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92" r:id="rId7"/>
  </p:sldMasterIdLst>
  <p:notesMasterIdLst>
    <p:notesMasterId r:id="rId17"/>
  </p:notesMasterIdLst>
  <p:handoutMasterIdLst>
    <p:handoutMasterId r:id="rId18"/>
  </p:handoutMasterIdLst>
  <p:sldIdLst>
    <p:sldId id="265" r:id="rId8"/>
    <p:sldId id="257" r:id="rId9"/>
    <p:sldId id="268" r:id="rId10"/>
    <p:sldId id="272" r:id="rId11"/>
    <p:sldId id="278" r:id="rId12"/>
    <p:sldId id="279" r:id="rId13"/>
    <p:sldId id="281" r:id="rId14"/>
    <p:sldId id="280" r:id="rId15"/>
    <p:sldId id="267" r:id="rId16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Franklin Gothic Demi Cond" panose="020B0706030402020204" pitchFamily="34" charset="0"/>
      <p:regular r:id="rId25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DE0"/>
    <a:srgbClr val="99CCFF"/>
    <a:srgbClr val="1776A8"/>
    <a:srgbClr val="FFFFFF"/>
    <a:srgbClr val="66CCFF"/>
    <a:srgbClr val="EF7A35"/>
    <a:srgbClr val="FF0053"/>
    <a:srgbClr val="FF0031"/>
    <a:srgbClr val="95C1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Normaali tyyli 3 - 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4660"/>
  </p:normalViewPr>
  <p:slideViewPr>
    <p:cSldViewPr>
      <p:cViewPr varScale="1">
        <p:scale>
          <a:sx n="66" d="100"/>
          <a:sy n="66" d="100"/>
        </p:scale>
        <p:origin x="64" y="56"/>
      </p:cViewPr>
      <p:guideLst>
        <p:guide orient="horz" pos="709"/>
        <p:guide pos="3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22BF86B-7F1D-48BF-93F9-6952C889BFE3}" type="datetimeFigureOut">
              <a:rPr lang="fi-FI" smtClean="0"/>
              <a:pPr/>
              <a:t>24.3.2021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E8657D2-BF79-4809-84B8-1DFC82952D5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56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7B212-7DE5-4C64-A582-1CE6CE8A680D}" type="datetimeFigureOut">
              <a:rPr lang="fi-FI"/>
              <a:pPr>
                <a:defRPr/>
              </a:pPr>
              <a:t>24.3.2021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8D6974-E75D-4E8B-9D53-50366A4FC7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97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799" cy="72008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196752"/>
            <a:ext cx="10972800" cy="50405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335360" y="6453336"/>
            <a:ext cx="11521280" cy="0"/>
          </a:xfrm>
          <a:prstGeom prst="line">
            <a:avLst/>
          </a:prstGeom>
          <a:ln>
            <a:solidFill>
              <a:srgbClr val="B1B1B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 userDrawn="1"/>
        </p:nvSpPr>
        <p:spPr>
          <a:xfrm>
            <a:off x="239349" y="652534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EKSOTE  </a:t>
            </a:r>
            <a:r>
              <a:rPr lang="fi-FI" sz="900" b="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|  </a:t>
            </a:r>
            <a:fld id="{97C90AA4-8B48-4541-91BA-3991CCAEC511}" type="slidenum">
              <a:rPr lang="fi-FI" sz="900" kern="1200" smtClean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pPr/>
              <a:t>‹#›</a:t>
            </a:fld>
            <a:r>
              <a:rPr lang="fi-FI" sz="900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</a:t>
            </a:r>
            <a:r>
              <a:rPr lang="fi-FI" sz="900" b="1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</a:t>
            </a:r>
            <a:r>
              <a:rPr lang="fi-FI" sz="900" b="0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|</a:t>
            </a:r>
            <a:r>
              <a:rPr lang="fi-FI" sz="9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 </a:t>
            </a:r>
            <a:fld id="{DDED498F-C391-764E-89B0-938A951E10F1}" type="datetime1">
              <a:rPr lang="fi-FI" sz="900" kern="12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Calibri"/>
              </a:rPr>
              <a:pPr/>
              <a:t>24.3.2021</a:t>
            </a:fld>
            <a:r>
              <a:rPr lang="fi-FI" sz="900" b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 </a:t>
            </a:r>
          </a:p>
        </p:txBody>
      </p:sp>
      <p:grpSp>
        <p:nvGrpSpPr>
          <p:cNvPr id="6" name="Ryhmitä 9">
            <a:extLst>
              <a:ext uri="{FF2B5EF4-FFF2-40B4-BE49-F238E27FC236}">
                <a16:creationId xmlns:a16="http://schemas.microsoft.com/office/drawing/2014/main" id="{C8196355-E0C1-DA4F-A8A2-8ED23CE5C098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1600C8D-2A39-E54A-9995-76780263D08C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Kuva 7" descr="eksote_tunnus_slogan_nega.png">
              <a:extLst>
                <a:ext uri="{FF2B5EF4-FFF2-40B4-BE49-F238E27FC236}">
                  <a16:creationId xmlns:a16="http://schemas.microsoft.com/office/drawing/2014/main" id="{C45371F0-CFBA-9743-97A6-7C58F2B4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43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9">
            <a:extLst>
              <a:ext uri="{FF2B5EF4-FFF2-40B4-BE49-F238E27FC236}">
                <a16:creationId xmlns:a16="http://schemas.microsoft.com/office/drawing/2014/main" id="{86D41F1A-005F-BC4A-B11D-13A1B324AAA7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3A458C2F-8537-2740-AF7B-DB3D62E913FC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4" name="Kuva 3" descr="eksote_tunnus_slogan_nega.png">
              <a:extLst>
                <a:ext uri="{FF2B5EF4-FFF2-40B4-BE49-F238E27FC236}">
                  <a16:creationId xmlns:a16="http://schemas.microsoft.com/office/drawing/2014/main" id="{A5327AEA-42C9-3C4F-B718-CCC379586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28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henkilö, istuminen, sisä, pöytä&#10;&#10;&#10;&#10;Kuvaus luotu automaattisesti">
            <a:extLst>
              <a:ext uri="{FF2B5EF4-FFF2-40B4-BE49-F238E27FC236}">
                <a16:creationId xmlns:a16="http://schemas.microsoft.com/office/drawing/2014/main" id="{43A0831C-507E-AD43-91D5-A540B6D76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8" cy="3427522"/>
          </a:xfrm>
          <a:prstGeom prst="rect">
            <a:avLst/>
          </a:prstGeom>
        </p:spPr>
      </p:pic>
      <p:pic>
        <p:nvPicPr>
          <p:cNvPr id="8" name="Kuva 7" descr="Kuva, joka sisältää kohteen henkilö, sisä, ikkuna, kannettava&#10;&#10;&#10;&#10;Kuvaus luotu automaattisesti">
            <a:extLst>
              <a:ext uri="{FF2B5EF4-FFF2-40B4-BE49-F238E27FC236}">
                <a16:creationId xmlns:a16="http://schemas.microsoft.com/office/drawing/2014/main" id="{D2E32CDF-EFBE-CB4E-A74E-E613B93D3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261"/>
            <a:ext cx="6095998" cy="3428999"/>
          </a:xfrm>
          <a:prstGeom prst="rect">
            <a:avLst/>
          </a:prstGeom>
        </p:spPr>
      </p:pic>
      <p:pic>
        <p:nvPicPr>
          <p:cNvPr id="3" name="Kuva 2" descr="OP4_3505.jpg">
            <a:extLst>
              <a:ext uri="{FF2B5EF4-FFF2-40B4-BE49-F238E27FC236}">
                <a16:creationId xmlns:a16="http://schemas.microsoft.com/office/drawing/2014/main" id="{E5991C82-AA1E-284B-B27E-06DC69F37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"/>
          <a:stretch/>
        </p:blipFill>
        <p:spPr>
          <a:xfrm>
            <a:off x="6096000" y="3429001"/>
            <a:ext cx="6096000" cy="34481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475BC95-BAC9-914F-9471-F0132E11A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1" y="739"/>
            <a:ext cx="6095999" cy="3427522"/>
          </a:xfrm>
          <a:prstGeom prst="rect">
            <a:avLst/>
          </a:prstGeom>
        </p:spPr>
      </p:pic>
      <p:grpSp>
        <p:nvGrpSpPr>
          <p:cNvPr id="10" name="Ryhmitä 9">
            <a:extLst>
              <a:ext uri="{FF2B5EF4-FFF2-40B4-BE49-F238E27FC236}">
                <a16:creationId xmlns:a16="http://schemas.microsoft.com/office/drawing/2014/main" id="{5D3DB6A9-BB0C-D241-B6BF-20F092FEF55B}"/>
              </a:ext>
            </a:extLst>
          </p:cNvPr>
          <p:cNvGrpSpPr/>
          <p:nvPr userDrawn="1"/>
        </p:nvGrpSpPr>
        <p:grpSpPr>
          <a:xfrm>
            <a:off x="479376" y="404664"/>
            <a:ext cx="1440160" cy="1368152"/>
            <a:chOff x="107504" y="188640"/>
            <a:chExt cx="1440160" cy="136815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168FA26E-D7EB-A643-8737-D53031615449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2" name="Kuva 11" descr="eksote_tunnus_slogan_nega.png">
              <a:extLst>
                <a:ext uri="{FF2B5EF4-FFF2-40B4-BE49-F238E27FC236}">
                  <a16:creationId xmlns:a16="http://schemas.microsoft.com/office/drawing/2014/main" id="{2176BD08-6374-A740-97CE-C482FB2A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4BC1F61-F0DB-164E-AA2E-DF838B67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078081"/>
            <a:ext cx="7776864" cy="772107"/>
          </a:xfrm>
          <a:solidFill>
            <a:schemeClr val="bg1"/>
          </a:solidFill>
        </p:spPr>
        <p:txBody>
          <a:bodyPr vert="horz" wrap="square" lIns="72000" tIns="108000" rIns="72000" bIns="108000" anchor="ctr" anchorCtr="0">
            <a:spAutoFit/>
          </a:bodyPr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4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OP4_3505.jpg">
            <a:extLst>
              <a:ext uri="{FF2B5EF4-FFF2-40B4-BE49-F238E27FC236}">
                <a16:creationId xmlns:a16="http://schemas.microsoft.com/office/drawing/2014/main" id="{45AAEAF2-A2D6-C04E-9B6B-A54F126FA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"/>
          <a:stretch/>
        </p:blipFill>
        <p:spPr>
          <a:xfrm>
            <a:off x="-23353" y="0"/>
            <a:ext cx="12333869" cy="6976541"/>
          </a:xfrm>
          <a:prstGeom prst="rect">
            <a:avLst/>
          </a:prstGeom>
        </p:spPr>
      </p:pic>
      <p:grpSp>
        <p:nvGrpSpPr>
          <p:cNvPr id="10" name="Ryhmitä 9">
            <a:extLst>
              <a:ext uri="{FF2B5EF4-FFF2-40B4-BE49-F238E27FC236}">
                <a16:creationId xmlns:a16="http://schemas.microsoft.com/office/drawing/2014/main" id="{5D3DB6A9-BB0C-D241-B6BF-20F092FEF55B}"/>
              </a:ext>
            </a:extLst>
          </p:cNvPr>
          <p:cNvGrpSpPr/>
          <p:nvPr userDrawn="1"/>
        </p:nvGrpSpPr>
        <p:grpSpPr>
          <a:xfrm>
            <a:off x="479376" y="404664"/>
            <a:ext cx="1440160" cy="1368152"/>
            <a:chOff x="107504" y="188640"/>
            <a:chExt cx="1440160" cy="136815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168FA26E-D7EB-A643-8737-D53031615449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2" name="Kuva 11" descr="eksote_tunnus_slogan_nega.png">
              <a:extLst>
                <a:ext uri="{FF2B5EF4-FFF2-40B4-BE49-F238E27FC236}">
                  <a16:creationId xmlns:a16="http://schemas.microsoft.com/office/drawing/2014/main" id="{2176BD08-6374-A740-97CE-C482FB2A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4BC1F61-F0DB-164E-AA2E-DF838B67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078081"/>
            <a:ext cx="7776864" cy="772107"/>
          </a:xfrm>
          <a:solidFill>
            <a:schemeClr val="bg1"/>
          </a:solidFill>
        </p:spPr>
        <p:txBody>
          <a:bodyPr vert="horz" wrap="square" lIns="72000" tIns="108000" rIns="72000" bIns="108000" anchor="ctr" anchorCtr="0">
            <a:spAutoFit/>
          </a:bodyPr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8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1F58CA4-9DB5-274D-BBD9-A42D56107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924944"/>
            <a:ext cx="7776865" cy="72008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919536" y="3789040"/>
            <a:ext cx="7776865" cy="3600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Ryhmitä 9">
            <a:extLst>
              <a:ext uri="{FF2B5EF4-FFF2-40B4-BE49-F238E27FC236}">
                <a16:creationId xmlns:a16="http://schemas.microsoft.com/office/drawing/2014/main" id="{F3036B43-66D4-2D41-91ED-56CBB9310598}"/>
              </a:ext>
            </a:extLst>
          </p:cNvPr>
          <p:cNvGrpSpPr/>
          <p:nvPr userDrawn="1"/>
        </p:nvGrpSpPr>
        <p:grpSpPr>
          <a:xfrm>
            <a:off x="479376" y="404664"/>
            <a:ext cx="1440160" cy="1368152"/>
            <a:chOff x="107504" y="188640"/>
            <a:chExt cx="1440160" cy="1368152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CD1915EB-B95D-D748-9C8E-2EA382E8A4B9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1" name="Kuva 10" descr="eksote_tunnus_slogan_nega.png">
              <a:extLst>
                <a:ext uri="{FF2B5EF4-FFF2-40B4-BE49-F238E27FC236}">
                  <a16:creationId xmlns:a16="http://schemas.microsoft.com/office/drawing/2014/main" id="{C54AC3E4-5C6E-B94D-87B5-6167970A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6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F4FE900-5705-864F-8B07-2C7624EAA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924944"/>
            <a:ext cx="7776865" cy="72008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919536" y="3789040"/>
            <a:ext cx="7776865" cy="3600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Ryhmitä 9">
            <a:extLst>
              <a:ext uri="{FF2B5EF4-FFF2-40B4-BE49-F238E27FC236}">
                <a16:creationId xmlns:a16="http://schemas.microsoft.com/office/drawing/2014/main" id="{F3036B43-66D4-2D41-91ED-56CBB9310598}"/>
              </a:ext>
            </a:extLst>
          </p:cNvPr>
          <p:cNvGrpSpPr/>
          <p:nvPr userDrawn="1"/>
        </p:nvGrpSpPr>
        <p:grpSpPr>
          <a:xfrm>
            <a:off x="479376" y="404664"/>
            <a:ext cx="1440160" cy="1368152"/>
            <a:chOff x="107504" y="188640"/>
            <a:chExt cx="1440160" cy="1368152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CD1915EB-B95D-D748-9C8E-2EA382E8A4B9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1" name="Kuva 10" descr="eksote_tunnus_slogan_nega.png">
              <a:extLst>
                <a:ext uri="{FF2B5EF4-FFF2-40B4-BE49-F238E27FC236}">
                  <a16:creationId xmlns:a16="http://schemas.microsoft.com/office/drawing/2014/main" id="{C54AC3E4-5C6E-B94D-87B5-6167970A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59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109728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11" y="3429000"/>
            <a:ext cx="5386917" cy="2808312"/>
          </a:xfrm>
        </p:spPr>
        <p:txBody>
          <a:bodyPr anchor="t"/>
          <a:lstStyle>
            <a:lvl1pPr marL="285750" indent="-285750">
              <a:buFont typeface="Arial" panose="020B0604020202020204" pitchFamily="34" charset="0"/>
              <a:buChar char="•"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196752"/>
            <a:ext cx="12192000" cy="2016224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kuva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19128" y="3429000"/>
            <a:ext cx="5389033" cy="2808312"/>
          </a:xfrm>
        </p:spPr>
        <p:txBody>
          <a:bodyPr anchor="t"/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7" name="Ryhmitä 9">
            <a:extLst>
              <a:ext uri="{FF2B5EF4-FFF2-40B4-BE49-F238E27FC236}">
                <a16:creationId xmlns:a16="http://schemas.microsoft.com/office/drawing/2014/main" id="{A5280163-4DAB-7D4C-899E-110B59945F2D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62A9C83B-89B5-244A-8829-27DA8F151D3A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Kuva 8" descr="eksote_tunnus_slogan_nega.png">
              <a:extLst>
                <a:ext uri="{FF2B5EF4-FFF2-40B4-BE49-F238E27FC236}">
                  <a16:creationId xmlns:a16="http://schemas.microsoft.com/office/drawing/2014/main" id="{31AC360C-8675-7D4F-8427-574039834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1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109728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196752"/>
            <a:ext cx="12192000" cy="2016224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kuva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5362" y="3429000"/>
            <a:ext cx="10972800" cy="2808312"/>
          </a:xfrm>
        </p:spPr>
        <p:txBody>
          <a:bodyPr anchor="t"/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5" name="Ryhmitä 9">
            <a:extLst>
              <a:ext uri="{FF2B5EF4-FFF2-40B4-BE49-F238E27FC236}">
                <a16:creationId xmlns:a16="http://schemas.microsoft.com/office/drawing/2014/main" id="{1B4827FF-27AB-F34C-A4D3-FA5D7A752C7F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BBD148A8-A716-0445-8000-6D01AFD637DF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Kuva 7" descr="eksote_tunnus_slogan_nega.png">
              <a:extLst>
                <a:ext uri="{FF2B5EF4-FFF2-40B4-BE49-F238E27FC236}">
                  <a16:creationId xmlns:a16="http://schemas.microsoft.com/office/drawing/2014/main" id="{C7E4B42B-0787-C340-B1EB-B49877174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8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260648"/>
            <a:ext cx="109728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19675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1836514"/>
            <a:ext cx="5386917" cy="440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9128" y="119675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9128" y="1836514"/>
            <a:ext cx="5389033" cy="440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7" name="Ryhmitä 9">
            <a:extLst>
              <a:ext uri="{FF2B5EF4-FFF2-40B4-BE49-F238E27FC236}">
                <a16:creationId xmlns:a16="http://schemas.microsoft.com/office/drawing/2014/main" id="{FF358929-B852-0D40-814B-9E23DAE7B392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8E4C6995-506A-2F40-A18D-59FF90F282C0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Kuva 8" descr="eksote_tunnus_slogan_nega.png">
              <a:extLst>
                <a:ext uri="{FF2B5EF4-FFF2-40B4-BE49-F238E27FC236}">
                  <a16:creationId xmlns:a16="http://schemas.microsoft.com/office/drawing/2014/main" id="{AA59B881-394B-CD43-94B0-CE85A276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45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Ryhmitä 9">
            <a:extLst>
              <a:ext uri="{FF2B5EF4-FFF2-40B4-BE49-F238E27FC236}">
                <a16:creationId xmlns:a16="http://schemas.microsoft.com/office/drawing/2014/main" id="{2B1A3AAF-68B0-E84B-B1D4-54EAA0583F99}"/>
              </a:ext>
            </a:extLst>
          </p:cNvPr>
          <p:cNvGrpSpPr/>
          <p:nvPr userDrawn="1"/>
        </p:nvGrpSpPr>
        <p:grpSpPr>
          <a:xfrm>
            <a:off x="11064552" y="188649"/>
            <a:ext cx="909565" cy="864087"/>
            <a:chOff x="107504" y="188640"/>
            <a:chExt cx="1440160" cy="1368152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8337843F-83EC-AF42-A01C-9FE95AD9B77A}"/>
                </a:ext>
              </a:extLst>
            </p:cNvPr>
            <p:cNvSpPr/>
            <p:nvPr/>
          </p:nvSpPr>
          <p:spPr>
            <a:xfrm>
              <a:off x="107504" y="188640"/>
              <a:ext cx="1440160" cy="1368152"/>
            </a:xfrm>
            <a:prstGeom prst="rect">
              <a:avLst/>
            </a:prstGeom>
            <a:solidFill>
              <a:srgbClr val="08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7" name="Kuva 6" descr="eksote_tunnus_slogan_nega.png">
              <a:extLst>
                <a:ext uri="{FF2B5EF4-FFF2-40B4-BE49-F238E27FC236}">
                  <a16:creationId xmlns:a16="http://schemas.microsoft.com/office/drawing/2014/main" id="{8563603C-31FE-024D-86B0-E97A5FC5D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96652"/>
              <a:ext cx="1152128" cy="115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98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260648"/>
            <a:ext cx="11521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5360" y="1196752"/>
            <a:ext cx="115212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cxnSp>
        <p:nvCxnSpPr>
          <p:cNvPr id="3" name="Suora yhdysviiva 2"/>
          <p:cNvCxnSpPr/>
          <p:nvPr/>
        </p:nvCxnSpPr>
        <p:spPr>
          <a:xfrm>
            <a:off x="335360" y="6453336"/>
            <a:ext cx="1152128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239349" y="652534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EKSOTE  </a:t>
            </a:r>
            <a:r>
              <a:rPr lang="fi-FI" sz="900" b="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|  </a:t>
            </a:r>
            <a:fld id="{97C90AA4-8B48-4541-91BA-3991CCAEC511}" type="slidenum">
              <a:rPr lang="fi-FI" sz="900" kern="1200" smtClean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pPr/>
              <a:t>‹#›</a:t>
            </a:fld>
            <a:r>
              <a:rPr lang="fi-FI" sz="900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</a:t>
            </a:r>
            <a:r>
              <a:rPr lang="fi-FI" sz="900" b="1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</a:t>
            </a:r>
            <a:r>
              <a:rPr lang="fi-FI" sz="900" b="0" kern="120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|</a:t>
            </a:r>
            <a:r>
              <a:rPr lang="fi-FI" sz="9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Calibri"/>
              </a:rPr>
              <a:t>  </a:t>
            </a:r>
            <a:fld id="{DDED498F-C391-764E-89B0-938A951E10F1}" type="datetime1">
              <a:rPr lang="fi-FI" sz="900" kern="12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Calibri"/>
              </a:rPr>
              <a:pPr/>
              <a:t>24.3.2021</a:t>
            </a:fld>
            <a:r>
              <a:rPr lang="fi-FI" sz="900" b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93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6" r:id="rId2"/>
    <p:sldLayoutId id="2147483907" r:id="rId3"/>
    <p:sldLayoutId id="2147483908" r:id="rId4"/>
    <p:sldLayoutId id="2147483909" r:id="rId5"/>
    <p:sldLayoutId id="2147483904" r:id="rId6"/>
    <p:sldLayoutId id="2147483905" r:id="rId7"/>
    <p:sldLayoutId id="2147483902" r:id="rId8"/>
    <p:sldLayoutId id="2147483903" r:id="rId9"/>
    <p:sldLayoutId id="2147483893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 Cond"/>
          <a:ea typeface="+mj-ea"/>
          <a:cs typeface="Franklin Gothic Demi Con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89DE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89DE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89DE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89DE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89DE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ja.Laamanen@eksote.fi" TargetMode="External"/><Relationship Id="rId2" Type="http://schemas.openxmlformats.org/officeDocument/2006/relationships/hyperlink" Target="mailto:katja.raapysjarvi@eksote.f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hyperlink" Target="mailto:katja.lempiainen@eksote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B424-A175-9D4A-9F85-497E423D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276872"/>
            <a:ext cx="7776865" cy="1584176"/>
          </a:xfrm>
        </p:spPr>
        <p:txBody>
          <a:bodyPr/>
          <a:lstStyle/>
          <a:p>
            <a:br>
              <a:rPr lang="fi-FI" dirty="0"/>
            </a:br>
            <a:r>
              <a:rPr lang="fi-FI" b="1" dirty="0">
                <a:latin typeface="+mj-lt"/>
              </a:rPr>
              <a:t>Eksoten KARITA-hanke</a:t>
            </a:r>
            <a:br>
              <a:rPr lang="fi-FI" dirty="0"/>
            </a:br>
            <a:br>
              <a:rPr lang="fi-FI" sz="2400" dirty="0"/>
            </a:br>
            <a:endParaRPr lang="aa-ET" sz="2400" dirty="0"/>
          </a:p>
        </p:txBody>
      </p:sp>
      <p:pic>
        <p:nvPicPr>
          <p:cNvPr id="4" name="image2.png" descr="-.">
            <a:extLst>
              <a:ext uri="{FF2B5EF4-FFF2-40B4-BE49-F238E27FC236}">
                <a16:creationId xmlns:a16="http://schemas.microsoft.com/office/drawing/2014/main" id="{4166480C-00B9-4770-BD77-17B6FF4B45E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7368" y="6021288"/>
            <a:ext cx="2058035" cy="415290"/>
          </a:xfrm>
          <a:prstGeom prst="rect">
            <a:avLst/>
          </a:prstGeom>
          <a:ln/>
        </p:spPr>
      </p:pic>
      <p:pic>
        <p:nvPicPr>
          <p:cNvPr id="5" name="image4.png" descr=" .">
            <a:extLst>
              <a:ext uri="{FF2B5EF4-FFF2-40B4-BE49-F238E27FC236}">
                <a16:creationId xmlns:a16="http://schemas.microsoft.com/office/drawing/2014/main" id="{2763B021-09C9-4257-8E53-85135274163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63851" y="6011147"/>
            <a:ext cx="2725256" cy="560705"/>
          </a:xfrm>
          <a:prstGeom prst="rect">
            <a:avLst/>
          </a:prstGeom>
          <a:ln/>
        </p:spPr>
      </p:pic>
      <p:pic>
        <p:nvPicPr>
          <p:cNvPr id="6" name="image5.png" descr=" .">
            <a:extLst>
              <a:ext uri="{FF2B5EF4-FFF2-40B4-BE49-F238E27FC236}">
                <a16:creationId xmlns:a16="http://schemas.microsoft.com/office/drawing/2014/main" id="{94C9A0E2-7EDF-4E91-8CFE-66FABF040AF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761799" y="6007138"/>
            <a:ext cx="3143250" cy="571500"/>
          </a:xfrm>
          <a:prstGeom prst="rect">
            <a:avLst/>
          </a:prstGeom>
          <a:ln/>
        </p:spPr>
      </p:pic>
      <p:pic>
        <p:nvPicPr>
          <p:cNvPr id="7" name="image3.png" descr=" .">
            <a:extLst>
              <a:ext uri="{FF2B5EF4-FFF2-40B4-BE49-F238E27FC236}">
                <a16:creationId xmlns:a16="http://schemas.microsoft.com/office/drawing/2014/main" id="{3B142B92-8CBA-4A96-8B2B-23546C0E5C9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320136" y="6076538"/>
            <a:ext cx="1265947" cy="720080"/>
          </a:xfrm>
          <a:prstGeom prst="rect">
            <a:avLst/>
          </a:prstGeom>
          <a:ln/>
        </p:spPr>
      </p:pic>
      <p:pic>
        <p:nvPicPr>
          <p:cNvPr id="8" name="image1.png" descr="-.">
            <a:extLst>
              <a:ext uri="{FF2B5EF4-FFF2-40B4-BE49-F238E27FC236}">
                <a16:creationId xmlns:a16="http://schemas.microsoft.com/office/drawing/2014/main" id="{DEF86A78-3B0F-4D31-920B-A63E9D6C9F0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581464" y="6172686"/>
            <a:ext cx="1103000" cy="237625"/>
          </a:xfrm>
          <a:prstGeom prst="rect">
            <a:avLst/>
          </a:prstGeom>
          <a:ln/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551325C-5F59-43B3-819E-833189B3A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19536" y="4221088"/>
            <a:ext cx="7992888" cy="792088"/>
          </a:xfrm>
        </p:spPr>
        <p:txBody>
          <a:bodyPr/>
          <a:lstStyle/>
          <a:p>
            <a:r>
              <a:rPr lang="fi-FI" sz="2400" b="1" dirty="0"/>
              <a:t>Kotona Asumista Rohkeasti ja Itsenäisesti Teknologian Avulla 2021-2022</a:t>
            </a:r>
          </a:p>
        </p:txBody>
      </p:sp>
    </p:spTree>
    <p:extLst>
      <p:ext uri="{BB962C8B-B14F-4D97-AF65-F5344CB8AC3E}">
        <p14:creationId xmlns:p14="http://schemas.microsoft.com/office/powerpoint/2010/main" val="3662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5D3B4B8A-D310-2E43-AA20-C001EBAE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60648"/>
            <a:ext cx="10972800" cy="720080"/>
          </a:xfrm>
        </p:spPr>
        <p:txBody>
          <a:bodyPr wrap="square" anchor="t">
            <a:normAutofit/>
          </a:bodyPr>
          <a:lstStyle/>
          <a:p>
            <a:r>
              <a:rPr lang="fi-FI" b="1" dirty="0">
                <a:latin typeface="+mj-lt"/>
              </a:rPr>
              <a:t>Hankkeen päätavoite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0F598C4-D866-41B3-94A3-B055AA803F24}"/>
              </a:ext>
            </a:extLst>
          </p:cNvPr>
          <p:cNvSpPr/>
          <p:nvPr/>
        </p:nvSpPr>
        <p:spPr bwMode="auto">
          <a:xfrm>
            <a:off x="-24767" y="2887682"/>
            <a:ext cx="118814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+mn-lt"/>
              </a:rPr>
              <a:t>Etsitään uusia vaikuttavia teknologisia ratkaisuja: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+mn-lt"/>
              </a:rPr>
              <a:t>Mm. digitaalisten palvelujen, tekoälyn sekä robotiikan kokeilujen kautta.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+mn-lt"/>
              </a:rPr>
              <a:t>Tavoitteena on tukea kuntalaisten ja heidän perheidensä kotona asumista, </a:t>
            </a:r>
            <a:r>
              <a:rPr lang="fi-FI" sz="2800" b="1" dirty="0">
                <a:latin typeface="+mn-lt"/>
              </a:rPr>
              <a:t>jotka eivät ole säännöllisen palvelun piirissä, mutta riski palveluiden tarpeeseen on kohonnut.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+mn-lt"/>
              </a:rPr>
              <a:t>Lisäksi etsitään </a:t>
            </a:r>
            <a:r>
              <a:rPr lang="fi-FI" sz="2800" b="1" dirty="0">
                <a:latin typeface="+mn-lt"/>
              </a:rPr>
              <a:t>kotihoidon asiakasta</a:t>
            </a:r>
            <a:r>
              <a:rPr lang="fi-FI" sz="2800" dirty="0">
                <a:latin typeface="+mn-lt"/>
              </a:rPr>
              <a:t>, hänen omaisiaan ja sosiaali- ja terveysalan ammattilaista hyödyntäviä ratkaisuja kotiympäristöön.</a:t>
            </a:r>
          </a:p>
          <a:p>
            <a:br>
              <a:rPr lang="fi-FI" sz="2800" dirty="0"/>
            </a:br>
            <a:endParaRPr lang="fi-FI" sz="2800" dirty="0">
              <a:latin typeface="+mj-lt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86D84761-3AFD-4952-8F2C-32E0720A3714}"/>
              </a:ext>
            </a:extLst>
          </p:cNvPr>
          <p:cNvSpPr/>
          <p:nvPr/>
        </p:nvSpPr>
        <p:spPr>
          <a:xfrm>
            <a:off x="335361" y="953292"/>
            <a:ext cx="10684769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	</a:t>
            </a:r>
          </a:p>
          <a:p>
            <a:pPr algn="ctr"/>
            <a:r>
              <a:rPr lang="fi-FI" sz="3200" b="1" dirty="0"/>
              <a:t>Päätavoitteena on teknologiaa hyödyntäen vähentää </a:t>
            </a:r>
          </a:p>
          <a:p>
            <a:pPr algn="ctr"/>
            <a:r>
              <a:rPr lang="fi-FI" sz="3200" b="1" dirty="0"/>
              <a:t>	sote-palvelujen tarvetta ikäihmisten palveluissa ja siirtää säännöllisten palvelujen tarv</a:t>
            </a:r>
            <a:r>
              <a:rPr lang="fi-FI" sz="3200" b="1" dirty="0">
                <a:latin typeface="Franklin Gothic Book" panose="020B0503020102020204" pitchFamily="34" charset="0"/>
              </a:rPr>
              <a:t>etta.</a:t>
            </a:r>
          </a:p>
          <a:p>
            <a:pPr lvl="0" algn="r">
              <a:lnSpc>
                <a:spcPct val="100000"/>
              </a:lnSpc>
            </a:pPr>
            <a:endParaRPr lang="fi-FI" sz="2400" dirty="0"/>
          </a:p>
        </p:txBody>
      </p:sp>
      <p:pic>
        <p:nvPicPr>
          <p:cNvPr id="5" name="Kuva 4" descr="Kohdeyleisö">
            <a:extLst>
              <a:ext uri="{FF2B5EF4-FFF2-40B4-BE49-F238E27FC236}">
                <a16:creationId xmlns:a16="http://schemas.microsoft.com/office/drawing/2014/main" id="{30E93FC0-51B6-430B-9F22-E34FA74D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90" y="2003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3E405-21E3-4D9B-BB2C-244B6371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13023"/>
            <a:ext cx="10513168" cy="695697"/>
          </a:xfrm>
        </p:spPr>
        <p:txBody>
          <a:bodyPr/>
          <a:lstStyle/>
          <a:p>
            <a:r>
              <a:rPr lang="fi-FI" dirty="0"/>
              <a:t>Tavoitteet työpaketeittain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C4E2DD-E293-4AA4-B931-EF7130C5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875453"/>
            <a:ext cx="11809312" cy="5699789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+mn-lt"/>
              </a:rPr>
              <a:t>TP 1:</a:t>
            </a:r>
            <a:r>
              <a:rPr lang="fi-FI" dirty="0">
                <a:latin typeface="+mn-lt"/>
              </a:rPr>
              <a:t> Säännöllisen palvelutarpeen ja asiakkaan toimintakyvyn sekä terveyden heikentymisen ennaltaehkäisy ja ennakointi sekä itsenäisen kuntoutumisen tukeminen.</a:t>
            </a:r>
          </a:p>
          <a:p>
            <a:pPr marL="0" indent="0">
              <a:buNone/>
            </a:pPr>
            <a:r>
              <a:rPr lang="fi-FI" b="1" dirty="0">
                <a:latin typeface="+mn-lt"/>
              </a:rPr>
              <a:t>TP 2:</a:t>
            </a:r>
            <a:r>
              <a:rPr lang="fi-FI" dirty="0">
                <a:latin typeface="+mn-lt"/>
              </a:rPr>
              <a:t> Nykyisen teknologia-koordinaatio-yksikön toiminnan vahvistaminen, uusien sote-ammattilaisroolien - ja teknologian käytön toimintamalli luonti osaksi ikäihmisten palveluja sekä laite- ja apuväline-hallinnan ja –rekisterin kehittäminen.</a:t>
            </a:r>
          </a:p>
          <a:p>
            <a:pPr marL="0" indent="0">
              <a:buNone/>
            </a:pPr>
            <a:r>
              <a:rPr lang="fi-FI" b="1" dirty="0">
                <a:latin typeface="+mn-lt"/>
              </a:rPr>
              <a:t>TP 3:</a:t>
            </a:r>
            <a:r>
              <a:rPr lang="fi-FI" dirty="0">
                <a:latin typeface="+mn-lt"/>
              </a:rPr>
              <a:t> Lisätään sosiaali-ja terveydenhuollon ammattilaisten hyvinvointiteknologia osaamista asiakastyössä.</a:t>
            </a:r>
          </a:p>
          <a:p>
            <a:pPr marL="0" indent="0">
              <a:buNone/>
            </a:pPr>
            <a:r>
              <a:rPr lang="fi-FI" b="1" dirty="0">
                <a:latin typeface="+mn-lt"/>
              </a:rPr>
              <a:t>TP 4:</a:t>
            </a:r>
            <a:r>
              <a:rPr lang="fi-FI" dirty="0">
                <a:latin typeface="+mn-lt"/>
              </a:rPr>
              <a:t> Matalan kynnyksen neuvonnan kehittäminen, Teknologisten ratkaisujen esittelypiste (Show room).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br>
              <a:rPr lang="fi-FI" sz="1600" dirty="0">
                <a:latin typeface="Franklin Gothic Book" panose="020B0503020102020204" pitchFamily="34" charset="0"/>
              </a:rPr>
            </a:br>
            <a:br>
              <a:rPr lang="fi-FI" sz="1800" dirty="0"/>
            </a:br>
            <a:br>
              <a:rPr lang="fi-FI" sz="1800" dirty="0"/>
            </a:br>
            <a:br>
              <a:rPr lang="fi-FI" sz="1800" dirty="0"/>
            </a:br>
            <a:endParaRPr lang="fi-FI" sz="18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400" dirty="0"/>
          </a:p>
        </p:txBody>
      </p:sp>
      <p:pic>
        <p:nvPicPr>
          <p:cNvPr id="2050" name="Picture 2" descr="Älylaitteet kannustavat mahdottomaan multitaskaukseen - Mediakasvatusseura  ry">
            <a:extLst>
              <a:ext uri="{FF2B5EF4-FFF2-40B4-BE49-F238E27FC236}">
                <a16:creationId xmlns:a16="http://schemas.microsoft.com/office/drawing/2014/main" id="{48CD2765-DAE0-481C-AC5D-3CB3B9D3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405306"/>
            <a:ext cx="2223963" cy="11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1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386D2-D413-472D-8796-A7BCADC9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799" cy="864096"/>
          </a:xfrm>
        </p:spPr>
        <p:txBody>
          <a:bodyPr/>
          <a:lstStyle/>
          <a:p>
            <a:r>
              <a:rPr lang="fi-FI" b="1" dirty="0">
                <a:latin typeface="+mj-lt"/>
              </a:rPr>
              <a:t>Hankkeen vaikutusten arviointi THL:n ja VTT:n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C8F214-4B20-432B-976D-E5311CA0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78" y="1124744"/>
            <a:ext cx="10972800" cy="5328592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+mn-lt"/>
              </a:rPr>
              <a:t>Keskeisimmät mittarit:</a:t>
            </a:r>
          </a:p>
          <a:p>
            <a:r>
              <a:rPr lang="fi-FI" dirty="0">
                <a:latin typeface="+mn-lt"/>
              </a:rPr>
              <a:t>Palvelujen käyttö ennen ja jälkeen hankkeen; kustannusvaikutus</a:t>
            </a:r>
          </a:p>
          <a:p>
            <a:r>
              <a:rPr lang="fi-FI" dirty="0">
                <a:latin typeface="+mn-lt"/>
              </a:rPr>
              <a:t>Kysely teknologiavaikutuksista ennen ja jälkeen hankkeen (asiakkaat, työntekijät)</a:t>
            </a:r>
          </a:p>
          <a:p>
            <a:r>
              <a:rPr lang="fi-FI" dirty="0">
                <a:latin typeface="+mn-lt"/>
              </a:rPr>
              <a:t>Asiakkaan toimintakyvyssä tapahtuneet mahdolliset muutokset hankkeen aikana (RAI-mittari)</a:t>
            </a:r>
            <a:endParaRPr lang="fi-FI" b="1" dirty="0">
              <a:latin typeface="+mn-lt"/>
            </a:endParaRPr>
          </a:p>
          <a:p>
            <a:pPr marL="0" indent="0">
              <a:buNone/>
            </a:pPr>
            <a:r>
              <a:rPr lang="fi-FI" b="1" dirty="0">
                <a:latin typeface="+mn-lt"/>
              </a:rPr>
              <a:t>Hankkeen lyhyen aikavälin vaikutukset </a:t>
            </a:r>
            <a:r>
              <a:rPr lang="fi-FI" dirty="0">
                <a:latin typeface="+mn-lt"/>
              </a:rPr>
              <a:t>kohdistuvat asiakaspalvelujen kehittymiseen, palveluvalikoiman laajenemiseen ja työn tekemisen muutoksen aikaan saamaan työhyvinvoinnin paranemiseen. </a:t>
            </a:r>
          </a:p>
          <a:p>
            <a:pPr marL="0" indent="0">
              <a:buNone/>
            </a:pPr>
            <a:r>
              <a:rPr lang="fi-FI" b="1" dirty="0">
                <a:latin typeface="+mn-lt"/>
              </a:rPr>
              <a:t>Pitkän aikavälin vaikutuksia</a:t>
            </a:r>
            <a:r>
              <a:rPr lang="fi-FI" dirty="0">
                <a:latin typeface="+mn-lt"/>
              </a:rPr>
              <a:t> ovat palvelujärjestelmän kehittyminen vastaamaan nykyistä paremmin muuttuvia ja kasvavia asiakastarpeita. </a:t>
            </a:r>
            <a:br>
              <a:rPr lang="fi-FI" dirty="0"/>
            </a:br>
            <a:endParaRPr lang="fi-FI" dirty="0"/>
          </a:p>
          <a:p>
            <a:endParaRPr lang="fi-FI" sz="2400" dirty="0">
              <a:latin typeface="+mn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6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8B44F-6482-4072-9B9D-6ADAC219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32656"/>
            <a:ext cx="10972799" cy="720080"/>
          </a:xfrm>
        </p:spPr>
        <p:txBody>
          <a:bodyPr/>
          <a:lstStyle/>
          <a:p>
            <a:r>
              <a:rPr lang="fi-FI" b="1" dirty="0">
                <a:latin typeface="+mj-lt"/>
              </a:rPr>
              <a:t>Hyvinvointivaikutukset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B2F67E-BF14-41B5-BE52-CF601FF5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412776"/>
            <a:ext cx="10972799" cy="4824536"/>
          </a:xfrm>
        </p:spPr>
        <p:txBody>
          <a:bodyPr/>
          <a:lstStyle/>
          <a:p>
            <a:pPr lvl="1"/>
            <a:r>
              <a:rPr lang="fi-FI" sz="2800" dirty="0">
                <a:latin typeface="+mn-lt"/>
              </a:rPr>
              <a:t>Hyvinvointiteknologiaa lisäämällä pystytään paremmin ennakoimaan ja tukemaan asiakkaan itsenäistä asumista.</a:t>
            </a:r>
          </a:p>
          <a:p>
            <a:pPr lvl="1"/>
            <a:r>
              <a:rPr lang="fi-FI" sz="2800" dirty="0">
                <a:latin typeface="+mn-lt"/>
              </a:rPr>
              <a:t>Hanke lisää myös asiakkaiden ja omaisten osaamista digitalisoituvassa palvelujärjestelmässä toimimiseen ja teknologisten apuvälineiden hyödyntämiseen.</a:t>
            </a:r>
          </a:p>
          <a:p>
            <a:pPr marL="457200" lvl="1" indent="0">
              <a:buNone/>
            </a:pPr>
            <a:endParaRPr lang="fi-FI" sz="2800" dirty="0">
              <a:latin typeface="+mn-lt"/>
            </a:endParaRP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39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FAC2A-464C-4314-9CF6-BFA94119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Henkilöstövaikutukset</a:t>
            </a:r>
            <a:br>
              <a:rPr lang="fi-FI" b="1" dirty="0">
                <a:latin typeface="+mj-lt"/>
              </a:rPr>
            </a:br>
            <a:endParaRPr lang="fi-FI" b="1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0ACF46-0178-4FD2-B11E-A35E5746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02" y="1484784"/>
            <a:ext cx="10972800" cy="5760640"/>
          </a:xfrm>
        </p:spPr>
        <p:txBody>
          <a:bodyPr/>
          <a:lstStyle/>
          <a:p>
            <a:r>
              <a:rPr lang="fi-FI" dirty="0">
                <a:latin typeface="+mn-lt"/>
              </a:rPr>
              <a:t>Hankkeen henkilöstön valmennuskoulutukset  lisäävät teknologiaosaamista asiakas- ja palveluohjauksessa, kotihoidossa sekä uusissa sote-ammattilaisrooleissa. </a:t>
            </a:r>
          </a:p>
          <a:p>
            <a:r>
              <a:rPr lang="fi-FI" dirty="0">
                <a:latin typeface="+mn-lt"/>
              </a:rPr>
              <a:t>LAB älykoti-oppimisympäristön kehittäminen myötä sosiaali- ja terveysalan  opiskelijoiden arviointikyky lisääntyy kotona käytettävän teknologian ja sen hyödyntämisen osalta  </a:t>
            </a:r>
          </a:p>
          <a:p>
            <a:r>
              <a:rPr lang="fi-FI" dirty="0"/>
              <a:t>Henkilöstön kuormittuminen vähenee ja asiakastyytyväisyys lisääntyy</a:t>
            </a:r>
            <a:endParaRPr lang="fi-FI" dirty="0">
              <a:latin typeface="+mn-lt"/>
            </a:endParaRP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69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C3BD9-E523-49BD-AB7F-CB521AE7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Kustannusvaikutukset</a:t>
            </a:r>
            <a:endParaRPr lang="fi-FI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008B1-E32E-4DAA-95D0-6AAFB5A0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latin typeface="+mn-lt"/>
            </a:endParaRPr>
          </a:p>
          <a:p>
            <a:r>
              <a:rPr lang="fi-FI" dirty="0">
                <a:latin typeface="+mn-lt"/>
              </a:rPr>
              <a:t>Tietojohtaminen lisääntyy esimiesten valmennuksen myötä, jolloin he osaavat johtaa itsenäistä asumista tukevan teknologian käyttöönottoprosesseja ja arvioida niiden vaikutuksia.</a:t>
            </a:r>
          </a:p>
          <a:p>
            <a:r>
              <a:rPr lang="fi-FI" dirty="0"/>
              <a:t>Kehitettävät toiminnot parantavat yhteiskunnan mahdollisuutta vastata jatkuvasti kasvavaan palvelujen kysyntään sekä niiden laadun ja turvallisuuden tason nousemiseen.</a:t>
            </a:r>
          </a:p>
          <a:p>
            <a:endParaRPr lang="fi-FI" dirty="0">
              <a:latin typeface="+mn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405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2F5C7-B0B3-488E-A680-B65B8E1C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Teknologiaratkaisun toimivuus</a:t>
            </a:r>
            <a:br>
              <a:rPr lang="fi-FI" b="1" dirty="0">
                <a:latin typeface="+mj-lt"/>
              </a:rPr>
            </a:br>
            <a:endParaRPr lang="fi-FI" b="1" dirty="0"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F1273D-FA71-42F1-8069-0B0AFD80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037431"/>
            <a:ext cx="10972800" cy="5544616"/>
          </a:xfrm>
        </p:spPr>
        <p:txBody>
          <a:bodyPr/>
          <a:lstStyle/>
          <a:p>
            <a:pPr lvl="1"/>
            <a:endParaRPr lang="fi-FI" sz="2800" dirty="0"/>
          </a:p>
          <a:p>
            <a:r>
              <a:rPr lang="fi-FI" dirty="0"/>
              <a:t>Hankkeessa tehdään: Tietosuojavaikutusten arviointia ja eettisen toiminnan arviointia</a:t>
            </a: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Lisäksi tehdään tuotekohtaisia Digi-HTA-arviointeja. Keskeisenä arvioitava asiana on tuotteen vaikuttavuus. Hankkeen aikana kertynyttä vaikuttavuustietoa voidaan hyödyntää osana tuotteiden Digi-HTA-arviointien vaikuttavuuden näyttöä.</a:t>
            </a:r>
          </a:p>
          <a:p>
            <a:r>
              <a:rPr lang="fi-FI" dirty="0"/>
              <a:t>ShowRoomissa /neuvonta- ja ohjaustilassa </a:t>
            </a:r>
            <a:r>
              <a:rPr lang="fi-FI"/>
              <a:t>on tuote-esittelyjä </a:t>
            </a:r>
            <a:r>
              <a:rPr lang="fi-FI" dirty="0"/>
              <a:t>ja mahdollisesti niitä voi kokeilla. Lisäksi kuntalainen saa tietoonsa, mistä tuotteen voi hankkia itsenäisesti.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01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EB507C-12BE-491B-B5FA-DB1A69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60648"/>
            <a:ext cx="10972800" cy="720080"/>
          </a:xfrm>
        </p:spPr>
        <p:txBody>
          <a:bodyPr wrap="square" anchor="t">
            <a:normAutofit/>
          </a:bodyPr>
          <a:lstStyle/>
          <a:p>
            <a:r>
              <a:rPr lang="fi-FI" b="1" dirty="0"/>
              <a:t>KARITA-hanke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1B06221-058F-44A0-A813-3F0C8429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196752"/>
            <a:ext cx="5386917" cy="6397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Yhteystiedot</a:t>
            </a:r>
          </a:p>
        </p:txBody>
      </p: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B431101B-2F38-4C78-A84B-D2D07A86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0" y="1836514"/>
            <a:ext cx="5386917" cy="4400798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Eksote, hankehallinnoija: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Katja Rääpysjärvi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/>
              <a:t>p. 040 183 5366, </a:t>
            </a:r>
            <a:r>
              <a:rPr lang="fi-FI" u="sng" dirty="0">
                <a:hlinkClick r:id="rId2"/>
              </a:rPr>
              <a:t>katja.raapysjarvi@eksote.fi</a:t>
            </a:r>
            <a:endParaRPr lang="fi-FI" u="sng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Marja Laamanen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p. 040 651 5902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marja.Laamanen@eksote.fi</a:t>
            </a:r>
            <a:r>
              <a:rPr lang="en-US" dirty="0"/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Hankesihteeri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Katja Lempiäinen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katja.lempiainen@eksote.fi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7B11A487-70D3-4EC3-9876-998F0005F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9128" y="1196752"/>
            <a:ext cx="5389033" cy="639762"/>
          </a:xfrm>
        </p:spPr>
        <p:txBody>
          <a:bodyPr/>
          <a:lstStyle/>
          <a:p>
            <a:r>
              <a:rPr lang="en-US" dirty="0"/>
              <a:t>Kiitos!</a:t>
            </a:r>
          </a:p>
        </p:txBody>
      </p:sp>
      <p:pic>
        <p:nvPicPr>
          <p:cNvPr id="1026" name="Picture 2" descr="Leskenlehti, Tussilago farfara - Kukkakasvit - LuontoPortti">
            <a:extLst>
              <a:ext uri="{FF2B5EF4-FFF2-40B4-BE49-F238E27FC236}">
                <a16:creationId xmlns:a16="http://schemas.microsoft.com/office/drawing/2014/main" id="{BAA6F566-C6F4-4A34-85AB-738E2965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r="2" b="26483"/>
          <a:stretch/>
        </p:blipFill>
        <p:spPr bwMode="auto">
          <a:xfrm>
            <a:off x="5840866" y="1836514"/>
            <a:ext cx="5389033" cy="44007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52409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ksote 1">
      <a:dk1>
        <a:srgbClr val="3C3C3C"/>
      </a:dk1>
      <a:lt1>
        <a:srgbClr val="FFFFFF"/>
      </a:lt1>
      <a:dk2>
        <a:srgbClr val="3C3C3C"/>
      </a:dk2>
      <a:lt2>
        <a:srgbClr val="FFFFFF"/>
      </a:lt2>
      <a:accent1>
        <a:srgbClr val="089DE0"/>
      </a:accent1>
      <a:accent2>
        <a:srgbClr val="95C11F"/>
      </a:accent2>
      <a:accent3>
        <a:srgbClr val="EF7A35"/>
      </a:accent3>
      <a:accent4>
        <a:srgbClr val="A66FAD"/>
      </a:accent4>
      <a:accent5>
        <a:srgbClr val="FCBE00"/>
      </a:accent5>
      <a:accent6>
        <a:srgbClr val="3C3C3C"/>
      </a:accent6>
      <a:hlink>
        <a:srgbClr val="089DE0"/>
      </a:hlink>
      <a:folHlink>
        <a:srgbClr val="A66F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sote_PowerPoint_pohja_logo-kansi_16_9.potx" id="{6B2D310A-134A-4E12-829A-FB30AC7949FD}" vid="{2E166BD9-4124-4A70-8D8C-6C200E616E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vaksymispvm xmlns="1fb10f66-92cf-4c01-be75-5f618bc9ec05" xsi:nil="true"/>
    <Hyvaksyja xmlns="1fb10f66-92cf-4c01-be75-5f618bc9ec05">
      <UserInfo>
        <DisplayName/>
        <AccountId xsi:nil="true"/>
        <AccountType/>
      </UserInfo>
    </Hyvaksyja>
    <AssignedTo xmlns="http://schemas.microsoft.com/sharepoint/v3">
      <UserInfo>
        <DisplayName/>
        <AccountId xsi:nil="true"/>
        <AccountType/>
      </UserInfo>
    </AssignedTo>
    <asiakirjannimilajittelu xmlns="1fb10f66-92cf-4c01-be75-5f618bc9ec05">EksotePowerPointpohjalogokansi169</asiakirjannimilajittelu>
    <Taydenne xmlns="1fb10f66-92cf-4c01-be75-5f618bc9ec05" xsi:nil="true"/>
    <Asiakirjannimi xmlns="1fb10f66-92cf-4c01-be75-5f618bc9ec05">Eksote_PowerPoint_pohja_logo-kansi_16_9</Asiakirjannimi>
    <Liitenumero xmlns="1fb10f66-92cf-4c01-be75-5f618bc9ec05" xsi:nil="true"/>
    <Asiakirjantila xmlns="1fb10f66-92cf-4c01-be75-5f618bc9ec05">Luonnos</Asiakirjantila>
    <le04741bc9ad4621b5ab711222fa542e xmlns="1fb10f66-92cf-4c01-be75-5f618bc9ec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</TermName>
          <TermId xmlns="http://schemas.microsoft.com/office/infopath/2007/PartnerControls">d89971e4-5565-4333-8f39-daaaab5b2a06</TermId>
        </TermInfo>
      </Terms>
    </le04741bc9ad4621b5ab711222fa542e>
    <n1a246af67fe444c8409574f433743d7 xmlns="1fb10f66-92cf-4c01-be75-5f618bc9ec05">
      <Terms xmlns="http://schemas.microsoft.com/office/infopath/2007/PartnerControls"/>
    </n1a246af67fe444c8409574f433743d7>
    <TaxCatchAll xmlns="1fb10f66-92cf-4c01-be75-5f618bc9ec05">
      <Value>131</Value>
      <Value>130</Value>
    </TaxCatchAll>
    <TaxKeywordTaxHTField xmlns="1fb10f66-92cf-4c01-be75-5f618bc9ec05">
      <Terms xmlns="http://schemas.microsoft.com/office/infopath/2007/PartnerControls"/>
    </TaxKeywordTaxHTField>
    <l779fd194a03431d82ed0990020fedf3 xmlns="1fb10f66-92cf-4c01-be75-5f618bc9ec05">
      <Terms xmlns="http://schemas.microsoft.com/office/infopath/2007/PartnerControls"/>
    </l779fd194a03431d82ed0990020fedf3>
    <k0cb77872e7e4a7d87fcec8f882a3fa6 xmlns="1fb10f66-92cf-4c01-be75-5f618bc9ec05">
      <Terms xmlns="http://schemas.microsoft.com/office/infopath/2007/PartnerControls"/>
    </k0cb77872e7e4a7d87fcec8f882a3fa6>
    <Asiatunnus xmlns="1fb10f66-92cf-4c01-be75-5f618bc9ec05" xsi:nil="true"/>
    <Voimassaolonpaattymispvm xmlns="1fb10f66-92cf-4c01-be75-5f618bc9ec05" xsi:nil="true"/>
    <a9698f3d32ef4bd08db1bb8c2b80928a xmlns="1fb10f66-92cf-4c01-be75-5f618bc9ec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275cf72a-f5cc-433b-bfc3-09a86422cf01</TermId>
        </TermInfo>
      </Terms>
    </a9698f3d32ef4bd08db1bb8c2b80928a>
    <_dlc_DocId xmlns="1fb10f66-92cf-4c01-be75-5f618bc9ec05">EKSOTE-163-172</_dlc_DocId>
    <_dlc_DocIdUrl xmlns="1fb10f66-92cf-4c01-be75-5f618bc9ec05">
      <Url>http://eksonet/_layouts/DocIdRedir.aspx?ID=EKSOTE-163-172</Url>
      <Description>EKSOTE-163-172</Description>
    </_dlc_DocIdUrl>
    <Otsikko xmlns="1fb10f66-92cf-4c01-be75-5f618bc9ec05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Yleisasiakirja" ma:contentTypeID="0x0101001444FEDF2E9664409BAFE1B7398806E7050065652F461AAD0B44AAF0DBB459900293" ma:contentTypeVersion="82" ma:contentTypeDescription="" ma:contentTypeScope="" ma:versionID="21206e9aca17e6e6c9d7f77e3361a07a">
  <xsd:schema xmlns:xsd="http://www.w3.org/2001/XMLSchema" xmlns:xs="http://www.w3.org/2001/XMLSchema" xmlns:p="http://schemas.microsoft.com/office/2006/metadata/properties" xmlns:ns1="http://schemas.microsoft.com/sharepoint/v3" xmlns:ns2="1fb10f66-92cf-4c01-be75-5f618bc9ec05" targetNamespace="http://schemas.microsoft.com/office/2006/metadata/properties" ma:root="true" ma:fieldsID="dcdef4c0f7d467a384512e9332d270bb" ns1:_="" ns2:_="">
    <xsd:import namespace="http://schemas.microsoft.com/sharepoint/v3"/>
    <xsd:import namespace="1fb10f66-92cf-4c01-be75-5f618bc9ec05"/>
    <xsd:element name="properties">
      <xsd:complexType>
        <xsd:sequence>
          <xsd:element name="documentManagement">
            <xsd:complexType>
              <xsd:all>
                <xsd:element ref="ns2:Asiakirjannimi" minOccurs="0"/>
                <xsd:element ref="ns2:Taydenne" minOccurs="0"/>
                <xsd:element ref="ns1:AssignedTo" minOccurs="0"/>
                <xsd:element ref="ns2:Hyvaksyja" minOccurs="0"/>
                <xsd:element ref="ns2:Hyvaksymispvm" minOccurs="0"/>
                <xsd:element ref="ns2:Asiakirjantila" minOccurs="0"/>
                <xsd:element ref="ns2:Voimassaolonpaattymispvm" minOccurs="0"/>
                <xsd:element ref="ns2:Liitenumero" minOccurs="0"/>
                <xsd:element ref="ns2:TaxKeywordTaxHTField" minOccurs="0"/>
                <xsd:element ref="ns2:TaxCatchAllLabel" minOccurs="0"/>
                <xsd:element ref="ns2:TaxCatchAll" minOccurs="0"/>
                <xsd:element ref="ns1:_dlc_Exempt" minOccurs="0"/>
                <xsd:element ref="ns1:_dlc_ExpireDateSaved" minOccurs="0"/>
                <xsd:element ref="ns1:_dlc_ExpireDate" minOccurs="0"/>
                <xsd:element ref="ns2:Asiatunnus" minOccurs="0"/>
                <xsd:element ref="ns2:le04741bc9ad4621b5ab711222fa542e" minOccurs="0"/>
                <xsd:element ref="ns2:asiakirjannimilajittelu" minOccurs="0"/>
                <xsd:element ref="ns2:n1a246af67fe444c8409574f433743d7" minOccurs="0"/>
                <xsd:element ref="ns2:l779fd194a03431d82ed0990020fedf3" minOccurs="0"/>
                <xsd:element ref="ns2:_dlc_DocIdUrl" minOccurs="0"/>
                <xsd:element ref="ns2:a9698f3d32ef4bd08db1bb8c2b80928a" minOccurs="0"/>
                <xsd:element ref="ns2:_dlc_DocId" minOccurs="0"/>
                <xsd:element ref="ns2:_dlc_DocIdPersistId" minOccurs="0"/>
                <xsd:element ref="ns2:k0cb77872e7e4a7d87fcec8f882a3fa6" minOccurs="0"/>
                <xsd:element ref="ns2:Otsikk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Vastuuhenkilö" ma:list="UserInfo" ma:SearchPeopleOnly="false" ma:SharePointGroup="0" ma:internalName="AssignedTo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Exempt" ma:index="21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22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2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0f66-92cf-4c01-be75-5f618bc9ec05" elementFormDefault="qualified">
    <xsd:import namespace="http://schemas.microsoft.com/office/2006/documentManagement/types"/>
    <xsd:import namespace="http://schemas.microsoft.com/office/infopath/2007/PartnerControls"/>
    <xsd:element name="Asiakirjannimi" ma:index="2" nillable="true" ma:displayName="Asiakirjan nimi" ma:internalName="Asiakirjannimi">
      <xsd:simpleType>
        <xsd:restriction base="dms:Note"/>
      </xsd:simpleType>
    </xsd:element>
    <xsd:element name="Taydenne" ma:index="5" nillable="true" ma:displayName="Täydenne" ma:internalName="Taydenne">
      <xsd:simpleType>
        <xsd:restriction base="dms:Text">
          <xsd:maxLength value="255"/>
        </xsd:restriction>
      </xsd:simpleType>
    </xsd:element>
    <xsd:element name="Hyvaksyja" ma:index="8" nillable="true" ma:displayName="Hyväksyjä" ma:list="UserInfo" ma:SearchPeopleOnly="false" ma:SharePointGroup="0" ma:internalName="Hyvaksyj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yvaksymispvm" ma:index="9" nillable="true" ma:displayName="Hyväksymispäivämäärä" ma:format="DateTime" ma:internalName="Hyvaksymispvm">
      <xsd:simpleType>
        <xsd:restriction base="dms:DateTime"/>
      </xsd:simpleType>
    </xsd:element>
    <xsd:element name="Asiakirjantila" ma:index="11" nillable="true" ma:displayName="Asiakirjan tila" ma:default="Luonnos" ma:format="Dropdown" ma:internalName="Asiakirjantila">
      <xsd:simpleType>
        <xsd:restriction base="dms:Choice">
          <xsd:enumeration value="Luonnos"/>
          <xsd:enumeration value="Valmis"/>
          <xsd:enumeration value="Ei voimassa"/>
        </xsd:restriction>
      </xsd:simpleType>
    </xsd:element>
    <xsd:element name="Voimassaolonpaattymispvm" ma:index="14" nillable="true" ma:displayName="Voimassaolon päättymispäivämäärä" ma:format="DateTime" ma:internalName="Voimassaolonpaattymispvm">
      <xsd:simpleType>
        <xsd:restriction base="dms:DateTime"/>
      </xsd:simpleType>
    </xsd:element>
    <xsd:element name="Liitenumero" ma:index="15" nillable="true" ma:displayName="Liitenumero" ma:internalName="Liitenumero">
      <xsd:simpleType>
        <xsd:restriction base="dms:Text">
          <xsd:maxLength value="255"/>
        </xsd:restriction>
      </xsd:simpleType>
    </xsd:element>
    <xsd:element name="TaxKeywordTaxHTField" ma:index="16" nillable="true" ma:taxonomy="true" ma:internalName="TaxKeywordTaxHTField" ma:taxonomyFieldName="TaxKeyword" ma:displayName="Eksonetin Avainsanat" ma:fieldId="{23f27201-bee3-471e-b2e7-b64fd8b7ca38}" ma:taxonomyMulti="true" ma:sspId="2d5eeb5e-c18b-4907-9146-e1fd1b9b31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17" nillable="true" ma:displayName="Luokituksen Kaikki-sarake1" ma:hidden="true" ma:list="{c38dfe7a-4c62-48ad-9ddf-bc95ae2f919a}" ma:internalName="TaxCatchAllLabel" ma:readOnly="true" ma:showField="CatchAllDataLabel" ma:web="1fb10f66-92cf-4c01-be75-5f618bc9e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8" nillable="true" ma:displayName="Luokituksen Kaikki-sarake" ma:hidden="true" ma:list="{c38dfe7a-4c62-48ad-9ddf-bc95ae2f919a}" ma:internalName="TaxCatchAll" ma:showField="CatchAllData" ma:web="1fb10f66-92cf-4c01-be75-5f618bc9e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iatunnus" ma:index="25" nillable="true" ma:displayName="Asiatunnus" ma:internalName="Asiatunnus">
      <xsd:simpleType>
        <xsd:restriction base="dms:Text">
          <xsd:maxLength value="30"/>
        </xsd:restriction>
      </xsd:simpleType>
    </xsd:element>
    <xsd:element name="le04741bc9ad4621b5ab711222fa542e" ma:index="26" nillable="true" ma:taxonomy="true" ma:internalName="le04741bc9ad4621b5ab711222fa542e" ma:taxonomyFieldName="Julkaisupaikka" ma:displayName="Julkaisupaikka" ma:default="130;#Ei julkaista|d89971e4-5565-4333-8f39-daaaab5b2a06" ma:fieldId="{5e04741b-c9ad-4621-b5ab-711222fa542e}" ma:taxonomyMulti="true" ma:sspId="0cc4ed38-8bf9-4f82-a6ec-654bc3a04075" ma:termSetId="91199b1b-03e7-4f2d-b7df-a4681df3e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nimilajittelu" ma:index="27" nillable="true" ma:displayName="Asiakirjan nimi lajittelu" ma:internalName="asiakirjannimilajittelu">
      <xsd:simpleType>
        <xsd:restriction base="dms:Text">
          <xsd:maxLength value="255"/>
        </xsd:restriction>
      </xsd:simpleType>
    </xsd:element>
    <xsd:element name="n1a246af67fe444c8409574f433743d7" ma:index="28" nillable="true" ma:taxonomy="true" ma:internalName="n1a246af67fe444c8409574f433743d7" ma:taxonomyFieldName="Asiakirjatyyppi" ma:displayName="Asiakirjatyyppi" ma:default="" ma:fieldId="{71a246af-67fe-444c-8409-574f433743d7}" ma:sspId="0cc4ed38-8bf9-4f82-a6ec-654bc3a04075" ma:termSetId="d033c35c-6d4a-4340-b640-fee040edde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79fd194a03431d82ed0990020fedf3" ma:index="30" nillable="true" ma:taxonomy="true" ma:internalName="l779fd194a03431d82ed0990020fedf3" ma:taxonomyFieldName="Julkisuus" ma:displayName="Julkisuus" ma:default="" ma:fieldId="{5779fd19-4a03-431d-82ed-0990020fedf3}" ma:sspId="0cc4ed38-8bf9-4f82-a6ec-654bc3a04075" ma:termSetId="702346a7-dc8a-4578-b433-89e2a91b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3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9698f3d32ef4bd08db1bb8c2b80928a" ma:index="33" ma:taxonomy="true" ma:internalName="a9698f3d32ef4bd08db1bb8c2b80928a" ma:taxonomyFieldName="Tiedostopankinkirjasto" ma:displayName="Tiedostopankin kirjasto" ma:default="131;#Julkinen|275cf72a-f5cc-433b-bfc3-09a86422cf01" ma:fieldId="{a9698f3d-32ef-4bd0-8db1-bb8c2b80928a}" ma:sspId="0cc4ed38-8bf9-4f82-a6ec-654bc3a04075" ma:termSetId="2660f113-b485-4565-8f81-49be8fc3d1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PersistId" ma:index="3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0cb77872e7e4a7d87fcec8f882a3fa6" ma:index="36" nillable="true" ma:taxonomy="true" ma:internalName="k0cb77872e7e4a7d87fcec8f882a3fa6" ma:taxonomyFieldName="Yksikk_x00f6_" ma:displayName="Yksikkö" ma:default="" ma:fieldId="{40cb7787-2e7e-4a7d-87fc-ec8f882a3fa6}" ma:sspId="0cc4ed38-8bf9-4f82-a6ec-654bc3a04075" ma:termSetId="101c3ba0-141b-4de1-b5aa-56370f27be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tsikko" ma:index="38" nillable="true" ma:displayName="Otsikko" ma:internalName="Otsikk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Sisältölaji"/>
        <xsd:element ref="dc:title" minOccurs="0" maxOccurs="1" ma:index="0" ma:displayName="Lähettäjä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p:Policy xmlns:p="office.server.policy" id="" local="true">
  <p:Name>Yleisasiakirja</p:Name>
  <p:Description/>
  <p:Statement/>
  <p:PolicyItems>
    <p:PolicyItem featureId="Microsoft.Office.RecordsManagement.PolicyFeatures.Expiration" staticId="0x0101001444FEDF2E9664409BAFE1B7398806E705|885276123" UniqueId="65363ea3-ddcd-4354-a76c-7bb8ae772805">
      <p:Name>Säilytys</p:Name>
      <p:Description>Sisällön automaattinen ajoitus käsittelyä varten ja määräpäivän saavuttaneen sisällön säilytystoiminnon suorittaminen.</p:Description>
      <p:CustomData>
        <Schedules nextStageId="2" default="false">
          <Schedule type="Default">
            <stages>
              <data stageId="1">
                <formula id="Microsoft.Office.RecordsManagement.PolicyFeatures.Expiration.Formula.BuiltIn">
                  <number>10</number>
                  <property>Voimassaolonpaattymispvm</property>
                  <propertyId>e03abf2d-d452-4062-86a7-9bc7dbb10e67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  <Schedule type="Record">
            <stages/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068702E6-003E-443F-BCDF-6EA5AB2E8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B64E3-F5A1-444A-BF4B-9764F63E1B3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3517F38E-DD5B-4C6E-824D-A73B15CE27B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F8C4FB3-50FA-4EB6-9986-A1FE9EEE3A2E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1fb10f66-92cf-4c01-be75-5f618bc9ec05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E1944738-408D-4C53-8D05-F305DA94A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b10f66-92cf-4c01-be75-5f618bc9e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1BF6EEB-4EA3-4F4A-87A8-223D29A43848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459</Words>
  <Application>Microsoft Office PowerPoint</Application>
  <PresentationFormat>Laajakuva</PresentationFormat>
  <Paragraphs>62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Calibri</vt:lpstr>
      <vt:lpstr>Arial</vt:lpstr>
      <vt:lpstr>Franklin Gothic Demi Cond</vt:lpstr>
      <vt:lpstr>Franklin Gothic Book</vt:lpstr>
      <vt:lpstr>1_Office Theme</vt:lpstr>
      <vt:lpstr> Eksoten KARITA-hanke  </vt:lpstr>
      <vt:lpstr>Hankkeen päätavoite</vt:lpstr>
      <vt:lpstr>Tavoitteet työpaketeittain</vt:lpstr>
      <vt:lpstr>Hankkeen vaikutusten arviointi THL:n ja VTT:n kanssa</vt:lpstr>
      <vt:lpstr>Hyvinvointivaikutukset </vt:lpstr>
      <vt:lpstr>Henkilöstövaikutukset </vt:lpstr>
      <vt:lpstr>Kustannusvaikutukset</vt:lpstr>
      <vt:lpstr>Teknologiaratkaisun toimivuus </vt:lpstr>
      <vt:lpstr>KARITA-hanke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KARITA-hanke 2021-2022</dc:title>
  <dc:creator>Laamanen Marja Anneli</dc:creator>
  <cp:lastModifiedBy>Marja Anneli</cp:lastModifiedBy>
  <cp:revision>92</cp:revision>
  <dcterms:created xsi:type="dcterms:W3CDTF">2021-03-11T09:11:16Z</dcterms:created>
  <dcterms:modified xsi:type="dcterms:W3CDTF">2021-03-24T06:05:05Z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0x0101001444FEDF2E9664409BAFE1B7398806E7050065652F461AAD0B44AAF0DBB459900293</vt:lpwstr>
  </property>
  <property fmtid="{D5CDD505-2E9C-101B-9397-08002B2CF9AE}" pid="3" name="TaxKeyword">
    <vt:lpwstr/>
  </property>
  <property fmtid="{D5CDD505-2E9C-101B-9397-08002B2CF9AE}" pid="4" name="Asiakirjatyyppi">
    <vt:lpwstr/>
  </property>
  <property fmtid="{D5CDD505-2E9C-101B-9397-08002B2CF9AE}" pid="5" name="Julkaisupaikka">
    <vt:lpwstr>130;#Ei julkaista|d89971e4-5565-4333-8f39-daaaab5b2a06</vt:lpwstr>
  </property>
  <property fmtid="{D5CDD505-2E9C-101B-9397-08002B2CF9AE}" pid="6" name="Tiedostopankinkirjasto">
    <vt:lpwstr>131;#Julkinen|275cf72a-f5cc-433b-bfc3-09a86422cf01</vt:lpwstr>
  </property>
  <property fmtid="{D5CDD505-2E9C-101B-9397-08002B2CF9AE}" pid="7" name="Julkisuus">
    <vt:lpwstr/>
  </property>
  <property fmtid="{D5CDD505-2E9C-101B-9397-08002B2CF9AE}" pid="8" name="Yksikk_x00f6_">
    <vt:lpwstr/>
  </property>
  <property fmtid="{D5CDD505-2E9C-101B-9397-08002B2CF9AE}" pid="9" name="Yksikkö">
    <vt:lpwstr/>
  </property>
  <property fmtid="{D5CDD505-2E9C-101B-9397-08002B2CF9AE}" pid="10" name="_dlc_policyId">
    <vt:lpwstr>0x0101001444FEDF2E9664409BAFE1B7398806E705|885276123</vt:lpwstr>
  </property>
  <property fmtid="{D5CDD505-2E9C-101B-9397-08002B2CF9AE}" pid="11" name="ItemRetentionFormula">
    <vt:lpwstr>&lt;formula id="Microsoft.Office.RecordsManagement.PolicyFeatures.Expiration.Formula.BuiltIn"&gt;&lt;number&gt;10&lt;/number&gt;&lt;property&gt;Voimassaolonpaattymispvm&lt;/property&gt;&lt;propertyId&gt;e03abf2d-d452-4062-86a7-9bc7dbb10e67&lt;/propertyId&gt;&lt;period&gt;years&lt;/period&gt;&lt;/formula&gt;</vt:lpwstr>
  </property>
</Properties>
</file>