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4"/>
    <p:sldMasterId id="2147483648" r:id="rId5"/>
    <p:sldMasterId id="2147483669" r:id="rId6"/>
    <p:sldMasterId id="2147483677" r:id="rId7"/>
  </p:sldMasterIdLst>
  <p:notesMasterIdLst>
    <p:notesMasterId r:id="rId30"/>
  </p:notesMasterIdLst>
  <p:handoutMasterIdLst>
    <p:handoutMasterId r:id="rId31"/>
  </p:handoutMasterIdLst>
  <p:sldIdLst>
    <p:sldId id="295" r:id="rId8"/>
    <p:sldId id="315" r:id="rId9"/>
    <p:sldId id="313" r:id="rId10"/>
    <p:sldId id="302" r:id="rId11"/>
    <p:sldId id="305" r:id="rId12"/>
    <p:sldId id="306" r:id="rId13"/>
    <p:sldId id="298" r:id="rId14"/>
    <p:sldId id="316" r:id="rId15"/>
    <p:sldId id="307" r:id="rId16"/>
    <p:sldId id="303" r:id="rId17"/>
    <p:sldId id="321" r:id="rId18"/>
    <p:sldId id="310" r:id="rId19"/>
    <p:sldId id="314" r:id="rId20"/>
    <p:sldId id="311" r:id="rId21"/>
    <p:sldId id="320" r:id="rId22"/>
    <p:sldId id="309" r:id="rId23"/>
    <p:sldId id="318" r:id="rId24"/>
    <p:sldId id="317" r:id="rId25"/>
    <p:sldId id="312" r:id="rId26"/>
    <p:sldId id="319" r:id="rId27"/>
    <p:sldId id="308" r:id="rId28"/>
    <p:sldId id="294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678"/>
    <a:srgbClr val="FFCC00"/>
    <a:srgbClr val="4798D1"/>
    <a:srgbClr val="203A7F"/>
    <a:srgbClr val="FFFFFF"/>
    <a:srgbClr val="489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AD7D5-61C1-4E20-B21C-6DAD4A977F70}" v="2" dt="2021-08-05T09:23:49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564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33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E3DE0B-1A69-4327-B1EE-CC4F41964E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152A9-34A3-48B9-91AC-77BB20C549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0CBD5-3572-45F8-B1A9-6F355137E746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C2934-E6D1-44C1-83D4-2F0908EE12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3E8EC9-817B-4B11-99D6-7BD6BF1BA6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A31E7-6659-4BBC-A1D0-65F5CAAE06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812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CE587-6347-49C0-9E71-875A1588585C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36EAA-6197-49D0-80AB-FE88F6C051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392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ysin logo" title="Tampereen yliopistollisen sairaalan logo">
            <a:extLst>
              <a:ext uri="{FF2B5EF4-FFF2-40B4-BE49-F238E27FC236}">
                <a16:creationId xmlns:a16="http://schemas.microsoft.com/office/drawing/2014/main" id="{4F5375A7-3D99-45C8-9D15-9DC9AF496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442" y="490073"/>
            <a:ext cx="2919157" cy="1165927"/>
          </a:xfrm>
          <a:prstGeom prst="rect">
            <a:avLst/>
          </a:prstGeom>
        </p:spPr>
      </p:pic>
      <p:sp>
        <p:nvSpPr>
          <p:cNvPr id="4" name="Pääotsikko"/>
          <p:cNvSpPr>
            <a:spLocks noGrp="1"/>
          </p:cNvSpPr>
          <p:nvPr>
            <p:ph type="title" hasCustomPrompt="1"/>
          </p:nvPr>
        </p:nvSpPr>
        <p:spPr>
          <a:xfrm>
            <a:off x="0" y="2246873"/>
            <a:ext cx="12192000" cy="169759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tähän otsikko</a:t>
            </a:r>
            <a:br>
              <a:rPr lang="fi-FI" dirty="0"/>
            </a:br>
            <a:r>
              <a:rPr lang="fi-FI" dirty="0"/>
              <a:t>- tarvittaessa kahdelle riville</a:t>
            </a:r>
          </a:p>
        </p:txBody>
      </p:sp>
      <p:sp>
        <p:nvSpPr>
          <p:cNvPr id="17" name="Esittäjän nimi tai alaotsikko"/>
          <p:cNvSpPr>
            <a:spLocks noGrp="1"/>
          </p:cNvSpPr>
          <p:nvPr>
            <p:ph type="subTitle" idx="1" hasCustomPrompt="1"/>
          </p:nvPr>
        </p:nvSpPr>
        <p:spPr>
          <a:xfrm>
            <a:off x="1828800" y="4325485"/>
            <a:ext cx="8534400" cy="587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rgbClr val="4798D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Esittäjän nimi tai alaotsikko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21BFC-B19C-4DAC-B46D-EDCA88A5AE24}"/>
              </a:ext>
            </a:extLst>
          </p:cNvPr>
          <p:cNvSpPr/>
          <p:nvPr userDrawn="1"/>
        </p:nvSpPr>
        <p:spPr>
          <a:xfrm>
            <a:off x="0" y="6203950"/>
            <a:ext cx="12192000" cy="654050"/>
          </a:xfrm>
          <a:prstGeom prst="rect">
            <a:avLst/>
          </a:prstGeom>
          <a:solidFill>
            <a:srgbClr val="47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0" y="6284636"/>
            <a:ext cx="12192000" cy="4747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i-FI" b="1" noProof="0" dirty="0">
                <a:solidFill>
                  <a:schemeClr val="bg1"/>
                </a:solidFill>
                <a:cs typeface="Arial" panose="020B0604020202020204" pitchFamily="34" charset="0"/>
              </a:rPr>
              <a:t>Tampereen yliopistollinen sairaala • Pirkanmaan sairaanhoitopiiri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8391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ysin logo" title="Tampereen yliopistollisen sairaalan logo">
            <a:extLst>
              <a:ext uri="{FF2B5EF4-FFF2-40B4-BE49-F238E27FC236}">
                <a16:creationId xmlns:a16="http://schemas.microsoft.com/office/drawing/2014/main" id="{4F5375A7-3D99-45C8-9D15-9DC9AF496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442" y="490073"/>
            <a:ext cx="2919157" cy="1165927"/>
          </a:xfrm>
          <a:prstGeom prst="rect">
            <a:avLst/>
          </a:prstGeom>
        </p:spPr>
      </p:pic>
      <p:sp>
        <p:nvSpPr>
          <p:cNvPr id="4" name="Pääotsikko"/>
          <p:cNvSpPr>
            <a:spLocks noGrp="1"/>
          </p:cNvSpPr>
          <p:nvPr>
            <p:ph type="title" hasCustomPrompt="1"/>
          </p:nvPr>
        </p:nvSpPr>
        <p:spPr>
          <a:xfrm>
            <a:off x="0" y="2246873"/>
            <a:ext cx="12192000" cy="169759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tähän otsikko</a:t>
            </a:r>
            <a:br>
              <a:rPr lang="fi-FI" dirty="0"/>
            </a:br>
            <a:r>
              <a:rPr lang="fi-FI" dirty="0"/>
              <a:t>- tarvittaessa kahdelle riville</a:t>
            </a:r>
          </a:p>
        </p:txBody>
      </p:sp>
      <p:sp>
        <p:nvSpPr>
          <p:cNvPr id="17" name="Esittäjän nimi tai alaotsikko"/>
          <p:cNvSpPr>
            <a:spLocks noGrp="1"/>
          </p:cNvSpPr>
          <p:nvPr>
            <p:ph type="subTitle" idx="1" hasCustomPrompt="1"/>
          </p:nvPr>
        </p:nvSpPr>
        <p:spPr>
          <a:xfrm>
            <a:off x="1828800" y="4325485"/>
            <a:ext cx="8534400" cy="587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rgbClr val="4798D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Esittäjän nimi tai alaotsikko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21BFC-B19C-4DAC-B46D-EDCA88A5AE24}"/>
              </a:ext>
            </a:extLst>
          </p:cNvPr>
          <p:cNvSpPr/>
          <p:nvPr userDrawn="1"/>
        </p:nvSpPr>
        <p:spPr>
          <a:xfrm>
            <a:off x="0" y="6203950"/>
            <a:ext cx="12192000" cy="654050"/>
          </a:xfrm>
          <a:prstGeom prst="rect">
            <a:avLst/>
          </a:prstGeom>
          <a:solidFill>
            <a:srgbClr val="47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0" y="6284636"/>
            <a:ext cx="12192000" cy="4747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i-FI" b="1" noProof="0" dirty="0">
                <a:solidFill>
                  <a:schemeClr val="bg1"/>
                </a:solidFill>
                <a:cs typeface="Arial" panose="020B0604020202020204" pitchFamily="34" charset="0"/>
              </a:rPr>
              <a:t>Tampereen yliopistollinen sairaala • Pirkanmaan sairaanhoitopiiri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8919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03B13F-DEFC-4B4B-BD83-92EF756E2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048" y="719131"/>
            <a:ext cx="5238267" cy="136684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2736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6B7DB4-92FE-4168-A246-F3D0F1B8C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99" y="2243988"/>
            <a:ext cx="5168136" cy="317293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E65DD5B-B685-4AA3-B001-AD7FD58126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r>
              <a:rPr lang="en-US" dirty="0"/>
              <a:t> </a:t>
            </a:r>
            <a:r>
              <a:rPr lang="en-US" dirty="0" err="1"/>
              <a:t>kuvaketta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0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ninen fakta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003B13F-DEFC-4B4B-BD83-92EF756E2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1498" y="1223956"/>
            <a:ext cx="5238267" cy="136684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B6B7DB4-92FE-4168-A246-F3D0F1B8C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124" y="2691663"/>
            <a:ext cx="5168136" cy="3172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FFE308F7-738A-43B6-9ACF-E7722A15A13A}"/>
              </a:ext>
            </a:extLst>
          </p:cNvPr>
          <p:cNvSpPr>
            <a:spLocks noChangeAspect="1"/>
          </p:cNvSpPr>
          <p:nvPr userDrawn="1"/>
        </p:nvSpPr>
        <p:spPr>
          <a:xfrm>
            <a:off x="6701359" y="1338682"/>
            <a:ext cx="4103827" cy="4103827"/>
          </a:xfrm>
          <a:prstGeom prst="ellipse">
            <a:avLst/>
          </a:prstGeom>
          <a:solidFill>
            <a:srgbClr val="203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Alaotsikko 2"/>
          <p:cNvSpPr>
            <a:spLocks noGrp="1"/>
          </p:cNvSpPr>
          <p:nvPr>
            <p:ph type="subTitle" idx="10" hasCustomPrompt="1"/>
          </p:nvPr>
        </p:nvSpPr>
        <p:spPr>
          <a:xfrm>
            <a:off x="6929717" y="2079813"/>
            <a:ext cx="3657600" cy="26445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5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tähän lyhyt fakta</a:t>
            </a:r>
          </a:p>
        </p:txBody>
      </p:sp>
    </p:spTree>
    <p:extLst>
      <p:ext uri="{BB962C8B-B14F-4D97-AF65-F5344CB8AC3E}">
        <p14:creationId xmlns:p14="http://schemas.microsoft.com/office/powerpoint/2010/main" val="375965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ysin logo" title="Tampereen yliopistollisen sairaalan logo">
            <a:extLst>
              <a:ext uri="{FF2B5EF4-FFF2-40B4-BE49-F238E27FC236}">
                <a16:creationId xmlns:a16="http://schemas.microsoft.com/office/drawing/2014/main" id="{4F5375A7-3D99-45C8-9D15-9DC9AF496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442" y="490073"/>
            <a:ext cx="2919157" cy="1165927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 hasCustomPrompt="1"/>
          </p:nvPr>
        </p:nvSpPr>
        <p:spPr>
          <a:xfrm>
            <a:off x="0" y="2246873"/>
            <a:ext cx="12192000" cy="336335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tähän yhteystietosi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21BFC-B19C-4DAC-B46D-EDCA88A5AE24}"/>
              </a:ext>
            </a:extLst>
          </p:cNvPr>
          <p:cNvSpPr/>
          <p:nvPr userDrawn="1"/>
        </p:nvSpPr>
        <p:spPr>
          <a:xfrm>
            <a:off x="0" y="6203950"/>
            <a:ext cx="12192000" cy="654050"/>
          </a:xfrm>
          <a:prstGeom prst="rect">
            <a:avLst/>
          </a:prstGeom>
          <a:solidFill>
            <a:srgbClr val="47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0" y="6284636"/>
            <a:ext cx="12192000" cy="4747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i-FI" b="1" dirty="0">
                <a:solidFill>
                  <a:schemeClr val="bg1"/>
                </a:solidFill>
                <a:cs typeface="Arial" panose="020B0604020202020204" pitchFamily="34" charset="0"/>
              </a:rPr>
              <a:t>Tampereen yliopistollinen sairaala • Pirkanmaan sairaanhoitopiiri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089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03B13F-DEFC-4B4B-BD83-92EF756E2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3898" y="1071556"/>
            <a:ext cx="9146872" cy="136684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2736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7DB4-92FE-4168-A246-F3D0F1B8C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098" y="2663087"/>
            <a:ext cx="8815651" cy="372818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315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fakta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03B13F-DEFC-4B4B-BD83-92EF756E2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3898" y="1071556"/>
            <a:ext cx="5238267" cy="136684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2736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7DB4-92FE-4168-A246-F3D0F1B8C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099" y="2663088"/>
            <a:ext cx="5168136" cy="3747237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FFE308F7-738A-43B6-9ACF-E7722A15A13A}"/>
              </a:ext>
            </a:extLst>
          </p:cNvPr>
          <p:cNvSpPr>
            <a:spLocks noChangeAspect="1"/>
          </p:cNvSpPr>
          <p:nvPr userDrawn="1"/>
        </p:nvSpPr>
        <p:spPr>
          <a:xfrm>
            <a:off x="6701359" y="1338682"/>
            <a:ext cx="4103827" cy="41038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Alaotsikko 2"/>
          <p:cNvSpPr>
            <a:spLocks noGrp="1"/>
          </p:cNvSpPr>
          <p:nvPr>
            <p:ph type="subTitle" idx="10" hasCustomPrompt="1"/>
          </p:nvPr>
        </p:nvSpPr>
        <p:spPr>
          <a:xfrm>
            <a:off x="6929717" y="2079813"/>
            <a:ext cx="3657600" cy="26445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5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tähän lyhyt fakta</a:t>
            </a:r>
          </a:p>
        </p:txBody>
      </p:sp>
    </p:spTree>
    <p:extLst>
      <p:ext uri="{BB962C8B-B14F-4D97-AF65-F5344CB8AC3E}">
        <p14:creationId xmlns:p14="http://schemas.microsoft.com/office/powerpoint/2010/main" val="187540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03B13F-DEFC-4B4B-BD83-92EF756E2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2989" y="1119741"/>
            <a:ext cx="5238267" cy="136684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2736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7DB4-92FE-4168-A246-F3D0F1B8C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190" y="2711273"/>
            <a:ext cx="5168136" cy="317293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1889DDF-2252-4DA9-B131-2BC768CD80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r>
              <a:rPr lang="en-US" dirty="0"/>
              <a:t> </a:t>
            </a:r>
            <a:r>
              <a:rPr lang="en-US" dirty="0" err="1"/>
              <a:t>kuvaketta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7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3B13F-DEFC-4B4B-BD83-92EF756E2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30886"/>
            <a:ext cx="10515600" cy="82391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2736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2C2A7-F3D3-4B56-9EF8-201128353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1042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3B63F-9639-4F84-B365-4055D50D1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34335"/>
            <a:ext cx="5157787" cy="331050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32020-4F98-449A-B153-36E890129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1042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2509C-C87C-4976-89B2-7600FADD5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34335"/>
            <a:ext cx="5183188" cy="331050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52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85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3834A78F-D04E-45AE-843D-666DB85A4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17943" y="1706852"/>
            <a:ext cx="4466221" cy="4392112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80913" y="1706852"/>
            <a:ext cx="4795608" cy="4392113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Dian numeron paikkamerkki 6">
            <a:extLst>
              <a:ext uri="{FF2B5EF4-FFF2-40B4-BE49-F238E27FC236}">
                <a16:creationId xmlns:a16="http://schemas.microsoft.com/office/drawing/2014/main" id="{126B3BBF-346B-4B77-98B4-8B7CEE4C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12" name="Päivämäärän paikkamerkki 4">
            <a:extLst>
              <a:ext uri="{FF2B5EF4-FFF2-40B4-BE49-F238E27FC236}">
                <a16:creationId xmlns:a16="http://schemas.microsoft.com/office/drawing/2014/main" id="{60D3F7DC-0EC6-408D-A88D-D730739D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0AA02-0BB4-4D27-803D-190D9E6EF0C6}" type="datetime1">
              <a:rPr lang="fi-FI" smtClean="0"/>
              <a:t>5.8.2021</a:t>
            </a:fld>
            <a:endParaRPr lang="fi-FI" dirty="0"/>
          </a:p>
        </p:txBody>
      </p:sp>
      <p:sp>
        <p:nvSpPr>
          <p:cNvPr id="14" name="Alatunnisteen paikkamerkki 5">
            <a:extLst>
              <a:ext uri="{FF2B5EF4-FFF2-40B4-BE49-F238E27FC236}">
                <a16:creationId xmlns:a16="http://schemas.microsoft.com/office/drawing/2014/main" id="{CE06C938-8492-4CBA-AC74-7E6D9D873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68337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95EEE-AD46-404B-AD03-511E0F1CB5DD}" type="datetime1">
              <a:rPr lang="fi-FI" smtClean="0"/>
              <a:pPr>
                <a:defRPr/>
              </a:pPr>
              <a:t>5.8.2021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FC91B-163A-4054-9DB6-77D5D72C59B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862379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wmf"/><Relationship Id="rId4" Type="http://schemas.openxmlformats.org/officeDocument/2006/relationships/image" Target="../media/image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03A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7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CD81E2-A324-4D2C-BA5A-2071205AB614}"/>
              </a:ext>
            </a:extLst>
          </p:cNvPr>
          <p:cNvSpPr/>
          <p:nvPr userDrawn="1"/>
        </p:nvSpPr>
        <p:spPr>
          <a:xfrm>
            <a:off x="0" y="6727438"/>
            <a:ext cx="12192000" cy="130562"/>
          </a:xfrm>
          <a:prstGeom prst="rect">
            <a:avLst/>
          </a:prstGeom>
          <a:solidFill>
            <a:srgbClr val="47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0ABE28-1284-4C68-AE92-960623460D6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110" y="5960218"/>
            <a:ext cx="1561352" cy="62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04" r:id="rId2"/>
    <p:sldLayoutId id="2147483685" r:id="rId3"/>
    <p:sldLayoutId id="2147483653" r:id="rId4"/>
    <p:sldLayoutId id="2147483654" r:id="rId5"/>
    <p:sldLayoutId id="2147483706" r:id="rId6"/>
    <p:sldLayoutId id="2147483707" r:id="rId7"/>
    <p:sldLayoutId id="214748370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D389EA-B39A-40D2-B2AC-DF03E12E2853}"/>
              </a:ext>
            </a:extLst>
          </p:cNvPr>
          <p:cNvSpPr/>
          <p:nvPr userDrawn="1"/>
        </p:nvSpPr>
        <p:spPr>
          <a:xfrm>
            <a:off x="0" y="6727438"/>
            <a:ext cx="12192000" cy="130562"/>
          </a:xfrm>
          <a:prstGeom prst="rect">
            <a:avLst/>
          </a:prstGeom>
          <a:solidFill>
            <a:srgbClr val="47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DE6B211-3490-4EAD-A924-AEDF93A8FC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569" y="5963548"/>
            <a:ext cx="1561353" cy="6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8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BF0A1463-0EE3-43CD-A736-1E91F4BEA5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D5174C-F33A-48F5-BF4C-B3DD23F7EAAF}"/>
              </a:ext>
            </a:extLst>
          </p:cNvPr>
          <p:cNvSpPr/>
          <p:nvPr userDrawn="1"/>
        </p:nvSpPr>
        <p:spPr>
          <a:xfrm>
            <a:off x="0" y="6727438"/>
            <a:ext cx="12192000" cy="130562"/>
          </a:xfrm>
          <a:prstGeom prst="rect">
            <a:avLst/>
          </a:prstGeom>
          <a:solidFill>
            <a:srgbClr val="47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6B942-D63C-4418-B667-A9506095AC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553" y="5942705"/>
            <a:ext cx="1587642" cy="6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sv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PSHP- Apuvälinekeskus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87730" y="5414453"/>
            <a:ext cx="9085811" cy="587174"/>
          </a:xfrm>
        </p:spPr>
        <p:txBody>
          <a:bodyPr/>
          <a:lstStyle/>
          <a:p>
            <a:r>
              <a:rPr lang="fi-FI" sz="2400" dirty="0"/>
              <a:t>Jaana Larimo, palvelupäällikkö, </a:t>
            </a:r>
            <a:r>
              <a:rPr lang="fi-FI" sz="2400" dirty="0" err="1"/>
              <a:t>Tays</a:t>
            </a:r>
            <a:r>
              <a:rPr lang="fi-FI" sz="2400" dirty="0"/>
              <a:t> </a:t>
            </a:r>
            <a:r>
              <a:rPr lang="fi-FI" sz="2400" dirty="0" err="1"/>
              <a:t>apuvälineskeskus</a:t>
            </a:r>
            <a:endParaRPr lang="fi-FI" sz="24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b="1" dirty="0"/>
              <a:t>Tampereen yliopistollinen sairaala • Pirkanmaan sairaanhoitopiiri</a:t>
            </a:r>
            <a:endParaRPr lang="fi-FI" dirty="0"/>
          </a:p>
          <a:p>
            <a:endParaRPr lang="fi-FI" b="1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4FE3409-64E1-4B56-A509-A335004C50B5}"/>
              </a:ext>
            </a:extLst>
          </p:cNvPr>
          <p:cNvSpPr txBox="1"/>
          <p:nvPr/>
        </p:nvSpPr>
        <p:spPr>
          <a:xfrm>
            <a:off x="3048000" y="297015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Apuvälinekeskuksen toiminnan laajentuminen - Vammaispalvelulainmukaiset apuvälineet ja asunnonmuutostyöt</a:t>
            </a:r>
          </a:p>
        </p:txBody>
      </p:sp>
    </p:spTree>
    <p:extLst>
      <p:ext uri="{BB962C8B-B14F-4D97-AF65-F5344CB8AC3E}">
        <p14:creationId xmlns:p14="http://schemas.microsoft.com/office/powerpoint/2010/main" val="23015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9589" y="1634399"/>
            <a:ext cx="6455679" cy="3625577"/>
          </a:xfrm>
        </p:spPr>
        <p:txBody>
          <a:bodyPr/>
          <a:lstStyle/>
          <a:p>
            <a:pPr lvl="0"/>
            <a:r>
              <a:rPr lang="fi-FI" sz="1400" dirty="0"/>
              <a:t>Maakunnallisen apuvälinekeskuksen ohjausryhmän toimeksianto valmistelusta 7.12.2020</a:t>
            </a:r>
          </a:p>
          <a:p>
            <a:pPr lvl="0"/>
            <a:endParaRPr lang="fi-FI" sz="1400" dirty="0"/>
          </a:p>
          <a:p>
            <a:r>
              <a:rPr lang="fi-FI" sz="1400" dirty="0"/>
              <a:t>Projektiryhmän kokoonpano: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Takala Visa, sosiaalityöntekijä, Tampere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Jaakkola Sari, sosiaalityöntekijä, Kangasala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Koivukangas Sanna, sosiaalityöntekijä, Nokia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Tuomi-</a:t>
            </a:r>
            <a:r>
              <a:rPr lang="fi-FI" sz="1400" dirty="0" err="1"/>
              <a:t>Toljola</a:t>
            </a:r>
            <a:r>
              <a:rPr lang="fi-FI" sz="1400" dirty="0"/>
              <a:t> Susanna, sosiaalityöntekijä, Valkeakoski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err="1"/>
              <a:t>Haakana</a:t>
            </a:r>
            <a:r>
              <a:rPr lang="fi-FI" sz="1400" dirty="0"/>
              <a:t> Leila, palvelupäällikkö, Lempäälä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Mellin Sari, vammaispalvelupäällikkö, Pirkkalan yhteistoiminta-alue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Turku Jari, järjestösuunnittelija, Suomen CP-liitto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Koljonen Milja, sosiaalihuollon hankepäällikkö/ </a:t>
            </a:r>
            <a:r>
              <a:rPr lang="fi-FI" sz="1400" dirty="0" err="1"/>
              <a:t>PirSOTE</a:t>
            </a:r>
            <a:endParaRPr lang="fi-FI" sz="1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Larimo Jaana, palvelupäällikkö, Maakunnallinen Apuvälinekeskus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Asiakasedustaja vaihtunut ja uusi selvittelyssä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i-FI" sz="2400" dirty="0"/>
              <a:t>Vammaispalvelujen apuvälineet - projektityöryhmä</a:t>
            </a:r>
          </a:p>
        </p:txBody>
      </p:sp>
    </p:spTree>
    <p:extLst>
      <p:ext uri="{BB962C8B-B14F-4D97-AF65-F5344CB8AC3E}">
        <p14:creationId xmlns:p14="http://schemas.microsoft.com/office/powerpoint/2010/main" val="76225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otsikko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i-FI" sz="2400" dirty="0"/>
              <a:t> Projektityöryhmän toimeksianto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517367" y="1053461"/>
            <a:ext cx="66387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2000" b="1" dirty="0"/>
              <a:t>Toimeksianto</a:t>
            </a:r>
          </a:p>
          <a:p>
            <a:pPr lvl="0"/>
            <a:endParaRPr lang="fi-FI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000" dirty="0"/>
              <a:t>Toimintamallin rakentaminen vammaispalvelun apuvälineiden siirtämisestä Maakunnalliseen apuvälinekeskukseen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000" dirty="0"/>
              <a:t>Suunnitelman lähtökohtana on ollut kaikkien apuvälinekeskukseen kuuluvien maakunnan kuntien mukana oleminen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Ehdotus siirrettävistä apuvälineistä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Yhteiset kriteerit ja luovutusperiaatteet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Apuvälineprosessi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Toiminnan organisointi ja resursointi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Aikataulu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04785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lipsi 41">
            <a:extLst>
              <a:ext uri="{FF2B5EF4-FFF2-40B4-BE49-F238E27FC236}">
                <a16:creationId xmlns:a16="http://schemas.microsoft.com/office/drawing/2014/main" id="{AC22C394-0934-4A92-B256-7F9BEF11FF02}"/>
              </a:ext>
            </a:extLst>
          </p:cNvPr>
          <p:cNvSpPr/>
          <p:nvPr/>
        </p:nvSpPr>
        <p:spPr>
          <a:xfrm>
            <a:off x="1943329" y="1319673"/>
            <a:ext cx="6828015" cy="4364344"/>
          </a:xfrm>
          <a:prstGeom prst="ellipse">
            <a:avLst/>
          </a:prstGeom>
          <a:noFill/>
          <a:ln w="28575" cap="rnd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E1A354E6-D35C-419A-B78F-853C4501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56043"/>
            <a:ext cx="10860258" cy="900209"/>
          </a:xfrm>
        </p:spPr>
        <p:txBody>
          <a:bodyPr>
            <a:normAutofit/>
          </a:bodyPr>
          <a:lstStyle/>
          <a:p>
            <a:r>
              <a:rPr lang="fi-FI" sz="2800" dirty="0"/>
              <a:t>Pirkanmaan vammaispalvelujen asiakaslupaukset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D7F222B0-F4B8-438D-AC2E-DE2E9C2E3AD1}"/>
              </a:ext>
            </a:extLst>
          </p:cNvPr>
          <p:cNvSpPr/>
          <p:nvPr/>
        </p:nvSpPr>
        <p:spPr>
          <a:xfrm>
            <a:off x="2147722" y="3177169"/>
            <a:ext cx="2438333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67"/>
              </a:lnSpc>
            </a:pPr>
            <a:r>
              <a:rPr lang="fi-FI" sz="1600" b="1" dirty="0"/>
              <a:t>Olen yhdenvertainen </a:t>
            </a:r>
            <a:br>
              <a:rPr lang="fi-FI" sz="1600" b="1" dirty="0"/>
            </a:br>
            <a:r>
              <a:rPr lang="fi-FI" sz="1600" b="1" dirty="0"/>
              <a:t>maakunnan jäsen nyt </a:t>
            </a:r>
            <a:br>
              <a:rPr lang="fi-FI" sz="1600" b="1" dirty="0"/>
            </a:br>
            <a:r>
              <a:rPr lang="fi-FI" sz="1600" b="1" dirty="0"/>
              <a:t>ja tulevaisuudessa.</a:t>
            </a:r>
          </a:p>
        </p:txBody>
      </p:sp>
      <p:grpSp>
        <p:nvGrpSpPr>
          <p:cNvPr id="50" name="Ryhmä 49">
            <a:extLst>
              <a:ext uri="{FF2B5EF4-FFF2-40B4-BE49-F238E27FC236}">
                <a16:creationId xmlns:a16="http://schemas.microsoft.com/office/drawing/2014/main" id="{F16355C1-9D83-4FED-86A1-0B957A99B6C4}"/>
              </a:ext>
            </a:extLst>
          </p:cNvPr>
          <p:cNvGrpSpPr/>
          <p:nvPr/>
        </p:nvGrpSpPr>
        <p:grpSpPr>
          <a:xfrm>
            <a:off x="296460" y="2733444"/>
            <a:ext cx="1559289" cy="1652128"/>
            <a:chOff x="208894" y="657208"/>
            <a:chExt cx="1169467" cy="1239096"/>
          </a:xfrm>
        </p:grpSpPr>
        <p:sp>
          <p:nvSpPr>
            <p:cNvPr id="131" name="Ellipsi 130">
              <a:extLst>
                <a:ext uri="{FF2B5EF4-FFF2-40B4-BE49-F238E27FC236}">
                  <a16:creationId xmlns:a16="http://schemas.microsoft.com/office/drawing/2014/main" id="{3F03009B-DF7B-467D-BBB2-6153D87AD422}"/>
                </a:ext>
              </a:extLst>
            </p:cNvPr>
            <p:cNvSpPr/>
            <p:nvPr/>
          </p:nvSpPr>
          <p:spPr>
            <a:xfrm>
              <a:off x="208894" y="657208"/>
              <a:ext cx="1141050" cy="1141050"/>
            </a:xfrm>
            <a:prstGeom prst="ellipse">
              <a:avLst/>
            </a:prstGeom>
            <a:solidFill>
              <a:srgbClr val="EBF5F4"/>
            </a:solidFill>
            <a:ln w="19050" cap="rnd">
              <a:solidFill>
                <a:srgbClr val="00A79F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fi-FI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112" name="Kuva 111">
              <a:extLst>
                <a:ext uri="{FF2B5EF4-FFF2-40B4-BE49-F238E27FC236}">
                  <a16:creationId xmlns:a16="http://schemas.microsoft.com/office/drawing/2014/main" id="{7EDB2AC7-558C-4CDC-8A94-396EFEF7E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0157" y="731624"/>
              <a:ext cx="920613" cy="960640"/>
            </a:xfrm>
            <a:prstGeom prst="rect">
              <a:avLst/>
            </a:prstGeom>
          </p:spPr>
        </p:pic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2E0C6365-F306-4469-8B48-244410863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4917" y="1556846"/>
              <a:ext cx="583444" cy="339458"/>
            </a:xfrm>
            <a:prstGeom prst="rect">
              <a:avLst/>
            </a:prstGeom>
          </p:spPr>
        </p:pic>
        <p:grpSp>
          <p:nvGrpSpPr>
            <p:cNvPr id="32" name="Ryhmä 31">
              <a:extLst>
                <a:ext uri="{FF2B5EF4-FFF2-40B4-BE49-F238E27FC236}">
                  <a16:creationId xmlns:a16="http://schemas.microsoft.com/office/drawing/2014/main" id="{CDB62650-67C7-45E5-AC75-D9DB56F0ADCF}"/>
                </a:ext>
              </a:extLst>
            </p:cNvPr>
            <p:cNvGrpSpPr/>
            <p:nvPr/>
          </p:nvGrpSpPr>
          <p:grpSpPr>
            <a:xfrm>
              <a:off x="333529" y="837980"/>
              <a:ext cx="1005189" cy="683226"/>
              <a:chOff x="333529" y="974172"/>
              <a:chExt cx="1005189" cy="683226"/>
            </a:xfrm>
          </p:grpSpPr>
          <p:pic>
            <p:nvPicPr>
              <p:cNvPr id="11" name="Kuva 10" descr="Henkilö kävelykepin kanssa">
                <a:extLst>
                  <a:ext uri="{FF2B5EF4-FFF2-40B4-BE49-F238E27FC236}">
                    <a16:creationId xmlns:a16="http://schemas.microsoft.com/office/drawing/2014/main" id="{CF5D4CBC-8559-4A6E-969A-948ACB525D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21595" y="974172"/>
                <a:ext cx="347330" cy="347330"/>
              </a:xfrm>
              <a:prstGeom prst="rect">
                <a:avLst/>
              </a:prstGeom>
            </p:spPr>
          </p:pic>
          <p:pic>
            <p:nvPicPr>
              <p:cNvPr id="114" name="Kuva 113" descr="Mies">
                <a:extLst>
                  <a:ext uri="{FF2B5EF4-FFF2-40B4-BE49-F238E27FC236}">
                    <a16:creationId xmlns:a16="http://schemas.microsoft.com/office/drawing/2014/main" id="{F473C675-3F00-4E86-A0C8-EB5DD231E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33529" y="1234665"/>
                <a:ext cx="344904" cy="344904"/>
              </a:xfrm>
              <a:prstGeom prst="rect">
                <a:avLst/>
              </a:prstGeom>
            </p:spPr>
          </p:pic>
          <p:pic>
            <p:nvPicPr>
              <p:cNvPr id="115" name="Kuva 114" descr="Mies">
                <a:extLst>
                  <a:ext uri="{FF2B5EF4-FFF2-40B4-BE49-F238E27FC236}">
                    <a16:creationId xmlns:a16="http://schemas.microsoft.com/office/drawing/2014/main" id="{A62E3B54-B8C4-4074-9147-0DCD74D6B5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64507" y="1092332"/>
                <a:ext cx="344904" cy="344904"/>
              </a:xfrm>
              <a:prstGeom prst="rect">
                <a:avLst/>
              </a:prstGeom>
            </p:spPr>
          </p:pic>
          <p:pic>
            <p:nvPicPr>
              <p:cNvPr id="118" name="Kuva 117" descr="Henkilö pyörätuolissa">
                <a:extLst>
                  <a:ext uri="{FF2B5EF4-FFF2-40B4-BE49-F238E27FC236}">
                    <a16:creationId xmlns:a16="http://schemas.microsoft.com/office/drawing/2014/main" id="{780EB2BB-35BD-477C-91E6-E408BDD53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27269" y="1345032"/>
                <a:ext cx="312366" cy="312366"/>
              </a:xfrm>
              <a:prstGeom prst="rect">
                <a:avLst/>
              </a:prstGeom>
            </p:spPr>
          </p:pic>
          <p:pic>
            <p:nvPicPr>
              <p:cNvPr id="119" name="Kuva 118" descr="Mies">
                <a:extLst>
                  <a:ext uri="{FF2B5EF4-FFF2-40B4-BE49-F238E27FC236}">
                    <a16:creationId xmlns:a16="http://schemas.microsoft.com/office/drawing/2014/main" id="{26762605-0589-4EC8-BE17-78FADAE8A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93814" y="1129048"/>
                <a:ext cx="344904" cy="344904"/>
              </a:xfrm>
              <a:prstGeom prst="rect">
                <a:avLst/>
              </a:prstGeom>
            </p:spPr>
          </p:pic>
        </p:grpSp>
      </p:grpSp>
      <p:sp>
        <p:nvSpPr>
          <p:cNvPr id="113" name="Ellipsi 112">
            <a:extLst>
              <a:ext uri="{FF2B5EF4-FFF2-40B4-BE49-F238E27FC236}">
                <a16:creationId xmlns:a16="http://schemas.microsoft.com/office/drawing/2014/main" id="{FB2303FC-56CC-4FC9-AF18-4288B034F0A8}"/>
              </a:ext>
            </a:extLst>
          </p:cNvPr>
          <p:cNvSpPr/>
          <p:nvPr/>
        </p:nvSpPr>
        <p:spPr>
          <a:xfrm>
            <a:off x="1825422" y="3019126"/>
            <a:ext cx="303159" cy="303159"/>
          </a:xfrm>
          <a:prstGeom prst="ellipse">
            <a:avLst/>
          </a:prstGeom>
          <a:solidFill>
            <a:srgbClr val="00A79F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67"/>
              </a:lnSpc>
            </a:pPr>
            <a:r>
              <a:rPr lang="fi-FI" sz="1333" b="1" dirty="0"/>
              <a:t>1</a:t>
            </a:r>
          </a:p>
        </p:txBody>
      </p: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5B7B5EAE-161B-4595-8D23-39FCA159FB76}"/>
              </a:ext>
            </a:extLst>
          </p:cNvPr>
          <p:cNvGrpSpPr/>
          <p:nvPr/>
        </p:nvGrpSpPr>
        <p:grpSpPr>
          <a:xfrm>
            <a:off x="2036688" y="1174141"/>
            <a:ext cx="1521400" cy="1521400"/>
            <a:chOff x="208894" y="2077446"/>
            <a:chExt cx="1141050" cy="1141050"/>
          </a:xfrm>
        </p:grpSpPr>
        <p:sp>
          <p:nvSpPr>
            <p:cNvPr id="159" name="Ellipsi 158">
              <a:extLst>
                <a:ext uri="{FF2B5EF4-FFF2-40B4-BE49-F238E27FC236}">
                  <a16:creationId xmlns:a16="http://schemas.microsoft.com/office/drawing/2014/main" id="{B4C234B0-D51D-43AE-87DE-3ED05989DF90}"/>
                </a:ext>
              </a:extLst>
            </p:cNvPr>
            <p:cNvSpPr/>
            <p:nvPr/>
          </p:nvSpPr>
          <p:spPr>
            <a:xfrm>
              <a:off x="208894" y="2077446"/>
              <a:ext cx="1141050" cy="1141050"/>
            </a:xfrm>
            <a:prstGeom prst="ellipse">
              <a:avLst/>
            </a:prstGeom>
            <a:solidFill>
              <a:srgbClr val="EBF5F4"/>
            </a:solidFill>
            <a:ln w="19050" cap="rnd">
              <a:solidFill>
                <a:srgbClr val="00A79F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fi-FI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1" name="Ryhmä 110">
              <a:extLst>
                <a:ext uri="{FF2B5EF4-FFF2-40B4-BE49-F238E27FC236}">
                  <a16:creationId xmlns:a16="http://schemas.microsoft.com/office/drawing/2014/main" id="{76354DFB-53FB-4429-97DC-BBC282E5FB83}"/>
                </a:ext>
              </a:extLst>
            </p:cNvPr>
            <p:cNvGrpSpPr/>
            <p:nvPr/>
          </p:nvGrpSpPr>
          <p:grpSpPr>
            <a:xfrm>
              <a:off x="423039" y="2188322"/>
              <a:ext cx="712760" cy="842585"/>
              <a:chOff x="540895" y="2221940"/>
              <a:chExt cx="712760" cy="842585"/>
            </a:xfrm>
          </p:grpSpPr>
          <p:pic>
            <p:nvPicPr>
              <p:cNvPr id="31" name="Kuva 30">
                <a:extLst>
                  <a:ext uri="{FF2B5EF4-FFF2-40B4-BE49-F238E27FC236}">
                    <a16:creationId xmlns:a16="http://schemas.microsoft.com/office/drawing/2014/main" id="{D16DECB2-BC95-4EBA-B2AC-38562A0F8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40895" y="2756742"/>
                <a:ext cx="712760" cy="307783"/>
              </a:xfrm>
              <a:prstGeom prst="rect">
                <a:avLst/>
              </a:prstGeom>
            </p:spPr>
          </p:pic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6F68E30B-B092-4EE5-9F6F-D3D9853BB289}"/>
                  </a:ext>
                </a:extLst>
              </p:cNvPr>
              <p:cNvGrpSpPr/>
              <p:nvPr/>
            </p:nvGrpSpPr>
            <p:grpSpPr>
              <a:xfrm>
                <a:off x="702976" y="2221940"/>
                <a:ext cx="342718" cy="693045"/>
                <a:chOff x="2600976" y="3204265"/>
                <a:chExt cx="123773" cy="250294"/>
              </a:xfrm>
            </p:grpSpPr>
            <p:sp>
              <p:nvSpPr>
                <p:cNvPr id="15" name="Vapaamuotoinen: Muoto 14">
                  <a:extLst>
                    <a:ext uri="{FF2B5EF4-FFF2-40B4-BE49-F238E27FC236}">
                      <a16:creationId xmlns:a16="http://schemas.microsoft.com/office/drawing/2014/main" id="{1B963909-9511-452C-B3A9-3D6F33862407}"/>
                    </a:ext>
                  </a:extLst>
                </p:cNvPr>
                <p:cNvSpPr/>
                <p:nvPr/>
              </p:nvSpPr>
              <p:spPr>
                <a:xfrm>
                  <a:off x="2639483" y="3204265"/>
                  <a:ext cx="46759" cy="46758"/>
                </a:xfrm>
                <a:custGeom>
                  <a:avLst/>
                  <a:gdLst>
                    <a:gd name="connsiteX0" fmla="*/ 46071 w 46758"/>
                    <a:gd name="connsiteY0" fmla="*/ 24067 h 46758"/>
                    <a:gd name="connsiteX1" fmla="*/ 24067 w 46758"/>
                    <a:gd name="connsiteY1" fmla="*/ 46071 h 46758"/>
                    <a:gd name="connsiteX2" fmla="*/ 2063 w 46758"/>
                    <a:gd name="connsiteY2" fmla="*/ 24067 h 46758"/>
                    <a:gd name="connsiteX3" fmla="*/ 24067 w 46758"/>
                    <a:gd name="connsiteY3" fmla="*/ 2063 h 46758"/>
                    <a:gd name="connsiteX4" fmla="*/ 46071 w 46758"/>
                    <a:gd name="connsiteY4" fmla="*/ 24067 h 46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758" h="46758">
                      <a:moveTo>
                        <a:pt x="46071" y="24067"/>
                      </a:moveTo>
                      <a:cubicBezTo>
                        <a:pt x="46071" y="36219"/>
                        <a:pt x="36219" y="46071"/>
                        <a:pt x="24067" y="46071"/>
                      </a:cubicBezTo>
                      <a:cubicBezTo>
                        <a:pt x="11914" y="46071"/>
                        <a:pt x="2063" y="36219"/>
                        <a:pt x="2063" y="24067"/>
                      </a:cubicBezTo>
                      <a:cubicBezTo>
                        <a:pt x="2063" y="11914"/>
                        <a:pt x="11914" y="2063"/>
                        <a:pt x="24067" y="2063"/>
                      </a:cubicBezTo>
                      <a:cubicBezTo>
                        <a:pt x="36219" y="2063"/>
                        <a:pt x="46071" y="11914"/>
                        <a:pt x="46071" y="2406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2400"/>
                </a:p>
              </p:txBody>
            </p:sp>
            <p:sp>
              <p:nvSpPr>
                <p:cNvPr id="16" name="Vapaamuotoinen: Muoto 15">
                  <a:extLst>
                    <a:ext uri="{FF2B5EF4-FFF2-40B4-BE49-F238E27FC236}">
                      <a16:creationId xmlns:a16="http://schemas.microsoft.com/office/drawing/2014/main" id="{790C2E5B-E93B-4B2C-A054-5E3833720CF5}"/>
                    </a:ext>
                  </a:extLst>
                </p:cNvPr>
                <p:cNvSpPr/>
                <p:nvPr/>
              </p:nvSpPr>
              <p:spPr>
                <a:xfrm>
                  <a:off x="2600976" y="3253773"/>
                  <a:ext cx="123773" cy="200786"/>
                </a:xfrm>
                <a:custGeom>
                  <a:avLst/>
                  <a:gdLst>
                    <a:gd name="connsiteX0" fmla="*/ 122535 w 123772"/>
                    <a:gd name="connsiteY0" fmla="*/ 87878 h 200785"/>
                    <a:gd name="connsiteX1" fmla="*/ 107132 w 123772"/>
                    <a:gd name="connsiteY1" fmla="*/ 22416 h 200785"/>
                    <a:gd name="connsiteX2" fmla="*/ 103831 w 123772"/>
                    <a:gd name="connsiteY2" fmla="*/ 16365 h 200785"/>
                    <a:gd name="connsiteX3" fmla="*/ 80727 w 123772"/>
                    <a:gd name="connsiteY3" fmla="*/ 4263 h 200785"/>
                    <a:gd name="connsiteX4" fmla="*/ 62574 w 123772"/>
                    <a:gd name="connsiteY4" fmla="*/ 2063 h 200785"/>
                    <a:gd name="connsiteX5" fmla="*/ 44421 w 123772"/>
                    <a:gd name="connsiteY5" fmla="*/ 4813 h 200785"/>
                    <a:gd name="connsiteX6" fmla="*/ 21316 w 123772"/>
                    <a:gd name="connsiteY6" fmla="*/ 16916 h 200785"/>
                    <a:gd name="connsiteX7" fmla="*/ 18016 w 123772"/>
                    <a:gd name="connsiteY7" fmla="*/ 22967 h 200785"/>
                    <a:gd name="connsiteX8" fmla="*/ 2613 w 123772"/>
                    <a:gd name="connsiteY8" fmla="*/ 88428 h 200785"/>
                    <a:gd name="connsiteX9" fmla="*/ 2063 w 123772"/>
                    <a:gd name="connsiteY9" fmla="*/ 91179 h 200785"/>
                    <a:gd name="connsiteX10" fmla="*/ 13065 w 123772"/>
                    <a:gd name="connsiteY10" fmla="*/ 102181 h 200785"/>
                    <a:gd name="connsiteX11" fmla="*/ 23517 w 123772"/>
                    <a:gd name="connsiteY11" fmla="*/ 93929 h 200785"/>
                    <a:gd name="connsiteX12" fmla="*/ 35069 w 123772"/>
                    <a:gd name="connsiteY12" fmla="*/ 46071 h 200785"/>
                    <a:gd name="connsiteX13" fmla="*/ 35069 w 123772"/>
                    <a:gd name="connsiteY13" fmla="*/ 200098 h 200785"/>
                    <a:gd name="connsiteX14" fmla="*/ 57073 w 123772"/>
                    <a:gd name="connsiteY14" fmla="*/ 200098 h 200785"/>
                    <a:gd name="connsiteX15" fmla="*/ 57073 w 123772"/>
                    <a:gd name="connsiteY15" fmla="*/ 101080 h 200785"/>
                    <a:gd name="connsiteX16" fmla="*/ 68075 w 123772"/>
                    <a:gd name="connsiteY16" fmla="*/ 101080 h 200785"/>
                    <a:gd name="connsiteX17" fmla="*/ 68075 w 123772"/>
                    <a:gd name="connsiteY17" fmla="*/ 200098 h 200785"/>
                    <a:gd name="connsiteX18" fmla="*/ 90079 w 123772"/>
                    <a:gd name="connsiteY18" fmla="*/ 200098 h 200785"/>
                    <a:gd name="connsiteX19" fmla="*/ 90079 w 123772"/>
                    <a:gd name="connsiteY19" fmla="*/ 45521 h 200785"/>
                    <a:gd name="connsiteX20" fmla="*/ 101631 w 123772"/>
                    <a:gd name="connsiteY20" fmla="*/ 93379 h 200785"/>
                    <a:gd name="connsiteX21" fmla="*/ 112083 w 123772"/>
                    <a:gd name="connsiteY21" fmla="*/ 101631 h 200785"/>
                    <a:gd name="connsiteX22" fmla="*/ 123085 w 123772"/>
                    <a:gd name="connsiteY22" fmla="*/ 90629 h 200785"/>
                    <a:gd name="connsiteX23" fmla="*/ 122535 w 123772"/>
                    <a:gd name="connsiteY23" fmla="*/ 87878 h 20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3772" h="200785">
                      <a:moveTo>
                        <a:pt x="122535" y="87878"/>
                      </a:moveTo>
                      <a:lnTo>
                        <a:pt x="107132" y="22416"/>
                      </a:lnTo>
                      <a:cubicBezTo>
                        <a:pt x="106582" y="20216"/>
                        <a:pt x="105482" y="18016"/>
                        <a:pt x="103831" y="16365"/>
                      </a:cubicBezTo>
                      <a:cubicBezTo>
                        <a:pt x="97230" y="10864"/>
                        <a:pt x="89529" y="7014"/>
                        <a:pt x="80727" y="4263"/>
                      </a:cubicBezTo>
                      <a:cubicBezTo>
                        <a:pt x="74676" y="3163"/>
                        <a:pt x="68625" y="2063"/>
                        <a:pt x="62574" y="2063"/>
                      </a:cubicBezTo>
                      <a:cubicBezTo>
                        <a:pt x="56523" y="2063"/>
                        <a:pt x="50472" y="3163"/>
                        <a:pt x="44421" y="4813"/>
                      </a:cubicBezTo>
                      <a:cubicBezTo>
                        <a:pt x="35619" y="7014"/>
                        <a:pt x="27918" y="11415"/>
                        <a:pt x="21316" y="16916"/>
                      </a:cubicBezTo>
                      <a:cubicBezTo>
                        <a:pt x="19666" y="18566"/>
                        <a:pt x="18566" y="20766"/>
                        <a:pt x="18016" y="22967"/>
                      </a:cubicBezTo>
                      <a:lnTo>
                        <a:pt x="2613" y="88428"/>
                      </a:lnTo>
                      <a:cubicBezTo>
                        <a:pt x="2613" y="88978"/>
                        <a:pt x="2063" y="90079"/>
                        <a:pt x="2063" y="91179"/>
                      </a:cubicBezTo>
                      <a:cubicBezTo>
                        <a:pt x="2063" y="97230"/>
                        <a:pt x="7014" y="102181"/>
                        <a:pt x="13065" y="102181"/>
                      </a:cubicBezTo>
                      <a:cubicBezTo>
                        <a:pt x="18016" y="102181"/>
                        <a:pt x="22417" y="98330"/>
                        <a:pt x="23517" y="93929"/>
                      </a:cubicBezTo>
                      <a:lnTo>
                        <a:pt x="35069" y="46071"/>
                      </a:lnTo>
                      <a:lnTo>
                        <a:pt x="35069" y="200098"/>
                      </a:lnTo>
                      <a:lnTo>
                        <a:pt x="57073" y="200098"/>
                      </a:lnTo>
                      <a:lnTo>
                        <a:pt x="57073" y="101080"/>
                      </a:lnTo>
                      <a:lnTo>
                        <a:pt x="68075" y="101080"/>
                      </a:lnTo>
                      <a:lnTo>
                        <a:pt x="68075" y="200098"/>
                      </a:lnTo>
                      <a:lnTo>
                        <a:pt x="90079" y="200098"/>
                      </a:lnTo>
                      <a:lnTo>
                        <a:pt x="90079" y="45521"/>
                      </a:lnTo>
                      <a:lnTo>
                        <a:pt x="101631" y="93379"/>
                      </a:lnTo>
                      <a:cubicBezTo>
                        <a:pt x="102731" y="97780"/>
                        <a:pt x="107132" y="101631"/>
                        <a:pt x="112083" y="101631"/>
                      </a:cubicBezTo>
                      <a:cubicBezTo>
                        <a:pt x="118134" y="101631"/>
                        <a:pt x="123085" y="96680"/>
                        <a:pt x="123085" y="90629"/>
                      </a:cubicBezTo>
                      <a:cubicBezTo>
                        <a:pt x="123085" y="89528"/>
                        <a:pt x="122535" y="88428"/>
                        <a:pt x="122535" y="87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2400"/>
                </a:p>
              </p:txBody>
            </p:sp>
          </p:grpSp>
        </p:grpSp>
      </p:grpSp>
      <p:sp>
        <p:nvSpPr>
          <p:cNvPr id="35" name="Suorakulmio 34">
            <a:extLst>
              <a:ext uri="{FF2B5EF4-FFF2-40B4-BE49-F238E27FC236}">
                <a16:creationId xmlns:a16="http://schemas.microsoft.com/office/drawing/2014/main" id="{2104C71B-2691-499D-B3BC-507AE75F5B77}"/>
              </a:ext>
            </a:extLst>
          </p:cNvPr>
          <p:cNvSpPr/>
          <p:nvPr/>
        </p:nvSpPr>
        <p:spPr>
          <a:xfrm>
            <a:off x="3640414" y="1770489"/>
            <a:ext cx="404527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67"/>
              </a:lnSpc>
            </a:pPr>
            <a:r>
              <a:rPr lang="fi-FI" sz="1600" b="1" dirty="0"/>
              <a:t>Olen oman </a:t>
            </a:r>
            <a:br>
              <a:rPr lang="fi-FI" sz="1600" b="1" dirty="0"/>
            </a:br>
            <a:r>
              <a:rPr lang="fi-FI" sz="1600" b="1" dirty="0"/>
              <a:t>elämäni </a:t>
            </a:r>
            <a:br>
              <a:rPr lang="fi-FI" sz="1600" b="1" dirty="0"/>
            </a:br>
            <a:r>
              <a:rPr lang="fi-FI" sz="1600" b="1" dirty="0"/>
              <a:t>asiantuntija.</a:t>
            </a:r>
          </a:p>
        </p:txBody>
      </p:sp>
      <p:sp>
        <p:nvSpPr>
          <p:cNvPr id="182" name="Ellipsi 181">
            <a:extLst>
              <a:ext uri="{FF2B5EF4-FFF2-40B4-BE49-F238E27FC236}">
                <a16:creationId xmlns:a16="http://schemas.microsoft.com/office/drawing/2014/main" id="{8C884DED-70CE-4137-9D1F-BF975384D8B6}"/>
              </a:ext>
            </a:extLst>
          </p:cNvPr>
          <p:cNvSpPr/>
          <p:nvPr/>
        </p:nvSpPr>
        <p:spPr>
          <a:xfrm>
            <a:off x="3649610" y="1444922"/>
            <a:ext cx="303159" cy="303159"/>
          </a:xfrm>
          <a:prstGeom prst="ellipse">
            <a:avLst/>
          </a:prstGeom>
          <a:solidFill>
            <a:srgbClr val="00A79F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67"/>
              </a:lnSpc>
            </a:pPr>
            <a:r>
              <a:rPr lang="fi-FI" sz="1333" b="1" dirty="0"/>
              <a:t>2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35050D74-549A-49A4-8E49-888B2EA7C4E0}"/>
              </a:ext>
            </a:extLst>
          </p:cNvPr>
          <p:cNvSpPr/>
          <p:nvPr/>
        </p:nvSpPr>
        <p:spPr>
          <a:xfrm>
            <a:off x="7066286" y="1038775"/>
            <a:ext cx="5181109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67"/>
              </a:lnSpc>
            </a:pPr>
            <a:r>
              <a:rPr lang="fi-FI" sz="1600" b="1" dirty="0"/>
              <a:t>Maakuntani on </a:t>
            </a:r>
            <a:br>
              <a:rPr lang="fi-FI" sz="1600" b="1" dirty="0"/>
            </a:br>
            <a:r>
              <a:rPr lang="fi-FI" sz="1600" b="1" dirty="0"/>
              <a:t>esteetön ja saavutettava.</a:t>
            </a:r>
          </a:p>
        </p:txBody>
      </p: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B83F29E3-CB6F-4678-80BC-B07D77FBA143}"/>
              </a:ext>
            </a:extLst>
          </p:cNvPr>
          <p:cNvGrpSpPr/>
          <p:nvPr/>
        </p:nvGrpSpPr>
        <p:grpSpPr>
          <a:xfrm>
            <a:off x="5058823" y="1056264"/>
            <a:ext cx="2066840" cy="1823720"/>
            <a:chOff x="208894" y="3244765"/>
            <a:chExt cx="1550130" cy="1367790"/>
          </a:xfrm>
        </p:grpSpPr>
        <p:sp>
          <p:nvSpPr>
            <p:cNvPr id="160" name="Ellipsi 159">
              <a:extLst>
                <a:ext uri="{FF2B5EF4-FFF2-40B4-BE49-F238E27FC236}">
                  <a16:creationId xmlns:a16="http://schemas.microsoft.com/office/drawing/2014/main" id="{EC69A5F7-54CD-434C-928C-A0F9F64CD559}"/>
                </a:ext>
              </a:extLst>
            </p:cNvPr>
            <p:cNvSpPr/>
            <p:nvPr/>
          </p:nvSpPr>
          <p:spPr>
            <a:xfrm>
              <a:off x="208894" y="3244765"/>
              <a:ext cx="1141050" cy="1141050"/>
            </a:xfrm>
            <a:prstGeom prst="ellipse">
              <a:avLst/>
            </a:prstGeom>
            <a:solidFill>
              <a:srgbClr val="EBF5F4"/>
            </a:solidFill>
            <a:ln w="19050" cap="rnd">
              <a:solidFill>
                <a:srgbClr val="00A79F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fi-FI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22" name="Ryhmä 121">
              <a:extLst>
                <a:ext uri="{FF2B5EF4-FFF2-40B4-BE49-F238E27FC236}">
                  <a16:creationId xmlns:a16="http://schemas.microsoft.com/office/drawing/2014/main" id="{23455BC6-06D0-4782-8515-8949270C60E4}"/>
                </a:ext>
              </a:extLst>
            </p:cNvPr>
            <p:cNvGrpSpPr/>
            <p:nvPr/>
          </p:nvGrpSpPr>
          <p:grpSpPr>
            <a:xfrm>
              <a:off x="746057" y="4119559"/>
              <a:ext cx="1012967" cy="492996"/>
              <a:chOff x="668006" y="4218749"/>
              <a:chExt cx="1012967" cy="492996"/>
            </a:xfrm>
          </p:grpSpPr>
          <p:sp>
            <p:nvSpPr>
              <p:cNvPr id="21" name="Ellipsi 20">
                <a:extLst>
                  <a:ext uri="{FF2B5EF4-FFF2-40B4-BE49-F238E27FC236}">
                    <a16:creationId xmlns:a16="http://schemas.microsoft.com/office/drawing/2014/main" id="{47FF4CA8-CA72-4C67-BC1C-9D2FA131A500}"/>
                  </a:ext>
                </a:extLst>
              </p:cNvPr>
              <p:cNvSpPr/>
              <p:nvPr/>
            </p:nvSpPr>
            <p:spPr>
              <a:xfrm>
                <a:off x="668006" y="4552955"/>
                <a:ext cx="534940" cy="158790"/>
              </a:xfrm>
              <a:prstGeom prst="ellipse">
                <a:avLst/>
              </a:prstGeom>
              <a:noFill/>
              <a:ln w="19050" cap="rnd">
                <a:solidFill>
                  <a:srgbClr val="00A79F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fi-FI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asakylkinen kolmio 21">
                <a:extLst>
                  <a:ext uri="{FF2B5EF4-FFF2-40B4-BE49-F238E27FC236}">
                    <a16:creationId xmlns:a16="http://schemas.microsoft.com/office/drawing/2014/main" id="{30D7D853-7FCA-4D3D-90ED-90E68003F617}"/>
                  </a:ext>
                </a:extLst>
              </p:cNvPr>
              <p:cNvSpPr/>
              <p:nvPr/>
            </p:nvSpPr>
            <p:spPr>
              <a:xfrm rot="16200000" flipH="1">
                <a:off x="1306417" y="4283206"/>
                <a:ext cx="271085" cy="478027"/>
              </a:xfrm>
              <a:prstGeom prst="triangle">
                <a:avLst>
                  <a:gd name="adj" fmla="val 100000"/>
                </a:avLst>
              </a:prstGeom>
              <a:solidFill>
                <a:srgbClr val="00A79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400"/>
              </a:p>
            </p:txBody>
          </p:sp>
          <p:pic>
            <p:nvPicPr>
              <p:cNvPr id="10" name="Kuva 9" descr="Henkilö pyörätuolissa">
                <a:extLst>
                  <a:ext uri="{FF2B5EF4-FFF2-40B4-BE49-F238E27FC236}">
                    <a16:creationId xmlns:a16="http://schemas.microsoft.com/office/drawing/2014/main" id="{A7AA7919-78B2-4FC4-8C61-1066A7DA78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25318" y="4218749"/>
                <a:ext cx="462260" cy="462260"/>
              </a:xfrm>
              <a:prstGeom prst="rect">
                <a:avLst/>
              </a:prstGeom>
            </p:spPr>
          </p:pic>
        </p:grpSp>
        <p:grpSp>
          <p:nvGrpSpPr>
            <p:cNvPr id="47" name="Ryhmä 46">
              <a:extLst>
                <a:ext uri="{FF2B5EF4-FFF2-40B4-BE49-F238E27FC236}">
                  <a16:creationId xmlns:a16="http://schemas.microsoft.com/office/drawing/2014/main" id="{46A2B8BA-AFDA-4DF0-9CE9-046D387C7C19}"/>
                </a:ext>
              </a:extLst>
            </p:cNvPr>
            <p:cNvGrpSpPr/>
            <p:nvPr/>
          </p:nvGrpSpPr>
          <p:grpSpPr>
            <a:xfrm>
              <a:off x="360157" y="3323692"/>
              <a:ext cx="929428" cy="960640"/>
              <a:chOff x="360157" y="3323692"/>
              <a:chExt cx="929428" cy="960640"/>
            </a:xfrm>
          </p:grpSpPr>
          <p:pic>
            <p:nvPicPr>
              <p:cNvPr id="121" name="Kuva 120">
                <a:extLst>
                  <a:ext uri="{FF2B5EF4-FFF2-40B4-BE49-F238E27FC236}">
                    <a16:creationId xmlns:a16="http://schemas.microsoft.com/office/drawing/2014/main" id="{2AF6E625-0C54-4E18-B678-4E13427A5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0157" y="3323692"/>
                <a:ext cx="920613" cy="960640"/>
              </a:xfrm>
              <a:prstGeom prst="rect">
                <a:avLst/>
              </a:prstGeom>
            </p:spPr>
          </p:pic>
          <p:grpSp>
            <p:nvGrpSpPr>
              <p:cNvPr id="46" name="Ryhmä 45">
                <a:extLst>
                  <a:ext uri="{FF2B5EF4-FFF2-40B4-BE49-F238E27FC236}">
                    <a16:creationId xmlns:a16="http://schemas.microsoft.com/office/drawing/2014/main" id="{14321407-D33B-4D11-A50D-D135DEB9A293}"/>
                  </a:ext>
                </a:extLst>
              </p:cNvPr>
              <p:cNvGrpSpPr/>
              <p:nvPr/>
            </p:nvGrpSpPr>
            <p:grpSpPr>
              <a:xfrm>
                <a:off x="574128" y="3526995"/>
                <a:ext cx="715457" cy="453255"/>
                <a:chOff x="574128" y="3526995"/>
                <a:chExt cx="715457" cy="453255"/>
              </a:xfrm>
            </p:grpSpPr>
            <p:grpSp>
              <p:nvGrpSpPr>
                <p:cNvPr id="29" name="Ryhmä 28">
                  <a:extLst>
                    <a:ext uri="{FF2B5EF4-FFF2-40B4-BE49-F238E27FC236}">
                      <a16:creationId xmlns:a16="http://schemas.microsoft.com/office/drawing/2014/main" id="{E1D317EA-43FC-4730-971E-5C2F3ACD95C2}"/>
                    </a:ext>
                  </a:extLst>
                </p:cNvPr>
                <p:cNvGrpSpPr/>
                <p:nvPr/>
              </p:nvGrpSpPr>
              <p:grpSpPr>
                <a:xfrm>
                  <a:off x="678841" y="3526995"/>
                  <a:ext cx="610744" cy="453255"/>
                  <a:chOff x="2314197" y="-15279"/>
                  <a:chExt cx="698913" cy="518689"/>
                </a:xfrm>
              </p:grpSpPr>
              <p:sp>
                <p:nvSpPr>
                  <p:cNvPr id="24" name="Vapaamuotoinen: Muoto 23">
                    <a:extLst>
                      <a:ext uri="{FF2B5EF4-FFF2-40B4-BE49-F238E27FC236}">
                        <a16:creationId xmlns:a16="http://schemas.microsoft.com/office/drawing/2014/main" id="{D40B41B0-AEF0-4864-B89E-81B150536454}"/>
                      </a:ext>
                    </a:extLst>
                  </p:cNvPr>
                  <p:cNvSpPr/>
                  <p:nvPr/>
                </p:nvSpPr>
                <p:spPr>
                  <a:xfrm>
                    <a:off x="2746410" y="-15279"/>
                    <a:ext cx="266700" cy="457200"/>
                  </a:xfrm>
                  <a:custGeom>
                    <a:avLst/>
                    <a:gdLst>
                      <a:gd name="connsiteX0" fmla="*/ 216599 w 266700"/>
                      <a:gd name="connsiteY0" fmla="*/ 131636 h 457200"/>
                      <a:gd name="connsiteX1" fmla="*/ 134017 w 266700"/>
                      <a:gd name="connsiteY1" fmla="*/ 213836 h 457200"/>
                      <a:gd name="connsiteX2" fmla="*/ 51816 w 266700"/>
                      <a:gd name="connsiteY2" fmla="*/ 131255 h 457200"/>
                      <a:gd name="connsiteX3" fmla="*/ 134398 w 266700"/>
                      <a:gd name="connsiteY3" fmla="*/ 49054 h 457200"/>
                      <a:gd name="connsiteX4" fmla="*/ 216599 w 266700"/>
                      <a:gd name="connsiteY4" fmla="*/ 131636 h 457200"/>
                      <a:gd name="connsiteX5" fmla="*/ 261366 w 266700"/>
                      <a:gd name="connsiteY5" fmla="*/ 134303 h 457200"/>
                      <a:gd name="connsiteX6" fmla="*/ 261366 w 266700"/>
                      <a:gd name="connsiteY6" fmla="*/ 132302 h 457200"/>
                      <a:gd name="connsiteX7" fmla="*/ 261366 w 266700"/>
                      <a:gd name="connsiteY7" fmla="*/ 132302 h 457200"/>
                      <a:gd name="connsiteX8" fmla="*/ 134207 w 266700"/>
                      <a:gd name="connsiteY8" fmla="*/ 7144 h 457200"/>
                      <a:gd name="connsiteX9" fmla="*/ 7144 w 266700"/>
                      <a:gd name="connsiteY9" fmla="*/ 132302 h 457200"/>
                      <a:gd name="connsiteX10" fmla="*/ 7144 w 266700"/>
                      <a:gd name="connsiteY10" fmla="*/ 132302 h 457200"/>
                      <a:gd name="connsiteX11" fmla="*/ 7144 w 266700"/>
                      <a:gd name="connsiteY11" fmla="*/ 134303 h 457200"/>
                      <a:gd name="connsiteX12" fmla="*/ 7144 w 266700"/>
                      <a:gd name="connsiteY12" fmla="*/ 134684 h 457200"/>
                      <a:gd name="connsiteX13" fmla="*/ 7144 w 266700"/>
                      <a:gd name="connsiteY13" fmla="*/ 135160 h 457200"/>
                      <a:gd name="connsiteX14" fmla="*/ 7144 w 266700"/>
                      <a:gd name="connsiteY14" fmla="*/ 135160 h 457200"/>
                      <a:gd name="connsiteX15" fmla="*/ 7144 w 266700"/>
                      <a:gd name="connsiteY15" fmla="*/ 135636 h 457200"/>
                      <a:gd name="connsiteX16" fmla="*/ 7239 w 266700"/>
                      <a:gd name="connsiteY16" fmla="*/ 138113 h 457200"/>
                      <a:gd name="connsiteX17" fmla="*/ 7239 w 266700"/>
                      <a:gd name="connsiteY17" fmla="*/ 138113 h 457200"/>
                      <a:gd name="connsiteX18" fmla="*/ 7239 w 266700"/>
                      <a:gd name="connsiteY18" fmla="*/ 138589 h 457200"/>
                      <a:gd name="connsiteX19" fmla="*/ 7239 w 266700"/>
                      <a:gd name="connsiteY19" fmla="*/ 139637 h 457200"/>
                      <a:gd name="connsiteX20" fmla="*/ 7334 w 266700"/>
                      <a:gd name="connsiteY20" fmla="*/ 140399 h 457200"/>
                      <a:gd name="connsiteX21" fmla="*/ 7334 w 266700"/>
                      <a:gd name="connsiteY21" fmla="*/ 140970 h 457200"/>
                      <a:gd name="connsiteX22" fmla="*/ 7334 w 266700"/>
                      <a:gd name="connsiteY22" fmla="*/ 141446 h 457200"/>
                      <a:gd name="connsiteX23" fmla="*/ 7525 w 266700"/>
                      <a:gd name="connsiteY23" fmla="*/ 143447 h 457200"/>
                      <a:gd name="connsiteX24" fmla="*/ 7620 w 266700"/>
                      <a:gd name="connsiteY24" fmla="*/ 143923 h 457200"/>
                      <a:gd name="connsiteX25" fmla="*/ 7620 w 266700"/>
                      <a:gd name="connsiteY25" fmla="*/ 143923 h 457200"/>
                      <a:gd name="connsiteX26" fmla="*/ 7620 w 266700"/>
                      <a:gd name="connsiteY26" fmla="*/ 144209 h 457200"/>
                      <a:gd name="connsiteX27" fmla="*/ 7715 w 266700"/>
                      <a:gd name="connsiteY27" fmla="*/ 145256 h 457200"/>
                      <a:gd name="connsiteX28" fmla="*/ 7811 w 266700"/>
                      <a:gd name="connsiteY28" fmla="*/ 146399 h 457200"/>
                      <a:gd name="connsiteX29" fmla="*/ 7811 w 266700"/>
                      <a:gd name="connsiteY29" fmla="*/ 146685 h 457200"/>
                      <a:gd name="connsiteX30" fmla="*/ 7811 w 266700"/>
                      <a:gd name="connsiteY30" fmla="*/ 146971 h 457200"/>
                      <a:gd name="connsiteX31" fmla="*/ 7811 w 266700"/>
                      <a:gd name="connsiteY31" fmla="*/ 146971 h 457200"/>
                      <a:gd name="connsiteX32" fmla="*/ 7906 w 266700"/>
                      <a:gd name="connsiteY32" fmla="*/ 147638 h 457200"/>
                      <a:gd name="connsiteX33" fmla="*/ 8192 w 266700"/>
                      <a:gd name="connsiteY33" fmla="*/ 149638 h 457200"/>
                      <a:gd name="connsiteX34" fmla="*/ 8192 w 266700"/>
                      <a:gd name="connsiteY34" fmla="*/ 149733 h 457200"/>
                      <a:gd name="connsiteX35" fmla="*/ 8192 w 266700"/>
                      <a:gd name="connsiteY35" fmla="*/ 149924 h 457200"/>
                      <a:gd name="connsiteX36" fmla="*/ 8192 w 266700"/>
                      <a:gd name="connsiteY36" fmla="*/ 150019 h 457200"/>
                      <a:gd name="connsiteX37" fmla="*/ 8287 w 266700"/>
                      <a:gd name="connsiteY37" fmla="*/ 151067 h 457200"/>
                      <a:gd name="connsiteX38" fmla="*/ 8477 w 266700"/>
                      <a:gd name="connsiteY38" fmla="*/ 152686 h 457200"/>
                      <a:gd name="connsiteX39" fmla="*/ 8477 w 266700"/>
                      <a:gd name="connsiteY39" fmla="*/ 152876 h 457200"/>
                      <a:gd name="connsiteX40" fmla="*/ 8477 w 266700"/>
                      <a:gd name="connsiteY40" fmla="*/ 152876 h 457200"/>
                      <a:gd name="connsiteX41" fmla="*/ 8573 w 266700"/>
                      <a:gd name="connsiteY41" fmla="*/ 153448 h 457200"/>
                      <a:gd name="connsiteX42" fmla="*/ 8858 w 266700"/>
                      <a:gd name="connsiteY42" fmla="*/ 155353 h 457200"/>
                      <a:gd name="connsiteX43" fmla="*/ 8954 w 266700"/>
                      <a:gd name="connsiteY43" fmla="*/ 155924 h 457200"/>
                      <a:gd name="connsiteX44" fmla="*/ 8954 w 266700"/>
                      <a:gd name="connsiteY44" fmla="*/ 156020 h 457200"/>
                      <a:gd name="connsiteX45" fmla="*/ 8954 w 266700"/>
                      <a:gd name="connsiteY45" fmla="*/ 156115 h 457200"/>
                      <a:gd name="connsiteX46" fmla="*/ 9430 w 266700"/>
                      <a:gd name="connsiteY46" fmla="*/ 158782 h 457200"/>
                      <a:gd name="connsiteX47" fmla="*/ 9430 w 266700"/>
                      <a:gd name="connsiteY47" fmla="*/ 158877 h 457200"/>
                      <a:gd name="connsiteX48" fmla="*/ 9430 w 266700"/>
                      <a:gd name="connsiteY48" fmla="*/ 158877 h 457200"/>
                      <a:gd name="connsiteX49" fmla="*/ 9430 w 266700"/>
                      <a:gd name="connsiteY49" fmla="*/ 159068 h 457200"/>
                      <a:gd name="connsiteX50" fmla="*/ 9620 w 266700"/>
                      <a:gd name="connsiteY50" fmla="*/ 160020 h 457200"/>
                      <a:gd name="connsiteX51" fmla="*/ 10001 w 266700"/>
                      <a:gd name="connsiteY51" fmla="*/ 161925 h 457200"/>
                      <a:gd name="connsiteX52" fmla="*/ 10001 w 266700"/>
                      <a:gd name="connsiteY52" fmla="*/ 162020 h 457200"/>
                      <a:gd name="connsiteX53" fmla="*/ 10097 w 266700"/>
                      <a:gd name="connsiteY53" fmla="*/ 162306 h 457200"/>
                      <a:gd name="connsiteX54" fmla="*/ 10097 w 266700"/>
                      <a:gd name="connsiteY54" fmla="*/ 162497 h 457200"/>
                      <a:gd name="connsiteX55" fmla="*/ 10287 w 266700"/>
                      <a:gd name="connsiteY55" fmla="*/ 163163 h 457200"/>
                      <a:gd name="connsiteX56" fmla="*/ 10478 w 266700"/>
                      <a:gd name="connsiteY56" fmla="*/ 163830 h 457200"/>
                      <a:gd name="connsiteX57" fmla="*/ 10763 w 266700"/>
                      <a:gd name="connsiteY57" fmla="*/ 164973 h 457200"/>
                      <a:gd name="connsiteX58" fmla="*/ 10859 w 266700"/>
                      <a:gd name="connsiteY58" fmla="*/ 165164 h 457200"/>
                      <a:gd name="connsiteX59" fmla="*/ 10954 w 266700"/>
                      <a:gd name="connsiteY59" fmla="*/ 165735 h 457200"/>
                      <a:gd name="connsiteX60" fmla="*/ 11240 w 266700"/>
                      <a:gd name="connsiteY60" fmla="*/ 166688 h 457200"/>
                      <a:gd name="connsiteX61" fmla="*/ 11525 w 266700"/>
                      <a:gd name="connsiteY61" fmla="*/ 168021 h 457200"/>
                      <a:gd name="connsiteX62" fmla="*/ 11525 w 266700"/>
                      <a:gd name="connsiteY62" fmla="*/ 168021 h 457200"/>
                      <a:gd name="connsiteX63" fmla="*/ 11525 w 266700"/>
                      <a:gd name="connsiteY63" fmla="*/ 168021 h 457200"/>
                      <a:gd name="connsiteX64" fmla="*/ 11525 w 266700"/>
                      <a:gd name="connsiteY64" fmla="*/ 168021 h 457200"/>
                      <a:gd name="connsiteX65" fmla="*/ 11525 w 266700"/>
                      <a:gd name="connsiteY65" fmla="*/ 168021 h 457200"/>
                      <a:gd name="connsiteX66" fmla="*/ 11525 w 266700"/>
                      <a:gd name="connsiteY66" fmla="*/ 168021 h 457200"/>
                      <a:gd name="connsiteX67" fmla="*/ 11621 w 266700"/>
                      <a:gd name="connsiteY67" fmla="*/ 168402 h 457200"/>
                      <a:gd name="connsiteX68" fmla="*/ 11621 w 266700"/>
                      <a:gd name="connsiteY68" fmla="*/ 168593 h 457200"/>
                      <a:gd name="connsiteX69" fmla="*/ 11716 w 266700"/>
                      <a:gd name="connsiteY69" fmla="*/ 168878 h 457200"/>
                      <a:gd name="connsiteX70" fmla="*/ 11906 w 266700"/>
                      <a:gd name="connsiteY70" fmla="*/ 169545 h 457200"/>
                      <a:gd name="connsiteX71" fmla="*/ 12097 w 266700"/>
                      <a:gd name="connsiteY71" fmla="*/ 170212 h 457200"/>
                      <a:gd name="connsiteX72" fmla="*/ 12287 w 266700"/>
                      <a:gd name="connsiteY72" fmla="*/ 170974 h 457200"/>
                      <a:gd name="connsiteX73" fmla="*/ 12383 w 266700"/>
                      <a:gd name="connsiteY73" fmla="*/ 171164 h 457200"/>
                      <a:gd name="connsiteX74" fmla="*/ 12383 w 266700"/>
                      <a:gd name="connsiteY74" fmla="*/ 171260 h 457200"/>
                      <a:gd name="connsiteX75" fmla="*/ 12383 w 266700"/>
                      <a:gd name="connsiteY75" fmla="*/ 171355 h 457200"/>
                      <a:gd name="connsiteX76" fmla="*/ 12478 w 266700"/>
                      <a:gd name="connsiteY76" fmla="*/ 171641 h 457200"/>
                      <a:gd name="connsiteX77" fmla="*/ 12573 w 266700"/>
                      <a:gd name="connsiteY77" fmla="*/ 171926 h 457200"/>
                      <a:gd name="connsiteX78" fmla="*/ 12764 w 266700"/>
                      <a:gd name="connsiteY78" fmla="*/ 172688 h 457200"/>
                      <a:gd name="connsiteX79" fmla="*/ 13049 w 266700"/>
                      <a:gd name="connsiteY79" fmla="*/ 173736 h 457200"/>
                      <a:gd name="connsiteX80" fmla="*/ 13145 w 266700"/>
                      <a:gd name="connsiteY80" fmla="*/ 174022 h 457200"/>
                      <a:gd name="connsiteX81" fmla="*/ 13145 w 266700"/>
                      <a:gd name="connsiteY81" fmla="*/ 174022 h 457200"/>
                      <a:gd name="connsiteX82" fmla="*/ 13240 w 266700"/>
                      <a:gd name="connsiteY82" fmla="*/ 174403 h 457200"/>
                      <a:gd name="connsiteX83" fmla="*/ 13335 w 266700"/>
                      <a:gd name="connsiteY83" fmla="*/ 174689 h 457200"/>
                      <a:gd name="connsiteX84" fmla="*/ 13335 w 266700"/>
                      <a:gd name="connsiteY84" fmla="*/ 174784 h 457200"/>
                      <a:gd name="connsiteX85" fmla="*/ 13335 w 266700"/>
                      <a:gd name="connsiteY85" fmla="*/ 174974 h 457200"/>
                      <a:gd name="connsiteX86" fmla="*/ 13526 w 266700"/>
                      <a:gd name="connsiteY86" fmla="*/ 175641 h 457200"/>
                      <a:gd name="connsiteX87" fmla="*/ 13811 w 266700"/>
                      <a:gd name="connsiteY87" fmla="*/ 176594 h 457200"/>
                      <a:gd name="connsiteX88" fmla="*/ 13907 w 266700"/>
                      <a:gd name="connsiteY88" fmla="*/ 176975 h 457200"/>
                      <a:gd name="connsiteX89" fmla="*/ 13907 w 266700"/>
                      <a:gd name="connsiteY89" fmla="*/ 176975 h 457200"/>
                      <a:gd name="connsiteX90" fmla="*/ 13907 w 266700"/>
                      <a:gd name="connsiteY90" fmla="*/ 177165 h 457200"/>
                      <a:gd name="connsiteX91" fmla="*/ 14002 w 266700"/>
                      <a:gd name="connsiteY91" fmla="*/ 177451 h 457200"/>
                      <a:gd name="connsiteX92" fmla="*/ 14097 w 266700"/>
                      <a:gd name="connsiteY92" fmla="*/ 177641 h 457200"/>
                      <a:gd name="connsiteX93" fmla="*/ 14097 w 266700"/>
                      <a:gd name="connsiteY93" fmla="*/ 177737 h 457200"/>
                      <a:gd name="connsiteX94" fmla="*/ 14288 w 266700"/>
                      <a:gd name="connsiteY94" fmla="*/ 178308 h 457200"/>
                      <a:gd name="connsiteX95" fmla="*/ 14478 w 266700"/>
                      <a:gd name="connsiteY95" fmla="*/ 178784 h 457200"/>
                      <a:gd name="connsiteX96" fmla="*/ 14573 w 266700"/>
                      <a:gd name="connsiteY96" fmla="*/ 178975 h 457200"/>
                      <a:gd name="connsiteX97" fmla="*/ 14764 w 266700"/>
                      <a:gd name="connsiteY97" fmla="*/ 179356 h 457200"/>
                      <a:gd name="connsiteX98" fmla="*/ 14954 w 266700"/>
                      <a:gd name="connsiteY98" fmla="*/ 179927 h 457200"/>
                      <a:gd name="connsiteX99" fmla="*/ 14954 w 266700"/>
                      <a:gd name="connsiteY99" fmla="*/ 179927 h 457200"/>
                      <a:gd name="connsiteX100" fmla="*/ 14954 w 266700"/>
                      <a:gd name="connsiteY100" fmla="*/ 179927 h 457200"/>
                      <a:gd name="connsiteX101" fmla="*/ 15050 w 266700"/>
                      <a:gd name="connsiteY101" fmla="*/ 180308 h 457200"/>
                      <a:gd name="connsiteX102" fmla="*/ 15145 w 266700"/>
                      <a:gd name="connsiteY102" fmla="*/ 180499 h 457200"/>
                      <a:gd name="connsiteX103" fmla="*/ 15335 w 266700"/>
                      <a:gd name="connsiteY103" fmla="*/ 180880 h 457200"/>
                      <a:gd name="connsiteX104" fmla="*/ 15621 w 266700"/>
                      <a:gd name="connsiteY104" fmla="*/ 181547 h 457200"/>
                      <a:gd name="connsiteX105" fmla="*/ 16288 w 266700"/>
                      <a:gd name="connsiteY105" fmla="*/ 183261 h 457200"/>
                      <a:gd name="connsiteX106" fmla="*/ 18669 w 266700"/>
                      <a:gd name="connsiteY106" fmla="*/ 188786 h 457200"/>
                      <a:gd name="connsiteX107" fmla="*/ 20098 w 266700"/>
                      <a:gd name="connsiteY107" fmla="*/ 192024 h 457200"/>
                      <a:gd name="connsiteX108" fmla="*/ 23908 w 266700"/>
                      <a:gd name="connsiteY108" fmla="*/ 200882 h 457200"/>
                      <a:gd name="connsiteX109" fmla="*/ 25146 w 266700"/>
                      <a:gd name="connsiteY109" fmla="*/ 203644 h 457200"/>
                      <a:gd name="connsiteX110" fmla="*/ 25527 w 266700"/>
                      <a:gd name="connsiteY110" fmla="*/ 204502 h 457200"/>
                      <a:gd name="connsiteX111" fmla="*/ 31433 w 266700"/>
                      <a:gd name="connsiteY111" fmla="*/ 218123 h 457200"/>
                      <a:gd name="connsiteX112" fmla="*/ 31528 w 266700"/>
                      <a:gd name="connsiteY112" fmla="*/ 218408 h 457200"/>
                      <a:gd name="connsiteX113" fmla="*/ 50864 w 266700"/>
                      <a:gd name="connsiteY113" fmla="*/ 263176 h 457200"/>
                      <a:gd name="connsiteX114" fmla="*/ 53340 w 266700"/>
                      <a:gd name="connsiteY114" fmla="*/ 268891 h 457200"/>
                      <a:gd name="connsiteX115" fmla="*/ 54674 w 266700"/>
                      <a:gd name="connsiteY115" fmla="*/ 271844 h 457200"/>
                      <a:gd name="connsiteX116" fmla="*/ 57531 w 266700"/>
                      <a:gd name="connsiteY116" fmla="*/ 277654 h 457200"/>
                      <a:gd name="connsiteX117" fmla="*/ 58674 w 266700"/>
                      <a:gd name="connsiteY117" fmla="*/ 280416 h 457200"/>
                      <a:gd name="connsiteX118" fmla="*/ 62579 w 266700"/>
                      <a:gd name="connsiteY118" fmla="*/ 289560 h 457200"/>
                      <a:gd name="connsiteX119" fmla="*/ 66199 w 266700"/>
                      <a:gd name="connsiteY119" fmla="*/ 297942 h 457200"/>
                      <a:gd name="connsiteX120" fmla="*/ 67723 w 266700"/>
                      <a:gd name="connsiteY120" fmla="*/ 301466 h 457200"/>
                      <a:gd name="connsiteX121" fmla="*/ 68961 w 266700"/>
                      <a:gd name="connsiteY121" fmla="*/ 304324 h 457200"/>
                      <a:gd name="connsiteX122" fmla="*/ 70199 w 266700"/>
                      <a:gd name="connsiteY122" fmla="*/ 307277 h 457200"/>
                      <a:gd name="connsiteX123" fmla="*/ 72485 w 266700"/>
                      <a:gd name="connsiteY123" fmla="*/ 312706 h 457200"/>
                      <a:gd name="connsiteX124" fmla="*/ 75248 w 266700"/>
                      <a:gd name="connsiteY124" fmla="*/ 319183 h 457200"/>
                      <a:gd name="connsiteX125" fmla="*/ 81915 w 266700"/>
                      <a:gd name="connsiteY125" fmla="*/ 334613 h 457200"/>
                      <a:gd name="connsiteX126" fmla="*/ 84201 w 266700"/>
                      <a:gd name="connsiteY126" fmla="*/ 339852 h 457200"/>
                      <a:gd name="connsiteX127" fmla="*/ 94393 w 266700"/>
                      <a:gd name="connsiteY127" fmla="*/ 363665 h 457200"/>
                      <a:gd name="connsiteX128" fmla="*/ 98679 w 266700"/>
                      <a:gd name="connsiteY128" fmla="*/ 373571 h 457200"/>
                      <a:gd name="connsiteX129" fmla="*/ 99441 w 266700"/>
                      <a:gd name="connsiteY129" fmla="*/ 375475 h 457200"/>
                      <a:gd name="connsiteX130" fmla="*/ 105823 w 266700"/>
                      <a:gd name="connsiteY130" fmla="*/ 390335 h 457200"/>
                      <a:gd name="connsiteX131" fmla="*/ 111443 w 266700"/>
                      <a:gd name="connsiteY131" fmla="*/ 403384 h 457200"/>
                      <a:gd name="connsiteX132" fmla="*/ 113538 w 266700"/>
                      <a:gd name="connsiteY132" fmla="*/ 408146 h 457200"/>
                      <a:gd name="connsiteX133" fmla="*/ 114776 w 266700"/>
                      <a:gd name="connsiteY133" fmla="*/ 411099 h 457200"/>
                      <a:gd name="connsiteX134" fmla="*/ 118586 w 266700"/>
                      <a:gd name="connsiteY134" fmla="*/ 419957 h 457200"/>
                      <a:gd name="connsiteX135" fmla="*/ 121444 w 266700"/>
                      <a:gd name="connsiteY135" fmla="*/ 426530 h 457200"/>
                      <a:gd name="connsiteX136" fmla="*/ 123730 w 266700"/>
                      <a:gd name="connsiteY136" fmla="*/ 431768 h 457200"/>
                      <a:gd name="connsiteX137" fmla="*/ 123730 w 266700"/>
                      <a:gd name="connsiteY137" fmla="*/ 431768 h 457200"/>
                      <a:gd name="connsiteX138" fmla="*/ 127635 w 266700"/>
                      <a:gd name="connsiteY138" fmla="*/ 440722 h 457200"/>
                      <a:gd name="connsiteX139" fmla="*/ 128873 w 266700"/>
                      <a:gd name="connsiteY139" fmla="*/ 443675 h 457200"/>
                      <a:gd name="connsiteX140" fmla="*/ 134017 w 266700"/>
                      <a:gd name="connsiteY140" fmla="*/ 455581 h 457200"/>
                      <a:gd name="connsiteX141" fmla="*/ 135255 w 266700"/>
                      <a:gd name="connsiteY141" fmla="*/ 452628 h 457200"/>
                      <a:gd name="connsiteX142" fmla="*/ 139065 w 266700"/>
                      <a:gd name="connsiteY142" fmla="*/ 443770 h 457200"/>
                      <a:gd name="connsiteX143" fmla="*/ 145161 w 266700"/>
                      <a:gd name="connsiteY143" fmla="*/ 429578 h 457200"/>
                      <a:gd name="connsiteX144" fmla="*/ 148019 w 266700"/>
                      <a:gd name="connsiteY144" fmla="*/ 423005 h 457200"/>
                      <a:gd name="connsiteX145" fmla="*/ 148876 w 266700"/>
                      <a:gd name="connsiteY145" fmla="*/ 421005 h 457200"/>
                      <a:gd name="connsiteX146" fmla="*/ 155639 w 266700"/>
                      <a:gd name="connsiteY146" fmla="*/ 405194 h 457200"/>
                      <a:gd name="connsiteX147" fmla="*/ 156496 w 266700"/>
                      <a:gd name="connsiteY147" fmla="*/ 403289 h 457200"/>
                      <a:gd name="connsiteX148" fmla="*/ 156972 w 266700"/>
                      <a:gd name="connsiteY148" fmla="*/ 402241 h 457200"/>
                      <a:gd name="connsiteX149" fmla="*/ 157639 w 266700"/>
                      <a:gd name="connsiteY149" fmla="*/ 400717 h 457200"/>
                      <a:gd name="connsiteX150" fmla="*/ 158306 w 266700"/>
                      <a:gd name="connsiteY150" fmla="*/ 399288 h 457200"/>
                      <a:gd name="connsiteX151" fmla="*/ 159830 w 266700"/>
                      <a:gd name="connsiteY151" fmla="*/ 395764 h 457200"/>
                      <a:gd name="connsiteX152" fmla="*/ 160877 w 266700"/>
                      <a:gd name="connsiteY152" fmla="*/ 393383 h 457200"/>
                      <a:gd name="connsiteX153" fmla="*/ 162116 w 266700"/>
                      <a:gd name="connsiteY153" fmla="*/ 390430 h 457200"/>
                      <a:gd name="connsiteX154" fmla="*/ 164687 w 266700"/>
                      <a:gd name="connsiteY154" fmla="*/ 384524 h 457200"/>
                      <a:gd name="connsiteX155" fmla="*/ 168116 w 266700"/>
                      <a:gd name="connsiteY155" fmla="*/ 376619 h 457200"/>
                      <a:gd name="connsiteX156" fmla="*/ 177546 w 266700"/>
                      <a:gd name="connsiteY156" fmla="*/ 354806 h 457200"/>
                      <a:gd name="connsiteX157" fmla="*/ 182880 w 266700"/>
                      <a:gd name="connsiteY157" fmla="*/ 342519 h 457200"/>
                      <a:gd name="connsiteX158" fmla="*/ 187166 w 266700"/>
                      <a:gd name="connsiteY158" fmla="*/ 332518 h 457200"/>
                      <a:gd name="connsiteX159" fmla="*/ 189071 w 266700"/>
                      <a:gd name="connsiteY159" fmla="*/ 328136 h 457200"/>
                      <a:gd name="connsiteX160" fmla="*/ 192881 w 266700"/>
                      <a:gd name="connsiteY160" fmla="*/ 319278 h 457200"/>
                      <a:gd name="connsiteX161" fmla="*/ 196787 w 266700"/>
                      <a:gd name="connsiteY161" fmla="*/ 310325 h 457200"/>
                      <a:gd name="connsiteX162" fmla="*/ 199263 w 266700"/>
                      <a:gd name="connsiteY162" fmla="*/ 304514 h 457200"/>
                      <a:gd name="connsiteX163" fmla="*/ 199263 w 266700"/>
                      <a:gd name="connsiteY163" fmla="*/ 304514 h 457200"/>
                      <a:gd name="connsiteX164" fmla="*/ 200597 w 266700"/>
                      <a:gd name="connsiteY164" fmla="*/ 301562 h 457200"/>
                      <a:gd name="connsiteX165" fmla="*/ 201168 w 266700"/>
                      <a:gd name="connsiteY165" fmla="*/ 300228 h 457200"/>
                      <a:gd name="connsiteX166" fmla="*/ 201835 w 266700"/>
                      <a:gd name="connsiteY166" fmla="*/ 298609 h 457200"/>
                      <a:gd name="connsiteX167" fmla="*/ 204692 w 266700"/>
                      <a:gd name="connsiteY167" fmla="*/ 292037 h 457200"/>
                      <a:gd name="connsiteX168" fmla="*/ 213265 w 266700"/>
                      <a:gd name="connsiteY168" fmla="*/ 272225 h 457200"/>
                      <a:gd name="connsiteX169" fmla="*/ 218504 w 266700"/>
                      <a:gd name="connsiteY169" fmla="*/ 259937 h 457200"/>
                      <a:gd name="connsiteX170" fmla="*/ 221075 w 266700"/>
                      <a:gd name="connsiteY170" fmla="*/ 254032 h 457200"/>
                      <a:gd name="connsiteX171" fmla="*/ 221456 w 266700"/>
                      <a:gd name="connsiteY171" fmla="*/ 253079 h 457200"/>
                      <a:gd name="connsiteX172" fmla="*/ 224885 w 266700"/>
                      <a:gd name="connsiteY172" fmla="*/ 245078 h 457200"/>
                      <a:gd name="connsiteX173" fmla="*/ 227648 w 266700"/>
                      <a:gd name="connsiteY173" fmla="*/ 238601 h 457200"/>
                      <a:gd name="connsiteX174" fmla="*/ 228695 w 266700"/>
                      <a:gd name="connsiteY174" fmla="*/ 236125 h 457200"/>
                      <a:gd name="connsiteX175" fmla="*/ 228695 w 266700"/>
                      <a:gd name="connsiteY175" fmla="*/ 236125 h 457200"/>
                      <a:gd name="connsiteX176" fmla="*/ 228886 w 266700"/>
                      <a:gd name="connsiteY176" fmla="*/ 235649 h 457200"/>
                      <a:gd name="connsiteX177" fmla="*/ 229934 w 266700"/>
                      <a:gd name="connsiteY177" fmla="*/ 233267 h 457200"/>
                      <a:gd name="connsiteX178" fmla="*/ 234791 w 266700"/>
                      <a:gd name="connsiteY178" fmla="*/ 221933 h 457200"/>
                      <a:gd name="connsiteX179" fmla="*/ 235077 w 266700"/>
                      <a:gd name="connsiteY179" fmla="*/ 221361 h 457200"/>
                      <a:gd name="connsiteX180" fmla="*/ 236315 w 266700"/>
                      <a:gd name="connsiteY180" fmla="*/ 218408 h 457200"/>
                      <a:gd name="connsiteX181" fmla="*/ 237649 w 266700"/>
                      <a:gd name="connsiteY181" fmla="*/ 215456 h 457200"/>
                      <a:gd name="connsiteX182" fmla="*/ 241364 w 266700"/>
                      <a:gd name="connsiteY182" fmla="*/ 206883 h 457200"/>
                      <a:gd name="connsiteX183" fmla="*/ 242316 w 266700"/>
                      <a:gd name="connsiteY183" fmla="*/ 204692 h 457200"/>
                      <a:gd name="connsiteX184" fmla="*/ 244030 w 266700"/>
                      <a:gd name="connsiteY184" fmla="*/ 200692 h 457200"/>
                      <a:gd name="connsiteX185" fmla="*/ 246031 w 266700"/>
                      <a:gd name="connsiteY185" fmla="*/ 196025 h 457200"/>
                      <a:gd name="connsiteX186" fmla="*/ 251746 w 266700"/>
                      <a:gd name="connsiteY186" fmla="*/ 182785 h 457200"/>
                      <a:gd name="connsiteX187" fmla="*/ 251746 w 266700"/>
                      <a:gd name="connsiteY187" fmla="*/ 182785 h 457200"/>
                      <a:gd name="connsiteX188" fmla="*/ 252127 w 266700"/>
                      <a:gd name="connsiteY188" fmla="*/ 181832 h 457200"/>
                      <a:gd name="connsiteX189" fmla="*/ 252984 w 266700"/>
                      <a:gd name="connsiteY189" fmla="*/ 179832 h 457200"/>
                      <a:gd name="connsiteX190" fmla="*/ 252984 w 266700"/>
                      <a:gd name="connsiteY190" fmla="*/ 179737 h 457200"/>
                      <a:gd name="connsiteX191" fmla="*/ 253079 w 266700"/>
                      <a:gd name="connsiteY191" fmla="*/ 179546 h 457200"/>
                      <a:gd name="connsiteX192" fmla="*/ 253079 w 266700"/>
                      <a:gd name="connsiteY192" fmla="*/ 179451 h 457200"/>
                      <a:gd name="connsiteX193" fmla="*/ 253079 w 266700"/>
                      <a:gd name="connsiteY193" fmla="*/ 179356 h 457200"/>
                      <a:gd name="connsiteX194" fmla="*/ 253079 w 266700"/>
                      <a:gd name="connsiteY194" fmla="*/ 179261 h 457200"/>
                      <a:gd name="connsiteX195" fmla="*/ 253175 w 266700"/>
                      <a:gd name="connsiteY195" fmla="*/ 179070 h 457200"/>
                      <a:gd name="connsiteX196" fmla="*/ 253270 w 266700"/>
                      <a:gd name="connsiteY196" fmla="*/ 178880 h 457200"/>
                      <a:gd name="connsiteX197" fmla="*/ 253460 w 266700"/>
                      <a:gd name="connsiteY197" fmla="*/ 178308 h 457200"/>
                      <a:gd name="connsiteX198" fmla="*/ 253746 w 266700"/>
                      <a:gd name="connsiteY198" fmla="*/ 177641 h 457200"/>
                      <a:gd name="connsiteX199" fmla="*/ 253841 w 266700"/>
                      <a:gd name="connsiteY199" fmla="*/ 177356 h 457200"/>
                      <a:gd name="connsiteX200" fmla="*/ 253937 w 266700"/>
                      <a:gd name="connsiteY200" fmla="*/ 177070 h 457200"/>
                      <a:gd name="connsiteX201" fmla="*/ 254032 w 266700"/>
                      <a:gd name="connsiteY201" fmla="*/ 176879 h 457200"/>
                      <a:gd name="connsiteX202" fmla="*/ 254032 w 266700"/>
                      <a:gd name="connsiteY202" fmla="*/ 176784 h 457200"/>
                      <a:gd name="connsiteX203" fmla="*/ 254222 w 266700"/>
                      <a:gd name="connsiteY203" fmla="*/ 176022 h 457200"/>
                      <a:gd name="connsiteX204" fmla="*/ 254413 w 266700"/>
                      <a:gd name="connsiteY204" fmla="*/ 175451 h 457200"/>
                      <a:gd name="connsiteX205" fmla="*/ 254508 w 266700"/>
                      <a:gd name="connsiteY205" fmla="*/ 175260 h 457200"/>
                      <a:gd name="connsiteX206" fmla="*/ 254603 w 266700"/>
                      <a:gd name="connsiteY206" fmla="*/ 174784 h 457200"/>
                      <a:gd name="connsiteX207" fmla="*/ 254794 w 266700"/>
                      <a:gd name="connsiteY207" fmla="*/ 174308 h 457200"/>
                      <a:gd name="connsiteX208" fmla="*/ 254889 w 266700"/>
                      <a:gd name="connsiteY208" fmla="*/ 174022 h 457200"/>
                      <a:gd name="connsiteX209" fmla="*/ 254984 w 266700"/>
                      <a:gd name="connsiteY209" fmla="*/ 173831 h 457200"/>
                      <a:gd name="connsiteX210" fmla="*/ 254984 w 266700"/>
                      <a:gd name="connsiteY210" fmla="*/ 173831 h 457200"/>
                      <a:gd name="connsiteX211" fmla="*/ 254984 w 266700"/>
                      <a:gd name="connsiteY211" fmla="*/ 173736 h 457200"/>
                      <a:gd name="connsiteX212" fmla="*/ 255080 w 266700"/>
                      <a:gd name="connsiteY212" fmla="*/ 173546 h 457200"/>
                      <a:gd name="connsiteX213" fmla="*/ 255080 w 266700"/>
                      <a:gd name="connsiteY213" fmla="*/ 173450 h 457200"/>
                      <a:gd name="connsiteX214" fmla="*/ 255461 w 266700"/>
                      <a:gd name="connsiteY214" fmla="*/ 172117 h 457200"/>
                      <a:gd name="connsiteX215" fmla="*/ 255556 w 266700"/>
                      <a:gd name="connsiteY215" fmla="*/ 171831 h 457200"/>
                      <a:gd name="connsiteX216" fmla="*/ 255556 w 266700"/>
                      <a:gd name="connsiteY216" fmla="*/ 171641 h 457200"/>
                      <a:gd name="connsiteX217" fmla="*/ 255556 w 266700"/>
                      <a:gd name="connsiteY217" fmla="*/ 171641 h 457200"/>
                      <a:gd name="connsiteX218" fmla="*/ 255746 w 266700"/>
                      <a:gd name="connsiteY218" fmla="*/ 170974 h 457200"/>
                      <a:gd name="connsiteX219" fmla="*/ 255746 w 266700"/>
                      <a:gd name="connsiteY219" fmla="*/ 170879 h 457200"/>
                      <a:gd name="connsiteX220" fmla="*/ 255842 w 266700"/>
                      <a:gd name="connsiteY220" fmla="*/ 170688 h 457200"/>
                      <a:gd name="connsiteX221" fmla="*/ 256127 w 266700"/>
                      <a:gd name="connsiteY221" fmla="*/ 169831 h 457200"/>
                      <a:gd name="connsiteX222" fmla="*/ 256223 w 266700"/>
                      <a:gd name="connsiteY222" fmla="*/ 169450 h 457200"/>
                      <a:gd name="connsiteX223" fmla="*/ 256318 w 266700"/>
                      <a:gd name="connsiteY223" fmla="*/ 169259 h 457200"/>
                      <a:gd name="connsiteX224" fmla="*/ 256413 w 266700"/>
                      <a:gd name="connsiteY224" fmla="*/ 168783 h 457200"/>
                      <a:gd name="connsiteX225" fmla="*/ 256508 w 266700"/>
                      <a:gd name="connsiteY225" fmla="*/ 168212 h 457200"/>
                      <a:gd name="connsiteX226" fmla="*/ 256604 w 266700"/>
                      <a:gd name="connsiteY226" fmla="*/ 168021 h 457200"/>
                      <a:gd name="connsiteX227" fmla="*/ 256604 w 266700"/>
                      <a:gd name="connsiteY227" fmla="*/ 167926 h 457200"/>
                      <a:gd name="connsiteX228" fmla="*/ 256889 w 266700"/>
                      <a:gd name="connsiteY228" fmla="*/ 166783 h 457200"/>
                      <a:gd name="connsiteX229" fmla="*/ 257080 w 266700"/>
                      <a:gd name="connsiteY229" fmla="*/ 165926 h 457200"/>
                      <a:gd name="connsiteX230" fmla="*/ 257080 w 266700"/>
                      <a:gd name="connsiteY230" fmla="*/ 165735 h 457200"/>
                      <a:gd name="connsiteX231" fmla="*/ 257270 w 266700"/>
                      <a:gd name="connsiteY231" fmla="*/ 164973 h 457200"/>
                      <a:gd name="connsiteX232" fmla="*/ 257556 w 266700"/>
                      <a:gd name="connsiteY232" fmla="*/ 163925 h 457200"/>
                      <a:gd name="connsiteX233" fmla="*/ 257747 w 266700"/>
                      <a:gd name="connsiteY233" fmla="*/ 163068 h 457200"/>
                      <a:gd name="connsiteX234" fmla="*/ 257842 w 266700"/>
                      <a:gd name="connsiteY234" fmla="*/ 162497 h 457200"/>
                      <a:gd name="connsiteX235" fmla="*/ 257842 w 266700"/>
                      <a:gd name="connsiteY235" fmla="*/ 162497 h 457200"/>
                      <a:gd name="connsiteX236" fmla="*/ 257842 w 266700"/>
                      <a:gd name="connsiteY236" fmla="*/ 162497 h 457200"/>
                      <a:gd name="connsiteX237" fmla="*/ 257842 w 266700"/>
                      <a:gd name="connsiteY237" fmla="*/ 162401 h 457200"/>
                      <a:gd name="connsiteX238" fmla="*/ 257937 w 266700"/>
                      <a:gd name="connsiteY238" fmla="*/ 162020 h 457200"/>
                      <a:gd name="connsiteX239" fmla="*/ 257937 w 266700"/>
                      <a:gd name="connsiteY239" fmla="*/ 162020 h 457200"/>
                      <a:gd name="connsiteX240" fmla="*/ 258223 w 266700"/>
                      <a:gd name="connsiteY240" fmla="*/ 160782 h 457200"/>
                      <a:gd name="connsiteX241" fmla="*/ 258318 w 266700"/>
                      <a:gd name="connsiteY241" fmla="*/ 160496 h 457200"/>
                      <a:gd name="connsiteX242" fmla="*/ 258604 w 266700"/>
                      <a:gd name="connsiteY242" fmla="*/ 159258 h 457200"/>
                      <a:gd name="connsiteX243" fmla="*/ 258604 w 266700"/>
                      <a:gd name="connsiteY243" fmla="*/ 159068 h 457200"/>
                      <a:gd name="connsiteX244" fmla="*/ 258604 w 266700"/>
                      <a:gd name="connsiteY244" fmla="*/ 159068 h 457200"/>
                      <a:gd name="connsiteX245" fmla="*/ 258699 w 266700"/>
                      <a:gd name="connsiteY245" fmla="*/ 158401 h 457200"/>
                      <a:gd name="connsiteX246" fmla="*/ 259080 w 266700"/>
                      <a:gd name="connsiteY246" fmla="*/ 156115 h 457200"/>
                      <a:gd name="connsiteX247" fmla="*/ 259461 w 266700"/>
                      <a:gd name="connsiteY247" fmla="*/ 153448 h 457200"/>
                      <a:gd name="connsiteX248" fmla="*/ 259461 w 266700"/>
                      <a:gd name="connsiteY248" fmla="*/ 153257 h 457200"/>
                      <a:gd name="connsiteX249" fmla="*/ 259461 w 266700"/>
                      <a:gd name="connsiteY249" fmla="*/ 153162 h 457200"/>
                      <a:gd name="connsiteX250" fmla="*/ 259842 w 266700"/>
                      <a:gd name="connsiteY250" fmla="*/ 150686 h 457200"/>
                      <a:gd name="connsiteX251" fmla="*/ 259842 w 266700"/>
                      <a:gd name="connsiteY251" fmla="*/ 150495 h 457200"/>
                      <a:gd name="connsiteX252" fmla="*/ 259937 w 266700"/>
                      <a:gd name="connsiteY252" fmla="*/ 150114 h 457200"/>
                      <a:gd name="connsiteX253" fmla="*/ 259937 w 266700"/>
                      <a:gd name="connsiteY253" fmla="*/ 150019 h 457200"/>
                      <a:gd name="connsiteX254" fmla="*/ 259937 w 266700"/>
                      <a:gd name="connsiteY254" fmla="*/ 150019 h 457200"/>
                      <a:gd name="connsiteX255" fmla="*/ 260223 w 266700"/>
                      <a:gd name="connsiteY255" fmla="*/ 147352 h 457200"/>
                      <a:gd name="connsiteX256" fmla="*/ 260318 w 266700"/>
                      <a:gd name="connsiteY256" fmla="*/ 146971 h 457200"/>
                      <a:gd name="connsiteX257" fmla="*/ 260318 w 266700"/>
                      <a:gd name="connsiteY257" fmla="*/ 146876 h 457200"/>
                      <a:gd name="connsiteX258" fmla="*/ 260318 w 266700"/>
                      <a:gd name="connsiteY258" fmla="*/ 146876 h 457200"/>
                      <a:gd name="connsiteX259" fmla="*/ 260509 w 266700"/>
                      <a:gd name="connsiteY259" fmla="*/ 145256 h 457200"/>
                      <a:gd name="connsiteX260" fmla="*/ 260604 w 266700"/>
                      <a:gd name="connsiteY260" fmla="*/ 144685 h 457200"/>
                      <a:gd name="connsiteX261" fmla="*/ 260604 w 266700"/>
                      <a:gd name="connsiteY261" fmla="*/ 144590 h 457200"/>
                      <a:gd name="connsiteX262" fmla="*/ 260604 w 266700"/>
                      <a:gd name="connsiteY262" fmla="*/ 144209 h 457200"/>
                      <a:gd name="connsiteX263" fmla="*/ 260604 w 266700"/>
                      <a:gd name="connsiteY263" fmla="*/ 143923 h 457200"/>
                      <a:gd name="connsiteX264" fmla="*/ 260795 w 266700"/>
                      <a:gd name="connsiteY264" fmla="*/ 141637 h 457200"/>
                      <a:gd name="connsiteX265" fmla="*/ 260795 w 266700"/>
                      <a:gd name="connsiteY265" fmla="*/ 141256 h 457200"/>
                      <a:gd name="connsiteX266" fmla="*/ 260795 w 266700"/>
                      <a:gd name="connsiteY266" fmla="*/ 141065 h 457200"/>
                      <a:gd name="connsiteX267" fmla="*/ 260795 w 266700"/>
                      <a:gd name="connsiteY267" fmla="*/ 140780 h 457200"/>
                      <a:gd name="connsiteX268" fmla="*/ 260890 w 266700"/>
                      <a:gd name="connsiteY268" fmla="*/ 139637 h 457200"/>
                      <a:gd name="connsiteX269" fmla="*/ 260890 w 266700"/>
                      <a:gd name="connsiteY269" fmla="*/ 139065 h 457200"/>
                      <a:gd name="connsiteX270" fmla="*/ 260890 w 266700"/>
                      <a:gd name="connsiteY270" fmla="*/ 138494 h 457200"/>
                      <a:gd name="connsiteX271" fmla="*/ 260890 w 266700"/>
                      <a:gd name="connsiteY271" fmla="*/ 138208 h 457200"/>
                      <a:gd name="connsiteX272" fmla="*/ 260890 w 266700"/>
                      <a:gd name="connsiteY272" fmla="*/ 138208 h 457200"/>
                      <a:gd name="connsiteX273" fmla="*/ 260985 w 266700"/>
                      <a:gd name="connsiteY273" fmla="*/ 135446 h 457200"/>
                      <a:gd name="connsiteX274" fmla="*/ 260985 w 266700"/>
                      <a:gd name="connsiteY274" fmla="*/ 135160 h 457200"/>
                      <a:gd name="connsiteX275" fmla="*/ 261366 w 266700"/>
                      <a:gd name="connsiteY275" fmla="*/ 134303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</a:cxnLst>
                    <a:rect l="l" t="t" r="r" b="b"/>
                    <a:pathLst>
                      <a:path w="266700" h="457200">
                        <a:moveTo>
                          <a:pt x="216599" y="131636"/>
                        </a:moveTo>
                        <a:cubicBezTo>
                          <a:pt x="216503" y="177165"/>
                          <a:pt x="179546" y="213931"/>
                          <a:pt x="134017" y="213836"/>
                        </a:cubicBezTo>
                        <a:cubicBezTo>
                          <a:pt x="88487" y="213741"/>
                          <a:pt x="51721" y="176784"/>
                          <a:pt x="51816" y="131255"/>
                        </a:cubicBezTo>
                        <a:cubicBezTo>
                          <a:pt x="52006" y="85725"/>
                          <a:pt x="88964" y="48959"/>
                          <a:pt x="134398" y="49054"/>
                        </a:cubicBezTo>
                        <a:cubicBezTo>
                          <a:pt x="179927" y="49149"/>
                          <a:pt x="216694" y="86106"/>
                          <a:pt x="216599" y="131636"/>
                        </a:cubicBezTo>
                        <a:moveTo>
                          <a:pt x="261366" y="134303"/>
                        </a:moveTo>
                        <a:cubicBezTo>
                          <a:pt x="261366" y="133636"/>
                          <a:pt x="261366" y="132969"/>
                          <a:pt x="261366" y="132302"/>
                        </a:cubicBezTo>
                        <a:lnTo>
                          <a:pt x="261366" y="132302"/>
                        </a:lnTo>
                        <a:cubicBezTo>
                          <a:pt x="260223" y="62960"/>
                          <a:pt x="203740" y="7144"/>
                          <a:pt x="134207" y="7144"/>
                        </a:cubicBezTo>
                        <a:cubicBezTo>
                          <a:pt x="64675" y="7144"/>
                          <a:pt x="8192" y="62960"/>
                          <a:pt x="7144" y="132302"/>
                        </a:cubicBezTo>
                        <a:lnTo>
                          <a:pt x="7144" y="132302"/>
                        </a:lnTo>
                        <a:cubicBezTo>
                          <a:pt x="7144" y="132969"/>
                          <a:pt x="7144" y="133636"/>
                          <a:pt x="7144" y="134303"/>
                        </a:cubicBezTo>
                        <a:cubicBezTo>
                          <a:pt x="7144" y="134398"/>
                          <a:pt x="7144" y="134588"/>
                          <a:pt x="7144" y="134684"/>
                        </a:cubicBezTo>
                        <a:cubicBezTo>
                          <a:pt x="7144" y="134874"/>
                          <a:pt x="7144" y="135065"/>
                          <a:pt x="7144" y="135160"/>
                        </a:cubicBezTo>
                        <a:lnTo>
                          <a:pt x="7144" y="135160"/>
                        </a:lnTo>
                        <a:cubicBezTo>
                          <a:pt x="7144" y="135350"/>
                          <a:pt x="7144" y="135446"/>
                          <a:pt x="7144" y="135636"/>
                        </a:cubicBezTo>
                        <a:cubicBezTo>
                          <a:pt x="7144" y="136493"/>
                          <a:pt x="7144" y="137255"/>
                          <a:pt x="7239" y="138113"/>
                        </a:cubicBezTo>
                        <a:lnTo>
                          <a:pt x="7239" y="138113"/>
                        </a:lnTo>
                        <a:cubicBezTo>
                          <a:pt x="7239" y="138303"/>
                          <a:pt x="7239" y="138494"/>
                          <a:pt x="7239" y="138589"/>
                        </a:cubicBezTo>
                        <a:cubicBezTo>
                          <a:pt x="7239" y="138970"/>
                          <a:pt x="7239" y="139351"/>
                          <a:pt x="7239" y="139637"/>
                        </a:cubicBezTo>
                        <a:cubicBezTo>
                          <a:pt x="7239" y="139922"/>
                          <a:pt x="7239" y="140113"/>
                          <a:pt x="7334" y="140399"/>
                        </a:cubicBezTo>
                        <a:cubicBezTo>
                          <a:pt x="7334" y="140589"/>
                          <a:pt x="7334" y="140780"/>
                          <a:pt x="7334" y="140970"/>
                        </a:cubicBezTo>
                        <a:cubicBezTo>
                          <a:pt x="7334" y="141161"/>
                          <a:pt x="7334" y="141256"/>
                          <a:pt x="7334" y="141446"/>
                        </a:cubicBezTo>
                        <a:cubicBezTo>
                          <a:pt x="7430" y="142113"/>
                          <a:pt x="7430" y="142780"/>
                          <a:pt x="7525" y="143447"/>
                        </a:cubicBezTo>
                        <a:cubicBezTo>
                          <a:pt x="7525" y="143637"/>
                          <a:pt x="7525" y="143732"/>
                          <a:pt x="7620" y="143923"/>
                        </a:cubicBezTo>
                        <a:lnTo>
                          <a:pt x="7620" y="143923"/>
                        </a:lnTo>
                        <a:cubicBezTo>
                          <a:pt x="7620" y="144018"/>
                          <a:pt x="7620" y="144113"/>
                          <a:pt x="7620" y="144209"/>
                        </a:cubicBezTo>
                        <a:cubicBezTo>
                          <a:pt x="7620" y="144590"/>
                          <a:pt x="7715" y="144875"/>
                          <a:pt x="7715" y="145256"/>
                        </a:cubicBezTo>
                        <a:cubicBezTo>
                          <a:pt x="7715" y="145637"/>
                          <a:pt x="7811" y="146018"/>
                          <a:pt x="7811" y="146399"/>
                        </a:cubicBezTo>
                        <a:cubicBezTo>
                          <a:pt x="7811" y="146495"/>
                          <a:pt x="7811" y="146590"/>
                          <a:pt x="7811" y="146685"/>
                        </a:cubicBezTo>
                        <a:cubicBezTo>
                          <a:pt x="7811" y="146780"/>
                          <a:pt x="7811" y="146876"/>
                          <a:pt x="7811" y="146971"/>
                        </a:cubicBezTo>
                        <a:lnTo>
                          <a:pt x="7811" y="146971"/>
                        </a:lnTo>
                        <a:cubicBezTo>
                          <a:pt x="7811" y="147161"/>
                          <a:pt x="7906" y="147352"/>
                          <a:pt x="7906" y="147638"/>
                        </a:cubicBezTo>
                        <a:cubicBezTo>
                          <a:pt x="8001" y="148304"/>
                          <a:pt x="8096" y="148971"/>
                          <a:pt x="8192" y="149638"/>
                        </a:cubicBezTo>
                        <a:cubicBezTo>
                          <a:pt x="8192" y="149638"/>
                          <a:pt x="8192" y="149733"/>
                          <a:pt x="8192" y="149733"/>
                        </a:cubicBezTo>
                        <a:cubicBezTo>
                          <a:pt x="8192" y="149828"/>
                          <a:pt x="8192" y="149828"/>
                          <a:pt x="8192" y="149924"/>
                        </a:cubicBezTo>
                        <a:cubicBezTo>
                          <a:pt x="8192" y="149924"/>
                          <a:pt x="8192" y="150019"/>
                          <a:pt x="8192" y="150019"/>
                        </a:cubicBezTo>
                        <a:cubicBezTo>
                          <a:pt x="8192" y="150305"/>
                          <a:pt x="8287" y="150686"/>
                          <a:pt x="8287" y="151067"/>
                        </a:cubicBezTo>
                        <a:cubicBezTo>
                          <a:pt x="8382" y="151638"/>
                          <a:pt x="8382" y="152114"/>
                          <a:pt x="8477" y="152686"/>
                        </a:cubicBezTo>
                        <a:cubicBezTo>
                          <a:pt x="8477" y="152781"/>
                          <a:pt x="8477" y="152781"/>
                          <a:pt x="8477" y="152876"/>
                        </a:cubicBezTo>
                        <a:cubicBezTo>
                          <a:pt x="8477" y="152876"/>
                          <a:pt x="8477" y="152876"/>
                          <a:pt x="8477" y="152876"/>
                        </a:cubicBezTo>
                        <a:cubicBezTo>
                          <a:pt x="8477" y="153067"/>
                          <a:pt x="8573" y="153257"/>
                          <a:pt x="8573" y="153448"/>
                        </a:cubicBezTo>
                        <a:cubicBezTo>
                          <a:pt x="8668" y="154115"/>
                          <a:pt x="8763" y="154781"/>
                          <a:pt x="8858" y="155353"/>
                        </a:cubicBezTo>
                        <a:cubicBezTo>
                          <a:pt x="8858" y="155543"/>
                          <a:pt x="8954" y="155734"/>
                          <a:pt x="8954" y="155924"/>
                        </a:cubicBezTo>
                        <a:cubicBezTo>
                          <a:pt x="8954" y="155924"/>
                          <a:pt x="8954" y="155924"/>
                          <a:pt x="8954" y="156020"/>
                        </a:cubicBezTo>
                        <a:cubicBezTo>
                          <a:pt x="8954" y="156020"/>
                          <a:pt x="8954" y="156115"/>
                          <a:pt x="8954" y="156115"/>
                        </a:cubicBezTo>
                        <a:cubicBezTo>
                          <a:pt x="9144" y="156972"/>
                          <a:pt x="9239" y="157925"/>
                          <a:pt x="9430" y="158782"/>
                        </a:cubicBezTo>
                        <a:cubicBezTo>
                          <a:pt x="9430" y="158782"/>
                          <a:pt x="9430" y="158877"/>
                          <a:pt x="9430" y="158877"/>
                        </a:cubicBezTo>
                        <a:lnTo>
                          <a:pt x="9430" y="158877"/>
                        </a:lnTo>
                        <a:cubicBezTo>
                          <a:pt x="9430" y="158972"/>
                          <a:pt x="9430" y="158972"/>
                          <a:pt x="9430" y="159068"/>
                        </a:cubicBezTo>
                        <a:cubicBezTo>
                          <a:pt x="9525" y="159353"/>
                          <a:pt x="9525" y="159734"/>
                          <a:pt x="9620" y="160020"/>
                        </a:cubicBezTo>
                        <a:cubicBezTo>
                          <a:pt x="9716" y="160687"/>
                          <a:pt x="9906" y="161258"/>
                          <a:pt x="10001" y="161925"/>
                        </a:cubicBezTo>
                        <a:cubicBezTo>
                          <a:pt x="10001" y="161925"/>
                          <a:pt x="10001" y="162020"/>
                          <a:pt x="10001" y="162020"/>
                        </a:cubicBezTo>
                        <a:cubicBezTo>
                          <a:pt x="10001" y="162116"/>
                          <a:pt x="10001" y="162211"/>
                          <a:pt x="10097" y="162306"/>
                        </a:cubicBezTo>
                        <a:cubicBezTo>
                          <a:pt x="10097" y="162401"/>
                          <a:pt x="10097" y="162401"/>
                          <a:pt x="10097" y="162497"/>
                        </a:cubicBezTo>
                        <a:cubicBezTo>
                          <a:pt x="10192" y="162687"/>
                          <a:pt x="10192" y="162878"/>
                          <a:pt x="10287" y="163163"/>
                        </a:cubicBezTo>
                        <a:cubicBezTo>
                          <a:pt x="10382" y="163354"/>
                          <a:pt x="10382" y="163544"/>
                          <a:pt x="10478" y="163830"/>
                        </a:cubicBezTo>
                        <a:cubicBezTo>
                          <a:pt x="10573" y="164211"/>
                          <a:pt x="10668" y="164592"/>
                          <a:pt x="10763" y="164973"/>
                        </a:cubicBezTo>
                        <a:cubicBezTo>
                          <a:pt x="10763" y="165068"/>
                          <a:pt x="10763" y="165068"/>
                          <a:pt x="10859" y="165164"/>
                        </a:cubicBezTo>
                        <a:cubicBezTo>
                          <a:pt x="10859" y="165354"/>
                          <a:pt x="10954" y="165544"/>
                          <a:pt x="10954" y="165735"/>
                        </a:cubicBezTo>
                        <a:cubicBezTo>
                          <a:pt x="11049" y="166021"/>
                          <a:pt x="11144" y="166402"/>
                          <a:pt x="11240" y="166688"/>
                        </a:cubicBezTo>
                        <a:cubicBezTo>
                          <a:pt x="11335" y="167164"/>
                          <a:pt x="11430" y="167545"/>
                          <a:pt x="11525" y="168021"/>
                        </a:cubicBezTo>
                        <a:lnTo>
                          <a:pt x="11525" y="168021"/>
                        </a:lnTo>
                        <a:lnTo>
                          <a:pt x="11525" y="168021"/>
                        </a:lnTo>
                        <a:cubicBezTo>
                          <a:pt x="11525" y="168021"/>
                          <a:pt x="11525" y="168021"/>
                          <a:pt x="11525" y="168021"/>
                        </a:cubicBezTo>
                        <a:lnTo>
                          <a:pt x="11525" y="168021"/>
                        </a:lnTo>
                        <a:cubicBezTo>
                          <a:pt x="11525" y="168021"/>
                          <a:pt x="11525" y="168021"/>
                          <a:pt x="11525" y="168021"/>
                        </a:cubicBezTo>
                        <a:cubicBezTo>
                          <a:pt x="11525" y="168116"/>
                          <a:pt x="11621" y="168212"/>
                          <a:pt x="11621" y="168402"/>
                        </a:cubicBezTo>
                        <a:cubicBezTo>
                          <a:pt x="11621" y="168497"/>
                          <a:pt x="11621" y="168497"/>
                          <a:pt x="11621" y="168593"/>
                        </a:cubicBezTo>
                        <a:cubicBezTo>
                          <a:pt x="11621" y="168688"/>
                          <a:pt x="11716" y="168783"/>
                          <a:pt x="11716" y="168878"/>
                        </a:cubicBezTo>
                        <a:cubicBezTo>
                          <a:pt x="11811" y="169069"/>
                          <a:pt x="11811" y="169355"/>
                          <a:pt x="11906" y="169545"/>
                        </a:cubicBezTo>
                        <a:cubicBezTo>
                          <a:pt x="12002" y="169736"/>
                          <a:pt x="12002" y="169926"/>
                          <a:pt x="12097" y="170212"/>
                        </a:cubicBezTo>
                        <a:cubicBezTo>
                          <a:pt x="12192" y="170498"/>
                          <a:pt x="12287" y="170688"/>
                          <a:pt x="12287" y="170974"/>
                        </a:cubicBezTo>
                        <a:cubicBezTo>
                          <a:pt x="12287" y="171069"/>
                          <a:pt x="12287" y="171164"/>
                          <a:pt x="12383" y="171164"/>
                        </a:cubicBezTo>
                        <a:cubicBezTo>
                          <a:pt x="12383" y="171164"/>
                          <a:pt x="12383" y="171260"/>
                          <a:pt x="12383" y="171260"/>
                        </a:cubicBezTo>
                        <a:cubicBezTo>
                          <a:pt x="12383" y="171260"/>
                          <a:pt x="12383" y="171355"/>
                          <a:pt x="12383" y="171355"/>
                        </a:cubicBezTo>
                        <a:cubicBezTo>
                          <a:pt x="12383" y="171450"/>
                          <a:pt x="12478" y="171545"/>
                          <a:pt x="12478" y="171641"/>
                        </a:cubicBezTo>
                        <a:cubicBezTo>
                          <a:pt x="12478" y="171736"/>
                          <a:pt x="12573" y="171831"/>
                          <a:pt x="12573" y="171926"/>
                        </a:cubicBezTo>
                        <a:cubicBezTo>
                          <a:pt x="12668" y="172212"/>
                          <a:pt x="12764" y="172403"/>
                          <a:pt x="12764" y="172688"/>
                        </a:cubicBezTo>
                        <a:cubicBezTo>
                          <a:pt x="12859" y="173069"/>
                          <a:pt x="12954" y="173355"/>
                          <a:pt x="13049" y="173736"/>
                        </a:cubicBezTo>
                        <a:cubicBezTo>
                          <a:pt x="13049" y="173831"/>
                          <a:pt x="13145" y="173927"/>
                          <a:pt x="13145" y="174022"/>
                        </a:cubicBezTo>
                        <a:cubicBezTo>
                          <a:pt x="13145" y="174022"/>
                          <a:pt x="13145" y="174022"/>
                          <a:pt x="13145" y="174022"/>
                        </a:cubicBezTo>
                        <a:cubicBezTo>
                          <a:pt x="13145" y="174117"/>
                          <a:pt x="13240" y="174308"/>
                          <a:pt x="13240" y="174403"/>
                        </a:cubicBezTo>
                        <a:cubicBezTo>
                          <a:pt x="13240" y="174498"/>
                          <a:pt x="13335" y="174593"/>
                          <a:pt x="13335" y="174689"/>
                        </a:cubicBezTo>
                        <a:cubicBezTo>
                          <a:pt x="13335" y="174689"/>
                          <a:pt x="13335" y="174784"/>
                          <a:pt x="13335" y="174784"/>
                        </a:cubicBezTo>
                        <a:cubicBezTo>
                          <a:pt x="13335" y="174784"/>
                          <a:pt x="13335" y="174879"/>
                          <a:pt x="13335" y="174974"/>
                        </a:cubicBezTo>
                        <a:cubicBezTo>
                          <a:pt x="13430" y="175165"/>
                          <a:pt x="13526" y="175451"/>
                          <a:pt x="13526" y="175641"/>
                        </a:cubicBezTo>
                        <a:cubicBezTo>
                          <a:pt x="13621" y="176022"/>
                          <a:pt x="13716" y="176308"/>
                          <a:pt x="13811" y="176594"/>
                        </a:cubicBezTo>
                        <a:cubicBezTo>
                          <a:pt x="13811" y="176689"/>
                          <a:pt x="13907" y="176879"/>
                          <a:pt x="13907" y="176975"/>
                        </a:cubicBezTo>
                        <a:lnTo>
                          <a:pt x="13907" y="176975"/>
                        </a:lnTo>
                        <a:cubicBezTo>
                          <a:pt x="13907" y="177070"/>
                          <a:pt x="13907" y="177070"/>
                          <a:pt x="13907" y="177165"/>
                        </a:cubicBezTo>
                        <a:cubicBezTo>
                          <a:pt x="13907" y="177260"/>
                          <a:pt x="14002" y="177356"/>
                          <a:pt x="14002" y="177451"/>
                        </a:cubicBezTo>
                        <a:cubicBezTo>
                          <a:pt x="14002" y="177546"/>
                          <a:pt x="14097" y="177641"/>
                          <a:pt x="14097" y="177641"/>
                        </a:cubicBezTo>
                        <a:cubicBezTo>
                          <a:pt x="14097" y="177641"/>
                          <a:pt x="14097" y="177737"/>
                          <a:pt x="14097" y="177737"/>
                        </a:cubicBezTo>
                        <a:cubicBezTo>
                          <a:pt x="14192" y="177927"/>
                          <a:pt x="14288" y="178118"/>
                          <a:pt x="14288" y="178308"/>
                        </a:cubicBezTo>
                        <a:cubicBezTo>
                          <a:pt x="14383" y="178499"/>
                          <a:pt x="14383" y="178594"/>
                          <a:pt x="14478" y="178784"/>
                        </a:cubicBezTo>
                        <a:cubicBezTo>
                          <a:pt x="14478" y="178880"/>
                          <a:pt x="14478" y="178975"/>
                          <a:pt x="14573" y="178975"/>
                        </a:cubicBezTo>
                        <a:cubicBezTo>
                          <a:pt x="14669" y="179070"/>
                          <a:pt x="14669" y="179261"/>
                          <a:pt x="14764" y="179356"/>
                        </a:cubicBezTo>
                        <a:cubicBezTo>
                          <a:pt x="14859" y="179546"/>
                          <a:pt x="14954" y="179737"/>
                          <a:pt x="14954" y="179927"/>
                        </a:cubicBezTo>
                        <a:lnTo>
                          <a:pt x="14954" y="179927"/>
                        </a:lnTo>
                        <a:cubicBezTo>
                          <a:pt x="14954" y="179927"/>
                          <a:pt x="14954" y="179927"/>
                          <a:pt x="14954" y="179927"/>
                        </a:cubicBezTo>
                        <a:cubicBezTo>
                          <a:pt x="15050" y="180023"/>
                          <a:pt x="15050" y="180213"/>
                          <a:pt x="15050" y="180308"/>
                        </a:cubicBezTo>
                        <a:cubicBezTo>
                          <a:pt x="15050" y="180404"/>
                          <a:pt x="15050" y="180404"/>
                          <a:pt x="15145" y="180499"/>
                        </a:cubicBezTo>
                        <a:cubicBezTo>
                          <a:pt x="15145" y="180594"/>
                          <a:pt x="15240" y="180785"/>
                          <a:pt x="15335" y="180880"/>
                        </a:cubicBezTo>
                        <a:cubicBezTo>
                          <a:pt x="15431" y="181070"/>
                          <a:pt x="15526" y="181261"/>
                          <a:pt x="15621" y="181547"/>
                        </a:cubicBezTo>
                        <a:cubicBezTo>
                          <a:pt x="15907" y="182118"/>
                          <a:pt x="16097" y="182690"/>
                          <a:pt x="16288" y="183261"/>
                        </a:cubicBezTo>
                        <a:lnTo>
                          <a:pt x="18669" y="188786"/>
                        </a:lnTo>
                        <a:lnTo>
                          <a:pt x="20098" y="192024"/>
                        </a:lnTo>
                        <a:lnTo>
                          <a:pt x="23908" y="200882"/>
                        </a:lnTo>
                        <a:lnTo>
                          <a:pt x="25146" y="203644"/>
                        </a:lnTo>
                        <a:lnTo>
                          <a:pt x="25527" y="204502"/>
                        </a:lnTo>
                        <a:lnTo>
                          <a:pt x="31433" y="218123"/>
                        </a:lnTo>
                        <a:lnTo>
                          <a:pt x="31528" y="218408"/>
                        </a:lnTo>
                        <a:lnTo>
                          <a:pt x="50864" y="263176"/>
                        </a:lnTo>
                        <a:lnTo>
                          <a:pt x="53340" y="268891"/>
                        </a:lnTo>
                        <a:lnTo>
                          <a:pt x="54674" y="271844"/>
                        </a:lnTo>
                        <a:lnTo>
                          <a:pt x="57531" y="277654"/>
                        </a:lnTo>
                        <a:lnTo>
                          <a:pt x="58674" y="280416"/>
                        </a:lnTo>
                        <a:lnTo>
                          <a:pt x="62579" y="289560"/>
                        </a:lnTo>
                        <a:lnTo>
                          <a:pt x="66199" y="297942"/>
                        </a:lnTo>
                        <a:lnTo>
                          <a:pt x="67723" y="301466"/>
                        </a:lnTo>
                        <a:lnTo>
                          <a:pt x="68961" y="304324"/>
                        </a:lnTo>
                        <a:lnTo>
                          <a:pt x="70199" y="307277"/>
                        </a:lnTo>
                        <a:lnTo>
                          <a:pt x="72485" y="312706"/>
                        </a:lnTo>
                        <a:lnTo>
                          <a:pt x="75248" y="319183"/>
                        </a:lnTo>
                        <a:lnTo>
                          <a:pt x="81915" y="334613"/>
                        </a:lnTo>
                        <a:lnTo>
                          <a:pt x="84201" y="339852"/>
                        </a:lnTo>
                        <a:lnTo>
                          <a:pt x="94393" y="363665"/>
                        </a:lnTo>
                        <a:lnTo>
                          <a:pt x="98679" y="373571"/>
                        </a:lnTo>
                        <a:lnTo>
                          <a:pt x="99441" y="375475"/>
                        </a:lnTo>
                        <a:lnTo>
                          <a:pt x="105823" y="390335"/>
                        </a:lnTo>
                        <a:lnTo>
                          <a:pt x="111443" y="403384"/>
                        </a:lnTo>
                        <a:lnTo>
                          <a:pt x="113538" y="408146"/>
                        </a:lnTo>
                        <a:lnTo>
                          <a:pt x="114776" y="411099"/>
                        </a:lnTo>
                        <a:lnTo>
                          <a:pt x="118586" y="419957"/>
                        </a:lnTo>
                        <a:lnTo>
                          <a:pt x="121444" y="426530"/>
                        </a:lnTo>
                        <a:lnTo>
                          <a:pt x="123730" y="431768"/>
                        </a:lnTo>
                        <a:lnTo>
                          <a:pt x="123730" y="431768"/>
                        </a:lnTo>
                        <a:lnTo>
                          <a:pt x="127635" y="440722"/>
                        </a:lnTo>
                        <a:lnTo>
                          <a:pt x="128873" y="443675"/>
                        </a:lnTo>
                        <a:lnTo>
                          <a:pt x="134017" y="455581"/>
                        </a:lnTo>
                        <a:lnTo>
                          <a:pt x="135255" y="452628"/>
                        </a:lnTo>
                        <a:lnTo>
                          <a:pt x="139065" y="443770"/>
                        </a:lnTo>
                        <a:lnTo>
                          <a:pt x="145161" y="429578"/>
                        </a:lnTo>
                        <a:lnTo>
                          <a:pt x="148019" y="423005"/>
                        </a:lnTo>
                        <a:lnTo>
                          <a:pt x="148876" y="421005"/>
                        </a:lnTo>
                        <a:lnTo>
                          <a:pt x="155639" y="405194"/>
                        </a:lnTo>
                        <a:lnTo>
                          <a:pt x="156496" y="403289"/>
                        </a:lnTo>
                        <a:lnTo>
                          <a:pt x="156972" y="402241"/>
                        </a:lnTo>
                        <a:lnTo>
                          <a:pt x="157639" y="400717"/>
                        </a:lnTo>
                        <a:lnTo>
                          <a:pt x="158306" y="399288"/>
                        </a:lnTo>
                        <a:lnTo>
                          <a:pt x="159830" y="395764"/>
                        </a:lnTo>
                        <a:lnTo>
                          <a:pt x="160877" y="393383"/>
                        </a:lnTo>
                        <a:lnTo>
                          <a:pt x="162116" y="390430"/>
                        </a:lnTo>
                        <a:lnTo>
                          <a:pt x="164687" y="384524"/>
                        </a:lnTo>
                        <a:lnTo>
                          <a:pt x="168116" y="376619"/>
                        </a:lnTo>
                        <a:lnTo>
                          <a:pt x="177546" y="354806"/>
                        </a:lnTo>
                        <a:lnTo>
                          <a:pt x="182880" y="342519"/>
                        </a:lnTo>
                        <a:lnTo>
                          <a:pt x="187166" y="332518"/>
                        </a:lnTo>
                        <a:lnTo>
                          <a:pt x="189071" y="328136"/>
                        </a:lnTo>
                        <a:lnTo>
                          <a:pt x="192881" y="319278"/>
                        </a:lnTo>
                        <a:lnTo>
                          <a:pt x="196787" y="310325"/>
                        </a:lnTo>
                        <a:lnTo>
                          <a:pt x="199263" y="304514"/>
                        </a:lnTo>
                        <a:lnTo>
                          <a:pt x="199263" y="304514"/>
                        </a:lnTo>
                        <a:lnTo>
                          <a:pt x="200597" y="301562"/>
                        </a:lnTo>
                        <a:lnTo>
                          <a:pt x="201168" y="300228"/>
                        </a:lnTo>
                        <a:lnTo>
                          <a:pt x="201835" y="298609"/>
                        </a:lnTo>
                        <a:lnTo>
                          <a:pt x="204692" y="292037"/>
                        </a:lnTo>
                        <a:lnTo>
                          <a:pt x="213265" y="272225"/>
                        </a:lnTo>
                        <a:lnTo>
                          <a:pt x="218504" y="259937"/>
                        </a:lnTo>
                        <a:lnTo>
                          <a:pt x="221075" y="254032"/>
                        </a:lnTo>
                        <a:lnTo>
                          <a:pt x="221456" y="253079"/>
                        </a:lnTo>
                        <a:lnTo>
                          <a:pt x="224885" y="245078"/>
                        </a:lnTo>
                        <a:lnTo>
                          <a:pt x="227648" y="238601"/>
                        </a:lnTo>
                        <a:lnTo>
                          <a:pt x="228695" y="236125"/>
                        </a:lnTo>
                        <a:lnTo>
                          <a:pt x="228695" y="236125"/>
                        </a:lnTo>
                        <a:lnTo>
                          <a:pt x="228886" y="235649"/>
                        </a:lnTo>
                        <a:lnTo>
                          <a:pt x="229934" y="233267"/>
                        </a:lnTo>
                        <a:lnTo>
                          <a:pt x="234791" y="221933"/>
                        </a:lnTo>
                        <a:lnTo>
                          <a:pt x="235077" y="221361"/>
                        </a:lnTo>
                        <a:lnTo>
                          <a:pt x="236315" y="218408"/>
                        </a:lnTo>
                        <a:lnTo>
                          <a:pt x="237649" y="215456"/>
                        </a:lnTo>
                        <a:lnTo>
                          <a:pt x="241364" y="206883"/>
                        </a:lnTo>
                        <a:lnTo>
                          <a:pt x="242316" y="204692"/>
                        </a:lnTo>
                        <a:lnTo>
                          <a:pt x="244030" y="200692"/>
                        </a:lnTo>
                        <a:lnTo>
                          <a:pt x="246031" y="196025"/>
                        </a:lnTo>
                        <a:lnTo>
                          <a:pt x="251746" y="182785"/>
                        </a:lnTo>
                        <a:lnTo>
                          <a:pt x="251746" y="182785"/>
                        </a:lnTo>
                        <a:lnTo>
                          <a:pt x="252127" y="181832"/>
                        </a:lnTo>
                        <a:cubicBezTo>
                          <a:pt x="252413" y="181166"/>
                          <a:pt x="252698" y="180499"/>
                          <a:pt x="252984" y="179832"/>
                        </a:cubicBezTo>
                        <a:cubicBezTo>
                          <a:pt x="252984" y="179832"/>
                          <a:pt x="252984" y="179832"/>
                          <a:pt x="252984" y="179737"/>
                        </a:cubicBezTo>
                        <a:cubicBezTo>
                          <a:pt x="252984" y="179642"/>
                          <a:pt x="253079" y="179546"/>
                          <a:pt x="253079" y="179546"/>
                        </a:cubicBezTo>
                        <a:cubicBezTo>
                          <a:pt x="253079" y="179546"/>
                          <a:pt x="253079" y="179451"/>
                          <a:pt x="253079" y="179451"/>
                        </a:cubicBezTo>
                        <a:cubicBezTo>
                          <a:pt x="253079" y="179451"/>
                          <a:pt x="253079" y="179451"/>
                          <a:pt x="253079" y="179356"/>
                        </a:cubicBezTo>
                        <a:cubicBezTo>
                          <a:pt x="253079" y="179356"/>
                          <a:pt x="253079" y="179356"/>
                          <a:pt x="253079" y="179261"/>
                        </a:cubicBezTo>
                        <a:cubicBezTo>
                          <a:pt x="253079" y="179165"/>
                          <a:pt x="253079" y="179165"/>
                          <a:pt x="253175" y="179070"/>
                        </a:cubicBezTo>
                        <a:cubicBezTo>
                          <a:pt x="253175" y="178975"/>
                          <a:pt x="253175" y="178975"/>
                          <a:pt x="253270" y="178880"/>
                        </a:cubicBezTo>
                        <a:cubicBezTo>
                          <a:pt x="253365" y="178689"/>
                          <a:pt x="253460" y="178499"/>
                          <a:pt x="253460" y="178308"/>
                        </a:cubicBezTo>
                        <a:cubicBezTo>
                          <a:pt x="253555" y="178118"/>
                          <a:pt x="253651" y="177832"/>
                          <a:pt x="253746" y="177641"/>
                        </a:cubicBezTo>
                        <a:cubicBezTo>
                          <a:pt x="253746" y="177546"/>
                          <a:pt x="253841" y="177451"/>
                          <a:pt x="253841" y="177356"/>
                        </a:cubicBezTo>
                        <a:cubicBezTo>
                          <a:pt x="253937" y="177260"/>
                          <a:pt x="253937" y="177165"/>
                          <a:pt x="253937" y="177070"/>
                        </a:cubicBezTo>
                        <a:cubicBezTo>
                          <a:pt x="253937" y="176975"/>
                          <a:pt x="253937" y="176975"/>
                          <a:pt x="254032" y="176879"/>
                        </a:cubicBezTo>
                        <a:cubicBezTo>
                          <a:pt x="254032" y="176879"/>
                          <a:pt x="254032" y="176784"/>
                          <a:pt x="254032" y="176784"/>
                        </a:cubicBezTo>
                        <a:cubicBezTo>
                          <a:pt x="254127" y="176594"/>
                          <a:pt x="254127" y="176308"/>
                          <a:pt x="254222" y="176022"/>
                        </a:cubicBezTo>
                        <a:cubicBezTo>
                          <a:pt x="254317" y="175831"/>
                          <a:pt x="254317" y="175641"/>
                          <a:pt x="254413" y="175451"/>
                        </a:cubicBezTo>
                        <a:cubicBezTo>
                          <a:pt x="254413" y="175355"/>
                          <a:pt x="254508" y="175260"/>
                          <a:pt x="254508" y="175260"/>
                        </a:cubicBezTo>
                        <a:cubicBezTo>
                          <a:pt x="254508" y="175069"/>
                          <a:pt x="254603" y="174974"/>
                          <a:pt x="254603" y="174784"/>
                        </a:cubicBezTo>
                        <a:cubicBezTo>
                          <a:pt x="254699" y="174593"/>
                          <a:pt x="254699" y="174498"/>
                          <a:pt x="254794" y="174308"/>
                        </a:cubicBezTo>
                        <a:cubicBezTo>
                          <a:pt x="254794" y="174212"/>
                          <a:pt x="254889" y="174117"/>
                          <a:pt x="254889" y="174022"/>
                        </a:cubicBezTo>
                        <a:cubicBezTo>
                          <a:pt x="254889" y="173927"/>
                          <a:pt x="254889" y="173831"/>
                          <a:pt x="254984" y="173831"/>
                        </a:cubicBezTo>
                        <a:lnTo>
                          <a:pt x="254984" y="173831"/>
                        </a:lnTo>
                        <a:cubicBezTo>
                          <a:pt x="254984" y="173831"/>
                          <a:pt x="254984" y="173736"/>
                          <a:pt x="254984" y="173736"/>
                        </a:cubicBezTo>
                        <a:cubicBezTo>
                          <a:pt x="254984" y="173641"/>
                          <a:pt x="254984" y="173641"/>
                          <a:pt x="255080" y="173546"/>
                        </a:cubicBezTo>
                        <a:cubicBezTo>
                          <a:pt x="255080" y="173546"/>
                          <a:pt x="255080" y="173450"/>
                          <a:pt x="255080" y="173450"/>
                        </a:cubicBezTo>
                        <a:cubicBezTo>
                          <a:pt x="255175" y="173069"/>
                          <a:pt x="255365" y="172593"/>
                          <a:pt x="255461" y="172117"/>
                        </a:cubicBezTo>
                        <a:cubicBezTo>
                          <a:pt x="255461" y="172022"/>
                          <a:pt x="255556" y="171926"/>
                          <a:pt x="255556" y="171831"/>
                        </a:cubicBezTo>
                        <a:cubicBezTo>
                          <a:pt x="255556" y="171736"/>
                          <a:pt x="255556" y="171736"/>
                          <a:pt x="255556" y="171641"/>
                        </a:cubicBezTo>
                        <a:cubicBezTo>
                          <a:pt x="255556" y="171641"/>
                          <a:pt x="255556" y="171641"/>
                          <a:pt x="255556" y="171641"/>
                        </a:cubicBezTo>
                        <a:cubicBezTo>
                          <a:pt x="255651" y="171450"/>
                          <a:pt x="255651" y="171260"/>
                          <a:pt x="255746" y="170974"/>
                        </a:cubicBezTo>
                        <a:cubicBezTo>
                          <a:pt x="255746" y="170974"/>
                          <a:pt x="255746" y="170879"/>
                          <a:pt x="255746" y="170879"/>
                        </a:cubicBezTo>
                        <a:cubicBezTo>
                          <a:pt x="255746" y="170783"/>
                          <a:pt x="255746" y="170688"/>
                          <a:pt x="255842" y="170688"/>
                        </a:cubicBezTo>
                        <a:cubicBezTo>
                          <a:pt x="255937" y="170402"/>
                          <a:pt x="256032" y="170117"/>
                          <a:pt x="256127" y="169831"/>
                        </a:cubicBezTo>
                        <a:cubicBezTo>
                          <a:pt x="256127" y="169736"/>
                          <a:pt x="256223" y="169545"/>
                          <a:pt x="256223" y="169450"/>
                        </a:cubicBezTo>
                        <a:cubicBezTo>
                          <a:pt x="256223" y="169355"/>
                          <a:pt x="256223" y="169355"/>
                          <a:pt x="256318" y="169259"/>
                        </a:cubicBezTo>
                        <a:cubicBezTo>
                          <a:pt x="256318" y="169069"/>
                          <a:pt x="256413" y="168974"/>
                          <a:pt x="256413" y="168783"/>
                        </a:cubicBezTo>
                        <a:cubicBezTo>
                          <a:pt x="256508" y="168593"/>
                          <a:pt x="256508" y="168402"/>
                          <a:pt x="256508" y="168212"/>
                        </a:cubicBezTo>
                        <a:cubicBezTo>
                          <a:pt x="256508" y="168116"/>
                          <a:pt x="256604" y="168021"/>
                          <a:pt x="256604" y="168021"/>
                        </a:cubicBezTo>
                        <a:cubicBezTo>
                          <a:pt x="256604" y="167926"/>
                          <a:pt x="256604" y="167926"/>
                          <a:pt x="256604" y="167926"/>
                        </a:cubicBezTo>
                        <a:cubicBezTo>
                          <a:pt x="256699" y="167545"/>
                          <a:pt x="256794" y="167164"/>
                          <a:pt x="256889" y="166783"/>
                        </a:cubicBezTo>
                        <a:cubicBezTo>
                          <a:pt x="256985" y="166497"/>
                          <a:pt x="256985" y="166211"/>
                          <a:pt x="257080" y="165926"/>
                        </a:cubicBezTo>
                        <a:cubicBezTo>
                          <a:pt x="257080" y="165830"/>
                          <a:pt x="257080" y="165735"/>
                          <a:pt x="257080" y="165735"/>
                        </a:cubicBezTo>
                        <a:cubicBezTo>
                          <a:pt x="257175" y="165449"/>
                          <a:pt x="257175" y="165259"/>
                          <a:pt x="257270" y="164973"/>
                        </a:cubicBezTo>
                        <a:cubicBezTo>
                          <a:pt x="257366" y="164592"/>
                          <a:pt x="257461" y="164211"/>
                          <a:pt x="257556" y="163925"/>
                        </a:cubicBezTo>
                        <a:cubicBezTo>
                          <a:pt x="257651" y="163640"/>
                          <a:pt x="257651" y="163354"/>
                          <a:pt x="257747" y="163068"/>
                        </a:cubicBezTo>
                        <a:cubicBezTo>
                          <a:pt x="257747" y="162878"/>
                          <a:pt x="257842" y="162687"/>
                          <a:pt x="257842" y="162497"/>
                        </a:cubicBezTo>
                        <a:cubicBezTo>
                          <a:pt x="257842" y="162497"/>
                          <a:pt x="257842" y="162497"/>
                          <a:pt x="257842" y="162497"/>
                        </a:cubicBezTo>
                        <a:lnTo>
                          <a:pt x="257842" y="162497"/>
                        </a:lnTo>
                        <a:cubicBezTo>
                          <a:pt x="257842" y="162497"/>
                          <a:pt x="257842" y="162401"/>
                          <a:pt x="257842" y="162401"/>
                        </a:cubicBezTo>
                        <a:cubicBezTo>
                          <a:pt x="257842" y="162306"/>
                          <a:pt x="257842" y="162211"/>
                          <a:pt x="257937" y="162020"/>
                        </a:cubicBezTo>
                        <a:cubicBezTo>
                          <a:pt x="257937" y="162020"/>
                          <a:pt x="257937" y="162020"/>
                          <a:pt x="257937" y="162020"/>
                        </a:cubicBezTo>
                        <a:cubicBezTo>
                          <a:pt x="258032" y="161639"/>
                          <a:pt x="258128" y="161163"/>
                          <a:pt x="258223" y="160782"/>
                        </a:cubicBezTo>
                        <a:cubicBezTo>
                          <a:pt x="258223" y="160687"/>
                          <a:pt x="258223" y="160592"/>
                          <a:pt x="258318" y="160496"/>
                        </a:cubicBezTo>
                        <a:cubicBezTo>
                          <a:pt x="258413" y="160115"/>
                          <a:pt x="258509" y="159639"/>
                          <a:pt x="258604" y="159258"/>
                        </a:cubicBezTo>
                        <a:cubicBezTo>
                          <a:pt x="258604" y="159163"/>
                          <a:pt x="258604" y="159163"/>
                          <a:pt x="258604" y="159068"/>
                        </a:cubicBezTo>
                        <a:cubicBezTo>
                          <a:pt x="258604" y="159068"/>
                          <a:pt x="258604" y="159068"/>
                          <a:pt x="258604" y="159068"/>
                        </a:cubicBezTo>
                        <a:cubicBezTo>
                          <a:pt x="258604" y="158877"/>
                          <a:pt x="258699" y="158687"/>
                          <a:pt x="258699" y="158401"/>
                        </a:cubicBezTo>
                        <a:cubicBezTo>
                          <a:pt x="258890" y="157639"/>
                          <a:pt x="258985" y="156877"/>
                          <a:pt x="259080" y="156115"/>
                        </a:cubicBezTo>
                        <a:cubicBezTo>
                          <a:pt x="259175" y="155258"/>
                          <a:pt x="259366" y="154305"/>
                          <a:pt x="259461" y="153448"/>
                        </a:cubicBezTo>
                        <a:cubicBezTo>
                          <a:pt x="259461" y="153353"/>
                          <a:pt x="259461" y="153353"/>
                          <a:pt x="259461" y="153257"/>
                        </a:cubicBezTo>
                        <a:cubicBezTo>
                          <a:pt x="259461" y="153257"/>
                          <a:pt x="259461" y="153162"/>
                          <a:pt x="259461" y="153162"/>
                        </a:cubicBezTo>
                        <a:cubicBezTo>
                          <a:pt x="259556" y="152305"/>
                          <a:pt x="259652" y="151543"/>
                          <a:pt x="259842" y="150686"/>
                        </a:cubicBezTo>
                        <a:cubicBezTo>
                          <a:pt x="259842" y="150590"/>
                          <a:pt x="259842" y="150590"/>
                          <a:pt x="259842" y="150495"/>
                        </a:cubicBezTo>
                        <a:cubicBezTo>
                          <a:pt x="259842" y="150400"/>
                          <a:pt x="259937" y="150209"/>
                          <a:pt x="259937" y="150114"/>
                        </a:cubicBezTo>
                        <a:cubicBezTo>
                          <a:pt x="259937" y="150114"/>
                          <a:pt x="259937" y="150114"/>
                          <a:pt x="259937" y="150019"/>
                        </a:cubicBezTo>
                        <a:lnTo>
                          <a:pt x="259937" y="150019"/>
                        </a:lnTo>
                        <a:cubicBezTo>
                          <a:pt x="260033" y="149162"/>
                          <a:pt x="260128" y="148304"/>
                          <a:pt x="260223" y="147352"/>
                        </a:cubicBezTo>
                        <a:cubicBezTo>
                          <a:pt x="260223" y="147161"/>
                          <a:pt x="260318" y="147066"/>
                          <a:pt x="260318" y="146971"/>
                        </a:cubicBezTo>
                        <a:cubicBezTo>
                          <a:pt x="260318" y="146971"/>
                          <a:pt x="260318" y="146876"/>
                          <a:pt x="260318" y="146876"/>
                        </a:cubicBezTo>
                        <a:lnTo>
                          <a:pt x="260318" y="146876"/>
                        </a:lnTo>
                        <a:cubicBezTo>
                          <a:pt x="260414" y="146304"/>
                          <a:pt x="260414" y="145733"/>
                          <a:pt x="260509" y="145256"/>
                        </a:cubicBezTo>
                        <a:cubicBezTo>
                          <a:pt x="260509" y="145066"/>
                          <a:pt x="260509" y="144875"/>
                          <a:pt x="260604" y="144685"/>
                        </a:cubicBezTo>
                        <a:cubicBezTo>
                          <a:pt x="260604" y="144685"/>
                          <a:pt x="260604" y="144685"/>
                          <a:pt x="260604" y="144590"/>
                        </a:cubicBezTo>
                        <a:cubicBezTo>
                          <a:pt x="260604" y="144494"/>
                          <a:pt x="260604" y="144399"/>
                          <a:pt x="260604" y="144209"/>
                        </a:cubicBezTo>
                        <a:cubicBezTo>
                          <a:pt x="260604" y="144113"/>
                          <a:pt x="260604" y="144018"/>
                          <a:pt x="260604" y="143923"/>
                        </a:cubicBezTo>
                        <a:cubicBezTo>
                          <a:pt x="260699" y="143161"/>
                          <a:pt x="260699" y="142399"/>
                          <a:pt x="260795" y="141637"/>
                        </a:cubicBezTo>
                        <a:cubicBezTo>
                          <a:pt x="260795" y="141542"/>
                          <a:pt x="260795" y="141446"/>
                          <a:pt x="260795" y="141256"/>
                        </a:cubicBezTo>
                        <a:cubicBezTo>
                          <a:pt x="260795" y="141161"/>
                          <a:pt x="260795" y="141161"/>
                          <a:pt x="260795" y="141065"/>
                        </a:cubicBezTo>
                        <a:cubicBezTo>
                          <a:pt x="260795" y="140970"/>
                          <a:pt x="260795" y="140875"/>
                          <a:pt x="260795" y="140780"/>
                        </a:cubicBezTo>
                        <a:cubicBezTo>
                          <a:pt x="260795" y="140399"/>
                          <a:pt x="260795" y="140018"/>
                          <a:pt x="260890" y="139637"/>
                        </a:cubicBezTo>
                        <a:cubicBezTo>
                          <a:pt x="260890" y="139446"/>
                          <a:pt x="260890" y="139256"/>
                          <a:pt x="260890" y="139065"/>
                        </a:cubicBezTo>
                        <a:cubicBezTo>
                          <a:pt x="260890" y="138875"/>
                          <a:pt x="260890" y="138684"/>
                          <a:pt x="260890" y="138494"/>
                        </a:cubicBezTo>
                        <a:cubicBezTo>
                          <a:pt x="260890" y="138398"/>
                          <a:pt x="260890" y="138303"/>
                          <a:pt x="260890" y="138208"/>
                        </a:cubicBezTo>
                        <a:lnTo>
                          <a:pt x="260890" y="138208"/>
                        </a:lnTo>
                        <a:cubicBezTo>
                          <a:pt x="260890" y="137255"/>
                          <a:pt x="260985" y="136398"/>
                          <a:pt x="260985" y="135446"/>
                        </a:cubicBezTo>
                        <a:cubicBezTo>
                          <a:pt x="260985" y="135350"/>
                          <a:pt x="260985" y="135255"/>
                          <a:pt x="260985" y="135160"/>
                        </a:cubicBezTo>
                        <a:cubicBezTo>
                          <a:pt x="261366" y="134874"/>
                          <a:pt x="261366" y="134588"/>
                          <a:pt x="261366" y="134303"/>
                        </a:cubicBezTo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sz="2400" dirty="0"/>
                  </a:p>
                </p:txBody>
              </p:sp>
              <p:pic>
                <p:nvPicPr>
                  <p:cNvPr id="28" name="Kuva 27">
                    <a:extLst>
                      <a:ext uri="{FF2B5EF4-FFF2-40B4-BE49-F238E27FC236}">
                        <a16:creationId xmlns:a16="http://schemas.microsoft.com/office/drawing/2014/main" id="{32414F3B-01E8-4B89-8A57-D139475A1D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 rot="836649">
                    <a:off x="2314197" y="293860"/>
                    <a:ext cx="532301" cy="2095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Ryhmä 22">
                  <a:extLst>
                    <a:ext uri="{FF2B5EF4-FFF2-40B4-BE49-F238E27FC236}">
                      <a16:creationId xmlns:a16="http://schemas.microsoft.com/office/drawing/2014/main" id="{266855B2-1701-45AF-AF25-CD880E219D60}"/>
                    </a:ext>
                  </a:extLst>
                </p:cNvPr>
                <p:cNvGrpSpPr/>
                <p:nvPr/>
              </p:nvGrpSpPr>
              <p:grpSpPr>
                <a:xfrm>
                  <a:off x="574128" y="3718433"/>
                  <a:ext cx="124851" cy="208085"/>
                  <a:chOff x="574128" y="3718433"/>
                  <a:chExt cx="124851" cy="208085"/>
                </a:xfrm>
              </p:grpSpPr>
              <p:sp>
                <p:nvSpPr>
                  <p:cNvPr id="20" name="Ellipsi 19">
                    <a:extLst>
                      <a:ext uri="{FF2B5EF4-FFF2-40B4-BE49-F238E27FC236}">
                        <a16:creationId xmlns:a16="http://schemas.microsoft.com/office/drawing/2014/main" id="{455A306C-11A1-44AA-B585-9377096690C5}"/>
                      </a:ext>
                    </a:extLst>
                  </p:cNvPr>
                  <p:cNvSpPr/>
                  <p:nvPr/>
                </p:nvSpPr>
                <p:spPr>
                  <a:xfrm>
                    <a:off x="596408" y="3743125"/>
                    <a:ext cx="80291" cy="8029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 sz="2400"/>
                  </a:p>
                </p:txBody>
              </p:sp>
              <p:sp>
                <p:nvSpPr>
                  <p:cNvPr id="98" name="Vapaamuotoinen: Muoto 97">
                    <a:extLst>
                      <a:ext uri="{FF2B5EF4-FFF2-40B4-BE49-F238E27FC236}">
                        <a16:creationId xmlns:a16="http://schemas.microsoft.com/office/drawing/2014/main" id="{86A6E088-8CF0-4223-B660-82FC2579E32F}"/>
                      </a:ext>
                    </a:extLst>
                  </p:cNvPr>
                  <p:cNvSpPr/>
                  <p:nvPr/>
                </p:nvSpPr>
                <p:spPr>
                  <a:xfrm>
                    <a:off x="574128" y="3718433"/>
                    <a:ext cx="124851" cy="208085"/>
                  </a:xfrm>
                  <a:custGeom>
                    <a:avLst/>
                    <a:gdLst>
                      <a:gd name="connsiteX0" fmla="*/ 114109 w 142875"/>
                      <a:gd name="connsiteY0" fmla="*/ 70676 h 238125"/>
                      <a:gd name="connsiteX1" fmla="*/ 72009 w 142875"/>
                      <a:gd name="connsiteY1" fmla="*/ 112586 h 238125"/>
                      <a:gd name="connsiteX2" fmla="*/ 30099 w 142875"/>
                      <a:gd name="connsiteY2" fmla="*/ 70485 h 238125"/>
                      <a:gd name="connsiteX3" fmla="*/ 72200 w 142875"/>
                      <a:gd name="connsiteY3" fmla="*/ 28575 h 238125"/>
                      <a:gd name="connsiteX4" fmla="*/ 114109 w 142875"/>
                      <a:gd name="connsiteY4" fmla="*/ 70676 h 238125"/>
                      <a:gd name="connsiteX5" fmla="*/ 136874 w 142875"/>
                      <a:gd name="connsiteY5" fmla="*/ 72009 h 238125"/>
                      <a:gd name="connsiteX6" fmla="*/ 136874 w 142875"/>
                      <a:gd name="connsiteY6" fmla="*/ 70961 h 238125"/>
                      <a:gd name="connsiteX7" fmla="*/ 136874 w 142875"/>
                      <a:gd name="connsiteY7" fmla="*/ 70961 h 238125"/>
                      <a:gd name="connsiteX8" fmla="*/ 72009 w 142875"/>
                      <a:gd name="connsiteY8" fmla="*/ 7144 h 238125"/>
                      <a:gd name="connsiteX9" fmla="*/ 7144 w 142875"/>
                      <a:gd name="connsiteY9" fmla="*/ 70961 h 238125"/>
                      <a:gd name="connsiteX10" fmla="*/ 7144 w 142875"/>
                      <a:gd name="connsiteY10" fmla="*/ 70961 h 238125"/>
                      <a:gd name="connsiteX11" fmla="*/ 7144 w 142875"/>
                      <a:gd name="connsiteY11" fmla="*/ 72009 h 238125"/>
                      <a:gd name="connsiteX12" fmla="*/ 7144 w 142875"/>
                      <a:gd name="connsiteY12" fmla="*/ 72200 h 238125"/>
                      <a:gd name="connsiteX13" fmla="*/ 7144 w 142875"/>
                      <a:gd name="connsiteY13" fmla="*/ 72485 h 238125"/>
                      <a:gd name="connsiteX14" fmla="*/ 7144 w 142875"/>
                      <a:gd name="connsiteY14" fmla="*/ 72676 h 238125"/>
                      <a:gd name="connsiteX15" fmla="*/ 7144 w 142875"/>
                      <a:gd name="connsiteY15" fmla="*/ 73914 h 238125"/>
                      <a:gd name="connsiteX16" fmla="*/ 7144 w 142875"/>
                      <a:gd name="connsiteY16" fmla="*/ 74200 h 238125"/>
                      <a:gd name="connsiteX17" fmla="*/ 7144 w 142875"/>
                      <a:gd name="connsiteY17" fmla="*/ 74771 h 238125"/>
                      <a:gd name="connsiteX18" fmla="*/ 7144 w 142875"/>
                      <a:gd name="connsiteY18" fmla="*/ 75152 h 238125"/>
                      <a:gd name="connsiteX19" fmla="*/ 7144 w 142875"/>
                      <a:gd name="connsiteY19" fmla="*/ 75438 h 238125"/>
                      <a:gd name="connsiteX20" fmla="*/ 7144 w 142875"/>
                      <a:gd name="connsiteY20" fmla="*/ 75724 h 238125"/>
                      <a:gd name="connsiteX21" fmla="*/ 7239 w 142875"/>
                      <a:gd name="connsiteY21" fmla="*/ 76771 h 238125"/>
                      <a:gd name="connsiteX22" fmla="*/ 7239 w 142875"/>
                      <a:gd name="connsiteY22" fmla="*/ 77057 h 238125"/>
                      <a:gd name="connsiteX23" fmla="*/ 7239 w 142875"/>
                      <a:gd name="connsiteY23" fmla="*/ 77057 h 238125"/>
                      <a:gd name="connsiteX24" fmla="*/ 7239 w 142875"/>
                      <a:gd name="connsiteY24" fmla="*/ 77248 h 238125"/>
                      <a:gd name="connsiteX25" fmla="*/ 7334 w 142875"/>
                      <a:gd name="connsiteY25" fmla="*/ 77724 h 238125"/>
                      <a:gd name="connsiteX26" fmla="*/ 7430 w 142875"/>
                      <a:gd name="connsiteY26" fmla="*/ 78295 h 238125"/>
                      <a:gd name="connsiteX27" fmla="*/ 7430 w 142875"/>
                      <a:gd name="connsiteY27" fmla="*/ 78486 h 238125"/>
                      <a:gd name="connsiteX28" fmla="*/ 7430 w 142875"/>
                      <a:gd name="connsiteY28" fmla="*/ 78581 h 238125"/>
                      <a:gd name="connsiteX29" fmla="*/ 7430 w 142875"/>
                      <a:gd name="connsiteY29" fmla="*/ 78867 h 238125"/>
                      <a:gd name="connsiteX30" fmla="*/ 7525 w 142875"/>
                      <a:gd name="connsiteY30" fmla="*/ 79915 h 238125"/>
                      <a:gd name="connsiteX31" fmla="*/ 7525 w 142875"/>
                      <a:gd name="connsiteY31" fmla="*/ 80010 h 238125"/>
                      <a:gd name="connsiteX32" fmla="*/ 7525 w 142875"/>
                      <a:gd name="connsiteY32" fmla="*/ 80105 h 238125"/>
                      <a:gd name="connsiteX33" fmla="*/ 7525 w 142875"/>
                      <a:gd name="connsiteY33" fmla="*/ 80201 h 238125"/>
                      <a:gd name="connsiteX34" fmla="*/ 7620 w 142875"/>
                      <a:gd name="connsiteY34" fmla="*/ 80677 h 238125"/>
                      <a:gd name="connsiteX35" fmla="*/ 7715 w 142875"/>
                      <a:gd name="connsiteY35" fmla="*/ 81534 h 238125"/>
                      <a:gd name="connsiteX36" fmla="*/ 7715 w 142875"/>
                      <a:gd name="connsiteY36" fmla="*/ 81629 h 238125"/>
                      <a:gd name="connsiteX37" fmla="*/ 7715 w 142875"/>
                      <a:gd name="connsiteY37" fmla="*/ 81629 h 238125"/>
                      <a:gd name="connsiteX38" fmla="*/ 7811 w 142875"/>
                      <a:gd name="connsiteY38" fmla="*/ 81915 h 238125"/>
                      <a:gd name="connsiteX39" fmla="*/ 8001 w 142875"/>
                      <a:gd name="connsiteY39" fmla="*/ 82867 h 238125"/>
                      <a:gd name="connsiteX40" fmla="*/ 8096 w 142875"/>
                      <a:gd name="connsiteY40" fmla="*/ 83153 h 238125"/>
                      <a:gd name="connsiteX41" fmla="*/ 8096 w 142875"/>
                      <a:gd name="connsiteY41" fmla="*/ 83153 h 238125"/>
                      <a:gd name="connsiteX42" fmla="*/ 8096 w 142875"/>
                      <a:gd name="connsiteY42" fmla="*/ 83249 h 238125"/>
                      <a:gd name="connsiteX43" fmla="*/ 8382 w 142875"/>
                      <a:gd name="connsiteY43" fmla="*/ 84582 h 238125"/>
                      <a:gd name="connsiteX44" fmla="*/ 8382 w 142875"/>
                      <a:gd name="connsiteY44" fmla="*/ 84677 h 238125"/>
                      <a:gd name="connsiteX45" fmla="*/ 8382 w 142875"/>
                      <a:gd name="connsiteY45" fmla="*/ 84773 h 238125"/>
                      <a:gd name="connsiteX46" fmla="*/ 8477 w 142875"/>
                      <a:gd name="connsiteY46" fmla="*/ 85249 h 238125"/>
                      <a:gd name="connsiteX47" fmla="*/ 8668 w 142875"/>
                      <a:gd name="connsiteY47" fmla="*/ 86201 h 238125"/>
                      <a:gd name="connsiteX48" fmla="*/ 8668 w 142875"/>
                      <a:gd name="connsiteY48" fmla="*/ 86201 h 238125"/>
                      <a:gd name="connsiteX49" fmla="*/ 8668 w 142875"/>
                      <a:gd name="connsiteY49" fmla="*/ 86296 h 238125"/>
                      <a:gd name="connsiteX50" fmla="*/ 8668 w 142875"/>
                      <a:gd name="connsiteY50" fmla="*/ 86392 h 238125"/>
                      <a:gd name="connsiteX51" fmla="*/ 8763 w 142875"/>
                      <a:gd name="connsiteY51" fmla="*/ 86678 h 238125"/>
                      <a:gd name="connsiteX52" fmla="*/ 8858 w 142875"/>
                      <a:gd name="connsiteY52" fmla="*/ 86963 h 238125"/>
                      <a:gd name="connsiteX53" fmla="*/ 8954 w 142875"/>
                      <a:gd name="connsiteY53" fmla="*/ 87535 h 238125"/>
                      <a:gd name="connsiteX54" fmla="*/ 8954 w 142875"/>
                      <a:gd name="connsiteY54" fmla="*/ 87630 h 238125"/>
                      <a:gd name="connsiteX55" fmla="*/ 9049 w 142875"/>
                      <a:gd name="connsiteY55" fmla="*/ 87916 h 238125"/>
                      <a:gd name="connsiteX56" fmla="*/ 9144 w 142875"/>
                      <a:gd name="connsiteY56" fmla="*/ 88392 h 238125"/>
                      <a:gd name="connsiteX57" fmla="*/ 9335 w 142875"/>
                      <a:gd name="connsiteY57" fmla="*/ 89059 h 238125"/>
                      <a:gd name="connsiteX58" fmla="*/ 9335 w 142875"/>
                      <a:gd name="connsiteY58" fmla="*/ 89059 h 238125"/>
                      <a:gd name="connsiteX59" fmla="*/ 9335 w 142875"/>
                      <a:gd name="connsiteY59" fmla="*/ 89059 h 238125"/>
                      <a:gd name="connsiteX60" fmla="*/ 9335 w 142875"/>
                      <a:gd name="connsiteY60" fmla="*/ 89059 h 238125"/>
                      <a:gd name="connsiteX61" fmla="*/ 9430 w 142875"/>
                      <a:gd name="connsiteY61" fmla="*/ 89249 h 238125"/>
                      <a:gd name="connsiteX62" fmla="*/ 9430 w 142875"/>
                      <a:gd name="connsiteY62" fmla="*/ 89344 h 238125"/>
                      <a:gd name="connsiteX63" fmla="*/ 9430 w 142875"/>
                      <a:gd name="connsiteY63" fmla="*/ 89440 h 238125"/>
                      <a:gd name="connsiteX64" fmla="*/ 9525 w 142875"/>
                      <a:gd name="connsiteY64" fmla="*/ 89821 h 238125"/>
                      <a:gd name="connsiteX65" fmla="*/ 9620 w 142875"/>
                      <a:gd name="connsiteY65" fmla="*/ 90106 h 238125"/>
                      <a:gd name="connsiteX66" fmla="*/ 9716 w 142875"/>
                      <a:gd name="connsiteY66" fmla="*/ 90488 h 238125"/>
                      <a:gd name="connsiteX67" fmla="*/ 9716 w 142875"/>
                      <a:gd name="connsiteY67" fmla="*/ 90583 h 238125"/>
                      <a:gd name="connsiteX68" fmla="*/ 9716 w 142875"/>
                      <a:gd name="connsiteY68" fmla="*/ 90678 h 238125"/>
                      <a:gd name="connsiteX69" fmla="*/ 9716 w 142875"/>
                      <a:gd name="connsiteY69" fmla="*/ 90773 h 238125"/>
                      <a:gd name="connsiteX70" fmla="*/ 9716 w 142875"/>
                      <a:gd name="connsiteY70" fmla="*/ 90868 h 238125"/>
                      <a:gd name="connsiteX71" fmla="*/ 9716 w 142875"/>
                      <a:gd name="connsiteY71" fmla="*/ 90964 h 238125"/>
                      <a:gd name="connsiteX72" fmla="*/ 9811 w 142875"/>
                      <a:gd name="connsiteY72" fmla="*/ 91345 h 238125"/>
                      <a:gd name="connsiteX73" fmla="*/ 10001 w 142875"/>
                      <a:gd name="connsiteY73" fmla="*/ 91821 h 238125"/>
                      <a:gd name="connsiteX74" fmla="*/ 10001 w 142875"/>
                      <a:gd name="connsiteY74" fmla="*/ 92012 h 238125"/>
                      <a:gd name="connsiteX75" fmla="*/ 10001 w 142875"/>
                      <a:gd name="connsiteY75" fmla="*/ 92012 h 238125"/>
                      <a:gd name="connsiteX76" fmla="*/ 10097 w 142875"/>
                      <a:gd name="connsiteY76" fmla="*/ 92202 h 238125"/>
                      <a:gd name="connsiteX77" fmla="*/ 10097 w 142875"/>
                      <a:gd name="connsiteY77" fmla="*/ 92297 h 238125"/>
                      <a:gd name="connsiteX78" fmla="*/ 10097 w 142875"/>
                      <a:gd name="connsiteY78" fmla="*/ 92392 h 238125"/>
                      <a:gd name="connsiteX79" fmla="*/ 10097 w 142875"/>
                      <a:gd name="connsiteY79" fmla="*/ 92488 h 238125"/>
                      <a:gd name="connsiteX80" fmla="*/ 10192 w 142875"/>
                      <a:gd name="connsiteY80" fmla="*/ 92869 h 238125"/>
                      <a:gd name="connsiteX81" fmla="*/ 10382 w 142875"/>
                      <a:gd name="connsiteY81" fmla="*/ 93345 h 238125"/>
                      <a:gd name="connsiteX82" fmla="*/ 10478 w 142875"/>
                      <a:gd name="connsiteY82" fmla="*/ 93536 h 238125"/>
                      <a:gd name="connsiteX83" fmla="*/ 10478 w 142875"/>
                      <a:gd name="connsiteY83" fmla="*/ 93536 h 238125"/>
                      <a:gd name="connsiteX84" fmla="*/ 10478 w 142875"/>
                      <a:gd name="connsiteY84" fmla="*/ 93631 h 238125"/>
                      <a:gd name="connsiteX85" fmla="*/ 10573 w 142875"/>
                      <a:gd name="connsiteY85" fmla="*/ 93726 h 238125"/>
                      <a:gd name="connsiteX86" fmla="*/ 10573 w 142875"/>
                      <a:gd name="connsiteY86" fmla="*/ 93821 h 238125"/>
                      <a:gd name="connsiteX87" fmla="*/ 10573 w 142875"/>
                      <a:gd name="connsiteY87" fmla="*/ 93917 h 238125"/>
                      <a:gd name="connsiteX88" fmla="*/ 10668 w 142875"/>
                      <a:gd name="connsiteY88" fmla="*/ 94202 h 238125"/>
                      <a:gd name="connsiteX89" fmla="*/ 10763 w 142875"/>
                      <a:gd name="connsiteY89" fmla="*/ 94393 h 238125"/>
                      <a:gd name="connsiteX90" fmla="*/ 10763 w 142875"/>
                      <a:gd name="connsiteY90" fmla="*/ 94488 h 238125"/>
                      <a:gd name="connsiteX91" fmla="*/ 10859 w 142875"/>
                      <a:gd name="connsiteY91" fmla="*/ 94679 h 238125"/>
                      <a:gd name="connsiteX92" fmla="*/ 10954 w 142875"/>
                      <a:gd name="connsiteY92" fmla="*/ 94964 h 238125"/>
                      <a:gd name="connsiteX93" fmla="*/ 10954 w 142875"/>
                      <a:gd name="connsiteY93" fmla="*/ 94964 h 238125"/>
                      <a:gd name="connsiteX94" fmla="*/ 10954 w 142875"/>
                      <a:gd name="connsiteY94" fmla="*/ 94964 h 238125"/>
                      <a:gd name="connsiteX95" fmla="*/ 11049 w 142875"/>
                      <a:gd name="connsiteY95" fmla="*/ 95155 h 238125"/>
                      <a:gd name="connsiteX96" fmla="*/ 11049 w 142875"/>
                      <a:gd name="connsiteY96" fmla="*/ 95250 h 238125"/>
                      <a:gd name="connsiteX97" fmla="*/ 11144 w 142875"/>
                      <a:gd name="connsiteY97" fmla="*/ 95441 h 238125"/>
                      <a:gd name="connsiteX98" fmla="*/ 11240 w 142875"/>
                      <a:gd name="connsiteY98" fmla="*/ 95726 h 238125"/>
                      <a:gd name="connsiteX99" fmla="*/ 11621 w 142875"/>
                      <a:gd name="connsiteY99" fmla="*/ 96583 h 238125"/>
                      <a:gd name="connsiteX100" fmla="*/ 12859 w 142875"/>
                      <a:gd name="connsiteY100" fmla="*/ 99441 h 238125"/>
                      <a:gd name="connsiteX101" fmla="*/ 13526 w 142875"/>
                      <a:gd name="connsiteY101" fmla="*/ 101060 h 238125"/>
                      <a:gd name="connsiteX102" fmla="*/ 15526 w 142875"/>
                      <a:gd name="connsiteY102" fmla="*/ 105632 h 238125"/>
                      <a:gd name="connsiteX103" fmla="*/ 16097 w 142875"/>
                      <a:gd name="connsiteY103" fmla="*/ 107061 h 238125"/>
                      <a:gd name="connsiteX104" fmla="*/ 16288 w 142875"/>
                      <a:gd name="connsiteY104" fmla="*/ 107537 h 238125"/>
                      <a:gd name="connsiteX105" fmla="*/ 19241 w 142875"/>
                      <a:gd name="connsiteY105" fmla="*/ 114491 h 238125"/>
                      <a:gd name="connsiteX106" fmla="*/ 19336 w 142875"/>
                      <a:gd name="connsiteY106" fmla="*/ 114586 h 238125"/>
                      <a:gd name="connsiteX107" fmla="*/ 29147 w 142875"/>
                      <a:gd name="connsiteY107" fmla="*/ 137446 h 238125"/>
                      <a:gd name="connsiteX108" fmla="*/ 30385 w 142875"/>
                      <a:gd name="connsiteY108" fmla="*/ 140303 h 238125"/>
                      <a:gd name="connsiteX109" fmla="*/ 31052 w 142875"/>
                      <a:gd name="connsiteY109" fmla="*/ 141827 h 238125"/>
                      <a:gd name="connsiteX110" fmla="*/ 32385 w 142875"/>
                      <a:gd name="connsiteY110" fmla="*/ 144875 h 238125"/>
                      <a:gd name="connsiteX111" fmla="*/ 32957 w 142875"/>
                      <a:gd name="connsiteY111" fmla="*/ 146304 h 238125"/>
                      <a:gd name="connsiteX112" fmla="*/ 34957 w 142875"/>
                      <a:gd name="connsiteY112" fmla="*/ 150971 h 238125"/>
                      <a:gd name="connsiteX113" fmla="*/ 36767 w 142875"/>
                      <a:gd name="connsiteY113" fmla="*/ 155258 h 238125"/>
                      <a:gd name="connsiteX114" fmla="*/ 37529 w 142875"/>
                      <a:gd name="connsiteY114" fmla="*/ 157067 h 238125"/>
                      <a:gd name="connsiteX115" fmla="*/ 38195 w 142875"/>
                      <a:gd name="connsiteY115" fmla="*/ 158591 h 238125"/>
                      <a:gd name="connsiteX116" fmla="*/ 39434 w 142875"/>
                      <a:gd name="connsiteY116" fmla="*/ 160211 h 238125"/>
                      <a:gd name="connsiteX117" fmla="*/ 39434 w 142875"/>
                      <a:gd name="connsiteY117" fmla="*/ 160211 h 238125"/>
                      <a:gd name="connsiteX118" fmla="*/ 40672 w 142875"/>
                      <a:gd name="connsiteY118" fmla="*/ 162973 h 238125"/>
                      <a:gd name="connsiteX119" fmla="*/ 42101 w 142875"/>
                      <a:gd name="connsiteY119" fmla="*/ 166306 h 238125"/>
                      <a:gd name="connsiteX120" fmla="*/ 45530 w 142875"/>
                      <a:gd name="connsiteY120" fmla="*/ 174212 h 238125"/>
                      <a:gd name="connsiteX121" fmla="*/ 46673 w 142875"/>
                      <a:gd name="connsiteY121" fmla="*/ 176879 h 238125"/>
                      <a:gd name="connsiteX122" fmla="*/ 51911 w 142875"/>
                      <a:gd name="connsiteY122" fmla="*/ 188976 h 238125"/>
                      <a:gd name="connsiteX123" fmla="*/ 54102 w 142875"/>
                      <a:gd name="connsiteY123" fmla="*/ 194024 h 238125"/>
                      <a:gd name="connsiteX124" fmla="*/ 54483 w 142875"/>
                      <a:gd name="connsiteY124" fmla="*/ 194977 h 238125"/>
                      <a:gd name="connsiteX125" fmla="*/ 57722 w 142875"/>
                      <a:gd name="connsiteY125" fmla="*/ 202501 h 238125"/>
                      <a:gd name="connsiteX126" fmla="*/ 60579 w 142875"/>
                      <a:gd name="connsiteY126" fmla="*/ 209169 h 238125"/>
                      <a:gd name="connsiteX127" fmla="*/ 61627 w 142875"/>
                      <a:gd name="connsiteY127" fmla="*/ 211646 h 238125"/>
                      <a:gd name="connsiteX128" fmla="*/ 62294 w 142875"/>
                      <a:gd name="connsiteY128" fmla="*/ 213170 h 238125"/>
                      <a:gd name="connsiteX129" fmla="*/ 64199 w 142875"/>
                      <a:gd name="connsiteY129" fmla="*/ 217742 h 238125"/>
                      <a:gd name="connsiteX130" fmla="*/ 65627 w 142875"/>
                      <a:gd name="connsiteY130" fmla="*/ 221075 h 238125"/>
                      <a:gd name="connsiteX131" fmla="*/ 66770 w 142875"/>
                      <a:gd name="connsiteY131" fmla="*/ 223742 h 238125"/>
                      <a:gd name="connsiteX132" fmla="*/ 66770 w 142875"/>
                      <a:gd name="connsiteY132" fmla="*/ 223742 h 238125"/>
                      <a:gd name="connsiteX133" fmla="*/ 68771 w 142875"/>
                      <a:gd name="connsiteY133" fmla="*/ 228314 h 238125"/>
                      <a:gd name="connsiteX134" fmla="*/ 69437 w 142875"/>
                      <a:gd name="connsiteY134" fmla="*/ 229838 h 238125"/>
                      <a:gd name="connsiteX135" fmla="*/ 72009 w 142875"/>
                      <a:gd name="connsiteY135" fmla="*/ 235839 h 238125"/>
                      <a:gd name="connsiteX136" fmla="*/ 72676 w 142875"/>
                      <a:gd name="connsiteY136" fmla="*/ 234315 h 238125"/>
                      <a:gd name="connsiteX137" fmla="*/ 74676 w 142875"/>
                      <a:gd name="connsiteY137" fmla="*/ 229743 h 238125"/>
                      <a:gd name="connsiteX138" fmla="*/ 77819 w 142875"/>
                      <a:gd name="connsiteY138" fmla="*/ 222504 h 238125"/>
                      <a:gd name="connsiteX139" fmla="*/ 79248 w 142875"/>
                      <a:gd name="connsiteY139" fmla="*/ 219170 h 238125"/>
                      <a:gd name="connsiteX140" fmla="*/ 79724 w 142875"/>
                      <a:gd name="connsiteY140" fmla="*/ 218123 h 238125"/>
                      <a:gd name="connsiteX141" fmla="*/ 83153 w 142875"/>
                      <a:gd name="connsiteY141" fmla="*/ 210122 h 238125"/>
                      <a:gd name="connsiteX142" fmla="*/ 83534 w 142875"/>
                      <a:gd name="connsiteY142" fmla="*/ 209169 h 238125"/>
                      <a:gd name="connsiteX143" fmla="*/ 83820 w 142875"/>
                      <a:gd name="connsiteY143" fmla="*/ 208598 h 238125"/>
                      <a:gd name="connsiteX144" fmla="*/ 84106 w 142875"/>
                      <a:gd name="connsiteY144" fmla="*/ 207836 h 238125"/>
                      <a:gd name="connsiteX145" fmla="*/ 84392 w 142875"/>
                      <a:gd name="connsiteY145" fmla="*/ 207073 h 238125"/>
                      <a:gd name="connsiteX146" fmla="*/ 85154 w 142875"/>
                      <a:gd name="connsiteY146" fmla="*/ 205264 h 238125"/>
                      <a:gd name="connsiteX147" fmla="*/ 85725 w 142875"/>
                      <a:gd name="connsiteY147" fmla="*/ 204025 h 238125"/>
                      <a:gd name="connsiteX148" fmla="*/ 86392 w 142875"/>
                      <a:gd name="connsiteY148" fmla="*/ 202501 h 238125"/>
                      <a:gd name="connsiteX149" fmla="*/ 87725 w 142875"/>
                      <a:gd name="connsiteY149" fmla="*/ 199453 h 238125"/>
                      <a:gd name="connsiteX150" fmla="*/ 89440 w 142875"/>
                      <a:gd name="connsiteY150" fmla="*/ 195453 h 238125"/>
                      <a:gd name="connsiteX151" fmla="*/ 94298 w 142875"/>
                      <a:gd name="connsiteY151" fmla="*/ 184309 h 238125"/>
                      <a:gd name="connsiteX152" fmla="*/ 96965 w 142875"/>
                      <a:gd name="connsiteY152" fmla="*/ 178022 h 238125"/>
                      <a:gd name="connsiteX153" fmla="*/ 99155 w 142875"/>
                      <a:gd name="connsiteY153" fmla="*/ 172879 h 238125"/>
                      <a:gd name="connsiteX154" fmla="*/ 100108 w 142875"/>
                      <a:gd name="connsiteY154" fmla="*/ 170593 h 238125"/>
                      <a:gd name="connsiteX155" fmla="*/ 102108 w 142875"/>
                      <a:gd name="connsiteY155" fmla="*/ 166116 h 238125"/>
                      <a:gd name="connsiteX156" fmla="*/ 104108 w 142875"/>
                      <a:gd name="connsiteY156" fmla="*/ 161544 h 238125"/>
                      <a:gd name="connsiteX157" fmla="*/ 105442 w 142875"/>
                      <a:gd name="connsiteY157" fmla="*/ 158591 h 238125"/>
                      <a:gd name="connsiteX158" fmla="*/ 105442 w 142875"/>
                      <a:gd name="connsiteY158" fmla="*/ 158591 h 238125"/>
                      <a:gd name="connsiteX159" fmla="*/ 106109 w 142875"/>
                      <a:gd name="connsiteY159" fmla="*/ 157067 h 238125"/>
                      <a:gd name="connsiteX160" fmla="*/ 106394 w 142875"/>
                      <a:gd name="connsiteY160" fmla="*/ 156401 h 238125"/>
                      <a:gd name="connsiteX161" fmla="*/ 106775 w 142875"/>
                      <a:gd name="connsiteY161" fmla="*/ 155543 h 238125"/>
                      <a:gd name="connsiteX162" fmla="*/ 108204 w 142875"/>
                      <a:gd name="connsiteY162" fmla="*/ 152210 h 238125"/>
                      <a:gd name="connsiteX163" fmla="*/ 112586 w 142875"/>
                      <a:gd name="connsiteY163" fmla="*/ 142113 h 238125"/>
                      <a:gd name="connsiteX164" fmla="*/ 115253 w 142875"/>
                      <a:gd name="connsiteY164" fmla="*/ 135827 h 238125"/>
                      <a:gd name="connsiteX165" fmla="*/ 116586 w 142875"/>
                      <a:gd name="connsiteY165" fmla="*/ 132779 h 238125"/>
                      <a:gd name="connsiteX166" fmla="*/ 116776 w 142875"/>
                      <a:gd name="connsiteY166" fmla="*/ 132302 h 238125"/>
                      <a:gd name="connsiteX167" fmla="*/ 118491 w 142875"/>
                      <a:gd name="connsiteY167" fmla="*/ 128206 h 238125"/>
                      <a:gd name="connsiteX168" fmla="*/ 119920 w 142875"/>
                      <a:gd name="connsiteY168" fmla="*/ 124873 h 238125"/>
                      <a:gd name="connsiteX169" fmla="*/ 120491 w 142875"/>
                      <a:gd name="connsiteY169" fmla="*/ 123634 h 238125"/>
                      <a:gd name="connsiteX170" fmla="*/ 120587 w 142875"/>
                      <a:gd name="connsiteY170" fmla="*/ 123349 h 238125"/>
                      <a:gd name="connsiteX171" fmla="*/ 121063 w 142875"/>
                      <a:gd name="connsiteY171" fmla="*/ 122111 h 238125"/>
                      <a:gd name="connsiteX172" fmla="*/ 123539 w 142875"/>
                      <a:gd name="connsiteY172" fmla="*/ 116300 h 238125"/>
                      <a:gd name="connsiteX173" fmla="*/ 123634 w 142875"/>
                      <a:gd name="connsiteY173" fmla="*/ 116015 h 238125"/>
                      <a:gd name="connsiteX174" fmla="*/ 124301 w 142875"/>
                      <a:gd name="connsiteY174" fmla="*/ 114491 h 238125"/>
                      <a:gd name="connsiteX175" fmla="*/ 124968 w 142875"/>
                      <a:gd name="connsiteY175" fmla="*/ 112967 h 238125"/>
                      <a:gd name="connsiteX176" fmla="*/ 126873 w 142875"/>
                      <a:gd name="connsiteY176" fmla="*/ 108585 h 238125"/>
                      <a:gd name="connsiteX177" fmla="*/ 127349 w 142875"/>
                      <a:gd name="connsiteY177" fmla="*/ 107442 h 238125"/>
                      <a:gd name="connsiteX178" fmla="*/ 128207 w 142875"/>
                      <a:gd name="connsiteY178" fmla="*/ 105442 h 238125"/>
                      <a:gd name="connsiteX179" fmla="*/ 129254 w 142875"/>
                      <a:gd name="connsiteY179" fmla="*/ 103061 h 238125"/>
                      <a:gd name="connsiteX180" fmla="*/ 132207 w 142875"/>
                      <a:gd name="connsiteY180" fmla="*/ 96298 h 238125"/>
                      <a:gd name="connsiteX181" fmla="*/ 132398 w 142875"/>
                      <a:gd name="connsiteY181" fmla="*/ 95821 h 238125"/>
                      <a:gd name="connsiteX182" fmla="*/ 132778 w 142875"/>
                      <a:gd name="connsiteY182" fmla="*/ 94774 h 238125"/>
                      <a:gd name="connsiteX183" fmla="*/ 132778 w 142875"/>
                      <a:gd name="connsiteY183" fmla="*/ 94774 h 238125"/>
                      <a:gd name="connsiteX184" fmla="*/ 132778 w 142875"/>
                      <a:gd name="connsiteY184" fmla="*/ 94679 h 238125"/>
                      <a:gd name="connsiteX185" fmla="*/ 132778 w 142875"/>
                      <a:gd name="connsiteY185" fmla="*/ 94679 h 238125"/>
                      <a:gd name="connsiteX186" fmla="*/ 132778 w 142875"/>
                      <a:gd name="connsiteY186" fmla="*/ 94679 h 238125"/>
                      <a:gd name="connsiteX187" fmla="*/ 132778 w 142875"/>
                      <a:gd name="connsiteY187" fmla="*/ 94679 h 238125"/>
                      <a:gd name="connsiteX188" fmla="*/ 132778 w 142875"/>
                      <a:gd name="connsiteY188" fmla="*/ 94583 h 238125"/>
                      <a:gd name="connsiteX189" fmla="*/ 132778 w 142875"/>
                      <a:gd name="connsiteY189" fmla="*/ 94488 h 238125"/>
                      <a:gd name="connsiteX190" fmla="*/ 132874 w 142875"/>
                      <a:gd name="connsiteY190" fmla="*/ 94202 h 238125"/>
                      <a:gd name="connsiteX191" fmla="*/ 132969 w 142875"/>
                      <a:gd name="connsiteY191" fmla="*/ 93821 h 238125"/>
                      <a:gd name="connsiteX192" fmla="*/ 133064 w 142875"/>
                      <a:gd name="connsiteY192" fmla="*/ 93631 h 238125"/>
                      <a:gd name="connsiteX193" fmla="*/ 133160 w 142875"/>
                      <a:gd name="connsiteY193" fmla="*/ 93440 h 238125"/>
                      <a:gd name="connsiteX194" fmla="*/ 133160 w 142875"/>
                      <a:gd name="connsiteY194" fmla="*/ 93345 h 238125"/>
                      <a:gd name="connsiteX195" fmla="*/ 133160 w 142875"/>
                      <a:gd name="connsiteY195" fmla="*/ 93250 h 238125"/>
                      <a:gd name="connsiteX196" fmla="*/ 133255 w 142875"/>
                      <a:gd name="connsiteY196" fmla="*/ 92869 h 238125"/>
                      <a:gd name="connsiteX197" fmla="*/ 133350 w 142875"/>
                      <a:gd name="connsiteY197" fmla="*/ 92583 h 238125"/>
                      <a:gd name="connsiteX198" fmla="*/ 133350 w 142875"/>
                      <a:gd name="connsiteY198" fmla="*/ 92488 h 238125"/>
                      <a:gd name="connsiteX199" fmla="*/ 133445 w 142875"/>
                      <a:gd name="connsiteY199" fmla="*/ 92297 h 238125"/>
                      <a:gd name="connsiteX200" fmla="*/ 133541 w 142875"/>
                      <a:gd name="connsiteY200" fmla="*/ 92107 h 238125"/>
                      <a:gd name="connsiteX201" fmla="*/ 133636 w 142875"/>
                      <a:gd name="connsiteY201" fmla="*/ 91916 h 238125"/>
                      <a:gd name="connsiteX202" fmla="*/ 133636 w 142875"/>
                      <a:gd name="connsiteY202" fmla="*/ 91821 h 238125"/>
                      <a:gd name="connsiteX203" fmla="*/ 133636 w 142875"/>
                      <a:gd name="connsiteY203" fmla="*/ 91726 h 238125"/>
                      <a:gd name="connsiteX204" fmla="*/ 133636 w 142875"/>
                      <a:gd name="connsiteY204" fmla="*/ 91630 h 238125"/>
                      <a:gd name="connsiteX205" fmla="*/ 133636 w 142875"/>
                      <a:gd name="connsiteY205" fmla="*/ 91535 h 238125"/>
                      <a:gd name="connsiteX206" fmla="*/ 133826 w 142875"/>
                      <a:gd name="connsiteY206" fmla="*/ 90868 h 238125"/>
                      <a:gd name="connsiteX207" fmla="*/ 133922 w 142875"/>
                      <a:gd name="connsiteY207" fmla="*/ 90678 h 238125"/>
                      <a:gd name="connsiteX208" fmla="*/ 133922 w 142875"/>
                      <a:gd name="connsiteY208" fmla="*/ 90583 h 238125"/>
                      <a:gd name="connsiteX209" fmla="*/ 133922 w 142875"/>
                      <a:gd name="connsiteY209" fmla="*/ 90583 h 238125"/>
                      <a:gd name="connsiteX210" fmla="*/ 134017 w 142875"/>
                      <a:gd name="connsiteY210" fmla="*/ 90297 h 238125"/>
                      <a:gd name="connsiteX211" fmla="*/ 134017 w 142875"/>
                      <a:gd name="connsiteY211" fmla="*/ 90202 h 238125"/>
                      <a:gd name="connsiteX212" fmla="*/ 134017 w 142875"/>
                      <a:gd name="connsiteY212" fmla="*/ 90106 h 238125"/>
                      <a:gd name="connsiteX213" fmla="*/ 134112 w 142875"/>
                      <a:gd name="connsiteY213" fmla="*/ 89630 h 238125"/>
                      <a:gd name="connsiteX214" fmla="*/ 134207 w 142875"/>
                      <a:gd name="connsiteY214" fmla="*/ 89440 h 238125"/>
                      <a:gd name="connsiteX215" fmla="*/ 134207 w 142875"/>
                      <a:gd name="connsiteY215" fmla="*/ 89344 h 238125"/>
                      <a:gd name="connsiteX216" fmla="*/ 134303 w 142875"/>
                      <a:gd name="connsiteY216" fmla="*/ 89154 h 238125"/>
                      <a:gd name="connsiteX217" fmla="*/ 134398 w 142875"/>
                      <a:gd name="connsiteY217" fmla="*/ 88868 h 238125"/>
                      <a:gd name="connsiteX218" fmla="*/ 134398 w 142875"/>
                      <a:gd name="connsiteY218" fmla="*/ 88773 h 238125"/>
                      <a:gd name="connsiteX219" fmla="*/ 134398 w 142875"/>
                      <a:gd name="connsiteY219" fmla="*/ 88773 h 238125"/>
                      <a:gd name="connsiteX220" fmla="*/ 134398 w 142875"/>
                      <a:gd name="connsiteY220" fmla="*/ 88678 h 238125"/>
                      <a:gd name="connsiteX221" fmla="*/ 134493 w 142875"/>
                      <a:gd name="connsiteY221" fmla="*/ 88106 h 238125"/>
                      <a:gd name="connsiteX222" fmla="*/ 134588 w 142875"/>
                      <a:gd name="connsiteY222" fmla="*/ 87725 h 238125"/>
                      <a:gd name="connsiteX223" fmla="*/ 134588 w 142875"/>
                      <a:gd name="connsiteY223" fmla="*/ 87630 h 238125"/>
                      <a:gd name="connsiteX224" fmla="*/ 134684 w 142875"/>
                      <a:gd name="connsiteY224" fmla="*/ 87249 h 238125"/>
                      <a:gd name="connsiteX225" fmla="*/ 134779 w 142875"/>
                      <a:gd name="connsiteY225" fmla="*/ 86678 h 238125"/>
                      <a:gd name="connsiteX226" fmla="*/ 134874 w 142875"/>
                      <a:gd name="connsiteY226" fmla="*/ 86296 h 238125"/>
                      <a:gd name="connsiteX227" fmla="*/ 134969 w 142875"/>
                      <a:gd name="connsiteY227" fmla="*/ 86011 h 238125"/>
                      <a:gd name="connsiteX228" fmla="*/ 134969 w 142875"/>
                      <a:gd name="connsiteY228" fmla="*/ 86011 h 238125"/>
                      <a:gd name="connsiteX229" fmla="*/ 134969 w 142875"/>
                      <a:gd name="connsiteY229" fmla="*/ 86011 h 238125"/>
                      <a:gd name="connsiteX230" fmla="*/ 134969 w 142875"/>
                      <a:gd name="connsiteY230" fmla="*/ 86011 h 238125"/>
                      <a:gd name="connsiteX231" fmla="*/ 134969 w 142875"/>
                      <a:gd name="connsiteY231" fmla="*/ 85820 h 238125"/>
                      <a:gd name="connsiteX232" fmla="*/ 134969 w 142875"/>
                      <a:gd name="connsiteY232" fmla="*/ 85820 h 238125"/>
                      <a:gd name="connsiteX233" fmla="*/ 135065 w 142875"/>
                      <a:gd name="connsiteY233" fmla="*/ 85154 h 238125"/>
                      <a:gd name="connsiteX234" fmla="*/ 135065 w 142875"/>
                      <a:gd name="connsiteY234" fmla="*/ 84963 h 238125"/>
                      <a:gd name="connsiteX235" fmla="*/ 135160 w 142875"/>
                      <a:gd name="connsiteY235" fmla="*/ 84296 h 238125"/>
                      <a:gd name="connsiteX236" fmla="*/ 135160 w 142875"/>
                      <a:gd name="connsiteY236" fmla="*/ 84201 h 238125"/>
                      <a:gd name="connsiteX237" fmla="*/ 135160 w 142875"/>
                      <a:gd name="connsiteY237" fmla="*/ 84201 h 238125"/>
                      <a:gd name="connsiteX238" fmla="*/ 135255 w 142875"/>
                      <a:gd name="connsiteY238" fmla="*/ 83915 h 238125"/>
                      <a:gd name="connsiteX239" fmla="*/ 135446 w 142875"/>
                      <a:gd name="connsiteY239" fmla="*/ 82772 h 238125"/>
                      <a:gd name="connsiteX240" fmla="*/ 135636 w 142875"/>
                      <a:gd name="connsiteY240" fmla="*/ 81439 h 238125"/>
                      <a:gd name="connsiteX241" fmla="*/ 135636 w 142875"/>
                      <a:gd name="connsiteY241" fmla="*/ 81343 h 238125"/>
                      <a:gd name="connsiteX242" fmla="*/ 135636 w 142875"/>
                      <a:gd name="connsiteY242" fmla="*/ 81248 h 238125"/>
                      <a:gd name="connsiteX243" fmla="*/ 135826 w 142875"/>
                      <a:gd name="connsiteY243" fmla="*/ 80010 h 238125"/>
                      <a:gd name="connsiteX244" fmla="*/ 135826 w 142875"/>
                      <a:gd name="connsiteY244" fmla="*/ 79915 h 238125"/>
                      <a:gd name="connsiteX245" fmla="*/ 135826 w 142875"/>
                      <a:gd name="connsiteY245" fmla="*/ 79724 h 238125"/>
                      <a:gd name="connsiteX246" fmla="*/ 135826 w 142875"/>
                      <a:gd name="connsiteY246" fmla="*/ 79724 h 238125"/>
                      <a:gd name="connsiteX247" fmla="*/ 135826 w 142875"/>
                      <a:gd name="connsiteY247" fmla="*/ 79724 h 238125"/>
                      <a:gd name="connsiteX248" fmla="*/ 136017 w 142875"/>
                      <a:gd name="connsiteY248" fmla="*/ 78391 h 238125"/>
                      <a:gd name="connsiteX249" fmla="*/ 136017 w 142875"/>
                      <a:gd name="connsiteY249" fmla="*/ 78200 h 238125"/>
                      <a:gd name="connsiteX250" fmla="*/ 136017 w 142875"/>
                      <a:gd name="connsiteY250" fmla="*/ 78200 h 238125"/>
                      <a:gd name="connsiteX251" fmla="*/ 136017 w 142875"/>
                      <a:gd name="connsiteY251" fmla="*/ 78200 h 238125"/>
                      <a:gd name="connsiteX252" fmla="*/ 136112 w 142875"/>
                      <a:gd name="connsiteY252" fmla="*/ 77343 h 238125"/>
                      <a:gd name="connsiteX253" fmla="*/ 136112 w 142875"/>
                      <a:gd name="connsiteY253" fmla="*/ 77057 h 238125"/>
                      <a:gd name="connsiteX254" fmla="*/ 136112 w 142875"/>
                      <a:gd name="connsiteY254" fmla="*/ 77057 h 238125"/>
                      <a:gd name="connsiteX255" fmla="*/ 136112 w 142875"/>
                      <a:gd name="connsiteY255" fmla="*/ 76867 h 238125"/>
                      <a:gd name="connsiteX256" fmla="*/ 136112 w 142875"/>
                      <a:gd name="connsiteY256" fmla="*/ 76676 h 238125"/>
                      <a:gd name="connsiteX257" fmla="*/ 136208 w 142875"/>
                      <a:gd name="connsiteY257" fmla="*/ 75533 h 238125"/>
                      <a:gd name="connsiteX258" fmla="*/ 136208 w 142875"/>
                      <a:gd name="connsiteY258" fmla="*/ 75343 h 238125"/>
                      <a:gd name="connsiteX259" fmla="*/ 136208 w 142875"/>
                      <a:gd name="connsiteY259" fmla="*/ 75248 h 238125"/>
                      <a:gd name="connsiteX260" fmla="*/ 136208 w 142875"/>
                      <a:gd name="connsiteY260" fmla="*/ 75152 h 238125"/>
                      <a:gd name="connsiteX261" fmla="*/ 136208 w 142875"/>
                      <a:gd name="connsiteY261" fmla="*/ 74581 h 238125"/>
                      <a:gd name="connsiteX262" fmla="*/ 136208 w 142875"/>
                      <a:gd name="connsiteY262" fmla="*/ 74295 h 238125"/>
                      <a:gd name="connsiteX263" fmla="*/ 136208 w 142875"/>
                      <a:gd name="connsiteY263" fmla="*/ 74009 h 238125"/>
                      <a:gd name="connsiteX264" fmla="*/ 136208 w 142875"/>
                      <a:gd name="connsiteY264" fmla="*/ 73819 h 238125"/>
                      <a:gd name="connsiteX265" fmla="*/ 136208 w 142875"/>
                      <a:gd name="connsiteY265" fmla="*/ 73819 h 238125"/>
                      <a:gd name="connsiteX266" fmla="*/ 136208 w 142875"/>
                      <a:gd name="connsiteY266" fmla="*/ 72390 h 238125"/>
                      <a:gd name="connsiteX267" fmla="*/ 136208 w 142875"/>
                      <a:gd name="connsiteY267" fmla="*/ 72295 h 238125"/>
                      <a:gd name="connsiteX268" fmla="*/ 136208 w 142875"/>
                      <a:gd name="connsiteY268" fmla="*/ 72295 h 238125"/>
                      <a:gd name="connsiteX269" fmla="*/ 136874 w 142875"/>
                      <a:gd name="connsiteY269" fmla="*/ 72009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</a:cxnLst>
                    <a:rect l="l" t="t" r="r" b="b"/>
                    <a:pathLst>
                      <a:path w="142875" h="238125">
                        <a:moveTo>
                          <a:pt x="114109" y="70676"/>
                        </a:moveTo>
                        <a:cubicBezTo>
                          <a:pt x="114014" y="93917"/>
                          <a:pt x="95155" y="112681"/>
                          <a:pt x="72009" y="112586"/>
                        </a:cubicBezTo>
                        <a:cubicBezTo>
                          <a:pt x="48768" y="112490"/>
                          <a:pt x="30004" y="93631"/>
                          <a:pt x="30099" y="70485"/>
                        </a:cubicBezTo>
                        <a:cubicBezTo>
                          <a:pt x="30194" y="47339"/>
                          <a:pt x="49054" y="28480"/>
                          <a:pt x="72200" y="28575"/>
                        </a:cubicBezTo>
                        <a:cubicBezTo>
                          <a:pt x="95345" y="28575"/>
                          <a:pt x="114109" y="47434"/>
                          <a:pt x="114109" y="70676"/>
                        </a:cubicBezTo>
                        <a:moveTo>
                          <a:pt x="136874" y="72009"/>
                        </a:moveTo>
                        <a:cubicBezTo>
                          <a:pt x="136874" y="71628"/>
                          <a:pt x="136874" y="71342"/>
                          <a:pt x="136874" y="70961"/>
                        </a:cubicBezTo>
                        <a:lnTo>
                          <a:pt x="136874" y="70961"/>
                        </a:lnTo>
                        <a:cubicBezTo>
                          <a:pt x="136303" y="35623"/>
                          <a:pt x="107537" y="7144"/>
                          <a:pt x="72009" y="7144"/>
                        </a:cubicBezTo>
                        <a:cubicBezTo>
                          <a:pt x="36576" y="7144"/>
                          <a:pt x="7715" y="35623"/>
                          <a:pt x="7144" y="70961"/>
                        </a:cubicBezTo>
                        <a:lnTo>
                          <a:pt x="7144" y="70961"/>
                        </a:lnTo>
                        <a:cubicBezTo>
                          <a:pt x="7144" y="71342"/>
                          <a:pt x="7144" y="71628"/>
                          <a:pt x="7144" y="72009"/>
                        </a:cubicBezTo>
                        <a:cubicBezTo>
                          <a:pt x="7144" y="72104"/>
                          <a:pt x="7144" y="72200"/>
                          <a:pt x="7144" y="72200"/>
                        </a:cubicBezTo>
                        <a:cubicBezTo>
                          <a:pt x="7144" y="72295"/>
                          <a:pt x="7144" y="72390"/>
                          <a:pt x="7144" y="72485"/>
                        </a:cubicBezTo>
                        <a:cubicBezTo>
                          <a:pt x="7144" y="72580"/>
                          <a:pt x="7144" y="72676"/>
                          <a:pt x="7144" y="72676"/>
                        </a:cubicBezTo>
                        <a:cubicBezTo>
                          <a:pt x="7144" y="73057"/>
                          <a:pt x="7144" y="73533"/>
                          <a:pt x="7144" y="73914"/>
                        </a:cubicBezTo>
                        <a:cubicBezTo>
                          <a:pt x="7144" y="74009"/>
                          <a:pt x="7144" y="74104"/>
                          <a:pt x="7144" y="74200"/>
                        </a:cubicBezTo>
                        <a:cubicBezTo>
                          <a:pt x="7144" y="74390"/>
                          <a:pt x="7144" y="74581"/>
                          <a:pt x="7144" y="74771"/>
                        </a:cubicBezTo>
                        <a:cubicBezTo>
                          <a:pt x="7144" y="74867"/>
                          <a:pt x="7144" y="75057"/>
                          <a:pt x="7144" y="75152"/>
                        </a:cubicBezTo>
                        <a:cubicBezTo>
                          <a:pt x="7144" y="75248"/>
                          <a:pt x="7144" y="75343"/>
                          <a:pt x="7144" y="75438"/>
                        </a:cubicBezTo>
                        <a:cubicBezTo>
                          <a:pt x="7144" y="75533"/>
                          <a:pt x="7144" y="75629"/>
                          <a:pt x="7144" y="75724"/>
                        </a:cubicBezTo>
                        <a:cubicBezTo>
                          <a:pt x="7144" y="76105"/>
                          <a:pt x="7239" y="76391"/>
                          <a:pt x="7239" y="76771"/>
                        </a:cubicBezTo>
                        <a:cubicBezTo>
                          <a:pt x="7239" y="76867"/>
                          <a:pt x="7239" y="76962"/>
                          <a:pt x="7239" y="77057"/>
                        </a:cubicBezTo>
                        <a:lnTo>
                          <a:pt x="7239" y="77057"/>
                        </a:lnTo>
                        <a:cubicBezTo>
                          <a:pt x="7239" y="77153"/>
                          <a:pt x="7239" y="77153"/>
                          <a:pt x="7239" y="77248"/>
                        </a:cubicBezTo>
                        <a:cubicBezTo>
                          <a:pt x="7239" y="77438"/>
                          <a:pt x="7239" y="77629"/>
                          <a:pt x="7334" y="77724"/>
                        </a:cubicBezTo>
                        <a:cubicBezTo>
                          <a:pt x="7334" y="77915"/>
                          <a:pt x="7334" y="78105"/>
                          <a:pt x="7430" y="78295"/>
                        </a:cubicBezTo>
                        <a:cubicBezTo>
                          <a:pt x="7430" y="78391"/>
                          <a:pt x="7430" y="78391"/>
                          <a:pt x="7430" y="78486"/>
                        </a:cubicBezTo>
                        <a:cubicBezTo>
                          <a:pt x="7430" y="78486"/>
                          <a:pt x="7430" y="78581"/>
                          <a:pt x="7430" y="78581"/>
                        </a:cubicBezTo>
                        <a:cubicBezTo>
                          <a:pt x="7430" y="78677"/>
                          <a:pt x="7430" y="78772"/>
                          <a:pt x="7430" y="78867"/>
                        </a:cubicBezTo>
                        <a:cubicBezTo>
                          <a:pt x="7430" y="79248"/>
                          <a:pt x="7525" y="79534"/>
                          <a:pt x="7525" y="79915"/>
                        </a:cubicBezTo>
                        <a:cubicBezTo>
                          <a:pt x="7525" y="79915"/>
                          <a:pt x="7525" y="79915"/>
                          <a:pt x="7525" y="80010"/>
                        </a:cubicBezTo>
                        <a:cubicBezTo>
                          <a:pt x="7525" y="80010"/>
                          <a:pt x="7525" y="80105"/>
                          <a:pt x="7525" y="80105"/>
                        </a:cubicBezTo>
                        <a:cubicBezTo>
                          <a:pt x="7525" y="80105"/>
                          <a:pt x="7525" y="80105"/>
                          <a:pt x="7525" y="80201"/>
                        </a:cubicBezTo>
                        <a:cubicBezTo>
                          <a:pt x="7525" y="80391"/>
                          <a:pt x="7525" y="80581"/>
                          <a:pt x="7620" y="80677"/>
                        </a:cubicBezTo>
                        <a:cubicBezTo>
                          <a:pt x="7620" y="80963"/>
                          <a:pt x="7715" y="81248"/>
                          <a:pt x="7715" y="81534"/>
                        </a:cubicBezTo>
                        <a:cubicBezTo>
                          <a:pt x="7715" y="81534"/>
                          <a:pt x="7715" y="81629"/>
                          <a:pt x="7715" y="81629"/>
                        </a:cubicBezTo>
                        <a:cubicBezTo>
                          <a:pt x="7715" y="81629"/>
                          <a:pt x="7715" y="81629"/>
                          <a:pt x="7715" y="81629"/>
                        </a:cubicBezTo>
                        <a:cubicBezTo>
                          <a:pt x="7715" y="81725"/>
                          <a:pt x="7715" y="81820"/>
                          <a:pt x="7811" y="81915"/>
                        </a:cubicBezTo>
                        <a:cubicBezTo>
                          <a:pt x="7906" y="82201"/>
                          <a:pt x="7906" y="82582"/>
                          <a:pt x="8001" y="82867"/>
                        </a:cubicBezTo>
                        <a:cubicBezTo>
                          <a:pt x="8001" y="82963"/>
                          <a:pt x="8001" y="83058"/>
                          <a:pt x="8096" y="83153"/>
                        </a:cubicBezTo>
                        <a:cubicBezTo>
                          <a:pt x="8096" y="83153"/>
                          <a:pt x="8096" y="83153"/>
                          <a:pt x="8096" y="83153"/>
                        </a:cubicBezTo>
                        <a:cubicBezTo>
                          <a:pt x="8096" y="83153"/>
                          <a:pt x="8096" y="83249"/>
                          <a:pt x="8096" y="83249"/>
                        </a:cubicBezTo>
                        <a:cubicBezTo>
                          <a:pt x="8192" y="83725"/>
                          <a:pt x="8287" y="84106"/>
                          <a:pt x="8382" y="84582"/>
                        </a:cubicBezTo>
                        <a:cubicBezTo>
                          <a:pt x="8382" y="84582"/>
                          <a:pt x="8382" y="84582"/>
                          <a:pt x="8382" y="84677"/>
                        </a:cubicBezTo>
                        <a:cubicBezTo>
                          <a:pt x="8382" y="84677"/>
                          <a:pt x="8382" y="84773"/>
                          <a:pt x="8382" y="84773"/>
                        </a:cubicBezTo>
                        <a:cubicBezTo>
                          <a:pt x="8382" y="84963"/>
                          <a:pt x="8477" y="85058"/>
                          <a:pt x="8477" y="85249"/>
                        </a:cubicBezTo>
                        <a:cubicBezTo>
                          <a:pt x="8573" y="85534"/>
                          <a:pt x="8573" y="85916"/>
                          <a:pt x="8668" y="86201"/>
                        </a:cubicBezTo>
                        <a:cubicBezTo>
                          <a:pt x="8668" y="86201"/>
                          <a:pt x="8668" y="86201"/>
                          <a:pt x="8668" y="86201"/>
                        </a:cubicBezTo>
                        <a:cubicBezTo>
                          <a:pt x="8668" y="86201"/>
                          <a:pt x="8668" y="86296"/>
                          <a:pt x="8668" y="86296"/>
                        </a:cubicBezTo>
                        <a:cubicBezTo>
                          <a:pt x="8668" y="86296"/>
                          <a:pt x="8668" y="86392"/>
                          <a:pt x="8668" y="86392"/>
                        </a:cubicBezTo>
                        <a:cubicBezTo>
                          <a:pt x="8668" y="86487"/>
                          <a:pt x="8763" y="86582"/>
                          <a:pt x="8763" y="86678"/>
                        </a:cubicBezTo>
                        <a:cubicBezTo>
                          <a:pt x="8763" y="86773"/>
                          <a:pt x="8763" y="86868"/>
                          <a:pt x="8858" y="86963"/>
                        </a:cubicBezTo>
                        <a:cubicBezTo>
                          <a:pt x="8954" y="87154"/>
                          <a:pt x="8954" y="87344"/>
                          <a:pt x="8954" y="87535"/>
                        </a:cubicBezTo>
                        <a:cubicBezTo>
                          <a:pt x="8954" y="87535"/>
                          <a:pt x="8954" y="87630"/>
                          <a:pt x="8954" y="87630"/>
                        </a:cubicBezTo>
                        <a:cubicBezTo>
                          <a:pt x="8954" y="87725"/>
                          <a:pt x="8954" y="87820"/>
                          <a:pt x="9049" y="87916"/>
                        </a:cubicBezTo>
                        <a:cubicBezTo>
                          <a:pt x="9049" y="88106"/>
                          <a:pt x="9144" y="88202"/>
                          <a:pt x="9144" y="88392"/>
                        </a:cubicBezTo>
                        <a:cubicBezTo>
                          <a:pt x="9239" y="88582"/>
                          <a:pt x="9239" y="88868"/>
                          <a:pt x="9335" y="89059"/>
                        </a:cubicBezTo>
                        <a:cubicBezTo>
                          <a:pt x="9335" y="89059"/>
                          <a:pt x="9335" y="89059"/>
                          <a:pt x="9335" y="89059"/>
                        </a:cubicBezTo>
                        <a:lnTo>
                          <a:pt x="9335" y="89059"/>
                        </a:lnTo>
                        <a:cubicBezTo>
                          <a:pt x="9335" y="89059"/>
                          <a:pt x="9335" y="89059"/>
                          <a:pt x="9335" y="89059"/>
                        </a:cubicBezTo>
                        <a:cubicBezTo>
                          <a:pt x="9335" y="89154"/>
                          <a:pt x="9335" y="89154"/>
                          <a:pt x="9430" y="89249"/>
                        </a:cubicBezTo>
                        <a:cubicBezTo>
                          <a:pt x="9430" y="89249"/>
                          <a:pt x="9430" y="89344"/>
                          <a:pt x="9430" y="89344"/>
                        </a:cubicBezTo>
                        <a:cubicBezTo>
                          <a:pt x="9430" y="89440"/>
                          <a:pt x="9430" y="89440"/>
                          <a:pt x="9430" y="89440"/>
                        </a:cubicBezTo>
                        <a:cubicBezTo>
                          <a:pt x="9430" y="89535"/>
                          <a:pt x="9525" y="89630"/>
                          <a:pt x="9525" y="89821"/>
                        </a:cubicBezTo>
                        <a:cubicBezTo>
                          <a:pt x="9525" y="89916"/>
                          <a:pt x="9620" y="90011"/>
                          <a:pt x="9620" y="90106"/>
                        </a:cubicBezTo>
                        <a:cubicBezTo>
                          <a:pt x="9620" y="90202"/>
                          <a:pt x="9716" y="90392"/>
                          <a:pt x="9716" y="90488"/>
                        </a:cubicBezTo>
                        <a:cubicBezTo>
                          <a:pt x="9716" y="90488"/>
                          <a:pt x="9716" y="90583"/>
                          <a:pt x="9716" y="90583"/>
                        </a:cubicBezTo>
                        <a:cubicBezTo>
                          <a:pt x="9716" y="90583"/>
                          <a:pt x="9716" y="90583"/>
                          <a:pt x="9716" y="90678"/>
                        </a:cubicBezTo>
                        <a:cubicBezTo>
                          <a:pt x="9716" y="90773"/>
                          <a:pt x="9716" y="90678"/>
                          <a:pt x="9716" y="90773"/>
                        </a:cubicBezTo>
                        <a:cubicBezTo>
                          <a:pt x="9716" y="90868"/>
                          <a:pt x="9716" y="90868"/>
                          <a:pt x="9716" y="90868"/>
                        </a:cubicBezTo>
                        <a:cubicBezTo>
                          <a:pt x="9716" y="90868"/>
                          <a:pt x="9716" y="90964"/>
                          <a:pt x="9716" y="90964"/>
                        </a:cubicBezTo>
                        <a:cubicBezTo>
                          <a:pt x="9716" y="91059"/>
                          <a:pt x="9811" y="91250"/>
                          <a:pt x="9811" y="91345"/>
                        </a:cubicBezTo>
                        <a:cubicBezTo>
                          <a:pt x="9906" y="91535"/>
                          <a:pt x="9906" y="91726"/>
                          <a:pt x="10001" y="91821"/>
                        </a:cubicBezTo>
                        <a:cubicBezTo>
                          <a:pt x="10001" y="91916"/>
                          <a:pt x="10001" y="91916"/>
                          <a:pt x="10001" y="92012"/>
                        </a:cubicBezTo>
                        <a:cubicBezTo>
                          <a:pt x="10001" y="92012"/>
                          <a:pt x="10001" y="92012"/>
                          <a:pt x="10001" y="92012"/>
                        </a:cubicBezTo>
                        <a:cubicBezTo>
                          <a:pt x="10001" y="92107"/>
                          <a:pt x="10001" y="92107"/>
                          <a:pt x="10097" y="92202"/>
                        </a:cubicBezTo>
                        <a:cubicBezTo>
                          <a:pt x="10097" y="92297"/>
                          <a:pt x="10097" y="92297"/>
                          <a:pt x="10097" y="92297"/>
                        </a:cubicBezTo>
                        <a:cubicBezTo>
                          <a:pt x="10097" y="92297"/>
                          <a:pt x="10097" y="92297"/>
                          <a:pt x="10097" y="92392"/>
                        </a:cubicBezTo>
                        <a:cubicBezTo>
                          <a:pt x="10097" y="92392"/>
                          <a:pt x="10097" y="92488"/>
                          <a:pt x="10097" y="92488"/>
                        </a:cubicBezTo>
                        <a:cubicBezTo>
                          <a:pt x="10097" y="92583"/>
                          <a:pt x="10192" y="92678"/>
                          <a:pt x="10192" y="92869"/>
                        </a:cubicBezTo>
                        <a:cubicBezTo>
                          <a:pt x="10287" y="93059"/>
                          <a:pt x="10287" y="93250"/>
                          <a:pt x="10382" y="93345"/>
                        </a:cubicBezTo>
                        <a:cubicBezTo>
                          <a:pt x="10382" y="93440"/>
                          <a:pt x="10382" y="93440"/>
                          <a:pt x="10478" y="93536"/>
                        </a:cubicBezTo>
                        <a:lnTo>
                          <a:pt x="10478" y="93536"/>
                        </a:lnTo>
                        <a:cubicBezTo>
                          <a:pt x="10478" y="93536"/>
                          <a:pt x="10478" y="93631"/>
                          <a:pt x="10478" y="93631"/>
                        </a:cubicBezTo>
                        <a:cubicBezTo>
                          <a:pt x="10478" y="93726"/>
                          <a:pt x="10478" y="93726"/>
                          <a:pt x="10573" y="93726"/>
                        </a:cubicBezTo>
                        <a:cubicBezTo>
                          <a:pt x="10573" y="93726"/>
                          <a:pt x="10573" y="93821"/>
                          <a:pt x="10573" y="93821"/>
                        </a:cubicBezTo>
                        <a:cubicBezTo>
                          <a:pt x="10573" y="93821"/>
                          <a:pt x="10573" y="93821"/>
                          <a:pt x="10573" y="93917"/>
                        </a:cubicBezTo>
                        <a:cubicBezTo>
                          <a:pt x="10573" y="94012"/>
                          <a:pt x="10668" y="94107"/>
                          <a:pt x="10668" y="94202"/>
                        </a:cubicBezTo>
                        <a:cubicBezTo>
                          <a:pt x="10668" y="94298"/>
                          <a:pt x="10763" y="94393"/>
                          <a:pt x="10763" y="94393"/>
                        </a:cubicBezTo>
                        <a:cubicBezTo>
                          <a:pt x="10763" y="94393"/>
                          <a:pt x="10763" y="94488"/>
                          <a:pt x="10763" y="94488"/>
                        </a:cubicBezTo>
                        <a:cubicBezTo>
                          <a:pt x="10763" y="94583"/>
                          <a:pt x="10859" y="94583"/>
                          <a:pt x="10859" y="94679"/>
                        </a:cubicBezTo>
                        <a:cubicBezTo>
                          <a:pt x="10859" y="94774"/>
                          <a:pt x="10954" y="94869"/>
                          <a:pt x="10954" y="94964"/>
                        </a:cubicBezTo>
                        <a:lnTo>
                          <a:pt x="10954" y="94964"/>
                        </a:lnTo>
                        <a:cubicBezTo>
                          <a:pt x="10954" y="94964"/>
                          <a:pt x="10954" y="94964"/>
                          <a:pt x="10954" y="94964"/>
                        </a:cubicBezTo>
                        <a:cubicBezTo>
                          <a:pt x="10954" y="95059"/>
                          <a:pt x="11049" y="95059"/>
                          <a:pt x="11049" y="95155"/>
                        </a:cubicBezTo>
                        <a:cubicBezTo>
                          <a:pt x="11049" y="95155"/>
                          <a:pt x="11049" y="95250"/>
                          <a:pt x="11049" y="95250"/>
                        </a:cubicBezTo>
                        <a:cubicBezTo>
                          <a:pt x="11049" y="95345"/>
                          <a:pt x="11144" y="95441"/>
                          <a:pt x="11144" y="95441"/>
                        </a:cubicBezTo>
                        <a:cubicBezTo>
                          <a:pt x="11144" y="95536"/>
                          <a:pt x="11240" y="95631"/>
                          <a:pt x="11240" y="95726"/>
                        </a:cubicBezTo>
                        <a:cubicBezTo>
                          <a:pt x="11335" y="96012"/>
                          <a:pt x="11430" y="96298"/>
                          <a:pt x="11621" y="96583"/>
                        </a:cubicBezTo>
                        <a:lnTo>
                          <a:pt x="12859" y="99441"/>
                        </a:lnTo>
                        <a:lnTo>
                          <a:pt x="13526" y="101060"/>
                        </a:lnTo>
                        <a:lnTo>
                          <a:pt x="15526" y="105632"/>
                        </a:lnTo>
                        <a:lnTo>
                          <a:pt x="16097" y="107061"/>
                        </a:lnTo>
                        <a:lnTo>
                          <a:pt x="16288" y="107537"/>
                        </a:lnTo>
                        <a:lnTo>
                          <a:pt x="19241" y="114491"/>
                        </a:lnTo>
                        <a:lnTo>
                          <a:pt x="19336" y="114586"/>
                        </a:lnTo>
                        <a:lnTo>
                          <a:pt x="29147" y="137446"/>
                        </a:lnTo>
                        <a:lnTo>
                          <a:pt x="30385" y="140303"/>
                        </a:lnTo>
                        <a:lnTo>
                          <a:pt x="31052" y="141827"/>
                        </a:lnTo>
                        <a:lnTo>
                          <a:pt x="32385" y="144875"/>
                        </a:lnTo>
                        <a:lnTo>
                          <a:pt x="32957" y="146304"/>
                        </a:lnTo>
                        <a:lnTo>
                          <a:pt x="34957" y="150971"/>
                        </a:lnTo>
                        <a:lnTo>
                          <a:pt x="36767" y="155258"/>
                        </a:lnTo>
                        <a:lnTo>
                          <a:pt x="37529" y="157067"/>
                        </a:lnTo>
                        <a:lnTo>
                          <a:pt x="38195" y="158591"/>
                        </a:lnTo>
                        <a:lnTo>
                          <a:pt x="39434" y="160211"/>
                        </a:lnTo>
                        <a:lnTo>
                          <a:pt x="39434" y="160211"/>
                        </a:lnTo>
                        <a:lnTo>
                          <a:pt x="40672" y="162973"/>
                        </a:lnTo>
                        <a:lnTo>
                          <a:pt x="42101" y="166306"/>
                        </a:lnTo>
                        <a:lnTo>
                          <a:pt x="45530" y="174212"/>
                        </a:lnTo>
                        <a:lnTo>
                          <a:pt x="46673" y="176879"/>
                        </a:lnTo>
                        <a:lnTo>
                          <a:pt x="51911" y="188976"/>
                        </a:lnTo>
                        <a:lnTo>
                          <a:pt x="54102" y="194024"/>
                        </a:lnTo>
                        <a:lnTo>
                          <a:pt x="54483" y="194977"/>
                        </a:lnTo>
                        <a:lnTo>
                          <a:pt x="57722" y="202501"/>
                        </a:lnTo>
                        <a:lnTo>
                          <a:pt x="60579" y="209169"/>
                        </a:lnTo>
                        <a:lnTo>
                          <a:pt x="61627" y="211646"/>
                        </a:lnTo>
                        <a:lnTo>
                          <a:pt x="62294" y="213170"/>
                        </a:lnTo>
                        <a:lnTo>
                          <a:pt x="64199" y="217742"/>
                        </a:lnTo>
                        <a:lnTo>
                          <a:pt x="65627" y="221075"/>
                        </a:lnTo>
                        <a:lnTo>
                          <a:pt x="66770" y="223742"/>
                        </a:lnTo>
                        <a:lnTo>
                          <a:pt x="66770" y="223742"/>
                        </a:lnTo>
                        <a:lnTo>
                          <a:pt x="68771" y="228314"/>
                        </a:lnTo>
                        <a:lnTo>
                          <a:pt x="69437" y="229838"/>
                        </a:lnTo>
                        <a:lnTo>
                          <a:pt x="72009" y="235839"/>
                        </a:lnTo>
                        <a:lnTo>
                          <a:pt x="72676" y="234315"/>
                        </a:lnTo>
                        <a:lnTo>
                          <a:pt x="74676" y="229743"/>
                        </a:lnTo>
                        <a:lnTo>
                          <a:pt x="77819" y="222504"/>
                        </a:lnTo>
                        <a:lnTo>
                          <a:pt x="79248" y="219170"/>
                        </a:lnTo>
                        <a:lnTo>
                          <a:pt x="79724" y="218123"/>
                        </a:lnTo>
                        <a:lnTo>
                          <a:pt x="83153" y="210122"/>
                        </a:lnTo>
                        <a:lnTo>
                          <a:pt x="83534" y="209169"/>
                        </a:lnTo>
                        <a:lnTo>
                          <a:pt x="83820" y="208598"/>
                        </a:lnTo>
                        <a:lnTo>
                          <a:pt x="84106" y="207836"/>
                        </a:lnTo>
                        <a:lnTo>
                          <a:pt x="84392" y="207073"/>
                        </a:lnTo>
                        <a:lnTo>
                          <a:pt x="85154" y="205264"/>
                        </a:lnTo>
                        <a:lnTo>
                          <a:pt x="85725" y="204025"/>
                        </a:lnTo>
                        <a:lnTo>
                          <a:pt x="86392" y="202501"/>
                        </a:lnTo>
                        <a:lnTo>
                          <a:pt x="87725" y="199453"/>
                        </a:lnTo>
                        <a:lnTo>
                          <a:pt x="89440" y="195453"/>
                        </a:lnTo>
                        <a:lnTo>
                          <a:pt x="94298" y="184309"/>
                        </a:lnTo>
                        <a:lnTo>
                          <a:pt x="96965" y="178022"/>
                        </a:lnTo>
                        <a:lnTo>
                          <a:pt x="99155" y="172879"/>
                        </a:lnTo>
                        <a:lnTo>
                          <a:pt x="100108" y="170593"/>
                        </a:lnTo>
                        <a:lnTo>
                          <a:pt x="102108" y="166116"/>
                        </a:lnTo>
                        <a:lnTo>
                          <a:pt x="104108" y="161544"/>
                        </a:lnTo>
                        <a:lnTo>
                          <a:pt x="105442" y="158591"/>
                        </a:lnTo>
                        <a:lnTo>
                          <a:pt x="105442" y="158591"/>
                        </a:lnTo>
                        <a:lnTo>
                          <a:pt x="106109" y="157067"/>
                        </a:lnTo>
                        <a:lnTo>
                          <a:pt x="106394" y="156401"/>
                        </a:lnTo>
                        <a:lnTo>
                          <a:pt x="106775" y="155543"/>
                        </a:lnTo>
                        <a:lnTo>
                          <a:pt x="108204" y="152210"/>
                        </a:lnTo>
                        <a:lnTo>
                          <a:pt x="112586" y="142113"/>
                        </a:lnTo>
                        <a:lnTo>
                          <a:pt x="115253" y="135827"/>
                        </a:lnTo>
                        <a:lnTo>
                          <a:pt x="116586" y="132779"/>
                        </a:lnTo>
                        <a:lnTo>
                          <a:pt x="116776" y="132302"/>
                        </a:lnTo>
                        <a:lnTo>
                          <a:pt x="118491" y="128206"/>
                        </a:lnTo>
                        <a:lnTo>
                          <a:pt x="119920" y="124873"/>
                        </a:lnTo>
                        <a:lnTo>
                          <a:pt x="120491" y="123634"/>
                        </a:lnTo>
                        <a:lnTo>
                          <a:pt x="120587" y="123349"/>
                        </a:lnTo>
                        <a:lnTo>
                          <a:pt x="121063" y="122111"/>
                        </a:lnTo>
                        <a:lnTo>
                          <a:pt x="123539" y="116300"/>
                        </a:lnTo>
                        <a:lnTo>
                          <a:pt x="123634" y="116015"/>
                        </a:lnTo>
                        <a:lnTo>
                          <a:pt x="124301" y="114491"/>
                        </a:lnTo>
                        <a:lnTo>
                          <a:pt x="124968" y="112967"/>
                        </a:lnTo>
                        <a:lnTo>
                          <a:pt x="126873" y="108585"/>
                        </a:lnTo>
                        <a:lnTo>
                          <a:pt x="127349" y="107442"/>
                        </a:lnTo>
                        <a:lnTo>
                          <a:pt x="128207" y="105442"/>
                        </a:lnTo>
                        <a:lnTo>
                          <a:pt x="129254" y="103061"/>
                        </a:lnTo>
                        <a:lnTo>
                          <a:pt x="132207" y="96298"/>
                        </a:lnTo>
                        <a:lnTo>
                          <a:pt x="132398" y="95821"/>
                        </a:lnTo>
                        <a:cubicBezTo>
                          <a:pt x="132493" y="95441"/>
                          <a:pt x="132683" y="95155"/>
                          <a:pt x="132778" y="94774"/>
                        </a:cubicBezTo>
                        <a:cubicBezTo>
                          <a:pt x="132778" y="94774"/>
                          <a:pt x="132778" y="94774"/>
                          <a:pt x="132778" y="94774"/>
                        </a:cubicBezTo>
                        <a:cubicBezTo>
                          <a:pt x="132778" y="94774"/>
                          <a:pt x="132778" y="94679"/>
                          <a:pt x="132778" y="94679"/>
                        </a:cubicBezTo>
                        <a:cubicBezTo>
                          <a:pt x="132778" y="94679"/>
                          <a:pt x="132778" y="94679"/>
                          <a:pt x="132778" y="94679"/>
                        </a:cubicBezTo>
                        <a:cubicBezTo>
                          <a:pt x="132778" y="94679"/>
                          <a:pt x="132778" y="94679"/>
                          <a:pt x="132778" y="94679"/>
                        </a:cubicBezTo>
                        <a:cubicBezTo>
                          <a:pt x="132778" y="94679"/>
                          <a:pt x="132778" y="94679"/>
                          <a:pt x="132778" y="94679"/>
                        </a:cubicBezTo>
                        <a:cubicBezTo>
                          <a:pt x="132778" y="94679"/>
                          <a:pt x="132778" y="94583"/>
                          <a:pt x="132778" y="94583"/>
                        </a:cubicBezTo>
                        <a:cubicBezTo>
                          <a:pt x="132778" y="94583"/>
                          <a:pt x="132778" y="94488"/>
                          <a:pt x="132778" y="94488"/>
                        </a:cubicBezTo>
                        <a:cubicBezTo>
                          <a:pt x="132778" y="94393"/>
                          <a:pt x="132874" y="94298"/>
                          <a:pt x="132874" y="94202"/>
                        </a:cubicBezTo>
                        <a:cubicBezTo>
                          <a:pt x="132969" y="94107"/>
                          <a:pt x="132969" y="94012"/>
                          <a:pt x="132969" y="93821"/>
                        </a:cubicBezTo>
                        <a:cubicBezTo>
                          <a:pt x="132969" y="93726"/>
                          <a:pt x="132969" y="93726"/>
                          <a:pt x="133064" y="93631"/>
                        </a:cubicBezTo>
                        <a:cubicBezTo>
                          <a:pt x="133064" y="93536"/>
                          <a:pt x="133064" y="93536"/>
                          <a:pt x="133160" y="93440"/>
                        </a:cubicBezTo>
                        <a:cubicBezTo>
                          <a:pt x="133160" y="93440"/>
                          <a:pt x="133160" y="93345"/>
                          <a:pt x="133160" y="93345"/>
                        </a:cubicBezTo>
                        <a:cubicBezTo>
                          <a:pt x="133160" y="93345"/>
                          <a:pt x="133160" y="93345"/>
                          <a:pt x="133160" y="93250"/>
                        </a:cubicBezTo>
                        <a:cubicBezTo>
                          <a:pt x="133255" y="93154"/>
                          <a:pt x="133255" y="92964"/>
                          <a:pt x="133255" y="92869"/>
                        </a:cubicBezTo>
                        <a:cubicBezTo>
                          <a:pt x="133255" y="92774"/>
                          <a:pt x="133350" y="92678"/>
                          <a:pt x="133350" y="92583"/>
                        </a:cubicBezTo>
                        <a:cubicBezTo>
                          <a:pt x="133350" y="92583"/>
                          <a:pt x="133350" y="92488"/>
                          <a:pt x="133350" y="92488"/>
                        </a:cubicBezTo>
                        <a:cubicBezTo>
                          <a:pt x="133350" y="92392"/>
                          <a:pt x="133350" y="92297"/>
                          <a:pt x="133445" y="92297"/>
                        </a:cubicBezTo>
                        <a:cubicBezTo>
                          <a:pt x="133445" y="92202"/>
                          <a:pt x="133541" y="92107"/>
                          <a:pt x="133541" y="92107"/>
                        </a:cubicBezTo>
                        <a:cubicBezTo>
                          <a:pt x="133541" y="92012"/>
                          <a:pt x="133541" y="92012"/>
                          <a:pt x="133636" y="91916"/>
                        </a:cubicBezTo>
                        <a:cubicBezTo>
                          <a:pt x="133636" y="91821"/>
                          <a:pt x="133636" y="91821"/>
                          <a:pt x="133636" y="91821"/>
                        </a:cubicBezTo>
                        <a:cubicBezTo>
                          <a:pt x="133636" y="91821"/>
                          <a:pt x="133636" y="91821"/>
                          <a:pt x="133636" y="91726"/>
                        </a:cubicBezTo>
                        <a:cubicBezTo>
                          <a:pt x="133636" y="91726"/>
                          <a:pt x="133636" y="91630"/>
                          <a:pt x="133636" y="91630"/>
                        </a:cubicBezTo>
                        <a:cubicBezTo>
                          <a:pt x="133636" y="91630"/>
                          <a:pt x="133636" y="91535"/>
                          <a:pt x="133636" y="91535"/>
                        </a:cubicBezTo>
                        <a:cubicBezTo>
                          <a:pt x="133731" y="91345"/>
                          <a:pt x="133731" y="91154"/>
                          <a:pt x="133826" y="90868"/>
                        </a:cubicBezTo>
                        <a:cubicBezTo>
                          <a:pt x="133826" y="90773"/>
                          <a:pt x="133826" y="90773"/>
                          <a:pt x="133922" y="90678"/>
                        </a:cubicBezTo>
                        <a:cubicBezTo>
                          <a:pt x="133922" y="90678"/>
                          <a:pt x="133922" y="90583"/>
                          <a:pt x="133922" y="90583"/>
                        </a:cubicBezTo>
                        <a:cubicBezTo>
                          <a:pt x="133922" y="90583"/>
                          <a:pt x="133922" y="90583"/>
                          <a:pt x="133922" y="90583"/>
                        </a:cubicBezTo>
                        <a:cubicBezTo>
                          <a:pt x="133922" y="90488"/>
                          <a:pt x="134017" y="90392"/>
                          <a:pt x="134017" y="90297"/>
                        </a:cubicBezTo>
                        <a:cubicBezTo>
                          <a:pt x="134017" y="90297"/>
                          <a:pt x="134017" y="90297"/>
                          <a:pt x="134017" y="90202"/>
                        </a:cubicBezTo>
                        <a:cubicBezTo>
                          <a:pt x="134017" y="90202"/>
                          <a:pt x="134017" y="90106"/>
                          <a:pt x="134017" y="90106"/>
                        </a:cubicBezTo>
                        <a:cubicBezTo>
                          <a:pt x="134017" y="89916"/>
                          <a:pt x="134112" y="89821"/>
                          <a:pt x="134112" y="89630"/>
                        </a:cubicBezTo>
                        <a:cubicBezTo>
                          <a:pt x="134112" y="89535"/>
                          <a:pt x="134112" y="89535"/>
                          <a:pt x="134207" y="89440"/>
                        </a:cubicBezTo>
                        <a:cubicBezTo>
                          <a:pt x="134207" y="89440"/>
                          <a:pt x="134207" y="89344"/>
                          <a:pt x="134207" y="89344"/>
                        </a:cubicBezTo>
                        <a:cubicBezTo>
                          <a:pt x="134207" y="89249"/>
                          <a:pt x="134207" y="89154"/>
                          <a:pt x="134303" y="89154"/>
                        </a:cubicBezTo>
                        <a:cubicBezTo>
                          <a:pt x="134303" y="89059"/>
                          <a:pt x="134398" y="88964"/>
                          <a:pt x="134398" y="88868"/>
                        </a:cubicBezTo>
                        <a:cubicBezTo>
                          <a:pt x="134398" y="88868"/>
                          <a:pt x="134398" y="88773"/>
                          <a:pt x="134398" y="88773"/>
                        </a:cubicBezTo>
                        <a:lnTo>
                          <a:pt x="134398" y="88773"/>
                        </a:lnTo>
                        <a:cubicBezTo>
                          <a:pt x="134398" y="88773"/>
                          <a:pt x="134398" y="88678"/>
                          <a:pt x="134398" y="88678"/>
                        </a:cubicBezTo>
                        <a:cubicBezTo>
                          <a:pt x="134398" y="88487"/>
                          <a:pt x="134493" y="88297"/>
                          <a:pt x="134493" y="88106"/>
                        </a:cubicBezTo>
                        <a:cubicBezTo>
                          <a:pt x="134493" y="87916"/>
                          <a:pt x="134588" y="87820"/>
                          <a:pt x="134588" y="87725"/>
                        </a:cubicBezTo>
                        <a:cubicBezTo>
                          <a:pt x="134588" y="87725"/>
                          <a:pt x="134588" y="87630"/>
                          <a:pt x="134588" y="87630"/>
                        </a:cubicBezTo>
                        <a:cubicBezTo>
                          <a:pt x="134588" y="87535"/>
                          <a:pt x="134684" y="87344"/>
                          <a:pt x="134684" y="87249"/>
                        </a:cubicBezTo>
                        <a:cubicBezTo>
                          <a:pt x="134684" y="87058"/>
                          <a:pt x="134779" y="86868"/>
                          <a:pt x="134779" y="86678"/>
                        </a:cubicBezTo>
                        <a:cubicBezTo>
                          <a:pt x="134779" y="86487"/>
                          <a:pt x="134874" y="86392"/>
                          <a:pt x="134874" y="86296"/>
                        </a:cubicBezTo>
                        <a:cubicBezTo>
                          <a:pt x="134874" y="86201"/>
                          <a:pt x="134969" y="86106"/>
                          <a:pt x="134969" y="86011"/>
                        </a:cubicBezTo>
                        <a:cubicBezTo>
                          <a:pt x="134969" y="86011"/>
                          <a:pt x="134969" y="86011"/>
                          <a:pt x="134969" y="86011"/>
                        </a:cubicBezTo>
                        <a:lnTo>
                          <a:pt x="134969" y="86011"/>
                        </a:lnTo>
                        <a:cubicBezTo>
                          <a:pt x="134969" y="86011"/>
                          <a:pt x="134969" y="86011"/>
                          <a:pt x="134969" y="86011"/>
                        </a:cubicBezTo>
                        <a:cubicBezTo>
                          <a:pt x="134969" y="85916"/>
                          <a:pt x="134969" y="85916"/>
                          <a:pt x="134969" y="85820"/>
                        </a:cubicBezTo>
                        <a:cubicBezTo>
                          <a:pt x="134969" y="85820"/>
                          <a:pt x="134969" y="85820"/>
                          <a:pt x="134969" y="85820"/>
                        </a:cubicBezTo>
                        <a:cubicBezTo>
                          <a:pt x="134969" y="85630"/>
                          <a:pt x="135065" y="85439"/>
                          <a:pt x="135065" y="85154"/>
                        </a:cubicBezTo>
                        <a:cubicBezTo>
                          <a:pt x="135065" y="85058"/>
                          <a:pt x="135065" y="85058"/>
                          <a:pt x="135065" y="84963"/>
                        </a:cubicBezTo>
                        <a:cubicBezTo>
                          <a:pt x="135065" y="84773"/>
                          <a:pt x="135160" y="84582"/>
                          <a:pt x="135160" y="84296"/>
                        </a:cubicBezTo>
                        <a:cubicBezTo>
                          <a:pt x="135160" y="84296"/>
                          <a:pt x="135160" y="84201"/>
                          <a:pt x="135160" y="84201"/>
                        </a:cubicBezTo>
                        <a:cubicBezTo>
                          <a:pt x="135160" y="84201"/>
                          <a:pt x="135160" y="84201"/>
                          <a:pt x="135160" y="84201"/>
                        </a:cubicBezTo>
                        <a:cubicBezTo>
                          <a:pt x="135160" y="84106"/>
                          <a:pt x="135160" y="84011"/>
                          <a:pt x="135255" y="83915"/>
                        </a:cubicBezTo>
                        <a:cubicBezTo>
                          <a:pt x="135350" y="83534"/>
                          <a:pt x="135350" y="83153"/>
                          <a:pt x="135446" y="82772"/>
                        </a:cubicBezTo>
                        <a:cubicBezTo>
                          <a:pt x="135541" y="82296"/>
                          <a:pt x="135636" y="81820"/>
                          <a:pt x="135636" y="81439"/>
                        </a:cubicBezTo>
                        <a:cubicBezTo>
                          <a:pt x="135636" y="81439"/>
                          <a:pt x="135636" y="81343"/>
                          <a:pt x="135636" y="81343"/>
                        </a:cubicBezTo>
                        <a:cubicBezTo>
                          <a:pt x="135636" y="81343"/>
                          <a:pt x="135636" y="81343"/>
                          <a:pt x="135636" y="81248"/>
                        </a:cubicBezTo>
                        <a:cubicBezTo>
                          <a:pt x="135731" y="80867"/>
                          <a:pt x="135731" y="80391"/>
                          <a:pt x="135826" y="80010"/>
                        </a:cubicBezTo>
                        <a:cubicBezTo>
                          <a:pt x="135826" y="80010"/>
                          <a:pt x="135826" y="79915"/>
                          <a:pt x="135826" y="79915"/>
                        </a:cubicBezTo>
                        <a:cubicBezTo>
                          <a:pt x="135826" y="79819"/>
                          <a:pt x="135826" y="79819"/>
                          <a:pt x="135826" y="79724"/>
                        </a:cubicBezTo>
                        <a:cubicBezTo>
                          <a:pt x="135826" y="79724"/>
                          <a:pt x="135826" y="79724"/>
                          <a:pt x="135826" y="79724"/>
                        </a:cubicBezTo>
                        <a:lnTo>
                          <a:pt x="135826" y="79724"/>
                        </a:lnTo>
                        <a:cubicBezTo>
                          <a:pt x="135922" y="79248"/>
                          <a:pt x="135922" y="78867"/>
                          <a:pt x="136017" y="78391"/>
                        </a:cubicBezTo>
                        <a:cubicBezTo>
                          <a:pt x="136017" y="78295"/>
                          <a:pt x="136017" y="78295"/>
                          <a:pt x="136017" y="78200"/>
                        </a:cubicBezTo>
                        <a:cubicBezTo>
                          <a:pt x="136017" y="78200"/>
                          <a:pt x="136017" y="78200"/>
                          <a:pt x="136017" y="78200"/>
                        </a:cubicBezTo>
                        <a:lnTo>
                          <a:pt x="136017" y="78200"/>
                        </a:lnTo>
                        <a:cubicBezTo>
                          <a:pt x="136017" y="77915"/>
                          <a:pt x="136112" y="77629"/>
                          <a:pt x="136112" y="77343"/>
                        </a:cubicBezTo>
                        <a:cubicBezTo>
                          <a:pt x="136112" y="77248"/>
                          <a:pt x="136112" y="77153"/>
                          <a:pt x="136112" y="77057"/>
                        </a:cubicBezTo>
                        <a:cubicBezTo>
                          <a:pt x="136112" y="77057"/>
                          <a:pt x="136112" y="77057"/>
                          <a:pt x="136112" y="77057"/>
                        </a:cubicBezTo>
                        <a:cubicBezTo>
                          <a:pt x="136112" y="76962"/>
                          <a:pt x="136112" y="76962"/>
                          <a:pt x="136112" y="76867"/>
                        </a:cubicBezTo>
                        <a:cubicBezTo>
                          <a:pt x="136112" y="76771"/>
                          <a:pt x="136112" y="76771"/>
                          <a:pt x="136112" y="76676"/>
                        </a:cubicBezTo>
                        <a:cubicBezTo>
                          <a:pt x="136112" y="76295"/>
                          <a:pt x="136208" y="75914"/>
                          <a:pt x="136208" y="75533"/>
                        </a:cubicBezTo>
                        <a:cubicBezTo>
                          <a:pt x="136208" y="75438"/>
                          <a:pt x="136208" y="75438"/>
                          <a:pt x="136208" y="75343"/>
                        </a:cubicBezTo>
                        <a:cubicBezTo>
                          <a:pt x="136208" y="75343"/>
                          <a:pt x="136208" y="75248"/>
                          <a:pt x="136208" y="75248"/>
                        </a:cubicBezTo>
                        <a:cubicBezTo>
                          <a:pt x="136208" y="75152"/>
                          <a:pt x="136208" y="75152"/>
                          <a:pt x="136208" y="75152"/>
                        </a:cubicBezTo>
                        <a:cubicBezTo>
                          <a:pt x="136208" y="74962"/>
                          <a:pt x="136208" y="74771"/>
                          <a:pt x="136208" y="74581"/>
                        </a:cubicBezTo>
                        <a:cubicBezTo>
                          <a:pt x="136208" y="74486"/>
                          <a:pt x="136208" y="74390"/>
                          <a:pt x="136208" y="74295"/>
                        </a:cubicBezTo>
                        <a:cubicBezTo>
                          <a:pt x="136208" y="74200"/>
                          <a:pt x="136208" y="74104"/>
                          <a:pt x="136208" y="74009"/>
                        </a:cubicBezTo>
                        <a:cubicBezTo>
                          <a:pt x="136208" y="73914"/>
                          <a:pt x="136208" y="73914"/>
                          <a:pt x="136208" y="73819"/>
                        </a:cubicBezTo>
                        <a:lnTo>
                          <a:pt x="136208" y="73819"/>
                        </a:lnTo>
                        <a:cubicBezTo>
                          <a:pt x="136208" y="73342"/>
                          <a:pt x="136208" y="72866"/>
                          <a:pt x="136208" y="72390"/>
                        </a:cubicBezTo>
                        <a:cubicBezTo>
                          <a:pt x="136208" y="72295"/>
                          <a:pt x="136208" y="72295"/>
                          <a:pt x="136208" y="72295"/>
                        </a:cubicBezTo>
                        <a:lnTo>
                          <a:pt x="136208" y="72295"/>
                        </a:lnTo>
                        <a:cubicBezTo>
                          <a:pt x="136874" y="72295"/>
                          <a:pt x="136874" y="72200"/>
                          <a:pt x="136874" y="72009"/>
                        </a:cubicBezTo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sz="2400"/>
                  </a:p>
                </p:txBody>
              </p:sp>
            </p:grpSp>
          </p:grpSp>
        </p:grpSp>
      </p:grpSp>
      <p:sp>
        <p:nvSpPr>
          <p:cNvPr id="184" name="Ellipsi 183">
            <a:extLst>
              <a:ext uri="{FF2B5EF4-FFF2-40B4-BE49-F238E27FC236}">
                <a16:creationId xmlns:a16="http://schemas.microsoft.com/office/drawing/2014/main" id="{F85AFDB8-8DF7-44BD-9897-496D964D9AC3}"/>
              </a:ext>
            </a:extLst>
          </p:cNvPr>
          <p:cNvSpPr/>
          <p:nvPr/>
        </p:nvSpPr>
        <p:spPr>
          <a:xfrm>
            <a:off x="6701387" y="1403427"/>
            <a:ext cx="303159" cy="303159"/>
          </a:xfrm>
          <a:prstGeom prst="ellipse">
            <a:avLst/>
          </a:prstGeom>
          <a:solidFill>
            <a:srgbClr val="00A79F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67"/>
              </a:lnSpc>
            </a:pPr>
            <a:r>
              <a:rPr lang="fi-FI" sz="1333" b="1" dirty="0"/>
              <a:t>3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6A80A12E-AC15-4EA0-A0F6-A15B339087D8}"/>
              </a:ext>
            </a:extLst>
          </p:cNvPr>
          <p:cNvSpPr/>
          <p:nvPr/>
        </p:nvSpPr>
        <p:spPr>
          <a:xfrm>
            <a:off x="3856258" y="4371989"/>
            <a:ext cx="342422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67"/>
              </a:lnSpc>
            </a:pPr>
            <a:r>
              <a:rPr lang="fi-FI" sz="1600" b="1" dirty="0"/>
              <a:t>Saan osallistua </a:t>
            </a:r>
          </a:p>
          <a:p>
            <a:pPr>
              <a:lnSpc>
                <a:spcPts val="1867"/>
              </a:lnSpc>
            </a:pPr>
            <a:r>
              <a:rPr lang="fi-FI" sz="1600" b="1" dirty="0"/>
              <a:t>palveluiden </a:t>
            </a:r>
          </a:p>
          <a:p>
            <a:pPr>
              <a:lnSpc>
                <a:spcPts val="1867"/>
              </a:lnSpc>
            </a:pPr>
            <a:r>
              <a:rPr lang="fi-FI" sz="1600" b="1" dirty="0"/>
              <a:t>kehittämiseen.</a:t>
            </a:r>
          </a:p>
        </p:txBody>
      </p: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CD7ECA0C-55D7-4CC8-B898-FF2E3C35BE1C}"/>
              </a:ext>
            </a:extLst>
          </p:cNvPr>
          <p:cNvGrpSpPr/>
          <p:nvPr/>
        </p:nvGrpSpPr>
        <p:grpSpPr>
          <a:xfrm>
            <a:off x="2233613" y="4596853"/>
            <a:ext cx="1521400" cy="1521400"/>
            <a:chOff x="4051320" y="3624144"/>
            <a:chExt cx="1141050" cy="1141050"/>
          </a:xfrm>
        </p:grpSpPr>
        <p:sp>
          <p:nvSpPr>
            <p:cNvPr id="181" name="Ellipsi 180">
              <a:extLst>
                <a:ext uri="{FF2B5EF4-FFF2-40B4-BE49-F238E27FC236}">
                  <a16:creationId xmlns:a16="http://schemas.microsoft.com/office/drawing/2014/main" id="{FFEFCE01-4E6E-469B-BD9A-50D5BBD35B3E}"/>
                </a:ext>
              </a:extLst>
            </p:cNvPr>
            <p:cNvSpPr/>
            <p:nvPr/>
          </p:nvSpPr>
          <p:spPr>
            <a:xfrm>
              <a:off x="4051320" y="3624144"/>
              <a:ext cx="1141050" cy="1141050"/>
            </a:xfrm>
            <a:prstGeom prst="ellipse">
              <a:avLst/>
            </a:prstGeom>
            <a:solidFill>
              <a:srgbClr val="EBF5F4"/>
            </a:solidFill>
            <a:ln w="19050" cap="rnd">
              <a:solidFill>
                <a:srgbClr val="00A79F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fi-FI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3" name="Ryhmä 32">
              <a:extLst>
                <a:ext uri="{FF2B5EF4-FFF2-40B4-BE49-F238E27FC236}">
                  <a16:creationId xmlns:a16="http://schemas.microsoft.com/office/drawing/2014/main" id="{D53EFBCD-F08D-464F-8C74-6D74196328F6}"/>
                </a:ext>
              </a:extLst>
            </p:cNvPr>
            <p:cNvGrpSpPr/>
            <p:nvPr/>
          </p:nvGrpSpPr>
          <p:grpSpPr>
            <a:xfrm>
              <a:off x="4074340" y="3661443"/>
              <a:ext cx="1111614" cy="959696"/>
              <a:chOff x="4074340" y="3564594"/>
              <a:chExt cx="1111614" cy="959696"/>
            </a:xfrm>
          </p:grpSpPr>
          <p:pic>
            <p:nvPicPr>
              <p:cNvPr id="135" name="Kuva 134" descr="Käyttäjät">
                <a:extLst>
                  <a:ext uri="{FF2B5EF4-FFF2-40B4-BE49-F238E27FC236}">
                    <a16:creationId xmlns:a16="http://schemas.microsoft.com/office/drawing/2014/main" id="{D744AB4F-E182-4F72-8113-D629D75B0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307790" y="3763842"/>
                <a:ext cx="600404" cy="600403"/>
              </a:xfrm>
              <a:prstGeom prst="rect">
                <a:avLst/>
              </a:prstGeom>
            </p:spPr>
          </p:pic>
          <p:grpSp>
            <p:nvGrpSpPr>
              <p:cNvPr id="19" name="Ryhmä 18">
                <a:extLst>
                  <a:ext uri="{FF2B5EF4-FFF2-40B4-BE49-F238E27FC236}">
                    <a16:creationId xmlns:a16="http://schemas.microsoft.com/office/drawing/2014/main" id="{C01AD254-A4BE-4627-8870-AE1FCF458E9F}"/>
                  </a:ext>
                </a:extLst>
              </p:cNvPr>
              <p:cNvGrpSpPr/>
              <p:nvPr/>
            </p:nvGrpSpPr>
            <p:grpSpPr>
              <a:xfrm>
                <a:off x="4074340" y="3564594"/>
                <a:ext cx="1111614" cy="398636"/>
                <a:chOff x="4008185" y="3540869"/>
                <a:chExt cx="1243924" cy="446085"/>
              </a:xfrm>
              <a:solidFill>
                <a:srgbClr val="00A79F"/>
              </a:solidFill>
            </p:grpSpPr>
            <p:sp>
              <p:nvSpPr>
                <p:cNvPr id="149" name="Vapaamuotoinen: Muoto 148">
                  <a:extLst>
                    <a:ext uri="{FF2B5EF4-FFF2-40B4-BE49-F238E27FC236}">
                      <a16:creationId xmlns:a16="http://schemas.microsoft.com/office/drawing/2014/main" id="{1FBC3BFA-556E-4BA3-9825-539FD6234438}"/>
                    </a:ext>
                  </a:extLst>
                </p:cNvPr>
                <p:cNvSpPr/>
                <p:nvPr/>
              </p:nvSpPr>
              <p:spPr>
                <a:xfrm>
                  <a:off x="4887171" y="3680077"/>
                  <a:ext cx="364938" cy="306877"/>
                </a:xfrm>
                <a:custGeom>
                  <a:avLst/>
                  <a:gdLst>
                    <a:gd name="connsiteX0" fmla="*/ 29487 w 211825"/>
                    <a:gd name="connsiteY0" fmla="*/ 130104 h 178125"/>
                    <a:gd name="connsiteX1" fmla="*/ 1805 w 211825"/>
                    <a:gd name="connsiteY1" fmla="*/ 78592 h 178125"/>
                    <a:gd name="connsiteX2" fmla="*/ 106755 w 211825"/>
                    <a:gd name="connsiteY2" fmla="*/ 1805 h 178125"/>
                    <a:gd name="connsiteX3" fmla="*/ 211465 w 211825"/>
                    <a:gd name="connsiteY3" fmla="*/ 78592 h 178125"/>
                    <a:gd name="connsiteX4" fmla="*/ 106755 w 211825"/>
                    <a:gd name="connsiteY4" fmla="*/ 155378 h 178125"/>
                    <a:gd name="connsiteX5" fmla="*/ 60298 w 211825"/>
                    <a:gd name="connsiteY5" fmla="*/ 146953 h 178125"/>
                    <a:gd name="connsiteX6" fmla="*/ 18655 w 211825"/>
                    <a:gd name="connsiteY6" fmla="*/ 177523 h 178125"/>
                    <a:gd name="connsiteX7" fmla="*/ 29487 w 211825"/>
                    <a:gd name="connsiteY7" fmla="*/ 130104 h 17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25" h="178125">
                      <a:moveTo>
                        <a:pt x="29487" y="130104"/>
                      </a:moveTo>
                      <a:cubicBezTo>
                        <a:pt x="12397" y="116383"/>
                        <a:pt x="1805" y="98571"/>
                        <a:pt x="1805" y="78592"/>
                      </a:cubicBezTo>
                      <a:cubicBezTo>
                        <a:pt x="1805" y="36468"/>
                        <a:pt x="48985" y="1805"/>
                        <a:pt x="106755" y="1805"/>
                      </a:cubicBezTo>
                      <a:cubicBezTo>
                        <a:pt x="164526" y="1805"/>
                        <a:pt x="211465" y="36468"/>
                        <a:pt x="211465" y="78592"/>
                      </a:cubicBezTo>
                      <a:cubicBezTo>
                        <a:pt x="211465" y="120957"/>
                        <a:pt x="164285" y="155378"/>
                        <a:pt x="106755" y="155378"/>
                      </a:cubicBezTo>
                      <a:cubicBezTo>
                        <a:pt x="90146" y="155378"/>
                        <a:pt x="74500" y="152249"/>
                        <a:pt x="60298" y="146953"/>
                      </a:cubicBezTo>
                      <a:lnTo>
                        <a:pt x="18655" y="177523"/>
                      </a:lnTo>
                      <a:lnTo>
                        <a:pt x="29487" y="1301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2400"/>
                </a:p>
              </p:txBody>
            </p:sp>
            <p:grpSp>
              <p:nvGrpSpPr>
                <p:cNvPr id="156" name="Ryhmä 155">
                  <a:extLst>
                    <a:ext uri="{FF2B5EF4-FFF2-40B4-BE49-F238E27FC236}">
                      <a16:creationId xmlns:a16="http://schemas.microsoft.com/office/drawing/2014/main" id="{51F6E11B-FE9A-4084-9997-60B5E7B796F7}"/>
                    </a:ext>
                  </a:extLst>
                </p:cNvPr>
                <p:cNvGrpSpPr/>
                <p:nvPr/>
              </p:nvGrpSpPr>
              <p:grpSpPr>
                <a:xfrm>
                  <a:off x="4008185" y="3697910"/>
                  <a:ext cx="270387" cy="271212"/>
                  <a:chOff x="4266420" y="3189615"/>
                  <a:chExt cx="226388" cy="227079"/>
                </a:xfrm>
                <a:grpFill/>
              </p:grpSpPr>
              <p:sp>
                <p:nvSpPr>
                  <p:cNvPr id="150" name="Vapaamuotoinen: Muoto 149">
                    <a:extLst>
                      <a:ext uri="{FF2B5EF4-FFF2-40B4-BE49-F238E27FC236}">
                        <a16:creationId xmlns:a16="http://schemas.microsoft.com/office/drawing/2014/main" id="{80D9F052-6A48-4612-A3B8-41250CC199AA}"/>
                      </a:ext>
                    </a:extLst>
                  </p:cNvPr>
                  <p:cNvSpPr/>
                  <p:nvPr/>
                </p:nvSpPr>
                <p:spPr>
                  <a:xfrm>
                    <a:off x="4335783" y="3212546"/>
                    <a:ext cx="107637" cy="107637"/>
                  </a:xfrm>
                  <a:custGeom>
                    <a:avLst/>
                    <a:gdLst>
                      <a:gd name="connsiteX0" fmla="*/ 644 w 74620"/>
                      <a:gd name="connsiteY0" fmla="*/ 9156 h 74619"/>
                      <a:gd name="connsiteX1" fmla="*/ 9153 w 74620"/>
                      <a:gd name="connsiteY1" fmla="*/ 644 h 74619"/>
                      <a:gd name="connsiteX2" fmla="*/ 75033 w 74620"/>
                      <a:gd name="connsiteY2" fmla="*/ 66504 h 74619"/>
                      <a:gd name="connsiteX3" fmla="*/ 66523 w 74620"/>
                      <a:gd name="connsiteY3" fmla="*/ 75016 h 74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620" h="74619">
                        <a:moveTo>
                          <a:pt x="644" y="9156"/>
                        </a:moveTo>
                        <a:lnTo>
                          <a:pt x="9153" y="644"/>
                        </a:lnTo>
                        <a:lnTo>
                          <a:pt x="75033" y="66504"/>
                        </a:lnTo>
                        <a:lnTo>
                          <a:pt x="66523" y="75016"/>
                        </a:lnTo>
                        <a:close/>
                      </a:path>
                    </a:pathLst>
                  </a:custGeom>
                  <a:grpFill/>
                  <a:ln w="24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sz="2400"/>
                  </a:p>
                </p:txBody>
              </p:sp>
              <p:sp>
                <p:nvSpPr>
                  <p:cNvPr id="151" name="Vapaamuotoinen: Muoto 150">
                    <a:extLst>
                      <a:ext uri="{FF2B5EF4-FFF2-40B4-BE49-F238E27FC236}">
                        <a16:creationId xmlns:a16="http://schemas.microsoft.com/office/drawing/2014/main" id="{078DB335-5174-4FC7-B925-66FA711F6C2D}"/>
                      </a:ext>
                    </a:extLst>
                  </p:cNvPr>
                  <p:cNvSpPr/>
                  <p:nvPr/>
                </p:nvSpPr>
                <p:spPr>
                  <a:xfrm>
                    <a:off x="4309325" y="3233011"/>
                    <a:ext cx="114583" cy="114581"/>
                  </a:xfrm>
                  <a:custGeom>
                    <a:avLst/>
                    <a:gdLst>
                      <a:gd name="connsiteX0" fmla="*/ 644 w 79434"/>
                      <a:gd name="connsiteY0" fmla="*/ 13411 h 79434"/>
                      <a:gd name="connsiteX1" fmla="*/ 13408 w 79434"/>
                      <a:gd name="connsiteY1" fmla="*/ 644 h 79434"/>
                      <a:gd name="connsiteX2" fmla="*/ 79287 w 79434"/>
                      <a:gd name="connsiteY2" fmla="*/ 66504 h 79434"/>
                      <a:gd name="connsiteX3" fmla="*/ 66523 w 79434"/>
                      <a:gd name="connsiteY3" fmla="*/ 79272 h 79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434" h="79434">
                        <a:moveTo>
                          <a:pt x="644" y="13411"/>
                        </a:moveTo>
                        <a:lnTo>
                          <a:pt x="13408" y="644"/>
                        </a:lnTo>
                        <a:lnTo>
                          <a:pt x="79287" y="66504"/>
                        </a:lnTo>
                        <a:lnTo>
                          <a:pt x="66523" y="79272"/>
                        </a:lnTo>
                        <a:close/>
                      </a:path>
                    </a:pathLst>
                  </a:custGeom>
                  <a:grpFill/>
                  <a:ln w="24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sz="2400"/>
                  </a:p>
                </p:txBody>
              </p:sp>
              <p:sp>
                <p:nvSpPr>
                  <p:cNvPr id="152" name="Vapaamuotoinen: Muoto 151">
                    <a:extLst>
                      <a:ext uri="{FF2B5EF4-FFF2-40B4-BE49-F238E27FC236}">
                        <a16:creationId xmlns:a16="http://schemas.microsoft.com/office/drawing/2014/main" id="{8062EE5D-9FAB-499C-9370-4516832C6D6D}"/>
                      </a:ext>
                    </a:extLst>
                  </p:cNvPr>
                  <p:cNvSpPr/>
                  <p:nvPr/>
                </p:nvSpPr>
                <p:spPr>
                  <a:xfrm>
                    <a:off x="4289001" y="3259605"/>
                    <a:ext cx="107637" cy="107637"/>
                  </a:xfrm>
                  <a:custGeom>
                    <a:avLst/>
                    <a:gdLst>
                      <a:gd name="connsiteX0" fmla="*/ 644 w 74620"/>
                      <a:gd name="connsiteY0" fmla="*/ 9156 h 74619"/>
                      <a:gd name="connsiteX1" fmla="*/ 9153 w 74620"/>
                      <a:gd name="connsiteY1" fmla="*/ 644 h 74619"/>
                      <a:gd name="connsiteX2" fmla="*/ 75033 w 74620"/>
                      <a:gd name="connsiteY2" fmla="*/ 66504 h 74619"/>
                      <a:gd name="connsiteX3" fmla="*/ 66523 w 74620"/>
                      <a:gd name="connsiteY3" fmla="*/ 75016 h 74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620" h="74619">
                        <a:moveTo>
                          <a:pt x="644" y="9156"/>
                        </a:moveTo>
                        <a:lnTo>
                          <a:pt x="9153" y="644"/>
                        </a:lnTo>
                        <a:lnTo>
                          <a:pt x="75033" y="66504"/>
                        </a:lnTo>
                        <a:lnTo>
                          <a:pt x="66523" y="75016"/>
                        </a:lnTo>
                        <a:close/>
                      </a:path>
                    </a:pathLst>
                  </a:custGeom>
                  <a:grpFill/>
                  <a:ln w="24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sz="2400"/>
                  </a:p>
                </p:txBody>
              </p:sp>
              <p:sp>
                <p:nvSpPr>
                  <p:cNvPr id="153" name="Vapaamuotoinen: Muoto 152">
                    <a:extLst>
                      <a:ext uri="{FF2B5EF4-FFF2-40B4-BE49-F238E27FC236}">
                        <a16:creationId xmlns:a16="http://schemas.microsoft.com/office/drawing/2014/main" id="{DA2A2E61-9B3D-462A-B39F-412F676D6964}"/>
                      </a:ext>
                    </a:extLst>
                  </p:cNvPr>
                  <p:cNvSpPr/>
                  <p:nvPr/>
                </p:nvSpPr>
                <p:spPr>
                  <a:xfrm>
                    <a:off x="4266420" y="3189615"/>
                    <a:ext cx="65972" cy="65971"/>
                  </a:xfrm>
                  <a:custGeom>
                    <a:avLst/>
                    <a:gdLst>
                      <a:gd name="connsiteX0" fmla="*/ 5134 w 45735"/>
                      <a:gd name="connsiteY0" fmla="*/ 33537 h 45734"/>
                      <a:gd name="connsiteX1" fmla="*/ 3208 w 45735"/>
                      <a:gd name="connsiteY1" fmla="*/ 44369 h 45734"/>
                      <a:gd name="connsiteX2" fmla="*/ 14040 w 45735"/>
                      <a:gd name="connsiteY2" fmla="*/ 42444 h 45734"/>
                      <a:gd name="connsiteX3" fmla="*/ 42444 w 45735"/>
                      <a:gd name="connsiteY3" fmla="*/ 14040 h 45734"/>
                      <a:gd name="connsiteX4" fmla="*/ 44370 w 45735"/>
                      <a:gd name="connsiteY4" fmla="*/ 3208 h 45734"/>
                      <a:gd name="connsiteX5" fmla="*/ 33297 w 45735"/>
                      <a:gd name="connsiteY5" fmla="*/ 5134 h 45734"/>
                      <a:gd name="connsiteX6" fmla="*/ 5134 w 45735"/>
                      <a:gd name="connsiteY6" fmla="*/ 33537 h 45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35" h="45734">
                        <a:moveTo>
                          <a:pt x="5134" y="33537"/>
                        </a:moveTo>
                        <a:cubicBezTo>
                          <a:pt x="1523" y="37148"/>
                          <a:pt x="801" y="41962"/>
                          <a:pt x="3208" y="44369"/>
                        </a:cubicBezTo>
                        <a:cubicBezTo>
                          <a:pt x="5615" y="46776"/>
                          <a:pt x="10670" y="46054"/>
                          <a:pt x="14040" y="42444"/>
                        </a:cubicBezTo>
                        <a:lnTo>
                          <a:pt x="42444" y="14040"/>
                        </a:lnTo>
                        <a:cubicBezTo>
                          <a:pt x="46055" y="10429"/>
                          <a:pt x="46777" y="5615"/>
                          <a:pt x="44370" y="3208"/>
                        </a:cubicBezTo>
                        <a:cubicBezTo>
                          <a:pt x="41963" y="801"/>
                          <a:pt x="36908" y="1523"/>
                          <a:pt x="33297" y="5134"/>
                        </a:cubicBezTo>
                        <a:lnTo>
                          <a:pt x="5134" y="3353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sz="2400"/>
                  </a:p>
                </p:txBody>
              </p:sp>
              <p:sp>
                <p:nvSpPr>
                  <p:cNvPr id="154" name="Vapaamuotoinen: Muoto 153">
                    <a:extLst>
                      <a:ext uri="{FF2B5EF4-FFF2-40B4-BE49-F238E27FC236}">
                        <a16:creationId xmlns:a16="http://schemas.microsoft.com/office/drawing/2014/main" id="{954D2F89-C55C-44B9-AC4C-648AA5C59460}"/>
                      </a:ext>
                    </a:extLst>
                  </p:cNvPr>
                  <p:cNvSpPr/>
                  <p:nvPr/>
                </p:nvSpPr>
                <p:spPr>
                  <a:xfrm>
                    <a:off x="4399059" y="3322945"/>
                    <a:ext cx="93749" cy="93749"/>
                  </a:xfrm>
                  <a:custGeom>
                    <a:avLst/>
                    <a:gdLst>
                      <a:gd name="connsiteX0" fmla="*/ 5134 w 64991"/>
                      <a:gd name="connsiteY0" fmla="*/ 33297 h 64991"/>
                      <a:gd name="connsiteX1" fmla="*/ 3208 w 64991"/>
                      <a:gd name="connsiteY1" fmla="*/ 44129 h 64991"/>
                      <a:gd name="connsiteX2" fmla="*/ 57849 w 64991"/>
                      <a:gd name="connsiteY2" fmla="*/ 63626 h 64991"/>
                      <a:gd name="connsiteX3" fmla="*/ 63386 w 64991"/>
                      <a:gd name="connsiteY3" fmla="*/ 58090 h 64991"/>
                      <a:gd name="connsiteX4" fmla="*/ 44129 w 64991"/>
                      <a:gd name="connsiteY4" fmla="*/ 3208 h 64991"/>
                      <a:gd name="connsiteX5" fmla="*/ 33297 w 64991"/>
                      <a:gd name="connsiteY5" fmla="*/ 5134 h 64991"/>
                      <a:gd name="connsiteX6" fmla="*/ 5134 w 64991"/>
                      <a:gd name="connsiteY6" fmla="*/ 33297 h 64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991" h="64991">
                        <a:moveTo>
                          <a:pt x="5134" y="33297"/>
                        </a:moveTo>
                        <a:cubicBezTo>
                          <a:pt x="1523" y="36907"/>
                          <a:pt x="801" y="41722"/>
                          <a:pt x="3208" y="44129"/>
                        </a:cubicBezTo>
                        <a:cubicBezTo>
                          <a:pt x="5615" y="46536"/>
                          <a:pt x="57849" y="63626"/>
                          <a:pt x="57849" y="63626"/>
                        </a:cubicBezTo>
                        <a:cubicBezTo>
                          <a:pt x="62423" y="65311"/>
                          <a:pt x="65071" y="62663"/>
                          <a:pt x="63386" y="58090"/>
                        </a:cubicBezTo>
                        <a:cubicBezTo>
                          <a:pt x="63386" y="58090"/>
                          <a:pt x="46777" y="5615"/>
                          <a:pt x="44129" y="3208"/>
                        </a:cubicBezTo>
                        <a:cubicBezTo>
                          <a:pt x="41722" y="801"/>
                          <a:pt x="36667" y="1523"/>
                          <a:pt x="33297" y="5134"/>
                        </a:cubicBezTo>
                        <a:lnTo>
                          <a:pt x="5134" y="332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sz="2400"/>
                  </a:p>
                </p:txBody>
              </p:sp>
            </p:grpSp>
            <p:sp>
              <p:nvSpPr>
                <p:cNvPr id="155" name="Vapaamuotoinen: Muoto 154">
                  <a:extLst>
                    <a:ext uri="{FF2B5EF4-FFF2-40B4-BE49-F238E27FC236}">
                      <a16:creationId xmlns:a16="http://schemas.microsoft.com/office/drawing/2014/main" id="{5DEEC503-2240-4499-A75F-98EB186F4A1E}"/>
                    </a:ext>
                  </a:extLst>
                </p:cNvPr>
                <p:cNvSpPr/>
                <p:nvPr/>
              </p:nvSpPr>
              <p:spPr>
                <a:xfrm>
                  <a:off x="4506270" y="3540869"/>
                  <a:ext cx="190763" cy="306877"/>
                </a:xfrm>
                <a:custGeom>
                  <a:avLst/>
                  <a:gdLst>
                    <a:gd name="connsiteX0" fmla="*/ 100015 w 110727"/>
                    <a:gd name="connsiteY0" fmla="*/ 149601 h 178125"/>
                    <a:gd name="connsiteX1" fmla="*/ 12637 w 110727"/>
                    <a:gd name="connsiteY1" fmla="*/ 149601 h 178125"/>
                    <a:gd name="connsiteX2" fmla="*/ 12637 w 110727"/>
                    <a:gd name="connsiteY2" fmla="*/ 29246 h 178125"/>
                    <a:gd name="connsiteX3" fmla="*/ 100256 w 110727"/>
                    <a:gd name="connsiteY3" fmla="*/ 29246 h 178125"/>
                    <a:gd name="connsiteX4" fmla="*/ 100256 w 110727"/>
                    <a:gd name="connsiteY4" fmla="*/ 149601 h 178125"/>
                    <a:gd name="connsiteX5" fmla="*/ 56447 w 110727"/>
                    <a:gd name="connsiteY5" fmla="*/ 171506 h 178125"/>
                    <a:gd name="connsiteX6" fmla="*/ 48263 w 110727"/>
                    <a:gd name="connsiteY6" fmla="*/ 163321 h 178125"/>
                    <a:gd name="connsiteX7" fmla="*/ 56447 w 110727"/>
                    <a:gd name="connsiteY7" fmla="*/ 155137 h 178125"/>
                    <a:gd name="connsiteX8" fmla="*/ 64631 w 110727"/>
                    <a:gd name="connsiteY8" fmla="*/ 163321 h 178125"/>
                    <a:gd name="connsiteX9" fmla="*/ 56447 w 110727"/>
                    <a:gd name="connsiteY9" fmla="*/ 171506 h 178125"/>
                    <a:gd name="connsiteX10" fmla="*/ 37190 w 110727"/>
                    <a:gd name="connsiteY10" fmla="*/ 12878 h 178125"/>
                    <a:gd name="connsiteX11" fmla="*/ 75463 w 110727"/>
                    <a:gd name="connsiteY11" fmla="*/ 12878 h 178125"/>
                    <a:gd name="connsiteX12" fmla="*/ 78111 w 110727"/>
                    <a:gd name="connsiteY12" fmla="*/ 15526 h 178125"/>
                    <a:gd name="connsiteX13" fmla="*/ 75463 w 110727"/>
                    <a:gd name="connsiteY13" fmla="*/ 18174 h 178125"/>
                    <a:gd name="connsiteX14" fmla="*/ 37190 w 110727"/>
                    <a:gd name="connsiteY14" fmla="*/ 18174 h 178125"/>
                    <a:gd name="connsiteX15" fmla="*/ 34542 w 110727"/>
                    <a:gd name="connsiteY15" fmla="*/ 15526 h 178125"/>
                    <a:gd name="connsiteX16" fmla="*/ 37190 w 110727"/>
                    <a:gd name="connsiteY16" fmla="*/ 12878 h 178125"/>
                    <a:gd name="connsiteX17" fmla="*/ 100015 w 110727"/>
                    <a:gd name="connsiteY17" fmla="*/ 1805 h 178125"/>
                    <a:gd name="connsiteX18" fmla="*/ 12637 w 110727"/>
                    <a:gd name="connsiteY18" fmla="*/ 1805 h 178125"/>
                    <a:gd name="connsiteX19" fmla="*/ 1805 w 110727"/>
                    <a:gd name="connsiteY19" fmla="*/ 12637 h 178125"/>
                    <a:gd name="connsiteX20" fmla="*/ 1805 w 110727"/>
                    <a:gd name="connsiteY20" fmla="*/ 165729 h 178125"/>
                    <a:gd name="connsiteX21" fmla="*/ 12637 w 110727"/>
                    <a:gd name="connsiteY21" fmla="*/ 176560 h 178125"/>
                    <a:gd name="connsiteX22" fmla="*/ 100256 w 110727"/>
                    <a:gd name="connsiteY22" fmla="*/ 176560 h 178125"/>
                    <a:gd name="connsiteX23" fmla="*/ 111088 w 110727"/>
                    <a:gd name="connsiteY23" fmla="*/ 165729 h 178125"/>
                    <a:gd name="connsiteX24" fmla="*/ 111088 w 110727"/>
                    <a:gd name="connsiteY24" fmla="*/ 12878 h 178125"/>
                    <a:gd name="connsiteX25" fmla="*/ 100015 w 110727"/>
                    <a:gd name="connsiteY25" fmla="*/ 1805 h 17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0727" h="178125">
                      <a:moveTo>
                        <a:pt x="100015" y="149601"/>
                      </a:moveTo>
                      <a:lnTo>
                        <a:pt x="12637" y="149601"/>
                      </a:lnTo>
                      <a:lnTo>
                        <a:pt x="12637" y="29246"/>
                      </a:lnTo>
                      <a:lnTo>
                        <a:pt x="100256" y="29246"/>
                      </a:lnTo>
                      <a:lnTo>
                        <a:pt x="100256" y="149601"/>
                      </a:lnTo>
                      <a:close/>
                      <a:moveTo>
                        <a:pt x="56447" y="171506"/>
                      </a:moveTo>
                      <a:cubicBezTo>
                        <a:pt x="51873" y="171506"/>
                        <a:pt x="48263" y="167895"/>
                        <a:pt x="48263" y="163321"/>
                      </a:cubicBezTo>
                      <a:cubicBezTo>
                        <a:pt x="48263" y="158748"/>
                        <a:pt x="51873" y="155137"/>
                        <a:pt x="56447" y="155137"/>
                      </a:cubicBezTo>
                      <a:cubicBezTo>
                        <a:pt x="61020" y="155137"/>
                        <a:pt x="64631" y="158748"/>
                        <a:pt x="64631" y="163321"/>
                      </a:cubicBezTo>
                      <a:cubicBezTo>
                        <a:pt x="64631" y="167654"/>
                        <a:pt x="60780" y="171506"/>
                        <a:pt x="56447" y="171506"/>
                      </a:cubicBezTo>
                      <a:moveTo>
                        <a:pt x="37190" y="12878"/>
                      </a:moveTo>
                      <a:lnTo>
                        <a:pt x="75463" y="12878"/>
                      </a:lnTo>
                      <a:cubicBezTo>
                        <a:pt x="76907" y="12878"/>
                        <a:pt x="78111" y="14082"/>
                        <a:pt x="78111" y="15526"/>
                      </a:cubicBezTo>
                      <a:cubicBezTo>
                        <a:pt x="78111" y="16970"/>
                        <a:pt x="76907" y="18174"/>
                        <a:pt x="75463" y="18174"/>
                      </a:cubicBezTo>
                      <a:lnTo>
                        <a:pt x="37190" y="18174"/>
                      </a:lnTo>
                      <a:cubicBezTo>
                        <a:pt x="35746" y="18174"/>
                        <a:pt x="34542" y="16970"/>
                        <a:pt x="34542" y="15526"/>
                      </a:cubicBezTo>
                      <a:cubicBezTo>
                        <a:pt x="34542" y="14082"/>
                        <a:pt x="35746" y="12878"/>
                        <a:pt x="37190" y="12878"/>
                      </a:cubicBezTo>
                      <a:moveTo>
                        <a:pt x="100015" y="1805"/>
                      </a:moveTo>
                      <a:lnTo>
                        <a:pt x="12637" y="1805"/>
                      </a:lnTo>
                      <a:cubicBezTo>
                        <a:pt x="6620" y="1805"/>
                        <a:pt x="1805" y="6620"/>
                        <a:pt x="1805" y="12637"/>
                      </a:cubicBezTo>
                      <a:lnTo>
                        <a:pt x="1805" y="165729"/>
                      </a:lnTo>
                      <a:cubicBezTo>
                        <a:pt x="1805" y="171746"/>
                        <a:pt x="6620" y="176560"/>
                        <a:pt x="12637" y="176560"/>
                      </a:cubicBezTo>
                      <a:lnTo>
                        <a:pt x="100256" y="176560"/>
                      </a:lnTo>
                      <a:cubicBezTo>
                        <a:pt x="106274" y="176560"/>
                        <a:pt x="111088" y="171746"/>
                        <a:pt x="111088" y="165729"/>
                      </a:cubicBezTo>
                      <a:lnTo>
                        <a:pt x="111088" y="12878"/>
                      </a:lnTo>
                      <a:cubicBezTo>
                        <a:pt x="111088" y="6860"/>
                        <a:pt x="106274" y="1805"/>
                        <a:pt x="100015" y="1805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2400"/>
                </a:p>
              </p:txBody>
            </p:sp>
          </p:grpSp>
          <p:grpSp>
            <p:nvGrpSpPr>
              <p:cNvPr id="18" name="Ryhmä 17">
                <a:extLst>
                  <a:ext uri="{FF2B5EF4-FFF2-40B4-BE49-F238E27FC236}">
                    <a16:creationId xmlns:a16="http://schemas.microsoft.com/office/drawing/2014/main" id="{9958A178-1AC3-493E-BBF5-1D9BA754C599}"/>
                  </a:ext>
                </a:extLst>
              </p:cNvPr>
              <p:cNvGrpSpPr/>
              <p:nvPr/>
            </p:nvGrpSpPr>
            <p:grpSpPr>
              <a:xfrm>
                <a:off x="4210248" y="4126066"/>
                <a:ext cx="786296" cy="398224"/>
                <a:chOff x="4144401" y="4092717"/>
                <a:chExt cx="917989" cy="464921"/>
              </a:xfrm>
              <a:solidFill>
                <a:srgbClr val="00A79F"/>
              </a:solidFill>
            </p:grpSpPr>
            <p:sp>
              <p:nvSpPr>
                <p:cNvPr id="94" name="Vapaamuotoinen: Muoto 93">
                  <a:extLst>
                    <a:ext uri="{FF2B5EF4-FFF2-40B4-BE49-F238E27FC236}">
                      <a16:creationId xmlns:a16="http://schemas.microsoft.com/office/drawing/2014/main" id="{A9AC9CDA-28D3-4C64-89A7-41828B5F2544}"/>
                    </a:ext>
                  </a:extLst>
                </p:cNvPr>
                <p:cNvSpPr/>
                <p:nvPr/>
              </p:nvSpPr>
              <p:spPr>
                <a:xfrm>
                  <a:off x="4144401" y="4092717"/>
                  <a:ext cx="444035" cy="463340"/>
                </a:xfrm>
                <a:custGeom>
                  <a:avLst/>
                  <a:gdLst>
                    <a:gd name="connsiteX0" fmla="*/ 202880 w 219075"/>
                    <a:gd name="connsiteY0" fmla="*/ 151621 h 228600"/>
                    <a:gd name="connsiteX1" fmla="*/ 182878 w 219075"/>
                    <a:gd name="connsiteY1" fmla="*/ 105901 h 228600"/>
                    <a:gd name="connsiteX2" fmla="*/ 176210 w 219075"/>
                    <a:gd name="connsiteY2" fmla="*/ 97328 h 228600"/>
                    <a:gd name="connsiteX3" fmla="*/ 176210 w 219075"/>
                    <a:gd name="connsiteY3" fmla="*/ 97328 h 228600"/>
                    <a:gd name="connsiteX4" fmla="*/ 168590 w 219075"/>
                    <a:gd name="connsiteY4" fmla="*/ 89708 h 228600"/>
                    <a:gd name="connsiteX5" fmla="*/ 166685 w 219075"/>
                    <a:gd name="connsiteY5" fmla="*/ 87803 h 228600"/>
                    <a:gd name="connsiteX6" fmla="*/ 160970 w 219075"/>
                    <a:gd name="connsiteY6" fmla="*/ 83041 h 228600"/>
                    <a:gd name="connsiteX7" fmla="*/ 158113 w 219075"/>
                    <a:gd name="connsiteY7" fmla="*/ 81136 h 228600"/>
                    <a:gd name="connsiteX8" fmla="*/ 150493 w 219075"/>
                    <a:gd name="connsiteY8" fmla="*/ 76373 h 228600"/>
                    <a:gd name="connsiteX9" fmla="*/ 148588 w 219075"/>
                    <a:gd name="connsiteY9" fmla="*/ 74468 h 228600"/>
                    <a:gd name="connsiteX10" fmla="*/ 138110 w 219075"/>
                    <a:gd name="connsiteY10" fmla="*/ 67801 h 228600"/>
                    <a:gd name="connsiteX11" fmla="*/ 138110 w 219075"/>
                    <a:gd name="connsiteY11" fmla="*/ 67801 h 228600"/>
                    <a:gd name="connsiteX12" fmla="*/ 116203 w 219075"/>
                    <a:gd name="connsiteY12" fmla="*/ 55418 h 228600"/>
                    <a:gd name="connsiteX13" fmla="*/ 82865 w 219075"/>
                    <a:gd name="connsiteY13" fmla="*/ 55418 h 228600"/>
                    <a:gd name="connsiteX14" fmla="*/ 81913 w 219075"/>
                    <a:gd name="connsiteY14" fmla="*/ 68753 h 228600"/>
                    <a:gd name="connsiteX15" fmla="*/ 81913 w 219075"/>
                    <a:gd name="connsiteY15" fmla="*/ 69706 h 228600"/>
                    <a:gd name="connsiteX16" fmla="*/ 84770 w 219075"/>
                    <a:gd name="connsiteY16" fmla="*/ 76373 h 228600"/>
                    <a:gd name="connsiteX17" fmla="*/ 85723 w 219075"/>
                    <a:gd name="connsiteY17" fmla="*/ 78278 h 228600"/>
                    <a:gd name="connsiteX18" fmla="*/ 94295 w 219075"/>
                    <a:gd name="connsiteY18" fmla="*/ 84946 h 228600"/>
                    <a:gd name="connsiteX19" fmla="*/ 100963 w 219075"/>
                    <a:gd name="connsiteY19" fmla="*/ 88756 h 228600"/>
                    <a:gd name="connsiteX20" fmla="*/ 120965 w 219075"/>
                    <a:gd name="connsiteY20" fmla="*/ 100186 h 228600"/>
                    <a:gd name="connsiteX21" fmla="*/ 140015 w 219075"/>
                    <a:gd name="connsiteY21" fmla="*/ 115426 h 228600"/>
                    <a:gd name="connsiteX22" fmla="*/ 141920 w 219075"/>
                    <a:gd name="connsiteY22" fmla="*/ 124951 h 228600"/>
                    <a:gd name="connsiteX23" fmla="*/ 139063 w 219075"/>
                    <a:gd name="connsiteY23" fmla="*/ 127808 h 228600"/>
                    <a:gd name="connsiteX24" fmla="*/ 138110 w 219075"/>
                    <a:gd name="connsiteY24" fmla="*/ 128761 h 228600"/>
                    <a:gd name="connsiteX25" fmla="*/ 135253 w 219075"/>
                    <a:gd name="connsiteY25" fmla="*/ 129713 h 228600"/>
                    <a:gd name="connsiteX26" fmla="*/ 134300 w 219075"/>
                    <a:gd name="connsiteY26" fmla="*/ 129713 h 228600"/>
                    <a:gd name="connsiteX27" fmla="*/ 120965 w 219075"/>
                    <a:gd name="connsiteY27" fmla="*/ 126856 h 228600"/>
                    <a:gd name="connsiteX28" fmla="*/ 120013 w 219075"/>
                    <a:gd name="connsiteY28" fmla="*/ 126856 h 228600"/>
                    <a:gd name="connsiteX29" fmla="*/ 110488 w 219075"/>
                    <a:gd name="connsiteY29" fmla="*/ 123046 h 228600"/>
                    <a:gd name="connsiteX30" fmla="*/ 109535 w 219075"/>
                    <a:gd name="connsiteY30" fmla="*/ 122093 h 228600"/>
                    <a:gd name="connsiteX31" fmla="*/ 97153 w 219075"/>
                    <a:gd name="connsiteY31" fmla="*/ 117331 h 228600"/>
                    <a:gd name="connsiteX32" fmla="*/ 97153 w 219075"/>
                    <a:gd name="connsiteY32" fmla="*/ 117331 h 228600"/>
                    <a:gd name="connsiteX33" fmla="*/ 92390 w 219075"/>
                    <a:gd name="connsiteY33" fmla="*/ 115426 h 228600"/>
                    <a:gd name="connsiteX34" fmla="*/ 43813 w 219075"/>
                    <a:gd name="connsiteY34" fmla="*/ 36368 h 228600"/>
                    <a:gd name="connsiteX35" fmla="*/ 8570 w 219075"/>
                    <a:gd name="connsiteY35" fmla="*/ 41131 h 228600"/>
                    <a:gd name="connsiteX36" fmla="*/ 43813 w 219075"/>
                    <a:gd name="connsiteY36" fmla="*/ 141143 h 228600"/>
                    <a:gd name="connsiteX37" fmla="*/ 116203 w 219075"/>
                    <a:gd name="connsiteY37" fmla="*/ 189721 h 228600"/>
                    <a:gd name="connsiteX38" fmla="*/ 144778 w 219075"/>
                    <a:gd name="connsiteY38" fmla="*/ 229726 h 228600"/>
                    <a:gd name="connsiteX39" fmla="*/ 216215 w 219075"/>
                    <a:gd name="connsiteY39" fmla="*/ 228773 h 228600"/>
                    <a:gd name="connsiteX40" fmla="*/ 202880 w 219075"/>
                    <a:gd name="connsiteY40" fmla="*/ 151621 h 228600"/>
                    <a:gd name="connsiteX41" fmla="*/ 202880 w 219075"/>
                    <a:gd name="connsiteY41" fmla="*/ 151621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9075" h="228600">
                      <a:moveTo>
                        <a:pt x="202880" y="151621"/>
                      </a:moveTo>
                      <a:cubicBezTo>
                        <a:pt x="198118" y="133523"/>
                        <a:pt x="191450" y="116378"/>
                        <a:pt x="182878" y="105901"/>
                      </a:cubicBezTo>
                      <a:cubicBezTo>
                        <a:pt x="180973" y="103043"/>
                        <a:pt x="178115" y="100186"/>
                        <a:pt x="176210" y="97328"/>
                      </a:cubicBezTo>
                      <a:lnTo>
                        <a:pt x="176210" y="97328"/>
                      </a:lnTo>
                      <a:cubicBezTo>
                        <a:pt x="173353" y="94471"/>
                        <a:pt x="170495" y="91613"/>
                        <a:pt x="168590" y="89708"/>
                      </a:cubicBezTo>
                      <a:cubicBezTo>
                        <a:pt x="167638" y="88756"/>
                        <a:pt x="166685" y="88756"/>
                        <a:pt x="166685" y="87803"/>
                      </a:cubicBezTo>
                      <a:cubicBezTo>
                        <a:pt x="164780" y="85898"/>
                        <a:pt x="162875" y="83993"/>
                        <a:pt x="160970" y="83041"/>
                      </a:cubicBezTo>
                      <a:cubicBezTo>
                        <a:pt x="160018" y="82088"/>
                        <a:pt x="159065" y="82088"/>
                        <a:pt x="158113" y="81136"/>
                      </a:cubicBezTo>
                      <a:cubicBezTo>
                        <a:pt x="156208" y="79231"/>
                        <a:pt x="153350" y="78278"/>
                        <a:pt x="150493" y="76373"/>
                      </a:cubicBezTo>
                      <a:cubicBezTo>
                        <a:pt x="149540" y="75421"/>
                        <a:pt x="149540" y="75421"/>
                        <a:pt x="148588" y="74468"/>
                      </a:cubicBezTo>
                      <a:cubicBezTo>
                        <a:pt x="145730" y="72563"/>
                        <a:pt x="141920" y="70658"/>
                        <a:pt x="138110" y="67801"/>
                      </a:cubicBezTo>
                      <a:cubicBezTo>
                        <a:pt x="138110" y="67801"/>
                        <a:pt x="138110" y="67801"/>
                        <a:pt x="138110" y="67801"/>
                      </a:cubicBezTo>
                      <a:cubicBezTo>
                        <a:pt x="131443" y="64943"/>
                        <a:pt x="124775" y="61133"/>
                        <a:pt x="116203" y="55418"/>
                      </a:cubicBezTo>
                      <a:cubicBezTo>
                        <a:pt x="100010" y="45893"/>
                        <a:pt x="87628" y="48751"/>
                        <a:pt x="82865" y="55418"/>
                      </a:cubicBezTo>
                      <a:cubicBezTo>
                        <a:pt x="80960" y="59228"/>
                        <a:pt x="80008" y="63991"/>
                        <a:pt x="81913" y="68753"/>
                      </a:cubicBezTo>
                      <a:cubicBezTo>
                        <a:pt x="81913" y="68753"/>
                        <a:pt x="81913" y="69706"/>
                        <a:pt x="81913" y="69706"/>
                      </a:cubicBezTo>
                      <a:cubicBezTo>
                        <a:pt x="82865" y="71611"/>
                        <a:pt x="83818" y="74468"/>
                        <a:pt x="84770" y="76373"/>
                      </a:cubicBezTo>
                      <a:cubicBezTo>
                        <a:pt x="84770" y="77326"/>
                        <a:pt x="85723" y="77326"/>
                        <a:pt x="85723" y="78278"/>
                      </a:cubicBezTo>
                      <a:cubicBezTo>
                        <a:pt x="87628" y="81136"/>
                        <a:pt x="90485" y="83041"/>
                        <a:pt x="94295" y="84946"/>
                      </a:cubicBezTo>
                      <a:cubicBezTo>
                        <a:pt x="96200" y="85898"/>
                        <a:pt x="98105" y="87803"/>
                        <a:pt x="100963" y="88756"/>
                      </a:cubicBezTo>
                      <a:cubicBezTo>
                        <a:pt x="106678" y="92566"/>
                        <a:pt x="114298" y="96376"/>
                        <a:pt x="120965" y="100186"/>
                      </a:cubicBezTo>
                      <a:cubicBezTo>
                        <a:pt x="129538" y="104948"/>
                        <a:pt x="136205" y="109711"/>
                        <a:pt x="140015" y="115426"/>
                      </a:cubicBezTo>
                      <a:cubicBezTo>
                        <a:pt x="141920" y="118283"/>
                        <a:pt x="142873" y="122093"/>
                        <a:pt x="141920" y="124951"/>
                      </a:cubicBezTo>
                      <a:cubicBezTo>
                        <a:pt x="140968" y="126856"/>
                        <a:pt x="140968" y="127808"/>
                        <a:pt x="139063" y="127808"/>
                      </a:cubicBezTo>
                      <a:cubicBezTo>
                        <a:pt x="139063" y="127808"/>
                        <a:pt x="138110" y="127808"/>
                        <a:pt x="138110" y="128761"/>
                      </a:cubicBezTo>
                      <a:cubicBezTo>
                        <a:pt x="137158" y="129713"/>
                        <a:pt x="136205" y="129713"/>
                        <a:pt x="135253" y="129713"/>
                      </a:cubicBezTo>
                      <a:cubicBezTo>
                        <a:pt x="135253" y="129713"/>
                        <a:pt x="134300" y="129713"/>
                        <a:pt x="134300" y="129713"/>
                      </a:cubicBezTo>
                      <a:cubicBezTo>
                        <a:pt x="131443" y="129713"/>
                        <a:pt x="126680" y="128761"/>
                        <a:pt x="120965" y="126856"/>
                      </a:cubicBezTo>
                      <a:cubicBezTo>
                        <a:pt x="120965" y="126856"/>
                        <a:pt x="120013" y="126856"/>
                        <a:pt x="120013" y="126856"/>
                      </a:cubicBezTo>
                      <a:cubicBezTo>
                        <a:pt x="117155" y="125903"/>
                        <a:pt x="114298" y="124951"/>
                        <a:pt x="110488" y="123046"/>
                      </a:cubicBezTo>
                      <a:cubicBezTo>
                        <a:pt x="110488" y="123046"/>
                        <a:pt x="109535" y="123046"/>
                        <a:pt x="109535" y="122093"/>
                      </a:cubicBezTo>
                      <a:cubicBezTo>
                        <a:pt x="105725" y="120188"/>
                        <a:pt x="101915" y="119236"/>
                        <a:pt x="97153" y="117331"/>
                      </a:cubicBezTo>
                      <a:lnTo>
                        <a:pt x="97153" y="117331"/>
                      </a:lnTo>
                      <a:cubicBezTo>
                        <a:pt x="95248" y="116378"/>
                        <a:pt x="94295" y="116378"/>
                        <a:pt x="92390" y="115426"/>
                      </a:cubicBezTo>
                      <a:cubicBezTo>
                        <a:pt x="58100" y="99233"/>
                        <a:pt x="54290" y="83993"/>
                        <a:pt x="43813" y="36368"/>
                      </a:cubicBezTo>
                      <a:cubicBezTo>
                        <a:pt x="32383" y="-11257"/>
                        <a:pt x="-2" y="5888"/>
                        <a:pt x="8570" y="41131"/>
                      </a:cubicBezTo>
                      <a:cubicBezTo>
                        <a:pt x="15238" y="67801"/>
                        <a:pt x="13333" y="109711"/>
                        <a:pt x="43813" y="141143"/>
                      </a:cubicBezTo>
                      <a:cubicBezTo>
                        <a:pt x="68578" y="165908"/>
                        <a:pt x="98105" y="171623"/>
                        <a:pt x="116203" y="189721"/>
                      </a:cubicBezTo>
                      <a:cubicBezTo>
                        <a:pt x="134300" y="207818"/>
                        <a:pt x="144778" y="229726"/>
                        <a:pt x="144778" y="229726"/>
                      </a:cubicBezTo>
                      <a:lnTo>
                        <a:pt x="216215" y="228773"/>
                      </a:lnTo>
                      <a:cubicBezTo>
                        <a:pt x="217168" y="228773"/>
                        <a:pt x="213358" y="188768"/>
                        <a:pt x="202880" y="151621"/>
                      </a:cubicBezTo>
                      <a:cubicBezTo>
                        <a:pt x="202880" y="151621"/>
                        <a:pt x="202880" y="151621"/>
                        <a:pt x="202880" y="151621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2400"/>
                </a:p>
              </p:txBody>
            </p:sp>
            <p:sp>
              <p:nvSpPr>
                <p:cNvPr id="95" name="Vapaamuotoinen: Muoto 94">
                  <a:extLst>
                    <a:ext uri="{FF2B5EF4-FFF2-40B4-BE49-F238E27FC236}">
                      <a16:creationId xmlns:a16="http://schemas.microsoft.com/office/drawing/2014/main" id="{D65E048E-E0D1-45CB-BC14-24DD92D1469E}"/>
                    </a:ext>
                  </a:extLst>
                </p:cNvPr>
                <p:cNvSpPr/>
                <p:nvPr/>
              </p:nvSpPr>
              <p:spPr>
                <a:xfrm>
                  <a:off x="4618355" y="4094298"/>
                  <a:ext cx="444035" cy="463340"/>
                </a:xfrm>
                <a:custGeom>
                  <a:avLst/>
                  <a:gdLst>
                    <a:gd name="connsiteX0" fmla="*/ 181451 w 219075"/>
                    <a:gd name="connsiteY0" fmla="*/ 35588 h 228600"/>
                    <a:gd name="connsiteX1" fmla="*/ 130969 w 219075"/>
                    <a:gd name="connsiteY1" fmla="*/ 112740 h 228600"/>
                    <a:gd name="connsiteX2" fmla="*/ 126206 w 219075"/>
                    <a:gd name="connsiteY2" fmla="*/ 114645 h 228600"/>
                    <a:gd name="connsiteX3" fmla="*/ 113824 w 219075"/>
                    <a:gd name="connsiteY3" fmla="*/ 119408 h 228600"/>
                    <a:gd name="connsiteX4" fmla="*/ 111919 w 219075"/>
                    <a:gd name="connsiteY4" fmla="*/ 120360 h 228600"/>
                    <a:gd name="connsiteX5" fmla="*/ 103346 w 219075"/>
                    <a:gd name="connsiteY5" fmla="*/ 124170 h 228600"/>
                    <a:gd name="connsiteX6" fmla="*/ 102394 w 219075"/>
                    <a:gd name="connsiteY6" fmla="*/ 125123 h 228600"/>
                    <a:gd name="connsiteX7" fmla="*/ 89059 w 219075"/>
                    <a:gd name="connsiteY7" fmla="*/ 127980 h 228600"/>
                    <a:gd name="connsiteX8" fmla="*/ 88106 w 219075"/>
                    <a:gd name="connsiteY8" fmla="*/ 127980 h 228600"/>
                    <a:gd name="connsiteX9" fmla="*/ 85249 w 219075"/>
                    <a:gd name="connsiteY9" fmla="*/ 127028 h 228600"/>
                    <a:gd name="connsiteX10" fmla="*/ 84296 w 219075"/>
                    <a:gd name="connsiteY10" fmla="*/ 126075 h 228600"/>
                    <a:gd name="connsiteX11" fmla="*/ 81439 w 219075"/>
                    <a:gd name="connsiteY11" fmla="*/ 123218 h 228600"/>
                    <a:gd name="connsiteX12" fmla="*/ 81439 w 219075"/>
                    <a:gd name="connsiteY12" fmla="*/ 121313 h 228600"/>
                    <a:gd name="connsiteX13" fmla="*/ 83344 w 219075"/>
                    <a:gd name="connsiteY13" fmla="*/ 113693 h 228600"/>
                    <a:gd name="connsiteX14" fmla="*/ 102394 w 219075"/>
                    <a:gd name="connsiteY14" fmla="*/ 98453 h 228600"/>
                    <a:gd name="connsiteX15" fmla="*/ 123349 w 219075"/>
                    <a:gd name="connsiteY15" fmla="*/ 87023 h 228600"/>
                    <a:gd name="connsiteX16" fmla="*/ 130016 w 219075"/>
                    <a:gd name="connsiteY16" fmla="*/ 83213 h 228600"/>
                    <a:gd name="connsiteX17" fmla="*/ 138589 w 219075"/>
                    <a:gd name="connsiteY17" fmla="*/ 76545 h 228600"/>
                    <a:gd name="connsiteX18" fmla="*/ 139541 w 219075"/>
                    <a:gd name="connsiteY18" fmla="*/ 74640 h 228600"/>
                    <a:gd name="connsiteX19" fmla="*/ 143351 w 219075"/>
                    <a:gd name="connsiteY19" fmla="*/ 68925 h 228600"/>
                    <a:gd name="connsiteX20" fmla="*/ 143351 w 219075"/>
                    <a:gd name="connsiteY20" fmla="*/ 67973 h 228600"/>
                    <a:gd name="connsiteX21" fmla="*/ 141446 w 219075"/>
                    <a:gd name="connsiteY21" fmla="*/ 54638 h 228600"/>
                    <a:gd name="connsiteX22" fmla="*/ 108109 w 219075"/>
                    <a:gd name="connsiteY22" fmla="*/ 54638 h 228600"/>
                    <a:gd name="connsiteX23" fmla="*/ 86201 w 219075"/>
                    <a:gd name="connsiteY23" fmla="*/ 67020 h 228600"/>
                    <a:gd name="connsiteX24" fmla="*/ 86201 w 219075"/>
                    <a:gd name="connsiteY24" fmla="*/ 67020 h 228600"/>
                    <a:gd name="connsiteX25" fmla="*/ 75724 w 219075"/>
                    <a:gd name="connsiteY25" fmla="*/ 72735 h 228600"/>
                    <a:gd name="connsiteX26" fmla="*/ 73819 w 219075"/>
                    <a:gd name="connsiteY26" fmla="*/ 73688 h 228600"/>
                    <a:gd name="connsiteX27" fmla="*/ 66199 w 219075"/>
                    <a:gd name="connsiteY27" fmla="*/ 78450 h 228600"/>
                    <a:gd name="connsiteX28" fmla="*/ 64294 w 219075"/>
                    <a:gd name="connsiteY28" fmla="*/ 80355 h 228600"/>
                    <a:gd name="connsiteX29" fmla="*/ 58579 w 219075"/>
                    <a:gd name="connsiteY29" fmla="*/ 87023 h 228600"/>
                    <a:gd name="connsiteX30" fmla="*/ 56674 w 219075"/>
                    <a:gd name="connsiteY30" fmla="*/ 88928 h 228600"/>
                    <a:gd name="connsiteX31" fmla="*/ 48101 w 219075"/>
                    <a:gd name="connsiteY31" fmla="*/ 97500 h 228600"/>
                    <a:gd name="connsiteX32" fmla="*/ 48101 w 219075"/>
                    <a:gd name="connsiteY32" fmla="*/ 97500 h 228600"/>
                    <a:gd name="connsiteX33" fmla="*/ 41434 w 219075"/>
                    <a:gd name="connsiteY33" fmla="*/ 105120 h 228600"/>
                    <a:gd name="connsiteX34" fmla="*/ 27146 w 219075"/>
                    <a:gd name="connsiteY34" fmla="*/ 132743 h 228600"/>
                    <a:gd name="connsiteX35" fmla="*/ 27146 w 219075"/>
                    <a:gd name="connsiteY35" fmla="*/ 132743 h 228600"/>
                    <a:gd name="connsiteX36" fmla="*/ 27146 w 219075"/>
                    <a:gd name="connsiteY36" fmla="*/ 132743 h 228600"/>
                    <a:gd name="connsiteX37" fmla="*/ 21431 w 219075"/>
                    <a:gd name="connsiteY37" fmla="*/ 149888 h 228600"/>
                    <a:gd name="connsiteX38" fmla="*/ 21431 w 219075"/>
                    <a:gd name="connsiteY38" fmla="*/ 149888 h 228600"/>
                    <a:gd name="connsiteX39" fmla="*/ 16669 w 219075"/>
                    <a:gd name="connsiteY39" fmla="*/ 167985 h 228600"/>
                    <a:gd name="connsiteX40" fmla="*/ 16669 w 219075"/>
                    <a:gd name="connsiteY40" fmla="*/ 167985 h 228600"/>
                    <a:gd name="connsiteX41" fmla="*/ 7144 w 219075"/>
                    <a:gd name="connsiteY41" fmla="*/ 227993 h 228600"/>
                    <a:gd name="connsiteX42" fmla="*/ 78581 w 219075"/>
                    <a:gd name="connsiteY42" fmla="*/ 228945 h 228600"/>
                    <a:gd name="connsiteX43" fmla="*/ 107156 w 219075"/>
                    <a:gd name="connsiteY43" fmla="*/ 188940 h 228600"/>
                    <a:gd name="connsiteX44" fmla="*/ 179546 w 219075"/>
                    <a:gd name="connsiteY44" fmla="*/ 140363 h 228600"/>
                    <a:gd name="connsiteX45" fmla="*/ 215741 w 219075"/>
                    <a:gd name="connsiteY45" fmla="*/ 41303 h 228600"/>
                    <a:gd name="connsiteX46" fmla="*/ 181451 w 219075"/>
                    <a:gd name="connsiteY46" fmla="*/ 3558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219075" h="228600">
                      <a:moveTo>
                        <a:pt x="181451" y="35588"/>
                      </a:moveTo>
                      <a:cubicBezTo>
                        <a:pt x="170021" y="83213"/>
                        <a:pt x="166211" y="97500"/>
                        <a:pt x="130969" y="112740"/>
                      </a:cubicBezTo>
                      <a:cubicBezTo>
                        <a:pt x="129064" y="113693"/>
                        <a:pt x="128111" y="113693"/>
                        <a:pt x="126206" y="114645"/>
                      </a:cubicBezTo>
                      <a:cubicBezTo>
                        <a:pt x="121444" y="116550"/>
                        <a:pt x="117634" y="118455"/>
                        <a:pt x="113824" y="119408"/>
                      </a:cubicBezTo>
                      <a:cubicBezTo>
                        <a:pt x="112871" y="119408"/>
                        <a:pt x="112871" y="120360"/>
                        <a:pt x="111919" y="120360"/>
                      </a:cubicBezTo>
                      <a:cubicBezTo>
                        <a:pt x="109061" y="121313"/>
                        <a:pt x="106204" y="123218"/>
                        <a:pt x="103346" y="124170"/>
                      </a:cubicBezTo>
                      <a:cubicBezTo>
                        <a:pt x="103346" y="124170"/>
                        <a:pt x="102394" y="124170"/>
                        <a:pt x="102394" y="125123"/>
                      </a:cubicBezTo>
                      <a:cubicBezTo>
                        <a:pt x="96679" y="127028"/>
                        <a:pt x="92869" y="127980"/>
                        <a:pt x="89059" y="127980"/>
                      </a:cubicBezTo>
                      <a:cubicBezTo>
                        <a:pt x="89059" y="127980"/>
                        <a:pt x="88106" y="127980"/>
                        <a:pt x="88106" y="127980"/>
                      </a:cubicBezTo>
                      <a:cubicBezTo>
                        <a:pt x="87154" y="127980"/>
                        <a:pt x="85249" y="127980"/>
                        <a:pt x="85249" y="127028"/>
                      </a:cubicBezTo>
                      <a:cubicBezTo>
                        <a:pt x="85249" y="127028"/>
                        <a:pt x="84296" y="127028"/>
                        <a:pt x="84296" y="126075"/>
                      </a:cubicBezTo>
                      <a:cubicBezTo>
                        <a:pt x="83344" y="125123"/>
                        <a:pt x="82391" y="124170"/>
                        <a:pt x="81439" y="123218"/>
                      </a:cubicBezTo>
                      <a:cubicBezTo>
                        <a:pt x="81439" y="122265"/>
                        <a:pt x="81439" y="122265"/>
                        <a:pt x="81439" y="121313"/>
                      </a:cubicBezTo>
                      <a:cubicBezTo>
                        <a:pt x="81439" y="118455"/>
                        <a:pt x="81439" y="116550"/>
                        <a:pt x="83344" y="113693"/>
                      </a:cubicBezTo>
                      <a:cubicBezTo>
                        <a:pt x="87154" y="108930"/>
                        <a:pt x="93821" y="103215"/>
                        <a:pt x="102394" y="98453"/>
                      </a:cubicBezTo>
                      <a:cubicBezTo>
                        <a:pt x="109061" y="94643"/>
                        <a:pt x="116681" y="89880"/>
                        <a:pt x="123349" y="87023"/>
                      </a:cubicBezTo>
                      <a:cubicBezTo>
                        <a:pt x="126206" y="86070"/>
                        <a:pt x="128111" y="84165"/>
                        <a:pt x="130016" y="83213"/>
                      </a:cubicBezTo>
                      <a:cubicBezTo>
                        <a:pt x="133826" y="81308"/>
                        <a:pt x="135731" y="78450"/>
                        <a:pt x="138589" y="76545"/>
                      </a:cubicBezTo>
                      <a:cubicBezTo>
                        <a:pt x="139541" y="75593"/>
                        <a:pt x="139541" y="75593"/>
                        <a:pt x="139541" y="74640"/>
                      </a:cubicBezTo>
                      <a:cubicBezTo>
                        <a:pt x="140494" y="72735"/>
                        <a:pt x="142399" y="70830"/>
                        <a:pt x="143351" y="68925"/>
                      </a:cubicBezTo>
                      <a:cubicBezTo>
                        <a:pt x="143351" y="68925"/>
                        <a:pt x="143351" y="67973"/>
                        <a:pt x="143351" y="67973"/>
                      </a:cubicBezTo>
                      <a:cubicBezTo>
                        <a:pt x="145256" y="63210"/>
                        <a:pt x="144304" y="58448"/>
                        <a:pt x="141446" y="54638"/>
                      </a:cubicBezTo>
                      <a:cubicBezTo>
                        <a:pt x="136684" y="47970"/>
                        <a:pt x="125254" y="45113"/>
                        <a:pt x="108109" y="54638"/>
                      </a:cubicBezTo>
                      <a:cubicBezTo>
                        <a:pt x="99536" y="59400"/>
                        <a:pt x="92869" y="64163"/>
                        <a:pt x="86201" y="67020"/>
                      </a:cubicBezTo>
                      <a:cubicBezTo>
                        <a:pt x="86201" y="67020"/>
                        <a:pt x="86201" y="67020"/>
                        <a:pt x="86201" y="67020"/>
                      </a:cubicBezTo>
                      <a:cubicBezTo>
                        <a:pt x="82391" y="68925"/>
                        <a:pt x="79534" y="70830"/>
                        <a:pt x="75724" y="72735"/>
                      </a:cubicBezTo>
                      <a:cubicBezTo>
                        <a:pt x="74771" y="72735"/>
                        <a:pt x="74771" y="73688"/>
                        <a:pt x="73819" y="73688"/>
                      </a:cubicBezTo>
                      <a:cubicBezTo>
                        <a:pt x="70961" y="75593"/>
                        <a:pt x="69056" y="76545"/>
                        <a:pt x="66199" y="78450"/>
                      </a:cubicBezTo>
                      <a:cubicBezTo>
                        <a:pt x="65246" y="79403"/>
                        <a:pt x="64294" y="79403"/>
                        <a:pt x="64294" y="80355"/>
                      </a:cubicBezTo>
                      <a:cubicBezTo>
                        <a:pt x="62389" y="83213"/>
                        <a:pt x="60484" y="85118"/>
                        <a:pt x="58579" y="87023"/>
                      </a:cubicBezTo>
                      <a:cubicBezTo>
                        <a:pt x="57626" y="87975"/>
                        <a:pt x="57626" y="87975"/>
                        <a:pt x="56674" y="88928"/>
                      </a:cubicBezTo>
                      <a:cubicBezTo>
                        <a:pt x="53816" y="91785"/>
                        <a:pt x="50959" y="93690"/>
                        <a:pt x="48101" y="97500"/>
                      </a:cubicBezTo>
                      <a:cubicBezTo>
                        <a:pt x="48101" y="97500"/>
                        <a:pt x="48101" y="97500"/>
                        <a:pt x="48101" y="97500"/>
                      </a:cubicBezTo>
                      <a:cubicBezTo>
                        <a:pt x="46196" y="100358"/>
                        <a:pt x="44291" y="102263"/>
                        <a:pt x="41434" y="105120"/>
                      </a:cubicBezTo>
                      <a:cubicBezTo>
                        <a:pt x="35719" y="111788"/>
                        <a:pt x="31909" y="122265"/>
                        <a:pt x="27146" y="132743"/>
                      </a:cubicBezTo>
                      <a:lnTo>
                        <a:pt x="27146" y="132743"/>
                      </a:lnTo>
                      <a:cubicBezTo>
                        <a:pt x="27146" y="132743"/>
                        <a:pt x="27146" y="132743"/>
                        <a:pt x="27146" y="132743"/>
                      </a:cubicBezTo>
                      <a:cubicBezTo>
                        <a:pt x="25241" y="138458"/>
                        <a:pt x="23336" y="144173"/>
                        <a:pt x="21431" y="149888"/>
                      </a:cubicBezTo>
                      <a:cubicBezTo>
                        <a:pt x="21431" y="149888"/>
                        <a:pt x="21431" y="149888"/>
                        <a:pt x="21431" y="149888"/>
                      </a:cubicBezTo>
                      <a:cubicBezTo>
                        <a:pt x="19526" y="155603"/>
                        <a:pt x="18574" y="162270"/>
                        <a:pt x="16669" y="167985"/>
                      </a:cubicBezTo>
                      <a:cubicBezTo>
                        <a:pt x="16669" y="167985"/>
                        <a:pt x="16669" y="167985"/>
                        <a:pt x="16669" y="167985"/>
                      </a:cubicBezTo>
                      <a:cubicBezTo>
                        <a:pt x="10001" y="199418"/>
                        <a:pt x="7144" y="227993"/>
                        <a:pt x="7144" y="227993"/>
                      </a:cubicBezTo>
                      <a:lnTo>
                        <a:pt x="78581" y="228945"/>
                      </a:lnTo>
                      <a:cubicBezTo>
                        <a:pt x="78581" y="228945"/>
                        <a:pt x="89059" y="207038"/>
                        <a:pt x="107156" y="188940"/>
                      </a:cubicBezTo>
                      <a:cubicBezTo>
                        <a:pt x="125254" y="170843"/>
                        <a:pt x="154781" y="166080"/>
                        <a:pt x="179546" y="140363"/>
                      </a:cubicBezTo>
                      <a:cubicBezTo>
                        <a:pt x="210979" y="108930"/>
                        <a:pt x="209074" y="67020"/>
                        <a:pt x="215741" y="41303"/>
                      </a:cubicBezTo>
                      <a:cubicBezTo>
                        <a:pt x="226219" y="6060"/>
                        <a:pt x="192881" y="-11085"/>
                        <a:pt x="181451" y="355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2400"/>
                </a:p>
              </p:txBody>
            </p:sp>
          </p:grpSp>
        </p:grpSp>
      </p:grpSp>
      <p:sp>
        <p:nvSpPr>
          <p:cNvPr id="185" name="Ellipsi 184">
            <a:extLst>
              <a:ext uri="{FF2B5EF4-FFF2-40B4-BE49-F238E27FC236}">
                <a16:creationId xmlns:a16="http://schemas.microsoft.com/office/drawing/2014/main" id="{8D3A3AC2-C2DF-49B8-91AA-ED5725A6E17B}"/>
              </a:ext>
            </a:extLst>
          </p:cNvPr>
          <p:cNvSpPr/>
          <p:nvPr/>
        </p:nvSpPr>
        <p:spPr>
          <a:xfrm>
            <a:off x="3857777" y="5439290"/>
            <a:ext cx="303159" cy="303159"/>
          </a:xfrm>
          <a:prstGeom prst="ellipse">
            <a:avLst/>
          </a:prstGeom>
          <a:solidFill>
            <a:srgbClr val="00A79F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67"/>
              </a:lnSpc>
            </a:pPr>
            <a:r>
              <a:rPr lang="fi-FI" sz="1333" b="1" dirty="0"/>
              <a:t>6</a:t>
            </a:r>
          </a:p>
        </p:txBody>
      </p:sp>
      <p:grpSp>
        <p:nvGrpSpPr>
          <p:cNvPr id="53" name="Ryhmä 52">
            <a:extLst>
              <a:ext uri="{FF2B5EF4-FFF2-40B4-BE49-F238E27FC236}">
                <a16:creationId xmlns:a16="http://schemas.microsoft.com/office/drawing/2014/main" id="{D4B61E7A-BA1F-4020-A061-F64E701F1DD9}"/>
              </a:ext>
            </a:extLst>
          </p:cNvPr>
          <p:cNvGrpSpPr/>
          <p:nvPr/>
        </p:nvGrpSpPr>
        <p:grpSpPr>
          <a:xfrm>
            <a:off x="5934511" y="4140352"/>
            <a:ext cx="2092107" cy="2064440"/>
            <a:chOff x="3761697" y="1807707"/>
            <a:chExt cx="1569080" cy="1548330"/>
          </a:xfrm>
        </p:grpSpPr>
        <p:sp>
          <p:nvSpPr>
            <p:cNvPr id="165" name="Ellipsi 164">
              <a:extLst>
                <a:ext uri="{FF2B5EF4-FFF2-40B4-BE49-F238E27FC236}">
                  <a16:creationId xmlns:a16="http://schemas.microsoft.com/office/drawing/2014/main" id="{62123E6A-A7CD-48CC-A6FD-B6079ED22C54}"/>
                </a:ext>
              </a:extLst>
            </p:cNvPr>
            <p:cNvSpPr/>
            <p:nvPr/>
          </p:nvSpPr>
          <p:spPr>
            <a:xfrm>
              <a:off x="3975712" y="2077446"/>
              <a:ext cx="1141050" cy="1141050"/>
            </a:xfrm>
            <a:prstGeom prst="ellipse">
              <a:avLst/>
            </a:prstGeom>
            <a:solidFill>
              <a:srgbClr val="EBF5F4"/>
            </a:solidFill>
            <a:ln w="19050" cap="rnd">
              <a:solidFill>
                <a:srgbClr val="00A79F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fi-FI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1" name="Ryhmä 40">
              <a:extLst>
                <a:ext uri="{FF2B5EF4-FFF2-40B4-BE49-F238E27FC236}">
                  <a16:creationId xmlns:a16="http://schemas.microsoft.com/office/drawing/2014/main" id="{2E95133E-9268-4CCE-B948-0458F57B16F9}"/>
                </a:ext>
              </a:extLst>
            </p:cNvPr>
            <p:cNvGrpSpPr/>
            <p:nvPr/>
          </p:nvGrpSpPr>
          <p:grpSpPr>
            <a:xfrm>
              <a:off x="3761697" y="1807707"/>
              <a:ext cx="1569080" cy="1548330"/>
              <a:chOff x="3790881" y="1953627"/>
              <a:chExt cx="1569080" cy="1548330"/>
            </a:xfrm>
          </p:grpSpPr>
          <p:pic>
            <p:nvPicPr>
              <p:cNvPr id="138" name="Kuva 137" descr="Verkko">
                <a:extLst>
                  <a:ext uri="{FF2B5EF4-FFF2-40B4-BE49-F238E27FC236}">
                    <a16:creationId xmlns:a16="http://schemas.microsoft.com/office/drawing/2014/main" id="{7F70F5ED-02AF-4279-8609-4581263D2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811630" y="1953627"/>
                <a:ext cx="1548331" cy="1548330"/>
              </a:xfrm>
              <a:prstGeom prst="rect">
                <a:avLst/>
              </a:prstGeom>
            </p:spPr>
          </p:pic>
          <p:grpSp>
            <p:nvGrpSpPr>
              <p:cNvPr id="173" name="Ryhmä 172">
                <a:extLst>
                  <a:ext uri="{FF2B5EF4-FFF2-40B4-BE49-F238E27FC236}">
                    <a16:creationId xmlns:a16="http://schemas.microsoft.com/office/drawing/2014/main" id="{7CCB7C20-3B03-4651-B278-45EB37036425}"/>
                  </a:ext>
                </a:extLst>
              </p:cNvPr>
              <p:cNvGrpSpPr/>
              <p:nvPr/>
            </p:nvGrpSpPr>
            <p:grpSpPr>
              <a:xfrm>
                <a:off x="4700732" y="3058509"/>
                <a:ext cx="493389" cy="305915"/>
                <a:chOff x="2606704" y="-806844"/>
                <a:chExt cx="490736" cy="304271"/>
              </a:xfrm>
              <a:solidFill>
                <a:schemeClr val="tx1"/>
              </a:solidFill>
            </p:grpSpPr>
            <p:grpSp>
              <p:nvGrpSpPr>
                <p:cNvPr id="59" name="Ryhmä 58">
                  <a:extLst>
                    <a:ext uri="{FF2B5EF4-FFF2-40B4-BE49-F238E27FC236}">
                      <a16:creationId xmlns:a16="http://schemas.microsoft.com/office/drawing/2014/main" id="{11192475-17D9-4D47-B16D-C6F2ECBDB32A}"/>
                    </a:ext>
                  </a:extLst>
                </p:cNvPr>
                <p:cNvGrpSpPr/>
                <p:nvPr/>
              </p:nvGrpSpPr>
              <p:grpSpPr>
                <a:xfrm>
                  <a:off x="2866083" y="-803093"/>
                  <a:ext cx="231357" cy="299317"/>
                  <a:chOff x="3558738" y="4244935"/>
                  <a:chExt cx="231357" cy="299317"/>
                </a:xfrm>
                <a:grpFill/>
              </p:grpSpPr>
              <p:sp>
                <p:nvSpPr>
                  <p:cNvPr id="63" name="Vapaamuotoinen: Muoto 62">
                    <a:extLst>
                      <a:ext uri="{FF2B5EF4-FFF2-40B4-BE49-F238E27FC236}">
                        <a16:creationId xmlns:a16="http://schemas.microsoft.com/office/drawing/2014/main" id="{26000FB8-20FC-4C6C-9C2B-0A80F614F623}"/>
                      </a:ext>
                    </a:extLst>
                  </p:cNvPr>
                  <p:cNvSpPr/>
                  <p:nvPr/>
                </p:nvSpPr>
                <p:spPr>
                  <a:xfrm>
                    <a:off x="3622361" y="4244935"/>
                    <a:ext cx="57839" cy="57839"/>
                  </a:xfrm>
                  <a:custGeom>
                    <a:avLst/>
                    <a:gdLst>
                      <a:gd name="connsiteX0" fmla="*/ 59647 w 57839"/>
                      <a:gd name="connsiteY0" fmla="*/ 30727 h 57839"/>
                      <a:gd name="connsiteX1" fmla="*/ 30727 w 57839"/>
                      <a:gd name="connsiteY1" fmla="*/ 59647 h 57839"/>
                      <a:gd name="connsiteX2" fmla="*/ 1807 w 57839"/>
                      <a:gd name="connsiteY2" fmla="*/ 30727 h 57839"/>
                      <a:gd name="connsiteX3" fmla="*/ 30727 w 57839"/>
                      <a:gd name="connsiteY3" fmla="*/ 1807 h 57839"/>
                      <a:gd name="connsiteX4" fmla="*/ 59647 w 57839"/>
                      <a:gd name="connsiteY4" fmla="*/ 30727 h 57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839" h="57839">
                        <a:moveTo>
                          <a:pt x="59647" y="30727"/>
                        </a:moveTo>
                        <a:cubicBezTo>
                          <a:pt x="59647" y="46699"/>
                          <a:pt x="46699" y="59647"/>
                          <a:pt x="30727" y="59647"/>
                        </a:cubicBezTo>
                        <a:cubicBezTo>
                          <a:pt x="14755" y="59647"/>
                          <a:pt x="1807" y="46699"/>
                          <a:pt x="1807" y="30727"/>
                        </a:cubicBezTo>
                        <a:cubicBezTo>
                          <a:pt x="1807" y="14755"/>
                          <a:pt x="14755" y="1807"/>
                          <a:pt x="30727" y="1807"/>
                        </a:cubicBezTo>
                        <a:cubicBezTo>
                          <a:pt x="46699" y="1807"/>
                          <a:pt x="59647" y="14755"/>
                          <a:pt x="59647" y="30727"/>
                        </a:cubicBezTo>
                        <a:close/>
                      </a:path>
                    </a:pathLst>
                  </a:custGeom>
                  <a:grpFill/>
                  <a:ln w="47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sz="2400"/>
                  </a:p>
                </p:txBody>
              </p:sp>
              <p:sp>
                <p:nvSpPr>
                  <p:cNvPr id="64" name="Vapaamuotoinen: Muoto 63">
                    <a:extLst>
                      <a:ext uri="{FF2B5EF4-FFF2-40B4-BE49-F238E27FC236}">
                        <a16:creationId xmlns:a16="http://schemas.microsoft.com/office/drawing/2014/main" id="{C6CF4042-F4C3-40A7-91E9-D13F8E0D711A}"/>
                      </a:ext>
                    </a:extLst>
                  </p:cNvPr>
                  <p:cNvSpPr/>
                  <p:nvPr/>
                </p:nvSpPr>
                <p:spPr>
                  <a:xfrm>
                    <a:off x="3558738" y="4298436"/>
                    <a:ext cx="231357" cy="245816"/>
                  </a:xfrm>
                  <a:custGeom>
                    <a:avLst/>
                    <a:gdLst>
                      <a:gd name="connsiteX0" fmla="*/ 229308 w 231356"/>
                      <a:gd name="connsiteY0" fmla="*/ 6145 h 245816"/>
                      <a:gd name="connsiteX1" fmla="*/ 209064 w 231356"/>
                      <a:gd name="connsiteY1" fmla="*/ 6145 h 245816"/>
                      <a:gd name="connsiteX2" fmla="*/ 188821 w 231356"/>
                      <a:gd name="connsiteY2" fmla="*/ 26389 h 245816"/>
                      <a:gd name="connsiteX3" fmla="*/ 159901 w 231356"/>
                      <a:gd name="connsiteY3" fmla="*/ 5181 h 245816"/>
                      <a:gd name="connsiteX4" fmla="*/ 147369 w 231356"/>
                      <a:gd name="connsiteY4" fmla="*/ 3253 h 245816"/>
                      <a:gd name="connsiteX5" fmla="*/ 79890 w 231356"/>
                      <a:gd name="connsiteY5" fmla="*/ 22533 h 245816"/>
                      <a:gd name="connsiteX6" fmla="*/ 74106 w 231356"/>
                      <a:gd name="connsiteY6" fmla="*/ 26389 h 245816"/>
                      <a:gd name="connsiteX7" fmla="*/ 49043 w 231356"/>
                      <a:gd name="connsiteY7" fmla="*/ 51453 h 245816"/>
                      <a:gd name="connsiteX8" fmla="*/ 16267 w 231356"/>
                      <a:gd name="connsiteY8" fmla="*/ 51453 h 245816"/>
                      <a:gd name="connsiteX9" fmla="*/ 1807 w 231356"/>
                      <a:gd name="connsiteY9" fmla="*/ 65913 h 245816"/>
                      <a:gd name="connsiteX10" fmla="*/ 16267 w 231356"/>
                      <a:gd name="connsiteY10" fmla="*/ 80372 h 245816"/>
                      <a:gd name="connsiteX11" fmla="*/ 54827 w 231356"/>
                      <a:gd name="connsiteY11" fmla="*/ 80372 h 245816"/>
                      <a:gd name="connsiteX12" fmla="*/ 65430 w 231356"/>
                      <a:gd name="connsiteY12" fmla="*/ 76516 h 245816"/>
                      <a:gd name="connsiteX13" fmla="*/ 91458 w 231356"/>
                      <a:gd name="connsiteY13" fmla="*/ 50489 h 245816"/>
                      <a:gd name="connsiteX14" fmla="*/ 111702 w 231356"/>
                      <a:gd name="connsiteY14" fmla="*/ 110256 h 245816"/>
                      <a:gd name="connsiteX15" fmla="*/ 66394 w 231356"/>
                      <a:gd name="connsiteY15" fmla="*/ 140139 h 245816"/>
                      <a:gd name="connsiteX16" fmla="*/ 59647 w 231356"/>
                      <a:gd name="connsiteY16" fmla="*/ 154599 h 245816"/>
                      <a:gd name="connsiteX17" fmla="*/ 69286 w 231356"/>
                      <a:gd name="connsiteY17" fmla="*/ 222078 h 245816"/>
                      <a:gd name="connsiteX18" fmla="*/ 83746 w 231356"/>
                      <a:gd name="connsiteY18" fmla="*/ 234610 h 245816"/>
                      <a:gd name="connsiteX19" fmla="*/ 85674 w 231356"/>
                      <a:gd name="connsiteY19" fmla="*/ 234610 h 245816"/>
                      <a:gd name="connsiteX20" fmla="*/ 98206 w 231356"/>
                      <a:gd name="connsiteY20" fmla="*/ 218222 h 245816"/>
                      <a:gd name="connsiteX21" fmla="*/ 89530 w 231356"/>
                      <a:gd name="connsiteY21" fmla="*/ 159419 h 245816"/>
                      <a:gd name="connsiteX22" fmla="*/ 129054 w 231356"/>
                      <a:gd name="connsiteY22" fmla="*/ 133391 h 245816"/>
                      <a:gd name="connsiteX23" fmla="*/ 118450 w 231356"/>
                      <a:gd name="connsiteY23" fmla="*/ 156527 h 245816"/>
                      <a:gd name="connsiteX24" fmla="*/ 117486 w 231356"/>
                      <a:gd name="connsiteY24" fmla="*/ 164239 h 245816"/>
                      <a:gd name="connsiteX25" fmla="*/ 127126 w 231356"/>
                      <a:gd name="connsiteY25" fmla="*/ 231718 h 245816"/>
                      <a:gd name="connsiteX26" fmla="*/ 141585 w 231356"/>
                      <a:gd name="connsiteY26" fmla="*/ 244250 h 245816"/>
                      <a:gd name="connsiteX27" fmla="*/ 143513 w 231356"/>
                      <a:gd name="connsiteY27" fmla="*/ 244250 h 245816"/>
                      <a:gd name="connsiteX28" fmla="*/ 156045 w 231356"/>
                      <a:gd name="connsiteY28" fmla="*/ 227862 h 245816"/>
                      <a:gd name="connsiteX29" fmla="*/ 147369 w 231356"/>
                      <a:gd name="connsiteY29" fmla="*/ 163275 h 245816"/>
                      <a:gd name="connsiteX30" fmla="*/ 169541 w 231356"/>
                      <a:gd name="connsiteY30" fmla="*/ 113148 h 245816"/>
                      <a:gd name="connsiteX31" fmla="*/ 171469 w 231356"/>
                      <a:gd name="connsiteY31" fmla="*/ 103508 h 245816"/>
                      <a:gd name="connsiteX32" fmla="*/ 169541 w 231356"/>
                      <a:gd name="connsiteY32" fmla="*/ 93868 h 245816"/>
                      <a:gd name="connsiteX33" fmla="*/ 154117 w 231356"/>
                      <a:gd name="connsiteY33" fmla="*/ 36029 h 245816"/>
                      <a:gd name="connsiteX34" fmla="*/ 181109 w 231356"/>
                      <a:gd name="connsiteY34" fmla="*/ 56273 h 245816"/>
                      <a:gd name="connsiteX35" fmla="*/ 200388 w 231356"/>
                      <a:gd name="connsiteY35" fmla="*/ 55309 h 245816"/>
                      <a:gd name="connsiteX36" fmla="*/ 229308 w 231356"/>
                      <a:gd name="connsiteY36" fmla="*/ 26389 h 245816"/>
                      <a:gd name="connsiteX37" fmla="*/ 229308 w 231356"/>
                      <a:gd name="connsiteY37" fmla="*/ 6145 h 245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231356" h="245816">
                        <a:moveTo>
                          <a:pt x="229308" y="6145"/>
                        </a:moveTo>
                        <a:cubicBezTo>
                          <a:pt x="223524" y="361"/>
                          <a:pt x="214848" y="361"/>
                          <a:pt x="209064" y="6145"/>
                        </a:cubicBezTo>
                        <a:lnTo>
                          <a:pt x="188821" y="26389"/>
                        </a:lnTo>
                        <a:lnTo>
                          <a:pt x="159901" y="5181"/>
                        </a:lnTo>
                        <a:cubicBezTo>
                          <a:pt x="156045" y="2289"/>
                          <a:pt x="151225" y="1325"/>
                          <a:pt x="147369" y="3253"/>
                        </a:cubicBezTo>
                        <a:lnTo>
                          <a:pt x="79890" y="22533"/>
                        </a:lnTo>
                        <a:cubicBezTo>
                          <a:pt x="77962" y="23497"/>
                          <a:pt x="75070" y="24461"/>
                          <a:pt x="74106" y="26389"/>
                        </a:cubicBezTo>
                        <a:lnTo>
                          <a:pt x="49043" y="51453"/>
                        </a:lnTo>
                        <a:lnTo>
                          <a:pt x="16267" y="51453"/>
                        </a:lnTo>
                        <a:cubicBezTo>
                          <a:pt x="8555" y="51453"/>
                          <a:pt x="1807" y="58201"/>
                          <a:pt x="1807" y="65913"/>
                        </a:cubicBezTo>
                        <a:cubicBezTo>
                          <a:pt x="1807" y="73624"/>
                          <a:pt x="8555" y="80372"/>
                          <a:pt x="16267" y="80372"/>
                        </a:cubicBezTo>
                        <a:lnTo>
                          <a:pt x="54827" y="80372"/>
                        </a:lnTo>
                        <a:cubicBezTo>
                          <a:pt x="58683" y="80372"/>
                          <a:pt x="62539" y="78444"/>
                          <a:pt x="65430" y="76516"/>
                        </a:cubicBezTo>
                        <a:lnTo>
                          <a:pt x="91458" y="50489"/>
                        </a:lnTo>
                        <a:lnTo>
                          <a:pt x="111702" y="110256"/>
                        </a:lnTo>
                        <a:lnTo>
                          <a:pt x="66394" y="140139"/>
                        </a:lnTo>
                        <a:cubicBezTo>
                          <a:pt x="61575" y="143031"/>
                          <a:pt x="59647" y="148815"/>
                          <a:pt x="59647" y="154599"/>
                        </a:cubicBezTo>
                        <a:lnTo>
                          <a:pt x="69286" y="222078"/>
                        </a:lnTo>
                        <a:cubicBezTo>
                          <a:pt x="70250" y="228826"/>
                          <a:pt x="76034" y="234610"/>
                          <a:pt x="83746" y="234610"/>
                        </a:cubicBezTo>
                        <a:cubicBezTo>
                          <a:pt x="84710" y="234610"/>
                          <a:pt x="84710" y="234610"/>
                          <a:pt x="85674" y="234610"/>
                        </a:cubicBezTo>
                        <a:cubicBezTo>
                          <a:pt x="93386" y="233646"/>
                          <a:pt x="99170" y="225934"/>
                          <a:pt x="98206" y="218222"/>
                        </a:cubicBezTo>
                        <a:lnTo>
                          <a:pt x="89530" y="159419"/>
                        </a:lnTo>
                        <a:lnTo>
                          <a:pt x="129054" y="133391"/>
                        </a:lnTo>
                        <a:lnTo>
                          <a:pt x="118450" y="156527"/>
                        </a:lnTo>
                        <a:cubicBezTo>
                          <a:pt x="117486" y="159419"/>
                          <a:pt x="116522" y="161347"/>
                          <a:pt x="117486" y="164239"/>
                        </a:cubicBezTo>
                        <a:lnTo>
                          <a:pt x="127126" y="231718"/>
                        </a:lnTo>
                        <a:cubicBezTo>
                          <a:pt x="128090" y="238466"/>
                          <a:pt x="133873" y="244250"/>
                          <a:pt x="141585" y="244250"/>
                        </a:cubicBezTo>
                        <a:cubicBezTo>
                          <a:pt x="142549" y="244250"/>
                          <a:pt x="142549" y="244250"/>
                          <a:pt x="143513" y="244250"/>
                        </a:cubicBezTo>
                        <a:cubicBezTo>
                          <a:pt x="151225" y="243286"/>
                          <a:pt x="157009" y="235574"/>
                          <a:pt x="156045" y="227862"/>
                        </a:cubicBezTo>
                        <a:lnTo>
                          <a:pt x="147369" y="163275"/>
                        </a:lnTo>
                        <a:lnTo>
                          <a:pt x="169541" y="113148"/>
                        </a:lnTo>
                        <a:cubicBezTo>
                          <a:pt x="169541" y="113148"/>
                          <a:pt x="171469" y="106400"/>
                          <a:pt x="171469" y="103508"/>
                        </a:cubicBezTo>
                        <a:cubicBezTo>
                          <a:pt x="171469" y="99652"/>
                          <a:pt x="169541" y="93868"/>
                          <a:pt x="169541" y="93868"/>
                        </a:cubicBezTo>
                        <a:lnTo>
                          <a:pt x="154117" y="36029"/>
                        </a:lnTo>
                        <a:lnTo>
                          <a:pt x="181109" y="56273"/>
                        </a:lnTo>
                        <a:cubicBezTo>
                          <a:pt x="186893" y="60129"/>
                          <a:pt x="194605" y="60129"/>
                          <a:pt x="200388" y="55309"/>
                        </a:cubicBezTo>
                        <a:lnTo>
                          <a:pt x="229308" y="26389"/>
                        </a:lnTo>
                        <a:cubicBezTo>
                          <a:pt x="235092" y="20605"/>
                          <a:pt x="235092" y="11929"/>
                          <a:pt x="229308" y="6145"/>
                        </a:cubicBezTo>
                        <a:close/>
                      </a:path>
                    </a:pathLst>
                  </a:custGeom>
                  <a:grpFill/>
                  <a:ln w="47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sz="2400"/>
                  </a:p>
                </p:txBody>
              </p:sp>
            </p:grpSp>
            <p:grpSp>
              <p:nvGrpSpPr>
                <p:cNvPr id="60" name="Ryhmä 59">
                  <a:extLst>
                    <a:ext uri="{FF2B5EF4-FFF2-40B4-BE49-F238E27FC236}">
                      <a16:creationId xmlns:a16="http://schemas.microsoft.com/office/drawing/2014/main" id="{D5FF6934-3E6E-4108-9910-3C4B490E2F0B}"/>
                    </a:ext>
                  </a:extLst>
                </p:cNvPr>
                <p:cNvGrpSpPr/>
                <p:nvPr/>
              </p:nvGrpSpPr>
              <p:grpSpPr>
                <a:xfrm>
                  <a:off x="2606704" y="-806844"/>
                  <a:ext cx="231357" cy="304271"/>
                  <a:chOff x="3361700" y="4293134"/>
                  <a:chExt cx="231357" cy="304271"/>
                </a:xfrm>
                <a:grpFill/>
              </p:grpSpPr>
              <p:sp>
                <p:nvSpPr>
                  <p:cNvPr id="61" name="Vapaamuotoinen: Muoto 60">
                    <a:extLst>
                      <a:ext uri="{FF2B5EF4-FFF2-40B4-BE49-F238E27FC236}">
                        <a16:creationId xmlns:a16="http://schemas.microsoft.com/office/drawing/2014/main" id="{6047009F-855F-46E9-99E2-DE9A0F392184}"/>
                      </a:ext>
                    </a:extLst>
                  </p:cNvPr>
                  <p:cNvSpPr/>
                  <p:nvPr/>
                </p:nvSpPr>
                <p:spPr>
                  <a:xfrm>
                    <a:off x="3472944" y="4293134"/>
                    <a:ext cx="57839" cy="57839"/>
                  </a:xfrm>
                  <a:custGeom>
                    <a:avLst/>
                    <a:gdLst>
                      <a:gd name="connsiteX0" fmla="*/ 59647 w 57839"/>
                      <a:gd name="connsiteY0" fmla="*/ 30727 h 57839"/>
                      <a:gd name="connsiteX1" fmla="*/ 30727 w 57839"/>
                      <a:gd name="connsiteY1" fmla="*/ 59647 h 57839"/>
                      <a:gd name="connsiteX2" fmla="*/ 1807 w 57839"/>
                      <a:gd name="connsiteY2" fmla="*/ 30727 h 57839"/>
                      <a:gd name="connsiteX3" fmla="*/ 30727 w 57839"/>
                      <a:gd name="connsiteY3" fmla="*/ 1807 h 57839"/>
                      <a:gd name="connsiteX4" fmla="*/ 59647 w 57839"/>
                      <a:gd name="connsiteY4" fmla="*/ 30727 h 57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839" h="57839">
                        <a:moveTo>
                          <a:pt x="59647" y="30727"/>
                        </a:moveTo>
                        <a:cubicBezTo>
                          <a:pt x="59647" y="46699"/>
                          <a:pt x="46699" y="59647"/>
                          <a:pt x="30727" y="59647"/>
                        </a:cubicBezTo>
                        <a:cubicBezTo>
                          <a:pt x="14755" y="59647"/>
                          <a:pt x="1807" y="46699"/>
                          <a:pt x="1807" y="30727"/>
                        </a:cubicBezTo>
                        <a:cubicBezTo>
                          <a:pt x="1807" y="14755"/>
                          <a:pt x="14755" y="1807"/>
                          <a:pt x="30727" y="1807"/>
                        </a:cubicBezTo>
                        <a:cubicBezTo>
                          <a:pt x="46699" y="1807"/>
                          <a:pt x="59647" y="14755"/>
                          <a:pt x="59647" y="30727"/>
                        </a:cubicBezTo>
                        <a:close/>
                      </a:path>
                    </a:pathLst>
                  </a:custGeom>
                  <a:grpFill/>
                  <a:ln w="47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sz="2400"/>
                  </a:p>
                </p:txBody>
              </p:sp>
              <p:sp>
                <p:nvSpPr>
                  <p:cNvPr id="62" name="Vapaamuotoinen: Muoto 61">
                    <a:extLst>
                      <a:ext uri="{FF2B5EF4-FFF2-40B4-BE49-F238E27FC236}">
                        <a16:creationId xmlns:a16="http://schemas.microsoft.com/office/drawing/2014/main" id="{BC4B2166-C1DC-4BA0-9288-84C6390EC50D}"/>
                      </a:ext>
                    </a:extLst>
                  </p:cNvPr>
                  <p:cNvSpPr/>
                  <p:nvPr/>
                </p:nvSpPr>
                <p:spPr>
                  <a:xfrm>
                    <a:off x="3361700" y="4346769"/>
                    <a:ext cx="231357" cy="250636"/>
                  </a:xfrm>
                  <a:custGeom>
                    <a:avLst/>
                    <a:gdLst>
                      <a:gd name="connsiteX0" fmla="*/ 231622 w 231356"/>
                      <a:gd name="connsiteY0" fmla="*/ 58066 h 250636"/>
                      <a:gd name="connsiteX1" fmla="*/ 212342 w 231356"/>
                      <a:gd name="connsiteY1" fmla="*/ 51318 h 250636"/>
                      <a:gd name="connsiteX2" fmla="*/ 185350 w 231356"/>
                      <a:gd name="connsiteY2" fmla="*/ 64814 h 250636"/>
                      <a:gd name="connsiteX3" fmla="*/ 163179 w 231356"/>
                      <a:gd name="connsiteY3" fmla="*/ 28183 h 250636"/>
                      <a:gd name="connsiteX4" fmla="*/ 154503 w 231356"/>
                      <a:gd name="connsiteY4" fmla="*/ 21435 h 250636"/>
                      <a:gd name="connsiteX5" fmla="*/ 87024 w 231356"/>
                      <a:gd name="connsiteY5" fmla="*/ 2155 h 250636"/>
                      <a:gd name="connsiteX6" fmla="*/ 72564 w 231356"/>
                      <a:gd name="connsiteY6" fmla="*/ 6011 h 250636"/>
                      <a:gd name="connsiteX7" fmla="*/ 45572 w 231356"/>
                      <a:gd name="connsiteY7" fmla="*/ 33003 h 250636"/>
                      <a:gd name="connsiteX8" fmla="*/ 26293 w 231356"/>
                      <a:gd name="connsiteY8" fmla="*/ 7939 h 250636"/>
                      <a:gd name="connsiteX9" fmla="*/ 7013 w 231356"/>
                      <a:gd name="connsiteY9" fmla="*/ 4083 h 250636"/>
                      <a:gd name="connsiteX10" fmla="*/ 4121 w 231356"/>
                      <a:gd name="connsiteY10" fmla="*/ 24327 h 250636"/>
                      <a:gd name="connsiteX11" fmla="*/ 33041 w 231356"/>
                      <a:gd name="connsiteY11" fmla="*/ 62886 h 250636"/>
                      <a:gd name="connsiteX12" fmla="*/ 43644 w 231356"/>
                      <a:gd name="connsiteY12" fmla="*/ 68670 h 250636"/>
                      <a:gd name="connsiteX13" fmla="*/ 55212 w 231356"/>
                      <a:gd name="connsiteY13" fmla="*/ 64814 h 250636"/>
                      <a:gd name="connsiteX14" fmla="*/ 83168 w 231356"/>
                      <a:gd name="connsiteY14" fmla="*/ 36859 h 250636"/>
                      <a:gd name="connsiteX15" fmla="*/ 65816 w 231356"/>
                      <a:gd name="connsiteY15" fmla="*/ 102410 h 250636"/>
                      <a:gd name="connsiteX16" fmla="*/ 63888 w 231356"/>
                      <a:gd name="connsiteY16" fmla="*/ 112050 h 250636"/>
                      <a:gd name="connsiteX17" fmla="*/ 69672 w 231356"/>
                      <a:gd name="connsiteY17" fmla="*/ 128437 h 250636"/>
                      <a:gd name="connsiteX18" fmla="*/ 96664 w 231356"/>
                      <a:gd name="connsiteY18" fmla="*/ 171817 h 250636"/>
                      <a:gd name="connsiteX19" fmla="*/ 79312 w 231356"/>
                      <a:gd name="connsiteY19" fmla="*/ 233512 h 250636"/>
                      <a:gd name="connsiteX20" fmla="*/ 88952 w 231356"/>
                      <a:gd name="connsiteY20" fmla="*/ 251827 h 250636"/>
                      <a:gd name="connsiteX21" fmla="*/ 92808 w 231356"/>
                      <a:gd name="connsiteY21" fmla="*/ 252791 h 250636"/>
                      <a:gd name="connsiteX22" fmla="*/ 106303 w 231356"/>
                      <a:gd name="connsiteY22" fmla="*/ 242188 h 250636"/>
                      <a:gd name="connsiteX23" fmla="*/ 125583 w 231356"/>
                      <a:gd name="connsiteY23" fmla="*/ 174709 h 250636"/>
                      <a:gd name="connsiteX24" fmla="*/ 123655 w 231356"/>
                      <a:gd name="connsiteY24" fmla="*/ 163141 h 250636"/>
                      <a:gd name="connsiteX25" fmla="*/ 107267 w 231356"/>
                      <a:gd name="connsiteY25" fmla="*/ 137113 h 250636"/>
                      <a:gd name="connsiteX26" fmla="*/ 145827 w 231356"/>
                      <a:gd name="connsiteY26" fmla="*/ 160249 h 250636"/>
                      <a:gd name="connsiteX27" fmla="*/ 145827 w 231356"/>
                      <a:gd name="connsiteY27" fmla="*/ 229656 h 250636"/>
                      <a:gd name="connsiteX28" fmla="*/ 160287 w 231356"/>
                      <a:gd name="connsiteY28" fmla="*/ 244116 h 250636"/>
                      <a:gd name="connsiteX29" fmla="*/ 174746 w 231356"/>
                      <a:gd name="connsiteY29" fmla="*/ 229656 h 250636"/>
                      <a:gd name="connsiteX30" fmla="*/ 174746 w 231356"/>
                      <a:gd name="connsiteY30" fmla="*/ 152537 h 250636"/>
                      <a:gd name="connsiteX31" fmla="*/ 167999 w 231356"/>
                      <a:gd name="connsiteY31" fmla="*/ 140005 h 250636"/>
                      <a:gd name="connsiteX32" fmla="*/ 126547 w 231356"/>
                      <a:gd name="connsiteY32" fmla="*/ 114941 h 250636"/>
                      <a:gd name="connsiteX33" fmla="*/ 144863 w 231356"/>
                      <a:gd name="connsiteY33" fmla="*/ 55174 h 250636"/>
                      <a:gd name="connsiteX34" fmla="*/ 167035 w 231356"/>
                      <a:gd name="connsiteY34" fmla="*/ 91806 h 250636"/>
                      <a:gd name="connsiteX35" fmla="*/ 179566 w 231356"/>
                      <a:gd name="connsiteY35" fmla="*/ 98554 h 250636"/>
                      <a:gd name="connsiteX36" fmla="*/ 186314 w 231356"/>
                      <a:gd name="connsiteY36" fmla="*/ 96626 h 250636"/>
                      <a:gd name="connsiteX37" fmla="*/ 224874 w 231356"/>
                      <a:gd name="connsiteY37" fmla="*/ 77346 h 250636"/>
                      <a:gd name="connsiteX38" fmla="*/ 231622 w 231356"/>
                      <a:gd name="connsiteY38" fmla="*/ 58066 h 2506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231356" h="250636">
                        <a:moveTo>
                          <a:pt x="231622" y="58066"/>
                        </a:moveTo>
                        <a:cubicBezTo>
                          <a:pt x="227766" y="51318"/>
                          <a:pt x="219090" y="48426"/>
                          <a:pt x="212342" y="51318"/>
                        </a:cubicBezTo>
                        <a:lnTo>
                          <a:pt x="185350" y="64814"/>
                        </a:lnTo>
                        <a:lnTo>
                          <a:pt x="163179" y="28183"/>
                        </a:lnTo>
                        <a:cubicBezTo>
                          <a:pt x="161251" y="25291"/>
                          <a:pt x="158359" y="22399"/>
                          <a:pt x="154503" y="21435"/>
                        </a:cubicBezTo>
                        <a:lnTo>
                          <a:pt x="87024" y="2155"/>
                        </a:lnTo>
                        <a:cubicBezTo>
                          <a:pt x="82204" y="1191"/>
                          <a:pt x="76420" y="2155"/>
                          <a:pt x="72564" y="6011"/>
                        </a:cubicBezTo>
                        <a:lnTo>
                          <a:pt x="45572" y="33003"/>
                        </a:lnTo>
                        <a:lnTo>
                          <a:pt x="26293" y="7939"/>
                        </a:lnTo>
                        <a:cubicBezTo>
                          <a:pt x="23401" y="1191"/>
                          <a:pt x="13761" y="227"/>
                          <a:pt x="7013" y="4083"/>
                        </a:cubicBezTo>
                        <a:cubicBezTo>
                          <a:pt x="1229" y="8903"/>
                          <a:pt x="265" y="18543"/>
                          <a:pt x="4121" y="24327"/>
                        </a:cubicBezTo>
                        <a:lnTo>
                          <a:pt x="33041" y="62886"/>
                        </a:lnTo>
                        <a:cubicBezTo>
                          <a:pt x="35933" y="65778"/>
                          <a:pt x="39788" y="68670"/>
                          <a:pt x="43644" y="68670"/>
                        </a:cubicBezTo>
                        <a:cubicBezTo>
                          <a:pt x="47500" y="68670"/>
                          <a:pt x="52320" y="67706"/>
                          <a:pt x="55212" y="64814"/>
                        </a:cubicBezTo>
                        <a:lnTo>
                          <a:pt x="83168" y="36859"/>
                        </a:lnTo>
                        <a:lnTo>
                          <a:pt x="65816" y="102410"/>
                        </a:lnTo>
                        <a:cubicBezTo>
                          <a:pt x="64852" y="105302"/>
                          <a:pt x="63888" y="109158"/>
                          <a:pt x="63888" y="112050"/>
                        </a:cubicBezTo>
                        <a:cubicBezTo>
                          <a:pt x="63888" y="117833"/>
                          <a:pt x="65816" y="123617"/>
                          <a:pt x="69672" y="128437"/>
                        </a:cubicBezTo>
                        <a:lnTo>
                          <a:pt x="96664" y="171817"/>
                        </a:lnTo>
                        <a:lnTo>
                          <a:pt x="79312" y="233512"/>
                        </a:lnTo>
                        <a:cubicBezTo>
                          <a:pt x="77384" y="241224"/>
                          <a:pt x="81240" y="248935"/>
                          <a:pt x="88952" y="251827"/>
                        </a:cubicBezTo>
                        <a:cubicBezTo>
                          <a:pt x="89916" y="251827"/>
                          <a:pt x="91844" y="252791"/>
                          <a:pt x="92808" y="252791"/>
                        </a:cubicBezTo>
                        <a:cubicBezTo>
                          <a:pt x="99556" y="252791"/>
                          <a:pt x="105340" y="248935"/>
                          <a:pt x="106303" y="242188"/>
                        </a:cubicBezTo>
                        <a:lnTo>
                          <a:pt x="125583" y="174709"/>
                        </a:lnTo>
                        <a:cubicBezTo>
                          <a:pt x="126547" y="170853"/>
                          <a:pt x="126547" y="166033"/>
                          <a:pt x="123655" y="163141"/>
                        </a:cubicBezTo>
                        <a:lnTo>
                          <a:pt x="107267" y="137113"/>
                        </a:lnTo>
                        <a:lnTo>
                          <a:pt x="145827" y="160249"/>
                        </a:lnTo>
                        <a:lnTo>
                          <a:pt x="145827" y="229656"/>
                        </a:lnTo>
                        <a:cubicBezTo>
                          <a:pt x="145827" y="237368"/>
                          <a:pt x="152575" y="244116"/>
                          <a:pt x="160287" y="244116"/>
                        </a:cubicBezTo>
                        <a:cubicBezTo>
                          <a:pt x="167999" y="244116"/>
                          <a:pt x="174746" y="237368"/>
                          <a:pt x="174746" y="229656"/>
                        </a:cubicBezTo>
                        <a:lnTo>
                          <a:pt x="174746" y="152537"/>
                        </a:lnTo>
                        <a:cubicBezTo>
                          <a:pt x="174746" y="147717"/>
                          <a:pt x="171855" y="142897"/>
                          <a:pt x="167999" y="140005"/>
                        </a:cubicBezTo>
                        <a:lnTo>
                          <a:pt x="126547" y="114941"/>
                        </a:lnTo>
                        <a:lnTo>
                          <a:pt x="144863" y="55174"/>
                        </a:lnTo>
                        <a:lnTo>
                          <a:pt x="167035" y="91806"/>
                        </a:lnTo>
                        <a:cubicBezTo>
                          <a:pt x="169927" y="96626"/>
                          <a:pt x="174746" y="98554"/>
                          <a:pt x="179566" y="98554"/>
                        </a:cubicBezTo>
                        <a:cubicBezTo>
                          <a:pt x="181494" y="98554"/>
                          <a:pt x="184386" y="97590"/>
                          <a:pt x="186314" y="96626"/>
                        </a:cubicBezTo>
                        <a:lnTo>
                          <a:pt x="224874" y="77346"/>
                        </a:lnTo>
                        <a:cubicBezTo>
                          <a:pt x="232586" y="73490"/>
                          <a:pt x="235478" y="64814"/>
                          <a:pt x="231622" y="58066"/>
                        </a:cubicBezTo>
                        <a:close/>
                      </a:path>
                    </a:pathLst>
                  </a:custGeom>
                  <a:grpFill/>
                  <a:ln w="47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i-FI" sz="2400"/>
                  </a:p>
                </p:txBody>
              </p:sp>
            </p:grpSp>
          </p:grpSp>
          <p:grpSp>
            <p:nvGrpSpPr>
              <p:cNvPr id="161" name="Ryhmä 160">
                <a:extLst>
                  <a:ext uri="{FF2B5EF4-FFF2-40B4-BE49-F238E27FC236}">
                    <a16:creationId xmlns:a16="http://schemas.microsoft.com/office/drawing/2014/main" id="{1E4B8F91-CC29-46AC-AF3E-31E79BF013A7}"/>
                  </a:ext>
                </a:extLst>
              </p:cNvPr>
              <p:cNvGrpSpPr/>
              <p:nvPr/>
            </p:nvGrpSpPr>
            <p:grpSpPr>
              <a:xfrm>
                <a:off x="4465161" y="2523227"/>
                <a:ext cx="250136" cy="505828"/>
                <a:chOff x="2600976" y="3204265"/>
                <a:chExt cx="123773" cy="250294"/>
              </a:xfrm>
            </p:grpSpPr>
            <p:sp>
              <p:nvSpPr>
                <p:cNvPr id="162" name="Vapaamuotoinen: Muoto 161">
                  <a:extLst>
                    <a:ext uri="{FF2B5EF4-FFF2-40B4-BE49-F238E27FC236}">
                      <a16:creationId xmlns:a16="http://schemas.microsoft.com/office/drawing/2014/main" id="{F8C27ED0-9B9F-47E1-9E8C-4DA5DEB7DB66}"/>
                    </a:ext>
                  </a:extLst>
                </p:cNvPr>
                <p:cNvSpPr/>
                <p:nvPr/>
              </p:nvSpPr>
              <p:spPr>
                <a:xfrm>
                  <a:off x="2639483" y="3204265"/>
                  <a:ext cx="46759" cy="46758"/>
                </a:xfrm>
                <a:custGeom>
                  <a:avLst/>
                  <a:gdLst>
                    <a:gd name="connsiteX0" fmla="*/ 46071 w 46758"/>
                    <a:gd name="connsiteY0" fmla="*/ 24067 h 46758"/>
                    <a:gd name="connsiteX1" fmla="*/ 24067 w 46758"/>
                    <a:gd name="connsiteY1" fmla="*/ 46071 h 46758"/>
                    <a:gd name="connsiteX2" fmla="*/ 2063 w 46758"/>
                    <a:gd name="connsiteY2" fmla="*/ 24067 h 46758"/>
                    <a:gd name="connsiteX3" fmla="*/ 24067 w 46758"/>
                    <a:gd name="connsiteY3" fmla="*/ 2063 h 46758"/>
                    <a:gd name="connsiteX4" fmla="*/ 46071 w 46758"/>
                    <a:gd name="connsiteY4" fmla="*/ 24067 h 46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758" h="46758">
                      <a:moveTo>
                        <a:pt x="46071" y="24067"/>
                      </a:moveTo>
                      <a:cubicBezTo>
                        <a:pt x="46071" y="36219"/>
                        <a:pt x="36219" y="46071"/>
                        <a:pt x="24067" y="46071"/>
                      </a:cubicBezTo>
                      <a:cubicBezTo>
                        <a:pt x="11914" y="46071"/>
                        <a:pt x="2063" y="36219"/>
                        <a:pt x="2063" y="24067"/>
                      </a:cubicBezTo>
                      <a:cubicBezTo>
                        <a:pt x="2063" y="11914"/>
                        <a:pt x="11914" y="2063"/>
                        <a:pt x="24067" y="2063"/>
                      </a:cubicBezTo>
                      <a:cubicBezTo>
                        <a:pt x="36219" y="2063"/>
                        <a:pt x="46071" y="11914"/>
                        <a:pt x="46071" y="2406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2400"/>
                </a:p>
              </p:txBody>
            </p:sp>
            <p:sp>
              <p:nvSpPr>
                <p:cNvPr id="163" name="Vapaamuotoinen: Muoto 162">
                  <a:extLst>
                    <a:ext uri="{FF2B5EF4-FFF2-40B4-BE49-F238E27FC236}">
                      <a16:creationId xmlns:a16="http://schemas.microsoft.com/office/drawing/2014/main" id="{42DDBB05-7A7C-49B7-A777-44DBF6325476}"/>
                    </a:ext>
                  </a:extLst>
                </p:cNvPr>
                <p:cNvSpPr/>
                <p:nvPr/>
              </p:nvSpPr>
              <p:spPr>
                <a:xfrm>
                  <a:off x="2600976" y="3253773"/>
                  <a:ext cx="123773" cy="200786"/>
                </a:xfrm>
                <a:custGeom>
                  <a:avLst/>
                  <a:gdLst>
                    <a:gd name="connsiteX0" fmla="*/ 122535 w 123772"/>
                    <a:gd name="connsiteY0" fmla="*/ 87878 h 200785"/>
                    <a:gd name="connsiteX1" fmla="*/ 107132 w 123772"/>
                    <a:gd name="connsiteY1" fmla="*/ 22416 h 200785"/>
                    <a:gd name="connsiteX2" fmla="*/ 103831 w 123772"/>
                    <a:gd name="connsiteY2" fmla="*/ 16365 h 200785"/>
                    <a:gd name="connsiteX3" fmla="*/ 80727 w 123772"/>
                    <a:gd name="connsiteY3" fmla="*/ 4263 h 200785"/>
                    <a:gd name="connsiteX4" fmla="*/ 62574 w 123772"/>
                    <a:gd name="connsiteY4" fmla="*/ 2063 h 200785"/>
                    <a:gd name="connsiteX5" fmla="*/ 44421 w 123772"/>
                    <a:gd name="connsiteY5" fmla="*/ 4813 h 200785"/>
                    <a:gd name="connsiteX6" fmla="*/ 21316 w 123772"/>
                    <a:gd name="connsiteY6" fmla="*/ 16916 h 200785"/>
                    <a:gd name="connsiteX7" fmla="*/ 18016 w 123772"/>
                    <a:gd name="connsiteY7" fmla="*/ 22967 h 200785"/>
                    <a:gd name="connsiteX8" fmla="*/ 2613 w 123772"/>
                    <a:gd name="connsiteY8" fmla="*/ 88428 h 200785"/>
                    <a:gd name="connsiteX9" fmla="*/ 2063 w 123772"/>
                    <a:gd name="connsiteY9" fmla="*/ 91179 h 200785"/>
                    <a:gd name="connsiteX10" fmla="*/ 13065 w 123772"/>
                    <a:gd name="connsiteY10" fmla="*/ 102181 h 200785"/>
                    <a:gd name="connsiteX11" fmla="*/ 23517 w 123772"/>
                    <a:gd name="connsiteY11" fmla="*/ 93929 h 200785"/>
                    <a:gd name="connsiteX12" fmla="*/ 35069 w 123772"/>
                    <a:gd name="connsiteY12" fmla="*/ 46071 h 200785"/>
                    <a:gd name="connsiteX13" fmla="*/ 35069 w 123772"/>
                    <a:gd name="connsiteY13" fmla="*/ 200098 h 200785"/>
                    <a:gd name="connsiteX14" fmla="*/ 57073 w 123772"/>
                    <a:gd name="connsiteY14" fmla="*/ 200098 h 200785"/>
                    <a:gd name="connsiteX15" fmla="*/ 57073 w 123772"/>
                    <a:gd name="connsiteY15" fmla="*/ 101080 h 200785"/>
                    <a:gd name="connsiteX16" fmla="*/ 68075 w 123772"/>
                    <a:gd name="connsiteY16" fmla="*/ 101080 h 200785"/>
                    <a:gd name="connsiteX17" fmla="*/ 68075 w 123772"/>
                    <a:gd name="connsiteY17" fmla="*/ 200098 h 200785"/>
                    <a:gd name="connsiteX18" fmla="*/ 90079 w 123772"/>
                    <a:gd name="connsiteY18" fmla="*/ 200098 h 200785"/>
                    <a:gd name="connsiteX19" fmla="*/ 90079 w 123772"/>
                    <a:gd name="connsiteY19" fmla="*/ 45521 h 200785"/>
                    <a:gd name="connsiteX20" fmla="*/ 101631 w 123772"/>
                    <a:gd name="connsiteY20" fmla="*/ 93379 h 200785"/>
                    <a:gd name="connsiteX21" fmla="*/ 112083 w 123772"/>
                    <a:gd name="connsiteY21" fmla="*/ 101631 h 200785"/>
                    <a:gd name="connsiteX22" fmla="*/ 123085 w 123772"/>
                    <a:gd name="connsiteY22" fmla="*/ 90629 h 200785"/>
                    <a:gd name="connsiteX23" fmla="*/ 122535 w 123772"/>
                    <a:gd name="connsiteY23" fmla="*/ 87878 h 20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3772" h="200785">
                      <a:moveTo>
                        <a:pt x="122535" y="87878"/>
                      </a:moveTo>
                      <a:lnTo>
                        <a:pt x="107132" y="22416"/>
                      </a:lnTo>
                      <a:cubicBezTo>
                        <a:pt x="106582" y="20216"/>
                        <a:pt x="105482" y="18016"/>
                        <a:pt x="103831" y="16365"/>
                      </a:cubicBezTo>
                      <a:cubicBezTo>
                        <a:pt x="97230" y="10864"/>
                        <a:pt x="89529" y="7014"/>
                        <a:pt x="80727" y="4263"/>
                      </a:cubicBezTo>
                      <a:cubicBezTo>
                        <a:pt x="74676" y="3163"/>
                        <a:pt x="68625" y="2063"/>
                        <a:pt x="62574" y="2063"/>
                      </a:cubicBezTo>
                      <a:cubicBezTo>
                        <a:pt x="56523" y="2063"/>
                        <a:pt x="50472" y="3163"/>
                        <a:pt x="44421" y="4813"/>
                      </a:cubicBezTo>
                      <a:cubicBezTo>
                        <a:pt x="35619" y="7014"/>
                        <a:pt x="27918" y="11415"/>
                        <a:pt x="21316" y="16916"/>
                      </a:cubicBezTo>
                      <a:cubicBezTo>
                        <a:pt x="19666" y="18566"/>
                        <a:pt x="18566" y="20766"/>
                        <a:pt x="18016" y="22967"/>
                      </a:cubicBezTo>
                      <a:lnTo>
                        <a:pt x="2613" y="88428"/>
                      </a:lnTo>
                      <a:cubicBezTo>
                        <a:pt x="2613" y="88978"/>
                        <a:pt x="2063" y="90079"/>
                        <a:pt x="2063" y="91179"/>
                      </a:cubicBezTo>
                      <a:cubicBezTo>
                        <a:pt x="2063" y="97230"/>
                        <a:pt x="7014" y="102181"/>
                        <a:pt x="13065" y="102181"/>
                      </a:cubicBezTo>
                      <a:cubicBezTo>
                        <a:pt x="18016" y="102181"/>
                        <a:pt x="22417" y="98330"/>
                        <a:pt x="23517" y="93929"/>
                      </a:cubicBezTo>
                      <a:lnTo>
                        <a:pt x="35069" y="46071"/>
                      </a:lnTo>
                      <a:lnTo>
                        <a:pt x="35069" y="200098"/>
                      </a:lnTo>
                      <a:lnTo>
                        <a:pt x="57073" y="200098"/>
                      </a:lnTo>
                      <a:lnTo>
                        <a:pt x="57073" y="101080"/>
                      </a:lnTo>
                      <a:lnTo>
                        <a:pt x="68075" y="101080"/>
                      </a:lnTo>
                      <a:lnTo>
                        <a:pt x="68075" y="200098"/>
                      </a:lnTo>
                      <a:lnTo>
                        <a:pt x="90079" y="200098"/>
                      </a:lnTo>
                      <a:lnTo>
                        <a:pt x="90079" y="45521"/>
                      </a:lnTo>
                      <a:lnTo>
                        <a:pt x="101631" y="93379"/>
                      </a:lnTo>
                      <a:cubicBezTo>
                        <a:pt x="102731" y="97780"/>
                        <a:pt x="107132" y="101631"/>
                        <a:pt x="112083" y="101631"/>
                      </a:cubicBezTo>
                      <a:cubicBezTo>
                        <a:pt x="118134" y="101631"/>
                        <a:pt x="123085" y="96680"/>
                        <a:pt x="123085" y="90629"/>
                      </a:cubicBezTo>
                      <a:cubicBezTo>
                        <a:pt x="123085" y="89528"/>
                        <a:pt x="122535" y="88428"/>
                        <a:pt x="122535" y="87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2400"/>
                </a:p>
              </p:txBody>
            </p:sp>
          </p:grpSp>
          <p:pic>
            <p:nvPicPr>
              <p:cNvPr id="169" name="Kuva 168" descr="Joukkue">
                <a:extLst>
                  <a:ext uri="{FF2B5EF4-FFF2-40B4-BE49-F238E27FC236}">
                    <a16:creationId xmlns:a16="http://schemas.microsoft.com/office/drawing/2014/main" id="{EC6B78C8-299E-4F11-80D8-88CA44E7B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4869684" y="2263933"/>
                <a:ext cx="397284" cy="397283"/>
              </a:xfrm>
              <a:prstGeom prst="rect">
                <a:avLst/>
              </a:prstGeom>
            </p:spPr>
          </p:pic>
          <p:sp>
            <p:nvSpPr>
              <p:cNvPr id="170" name="Vapaamuotoinen: Muoto 169">
                <a:extLst>
                  <a:ext uri="{FF2B5EF4-FFF2-40B4-BE49-F238E27FC236}">
                    <a16:creationId xmlns:a16="http://schemas.microsoft.com/office/drawing/2014/main" id="{417A806A-95BD-455A-8ED2-D1D6E2946229}"/>
                  </a:ext>
                </a:extLst>
              </p:cNvPr>
              <p:cNvSpPr/>
              <p:nvPr/>
            </p:nvSpPr>
            <p:spPr>
              <a:xfrm>
                <a:off x="4439178" y="1982857"/>
                <a:ext cx="276119" cy="182240"/>
              </a:xfrm>
              <a:custGeom>
                <a:avLst/>
                <a:gdLst>
                  <a:gd name="connsiteX0" fmla="*/ 470059 w 476250"/>
                  <a:gd name="connsiteY0" fmla="*/ 140494 h 314325"/>
                  <a:gd name="connsiteX1" fmla="*/ 288131 w 476250"/>
                  <a:gd name="connsiteY1" fmla="*/ 7144 h 314325"/>
                  <a:gd name="connsiteX2" fmla="*/ 152876 w 476250"/>
                  <a:gd name="connsiteY2" fmla="*/ 51911 h 314325"/>
                  <a:gd name="connsiteX3" fmla="*/ 311944 w 476250"/>
                  <a:gd name="connsiteY3" fmla="*/ 179546 h 314325"/>
                  <a:gd name="connsiteX4" fmla="*/ 261461 w 476250"/>
                  <a:gd name="connsiteY4" fmla="*/ 271939 h 314325"/>
                  <a:gd name="connsiteX5" fmla="*/ 288131 w 476250"/>
                  <a:gd name="connsiteY5" fmla="*/ 273844 h 314325"/>
                  <a:gd name="connsiteX6" fmla="*/ 369094 w 476250"/>
                  <a:gd name="connsiteY6" fmla="*/ 259556 h 314325"/>
                  <a:gd name="connsiteX7" fmla="*/ 440531 w 476250"/>
                  <a:gd name="connsiteY7" fmla="*/ 311944 h 314325"/>
                  <a:gd name="connsiteX8" fmla="*/ 421481 w 476250"/>
                  <a:gd name="connsiteY8" fmla="*/ 230029 h 314325"/>
                  <a:gd name="connsiteX9" fmla="*/ 470059 w 476250"/>
                  <a:gd name="connsiteY9" fmla="*/ 140494 h 314325"/>
                  <a:gd name="connsiteX10" fmla="*/ 277654 w 476250"/>
                  <a:gd name="connsiteY10" fmla="*/ 214789 h 314325"/>
                  <a:gd name="connsiteX11" fmla="*/ 281464 w 476250"/>
                  <a:gd name="connsiteY11" fmla="*/ 207169 h 314325"/>
                  <a:gd name="connsiteX12" fmla="*/ 282416 w 476250"/>
                  <a:gd name="connsiteY12" fmla="*/ 203359 h 314325"/>
                  <a:gd name="connsiteX13" fmla="*/ 284321 w 476250"/>
                  <a:gd name="connsiteY13" fmla="*/ 195739 h 314325"/>
                  <a:gd name="connsiteX14" fmla="*/ 285274 w 476250"/>
                  <a:gd name="connsiteY14" fmla="*/ 191929 h 314325"/>
                  <a:gd name="connsiteX15" fmla="*/ 286226 w 476250"/>
                  <a:gd name="connsiteY15" fmla="*/ 179546 h 314325"/>
                  <a:gd name="connsiteX16" fmla="*/ 146209 w 476250"/>
                  <a:gd name="connsiteY16" fmla="*/ 76676 h 314325"/>
                  <a:gd name="connsiteX17" fmla="*/ 127159 w 476250"/>
                  <a:gd name="connsiteY17" fmla="*/ 77629 h 314325"/>
                  <a:gd name="connsiteX18" fmla="*/ 7144 w 476250"/>
                  <a:gd name="connsiteY18" fmla="*/ 179546 h 314325"/>
                  <a:gd name="connsiteX19" fmla="*/ 44291 w 476250"/>
                  <a:gd name="connsiteY19" fmla="*/ 248126 h 314325"/>
                  <a:gd name="connsiteX20" fmla="*/ 30004 w 476250"/>
                  <a:gd name="connsiteY20" fmla="*/ 311944 h 314325"/>
                  <a:gd name="connsiteX21" fmla="*/ 85249 w 476250"/>
                  <a:gd name="connsiteY21" fmla="*/ 271939 h 314325"/>
                  <a:gd name="connsiteX22" fmla="*/ 147161 w 476250"/>
                  <a:gd name="connsiteY22" fmla="*/ 282416 h 314325"/>
                  <a:gd name="connsiteX23" fmla="*/ 225266 w 476250"/>
                  <a:gd name="connsiteY23" fmla="*/ 265271 h 314325"/>
                  <a:gd name="connsiteX24" fmla="*/ 225266 w 476250"/>
                  <a:gd name="connsiteY24" fmla="*/ 265271 h 314325"/>
                  <a:gd name="connsiteX25" fmla="*/ 237649 w 476250"/>
                  <a:gd name="connsiteY25" fmla="*/ 258604 h 314325"/>
                  <a:gd name="connsiteX26" fmla="*/ 241459 w 476250"/>
                  <a:gd name="connsiteY26" fmla="*/ 256699 h 314325"/>
                  <a:gd name="connsiteX27" fmla="*/ 249079 w 476250"/>
                  <a:gd name="connsiteY27" fmla="*/ 250984 h 314325"/>
                  <a:gd name="connsiteX28" fmla="*/ 252889 w 476250"/>
                  <a:gd name="connsiteY28" fmla="*/ 248126 h 314325"/>
                  <a:gd name="connsiteX29" fmla="*/ 259556 w 476250"/>
                  <a:gd name="connsiteY29" fmla="*/ 241459 h 314325"/>
                  <a:gd name="connsiteX30" fmla="*/ 262414 w 476250"/>
                  <a:gd name="connsiteY30" fmla="*/ 238601 h 314325"/>
                  <a:gd name="connsiteX31" fmla="*/ 277654 w 476250"/>
                  <a:gd name="connsiteY31" fmla="*/ 218599 h 314325"/>
                  <a:gd name="connsiteX32" fmla="*/ 277654 w 476250"/>
                  <a:gd name="connsiteY32" fmla="*/ 214789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76250" h="314325">
                    <a:moveTo>
                      <a:pt x="470059" y="140494"/>
                    </a:moveTo>
                    <a:cubicBezTo>
                      <a:pt x="470059" y="67151"/>
                      <a:pt x="388144" y="7144"/>
                      <a:pt x="288131" y="7144"/>
                    </a:cubicBezTo>
                    <a:cubicBezTo>
                      <a:pt x="234791" y="7144"/>
                      <a:pt x="186214" y="24289"/>
                      <a:pt x="152876" y="51911"/>
                    </a:cubicBezTo>
                    <a:cubicBezTo>
                      <a:pt x="241459" y="54769"/>
                      <a:pt x="311944" y="110966"/>
                      <a:pt x="311944" y="179546"/>
                    </a:cubicBezTo>
                    <a:cubicBezTo>
                      <a:pt x="311944" y="215741"/>
                      <a:pt x="292894" y="248126"/>
                      <a:pt x="261461" y="271939"/>
                    </a:cubicBezTo>
                    <a:cubicBezTo>
                      <a:pt x="270034" y="272891"/>
                      <a:pt x="278606" y="273844"/>
                      <a:pt x="288131" y="273844"/>
                    </a:cubicBezTo>
                    <a:cubicBezTo>
                      <a:pt x="316706" y="273844"/>
                      <a:pt x="344329" y="269081"/>
                      <a:pt x="369094" y="259556"/>
                    </a:cubicBezTo>
                    <a:lnTo>
                      <a:pt x="440531" y="311944"/>
                    </a:lnTo>
                    <a:lnTo>
                      <a:pt x="421481" y="230029"/>
                    </a:lnTo>
                    <a:cubicBezTo>
                      <a:pt x="451961" y="206216"/>
                      <a:pt x="470059" y="174784"/>
                      <a:pt x="470059" y="140494"/>
                    </a:cubicBezTo>
                    <a:moveTo>
                      <a:pt x="277654" y="214789"/>
                    </a:moveTo>
                    <a:cubicBezTo>
                      <a:pt x="278606" y="211931"/>
                      <a:pt x="280511" y="210026"/>
                      <a:pt x="281464" y="207169"/>
                    </a:cubicBezTo>
                    <a:cubicBezTo>
                      <a:pt x="282416" y="206216"/>
                      <a:pt x="282416" y="204311"/>
                      <a:pt x="282416" y="203359"/>
                    </a:cubicBezTo>
                    <a:cubicBezTo>
                      <a:pt x="283369" y="200501"/>
                      <a:pt x="284321" y="197644"/>
                      <a:pt x="284321" y="195739"/>
                    </a:cubicBezTo>
                    <a:cubicBezTo>
                      <a:pt x="284321" y="194786"/>
                      <a:pt x="285274" y="192881"/>
                      <a:pt x="285274" y="191929"/>
                    </a:cubicBezTo>
                    <a:cubicBezTo>
                      <a:pt x="286226" y="188119"/>
                      <a:pt x="286226" y="184309"/>
                      <a:pt x="286226" y="179546"/>
                    </a:cubicBezTo>
                    <a:cubicBezTo>
                      <a:pt x="286226" y="123349"/>
                      <a:pt x="223361" y="76676"/>
                      <a:pt x="146209" y="76676"/>
                    </a:cubicBezTo>
                    <a:cubicBezTo>
                      <a:pt x="139541" y="76676"/>
                      <a:pt x="133826" y="76676"/>
                      <a:pt x="127159" y="77629"/>
                    </a:cubicBezTo>
                    <a:cubicBezTo>
                      <a:pt x="59531" y="85249"/>
                      <a:pt x="7144" y="128111"/>
                      <a:pt x="7144" y="179546"/>
                    </a:cubicBezTo>
                    <a:cubicBezTo>
                      <a:pt x="7144" y="206216"/>
                      <a:pt x="21431" y="230029"/>
                      <a:pt x="44291" y="248126"/>
                    </a:cubicBezTo>
                    <a:lnTo>
                      <a:pt x="30004" y="311944"/>
                    </a:lnTo>
                    <a:lnTo>
                      <a:pt x="85249" y="271939"/>
                    </a:lnTo>
                    <a:cubicBezTo>
                      <a:pt x="104299" y="278606"/>
                      <a:pt x="125254" y="282416"/>
                      <a:pt x="147161" y="282416"/>
                    </a:cubicBezTo>
                    <a:cubicBezTo>
                      <a:pt x="175736" y="282416"/>
                      <a:pt x="202406" y="275749"/>
                      <a:pt x="225266" y="265271"/>
                    </a:cubicBezTo>
                    <a:cubicBezTo>
                      <a:pt x="225266" y="265271"/>
                      <a:pt x="225266" y="265271"/>
                      <a:pt x="225266" y="265271"/>
                    </a:cubicBezTo>
                    <a:cubicBezTo>
                      <a:pt x="229076" y="263366"/>
                      <a:pt x="233839" y="260509"/>
                      <a:pt x="237649" y="258604"/>
                    </a:cubicBezTo>
                    <a:cubicBezTo>
                      <a:pt x="238601" y="257651"/>
                      <a:pt x="239554" y="256699"/>
                      <a:pt x="241459" y="256699"/>
                    </a:cubicBezTo>
                    <a:cubicBezTo>
                      <a:pt x="244316" y="254794"/>
                      <a:pt x="247174" y="252889"/>
                      <a:pt x="249079" y="250984"/>
                    </a:cubicBezTo>
                    <a:cubicBezTo>
                      <a:pt x="250031" y="250031"/>
                      <a:pt x="250984" y="249079"/>
                      <a:pt x="252889" y="248126"/>
                    </a:cubicBezTo>
                    <a:cubicBezTo>
                      <a:pt x="255746" y="246221"/>
                      <a:pt x="257651" y="244316"/>
                      <a:pt x="259556" y="241459"/>
                    </a:cubicBezTo>
                    <a:cubicBezTo>
                      <a:pt x="260509" y="240506"/>
                      <a:pt x="261461" y="239554"/>
                      <a:pt x="262414" y="238601"/>
                    </a:cubicBezTo>
                    <a:cubicBezTo>
                      <a:pt x="268129" y="231934"/>
                      <a:pt x="272891" y="225266"/>
                      <a:pt x="277654" y="218599"/>
                    </a:cubicBezTo>
                    <a:cubicBezTo>
                      <a:pt x="276701" y="216694"/>
                      <a:pt x="277654" y="215741"/>
                      <a:pt x="277654" y="214789"/>
                    </a:cubicBezTo>
                  </a:path>
                </a:pathLst>
              </a:custGeom>
              <a:solidFill>
                <a:srgbClr val="00A7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2400"/>
              </a:p>
            </p:txBody>
          </p:sp>
          <p:pic>
            <p:nvPicPr>
              <p:cNvPr id="171" name="Kuva 170">
                <a:extLst>
                  <a:ext uri="{FF2B5EF4-FFF2-40B4-BE49-F238E27FC236}">
                    <a16:creationId xmlns:a16="http://schemas.microsoft.com/office/drawing/2014/main" id="{EC8E602A-0A90-406F-B1AF-E0A34DE5D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4398200" y="2165097"/>
                <a:ext cx="364250" cy="185695"/>
              </a:xfrm>
              <a:prstGeom prst="rect">
                <a:avLst/>
              </a:prstGeom>
            </p:spPr>
          </p:pic>
          <p:grpSp>
            <p:nvGrpSpPr>
              <p:cNvPr id="9" name="Kuva 198" descr="Luennoitsija">
                <a:extLst>
                  <a:ext uri="{FF2B5EF4-FFF2-40B4-BE49-F238E27FC236}">
                    <a16:creationId xmlns:a16="http://schemas.microsoft.com/office/drawing/2014/main" id="{F9F6E3E0-A989-4168-B8C6-9A16D26C32A2}"/>
                  </a:ext>
                </a:extLst>
              </p:cNvPr>
              <p:cNvGrpSpPr/>
              <p:nvPr/>
            </p:nvGrpSpPr>
            <p:grpSpPr>
              <a:xfrm>
                <a:off x="3979461" y="2910291"/>
                <a:ext cx="473001" cy="472996"/>
                <a:chOff x="3986379" y="2885067"/>
                <a:chExt cx="407626" cy="407622"/>
              </a:xfrm>
            </p:grpSpPr>
            <p:sp>
              <p:nvSpPr>
                <p:cNvPr id="12" name="Vapaamuotoinen: Muoto 11">
                  <a:extLst>
                    <a:ext uri="{FF2B5EF4-FFF2-40B4-BE49-F238E27FC236}">
                      <a16:creationId xmlns:a16="http://schemas.microsoft.com/office/drawing/2014/main" id="{9EBD9B64-2113-44F5-922C-DD675488402D}"/>
                    </a:ext>
                  </a:extLst>
                </p:cNvPr>
                <p:cNvSpPr/>
                <p:nvPr/>
              </p:nvSpPr>
              <p:spPr>
                <a:xfrm>
                  <a:off x="4154830" y="2898535"/>
                  <a:ext cx="67938" cy="67937"/>
                </a:xfrm>
                <a:custGeom>
                  <a:avLst/>
                  <a:gdLst>
                    <a:gd name="connsiteX0" fmla="*/ 35362 w 67937"/>
                    <a:gd name="connsiteY0" fmla="*/ 69330 h 67937"/>
                    <a:gd name="connsiteX1" fmla="*/ 69331 w 67937"/>
                    <a:gd name="connsiteY1" fmla="*/ 35362 h 67937"/>
                    <a:gd name="connsiteX2" fmla="*/ 35362 w 67937"/>
                    <a:gd name="connsiteY2" fmla="*/ 1393 h 67937"/>
                    <a:gd name="connsiteX3" fmla="*/ 1393 w 67937"/>
                    <a:gd name="connsiteY3" fmla="*/ 35362 h 67937"/>
                    <a:gd name="connsiteX4" fmla="*/ 35362 w 67937"/>
                    <a:gd name="connsiteY4" fmla="*/ 69330 h 6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937" h="67937">
                      <a:moveTo>
                        <a:pt x="35362" y="69330"/>
                      </a:moveTo>
                      <a:cubicBezTo>
                        <a:pt x="54045" y="69330"/>
                        <a:pt x="69331" y="54044"/>
                        <a:pt x="69331" y="35362"/>
                      </a:cubicBezTo>
                      <a:cubicBezTo>
                        <a:pt x="69331" y="16679"/>
                        <a:pt x="54045" y="1393"/>
                        <a:pt x="35362" y="1393"/>
                      </a:cubicBezTo>
                      <a:cubicBezTo>
                        <a:pt x="16679" y="1393"/>
                        <a:pt x="1393" y="16679"/>
                        <a:pt x="1393" y="35362"/>
                      </a:cubicBezTo>
                      <a:cubicBezTo>
                        <a:pt x="1393" y="54044"/>
                        <a:pt x="16679" y="69330"/>
                        <a:pt x="35362" y="69330"/>
                      </a:cubicBezTo>
                    </a:path>
                  </a:pathLst>
                </a:custGeom>
                <a:solidFill>
                  <a:schemeClr val="tx1"/>
                </a:solidFill>
                <a:ln w="41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2400"/>
                </a:p>
              </p:txBody>
            </p:sp>
            <p:sp>
              <p:nvSpPr>
                <p:cNvPr id="13" name="Vapaamuotoinen: Muoto 12">
                  <a:extLst>
                    <a:ext uri="{FF2B5EF4-FFF2-40B4-BE49-F238E27FC236}">
                      <a16:creationId xmlns:a16="http://schemas.microsoft.com/office/drawing/2014/main" id="{5C9D7D2D-A7A0-44A7-93A8-0470D0552171}"/>
                    </a:ext>
                  </a:extLst>
                </p:cNvPr>
                <p:cNvSpPr/>
                <p:nvPr/>
              </p:nvSpPr>
              <p:spPr>
                <a:xfrm>
                  <a:off x="4086892" y="3042901"/>
                  <a:ext cx="203813" cy="233533"/>
                </a:xfrm>
                <a:custGeom>
                  <a:avLst/>
                  <a:gdLst>
                    <a:gd name="connsiteX0" fmla="*/ 188222 w 203813"/>
                    <a:gd name="connsiteY0" fmla="*/ 52346 h 233533"/>
                    <a:gd name="connsiteX1" fmla="*/ 205206 w 203813"/>
                    <a:gd name="connsiteY1" fmla="*/ 1393 h 233533"/>
                    <a:gd name="connsiteX2" fmla="*/ 1393 w 203813"/>
                    <a:gd name="connsiteY2" fmla="*/ 1393 h 233533"/>
                    <a:gd name="connsiteX3" fmla="*/ 18378 w 203813"/>
                    <a:gd name="connsiteY3" fmla="*/ 52346 h 233533"/>
                    <a:gd name="connsiteX4" fmla="*/ 43854 w 203813"/>
                    <a:gd name="connsiteY4" fmla="*/ 52346 h 233533"/>
                    <a:gd name="connsiteX5" fmla="*/ 60839 w 203813"/>
                    <a:gd name="connsiteY5" fmla="*/ 217942 h 233533"/>
                    <a:gd name="connsiteX6" fmla="*/ 35362 w 203813"/>
                    <a:gd name="connsiteY6" fmla="*/ 217942 h 233533"/>
                    <a:gd name="connsiteX7" fmla="*/ 35362 w 203813"/>
                    <a:gd name="connsiteY7" fmla="*/ 234927 h 233533"/>
                    <a:gd name="connsiteX8" fmla="*/ 171237 w 203813"/>
                    <a:gd name="connsiteY8" fmla="*/ 234927 h 233533"/>
                    <a:gd name="connsiteX9" fmla="*/ 171237 w 203813"/>
                    <a:gd name="connsiteY9" fmla="*/ 217942 h 233533"/>
                    <a:gd name="connsiteX10" fmla="*/ 145761 w 203813"/>
                    <a:gd name="connsiteY10" fmla="*/ 217942 h 233533"/>
                    <a:gd name="connsiteX11" fmla="*/ 162745 w 203813"/>
                    <a:gd name="connsiteY11" fmla="*/ 52346 h 233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3813" h="233533">
                      <a:moveTo>
                        <a:pt x="188222" y="52346"/>
                      </a:moveTo>
                      <a:lnTo>
                        <a:pt x="205206" y="1393"/>
                      </a:lnTo>
                      <a:lnTo>
                        <a:pt x="1393" y="1393"/>
                      </a:lnTo>
                      <a:lnTo>
                        <a:pt x="18378" y="52346"/>
                      </a:lnTo>
                      <a:lnTo>
                        <a:pt x="43854" y="52346"/>
                      </a:lnTo>
                      <a:lnTo>
                        <a:pt x="60839" y="217942"/>
                      </a:lnTo>
                      <a:lnTo>
                        <a:pt x="35362" y="217942"/>
                      </a:lnTo>
                      <a:lnTo>
                        <a:pt x="35362" y="234927"/>
                      </a:lnTo>
                      <a:lnTo>
                        <a:pt x="171237" y="234927"/>
                      </a:lnTo>
                      <a:lnTo>
                        <a:pt x="171237" y="217942"/>
                      </a:lnTo>
                      <a:lnTo>
                        <a:pt x="145761" y="217942"/>
                      </a:lnTo>
                      <a:lnTo>
                        <a:pt x="162745" y="52346"/>
                      </a:lnTo>
                      <a:close/>
                    </a:path>
                  </a:pathLst>
                </a:custGeom>
                <a:solidFill>
                  <a:srgbClr val="00A79F"/>
                </a:solidFill>
                <a:ln w="41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2400"/>
                </a:p>
              </p:txBody>
            </p:sp>
            <p:sp>
              <p:nvSpPr>
                <p:cNvPr id="14" name="Vapaamuotoinen: Muoto 13">
                  <a:extLst>
                    <a:ext uri="{FF2B5EF4-FFF2-40B4-BE49-F238E27FC236}">
                      <a16:creationId xmlns:a16="http://schemas.microsoft.com/office/drawing/2014/main" id="{5CE0AD62-ECDD-4D53-AF27-910E6B243F5D}"/>
                    </a:ext>
                  </a:extLst>
                </p:cNvPr>
                <p:cNvSpPr/>
                <p:nvPr/>
              </p:nvSpPr>
              <p:spPr>
                <a:xfrm>
                  <a:off x="4115766" y="2974964"/>
                  <a:ext cx="148614" cy="50953"/>
                </a:xfrm>
                <a:custGeom>
                  <a:avLst/>
                  <a:gdLst>
                    <a:gd name="connsiteX0" fmla="*/ 143213 w 148613"/>
                    <a:gd name="connsiteY0" fmla="*/ 32814 h 50952"/>
                    <a:gd name="connsiteX1" fmla="*/ 138118 w 148613"/>
                    <a:gd name="connsiteY1" fmla="*/ 23473 h 50952"/>
                    <a:gd name="connsiteX2" fmla="*/ 102451 w 148613"/>
                    <a:gd name="connsiteY2" fmla="*/ 4790 h 50952"/>
                    <a:gd name="connsiteX3" fmla="*/ 74426 w 148613"/>
                    <a:gd name="connsiteY3" fmla="*/ 1393 h 50952"/>
                    <a:gd name="connsiteX4" fmla="*/ 46402 w 148613"/>
                    <a:gd name="connsiteY4" fmla="*/ 5639 h 50952"/>
                    <a:gd name="connsiteX5" fmla="*/ 10735 w 148613"/>
                    <a:gd name="connsiteY5" fmla="*/ 24322 h 50952"/>
                    <a:gd name="connsiteX6" fmla="*/ 5639 w 148613"/>
                    <a:gd name="connsiteY6" fmla="*/ 33663 h 50952"/>
                    <a:gd name="connsiteX7" fmla="*/ 1393 w 148613"/>
                    <a:gd name="connsiteY7" fmla="*/ 52346 h 50952"/>
                    <a:gd name="connsiteX8" fmla="*/ 147884 w 148613"/>
                    <a:gd name="connsiteY8" fmla="*/ 52346 h 50952"/>
                    <a:gd name="connsiteX9" fmla="*/ 143213 w 148613"/>
                    <a:gd name="connsiteY9" fmla="*/ 32814 h 50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8613" h="50952">
                      <a:moveTo>
                        <a:pt x="143213" y="32814"/>
                      </a:moveTo>
                      <a:cubicBezTo>
                        <a:pt x="142364" y="29417"/>
                        <a:pt x="140665" y="26020"/>
                        <a:pt x="138118" y="23473"/>
                      </a:cubicBezTo>
                      <a:cubicBezTo>
                        <a:pt x="127927" y="14981"/>
                        <a:pt x="116038" y="9036"/>
                        <a:pt x="102451" y="4790"/>
                      </a:cubicBezTo>
                      <a:cubicBezTo>
                        <a:pt x="93109" y="3092"/>
                        <a:pt x="83768" y="1393"/>
                        <a:pt x="74426" y="1393"/>
                      </a:cubicBezTo>
                      <a:cubicBezTo>
                        <a:pt x="65085" y="1393"/>
                        <a:pt x="55743" y="3092"/>
                        <a:pt x="46402" y="5639"/>
                      </a:cubicBezTo>
                      <a:cubicBezTo>
                        <a:pt x="32814" y="9036"/>
                        <a:pt x="20925" y="15830"/>
                        <a:pt x="10735" y="24322"/>
                      </a:cubicBezTo>
                      <a:cubicBezTo>
                        <a:pt x="8187" y="26870"/>
                        <a:pt x="6489" y="30266"/>
                        <a:pt x="5639" y="33663"/>
                      </a:cubicBezTo>
                      <a:lnTo>
                        <a:pt x="1393" y="52346"/>
                      </a:lnTo>
                      <a:lnTo>
                        <a:pt x="147884" y="52346"/>
                      </a:lnTo>
                      <a:lnTo>
                        <a:pt x="143213" y="3281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41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2400"/>
                </a:p>
              </p:txBody>
            </p:sp>
          </p:grpSp>
          <p:grpSp>
            <p:nvGrpSpPr>
              <p:cNvPr id="174" name="Ryhmä 173">
                <a:extLst>
                  <a:ext uri="{FF2B5EF4-FFF2-40B4-BE49-F238E27FC236}">
                    <a16:creationId xmlns:a16="http://schemas.microsoft.com/office/drawing/2014/main" id="{16BE93E2-5F92-4DD9-8415-1A381917CCAC}"/>
                  </a:ext>
                </a:extLst>
              </p:cNvPr>
              <p:cNvGrpSpPr/>
              <p:nvPr/>
            </p:nvGrpSpPr>
            <p:grpSpPr>
              <a:xfrm>
                <a:off x="3790881" y="2243666"/>
                <a:ext cx="518929" cy="518926"/>
                <a:chOff x="6188111" y="3835393"/>
                <a:chExt cx="319866" cy="319864"/>
              </a:xfrm>
              <a:solidFill>
                <a:srgbClr val="00A79F"/>
              </a:solidFill>
            </p:grpSpPr>
            <p:pic>
              <p:nvPicPr>
                <p:cNvPr id="176" name="Kuva 175" descr="Mies">
                  <a:extLst>
                    <a:ext uri="{FF2B5EF4-FFF2-40B4-BE49-F238E27FC236}">
                      <a16:creationId xmlns:a16="http://schemas.microsoft.com/office/drawing/2014/main" id="{4C9E0787-C612-41A6-844B-F656B75B9B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7357" y="3885870"/>
                  <a:ext cx="212108" cy="212108"/>
                </a:xfrm>
                <a:prstGeom prst="rect">
                  <a:avLst/>
                </a:prstGeom>
              </p:spPr>
            </p:pic>
            <p:pic>
              <p:nvPicPr>
                <p:cNvPr id="175" name="Kuva 174" descr="Suurennuslasi">
                  <a:extLst>
                    <a:ext uri="{FF2B5EF4-FFF2-40B4-BE49-F238E27FC236}">
                      <a16:creationId xmlns:a16="http://schemas.microsoft.com/office/drawing/2014/main" id="{449260E9-0B5A-43C3-87F1-F0674CC3DA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8111" y="3835393"/>
                  <a:ext cx="319866" cy="319864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8" name="Suorakulmio 37">
            <a:extLst>
              <a:ext uri="{FF2B5EF4-FFF2-40B4-BE49-F238E27FC236}">
                <a16:creationId xmlns:a16="http://schemas.microsoft.com/office/drawing/2014/main" id="{86A79959-2819-4E97-AC8B-7CEBADB97843}"/>
              </a:ext>
            </a:extLst>
          </p:cNvPr>
          <p:cNvSpPr/>
          <p:nvPr/>
        </p:nvSpPr>
        <p:spPr>
          <a:xfrm>
            <a:off x="7858506" y="4999502"/>
            <a:ext cx="2495292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67"/>
              </a:lnSpc>
            </a:pPr>
            <a:r>
              <a:rPr lang="fi-FI" sz="1600" b="1" dirty="0"/>
              <a:t>Saan ammattitaitoiset </a:t>
            </a:r>
            <a:br>
              <a:rPr lang="fi-FI" sz="1600" b="1" dirty="0"/>
            </a:br>
            <a:r>
              <a:rPr lang="fi-FI" sz="1600" b="1" dirty="0"/>
              <a:t>ja osallisuuttani tukevat palvelut läheltä.</a:t>
            </a:r>
          </a:p>
        </p:txBody>
      </p:sp>
      <p:sp>
        <p:nvSpPr>
          <p:cNvPr id="186" name="Ellipsi 185">
            <a:extLst>
              <a:ext uri="{FF2B5EF4-FFF2-40B4-BE49-F238E27FC236}">
                <a16:creationId xmlns:a16="http://schemas.microsoft.com/office/drawing/2014/main" id="{BD903927-08A6-4FD8-84B4-A00100743118}"/>
              </a:ext>
            </a:extLst>
          </p:cNvPr>
          <p:cNvSpPr/>
          <p:nvPr/>
        </p:nvSpPr>
        <p:spPr>
          <a:xfrm>
            <a:off x="8003726" y="4660615"/>
            <a:ext cx="303159" cy="303159"/>
          </a:xfrm>
          <a:prstGeom prst="ellipse">
            <a:avLst/>
          </a:prstGeom>
          <a:solidFill>
            <a:srgbClr val="00A79F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67"/>
              </a:lnSpc>
            </a:pPr>
            <a:r>
              <a:rPr lang="fi-FI" sz="1333" b="1" dirty="0"/>
              <a:t>5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7E7F8FB8-63F2-48AC-A8F6-896B30095791}"/>
              </a:ext>
            </a:extLst>
          </p:cNvPr>
          <p:cNvSpPr/>
          <p:nvPr/>
        </p:nvSpPr>
        <p:spPr>
          <a:xfrm>
            <a:off x="9677521" y="2544082"/>
            <a:ext cx="4255721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67"/>
              </a:lnSpc>
            </a:pPr>
            <a:r>
              <a:rPr lang="fi-FI" sz="1600" b="1" dirty="0"/>
              <a:t>Yksilölliset tarpeeni </a:t>
            </a:r>
            <a:br>
              <a:rPr lang="fi-FI" sz="1600" b="1" dirty="0"/>
            </a:br>
            <a:r>
              <a:rPr lang="fi-FI" sz="1600" b="1" dirty="0"/>
              <a:t>huomioidaan ja </a:t>
            </a:r>
            <a:br>
              <a:rPr lang="fi-FI" sz="1600" b="1" dirty="0"/>
            </a:br>
            <a:r>
              <a:rPr lang="fi-FI" sz="1600" b="1" dirty="0"/>
              <a:t>minua kuullaan </a:t>
            </a:r>
            <a:br>
              <a:rPr lang="fi-FI" sz="1600" b="1" dirty="0"/>
            </a:br>
            <a:r>
              <a:rPr lang="fi-FI" sz="1600" b="1" dirty="0"/>
              <a:t>kommunikaatiotavastani </a:t>
            </a:r>
            <a:br>
              <a:rPr lang="fi-FI" sz="1600" b="1" dirty="0"/>
            </a:br>
            <a:r>
              <a:rPr lang="fi-FI" sz="1600" b="1" dirty="0"/>
              <a:t>riippumatta.</a:t>
            </a:r>
          </a:p>
        </p:txBody>
      </p:sp>
      <p:grpSp>
        <p:nvGrpSpPr>
          <p:cNvPr id="52" name="Ryhmä 51">
            <a:extLst>
              <a:ext uri="{FF2B5EF4-FFF2-40B4-BE49-F238E27FC236}">
                <a16:creationId xmlns:a16="http://schemas.microsoft.com/office/drawing/2014/main" id="{602D2AFF-EBAA-44FA-993E-85C75EDA2B0B}"/>
              </a:ext>
            </a:extLst>
          </p:cNvPr>
          <p:cNvGrpSpPr/>
          <p:nvPr/>
        </p:nvGrpSpPr>
        <p:grpSpPr>
          <a:xfrm>
            <a:off x="7969701" y="2421017"/>
            <a:ext cx="1835107" cy="1947627"/>
            <a:chOff x="4102088" y="700391"/>
            <a:chExt cx="1376330" cy="1460720"/>
          </a:xfrm>
        </p:grpSpPr>
        <p:sp>
          <p:nvSpPr>
            <p:cNvPr id="164" name="Ellipsi 163">
              <a:extLst>
                <a:ext uri="{FF2B5EF4-FFF2-40B4-BE49-F238E27FC236}">
                  <a16:creationId xmlns:a16="http://schemas.microsoft.com/office/drawing/2014/main" id="{7A5F002E-00D3-43BD-BC6D-C4C692718481}"/>
                </a:ext>
              </a:extLst>
            </p:cNvPr>
            <p:cNvSpPr/>
            <p:nvPr/>
          </p:nvSpPr>
          <p:spPr>
            <a:xfrm>
              <a:off x="4206962" y="783667"/>
              <a:ext cx="1141050" cy="1141050"/>
            </a:xfrm>
            <a:prstGeom prst="ellipse">
              <a:avLst/>
            </a:prstGeom>
            <a:solidFill>
              <a:srgbClr val="EBF5F4"/>
            </a:solidFill>
            <a:ln w="19050" cap="rnd">
              <a:solidFill>
                <a:srgbClr val="00A79F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fi-FI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6FF4FF44-6A09-44AD-87AC-160116AF6C85}"/>
                </a:ext>
              </a:extLst>
            </p:cNvPr>
            <p:cNvGrpSpPr/>
            <p:nvPr/>
          </p:nvGrpSpPr>
          <p:grpSpPr>
            <a:xfrm>
              <a:off x="4102088" y="700391"/>
              <a:ext cx="1376330" cy="1460720"/>
              <a:chOff x="4037598" y="651402"/>
              <a:chExt cx="1505310" cy="1597609"/>
            </a:xfrm>
          </p:grpSpPr>
          <p:grpSp>
            <p:nvGrpSpPr>
              <p:cNvPr id="141" name="Ryhmä 140">
                <a:extLst>
                  <a:ext uri="{FF2B5EF4-FFF2-40B4-BE49-F238E27FC236}">
                    <a16:creationId xmlns:a16="http://schemas.microsoft.com/office/drawing/2014/main" id="{90DECFD6-0F58-4087-BB90-5D7B1F656F4F}"/>
                  </a:ext>
                </a:extLst>
              </p:cNvPr>
              <p:cNvGrpSpPr/>
              <p:nvPr/>
            </p:nvGrpSpPr>
            <p:grpSpPr>
              <a:xfrm>
                <a:off x="4342186" y="858330"/>
                <a:ext cx="560556" cy="350766"/>
                <a:chOff x="6106247" y="3798969"/>
                <a:chExt cx="401840" cy="251450"/>
              </a:xfrm>
            </p:grpSpPr>
            <p:sp>
              <p:nvSpPr>
                <p:cNvPr id="142" name="Vapaamuotoinen: Muoto 141">
                  <a:extLst>
                    <a:ext uri="{FF2B5EF4-FFF2-40B4-BE49-F238E27FC236}">
                      <a16:creationId xmlns:a16="http://schemas.microsoft.com/office/drawing/2014/main" id="{94EF157C-B1A5-4CB8-BBF5-8DEFBFFA4C69}"/>
                    </a:ext>
                  </a:extLst>
                </p:cNvPr>
                <p:cNvSpPr/>
                <p:nvPr/>
              </p:nvSpPr>
              <p:spPr>
                <a:xfrm>
                  <a:off x="6397784" y="3830769"/>
                  <a:ext cx="110303" cy="202224"/>
                </a:xfrm>
                <a:custGeom>
                  <a:avLst/>
                  <a:gdLst>
                    <a:gd name="connsiteX0" fmla="*/ 161697 w 285750"/>
                    <a:gd name="connsiteY0" fmla="*/ 32861 h 523875"/>
                    <a:gd name="connsiteX1" fmla="*/ 161697 w 285750"/>
                    <a:gd name="connsiteY1" fmla="*/ 30004 h 523875"/>
                    <a:gd name="connsiteX2" fmla="*/ 139789 w 285750"/>
                    <a:gd name="connsiteY2" fmla="*/ 7144 h 523875"/>
                    <a:gd name="connsiteX3" fmla="*/ 116929 w 285750"/>
                    <a:gd name="connsiteY3" fmla="*/ 30004 h 523875"/>
                    <a:gd name="connsiteX4" fmla="*/ 116929 w 285750"/>
                    <a:gd name="connsiteY4" fmla="*/ 32861 h 523875"/>
                    <a:gd name="connsiteX5" fmla="*/ 139789 w 285750"/>
                    <a:gd name="connsiteY5" fmla="*/ 26194 h 523875"/>
                    <a:gd name="connsiteX6" fmla="*/ 161697 w 285750"/>
                    <a:gd name="connsiteY6" fmla="*/ 32861 h 523875"/>
                    <a:gd name="connsiteX7" fmla="*/ 183604 w 285750"/>
                    <a:gd name="connsiteY7" fmla="*/ 79534 h 523875"/>
                    <a:gd name="connsiteX8" fmla="*/ 139789 w 285750"/>
                    <a:gd name="connsiteY8" fmla="*/ 35719 h 523875"/>
                    <a:gd name="connsiteX9" fmla="*/ 95022 w 285750"/>
                    <a:gd name="connsiteY9" fmla="*/ 79534 h 523875"/>
                    <a:gd name="connsiteX10" fmla="*/ 138837 w 285750"/>
                    <a:gd name="connsiteY10" fmla="*/ 123349 h 523875"/>
                    <a:gd name="connsiteX11" fmla="*/ 183604 w 285750"/>
                    <a:gd name="connsiteY11" fmla="*/ 79534 h 523875"/>
                    <a:gd name="connsiteX12" fmla="*/ 239802 w 285750"/>
                    <a:gd name="connsiteY12" fmla="*/ 310039 h 523875"/>
                    <a:gd name="connsiteX13" fmla="*/ 224562 w 285750"/>
                    <a:gd name="connsiteY13" fmla="*/ 330041 h 523875"/>
                    <a:gd name="connsiteX14" fmla="*/ 192177 w 285750"/>
                    <a:gd name="connsiteY14" fmla="*/ 210026 h 523875"/>
                    <a:gd name="connsiteX15" fmla="*/ 202654 w 285750"/>
                    <a:gd name="connsiteY15" fmla="*/ 210026 h 523875"/>
                    <a:gd name="connsiteX16" fmla="*/ 228372 w 285750"/>
                    <a:gd name="connsiteY16" fmla="*/ 292894 h 523875"/>
                    <a:gd name="connsiteX17" fmla="*/ 239802 w 285750"/>
                    <a:gd name="connsiteY17" fmla="*/ 310039 h 523875"/>
                    <a:gd name="connsiteX18" fmla="*/ 274092 w 285750"/>
                    <a:gd name="connsiteY18" fmla="*/ 313849 h 523875"/>
                    <a:gd name="connsiteX19" fmla="*/ 268377 w 285750"/>
                    <a:gd name="connsiteY19" fmla="*/ 310039 h 523875"/>
                    <a:gd name="connsiteX20" fmla="*/ 270282 w 285750"/>
                    <a:gd name="connsiteY20" fmla="*/ 282416 h 523875"/>
                    <a:gd name="connsiteX21" fmla="*/ 237897 w 285750"/>
                    <a:gd name="connsiteY21" fmla="*/ 184309 h 523875"/>
                    <a:gd name="connsiteX22" fmla="*/ 159792 w 285750"/>
                    <a:gd name="connsiteY22" fmla="*/ 135731 h 523875"/>
                    <a:gd name="connsiteX23" fmla="*/ 119787 w 285750"/>
                    <a:gd name="connsiteY23" fmla="*/ 135731 h 523875"/>
                    <a:gd name="connsiteX24" fmla="*/ 41682 w 285750"/>
                    <a:gd name="connsiteY24" fmla="*/ 184309 h 523875"/>
                    <a:gd name="connsiteX25" fmla="*/ 9297 w 285750"/>
                    <a:gd name="connsiteY25" fmla="*/ 282416 h 523875"/>
                    <a:gd name="connsiteX26" fmla="*/ 19774 w 285750"/>
                    <a:gd name="connsiteY26" fmla="*/ 314801 h 523875"/>
                    <a:gd name="connsiteX27" fmla="*/ 51207 w 285750"/>
                    <a:gd name="connsiteY27" fmla="*/ 292894 h 523875"/>
                    <a:gd name="connsiteX28" fmla="*/ 76924 w 285750"/>
                    <a:gd name="connsiteY28" fmla="*/ 210026 h 523875"/>
                    <a:gd name="connsiteX29" fmla="*/ 87402 w 285750"/>
                    <a:gd name="connsiteY29" fmla="*/ 210026 h 523875"/>
                    <a:gd name="connsiteX30" fmla="*/ 44539 w 285750"/>
                    <a:gd name="connsiteY30" fmla="*/ 411004 h 523875"/>
                    <a:gd name="connsiteX31" fmla="*/ 86449 w 285750"/>
                    <a:gd name="connsiteY31" fmla="*/ 411004 h 523875"/>
                    <a:gd name="connsiteX32" fmla="*/ 86449 w 285750"/>
                    <a:gd name="connsiteY32" fmla="*/ 412909 h 523875"/>
                    <a:gd name="connsiteX33" fmla="*/ 86449 w 285750"/>
                    <a:gd name="connsiteY33" fmla="*/ 412909 h 523875"/>
                    <a:gd name="connsiteX34" fmla="*/ 86449 w 285750"/>
                    <a:gd name="connsiteY34" fmla="*/ 497681 h 523875"/>
                    <a:gd name="connsiteX35" fmla="*/ 109309 w 285750"/>
                    <a:gd name="connsiteY35" fmla="*/ 520541 h 523875"/>
                    <a:gd name="connsiteX36" fmla="*/ 132169 w 285750"/>
                    <a:gd name="connsiteY36" fmla="*/ 497681 h 523875"/>
                    <a:gd name="connsiteX37" fmla="*/ 132169 w 285750"/>
                    <a:gd name="connsiteY37" fmla="*/ 495776 h 523875"/>
                    <a:gd name="connsiteX38" fmla="*/ 132169 w 285750"/>
                    <a:gd name="connsiteY38" fmla="*/ 410051 h 523875"/>
                    <a:gd name="connsiteX39" fmla="*/ 145504 w 285750"/>
                    <a:gd name="connsiteY39" fmla="*/ 410051 h 523875"/>
                    <a:gd name="connsiteX40" fmla="*/ 145504 w 285750"/>
                    <a:gd name="connsiteY40" fmla="*/ 496729 h 523875"/>
                    <a:gd name="connsiteX41" fmla="*/ 168364 w 285750"/>
                    <a:gd name="connsiteY41" fmla="*/ 519589 h 523875"/>
                    <a:gd name="connsiteX42" fmla="*/ 191224 w 285750"/>
                    <a:gd name="connsiteY42" fmla="*/ 496729 h 523875"/>
                    <a:gd name="connsiteX43" fmla="*/ 191224 w 285750"/>
                    <a:gd name="connsiteY43" fmla="*/ 494824 h 523875"/>
                    <a:gd name="connsiteX44" fmla="*/ 191224 w 285750"/>
                    <a:gd name="connsiteY44" fmla="*/ 411004 h 523875"/>
                    <a:gd name="connsiteX45" fmla="*/ 191224 w 285750"/>
                    <a:gd name="connsiteY45" fmla="*/ 411004 h 523875"/>
                    <a:gd name="connsiteX46" fmla="*/ 191224 w 285750"/>
                    <a:gd name="connsiteY46" fmla="*/ 409099 h 523875"/>
                    <a:gd name="connsiteX47" fmla="*/ 223609 w 285750"/>
                    <a:gd name="connsiteY47" fmla="*/ 409099 h 523875"/>
                    <a:gd name="connsiteX48" fmla="*/ 223609 w 285750"/>
                    <a:gd name="connsiteY48" fmla="*/ 511969 h 523875"/>
                    <a:gd name="connsiteX49" fmla="*/ 230277 w 285750"/>
                    <a:gd name="connsiteY49" fmla="*/ 518636 h 523875"/>
                    <a:gd name="connsiteX50" fmla="*/ 236944 w 285750"/>
                    <a:gd name="connsiteY50" fmla="*/ 511969 h 523875"/>
                    <a:gd name="connsiteX51" fmla="*/ 236944 w 285750"/>
                    <a:gd name="connsiteY51" fmla="*/ 337661 h 523875"/>
                    <a:gd name="connsiteX52" fmla="*/ 255042 w 285750"/>
                    <a:gd name="connsiteY52" fmla="*/ 319564 h 523875"/>
                    <a:gd name="connsiteX53" fmla="*/ 264567 w 285750"/>
                    <a:gd name="connsiteY53" fmla="*/ 322421 h 523875"/>
                    <a:gd name="connsiteX54" fmla="*/ 267424 w 285750"/>
                    <a:gd name="connsiteY54" fmla="*/ 330994 h 523875"/>
                    <a:gd name="connsiteX55" fmla="*/ 273139 w 285750"/>
                    <a:gd name="connsiteY55" fmla="*/ 337661 h 523875"/>
                    <a:gd name="connsiteX56" fmla="*/ 279807 w 285750"/>
                    <a:gd name="connsiteY56" fmla="*/ 331946 h 523875"/>
                    <a:gd name="connsiteX57" fmla="*/ 274092 w 285750"/>
                    <a:gd name="connsiteY57" fmla="*/ 313849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285750" h="523875">
                      <a:moveTo>
                        <a:pt x="161697" y="32861"/>
                      </a:moveTo>
                      <a:cubicBezTo>
                        <a:pt x="161697" y="31909"/>
                        <a:pt x="161697" y="30956"/>
                        <a:pt x="161697" y="30004"/>
                      </a:cubicBezTo>
                      <a:cubicBezTo>
                        <a:pt x="161697" y="17621"/>
                        <a:pt x="152172" y="7144"/>
                        <a:pt x="139789" y="7144"/>
                      </a:cubicBezTo>
                      <a:cubicBezTo>
                        <a:pt x="127407" y="7144"/>
                        <a:pt x="116929" y="17621"/>
                        <a:pt x="116929" y="30004"/>
                      </a:cubicBezTo>
                      <a:cubicBezTo>
                        <a:pt x="116929" y="30956"/>
                        <a:pt x="116929" y="31909"/>
                        <a:pt x="116929" y="32861"/>
                      </a:cubicBezTo>
                      <a:cubicBezTo>
                        <a:pt x="123597" y="29051"/>
                        <a:pt x="131217" y="26194"/>
                        <a:pt x="139789" y="26194"/>
                      </a:cubicBezTo>
                      <a:cubicBezTo>
                        <a:pt x="148362" y="26194"/>
                        <a:pt x="155029" y="29051"/>
                        <a:pt x="161697" y="32861"/>
                      </a:cubicBezTo>
                      <a:moveTo>
                        <a:pt x="183604" y="79534"/>
                      </a:moveTo>
                      <a:cubicBezTo>
                        <a:pt x="183604" y="54769"/>
                        <a:pt x="163602" y="35719"/>
                        <a:pt x="139789" y="35719"/>
                      </a:cubicBezTo>
                      <a:cubicBezTo>
                        <a:pt x="115024" y="35719"/>
                        <a:pt x="95022" y="54769"/>
                        <a:pt x="95022" y="79534"/>
                      </a:cubicBezTo>
                      <a:cubicBezTo>
                        <a:pt x="95022" y="104299"/>
                        <a:pt x="115024" y="123349"/>
                        <a:pt x="138837" y="123349"/>
                      </a:cubicBezTo>
                      <a:cubicBezTo>
                        <a:pt x="163602" y="123349"/>
                        <a:pt x="183604" y="103346"/>
                        <a:pt x="183604" y="79534"/>
                      </a:cubicBezTo>
                      <a:moveTo>
                        <a:pt x="239802" y="310039"/>
                      </a:moveTo>
                      <a:cubicBezTo>
                        <a:pt x="231229" y="313849"/>
                        <a:pt x="226467" y="322421"/>
                        <a:pt x="224562" y="330041"/>
                      </a:cubicBezTo>
                      <a:lnTo>
                        <a:pt x="192177" y="210026"/>
                      </a:lnTo>
                      <a:lnTo>
                        <a:pt x="202654" y="210026"/>
                      </a:lnTo>
                      <a:cubicBezTo>
                        <a:pt x="202654" y="210026"/>
                        <a:pt x="228372" y="291941"/>
                        <a:pt x="228372" y="292894"/>
                      </a:cubicBezTo>
                      <a:cubicBezTo>
                        <a:pt x="231229" y="299561"/>
                        <a:pt x="235039" y="306229"/>
                        <a:pt x="239802" y="310039"/>
                      </a:cubicBezTo>
                      <a:moveTo>
                        <a:pt x="274092" y="313849"/>
                      </a:moveTo>
                      <a:cubicBezTo>
                        <a:pt x="272187" y="311944"/>
                        <a:pt x="270282" y="310991"/>
                        <a:pt x="268377" y="310039"/>
                      </a:cubicBezTo>
                      <a:cubicBezTo>
                        <a:pt x="274092" y="304324"/>
                        <a:pt x="274092" y="293846"/>
                        <a:pt x="270282" y="282416"/>
                      </a:cubicBezTo>
                      <a:cubicBezTo>
                        <a:pt x="266472" y="269081"/>
                        <a:pt x="252184" y="226219"/>
                        <a:pt x="237897" y="184309"/>
                      </a:cubicBezTo>
                      <a:cubicBezTo>
                        <a:pt x="223609" y="141446"/>
                        <a:pt x="199797" y="135731"/>
                        <a:pt x="159792" y="135731"/>
                      </a:cubicBezTo>
                      <a:lnTo>
                        <a:pt x="119787" y="135731"/>
                      </a:lnTo>
                      <a:cubicBezTo>
                        <a:pt x="79782" y="135731"/>
                        <a:pt x="55969" y="141446"/>
                        <a:pt x="41682" y="184309"/>
                      </a:cubicBezTo>
                      <a:cubicBezTo>
                        <a:pt x="27394" y="227171"/>
                        <a:pt x="13107" y="270034"/>
                        <a:pt x="9297" y="282416"/>
                      </a:cubicBezTo>
                      <a:cubicBezTo>
                        <a:pt x="5487" y="297656"/>
                        <a:pt x="5487" y="310039"/>
                        <a:pt x="19774" y="314801"/>
                      </a:cubicBezTo>
                      <a:cubicBezTo>
                        <a:pt x="34062" y="319564"/>
                        <a:pt x="44539" y="310039"/>
                        <a:pt x="51207" y="292894"/>
                      </a:cubicBezTo>
                      <a:cubicBezTo>
                        <a:pt x="51207" y="292894"/>
                        <a:pt x="76924" y="210026"/>
                        <a:pt x="76924" y="210026"/>
                      </a:cubicBezTo>
                      <a:lnTo>
                        <a:pt x="87402" y="210026"/>
                      </a:lnTo>
                      <a:lnTo>
                        <a:pt x="44539" y="411004"/>
                      </a:lnTo>
                      <a:lnTo>
                        <a:pt x="86449" y="411004"/>
                      </a:lnTo>
                      <a:lnTo>
                        <a:pt x="86449" y="412909"/>
                      </a:lnTo>
                      <a:lnTo>
                        <a:pt x="86449" y="412909"/>
                      </a:lnTo>
                      <a:lnTo>
                        <a:pt x="86449" y="497681"/>
                      </a:lnTo>
                      <a:cubicBezTo>
                        <a:pt x="86449" y="510064"/>
                        <a:pt x="96927" y="520541"/>
                        <a:pt x="109309" y="520541"/>
                      </a:cubicBezTo>
                      <a:cubicBezTo>
                        <a:pt x="121692" y="520541"/>
                        <a:pt x="132169" y="510064"/>
                        <a:pt x="132169" y="497681"/>
                      </a:cubicBezTo>
                      <a:cubicBezTo>
                        <a:pt x="132169" y="496729"/>
                        <a:pt x="132169" y="496729"/>
                        <a:pt x="132169" y="495776"/>
                      </a:cubicBezTo>
                      <a:lnTo>
                        <a:pt x="132169" y="410051"/>
                      </a:lnTo>
                      <a:lnTo>
                        <a:pt x="145504" y="410051"/>
                      </a:lnTo>
                      <a:lnTo>
                        <a:pt x="145504" y="496729"/>
                      </a:lnTo>
                      <a:cubicBezTo>
                        <a:pt x="145504" y="509111"/>
                        <a:pt x="155982" y="519589"/>
                        <a:pt x="168364" y="519589"/>
                      </a:cubicBezTo>
                      <a:cubicBezTo>
                        <a:pt x="180747" y="519589"/>
                        <a:pt x="191224" y="509111"/>
                        <a:pt x="191224" y="496729"/>
                      </a:cubicBezTo>
                      <a:cubicBezTo>
                        <a:pt x="191224" y="495776"/>
                        <a:pt x="191224" y="495776"/>
                        <a:pt x="191224" y="494824"/>
                      </a:cubicBezTo>
                      <a:lnTo>
                        <a:pt x="191224" y="411004"/>
                      </a:lnTo>
                      <a:lnTo>
                        <a:pt x="191224" y="411004"/>
                      </a:lnTo>
                      <a:lnTo>
                        <a:pt x="191224" y="409099"/>
                      </a:lnTo>
                      <a:lnTo>
                        <a:pt x="223609" y="409099"/>
                      </a:lnTo>
                      <a:lnTo>
                        <a:pt x="223609" y="511969"/>
                      </a:lnTo>
                      <a:cubicBezTo>
                        <a:pt x="223609" y="515779"/>
                        <a:pt x="226467" y="518636"/>
                        <a:pt x="230277" y="518636"/>
                      </a:cubicBezTo>
                      <a:cubicBezTo>
                        <a:pt x="234087" y="518636"/>
                        <a:pt x="236944" y="515779"/>
                        <a:pt x="236944" y="511969"/>
                      </a:cubicBezTo>
                      <a:lnTo>
                        <a:pt x="236944" y="337661"/>
                      </a:lnTo>
                      <a:cubicBezTo>
                        <a:pt x="236944" y="330041"/>
                        <a:pt x="239802" y="319564"/>
                        <a:pt x="255042" y="319564"/>
                      </a:cubicBezTo>
                      <a:cubicBezTo>
                        <a:pt x="259804" y="319564"/>
                        <a:pt x="262662" y="320516"/>
                        <a:pt x="264567" y="322421"/>
                      </a:cubicBezTo>
                      <a:cubicBezTo>
                        <a:pt x="267424" y="325279"/>
                        <a:pt x="267424" y="330994"/>
                        <a:pt x="267424" y="330994"/>
                      </a:cubicBezTo>
                      <a:cubicBezTo>
                        <a:pt x="267424" y="334804"/>
                        <a:pt x="269329" y="337661"/>
                        <a:pt x="273139" y="337661"/>
                      </a:cubicBezTo>
                      <a:cubicBezTo>
                        <a:pt x="276949" y="337661"/>
                        <a:pt x="279807" y="335756"/>
                        <a:pt x="279807" y="331946"/>
                      </a:cubicBezTo>
                      <a:cubicBezTo>
                        <a:pt x="279807" y="330994"/>
                        <a:pt x="280759" y="321469"/>
                        <a:pt x="274092" y="313849"/>
                      </a:cubicBezTo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2400"/>
                </a:p>
              </p:txBody>
            </p:sp>
            <p:pic>
              <p:nvPicPr>
                <p:cNvPr id="143" name="Kuva 142" descr="Henkilö pyörätuolissa">
                  <a:extLst>
                    <a:ext uri="{FF2B5EF4-FFF2-40B4-BE49-F238E27FC236}">
                      <a16:creationId xmlns:a16="http://schemas.microsoft.com/office/drawing/2014/main" id="{31AA2C5D-CA19-4253-8FA2-A1809840D4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06247" y="3851253"/>
                  <a:ext cx="186277" cy="186276"/>
                </a:xfrm>
                <a:prstGeom prst="rect">
                  <a:avLst/>
                </a:prstGeom>
              </p:spPr>
            </p:pic>
            <p:pic>
              <p:nvPicPr>
                <p:cNvPr id="144" name="Kuva 143" descr="Vanhempi ja lapsi">
                  <a:extLst>
                    <a:ext uri="{FF2B5EF4-FFF2-40B4-BE49-F238E27FC236}">
                      <a16:creationId xmlns:a16="http://schemas.microsoft.com/office/drawing/2014/main" id="{52C6D417-5B25-4857-9F7A-99094701C1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1419" y="3798969"/>
                  <a:ext cx="251451" cy="251450"/>
                </a:xfrm>
                <a:prstGeom prst="rect">
                  <a:avLst/>
                </a:prstGeom>
              </p:spPr>
            </p:pic>
          </p:grpSp>
          <p:grpSp>
            <p:nvGrpSpPr>
              <p:cNvPr id="3" name="Ryhmä 2">
                <a:extLst>
                  <a:ext uri="{FF2B5EF4-FFF2-40B4-BE49-F238E27FC236}">
                    <a16:creationId xmlns:a16="http://schemas.microsoft.com/office/drawing/2014/main" id="{46F3CCA0-7B41-4C78-A5D6-4269CDCEF4E6}"/>
                  </a:ext>
                </a:extLst>
              </p:cNvPr>
              <p:cNvGrpSpPr/>
              <p:nvPr/>
            </p:nvGrpSpPr>
            <p:grpSpPr>
              <a:xfrm>
                <a:off x="4037598" y="651402"/>
                <a:ext cx="1505310" cy="1597609"/>
                <a:chOff x="4037598" y="651402"/>
                <a:chExt cx="1505310" cy="1597609"/>
              </a:xfrm>
            </p:grpSpPr>
            <p:grpSp>
              <p:nvGrpSpPr>
                <p:cNvPr id="145" name="Ryhmä 144">
                  <a:extLst>
                    <a:ext uri="{FF2B5EF4-FFF2-40B4-BE49-F238E27FC236}">
                      <a16:creationId xmlns:a16="http://schemas.microsoft.com/office/drawing/2014/main" id="{5C6E221F-E45C-4034-BF2C-7C24DFBB43BB}"/>
                    </a:ext>
                  </a:extLst>
                </p:cNvPr>
                <p:cNvGrpSpPr/>
                <p:nvPr/>
              </p:nvGrpSpPr>
              <p:grpSpPr>
                <a:xfrm>
                  <a:off x="4548338" y="1254441"/>
                  <a:ext cx="994570" cy="994570"/>
                  <a:chOff x="4197999" y="903590"/>
                  <a:chExt cx="1193706" cy="1193706"/>
                </a:xfrm>
              </p:grpSpPr>
              <p:pic>
                <p:nvPicPr>
                  <p:cNvPr id="132" name="Kuva 131">
                    <a:extLst>
                      <a:ext uri="{FF2B5EF4-FFF2-40B4-BE49-F238E27FC236}">
                        <a16:creationId xmlns:a16="http://schemas.microsoft.com/office/drawing/2014/main" id="{FDB136AD-9B68-4BE1-9EDE-ED7074DBF5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8">
                    <a:extLst>
                      <a:ext uri="{96DAC541-7B7A-43D3-8B79-37D633B846F1}">
                        <asvg:svgBlip xmlns:asvg="http://schemas.microsoft.com/office/drawing/2016/SVG/main" r:embed="rId2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31746" y="1142969"/>
                    <a:ext cx="483638" cy="537376"/>
                  </a:xfrm>
                  <a:prstGeom prst="rect">
                    <a:avLst/>
                  </a:prstGeom>
                </p:spPr>
              </p:pic>
              <p:pic>
                <p:nvPicPr>
                  <p:cNvPr id="137" name="Kuva 136" descr="Suurennuslasi">
                    <a:extLst>
                      <a:ext uri="{FF2B5EF4-FFF2-40B4-BE49-F238E27FC236}">
                        <a16:creationId xmlns:a16="http://schemas.microsoft.com/office/drawing/2014/main" id="{38B2F3CF-105C-4E94-9F01-B9E16877DD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4">
                    <a:extLst>
                      <a:ext uri="{96DAC541-7B7A-43D3-8B79-37D633B846F1}">
                        <asvg:svgBlip xmlns:asvg="http://schemas.microsoft.com/office/drawing/2016/SVG/main" r:embed="rId2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97999" y="903590"/>
                    <a:ext cx="1193706" cy="119370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0" name="Kuva 139" descr="Suurennuslasi">
                  <a:extLst>
                    <a:ext uri="{FF2B5EF4-FFF2-40B4-BE49-F238E27FC236}">
                      <a16:creationId xmlns:a16="http://schemas.microsoft.com/office/drawing/2014/main" id="{4A6D816F-A3E9-4335-8385-C87D7A6029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037598" y="651402"/>
                  <a:ext cx="1021087" cy="102108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87" name="Ellipsi 186">
            <a:extLst>
              <a:ext uri="{FF2B5EF4-FFF2-40B4-BE49-F238E27FC236}">
                <a16:creationId xmlns:a16="http://schemas.microsoft.com/office/drawing/2014/main" id="{96330E1F-146A-42A1-83B9-ABE5A557FDDE}"/>
              </a:ext>
            </a:extLst>
          </p:cNvPr>
          <p:cNvSpPr/>
          <p:nvPr/>
        </p:nvSpPr>
        <p:spPr>
          <a:xfrm>
            <a:off x="8071393" y="2235991"/>
            <a:ext cx="303159" cy="303159"/>
          </a:xfrm>
          <a:prstGeom prst="ellipse">
            <a:avLst/>
          </a:prstGeom>
          <a:solidFill>
            <a:srgbClr val="00A79F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67"/>
              </a:lnSpc>
            </a:pPr>
            <a:r>
              <a:rPr lang="fi-FI" sz="1333" b="1" dirty="0"/>
              <a:t>4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FBFF4BAB-5AC2-4AFC-A6A0-045C02E07D82}"/>
              </a:ext>
            </a:extLst>
          </p:cNvPr>
          <p:cNvSpPr/>
          <p:nvPr/>
        </p:nvSpPr>
        <p:spPr>
          <a:xfrm>
            <a:off x="692576" y="6204792"/>
            <a:ext cx="2413371" cy="557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800" dirty="0" err="1"/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35D99A2A-07AD-43F8-BDAC-5C2D63D810AE}"/>
              </a:ext>
            </a:extLst>
          </p:cNvPr>
          <p:cNvSpPr/>
          <p:nvPr/>
        </p:nvSpPr>
        <p:spPr>
          <a:xfrm>
            <a:off x="9958387" y="5924374"/>
            <a:ext cx="2232114" cy="930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Lähde: Yhteistyössä Pirkanmaan vammaisneuvostot 2019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607308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Tampereen vammaisneuvosto</a:t>
            </a:r>
            <a:br>
              <a:rPr lang="fi-FI" dirty="0"/>
            </a:br>
            <a:r>
              <a:rPr lang="fi-FI" dirty="0"/>
              <a:t>PSHP- Apuvälinekeskus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53094" y="2070889"/>
            <a:ext cx="9085811" cy="2131656"/>
          </a:xfrm>
        </p:spPr>
        <p:txBody>
          <a:bodyPr/>
          <a:lstStyle/>
          <a:p>
            <a:r>
              <a:rPr lang="fi-FI" sz="4400" b="1" dirty="0">
                <a:solidFill>
                  <a:srgbClr val="273678"/>
                </a:solidFill>
              </a:rPr>
              <a:t>Vammaispalvelun apuvälineet projekti 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b="1" dirty="0"/>
              <a:t>Tampereen yliopistollinen sairaala • Pirkanmaan sairaanhoitopiiri</a:t>
            </a:r>
            <a:endParaRPr lang="fi-FI" dirty="0"/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65850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13C9E-40C3-4B07-B1A2-BC47F2A14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76" y="234967"/>
            <a:ext cx="10515600" cy="400419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/>
              <a:t>APUVÄLINEPROSESSI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F528EAF-4A10-469A-BDC4-2293C230F63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74" y="1433882"/>
            <a:ext cx="8239075" cy="43706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C9E075-CAFD-43A3-AC66-66263DCC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B95EEE-AD46-404B-AD03-511E0F1CB5DD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5.8.2021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8FFFBC-4088-4939-ABE5-F52B5D7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FC91B-163A-4054-9DB6-77D5D72C59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Oikea aaltosulje 4">
            <a:extLst>
              <a:ext uri="{FF2B5EF4-FFF2-40B4-BE49-F238E27FC236}">
                <a16:creationId xmlns:a16="http://schemas.microsoft.com/office/drawing/2014/main" id="{BCD657E7-1D10-419C-8AA1-4453C404A8B7}"/>
              </a:ext>
            </a:extLst>
          </p:cNvPr>
          <p:cNvSpPr/>
          <p:nvPr/>
        </p:nvSpPr>
        <p:spPr>
          <a:xfrm>
            <a:off x="9781952" y="2137143"/>
            <a:ext cx="444795" cy="80807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 w="285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Oikea aaltosulje 12">
            <a:extLst>
              <a:ext uri="{FF2B5EF4-FFF2-40B4-BE49-F238E27FC236}">
                <a16:creationId xmlns:a16="http://schemas.microsoft.com/office/drawing/2014/main" id="{67A607FB-34B6-47C3-B59A-00F37522DCF3}"/>
              </a:ext>
            </a:extLst>
          </p:cNvPr>
          <p:cNvSpPr/>
          <p:nvPr/>
        </p:nvSpPr>
        <p:spPr>
          <a:xfrm>
            <a:off x="9559555" y="3157870"/>
            <a:ext cx="444795" cy="1222744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 w="28575">
                <a:solidFill>
                  <a:prstClr val="black"/>
                </a:solidFill>
              </a:ln>
              <a:solidFill>
                <a:srgbClr val="373545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Oikea aaltosulje 13">
            <a:extLst>
              <a:ext uri="{FF2B5EF4-FFF2-40B4-BE49-F238E27FC236}">
                <a16:creationId xmlns:a16="http://schemas.microsoft.com/office/drawing/2014/main" id="{BCDE79EC-875A-4234-89C8-E97FFD678DD9}"/>
              </a:ext>
            </a:extLst>
          </p:cNvPr>
          <p:cNvSpPr/>
          <p:nvPr/>
        </p:nvSpPr>
        <p:spPr>
          <a:xfrm>
            <a:off x="8543261" y="4628706"/>
            <a:ext cx="444795" cy="80807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 w="28575">
                <a:solidFill>
                  <a:prstClr val="black"/>
                </a:solidFill>
              </a:ln>
              <a:solidFill>
                <a:srgbClr val="373545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3887F91-661D-44BE-B072-3B57FA9CE8BF}"/>
              </a:ext>
            </a:extLst>
          </p:cNvPr>
          <p:cNvSpPr txBox="1"/>
          <p:nvPr/>
        </p:nvSpPr>
        <p:spPr>
          <a:xfrm>
            <a:off x="9050964" y="4837815"/>
            <a:ext cx="127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Vpl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9E3BD5B-2C25-44FE-822B-353BF98D29C2}"/>
              </a:ext>
            </a:extLst>
          </p:cNvPr>
          <p:cNvSpPr txBox="1"/>
          <p:nvPr/>
        </p:nvSpPr>
        <p:spPr>
          <a:xfrm>
            <a:off x="10417517" y="2137143"/>
            <a:ext cx="1416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Terv.huolto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asiakas +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vpl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F4AAC036-29F8-475B-90F1-3559DFF3F0A2}"/>
              </a:ext>
            </a:extLst>
          </p:cNvPr>
          <p:cNvSpPr txBox="1"/>
          <p:nvPr/>
        </p:nvSpPr>
        <p:spPr>
          <a:xfrm>
            <a:off x="10152319" y="3526832"/>
            <a:ext cx="14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Vpl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+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Apvk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7" name="Vasen aaltosulje 16">
            <a:extLst>
              <a:ext uri="{FF2B5EF4-FFF2-40B4-BE49-F238E27FC236}">
                <a16:creationId xmlns:a16="http://schemas.microsoft.com/office/drawing/2014/main" id="{3006CD77-0955-4118-986E-8657C8B05515}"/>
              </a:ext>
            </a:extLst>
          </p:cNvPr>
          <p:cNvSpPr/>
          <p:nvPr/>
        </p:nvSpPr>
        <p:spPr>
          <a:xfrm>
            <a:off x="1360967" y="1839433"/>
            <a:ext cx="361507" cy="4040372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 w="57150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3054FDB-4F9E-4B7E-B802-7A9AE438CF33}"/>
              </a:ext>
            </a:extLst>
          </p:cNvPr>
          <p:cNvSpPr txBox="1"/>
          <p:nvPr/>
        </p:nvSpPr>
        <p:spPr>
          <a:xfrm>
            <a:off x="763772" y="1839433"/>
            <a:ext cx="2888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Apuvälinekeskus</a:t>
            </a:r>
          </a:p>
        </p:txBody>
      </p:sp>
    </p:spTree>
    <p:extLst>
      <p:ext uri="{BB962C8B-B14F-4D97-AF65-F5344CB8AC3E}">
        <p14:creationId xmlns:p14="http://schemas.microsoft.com/office/powerpoint/2010/main" val="27396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2436" y="168125"/>
            <a:ext cx="11271938" cy="941971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Yhteiset kriteerit ja luovutusperusteet</a:t>
            </a:r>
            <a:br>
              <a:rPr lang="fi-F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vs. valtakunnalliset luovutusperusteet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6847" y="1884462"/>
            <a:ext cx="11166884" cy="3728187"/>
          </a:xfrm>
        </p:spPr>
        <p:txBody>
          <a:bodyPr/>
          <a:lstStyle/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914400" lvl="2" indent="0">
              <a:buNone/>
            </a:pPr>
            <a:endParaRPr lang="fi-FI" dirty="0"/>
          </a:p>
          <a:p>
            <a:pPr lvl="2"/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326847" y="1595021"/>
            <a:ext cx="111575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Myöntämiskriteerien pohja vammaispalvelulainsäädännössä</a:t>
            </a:r>
          </a:p>
          <a:p>
            <a:pPr marL="7092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Kuntien tämänhetkiset kriteerit hyvin samankaltaiset, mutta yleisellä tasolla</a:t>
            </a:r>
          </a:p>
          <a:p>
            <a:pPr marL="7092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Luovutusperusteiden rakentaminen samaan tapaan kuin lääkinnällisen kuntoutuksen apuvälineiden kohdalla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Asunnon muutostöiden osalta halutaan säilyttää asiakkaan mahdollisuus olla  aktiivinen toimija omien mahdollisuuksien ja toiveiden mukaan, asiakassegmentointi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443199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9126" y="325501"/>
            <a:ext cx="10086109" cy="941971"/>
          </a:xfrm>
        </p:spPr>
        <p:txBody>
          <a:bodyPr/>
          <a:lstStyle/>
          <a:p>
            <a:pPr algn="ctr"/>
            <a:r>
              <a:rPr lang="fi-FI" dirty="0"/>
              <a:t>Projektiryhmän esitys siirrettävistä apuvälineistä ja asunnonmuutostöistä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6847" y="1884462"/>
            <a:ext cx="11166884" cy="3728187"/>
          </a:xfrm>
        </p:spPr>
        <p:txBody>
          <a:bodyPr/>
          <a:lstStyle/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914400" lvl="2" indent="0">
              <a:buNone/>
            </a:pPr>
            <a:endParaRPr lang="fi-FI" dirty="0"/>
          </a:p>
          <a:p>
            <a:pPr lvl="2"/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336204" y="1976582"/>
            <a:ext cx="111575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Asuntoon kuuluvat välineet ja laitteet (esim. nostolaitteet, hälytinlaitteet, ovenavausjärjestelmät)</a:t>
            </a:r>
          </a:p>
          <a:p>
            <a:pPr marL="5377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Auton apuvälineet (esim. erilaiset hallintalaitteet, istuinratkaisut)</a:t>
            </a:r>
          </a:p>
          <a:p>
            <a:pPr marL="5377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Asunnonmuutostyöt (kunnan omaisuudeksi jäävät muutostyöt, esim. rampit, valaistukset)</a:t>
            </a:r>
          </a:p>
        </p:txBody>
      </p:sp>
    </p:spTree>
    <p:extLst>
      <p:ext uri="{BB962C8B-B14F-4D97-AF65-F5344CB8AC3E}">
        <p14:creationId xmlns:p14="http://schemas.microsoft.com/office/powerpoint/2010/main" val="264195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otsikko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i-FI" sz="2400" dirty="0"/>
              <a:t>Pirkanmaa</a:t>
            </a:r>
          </a:p>
          <a:p>
            <a:r>
              <a:rPr lang="fi-FI" sz="2400" dirty="0" err="1"/>
              <a:t>VPL:n</a:t>
            </a:r>
            <a:r>
              <a:rPr lang="fi-FI" sz="2400" dirty="0"/>
              <a:t> apuvälineiden ja asunnonmuutostöiden siirtyvät kustannukset vuodelle 2022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0" y="558350"/>
            <a:ext cx="62160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dirty="0"/>
              <a:t>Asuntoon kuuluvat välineet ja laitteet (esim. nostolaitteet, hälytinlaitteet, ovenavausjärjestelmät)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i-FI" dirty="0"/>
              <a:t>myönnetty noin 350 henkilölle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i-FI" dirty="0"/>
              <a:t>kuntien toteuma 2020 yhteensä n. 750t€ 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i-FI" dirty="0"/>
              <a:t>Tampere n. 604t€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fi-FI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fi-FI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dirty="0"/>
              <a:t>Auton apuvälineet (esim. erilaiset hallintalaitteet, istuinratkaisut)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i-FI" dirty="0"/>
              <a:t>myönnetty n. 47 henkilölle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i-FI" dirty="0"/>
              <a:t>kuntien toteuma 2020 yhteensä n. 66t€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i-FI" dirty="0"/>
              <a:t>Tampere n. 20t€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fi-FI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fi-FI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dirty="0"/>
              <a:t>Asunnonmuutostyöt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i-FI" dirty="0"/>
              <a:t>myönnetty n. 550 henkilölle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i-FI" dirty="0"/>
              <a:t>kuntien toteuma 2020 yhteensä n. 980t€ 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i-FI" dirty="0"/>
              <a:t>Tampere n. 535t€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473498" y="6077527"/>
            <a:ext cx="83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Siirtyvät kustannukset yhteensä 1,83M€ huomioiden resurssitarpeen muutos </a:t>
            </a:r>
          </a:p>
        </p:txBody>
      </p:sp>
    </p:spTree>
    <p:extLst>
      <p:ext uri="{BB962C8B-B14F-4D97-AF65-F5344CB8AC3E}">
        <p14:creationId xmlns:p14="http://schemas.microsoft.com/office/powerpoint/2010/main" val="240401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9126" y="325501"/>
            <a:ext cx="10086109" cy="941971"/>
          </a:xfrm>
        </p:spPr>
        <p:txBody>
          <a:bodyPr/>
          <a:lstStyle/>
          <a:p>
            <a:pPr algn="ctr"/>
            <a:r>
              <a:rPr lang="fi-FI" dirty="0"/>
              <a:t>Moniammatillinen yhteistyö prosessia tukemaan </a:t>
            </a:r>
          </a:p>
        </p:txBody>
      </p:sp>
      <p:sp>
        <p:nvSpPr>
          <p:cNvPr id="5" name="Ellipsi 4"/>
          <p:cNvSpPr/>
          <p:nvPr/>
        </p:nvSpPr>
        <p:spPr>
          <a:xfrm>
            <a:off x="304800" y="1267472"/>
            <a:ext cx="2945832" cy="255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734006" y="1729825"/>
            <a:ext cx="2087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Vammaispalvelu</a:t>
            </a:r>
          </a:p>
          <a:p>
            <a:pPr marL="285750" indent="-28575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palvelutarpeen arviointi ja kokonaisuus </a:t>
            </a:r>
          </a:p>
          <a:p>
            <a:pPr marL="285750" indent="-28575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Päätöksenteko</a:t>
            </a:r>
          </a:p>
          <a:p>
            <a:pPr marL="285750" indent="-28575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Osallistuminen kilpailutukseen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8" name="Ellipsi 7"/>
          <p:cNvSpPr/>
          <p:nvPr/>
        </p:nvSpPr>
        <p:spPr>
          <a:xfrm>
            <a:off x="2036617" y="3255284"/>
            <a:ext cx="3823286" cy="3433192"/>
          </a:xfrm>
          <a:prstGeom prst="ellipse">
            <a:avLst/>
          </a:prstGeom>
          <a:solidFill>
            <a:srgbClr val="479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2444524" y="3823855"/>
            <a:ext cx="34153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Apuvälinekeskus</a:t>
            </a:r>
          </a:p>
          <a:p>
            <a:pPr marL="285750" indent="-28575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Asiakkaan apuväline/asunnonmuutostyötarpeen arviointi</a:t>
            </a:r>
          </a:p>
          <a:p>
            <a:pPr marL="285750" indent="-28575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Apuvälineprosessi</a:t>
            </a:r>
          </a:p>
          <a:p>
            <a:pPr marL="742950" lvl="1" indent="-28575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Apuvälineen valinta</a:t>
            </a:r>
          </a:p>
          <a:p>
            <a:pPr marL="742950" lvl="1" indent="-28575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Käytönopastus</a:t>
            </a:r>
          </a:p>
          <a:p>
            <a:pPr marL="742950" lvl="1" indent="-28575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Huolto</a:t>
            </a:r>
          </a:p>
          <a:p>
            <a:pPr marL="742950" lvl="1" indent="-28575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Seuranta </a:t>
            </a:r>
          </a:p>
          <a:p>
            <a:pPr marL="285750" indent="-28575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Kilpailutuksen organisointi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0" name="Ellipsi 9"/>
          <p:cNvSpPr/>
          <p:nvPr/>
        </p:nvSpPr>
        <p:spPr>
          <a:xfrm>
            <a:off x="5172986" y="1422510"/>
            <a:ext cx="3140363" cy="28353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5378056" y="2045694"/>
            <a:ext cx="281304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Tekninen asiantuntijuus</a:t>
            </a:r>
          </a:p>
          <a:p>
            <a:pPr marL="285750" indent="-28575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Rakennustekninen arviointi ja suunnittelu</a:t>
            </a:r>
          </a:p>
          <a:p>
            <a:pPr marL="285750" indent="-28575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Työn tilaus ja valvonta</a:t>
            </a:r>
          </a:p>
          <a:p>
            <a:pPr marL="285750" indent="-28575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Osallistuminen kilpailutukseen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2" name="Ellipsi 11"/>
          <p:cNvSpPr/>
          <p:nvPr/>
        </p:nvSpPr>
        <p:spPr>
          <a:xfrm>
            <a:off x="6824635" y="4092087"/>
            <a:ext cx="2732925" cy="252230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7162514" y="4808306"/>
            <a:ext cx="24746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Tuomi Logistiikka</a:t>
            </a:r>
          </a:p>
          <a:p>
            <a:pPr marL="285750" indent="-285750">
              <a:buFontTx/>
              <a:buChar char="-"/>
            </a:pPr>
            <a:r>
              <a:rPr lang="fi-FI" sz="1400" dirty="0" err="1">
                <a:solidFill>
                  <a:schemeClr val="bg1"/>
                </a:solidFill>
              </a:rPr>
              <a:t>Hankintao</a:t>
            </a:r>
            <a:endParaRPr lang="fi-FI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Logistiikka 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9637160" y="2345463"/>
            <a:ext cx="2445249" cy="2000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9693667" y="2655119"/>
            <a:ext cx="2332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ERVA-alue</a:t>
            </a:r>
          </a:p>
          <a:p>
            <a:pPr marL="285750" indent="-285750">
              <a:buFontTx/>
              <a:buChar char="-"/>
            </a:pPr>
            <a:r>
              <a:rPr lang="fi-FI" dirty="0"/>
              <a:t>Yhteishankinnat</a:t>
            </a:r>
          </a:p>
          <a:p>
            <a:pPr marL="285750" indent="-285750">
              <a:buFontTx/>
              <a:buChar char="-"/>
            </a:pPr>
            <a:r>
              <a:rPr lang="fi-FI" dirty="0"/>
              <a:t>Yhteiset toimintakäytännöt</a:t>
            </a:r>
          </a:p>
        </p:txBody>
      </p:sp>
    </p:spTree>
    <p:extLst>
      <p:ext uri="{BB962C8B-B14F-4D97-AF65-F5344CB8AC3E}">
        <p14:creationId xmlns:p14="http://schemas.microsoft.com/office/powerpoint/2010/main" val="3709011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6419" y="76885"/>
            <a:ext cx="6587494" cy="6477239"/>
          </a:xfrm>
        </p:spPr>
        <p:txBody>
          <a:bodyPr/>
          <a:lstStyle/>
          <a:p>
            <a:pPr marL="265113" lvl="1" indent="-179388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400" dirty="0">
                <a:solidFill>
                  <a:schemeClr val="dk1"/>
                </a:solidFill>
              </a:rPr>
              <a:t>Apuvälineet, asunnon muutostöiden sekä ja huoltojen keskittäminen ja koordinointi samaan paikkaan</a:t>
            </a:r>
          </a:p>
          <a:p>
            <a:pPr marL="722313" lvl="2" indent="-179388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400" dirty="0">
                <a:solidFill>
                  <a:schemeClr val="dk1"/>
                </a:solidFill>
              </a:rPr>
              <a:t>yksi yhteystaho asiakkaalle</a:t>
            </a:r>
          </a:p>
          <a:p>
            <a:pPr marL="722313" lvl="2" indent="-179388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400" dirty="0">
                <a:solidFill>
                  <a:schemeClr val="dk1"/>
                </a:solidFill>
              </a:rPr>
              <a:t>päällekkäisen työn vähentyminen ja resurssin vapautuminen ydintehtävään</a:t>
            </a:r>
          </a:p>
          <a:p>
            <a:pPr marL="722313" lvl="2" indent="-179388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400" dirty="0">
                <a:solidFill>
                  <a:schemeClr val="dk1"/>
                </a:solidFill>
              </a:rPr>
              <a:t>Joustavampi ja nopeampi palvelu</a:t>
            </a:r>
          </a:p>
          <a:p>
            <a:pPr marL="542925" lvl="2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400" dirty="0">
              <a:solidFill>
                <a:schemeClr val="dk1"/>
              </a:solidFill>
            </a:endParaRPr>
          </a:p>
          <a:p>
            <a:pPr marL="265113" lvl="1" indent="-179388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400" dirty="0">
                <a:solidFill>
                  <a:schemeClr val="dk1"/>
                </a:solidFill>
              </a:rPr>
              <a:t>Apuvälineasiantuntijan arvio/tuki apuvälineprosessissa (hankinnassa, apuvälinevalinnassa) </a:t>
            </a:r>
          </a:p>
          <a:p>
            <a:pPr marL="8572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400" dirty="0">
              <a:solidFill>
                <a:schemeClr val="dk1"/>
              </a:solidFill>
            </a:endParaRPr>
          </a:p>
          <a:p>
            <a:pPr marL="265113" lvl="1" indent="-179388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400" dirty="0">
                <a:solidFill>
                  <a:schemeClr val="dk1"/>
                </a:solidFill>
              </a:rPr>
              <a:t>Apuvälineiden yhteensopivuus varmistaminen, ennakoiminen</a:t>
            </a:r>
          </a:p>
          <a:p>
            <a:pPr marL="8572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400" dirty="0">
              <a:solidFill>
                <a:schemeClr val="dk1"/>
              </a:solidFill>
            </a:endParaRPr>
          </a:p>
          <a:p>
            <a:pPr marL="265113" lvl="1" indent="-179388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400" dirty="0"/>
              <a:t>Selkeämmät toimintatavat ja ohjeistukset</a:t>
            </a:r>
          </a:p>
          <a:p>
            <a:pPr marL="8572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400" dirty="0"/>
          </a:p>
          <a:p>
            <a:pPr marL="265113" lvl="1" indent="-179388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400" dirty="0"/>
              <a:t>Maakunnallisesti tasavertaiset palvelut</a:t>
            </a:r>
          </a:p>
          <a:p>
            <a:pPr marL="8572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400" dirty="0"/>
          </a:p>
          <a:p>
            <a:pPr marL="265113" lvl="1" indent="-179388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400" dirty="0">
                <a:solidFill>
                  <a:schemeClr val="dk1"/>
                </a:solidFill>
              </a:rPr>
              <a:t>Sosiaalityöntekijän aika palvelutarpeen arviointiin, asiakassuunnitelmaan ja päätöksentekoon</a:t>
            </a:r>
          </a:p>
          <a:p>
            <a:pPr marL="8572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400" dirty="0">
              <a:solidFill>
                <a:schemeClr val="dk1"/>
              </a:solidFill>
            </a:endParaRPr>
          </a:p>
          <a:p>
            <a:pPr marL="265113" lvl="1" indent="-179388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400" dirty="0"/>
              <a:t>Moniammatillisen toiminnan lisääntyminen ja osaamisen keskittäminen</a:t>
            </a:r>
          </a:p>
          <a:p>
            <a:pPr marL="8572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400" dirty="0"/>
          </a:p>
          <a:p>
            <a:pPr marL="265113" lvl="1" indent="-179388"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Yhteinen näkemys lääkinnällisen ja </a:t>
            </a:r>
            <a:r>
              <a:rPr lang="fi-FI" sz="1400" dirty="0" err="1"/>
              <a:t>vpl:n</a:t>
            </a:r>
            <a:r>
              <a:rPr lang="fi-FI" sz="1400" dirty="0"/>
              <a:t> apuvälineiden luovutusperusteista</a:t>
            </a:r>
          </a:p>
          <a:p>
            <a:pPr marL="85725" lvl="1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400" dirty="0"/>
          </a:p>
          <a:p>
            <a:pPr marL="265113" lvl="1" indent="-179388"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Keskitetty kilpailutus ja hankintaosaaminen, volyymi edut/säästöt</a:t>
            </a:r>
          </a:p>
          <a:p>
            <a:pPr marL="85725" lvl="1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400" dirty="0"/>
          </a:p>
          <a:p>
            <a:pPr marL="265113" lvl="1" indent="-179388"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Tiedolla johtaminen ja toiminnan kehittäminen (Effector)</a:t>
            </a:r>
          </a:p>
          <a:p>
            <a:pPr marL="85725" lvl="1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400" dirty="0"/>
          </a:p>
          <a:p>
            <a:pPr marL="265113" lvl="1" indent="-179388"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Keskitetty logistiikka ja laitteiden kierrättäminen </a:t>
            </a:r>
          </a:p>
          <a:p>
            <a:pPr marL="85725" lvl="1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400" dirty="0"/>
          </a:p>
          <a:p>
            <a:pPr marL="265113" lvl="1" indent="-179388"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Vammaispalvelun edustus lääkinnällisen kuntoutuksen työryhmässä</a:t>
            </a:r>
          </a:p>
          <a:p>
            <a:pPr marL="265113" lvl="1" indent="-179388">
              <a:lnSpc>
                <a:spcPct val="100000"/>
              </a:lnSpc>
              <a:spcBef>
                <a:spcPts val="0"/>
              </a:spcBef>
              <a:defRPr/>
            </a:pPr>
            <a:endParaRPr lang="fi-FI" sz="1800" dirty="0"/>
          </a:p>
          <a:p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i-FI" sz="2400" dirty="0"/>
              <a:t>Toimintojen yhdistämisen etuja ja tavoitteita </a:t>
            </a:r>
          </a:p>
        </p:txBody>
      </p:sp>
    </p:spTree>
    <p:extLst>
      <p:ext uri="{BB962C8B-B14F-4D97-AF65-F5344CB8AC3E}">
        <p14:creationId xmlns:p14="http://schemas.microsoft.com/office/powerpoint/2010/main" val="285474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</a:t>
            </a:r>
            <a:br>
              <a:rPr lang="fi-FI" dirty="0"/>
            </a:br>
            <a:r>
              <a:rPr lang="fi-FI" dirty="0"/>
              <a:t>PSHP- Apuvälinekeskus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53094" y="2070889"/>
            <a:ext cx="9085811" cy="587174"/>
          </a:xfrm>
        </p:spPr>
        <p:txBody>
          <a:bodyPr/>
          <a:lstStyle/>
          <a:p>
            <a:r>
              <a:rPr lang="fi-FI" sz="4400" b="1" dirty="0">
                <a:solidFill>
                  <a:srgbClr val="273678"/>
                </a:solidFill>
              </a:rPr>
              <a:t>Apuvälinekeskus </a:t>
            </a:r>
          </a:p>
          <a:p>
            <a:r>
              <a:rPr lang="fi-FI" sz="4400" b="1" dirty="0">
                <a:solidFill>
                  <a:srgbClr val="273678"/>
                </a:solidFill>
              </a:rPr>
              <a:t>- tausta ja toiminta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b="1" dirty="0"/>
              <a:t>Tampereen yliopistollinen sairaala • Pirkanmaan sairaanhoitopiiri</a:t>
            </a:r>
            <a:endParaRPr lang="fi-FI" dirty="0"/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199246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9126" y="325501"/>
            <a:ext cx="10086109" cy="941971"/>
          </a:xfrm>
        </p:spPr>
        <p:txBody>
          <a:bodyPr/>
          <a:lstStyle/>
          <a:p>
            <a:pPr algn="ctr"/>
            <a:r>
              <a:rPr lang="fi-FI" dirty="0"/>
              <a:t>Siirtyvien toimintojen rahoittaminen apuvälinekeskuksessa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6847" y="1884462"/>
            <a:ext cx="11166884" cy="3728187"/>
          </a:xfrm>
        </p:spPr>
        <p:txBody>
          <a:bodyPr/>
          <a:lstStyle/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914400" lvl="2" indent="0">
              <a:buNone/>
            </a:pPr>
            <a:endParaRPr lang="fi-FI" dirty="0"/>
          </a:p>
          <a:p>
            <a:pPr lvl="2"/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326847" y="1650561"/>
            <a:ext cx="111575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PSHP:n</a:t>
            </a:r>
            <a:r>
              <a:rPr lang="fi-FI" dirty="0"/>
              <a:t> </a:t>
            </a:r>
            <a:r>
              <a:rPr lang="fi-FI" dirty="0" err="1"/>
              <a:t>kapitaatioperustaisella</a:t>
            </a:r>
            <a:r>
              <a:rPr lang="fi-FI" dirty="0"/>
              <a:t> laskutuksella, erityisvelvoitemaksulla 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Budjetti laadittu kunnista saatujen toteutuneiden kustannusten perusteella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Rekrytoinnit: apuvälineasiantuntija x2 ja tekninen asiantuntija 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Vammaispalvelun sosiaalityöntekijän työaikaa lukuun ottamatta prosessin kustannukset siirtyvät apuvälinekeskukselle.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Arvion mukaan kunnan kokonaiskustannukset pienenevät jatkossa mm. seuraavista syistä: yhteiset kilpailutukset, osaavan resurssin keskittäminen, toimivammat ja kustannustehokkaammat ratkaisut, laitteiden kierrätys, huollon koordinointi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Tampereen ilmoittamiensa lukujen osalta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vuoden 2020 toteuma n. 1,16M€ ja vuoden 2021 talousarvio 992t€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EVM lisäys n. 840t€ (vuoden 2020 väestötietojen perusteella) </a:t>
            </a:r>
          </a:p>
        </p:txBody>
      </p:sp>
    </p:spTree>
    <p:extLst>
      <p:ext uri="{BB962C8B-B14F-4D97-AF65-F5344CB8AC3E}">
        <p14:creationId xmlns:p14="http://schemas.microsoft.com/office/powerpoint/2010/main" val="3175162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128" y="615497"/>
            <a:ext cx="6587494" cy="6477239"/>
          </a:xfrm>
        </p:spPr>
        <p:txBody>
          <a:bodyPr/>
          <a:lstStyle/>
          <a:p>
            <a:r>
              <a:rPr lang="fi-FI" sz="1600" dirty="0"/>
              <a:t>Periaatepäätös syksyltä 2018 apuvälinekeskuksen laajentamisesta vammaispalvelulain mukaisiin apuvälineisiin ja asunnonmuutostöihin</a:t>
            </a:r>
          </a:p>
          <a:p>
            <a:pPr lvl="1"/>
            <a:r>
              <a:rPr lang="fi-FI" sz="1200" dirty="0"/>
              <a:t>puuttuu Tampere-Orivesi yhteistoiminta-alueelta (lautakunnan käsittelyssä 7.6.2021)</a:t>
            </a:r>
          </a:p>
          <a:p>
            <a:r>
              <a:rPr lang="fi-FI" sz="1600" dirty="0"/>
              <a:t>Projektiryhmä: kevät-kesä 2021</a:t>
            </a:r>
          </a:p>
          <a:p>
            <a:pPr lvl="1"/>
            <a:r>
              <a:rPr lang="fi-FI" sz="1200" dirty="0"/>
              <a:t>prosessikuvaukset</a:t>
            </a:r>
          </a:p>
          <a:p>
            <a:pPr lvl="1"/>
            <a:r>
              <a:rPr lang="fi-FI" sz="1200" dirty="0"/>
              <a:t>yhteiset myöntämiskriteerit ja ohjeet</a:t>
            </a:r>
          </a:p>
          <a:p>
            <a:pPr lvl="1"/>
            <a:r>
              <a:rPr lang="fi-FI" sz="1200" dirty="0" err="1"/>
              <a:t>Effectorin</a:t>
            </a:r>
            <a:r>
              <a:rPr lang="fi-FI" sz="1200" dirty="0"/>
              <a:t> käyttöönottoon liittyvät asiat</a:t>
            </a:r>
          </a:p>
          <a:p>
            <a:pPr lvl="1"/>
            <a:r>
              <a:rPr lang="fi-FI" sz="1200" dirty="0"/>
              <a:t>Viimeistelty esitys ohjausryhmälle 24.6. </a:t>
            </a:r>
          </a:p>
          <a:p>
            <a:r>
              <a:rPr lang="fi-FI" sz="1600" dirty="0"/>
              <a:t>Syyskuussa 2021 kuntien lautakuntapäätökset vammaispalvelulain mukaisten apuvälineiden ja asunnonmuutostöiden käytännön siirtymisistä keskukseen, kustannuksista ja yhteisistä myöntämiskriteereistä ja toimintaohjeista</a:t>
            </a:r>
          </a:p>
          <a:p>
            <a:r>
              <a:rPr lang="fi-FI" sz="1600" dirty="0"/>
              <a:t>Projektityöntekijä valmistelemaan laajentumista syys-joulukuu 2021</a:t>
            </a:r>
          </a:p>
          <a:p>
            <a:r>
              <a:rPr lang="fi-FI" sz="1600" dirty="0"/>
              <a:t>Lokakuu-marraskuussa 2021 yhteisen ohjelman (Effector) käyttöönotto</a:t>
            </a:r>
          </a:p>
          <a:p>
            <a:r>
              <a:rPr lang="fi-FI" sz="1600" dirty="0"/>
              <a:t>Laajennetun toiminnan aloittaminen 1.1.2022</a:t>
            </a:r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i-FI" sz="2400" dirty="0"/>
              <a:t>Projektin aikataulu</a:t>
            </a:r>
          </a:p>
        </p:txBody>
      </p:sp>
    </p:spTree>
    <p:extLst>
      <p:ext uri="{BB962C8B-B14F-4D97-AF65-F5344CB8AC3E}">
        <p14:creationId xmlns:p14="http://schemas.microsoft.com/office/powerpoint/2010/main" val="3205301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Jaana Larimo</a:t>
            </a:r>
            <a:br>
              <a:rPr lang="fi-FI" sz="3200" dirty="0"/>
            </a:br>
            <a:r>
              <a:rPr lang="fi-FI" sz="3200" dirty="0"/>
              <a:t>palvelupäällikkö </a:t>
            </a:r>
            <a:br>
              <a:rPr lang="fi-FI" sz="3200" dirty="0"/>
            </a:br>
            <a:r>
              <a:rPr lang="fi-FI" sz="3200" dirty="0"/>
              <a:t>PSHP Apuvälinekeskus</a:t>
            </a:r>
            <a:br>
              <a:rPr lang="fi-FI" sz="3200" dirty="0"/>
            </a:br>
            <a:r>
              <a:rPr lang="fi-FI" sz="3200" dirty="0"/>
              <a:t>03-3116 5232</a:t>
            </a:r>
            <a:br>
              <a:rPr lang="fi-FI" sz="3200" dirty="0"/>
            </a:br>
            <a:r>
              <a:rPr lang="fi-FI" sz="3200" dirty="0"/>
              <a:t>jaana.larimo@pshp.fi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b="1" dirty="0"/>
              <a:t>Tampereen yliopistollinen sairaala • Pirkanmaan sairaanhoitopiiri</a:t>
            </a:r>
            <a:endParaRPr lang="fi-FI" dirty="0"/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85857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67952" y="86280"/>
            <a:ext cx="9146872" cy="941971"/>
          </a:xfrm>
        </p:spPr>
        <p:txBody>
          <a:bodyPr/>
          <a:lstStyle/>
          <a:p>
            <a:r>
              <a:rPr lang="fi-FI" dirty="0"/>
              <a:t>Apuvälinekeskus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3224" y="825051"/>
            <a:ext cx="11499393" cy="3728187"/>
          </a:xfrm>
        </p:spPr>
        <p:txBody>
          <a:bodyPr/>
          <a:lstStyle/>
          <a:p>
            <a:r>
              <a:rPr lang="fi-FI" dirty="0"/>
              <a:t>PSHP </a:t>
            </a:r>
            <a:r>
              <a:rPr lang="fi-FI" sz="1600" dirty="0"/>
              <a:t>(Hermoston, liikkeen ja aistien toimialue, Kuntoutuksen ja </a:t>
            </a:r>
            <a:r>
              <a:rPr lang="fi-FI" sz="1600" dirty="0" err="1"/>
              <a:t>psykososiaalisen</a:t>
            </a:r>
            <a:r>
              <a:rPr lang="fi-FI" sz="1600" dirty="0"/>
              <a:t> tuen vastuualue, Apuvälinekeskus) </a:t>
            </a:r>
          </a:p>
          <a:p>
            <a:r>
              <a:rPr lang="fi-FI" dirty="0"/>
              <a:t>Kaikki </a:t>
            </a:r>
            <a:r>
              <a:rPr lang="fi-FI" dirty="0" err="1"/>
              <a:t>PSHP:n</a:t>
            </a:r>
            <a:r>
              <a:rPr lang="fi-FI" dirty="0"/>
              <a:t> kunnat </a:t>
            </a:r>
            <a:r>
              <a:rPr lang="fi-FI" dirty="0" err="1"/>
              <a:t>poislukien</a:t>
            </a:r>
            <a:r>
              <a:rPr lang="fi-FI" dirty="0"/>
              <a:t> Jämsä-Kuhmoinen </a:t>
            </a:r>
          </a:p>
          <a:p>
            <a:r>
              <a:rPr lang="fi-FI" dirty="0"/>
              <a:t>v. 2018 kierrätettävät apuvälineet</a:t>
            </a:r>
          </a:p>
          <a:p>
            <a:r>
              <a:rPr lang="fi-FI" dirty="0"/>
              <a:t>v. 2021 omaksi hankittavat apuvälineet </a:t>
            </a:r>
          </a:p>
          <a:p>
            <a:r>
              <a:rPr lang="fi-FI" dirty="0"/>
              <a:t>Yhteinen apuvälinerekisteri, Effector </a:t>
            </a:r>
            <a:r>
              <a:rPr lang="fi-FI" sz="2000" dirty="0"/>
              <a:t>(käyttöön v. 2017 aikana)</a:t>
            </a:r>
          </a:p>
          <a:p>
            <a:pPr lvl="2"/>
            <a:r>
              <a:rPr lang="fi-FI" dirty="0"/>
              <a:t>lisenssi PSHP, kunnat toimivat </a:t>
            </a:r>
            <a:r>
              <a:rPr lang="fi-FI" dirty="0" err="1"/>
              <a:t>PSHP:n</a:t>
            </a:r>
            <a:r>
              <a:rPr lang="fi-FI" dirty="0"/>
              <a:t> verkossa</a:t>
            </a:r>
          </a:p>
          <a:p>
            <a:pPr lvl="2"/>
            <a:r>
              <a:rPr lang="fi-FI" dirty="0"/>
              <a:t>rajattu näkyvyys </a:t>
            </a:r>
          </a:p>
          <a:p>
            <a:r>
              <a:rPr lang="fi-FI" dirty="0"/>
              <a:t>Vuosi 2020 lukuina </a:t>
            </a:r>
          </a:p>
          <a:p>
            <a:pPr lvl="2"/>
            <a:r>
              <a:rPr lang="fi-FI" dirty="0"/>
              <a:t>58 000 lainausta </a:t>
            </a:r>
            <a:r>
              <a:rPr lang="fi-FI" sz="2000" dirty="0"/>
              <a:t>(isoimmat: Tre, Sastamala, Nokia, Kangasala, Ylöjärvi)</a:t>
            </a:r>
          </a:p>
          <a:p>
            <a:pPr lvl="2"/>
            <a:r>
              <a:rPr lang="fi-FI" dirty="0"/>
              <a:t>Toimintatuotot n. 5M€, toimintakulut n. 4,5M€, materiaaliostot n. 2,8M€</a:t>
            </a:r>
          </a:p>
          <a:p>
            <a:r>
              <a:rPr lang="fi-FI" dirty="0"/>
              <a:t>Talousarvio v. 2021 n. 7M€ </a:t>
            </a:r>
            <a:r>
              <a:rPr lang="fi-FI" sz="2000" dirty="0"/>
              <a:t>(toimintakulut, materiaalihankinnat, huollot, kuljetukset) </a:t>
            </a:r>
            <a:endParaRPr lang="fi-FI" dirty="0"/>
          </a:p>
          <a:p>
            <a:pPr marL="914400" lvl="2" indent="0">
              <a:buNone/>
            </a:pPr>
            <a:endParaRPr lang="fi-FI" dirty="0"/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673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otsikko 3"/>
          <p:cNvSpPr>
            <a:spLocks noGrp="1"/>
          </p:cNvSpPr>
          <p:nvPr>
            <p:ph type="subTitle" idx="10"/>
          </p:nvPr>
        </p:nvSpPr>
        <p:spPr>
          <a:xfrm>
            <a:off x="6797964" y="2079813"/>
            <a:ext cx="3962399" cy="2644588"/>
          </a:xfrm>
        </p:spPr>
        <p:txBody>
          <a:bodyPr/>
          <a:lstStyle/>
          <a:p>
            <a:r>
              <a:rPr lang="fi-FI" sz="2800" dirty="0"/>
              <a:t>Maakunnallisen apuvälinekeskuksen </a:t>
            </a:r>
          </a:p>
          <a:p>
            <a:r>
              <a:rPr lang="fi-FI" sz="2800" dirty="0"/>
              <a:t>ohjausryhmä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4708"/>
            <a:ext cx="6683433" cy="47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3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418" y="269022"/>
            <a:ext cx="6644640" cy="4976309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Pj  Timo Ruusila, fysiatrian ylilääkäri </a:t>
            </a:r>
            <a:r>
              <a:rPr lang="fi-FI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Tays</a:t>
            </a: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(Tarja Marjamäki)</a:t>
            </a:r>
          </a:p>
          <a:p>
            <a:pPr marL="0" indent="0">
              <a:buNone/>
            </a:pP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Tarja Marjamäki, hallintoylilääkäri Mänttä-Vilppula  (Sanna Mäki)</a:t>
            </a:r>
          </a:p>
          <a:p>
            <a:pPr marL="0" indent="0">
              <a:buNone/>
            </a:pP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Mauri Jokinen, ylilääkäri, Ylöjärvi </a:t>
            </a:r>
          </a:p>
          <a:p>
            <a:pPr marL="0" indent="0">
              <a:buNone/>
            </a:pP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Kati Myllymäki, ylilääkäri Tampere (Sari </a:t>
            </a:r>
            <a:r>
              <a:rPr lang="fi-FI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Torkkeli</a:t>
            </a: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Jaana Larimo, palvelupäällikkö </a:t>
            </a:r>
            <a:r>
              <a:rPr lang="fi-FI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Tays</a:t>
            </a: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(Hannele Leppiniemi)</a:t>
            </a:r>
          </a:p>
          <a:p>
            <a:pPr marL="0" indent="0">
              <a:buNone/>
            </a:pP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Rauni Suomela, fysioterapeutti Nokia (Riikka Pitkänen, Tampere)</a:t>
            </a:r>
          </a:p>
          <a:p>
            <a:pPr marL="0" indent="0">
              <a:buNone/>
            </a:pP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Maire Lönnqvist, osastonhoitaja Sastamala (Tuija Lindholm)</a:t>
            </a:r>
          </a:p>
          <a:p>
            <a:pPr marL="0" indent="0">
              <a:buNone/>
            </a:pP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Tommi Ruohonen, vastaava fysioterapeutti Pirkkala (Päivi Paloniemi, Vesilahti)</a:t>
            </a:r>
          </a:p>
          <a:p>
            <a:pPr marL="0" indent="0">
              <a:buNone/>
            </a:pP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Lotta Pekkarinen, osastonhoitaja Tampere (Anu </a:t>
            </a:r>
            <a:r>
              <a:rPr lang="fi-FI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Lemmetty</a:t>
            </a: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Saija Mäkinen, kuntoutuspäällikkö Valkeakoski (Marja-Liisa </a:t>
            </a:r>
            <a:r>
              <a:rPr lang="fi-FI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Hotari</a:t>
            </a: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Valkeakoski)</a:t>
            </a:r>
          </a:p>
          <a:p>
            <a:pPr marL="0" indent="0">
              <a:buNone/>
            </a:pP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Leila </a:t>
            </a:r>
            <a:r>
              <a:rPr lang="fi-FI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Liesmäki</a:t>
            </a: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osastonhoitaja Ylöjärvi</a:t>
            </a:r>
          </a:p>
          <a:p>
            <a:pPr marL="0" indent="0">
              <a:buNone/>
            </a:pP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Satu Solja, fysioterapeutti Virrat (Petri Vuorela, Kangasala)</a:t>
            </a:r>
          </a:p>
          <a:p>
            <a:pPr marL="0" indent="0">
              <a:buNone/>
            </a:pP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työryhmän sihteeri Hannele Leppiniemi, palveluesimies </a:t>
            </a:r>
            <a:r>
              <a:rPr lang="fi-FI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Tays</a:t>
            </a: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(Jaana Larimo</a:t>
            </a:r>
            <a:r>
              <a:rPr lang="fi-FI" sz="1400" dirty="0"/>
              <a:t>)</a:t>
            </a:r>
          </a:p>
          <a:p>
            <a:pPr marL="0" indent="0">
              <a:buNone/>
            </a:pPr>
            <a:endParaRPr lang="fi-FI" sz="1200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0"/>
          </p:nvPr>
        </p:nvSpPr>
        <p:spPr>
          <a:xfrm>
            <a:off x="6700058" y="2079813"/>
            <a:ext cx="4355869" cy="2644588"/>
          </a:xfrm>
        </p:spPr>
        <p:txBody>
          <a:bodyPr/>
          <a:lstStyle/>
          <a:p>
            <a:r>
              <a:rPr lang="fi-FI" sz="2800" dirty="0"/>
              <a:t>Maakunnallisen apuvälinekeskuksen </a:t>
            </a:r>
          </a:p>
          <a:p>
            <a:r>
              <a:rPr lang="fi-FI" sz="2800" dirty="0"/>
              <a:t>kuntoutustyöryhmä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34852" y="5359336"/>
            <a:ext cx="73733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Apuvälineyhdyshenkilöt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jokaisesta kunnasta edustus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35 nimettyä yhdyshenkilöä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102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</p:nvPr>
        </p:nvGraphicFramePr>
        <p:xfrm>
          <a:off x="261716" y="323272"/>
          <a:ext cx="3599084" cy="6044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5694">
                  <a:extLst>
                    <a:ext uri="{9D8B030D-6E8A-4147-A177-3AD203B41FA5}">
                      <a16:colId xmlns:a16="http://schemas.microsoft.com/office/drawing/2014/main" val="3220179227"/>
                    </a:ext>
                  </a:extLst>
                </a:gridCol>
                <a:gridCol w="2003390">
                  <a:extLst>
                    <a:ext uri="{9D8B030D-6E8A-4147-A177-3AD203B41FA5}">
                      <a16:colId xmlns:a16="http://schemas.microsoft.com/office/drawing/2014/main" val="2762719435"/>
                    </a:ext>
                  </a:extLst>
                </a:gridCol>
              </a:tblGrid>
              <a:tr h="24636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Apuvälinekeskus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2 545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2005582023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effectLst/>
                        </a:rPr>
                        <a:t>Acuta *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1 737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2441027088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effectLst/>
                        </a:rPr>
                        <a:t>Fysiatria* 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989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30002872"/>
                  </a:ext>
                </a:extLst>
              </a:tr>
              <a:tr h="42762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Akaa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1 582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925315602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Hämeenkyrö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1 547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2915951204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Ikaalinen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762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623029251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Juupajoki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130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2295001624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Kangasala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4 119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3165647591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Kihniö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327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1919087807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Lempäälä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1 643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2445132425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Mänttä-Vilppula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1 657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3595034003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Nokia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4 035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2865331408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Orivesi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1 723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2919640755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Parkano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1 126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3121368981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Pirkkala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2 423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3551861011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Ruovesi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518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2471205579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Sastamala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5 264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466466125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Tampere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26 420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125677646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Urjala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633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2833734610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Valkeakoski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2 940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2160177102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Vesilahti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406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192730769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Virrat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1 252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3161243977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effectLst/>
                        </a:rPr>
                        <a:t>Ylöjärvi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3 327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1" marR="5441" marT="5441" marB="0" anchor="b"/>
                </a:tc>
                <a:extLst>
                  <a:ext uri="{0D108BD9-81ED-4DB2-BD59-A6C34878D82A}">
                    <a16:rowId xmlns:a16="http://schemas.microsoft.com/office/drawing/2014/main" val="2737835065"/>
                  </a:ext>
                </a:extLst>
              </a:tr>
            </a:tbl>
          </a:graphicData>
        </a:graphic>
      </p:graphicFrame>
      <p:sp>
        <p:nvSpPr>
          <p:cNvPr id="4" name="Alaotsikko 3"/>
          <p:cNvSpPr>
            <a:spLocks noGrp="1"/>
          </p:cNvSpPr>
          <p:nvPr>
            <p:ph type="subTitle" idx="10"/>
          </p:nvPr>
        </p:nvSpPr>
        <p:spPr>
          <a:xfrm>
            <a:off x="6687128" y="2079813"/>
            <a:ext cx="4257964" cy="2644588"/>
          </a:xfrm>
        </p:spPr>
        <p:txBody>
          <a:bodyPr/>
          <a:lstStyle/>
          <a:p>
            <a:r>
              <a:rPr lang="fi-FI" sz="3200" dirty="0"/>
              <a:t>AVK </a:t>
            </a:r>
          </a:p>
          <a:p>
            <a:r>
              <a:rPr lang="fi-FI" sz="2400" dirty="0"/>
              <a:t>lainattu 67 105 kpl palautettu 38 602kpl 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261716" y="6365051"/>
            <a:ext cx="619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* </a:t>
            </a:r>
            <a:r>
              <a:rPr lang="fi-FI" sz="1200" i="1" dirty="0"/>
              <a:t>kyynärsauvat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4530436" y="323272"/>
            <a:ext cx="3389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Top 5</a:t>
            </a:r>
          </a:p>
          <a:p>
            <a:pPr marL="342900" indent="-342900">
              <a:buAutoNum type="arabicPeriod"/>
            </a:pPr>
            <a:r>
              <a:rPr lang="fi-FI" sz="1600" i="1" dirty="0"/>
              <a:t>Kyynärsauvat 	17 719 kpl</a:t>
            </a:r>
          </a:p>
          <a:p>
            <a:pPr marL="342900" indent="-342900">
              <a:buAutoNum type="arabicPeriod"/>
            </a:pPr>
            <a:r>
              <a:rPr lang="fi-FI" sz="1600" i="1" dirty="0"/>
              <a:t>Rollaattorit 	7 148 kpl</a:t>
            </a:r>
          </a:p>
          <a:p>
            <a:pPr marL="342900" indent="-342900">
              <a:buAutoNum type="arabicPeriod"/>
            </a:pPr>
            <a:r>
              <a:rPr lang="fi-FI" sz="1600" i="1" dirty="0"/>
              <a:t>Pyörätuoli 	3 614 kpl</a:t>
            </a:r>
          </a:p>
          <a:p>
            <a:pPr marL="342900" indent="-342900">
              <a:buAutoNum type="arabicPeriod"/>
            </a:pPr>
            <a:r>
              <a:rPr lang="fi-FI" sz="1600" i="1" dirty="0"/>
              <a:t>Suihkutuolit 	3 305 kpl</a:t>
            </a:r>
          </a:p>
          <a:p>
            <a:pPr marL="342900" indent="-342900">
              <a:buAutoNum type="arabicPeriod"/>
            </a:pPr>
            <a:r>
              <a:rPr lang="fi-FI" sz="1600" i="1" dirty="0"/>
              <a:t>WC-korotus	2 862 kpl </a:t>
            </a:r>
          </a:p>
        </p:txBody>
      </p:sp>
    </p:spTree>
    <p:extLst>
      <p:ext uri="{BB962C8B-B14F-4D97-AF65-F5344CB8AC3E}">
        <p14:creationId xmlns:p14="http://schemas.microsoft.com/office/powerpoint/2010/main" val="27787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5691" y="489773"/>
            <a:ext cx="6297473" cy="5273719"/>
          </a:xfrm>
        </p:spPr>
        <p:txBody>
          <a:bodyPr/>
          <a:lstStyle/>
          <a:p>
            <a:r>
              <a:rPr lang="fi-FI" dirty="0"/>
              <a:t>Kuntien eli perusterveydenhuollon omaksi hankittavat apuvälineet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Kaikki kilpailutukset tehty ERVA-alueena</a:t>
            </a:r>
          </a:p>
          <a:p>
            <a:endParaRPr lang="fi-FI" dirty="0"/>
          </a:p>
          <a:p>
            <a:r>
              <a:rPr lang="fi-FI" dirty="0"/>
              <a:t>Palveluseteli peruukkipalveluiden osalta</a:t>
            </a:r>
          </a:p>
          <a:p>
            <a:pPr lvl="1"/>
            <a:r>
              <a:rPr lang="fi-FI" dirty="0"/>
              <a:t>9 palveluntuottajaa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 err="1"/>
              <a:t>VPL:n</a:t>
            </a:r>
            <a:r>
              <a:rPr lang="fi-FI" dirty="0"/>
              <a:t> apuvälineprojekti</a:t>
            </a:r>
          </a:p>
        </p:txBody>
      </p:sp>
      <p:sp>
        <p:nvSpPr>
          <p:cNvPr id="4" name="Alaotsikko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i-FI" dirty="0" err="1"/>
              <a:t>AVK:n</a:t>
            </a:r>
            <a:r>
              <a:rPr lang="fi-FI" dirty="0"/>
              <a:t> toiminnan muutoksia </a:t>
            </a:r>
          </a:p>
          <a:p>
            <a:r>
              <a:rPr lang="fi-FI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77005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PSHP- Apuvälinekeskus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b="1" dirty="0"/>
              <a:t>Tampereen yliopistollinen sairaala • Pirkanmaan sairaanhoitopiiri</a:t>
            </a:r>
            <a:endParaRPr lang="fi-FI" dirty="0"/>
          </a:p>
          <a:p>
            <a:endParaRPr lang="fi-FI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1237673" y="1487054"/>
            <a:ext cx="921789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 dirty="0">
                <a:solidFill>
                  <a:srgbClr val="273678"/>
                </a:solidFill>
              </a:rPr>
              <a:t>Apuvälinekeskuksen toiminnan laajentuminen </a:t>
            </a:r>
          </a:p>
          <a:p>
            <a:pPr marL="571500" indent="-571500" algn="ctr">
              <a:buFontTx/>
              <a:buChar char="-"/>
            </a:pPr>
            <a:r>
              <a:rPr lang="fi-FI" sz="4400" b="1" dirty="0">
                <a:solidFill>
                  <a:srgbClr val="273678"/>
                </a:solidFill>
              </a:rPr>
              <a:t>Vammaispalvelulainmukaiset apuvälineet ja asunnonmuutostyöt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193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13225" y="94592"/>
            <a:ext cx="9146872" cy="941971"/>
          </a:xfrm>
        </p:spPr>
        <p:txBody>
          <a:bodyPr/>
          <a:lstStyle/>
          <a:p>
            <a:pPr algn="ctr"/>
            <a:r>
              <a:rPr lang="fi-FI" dirty="0"/>
              <a:t>Apuvälinekeskuksen laajentuminen – </a:t>
            </a:r>
            <a:r>
              <a:rPr lang="fi-FI" dirty="0" err="1"/>
              <a:t>VPL:n</a:t>
            </a:r>
            <a:r>
              <a:rPr lang="fi-FI" dirty="0"/>
              <a:t> apuvälineprojekti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9974" y="1681262"/>
            <a:ext cx="11166884" cy="3728187"/>
          </a:xfrm>
        </p:spPr>
        <p:txBody>
          <a:bodyPr/>
          <a:lstStyle/>
          <a:p>
            <a:r>
              <a:rPr lang="fi-FI" sz="2000" dirty="0"/>
              <a:t>Vuonna 2015-2016 kokonaissuunnitelma Pirkanmaan yhteisestä apuvälinekeskuksesta ja suunnitelma vaiheittaisesta laajentamisesta </a:t>
            </a:r>
          </a:p>
          <a:p>
            <a:pPr lvl="1"/>
            <a:r>
              <a:rPr lang="fi-FI" sz="1600" dirty="0"/>
              <a:t>käsitelty Pirkanmaan kunnissa ja yhteisissä kuntoutuksen foorumeissa</a:t>
            </a:r>
          </a:p>
          <a:p>
            <a:pPr marL="457200" lvl="1" indent="0">
              <a:buNone/>
            </a:pPr>
            <a:endParaRPr lang="fi-FI" sz="1600" dirty="0"/>
          </a:p>
          <a:p>
            <a:r>
              <a:rPr lang="fi-FI" sz="2000" dirty="0"/>
              <a:t>Kuntoutuskomitean linjauksia (STM 2017, esim. ehdotus 47)</a:t>
            </a:r>
          </a:p>
          <a:p>
            <a:pPr lvl="1"/>
            <a:r>
              <a:rPr lang="fi-FI" sz="1600" dirty="0"/>
              <a:t>”Myös asunnonmuutostöiden tarpeenarviointi ja toteutus ovat osa kuntoutusta. Maakunnallinen toimija hankkii/tuottaa ja rekisteröi alueensa apuväline- ja asunnonmuutostyöpalvelut sekä huoltaa/korjaa edellä mainittuihin palveluihin kuuluvat apuvälineet sekä koneet, välineet ja laitteet.” </a:t>
            </a:r>
          </a:p>
          <a:p>
            <a:pPr lvl="1"/>
            <a:r>
              <a:rPr lang="fi-FI" sz="1600" dirty="0"/>
              <a:t>”Kelan ammatilliseen kuntoutukseen ovat liittyneet opiskeluun ja työhön liittyvät apuvälineet, jotka esityksen perusteella ovat siirtymässä maakuntien järjestämisvastuulle.”</a:t>
            </a:r>
          </a:p>
          <a:p>
            <a:pPr marL="457200" lvl="1" indent="0">
              <a:buNone/>
            </a:pPr>
            <a:endParaRPr lang="fi-FI" sz="1600" dirty="0"/>
          </a:p>
          <a:p>
            <a:r>
              <a:rPr lang="fi-FI" sz="2000" dirty="0"/>
              <a:t>Pirkanmaan </a:t>
            </a:r>
            <a:r>
              <a:rPr lang="fi-FI" sz="2000" dirty="0" err="1"/>
              <a:t>sosiaali</a:t>
            </a:r>
            <a:r>
              <a:rPr lang="fi-FI" sz="2000" dirty="0"/>
              <a:t>- ja terveyspalvelujen järjestämissuunnitelma 2020-2025 ”Apuvälinepalvelut laajenevat kattamaan henkilökohtaiset, omaksi hankittavat apuvälineet ja vammaispalvelulain mukaiset apuvälineet ja asunnonmuutostyöt.”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914400" lvl="2" indent="0">
              <a:buNone/>
            </a:pPr>
            <a:endParaRPr lang="fi-FI" dirty="0"/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181056"/>
      </p:ext>
    </p:extLst>
  </p:cSld>
  <p:clrMapOvr>
    <a:masterClrMapping/>
  </p:clrMapOvr>
</p:sld>
</file>

<file path=ppt/theme/theme1.xml><?xml version="1.0" encoding="utf-8"?>
<a:theme xmlns:a="http://schemas.openxmlformats.org/drawingml/2006/main" name="Kansi">
  <a:themeElements>
    <a:clrScheme name="Tays">
      <a:dk1>
        <a:sysClr val="windowText" lastClr="000000"/>
      </a:dk1>
      <a:lt1>
        <a:sysClr val="window" lastClr="FFFFFF"/>
      </a:lt1>
      <a:dk2>
        <a:srgbClr val="203A7F"/>
      </a:dk2>
      <a:lt2>
        <a:srgbClr val="E7E6E6"/>
      </a:lt2>
      <a:accent1>
        <a:srgbClr val="4798D1"/>
      </a:accent1>
      <a:accent2>
        <a:srgbClr val="D1722F"/>
      </a:accent2>
      <a:accent3>
        <a:srgbClr val="A5A5A5"/>
      </a:accent3>
      <a:accent4>
        <a:srgbClr val="FFCC00"/>
      </a:accent4>
      <a:accent5>
        <a:srgbClr val="BA0063"/>
      </a:accent5>
      <a:accent6>
        <a:srgbClr val="8CB55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sz="3200" b="0" dirty="0" smtClean="0">
            <a:solidFill>
              <a:srgbClr val="4798D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ys_esityspohja_FI.potx" id="{54475C1A-0F58-447D-BE8C-C4F0F2BE83BE}" vid="{43A136AD-4663-4043-AE29-FDE9E8D9B43A}"/>
    </a:ext>
  </a:extLst>
</a:theme>
</file>

<file path=ppt/theme/theme2.xml><?xml version="1.0" encoding="utf-8"?>
<a:theme xmlns:a="http://schemas.openxmlformats.org/drawingml/2006/main" name="Teksti">
  <a:themeElements>
    <a:clrScheme name="TAYS Power Point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203A7F"/>
      </a:accent1>
      <a:accent2>
        <a:srgbClr val="4798D1"/>
      </a:accent2>
      <a:accent3>
        <a:srgbClr val="BA0063"/>
      </a:accent3>
      <a:accent4>
        <a:srgbClr val="F39400"/>
      </a:accent4>
      <a:accent5>
        <a:srgbClr val="C00000"/>
      </a:accent5>
      <a:accent6>
        <a:srgbClr val="399758"/>
      </a:accent6>
      <a:hlink>
        <a:srgbClr val="831F82"/>
      </a:hlink>
      <a:folHlink>
        <a:srgbClr val="756593"/>
      </a:folHlink>
    </a:clrScheme>
    <a:fontScheme name="TAYS">
      <a:majorFont>
        <a:latin typeface="Avenir LT Std 65 Medium"/>
        <a:ea typeface=""/>
        <a:cs typeface=""/>
      </a:majorFont>
      <a:minorFont>
        <a:latin typeface="Avenir LT Std 65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ys_esityspohja_FI.potx" id="{54475C1A-0F58-447D-BE8C-C4F0F2BE83BE}" vid="{530E983E-A193-4427-9133-2126D5DC17B1}"/>
    </a:ext>
  </a:extLst>
</a:theme>
</file>

<file path=ppt/theme/theme3.xml><?xml version="1.0" encoding="utf-8"?>
<a:theme xmlns:a="http://schemas.openxmlformats.org/drawingml/2006/main" name="Teksti vasemmalla, kuva oikealla">
  <a:themeElements>
    <a:clrScheme name="TAYS Power Point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203A7F"/>
      </a:accent1>
      <a:accent2>
        <a:srgbClr val="4798D1"/>
      </a:accent2>
      <a:accent3>
        <a:srgbClr val="BA0063"/>
      </a:accent3>
      <a:accent4>
        <a:srgbClr val="F39400"/>
      </a:accent4>
      <a:accent5>
        <a:srgbClr val="C00000"/>
      </a:accent5>
      <a:accent6>
        <a:srgbClr val="399758"/>
      </a:accent6>
      <a:hlink>
        <a:srgbClr val="831F82"/>
      </a:hlink>
      <a:folHlink>
        <a:srgbClr val="756593"/>
      </a:folHlink>
    </a:clrScheme>
    <a:fontScheme name="TAYS">
      <a:majorFont>
        <a:latin typeface="Avenir LT Std 65 Medium"/>
        <a:ea typeface=""/>
        <a:cs typeface=""/>
      </a:majorFont>
      <a:minorFont>
        <a:latin typeface="Avenir LT Std 65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ys_esityspohja_FI.potx" id="{54475C1A-0F58-447D-BE8C-C4F0F2BE83BE}" vid="{4DA82223-FDDC-4331-B266-886D93D1D05A}"/>
    </a:ext>
  </a:extLst>
</a:theme>
</file>

<file path=ppt/theme/theme4.xml><?xml version="1.0" encoding="utf-8"?>
<a:theme xmlns:a="http://schemas.openxmlformats.org/drawingml/2006/main" name="Sininen tausta">
  <a:themeElements>
    <a:clrScheme name="TAYS Power Point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203A7F"/>
      </a:accent1>
      <a:accent2>
        <a:srgbClr val="4798D1"/>
      </a:accent2>
      <a:accent3>
        <a:srgbClr val="BA0063"/>
      </a:accent3>
      <a:accent4>
        <a:srgbClr val="F39400"/>
      </a:accent4>
      <a:accent5>
        <a:srgbClr val="C00000"/>
      </a:accent5>
      <a:accent6>
        <a:srgbClr val="399758"/>
      </a:accent6>
      <a:hlink>
        <a:srgbClr val="831F82"/>
      </a:hlink>
      <a:folHlink>
        <a:srgbClr val="756593"/>
      </a:folHlink>
    </a:clrScheme>
    <a:fontScheme name="TAYS">
      <a:majorFont>
        <a:latin typeface="Avenir LT Std 65 Medium"/>
        <a:ea typeface=""/>
        <a:cs typeface=""/>
      </a:majorFont>
      <a:minorFont>
        <a:latin typeface="Avenir LT Std 65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ys_esityspohja_FI.potx" id="{54475C1A-0F58-447D-BE8C-C4F0F2BE83BE}" vid="{61808EB0-8AC7-4A21-95D0-A24CE85225E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16FB42B6840D4F940DF89D35B5BE9A" ma:contentTypeVersion="8" ma:contentTypeDescription="Create a new document." ma:contentTypeScope="" ma:versionID="46515c84bed25a64790b2ffadc3d9a1a">
  <xsd:schema xmlns:xsd="http://www.w3.org/2001/XMLSchema" xmlns:xs="http://www.w3.org/2001/XMLSchema" xmlns:p="http://schemas.microsoft.com/office/2006/metadata/properties" xmlns:ns2="24e7cf84-8cf5-4a30-a20a-46e8ef5575c4" targetNamespace="http://schemas.microsoft.com/office/2006/metadata/properties" ma:root="true" ma:fieldsID="ae2dbe0ce130dcdce4012a38d48bc614" ns2:_="">
    <xsd:import namespace="24e7cf84-8cf5-4a30-a20a-46e8ef5575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7cf84-8cf5-4a30-a20a-46e8ef5575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8C388C-58A0-4EE2-A78F-ADF8A8A4C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e7cf84-8cf5-4a30-a20a-46e8ef5575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7CB61B-10D1-4981-9B35-8C2A899C9C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3DE05F-8B35-42D9-A126-68E7B7B14A6E}">
  <ds:schemaRefs>
    <ds:schemaRef ds:uri="24e7cf84-8cf5-4a30-a20a-46e8ef5575c4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Tays_esityspohja_FI</Template>
  <TotalTime>0</TotalTime>
  <Words>1273</Words>
  <Application>Microsoft Office PowerPoint</Application>
  <PresentationFormat>Laajakuva</PresentationFormat>
  <Paragraphs>287</Paragraphs>
  <Slides>22</Slides>
  <Notes>0</Notes>
  <HiddenSlides>2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22</vt:i4>
      </vt:variant>
    </vt:vector>
  </HeadingPairs>
  <TitlesOfParts>
    <vt:vector size="31" baseType="lpstr">
      <vt:lpstr>Arial</vt:lpstr>
      <vt:lpstr>Avenir LT Std 65 Medium</vt:lpstr>
      <vt:lpstr>Calibri</vt:lpstr>
      <vt:lpstr>Calibri Light</vt:lpstr>
      <vt:lpstr>Corbel</vt:lpstr>
      <vt:lpstr>Kansi</vt:lpstr>
      <vt:lpstr>Teksti</vt:lpstr>
      <vt:lpstr>Teksti vasemmalla, kuva oikealla</vt:lpstr>
      <vt:lpstr>Sininen tausta</vt:lpstr>
      <vt:lpstr>PSHP- Apuvälinekeskus</vt:lpstr>
      <vt:lpstr>A PSHP- Apuvälinekeskus</vt:lpstr>
      <vt:lpstr>Apuvälinekeskus </vt:lpstr>
      <vt:lpstr>PowerPoint-esitys</vt:lpstr>
      <vt:lpstr>PowerPoint-esitys</vt:lpstr>
      <vt:lpstr>PowerPoint-esitys</vt:lpstr>
      <vt:lpstr>PowerPoint-esitys</vt:lpstr>
      <vt:lpstr> PSHP- Apuvälinekeskus</vt:lpstr>
      <vt:lpstr>Apuvälinekeskuksen laajentuminen – VPL:n apuvälineprojekti</vt:lpstr>
      <vt:lpstr>PowerPoint-esitys</vt:lpstr>
      <vt:lpstr>PowerPoint-esitys</vt:lpstr>
      <vt:lpstr>Pirkanmaan vammaispalvelujen asiakaslupaukset</vt:lpstr>
      <vt:lpstr>Tampereen vammaisneuvosto PSHP- Apuvälinekeskus</vt:lpstr>
      <vt:lpstr>APUVÄLINEPROSESSI</vt:lpstr>
      <vt:lpstr>Yhteiset kriteerit ja luovutusperusteet vs. valtakunnalliset luovutusperusteet</vt:lpstr>
      <vt:lpstr>Projektiryhmän esitys siirrettävistä apuvälineistä ja asunnonmuutostöistä</vt:lpstr>
      <vt:lpstr>PowerPoint-esitys</vt:lpstr>
      <vt:lpstr>Moniammatillinen yhteistyö prosessia tukemaan </vt:lpstr>
      <vt:lpstr>PowerPoint-esitys</vt:lpstr>
      <vt:lpstr>Siirtyvien toimintojen rahoittaminen apuvälinekeskuksessa</vt:lpstr>
      <vt:lpstr>PowerPoint-esitys</vt:lpstr>
      <vt:lpstr>Jaana Larimo palvelupäällikkö  PSHP Apuvälinekeskus 03-3116 5232 jaana.larimo@pshp.fi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2021-05-12T06:02:02Z</dcterms:created>
  <dcterms:modified xsi:type="dcterms:W3CDTF">2021-08-05T09:23:49Z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0x0101007816FB42B6840D4F940DF89D35B5BE9A</vt:lpwstr>
  </property>
</Properties>
</file>