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17"/>
  </p:notesMasterIdLst>
  <p:sldIdLst>
    <p:sldId id="257" r:id="rId3"/>
    <p:sldId id="537" r:id="rId4"/>
    <p:sldId id="282" r:id="rId5"/>
    <p:sldId id="294" r:id="rId6"/>
    <p:sldId id="663" r:id="rId7"/>
    <p:sldId id="305" r:id="rId8"/>
    <p:sldId id="306" r:id="rId9"/>
    <p:sldId id="671" r:id="rId10"/>
    <p:sldId id="301" r:id="rId11"/>
    <p:sldId id="665" r:id="rId12"/>
    <p:sldId id="667" r:id="rId13"/>
    <p:sldId id="283" r:id="rId14"/>
    <p:sldId id="288" r:id="rId15"/>
    <p:sldId id="6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i kirshblum" initials="rk" lastIdx="1" clrIdx="0">
    <p:extLst>
      <p:ext uri="{19B8F6BF-5375-455C-9EA6-DF929625EA0E}">
        <p15:presenceInfo xmlns:p15="http://schemas.microsoft.com/office/powerpoint/2012/main" userId="1b59c0d0dff051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60CA16-901E-42D7-A7FD-146BB7D38790}" v="3" dt="2021-06-17T07:09:16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89157" autoAdjust="0"/>
  </p:normalViewPr>
  <p:slideViewPr>
    <p:cSldViewPr snapToGrid="0">
      <p:cViewPr varScale="1">
        <p:scale>
          <a:sx n="88" d="100"/>
          <a:sy n="88" d="100"/>
        </p:scale>
        <p:origin x="114" y="5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30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uni Mäkipää" userId="b37c8fb4-a838-4d2f-8bc8-f201167eb0ef" providerId="ADAL" clId="{BD60CA16-901E-42D7-A7FD-146BB7D38790}"/>
    <pc:docChg chg="custSel modSld sldOrd">
      <pc:chgData name="Jouni Mäkipää" userId="b37c8fb4-a838-4d2f-8bc8-f201167eb0ef" providerId="ADAL" clId="{BD60CA16-901E-42D7-A7FD-146BB7D38790}" dt="2021-06-17T07:14:23.596" v="247"/>
      <pc:docMkLst>
        <pc:docMk/>
      </pc:docMkLst>
      <pc:sldChg chg="modSp mod ord">
        <pc:chgData name="Jouni Mäkipää" userId="b37c8fb4-a838-4d2f-8bc8-f201167eb0ef" providerId="ADAL" clId="{BD60CA16-901E-42D7-A7FD-146BB7D38790}" dt="2021-06-17T07:13:46.598" v="245"/>
        <pc:sldMkLst>
          <pc:docMk/>
          <pc:sldMk cId="0" sldId="282"/>
        </pc:sldMkLst>
        <pc:grpChg chg="mod">
          <ac:chgData name="Jouni Mäkipää" userId="b37c8fb4-a838-4d2f-8bc8-f201167eb0ef" providerId="ADAL" clId="{BD60CA16-901E-42D7-A7FD-146BB7D38790}" dt="2021-05-19T13:52:32.794" v="101" actId="1076"/>
          <ac:grpSpMkLst>
            <pc:docMk/>
            <pc:sldMk cId="0" sldId="282"/>
            <ac:grpSpMk id="1987" creationId="{00000000-0000-0000-0000-000000000000}"/>
          </ac:grpSpMkLst>
        </pc:grpChg>
      </pc:sldChg>
      <pc:sldChg chg="modSp mod">
        <pc:chgData name="Jouni Mäkipää" userId="b37c8fb4-a838-4d2f-8bc8-f201167eb0ef" providerId="ADAL" clId="{BD60CA16-901E-42D7-A7FD-146BB7D38790}" dt="2021-06-17T07:11:35.520" v="243" actId="6549"/>
        <pc:sldMkLst>
          <pc:docMk/>
          <pc:sldMk cId="301424642" sldId="288"/>
        </pc:sldMkLst>
        <pc:spChg chg="mod">
          <ac:chgData name="Jouni Mäkipää" userId="b37c8fb4-a838-4d2f-8bc8-f201167eb0ef" providerId="ADAL" clId="{BD60CA16-901E-42D7-A7FD-146BB7D38790}" dt="2021-06-17T07:07:57.236" v="149" actId="6549"/>
          <ac:spMkLst>
            <pc:docMk/>
            <pc:sldMk cId="301424642" sldId="288"/>
            <ac:spMk id="25" creationId="{93CB28A1-2F3E-4755-8F46-E49B54BFC6FE}"/>
          </ac:spMkLst>
        </pc:spChg>
        <pc:spChg chg="mod">
          <ac:chgData name="Jouni Mäkipää" userId="b37c8fb4-a838-4d2f-8bc8-f201167eb0ef" providerId="ADAL" clId="{BD60CA16-901E-42D7-A7FD-146BB7D38790}" dt="2021-06-17T07:10:31.995" v="206" actId="14100"/>
          <ac:spMkLst>
            <pc:docMk/>
            <pc:sldMk cId="301424642" sldId="288"/>
            <ac:spMk id="26" creationId="{DD5FDDDC-21DC-4657-B71B-915A55392135}"/>
          </ac:spMkLst>
        </pc:spChg>
        <pc:spChg chg="mod">
          <ac:chgData name="Jouni Mäkipää" userId="b37c8fb4-a838-4d2f-8bc8-f201167eb0ef" providerId="ADAL" clId="{BD60CA16-901E-42D7-A7FD-146BB7D38790}" dt="2021-06-17T07:09:37.708" v="173" actId="6549"/>
          <ac:spMkLst>
            <pc:docMk/>
            <pc:sldMk cId="301424642" sldId="288"/>
            <ac:spMk id="27" creationId="{C897418F-E33E-436E-9300-8DD256CF4E7E}"/>
          </ac:spMkLst>
        </pc:spChg>
        <pc:spChg chg="mod">
          <ac:chgData name="Jouni Mäkipää" userId="b37c8fb4-a838-4d2f-8bc8-f201167eb0ef" providerId="ADAL" clId="{BD60CA16-901E-42D7-A7FD-146BB7D38790}" dt="2021-06-17T07:10:54.790" v="228" actId="6549"/>
          <ac:spMkLst>
            <pc:docMk/>
            <pc:sldMk cId="301424642" sldId="288"/>
            <ac:spMk id="28" creationId="{3693AFBA-0DED-421B-BEAA-E3867C7D184B}"/>
          </ac:spMkLst>
        </pc:spChg>
        <pc:spChg chg="mod">
          <ac:chgData name="Jouni Mäkipää" userId="b37c8fb4-a838-4d2f-8bc8-f201167eb0ef" providerId="ADAL" clId="{BD60CA16-901E-42D7-A7FD-146BB7D38790}" dt="2021-06-17T07:10:48.861" v="217" actId="6549"/>
          <ac:spMkLst>
            <pc:docMk/>
            <pc:sldMk cId="301424642" sldId="288"/>
            <ac:spMk id="29" creationId="{56B69172-9582-465F-98BA-FDDAC1A37D89}"/>
          </ac:spMkLst>
        </pc:spChg>
        <pc:spChg chg="mod">
          <ac:chgData name="Jouni Mäkipää" userId="b37c8fb4-a838-4d2f-8bc8-f201167eb0ef" providerId="ADAL" clId="{BD60CA16-901E-42D7-A7FD-146BB7D38790}" dt="2021-05-06T06:34:20.669" v="100" actId="6549"/>
          <ac:spMkLst>
            <pc:docMk/>
            <pc:sldMk cId="301424642" sldId="288"/>
            <ac:spMk id="1609" creationId="{00000000-0000-0000-0000-000000000000}"/>
          </ac:spMkLst>
        </pc:spChg>
        <pc:spChg chg="mod">
          <ac:chgData name="Jouni Mäkipää" userId="b37c8fb4-a838-4d2f-8bc8-f201167eb0ef" providerId="ADAL" clId="{BD60CA16-901E-42D7-A7FD-146BB7D38790}" dt="2021-06-17T07:11:24.723" v="242" actId="20577"/>
          <ac:spMkLst>
            <pc:docMk/>
            <pc:sldMk cId="301424642" sldId="288"/>
            <ac:spMk id="1616" creationId="{00000000-0000-0000-0000-000000000000}"/>
          </ac:spMkLst>
        </pc:spChg>
        <pc:spChg chg="mod">
          <ac:chgData name="Jouni Mäkipää" userId="b37c8fb4-a838-4d2f-8bc8-f201167eb0ef" providerId="ADAL" clId="{BD60CA16-901E-42D7-A7FD-146BB7D38790}" dt="2021-06-17T07:11:35.520" v="243" actId="6549"/>
          <ac:spMkLst>
            <pc:docMk/>
            <pc:sldMk cId="301424642" sldId="288"/>
            <ac:spMk id="1618" creationId="{00000000-0000-0000-0000-000000000000}"/>
          </ac:spMkLst>
        </pc:spChg>
      </pc:sldChg>
      <pc:sldChg chg="ord">
        <pc:chgData name="Jouni Mäkipää" userId="b37c8fb4-a838-4d2f-8bc8-f201167eb0ef" providerId="ADAL" clId="{BD60CA16-901E-42D7-A7FD-146BB7D38790}" dt="2021-06-17T07:14:23.596" v="247"/>
        <pc:sldMkLst>
          <pc:docMk/>
          <pc:sldMk cId="1923566610" sldId="294"/>
        </pc:sldMkLst>
      </pc:sldChg>
      <pc:sldChg chg="modSp mod">
        <pc:chgData name="Jouni Mäkipää" userId="b37c8fb4-a838-4d2f-8bc8-f201167eb0ef" providerId="ADAL" clId="{BD60CA16-901E-42D7-A7FD-146BB7D38790}" dt="2021-05-06T06:08:55.424" v="77" actId="403"/>
        <pc:sldMkLst>
          <pc:docMk/>
          <pc:sldMk cId="3468532713" sldId="301"/>
        </pc:sldMkLst>
        <pc:spChg chg="mod">
          <ac:chgData name="Jouni Mäkipää" userId="b37c8fb4-a838-4d2f-8bc8-f201167eb0ef" providerId="ADAL" clId="{BD60CA16-901E-42D7-A7FD-146BB7D38790}" dt="2021-05-06T06:08:37.792" v="73" actId="403"/>
          <ac:spMkLst>
            <pc:docMk/>
            <pc:sldMk cId="3468532713" sldId="301"/>
            <ac:spMk id="2" creationId="{00000000-0000-0000-0000-000000000000}"/>
          </ac:spMkLst>
        </pc:spChg>
        <pc:spChg chg="mod">
          <ac:chgData name="Jouni Mäkipää" userId="b37c8fb4-a838-4d2f-8bc8-f201167eb0ef" providerId="ADAL" clId="{BD60CA16-901E-42D7-A7FD-146BB7D38790}" dt="2021-05-06T06:08:41.928" v="74" actId="403"/>
          <ac:spMkLst>
            <pc:docMk/>
            <pc:sldMk cId="3468532713" sldId="301"/>
            <ac:spMk id="15" creationId="{00000000-0000-0000-0000-000000000000}"/>
          </ac:spMkLst>
        </pc:spChg>
        <pc:spChg chg="mod">
          <ac:chgData name="Jouni Mäkipää" userId="b37c8fb4-a838-4d2f-8bc8-f201167eb0ef" providerId="ADAL" clId="{BD60CA16-901E-42D7-A7FD-146BB7D38790}" dt="2021-05-06T06:08:51.986" v="76" actId="14100"/>
          <ac:spMkLst>
            <pc:docMk/>
            <pc:sldMk cId="3468532713" sldId="301"/>
            <ac:spMk id="16" creationId="{00000000-0000-0000-0000-000000000000}"/>
          </ac:spMkLst>
        </pc:spChg>
        <pc:spChg chg="mod">
          <ac:chgData name="Jouni Mäkipää" userId="b37c8fb4-a838-4d2f-8bc8-f201167eb0ef" providerId="ADAL" clId="{BD60CA16-901E-42D7-A7FD-146BB7D38790}" dt="2021-05-06T06:08:55.424" v="77" actId="403"/>
          <ac:spMkLst>
            <pc:docMk/>
            <pc:sldMk cId="3468532713" sldId="301"/>
            <ac:spMk id="2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04386-B3CF-4048-9E5F-26223CF8B5C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9F078-C248-4256-B37C-811D9558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5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9" name="Shape 13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Consider another picture……</a:t>
            </a:r>
          </a:p>
        </p:txBody>
      </p:sp>
    </p:spTree>
    <p:extLst>
      <p:ext uri="{BB962C8B-B14F-4D97-AF65-F5344CB8AC3E}">
        <p14:creationId xmlns:p14="http://schemas.microsoft.com/office/powerpoint/2010/main" val="3927591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A340-F670-480C-B9C4-05EBD9D88A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968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89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Usable</a:t>
            </a:r>
          </a:p>
          <a:p>
            <a:r>
              <a:rPr lang="en-US" dirty="0"/>
              <a:t>With high Value</a:t>
            </a:r>
          </a:p>
          <a:p>
            <a:r>
              <a:rPr lang="en-US" dirty="0"/>
              <a:t>Affordable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ED91F-A34F-4C75-AB1C-300FC2BD86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5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E235B-1C29-469C-A475-E729BC3001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18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63638"/>
            <a:ext cx="5583237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9A340-F670-480C-B9C4-05EBD9D88A59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598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9A340-F670-480C-B9C4-05EBD9D88A5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118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9F078-C248-4256-B37C-811D95584C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9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501E-8511-4B48-8583-E78AB418D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B5E3B-CB88-4CC0-A0B0-73D88660C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9D5C5-193C-49E5-BB26-5C1F8EFE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68304-5622-40D5-A7BD-BD3C33ED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900E-AB12-41CE-86BA-C4BD201F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1EF3-ABFE-478A-BE9C-4C14C1D38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0AC9B-E72B-437A-BB9A-BC63D7BBF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C79E-C49A-411D-B781-BE62CB12F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168B1-4EE3-4FE6-A3D9-540ABAAA4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DEA56-90CC-476F-97C6-D225B4A9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1AE64-6BC8-405A-8F99-AD586254F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D5171-AE90-49E0-AEE2-1AB5A57EB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CF874-EBDE-44C5-BC35-7DA454DB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4C57C-B70D-4230-AAAD-2722AEB3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B2205-F33E-4709-9708-C793AB54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2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96EDFF-F771-4353-A159-5A1D79BE6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28E98D-024F-48EB-B089-90ED11C33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9735"/>
            <a:ext cx="9144000" cy="529387"/>
          </a:xfrm>
        </p:spPr>
        <p:txBody>
          <a:bodyPr>
            <a:normAutofit/>
          </a:bodyPr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12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859733"/>
            <a:ext cx="9144000" cy="52938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 cap="all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  <a:lvl2pPr marL="0" indent="457200" algn="ctr">
              <a:buSzTx/>
              <a:buFontTx/>
              <a:buNone/>
              <a:defRPr sz="1600" cap="all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2pPr>
            <a:lvl3pPr marL="0" indent="914400" algn="ctr">
              <a:buSzTx/>
              <a:buFontTx/>
              <a:buNone/>
              <a:defRPr sz="1600" cap="all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3pPr>
            <a:lvl4pPr marL="0" indent="1371600" algn="ctr">
              <a:buSzTx/>
              <a:buFontTx/>
              <a:buNone/>
              <a:defRPr sz="1600" cap="all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4pPr>
            <a:lvl5pPr marL="0" indent="1828800" algn="ctr">
              <a:buSzTx/>
              <a:buFontTx/>
              <a:buNone/>
              <a:defRPr sz="1600" cap="all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43959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505440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7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7" y="6254145"/>
            <a:ext cx="1317675" cy="40072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DD58B9-6E45-48B7-8DBF-61C18DCD55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661219" y="1836495"/>
            <a:ext cx="240784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75" cap="all" spc="225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5FA28B-2A99-449E-A941-901305FE104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668867" y="1086450"/>
            <a:ext cx="240784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75" cap="all" spc="225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7C60D30-2854-4206-B50E-E5B8EAC475A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01679" y="3206645"/>
            <a:ext cx="240784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75" cap="all" spc="225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7C3046-6E04-4638-822F-84B8C3EE9A2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668867" y="3206645"/>
            <a:ext cx="240784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75" cap="all" spc="225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6E4466-F5D0-4B5B-9E86-91D7E070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7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500" cap="all" spc="225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06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91200"/>
            <a:ext cx="10515600" cy="38576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F66021B-667C-460D-891F-4BAFEC27928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96301" y="1706383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5BC5F1C-8E1D-42C6-B346-C1F7301F24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896301" y="3215665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6BF8B2-0117-4774-887C-C34749CDB7C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896301" y="4636890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3FC5D0-9DF9-479D-9DA9-ED2AF92A1F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0" y="1598043"/>
            <a:ext cx="833437" cy="8334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4FD97314-D9C0-4A72-90AE-D9362C165C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3107798"/>
            <a:ext cx="833437" cy="833437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148AA7EC-C46A-4DD2-B7AC-04A6E687538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8200" y="4514774"/>
            <a:ext cx="833437" cy="83343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95CA27C-D8BD-43F5-B162-C1E69459403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9355111" y="1706383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5CC74D6-08E6-43CD-B194-F7B7085BA21B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355111" y="3215665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496BCB3E-49B3-4567-8459-42164FC14974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9355111" y="4636890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39CE8CCD-2EDE-46C3-A581-9A790DD10BD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97010" y="1598043"/>
            <a:ext cx="833437" cy="8334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6A8A1E91-EF66-44E4-B925-212C0B6110E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97010" y="3107798"/>
            <a:ext cx="833437" cy="833437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175AA6A1-1863-4A2A-91FF-A7FEC0D622B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97010" y="4514774"/>
            <a:ext cx="833437" cy="833437"/>
          </a:xfrm>
        </p:spPr>
        <p:txBody>
          <a:bodyPr/>
          <a:lstStyle/>
          <a:p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AB7BA9C2-AD4C-415B-ACD2-D6EC64CDC6B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625706" y="4636890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D69247AC-E32D-40A2-96FD-743C5F2ACE1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67605" y="4514774"/>
            <a:ext cx="833437" cy="833437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2F609640-6881-44AA-BA61-85EBCE13A14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67605" y="1598043"/>
            <a:ext cx="3056789" cy="224767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923D6B1-D4BD-4759-8C56-46AF3239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470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96EDFF-F771-4353-A159-5A1D79BE6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28E98D-024F-48EB-B089-90ED11C33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9733"/>
            <a:ext cx="9144000" cy="529387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2155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6B9F9D5-4887-4494-9264-4AF465A9EC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87640"/>
            <a:ext cx="10515600" cy="118932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68CA6F4-283F-4723-8A0E-54280E25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338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91200"/>
            <a:ext cx="10515600" cy="38576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DD58B9-6E45-48B7-8DBF-61C18DCD55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1836495"/>
            <a:ext cx="240784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BE6E5A-C954-4378-9417-31A53AE7122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2240292"/>
            <a:ext cx="2407844" cy="35394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5FA28B-2A99-449E-A941-901305FE104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945958" y="1836495"/>
            <a:ext cx="240784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FB0235-D195-4809-AB9A-46FD190C016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45958" y="2240292"/>
            <a:ext cx="2407844" cy="35394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7C60D30-2854-4206-B50E-E5B8EAC475A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92079" y="1836495"/>
            <a:ext cx="240784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8DCB664-CF3A-481A-876B-391F191F71A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92079" y="2240292"/>
            <a:ext cx="2407844" cy="35394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B1BF06D-0442-480A-8C1E-EEDEBA69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128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E5B94-3E92-42C2-B54B-29106EA7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324DA-26A1-4F8A-A7C4-23CB988B6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DC22-43D2-4D6E-9F40-1872F8A5C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81854-78CE-4BD6-B3BF-158D2E29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C546A-3384-4363-BB79-EB70316D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48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91200"/>
            <a:ext cx="10515600" cy="38576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F66021B-667C-460D-891F-4BAFEC27928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96301" y="1706383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5BC5F1C-8E1D-42C6-B346-C1F7301F24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896301" y="3215665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6BF8B2-0117-4774-887C-C34749CDB7C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896301" y="4636890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3FC5D0-9DF9-479D-9DA9-ED2AF92A1F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0" y="1598043"/>
            <a:ext cx="833437" cy="8334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4FD97314-D9C0-4A72-90AE-D9362C165C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3107798"/>
            <a:ext cx="833437" cy="833437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148AA7EC-C46A-4DD2-B7AC-04A6E687538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8200" y="4514774"/>
            <a:ext cx="833437" cy="83343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95CA27C-D8BD-43F5-B162-C1E69459403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9355111" y="1706383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5CC74D6-08E6-43CD-B194-F7B7085BA21B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355111" y="3215665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496BCB3E-49B3-4567-8459-42164FC14974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9355111" y="4636890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39CE8CCD-2EDE-46C3-A581-9A790DD10BD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97010" y="1598043"/>
            <a:ext cx="833437" cy="8334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6A8A1E91-EF66-44E4-B925-212C0B6110E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97010" y="3107798"/>
            <a:ext cx="833437" cy="833437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175AA6A1-1863-4A2A-91FF-A7FEC0D622B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97010" y="4514774"/>
            <a:ext cx="833437" cy="833437"/>
          </a:xfrm>
        </p:spPr>
        <p:txBody>
          <a:bodyPr/>
          <a:lstStyle/>
          <a:p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AB7BA9C2-AD4C-415B-ACD2-D6EC64CDC6B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625706" y="4636890"/>
            <a:ext cx="1998689" cy="615553"/>
          </a:xfrm>
        </p:spPr>
        <p:txBody>
          <a:bodyPr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D69247AC-E32D-40A2-96FD-743C5F2ACE1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67605" y="4514774"/>
            <a:ext cx="833437" cy="833437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2F609640-6881-44AA-BA61-85EBCE13A14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67605" y="1598043"/>
            <a:ext cx="3056789" cy="224767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923D6B1-D4BD-4759-8C56-46AF3239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256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DD58B9-6E45-48B7-8DBF-61C18DCD55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661218" y="1836495"/>
            <a:ext cx="240784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5FA28B-2A99-449E-A941-901305FE104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668867" y="1086450"/>
            <a:ext cx="240784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7C60D30-2854-4206-B50E-E5B8EAC475A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01679" y="3206645"/>
            <a:ext cx="240784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7C3046-6E04-4638-822F-84B8C3EE9A2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668867" y="3206645"/>
            <a:ext cx="240784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6E4466-F5D0-4B5B-9E86-91D7E070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35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6B9F9D5-4887-4494-9264-4AF465A9EC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566" y="5741580"/>
            <a:ext cx="2704160" cy="43538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8E08892-4905-490B-B186-E4E83F8CD00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4000" y="3859733"/>
            <a:ext cx="9144000" cy="529387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8BB4BD5-449C-43B3-8B14-0F617B6E86C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2566" y="5120458"/>
            <a:ext cx="2704160" cy="43538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3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F670FE4-09A9-42F9-9BAB-72945746ABF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391840" y="5741580"/>
            <a:ext cx="2704160" cy="43538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566260B-AA5A-4445-B79D-9A8E6F7351F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1114" y="5741580"/>
            <a:ext cx="2704160" cy="43538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1406A0-84F3-45F2-9270-B909477BD0D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970388" y="5741580"/>
            <a:ext cx="2704160" cy="43538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568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8906"/>
            <a:ext cx="10515600" cy="8401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9CBE0A-84A5-409C-B805-1F68FC8C8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4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9CBE0A-84A5-409C-B805-1F68FC8C8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A913C7-BF46-4B08-94B5-BC731CF64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940" y="5121153"/>
            <a:ext cx="7422382" cy="102790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7067622-1D5F-4FD8-9B8C-3D68B9D1A0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73105" y="5218387"/>
            <a:ext cx="833437" cy="8334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8B845C5-8E43-43C4-B0A6-C9A06CF8E0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95697" y="1528895"/>
            <a:ext cx="677985" cy="677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3528C7F-7962-4F38-A047-914440755590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251377" y="1449951"/>
            <a:ext cx="3090878" cy="8334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C35255C-D2E2-41FB-9376-C294C194B9D3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251377" y="2433166"/>
            <a:ext cx="3090878" cy="8334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D08DB0-5D71-4499-A7A1-8B1350430FCC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251377" y="3360441"/>
            <a:ext cx="3090878" cy="8334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2D7A01-FC29-402B-8A57-1E3C99CD000C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8251377" y="4287715"/>
            <a:ext cx="3090878" cy="8334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5BF3D50-BCEA-481D-92FC-3CAFF9369EE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78131" y="974986"/>
            <a:ext cx="4164124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E4961B09-F98E-432E-920A-6DB4E5995C3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95697" y="2467999"/>
            <a:ext cx="677985" cy="677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813278A7-536E-4365-A3E0-0B187B7079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295697" y="3407103"/>
            <a:ext cx="677985" cy="677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DBC7361-45EC-4B6E-84A0-15CA0D643CD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95697" y="4346207"/>
            <a:ext cx="677985" cy="677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BD76A796-49FC-4B2B-9147-7A19B874CA4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34300" y="1942340"/>
            <a:ext cx="2311045" cy="23110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4E20F7E5-25D8-44C8-AA6A-E6FE700C859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075704" y="1422770"/>
            <a:ext cx="2131132" cy="8334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44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6B9F9D5-4887-4494-9264-4AF465A9EC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325" y="5178060"/>
            <a:ext cx="2404730" cy="971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21968C-B442-4FC5-8055-2407F2330B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551865" y="5178060"/>
            <a:ext cx="2404730" cy="971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EE78C7-CCA7-49BD-9C93-EA27A6A8B56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5405" y="5178060"/>
            <a:ext cx="2404730" cy="971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BA896D-2CE7-4707-9C66-B481E5DBE27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18945" y="5178064"/>
            <a:ext cx="2404730" cy="971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A04FC85-E970-4347-9942-5A10A957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232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6B9F9D5-4887-4494-9264-4AF465A9EC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" y="4646815"/>
            <a:ext cx="2752063" cy="1502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74BA53-F2B5-4636-9172-E4477D6379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3208" y="3319092"/>
            <a:ext cx="1146389" cy="1144847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09A17B7-9C21-49FC-BD5D-52F328B66C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49131" y="3319092"/>
            <a:ext cx="1146389" cy="11448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A1C5315-A32F-42EE-8F97-7246F9DAC7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96004" y="3319092"/>
            <a:ext cx="1146389" cy="114484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61CD9C80-8CB1-4059-87EF-55BB0C4782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242401" y="3319092"/>
            <a:ext cx="1146389" cy="1144847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DD3A847-0856-4A44-9EFE-21ADBDBB35D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439565" y="4646815"/>
            <a:ext cx="2752063" cy="1502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89F9B87-BA57-407D-BD2C-DE98BCE9AC2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293168" y="4646815"/>
            <a:ext cx="2752063" cy="1502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11FCDB0-0CE2-4B3E-B4F4-F2D5AA2999C9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146770" y="4646815"/>
            <a:ext cx="2752063" cy="1502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3F2859B-4E49-4E01-B473-1BA571E1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16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566" y="2573083"/>
            <a:ext cx="2032590" cy="56351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21968C-B442-4FC5-8055-2407F2330B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841135" y="2573083"/>
            <a:ext cx="2032590" cy="56351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EE78C7-CCA7-49BD-9C93-EA27A6A8B56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079704" y="2573083"/>
            <a:ext cx="2032590" cy="56351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BA896D-2CE7-4707-9C66-B481E5DBE27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18273" y="2573087"/>
            <a:ext cx="2032590" cy="56351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A016017-A060-43D4-BD1B-50C3927BF86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556844" y="2573087"/>
            <a:ext cx="2032590" cy="56351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11EE4D-9A7C-47BD-B9D8-1C785D75335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2566" y="3136591"/>
            <a:ext cx="2032590" cy="56351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100" baseline="0">
                <a:solidFill>
                  <a:srgbClr val="09693D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BBEC3C4-0E8C-4D35-9147-28E7E090523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41135" y="3136591"/>
            <a:ext cx="2032590" cy="56351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100" baseline="0">
                <a:solidFill>
                  <a:srgbClr val="09693D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403B08-8B04-413B-A33F-C3F4D15C12E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079704" y="3136591"/>
            <a:ext cx="2032590" cy="56351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100" baseline="0">
                <a:solidFill>
                  <a:srgbClr val="09693D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1162DD-8717-4462-94CB-391BBFA4BBE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318273" y="3136595"/>
            <a:ext cx="2032590" cy="56351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100" baseline="0">
                <a:solidFill>
                  <a:srgbClr val="09693D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86F89EA-A191-4A75-964E-8376EC39BCB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556844" y="3136595"/>
            <a:ext cx="2032590" cy="56351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100" baseline="0">
                <a:solidFill>
                  <a:srgbClr val="09693D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FC672C-4140-4700-AC85-4E615DD8DA7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02566" y="3721374"/>
            <a:ext cx="2032590" cy="242767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273A9C2-E169-436E-B68D-862C91CDA1D1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2841135" y="3721374"/>
            <a:ext cx="2032590" cy="242767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9613C1B-AB8F-4EE4-8BC9-C1DAB44B4DB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5079704" y="3721374"/>
            <a:ext cx="2032590" cy="242767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4DD34EE-3D82-41DD-B408-906311FE9AD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7318273" y="3721378"/>
            <a:ext cx="2032590" cy="242767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9067130-E88C-48A5-9D61-42D82241D339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9556844" y="3721378"/>
            <a:ext cx="2032590" cy="242767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245E4AC-A25B-4E09-B23B-D059C022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828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286" y="3904195"/>
            <a:ext cx="2404730" cy="971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EE78C7-CCA7-49BD-9C93-EA27A6A8B56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652313" y="3904195"/>
            <a:ext cx="2404730" cy="971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572FA6F-8C48-437A-A3D9-32FA2800FD9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144110" y="3904195"/>
            <a:ext cx="2404730" cy="971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CB53C80-76BE-4D10-8B88-AD91685DD50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15463" y="2500875"/>
            <a:ext cx="1222375" cy="122237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158BD86D-B56C-46A8-9F24-6762CDAB9FD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35287" y="2500875"/>
            <a:ext cx="1222375" cy="122237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98880C25-0B0F-45D3-812B-C14CB796A56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243490" y="2500875"/>
            <a:ext cx="1222375" cy="1222375"/>
          </a:xfrm>
        </p:spPr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73DE21-BD5D-4509-9A84-C1BF06F54E58}"/>
              </a:ext>
            </a:extLst>
          </p:cNvPr>
          <p:cNvCxnSpPr/>
          <p:nvPr userDrawn="1"/>
        </p:nvCxnSpPr>
        <p:spPr>
          <a:xfrm flipV="1">
            <a:off x="4032104" y="1738746"/>
            <a:ext cx="0" cy="3380509"/>
          </a:xfrm>
          <a:prstGeom prst="line">
            <a:avLst/>
          </a:prstGeom>
          <a:ln>
            <a:solidFill>
              <a:srgbClr val="096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2E73AD-76B9-4FAB-B5C6-F828DAC0BBAE}"/>
              </a:ext>
            </a:extLst>
          </p:cNvPr>
          <p:cNvCxnSpPr/>
          <p:nvPr userDrawn="1"/>
        </p:nvCxnSpPr>
        <p:spPr>
          <a:xfrm flipV="1">
            <a:off x="8136949" y="1738746"/>
            <a:ext cx="0" cy="3380509"/>
          </a:xfrm>
          <a:prstGeom prst="line">
            <a:avLst/>
          </a:prstGeom>
          <a:ln>
            <a:solidFill>
              <a:srgbClr val="096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DCF9F9-D106-44DD-AA97-AE1A5539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14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61C0D4-57FD-49B0-9B9E-AACFF2E2B66B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02566" y="1898223"/>
            <a:ext cx="2032590" cy="1343741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80EFC7-DC1F-49FE-B457-8233BB8A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60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06AF-7FF9-43A6-9027-94AA7AB29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70A7E-2740-4A0B-A38B-B434547F4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BDF37-36E9-4B8B-BB1A-E4ECCB7F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39DF2-B8ED-44D1-9AB8-A50DBAA7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0319D-789F-4887-8BCC-8F0AA13F1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24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A265E74-B18A-4748-A40A-A5897DCC836B}"/>
              </a:ext>
            </a:extLst>
          </p:cNvPr>
          <p:cNvSpPr/>
          <p:nvPr userDrawn="1"/>
        </p:nvSpPr>
        <p:spPr>
          <a:xfrm>
            <a:off x="0" y="0"/>
            <a:ext cx="4092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81F018-E2DA-4779-A8DF-62ADC4C7B300}"/>
              </a:ext>
            </a:extLst>
          </p:cNvPr>
          <p:cNvSpPr/>
          <p:nvPr userDrawn="1"/>
        </p:nvSpPr>
        <p:spPr>
          <a:xfrm>
            <a:off x="8094095" y="0"/>
            <a:ext cx="4092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4F1238-DA20-45FB-AABF-1A8F5B37394A}"/>
              </a:ext>
            </a:extLst>
          </p:cNvPr>
          <p:cNvSpPr/>
          <p:nvPr userDrawn="1"/>
        </p:nvSpPr>
        <p:spPr>
          <a:xfrm>
            <a:off x="4044380" y="0"/>
            <a:ext cx="4092569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89" y="1831399"/>
            <a:ext cx="3232728" cy="258358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0" cap="none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CFFD03A-5719-4954-BC93-367F6207FD6B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479636" y="1831399"/>
            <a:ext cx="3232728" cy="258358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0" cap="none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1940DE0-DC64-4F72-9A04-DC00E51A314B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529352" y="1831399"/>
            <a:ext cx="3232728" cy="258358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0" cap="none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06B2D1-054F-4618-9366-B8C87DF8A941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34850" y="1354390"/>
            <a:ext cx="4044380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32387F9-2F55-46F9-8F5B-5042B04A43BB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4081897" y="1354390"/>
            <a:ext cx="4044380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E55C21-D6D2-42E7-9815-A47AFAC9E4F3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8131613" y="1354390"/>
            <a:ext cx="4044380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3845EA2-A5CA-4441-8EA5-6F9BA88A5EE3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40186" y="4598453"/>
            <a:ext cx="4044380" cy="39952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1" cap="none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85C5E52-D39C-491D-9E46-5459D623F5DB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4087233" y="4598453"/>
            <a:ext cx="4044380" cy="39952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1" cap="none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B0DF2A3-4EBB-4B0A-BDFA-F8CD9D3C566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8136949" y="4598453"/>
            <a:ext cx="4044380" cy="39952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1" cap="none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C19516-F6C3-484D-AAB1-F0DCDC0A7F2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16352" y="5159976"/>
            <a:ext cx="1081376" cy="732824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D30BF3FA-6F44-4661-90D7-B96CE8D6595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549976" y="5159976"/>
            <a:ext cx="1081376" cy="732824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F9ABDAA0-C279-4CC1-B48C-52BA7332A9F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6946" y="5159976"/>
            <a:ext cx="1081376" cy="732824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369C5A-242B-433D-AF56-5148EC6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945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0CCE32-F141-4C7D-8620-BB1AFF26CA5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D377C8-ACE8-4C31-A5C8-6135DD66D25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325" y="5018568"/>
            <a:ext cx="4716130" cy="113049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EE78C7-CCA7-49BD-9C93-EA27A6A8B56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607545" y="5018568"/>
            <a:ext cx="4716130" cy="113049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0" cap="none" spc="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D473422-754E-452C-B896-51F76C1B81B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07545" y="1722474"/>
            <a:ext cx="4716130" cy="304435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0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112951A-A4BE-4840-95D5-C39B7ACE4C1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8325" y="3646968"/>
            <a:ext cx="4716130" cy="113049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40FC0D-30FD-47C9-A489-C17AFC171E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93568" y="1722473"/>
            <a:ext cx="1871951" cy="1871951"/>
          </a:xfrm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B080B7-E64B-4FF5-AFA9-95BEA5AC85F5}"/>
              </a:ext>
            </a:extLst>
          </p:cNvPr>
          <p:cNvCxnSpPr>
            <a:cxnSpLocks/>
          </p:cNvCxnSpPr>
          <p:nvPr userDrawn="1"/>
        </p:nvCxnSpPr>
        <p:spPr>
          <a:xfrm>
            <a:off x="1413992" y="4864216"/>
            <a:ext cx="3268017" cy="0"/>
          </a:xfrm>
          <a:prstGeom prst="line">
            <a:avLst/>
          </a:prstGeom>
          <a:ln>
            <a:solidFill>
              <a:srgbClr val="096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DCD7F9-F808-4602-B1A8-10E91ED134E9}"/>
              </a:ext>
            </a:extLst>
          </p:cNvPr>
          <p:cNvCxnSpPr>
            <a:cxnSpLocks/>
          </p:cNvCxnSpPr>
          <p:nvPr userDrawn="1"/>
        </p:nvCxnSpPr>
        <p:spPr>
          <a:xfrm>
            <a:off x="7509992" y="4864216"/>
            <a:ext cx="3268017" cy="0"/>
          </a:xfrm>
          <a:prstGeom prst="line">
            <a:avLst/>
          </a:prstGeom>
          <a:ln>
            <a:solidFill>
              <a:srgbClr val="096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3FE51729-F3C7-4FBE-B553-DAD147DB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299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2B3B4D-BB4E-4A9B-A645-4F2F343CB49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6631AA-EE37-4AD5-BF3D-E028202AD36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8E5525B-49D5-40AE-BF36-DB1AB0682D2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02566" y="1447387"/>
            <a:ext cx="5343451" cy="5116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4746391-DD17-438B-BF3F-19775FBB74F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45983" y="1447387"/>
            <a:ext cx="5343451" cy="5116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54FA49-E4B6-4B19-882A-6846620C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566" y="5338626"/>
            <a:ext cx="5343451" cy="83833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666E4F-E560-4B90-BE4F-641813D9AB50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1382193" y="2242895"/>
            <a:ext cx="1536855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7415410-F785-47BB-B83B-7B9AA733B2F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51276" y="2591776"/>
            <a:ext cx="1998689" cy="615553"/>
          </a:xfr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490FBF-3B63-414D-ACB6-7505438EFD72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3765175" y="2242895"/>
            <a:ext cx="1536855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2DC36D-9F2A-4127-B1F9-80051EF32EDF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3534258" y="2591776"/>
            <a:ext cx="1998689" cy="615553"/>
          </a:xfr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041F50-2E3C-477D-A13C-414EF9A62500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1382193" y="3879655"/>
            <a:ext cx="1536855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A20A008-CA38-4234-A93C-638934D7D9C1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1151276" y="4228536"/>
            <a:ext cx="1998689" cy="615553"/>
          </a:xfr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F6DB85C-1913-42D9-A883-457BF45DB1EB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3765175" y="3879655"/>
            <a:ext cx="1536855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639813D-421B-4CFA-B11A-34212EC081D7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3534258" y="4228536"/>
            <a:ext cx="1998689" cy="615553"/>
          </a:xfr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3DB9EF3-5046-4E34-B663-05D4ABA4A415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6889972" y="2242895"/>
            <a:ext cx="1536855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82EF274-0D3B-4840-8CF8-EB449E4AD6CB}"/>
              </a:ext>
            </a:extLst>
          </p:cNvPr>
          <p:cNvSpPr>
            <a:spLocks noGrp="1"/>
          </p:cNvSpPr>
          <p:nvPr>
            <p:ph idx="39"/>
          </p:nvPr>
        </p:nvSpPr>
        <p:spPr>
          <a:xfrm>
            <a:off x="6659055" y="2591776"/>
            <a:ext cx="1998689" cy="615553"/>
          </a:xfr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67EF483-5734-42E1-8DA2-ECA8412B5E1E}"/>
              </a:ext>
            </a:extLst>
          </p:cNvPr>
          <p:cNvSpPr>
            <a:spLocks noGrp="1"/>
          </p:cNvSpPr>
          <p:nvPr>
            <p:ph idx="40"/>
          </p:nvPr>
        </p:nvSpPr>
        <p:spPr>
          <a:xfrm>
            <a:off x="9272954" y="2242895"/>
            <a:ext cx="1536855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07E3031-0B3E-4908-ADEA-7EDDADC5F63B}"/>
              </a:ext>
            </a:extLst>
          </p:cNvPr>
          <p:cNvSpPr>
            <a:spLocks noGrp="1"/>
          </p:cNvSpPr>
          <p:nvPr>
            <p:ph idx="41"/>
          </p:nvPr>
        </p:nvSpPr>
        <p:spPr>
          <a:xfrm>
            <a:off x="9042037" y="2591776"/>
            <a:ext cx="1998689" cy="615553"/>
          </a:xfr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A7AAE76-F65E-4CDC-8EDB-E43784130B7F}"/>
              </a:ext>
            </a:extLst>
          </p:cNvPr>
          <p:cNvSpPr>
            <a:spLocks noGrp="1"/>
          </p:cNvSpPr>
          <p:nvPr>
            <p:ph idx="42"/>
          </p:nvPr>
        </p:nvSpPr>
        <p:spPr>
          <a:xfrm>
            <a:off x="6889972" y="3879655"/>
            <a:ext cx="1536855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DC1E231-198C-460A-98CA-30FD411F39AE}"/>
              </a:ext>
            </a:extLst>
          </p:cNvPr>
          <p:cNvSpPr>
            <a:spLocks noGrp="1"/>
          </p:cNvSpPr>
          <p:nvPr>
            <p:ph idx="43"/>
          </p:nvPr>
        </p:nvSpPr>
        <p:spPr>
          <a:xfrm>
            <a:off x="6659055" y="4228536"/>
            <a:ext cx="1998689" cy="615553"/>
          </a:xfr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8B9F92D-90CC-423A-8383-65DEBBE26B54}"/>
              </a:ext>
            </a:extLst>
          </p:cNvPr>
          <p:cNvSpPr>
            <a:spLocks noGrp="1"/>
          </p:cNvSpPr>
          <p:nvPr>
            <p:ph idx="44"/>
          </p:nvPr>
        </p:nvSpPr>
        <p:spPr>
          <a:xfrm>
            <a:off x="9272954" y="3879655"/>
            <a:ext cx="1536855" cy="29338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83B8FDB-1280-4609-A57F-7DC5B66EB7F4}"/>
              </a:ext>
            </a:extLst>
          </p:cNvPr>
          <p:cNvSpPr>
            <a:spLocks noGrp="1"/>
          </p:cNvSpPr>
          <p:nvPr>
            <p:ph idx="45"/>
          </p:nvPr>
        </p:nvSpPr>
        <p:spPr>
          <a:xfrm>
            <a:off x="9042037" y="4228536"/>
            <a:ext cx="1998689" cy="615553"/>
          </a:xfr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E0CA0D2-645F-492D-80E2-5B4FD6796559}"/>
              </a:ext>
            </a:extLst>
          </p:cNvPr>
          <p:cNvSpPr>
            <a:spLocks noGrp="1"/>
          </p:cNvSpPr>
          <p:nvPr>
            <p:ph idx="46"/>
          </p:nvPr>
        </p:nvSpPr>
        <p:spPr>
          <a:xfrm>
            <a:off x="6245983" y="5338626"/>
            <a:ext cx="5343451" cy="83833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F2BE2E-F631-48D8-A17B-9CD4B4248B8A}"/>
              </a:ext>
            </a:extLst>
          </p:cNvPr>
          <p:cNvCxnSpPr>
            <a:cxnSpLocks/>
          </p:cNvCxnSpPr>
          <p:nvPr userDrawn="1"/>
        </p:nvCxnSpPr>
        <p:spPr>
          <a:xfrm>
            <a:off x="1413992" y="5076652"/>
            <a:ext cx="3268017" cy="0"/>
          </a:xfrm>
          <a:prstGeom prst="line">
            <a:avLst/>
          </a:prstGeom>
          <a:ln>
            <a:solidFill>
              <a:srgbClr val="096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9013CD-A076-4556-80E6-479752B1EB94}"/>
              </a:ext>
            </a:extLst>
          </p:cNvPr>
          <p:cNvCxnSpPr>
            <a:cxnSpLocks/>
          </p:cNvCxnSpPr>
          <p:nvPr userDrawn="1"/>
        </p:nvCxnSpPr>
        <p:spPr>
          <a:xfrm>
            <a:off x="7509992" y="5076652"/>
            <a:ext cx="3268017" cy="0"/>
          </a:xfrm>
          <a:prstGeom prst="line">
            <a:avLst/>
          </a:prstGeom>
          <a:ln>
            <a:solidFill>
              <a:srgbClr val="096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4516577E-B5C0-4A59-B703-78279373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005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2B3B4D-BB4E-4A9B-A645-4F2F343CB49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6631AA-EE37-4AD5-BF3D-E028202AD36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8E5525B-49D5-40AE-BF36-DB1AB0682D2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02566" y="1447387"/>
            <a:ext cx="5343451" cy="5116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4746391-DD17-438B-BF3F-19775FBB74F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45983" y="1447387"/>
            <a:ext cx="5343451" cy="5116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54FA49-E4B6-4B19-882A-6846620C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566" y="5338626"/>
            <a:ext cx="5343451" cy="83833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2DC36D-9F2A-4127-B1F9-80051EF32EDF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3534258" y="2427258"/>
            <a:ext cx="1998689" cy="615553"/>
          </a:xfr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639813D-421B-4CFA-B11A-34212EC081D7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3534258" y="4051980"/>
            <a:ext cx="1998689" cy="615553"/>
          </a:xfrm>
        </p:spPr>
        <p:txBody>
          <a:bodyPr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82EF274-0D3B-4840-8CF8-EB449E4AD6CB}"/>
              </a:ext>
            </a:extLst>
          </p:cNvPr>
          <p:cNvSpPr>
            <a:spLocks noGrp="1"/>
          </p:cNvSpPr>
          <p:nvPr>
            <p:ph idx="39"/>
          </p:nvPr>
        </p:nvSpPr>
        <p:spPr>
          <a:xfrm>
            <a:off x="6577956" y="2558061"/>
            <a:ext cx="4679505" cy="353943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DC1E231-198C-460A-98CA-30FD411F39AE}"/>
              </a:ext>
            </a:extLst>
          </p:cNvPr>
          <p:cNvSpPr>
            <a:spLocks noGrp="1"/>
          </p:cNvSpPr>
          <p:nvPr>
            <p:ph idx="43"/>
          </p:nvPr>
        </p:nvSpPr>
        <p:spPr>
          <a:xfrm>
            <a:off x="6577956" y="4182368"/>
            <a:ext cx="4679505" cy="353943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E0CA0D2-645F-492D-80E2-5B4FD6796559}"/>
              </a:ext>
            </a:extLst>
          </p:cNvPr>
          <p:cNvSpPr>
            <a:spLocks noGrp="1"/>
          </p:cNvSpPr>
          <p:nvPr>
            <p:ph idx="46"/>
          </p:nvPr>
        </p:nvSpPr>
        <p:spPr>
          <a:xfrm>
            <a:off x="6245983" y="5338626"/>
            <a:ext cx="5343451" cy="83833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516577E-B5C0-4A59-B703-78279373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5A0715CB-D369-486B-AA35-1DF096F63AF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03544" y="2123846"/>
            <a:ext cx="1222375" cy="1222375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D6163CB-0219-48D1-A7B1-5ED1202C661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203544" y="3748153"/>
            <a:ext cx="1222375" cy="12223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89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59C2FB-0AA7-4BC2-889A-ECF7329A1B46}"/>
              </a:ext>
            </a:extLst>
          </p:cNvPr>
          <p:cNvSpPr/>
          <p:nvPr userDrawn="1"/>
        </p:nvSpPr>
        <p:spPr>
          <a:xfrm>
            <a:off x="602566" y="1209968"/>
            <a:ext cx="5343451" cy="4867560"/>
          </a:xfrm>
          <a:prstGeom prst="rect">
            <a:avLst/>
          </a:prstGeom>
          <a:solidFill>
            <a:srgbClr val="E669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4C1FC8-9B72-4B46-8E6D-6C5EC8AC82ED}"/>
              </a:ext>
            </a:extLst>
          </p:cNvPr>
          <p:cNvSpPr/>
          <p:nvPr userDrawn="1"/>
        </p:nvSpPr>
        <p:spPr>
          <a:xfrm>
            <a:off x="6245982" y="1209968"/>
            <a:ext cx="5343451" cy="4867560"/>
          </a:xfrm>
          <a:prstGeom prst="rect">
            <a:avLst/>
          </a:prstGeom>
          <a:solidFill>
            <a:srgbClr val="096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635" y="2196421"/>
            <a:ext cx="4516583" cy="360401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0" cap="none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8E5525B-49D5-40AE-BF36-DB1AB0682D2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02566" y="1447387"/>
            <a:ext cx="5343451" cy="5116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4746391-DD17-438B-BF3F-19775FBB74F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45983" y="1447387"/>
            <a:ext cx="5343451" cy="5116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7AE1FB04-A9C2-46FE-BF2D-13DD0083D852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6659415" y="2196421"/>
            <a:ext cx="4516583" cy="360401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0" cap="none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D03756-9C11-4876-8EE7-44CAAA7F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1762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59C2FB-0AA7-4BC2-889A-ECF7329A1B46}"/>
              </a:ext>
            </a:extLst>
          </p:cNvPr>
          <p:cNvSpPr/>
          <p:nvPr userDrawn="1"/>
        </p:nvSpPr>
        <p:spPr>
          <a:xfrm>
            <a:off x="1099127" y="1738306"/>
            <a:ext cx="10490306" cy="2090140"/>
          </a:xfrm>
          <a:prstGeom prst="rect">
            <a:avLst/>
          </a:prstGeom>
          <a:solidFill>
            <a:srgbClr val="E669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4C1FC8-9B72-4B46-8E6D-6C5EC8AC82ED}"/>
              </a:ext>
            </a:extLst>
          </p:cNvPr>
          <p:cNvSpPr/>
          <p:nvPr userDrawn="1"/>
        </p:nvSpPr>
        <p:spPr>
          <a:xfrm>
            <a:off x="1099126" y="3987387"/>
            <a:ext cx="10490307" cy="2090140"/>
          </a:xfrm>
          <a:prstGeom prst="rect">
            <a:avLst/>
          </a:prstGeom>
          <a:solidFill>
            <a:srgbClr val="096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760" y="2041616"/>
            <a:ext cx="2697018" cy="15143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8E5525B-49D5-40AE-BF36-DB1AB0682D2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1099126" y="1164653"/>
            <a:ext cx="3462287" cy="5116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98EC5A-69B9-4DE9-88A7-3822CF2FE4BD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13137" y="1164653"/>
            <a:ext cx="3462287" cy="5116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C21FE88-8AD9-40A4-AA40-83289C6855FE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8127146" y="1164653"/>
            <a:ext cx="3462287" cy="5116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B5005B-A763-4DB6-BFD1-D7D26FF9FBEE}"/>
              </a:ext>
            </a:extLst>
          </p:cNvPr>
          <p:cNvSpPr>
            <a:spLocks noGrp="1"/>
          </p:cNvSpPr>
          <p:nvPr>
            <p:ph idx="32"/>
          </p:nvPr>
        </p:nvSpPr>
        <p:spPr>
          <a:xfrm rot="16200000">
            <a:off x="-297063" y="2527568"/>
            <a:ext cx="1968991" cy="5116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0603CD-4198-413E-8D49-EBFB42D730B2}"/>
              </a:ext>
            </a:extLst>
          </p:cNvPr>
          <p:cNvSpPr>
            <a:spLocks noGrp="1"/>
          </p:cNvSpPr>
          <p:nvPr>
            <p:ph idx="33"/>
          </p:nvPr>
        </p:nvSpPr>
        <p:spPr>
          <a:xfrm rot="16200000">
            <a:off x="-297063" y="4781263"/>
            <a:ext cx="1968991" cy="5116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 b="1" cap="all" spc="1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35D002B-4D49-4982-8486-E2A32BB2563F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4995770" y="2041616"/>
            <a:ext cx="2697018" cy="15143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05D5555-0D7A-4106-A133-5D397D64FDB2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8509780" y="2041616"/>
            <a:ext cx="2697018" cy="15143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9CCB468-506B-45C1-A20D-053359347258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1481760" y="4257833"/>
            <a:ext cx="2697018" cy="15143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C601661-2E57-4F58-94FD-69EBAFEF4687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4995770" y="4257833"/>
            <a:ext cx="2697018" cy="15143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D5B89B8-6C8F-4226-9FFD-2F38A1766B27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8509780" y="4257833"/>
            <a:ext cx="2697018" cy="15143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66A2F8-0384-4B5E-9EB6-7F54BA7A5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665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F95A0B-A640-47E2-A50F-A29C8DFF1D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66A644-29D5-48B1-940A-52767F5F9FB7}"/>
              </a:ext>
            </a:extLst>
          </p:cNvPr>
          <p:cNvSpPr/>
          <p:nvPr userDrawn="1"/>
        </p:nvSpPr>
        <p:spPr>
          <a:xfrm>
            <a:off x="7997203" y="0"/>
            <a:ext cx="4194797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4A3-43E5-4E48-BD63-3ACC41F4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6301" y="2242895"/>
            <a:ext cx="1998689" cy="293380"/>
          </a:xfrm>
        </p:spPr>
        <p:txBody>
          <a:bodyPr anchor="ctr">
            <a:noAutofit/>
          </a:bodyPr>
          <a:lstStyle>
            <a:lvl1pPr marL="0" indent="0" algn="l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F76C3-8608-4065-ADF1-C94B2AFF6F36}"/>
              </a:ext>
            </a:extLst>
          </p:cNvPr>
          <p:cNvCxnSpPr/>
          <p:nvPr userDrawn="1"/>
        </p:nvCxnSpPr>
        <p:spPr>
          <a:xfrm>
            <a:off x="602566" y="6201603"/>
            <a:ext cx="109868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E4F02B-1649-422E-A14A-6745951F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" y="6254145"/>
            <a:ext cx="1317674" cy="4007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3F10AE9-BCB5-4212-9A55-0BB10DEB8C8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2566" y="365126"/>
            <a:ext cx="6693131" cy="51602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cap="all" spc="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A587E4B-83F0-48CA-A946-B72A040B288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96301" y="2646692"/>
            <a:ext cx="1998689" cy="615553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260AF3-D6F7-43EB-A994-A2B2D191866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96301" y="4250276"/>
            <a:ext cx="1998689" cy="293380"/>
          </a:xfrm>
        </p:spPr>
        <p:txBody>
          <a:bodyPr anchor="ctr">
            <a:noAutofit/>
          </a:bodyPr>
          <a:lstStyle>
            <a:lvl1pPr marL="0" indent="0" algn="l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8D325F7-74D4-42D4-B4BE-C96905F22E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896301" y="4654073"/>
            <a:ext cx="1998689" cy="615553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F429A8A-1377-4D43-9538-5E597D1FCCF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01177" y="2242895"/>
            <a:ext cx="1998689" cy="293380"/>
          </a:xfrm>
        </p:spPr>
        <p:txBody>
          <a:bodyPr anchor="ctr">
            <a:noAutofit/>
          </a:bodyPr>
          <a:lstStyle>
            <a:lvl1pPr marL="0" indent="0" algn="l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E644841-1639-433B-BE91-B06321E33C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01177" y="2646692"/>
            <a:ext cx="1998689" cy="615553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A8C8140-3917-4512-A163-AA4E3E831DD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01177" y="4250276"/>
            <a:ext cx="1998689" cy="293380"/>
          </a:xfrm>
        </p:spPr>
        <p:txBody>
          <a:bodyPr anchor="ctr">
            <a:noAutofit/>
          </a:bodyPr>
          <a:lstStyle>
            <a:lvl1pPr marL="0" indent="0" algn="l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3D85F82-727C-46BA-9846-DF6FFA06E2F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401177" y="4654073"/>
            <a:ext cx="1998689" cy="615553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51B2EF2-DFDD-4FA9-848A-2A6D6C2A97CE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244526" y="656396"/>
            <a:ext cx="2746747" cy="293380"/>
          </a:xfrm>
        </p:spPr>
        <p:txBody>
          <a:bodyPr anchor="ctr">
            <a:noAutofit/>
          </a:bodyPr>
          <a:lstStyle>
            <a:lvl1pPr marL="0" indent="0" algn="l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EC90DCBE-4B95-4C07-A469-81ED54B91EED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9085811" y="1125443"/>
            <a:ext cx="2530783" cy="307777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F90A9EB6-F05D-4586-ACB0-398570227DB2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8244526" y="2102822"/>
            <a:ext cx="2746747" cy="293380"/>
          </a:xfrm>
        </p:spPr>
        <p:txBody>
          <a:bodyPr anchor="ctr">
            <a:noAutofit/>
          </a:bodyPr>
          <a:lstStyle>
            <a:lvl1pPr marL="0" indent="0" algn="l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F4D26F2E-BDE8-4969-A733-E23ACC1E247F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9085811" y="2492803"/>
            <a:ext cx="2530783" cy="307777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4C66CED-93B1-4214-9167-E88EE03D286C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8244526" y="3549248"/>
            <a:ext cx="2746747" cy="293380"/>
          </a:xfrm>
        </p:spPr>
        <p:txBody>
          <a:bodyPr anchor="ctr">
            <a:noAutofit/>
          </a:bodyPr>
          <a:lstStyle>
            <a:lvl1pPr marL="0" indent="0" algn="l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4129FBE4-0AE2-49D9-B31B-332EC835795C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9085811" y="3991124"/>
            <a:ext cx="2530783" cy="307777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F83F2C30-EB77-4345-BA5A-8833A03D628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8244526" y="4995675"/>
            <a:ext cx="2746747" cy="293380"/>
          </a:xfrm>
        </p:spPr>
        <p:txBody>
          <a:bodyPr anchor="ctr">
            <a:noAutofit/>
          </a:bodyPr>
          <a:lstStyle>
            <a:lvl1pPr marL="0" indent="0" algn="l">
              <a:buNone/>
              <a:defRPr sz="1700" cap="all" spc="300" baseline="0">
                <a:solidFill>
                  <a:srgbClr val="0969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C1499AE1-4950-4B4A-8409-4002570A340B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9085811" y="5437551"/>
            <a:ext cx="2530783" cy="307777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3EBB798-F88B-4FC8-8563-1C64AC8FB6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254170" y="992188"/>
            <a:ext cx="831641" cy="57308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6463AFB9-2A4B-4714-962A-1D4F5D346B2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254170" y="2413817"/>
            <a:ext cx="831641" cy="57308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E57D7FD4-7618-436B-814C-98ACFCC4C71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254170" y="3861753"/>
            <a:ext cx="831641" cy="573087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652317F7-74DB-4A90-9590-B8F8D5479D9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254170" y="5310288"/>
            <a:ext cx="831641" cy="5730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67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43CCC-111B-4115-BC50-B3C6810C1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7F3EC-2B8C-4BB6-98CD-3429ADC0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6F4E2-BB65-419F-A224-8DC1F638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A329-BC6D-4934-A8AF-D577DB8F97E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AD27C-2C57-4C16-A69F-1EDF53F7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8C0EA-7752-4333-9BBF-2045D9F4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E805-862C-41B4-945F-3B37D19AB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72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EB1D-AA62-4FB6-910E-02EE516EFE6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77780-0B04-4173-AD92-FE2B56ED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8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334B-7F01-4236-8DF7-26DF4E66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59CE5-1CAF-4204-A66A-AA9D8D7FE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8137C-2A0E-4785-B8A6-6EF418983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64A3A-241C-4032-BFC9-12F8E9BE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4541D-E8C4-4AD5-8501-62F8EB1B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93E87-D784-4C4D-AB6C-DA5AB207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1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25D8-8293-4F81-A82A-69315DE0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2B2CB-5C84-462A-B276-926A6700C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4E5AF-53A4-4FE8-ACCF-66BF3D141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74D7A-022E-4FA7-B3CB-E92D21055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1D86B5-6E54-4001-A195-5EFD33951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AEE7C6-216A-4E4C-B22B-7516E44D8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EDC80-4FF5-4EF4-9BC2-2E3EDD691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6FAE3-9827-46CE-BE3D-87A00131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6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DC0F-6772-48EE-892B-B4A225AE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26F859-5945-4372-93D2-987E13136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64830-775C-4680-82BF-5A9CDF446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C262E-F064-48F7-B66B-7D0B6ABD5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6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E5E3B2-BA67-4C35-9E8B-2A3E751B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FD311-6F52-4743-8794-8633AA1D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89B0A-7812-49A4-A080-E285AC1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4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F565F-84FF-41AF-BEDE-E236E30E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97F7F-1003-4DA0-9981-3344960D5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F536D-B7CF-49A1-9572-9AF04D918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A0427-783D-4199-A864-CA73493E5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1F606-0045-4F15-97B9-0E51A97EE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92E98-753F-45EA-A6DC-0F086E9B4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5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1CE2F-0E3E-4D20-B0E9-D6A49697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65089D-3E97-436C-A02F-F24264D0D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47306-4898-403C-8AC1-F28824DAD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82639-604C-47C5-9393-51FC8A412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4911C-4BA3-46D4-A1ED-3025BC8A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DB23D-4F5C-4C7E-B820-4FDEA477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6CD78-86A8-4336-A1A1-07E75B39F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60B7D-26B8-4414-B145-A048B9499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B6977-85FC-495C-85D4-ECC7C5FFC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443A7-DA21-4D79-A54C-D7187318930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B0831-BE80-439F-8216-DACD27847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CD26B-5A39-4C18-A841-9885BEBCD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B0911-48BE-492C-9560-7363D659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7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  <p:sldLayoutId id="2147483666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CF5D93-EC3C-4569-8C1D-98BFBD1A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1B209-D794-4002-9E87-EF012F20B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F3F2C-4EA8-4062-BEE6-B3B29A3B7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3DF0D-155C-401E-983B-3E1793CC7964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56E70-1A06-4244-81BC-6E7C35A8D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CD2C-BF1C-40C7-B3E9-CB85FD297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A0C09-3C1F-43EA-857A-964ED726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7.png"/><Relationship Id="rId7" Type="http://schemas.openxmlformats.org/officeDocument/2006/relationships/image" Target="../media/image5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11" Type="http://schemas.openxmlformats.org/officeDocument/2006/relationships/image" Target="../media/image61.jpeg"/><Relationship Id="rId5" Type="http://schemas.openxmlformats.org/officeDocument/2006/relationships/image" Target="../media/image59.png"/><Relationship Id="rId10" Type="http://schemas.openxmlformats.org/officeDocument/2006/relationships/image" Target="../media/image33.png"/><Relationship Id="rId4" Type="http://schemas.openxmlformats.org/officeDocument/2006/relationships/image" Target="../media/image58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64.png"/><Relationship Id="rId10" Type="http://schemas.openxmlformats.org/officeDocument/2006/relationships/image" Target="../media/image5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21627 copy.jpg" descr="21627 copy.jpg"/>
          <p:cNvPicPr>
            <a:picLocks noChangeAspect="1"/>
          </p:cNvPicPr>
          <p:nvPr/>
        </p:nvPicPr>
        <p:blipFill>
          <a:blip r:embed="rId3"/>
          <a:srcRect t="16008"/>
          <a:stretch>
            <a:fillRect/>
          </a:stretch>
        </p:blipFill>
        <p:spPr>
          <a:xfrm>
            <a:off x="-21184" y="0"/>
            <a:ext cx="1223436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2" name="Rectangle 7"/>
          <p:cNvSpPr/>
          <p:nvPr/>
        </p:nvSpPr>
        <p:spPr>
          <a:xfrm flipH="1">
            <a:off x="-21184" y="-859314"/>
            <a:ext cx="12192000" cy="7215188"/>
          </a:xfrm>
          <a:prstGeom prst="rect">
            <a:avLst/>
          </a:prstGeom>
          <a:solidFill>
            <a:srgbClr val="15191D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pt-BR" sz="8800" dirty="0"/>
              <a:t>U N I P E R C A R E</a:t>
            </a:r>
          </a:p>
        </p:txBody>
      </p:sp>
      <p:sp>
        <p:nvSpPr>
          <p:cNvPr id="1367" name="Subtitle 1"/>
          <p:cNvSpPr txBox="1">
            <a:spLocks noGrp="1"/>
          </p:cNvSpPr>
          <p:nvPr>
            <p:ph type="body" sz="quarter" idx="1"/>
          </p:nvPr>
        </p:nvSpPr>
        <p:spPr>
          <a:xfrm>
            <a:off x="-178599" y="3349381"/>
            <a:ext cx="12234368" cy="5293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300"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pPr rtl="0">
              <a:defRPr/>
            </a:pPr>
            <a:r>
              <a:rPr lang="fi-FI" sz="2200" dirty="0"/>
              <a:t>YHDESSÄOLOA</a:t>
            </a:r>
            <a:r>
              <a:rPr sz="2200" dirty="0"/>
              <a:t>,</a:t>
            </a:r>
            <a:r>
              <a:rPr lang="en-US" sz="2200" dirty="0"/>
              <a:t> AKTIIVISUUTTA, ITSENÄISYYTTÄ</a:t>
            </a:r>
            <a:endParaRPr sz="2200" dirty="0"/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84C27F9D-8C85-45BC-ACD9-FAB48F47DF6B}"/>
              </a:ext>
            </a:extLst>
          </p:cNvPr>
          <p:cNvSpPr txBox="1">
            <a:spLocks/>
          </p:cNvSpPr>
          <p:nvPr/>
        </p:nvSpPr>
        <p:spPr>
          <a:xfrm>
            <a:off x="1066800" y="4846357"/>
            <a:ext cx="10210800" cy="629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 kern="1200" cap="all" spc="3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  <a:lvl2pPr marL="0" indent="4572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Tx/>
              <a:buFontTx/>
              <a:buNone/>
              <a:defRPr sz="1600" kern="1200" cap="all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2pPr>
            <a:lvl3pPr marL="0" indent="9144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Tx/>
              <a:buFontTx/>
              <a:buNone/>
              <a:defRPr sz="1600" kern="1200" cap="all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3pPr>
            <a:lvl4pPr marL="0" indent="1371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Tx/>
              <a:buFontTx/>
              <a:buNone/>
              <a:defRPr sz="1600" kern="1200" cap="all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4pPr>
            <a:lvl5pPr marL="0" indent="18288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Tx/>
              <a:buFontTx/>
              <a:buNone/>
              <a:defRPr sz="1600" kern="1200" cap="all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/>
              <a:t>PALVELUT VANHEMMILLE AIKUISILLE KOTIIN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34AA002-7DA3-456A-9D3C-F22DD8BFD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1"/>
            <a:ext cx="3224464" cy="1064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EF41D2-DB3E-4BBA-BE22-F016DB575B3C}"/>
              </a:ext>
            </a:extLst>
          </p:cNvPr>
          <p:cNvGrpSpPr/>
          <p:nvPr/>
        </p:nvGrpSpPr>
        <p:grpSpPr>
          <a:xfrm>
            <a:off x="7341452" y="1803428"/>
            <a:ext cx="4850548" cy="3385520"/>
            <a:chOff x="6252145" y="1803428"/>
            <a:chExt cx="4453714" cy="3385520"/>
          </a:xfrm>
        </p:grpSpPr>
        <p:sp>
          <p:nvSpPr>
            <p:cNvPr id="44" name="Content Placeholder 26">
              <a:extLst>
                <a:ext uri="{FF2B5EF4-FFF2-40B4-BE49-F238E27FC236}">
                  <a16:creationId xmlns:a16="http://schemas.microsoft.com/office/drawing/2014/main" id="{61860FB2-C688-4850-8E7A-8EB7F21D5FB3}"/>
                </a:ext>
              </a:extLst>
            </p:cNvPr>
            <p:cNvSpPr txBox="1">
              <a:spLocks/>
            </p:cNvSpPr>
            <p:nvPr/>
          </p:nvSpPr>
          <p:spPr>
            <a:xfrm>
              <a:off x="6511487" y="4092984"/>
              <a:ext cx="3379128" cy="3736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1800" cap="all" spc="75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id="{6DDF738B-9258-4F97-A5FC-093A41E1462D}"/>
                </a:ext>
              </a:extLst>
            </p:cNvPr>
            <p:cNvSpPr txBox="1">
              <a:spLocks/>
            </p:cNvSpPr>
            <p:nvPr/>
          </p:nvSpPr>
          <p:spPr>
            <a:xfrm>
              <a:off x="8337247" y="1803428"/>
              <a:ext cx="2246290" cy="644909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/>
                <a:t>Live &amp; </a:t>
              </a:r>
              <a:r>
                <a:rPr lang="en-US" sz="2000" b="1" dirty="0" err="1"/>
                <a:t>tallenteet</a:t>
              </a:r>
              <a:r>
                <a:rPr lang="en-US" sz="2000" b="1" dirty="0"/>
                <a:t> </a:t>
              </a:r>
              <a:r>
                <a:rPr lang="en-US" sz="1600" dirty="0" err="1"/>
                <a:t>ryhmätoiminta</a:t>
              </a:r>
              <a:r>
                <a:rPr lang="en-US" sz="1600" dirty="0"/>
                <a:t> ja </a:t>
              </a:r>
              <a:r>
                <a:rPr lang="en-US" sz="1600" dirty="0" err="1"/>
                <a:t>työpajat</a:t>
              </a:r>
              <a:endParaRPr lang="en-US" sz="1600" dirty="0"/>
            </a:p>
          </p:txBody>
        </p:sp>
        <p:pic>
          <p:nvPicPr>
            <p:cNvPr id="17" name="Picture Placeholder 21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36B766DE-915F-4570-9652-FF76A3B1A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7489" y="1966384"/>
              <a:ext cx="481952" cy="481952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23E850F-BD3C-4982-82C7-764B9D75A32F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flipV="1">
              <a:off x="6269090" y="2248133"/>
              <a:ext cx="1465667" cy="1016368"/>
            </a:xfrm>
            <a:prstGeom prst="line">
              <a:avLst/>
            </a:prstGeom>
            <a:ln w="222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ontent Placeholder 6">
              <a:extLst>
                <a:ext uri="{FF2B5EF4-FFF2-40B4-BE49-F238E27FC236}">
                  <a16:creationId xmlns:a16="http://schemas.microsoft.com/office/drawing/2014/main" id="{44171A79-8B46-48CB-BFCA-3F38858E3BD4}"/>
                </a:ext>
              </a:extLst>
            </p:cNvPr>
            <p:cNvSpPr txBox="1">
              <a:spLocks/>
            </p:cNvSpPr>
            <p:nvPr/>
          </p:nvSpPr>
          <p:spPr>
            <a:xfrm>
              <a:off x="8332467" y="2872338"/>
              <a:ext cx="2023309" cy="657872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b="1" dirty="0" err="1"/>
                <a:t>Etähoito</a:t>
              </a:r>
              <a:r>
                <a:rPr lang="en-US" sz="2400" b="1" dirty="0"/>
                <a:t>
</a:t>
              </a:r>
              <a:endParaRPr lang="he-IL" sz="2000" b="1" dirty="0"/>
            </a:p>
          </p:txBody>
        </p:sp>
        <p:pic>
          <p:nvPicPr>
            <p:cNvPr id="20" name="Picture Placeholder 49" descr="A black sign with white text&#10;&#10;Description generated with very high confidence">
              <a:extLst>
                <a:ext uri="{FF2B5EF4-FFF2-40B4-BE49-F238E27FC236}">
                  <a16:creationId xmlns:a16="http://schemas.microsoft.com/office/drawing/2014/main" id="{EB9F710C-142E-4FEC-AECF-231ECEED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14905" y="2882376"/>
              <a:ext cx="508181" cy="508181"/>
            </a:xfrm>
            <a:prstGeom prst="rect">
              <a:avLst/>
            </a:prstGeom>
          </p:spPr>
        </p:pic>
        <p:sp>
          <p:nvSpPr>
            <p:cNvPr id="23" name="Content Placeholder 8">
              <a:extLst>
                <a:ext uri="{FF2B5EF4-FFF2-40B4-BE49-F238E27FC236}">
                  <a16:creationId xmlns:a16="http://schemas.microsoft.com/office/drawing/2014/main" id="{E547EADE-ABFE-413F-9E1A-28CFE3FB32F0}"/>
                </a:ext>
              </a:extLst>
            </p:cNvPr>
            <p:cNvSpPr txBox="1">
              <a:spLocks/>
            </p:cNvSpPr>
            <p:nvPr/>
          </p:nvSpPr>
          <p:spPr>
            <a:xfrm>
              <a:off x="8375104" y="4531076"/>
              <a:ext cx="2330755" cy="657872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 err="1"/>
                <a:t>Ennaltaehkäisevä</a:t>
              </a:r>
              <a:r>
                <a:rPr lang="en-US" sz="1800" b="1" dirty="0"/>
                <a:t>     </a:t>
              </a:r>
              <a:r>
                <a:rPr lang="fi-FI" sz="1600" dirty="0"/>
                <a:t>Live &amp; tallennetut terveys- ja hyvinvointisisällöt</a:t>
              </a:r>
              <a:endParaRPr lang="en-US" sz="1600" dirty="0"/>
            </a:p>
          </p:txBody>
        </p:sp>
        <p:pic>
          <p:nvPicPr>
            <p:cNvPr id="24" name="Picture Placeholder 23" descr="A picture containing object&#10;&#10;Description generated with very high confidence">
              <a:extLst>
                <a:ext uri="{FF2B5EF4-FFF2-40B4-BE49-F238E27FC236}">
                  <a16:creationId xmlns:a16="http://schemas.microsoft.com/office/drawing/2014/main" id="{16CD49C6-0F67-4E38-B62C-3A7221C11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34162" y="3715089"/>
              <a:ext cx="525967" cy="525967"/>
            </a:xfrm>
            <a:prstGeom prst="rect">
              <a:avLst/>
            </a:prstGeom>
          </p:spPr>
        </p:pic>
        <p:pic>
          <p:nvPicPr>
            <p:cNvPr id="26" name="Picture Placeholder 20">
              <a:extLst>
                <a:ext uri="{FF2B5EF4-FFF2-40B4-BE49-F238E27FC236}">
                  <a16:creationId xmlns:a16="http://schemas.microsoft.com/office/drawing/2014/main" id="{D6605B60-09D2-4741-BC21-7EAF586D2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49513" y="4563154"/>
              <a:ext cx="551878" cy="551878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E858730-B7EB-4381-AB83-6473B0216B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3785" y="3136468"/>
              <a:ext cx="1460972" cy="61931"/>
            </a:xfrm>
            <a:prstGeom prst="line">
              <a:avLst/>
            </a:prstGeom>
            <a:ln w="222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6B6AF38-E45A-4C03-B368-52702BD38621}"/>
                </a:ext>
              </a:extLst>
            </p:cNvPr>
            <p:cNvCxnSpPr>
              <a:cxnSpLocks/>
            </p:cNvCxnSpPr>
            <p:nvPr/>
          </p:nvCxnSpPr>
          <p:spPr>
            <a:xfrm>
              <a:off x="6273786" y="3198398"/>
              <a:ext cx="1424655" cy="752354"/>
            </a:xfrm>
            <a:prstGeom prst="line">
              <a:avLst/>
            </a:prstGeom>
            <a:ln w="222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A89D8A3-3C56-408D-9346-E732746F9543}"/>
                </a:ext>
              </a:extLst>
            </p:cNvPr>
            <p:cNvCxnSpPr>
              <a:cxnSpLocks/>
            </p:cNvCxnSpPr>
            <p:nvPr/>
          </p:nvCxnSpPr>
          <p:spPr>
            <a:xfrm>
              <a:off x="6290731" y="3157491"/>
              <a:ext cx="1443007" cy="1645130"/>
            </a:xfrm>
            <a:prstGeom prst="line">
              <a:avLst/>
            </a:prstGeom>
            <a:ln w="222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45AE1FA-A54A-4409-A776-F2B381AD942E}"/>
                </a:ext>
              </a:extLst>
            </p:cNvPr>
            <p:cNvSpPr/>
            <p:nvPr/>
          </p:nvSpPr>
          <p:spPr>
            <a:xfrm>
              <a:off x="6252145" y="3165741"/>
              <a:ext cx="115705" cy="115705"/>
            </a:xfrm>
            <a:prstGeom prst="ellipse">
              <a:avLst/>
            </a:prstGeom>
            <a:solidFill>
              <a:srgbClr val="2A755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2" name="Content Placeholder 8">
              <a:extLst>
                <a:ext uri="{FF2B5EF4-FFF2-40B4-BE49-F238E27FC236}">
                  <a16:creationId xmlns:a16="http://schemas.microsoft.com/office/drawing/2014/main" id="{7CCDD34E-0AD7-4A8C-ADE0-3224335E283A}"/>
                </a:ext>
              </a:extLst>
            </p:cNvPr>
            <p:cNvSpPr txBox="1">
              <a:spLocks/>
            </p:cNvSpPr>
            <p:nvPr/>
          </p:nvSpPr>
          <p:spPr>
            <a:xfrm>
              <a:off x="8375105" y="3793022"/>
              <a:ext cx="2330754" cy="787415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Clr>
                  <a:srgbClr val="09693D"/>
                </a:buClr>
                <a:buNone/>
              </a:pPr>
              <a:r>
                <a:rPr lang="en-US" sz="2400" b="1" dirty="0" err="1"/>
                <a:t>Seuranta</a:t>
              </a:r>
              <a:r>
                <a:rPr lang="en-US" sz="2400" b="1" dirty="0"/>
                <a:t>
</a:t>
              </a:r>
              <a:endParaRPr lang="en-US" sz="2400" dirty="0"/>
            </a:p>
          </p:txBody>
        </p:sp>
      </p:grpSp>
      <p:sp>
        <p:nvSpPr>
          <p:cNvPr id="25" name="Title 3">
            <a:extLst>
              <a:ext uri="{FF2B5EF4-FFF2-40B4-BE49-F238E27FC236}">
                <a16:creationId xmlns:a16="http://schemas.microsoft.com/office/drawing/2014/main" id="{75B87ABD-3320-4662-8589-90B5CFA98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6" y="249525"/>
            <a:ext cx="11498578" cy="644909"/>
          </a:xfrm>
        </p:spPr>
        <p:txBody>
          <a:bodyPr/>
          <a:lstStyle/>
          <a:p>
            <a:r>
              <a:rPr lang="en-US" sz="4400" b="1" spc="300" dirty="0" err="1">
                <a:solidFill>
                  <a:srgbClr val="15191D"/>
                </a:solidFill>
                <a:latin typeface="+mn-lt"/>
                <a:cs typeface="Segoe UI"/>
                <a:sym typeface="Segoe UI"/>
              </a:rPr>
              <a:t>Aktiivinen</a:t>
            </a:r>
            <a:r>
              <a:rPr lang="en-US" sz="4400" b="1" spc="300" dirty="0">
                <a:solidFill>
                  <a:srgbClr val="15191D"/>
                </a:solidFill>
                <a:latin typeface="+mn-lt"/>
                <a:cs typeface="Segoe UI"/>
                <a:sym typeface="Segoe UI"/>
              </a:rPr>
              <a:t>, </a:t>
            </a:r>
            <a:r>
              <a:rPr lang="en-US" sz="4400" b="1" spc="300" dirty="0" err="1">
                <a:solidFill>
                  <a:srgbClr val="15191D"/>
                </a:solidFill>
                <a:latin typeface="+mn-lt"/>
                <a:cs typeface="Segoe UI"/>
                <a:sym typeface="Segoe UI"/>
              </a:rPr>
              <a:t>sitoutunut</a:t>
            </a:r>
            <a:r>
              <a:rPr lang="en-US" sz="4400" b="1" spc="300" dirty="0">
                <a:solidFill>
                  <a:srgbClr val="15191D"/>
                </a:solidFill>
                <a:latin typeface="+mn-lt"/>
                <a:cs typeface="Segoe UI"/>
                <a:sym typeface="Segoe UI"/>
              </a:rPr>
              <a:t>, </a:t>
            </a:r>
            <a:r>
              <a:rPr lang="en-US" sz="4400" b="1" spc="300" dirty="0" err="1">
                <a:solidFill>
                  <a:srgbClr val="15191D"/>
                </a:solidFill>
                <a:latin typeface="+mn-lt"/>
                <a:cs typeface="Segoe UI"/>
                <a:sym typeface="Segoe UI"/>
              </a:rPr>
              <a:t>itsenäinen</a:t>
            </a:r>
            <a:br>
              <a:rPr lang="en-US" sz="4400" dirty="0">
                <a:latin typeface="+mn-lt"/>
              </a:rPr>
            </a:br>
            <a:r>
              <a:rPr lang="en-US" sz="2400" dirty="0">
                <a:latin typeface="+mn-lt"/>
                <a:cs typeface="Segoe UI Light" panose="020B0502040204020203" pitchFamily="34" charset="0"/>
              </a:rPr>
              <a:t>live-</a:t>
            </a:r>
            <a:r>
              <a:rPr lang="en-US" sz="2400" dirty="0" err="1">
                <a:latin typeface="+mn-lt"/>
                <a:cs typeface="Segoe UI Light" panose="020B0502040204020203" pitchFamily="34" charset="0"/>
              </a:rPr>
              <a:t>webinaarit</a:t>
            </a:r>
            <a:r>
              <a:rPr lang="en-US" sz="2400" dirty="0">
                <a:latin typeface="+mn-lt"/>
                <a:cs typeface="Segoe UI Light" panose="020B0502040204020203" pitchFamily="34" charset="0"/>
              </a:rPr>
              <a:t> ja </a:t>
            </a:r>
            <a:r>
              <a:rPr lang="en-US" sz="2400" dirty="0" err="1">
                <a:latin typeface="+mn-lt"/>
                <a:cs typeface="Segoe UI Light" panose="020B0502040204020203" pitchFamily="34" charset="0"/>
              </a:rPr>
              <a:t>ryhmätoiminNAt</a:t>
            </a:r>
            <a:endParaRPr lang="en-US" sz="1600" dirty="0">
              <a:latin typeface="+mn-lt"/>
              <a:cs typeface="Segoe UI Light" panose="020B0502040204020203" pitchFamily="34" charset="0"/>
            </a:endParaRPr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79F24ABF-31CF-4F3D-8CB8-0C28B441F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5FFD5A9-C1B0-4AB7-8FE9-4D332B40735E}"/>
              </a:ext>
            </a:extLst>
          </p:cNvPr>
          <p:cNvGrpSpPr/>
          <p:nvPr/>
        </p:nvGrpSpPr>
        <p:grpSpPr>
          <a:xfrm>
            <a:off x="-325909" y="1220690"/>
            <a:ext cx="8169921" cy="4681257"/>
            <a:chOff x="-369977" y="1002295"/>
            <a:chExt cx="9737292" cy="5579338"/>
          </a:xfrm>
        </p:grpSpPr>
        <p:pic>
          <p:nvPicPr>
            <p:cNvPr id="45" name="Picture 44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C73F8A23-835D-46E8-92F7-6D8CD0D01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9977" y="1165601"/>
              <a:ext cx="5419815" cy="3793871"/>
            </a:xfrm>
            <a:prstGeom prst="rect">
              <a:avLst/>
            </a:prstGeom>
          </p:spPr>
        </p:pic>
        <p:pic>
          <p:nvPicPr>
            <p:cNvPr id="46" name="Picture 45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3A04A845-0F53-4AF5-92CA-35AC08264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499" y="1002295"/>
              <a:ext cx="5419816" cy="3793871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D3A08A1-C6F2-4C9B-AD9F-4EC92B4E3B76}"/>
                </a:ext>
              </a:extLst>
            </p:cNvPr>
            <p:cNvGrpSpPr/>
            <p:nvPr/>
          </p:nvGrpSpPr>
          <p:grpSpPr>
            <a:xfrm>
              <a:off x="2568579" y="3429000"/>
              <a:ext cx="4820842" cy="3152633"/>
              <a:chOff x="2679671" y="2998267"/>
              <a:chExt cx="4820842" cy="3152633"/>
            </a:xfrm>
          </p:grpSpPr>
          <p:pic>
            <p:nvPicPr>
              <p:cNvPr id="49" name="Picture 48" descr="A screenshot of a cell phone&#10;&#10;Description generated with very high confidence">
                <a:extLst>
                  <a:ext uri="{FF2B5EF4-FFF2-40B4-BE49-F238E27FC236}">
                    <a16:creationId xmlns:a16="http://schemas.microsoft.com/office/drawing/2014/main" id="{620FEE14-7335-49BB-9F66-2D551ED45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671" y="2998267"/>
                <a:ext cx="4820842" cy="3152633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FC698A9-547F-4B20-BA8E-516C419E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63384" y="3094458"/>
                <a:ext cx="4688176" cy="262298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C0ACD9E-E8BF-45EC-9B36-EFBE14E1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9603" y="1385129"/>
              <a:ext cx="3704105" cy="2083560"/>
            </a:xfrm>
            <a:prstGeom prst="rect">
              <a:avLst/>
            </a:prstGeom>
          </p:spPr>
        </p:pic>
      </p:grpSp>
      <p:pic>
        <p:nvPicPr>
          <p:cNvPr id="29" name="Kuva 28">
            <a:extLst>
              <a:ext uri="{FF2B5EF4-FFF2-40B4-BE49-F238E27FC236}">
                <a16:creationId xmlns:a16="http://schemas.microsoft.com/office/drawing/2014/main" id="{36FD5E3A-9A61-4AB6-9341-57B232521D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14" y="6182251"/>
            <a:ext cx="2070800" cy="683770"/>
          </a:xfrm>
          <a:prstGeom prst="rect">
            <a:avLst/>
          </a:prstGeom>
        </p:spPr>
      </p:pic>
      <p:sp>
        <p:nvSpPr>
          <p:cNvPr id="33" name="Tekstiruutu 32">
            <a:extLst>
              <a:ext uri="{FF2B5EF4-FFF2-40B4-BE49-F238E27FC236}">
                <a16:creationId xmlns:a16="http://schemas.microsoft.com/office/drawing/2014/main" id="{FB2EB467-0BDE-4A9C-93DF-7BB48CECE3FE}"/>
              </a:ext>
            </a:extLst>
          </p:cNvPr>
          <p:cNvSpPr txBox="1"/>
          <p:nvPr/>
        </p:nvSpPr>
        <p:spPr>
          <a:xfrm flipH="1">
            <a:off x="466507" y="6296416"/>
            <a:ext cx="19718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209541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8A48DC15-ED80-4E11-B64D-734F5333EAC4}"/>
              </a:ext>
            </a:extLst>
          </p:cNvPr>
          <p:cNvGrpSpPr/>
          <p:nvPr/>
        </p:nvGrpSpPr>
        <p:grpSpPr>
          <a:xfrm>
            <a:off x="429799" y="1260439"/>
            <a:ext cx="11370734" cy="4856457"/>
            <a:chOff x="612124" y="986937"/>
            <a:chExt cx="11370734" cy="485645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A9CA8AA-CF59-48C5-BCDF-D65AF4005B21}"/>
                </a:ext>
              </a:extLst>
            </p:cNvPr>
            <p:cNvCxnSpPr/>
            <p:nvPr/>
          </p:nvCxnSpPr>
          <p:spPr>
            <a:xfrm flipH="1">
              <a:off x="616945" y="3429000"/>
              <a:ext cx="10950766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D9A7199-800E-4E54-8EE6-D8E3E51FC72E}"/>
                </a:ext>
              </a:extLst>
            </p:cNvPr>
            <p:cNvCxnSpPr>
              <a:cxnSpLocks/>
            </p:cNvCxnSpPr>
            <p:nvPr/>
          </p:nvCxnSpPr>
          <p:spPr>
            <a:xfrm>
              <a:off x="4262151" y="1167788"/>
              <a:ext cx="3672" cy="4649118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ABCD256-7A48-4E3D-9A34-50FA7A2FDA85}"/>
                </a:ext>
              </a:extLst>
            </p:cNvPr>
            <p:cNvCxnSpPr>
              <a:cxnSpLocks/>
            </p:cNvCxnSpPr>
            <p:nvPr/>
          </p:nvCxnSpPr>
          <p:spPr>
            <a:xfrm>
              <a:off x="7907357" y="1167788"/>
              <a:ext cx="18820" cy="4560983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2" descr="Related image">
              <a:extLst>
                <a:ext uri="{FF2B5EF4-FFF2-40B4-BE49-F238E27FC236}">
                  <a16:creationId xmlns:a16="http://schemas.microsoft.com/office/drawing/2014/main" id="{331BD8AB-1031-43EA-A8A6-978E50BC8B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333" y="1692278"/>
              <a:ext cx="2341334" cy="175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2" descr="Image result for isolation icon">
              <a:extLst>
                <a:ext uri="{FF2B5EF4-FFF2-40B4-BE49-F238E27FC236}">
                  <a16:creationId xmlns:a16="http://schemas.microsoft.com/office/drawing/2014/main" id="{81F640AC-7DC2-4742-8566-409E35CB9A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970" y="3900252"/>
              <a:ext cx="1943142" cy="1943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8" descr="Image result for depression icon">
              <a:extLst>
                <a:ext uri="{FF2B5EF4-FFF2-40B4-BE49-F238E27FC236}">
                  <a16:creationId xmlns:a16="http://schemas.microsoft.com/office/drawing/2014/main" id="{5A1317C8-3A6A-49B1-8355-16EADBC08B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69"/>
            <a:stretch/>
          </p:blipFill>
          <p:spPr bwMode="auto">
            <a:xfrm flipH="1">
              <a:off x="8892544" y="3942309"/>
              <a:ext cx="2136634" cy="174790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Image result for loneliness icon">
              <a:extLst>
                <a:ext uri="{FF2B5EF4-FFF2-40B4-BE49-F238E27FC236}">
                  <a16:creationId xmlns:a16="http://schemas.microsoft.com/office/drawing/2014/main" id="{8C01001A-26CE-4033-8BBF-76C454143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536" y="1724943"/>
              <a:ext cx="1603069" cy="1603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0" descr="Image result for anxiety icon">
              <a:extLst>
                <a:ext uri="{FF2B5EF4-FFF2-40B4-BE49-F238E27FC236}">
                  <a16:creationId xmlns:a16="http://schemas.microsoft.com/office/drawing/2014/main" id="{74BD6F35-73A2-4EBF-9817-30C68DA333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69" t="8054" r="22632" b="48301"/>
            <a:stretch/>
          </p:blipFill>
          <p:spPr bwMode="auto">
            <a:xfrm>
              <a:off x="8811621" y="1576105"/>
              <a:ext cx="1944787" cy="1704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Related image">
              <a:extLst>
                <a:ext uri="{FF2B5EF4-FFF2-40B4-BE49-F238E27FC236}">
                  <a16:creationId xmlns:a16="http://schemas.microsoft.com/office/drawing/2014/main" id="{7F49AE7A-4692-47B5-BDD7-B6BB5FE8B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676" y="4357055"/>
              <a:ext cx="1437827" cy="1486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7DBE9480-0877-4C07-B750-58D2C8D7E397}"/>
                </a:ext>
              </a:extLst>
            </p:cNvPr>
            <p:cNvSpPr txBox="1">
              <a:spLocks/>
            </p:cNvSpPr>
            <p:nvPr/>
          </p:nvSpPr>
          <p:spPr>
            <a:xfrm>
              <a:off x="671757" y="1096382"/>
              <a:ext cx="3554305" cy="32264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cap="all" spc="1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Yksinäisyyden</a:t>
              </a:r>
              <a:r>
                <a:rPr lang="en-US" sz="2000" b="1" cap="all" spc="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VÄHENEMINEN</a:t>
              </a:r>
              <a:r>
                <a:rPr lang="en-US" sz="2000" cap="all" spc="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
</a:t>
              </a:r>
              <a:endParaRPr lang="en-US" sz="2400" cap="all" spc="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2BB370B0-80EE-46CE-AABE-D0E1B30CFBD4}"/>
                </a:ext>
              </a:extLst>
            </p:cNvPr>
            <p:cNvSpPr txBox="1">
              <a:spLocks/>
            </p:cNvSpPr>
            <p:nvPr/>
          </p:nvSpPr>
          <p:spPr>
            <a:xfrm>
              <a:off x="4316665" y="3580019"/>
              <a:ext cx="3645206" cy="32264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cap="all" spc="1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terveysTIETO</a:t>
              </a:r>
              <a:r>
                <a:rPr lang="en-US" sz="2400" cap="all" spc="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
</a:t>
              </a:r>
              <a:endParaRPr lang="en-US" sz="2400" b="1" cap="all" spc="300" dirty="0">
                <a:solidFill>
                  <a:srgbClr val="09693D"/>
                </a:solidFill>
                <a:latin typeface="Bahnschrift Light" panose="020B05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A80B8C9B-CA74-4B30-A5BA-CA0699AAF8C0}"/>
                </a:ext>
              </a:extLst>
            </p:cNvPr>
            <p:cNvSpPr txBox="1">
              <a:spLocks/>
            </p:cNvSpPr>
            <p:nvPr/>
          </p:nvSpPr>
          <p:spPr>
            <a:xfrm>
              <a:off x="8295789" y="3619662"/>
              <a:ext cx="3687069" cy="32264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cap="all" spc="1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Masennuksen</a:t>
              </a:r>
              <a:r>
                <a:rPr lang="en-US" sz="2000" b="1" cap="all" spc="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2000" b="1" cap="all" spc="1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vähentäminen</a:t>
              </a:r>
              <a:r>
                <a:rPr lang="en-US" sz="2400" cap="all" spc="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
</a:t>
              </a:r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22390CAE-D851-4724-BFFB-DE42EEF2C298}"/>
                </a:ext>
              </a:extLst>
            </p:cNvPr>
            <p:cNvSpPr txBox="1">
              <a:spLocks/>
            </p:cNvSpPr>
            <p:nvPr/>
          </p:nvSpPr>
          <p:spPr>
            <a:xfrm>
              <a:off x="4382689" y="1072419"/>
              <a:ext cx="3510014" cy="32264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cap="all" spc="1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KAATUMISriskin</a:t>
              </a:r>
              <a:r>
                <a:rPr lang="en-US" sz="2000" b="1" cap="all" spc="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VÄHENEMINEN</a:t>
              </a:r>
              <a:r>
                <a:rPr lang="en-US" sz="2400" cap="all" spc="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
</a:t>
              </a: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4A126722-C672-4A11-8C84-567A65FA6466}"/>
                </a:ext>
              </a:extLst>
            </p:cNvPr>
            <p:cNvSpPr txBox="1">
              <a:spLocks/>
            </p:cNvSpPr>
            <p:nvPr/>
          </p:nvSpPr>
          <p:spPr>
            <a:xfrm>
              <a:off x="612124" y="3585702"/>
              <a:ext cx="3611695" cy="32264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cap="all" spc="1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EristÄYTYMISEN</a:t>
              </a:r>
              <a:r>
                <a:rPr lang="en-US" sz="2000" b="1" cap="all" spc="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2000" b="1" cap="all" spc="1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torjunta</a:t>
              </a:r>
              <a:r>
                <a:rPr lang="en-US" sz="2400" cap="all" spc="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
</a:t>
              </a: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136D591C-A50A-419E-81D3-3483444F9E6F}"/>
                </a:ext>
              </a:extLst>
            </p:cNvPr>
            <p:cNvSpPr txBox="1">
              <a:spLocks/>
            </p:cNvSpPr>
            <p:nvPr/>
          </p:nvSpPr>
          <p:spPr>
            <a:xfrm>
              <a:off x="8089455" y="986937"/>
              <a:ext cx="3645206" cy="49383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cap="all" spc="1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Ahdistuksen</a:t>
              </a:r>
              <a:r>
                <a:rPr lang="en-US" sz="2000" b="1" cap="all" spc="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2000" b="1" cap="all" spc="1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lievittäminen</a:t>
              </a:r>
              <a:r>
                <a:rPr lang="en-US" sz="2400" cap="all" spc="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
</a:t>
              </a:r>
              <a:endParaRPr lang="en-US" sz="2400" b="1" cap="all" spc="300" dirty="0">
                <a:solidFill>
                  <a:srgbClr val="09693D"/>
                </a:solidFill>
                <a:latin typeface="Bahnschrift Light" panose="020B05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E3D85F7A-EA06-477D-BD27-6990413C3948}"/>
              </a:ext>
            </a:extLst>
          </p:cNvPr>
          <p:cNvSpPr/>
          <p:nvPr/>
        </p:nvSpPr>
        <p:spPr>
          <a:xfrm>
            <a:off x="391466" y="178332"/>
            <a:ext cx="98535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cap="all" spc="300" dirty="0" err="1">
                <a:solidFill>
                  <a:srgbClr val="15191D"/>
                </a:solidFill>
                <a:cs typeface="Segoe UI"/>
              </a:rPr>
              <a:t>Kohdennetut</a:t>
            </a:r>
            <a:r>
              <a:rPr lang="en-GB" sz="4400" b="1" cap="all" spc="300" dirty="0">
                <a:solidFill>
                  <a:srgbClr val="15191D"/>
                </a:solidFill>
                <a:cs typeface="Segoe UI"/>
              </a:rPr>
              <a:t> TUTKITUT </a:t>
            </a:r>
            <a:r>
              <a:rPr lang="en-GB" sz="4400" b="1" cap="all" spc="300" dirty="0" err="1">
                <a:solidFill>
                  <a:srgbClr val="15191D"/>
                </a:solidFill>
                <a:cs typeface="Segoe UI"/>
              </a:rPr>
              <a:t>tulokset</a:t>
            </a:r>
            <a:r>
              <a:rPr lang="en-GB" sz="3200" b="1" cap="all" spc="300" dirty="0">
                <a:solidFill>
                  <a:srgbClr val="15191D"/>
                </a:solidFill>
                <a:latin typeface="Segoe UI"/>
                <a:cs typeface="Segoe UI"/>
              </a:rPr>
              <a:t>
</a:t>
            </a:r>
            <a:r>
              <a:rPr lang="fi-FI" sz="2800" cap="all" spc="300" dirty="0">
                <a:solidFill>
                  <a:srgbClr val="15191D"/>
                </a:solidFill>
                <a:cs typeface="Segoe UI"/>
              </a:rPr>
              <a:t>Sosiaalinen, henkinen ja fyysinen tulos</a:t>
            </a:r>
            <a:endParaRPr lang="en-GB" sz="2800" cap="all" spc="300" dirty="0">
              <a:solidFill>
                <a:srgbClr val="15191D"/>
              </a:solidFill>
              <a:cs typeface="Segoe UI"/>
            </a:endParaRPr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EEF22163-C2EF-4F79-AE6E-0E95B609C1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CBB46B2E-4F9E-4B76-8092-FC0BB567F1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33" y="6211010"/>
            <a:ext cx="2070800" cy="683770"/>
          </a:xfrm>
          <a:prstGeom prst="rect">
            <a:avLst/>
          </a:prstGeom>
        </p:spPr>
      </p:pic>
      <p:sp>
        <p:nvSpPr>
          <p:cNvPr id="21" name="Tekstiruutu 20">
            <a:extLst>
              <a:ext uri="{FF2B5EF4-FFF2-40B4-BE49-F238E27FC236}">
                <a16:creationId xmlns:a16="http://schemas.microsoft.com/office/drawing/2014/main" id="{80923C18-C1AA-4822-95A2-37ACE0496328}"/>
              </a:ext>
            </a:extLst>
          </p:cNvPr>
          <p:cNvSpPr txBox="1"/>
          <p:nvPr/>
        </p:nvSpPr>
        <p:spPr>
          <a:xfrm flipH="1">
            <a:off x="489432" y="6341114"/>
            <a:ext cx="19718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3513443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7F9366E5-E96A-4A30-AD10-641B8C58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081234"/>
              </p:ext>
            </p:extLst>
          </p:nvPr>
        </p:nvGraphicFramePr>
        <p:xfrm>
          <a:off x="247559" y="714999"/>
          <a:ext cx="11584507" cy="56376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96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9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174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21739">
                  <a:extLst>
                    <a:ext uri="{9D8B030D-6E8A-4147-A177-3AD203B41FA5}">
                      <a16:colId xmlns:a16="http://schemas.microsoft.com/office/drawing/2014/main" val="912319229"/>
                    </a:ext>
                  </a:extLst>
                </a:gridCol>
              </a:tblGrid>
              <a:tr h="46466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When?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Monday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Tuesday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Wednesday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Thursday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Friday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Saturday/Sunday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96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Morning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10:00am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fitness:</a:t>
                      </a:r>
                      <a:br>
                        <a:rPr lang="en-US" sz="1400" b="0" dirty="0">
                          <a:latin typeface="Bahnschrift Light Condensed" panose="020B0502040204020203" pitchFamily="34" charset="0"/>
                        </a:rPr>
                      </a:b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yoga 4 Balance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Or Bingocize</a:t>
                      </a: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fitness:</a:t>
                      </a:r>
                      <a:br>
                        <a:rPr lang="en-US" sz="1400" b="0" dirty="0">
                          <a:latin typeface="Bahnschrift Light Condensed" panose="020B0502040204020203" pitchFamily="34" charset="0"/>
                        </a:rPr>
                      </a:b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Zumba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fitness:</a:t>
                      </a:r>
                      <a:br>
                        <a:rPr lang="en-US" sz="1400" b="0" dirty="0">
                          <a:latin typeface="Bahnschrift Light Condensed" panose="020B0502040204020203" pitchFamily="34" charset="0"/>
                        </a:rPr>
                      </a:b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FIT&amp;FUN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fitness: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Yoga 4 Balance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Or Bingocize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fitness: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FIT&amp;FUN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Fitness:</a:t>
                      </a: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Gold Zumba</a:t>
                      </a: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43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Afternoon</a:t>
                      </a:r>
                    </a:p>
                    <a:p>
                      <a:pPr algn="ctr"/>
                      <a:r>
                        <a:rPr lang="en-US" sz="1400" b="0" dirty="0"/>
                        <a:t>1:30pm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Laughter Yoga 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Healthy diet and recipes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LIVE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physical and emotional education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Laughter Yoga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Spiritual wellness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Mindfulness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LIVE/RECORDED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21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Late Afternoon</a:t>
                      </a:r>
                    </a:p>
                    <a:p>
                      <a:pPr algn="ctr"/>
                      <a:r>
                        <a:rPr lang="en-US" sz="1400" b="0" dirty="0"/>
                        <a:t>4:00pm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fitness:</a:t>
                      </a:r>
                      <a:br>
                        <a:rPr lang="en-US" sz="1400" b="0" dirty="0">
                          <a:latin typeface="Bahnschrift Light Condensed" panose="020B0502040204020203" pitchFamily="34" charset="0"/>
                        </a:rPr>
                      </a:b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FIT&amp;FUN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RECORDED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fitness:</a:t>
                      </a:r>
                      <a:br>
                        <a:rPr lang="en-US" sz="1400" b="0" dirty="0">
                          <a:latin typeface="Bahnschrift Light Condensed" panose="020B0502040204020203" pitchFamily="34" charset="0"/>
                        </a:rPr>
                      </a:b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Yoga 4alance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RECORDED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fitness:</a:t>
                      </a:r>
                      <a:br>
                        <a:rPr lang="en-US" sz="1400" b="0" dirty="0">
                          <a:latin typeface="Bahnschrift Light Condensed" panose="020B0502040204020203" pitchFamily="34" charset="0"/>
                        </a:rPr>
                      </a:b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Zumba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RECORDED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fitness: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FIT&amp;FUN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RECORDED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fitness: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Yoga 4 Balance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RECORDED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Fitness:</a:t>
                      </a: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Zumba</a:t>
                      </a: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RECORDED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645644"/>
                  </a:ext>
                </a:extLst>
              </a:tr>
              <a:tr h="111696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Evening</a:t>
                      </a:r>
                    </a:p>
                    <a:p>
                      <a:pPr algn="ctr"/>
                      <a:endParaRPr lang="en-US" sz="1400" b="0" dirty="0"/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World Music</a:t>
                      </a: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Games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Peer leader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LIVE – SMALL GROUPS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Your story</a:t>
                      </a: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Peers </a:t>
                      </a: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LIVE – SMALL GROUPS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Arts &amp;Crafts</a:t>
                      </a: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( + Gardening)</a:t>
                      </a: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Peer Leader</a:t>
                      </a: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LIVE – SMALL GROUPS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Sing-along</a:t>
                      </a: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LIVE – SMALL GROUPS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Trivia with Jon</a:t>
                      </a: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270287"/>
                  </a:ext>
                </a:extLst>
              </a:tr>
              <a:tr h="80673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Night</a:t>
                      </a:r>
                    </a:p>
                    <a:p>
                      <a:pPr algn="ctr"/>
                      <a:r>
                        <a:rPr lang="en-US" sz="1400" b="0" dirty="0"/>
                        <a:t>12:00am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Music Meditation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Kvetch talk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Night Owls </a:t>
                      </a:r>
                    </a:p>
                    <a:p>
                      <a:pPr algn="ctr"/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LIVE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Music meditation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ahnschrift Light Condensed" panose="020B0502040204020203" pitchFamily="34" charset="0"/>
                        </a:rPr>
                        <a:t>Guided imagery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Bahnschrift Light Condensed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RECORDED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</a:rPr>
                        <a:t>Kvetch talk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97879CE-08A0-8E40-832D-AE2BFCE8D56B}"/>
              </a:ext>
            </a:extLst>
          </p:cNvPr>
          <p:cNvSpPr/>
          <p:nvPr/>
        </p:nvSpPr>
        <p:spPr>
          <a:xfrm>
            <a:off x="2090342" y="6417179"/>
            <a:ext cx="173464" cy="1725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DFE8D4-9668-4143-B42E-10ECAD0A6B7D}"/>
              </a:ext>
            </a:extLst>
          </p:cNvPr>
          <p:cNvSpPr txBox="1"/>
          <p:nvPr/>
        </p:nvSpPr>
        <p:spPr>
          <a:xfrm>
            <a:off x="4266025" y="6385085"/>
            <a:ext cx="1663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Fitness/ Falls reduction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CA90FB-A144-AE49-89D1-7FFCE532CE29}"/>
              </a:ext>
            </a:extLst>
          </p:cNvPr>
          <p:cNvSpPr txBox="1"/>
          <p:nvPr/>
        </p:nvSpPr>
        <p:spPr>
          <a:xfrm>
            <a:off x="7736130" y="6386637"/>
            <a:ext cx="1892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education &amp;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Promotion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B2A622-5379-D042-BC0C-3C2E88609448}"/>
              </a:ext>
            </a:extLst>
          </p:cNvPr>
          <p:cNvSpPr txBox="1"/>
          <p:nvPr/>
        </p:nvSpPr>
        <p:spPr>
          <a:xfrm>
            <a:off x="6295810" y="6377012"/>
            <a:ext cx="1384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ngagement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2D9E7C-854C-EA45-8F7B-2AB22BB6BB54}"/>
              </a:ext>
            </a:extLst>
          </p:cNvPr>
          <p:cNvSpPr txBox="1"/>
          <p:nvPr/>
        </p:nvSpPr>
        <p:spPr>
          <a:xfrm>
            <a:off x="2222327" y="6367387"/>
            <a:ext cx="1758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emotional state</a:t>
            </a: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7124BD71-1E57-45ED-8919-AC8AD2BB95A7}"/>
              </a:ext>
            </a:extLst>
          </p:cNvPr>
          <p:cNvSpPr txBox="1"/>
          <p:nvPr/>
        </p:nvSpPr>
        <p:spPr>
          <a:xfrm>
            <a:off x="9812546" y="6393466"/>
            <a:ext cx="103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Memory care</a:t>
            </a:r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A39E1C9B-8087-4516-81AB-FBA93D5845DE}"/>
              </a:ext>
            </a:extLst>
          </p:cNvPr>
          <p:cNvSpPr/>
          <p:nvPr/>
        </p:nvSpPr>
        <p:spPr>
          <a:xfrm>
            <a:off x="4050646" y="6417883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2">
            <a:extLst>
              <a:ext uri="{FF2B5EF4-FFF2-40B4-BE49-F238E27FC236}">
                <a16:creationId xmlns:a16="http://schemas.microsoft.com/office/drawing/2014/main" id="{0164D576-20FB-435E-A4A8-B3F0AA09B4F1}"/>
              </a:ext>
            </a:extLst>
          </p:cNvPr>
          <p:cNvSpPr/>
          <p:nvPr/>
        </p:nvSpPr>
        <p:spPr>
          <a:xfrm>
            <a:off x="6107578" y="6426804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9B47012B-04AB-498A-BAF9-382B06362F5F}"/>
              </a:ext>
            </a:extLst>
          </p:cNvPr>
          <p:cNvSpPr/>
          <p:nvPr/>
        </p:nvSpPr>
        <p:spPr>
          <a:xfrm>
            <a:off x="9741799" y="6451295"/>
            <a:ext cx="173464" cy="1725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F4DA26F0-5E34-467E-B10C-926C1B7AA7EA}"/>
              </a:ext>
            </a:extLst>
          </p:cNvPr>
          <p:cNvSpPr/>
          <p:nvPr/>
        </p:nvSpPr>
        <p:spPr>
          <a:xfrm>
            <a:off x="7810259" y="6436429"/>
            <a:ext cx="173464" cy="17252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32DD83F-3E56-4CFB-8FDF-5D9207A89C8C}"/>
              </a:ext>
            </a:extLst>
          </p:cNvPr>
          <p:cNvSpPr txBox="1">
            <a:spLocks/>
          </p:cNvSpPr>
          <p:nvPr/>
        </p:nvSpPr>
        <p:spPr>
          <a:xfrm>
            <a:off x="242078" y="87088"/>
            <a:ext cx="11050650" cy="7017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cap="all" spc="300" dirty="0" err="1">
                <a:solidFill>
                  <a:srgbClr val="15191D"/>
                </a:solidFill>
                <a:latin typeface="+mn-lt"/>
                <a:cs typeface="Segoe UI Semibold" panose="020B0702040204020203" pitchFamily="34" charset="0"/>
              </a:rPr>
              <a:t>UniperCARE</a:t>
            </a:r>
            <a:r>
              <a:rPr lang="en-US" sz="4400" cap="all" spc="300" dirty="0">
                <a:solidFill>
                  <a:srgbClr val="15191D"/>
                </a:solidFill>
                <a:latin typeface="+mn-lt"/>
                <a:cs typeface="Segoe UI Semibold" panose="020B0702040204020203" pitchFamily="34" charset="0"/>
              </a:rPr>
              <a:t> -</a:t>
            </a:r>
            <a:r>
              <a:rPr lang="en-US" sz="4400" cap="all" spc="300" dirty="0" err="1">
                <a:solidFill>
                  <a:srgbClr val="15191D"/>
                </a:solidFill>
                <a:latin typeface="+mn-lt"/>
                <a:cs typeface="Segoe UI Semibold" panose="020B0702040204020203" pitchFamily="34" charset="0"/>
              </a:rPr>
              <a:t>viikkoKALENTERI</a:t>
            </a:r>
            <a:endParaRPr lang="en-US" sz="4400" cap="all" spc="300" dirty="0">
              <a:solidFill>
                <a:srgbClr val="15191D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21" name="WHAT WE ACHIEVED SO FAR">
            <a:extLst>
              <a:ext uri="{FF2B5EF4-FFF2-40B4-BE49-F238E27FC236}">
                <a16:creationId xmlns:a16="http://schemas.microsoft.com/office/drawing/2014/main" id="{856C169C-47A6-464A-AD87-C6503ACBCD23}"/>
              </a:ext>
            </a:extLst>
          </p:cNvPr>
          <p:cNvSpPr txBox="1"/>
          <p:nvPr/>
        </p:nvSpPr>
        <p:spPr>
          <a:xfrm>
            <a:off x="-9409" y="87088"/>
            <a:ext cx="149273" cy="523220"/>
          </a:xfrm>
          <a:prstGeom prst="rect">
            <a:avLst/>
          </a:prstGeom>
          <a:solidFill>
            <a:srgbClr val="19B49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algn="ctr"/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A5F796A-B07F-40B6-B8B0-306D3C784EC0}"/>
              </a:ext>
            </a:extLst>
          </p:cNvPr>
          <p:cNvSpPr txBox="1">
            <a:spLocks/>
          </p:cNvSpPr>
          <p:nvPr/>
        </p:nvSpPr>
        <p:spPr>
          <a:xfrm>
            <a:off x="409232" y="303187"/>
            <a:ext cx="11535209" cy="992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he-IL" sz="2000" spc="225" dirty="0">
              <a:solidFill>
                <a:srgbClr val="15191D"/>
              </a:solidFill>
              <a:latin typeface="Segoe UI"/>
              <a:cs typeface="Segoe UI"/>
            </a:endParaRPr>
          </a:p>
        </p:txBody>
      </p:sp>
      <p:sp>
        <p:nvSpPr>
          <p:cNvPr id="23" name="Oval 2">
            <a:extLst>
              <a:ext uri="{FF2B5EF4-FFF2-40B4-BE49-F238E27FC236}">
                <a16:creationId xmlns:a16="http://schemas.microsoft.com/office/drawing/2014/main" id="{8E115C59-814A-4CBA-B639-2A79AAF04F2F}"/>
              </a:ext>
            </a:extLst>
          </p:cNvPr>
          <p:cNvSpPr/>
          <p:nvPr/>
        </p:nvSpPr>
        <p:spPr>
          <a:xfrm>
            <a:off x="2451248" y="1345133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07EC3CB1-8CAB-4081-A204-A84E50BC5751}"/>
              </a:ext>
            </a:extLst>
          </p:cNvPr>
          <p:cNvSpPr/>
          <p:nvPr/>
        </p:nvSpPr>
        <p:spPr>
          <a:xfrm>
            <a:off x="3903061" y="1372403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">
            <a:extLst>
              <a:ext uri="{FF2B5EF4-FFF2-40B4-BE49-F238E27FC236}">
                <a16:creationId xmlns:a16="http://schemas.microsoft.com/office/drawing/2014/main" id="{17E16EC8-FE42-480A-A77C-8D90799FDB8E}"/>
              </a:ext>
            </a:extLst>
          </p:cNvPr>
          <p:cNvSpPr/>
          <p:nvPr/>
        </p:nvSpPr>
        <p:spPr>
          <a:xfrm>
            <a:off x="5460750" y="1370798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">
            <a:extLst>
              <a:ext uri="{FF2B5EF4-FFF2-40B4-BE49-F238E27FC236}">
                <a16:creationId xmlns:a16="http://schemas.microsoft.com/office/drawing/2014/main" id="{8028109C-BB22-4AAA-89D0-3D939159489D}"/>
              </a:ext>
            </a:extLst>
          </p:cNvPr>
          <p:cNvSpPr/>
          <p:nvPr/>
        </p:nvSpPr>
        <p:spPr>
          <a:xfrm>
            <a:off x="7374574" y="1388444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">
            <a:extLst>
              <a:ext uri="{FF2B5EF4-FFF2-40B4-BE49-F238E27FC236}">
                <a16:creationId xmlns:a16="http://schemas.microsoft.com/office/drawing/2014/main" id="{E0F784E1-1E47-4F52-9059-99EAEC289169}"/>
              </a:ext>
            </a:extLst>
          </p:cNvPr>
          <p:cNvSpPr/>
          <p:nvPr/>
        </p:nvSpPr>
        <p:spPr>
          <a:xfrm>
            <a:off x="9394277" y="1396465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A760936E-C8D6-482D-AB7F-02283A0BC18C}"/>
              </a:ext>
            </a:extLst>
          </p:cNvPr>
          <p:cNvSpPr/>
          <p:nvPr/>
        </p:nvSpPr>
        <p:spPr>
          <a:xfrm>
            <a:off x="11587234" y="1423737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6900DC-065D-47EA-A94D-3810C92390FB}"/>
              </a:ext>
            </a:extLst>
          </p:cNvPr>
          <p:cNvSpPr/>
          <p:nvPr/>
        </p:nvSpPr>
        <p:spPr>
          <a:xfrm>
            <a:off x="2451248" y="2430716"/>
            <a:ext cx="173464" cy="1725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">
            <a:extLst>
              <a:ext uri="{FF2B5EF4-FFF2-40B4-BE49-F238E27FC236}">
                <a16:creationId xmlns:a16="http://schemas.microsoft.com/office/drawing/2014/main" id="{5309614D-5E50-406E-9D4B-44F6A6C97C78}"/>
              </a:ext>
            </a:extLst>
          </p:cNvPr>
          <p:cNvSpPr/>
          <p:nvPr/>
        </p:nvSpPr>
        <p:spPr>
          <a:xfrm>
            <a:off x="3922311" y="2425821"/>
            <a:ext cx="173464" cy="17252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2">
            <a:extLst>
              <a:ext uri="{FF2B5EF4-FFF2-40B4-BE49-F238E27FC236}">
                <a16:creationId xmlns:a16="http://schemas.microsoft.com/office/drawing/2014/main" id="{12584CF7-472A-44A6-8958-AD5F89F45C4E}"/>
              </a:ext>
            </a:extLst>
          </p:cNvPr>
          <p:cNvSpPr/>
          <p:nvPr/>
        </p:nvSpPr>
        <p:spPr>
          <a:xfrm>
            <a:off x="5460747" y="2443468"/>
            <a:ext cx="173464" cy="17252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E010FF-4D4B-476E-819C-6789C61FF335}"/>
              </a:ext>
            </a:extLst>
          </p:cNvPr>
          <p:cNvSpPr/>
          <p:nvPr/>
        </p:nvSpPr>
        <p:spPr>
          <a:xfrm>
            <a:off x="7368167" y="2477238"/>
            <a:ext cx="173464" cy="1725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8FE409D-B8F3-47DF-9C02-2A40FACB5D6C}"/>
              </a:ext>
            </a:extLst>
          </p:cNvPr>
          <p:cNvSpPr/>
          <p:nvPr/>
        </p:nvSpPr>
        <p:spPr>
          <a:xfrm>
            <a:off x="9398850" y="2484923"/>
            <a:ext cx="173464" cy="1725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FF6D09F-CC2E-4BD8-8BB4-36E048D9B187}"/>
              </a:ext>
            </a:extLst>
          </p:cNvPr>
          <p:cNvSpPr/>
          <p:nvPr/>
        </p:nvSpPr>
        <p:spPr>
          <a:xfrm>
            <a:off x="11601431" y="2512194"/>
            <a:ext cx="173464" cy="1725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89F37FD7-F6A4-4525-BCB7-3ACE7F7693C7}"/>
              </a:ext>
            </a:extLst>
          </p:cNvPr>
          <p:cNvSpPr/>
          <p:nvPr/>
        </p:nvSpPr>
        <p:spPr>
          <a:xfrm>
            <a:off x="2430393" y="3518837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5B519066-E8D8-444C-8F23-C34D5E5C3B7D}"/>
              </a:ext>
            </a:extLst>
          </p:cNvPr>
          <p:cNvSpPr/>
          <p:nvPr/>
        </p:nvSpPr>
        <p:spPr>
          <a:xfrm>
            <a:off x="3911081" y="3497982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F0F8A3DD-1E02-4200-B03F-DCAC27222145}"/>
              </a:ext>
            </a:extLst>
          </p:cNvPr>
          <p:cNvSpPr/>
          <p:nvPr/>
        </p:nvSpPr>
        <p:spPr>
          <a:xfrm>
            <a:off x="5468770" y="3496377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9A9A6E2E-1820-4AB0-993A-30D8C287E031}"/>
              </a:ext>
            </a:extLst>
          </p:cNvPr>
          <p:cNvSpPr/>
          <p:nvPr/>
        </p:nvSpPr>
        <p:spPr>
          <a:xfrm>
            <a:off x="7382594" y="3514023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C363913F-03BA-4833-84E1-51F57E660579}"/>
              </a:ext>
            </a:extLst>
          </p:cNvPr>
          <p:cNvSpPr/>
          <p:nvPr/>
        </p:nvSpPr>
        <p:spPr>
          <a:xfrm>
            <a:off x="9402297" y="3522044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8D79A83B-8BDF-4F1D-9F68-0A9650A5571E}"/>
              </a:ext>
            </a:extLst>
          </p:cNvPr>
          <p:cNvSpPr/>
          <p:nvPr/>
        </p:nvSpPr>
        <p:spPr>
          <a:xfrm>
            <a:off x="11595254" y="3510816"/>
            <a:ext cx="173464" cy="1725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1D13F3D3-A07D-45BD-9DFD-45330B74D519}"/>
              </a:ext>
            </a:extLst>
          </p:cNvPr>
          <p:cNvSpPr/>
          <p:nvPr/>
        </p:nvSpPr>
        <p:spPr>
          <a:xfrm>
            <a:off x="7368167" y="2710328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D37232CC-B00B-43C4-834F-1544FDCD6CB0}"/>
              </a:ext>
            </a:extLst>
          </p:cNvPr>
          <p:cNvSpPr/>
          <p:nvPr/>
        </p:nvSpPr>
        <p:spPr>
          <a:xfrm>
            <a:off x="2457662" y="2689472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D7F7AD51-D5A5-432D-9A62-63B167D536B4}"/>
              </a:ext>
            </a:extLst>
          </p:cNvPr>
          <p:cNvSpPr/>
          <p:nvPr/>
        </p:nvSpPr>
        <p:spPr>
          <a:xfrm>
            <a:off x="3908406" y="4487793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2">
            <a:extLst>
              <a:ext uri="{FF2B5EF4-FFF2-40B4-BE49-F238E27FC236}">
                <a16:creationId xmlns:a16="http://schemas.microsoft.com/office/drawing/2014/main" id="{24BF4C10-49EF-4B9B-8E08-EDB57C50A285}"/>
              </a:ext>
            </a:extLst>
          </p:cNvPr>
          <p:cNvSpPr/>
          <p:nvPr/>
        </p:nvSpPr>
        <p:spPr>
          <a:xfrm>
            <a:off x="5428664" y="4495815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2">
            <a:extLst>
              <a:ext uri="{FF2B5EF4-FFF2-40B4-BE49-F238E27FC236}">
                <a16:creationId xmlns:a16="http://schemas.microsoft.com/office/drawing/2014/main" id="{D49F0C42-8ED9-42C3-AB54-787CA0DD8A18}"/>
              </a:ext>
            </a:extLst>
          </p:cNvPr>
          <p:cNvSpPr/>
          <p:nvPr/>
        </p:nvSpPr>
        <p:spPr>
          <a:xfrm>
            <a:off x="2413276" y="4503836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2">
            <a:extLst>
              <a:ext uri="{FF2B5EF4-FFF2-40B4-BE49-F238E27FC236}">
                <a16:creationId xmlns:a16="http://schemas.microsoft.com/office/drawing/2014/main" id="{69B12C4A-3964-4DBC-B6FC-D8A57FC18F81}"/>
              </a:ext>
            </a:extLst>
          </p:cNvPr>
          <p:cNvSpPr/>
          <p:nvPr/>
        </p:nvSpPr>
        <p:spPr>
          <a:xfrm>
            <a:off x="7437143" y="4454107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2">
            <a:extLst>
              <a:ext uri="{FF2B5EF4-FFF2-40B4-BE49-F238E27FC236}">
                <a16:creationId xmlns:a16="http://schemas.microsoft.com/office/drawing/2014/main" id="{00FF9357-D373-4F2C-9F28-C932A7E9B070}"/>
              </a:ext>
            </a:extLst>
          </p:cNvPr>
          <p:cNvSpPr/>
          <p:nvPr/>
        </p:nvSpPr>
        <p:spPr>
          <a:xfrm>
            <a:off x="9399094" y="4481379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E4215D48-D2EC-4EAA-AF70-BC1F6E09DB46}"/>
              </a:ext>
            </a:extLst>
          </p:cNvPr>
          <p:cNvSpPr/>
          <p:nvPr/>
        </p:nvSpPr>
        <p:spPr>
          <a:xfrm>
            <a:off x="11630554" y="4518276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7C79D371-AE19-414F-8261-ADC6577338CB}"/>
              </a:ext>
            </a:extLst>
          </p:cNvPr>
          <p:cNvSpPr/>
          <p:nvPr/>
        </p:nvSpPr>
        <p:spPr>
          <a:xfrm>
            <a:off x="11626747" y="4784516"/>
            <a:ext cx="173464" cy="1725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B92290F1-F155-41AD-AC86-566BF16D531F}"/>
              </a:ext>
            </a:extLst>
          </p:cNvPr>
          <p:cNvSpPr/>
          <p:nvPr/>
        </p:nvSpPr>
        <p:spPr>
          <a:xfrm>
            <a:off x="5436080" y="4754033"/>
            <a:ext cx="173464" cy="1725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295BE67C-8E1F-43FB-A935-0A2D1FA9C7C2}"/>
              </a:ext>
            </a:extLst>
          </p:cNvPr>
          <p:cNvSpPr/>
          <p:nvPr/>
        </p:nvSpPr>
        <p:spPr>
          <a:xfrm>
            <a:off x="2431390" y="4752430"/>
            <a:ext cx="173464" cy="1725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2">
            <a:extLst>
              <a:ext uri="{FF2B5EF4-FFF2-40B4-BE49-F238E27FC236}">
                <a16:creationId xmlns:a16="http://schemas.microsoft.com/office/drawing/2014/main" id="{4203417D-67F8-47AC-B81A-DC6EDA3A13E2}"/>
              </a:ext>
            </a:extLst>
          </p:cNvPr>
          <p:cNvSpPr/>
          <p:nvPr/>
        </p:nvSpPr>
        <p:spPr>
          <a:xfrm>
            <a:off x="3921701" y="4741202"/>
            <a:ext cx="173464" cy="1725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525F5BC-DA07-4EDF-B7DB-512CE9D4A11D}"/>
              </a:ext>
            </a:extLst>
          </p:cNvPr>
          <p:cNvSpPr/>
          <p:nvPr/>
        </p:nvSpPr>
        <p:spPr>
          <a:xfrm>
            <a:off x="2424019" y="5635927"/>
            <a:ext cx="173464" cy="1725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C5F873C-0364-4038-A325-290CA90E63DF}"/>
              </a:ext>
            </a:extLst>
          </p:cNvPr>
          <p:cNvSpPr/>
          <p:nvPr/>
        </p:nvSpPr>
        <p:spPr>
          <a:xfrm>
            <a:off x="3915935" y="5643949"/>
            <a:ext cx="173464" cy="1725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3A32DF7-C73F-4A25-8650-268E6595ACA5}"/>
              </a:ext>
            </a:extLst>
          </p:cNvPr>
          <p:cNvSpPr/>
          <p:nvPr/>
        </p:nvSpPr>
        <p:spPr>
          <a:xfrm>
            <a:off x="5425496" y="5623096"/>
            <a:ext cx="173464" cy="1725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C8D1FC3-DA02-464F-B225-2A018A5B1CCF}"/>
              </a:ext>
            </a:extLst>
          </p:cNvPr>
          <p:cNvSpPr/>
          <p:nvPr/>
        </p:nvSpPr>
        <p:spPr>
          <a:xfrm>
            <a:off x="7416325" y="5631117"/>
            <a:ext cx="173464" cy="1725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4837533-1D51-4B25-B27E-69E9C2E44CD0}"/>
              </a:ext>
            </a:extLst>
          </p:cNvPr>
          <p:cNvSpPr/>
          <p:nvPr/>
        </p:nvSpPr>
        <p:spPr>
          <a:xfrm>
            <a:off x="9455279" y="5629513"/>
            <a:ext cx="173464" cy="1725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2">
            <a:extLst>
              <a:ext uri="{FF2B5EF4-FFF2-40B4-BE49-F238E27FC236}">
                <a16:creationId xmlns:a16="http://schemas.microsoft.com/office/drawing/2014/main" id="{38048A8A-DAF9-4636-8AF7-552D9D8EF28F}"/>
              </a:ext>
            </a:extLst>
          </p:cNvPr>
          <p:cNvSpPr/>
          <p:nvPr/>
        </p:nvSpPr>
        <p:spPr>
          <a:xfrm>
            <a:off x="5441831" y="5895809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2">
            <a:extLst>
              <a:ext uri="{FF2B5EF4-FFF2-40B4-BE49-F238E27FC236}">
                <a16:creationId xmlns:a16="http://schemas.microsoft.com/office/drawing/2014/main" id="{87B957D3-CAD2-4980-96FA-FBE66DE0054C}"/>
              </a:ext>
            </a:extLst>
          </p:cNvPr>
          <p:cNvSpPr/>
          <p:nvPr/>
        </p:nvSpPr>
        <p:spPr>
          <a:xfrm>
            <a:off x="3918363" y="5865328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C69A880-6F89-416D-9716-C8BBB0839F79}"/>
              </a:ext>
            </a:extLst>
          </p:cNvPr>
          <p:cNvSpPr/>
          <p:nvPr/>
        </p:nvSpPr>
        <p:spPr>
          <a:xfrm>
            <a:off x="11604939" y="5671219"/>
            <a:ext cx="173464" cy="1725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2">
            <a:extLst>
              <a:ext uri="{FF2B5EF4-FFF2-40B4-BE49-F238E27FC236}">
                <a16:creationId xmlns:a16="http://schemas.microsoft.com/office/drawing/2014/main" id="{A301E105-3A81-42A3-9FB2-435C47F65358}"/>
              </a:ext>
            </a:extLst>
          </p:cNvPr>
          <p:cNvSpPr/>
          <p:nvPr/>
        </p:nvSpPr>
        <p:spPr>
          <a:xfrm>
            <a:off x="11608437" y="5892598"/>
            <a:ext cx="173464" cy="1725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Kuva 65">
            <a:extLst>
              <a:ext uri="{FF2B5EF4-FFF2-40B4-BE49-F238E27FC236}">
                <a16:creationId xmlns:a16="http://schemas.microsoft.com/office/drawing/2014/main" id="{0391E13D-2F01-4D0E-A149-8647BC4ED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5" y="6212928"/>
            <a:ext cx="2070800" cy="683770"/>
          </a:xfrm>
          <a:prstGeom prst="rect">
            <a:avLst/>
          </a:prstGeom>
        </p:spPr>
      </p:pic>
      <p:sp>
        <p:nvSpPr>
          <p:cNvPr id="69" name="Tekstiruutu 68">
            <a:extLst>
              <a:ext uri="{FF2B5EF4-FFF2-40B4-BE49-F238E27FC236}">
                <a16:creationId xmlns:a16="http://schemas.microsoft.com/office/drawing/2014/main" id="{4BB2FCDC-5B0A-4A20-BB80-405E997C3607}"/>
              </a:ext>
            </a:extLst>
          </p:cNvPr>
          <p:cNvSpPr txBox="1"/>
          <p:nvPr/>
        </p:nvSpPr>
        <p:spPr>
          <a:xfrm flipH="1">
            <a:off x="10220107" y="6452696"/>
            <a:ext cx="1971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2775886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THE STRATEGY -…"/>
          <p:cNvSpPr txBox="1"/>
          <p:nvPr/>
        </p:nvSpPr>
        <p:spPr>
          <a:xfrm>
            <a:off x="484683" y="124815"/>
            <a:ext cx="11029660" cy="70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90000"/>
              </a:lnSpc>
              <a:defRPr sz="3500" b="1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en-US" sz="4400" b="1" cap="all" spc="300" dirty="0">
                <a:solidFill>
                  <a:srgbClr val="15191D"/>
                </a:solidFill>
                <a:cs typeface="Segoe UI"/>
                <a:sym typeface="Segoe UI"/>
              </a:rPr>
              <a:t>KOTONAAN ASUVA </a:t>
            </a:r>
            <a:r>
              <a:rPr sz="4400" b="1" cap="all" spc="300" dirty="0">
                <a:solidFill>
                  <a:srgbClr val="15191D"/>
                </a:solidFill>
                <a:cs typeface="Segoe UI"/>
                <a:sym typeface="Segoe UI"/>
              </a:rPr>
              <a:t>SENIOR</a:t>
            </a:r>
            <a:r>
              <a:rPr lang="fi-FI" sz="4400" b="1" cap="all" spc="300" dirty="0">
                <a:solidFill>
                  <a:srgbClr val="15191D"/>
                </a:solidFill>
                <a:cs typeface="Segoe UI"/>
                <a:sym typeface="Segoe UI"/>
              </a:rPr>
              <a:t>I</a:t>
            </a:r>
            <a:endParaRPr sz="4400" dirty="0"/>
          </a:p>
        </p:txBody>
      </p:sp>
      <p:sp>
        <p:nvSpPr>
          <p:cNvPr id="1609" name="PROVIDE SERVICES TO THE HOME USING ACCESSIBLE &amp; PERSONALIZED PLATFORM"/>
          <p:cNvSpPr txBox="1"/>
          <p:nvPr/>
        </p:nvSpPr>
        <p:spPr>
          <a:xfrm>
            <a:off x="484683" y="789752"/>
            <a:ext cx="117624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fi-FI" dirty="0"/>
              <a:t>Myönteinen vaikutus terveyteen ja sosiaalisiin tekijöihin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BACA54-309A-40C0-A751-A06FC762AE07}"/>
              </a:ext>
            </a:extLst>
          </p:cNvPr>
          <p:cNvGrpSpPr/>
          <p:nvPr/>
        </p:nvGrpSpPr>
        <p:grpSpPr>
          <a:xfrm rot="10800000" flipH="1">
            <a:off x="17563" y="1512169"/>
            <a:ext cx="7857510" cy="4804066"/>
            <a:chOff x="7162303" y="2379398"/>
            <a:chExt cx="8415713" cy="4478735"/>
          </a:xfrm>
        </p:grpSpPr>
        <p:pic>
          <p:nvPicPr>
            <p:cNvPr id="1610" name="Image" descr="Image"/>
            <p:cNvPicPr>
              <a:picLocks noChangeAspect="1"/>
            </p:cNvPicPr>
            <p:nvPr/>
          </p:nvPicPr>
          <p:blipFill rotWithShape="1">
            <a:blip r:embed="rId2"/>
            <a:srcRect l="11177"/>
            <a:stretch/>
          </p:blipFill>
          <p:spPr>
            <a:xfrm rot="10800000" flipH="1">
              <a:off x="7162303" y="2379398"/>
              <a:ext cx="8415713" cy="4478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6" name="TextBox 12"/>
            <p:cNvSpPr txBox="1"/>
            <p:nvPr/>
          </p:nvSpPr>
          <p:spPr>
            <a:xfrm rot="10800000">
              <a:off x="7705983" y="6223072"/>
              <a:ext cx="2404372" cy="430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r>
                <a:rPr lang="fi-FI" sz="2400" dirty="0"/>
                <a:t>ITSENÄINEN</a:t>
              </a:r>
              <a:endParaRPr dirty="0"/>
            </a:p>
          </p:txBody>
        </p:sp>
        <p:sp>
          <p:nvSpPr>
            <p:cNvPr id="1617" name="TextBox 12"/>
            <p:cNvSpPr txBox="1"/>
            <p:nvPr/>
          </p:nvSpPr>
          <p:spPr>
            <a:xfrm rot="10800000">
              <a:off x="7722026" y="5343520"/>
              <a:ext cx="2653136" cy="430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r>
                <a:rPr lang="fi-FI" sz="2400" dirty="0"/>
                <a:t>TURVALLINEN</a:t>
              </a:r>
              <a:endParaRPr dirty="0"/>
            </a:p>
          </p:txBody>
        </p:sp>
        <p:sp>
          <p:nvSpPr>
            <p:cNvPr id="1618" name="TextBox 12"/>
            <p:cNvSpPr txBox="1"/>
            <p:nvPr/>
          </p:nvSpPr>
          <p:spPr>
            <a:xfrm rot="10800000">
              <a:off x="7722029" y="4473865"/>
              <a:ext cx="2653137" cy="430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r>
                <a:rPr lang="fi-FI" sz="2400" dirty="0"/>
                <a:t>TERVEYS</a:t>
              </a:r>
              <a:endParaRPr sz="2400" dirty="0"/>
            </a:p>
          </p:txBody>
        </p:sp>
        <p:sp>
          <p:nvSpPr>
            <p:cNvPr id="1619" name="TextBox 12"/>
            <p:cNvSpPr txBox="1"/>
            <p:nvPr/>
          </p:nvSpPr>
          <p:spPr>
            <a:xfrm rot="10800000">
              <a:off x="7743220" y="3594092"/>
              <a:ext cx="2570053" cy="430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r>
                <a:rPr sz="2400" dirty="0"/>
                <a:t>A</a:t>
              </a:r>
              <a:r>
                <a:rPr lang="fi-FI" sz="2400" dirty="0"/>
                <a:t>KTIIVINEN</a:t>
              </a:r>
              <a:endParaRPr dirty="0"/>
            </a:p>
          </p:txBody>
        </p:sp>
        <p:sp>
          <p:nvSpPr>
            <p:cNvPr id="1620" name="TextBox 12"/>
            <p:cNvSpPr txBox="1"/>
            <p:nvPr/>
          </p:nvSpPr>
          <p:spPr>
            <a:xfrm rot="10800000">
              <a:off x="7760987" y="2681213"/>
              <a:ext cx="3513771" cy="430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r>
                <a:rPr lang="fi-FI" sz="2400" dirty="0"/>
                <a:t>YHTEISÖLLINEN</a:t>
              </a:r>
              <a:endParaRPr dirty="0"/>
            </a:p>
          </p:txBody>
        </p:sp>
      </p:grpSp>
      <p:sp>
        <p:nvSpPr>
          <p:cNvPr id="25" name="TextBox 12">
            <a:extLst>
              <a:ext uri="{FF2B5EF4-FFF2-40B4-BE49-F238E27FC236}">
                <a16:creationId xmlns:a16="http://schemas.microsoft.com/office/drawing/2014/main" id="{93CB28A1-2F3E-4755-8F46-E49B54BFC6FE}"/>
              </a:ext>
            </a:extLst>
          </p:cNvPr>
          <p:cNvSpPr txBox="1"/>
          <p:nvPr/>
        </p:nvSpPr>
        <p:spPr>
          <a:xfrm>
            <a:off x="7914568" y="5546796"/>
            <a:ext cx="4175831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2000">
                <a:latin typeface="Segoe UI"/>
                <a:ea typeface="Segoe UI"/>
                <a:cs typeface="Segoe UI"/>
                <a:sym typeface="Segoe UI"/>
              </a:defRPr>
            </a:pPr>
            <a:r>
              <a:rPr lang="en-US" sz="2400" b="1" dirty="0" err="1"/>
              <a:t>Sosiaalinen</a:t>
            </a:r>
            <a:r>
              <a:rPr lang="en-US" sz="2400" b="1" dirty="0"/>
              <a:t> </a:t>
            </a:r>
            <a:r>
              <a:rPr lang="en-US" dirty="0"/>
              <a:t>- </a:t>
            </a:r>
            <a:r>
              <a:rPr lang="fi-FI" dirty="0"/>
              <a:t>Live-toimintaa, vertaistoiminta ja seurustelupiirejä. </a:t>
            </a:r>
            <a:endParaRPr b="1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DD5FDDDC-21DC-4657-B71B-915A55392135}"/>
              </a:ext>
            </a:extLst>
          </p:cNvPr>
          <p:cNvSpPr txBox="1"/>
          <p:nvPr/>
        </p:nvSpPr>
        <p:spPr>
          <a:xfrm>
            <a:off x="6883043" y="4636258"/>
            <a:ext cx="503463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2000">
                <a:latin typeface="Segoe UI"/>
                <a:ea typeface="Segoe UI"/>
                <a:cs typeface="Segoe UI"/>
                <a:sym typeface="Segoe UI"/>
              </a:defRPr>
            </a:pPr>
            <a:r>
              <a:rPr lang="en-US" sz="2400" b="1" dirty="0" err="1"/>
              <a:t>Liikunta</a:t>
            </a:r>
            <a:r>
              <a:rPr lang="en-US" sz="2400" dirty="0"/>
              <a:t> </a:t>
            </a:r>
            <a:r>
              <a:rPr lang="en-US" dirty="0"/>
              <a:t>– </a:t>
            </a:r>
            <a:r>
              <a:rPr lang="en-US" dirty="0" err="1"/>
              <a:t>Livenä</a:t>
            </a:r>
            <a:r>
              <a:rPr lang="en-US" dirty="0"/>
              <a:t> ja </a:t>
            </a:r>
            <a:r>
              <a:rPr lang="en-US" dirty="0" err="1"/>
              <a:t>tallenteina</a:t>
            </a:r>
            <a:r>
              <a:rPr lang="en-US" dirty="0"/>
              <a:t> </a:t>
            </a:r>
            <a:r>
              <a:rPr lang="en-US" dirty="0" err="1"/>
              <a:t>jumppaa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C897418F-E33E-436E-9300-8DD256CF4E7E}"/>
              </a:ext>
            </a:extLst>
          </p:cNvPr>
          <p:cNvSpPr txBox="1"/>
          <p:nvPr/>
        </p:nvSpPr>
        <p:spPr>
          <a:xfrm>
            <a:off x="5845184" y="3538325"/>
            <a:ext cx="5844717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2000">
                <a:latin typeface="Segoe UI"/>
                <a:ea typeface="Segoe UI"/>
                <a:cs typeface="Segoe UI"/>
                <a:sym typeface="Segoe UI"/>
              </a:defRPr>
            </a:pPr>
            <a:r>
              <a:rPr lang="en-US" sz="2400" b="1" dirty="0" err="1"/>
              <a:t>Terveyspalvelut</a:t>
            </a:r>
            <a:r>
              <a:rPr lang="en-US" b="1" dirty="0"/>
              <a:t>– </a:t>
            </a:r>
            <a:r>
              <a:rPr lang="en-US" dirty="0" err="1"/>
              <a:t>etähoito</a:t>
            </a:r>
            <a:r>
              <a:rPr lang="en-US" dirty="0"/>
              <a:t>, </a:t>
            </a:r>
            <a:r>
              <a:rPr lang="en-US" dirty="0" err="1"/>
              <a:t>etälääkäri</a:t>
            </a:r>
            <a:r>
              <a:rPr lang="en-US" dirty="0"/>
              <a:t>, </a:t>
            </a:r>
            <a:r>
              <a:rPr lang="en-US" dirty="0" err="1"/>
              <a:t>lääkemuistutukset</a:t>
            </a:r>
            <a:r>
              <a:rPr lang="en-US" dirty="0"/>
              <a:t>, </a:t>
            </a:r>
            <a:r>
              <a:rPr lang="en-US" dirty="0" err="1"/>
              <a:t>terveys</a:t>
            </a:r>
            <a:r>
              <a:rPr lang="en-US" dirty="0"/>
              <a:t> &amp; </a:t>
            </a:r>
            <a:r>
              <a:rPr lang="en-US" dirty="0" err="1"/>
              <a:t>hyvinvointiluennot</a:t>
            </a:r>
            <a:endParaRPr dirty="0"/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3693AFBA-0DED-421B-BEAA-E3867C7D184B}"/>
              </a:ext>
            </a:extLst>
          </p:cNvPr>
          <p:cNvSpPr txBox="1"/>
          <p:nvPr/>
        </p:nvSpPr>
        <p:spPr>
          <a:xfrm>
            <a:off x="4776537" y="2753841"/>
            <a:ext cx="658222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2000">
                <a:latin typeface="Segoe UI"/>
                <a:ea typeface="Segoe UI"/>
                <a:cs typeface="Segoe UI"/>
                <a:sym typeface="Segoe UI"/>
              </a:defRPr>
            </a:pPr>
            <a:r>
              <a:rPr lang="en-US" sz="2400" b="1" dirty="0" err="1"/>
              <a:t>Henkilökohtainen</a:t>
            </a:r>
            <a:r>
              <a:rPr lang="en-US" b="1" dirty="0"/>
              <a:t> -</a:t>
            </a:r>
            <a:r>
              <a:rPr lang="en-US" dirty="0"/>
              <a:t> </a:t>
            </a:r>
            <a:r>
              <a:rPr lang="en-US" dirty="0" err="1"/>
              <a:t>Seuranta</a:t>
            </a:r>
            <a:r>
              <a:rPr lang="en-US" dirty="0"/>
              <a:t> ja </a:t>
            </a:r>
            <a:r>
              <a:rPr lang="en-US" dirty="0" err="1"/>
              <a:t>hätäapu</a:t>
            </a:r>
            <a:endParaRPr dirty="0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56B69172-9582-465F-98BA-FDDAC1A37D89}"/>
              </a:ext>
            </a:extLst>
          </p:cNvPr>
          <p:cNvSpPr txBox="1"/>
          <p:nvPr/>
        </p:nvSpPr>
        <p:spPr>
          <a:xfrm>
            <a:off x="3857244" y="1802094"/>
            <a:ext cx="806043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2000">
                <a:latin typeface="Segoe UI"/>
                <a:ea typeface="Segoe UI"/>
                <a:cs typeface="Segoe UI"/>
                <a:sym typeface="Segoe UI"/>
              </a:defRPr>
            </a:pPr>
            <a:r>
              <a:rPr lang="en-US" sz="2400" b="1" dirty="0"/>
              <a:t>Lifestyle</a:t>
            </a:r>
            <a:r>
              <a:rPr lang="en-US" dirty="0"/>
              <a:t> –</a:t>
            </a:r>
            <a:r>
              <a:rPr dirty="0"/>
              <a:t> </a:t>
            </a:r>
            <a:r>
              <a:rPr lang="fi-FI" dirty="0"/>
              <a:t>kuljetuksen tilaus</a:t>
            </a:r>
            <a:r>
              <a:rPr dirty="0"/>
              <a:t>, </a:t>
            </a:r>
            <a:r>
              <a:rPr lang="fi-FI" dirty="0"/>
              <a:t>siivous</a:t>
            </a:r>
            <a:r>
              <a:rPr lang="en-US" dirty="0"/>
              <a:t>, </a:t>
            </a:r>
            <a:r>
              <a:rPr lang="en-US" dirty="0" err="1"/>
              <a:t>ruoka</a:t>
            </a:r>
            <a:r>
              <a:rPr lang="en-US" dirty="0"/>
              <a:t>, </a:t>
            </a:r>
            <a:r>
              <a:rPr lang="en-US" dirty="0" err="1"/>
              <a:t>kauppa</a:t>
            </a:r>
            <a:r>
              <a:rPr lang="en-US" dirty="0"/>
              <a:t>, </a:t>
            </a:r>
            <a:r>
              <a:rPr lang="en-US" dirty="0" err="1"/>
              <a:t>jne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B31717F0-30F7-44D4-8101-AE4AE2204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883D65BA-C586-4E37-A9FD-7AD6C8624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4" y="6174230"/>
            <a:ext cx="2070800" cy="683770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2E88E28-F5C8-43E5-9085-D66F254DEB5A}"/>
              </a:ext>
            </a:extLst>
          </p:cNvPr>
          <p:cNvSpPr txBox="1"/>
          <p:nvPr/>
        </p:nvSpPr>
        <p:spPr>
          <a:xfrm flipH="1">
            <a:off x="10220107" y="6452696"/>
            <a:ext cx="1971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3014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3" name="Picture Placeholder 4" descr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14" name="Rectangle 16"/>
          <p:cNvSpPr/>
          <p:nvPr/>
        </p:nvSpPr>
        <p:spPr>
          <a:xfrm>
            <a:off x="-8551" y="0"/>
            <a:ext cx="12192001" cy="6858000"/>
          </a:xfrm>
          <a:prstGeom prst="rect">
            <a:avLst/>
          </a:prstGeom>
          <a:gradFill>
            <a:gsLst>
              <a:gs pos="0">
                <a:srgbClr val="000000">
                  <a:alpha val="90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5" name="Rectangle 15"/>
          <p:cNvSpPr/>
          <p:nvPr/>
        </p:nvSpPr>
        <p:spPr>
          <a:xfrm rot="10800000">
            <a:off x="-17103" y="45334"/>
            <a:ext cx="12192001" cy="6858000"/>
          </a:xfrm>
          <a:prstGeom prst="rect">
            <a:avLst/>
          </a:prstGeom>
          <a:solidFill>
            <a:srgbClr val="000000">
              <a:alpha val="3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017" name="Content Placeholder 32"/>
          <p:cNvSpPr txBox="1"/>
          <p:nvPr/>
        </p:nvSpPr>
        <p:spPr>
          <a:xfrm>
            <a:off x="614445" y="2269469"/>
            <a:ext cx="2704162" cy="4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defRPr sz="1700" cap="all" spc="3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lang="fi-FI" b="1" dirty="0"/>
              <a:t>LISÄTIETOJA</a:t>
            </a:r>
            <a:r>
              <a:rPr b="1" dirty="0"/>
              <a:t>:</a:t>
            </a:r>
          </a:p>
        </p:txBody>
      </p:sp>
      <p:sp>
        <p:nvSpPr>
          <p:cNvPr id="2018" name="Content Placeholder 33"/>
          <p:cNvSpPr txBox="1"/>
          <p:nvPr/>
        </p:nvSpPr>
        <p:spPr>
          <a:xfrm>
            <a:off x="1699684" y="3443734"/>
            <a:ext cx="3000653" cy="4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7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lang="en-US" b="1" dirty="0"/>
              <a:t>Heli Helander, </a:t>
            </a:r>
            <a:r>
              <a:rPr lang="en-US" b="1" dirty="0" err="1"/>
              <a:t>Salesmanager</a:t>
            </a:r>
            <a:endParaRPr b="1" dirty="0"/>
          </a:p>
        </p:txBody>
      </p:sp>
      <p:sp>
        <p:nvSpPr>
          <p:cNvPr id="2020" name="Content Placeholder 35"/>
          <p:cNvSpPr txBox="1"/>
          <p:nvPr/>
        </p:nvSpPr>
        <p:spPr>
          <a:xfrm>
            <a:off x="2225061" y="5103080"/>
            <a:ext cx="2704162" cy="4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7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b="1" dirty="0"/>
              <a:t>www.</a:t>
            </a:r>
            <a:r>
              <a:rPr lang="fi-FI" b="1" dirty="0"/>
              <a:t>smartgroup.fi</a:t>
            </a:r>
            <a:endParaRPr b="1" dirty="0"/>
          </a:p>
        </p:txBody>
      </p:sp>
      <p:sp>
        <p:nvSpPr>
          <p:cNvPr id="2021" name="Straight Connector 24"/>
          <p:cNvSpPr/>
          <p:nvPr/>
        </p:nvSpPr>
        <p:spPr>
          <a:xfrm>
            <a:off x="602565" y="6201602"/>
            <a:ext cx="10986870" cy="1"/>
          </a:xfrm>
          <a:prstGeom prst="line">
            <a:avLst/>
          </a:prstGeom>
          <a:ln w="6350">
            <a:solidFill>
              <a:srgbClr val="54823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3" name="Subtitle 1"/>
          <p:cNvSpPr txBox="1"/>
          <p:nvPr/>
        </p:nvSpPr>
        <p:spPr>
          <a:xfrm>
            <a:off x="1595250" y="1948256"/>
            <a:ext cx="91440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spc="3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 hangingPunct="1">
              <a:defRPr/>
            </a:pPr>
            <a:r>
              <a:rPr lang="en-US" b="1" dirty="0"/>
              <a:t>YHDESSÄOLOA, AKTIIVISUUTTA, ITSENÄISYYTTÄ</a:t>
            </a:r>
          </a:p>
        </p:txBody>
      </p:sp>
      <p:pic>
        <p:nvPicPr>
          <p:cNvPr id="2027" name="Graphic 26" descr="Graphic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904" y="4270694"/>
            <a:ext cx="253253" cy="253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8" name="Graphic 27" descr="Graphic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904" y="4690721"/>
            <a:ext cx="253253" cy="253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9" name="Graphic 28" descr="Graphic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8358" y="3868470"/>
            <a:ext cx="237483" cy="237483"/>
          </a:xfrm>
          <a:prstGeom prst="rect">
            <a:avLst/>
          </a:prstGeom>
          <a:ln w="12700">
            <a:miter lim="400000"/>
          </a:ln>
        </p:spPr>
      </p:pic>
      <p:sp>
        <p:nvSpPr>
          <p:cNvPr id="2036" name="Content Placeholder 31"/>
          <p:cNvSpPr txBox="1"/>
          <p:nvPr/>
        </p:nvSpPr>
        <p:spPr>
          <a:xfrm>
            <a:off x="2176936" y="3795826"/>
            <a:ext cx="2283343" cy="4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defRPr sz="17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lang="fi-FI" sz="1600" b="1" dirty="0"/>
              <a:t>+ 358 40 416 4348 </a:t>
            </a:r>
            <a:endParaRPr sz="1600" b="1" dirty="0"/>
          </a:p>
        </p:txBody>
      </p:sp>
      <p:sp>
        <p:nvSpPr>
          <p:cNvPr id="2037" name="Content Placeholder 31"/>
          <p:cNvSpPr txBox="1"/>
          <p:nvPr/>
        </p:nvSpPr>
        <p:spPr>
          <a:xfrm>
            <a:off x="2176936" y="4200051"/>
            <a:ext cx="2704161" cy="4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defRPr sz="17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lang="en-US" sz="1600" b="1" dirty="0" err="1"/>
              <a:t>heli.helanderl</a:t>
            </a:r>
            <a:r>
              <a:rPr sz="1600" b="1" dirty="0"/>
              <a:t>@</a:t>
            </a:r>
            <a:r>
              <a:rPr lang="fi-FI" sz="1600" b="1" dirty="0"/>
              <a:t>smartgroup.fi</a:t>
            </a:r>
            <a:endParaRPr sz="1600" b="1" dirty="0"/>
          </a:p>
        </p:txBody>
      </p:sp>
      <p:sp>
        <p:nvSpPr>
          <p:cNvPr id="2038" name="Content Placeholder 31"/>
          <p:cNvSpPr txBox="1"/>
          <p:nvPr/>
        </p:nvSpPr>
        <p:spPr>
          <a:xfrm>
            <a:off x="2176936" y="4646672"/>
            <a:ext cx="289236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7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lang="en-US" sz="1600" b="1" dirty="0" err="1"/>
              <a:t>Hatanpäänkatu</a:t>
            </a:r>
            <a:r>
              <a:rPr lang="en-US" sz="1600" b="1" dirty="0"/>
              <a:t> 15, Tampere</a:t>
            </a:r>
            <a:endParaRPr sz="1600" b="1" dirty="0"/>
          </a:p>
        </p:txBody>
      </p:sp>
      <p:pic>
        <p:nvPicPr>
          <p:cNvPr id="2042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875" y="6254144"/>
            <a:ext cx="855493" cy="558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675D1CAA-15F2-4C7C-B2B5-89D2721157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4" y="2471742"/>
            <a:ext cx="3224464" cy="973122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5DF9D728-65BC-4B21-A314-FB9C467F0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4" y="6174230"/>
            <a:ext cx="2070800" cy="68377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CD9FF59-C68D-47FE-92F8-E2E7C2426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142" y="322649"/>
            <a:ext cx="9455716" cy="2031239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C24F68B7-CD6D-436A-8B46-DFB032AC70A3}"/>
              </a:ext>
            </a:extLst>
          </p:cNvPr>
          <p:cNvSpPr txBox="1"/>
          <p:nvPr/>
        </p:nvSpPr>
        <p:spPr>
          <a:xfrm flipH="1">
            <a:off x="10220107" y="6452696"/>
            <a:ext cx="1971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4513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62" y="1793923"/>
            <a:ext cx="7929284" cy="44602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E1DEC6-8361-5C47-9760-0B05FFFA19E7}"/>
              </a:ext>
            </a:extLst>
          </p:cNvPr>
          <p:cNvSpPr/>
          <p:nvPr/>
        </p:nvSpPr>
        <p:spPr>
          <a:xfrm>
            <a:off x="400260" y="799107"/>
            <a:ext cx="11971682" cy="707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GB" sz="2400" cap="all" spc="225" dirty="0">
              <a:solidFill>
                <a:srgbClr val="15191D"/>
              </a:solidFill>
              <a:latin typeface="Segoe UI"/>
              <a:ea typeface="+mj-ea"/>
              <a:cs typeface="Segoe U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B854C2D-DC93-40EC-A3E3-74F6E35623BF}"/>
              </a:ext>
            </a:extLst>
          </p:cNvPr>
          <p:cNvSpPr txBox="1">
            <a:spLocks/>
          </p:cNvSpPr>
          <p:nvPr/>
        </p:nvSpPr>
        <p:spPr>
          <a:xfrm>
            <a:off x="-77423" y="203135"/>
            <a:ext cx="11980854" cy="147790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cap="all" spc="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PALVELUT VANHEMMILLE AIKUISILLE KOTIIN</a:t>
            </a:r>
          </a:p>
          <a:p>
            <a:pPr>
              <a:lnSpc>
                <a:spcPct val="150000"/>
              </a:lnSpc>
            </a:pPr>
            <a:r>
              <a:rPr lang="en-US" sz="3200" b="1" cap="all" spc="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- SIIHEN TUTTUUN TELEVISIOON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8CD3339-174E-4818-A729-6FBE5DDFB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472800E-42D1-4C26-91B7-13624E12E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4" y="6174230"/>
            <a:ext cx="2070800" cy="68377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14CBF97A-B4FE-4DC0-A5D0-96A546FEB1C6}"/>
              </a:ext>
            </a:extLst>
          </p:cNvPr>
          <p:cNvSpPr txBox="1"/>
          <p:nvPr/>
        </p:nvSpPr>
        <p:spPr>
          <a:xfrm flipH="1">
            <a:off x="10220107" y="6452696"/>
            <a:ext cx="1971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120403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623" y="4903523"/>
            <a:ext cx="1278540" cy="1278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7" name="Image" descr="Image"/>
          <p:cNvPicPr>
            <a:picLocks noChangeAspect="1"/>
          </p:cNvPicPr>
          <p:nvPr/>
        </p:nvPicPr>
        <p:blipFill>
          <a:blip r:embed="rId3"/>
          <a:srcRect t="48473" b="5195"/>
          <a:stretch>
            <a:fillRect/>
          </a:stretch>
        </p:blipFill>
        <p:spPr>
          <a:xfrm>
            <a:off x="7961275" y="1620933"/>
            <a:ext cx="25958" cy="4003870"/>
          </a:xfrm>
          <a:prstGeom prst="rect">
            <a:avLst/>
          </a:prstGeom>
          <a:ln w="12700">
            <a:miter lim="400000"/>
          </a:ln>
        </p:spPr>
      </p:pic>
      <p:sp>
        <p:nvSpPr>
          <p:cNvPr id="1978" name="THE STRATEGY - ACCESSIBLE THCHNOLOGY"/>
          <p:cNvSpPr txBox="1"/>
          <p:nvPr/>
        </p:nvSpPr>
        <p:spPr>
          <a:xfrm>
            <a:off x="545100" y="297652"/>
            <a:ext cx="11888686" cy="70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1">
              <a:lnSpc>
                <a:spcPct val="90000"/>
              </a:lnSpc>
              <a:defRPr sz="3500" b="1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fi-FI" sz="4400" cap="all" spc="300" dirty="0">
                <a:latin typeface="+mn-lt"/>
              </a:rPr>
              <a:t>TUTTU TEKNOLOGIA </a:t>
            </a:r>
            <a:r>
              <a:rPr lang="en-US" sz="4400" cap="all" spc="300" dirty="0">
                <a:latin typeface="+mn-lt"/>
              </a:rPr>
              <a:t>– KODIN TELEVISIO</a:t>
            </a:r>
            <a:endParaRPr sz="4400" cap="all" spc="300" dirty="0">
              <a:latin typeface="+mn-lt"/>
            </a:endParaRPr>
          </a:p>
        </p:txBody>
      </p:sp>
      <p:sp>
        <p:nvSpPr>
          <p:cNvPr id="1979" name="DESIGNED FOR AND BY OLDER ADULTS"/>
          <p:cNvSpPr txBox="1"/>
          <p:nvPr/>
        </p:nvSpPr>
        <p:spPr>
          <a:xfrm>
            <a:off x="609947" y="910232"/>
            <a:ext cx="5962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fi-FI" dirty="0">
                <a:latin typeface="+mn-lt"/>
                <a:sym typeface="Wingdings" panose="05000000000000000000" pitchFamily="2" charset="2"/>
              </a:rPr>
              <a:t> </a:t>
            </a:r>
            <a:r>
              <a:rPr lang="fi-FI" dirty="0">
                <a:latin typeface="+mn-lt"/>
              </a:rPr>
              <a:t>SUUNNITELTU VANHEMMILLE AIKUISILLE</a:t>
            </a:r>
            <a:endParaRPr dirty="0"/>
          </a:p>
        </p:txBody>
      </p:sp>
      <p:pic>
        <p:nvPicPr>
          <p:cNvPr id="198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46" y="2941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55" y="145033"/>
            <a:ext cx="114714" cy="1075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7" name="Group"/>
          <p:cNvGrpSpPr/>
          <p:nvPr/>
        </p:nvGrpSpPr>
        <p:grpSpPr>
          <a:xfrm>
            <a:off x="775560" y="2121459"/>
            <a:ext cx="6432686" cy="4052771"/>
            <a:chOff x="0" y="0"/>
            <a:chExt cx="6432685" cy="4052769"/>
          </a:xfrm>
        </p:grpSpPr>
        <p:pic>
          <p:nvPicPr>
            <p:cNvPr id="1983" name="Picture 33" descr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3792" y="0"/>
              <a:ext cx="828355" cy="749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4" name="Picture 6" descr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968" y="490162"/>
              <a:ext cx="4360009" cy="2851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5" name="תמונה 4" descr="תמונה 4"/>
            <p:cNvPicPr>
              <a:picLocks noChangeAspect="1"/>
            </p:cNvPicPr>
            <p:nvPr/>
          </p:nvPicPr>
          <p:blipFill>
            <a:blip r:embed="rId8"/>
            <a:srcRect l="78040" t="5995" r="3810" b="7662"/>
            <a:stretch>
              <a:fillRect/>
            </a:stretch>
          </p:blipFill>
          <p:spPr>
            <a:xfrm>
              <a:off x="5287228" y="269141"/>
              <a:ext cx="1145458" cy="30639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6" name="Picture 7" descr="Picture 7"/>
            <p:cNvPicPr>
              <a:picLocks noChangeAspect="1"/>
            </p:cNvPicPr>
            <p:nvPr/>
          </p:nvPicPr>
          <p:blipFill>
            <a:blip r:embed="rId9"/>
            <a:srcRect l="8750" t="25417" r="8749" b="25416"/>
            <a:stretch>
              <a:fillRect/>
            </a:stretch>
          </p:blipFill>
          <p:spPr>
            <a:xfrm>
              <a:off x="0" y="3243053"/>
              <a:ext cx="1359570" cy="809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8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016" y="1495042"/>
            <a:ext cx="497841" cy="497841"/>
          </a:xfrm>
          <a:prstGeom prst="rect">
            <a:avLst/>
          </a:prstGeom>
          <a:ln w="12700">
            <a:miter lim="400000"/>
          </a:ln>
        </p:spPr>
      </p:pic>
      <p:sp>
        <p:nvSpPr>
          <p:cNvPr id="1989" name="TextBox 12"/>
          <p:cNvSpPr txBox="1"/>
          <p:nvPr/>
        </p:nvSpPr>
        <p:spPr>
          <a:xfrm>
            <a:off x="8334990" y="1507742"/>
            <a:ext cx="336137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fi-FI" dirty="0"/>
              <a:t>Toimii kaikissa televisiossa</a:t>
            </a:r>
            <a:endParaRPr dirty="0"/>
          </a:p>
        </p:txBody>
      </p:sp>
      <p:pic>
        <p:nvPicPr>
          <p:cNvPr id="199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016" y="2155442"/>
            <a:ext cx="497841" cy="497841"/>
          </a:xfrm>
          <a:prstGeom prst="rect">
            <a:avLst/>
          </a:prstGeom>
          <a:ln w="12700">
            <a:miter lim="400000"/>
          </a:ln>
        </p:spPr>
      </p:pic>
      <p:sp>
        <p:nvSpPr>
          <p:cNvPr id="1991" name="TextBox 12"/>
          <p:cNvSpPr txBox="1"/>
          <p:nvPr/>
        </p:nvSpPr>
        <p:spPr>
          <a:xfrm>
            <a:off x="8334990" y="2142742"/>
            <a:ext cx="298175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fi-FI" dirty="0"/>
              <a:t>Sama lähde/syöte</a:t>
            </a:r>
            <a:endParaRPr dirty="0"/>
          </a:p>
        </p:txBody>
      </p:sp>
      <p:pic>
        <p:nvPicPr>
          <p:cNvPr id="199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016" y="2815842"/>
            <a:ext cx="497841" cy="497841"/>
          </a:xfrm>
          <a:prstGeom prst="rect">
            <a:avLst/>
          </a:prstGeom>
          <a:ln w="12700">
            <a:miter lim="400000"/>
          </a:ln>
        </p:spPr>
      </p:pic>
      <p:sp>
        <p:nvSpPr>
          <p:cNvPr id="1993" name="TextBox 12"/>
          <p:cNvSpPr txBox="1"/>
          <p:nvPr/>
        </p:nvSpPr>
        <p:spPr>
          <a:xfrm>
            <a:off x="8334990" y="2803142"/>
            <a:ext cx="298175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dirty="0"/>
              <a:t>Audio-video </a:t>
            </a:r>
            <a:r>
              <a:rPr lang="fi-FI" dirty="0"/>
              <a:t>käytössä</a:t>
            </a:r>
            <a:endParaRPr dirty="0"/>
          </a:p>
        </p:txBody>
      </p:sp>
      <p:pic>
        <p:nvPicPr>
          <p:cNvPr id="199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016" y="3476242"/>
            <a:ext cx="497841" cy="497841"/>
          </a:xfrm>
          <a:prstGeom prst="rect">
            <a:avLst/>
          </a:prstGeom>
          <a:ln w="12700">
            <a:miter lim="400000"/>
          </a:ln>
        </p:spPr>
      </p:pic>
      <p:sp>
        <p:nvSpPr>
          <p:cNvPr id="1995" name="TextBox 12"/>
          <p:cNvSpPr txBox="1"/>
          <p:nvPr/>
        </p:nvSpPr>
        <p:spPr>
          <a:xfrm>
            <a:off x="8334990" y="3463542"/>
            <a:ext cx="328312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fi-FI" dirty="0"/>
              <a:t>Asennus ja käyttöönotto helppo</a:t>
            </a:r>
            <a:endParaRPr dirty="0"/>
          </a:p>
        </p:txBody>
      </p:sp>
      <p:pic>
        <p:nvPicPr>
          <p:cNvPr id="199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016" y="4581142"/>
            <a:ext cx="497841" cy="497841"/>
          </a:xfrm>
          <a:prstGeom prst="rect">
            <a:avLst/>
          </a:prstGeom>
          <a:ln w="12700">
            <a:miter lim="400000"/>
          </a:ln>
        </p:spPr>
      </p:pic>
      <p:sp>
        <p:nvSpPr>
          <p:cNvPr id="1997" name="TextBox 12"/>
          <p:cNvSpPr txBox="1"/>
          <p:nvPr/>
        </p:nvSpPr>
        <p:spPr>
          <a:xfrm>
            <a:off x="8334990" y="4581142"/>
            <a:ext cx="328312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fi-FI" dirty="0"/>
              <a:t>HIPAA-yhteensopiva
</a:t>
            </a:r>
            <a:endParaRPr dirty="0"/>
          </a:p>
        </p:txBody>
      </p:sp>
      <p:pic>
        <p:nvPicPr>
          <p:cNvPr id="1998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016" y="5241542"/>
            <a:ext cx="497841" cy="497841"/>
          </a:xfrm>
          <a:prstGeom prst="rect">
            <a:avLst/>
          </a:prstGeom>
          <a:ln w="12700">
            <a:miter lim="400000"/>
          </a:ln>
        </p:spPr>
      </p:pic>
      <p:sp>
        <p:nvSpPr>
          <p:cNvPr id="1999" name="TextBox 12"/>
          <p:cNvSpPr txBox="1"/>
          <p:nvPr/>
        </p:nvSpPr>
        <p:spPr>
          <a:xfrm>
            <a:off x="8334990" y="5254242"/>
            <a:ext cx="346077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fi-FI" dirty="0"/>
              <a:t>Monikielinen käyttöliittymä
</a:t>
            </a:r>
            <a:endParaRPr dirty="0"/>
          </a:p>
        </p:txBody>
      </p:sp>
      <p:sp>
        <p:nvSpPr>
          <p:cNvPr id="2000" name="TextBox 12"/>
          <p:cNvSpPr txBox="1"/>
          <p:nvPr/>
        </p:nvSpPr>
        <p:spPr>
          <a:xfrm>
            <a:off x="8334990" y="5914642"/>
            <a:ext cx="313757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fi-FI" dirty="0"/>
              <a:t>Kaukosäädin mikrofonilla
</a:t>
            </a:r>
            <a:endParaRPr dirty="0"/>
          </a:p>
        </p:txBody>
      </p:sp>
      <p:pic>
        <p:nvPicPr>
          <p:cNvPr id="200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9258" y="5901942"/>
            <a:ext cx="519396" cy="519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1A9F6574-A1A5-4885-9A26-0A3DD18FC8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4" y="6174230"/>
            <a:ext cx="2070800" cy="68377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8E08BC8-0125-41FD-AC0B-59FE47D7B3F7}"/>
              </a:ext>
            </a:extLst>
          </p:cNvPr>
          <p:cNvSpPr txBox="1"/>
          <p:nvPr/>
        </p:nvSpPr>
        <p:spPr>
          <a:xfrm flipH="1">
            <a:off x="10220107" y="6452696"/>
            <a:ext cx="1971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B09EA66-1952-43A0-A581-583A9DDAD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73" y="3402325"/>
            <a:ext cx="3125351" cy="2187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AD552B-4435-46C8-A492-622CF052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1" y="320424"/>
            <a:ext cx="11647618" cy="769441"/>
          </a:xfr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15191D"/>
                </a:solidFill>
                <a:latin typeface="+mn-lt"/>
                <a:cs typeface="Segoe UI"/>
                <a:sym typeface="Segoe UI"/>
              </a:rPr>
              <a:t>LAITERIPPUMATON UNIPERCARE</a:t>
            </a:r>
            <a:endParaRPr lang="en-US" sz="3200" dirty="0">
              <a:latin typeface="+mn-lt"/>
              <a:cs typeface="Segoe UI Light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F05EB-2C4B-4B8F-BD9C-3318EA83104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96" y="1862997"/>
            <a:ext cx="2407844" cy="707886"/>
          </a:xfrm>
        </p:spPr>
        <p:txBody>
          <a:bodyPr>
            <a:noAutofit/>
          </a:bodyPr>
          <a:lstStyle/>
          <a:p>
            <a:r>
              <a:rPr lang="en-US" sz="2000" dirty="0" err="1"/>
              <a:t>Hoitajille</a:t>
            </a:r>
            <a:endParaRPr lang="en-GB" sz="2000" i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C20A34-F431-46DD-8D98-5ECE2BAB50B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96" y="2681300"/>
            <a:ext cx="2407844" cy="615553"/>
          </a:xfrm>
        </p:spPr>
        <p:txBody>
          <a:bodyPr/>
          <a:lstStyle/>
          <a:p>
            <a:r>
              <a:rPr lang="en-US" dirty="0" err="1"/>
              <a:t>Mobiilisovellus</a:t>
            </a:r>
            <a:r>
              <a:rPr lang="en-US" dirty="0"/>
              <a:t> </a:t>
            </a:r>
            <a:r>
              <a:rPr lang="en-US" dirty="0" err="1"/>
              <a:t>etätukeen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58E45-E231-4F99-A4B1-D09F89976FA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507536" y="1759620"/>
            <a:ext cx="3259670" cy="707886"/>
          </a:xfrm>
        </p:spPr>
        <p:txBody>
          <a:bodyPr/>
          <a:lstStyle/>
          <a:p>
            <a:r>
              <a:rPr lang="en-US" sz="2000" dirty="0" err="1"/>
              <a:t>Yhteisön</a:t>
            </a:r>
            <a:r>
              <a:rPr lang="en-US" sz="2000" dirty="0"/>
              <a:t> </a:t>
            </a:r>
            <a:r>
              <a:rPr lang="en-US" sz="2000" dirty="0" err="1"/>
              <a:t>hallinta-portaali</a:t>
            </a:r>
            <a:endParaRPr lang="en-GB" sz="2000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EB7925-7309-43DC-861F-688BB66F961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79053" y="2744715"/>
            <a:ext cx="2407844" cy="615553"/>
          </a:xfrm>
        </p:spPr>
        <p:txBody>
          <a:bodyPr/>
          <a:lstStyle/>
          <a:p>
            <a:r>
              <a:rPr lang="en-US" dirty="0" err="1"/>
              <a:t>Yhteisön</a:t>
            </a:r>
            <a:r>
              <a:rPr lang="en-US" dirty="0"/>
              <a:t> </a:t>
            </a:r>
            <a:r>
              <a:rPr lang="en-US" dirty="0" err="1"/>
              <a:t>hallintaportaali</a:t>
            </a:r>
            <a:r>
              <a:rPr lang="en-US" dirty="0"/>
              <a:t>
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421683-4EEF-4897-B0A1-B5459CA62C7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92078" y="1581055"/>
            <a:ext cx="2407844" cy="293380"/>
          </a:xfrm>
        </p:spPr>
        <p:txBody>
          <a:bodyPr/>
          <a:lstStyle/>
          <a:p>
            <a:r>
              <a:rPr lang="en-US" sz="2000" dirty="0" err="1"/>
              <a:t>Vanhemmille</a:t>
            </a:r>
            <a:r>
              <a:rPr lang="en-US" sz="2000" dirty="0"/>
              <a:t> </a:t>
            </a:r>
            <a:r>
              <a:rPr lang="en-US" sz="2000" dirty="0" err="1"/>
              <a:t>aikuisille</a:t>
            </a:r>
            <a:r>
              <a:rPr lang="en-US" sz="2000" dirty="0"/>
              <a:t>
</a:t>
            </a:r>
            <a:endParaRPr lang="en-GB" sz="2000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339A44-8902-4691-8173-0D52BCA8EDA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20142" y="2118123"/>
            <a:ext cx="2912721" cy="400110"/>
          </a:xfrm>
        </p:spPr>
        <p:txBody>
          <a:bodyPr/>
          <a:lstStyle/>
          <a:p>
            <a:r>
              <a:rPr lang="en-US" sz="2000" dirty="0"/>
              <a:t>TV, </a:t>
            </a:r>
            <a:r>
              <a:rPr lang="en-US" sz="2000" dirty="0" err="1"/>
              <a:t>tietokone</a:t>
            </a:r>
            <a:r>
              <a:rPr lang="en-US" sz="2000" dirty="0"/>
              <a:t> tai </a:t>
            </a:r>
            <a:r>
              <a:rPr lang="en-US" sz="2000" dirty="0" err="1"/>
              <a:t>mobiili</a:t>
            </a:r>
            <a:endParaRPr lang="en-US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FFDD76B-2B0F-4B68-BEC0-C69E3C9B26F3}"/>
              </a:ext>
            </a:extLst>
          </p:cNvPr>
          <p:cNvSpPr txBox="1">
            <a:spLocks/>
          </p:cNvSpPr>
          <p:nvPr/>
        </p:nvSpPr>
        <p:spPr>
          <a:xfrm>
            <a:off x="5325020" y="5675578"/>
            <a:ext cx="2407844" cy="293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all" spc="300" baseline="0">
                <a:solidFill>
                  <a:srgbClr val="09693D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all" spc="300" normalizeH="0" baseline="0" noProof="0" dirty="0" err="1">
                <a:ln>
                  <a:noFill/>
                </a:ln>
                <a:solidFill>
                  <a:srgbClr val="09693D"/>
                </a:solidFill>
                <a:effectLst/>
                <a:uLnTx/>
                <a:uFillTx/>
                <a:latin typeface="Abadi" panose="020B0604020104020204" pitchFamily="34" charset="0"/>
              </a:rPr>
              <a:t>Tv</a:t>
            </a:r>
            <a:endParaRPr kumimoji="0" lang="en-US" sz="1700" b="1" i="0" u="none" strike="noStrike" kern="1200" cap="all" spc="300" normalizeH="0" baseline="0" noProof="0" dirty="0">
              <a:ln>
                <a:noFill/>
              </a:ln>
              <a:solidFill>
                <a:srgbClr val="09693D"/>
              </a:solidFill>
              <a:effectLst/>
              <a:uLnTx/>
              <a:uFillTx/>
              <a:latin typeface="Abadi" panose="020B060402010402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FFDD76B-2B0F-4B68-BEC0-C69E3C9B26F3}"/>
              </a:ext>
            </a:extLst>
          </p:cNvPr>
          <p:cNvSpPr txBox="1">
            <a:spLocks/>
          </p:cNvSpPr>
          <p:nvPr/>
        </p:nvSpPr>
        <p:spPr>
          <a:xfrm>
            <a:off x="3163028" y="5675578"/>
            <a:ext cx="2407844" cy="293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all" spc="300" baseline="0">
                <a:solidFill>
                  <a:srgbClr val="09693D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all" spc="300" normalizeH="0" baseline="0" noProof="0" dirty="0">
                <a:ln>
                  <a:noFill/>
                </a:ln>
                <a:solidFill>
                  <a:srgbClr val="09693D"/>
                </a:solidFill>
                <a:effectLst/>
                <a:uLnTx/>
                <a:uFillTx/>
                <a:latin typeface="Abadi" panose="020B0604020104020204" pitchFamily="34" charset="0"/>
              </a:rPr>
              <a:t>web</a:t>
            </a:r>
          </a:p>
        </p:txBody>
      </p:sp>
      <p:pic>
        <p:nvPicPr>
          <p:cNvPr id="28" name="Picture 2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B70F54F4-A1D6-4B5C-83AC-C16E45F0D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5" y="3372159"/>
            <a:ext cx="3259670" cy="2281768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15DD8570-4B6B-4A5A-A768-19DE703FAB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5417" r="8750" b="25417"/>
          <a:stretch/>
        </p:blipFill>
        <p:spPr>
          <a:xfrm>
            <a:off x="7365488" y="5287310"/>
            <a:ext cx="681350" cy="405791"/>
          </a:xfrm>
          <a:prstGeom prst="rect">
            <a:avLst/>
          </a:prstGeom>
        </p:spPr>
      </p:pic>
      <p:pic>
        <p:nvPicPr>
          <p:cNvPr id="22" name="תמונה 4">
            <a:extLst>
              <a:ext uri="{FF2B5EF4-FFF2-40B4-BE49-F238E27FC236}">
                <a16:creationId xmlns:a16="http://schemas.microsoft.com/office/drawing/2014/main" id="{E27D3111-DBF2-4F05-B3B5-0928CF8E19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040" t="5996" r="3811" b="7662"/>
          <a:stretch/>
        </p:blipFill>
        <p:spPr>
          <a:xfrm>
            <a:off x="8091844" y="4570113"/>
            <a:ext cx="415692" cy="11119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426" y="3009423"/>
            <a:ext cx="345263" cy="3124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28473" y="3946208"/>
            <a:ext cx="1326847" cy="1697946"/>
            <a:chOff x="-7356717" y="331011"/>
            <a:chExt cx="3514133" cy="4496984"/>
          </a:xfrm>
        </p:grpSpPr>
        <p:pic>
          <p:nvPicPr>
            <p:cNvPr id="25" name="Picture 24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815384C9-76BE-4505-AB4E-30333EC51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5" t="10219" r="17179" b="10417"/>
            <a:stretch/>
          </p:blipFill>
          <p:spPr>
            <a:xfrm>
              <a:off x="-6998149" y="537502"/>
              <a:ext cx="2825453" cy="41352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56717" y="331011"/>
              <a:ext cx="3514133" cy="449698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559550" y="4279941"/>
            <a:ext cx="1358831" cy="1358831"/>
            <a:chOff x="-7698709" y="1177375"/>
            <a:chExt cx="7465180" cy="74651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8709" y="1177375"/>
              <a:ext cx="7465180" cy="7465180"/>
            </a:xfrm>
            <a:prstGeom prst="rect">
              <a:avLst/>
            </a:prstGeom>
          </p:spPr>
        </p:pic>
        <p:pic>
          <p:nvPicPr>
            <p:cNvPr id="23" name="Picture 22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6128B6CF-3968-4EE7-9D42-4D538DC40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67" t="14649" r="30903" b="17731"/>
            <a:stretch/>
          </p:blipFill>
          <p:spPr>
            <a:xfrm>
              <a:off x="-5411683" y="2292520"/>
              <a:ext cx="2952278" cy="5376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089476" y="3360269"/>
            <a:ext cx="2795288" cy="2214090"/>
            <a:chOff x="-7500665" y="880367"/>
            <a:chExt cx="4988082" cy="39509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0" t="29189" r="9735" b="34213"/>
            <a:stretch/>
          </p:blipFill>
          <p:spPr>
            <a:xfrm>
              <a:off x="-7296227" y="1121243"/>
              <a:ext cx="4711035" cy="268166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00665" y="880367"/>
              <a:ext cx="4988082" cy="3950956"/>
            </a:xfrm>
            <a:prstGeom prst="rect">
              <a:avLst/>
            </a:prstGeom>
          </p:spPr>
        </p:pic>
      </p:grp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DA3D265C-B3FF-48D8-8B1C-9EE1C43992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9F44F164-6667-4876-96B1-BF36FB13A5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2EF0ADDC-5EAE-406E-8B97-662EC817ED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943" y="6170386"/>
            <a:ext cx="2070800" cy="683770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B1173B0-433E-417B-A073-F2630ACFC501}"/>
              </a:ext>
            </a:extLst>
          </p:cNvPr>
          <p:cNvSpPr txBox="1">
            <a:spLocks/>
          </p:cNvSpPr>
          <p:nvPr/>
        </p:nvSpPr>
        <p:spPr>
          <a:xfrm>
            <a:off x="9017928" y="5693101"/>
            <a:ext cx="2407844" cy="293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all" spc="300" baseline="0">
                <a:solidFill>
                  <a:srgbClr val="09693D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all" spc="300" normalizeH="0" baseline="0" noProof="0" dirty="0">
                <a:ln>
                  <a:noFill/>
                </a:ln>
                <a:solidFill>
                  <a:srgbClr val="09693D"/>
                </a:solidFill>
                <a:effectLst/>
                <a:uLnTx/>
                <a:uFillTx/>
                <a:latin typeface="Abadi" panose="020B0604020104020204" pitchFamily="34" charset="0"/>
              </a:rPr>
              <a:t>TOIMISTO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E342B46-16B4-42B7-B496-6C7F252EB83B}"/>
              </a:ext>
            </a:extLst>
          </p:cNvPr>
          <p:cNvSpPr txBox="1">
            <a:spLocks/>
          </p:cNvSpPr>
          <p:nvPr/>
        </p:nvSpPr>
        <p:spPr>
          <a:xfrm>
            <a:off x="287974" y="5696486"/>
            <a:ext cx="2407844" cy="293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all" spc="300" baseline="0">
                <a:solidFill>
                  <a:srgbClr val="09693D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Abadi" panose="020B0604020104020204" pitchFamily="34" charset="0"/>
              </a:rPr>
              <a:t>MOBILE</a:t>
            </a:r>
            <a:endParaRPr kumimoji="0" lang="en-US" sz="1700" b="1" i="0" u="none" strike="noStrike" kern="1200" cap="all" spc="300" normalizeH="0" baseline="0" noProof="0" dirty="0">
              <a:ln>
                <a:noFill/>
              </a:ln>
              <a:solidFill>
                <a:srgbClr val="09693D"/>
              </a:solidFill>
              <a:effectLst/>
              <a:uLnTx/>
              <a:uFillTx/>
              <a:latin typeface="Abadi" panose="020B0604020104020204" pitchFamily="34" charset="0"/>
            </a:endParaRP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CC1E3361-2722-44EE-B407-E396616C84C4}"/>
              </a:ext>
            </a:extLst>
          </p:cNvPr>
          <p:cNvSpPr txBox="1"/>
          <p:nvPr/>
        </p:nvSpPr>
        <p:spPr>
          <a:xfrm flipH="1">
            <a:off x="505949" y="6307034"/>
            <a:ext cx="19718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1923566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NGAGING OLDER ADULTS IN A NEW WAY"/>
          <p:cNvSpPr txBox="1"/>
          <p:nvPr/>
        </p:nvSpPr>
        <p:spPr>
          <a:xfrm>
            <a:off x="248702" y="275141"/>
            <a:ext cx="11639017" cy="1186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rtl="1">
              <a:lnSpc>
                <a:spcPct val="90000"/>
              </a:lnSpc>
              <a:defRPr sz="3500" b="1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algn="ctr"/>
            <a:r>
              <a:rPr lang="en-US" sz="4400" dirty="0">
                <a:latin typeface="+mn-lt"/>
              </a:rPr>
              <a:t>LUODAAN  VIRTUAALINEN  SENIORIYHTEISÖ</a:t>
            </a:r>
            <a:r>
              <a:rPr lang="en-US" dirty="0"/>
              <a:t>
</a:t>
            </a:r>
            <a:endParaRPr dirty="0"/>
          </a:p>
        </p:txBody>
      </p:sp>
      <p:sp>
        <p:nvSpPr>
          <p:cNvPr id="34" name="ACCESSIBLE"/>
          <p:cNvSpPr txBox="1"/>
          <p:nvPr/>
        </p:nvSpPr>
        <p:spPr>
          <a:xfrm>
            <a:off x="7360320" y="1617562"/>
            <a:ext cx="183229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fi-FI" sz="1600" dirty="0"/>
              <a:t>TAVOITETTAVUUS</a:t>
            </a:r>
            <a:endParaRPr sz="1600" dirty="0"/>
          </a:p>
        </p:txBody>
      </p:sp>
      <p:sp>
        <p:nvSpPr>
          <p:cNvPr id="35" name="SOCIAL"/>
          <p:cNvSpPr txBox="1"/>
          <p:nvPr/>
        </p:nvSpPr>
        <p:spPr>
          <a:xfrm>
            <a:off x="7558643" y="3386733"/>
            <a:ext cx="143564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sz="1600" dirty="0"/>
              <a:t>SO</a:t>
            </a:r>
            <a:r>
              <a:rPr lang="fi-FI" sz="1600" dirty="0"/>
              <a:t>SIAALINEN</a:t>
            </a:r>
            <a:endParaRPr sz="1600" dirty="0"/>
          </a:p>
        </p:txBody>
      </p:sp>
      <p:grpSp>
        <p:nvGrpSpPr>
          <p:cNvPr id="37" name="Group"/>
          <p:cNvGrpSpPr/>
          <p:nvPr/>
        </p:nvGrpSpPr>
        <p:grpSpPr>
          <a:xfrm>
            <a:off x="9701287" y="1190380"/>
            <a:ext cx="1781189" cy="1591745"/>
            <a:chOff x="0" y="0"/>
            <a:chExt cx="3457276" cy="3512056"/>
          </a:xfrm>
        </p:grpSpPr>
        <p:pic>
          <p:nvPicPr>
            <p:cNvPr id="38" name="Yehudit_2_01160.jpg" descr="Yehudit_2_0116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55" y="0"/>
              <a:ext cx="3454922" cy="3454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Image" descr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3350508"/>
              <a:ext cx="3456892" cy="161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" name="Group"/>
          <p:cNvGrpSpPr/>
          <p:nvPr/>
        </p:nvGrpSpPr>
        <p:grpSpPr>
          <a:xfrm>
            <a:off x="9663678" y="2764432"/>
            <a:ext cx="1775261" cy="1587468"/>
            <a:chOff x="0" y="0"/>
            <a:chExt cx="3445770" cy="3502620"/>
          </a:xfrm>
        </p:grpSpPr>
        <p:pic>
          <p:nvPicPr>
            <p:cNvPr id="41" name="800 4-02.png" descr="800 4-0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445771" cy="3361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3" y="3337352"/>
              <a:ext cx="3440907" cy="16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" name="Group 42"/>
          <p:cNvGrpSpPr/>
          <p:nvPr/>
        </p:nvGrpSpPr>
        <p:grpSpPr>
          <a:xfrm>
            <a:off x="9653517" y="4468786"/>
            <a:ext cx="1782666" cy="1591273"/>
            <a:chOff x="8432800" y="1542152"/>
            <a:chExt cx="3460144" cy="3511015"/>
          </a:xfrm>
        </p:grpSpPr>
        <p:pic>
          <p:nvPicPr>
            <p:cNvPr id="44" name="Screen Shot 2019-03-31 at 5.17.51 PM.png" descr="Screen Shot 2019-03-31 at 5.17.51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432800" y="1542152"/>
              <a:ext cx="3454921" cy="33926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Image" descr="Ima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432800" y="4895011"/>
              <a:ext cx="3460144" cy="15815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8" name="תמונה 4" descr="תמונה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702" y="1401566"/>
            <a:ext cx="484821" cy="12968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9" name="ACCESSIBLE"/>
          <p:cNvSpPr txBox="1"/>
          <p:nvPr/>
        </p:nvSpPr>
        <p:spPr>
          <a:xfrm>
            <a:off x="3592571" y="1380184"/>
            <a:ext cx="19437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US" dirty="0" err="1"/>
              <a:t>Kehitetty</a:t>
            </a:r>
            <a:r>
              <a:rPr lang="en-US" dirty="0"/>
              <a:t> 
SENIOREILLE</a:t>
            </a:r>
            <a:endParaRPr dirty="0"/>
          </a:p>
        </p:txBody>
      </p:sp>
      <p:sp>
        <p:nvSpPr>
          <p:cNvPr id="51" name="ACCESSIBLE"/>
          <p:cNvSpPr txBox="1"/>
          <p:nvPr/>
        </p:nvSpPr>
        <p:spPr>
          <a:xfrm>
            <a:off x="3003970" y="3140511"/>
            <a:ext cx="305269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US" dirty="0" err="1"/>
              <a:t>Yhteisön</a:t>
            </a:r>
            <a:r>
              <a:rPr lang="en-US" dirty="0"/>
              <a:t> </a:t>
            </a:r>
            <a:r>
              <a:rPr lang="en-US" dirty="0" err="1"/>
              <a:t>virtuaaliset</a:t>
            </a:r>
            <a:r>
              <a:rPr lang="en-US" dirty="0"/>
              <a:t>
</a:t>
            </a:r>
            <a:r>
              <a:rPr lang="en-US" dirty="0" err="1"/>
              <a:t>Sisällöt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6AF09F-CC87-4DEE-B2DF-D98CA31F6DB2}"/>
              </a:ext>
            </a:extLst>
          </p:cNvPr>
          <p:cNvGrpSpPr/>
          <p:nvPr/>
        </p:nvGrpSpPr>
        <p:grpSpPr>
          <a:xfrm>
            <a:off x="324324" y="4750622"/>
            <a:ext cx="2576093" cy="1597913"/>
            <a:chOff x="465842" y="5175736"/>
            <a:chExt cx="2576093" cy="155640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1495CAB-9024-45C6-B0A8-99E9311E7291}"/>
                </a:ext>
              </a:extLst>
            </p:cNvPr>
            <p:cNvGrpSpPr/>
            <p:nvPr/>
          </p:nvGrpSpPr>
          <p:grpSpPr>
            <a:xfrm>
              <a:off x="465842" y="5175736"/>
              <a:ext cx="2576093" cy="1556404"/>
              <a:chOff x="2679671" y="2998267"/>
              <a:chExt cx="4820842" cy="3152633"/>
            </a:xfrm>
          </p:grpSpPr>
          <p:pic>
            <p:nvPicPr>
              <p:cNvPr id="62" name="Picture 61" descr="A screenshot of a cell phone&#10;&#10;Description generated with very high confidence">
                <a:extLst>
                  <a:ext uri="{FF2B5EF4-FFF2-40B4-BE49-F238E27FC236}">
                    <a16:creationId xmlns:a16="http://schemas.microsoft.com/office/drawing/2014/main" id="{FC9B53EF-CF82-4AC5-9156-B643FFB16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671" y="2998267"/>
                <a:ext cx="4820842" cy="3152633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6B97C260-40C6-4F3E-A15C-F14BF041D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63384" y="3094458"/>
                <a:ext cx="4688176" cy="262298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52" name="Picture 10" descr="Picture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0576" y="5187604"/>
              <a:ext cx="2497498" cy="1296842"/>
            </a:xfrm>
            <a:prstGeom prst="rect">
              <a:avLst/>
            </a:prstGeom>
            <a:ln w="31750">
              <a:solidFill>
                <a:schemeClr val="tx1"/>
              </a:solidFill>
              <a:miter lim="400000"/>
            </a:ln>
          </p:spPr>
        </p:pic>
      </p:grpSp>
      <p:sp>
        <p:nvSpPr>
          <p:cNvPr id="53" name="SOCIAL"/>
          <p:cNvSpPr txBox="1"/>
          <p:nvPr/>
        </p:nvSpPr>
        <p:spPr>
          <a:xfrm>
            <a:off x="7188784" y="5163623"/>
            <a:ext cx="216212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US" sz="1600" dirty="0"/>
              <a:t>HENKILÖKOHTAINEN</a:t>
            </a:r>
            <a:endParaRPr sz="1600" dirty="0"/>
          </a:p>
        </p:txBody>
      </p:sp>
      <p:sp>
        <p:nvSpPr>
          <p:cNvPr id="54" name="ACCESSIBLE"/>
          <p:cNvSpPr txBox="1"/>
          <p:nvPr/>
        </p:nvSpPr>
        <p:spPr>
          <a:xfrm>
            <a:off x="3169161" y="5102067"/>
            <a:ext cx="265495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solidFill>
                  <a:srgbClr val="15191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US" dirty="0" err="1"/>
              <a:t>Personoitu</a:t>
            </a:r>
            <a:r>
              <a:rPr lang="en-US" dirty="0"/>
              <a:t> </a:t>
            </a:r>
            <a:r>
              <a:rPr lang="en-US" dirty="0" err="1"/>
              <a:t>sisältö</a:t>
            </a:r>
            <a:endParaRPr dirty="0"/>
          </a:p>
        </p:txBody>
      </p:sp>
      <p:sp>
        <p:nvSpPr>
          <p:cNvPr id="2" name="Notched Right Arrow 1"/>
          <p:cNvSpPr/>
          <p:nvPr/>
        </p:nvSpPr>
        <p:spPr>
          <a:xfrm>
            <a:off x="6449032" y="1538716"/>
            <a:ext cx="576469" cy="508932"/>
          </a:xfrm>
          <a:prstGeom prst="notchedRightArrow">
            <a:avLst/>
          </a:prstGeom>
          <a:solidFill>
            <a:srgbClr val="FFFFFF"/>
          </a:solidFill>
          <a:ln w="38100" cap="flat">
            <a:solidFill>
              <a:srgbClr val="B3EF6A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5" name="Notched Right Arrow 54"/>
          <p:cNvSpPr/>
          <p:nvPr/>
        </p:nvSpPr>
        <p:spPr>
          <a:xfrm>
            <a:off x="6449031" y="3266809"/>
            <a:ext cx="576469" cy="508932"/>
          </a:xfrm>
          <a:prstGeom prst="notchedRightArrow">
            <a:avLst/>
          </a:prstGeom>
          <a:solidFill>
            <a:srgbClr val="FFFFFF"/>
          </a:solidFill>
          <a:ln w="38100" cap="flat">
            <a:solidFill>
              <a:srgbClr val="B3EF6A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6" name="Notched Right Arrow 55"/>
          <p:cNvSpPr/>
          <p:nvPr/>
        </p:nvSpPr>
        <p:spPr>
          <a:xfrm>
            <a:off x="6447728" y="5131905"/>
            <a:ext cx="576469" cy="508932"/>
          </a:xfrm>
          <a:prstGeom prst="notchedRightArrow">
            <a:avLst/>
          </a:prstGeom>
          <a:solidFill>
            <a:srgbClr val="FFFFFF"/>
          </a:solidFill>
          <a:ln w="38100" cap="flat">
            <a:solidFill>
              <a:srgbClr val="B3EF6A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4295A1-6D7D-4D8A-ABD4-C3C67222DFFC}"/>
              </a:ext>
            </a:extLst>
          </p:cNvPr>
          <p:cNvGrpSpPr/>
          <p:nvPr/>
        </p:nvGrpSpPr>
        <p:grpSpPr>
          <a:xfrm>
            <a:off x="765607" y="1351153"/>
            <a:ext cx="2113048" cy="1358712"/>
            <a:chOff x="2679671" y="2998267"/>
            <a:chExt cx="4820842" cy="3152633"/>
          </a:xfrm>
        </p:grpSpPr>
        <p:pic>
          <p:nvPicPr>
            <p:cNvPr id="31" name="Picture 30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320ECFC8-F635-4F69-B54A-2BBED44E4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71" y="2998267"/>
              <a:ext cx="4820842" cy="315263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0DAB8EC-BE16-4C4D-8D83-0E2CEB26A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63384" y="3094458"/>
              <a:ext cx="4688176" cy="262298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DA28C8-2E79-4A5D-8D4A-975954AF1338}"/>
              </a:ext>
            </a:extLst>
          </p:cNvPr>
          <p:cNvGrpSpPr/>
          <p:nvPr/>
        </p:nvGrpSpPr>
        <p:grpSpPr>
          <a:xfrm>
            <a:off x="369058" y="2926331"/>
            <a:ext cx="2576092" cy="1597913"/>
            <a:chOff x="699872" y="3390481"/>
            <a:chExt cx="2276751" cy="159791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18822BD-0725-4FA9-95FE-F39733CB4D47}"/>
                </a:ext>
              </a:extLst>
            </p:cNvPr>
            <p:cNvGrpSpPr/>
            <p:nvPr/>
          </p:nvGrpSpPr>
          <p:grpSpPr>
            <a:xfrm>
              <a:off x="699872" y="3390481"/>
              <a:ext cx="2276751" cy="1597913"/>
              <a:chOff x="2679671" y="2998267"/>
              <a:chExt cx="4820842" cy="3152633"/>
            </a:xfrm>
          </p:grpSpPr>
          <p:pic>
            <p:nvPicPr>
              <p:cNvPr id="59" name="Picture 58" descr="A screenshot of a cell phone&#10;&#10;Description generated with very high confidence">
                <a:extLst>
                  <a:ext uri="{FF2B5EF4-FFF2-40B4-BE49-F238E27FC236}">
                    <a16:creationId xmlns:a16="http://schemas.microsoft.com/office/drawing/2014/main" id="{E0C62147-E182-4EAD-85A9-DAE31D548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671" y="2998267"/>
                <a:ext cx="4820842" cy="3152633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E4CDCD5-F310-4C5A-99B7-92C84892D0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63384" y="3094458"/>
                <a:ext cx="4688176" cy="262298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50" name="Picture 5" descr="Picture 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8661" y="3455798"/>
              <a:ext cx="2234441" cy="129684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47" name="Kuva 46">
            <a:extLst>
              <a:ext uri="{FF2B5EF4-FFF2-40B4-BE49-F238E27FC236}">
                <a16:creationId xmlns:a16="http://schemas.microsoft.com/office/drawing/2014/main" id="{A25A7645-1FEC-4ABF-B510-9DF3A47773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4" y="6233028"/>
            <a:ext cx="2070800" cy="683770"/>
          </a:xfrm>
          <a:prstGeom prst="rect">
            <a:avLst/>
          </a:prstGeom>
        </p:spPr>
      </p:pic>
      <p:sp>
        <p:nvSpPr>
          <p:cNvPr id="46" name="Tekstiruutu 45">
            <a:extLst>
              <a:ext uri="{FF2B5EF4-FFF2-40B4-BE49-F238E27FC236}">
                <a16:creationId xmlns:a16="http://schemas.microsoft.com/office/drawing/2014/main" id="{FAD00CFC-9EDD-4348-AF1E-4021801067B7}"/>
              </a:ext>
            </a:extLst>
          </p:cNvPr>
          <p:cNvSpPr txBox="1"/>
          <p:nvPr/>
        </p:nvSpPr>
        <p:spPr>
          <a:xfrm flipH="1">
            <a:off x="10220107" y="6452696"/>
            <a:ext cx="1971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403743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1227" y="238138"/>
            <a:ext cx="11576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spc="300" dirty="0">
                <a:solidFill>
                  <a:srgbClr val="15191D"/>
                </a:solidFill>
                <a:ea typeface="+mj-ea"/>
                <a:cs typeface="Segoe UI"/>
              </a:rPr>
              <a:t>UNIPERCARE - PALVELUN TOIMINNOT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4632" y="1385237"/>
            <a:ext cx="659772" cy="3838979"/>
            <a:chOff x="5139250" y="1159869"/>
            <a:chExt cx="811759" cy="4061198"/>
          </a:xfrm>
        </p:grpSpPr>
        <p:pic>
          <p:nvPicPr>
            <p:cNvPr id="13" name="תמונה 38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5" t="36105" r="35979" b="25100"/>
            <a:stretch/>
          </p:blipFill>
          <p:spPr>
            <a:xfrm>
              <a:off x="5139250" y="2982366"/>
              <a:ext cx="811759" cy="700446"/>
            </a:xfrm>
            <a:prstGeom prst="rect">
              <a:avLst/>
            </a:prstGeom>
          </p:spPr>
        </p:pic>
        <p:pic>
          <p:nvPicPr>
            <p:cNvPr id="17" name="תמונה 3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74" t="34239" r="47990" b="26308"/>
            <a:stretch/>
          </p:blipFill>
          <p:spPr>
            <a:xfrm>
              <a:off x="5208882" y="4533059"/>
              <a:ext cx="732486" cy="688008"/>
            </a:xfrm>
            <a:prstGeom prst="rect">
              <a:avLst/>
            </a:prstGeom>
          </p:spPr>
        </p:pic>
        <p:pic>
          <p:nvPicPr>
            <p:cNvPr id="18" name="תמונה 3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CFFFF"/>
                </a:clrFrom>
                <a:clrTo>
                  <a:srgbClr val="FC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" t="34727" r="87565" b="26716"/>
            <a:stretch/>
          </p:blipFill>
          <p:spPr>
            <a:xfrm>
              <a:off x="5164115" y="1159869"/>
              <a:ext cx="777532" cy="659422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1329571" y="1214285"/>
            <a:ext cx="5925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Yhteisön</a:t>
            </a:r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 </a:t>
            </a:r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ilmoitustaulu</a:t>
            </a:r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 
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29572" y="1683801"/>
            <a:ext cx="5226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rgbClr val="032A2F"/>
                </a:solidFill>
                <a:latin typeface="Phenomena" panose="00000500000000000000" pitchFamily="50" charset="0"/>
              </a:rPr>
              <a:t>Reaaliaikaiset viestit yhteisöltä, tiedot aktiviteeteista, palveluista ja tapahtumista
</a:t>
            </a:r>
            <a:endParaRPr lang="en-US" sz="2400" dirty="0">
              <a:solidFill>
                <a:srgbClr val="032A2F"/>
              </a:solidFill>
              <a:latin typeface="Phenomena" panose="00000500000000000000" pitchFamily="5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29571" y="3031668"/>
            <a:ext cx="5925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Videopuhelut</a:t>
            </a:r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 </a:t>
            </a:r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läheisten</a:t>
            </a:r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 </a:t>
            </a:r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kanssa</a:t>
            </a:r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
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29573" y="3468376"/>
            <a:ext cx="4884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rgbClr val="032A2F"/>
                </a:solidFill>
                <a:latin typeface="Phenomena" panose="00000500000000000000" pitchFamily="50" charset="0"/>
              </a:rPr>
              <a:t>Saapuvat\lähtevät videokeskustelut ystävien ja perheen kanssa suoraan televisiosta</a:t>
            </a:r>
            <a:endParaRPr lang="en-US" sz="2400" dirty="0">
              <a:solidFill>
                <a:srgbClr val="032A2F"/>
              </a:solidFill>
              <a:latin typeface="Phenomena" panose="00000500000000000000" pitchFamily="50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84395" y="4553389"/>
            <a:ext cx="5925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Yhteisön</a:t>
            </a:r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 </a:t>
            </a:r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kalenteri</a:t>
            </a:r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
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23222" y="4988035"/>
            <a:ext cx="464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rgbClr val="032A2F"/>
                </a:solidFill>
                <a:latin typeface="Phenomena" panose="00000500000000000000" pitchFamily="50" charset="0"/>
              </a:rPr>
              <a:t>Yhteisön kalenterin ja aktiviteettien  hallinta</a:t>
            </a:r>
            <a:endParaRPr lang="en-US" sz="2400" dirty="0">
              <a:solidFill>
                <a:srgbClr val="032A2F"/>
              </a:solidFill>
              <a:latin typeface="Phenomena" panose="00000500000000000000" pitchFamily="50" charset="0"/>
            </a:endParaRPr>
          </a:p>
        </p:txBody>
      </p:sp>
      <p:pic>
        <p:nvPicPr>
          <p:cNvPr id="27" name="תמונה 3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t="34635" r="60890" b="27524"/>
          <a:stretch/>
        </p:blipFill>
        <p:spPr>
          <a:xfrm>
            <a:off x="6829765" y="3162455"/>
            <a:ext cx="508868" cy="568261"/>
          </a:xfrm>
          <a:prstGeom prst="rect">
            <a:avLst/>
          </a:prstGeom>
        </p:spPr>
      </p:pic>
      <p:pic>
        <p:nvPicPr>
          <p:cNvPr id="28" name="תמונה 3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8" t="34560" r="24761" b="31277"/>
          <a:stretch/>
        </p:blipFill>
        <p:spPr>
          <a:xfrm>
            <a:off x="6746253" y="1360622"/>
            <a:ext cx="577654" cy="525445"/>
          </a:xfrm>
          <a:prstGeom prst="rect">
            <a:avLst/>
          </a:prstGeom>
        </p:spPr>
      </p:pic>
      <p:pic>
        <p:nvPicPr>
          <p:cNvPr id="29" name="Picture 2" descr="Image result for card games colored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9" t="8830" r="9111" b="53723"/>
          <a:stretch/>
        </p:blipFill>
        <p:spPr bwMode="auto">
          <a:xfrm>
            <a:off x="6775172" y="4705005"/>
            <a:ext cx="544840" cy="6056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503898" y="1167622"/>
            <a:ext cx="5925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Henk. </a:t>
            </a:r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valokuva-albumi</a:t>
            </a:r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
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09540" y="1639151"/>
            <a:ext cx="4546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rgbClr val="032A2F"/>
                </a:solidFill>
                <a:latin typeface="Phenomena" panose="00000500000000000000" pitchFamily="50" charset="0"/>
              </a:rPr>
              <a:t>WhatsApp-valokuvien ja videoiden vastaanottaminen ystäviltä ja perheiltä televisiota katsellessa </a:t>
            </a:r>
            <a:endParaRPr lang="en-US" sz="2400" dirty="0">
              <a:solidFill>
                <a:srgbClr val="032A2F"/>
              </a:solidFill>
              <a:latin typeface="Phenomena" panose="00000500000000000000" pitchFamily="50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509540" y="3518120"/>
            <a:ext cx="4269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rgbClr val="032A2F"/>
                </a:solidFill>
                <a:latin typeface="Phenomena" panose="00000500000000000000" pitchFamily="50" charset="0"/>
              </a:rPr>
              <a:t>Seniorin ja hoivahenkilöstön välillä</a:t>
            </a:r>
            <a:endParaRPr lang="en-US" sz="2400" dirty="0">
              <a:solidFill>
                <a:srgbClr val="032A2F"/>
              </a:solidFill>
              <a:latin typeface="Phenomena" panose="00000500000000000000" pitchFamily="50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03898" y="3060994"/>
            <a:ext cx="442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Kahdensuuntainen</a:t>
            </a:r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 </a:t>
            </a:r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viestintä</a:t>
            </a:r>
            <a:endParaRPr lang="en-US" sz="2800" b="1" dirty="0">
              <a:solidFill>
                <a:srgbClr val="D23C2D"/>
              </a:solidFill>
              <a:latin typeface="Phenomena" panose="00000500000000000000" pitchFamily="50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09540" y="5043025"/>
            <a:ext cx="4269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rgbClr val="032A2F"/>
                </a:solidFill>
                <a:latin typeface="Phenomena" panose="00000500000000000000" pitchFamily="50" charset="0"/>
              </a:rPr>
              <a:t>Kognitiiviset &amp; sosiaaliset pelit (sähköposti, uutiset jne.)</a:t>
            </a:r>
            <a:endParaRPr lang="en-US" sz="2400" dirty="0">
              <a:solidFill>
                <a:srgbClr val="032A2F"/>
              </a:solidFill>
              <a:latin typeface="Phenomena" panose="00000500000000000000" pitchFamily="50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503897" y="4573854"/>
            <a:ext cx="4269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Virtuaaliset</a:t>
            </a:r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 </a:t>
            </a:r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pelit</a:t>
            </a:r>
            <a:r>
              <a:rPr lang="en-US" sz="2800" b="1" dirty="0">
                <a:solidFill>
                  <a:srgbClr val="D23C2D"/>
                </a:solidFill>
                <a:latin typeface="Phenomena" panose="00000500000000000000" pitchFamily="50" charset="0"/>
              </a:rPr>
              <a:t> </a:t>
            </a:r>
            <a:r>
              <a:rPr lang="en-US" sz="2800" b="1" dirty="0" err="1">
                <a:solidFill>
                  <a:srgbClr val="D23C2D"/>
                </a:solidFill>
                <a:latin typeface="Phenomena" panose="00000500000000000000" pitchFamily="50" charset="0"/>
              </a:rPr>
              <a:t>TV:ssa</a:t>
            </a:r>
            <a:endParaRPr lang="en-US" sz="2800" b="1" dirty="0">
              <a:solidFill>
                <a:srgbClr val="D23C2D"/>
              </a:solidFill>
              <a:latin typeface="Phenomena" panose="00000500000000000000" pitchFamily="50" charset="0"/>
            </a:endParaRPr>
          </a:p>
        </p:txBody>
      </p:sp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34C46611-C6AD-449B-8906-E2BB9AEC87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DA2E9618-FC7A-450C-9194-629A055777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0214538E-2363-455C-81C9-A04500A91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4" y="6174230"/>
            <a:ext cx="2070800" cy="683770"/>
          </a:xfrm>
          <a:prstGeom prst="rect">
            <a:avLst/>
          </a:prstGeom>
        </p:spPr>
      </p:pic>
      <p:sp>
        <p:nvSpPr>
          <p:cNvPr id="40" name="Tekstiruutu 39">
            <a:extLst>
              <a:ext uri="{FF2B5EF4-FFF2-40B4-BE49-F238E27FC236}">
                <a16:creationId xmlns:a16="http://schemas.microsoft.com/office/drawing/2014/main" id="{1A6035B6-965A-4A12-BDB3-654133F71598}"/>
              </a:ext>
            </a:extLst>
          </p:cNvPr>
          <p:cNvSpPr txBox="1"/>
          <p:nvPr/>
        </p:nvSpPr>
        <p:spPr>
          <a:xfrm flipH="1">
            <a:off x="10220107" y="6452696"/>
            <a:ext cx="1971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62466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746" y="285600"/>
            <a:ext cx="93483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400" b="1" dirty="0"/>
              <a:t>UNIPERCARE – RÄÄTÄLÖIDYT PALVELUT</a:t>
            </a:r>
            <a:endParaRPr lang="en-US" sz="4400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480799" y="2153012"/>
            <a:ext cx="536262" cy="686217"/>
            <a:chOff x="1863936" y="2264117"/>
            <a:chExt cx="6031835" cy="6031835"/>
          </a:xfrm>
        </p:grpSpPr>
        <p:pic>
          <p:nvPicPr>
            <p:cNvPr id="2056" name="Picture 8" descr="Image result for tv channels icons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936" y="2264117"/>
              <a:ext cx="6031835" cy="6031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Image result for play icon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966" y="3240314"/>
              <a:ext cx="2438399" cy="2438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ectangle 35"/>
          <p:cNvSpPr/>
          <p:nvPr/>
        </p:nvSpPr>
        <p:spPr>
          <a:xfrm>
            <a:off x="1375650" y="4262847"/>
            <a:ext cx="5925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D23C2D"/>
                </a:solidFill>
                <a:latin typeface="Phenomena" panose="00000500000000000000" pitchFamily="50" charset="0"/>
              </a:rPr>
              <a:t>Henkilökohtaiset</a:t>
            </a:r>
            <a:r>
              <a:rPr lang="en-US" sz="2800" dirty="0">
                <a:solidFill>
                  <a:srgbClr val="D23C2D"/>
                </a:solidFill>
                <a:latin typeface="Phenomena" panose="00000500000000000000" pitchFamily="50" charset="0"/>
              </a:rPr>
              <a:t> </a:t>
            </a:r>
            <a:r>
              <a:rPr lang="en-US" sz="2800" dirty="0" err="1">
                <a:solidFill>
                  <a:srgbClr val="D23C2D"/>
                </a:solidFill>
                <a:latin typeface="Phenomena" panose="00000500000000000000" pitchFamily="50" charset="0"/>
              </a:rPr>
              <a:t>viestit</a:t>
            </a:r>
            <a:endParaRPr lang="en-US" sz="2800" dirty="0">
              <a:solidFill>
                <a:srgbClr val="D23C2D"/>
              </a:solidFill>
              <a:latin typeface="Phenomena" panose="00000500000000000000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54914" y="2392809"/>
            <a:ext cx="464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32A2F"/>
              </a:solidFill>
              <a:latin typeface="Phenomena" panose="00000500000000000000" pitchFamily="50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348758" y="3154413"/>
            <a:ext cx="5925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D23C2D"/>
                </a:solidFill>
                <a:latin typeface="Phenomena" panose="00000500000000000000" pitchFamily="50" charset="0"/>
              </a:rPr>
              <a:t>Ajanvaraus</a:t>
            </a:r>
            <a:endParaRPr lang="en-US" sz="2800" dirty="0">
              <a:solidFill>
                <a:srgbClr val="D23C2D"/>
              </a:solidFill>
              <a:latin typeface="Phenomena" panose="00000500000000000000" pitchFamily="50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26568" y="2038866"/>
            <a:ext cx="5925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D23C2D"/>
                </a:solidFill>
                <a:latin typeface="Phenomena" panose="00000500000000000000" pitchFamily="50" charset="0"/>
              </a:rPr>
              <a:t>Yhteisön</a:t>
            </a:r>
            <a:r>
              <a:rPr lang="en-US" sz="2800" dirty="0">
                <a:solidFill>
                  <a:srgbClr val="D23C2D"/>
                </a:solidFill>
                <a:latin typeface="Phenomena" panose="00000500000000000000" pitchFamily="50" charset="0"/>
              </a:rPr>
              <a:t> </a:t>
            </a:r>
            <a:r>
              <a:rPr lang="en-US" sz="2800" dirty="0" err="1">
                <a:solidFill>
                  <a:srgbClr val="D23C2D"/>
                </a:solidFill>
                <a:latin typeface="Phenomena" panose="00000500000000000000" pitchFamily="50" charset="0"/>
              </a:rPr>
              <a:t>oma</a:t>
            </a:r>
            <a:r>
              <a:rPr lang="en-US" sz="2800" dirty="0">
                <a:solidFill>
                  <a:srgbClr val="D23C2D"/>
                </a:solidFill>
                <a:latin typeface="Phenomena" panose="00000500000000000000" pitchFamily="50" charset="0"/>
              </a:rPr>
              <a:t> </a:t>
            </a:r>
            <a:r>
              <a:rPr lang="en-US" sz="2800" dirty="0" err="1">
                <a:solidFill>
                  <a:srgbClr val="D23C2D"/>
                </a:solidFill>
                <a:latin typeface="Phenomena" panose="00000500000000000000" pitchFamily="50" charset="0"/>
              </a:rPr>
              <a:t>kanava</a:t>
            </a:r>
            <a:r>
              <a:rPr lang="en-US" sz="2800" dirty="0">
                <a:solidFill>
                  <a:srgbClr val="D23C2D"/>
                </a:solidFill>
                <a:latin typeface="Phenomena" panose="00000500000000000000" pitchFamily="50" charset="0"/>
              </a:rPr>
              <a:t>
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75649" y="5275838"/>
            <a:ext cx="5925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D23C2D"/>
                </a:solidFill>
                <a:latin typeface="Phenomena" panose="00000500000000000000" pitchFamily="50" charset="0"/>
              </a:rPr>
              <a:t>Live-</a:t>
            </a:r>
            <a:r>
              <a:rPr lang="en-US" sz="2800" dirty="0" err="1">
                <a:solidFill>
                  <a:srgbClr val="D23C2D"/>
                </a:solidFill>
                <a:latin typeface="Phenomena" panose="00000500000000000000" pitchFamily="50" charset="0"/>
              </a:rPr>
              <a:t>istunnot</a:t>
            </a:r>
            <a:r>
              <a:rPr lang="en-US" sz="2800" dirty="0">
                <a:solidFill>
                  <a:srgbClr val="D23C2D"/>
                </a:solidFill>
                <a:latin typeface="Phenomena" panose="00000500000000000000" pitchFamily="50" charset="0"/>
              </a:rPr>
              <a:t> &amp; </a:t>
            </a:r>
            <a:r>
              <a:rPr lang="en-US" sz="2800" dirty="0" err="1">
                <a:solidFill>
                  <a:srgbClr val="D23C2D"/>
                </a:solidFill>
                <a:latin typeface="Phenomena" panose="00000500000000000000" pitchFamily="50" charset="0"/>
              </a:rPr>
              <a:t>luennot</a:t>
            </a:r>
            <a:r>
              <a:rPr lang="en-US" sz="2800" dirty="0">
                <a:solidFill>
                  <a:srgbClr val="D23C2D"/>
                </a:solidFill>
                <a:latin typeface="Phenomena" panose="00000500000000000000" pitchFamily="50" charset="0"/>
              </a:rPr>
              <a:t>
</a:t>
            </a:r>
          </a:p>
        </p:txBody>
      </p:sp>
      <p:pic>
        <p:nvPicPr>
          <p:cNvPr id="21" name="תמונה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2" t="35031" r="12650" b="25745"/>
          <a:stretch/>
        </p:blipFill>
        <p:spPr>
          <a:xfrm>
            <a:off x="525277" y="3336736"/>
            <a:ext cx="591270" cy="579686"/>
          </a:xfrm>
          <a:prstGeom prst="rect">
            <a:avLst/>
          </a:prstGeom>
        </p:spPr>
      </p:pic>
      <p:pic>
        <p:nvPicPr>
          <p:cNvPr id="22" name="תמונה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2" y="5401741"/>
            <a:ext cx="607204" cy="591606"/>
          </a:xfrm>
          <a:prstGeom prst="rect">
            <a:avLst/>
          </a:prstGeom>
        </p:spPr>
      </p:pic>
      <p:pic>
        <p:nvPicPr>
          <p:cNvPr id="23" name="Picture 2" descr="Image result for care services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0" t="15333" r="2589" b="8667"/>
          <a:stretch/>
        </p:blipFill>
        <p:spPr bwMode="auto">
          <a:xfrm>
            <a:off x="513901" y="4360379"/>
            <a:ext cx="602646" cy="59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249272" y="2496121"/>
            <a:ext cx="5726578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i-FI" sz="1867" dirty="0"/>
              <a:t>Yhteisön tuottamaa sisältöä, tapahtumat ym.</a:t>
            </a:r>
            <a:endParaRPr lang="he-IL" sz="1867" dirty="0"/>
          </a:p>
        </p:txBody>
      </p:sp>
      <p:sp>
        <p:nvSpPr>
          <p:cNvPr id="27" name="TextBox 26"/>
          <p:cNvSpPr txBox="1"/>
          <p:nvPr/>
        </p:nvSpPr>
        <p:spPr>
          <a:xfrm>
            <a:off x="1348758" y="3567866"/>
            <a:ext cx="4548156" cy="9543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i-FI" sz="1867" dirty="0"/>
              <a:t>Palvelujen varaaminen (ulkoiset tai sisäiset palveluntarjoajat)
</a:t>
            </a:r>
            <a:endParaRPr lang="he-IL" sz="1867" dirty="0"/>
          </a:p>
        </p:txBody>
      </p:sp>
      <p:sp>
        <p:nvSpPr>
          <p:cNvPr id="30" name="TextBox 29"/>
          <p:cNvSpPr txBox="1"/>
          <p:nvPr/>
        </p:nvSpPr>
        <p:spPr>
          <a:xfrm>
            <a:off x="1393258" y="4688131"/>
            <a:ext cx="5726578" cy="66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67" dirty="0" err="1"/>
              <a:t>Viestit</a:t>
            </a:r>
            <a:r>
              <a:rPr lang="en-US" sz="1867" dirty="0"/>
              <a:t> TV </a:t>
            </a:r>
            <a:r>
              <a:rPr lang="en-US" sz="1867" dirty="0" err="1"/>
              <a:t>ruudulla</a:t>
            </a:r>
            <a:r>
              <a:rPr lang="en-US" sz="1867" dirty="0"/>
              <a:t> “Pop-up” </a:t>
            </a:r>
            <a:r>
              <a:rPr lang="en-US" sz="1867" dirty="0" err="1"/>
              <a:t>tyylisenä</a:t>
            </a:r>
            <a:r>
              <a:rPr lang="en-US" sz="1867" dirty="0"/>
              <a:t>
</a:t>
            </a:r>
            <a:endParaRPr lang="he-IL" sz="1867" dirty="0"/>
          </a:p>
        </p:txBody>
      </p:sp>
      <p:sp>
        <p:nvSpPr>
          <p:cNvPr id="31" name="TextBox 30"/>
          <p:cNvSpPr txBox="1"/>
          <p:nvPr/>
        </p:nvSpPr>
        <p:spPr>
          <a:xfrm>
            <a:off x="1425539" y="5701654"/>
            <a:ext cx="5726578" cy="66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67" dirty="0" err="1"/>
              <a:t>Interaktiivisiin</a:t>
            </a:r>
            <a:r>
              <a:rPr lang="en-US" sz="1867" dirty="0"/>
              <a:t> </a:t>
            </a:r>
            <a:r>
              <a:rPr lang="en-US" sz="1867" dirty="0" err="1"/>
              <a:t>istuntoihin</a:t>
            </a:r>
            <a:r>
              <a:rPr lang="en-US" sz="1867" dirty="0"/>
              <a:t> </a:t>
            </a:r>
            <a:r>
              <a:rPr lang="en-US" sz="1867" dirty="0" err="1"/>
              <a:t>osallistuminen</a:t>
            </a:r>
            <a:r>
              <a:rPr lang="en-US" sz="1867" dirty="0"/>
              <a:t> </a:t>
            </a:r>
            <a:r>
              <a:rPr lang="en-US" sz="1867" dirty="0" err="1"/>
              <a:t>kotona</a:t>
            </a:r>
            <a:r>
              <a:rPr lang="en-US" sz="1867" dirty="0"/>
              <a:t> 
</a:t>
            </a:r>
            <a:endParaRPr lang="he-IL" sz="1867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39" y="2614229"/>
            <a:ext cx="4307564" cy="2423005"/>
          </a:xfrm>
          <a:prstGeom prst="rect">
            <a:avLst/>
          </a:prstGeom>
        </p:spPr>
      </p:pic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2507CCD9-894F-411C-8C70-3A92B975EC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A2214563-3EE8-4006-8F5C-8F2A40F98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A7BFA370-A0B8-4786-9769-3B4430520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4" y="6174230"/>
            <a:ext cx="2070800" cy="683770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2B621216-D2EB-4320-8AC2-DDD0970EBDE6}"/>
              </a:ext>
            </a:extLst>
          </p:cNvPr>
          <p:cNvSpPr txBox="1"/>
          <p:nvPr/>
        </p:nvSpPr>
        <p:spPr>
          <a:xfrm flipH="1">
            <a:off x="10220107" y="6452696"/>
            <a:ext cx="1971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3430198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85566" y="1153824"/>
            <a:ext cx="2895290" cy="16592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883542" y="1179225"/>
            <a:ext cx="2895290" cy="165920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756545" y="1135780"/>
            <a:ext cx="2882409" cy="16218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192245" y="1672888"/>
            <a:ext cx="26438" cy="4851558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7051" y="3034912"/>
            <a:ext cx="3866879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Kustannussäästöjä</a:t>
            </a:r>
            <a:r>
              <a:rPr lang="en-US" sz="20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toiminnan</a:t>
            </a:r>
            <a:r>
              <a:rPr lang="en-US" sz="20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tehokkuuden</a:t>
            </a:r>
            <a:r>
              <a:rPr lang="en-US" sz="20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kautta</a:t>
            </a:r>
            <a:r>
              <a:rPr lang="en-US" sz="20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sz="2400" dirty="0">
              <a:solidFill>
                <a:schemeClr val="accent5"/>
              </a:solidFill>
              <a:cs typeface="Segoe UI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2631" y="3071956"/>
            <a:ext cx="2566058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Lisää</a:t>
            </a:r>
            <a:r>
              <a:rPr lang="en-US" sz="20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aktiivisuutta</a:t>
            </a:r>
            <a:r>
              <a:rPr lang="en-US" sz="20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ja </a:t>
            </a:r>
            <a:r>
              <a:rPr lang="en-US" sz="2000" b="1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palvelun</a:t>
            </a:r>
            <a:r>
              <a:rPr lang="en-US" sz="20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käyttöä</a:t>
            </a:r>
            <a:endParaRPr lang="en-US" sz="24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56545" y="3021282"/>
            <a:ext cx="3069146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Lisää</a:t>
            </a:r>
            <a:r>
              <a:rPr lang="en-US" sz="20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yhteisölliyyden</a:t>
            </a:r>
            <a:r>
              <a:rPr lang="en-US" sz="20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sz="2000" b="1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tunnetta</a:t>
            </a:r>
            <a:endParaRPr lang="en-US" sz="20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213724" y="1743213"/>
            <a:ext cx="48323" cy="4749662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7051" y="3872346"/>
            <a:ext cx="3988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b="1" dirty="0"/>
              <a:t>Virtuaalinen vuorovaikutus yhteisön asukkaiden kanssa 
Toimintojen automatisointi (aktiivisuuden mittaus, palautteen hallinta, hyvän aamun toivotus jne.) 
</a:t>
            </a:r>
            <a:r>
              <a:rPr lang="en-US" b="1" dirty="0" err="1"/>
              <a:t>Etä-hoito</a:t>
            </a:r>
            <a:r>
              <a:rPr lang="en-US" b="1" dirty="0"/>
              <a:t>, </a:t>
            </a:r>
            <a:r>
              <a:rPr lang="en-US" b="1" dirty="0" err="1"/>
              <a:t>etä-lääkäri</a:t>
            </a:r>
            <a:r>
              <a:rPr lang="en-US" b="1" dirty="0"/>
              <a:t> (HIPAA)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12581" y="3872346"/>
            <a:ext cx="3777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fi-FI" b="1" dirty="0"/>
              <a:t>Yhdistää kotonaan asuvat seniorit 
</a:t>
            </a:r>
            <a:r>
              <a:rPr lang="en-US" b="1" dirty="0" err="1"/>
              <a:t>Mahdollinen</a:t>
            </a:r>
            <a:r>
              <a:rPr lang="en-US" b="1" dirty="0"/>
              <a:t> </a:t>
            </a:r>
            <a:r>
              <a:rPr lang="en-US" b="1" dirty="0" err="1"/>
              <a:t>kohdennettu</a:t>
            </a:r>
            <a:r>
              <a:rPr lang="en-US" b="1" dirty="0"/>
              <a:t> </a:t>
            </a:r>
            <a:r>
              <a:rPr lang="en-US" b="1" dirty="0" err="1"/>
              <a:t>markkinointikanava</a:t>
            </a:r>
            <a:r>
              <a:rPr lang="en-US" b="1" dirty="0"/>
              <a:t> (</a:t>
            </a:r>
            <a:r>
              <a:rPr lang="en-US" b="1" dirty="0" err="1"/>
              <a:t>parturi</a:t>
            </a:r>
            <a:r>
              <a:rPr lang="en-US" b="1" dirty="0"/>
              <a:t>, </a:t>
            </a:r>
            <a:r>
              <a:rPr lang="en-US" b="1" dirty="0" err="1"/>
              <a:t>hieroja</a:t>
            </a:r>
            <a:r>
              <a:rPr lang="en-US" b="1" dirty="0"/>
              <a:t>, </a:t>
            </a:r>
            <a:r>
              <a:rPr lang="en-US" b="1" dirty="0" err="1"/>
              <a:t>kukkakauppa</a:t>
            </a:r>
            <a:r>
              <a:rPr lang="en-US" b="1" dirty="0"/>
              <a:t>, </a:t>
            </a:r>
            <a:r>
              <a:rPr lang="en-US" b="1" dirty="0" err="1"/>
              <a:t>ym</a:t>
            </a:r>
            <a:r>
              <a:rPr lang="en-US" b="1" dirty="0"/>
              <a:t>.)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b="1" dirty="0" err="1"/>
              <a:t>Yhteisön</a:t>
            </a:r>
            <a:r>
              <a:rPr lang="en-US" b="1" dirty="0"/>
              <a:t> </a:t>
            </a:r>
            <a:r>
              <a:rPr lang="en-US" b="1" dirty="0" err="1"/>
              <a:t>markkinapaikka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8414091" y="3872346"/>
            <a:ext cx="3567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fi-FI" b="1" dirty="0"/>
              <a:t>Lähipiirin viestintätyökalut (videopuhelut ja valokuvat / videot ym.)
Edistää aktiivista elämäntapaa (tallenteet ja live-tapahtumat)
Ajantasainen tiedottaminen yhteisön jäsenille</a:t>
            </a:r>
            <a:endParaRPr lang="he-IL" b="1" dirty="0"/>
          </a:p>
          <a:p>
            <a:pPr marL="342900" lvl="0" indent="-342900">
              <a:buFont typeface="+mj-lt"/>
              <a:buAutoNum type="arabicPeriod"/>
            </a:pPr>
            <a:r>
              <a:rPr lang="en-US" b="1" dirty="0" err="1"/>
              <a:t>Henkilökohtaiset</a:t>
            </a:r>
            <a:r>
              <a:rPr lang="en-US" b="1" dirty="0"/>
              <a:t> </a:t>
            </a:r>
            <a:r>
              <a:rPr lang="en-US" b="1" dirty="0" err="1"/>
              <a:t>sisällöt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224309"/>
            <a:ext cx="11664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3200" b="1" cap="all" spc="300" dirty="0">
                <a:solidFill>
                  <a:srgbClr val="15191D"/>
                </a:solidFill>
                <a:latin typeface="Segoe UI"/>
                <a:cs typeface="Segoe UI"/>
                <a:sym typeface="Segoe UI"/>
              </a:rPr>
              <a:t> </a:t>
            </a:r>
            <a:r>
              <a:rPr lang="en-US" sz="4400" b="1" cap="all" spc="300" dirty="0">
                <a:solidFill>
                  <a:srgbClr val="15191D"/>
                </a:solidFill>
                <a:cs typeface="Segoe UI"/>
                <a:sym typeface="Segoe UI"/>
              </a:rPr>
              <a:t>UNIPERCARE - </a:t>
            </a:r>
            <a:r>
              <a:rPr lang="en-US" sz="4400" b="1" cap="all" spc="300" dirty="0" err="1">
                <a:solidFill>
                  <a:srgbClr val="15191D"/>
                </a:solidFill>
                <a:cs typeface="Segoe UI"/>
                <a:sym typeface="Segoe UI"/>
              </a:rPr>
              <a:t>Tärkeimmät</a:t>
            </a:r>
            <a:r>
              <a:rPr lang="en-US" sz="4400" b="1" cap="all" spc="300" dirty="0">
                <a:solidFill>
                  <a:srgbClr val="15191D"/>
                </a:solidFill>
                <a:cs typeface="Segoe UI"/>
                <a:sym typeface="Segoe UI"/>
              </a:rPr>
              <a:t> HYÖDYT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0" y="1231328"/>
            <a:ext cx="2682922" cy="1504200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69" y="1219215"/>
            <a:ext cx="2735226" cy="148731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/>
          <a:stretch/>
        </p:blipFill>
        <p:spPr>
          <a:xfrm flipH="1">
            <a:off x="4992747" y="1283465"/>
            <a:ext cx="2728390" cy="14520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6706987F-7407-4413-A89B-F06BB52DB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2520BA09-CB37-410A-8D1A-930B779EF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46" y="154490"/>
            <a:ext cx="112697" cy="105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301FEFF1-40DB-4DD4-9E07-1EB8925D7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4" y="6174230"/>
            <a:ext cx="2070800" cy="683770"/>
          </a:xfrm>
          <a:prstGeom prst="rect">
            <a:avLst/>
          </a:prstGeom>
        </p:spPr>
      </p:pic>
      <p:sp>
        <p:nvSpPr>
          <p:cNvPr id="25" name="Tekstiruutu 24">
            <a:extLst>
              <a:ext uri="{FF2B5EF4-FFF2-40B4-BE49-F238E27FC236}">
                <a16:creationId xmlns:a16="http://schemas.microsoft.com/office/drawing/2014/main" id="{244B897B-49EF-436F-9932-DCA2733652BD}"/>
              </a:ext>
            </a:extLst>
          </p:cNvPr>
          <p:cNvSpPr txBox="1"/>
          <p:nvPr/>
        </p:nvSpPr>
        <p:spPr>
          <a:xfrm flipH="1">
            <a:off x="10220107" y="6452696"/>
            <a:ext cx="1971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234212592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-eu-west-1.amazonaws.com/testunimanage/public/feb18/ic_big_m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39" y="1895757"/>
            <a:ext cx="1604516" cy="135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3-eu-west-1.amazonaws.com/testunimanage/public/feb18/ic_big_bod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292" y="2055318"/>
            <a:ext cx="1437227" cy="121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10.postimg.org/43nvv5gjd/noun_519224_3d696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38" y="1895757"/>
            <a:ext cx="1294122" cy="12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600" y="3546825"/>
            <a:ext cx="25456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u="sng" spc="300" dirty="0">
                <a:latin typeface="Bahnschrift Light" panose="020B0502040204020203" pitchFamily="34" charset="0"/>
              </a:rPr>
              <a:t>Mieli</a:t>
            </a:r>
            <a:r>
              <a:rPr lang="fi-FI" sz="2400" u="sng" spc="300" dirty="0">
                <a:latin typeface="Bahnschrift Light" panose="020B0502040204020203" pitchFamily="34" charset="0"/>
              </a:rPr>
              <a:t>
</a:t>
            </a:r>
            <a:r>
              <a:rPr lang="fi-FI" sz="2000" spc="300" dirty="0">
                <a:latin typeface="Bahnschrift Light" panose="020B0502040204020203" pitchFamily="34" charset="0"/>
              </a:rPr>
              <a:t>Kognitiivinen, emotionaalinen ja henkinen sisältö</a:t>
            </a:r>
            <a:r>
              <a:rPr lang="fi-FI" sz="2400" u="sng" spc="300" dirty="0">
                <a:latin typeface="Bahnschrift Light" panose="020B0502040204020203" pitchFamily="34" charset="0"/>
              </a:rPr>
              <a:t>
</a:t>
            </a:r>
            <a:endParaRPr lang="en-US" sz="2400" spc="300" dirty="0">
              <a:latin typeface="Bahnschrift Light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50205" y="3546825"/>
            <a:ext cx="237147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spc="300" dirty="0" err="1">
                <a:latin typeface="Bahnschrift Light" panose="020B0502040204020203" pitchFamily="34" charset="0"/>
              </a:rPr>
              <a:t>Keho</a:t>
            </a:r>
            <a:r>
              <a:rPr lang="en-US" sz="2400" u="sng" spc="300" dirty="0">
                <a:latin typeface="Bahnschrift Light" panose="020B0502040204020203" pitchFamily="34" charset="0"/>
              </a:rPr>
              <a:t>
</a:t>
            </a:r>
            <a:r>
              <a:rPr lang="en-US" sz="2000" spc="300" dirty="0" err="1">
                <a:latin typeface="Bahnschrift Light" panose="020B0502040204020203" pitchFamily="34" charset="0"/>
              </a:rPr>
              <a:t>Fyysinen</a:t>
            </a:r>
            <a:r>
              <a:rPr lang="en-US" sz="2000" spc="300" dirty="0">
                <a:latin typeface="Bahnschrift Light" panose="020B0502040204020203" pitchFamily="34" charset="0"/>
              </a:rPr>
              <a:t> </a:t>
            </a:r>
            <a:r>
              <a:rPr lang="en-US" sz="2000" spc="300" dirty="0" err="1">
                <a:latin typeface="Bahnschrift Light" panose="020B0502040204020203" pitchFamily="34" charset="0"/>
              </a:rPr>
              <a:t>harjoittelun</a:t>
            </a:r>
            <a:r>
              <a:rPr lang="en-US" sz="2000" spc="300" dirty="0">
                <a:latin typeface="Bahnschrift Light" panose="020B0502040204020203" pitchFamily="34" charset="0"/>
              </a:rPr>
              <a:t> </a:t>
            </a:r>
            <a:r>
              <a:rPr lang="en-US" sz="2000" spc="300" dirty="0" err="1">
                <a:latin typeface="Bahnschrift Light" panose="020B0502040204020203" pitchFamily="34" charset="0"/>
              </a:rPr>
              <a:t>sisällöt</a:t>
            </a:r>
            <a:r>
              <a:rPr lang="en-US" sz="2400" u="sng" spc="300" dirty="0">
                <a:latin typeface="Bahnschrift Light" panose="020B0502040204020203" pitchFamily="34" charset="0"/>
              </a:rPr>
              <a:t>
</a:t>
            </a:r>
            <a:endParaRPr lang="en-US" sz="2400" spc="300" dirty="0">
              <a:latin typeface="Bahnschrift Light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5368" y="3546825"/>
            <a:ext cx="2471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spc="300" dirty="0" err="1">
                <a:latin typeface="Bahnschrift Light" panose="020B0502040204020203" pitchFamily="34" charset="0"/>
              </a:rPr>
              <a:t>Elämäntapa</a:t>
            </a:r>
            <a:r>
              <a:rPr lang="en-US" sz="2400" u="sng" spc="300" dirty="0">
                <a:latin typeface="Bahnschrift Light" panose="020B0502040204020203" pitchFamily="34" charset="0"/>
              </a:rPr>
              <a:t>
</a:t>
            </a:r>
            <a:r>
              <a:rPr lang="en-US" sz="2000" spc="300" dirty="0" err="1">
                <a:latin typeface="Bahnschrift Light" panose="020B0502040204020203" pitchFamily="34" charset="0"/>
              </a:rPr>
              <a:t>Elämäntapa</a:t>
            </a:r>
            <a:r>
              <a:rPr lang="en-US" sz="2000" spc="300" dirty="0">
                <a:latin typeface="Bahnschrift Light" panose="020B0502040204020203" pitchFamily="34" charset="0"/>
              </a:rPr>
              <a:t> </a:t>
            </a:r>
            <a:r>
              <a:rPr lang="en-US" sz="2000" spc="300" dirty="0" err="1">
                <a:latin typeface="Bahnschrift Light" panose="020B0502040204020203" pitchFamily="34" charset="0"/>
              </a:rPr>
              <a:t>sisällöt</a:t>
            </a:r>
            <a:r>
              <a:rPr lang="en-US" sz="2000" spc="300" dirty="0">
                <a:latin typeface="Bahnschrift Light" panose="020B0502040204020203" pitchFamily="34" charset="0"/>
              </a:rPr>
              <a:t> </a:t>
            </a:r>
            <a:r>
              <a:rPr lang="en-US" sz="2400" u="sng" spc="300" dirty="0">
                <a:latin typeface="Bahnschrift Light" panose="020B0502040204020203" pitchFamily="34" charset="0"/>
              </a:rPr>
              <a:t>
</a:t>
            </a:r>
            <a:endParaRPr lang="en-US" sz="2400" spc="300" dirty="0">
              <a:latin typeface="Bahnschrift Light" panose="020B0502040204020203" pitchFamily="34" charset="0"/>
            </a:endParaRPr>
          </a:p>
        </p:txBody>
      </p:sp>
      <p:pic>
        <p:nvPicPr>
          <p:cNvPr id="1033" name="Picture 9" descr="https://s14.postimg.org/x59c9zmcx/noun_6215_880e4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37" y="2055318"/>
            <a:ext cx="1421468" cy="14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188434" y="3546825"/>
            <a:ext cx="2371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spc="300" dirty="0" err="1">
                <a:latin typeface="Bahnschrift Light" panose="020B0502040204020203" pitchFamily="34" charset="0"/>
              </a:rPr>
              <a:t>Yhteisö</a:t>
            </a:r>
            <a:r>
              <a:rPr lang="en-US" sz="2400" u="sng" spc="300" dirty="0">
                <a:latin typeface="Bahnschrift Light" panose="020B0502040204020203" pitchFamily="34" charset="0"/>
              </a:rPr>
              <a:t>
</a:t>
            </a:r>
            <a:r>
              <a:rPr lang="en-US" sz="2000" spc="300" dirty="0" err="1">
                <a:latin typeface="Bahnschrift Light" panose="020B0502040204020203" pitchFamily="34" charset="0"/>
              </a:rPr>
              <a:t>Yhteisön</a:t>
            </a:r>
            <a:r>
              <a:rPr lang="en-US" sz="2000" spc="300" dirty="0">
                <a:latin typeface="Bahnschrift Light" panose="020B0502040204020203" pitchFamily="34" charset="0"/>
              </a:rPr>
              <a:t> </a:t>
            </a:r>
            <a:r>
              <a:rPr lang="en-US" sz="2000" spc="300" dirty="0" err="1">
                <a:latin typeface="Bahnschrift Light" panose="020B0502040204020203" pitchFamily="34" charset="0"/>
              </a:rPr>
              <a:t>sisällöt</a:t>
            </a:r>
            <a:r>
              <a:rPr lang="en-US" sz="2000" spc="300" dirty="0">
                <a:latin typeface="Bahnschrift Light" panose="020B0502040204020203" pitchFamily="34" charset="0"/>
              </a:rPr>
              <a:t>
</a:t>
            </a:r>
            <a:endParaRPr lang="en-US" sz="2400" spc="300" dirty="0">
              <a:latin typeface="Bahnschrift Light" panose="020B0502040204020203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40ABEA0-F131-4DA0-AD8A-93C9AA81A5AA}"/>
              </a:ext>
            </a:extLst>
          </p:cNvPr>
          <p:cNvSpPr txBox="1">
            <a:spLocks/>
          </p:cNvSpPr>
          <p:nvPr/>
        </p:nvSpPr>
        <p:spPr>
          <a:xfrm>
            <a:off x="163286" y="424230"/>
            <a:ext cx="11938916" cy="7017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cap="all" spc="300" dirty="0">
                <a:latin typeface="+mn-lt"/>
                <a:cs typeface="Segoe UI Semibold" panose="020B0702040204020203" pitchFamily="34" charset="0"/>
              </a:rPr>
              <a:t>PALVELUN </a:t>
            </a:r>
            <a:r>
              <a:rPr lang="en-US" sz="4400" b="1" cap="all" spc="300" dirty="0" err="1">
                <a:latin typeface="+mn-lt"/>
                <a:cs typeface="Segoe UI Semibold" panose="020B0702040204020203" pitchFamily="34" charset="0"/>
              </a:rPr>
              <a:t>MonipuoliSUUS</a:t>
            </a:r>
            <a:endParaRPr lang="en-US" sz="4400" b="1" cap="all" spc="300" dirty="0">
              <a:latin typeface="+mn-lt"/>
              <a:cs typeface="Segoe UI Semibold" panose="020B0702040204020203" pitchFamily="34" charset="0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E51ABC7-703F-4459-9A90-E3CB496E9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4" y="6174230"/>
            <a:ext cx="2070800" cy="68377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E25AABA6-4F58-4F02-817B-098ED43A438F}"/>
              </a:ext>
            </a:extLst>
          </p:cNvPr>
          <p:cNvSpPr txBox="1"/>
          <p:nvPr/>
        </p:nvSpPr>
        <p:spPr>
          <a:xfrm flipH="1">
            <a:off x="10220107" y="6452696"/>
            <a:ext cx="1971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Dubai" panose="020B0503030403030204" pitchFamily="34" charset="-78"/>
                <a:cs typeface="Dubai" panose="020B0503030403030204" pitchFamily="34" charset="-78"/>
              </a:rPr>
              <a:t>U N I P E R C A R E </a:t>
            </a:r>
          </a:p>
        </p:txBody>
      </p:sp>
    </p:spTree>
    <p:extLst>
      <p:ext uri="{BB962C8B-B14F-4D97-AF65-F5344CB8AC3E}">
        <p14:creationId xmlns:p14="http://schemas.microsoft.com/office/powerpoint/2010/main" val="3468532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6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11597</TotalTime>
  <Words>812</Words>
  <Application>Microsoft Office PowerPoint</Application>
  <PresentationFormat>Laajakuva</PresentationFormat>
  <Paragraphs>241</Paragraphs>
  <Slides>14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14</vt:i4>
      </vt:variant>
    </vt:vector>
  </HeadingPairs>
  <TitlesOfParts>
    <vt:vector size="27" baseType="lpstr">
      <vt:lpstr>Abadi</vt:lpstr>
      <vt:lpstr>Arial</vt:lpstr>
      <vt:lpstr>Bahnschrift Light</vt:lpstr>
      <vt:lpstr>Bahnschrift Light Condensed</vt:lpstr>
      <vt:lpstr>Calibri</vt:lpstr>
      <vt:lpstr>Calibri Light</vt:lpstr>
      <vt:lpstr>Dubai</vt:lpstr>
      <vt:lpstr>Phenomena</vt:lpstr>
      <vt:lpstr>Segoe UI</vt:lpstr>
      <vt:lpstr>Segoe UI Light</vt:lpstr>
      <vt:lpstr>Segoe UI Semibold</vt:lpstr>
      <vt:lpstr>Office Theme</vt:lpstr>
      <vt:lpstr>Custom Design</vt:lpstr>
      <vt:lpstr>PowerPoint-esitys</vt:lpstr>
      <vt:lpstr>PowerPoint-esitys</vt:lpstr>
      <vt:lpstr>PowerPoint-esitys</vt:lpstr>
      <vt:lpstr>LAITERIPPUMATON UNIPERCARE</vt:lpstr>
      <vt:lpstr>PowerPoint-esitys</vt:lpstr>
      <vt:lpstr>PowerPoint-esitys</vt:lpstr>
      <vt:lpstr>PowerPoint-esitys</vt:lpstr>
      <vt:lpstr>PowerPoint-esitys</vt:lpstr>
      <vt:lpstr>PowerPoint-esitys</vt:lpstr>
      <vt:lpstr>Aktiivinen, sitoutunut, itsenäinen live-webinaarit ja ryhmätoiminNAt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avi price</dc:creator>
  <cp:lastModifiedBy>Jouni Mäkipää</cp:lastModifiedBy>
  <cp:revision>41</cp:revision>
  <dcterms:created xsi:type="dcterms:W3CDTF">2019-08-01T18:43:20Z</dcterms:created>
  <dcterms:modified xsi:type="dcterms:W3CDTF">2021-08-04T06:51:50Z</dcterms:modified>
</cp:coreProperties>
</file>