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93" r:id="rId4"/>
    <p:sldMasterId id="2147483809" r:id="rId5"/>
  </p:sldMasterIdLst>
  <p:notesMasterIdLst>
    <p:notesMasterId r:id="rId7"/>
  </p:notesMasterIdLst>
  <p:handoutMasterIdLst>
    <p:handoutMasterId r:id="rId8"/>
  </p:handoutMasterIdLst>
  <p:sldIdLst>
    <p:sldId id="3706" r:id="rId6"/>
  </p:sldIdLst>
  <p:sldSz cx="9144000" cy="5143500" type="screen16x9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0" userDrawn="1">
          <p15:clr>
            <a:srgbClr val="A4A3A4"/>
          </p15:clr>
        </p15:guide>
        <p15:guide id="2" pos="158" userDrawn="1">
          <p15:clr>
            <a:srgbClr val="A4A3A4"/>
          </p15:clr>
        </p15:guide>
        <p15:guide id="3" orient="horz" pos="1121" userDrawn="1">
          <p15:clr>
            <a:srgbClr val="A4A3A4"/>
          </p15:clr>
        </p15:guide>
        <p15:guide id="4" orient="horz" pos="3026" userDrawn="1">
          <p15:clr>
            <a:srgbClr val="A4A3A4"/>
          </p15:clr>
        </p15:guide>
        <p15:guide id="5" pos="5602" userDrawn="1">
          <p15:clr>
            <a:srgbClr val="A4A3A4"/>
          </p15:clr>
        </p15:guide>
        <p15:guide id="6" orient="horz" pos="577" userDrawn="1">
          <p15:clr>
            <a:srgbClr val="A4A3A4"/>
          </p15:clr>
        </p15:guide>
        <p15:guide id="7" pos="1610" userDrawn="1">
          <p15:clr>
            <a:srgbClr val="A4A3A4"/>
          </p15:clr>
        </p15:guide>
        <p15:guide id="8" pos="1292" userDrawn="1">
          <p15:clr>
            <a:srgbClr val="A4A3A4"/>
          </p15:clr>
        </p15:guide>
        <p15:guide id="9" orient="horz" pos="2119" userDrawn="1">
          <p15:clr>
            <a:srgbClr val="A4A3A4"/>
          </p15:clr>
        </p15:guide>
        <p15:guide id="10" pos="2744" userDrawn="1">
          <p15:clr>
            <a:srgbClr val="A4A3A4"/>
          </p15:clr>
        </p15:guide>
        <p15:guide id="11" pos="3016" userDrawn="1">
          <p15:clr>
            <a:srgbClr val="A4A3A4"/>
          </p15:clr>
        </p15:guide>
        <p15:guide id="12" pos="4150" userDrawn="1">
          <p15:clr>
            <a:srgbClr val="A4A3A4"/>
          </p15:clr>
        </p15:guide>
        <p15:guide id="13" pos="44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5" userDrawn="1">
          <p15:clr>
            <a:srgbClr val="A4A3A4"/>
          </p15:clr>
        </p15:guide>
        <p15:guide id="2" pos="214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Tekijä" initials="A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200"/>
    <a:srgbClr val="FFB95D"/>
    <a:srgbClr val="FFB85E"/>
    <a:srgbClr val="C86E00"/>
    <a:srgbClr val="5E9322"/>
    <a:srgbClr val="AEDF74"/>
    <a:srgbClr val="A769A8"/>
    <a:srgbClr val="CAA5CB"/>
    <a:srgbClr val="954B97"/>
    <a:srgbClr val="8C40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969" autoAdjust="0"/>
    <p:restoredTop sz="95666" autoAdjust="0"/>
  </p:normalViewPr>
  <p:slideViewPr>
    <p:cSldViewPr showGuides="1">
      <p:cViewPr varScale="1">
        <p:scale>
          <a:sx n="100" d="100"/>
          <a:sy n="100" d="100"/>
        </p:scale>
        <p:origin x="692" y="56"/>
      </p:cViewPr>
      <p:guideLst>
        <p:guide orient="horz" pos="2300"/>
        <p:guide pos="158"/>
        <p:guide orient="horz" pos="1121"/>
        <p:guide orient="horz" pos="3026"/>
        <p:guide pos="5602"/>
        <p:guide orient="horz" pos="577"/>
        <p:guide pos="1610"/>
        <p:guide pos="1292"/>
        <p:guide orient="horz" pos="2119"/>
        <p:guide pos="2744"/>
        <p:guide pos="3016"/>
        <p:guide pos="4150"/>
        <p:guide pos="44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2760" y="44"/>
      </p:cViewPr>
      <p:guideLst>
        <p:guide orient="horz" pos="3125"/>
        <p:guide pos="214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2389" y="0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4DF5B08A-83ED-45E1-90DE-AADFEED44B75}" type="datetimeFigureOut">
              <a:rPr lang="fi-FI" smtClean="0"/>
              <a:t>7.9.2021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1813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2389" y="9421813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72D1ADDD-E79E-4142-B033-52608F2C14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7705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63033" y="0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6A7FAC48-2721-4B96-BA02-5768D8A8C6C8}" type="datetimeFigureOut">
              <a:rPr lang="fi-FI" smtClean="0"/>
              <a:pPr/>
              <a:t>7.9.2021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44538"/>
            <a:ext cx="6610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1991" y="4711385"/>
            <a:ext cx="5455920" cy="4463415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421045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63033" y="9421045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0433CE14-C27A-42FB-A7CF-16D08FB8F53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186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3CE14-C27A-42FB-A7CF-16D08FB8F53C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0295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- ja lopetu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228726"/>
            <a:ext cx="6858000" cy="1425179"/>
          </a:xfrm>
        </p:spPr>
        <p:txBody>
          <a:bodyPr anchor="b"/>
          <a:lstStyle>
            <a:lvl1pPr algn="ctr">
              <a:lnSpc>
                <a:spcPct val="90000"/>
              </a:lnSpc>
              <a:defRPr sz="4500" spc="-225" baseline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40182"/>
            <a:ext cx="6858000" cy="737755"/>
          </a:xfrm>
        </p:spPr>
        <p:txBody>
          <a:bodyPr/>
          <a:lstStyle>
            <a:lvl1pPr marL="0" indent="0" algn="ctr">
              <a:buNone/>
              <a:defRPr sz="225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7B483A27-1C0B-4205-B2CB-D87E5C64F0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43000" y="3882196"/>
            <a:ext cx="6858000" cy="516623"/>
          </a:xfrm>
        </p:spPr>
        <p:txBody>
          <a:bodyPr/>
          <a:lstStyle>
            <a:lvl1pPr algn="ctr">
              <a:buNone/>
              <a:defRPr sz="1463" spc="-45" baseline="0">
                <a:solidFill>
                  <a:schemeClr val="bg1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3CF7D9B9-0F78-4514-8D02-FF5BFE07E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69217" y="263626"/>
            <a:ext cx="713303" cy="365043"/>
          </a:xfrm>
          <a:prstGeom prst="rect">
            <a:avLst/>
          </a:prstGeom>
        </p:spPr>
      </p:pic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CFA6C81-0121-4D4D-A75F-8464BBED24E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61122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">
    <p:bg>
      <p:bgPr>
        <a:solidFill>
          <a:srgbClr val="091C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D23CD958-2103-4625-A068-CD99C6FC7B19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0"/>
            <a:ext cx="9144000" cy="51435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500" b="1" i="1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0" name="Tekstin paikkamerkki 11">
            <a:extLst>
              <a:ext uri="{FF2B5EF4-FFF2-40B4-BE49-F238E27FC236}">
                <a16:creationId xmlns:a16="http://schemas.microsoft.com/office/drawing/2014/main" id="{21DDCA56-1AE5-4AD1-AB89-F6AE84886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170200" y="264600"/>
            <a:ext cx="712800" cy="3645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algn="ctr">
              <a:buNone/>
              <a:defRPr sz="15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3471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797E4D7-4DF3-42F7-A8B1-E81360052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6868-773B-4B8E-BC24-C655EFE1EDBB}" type="datetime1">
              <a:rPr lang="fi-FI" smtClean="0"/>
              <a:t>7.9.2021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15DA5D9-220B-4CA2-AF56-616A41B79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0AACDB7-CE3E-4B32-A3E7-5CF3FA8C9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7115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p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880" y="1155032"/>
            <a:ext cx="3618358" cy="343145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EB66-16C4-472A-A647-84CE06C568F2}" type="datetime1">
              <a:rPr lang="fi-FI" smtClean="0"/>
              <a:t>7.9.2021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DDA8129-208E-49E9-A740-9C43AEEAF71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160936" y="1155032"/>
            <a:ext cx="3618358" cy="343145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0563E2E7-1BA7-4130-A672-9E267191D58E}"/>
              </a:ext>
            </a:extLst>
          </p:cNvPr>
          <p:cNvCxnSpPr/>
          <p:nvPr userDrawn="1"/>
        </p:nvCxnSpPr>
        <p:spPr>
          <a:xfrm>
            <a:off x="4568434" y="632223"/>
            <a:ext cx="0" cy="3896915"/>
          </a:xfrm>
          <a:prstGeom prst="line">
            <a:avLst/>
          </a:prstGeom>
          <a:ln w="12700">
            <a:solidFill>
              <a:srgbClr val="0047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4104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aksi puolta 22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1A1614D-52CF-45AF-A901-12FA2C051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C92C-174E-4179-8CE9-188C6F909342}" type="datetime1">
              <a:rPr lang="fi-FI" smtClean="0"/>
              <a:t>7.9.2021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2A2215A-8FD8-4FBF-887A-0CE9E0203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2899E54-642F-4A9A-8599-805DAF440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DD64F63E-AF67-4904-BBB8-20132117223D}"/>
              </a:ext>
            </a:extLst>
          </p:cNvPr>
          <p:cNvCxnSpPr/>
          <p:nvPr userDrawn="1"/>
        </p:nvCxnSpPr>
        <p:spPr>
          <a:xfrm>
            <a:off x="4568434" y="632223"/>
            <a:ext cx="0" cy="3896915"/>
          </a:xfrm>
          <a:prstGeom prst="line">
            <a:avLst/>
          </a:prstGeom>
          <a:ln w="12700">
            <a:solidFill>
              <a:srgbClr val="0047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1136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1A1614D-52CF-45AF-A901-12FA2C051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A0C6-A111-4253-B206-D2860F52602B}" type="datetime1">
              <a:rPr lang="fi-FI" smtClean="0"/>
              <a:t>7.9.2021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2A2215A-8FD8-4FBF-887A-0CE9E0203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2899E54-642F-4A9A-8599-805DAF440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41079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164FA8FB-C45D-45D2-AE31-CF915268B8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126" y="1635680"/>
            <a:ext cx="3346271" cy="1712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2828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- ja lopetu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228727"/>
            <a:ext cx="6858000" cy="1425179"/>
          </a:xfrm>
        </p:spPr>
        <p:txBody>
          <a:bodyPr anchor="b"/>
          <a:lstStyle>
            <a:lvl1pPr algn="ctr">
              <a:lnSpc>
                <a:spcPct val="90000"/>
              </a:lnSpc>
              <a:defRPr sz="4500" spc="-225" baseline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40183"/>
            <a:ext cx="6858000" cy="737755"/>
          </a:xfrm>
        </p:spPr>
        <p:txBody>
          <a:bodyPr/>
          <a:lstStyle>
            <a:lvl1pPr marL="0" indent="0" algn="ctr">
              <a:buNone/>
              <a:defRPr sz="225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7B483A27-1C0B-4205-B2CB-D87E5C64F0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43000" y="3882197"/>
            <a:ext cx="6858000" cy="516623"/>
          </a:xfrm>
        </p:spPr>
        <p:txBody>
          <a:bodyPr/>
          <a:lstStyle>
            <a:lvl1pPr algn="ctr">
              <a:buNone/>
              <a:defRPr sz="1463" spc="-45" baseline="0">
                <a:solidFill>
                  <a:schemeClr val="bg1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3CF7D9B9-0F78-4514-8D02-FF5BFE07E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69218" y="263627"/>
            <a:ext cx="713303" cy="365043"/>
          </a:xfrm>
          <a:prstGeom prst="rect">
            <a:avLst/>
          </a:prstGeom>
        </p:spPr>
      </p:pic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CFA6C81-0121-4D4D-A75F-8464BBED24E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417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F176F-CB2E-4E55-AE03-25ABB84AF002}" type="datetime1">
              <a:rPr lang="fi-FI" smtClean="0"/>
              <a:t>7.9.2021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22875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881" y="1390220"/>
            <a:ext cx="3618358" cy="319626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5A82-890C-4180-9378-4C3663991DD9}" type="datetime1">
              <a:rPr lang="fi-FI" smtClean="0"/>
              <a:t>7.9.2021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DDA8129-208E-49E9-A740-9C43AEEAF71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682681" y="1390220"/>
            <a:ext cx="3618358" cy="319626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8973222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881" y="462372"/>
            <a:ext cx="7174523" cy="524447"/>
          </a:xfrm>
        </p:spPr>
        <p:txBody>
          <a:bodyPr/>
          <a:lstStyle>
            <a:lvl1pPr>
              <a:defRPr sz="15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881" y="1089213"/>
            <a:ext cx="3618358" cy="215359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5A82-890C-4180-9378-4C3663991DD9}" type="datetime1">
              <a:rPr lang="fi-FI" smtClean="0"/>
              <a:t>7.9.2021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DDA8129-208E-49E9-A740-9C43AEEAF71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682681" y="1089213"/>
            <a:ext cx="3618358" cy="215359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B9B96D50-2B07-424D-9880-DF9CFBF56FA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67928" y="3314183"/>
            <a:ext cx="7729538" cy="1415045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40177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F176F-CB2E-4E55-AE03-25ABB84AF002}" type="datetime1">
              <a:rPr lang="fi-FI" smtClean="0"/>
              <a:t>7.9.2021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01057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9C958F10-D1D1-4603-B3B8-2CAA5F0BE177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4572000" y="0"/>
            <a:ext cx="4572000" cy="51435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500" b="1" i="1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881" y="462371"/>
            <a:ext cx="3618358" cy="790128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881" y="1390220"/>
            <a:ext cx="3618358" cy="319626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7175-5AFB-4390-AD34-84CF86D3ECFA}" type="datetime1">
              <a:rPr lang="fi-FI" smtClean="0"/>
              <a:t>7.9.2021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Tekstin paikkamerkki 11">
            <a:extLst>
              <a:ext uri="{FF2B5EF4-FFF2-40B4-BE49-F238E27FC236}">
                <a16:creationId xmlns:a16="http://schemas.microsoft.com/office/drawing/2014/main" id="{B07B3A08-0C30-4A3D-BFDF-DC0C6E1AA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170200" y="264600"/>
            <a:ext cx="712800" cy="3645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algn="ctr">
              <a:buNone/>
              <a:defRPr sz="150"/>
            </a:lvl1pPr>
          </a:lstStyle>
          <a:p>
            <a:pPr lvl="0"/>
            <a:r>
              <a:rPr lang="fi-FI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207758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9C958F10-D1D1-4603-B3B8-2CAA5F0BE177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4572000" y="0"/>
            <a:ext cx="4572000" cy="51435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500" b="1" i="1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881" y="462371"/>
            <a:ext cx="3618358" cy="790128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881" y="1390220"/>
            <a:ext cx="3618358" cy="319626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A9A6-55ED-4141-BA5B-8C911548385B}" type="datetime1">
              <a:rPr lang="fi-FI" smtClean="0"/>
              <a:t>7.9.2021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Tekstin paikkamerkki 11">
            <a:extLst>
              <a:ext uri="{FF2B5EF4-FFF2-40B4-BE49-F238E27FC236}">
                <a16:creationId xmlns:a16="http://schemas.microsoft.com/office/drawing/2014/main" id="{B07B3A08-0C30-4A3D-BFDF-DC0C6E1AA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170200" y="264600"/>
            <a:ext cx="712800" cy="3645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algn="ctr">
              <a:buNone/>
              <a:defRPr sz="150"/>
            </a:lvl1pPr>
          </a:lstStyle>
          <a:p>
            <a:pPr lvl="0"/>
            <a:r>
              <a:rPr lang="fi-FI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39216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9C958F10-D1D1-4603-B3B8-2CAA5F0BE177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0"/>
            <a:ext cx="4572000" cy="51435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500" b="1" i="1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1311" y="844560"/>
            <a:ext cx="3618358" cy="790128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1311" y="1772410"/>
            <a:ext cx="3618358" cy="271029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C99A1-5FD2-4440-93D5-5119EEDACFEA}" type="datetime1">
              <a:rPr lang="fi-FI" smtClean="0"/>
              <a:t>7.9.2021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16650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032" y="1610917"/>
            <a:ext cx="7886700" cy="2075259"/>
          </a:xfrm>
        </p:spPr>
        <p:txBody>
          <a:bodyPr anchor="ctr" anchorCtr="0"/>
          <a:lstStyle>
            <a:lvl1pPr algn="ctr">
              <a:defRPr sz="3000" b="0"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03768A7-9A04-4EB7-9E54-8051DEC91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7192-3AFC-4136-8CA4-848E2DA45B55}" type="datetime1">
              <a:rPr lang="fi-FI" smtClean="0"/>
              <a:t>7.9.2021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F97BE50-8944-42F2-B49B-3AD0261BD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348B22E-548B-4378-B941-3D0108A3C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73328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">
    <p:bg>
      <p:bgPr>
        <a:solidFill>
          <a:srgbClr val="091C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032" y="1528762"/>
            <a:ext cx="7886700" cy="2075259"/>
          </a:xfrm>
        </p:spPr>
        <p:txBody>
          <a:bodyPr anchor="ctr" anchorCtr="0"/>
          <a:lstStyle>
            <a:lvl1pPr algn="ctr">
              <a:defRPr sz="405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03768A7-9A04-4EB7-9E54-8051DEC91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2CC5C45-E91C-4B4F-BB0B-9196716D918D}" type="datetime1">
              <a:rPr lang="fi-FI" smtClean="0"/>
              <a:t>7.9.2021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F97BE50-8944-42F2-B49B-3AD0261BD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>
              <a:solidFill>
                <a:schemeClr val="bg1"/>
              </a:solidFill>
            </a:endParaRP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348B22E-548B-4378-B941-3D0108A3C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C0D43BC4-6382-46B8-93A2-F0FF691C0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69218" y="263627"/>
            <a:ext cx="713303" cy="36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9534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">
    <p:bg>
      <p:bgPr>
        <a:solidFill>
          <a:srgbClr val="091C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D23CD958-2103-4625-A068-CD99C6FC7B19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0"/>
            <a:ext cx="9144000" cy="51435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500" b="1" i="1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0" name="Tekstin paikkamerkki 11">
            <a:extLst>
              <a:ext uri="{FF2B5EF4-FFF2-40B4-BE49-F238E27FC236}">
                <a16:creationId xmlns:a16="http://schemas.microsoft.com/office/drawing/2014/main" id="{21DDCA56-1AE5-4AD1-AB89-F6AE84886E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170200" y="264600"/>
            <a:ext cx="712800" cy="3645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algn="ctr">
              <a:buNone/>
              <a:defRPr sz="150"/>
            </a:lvl1pPr>
          </a:lstStyle>
          <a:p>
            <a:pPr lvl="0"/>
            <a:r>
              <a:rPr lang="fi-FI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349950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797E4D7-4DF3-42F7-A8B1-E81360052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76868-773B-4B8E-BC24-C655EFE1EDBB}" type="datetime1">
              <a:rPr lang="fi-FI" smtClean="0"/>
              <a:t>7.9.2021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15DA5D9-220B-4CA2-AF56-616A41B79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0AACDB7-CE3E-4B32-A3E7-5CF3FA8C9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28986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p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881" y="1155033"/>
            <a:ext cx="3618358" cy="343145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EB66-16C4-472A-A647-84CE06C568F2}" type="datetime1">
              <a:rPr lang="fi-FI" smtClean="0"/>
              <a:t>7.9.2021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DDA8129-208E-49E9-A740-9C43AEEAF71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160936" y="1155033"/>
            <a:ext cx="3618358" cy="343145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0563E2E7-1BA7-4130-A672-9E267191D58E}"/>
              </a:ext>
            </a:extLst>
          </p:cNvPr>
          <p:cNvCxnSpPr/>
          <p:nvPr userDrawn="1"/>
        </p:nvCxnSpPr>
        <p:spPr>
          <a:xfrm>
            <a:off x="4568434" y="632224"/>
            <a:ext cx="0" cy="3896915"/>
          </a:xfrm>
          <a:prstGeom prst="line">
            <a:avLst/>
          </a:prstGeom>
          <a:ln w="12700">
            <a:solidFill>
              <a:srgbClr val="0047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7351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aksi puolta 22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1A1614D-52CF-45AF-A901-12FA2C051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C92C-174E-4179-8CE9-188C6F909342}" type="datetime1">
              <a:rPr lang="fi-FI" smtClean="0"/>
              <a:t>7.9.2021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2A2215A-8FD8-4FBF-887A-0CE9E0203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2899E54-642F-4A9A-8599-805DAF440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DD64F63E-AF67-4904-BBB8-20132117223D}"/>
              </a:ext>
            </a:extLst>
          </p:cNvPr>
          <p:cNvCxnSpPr/>
          <p:nvPr userDrawn="1"/>
        </p:nvCxnSpPr>
        <p:spPr>
          <a:xfrm>
            <a:off x="4568434" y="632224"/>
            <a:ext cx="0" cy="3896915"/>
          </a:xfrm>
          <a:prstGeom prst="line">
            <a:avLst/>
          </a:prstGeom>
          <a:ln w="12700">
            <a:solidFill>
              <a:srgbClr val="0047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97048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1A1614D-52CF-45AF-A901-12FA2C051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A0C6-A111-4253-B206-D2860F52602B}" type="datetime1">
              <a:rPr lang="fi-FI" smtClean="0"/>
              <a:t>7.9.2021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2A2215A-8FD8-4FBF-887A-0CE9E0203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2899E54-642F-4A9A-8599-805DAF440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603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880" y="1390219"/>
            <a:ext cx="3618358" cy="319626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5A82-890C-4180-9378-4C3663991DD9}" type="datetime1">
              <a:rPr lang="fi-FI" smtClean="0"/>
              <a:t>7.9.2021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DDA8129-208E-49E9-A740-9C43AEEAF71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682680" y="1390219"/>
            <a:ext cx="3618358" cy="319626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195962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>
            <a:extLst>
              <a:ext uri="{FF2B5EF4-FFF2-40B4-BE49-F238E27FC236}">
                <a16:creationId xmlns:a16="http://schemas.microsoft.com/office/drawing/2014/main" id="{164FA8FB-C45D-45D2-AE31-CF915268B8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127" y="1635681"/>
            <a:ext cx="3346271" cy="1712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9308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3_Lopetus VN-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descr="kaarielementti"/>
          <p:cNvGrpSpPr/>
          <p:nvPr userDrawn="1"/>
        </p:nvGrpSpPr>
        <p:grpSpPr>
          <a:xfrm>
            <a:off x="0" y="1"/>
            <a:ext cx="9144000" cy="5143500"/>
            <a:chOff x="-50732" y="0"/>
            <a:chExt cx="9194731" cy="5143502"/>
          </a:xfrm>
        </p:grpSpPr>
        <p:sp>
          <p:nvSpPr>
            <p:cNvPr id="65" name="AutoShape 59"/>
            <p:cNvSpPr>
              <a:spLocks noChangeAspect="1" noChangeArrowheads="1" noTextEdit="1"/>
            </p:cNvSpPr>
            <p:nvPr userDrawn="1"/>
          </p:nvSpPr>
          <p:spPr bwMode="auto">
            <a:xfrm flipH="1">
              <a:off x="-50732" y="0"/>
              <a:ext cx="9194731" cy="5143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6" name="Freeform 61"/>
            <p:cNvSpPr>
              <a:spLocks/>
            </p:cNvSpPr>
            <p:nvPr userDrawn="1"/>
          </p:nvSpPr>
          <p:spPr bwMode="auto">
            <a:xfrm flipH="1">
              <a:off x="1354507" y="0"/>
              <a:ext cx="7789492" cy="5143501"/>
            </a:xfrm>
            <a:custGeom>
              <a:avLst/>
              <a:gdLst>
                <a:gd name="T0" fmla="*/ 3559 w 4854"/>
                <a:gd name="T1" fmla="*/ 0 h 3240"/>
                <a:gd name="T2" fmla="*/ 0 w 4854"/>
                <a:gd name="T3" fmla="*/ 0 h 3240"/>
                <a:gd name="T4" fmla="*/ 0 w 4854"/>
                <a:gd name="T5" fmla="*/ 3240 h 3240"/>
                <a:gd name="T6" fmla="*/ 3231 w 4854"/>
                <a:gd name="T7" fmla="*/ 3240 h 3240"/>
                <a:gd name="T8" fmla="*/ 4854 w 4854"/>
                <a:gd name="T9" fmla="*/ 1361 h 3240"/>
                <a:gd name="T10" fmla="*/ 3559 w 4854"/>
                <a:gd name="T11" fmla="*/ 0 h 3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54" h="3240">
                  <a:moveTo>
                    <a:pt x="3559" y="0"/>
                  </a:moveTo>
                  <a:lnTo>
                    <a:pt x="0" y="0"/>
                  </a:lnTo>
                  <a:lnTo>
                    <a:pt x="0" y="3240"/>
                  </a:lnTo>
                  <a:lnTo>
                    <a:pt x="3231" y="3240"/>
                  </a:lnTo>
                  <a:lnTo>
                    <a:pt x="4854" y="1361"/>
                  </a:lnTo>
                  <a:lnTo>
                    <a:pt x="3559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7" name="Freeform 62"/>
            <p:cNvSpPr>
              <a:spLocks/>
            </p:cNvSpPr>
            <p:nvPr userDrawn="1"/>
          </p:nvSpPr>
          <p:spPr bwMode="auto">
            <a:xfrm flipH="1">
              <a:off x="527332" y="0"/>
              <a:ext cx="2315449" cy="2160589"/>
            </a:xfrm>
            <a:custGeom>
              <a:avLst/>
              <a:gdLst>
                <a:gd name="T0" fmla="*/ 0 w 1450"/>
                <a:gd name="T1" fmla="*/ 0 h 1361"/>
                <a:gd name="T2" fmla="*/ 24 w 1450"/>
                <a:gd name="T3" fmla="*/ 153 h 1361"/>
                <a:gd name="T4" fmla="*/ 38 w 1450"/>
                <a:gd name="T5" fmla="*/ 228 h 1361"/>
                <a:gd name="T6" fmla="*/ 59 w 1450"/>
                <a:gd name="T7" fmla="*/ 303 h 1361"/>
                <a:gd name="T8" fmla="*/ 73 w 1450"/>
                <a:gd name="T9" fmla="*/ 343 h 1361"/>
                <a:gd name="T10" fmla="*/ 105 w 1450"/>
                <a:gd name="T11" fmla="*/ 424 h 1361"/>
                <a:gd name="T12" fmla="*/ 141 w 1450"/>
                <a:gd name="T13" fmla="*/ 504 h 1361"/>
                <a:gd name="T14" fmla="*/ 181 w 1450"/>
                <a:gd name="T15" fmla="*/ 581 h 1361"/>
                <a:gd name="T16" fmla="*/ 225 w 1450"/>
                <a:gd name="T17" fmla="*/ 656 h 1361"/>
                <a:gd name="T18" fmla="*/ 272 w 1450"/>
                <a:gd name="T19" fmla="*/ 729 h 1361"/>
                <a:gd name="T20" fmla="*/ 323 w 1450"/>
                <a:gd name="T21" fmla="*/ 800 h 1361"/>
                <a:gd name="T22" fmla="*/ 377 w 1450"/>
                <a:gd name="T23" fmla="*/ 869 h 1361"/>
                <a:gd name="T24" fmla="*/ 433 w 1450"/>
                <a:gd name="T25" fmla="*/ 936 h 1361"/>
                <a:gd name="T26" fmla="*/ 491 w 1450"/>
                <a:gd name="T27" fmla="*/ 1000 h 1361"/>
                <a:gd name="T28" fmla="*/ 551 w 1450"/>
                <a:gd name="T29" fmla="*/ 1062 h 1361"/>
                <a:gd name="T30" fmla="*/ 645 w 1450"/>
                <a:gd name="T31" fmla="*/ 1151 h 1361"/>
                <a:gd name="T32" fmla="*/ 773 w 1450"/>
                <a:gd name="T33" fmla="*/ 1261 h 1361"/>
                <a:gd name="T34" fmla="*/ 904 w 1450"/>
                <a:gd name="T35" fmla="*/ 1361 h 1361"/>
                <a:gd name="T36" fmla="*/ 904 w 1450"/>
                <a:gd name="T37" fmla="*/ 1361 h 1361"/>
                <a:gd name="T38" fmla="*/ 965 w 1450"/>
                <a:gd name="T39" fmla="*/ 1283 h 1361"/>
                <a:gd name="T40" fmla="*/ 1023 w 1450"/>
                <a:gd name="T41" fmla="*/ 1202 h 1361"/>
                <a:gd name="T42" fmla="*/ 1077 w 1450"/>
                <a:gd name="T43" fmla="*/ 1119 h 1361"/>
                <a:gd name="T44" fmla="*/ 1126 w 1450"/>
                <a:gd name="T45" fmla="*/ 1036 h 1361"/>
                <a:gd name="T46" fmla="*/ 1173 w 1450"/>
                <a:gd name="T47" fmla="*/ 953 h 1361"/>
                <a:gd name="T48" fmla="*/ 1216 w 1450"/>
                <a:gd name="T49" fmla="*/ 867 h 1361"/>
                <a:gd name="T50" fmla="*/ 1255 w 1450"/>
                <a:gd name="T51" fmla="*/ 781 h 1361"/>
                <a:gd name="T52" fmla="*/ 1291 w 1450"/>
                <a:gd name="T53" fmla="*/ 694 h 1361"/>
                <a:gd name="T54" fmla="*/ 1324 w 1450"/>
                <a:gd name="T55" fmla="*/ 608 h 1361"/>
                <a:gd name="T56" fmla="*/ 1352 w 1450"/>
                <a:gd name="T57" fmla="*/ 520 h 1361"/>
                <a:gd name="T58" fmla="*/ 1378 w 1450"/>
                <a:gd name="T59" fmla="*/ 433 h 1361"/>
                <a:gd name="T60" fmla="*/ 1399 w 1450"/>
                <a:gd name="T61" fmla="*/ 345 h 1361"/>
                <a:gd name="T62" fmla="*/ 1417 w 1450"/>
                <a:gd name="T63" fmla="*/ 258 h 1361"/>
                <a:gd name="T64" fmla="*/ 1432 w 1450"/>
                <a:gd name="T65" fmla="*/ 171 h 1361"/>
                <a:gd name="T66" fmla="*/ 1442 w 1450"/>
                <a:gd name="T67" fmla="*/ 86 h 1361"/>
                <a:gd name="T68" fmla="*/ 1450 w 1450"/>
                <a:gd name="T69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0" h="1361">
                  <a:moveTo>
                    <a:pt x="0" y="0"/>
                  </a:moveTo>
                  <a:lnTo>
                    <a:pt x="0" y="0"/>
                  </a:lnTo>
                  <a:lnTo>
                    <a:pt x="13" y="77"/>
                  </a:lnTo>
                  <a:lnTo>
                    <a:pt x="24" y="153"/>
                  </a:lnTo>
                  <a:lnTo>
                    <a:pt x="31" y="190"/>
                  </a:lnTo>
                  <a:lnTo>
                    <a:pt x="38" y="228"/>
                  </a:lnTo>
                  <a:lnTo>
                    <a:pt x="49" y="266"/>
                  </a:lnTo>
                  <a:lnTo>
                    <a:pt x="59" y="303"/>
                  </a:lnTo>
                  <a:lnTo>
                    <a:pt x="59" y="303"/>
                  </a:lnTo>
                  <a:lnTo>
                    <a:pt x="73" y="343"/>
                  </a:lnTo>
                  <a:lnTo>
                    <a:pt x="88" y="385"/>
                  </a:lnTo>
                  <a:lnTo>
                    <a:pt x="105" y="424"/>
                  </a:lnTo>
                  <a:lnTo>
                    <a:pt x="123" y="465"/>
                  </a:lnTo>
                  <a:lnTo>
                    <a:pt x="141" y="504"/>
                  </a:lnTo>
                  <a:lnTo>
                    <a:pt x="161" y="542"/>
                  </a:lnTo>
                  <a:lnTo>
                    <a:pt x="181" y="581"/>
                  </a:lnTo>
                  <a:lnTo>
                    <a:pt x="203" y="619"/>
                  </a:lnTo>
                  <a:lnTo>
                    <a:pt x="225" y="656"/>
                  </a:lnTo>
                  <a:lnTo>
                    <a:pt x="249" y="693"/>
                  </a:lnTo>
                  <a:lnTo>
                    <a:pt x="272" y="729"/>
                  </a:lnTo>
                  <a:lnTo>
                    <a:pt x="297" y="765"/>
                  </a:lnTo>
                  <a:lnTo>
                    <a:pt x="323" y="800"/>
                  </a:lnTo>
                  <a:lnTo>
                    <a:pt x="350" y="835"/>
                  </a:lnTo>
                  <a:lnTo>
                    <a:pt x="377" y="869"/>
                  </a:lnTo>
                  <a:lnTo>
                    <a:pt x="404" y="902"/>
                  </a:lnTo>
                  <a:lnTo>
                    <a:pt x="433" y="936"/>
                  </a:lnTo>
                  <a:lnTo>
                    <a:pt x="461" y="968"/>
                  </a:lnTo>
                  <a:lnTo>
                    <a:pt x="491" y="1000"/>
                  </a:lnTo>
                  <a:lnTo>
                    <a:pt x="521" y="1032"/>
                  </a:lnTo>
                  <a:lnTo>
                    <a:pt x="551" y="1062"/>
                  </a:lnTo>
                  <a:lnTo>
                    <a:pt x="582" y="1092"/>
                  </a:lnTo>
                  <a:lnTo>
                    <a:pt x="645" y="1151"/>
                  </a:lnTo>
                  <a:lnTo>
                    <a:pt x="709" y="1207"/>
                  </a:lnTo>
                  <a:lnTo>
                    <a:pt x="773" y="1261"/>
                  </a:lnTo>
                  <a:lnTo>
                    <a:pt x="838" y="1313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35" y="1322"/>
                  </a:lnTo>
                  <a:lnTo>
                    <a:pt x="965" y="1283"/>
                  </a:lnTo>
                  <a:lnTo>
                    <a:pt x="994" y="1242"/>
                  </a:lnTo>
                  <a:lnTo>
                    <a:pt x="1023" y="1202"/>
                  </a:lnTo>
                  <a:lnTo>
                    <a:pt x="1050" y="1161"/>
                  </a:lnTo>
                  <a:lnTo>
                    <a:pt x="1077" y="1119"/>
                  </a:lnTo>
                  <a:lnTo>
                    <a:pt x="1101" y="1079"/>
                  </a:lnTo>
                  <a:lnTo>
                    <a:pt x="1126" y="1036"/>
                  </a:lnTo>
                  <a:lnTo>
                    <a:pt x="1150" y="995"/>
                  </a:lnTo>
                  <a:lnTo>
                    <a:pt x="1173" y="953"/>
                  </a:lnTo>
                  <a:lnTo>
                    <a:pt x="1195" y="910"/>
                  </a:lnTo>
                  <a:lnTo>
                    <a:pt x="1216" y="867"/>
                  </a:lnTo>
                  <a:lnTo>
                    <a:pt x="1236" y="825"/>
                  </a:lnTo>
                  <a:lnTo>
                    <a:pt x="1255" y="781"/>
                  </a:lnTo>
                  <a:lnTo>
                    <a:pt x="1273" y="738"/>
                  </a:lnTo>
                  <a:lnTo>
                    <a:pt x="1291" y="694"/>
                  </a:lnTo>
                  <a:lnTo>
                    <a:pt x="1308" y="651"/>
                  </a:lnTo>
                  <a:lnTo>
                    <a:pt x="1324" y="608"/>
                  </a:lnTo>
                  <a:lnTo>
                    <a:pt x="1339" y="564"/>
                  </a:lnTo>
                  <a:lnTo>
                    <a:pt x="1352" y="520"/>
                  </a:lnTo>
                  <a:lnTo>
                    <a:pt x="1366" y="476"/>
                  </a:lnTo>
                  <a:lnTo>
                    <a:pt x="1378" y="433"/>
                  </a:lnTo>
                  <a:lnTo>
                    <a:pt x="1389" y="389"/>
                  </a:lnTo>
                  <a:lnTo>
                    <a:pt x="1399" y="345"/>
                  </a:lnTo>
                  <a:lnTo>
                    <a:pt x="1408" y="302"/>
                  </a:lnTo>
                  <a:lnTo>
                    <a:pt x="1417" y="258"/>
                  </a:lnTo>
                  <a:lnTo>
                    <a:pt x="1425" y="215"/>
                  </a:lnTo>
                  <a:lnTo>
                    <a:pt x="1432" y="171"/>
                  </a:lnTo>
                  <a:lnTo>
                    <a:pt x="1438" y="128"/>
                  </a:lnTo>
                  <a:lnTo>
                    <a:pt x="1442" y="86"/>
                  </a:lnTo>
                  <a:lnTo>
                    <a:pt x="1447" y="43"/>
                  </a:lnTo>
                  <a:lnTo>
                    <a:pt x="1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8" name="Freeform 63"/>
            <p:cNvSpPr>
              <a:spLocks/>
            </p:cNvSpPr>
            <p:nvPr userDrawn="1"/>
          </p:nvSpPr>
          <p:spPr bwMode="auto">
            <a:xfrm flipH="1">
              <a:off x="-50732" y="1171575"/>
              <a:ext cx="1449951" cy="1657351"/>
            </a:xfrm>
            <a:custGeom>
              <a:avLst/>
              <a:gdLst>
                <a:gd name="T0" fmla="*/ 908 w 908"/>
                <a:gd name="T1" fmla="*/ 0 h 1044"/>
                <a:gd name="T2" fmla="*/ 908 w 908"/>
                <a:gd name="T3" fmla="*/ 0 h 1044"/>
                <a:gd name="T4" fmla="*/ 848 w 908"/>
                <a:gd name="T5" fmla="*/ 28 h 1044"/>
                <a:gd name="T6" fmla="*/ 789 w 908"/>
                <a:gd name="T7" fmla="*/ 59 h 1044"/>
                <a:gd name="T8" fmla="*/ 729 w 908"/>
                <a:gd name="T9" fmla="*/ 89 h 1044"/>
                <a:gd name="T10" fmla="*/ 671 w 908"/>
                <a:gd name="T11" fmla="*/ 120 h 1044"/>
                <a:gd name="T12" fmla="*/ 612 w 908"/>
                <a:gd name="T13" fmla="*/ 153 h 1044"/>
                <a:gd name="T14" fmla="*/ 555 w 908"/>
                <a:gd name="T15" fmla="*/ 187 h 1044"/>
                <a:gd name="T16" fmla="*/ 498 w 908"/>
                <a:gd name="T17" fmla="*/ 222 h 1044"/>
                <a:gd name="T18" fmla="*/ 440 w 908"/>
                <a:gd name="T19" fmla="*/ 259 h 1044"/>
                <a:gd name="T20" fmla="*/ 384 w 908"/>
                <a:gd name="T21" fmla="*/ 298 h 1044"/>
                <a:gd name="T22" fmla="*/ 328 w 908"/>
                <a:gd name="T23" fmla="*/ 339 h 1044"/>
                <a:gd name="T24" fmla="*/ 273 w 908"/>
                <a:gd name="T25" fmla="*/ 380 h 1044"/>
                <a:gd name="T26" fmla="*/ 217 w 908"/>
                <a:gd name="T27" fmla="*/ 424 h 1044"/>
                <a:gd name="T28" fmla="*/ 162 w 908"/>
                <a:gd name="T29" fmla="*/ 471 h 1044"/>
                <a:gd name="T30" fmla="*/ 107 w 908"/>
                <a:gd name="T31" fmla="*/ 520 h 1044"/>
                <a:gd name="T32" fmla="*/ 53 w 908"/>
                <a:gd name="T33" fmla="*/ 570 h 1044"/>
                <a:gd name="T34" fmla="*/ 0 w 908"/>
                <a:gd name="T35" fmla="*/ 623 h 1044"/>
                <a:gd name="T36" fmla="*/ 0 w 908"/>
                <a:gd name="T37" fmla="*/ 623 h 1044"/>
                <a:gd name="T38" fmla="*/ 0 w 908"/>
                <a:gd name="T39" fmla="*/ 623 h 1044"/>
                <a:gd name="T40" fmla="*/ 53 w 908"/>
                <a:gd name="T41" fmla="*/ 660 h 1044"/>
                <a:gd name="T42" fmla="*/ 106 w 908"/>
                <a:gd name="T43" fmla="*/ 698 h 1044"/>
                <a:gd name="T44" fmla="*/ 160 w 908"/>
                <a:gd name="T45" fmla="*/ 732 h 1044"/>
                <a:gd name="T46" fmla="*/ 215 w 908"/>
                <a:gd name="T47" fmla="*/ 767 h 1044"/>
                <a:gd name="T48" fmla="*/ 270 w 908"/>
                <a:gd name="T49" fmla="*/ 800 h 1044"/>
                <a:gd name="T50" fmla="*/ 325 w 908"/>
                <a:gd name="T51" fmla="*/ 831 h 1044"/>
                <a:gd name="T52" fmla="*/ 383 w 908"/>
                <a:gd name="T53" fmla="*/ 862 h 1044"/>
                <a:gd name="T54" fmla="*/ 439 w 908"/>
                <a:gd name="T55" fmla="*/ 890 h 1044"/>
                <a:gd name="T56" fmla="*/ 496 w 908"/>
                <a:gd name="T57" fmla="*/ 917 h 1044"/>
                <a:gd name="T58" fmla="*/ 555 w 908"/>
                <a:gd name="T59" fmla="*/ 942 h 1044"/>
                <a:gd name="T60" fmla="*/ 612 w 908"/>
                <a:gd name="T61" fmla="*/ 964 h 1044"/>
                <a:gd name="T62" fmla="*/ 671 w 908"/>
                <a:gd name="T63" fmla="*/ 986 h 1044"/>
                <a:gd name="T64" fmla="*/ 730 w 908"/>
                <a:gd name="T65" fmla="*/ 1004 h 1044"/>
                <a:gd name="T66" fmla="*/ 789 w 908"/>
                <a:gd name="T67" fmla="*/ 1019 h 1044"/>
                <a:gd name="T68" fmla="*/ 848 w 908"/>
                <a:gd name="T69" fmla="*/ 1033 h 1044"/>
                <a:gd name="T70" fmla="*/ 908 w 908"/>
                <a:gd name="T71" fmla="*/ 1044 h 1044"/>
                <a:gd name="T72" fmla="*/ 908 w 908"/>
                <a:gd name="T7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8" h="1044">
                  <a:moveTo>
                    <a:pt x="908" y="0"/>
                  </a:moveTo>
                  <a:lnTo>
                    <a:pt x="908" y="0"/>
                  </a:lnTo>
                  <a:lnTo>
                    <a:pt x="848" y="28"/>
                  </a:lnTo>
                  <a:lnTo>
                    <a:pt x="789" y="59"/>
                  </a:lnTo>
                  <a:lnTo>
                    <a:pt x="729" y="89"/>
                  </a:lnTo>
                  <a:lnTo>
                    <a:pt x="671" y="120"/>
                  </a:lnTo>
                  <a:lnTo>
                    <a:pt x="612" y="153"/>
                  </a:lnTo>
                  <a:lnTo>
                    <a:pt x="555" y="187"/>
                  </a:lnTo>
                  <a:lnTo>
                    <a:pt x="498" y="222"/>
                  </a:lnTo>
                  <a:lnTo>
                    <a:pt x="440" y="259"/>
                  </a:lnTo>
                  <a:lnTo>
                    <a:pt x="384" y="298"/>
                  </a:lnTo>
                  <a:lnTo>
                    <a:pt x="328" y="339"/>
                  </a:lnTo>
                  <a:lnTo>
                    <a:pt x="273" y="380"/>
                  </a:lnTo>
                  <a:lnTo>
                    <a:pt x="217" y="424"/>
                  </a:lnTo>
                  <a:lnTo>
                    <a:pt x="162" y="471"/>
                  </a:lnTo>
                  <a:lnTo>
                    <a:pt x="107" y="520"/>
                  </a:lnTo>
                  <a:lnTo>
                    <a:pt x="53" y="570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53" y="660"/>
                  </a:lnTo>
                  <a:lnTo>
                    <a:pt x="106" y="698"/>
                  </a:lnTo>
                  <a:lnTo>
                    <a:pt x="160" y="732"/>
                  </a:lnTo>
                  <a:lnTo>
                    <a:pt x="215" y="767"/>
                  </a:lnTo>
                  <a:lnTo>
                    <a:pt x="270" y="800"/>
                  </a:lnTo>
                  <a:lnTo>
                    <a:pt x="325" y="831"/>
                  </a:lnTo>
                  <a:lnTo>
                    <a:pt x="383" y="862"/>
                  </a:lnTo>
                  <a:lnTo>
                    <a:pt x="439" y="890"/>
                  </a:lnTo>
                  <a:lnTo>
                    <a:pt x="496" y="917"/>
                  </a:lnTo>
                  <a:lnTo>
                    <a:pt x="555" y="942"/>
                  </a:lnTo>
                  <a:lnTo>
                    <a:pt x="612" y="964"/>
                  </a:lnTo>
                  <a:lnTo>
                    <a:pt x="671" y="986"/>
                  </a:lnTo>
                  <a:lnTo>
                    <a:pt x="730" y="1004"/>
                  </a:lnTo>
                  <a:lnTo>
                    <a:pt x="789" y="1019"/>
                  </a:lnTo>
                  <a:lnTo>
                    <a:pt x="848" y="1033"/>
                  </a:lnTo>
                  <a:lnTo>
                    <a:pt x="908" y="1044"/>
                  </a:lnTo>
                  <a:lnTo>
                    <a:pt x="908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9" name="Freeform 64"/>
            <p:cNvSpPr>
              <a:spLocks/>
            </p:cNvSpPr>
            <p:nvPr userDrawn="1"/>
          </p:nvSpPr>
          <p:spPr bwMode="auto">
            <a:xfrm flipH="1">
              <a:off x="-50732" y="2160589"/>
              <a:ext cx="3388541" cy="2982913"/>
            </a:xfrm>
            <a:custGeom>
              <a:avLst/>
              <a:gdLst>
                <a:gd name="T0" fmla="*/ 2122 w 2122"/>
                <a:gd name="T1" fmla="*/ 1879 h 1879"/>
                <a:gd name="T2" fmla="*/ 2122 w 2122"/>
                <a:gd name="T3" fmla="*/ 502 h 1879"/>
                <a:gd name="T4" fmla="*/ 2122 w 2122"/>
                <a:gd name="T5" fmla="*/ 502 h 1879"/>
                <a:gd name="T6" fmla="*/ 2005 w 2122"/>
                <a:gd name="T7" fmla="*/ 447 h 1879"/>
                <a:gd name="T8" fmla="*/ 1889 w 2122"/>
                <a:gd name="T9" fmla="*/ 392 h 1879"/>
                <a:gd name="T10" fmla="*/ 1773 w 2122"/>
                <a:gd name="T11" fmla="*/ 334 h 1879"/>
                <a:gd name="T12" fmla="*/ 1716 w 2122"/>
                <a:gd name="T13" fmla="*/ 305 h 1879"/>
                <a:gd name="T14" fmla="*/ 1660 w 2122"/>
                <a:gd name="T15" fmla="*/ 275 h 1879"/>
                <a:gd name="T16" fmla="*/ 1602 w 2122"/>
                <a:gd name="T17" fmla="*/ 244 h 1879"/>
                <a:gd name="T18" fmla="*/ 1546 w 2122"/>
                <a:gd name="T19" fmla="*/ 213 h 1879"/>
                <a:gd name="T20" fmla="*/ 1490 w 2122"/>
                <a:gd name="T21" fmla="*/ 180 h 1879"/>
                <a:gd name="T22" fmla="*/ 1435 w 2122"/>
                <a:gd name="T23" fmla="*/ 147 h 1879"/>
                <a:gd name="T24" fmla="*/ 1379 w 2122"/>
                <a:gd name="T25" fmla="*/ 113 h 1879"/>
                <a:gd name="T26" fmla="*/ 1324 w 2122"/>
                <a:gd name="T27" fmla="*/ 77 h 1879"/>
                <a:gd name="T28" fmla="*/ 1268 w 2122"/>
                <a:gd name="T29" fmla="*/ 39 h 1879"/>
                <a:gd name="T30" fmla="*/ 1214 w 2122"/>
                <a:gd name="T31" fmla="*/ 0 h 1879"/>
                <a:gd name="T32" fmla="*/ 1214 w 2122"/>
                <a:gd name="T33" fmla="*/ 0 h 1879"/>
                <a:gd name="T34" fmla="*/ 1131 w 2122"/>
                <a:gd name="T35" fmla="*/ 132 h 1879"/>
                <a:gd name="T36" fmla="*/ 1052 w 2122"/>
                <a:gd name="T37" fmla="*/ 261 h 1879"/>
                <a:gd name="T38" fmla="*/ 976 w 2122"/>
                <a:gd name="T39" fmla="*/ 388 h 1879"/>
                <a:gd name="T40" fmla="*/ 902 w 2122"/>
                <a:gd name="T41" fmla="*/ 514 h 1879"/>
                <a:gd name="T42" fmla="*/ 758 w 2122"/>
                <a:gd name="T43" fmla="*/ 759 h 1879"/>
                <a:gd name="T44" fmla="*/ 687 w 2122"/>
                <a:gd name="T45" fmla="*/ 878 h 1879"/>
                <a:gd name="T46" fmla="*/ 617 w 2122"/>
                <a:gd name="T47" fmla="*/ 996 h 1879"/>
                <a:gd name="T48" fmla="*/ 546 w 2122"/>
                <a:gd name="T49" fmla="*/ 1111 h 1879"/>
                <a:gd name="T50" fmla="*/ 476 w 2122"/>
                <a:gd name="T51" fmla="*/ 1225 h 1879"/>
                <a:gd name="T52" fmla="*/ 402 w 2122"/>
                <a:gd name="T53" fmla="*/ 1338 h 1879"/>
                <a:gd name="T54" fmla="*/ 327 w 2122"/>
                <a:gd name="T55" fmla="*/ 1449 h 1879"/>
                <a:gd name="T56" fmla="*/ 289 w 2122"/>
                <a:gd name="T57" fmla="*/ 1503 h 1879"/>
                <a:gd name="T58" fmla="*/ 251 w 2122"/>
                <a:gd name="T59" fmla="*/ 1558 h 1879"/>
                <a:gd name="T60" fmla="*/ 211 w 2122"/>
                <a:gd name="T61" fmla="*/ 1612 h 1879"/>
                <a:gd name="T62" fmla="*/ 171 w 2122"/>
                <a:gd name="T63" fmla="*/ 1666 h 1879"/>
                <a:gd name="T64" fmla="*/ 129 w 2122"/>
                <a:gd name="T65" fmla="*/ 1720 h 1879"/>
                <a:gd name="T66" fmla="*/ 88 w 2122"/>
                <a:gd name="T67" fmla="*/ 1773 h 1879"/>
                <a:gd name="T68" fmla="*/ 44 w 2122"/>
                <a:gd name="T69" fmla="*/ 1826 h 1879"/>
                <a:gd name="T70" fmla="*/ 0 w 2122"/>
                <a:gd name="T71" fmla="*/ 1879 h 1879"/>
                <a:gd name="T72" fmla="*/ 2122 w 2122"/>
                <a:gd name="T73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22" h="1879">
                  <a:moveTo>
                    <a:pt x="2122" y="1879"/>
                  </a:moveTo>
                  <a:lnTo>
                    <a:pt x="2122" y="502"/>
                  </a:lnTo>
                  <a:lnTo>
                    <a:pt x="2122" y="502"/>
                  </a:lnTo>
                  <a:lnTo>
                    <a:pt x="2005" y="447"/>
                  </a:lnTo>
                  <a:lnTo>
                    <a:pt x="1889" y="392"/>
                  </a:lnTo>
                  <a:lnTo>
                    <a:pt x="1773" y="334"/>
                  </a:lnTo>
                  <a:lnTo>
                    <a:pt x="1716" y="305"/>
                  </a:lnTo>
                  <a:lnTo>
                    <a:pt x="1660" y="275"/>
                  </a:lnTo>
                  <a:lnTo>
                    <a:pt x="1602" y="244"/>
                  </a:lnTo>
                  <a:lnTo>
                    <a:pt x="1546" y="213"/>
                  </a:lnTo>
                  <a:lnTo>
                    <a:pt x="1490" y="180"/>
                  </a:lnTo>
                  <a:lnTo>
                    <a:pt x="1435" y="147"/>
                  </a:lnTo>
                  <a:lnTo>
                    <a:pt x="1379" y="113"/>
                  </a:lnTo>
                  <a:lnTo>
                    <a:pt x="1324" y="77"/>
                  </a:lnTo>
                  <a:lnTo>
                    <a:pt x="1268" y="39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131" y="132"/>
                  </a:lnTo>
                  <a:lnTo>
                    <a:pt x="1052" y="261"/>
                  </a:lnTo>
                  <a:lnTo>
                    <a:pt x="976" y="388"/>
                  </a:lnTo>
                  <a:lnTo>
                    <a:pt x="902" y="514"/>
                  </a:lnTo>
                  <a:lnTo>
                    <a:pt x="758" y="759"/>
                  </a:lnTo>
                  <a:lnTo>
                    <a:pt x="687" y="878"/>
                  </a:lnTo>
                  <a:lnTo>
                    <a:pt x="617" y="996"/>
                  </a:lnTo>
                  <a:lnTo>
                    <a:pt x="546" y="1111"/>
                  </a:lnTo>
                  <a:lnTo>
                    <a:pt x="476" y="1225"/>
                  </a:lnTo>
                  <a:lnTo>
                    <a:pt x="402" y="1338"/>
                  </a:lnTo>
                  <a:lnTo>
                    <a:pt x="327" y="1449"/>
                  </a:lnTo>
                  <a:lnTo>
                    <a:pt x="289" y="1503"/>
                  </a:lnTo>
                  <a:lnTo>
                    <a:pt x="251" y="1558"/>
                  </a:lnTo>
                  <a:lnTo>
                    <a:pt x="211" y="1612"/>
                  </a:lnTo>
                  <a:lnTo>
                    <a:pt x="171" y="1666"/>
                  </a:lnTo>
                  <a:lnTo>
                    <a:pt x="129" y="1720"/>
                  </a:lnTo>
                  <a:lnTo>
                    <a:pt x="88" y="1773"/>
                  </a:lnTo>
                  <a:lnTo>
                    <a:pt x="44" y="1826"/>
                  </a:lnTo>
                  <a:lnTo>
                    <a:pt x="0" y="1879"/>
                  </a:lnTo>
                  <a:lnTo>
                    <a:pt x="2122" y="18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0" name="Freeform 65"/>
            <p:cNvSpPr>
              <a:spLocks/>
            </p:cNvSpPr>
            <p:nvPr userDrawn="1"/>
          </p:nvSpPr>
          <p:spPr bwMode="auto">
            <a:xfrm flipH="1">
              <a:off x="-50732" y="0"/>
              <a:ext cx="1449951" cy="2160589"/>
            </a:xfrm>
            <a:custGeom>
              <a:avLst/>
              <a:gdLst>
                <a:gd name="T0" fmla="*/ 0 w 908"/>
                <a:gd name="T1" fmla="*/ 1361 h 1361"/>
                <a:gd name="T2" fmla="*/ 0 w 908"/>
                <a:gd name="T3" fmla="*/ 1361 h 1361"/>
                <a:gd name="T4" fmla="*/ 53 w 908"/>
                <a:gd name="T5" fmla="*/ 1323 h 1361"/>
                <a:gd name="T6" fmla="*/ 107 w 908"/>
                <a:gd name="T7" fmla="*/ 1285 h 1361"/>
                <a:gd name="T8" fmla="*/ 161 w 908"/>
                <a:gd name="T9" fmla="*/ 1248 h 1361"/>
                <a:gd name="T10" fmla="*/ 216 w 908"/>
                <a:gd name="T11" fmla="*/ 1212 h 1361"/>
                <a:gd name="T12" fmla="*/ 271 w 908"/>
                <a:gd name="T13" fmla="*/ 1176 h 1361"/>
                <a:gd name="T14" fmla="*/ 328 w 908"/>
                <a:gd name="T15" fmla="*/ 1141 h 1361"/>
                <a:gd name="T16" fmla="*/ 384 w 908"/>
                <a:gd name="T17" fmla="*/ 1106 h 1361"/>
                <a:gd name="T18" fmla="*/ 440 w 908"/>
                <a:gd name="T19" fmla="*/ 1072 h 1361"/>
                <a:gd name="T20" fmla="*/ 498 w 908"/>
                <a:gd name="T21" fmla="*/ 1038 h 1361"/>
                <a:gd name="T22" fmla="*/ 555 w 908"/>
                <a:gd name="T23" fmla="*/ 1006 h 1361"/>
                <a:gd name="T24" fmla="*/ 612 w 908"/>
                <a:gd name="T25" fmla="*/ 974 h 1361"/>
                <a:gd name="T26" fmla="*/ 671 w 908"/>
                <a:gd name="T27" fmla="*/ 943 h 1361"/>
                <a:gd name="T28" fmla="*/ 729 w 908"/>
                <a:gd name="T29" fmla="*/ 912 h 1361"/>
                <a:gd name="T30" fmla="*/ 789 w 908"/>
                <a:gd name="T31" fmla="*/ 882 h 1361"/>
                <a:gd name="T32" fmla="*/ 848 w 908"/>
                <a:gd name="T33" fmla="*/ 853 h 1361"/>
                <a:gd name="T34" fmla="*/ 908 w 908"/>
                <a:gd name="T35" fmla="*/ 825 h 1361"/>
                <a:gd name="T36" fmla="*/ 908 w 908"/>
                <a:gd name="T37" fmla="*/ 0 h 1361"/>
                <a:gd name="T38" fmla="*/ 261 w 908"/>
                <a:gd name="T39" fmla="*/ 0 h 1361"/>
                <a:gd name="T40" fmla="*/ 261 w 908"/>
                <a:gd name="T41" fmla="*/ 0 h 1361"/>
                <a:gd name="T42" fmla="*/ 256 w 908"/>
                <a:gd name="T43" fmla="*/ 86 h 1361"/>
                <a:gd name="T44" fmla="*/ 248 w 908"/>
                <a:gd name="T45" fmla="*/ 170 h 1361"/>
                <a:gd name="T46" fmla="*/ 239 w 908"/>
                <a:gd name="T47" fmla="*/ 255 h 1361"/>
                <a:gd name="T48" fmla="*/ 229 w 908"/>
                <a:gd name="T49" fmla="*/ 340 h 1361"/>
                <a:gd name="T50" fmla="*/ 217 w 908"/>
                <a:gd name="T51" fmla="*/ 425 h 1361"/>
                <a:gd name="T52" fmla="*/ 205 w 908"/>
                <a:gd name="T53" fmla="*/ 511 h 1361"/>
                <a:gd name="T54" fmla="*/ 190 w 908"/>
                <a:gd name="T55" fmla="*/ 596 h 1361"/>
                <a:gd name="T56" fmla="*/ 175 w 908"/>
                <a:gd name="T57" fmla="*/ 681 h 1361"/>
                <a:gd name="T58" fmla="*/ 158 w 908"/>
                <a:gd name="T59" fmla="*/ 766 h 1361"/>
                <a:gd name="T60" fmla="*/ 140 w 908"/>
                <a:gd name="T61" fmla="*/ 852 h 1361"/>
                <a:gd name="T62" fmla="*/ 120 w 908"/>
                <a:gd name="T63" fmla="*/ 937 h 1361"/>
                <a:gd name="T64" fmla="*/ 99 w 908"/>
                <a:gd name="T65" fmla="*/ 1022 h 1361"/>
                <a:gd name="T66" fmla="*/ 76 w 908"/>
                <a:gd name="T67" fmla="*/ 1107 h 1361"/>
                <a:gd name="T68" fmla="*/ 52 w 908"/>
                <a:gd name="T69" fmla="*/ 1191 h 1361"/>
                <a:gd name="T70" fmla="*/ 27 w 908"/>
                <a:gd name="T71" fmla="*/ 1277 h 1361"/>
                <a:gd name="T72" fmla="*/ 0 w 908"/>
                <a:gd name="T73" fmla="*/ 1361 h 1361"/>
                <a:gd name="T74" fmla="*/ 0 w 908"/>
                <a:gd name="T75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8" h="1361">
                  <a:moveTo>
                    <a:pt x="0" y="1361"/>
                  </a:moveTo>
                  <a:lnTo>
                    <a:pt x="0" y="1361"/>
                  </a:lnTo>
                  <a:lnTo>
                    <a:pt x="53" y="1323"/>
                  </a:lnTo>
                  <a:lnTo>
                    <a:pt x="107" y="1285"/>
                  </a:lnTo>
                  <a:lnTo>
                    <a:pt x="161" y="1248"/>
                  </a:lnTo>
                  <a:lnTo>
                    <a:pt x="216" y="1212"/>
                  </a:lnTo>
                  <a:lnTo>
                    <a:pt x="271" y="1176"/>
                  </a:lnTo>
                  <a:lnTo>
                    <a:pt x="328" y="1141"/>
                  </a:lnTo>
                  <a:lnTo>
                    <a:pt x="384" y="1106"/>
                  </a:lnTo>
                  <a:lnTo>
                    <a:pt x="440" y="1072"/>
                  </a:lnTo>
                  <a:lnTo>
                    <a:pt x="498" y="1038"/>
                  </a:lnTo>
                  <a:lnTo>
                    <a:pt x="555" y="1006"/>
                  </a:lnTo>
                  <a:lnTo>
                    <a:pt x="612" y="974"/>
                  </a:lnTo>
                  <a:lnTo>
                    <a:pt x="671" y="943"/>
                  </a:lnTo>
                  <a:lnTo>
                    <a:pt x="729" y="912"/>
                  </a:lnTo>
                  <a:lnTo>
                    <a:pt x="789" y="882"/>
                  </a:lnTo>
                  <a:lnTo>
                    <a:pt x="848" y="853"/>
                  </a:lnTo>
                  <a:lnTo>
                    <a:pt x="908" y="825"/>
                  </a:lnTo>
                  <a:lnTo>
                    <a:pt x="908" y="0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56" y="86"/>
                  </a:lnTo>
                  <a:lnTo>
                    <a:pt x="248" y="170"/>
                  </a:lnTo>
                  <a:lnTo>
                    <a:pt x="239" y="255"/>
                  </a:lnTo>
                  <a:lnTo>
                    <a:pt x="229" y="340"/>
                  </a:lnTo>
                  <a:lnTo>
                    <a:pt x="217" y="425"/>
                  </a:lnTo>
                  <a:lnTo>
                    <a:pt x="205" y="511"/>
                  </a:lnTo>
                  <a:lnTo>
                    <a:pt x="190" y="596"/>
                  </a:lnTo>
                  <a:lnTo>
                    <a:pt x="175" y="681"/>
                  </a:lnTo>
                  <a:lnTo>
                    <a:pt x="158" y="766"/>
                  </a:lnTo>
                  <a:lnTo>
                    <a:pt x="140" y="852"/>
                  </a:lnTo>
                  <a:lnTo>
                    <a:pt x="120" y="937"/>
                  </a:lnTo>
                  <a:lnTo>
                    <a:pt x="99" y="1022"/>
                  </a:lnTo>
                  <a:lnTo>
                    <a:pt x="76" y="1107"/>
                  </a:lnTo>
                  <a:lnTo>
                    <a:pt x="52" y="1191"/>
                  </a:lnTo>
                  <a:lnTo>
                    <a:pt x="27" y="1277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1" name="Freeform 66"/>
            <p:cNvSpPr>
              <a:spLocks/>
            </p:cNvSpPr>
            <p:nvPr userDrawn="1"/>
          </p:nvSpPr>
          <p:spPr bwMode="auto">
            <a:xfrm flipH="1">
              <a:off x="1399219" y="0"/>
              <a:ext cx="2112648" cy="2160589"/>
            </a:xfrm>
            <a:custGeom>
              <a:avLst/>
              <a:gdLst>
                <a:gd name="T0" fmla="*/ 1323 w 1323"/>
                <a:gd name="T1" fmla="*/ 1361 h 1361"/>
                <a:gd name="T2" fmla="*/ 1323 w 1323"/>
                <a:gd name="T3" fmla="*/ 1361 h 1361"/>
                <a:gd name="T4" fmla="*/ 1291 w 1323"/>
                <a:gd name="T5" fmla="*/ 1338 h 1361"/>
                <a:gd name="T6" fmla="*/ 1258 w 1323"/>
                <a:gd name="T7" fmla="*/ 1313 h 1361"/>
                <a:gd name="T8" fmla="*/ 1227 w 1323"/>
                <a:gd name="T9" fmla="*/ 1287 h 1361"/>
                <a:gd name="T10" fmla="*/ 1195 w 1323"/>
                <a:gd name="T11" fmla="*/ 1261 h 1361"/>
                <a:gd name="T12" fmla="*/ 1165 w 1323"/>
                <a:gd name="T13" fmla="*/ 1234 h 1361"/>
                <a:gd name="T14" fmla="*/ 1135 w 1323"/>
                <a:gd name="T15" fmla="*/ 1207 h 1361"/>
                <a:gd name="T16" fmla="*/ 1105 w 1323"/>
                <a:gd name="T17" fmla="*/ 1179 h 1361"/>
                <a:gd name="T18" fmla="*/ 1076 w 1323"/>
                <a:gd name="T19" fmla="*/ 1151 h 1361"/>
                <a:gd name="T20" fmla="*/ 1047 w 1323"/>
                <a:gd name="T21" fmla="*/ 1122 h 1361"/>
                <a:gd name="T22" fmla="*/ 1019 w 1323"/>
                <a:gd name="T23" fmla="*/ 1092 h 1361"/>
                <a:gd name="T24" fmla="*/ 991 w 1323"/>
                <a:gd name="T25" fmla="*/ 1062 h 1361"/>
                <a:gd name="T26" fmla="*/ 964 w 1323"/>
                <a:gd name="T27" fmla="*/ 1032 h 1361"/>
                <a:gd name="T28" fmla="*/ 938 w 1323"/>
                <a:gd name="T29" fmla="*/ 1000 h 1361"/>
                <a:gd name="T30" fmla="*/ 912 w 1323"/>
                <a:gd name="T31" fmla="*/ 968 h 1361"/>
                <a:gd name="T32" fmla="*/ 886 w 1323"/>
                <a:gd name="T33" fmla="*/ 936 h 1361"/>
                <a:gd name="T34" fmla="*/ 861 w 1323"/>
                <a:gd name="T35" fmla="*/ 902 h 1361"/>
                <a:gd name="T36" fmla="*/ 836 w 1323"/>
                <a:gd name="T37" fmla="*/ 869 h 1361"/>
                <a:gd name="T38" fmla="*/ 813 w 1323"/>
                <a:gd name="T39" fmla="*/ 835 h 1361"/>
                <a:gd name="T40" fmla="*/ 790 w 1323"/>
                <a:gd name="T41" fmla="*/ 800 h 1361"/>
                <a:gd name="T42" fmla="*/ 768 w 1323"/>
                <a:gd name="T43" fmla="*/ 765 h 1361"/>
                <a:gd name="T44" fmla="*/ 747 w 1323"/>
                <a:gd name="T45" fmla="*/ 729 h 1361"/>
                <a:gd name="T46" fmla="*/ 725 w 1323"/>
                <a:gd name="T47" fmla="*/ 693 h 1361"/>
                <a:gd name="T48" fmla="*/ 705 w 1323"/>
                <a:gd name="T49" fmla="*/ 656 h 1361"/>
                <a:gd name="T50" fmla="*/ 686 w 1323"/>
                <a:gd name="T51" fmla="*/ 619 h 1361"/>
                <a:gd name="T52" fmla="*/ 667 w 1323"/>
                <a:gd name="T53" fmla="*/ 581 h 1361"/>
                <a:gd name="T54" fmla="*/ 649 w 1323"/>
                <a:gd name="T55" fmla="*/ 542 h 1361"/>
                <a:gd name="T56" fmla="*/ 631 w 1323"/>
                <a:gd name="T57" fmla="*/ 504 h 1361"/>
                <a:gd name="T58" fmla="*/ 614 w 1323"/>
                <a:gd name="T59" fmla="*/ 465 h 1361"/>
                <a:gd name="T60" fmla="*/ 598 w 1323"/>
                <a:gd name="T61" fmla="*/ 424 h 1361"/>
                <a:gd name="T62" fmla="*/ 582 w 1323"/>
                <a:gd name="T63" fmla="*/ 385 h 1361"/>
                <a:gd name="T64" fmla="*/ 568 w 1323"/>
                <a:gd name="T65" fmla="*/ 343 h 1361"/>
                <a:gd name="T66" fmla="*/ 554 w 1323"/>
                <a:gd name="T67" fmla="*/ 303 h 1361"/>
                <a:gd name="T68" fmla="*/ 554 w 1323"/>
                <a:gd name="T69" fmla="*/ 303 h 1361"/>
                <a:gd name="T70" fmla="*/ 542 w 1323"/>
                <a:gd name="T71" fmla="*/ 266 h 1361"/>
                <a:gd name="T72" fmla="*/ 531 w 1323"/>
                <a:gd name="T73" fmla="*/ 228 h 1361"/>
                <a:gd name="T74" fmla="*/ 520 w 1323"/>
                <a:gd name="T75" fmla="*/ 190 h 1361"/>
                <a:gd name="T76" fmla="*/ 511 w 1323"/>
                <a:gd name="T77" fmla="*/ 153 h 1361"/>
                <a:gd name="T78" fmla="*/ 502 w 1323"/>
                <a:gd name="T79" fmla="*/ 115 h 1361"/>
                <a:gd name="T80" fmla="*/ 493 w 1323"/>
                <a:gd name="T81" fmla="*/ 77 h 1361"/>
                <a:gd name="T82" fmla="*/ 487 w 1323"/>
                <a:gd name="T83" fmla="*/ 38 h 1361"/>
                <a:gd name="T84" fmla="*/ 479 w 1323"/>
                <a:gd name="T85" fmla="*/ 0 h 1361"/>
                <a:gd name="T86" fmla="*/ 0 w 1323"/>
                <a:gd name="T87" fmla="*/ 0 h 1361"/>
                <a:gd name="T88" fmla="*/ 0 w 1323"/>
                <a:gd name="T89" fmla="*/ 0 h 1361"/>
                <a:gd name="T90" fmla="*/ 70 w 1323"/>
                <a:gd name="T91" fmla="*/ 99 h 1361"/>
                <a:gd name="T92" fmla="*/ 140 w 1323"/>
                <a:gd name="T93" fmla="*/ 197 h 1361"/>
                <a:gd name="T94" fmla="*/ 213 w 1323"/>
                <a:gd name="T95" fmla="*/ 293 h 1361"/>
                <a:gd name="T96" fmla="*/ 289 w 1323"/>
                <a:gd name="T97" fmla="*/ 386 h 1361"/>
                <a:gd name="T98" fmla="*/ 365 w 1323"/>
                <a:gd name="T99" fmla="*/ 477 h 1361"/>
                <a:gd name="T100" fmla="*/ 444 w 1323"/>
                <a:gd name="T101" fmla="*/ 568 h 1361"/>
                <a:gd name="T102" fmla="*/ 525 w 1323"/>
                <a:gd name="T103" fmla="*/ 656 h 1361"/>
                <a:gd name="T104" fmla="*/ 607 w 1323"/>
                <a:gd name="T105" fmla="*/ 743 h 1361"/>
                <a:gd name="T106" fmla="*/ 690 w 1323"/>
                <a:gd name="T107" fmla="*/ 826 h 1361"/>
                <a:gd name="T108" fmla="*/ 777 w 1323"/>
                <a:gd name="T109" fmla="*/ 909 h 1361"/>
                <a:gd name="T110" fmla="*/ 863 w 1323"/>
                <a:gd name="T111" fmla="*/ 989 h 1361"/>
                <a:gd name="T112" fmla="*/ 952 w 1323"/>
                <a:gd name="T113" fmla="*/ 1068 h 1361"/>
                <a:gd name="T114" fmla="*/ 1043 w 1323"/>
                <a:gd name="T115" fmla="*/ 1144 h 1361"/>
                <a:gd name="T116" fmla="*/ 1135 w 1323"/>
                <a:gd name="T117" fmla="*/ 1218 h 1361"/>
                <a:gd name="T118" fmla="*/ 1228 w 1323"/>
                <a:gd name="T119" fmla="*/ 1290 h 1361"/>
                <a:gd name="T120" fmla="*/ 1323 w 1323"/>
                <a:gd name="T121" fmla="*/ 1361 h 1361"/>
                <a:gd name="T122" fmla="*/ 1323 w 1323"/>
                <a:gd name="T123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23" h="1361">
                  <a:moveTo>
                    <a:pt x="1323" y="1361"/>
                  </a:moveTo>
                  <a:lnTo>
                    <a:pt x="1323" y="1361"/>
                  </a:lnTo>
                  <a:lnTo>
                    <a:pt x="1291" y="1338"/>
                  </a:lnTo>
                  <a:lnTo>
                    <a:pt x="1258" y="1313"/>
                  </a:lnTo>
                  <a:lnTo>
                    <a:pt x="1227" y="1287"/>
                  </a:lnTo>
                  <a:lnTo>
                    <a:pt x="1195" y="1261"/>
                  </a:lnTo>
                  <a:lnTo>
                    <a:pt x="1165" y="1234"/>
                  </a:lnTo>
                  <a:lnTo>
                    <a:pt x="1135" y="1207"/>
                  </a:lnTo>
                  <a:lnTo>
                    <a:pt x="1105" y="1179"/>
                  </a:lnTo>
                  <a:lnTo>
                    <a:pt x="1076" y="1151"/>
                  </a:lnTo>
                  <a:lnTo>
                    <a:pt x="1047" y="1122"/>
                  </a:lnTo>
                  <a:lnTo>
                    <a:pt x="1019" y="1092"/>
                  </a:lnTo>
                  <a:lnTo>
                    <a:pt x="991" y="1062"/>
                  </a:lnTo>
                  <a:lnTo>
                    <a:pt x="964" y="1032"/>
                  </a:lnTo>
                  <a:lnTo>
                    <a:pt x="938" y="1000"/>
                  </a:lnTo>
                  <a:lnTo>
                    <a:pt x="912" y="968"/>
                  </a:lnTo>
                  <a:lnTo>
                    <a:pt x="886" y="936"/>
                  </a:lnTo>
                  <a:lnTo>
                    <a:pt x="861" y="902"/>
                  </a:lnTo>
                  <a:lnTo>
                    <a:pt x="836" y="869"/>
                  </a:lnTo>
                  <a:lnTo>
                    <a:pt x="813" y="835"/>
                  </a:lnTo>
                  <a:lnTo>
                    <a:pt x="790" y="800"/>
                  </a:lnTo>
                  <a:lnTo>
                    <a:pt x="768" y="765"/>
                  </a:lnTo>
                  <a:lnTo>
                    <a:pt x="747" y="729"/>
                  </a:lnTo>
                  <a:lnTo>
                    <a:pt x="725" y="693"/>
                  </a:lnTo>
                  <a:lnTo>
                    <a:pt x="705" y="656"/>
                  </a:lnTo>
                  <a:lnTo>
                    <a:pt x="686" y="619"/>
                  </a:lnTo>
                  <a:lnTo>
                    <a:pt x="667" y="581"/>
                  </a:lnTo>
                  <a:lnTo>
                    <a:pt x="649" y="542"/>
                  </a:lnTo>
                  <a:lnTo>
                    <a:pt x="631" y="504"/>
                  </a:lnTo>
                  <a:lnTo>
                    <a:pt x="614" y="465"/>
                  </a:lnTo>
                  <a:lnTo>
                    <a:pt x="598" y="424"/>
                  </a:lnTo>
                  <a:lnTo>
                    <a:pt x="582" y="385"/>
                  </a:lnTo>
                  <a:lnTo>
                    <a:pt x="568" y="343"/>
                  </a:lnTo>
                  <a:lnTo>
                    <a:pt x="554" y="303"/>
                  </a:lnTo>
                  <a:lnTo>
                    <a:pt x="554" y="303"/>
                  </a:lnTo>
                  <a:lnTo>
                    <a:pt x="542" y="266"/>
                  </a:lnTo>
                  <a:lnTo>
                    <a:pt x="531" y="228"/>
                  </a:lnTo>
                  <a:lnTo>
                    <a:pt x="520" y="190"/>
                  </a:lnTo>
                  <a:lnTo>
                    <a:pt x="511" y="153"/>
                  </a:lnTo>
                  <a:lnTo>
                    <a:pt x="502" y="115"/>
                  </a:lnTo>
                  <a:lnTo>
                    <a:pt x="493" y="77"/>
                  </a:lnTo>
                  <a:lnTo>
                    <a:pt x="487" y="38"/>
                  </a:lnTo>
                  <a:lnTo>
                    <a:pt x="4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0" y="99"/>
                  </a:lnTo>
                  <a:lnTo>
                    <a:pt x="140" y="197"/>
                  </a:lnTo>
                  <a:lnTo>
                    <a:pt x="213" y="293"/>
                  </a:lnTo>
                  <a:lnTo>
                    <a:pt x="289" y="386"/>
                  </a:lnTo>
                  <a:lnTo>
                    <a:pt x="365" y="477"/>
                  </a:lnTo>
                  <a:lnTo>
                    <a:pt x="444" y="568"/>
                  </a:lnTo>
                  <a:lnTo>
                    <a:pt x="525" y="656"/>
                  </a:lnTo>
                  <a:lnTo>
                    <a:pt x="607" y="743"/>
                  </a:lnTo>
                  <a:lnTo>
                    <a:pt x="690" y="826"/>
                  </a:lnTo>
                  <a:lnTo>
                    <a:pt x="777" y="909"/>
                  </a:lnTo>
                  <a:lnTo>
                    <a:pt x="863" y="989"/>
                  </a:lnTo>
                  <a:lnTo>
                    <a:pt x="952" y="1068"/>
                  </a:lnTo>
                  <a:lnTo>
                    <a:pt x="1043" y="1144"/>
                  </a:lnTo>
                  <a:lnTo>
                    <a:pt x="1135" y="1218"/>
                  </a:lnTo>
                  <a:lnTo>
                    <a:pt x="1228" y="1290"/>
                  </a:lnTo>
                  <a:lnTo>
                    <a:pt x="1323" y="1361"/>
                  </a:lnTo>
                  <a:lnTo>
                    <a:pt x="1323" y="1361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2" name="Freeform 67"/>
            <p:cNvSpPr>
              <a:spLocks/>
            </p:cNvSpPr>
            <p:nvPr userDrawn="1"/>
          </p:nvSpPr>
          <p:spPr bwMode="auto">
            <a:xfrm flipH="1">
              <a:off x="-50732" y="2160589"/>
              <a:ext cx="1449951" cy="852488"/>
            </a:xfrm>
            <a:custGeom>
              <a:avLst/>
              <a:gdLst>
                <a:gd name="T0" fmla="*/ 908 w 908"/>
                <a:gd name="T1" fmla="*/ 378 h 537"/>
                <a:gd name="T2" fmla="*/ 908 w 908"/>
                <a:gd name="T3" fmla="*/ 378 h 537"/>
                <a:gd name="T4" fmla="*/ 848 w 908"/>
                <a:gd name="T5" fmla="*/ 367 h 537"/>
                <a:gd name="T6" fmla="*/ 789 w 908"/>
                <a:gd name="T7" fmla="*/ 356 h 537"/>
                <a:gd name="T8" fmla="*/ 730 w 908"/>
                <a:gd name="T9" fmla="*/ 341 h 537"/>
                <a:gd name="T10" fmla="*/ 671 w 908"/>
                <a:gd name="T11" fmla="*/ 325 h 537"/>
                <a:gd name="T12" fmla="*/ 612 w 908"/>
                <a:gd name="T13" fmla="*/ 309 h 537"/>
                <a:gd name="T14" fmla="*/ 555 w 908"/>
                <a:gd name="T15" fmla="*/ 289 h 537"/>
                <a:gd name="T16" fmla="*/ 496 w 908"/>
                <a:gd name="T17" fmla="*/ 268 h 537"/>
                <a:gd name="T18" fmla="*/ 439 w 908"/>
                <a:gd name="T19" fmla="*/ 246 h 537"/>
                <a:gd name="T20" fmla="*/ 383 w 908"/>
                <a:gd name="T21" fmla="*/ 222 h 537"/>
                <a:gd name="T22" fmla="*/ 325 w 908"/>
                <a:gd name="T23" fmla="*/ 195 h 537"/>
                <a:gd name="T24" fmla="*/ 270 w 908"/>
                <a:gd name="T25" fmla="*/ 167 h 537"/>
                <a:gd name="T26" fmla="*/ 215 w 908"/>
                <a:gd name="T27" fmla="*/ 138 h 537"/>
                <a:gd name="T28" fmla="*/ 160 w 908"/>
                <a:gd name="T29" fmla="*/ 106 h 537"/>
                <a:gd name="T30" fmla="*/ 106 w 908"/>
                <a:gd name="T31" fmla="*/ 72 h 537"/>
                <a:gd name="T32" fmla="*/ 53 w 908"/>
                <a:gd name="T33" fmla="*/ 37 h 537"/>
                <a:gd name="T34" fmla="*/ 0 w 908"/>
                <a:gd name="T35" fmla="*/ 0 h 537"/>
                <a:gd name="T36" fmla="*/ 0 w 908"/>
                <a:gd name="T37" fmla="*/ 0 h 537"/>
                <a:gd name="T38" fmla="*/ 54 w 908"/>
                <a:gd name="T39" fmla="*/ 40 h 537"/>
                <a:gd name="T40" fmla="*/ 110 w 908"/>
                <a:gd name="T41" fmla="*/ 78 h 537"/>
                <a:gd name="T42" fmla="*/ 165 w 908"/>
                <a:gd name="T43" fmla="*/ 115 h 537"/>
                <a:gd name="T44" fmla="*/ 221 w 908"/>
                <a:gd name="T45" fmla="*/ 152 h 537"/>
                <a:gd name="T46" fmla="*/ 276 w 908"/>
                <a:gd name="T47" fmla="*/ 188 h 537"/>
                <a:gd name="T48" fmla="*/ 332 w 908"/>
                <a:gd name="T49" fmla="*/ 224 h 537"/>
                <a:gd name="T50" fmla="*/ 388 w 908"/>
                <a:gd name="T51" fmla="*/ 259 h 537"/>
                <a:gd name="T52" fmla="*/ 446 w 908"/>
                <a:gd name="T53" fmla="*/ 293 h 537"/>
                <a:gd name="T54" fmla="*/ 502 w 908"/>
                <a:gd name="T55" fmla="*/ 325 h 537"/>
                <a:gd name="T56" fmla="*/ 559 w 908"/>
                <a:gd name="T57" fmla="*/ 358 h 537"/>
                <a:gd name="T58" fmla="*/ 617 w 908"/>
                <a:gd name="T59" fmla="*/ 390 h 537"/>
                <a:gd name="T60" fmla="*/ 675 w 908"/>
                <a:gd name="T61" fmla="*/ 421 h 537"/>
                <a:gd name="T62" fmla="*/ 733 w 908"/>
                <a:gd name="T63" fmla="*/ 450 h 537"/>
                <a:gd name="T64" fmla="*/ 791 w 908"/>
                <a:gd name="T65" fmla="*/ 480 h 537"/>
                <a:gd name="T66" fmla="*/ 850 w 908"/>
                <a:gd name="T67" fmla="*/ 509 h 537"/>
                <a:gd name="T68" fmla="*/ 908 w 908"/>
                <a:gd name="T69" fmla="*/ 537 h 537"/>
                <a:gd name="T70" fmla="*/ 908 w 908"/>
                <a:gd name="T71" fmla="*/ 37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8" h="537">
                  <a:moveTo>
                    <a:pt x="908" y="378"/>
                  </a:moveTo>
                  <a:lnTo>
                    <a:pt x="908" y="378"/>
                  </a:lnTo>
                  <a:lnTo>
                    <a:pt x="848" y="367"/>
                  </a:lnTo>
                  <a:lnTo>
                    <a:pt x="789" y="356"/>
                  </a:lnTo>
                  <a:lnTo>
                    <a:pt x="730" y="341"/>
                  </a:lnTo>
                  <a:lnTo>
                    <a:pt x="671" y="325"/>
                  </a:lnTo>
                  <a:lnTo>
                    <a:pt x="612" y="309"/>
                  </a:lnTo>
                  <a:lnTo>
                    <a:pt x="555" y="289"/>
                  </a:lnTo>
                  <a:lnTo>
                    <a:pt x="496" y="268"/>
                  </a:lnTo>
                  <a:lnTo>
                    <a:pt x="439" y="246"/>
                  </a:lnTo>
                  <a:lnTo>
                    <a:pt x="383" y="222"/>
                  </a:lnTo>
                  <a:lnTo>
                    <a:pt x="325" y="195"/>
                  </a:lnTo>
                  <a:lnTo>
                    <a:pt x="270" y="167"/>
                  </a:lnTo>
                  <a:lnTo>
                    <a:pt x="215" y="138"/>
                  </a:lnTo>
                  <a:lnTo>
                    <a:pt x="160" y="106"/>
                  </a:lnTo>
                  <a:lnTo>
                    <a:pt x="106" y="72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4" y="40"/>
                  </a:lnTo>
                  <a:lnTo>
                    <a:pt x="110" y="78"/>
                  </a:lnTo>
                  <a:lnTo>
                    <a:pt x="165" y="115"/>
                  </a:lnTo>
                  <a:lnTo>
                    <a:pt x="221" y="152"/>
                  </a:lnTo>
                  <a:lnTo>
                    <a:pt x="276" y="188"/>
                  </a:lnTo>
                  <a:lnTo>
                    <a:pt x="332" y="224"/>
                  </a:lnTo>
                  <a:lnTo>
                    <a:pt x="388" y="259"/>
                  </a:lnTo>
                  <a:lnTo>
                    <a:pt x="446" y="293"/>
                  </a:lnTo>
                  <a:lnTo>
                    <a:pt x="502" y="325"/>
                  </a:lnTo>
                  <a:lnTo>
                    <a:pt x="559" y="358"/>
                  </a:lnTo>
                  <a:lnTo>
                    <a:pt x="617" y="390"/>
                  </a:lnTo>
                  <a:lnTo>
                    <a:pt x="675" y="421"/>
                  </a:lnTo>
                  <a:lnTo>
                    <a:pt x="733" y="450"/>
                  </a:lnTo>
                  <a:lnTo>
                    <a:pt x="791" y="480"/>
                  </a:lnTo>
                  <a:lnTo>
                    <a:pt x="850" y="509"/>
                  </a:lnTo>
                  <a:lnTo>
                    <a:pt x="908" y="537"/>
                  </a:lnTo>
                  <a:lnTo>
                    <a:pt x="908" y="378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3" name="Freeform 68"/>
            <p:cNvSpPr>
              <a:spLocks/>
            </p:cNvSpPr>
            <p:nvPr userDrawn="1"/>
          </p:nvSpPr>
          <p:spPr bwMode="auto">
            <a:xfrm flipH="1">
              <a:off x="1399219" y="2160588"/>
              <a:ext cx="2612466" cy="2982913"/>
            </a:xfrm>
            <a:custGeom>
              <a:avLst/>
              <a:gdLst>
                <a:gd name="T0" fmla="*/ 588 w 1636"/>
                <a:gd name="T1" fmla="*/ 1879 h 1879"/>
                <a:gd name="T2" fmla="*/ 632 w 1636"/>
                <a:gd name="T3" fmla="*/ 1826 h 1879"/>
                <a:gd name="T4" fmla="*/ 719 w 1636"/>
                <a:gd name="T5" fmla="*/ 1719 h 1879"/>
                <a:gd name="T6" fmla="*/ 802 w 1636"/>
                <a:gd name="T7" fmla="*/ 1611 h 1879"/>
                <a:gd name="T8" fmla="*/ 883 w 1636"/>
                <a:gd name="T9" fmla="*/ 1501 h 1879"/>
                <a:gd name="T10" fmla="*/ 961 w 1636"/>
                <a:gd name="T11" fmla="*/ 1389 h 1879"/>
                <a:gd name="T12" fmla="*/ 1035 w 1636"/>
                <a:gd name="T13" fmla="*/ 1275 h 1879"/>
                <a:gd name="T14" fmla="*/ 1107 w 1636"/>
                <a:gd name="T15" fmla="*/ 1160 h 1879"/>
                <a:gd name="T16" fmla="*/ 1175 w 1636"/>
                <a:gd name="T17" fmla="*/ 1043 h 1879"/>
                <a:gd name="T18" fmla="*/ 1241 w 1636"/>
                <a:gd name="T19" fmla="*/ 925 h 1879"/>
                <a:gd name="T20" fmla="*/ 1304 w 1636"/>
                <a:gd name="T21" fmla="*/ 806 h 1879"/>
                <a:gd name="T22" fmla="*/ 1363 w 1636"/>
                <a:gd name="T23" fmla="*/ 684 h 1879"/>
                <a:gd name="T24" fmla="*/ 1419 w 1636"/>
                <a:gd name="T25" fmla="*/ 563 h 1879"/>
                <a:gd name="T26" fmla="*/ 1473 w 1636"/>
                <a:gd name="T27" fmla="*/ 440 h 1879"/>
                <a:gd name="T28" fmla="*/ 1524 w 1636"/>
                <a:gd name="T29" fmla="*/ 315 h 1879"/>
                <a:gd name="T30" fmla="*/ 1571 w 1636"/>
                <a:gd name="T31" fmla="*/ 190 h 1879"/>
                <a:gd name="T32" fmla="*/ 1615 w 1636"/>
                <a:gd name="T33" fmla="*/ 63 h 1879"/>
                <a:gd name="T34" fmla="*/ 1636 w 1636"/>
                <a:gd name="T35" fmla="*/ 0 h 1879"/>
                <a:gd name="T36" fmla="*/ 1570 w 1636"/>
                <a:gd name="T37" fmla="*/ 49 h 1879"/>
                <a:gd name="T38" fmla="*/ 1442 w 1636"/>
                <a:gd name="T39" fmla="*/ 148 h 1879"/>
                <a:gd name="T40" fmla="*/ 1317 w 1636"/>
                <a:gd name="T41" fmla="*/ 250 h 1879"/>
                <a:gd name="T42" fmla="*/ 1197 w 1636"/>
                <a:gd name="T43" fmla="*/ 355 h 1879"/>
                <a:gd name="T44" fmla="*/ 1079 w 1636"/>
                <a:gd name="T45" fmla="*/ 463 h 1879"/>
                <a:gd name="T46" fmla="*/ 965 w 1636"/>
                <a:gd name="T47" fmla="*/ 573 h 1879"/>
                <a:gd name="T48" fmla="*/ 856 w 1636"/>
                <a:gd name="T49" fmla="*/ 687 h 1879"/>
                <a:gd name="T50" fmla="*/ 749 w 1636"/>
                <a:gd name="T51" fmla="*/ 802 h 1879"/>
                <a:gd name="T52" fmla="*/ 647 w 1636"/>
                <a:gd name="T53" fmla="*/ 921 h 1879"/>
                <a:gd name="T54" fmla="*/ 549 w 1636"/>
                <a:gd name="T55" fmla="*/ 1042 h 1879"/>
                <a:gd name="T56" fmla="*/ 453 w 1636"/>
                <a:gd name="T57" fmla="*/ 1165 h 1879"/>
                <a:gd name="T58" fmla="*/ 362 w 1636"/>
                <a:gd name="T59" fmla="*/ 1291 h 1879"/>
                <a:gd name="T60" fmla="*/ 276 w 1636"/>
                <a:gd name="T61" fmla="*/ 1418 h 1879"/>
                <a:gd name="T62" fmla="*/ 192 w 1636"/>
                <a:gd name="T63" fmla="*/ 1547 h 1879"/>
                <a:gd name="T64" fmla="*/ 113 w 1636"/>
                <a:gd name="T65" fmla="*/ 1679 h 1879"/>
                <a:gd name="T66" fmla="*/ 37 w 1636"/>
                <a:gd name="T67" fmla="*/ 1812 h 1879"/>
                <a:gd name="T68" fmla="*/ 0 w 1636"/>
                <a:gd name="T69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6" h="1879">
                  <a:moveTo>
                    <a:pt x="0" y="1879"/>
                  </a:moveTo>
                  <a:lnTo>
                    <a:pt x="588" y="1879"/>
                  </a:lnTo>
                  <a:lnTo>
                    <a:pt x="588" y="1879"/>
                  </a:lnTo>
                  <a:lnTo>
                    <a:pt x="632" y="1826"/>
                  </a:lnTo>
                  <a:lnTo>
                    <a:pt x="676" y="1773"/>
                  </a:lnTo>
                  <a:lnTo>
                    <a:pt x="719" y="1719"/>
                  </a:lnTo>
                  <a:lnTo>
                    <a:pt x="760" y="1665"/>
                  </a:lnTo>
                  <a:lnTo>
                    <a:pt x="802" y="1611"/>
                  </a:lnTo>
                  <a:lnTo>
                    <a:pt x="842" y="1556"/>
                  </a:lnTo>
                  <a:lnTo>
                    <a:pt x="883" y="1501"/>
                  </a:lnTo>
                  <a:lnTo>
                    <a:pt x="922" y="1445"/>
                  </a:lnTo>
                  <a:lnTo>
                    <a:pt x="961" y="1389"/>
                  </a:lnTo>
                  <a:lnTo>
                    <a:pt x="998" y="1332"/>
                  </a:lnTo>
                  <a:lnTo>
                    <a:pt x="1035" y="1275"/>
                  </a:lnTo>
                  <a:lnTo>
                    <a:pt x="1071" y="1218"/>
                  </a:lnTo>
                  <a:lnTo>
                    <a:pt x="1107" y="1160"/>
                  </a:lnTo>
                  <a:lnTo>
                    <a:pt x="1142" y="1102"/>
                  </a:lnTo>
                  <a:lnTo>
                    <a:pt x="1175" y="1043"/>
                  </a:lnTo>
                  <a:lnTo>
                    <a:pt x="1208" y="985"/>
                  </a:lnTo>
                  <a:lnTo>
                    <a:pt x="1241" y="925"/>
                  </a:lnTo>
                  <a:lnTo>
                    <a:pt x="1272" y="865"/>
                  </a:lnTo>
                  <a:lnTo>
                    <a:pt x="1304" y="806"/>
                  </a:lnTo>
                  <a:lnTo>
                    <a:pt x="1334" y="745"/>
                  </a:lnTo>
                  <a:lnTo>
                    <a:pt x="1363" y="684"/>
                  </a:lnTo>
                  <a:lnTo>
                    <a:pt x="1391" y="624"/>
                  </a:lnTo>
                  <a:lnTo>
                    <a:pt x="1419" y="563"/>
                  </a:lnTo>
                  <a:lnTo>
                    <a:pt x="1446" y="501"/>
                  </a:lnTo>
                  <a:lnTo>
                    <a:pt x="1473" y="440"/>
                  </a:lnTo>
                  <a:lnTo>
                    <a:pt x="1498" y="377"/>
                  </a:lnTo>
                  <a:lnTo>
                    <a:pt x="1524" y="315"/>
                  </a:lnTo>
                  <a:lnTo>
                    <a:pt x="1548" y="253"/>
                  </a:lnTo>
                  <a:lnTo>
                    <a:pt x="1571" y="190"/>
                  </a:lnTo>
                  <a:lnTo>
                    <a:pt x="1594" y="127"/>
                  </a:lnTo>
                  <a:lnTo>
                    <a:pt x="1615" y="63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570" y="49"/>
                  </a:lnTo>
                  <a:lnTo>
                    <a:pt x="1506" y="98"/>
                  </a:lnTo>
                  <a:lnTo>
                    <a:pt x="1442" y="148"/>
                  </a:lnTo>
                  <a:lnTo>
                    <a:pt x="1379" y="198"/>
                  </a:lnTo>
                  <a:lnTo>
                    <a:pt x="1317" y="250"/>
                  </a:lnTo>
                  <a:lnTo>
                    <a:pt x="1256" y="302"/>
                  </a:lnTo>
                  <a:lnTo>
                    <a:pt x="1197" y="355"/>
                  </a:lnTo>
                  <a:lnTo>
                    <a:pt x="1137" y="409"/>
                  </a:lnTo>
                  <a:lnTo>
                    <a:pt x="1079" y="463"/>
                  </a:lnTo>
                  <a:lnTo>
                    <a:pt x="1021" y="518"/>
                  </a:lnTo>
                  <a:lnTo>
                    <a:pt x="965" y="573"/>
                  </a:lnTo>
                  <a:lnTo>
                    <a:pt x="910" y="629"/>
                  </a:lnTo>
                  <a:lnTo>
                    <a:pt x="856" y="687"/>
                  </a:lnTo>
                  <a:lnTo>
                    <a:pt x="802" y="744"/>
                  </a:lnTo>
                  <a:lnTo>
                    <a:pt x="749" y="802"/>
                  </a:lnTo>
                  <a:lnTo>
                    <a:pt x="697" y="861"/>
                  </a:lnTo>
                  <a:lnTo>
                    <a:pt x="647" y="921"/>
                  </a:lnTo>
                  <a:lnTo>
                    <a:pt x="597" y="981"/>
                  </a:lnTo>
                  <a:lnTo>
                    <a:pt x="549" y="1042"/>
                  </a:lnTo>
                  <a:lnTo>
                    <a:pt x="501" y="1103"/>
                  </a:lnTo>
                  <a:lnTo>
                    <a:pt x="453" y="1165"/>
                  </a:lnTo>
                  <a:lnTo>
                    <a:pt x="407" y="1228"/>
                  </a:lnTo>
                  <a:lnTo>
                    <a:pt x="362" y="1291"/>
                  </a:lnTo>
                  <a:lnTo>
                    <a:pt x="318" y="1354"/>
                  </a:lnTo>
                  <a:lnTo>
                    <a:pt x="276" y="1418"/>
                  </a:lnTo>
                  <a:lnTo>
                    <a:pt x="233" y="1482"/>
                  </a:lnTo>
                  <a:lnTo>
                    <a:pt x="192" y="1547"/>
                  </a:lnTo>
                  <a:lnTo>
                    <a:pt x="152" y="1612"/>
                  </a:lnTo>
                  <a:lnTo>
                    <a:pt x="113" y="1679"/>
                  </a:lnTo>
                  <a:lnTo>
                    <a:pt x="74" y="1745"/>
                  </a:lnTo>
                  <a:lnTo>
                    <a:pt x="37" y="1812"/>
                  </a:lnTo>
                  <a:lnTo>
                    <a:pt x="0" y="1879"/>
                  </a:lnTo>
                  <a:lnTo>
                    <a:pt x="0" y="187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</p:grpSp>
      <p:sp>
        <p:nvSpPr>
          <p:cNvPr id="7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4251080" y="1563639"/>
            <a:ext cx="4634027" cy="1687040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/>
              <a:t>Esityksen </a:t>
            </a:r>
            <a:br>
              <a:rPr lang="fi-FI"/>
            </a:br>
            <a:r>
              <a:rPr lang="fi-FI"/>
              <a:t>päättävä teksti</a:t>
            </a:r>
          </a:p>
        </p:txBody>
      </p:sp>
      <p:sp>
        <p:nvSpPr>
          <p:cNvPr id="8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251080" y="3507854"/>
            <a:ext cx="4595595" cy="131888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pic>
        <p:nvPicPr>
          <p:cNvPr id="15" name="Picture 14" descr="työkykyohjelman logo">
            <a:extLst>
              <a:ext uri="{FF2B5EF4-FFF2-40B4-BE49-F238E27FC236}">
                <a16:creationId xmlns:a16="http://schemas.microsoft.com/office/drawing/2014/main" id="{6DC9CB17-0753-3448-8A0D-E554F9368B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4466250"/>
            <a:ext cx="2412801" cy="48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1056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880" y="462371"/>
            <a:ext cx="7174523" cy="524447"/>
          </a:xfrm>
        </p:spPr>
        <p:txBody>
          <a:bodyPr/>
          <a:lstStyle>
            <a:lvl1pPr>
              <a:defRPr sz="15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880" y="1089212"/>
            <a:ext cx="3618358" cy="215359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5A82-890C-4180-9378-4C3663991DD9}" type="datetime1">
              <a:rPr lang="fi-FI" smtClean="0"/>
              <a:t>7.9.2021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DDA8129-208E-49E9-A740-9C43AEEAF71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682680" y="1089212"/>
            <a:ext cx="3618358" cy="215359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B9B96D50-2B07-424D-9880-DF9CFBF56FA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67928" y="3314182"/>
            <a:ext cx="7729538" cy="1415045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4509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9C958F10-D1D1-4603-B3B8-2CAA5F0BE177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4572000" y="0"/>
            <a:ext cx="4572000" cy="51435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500" b="1" i="1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880" y="462371"/>
            <a:ext cx="3618358" cy="790128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880" y="1390219"/>
            <a:ext cx="3618358" cy="319626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7175-5AFB-4390-AD34-84CF86D3ECFA}" type="datetime1">
              <a:rPr lang="fi-FI" smtClean="0"/>
              <a:t>7.9.2021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Tekstin paikkamerkki 11">
            <a:extLst>
              <a:ext uri="{FF2B5EF4-FFF2-40B4-BE49-F238E27FC236}">
                <a16:creationId xmlns:a16="http://schemas.microsoft.com/office/drawing/2014/main" id="{B07B3A08-0C30-4A3D-BFDF-DC0C6E1AA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170200" y="264600"/>
            <a:ext cx="712800" cy="3645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algn="ctr">
              <a:buNone/>
              <a:defRPr sz="15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7166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9C958F10-D1D1-4603-B3B8-2CAA5F0BE177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4572000" y="0"/>
            <a:ext cx="4572000" cy="51435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500" b="1" i="1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880" y="462371"/>
            <a:ext cx="3618358" cy="790128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880" y="1390219"/>
            <a:ext cx="3618358" cy="319626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A9A6-55ED-4141-BA5B-8C911548385B}" type="datetime1">
              <a:rPr lang="fi-FI" smtClean="0"/>
              <a:t>7.9.2021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Tekstin paikkamerkki 11">
            <a:extLst>
              <a:ext uri="{FF2B5EF4-FFF2-40B4-BE49-F238E27FC236}">
                <a16:creationId xmlns:a16="http://schemas.microsoft.com/office/drawing/2014/main" id="{B07B3A08-0C30-4A3D-BFDF-DC0C6E1AA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170200" y="264600"/>
            <a:ext cx="712800" cy="364500"/>
          </a:xfrm>
          <a:blipFill>
            <a:blip r:embed="rId2"/>
            <a:stretch>
              <a:fillRect/>
            </a:stretch>
          </a:blipFill>
        </p:spPr>
        <p:txBody>
          <a:bodyPr anchor="ctr" anchorCtr="0"/>
          <a:lstStyle>
            <a:lvl1pPr algn="ctr">
              <a:buNone/>
              <a:defRPr sz="150"/>
            </a:lvl1pPr>
          </a:lstStyle>
          <a:p>
            <a:pPr lvl="0"/>
            <a:r>
              <a:rPr lang="fi-FI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3612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2">
            <a:extLst>
              <a:ext uri="{FF2B5EF4-FFF2-40B4-BE49-F238E27FC236}">
                <a16:creationId xmlns:a16="http://schemas.microsoft.com/office/drawing/2014/main" id="{9C958F10-D1D1-4603-B3B8-2CAA5F0BE177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0"/>
            <a:ext cx="4572000" cy="51435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500" b="1" i="1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1311" y="844560"/>
            <a:ext cx="3618358" cy="790128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1311" y="1772409"/>
            <a:ext cx="3618358" cy="271029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912EBAE-AC30-4E0F-AAAF-B30B5A41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C99A1-5FD2-4440-93D5-5119EEDACFEA}" type="datetime1">
              <a:rPr lang="fi-FI" smtClean="0"/>
              <a:t>7.9.2021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8236571-27B9-4D2F-97EC-50A2CAD2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4B7A9FE-A16E-475C-84D0-E353A4F6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238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032" y="1610916"/>
            <a:ext cx="7886700" cy="2075259"/>
          </a:xfrm>
        </p:spPr>
        <p:txBody>
          <a:bodyPr anchor="ctr" anchorCtr="0"/>
          <a:lstStyle>
            <a:lvl1pPr algn="ctr">
              <a:defRPr sz="3000" b="0"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03768A7-9A04-4EB7-9E54-8051DEC91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7192-3AFC-4136-8CA4-848E2DA45B55}" type="datetime1">
              <a:rPr lang="fi-FI" smtClean="0"/>
              <a:t>7.9.2021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F97BE50-8944-42F2-B49B-3AD0261BD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348B22E-548B-4378-B941-3D0108A3C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1315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">
    <p:bg>
      <p:bgPr>
        <a:solidFill>
          <a:srgbClr val="091C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032" y="1528761"/>
            <a:ext cx="7886700" cy="2075259"/>
          </a:xfrm>
        </p:spPr>
        <p:txBody>
          <a:bodyPr anchor="ctr" anchorCtr="0"/>
          <a:lstStyle>
            <a:lvl1pPr algn="ctr">
              <a:defRPr sz="405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03768A7-9A04-4EB7-9E54-8051DEC91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2CC5C45-E91C-4B4F-BB0B-9196716D918D}" type="datetime1">
              <a:rPr lang="fi-FI" smtClean="0"/>
              <a:t>7.9.2021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F97BE50-8944-42F2-B49B-3AD0261BD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>
              <a:solidFill>
                <a:schemeClr val="bg1"/>
              </a:solidFill>
            </a:endParaRPr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348B22E-548B-4378-B941-3D0108A3C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C0D43BC4-6382-46B8-93A2-F0FF691C0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69217" y="263626"/>
            <a:ext cx="713303" cy="365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79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243A338-5EC7-4196-A0E8-05B1FE38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880" y="462371"/>
            <a:ext cx="6321293" cy="79012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1561A0-4845-4E30-A051-2FD9AFC9A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7880" y="1390219"/>
            <a:ext cx="8003069" cy="31962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01483E-483F-47D3-AD16-1A9A682B89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7881" y="4824454"/>
            <a:ext cx="907305" cy="21665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fld id="{04E92DE8-7986-4919-BE09-14B0AE0A9401}" type="datetime1">
              <a:rPr lang="fi-FI" smtClean="0"/>
              <a:t>7.9.2021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FDCAB2B-23AF-4B8F-8F67-2952F48480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75185" y="4824454"/>
            <a:ext cx="3086100" cy="21665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50">
                <a:solidFill>
                  <a:schemeClr val="tx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B7EE758-1955-4ECF-A6DD-011EFA3D6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45116" y="4824454"/>
            <a:ext cx="651665" cy="21665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03D2D5F4-4871-4469-8343-ED7F6811B37D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E34623DF-BFEA-4FB4-84D4-AE62F06720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9198" y="263617"/>
            <a:ext cx="713342" cy="365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92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  <p:sldLayoutId id="2147483806" r:id="rId13"/>
    <p:sldLayoutId id="2147483807" r:id="rId14"/>
    <p:sldLayoutId id="2147483808" r:id="rId15"/>
  </p:sldLayoutIdLst>
  <p:hf hdr="0" ft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1216" indent="-201216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470297" indent="-201216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39379" indent="-201216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008460" indent="-201216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277541" indent="-201216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243A338-5EC7-4196-A0E8-05B1FE38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881" y="462371"/>
            <a:ext cx="6321293" cy="79012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1561A0-4845-4E30-A051-2FD9AFC9A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7881" y="1390220"/>
            <a:ext cx="8003069" cy="31962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01483E-483F-47D3-AD16-1A9A682B89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7881" y="4824455"/>
            <a:ext cx="907305" cy="21665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fld id="{04E92DE8-7986-4919-BE09-14B0AE0A9401}" type="datetime1">
              <a:rPr lang="fi-FI" smtClean="0"/>
              <a:t>7.9.2021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FDCAB2B-23AF-4B8F-8F67-2952F48480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75185" y="4824455"/>
            <a:ext cx="3086100" cy="21665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50">
                <a:solidFill>
                  <a:schemeClr val="tx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B7EE758-1955-4ECF-A6DD-011EFA3D6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45117" y="4824455"/>
            <a:ext cx="651665" cy="21665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03D2D5F4-4871-4469-8343-ED7F6811B37D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E34623DF-BFEA-4FB4-84D4-AE62F06720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9199" y="263618"/>
            <a:ext cx="713342" cy="365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54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  <p:sldLayoutId id="2147483822" r:id="rId13"/>
    <p:sldLayoutId id="2147483823" r:id="rId14"/>
    <p:sldLayoutId id="2147483824" r:id="rId15"/>
    <p:sldLayoutId id="2147483825" r:id="rId16"/>
  </p:sldLayoutIdLst>
  <p:hf hdr="0" ftr="0" dt="0"/>
  <p:txStyles>
    <p:titleStyle>
      <a:lvl1pPr algn="l" defTabSz="685783" rtl="0" eaLnBrk="1" latinLnBrk="0" hangingPunct="1">
        <a:lnSpc>
          <a:spcPct val="10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1211" indent="-201211" algn="l" defTabSz="685783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470285" indent="-201211" algn="l" defTabSz="685783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39361" indent="-201211" algn="l" defTabSz="685783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008435" indent="-201211" algn="l" defTabSz="685783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277509" indent="-201211" algn="l" defTabSz="685783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ounded Rectangle 60">
            <a:extLst>
              <a:ext uri="{FF2B5EF4-FFF2-40B4-BE49-F238E27FC236}">
                <a16:creationId xmlns:a16="http://schemas.microsoft.com/office/drawing/2014/main" id="{D13CAA05-D038-FC43-B5C5-B7F5400D58C1}"/>
              </a:ext>
            </a:extLst>
          </p:cNvPr>
          <p:cNvSpPr/>
          <p:nvPr/>
        </p:nvSpPr>
        <p:spPr>
          <a:xfrm>
            <a:off x="251520" y="2499742"/>
            <a:ext cx="1800000" cy="332637"/>
          </a:xfrm>
          <a:prstGeom prst="roundRect">
            <a:avLst>
              <a:gd name="adj" fmla="val 2678"/>
            </a:avLst>
          </a:prstGeom>
          <a:solidFill>
            <a:schemeClr val="bg2">
              <a:lumMod val="10000"/>
              <a:lumOff val="9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FI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7913251F-846A-E84D-82D8-898056AF3AF1}"/>
              </a:ext>
            </a:extLst>
          </p:cNvPr>
          <p:cNvCxnSpPr>
            <a:cxnSpLocks/>
          </p:cNvCxnSpPr>
          <p:nvPr/>
        </p:nvCxnSpPr>
        <p:spPr>
          <a:xfrm>
            <a:off x="6781287" y="3403971"/>
            <a:ext cx="155040" cy="0"/>
          </a:xfrm>
          <a:prstGeom prst="line">
            <a:avLst/>
          </a:prstGeom>
          <a:ln w="31750" cap="rnd" cmpd="sng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7A9FF093-BB44-B144-8C86-224833CAFD53}"/>
              </a:ext>
            </a:extLst>
          </p:cNvPr>
          <p:cNvCxnSpPr>
            <a:cxnSpLocks/>
          </p:cNvCxnSpPr>
          <p:nvPr/>
        </p:nvCxnSpPr>
        <p:spPr>
          <a:xfrm flipV="1">
            <a:off x="4914547" y="1676403"/>
            <a:ext cx="0" cy="2191491"/>
          </a:xfrm>
          <a:prstGeom prst="line">
            <a:avLst/>
          </a:prstGeom>
          <a:ln w="31750" cap="rnd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153AFE9-B420-1246-80E6-7B8E6249729E}"/>
              </a:ext>
            </a:extLst>
          </p:cNvPr>
          <p:cNvCxnSpPr>
            <a:cxnSpLocks/>
          </p:cNvCxnSpPr>
          <p:nvPr/>
        </p:nvCxnSpPr>
        <p:spPr>
          <a:xfrm>
            <a:off x="2009218" y="3795886"/>
            <a:ext cx="155040" cy="0"/>
          </a:xfrm>
          <a:prstGeom prst="line">
            <a:avLst/>
          </a:prstGeom>
          <a:ln w="31750" cap="rnd" cmpd="sng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FA5A6F37-D354-4344-AA19-96BCEEDFA1D7}"/>
              </a:ext>
            </a:extLst>
          </p:cNvPr>
          <p:cNvSpPr/>
          <p:nvPr/>
        </p:nvSpPr>
        <p:spPr>
          <a:xfrm>
            <a:off x="2330843" y="2643758"/>
            <a:ext cx="890820" cy="719773"/>
          </a:xfrm>
          <a:prstGeom prst="roundRect">
            <a:avLst>
              <a:gd name="adj" fmla="val 7103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FI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69042809-1D7F-D04C-9B27-C57283B21662}"/>
              </a:ext>
            </a:extLst>
          </p:cNvPr>
          <p:cNvSpPr/>
          <p:nvPr/>
        </p:nvSpPr>
        <p:spPr>
          <a:xfrm>
            <a:off x="3349835" y="2643758"/>
            <a:ext cx="1435793" cy="425047"/>
          </a:xfrm>
          <a:prstGeom prst="roundRect">
            <a:avLst>
              <a:gd name="adj" fmla="val 4461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FI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87F17CC-C4F2-4947-BAB7-AEDB7AD95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45117" y="4608431"/>
            <a:ext cx="651665" cy="216653"/>
          </a:xfrm>
        </p:spPr>
        <p:txBody>
          <a:bodyPr/>
          <a:lstStyle/>
          <a:p>
            <a:fld id="{03D2D5F4-4871-4469-8343-ED7F6811B37D}" type="slidenum">
              <a:rPr lang="fi-FI" smtClean="0"/>
              <a:t>1</a:t>
            </a:fld>
            <a:endParaRPr lang="fi-FI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9ACA4DA-DD22-6441-A075-52694A300A4E}"/>
              </a:ext>
            </a:extLst>
          </p:cNvPr>
          <p:cNvSpPr/>
          <p:nvPr/>
        </p:nvSpPr>
        <p:spPr>
          <a:xfrm>
            <a:off x="264878" y="195486"/>
            <a:ext cx="697141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fi-FI" b="1" dirty="0">
                <a:latin typeface="+mj-lt"/>
              </a:rPr>
              <a:t>Monialainen terveydentilan ja työkyvyn arvion ja tuen polku </a:t>
            </a:r>
            <a:endParaRPr lang="en-FI" b="1" dirty="0">
              <a:latin typeface="+mj-lt"/>
            </a:endParaRPr>
          </a:p>
        </p:txBody>
      </p:sp>
      <p:sp>
        <p:nvSpPr>
          <p:cNvPr id="5" name="Tekstiruutu 18">
            <a:extLst>
              <a:ext uri="{FF2B5EF4-FFF2-40B4-BE49-F238E27FC236}">
                <a16:creationId xmlns:a16="http://schemas.microsoft.com/office/drawing/2014/main" id="{ABE450FC-29C5-744E-AA8D-368D58C9FF14}"/>
              </a:ext>
            </a:extLst>
          </p:cNvPr>
          <p:cNvSpPr txBox="1"/>
          <p:nvPr/>
        </p:nvSpPr>
        <p:spPr>
          <a:xfrm>
            <a:off x="250825" y="555526"/>
            <a:ext cx="1944688" cy="15388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133350" marR="0" lvl="0" indent="-127000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fi-FI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1.	Tuen tarpeen tunnistaminen </a:t>
            </a:r>
          </a:p>
        </p:txBody>
      </p:sp>
      <p:sp>
        <p:nvSpPr>
          <p:cNvPr id="6" name="Tekstiruutu 22">
            <a:extLst>
              <a:ext uri="{FF2B5EF4-FFF2-40B4-BE49-F238E27FC236}">
                <a16:creationId xmlns:a16="http://schemas.microsoft.com/office/drawing/2014/main" id="{F3C20D59-00D9-6147-87D3-4D04798275E4}"/>
              </a:ext>
            </a:extLst>
          </p:cNvPr>
          <p:cNvSpPr txBox="1"/>
          <p:nvPr/>
        </p:nvSpPr>
        <p:spPr>
          <a:xfrm>
            <a:off x="2573944" y="555526"/>
            <a:ext cx="1782155" cy="30777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133350" marR="0" lvl="0" indent="-133350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fi-FI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2. Tuen tarpeen selvittäminen ja tavoitteiden asettaminen</a:t>
            </a:r>
          </a:p>
        </p:txBody>
      </p:sp>
      <p:sp>
        <p:nvSpPr>
          <p:cNvPr id="7" name="Tekstiruutu 24">
            <a:extLst>
              <a:ext uri="{FF2B5EF4-FFF2-40B4-BE49-F238E27FC236}">
                <a16:creationId xmlns:a16="http://schemas.microsoft.com/office/drawing/2014/main" id="{9FB5000E-A0B2-E045-BAF0-99DA04C3F7FA}"/>
              </a:ext>
            </a:extLst>
          </p:cNvPr>
          <p:cNvSpPr txBox="1"/>
          <p:nvPr/>
        </p:nvSpPr>
        <p:spPr>
          <a:xfrm>
            <a:off x="5076032" y="555526"/>
            <a:ext cx="1778586" cy="30777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133350" marR="0" lvl="0" indent="-133350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fi-FI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3.	Tuen suunnittelu ja yhteistyön koordinointi</a:t>
            </a:r>
            <a:endParaRPr kumimoji="0" lang="fi-FI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</p:txBody>
      </p:sp>
      <p:sp>
        <p:nvSpPr>
          <p:cNvPr id="8" name="Tekstiruutu 23">
            <a:extLst>
              <a:ext uri="{FF2B5EF4-FFF2-40B4-BE49-F238E27FC236}">
                <a16:creationId xmlns:a16="http://schemas.microsoft.com/office/drawing/2014/main" id="{005D439F-8395-0B45-A433-7020A6E26BB3}"/>
              </a:ext>
            </a:extLst>
          </p:cNvPr>
          <p:cNvSpPr txBox="1"/>
          <p:nvPr/>
        </p:nvSpPr>
        <p:spPr>
          <a:xfrm>
            <a:off x="7092950" y="555526"/>
            <a:ext cx="1778586" cy="307777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133350" marR="0" lvl="0" indent="-133350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fi-FI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4. Seuranta ja </a:t>
            </a:r>
            <a:br>
              <a:rPr kumimoji="0" lang="fi-FI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fi-FI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jatkosuunnitelma</a:t>
            </a:r>
            <a:endParaRPr kumimoji="0" lang="fi-FI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B3DA70BD-80E7-8749-8789-E028D86019F6}"/>
              </a:ext>
            </a:extLst>
          </p:cNvPr>
          <p:cNvSpPr/>
          <p:nvPr/>
        </p:nvSpPr>
        <p:spPr>
          <a:xfrm>
            <a:off x="2330843" y="924988"/>
            <a:ext cx="2454785" cy="1543710"/>
          </a:xfrm>
          <a:prstGeom prst="roundRect">
            <a:avLst>
              <a:gd name="adj" fmla="val 323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FI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DF9C1AEB-10D9-6B4F-AFEB-E0B2025487BB}"/>
              </a:ext>
            </a:extLst>
          </p:cNvPr>
          <p:cNvSpPr/>
          <p:nvPr/>
        </p:nvSpPr>
        <p:spPr>
          <a:xfrm>
            <a:off x="5076032" y="915566"/>
            <a:ext cx="1800224" cy="1944215"/>
          </a:xfrm>
          <a:prstGeom prst="roundRect">
            <a:avLst>
              <a:gd name="adj" fmla="val 3359"/>
            </a:avLst>
          </a:prstGeom>
          <a:solidFill>
            <a:schemeClr val="accent2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57D7FD68-8479-7A46-80DA-62CBFDA6DB77}"/>
              </a:ext>
            </a:extLst>
          </p:cNvPr>
          <p:cNvSpPr/>
          <p:nvPr/>
        </p:nvSpPr>
        <p:spPr>
          <a:xfrm>
            <a:off x="7085067" y="922004"/>
            <a:ext cx="1800224" cy="2282097"/>
          </a:xfrm>
          <a:prstGeom prst="roundRect">
            <a:avLst>
              <a:gd name="adj" fmla="val 4402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 dirty="0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59304B81-57BA-954D-9002-2F625D3DD33B}"/>
              </a:ext>
            </a:extLst>
          </p:cNvPr>
          <p:cNvSpPr/>
          <p:nvPr/>
        </p:nvSpPr>
        <p:spPr>
          <a:xfrm>
            <a:off x="258709" y="922005"/>
            <a:ext cx="1800000" cy="1406777"/>
          </a:xfrm>
          <a:prstGeom prst="roundRect">
            <a:avLst>
              <a:gd name="adj" fmla="val 2882"/>
            </a:avLst>
          </a:prstGeom>
          <a:solidFill>
            <a:schemeClr val="bg2">
              <a:lumMod val="10000"/>
              <a:lumOff val="9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FI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1C2352F-6376-0349-A5A6-C0493A19CB41}"/>
              </a:ext>
            </a:extLst>
          </p:cNvPr>
          <p:cNvSpPr txBox="1"/>
          <p:nvPr/>
        </p:nvSpPr>
        <p:spPr>
          <a:xfrm>
            <a:off x="323528" y="1000600"/>
            <a:ext cx="1622239" cy="127727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88900" lvl="0" indent="-82550" defTabSz="914378">
              <a:buClr>
                <a:schemeClr val="accent1"/>
              </a:buClr>
              <a:buSzPct val="120000"/>
              <a:defRPr/>
            </a:pPr>
            <a:r>
              <a:rPr lang="fi-FI" sz="800" b="1" dirty="0"/>
              <a:t>Huoli työkyvystä</a:t>
            </a:r>
          </a:p>
          <a:p>
            <a:pPr lvl="0" defTabSz="914378">
              <a:buClr>
                <a:schemeClr val="accent1"/>
              </a:buClr>
              <a:buSzPct val="120000"/>
              <a:defRPr/>
            </a:pPr>
            <a:endParaRPr lang="fi-FI" sz="300" b="1" dirty="0"/>
          </a:p>
          <a:p>
            <a:pPr marL="88900" lvl="0" indent="-82550" defTabSz="914378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Työllisyyspalveluissa </a:t>
            </a:r>
          </a:p>
          <a:p>
            <a:pPr marL="88900" lvl="0" indent="-82550" defTabSz="914378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Te-palveluissa </a:t>
            </a:r>
          </a:p>
          <a:p>
            <a:pPr marL="88900" lvl="0" indent="-82550" defTabSz="914378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Sosiaalipalveluissa</a:t>
            </a:r>
          </a:p>
          <a:p>
            <a:pPr marL="88900" lvl="0" indent="-82550" defTabSz="914378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Kelan palveluissa</a:t>
            </a:r>
          </a:p>
          <a:p>
            <a:pPr marL="88900" lvl="0" indent="-82550" defTabSz="914378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Terveyspalveluissa</a:t>
            </a:r>
          </a:p>
          <a:p>
            <a:pPr marL="88900" lvl="0" indent="-82550" defTabSz="914378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Matalan kynnyksen palvelussa </a:t>
            </a:r>
            <a:br>
              <a:rPr lang="fi-FI" sz="800" dirty="0"/>
            </a:br>
            <a:r>
              <a:rPr lang="fi-FI" sz="800" dirty="0"/>
              <a:t>(L-U </a:t>
            </a:r>
            <a:r>
              <a:rPr lang="fi-FI" sz="800" dirty="0" err="1"/>
              <a:t>Sote</a:t>
            </a:r>
            <a:r>
              <a:rPr lang="fi-FI" sz="800" dirty="0"/>
              <a:t>)</a:t>
            </a:r>
          </a:p>
          <a:p>
            <a:pPr marL="88900" lvl="0" indent="-82550" defTabSz="914378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Koulutus- ja kuntoutuspalveluissa</a:t>
            </a:r>
          </a:p>
          <a:p>
            <a:pPr marL="88900" lvl="0" indent="-82550" defTabSz="914378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b="1" i="1" dirty="0">
                <a:solidFill>
                  <a:schemeClr val="accent1"/>
                </a:solidFill>
              </a:rPr>
              <a:t>Asiakkaalla itsellään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2B2FCE60-F937-0142-AAAC-1A01FF354047}"/>
              </a:ext>
            </a:extLst>
          </p:cNvPr>
          <p:cNvSpPr/>
          <p:nvPr/>
        </p:nvSpPr>
        <p:spPr>
          <a:xfrm>
            <a:off x="252194" y="3003798"/>
            <a:ext cx="1800000" cy="1188000"/>
          </a:xfrm>
          <a:prstGeom prst="roundRect">
            <a:avLst>
              <a:gd name="adj" fmla="val 2678"/>
            </a:avLst>
          </a:prstGeom>
          <a:solidFill>
            <a:schemeClr val="bg2">
              <a:lumMod val="10000"/>
              <a:lumOff val="9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FI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91FA136-2FE4-474B-B3F4-0854F4D9DC7B}"/>
              </a:ext>
            </a:extLst>
          </p:cNvPr>
          <p:cNvSpPr/>
          <p:nvPr/>
        </p:nvSpPr>
        <p:spPr>
          <a:xfrm>
            <a:off x="328030" y="3068779"/>
            <a:ext cx="1630654" cy="10772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defTabSz="914378">
              <a:defRPr/>
            </a:pPr>
            <a:r>
              <a:rPr lang="fi-FI" sz="800" b="1" dirty="0"/>
              <a:t>Lähetteen kirjaus työkykytiimille</a:t>
            </a:r>
          </a:p>
          <a:p>
            <a:pPr lvl="0" defTabSz="914378">
              <a:defRPr/>
            </a:pPr>
            <a:endParaRPr lang="fi-FI" sz="300" b="1" dirty="0"/>
          </a:p>
          <a:p>
            <a:pPr marL="88900" lvl="0" indent="-88900" defTabSz="914378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ammattilainen </a:t>
            </a:r>
            <a:r>
              <a:rPr lang="fi-FI" sz="800" b="1" i="1" dirty="0">
                <a:solidFill>
                  <a:schemeClr val="accent1"/>
                </a:solidFill>
              </a:rPr>
              <a:t>asiakkaan kirjallisella suostumuksella</a:t>
            </a:r>
          </a:p>
          <a:p>
            <a:pPr marL="88900" lvl="0" indent="-88900" defTabSz="914378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sähköisesti</a:t>
            </a:r>
          </a:p>
          <a:p>
            <a:pPr marL="88900" lvl="0" indent="-88900" defTabSz="914378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Suostumus kirjataan Life Care</a:t>
            </a:r>
          </a:p>
          <a:p>
            <a:pPr marL="88900" lvl="0" indent="-88900" defTabSz="914378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endParaRPr lang="fi-FI" sz="300" b="1" dirty="0"/>
          </a:p>
          <a:p>
            <a:pPr lvl="0" defTabSz="914378">
              <a:defRPr/>
            </a:pPr>
            <a:r>
              <a:rPr lang="fi-FI" sz="800" b="1" dirty="0"/>
              <a:t>Asiakas</a:t>
            </a:r>
          </a:p>
          <a:p>
            <a:pPr marL="92075" lvl="0" indent="-92075" defTabSz="914378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b="1" i="1" dirty="0">
                <a:solidFill>
                  <a:schemeClr val="accent1"/>
                </a:solidFill>
              </a:rPr>
              <a:t>Omaolon yhteydenotto</a:t>
            </a:r>
            <a:r>
              <a:rPr lang="fi-FI" sz="800" dirty="0"/>
              <a:t>/</a:t>
            </a:r>
            <a:br>
              <a:rPr lang="fi-FI" sz="800" dirty="0"/>
            </a:br>
            <a:r>
              <a:rPr lang="fi-FI" sz="800" dirty="0"/>
              <a:t>puhelimitse/sähköisesti 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72AF3A27-090C-134A-BF40-A0710F455AA8}"/>
              </a:ext>
            </a:extLst>
          </p:cNvPr>
          <p:cNvSpPr/>
          <p:nvPr/>
        </p:nvSpPr>
        <p:spPr>
          <a:xfrm>
            <a:off x="1475853" y="843558"/>
            <a:ext cx="647875" cy="776501"/>
          </a:xfrm>
          <a:prstGeom prst="roundRect">
            <a:avLst>
              <a:gd name="adj" fmla="val 6520"/>
            </a:avLst>
          </a:prstGeom>
          <a:solidFill>
            <a:schemeClr val="bg2">
              <a:lumMod val="10000"/>
              <a:lumOff val="90000"/>
            </a:schemeClr>
          </a:solidFill>
          <a:ln w="38100" cap="rnd">
            <a:solidFill>
              <a:schemeClr val="bg1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FI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C298F5D-766F-A547-8769-8C7408A2C542}"/>
              </a:ext>
            </a:extLst>
          </p:cNvPr>
          <p:cNvSpPr/>
          <p:nvPr/>
        </p:nvSpPr>
        <p:spPr>
          <a:xfrm>
            <a:off x="1551715" y="929431"/>
            <a:ext cx="494309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88900" indent="-88900" defTabSz="68580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Omaolo</a:t>
            </a:r>
          </a:p>
          <a:p>
            <a:pPr marL="88900" indent="-88900" defTabSz="68580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Kyky-</a:t>
            </a:r>
            <a:br>
              <a:rPr lang="fi-FI" sz="800" dirty="0"/>
            </a:br>
            <a:r>
              <a:rPr lang="fi-FI" sz="800" dirty="0"/>
              <a:t>Viisari</a:t>
            </a:r>
          </a:p>
          <a:p>
            <a:pPr marL="88900" indent="-88900" defTabSz="68580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b="1" i="1" dirty="0">
                <a:solidFill>
                  <a:schemeClr val="accent1"/>
                </a:solidFill>
              </a:rPr>
              <a:t>Asiakas </a:t>
            </a:r>
            <a:br>
              <a:rPr lang="fi-FI" sz="800" b="1" i="1" dirty="0">
                <a:solidFill>
                  <a:schemeClr val="accent1"/>
                </a:solidFill>
              </a:rPr>
            </a:br>
            <a:r>
              <a:rPr lang="fi-FI" sz="800" b="1" i="1" dirty="0">
                <a:solidFill>
                  <a:schemeClr val="accent1"/>
                </a:solidFill>
              </a:rPr>
              <a:t>itse </a:t>
            </a:r>
            <a:endParaRPr lang="fi-FI" sz="800" b="1" i="1" dirty="0">
              <a:solidFill>
                <a:schemeClr val="accent1"/>
              </a:solidFill>
              <a:cs typeface="Arial"/>
            </a:endParaRP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ECD382DE-689C-AE42-83E1-EF4E709A6446}"/>
              </a:ext>
            </a:extLst>
          </p:cNvPr>
          <p:cNvSpPr/>
          <p:nvPr/>
        </p:nvSpPr>
        <p:spPr>
          <a:xfrm>
            <a:off x="251050" y="4321373"/>
            <a:ext cx="1800000" cy="532566"/>
          </a:xfrm>
          <a:prstGeom prst="roundRect">
            <a:avLst>
              <a:gd name="adj" fmla="val 6520"/>
            </a:avLst>
          </a:prstGeom>
          <a:noFill/>
          <a:ln>
            <a:solidFill>
              <a:schemeClr val="accent1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FI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79E314E-3655-EB45-A610-983913112551}"/>
              </a:ext>
            </a:extLst>
          </p:cNvPr>
          <p:cNvSpPr/>
          <p:nvPr/>
        </p:nvSpPr>
        <p:spPr>
          <a:xfrm>
            <a:off x="611560" y="4397991"/>
            <a:ext cx="1384255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defTabSz="685800">
              <a:defRPr/>
            </a:pPr>
            <a:r>
              <a:rPr lang="fi-FI" sz="800" dirty="0" err="1"/>
              <a:t>Asiakkuus</a:t>
            </a:r>
            <a:r>
              <a:rPr lang="fi-FI" sz="800" dirty="0"/>
              <a:t> säilyy lähettävällä taholla, jos asiakkaalla on vastuuhenkilö.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2736122-34A9-D94A-896D-51EA41223973}"/>
              </a:ext>
            </a:extLst>
          </p:cNvPr>
          <p:cNvSpPr/>
          <p:nvPr/>
        </p:nvSpPr>
        <p:spPr>
          <a:xfrm>
            <a:off x="347907" y="4299942"/>
            <a:ext cx="26439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fi-FI" sz="3600" b="1" dirty="0">
                <a:solidFill>
                  <a:schemeClr val="accent1"/>
                </a:solidFill>
                <a:latin typeface="+mj-lt"/>
              </a:rPr>
              <a:t>!</a:t>
            </a:r>
            <a:endParaRPr lang="en-FI" sz="3600" b="1" dirty="0">
              <a:solidFill>
                <a:schemeClr val="accent1"/>
              </a:solidFill>
              <a:latin typeface="+mj-lt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1A5BBBC-AD75-8040-A9FA-6461181D88B7}"/>
              </a:ext>
            </a:extLst>
          </p:cNvPr>
          <p:cNvCxnSpPr>
            <a:cxnSpLocks/>
          </p:cNvCxnSpPr>
          <p:nvPr/>
        </p:nvCxnSpPr>
        <p:spPr>
          <a:xfrm flipH="1" flipV="1">
            <a:off x="2160000" y="1671886"/>
            <a:ext cx="15084" cy="2124000"/>
          </a:xfrm>
          <a:prstGeom prst="line">
            <a:avLst/>
          </a:prstGeom>
          <a:ln w="31750" cap="rnd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09059478-28A9-0246-8116-487A1F7FFE8E}"/>
              </a:ext>
            </a:extLst>
          </p:cNvPr>
          <p:cNvSpPr/>
          <p:nvPr/>
        </p:nvSpPr>
        <p:spPr>
          <a:xfrm>
            <a:off x="2455397" y="1000600"/>
            <a:ext cx="1539506" cy="9079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defTabSz="914378">
              <a:defRPr/>
            </a:pPr>
            <a:r>
              <a:rPr lang="fi-FI" sz="800" b="1" dirty="0"/>
              <a:t>Työkykytiimi</a:t>
            </a:r>
          </a:p>
          <a:p>
            <a:pPr lvl="0" defTabSz="914378">
              <a:defRPr/>
            </a:pPr>
            <a:endParaRPr lang="fi-FI" sz="300" b="1" dirty="0"/>
          </a:p>
          <a:p>
            <a:pPr marL="88900" lvl="0" indent="-88900" defTabSz="914378"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Terveydenhoitaja/</a:t>
            </a:r>
            <a:br>
              <a:rPr lang="fi-FI" sz="800" dirty="0"/>
            </a:br>
            <a:r>
              <a:rPr lang="fi-FI" sz="800" dirty="0"/>
              <a:t>työkykykoordinaattori</a:t>
            </a:r>
          </a:p>
          <a:p>
            <a:pPr marL="88900" lvl="0" indent="-88900" defTabSz="914378"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Sairaanhoitaja </a:t>
            </a:r>
          </a:p>
          <a:p>
            <a:pPr marL="88900" lvl="0" indent="-88900" defTabSz="914378"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Sosiaaliohjaaja </a:t>
            </a:r>
          </a:p>
          <a:p>
            <a:pPr marL="88900" lvl="0" indent="-88900" defTabSz="914378"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Lääkäri</a:t>
            </a:r>
          </a:p>
          <a:p>
            <a:pPr marL="88900" lvl="0" indent="-88900" defTabSz="914378"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Kelan asiantuntija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C0F463-8A74-A348-95E7-22D0D443172D}"/>
              </a:ext>
            </a:extLst>
          </p:cNvPr>
          <p:cNvSpPr/>
          <p:nvPr/>
        </p:nvSpPr>
        <p:spPr>
          <a:xfrm>
            <a:off x="3345096" y="1935291"/>
            <a:ext cx="1394345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defTabSz="914378">
              <a:defRPr/>
            </a:pPr>
            <a:r>
              <a:rPr lang="fi-FI" sz="800" b="1" dirty="0">
                <a:solidFill>
                  <a:schemeClr val="accent1"/>
                </a:solidFill>
              </a:rPr>
              <a:t>&gt;&gt; </a:t>
            </a:r>
            <a:r>
              <a:rPr lang="fi-FI" sz="800" b="1" dirty="0"/>
              <a:t>Työkyvyn arviointi ajankohtainen </a:t>
            </a:r>
            <a:r>
              <a:rPr lang="fi-FI" sz="800" b="1" dirty="0">
                <a:solidFill>
                  <a:schemeClr val="accent1"/>
                </a:solidFill>
              </a:rPr>
              <a:t>&gt;&gt; </a:t>
            </a:r>
            <a:r>
              <a:rPr lang="fi-FI" sz="800" b="1" dirty="0"/>
              <a:t> </a:t>
            </a:r>
            <a:br>
              <a:rPr lang="fi-FI" sz="800" b="1" dirty="0"/>
            </a:br>
            <a:r>
              <a:rPr lang="fi-FI" sz="800" b="1" dirty="0"/>
              <a:t>nimetään vastuuhenkilö työkykytiimistä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054788-01D1-AA40-8C24-5B29544CFB88}"/>
              </a:ext>
            </a:extLst>
          </p:cNvPr>
          <p:cNvSpPr/>
          <p:nvPr/>
        </p:nvSpPr>
        <p:spPr>
          <a:xfrm>
            <a:off x="2454284" y="1935291"/>
            <a:ext cx="78938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defTabSz="914378">
              <a:defRPr/>
            </a:pPr>
            <a:r>
              <a:rPr lang="fi-FI" sz="800" b="1" dirty="0">
                <a:solidFill>
                  <a:schemeClr val="accent1"/>
                </a:solidFill>
              </a:rPr>
              <a:t>&gt;&gt; </a:t>
            </a:r>
            <a:r>
              <a:rPr lang="fi-FI" sz="800" b="1" dirty="0"/>
              <a:t>Työkyvyn arviointi ei ajankohtainen </a:t>
            </a:r>
            <a:endParaRPr lang="fi-FI" sz="800" b="1" dirty="0">
              <a:cs typeface="Arial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79AFE63-C5D4-784F-A8CD-7214AB85E720}"/>
              </a:ext>
            </a:extLst>
          </p:cNvPr>
          <p:cNvSpPr/>
          <p:nvPr/>
        </p:nvSpPr>
        <p:spPr>
          <a:xfrm>
            <a:off x="2387480" y="2691567"/>
            <a:ext cx="779147" cy="6155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defTabSz="685800">
              <a:defRPr/>
            </a:pPr>
            <a:r>
              <a:rPr lang="fi-FI" sz="800" dirty="0"/>
              <a:t>Tilanne selkiytyy, asiointi jatkuu toisaalla </a:t>
            </a:r>
            <a:r>
              <a:rPr lang="fi-FI" sz="800" b="1" i="1" dirty="0">
                <a:solidFill>
                  <a:schemeClr val="accent1"/>
                </a:solidFill>
              </a:rPr>
              <a:t>asiakkaan</a:t>
            </a:r>
            <a:r>
              <a:rPr lang="fi-FI" sz="800" dirty="0"/>
              <a:t> tarpeen mukaan</a:t>
            </a:r>
          </a:p>
        </p:txBody>
      </p:sp>
      <p:sp>
        <p:nvSpPr>
          <p:cNvPr id="35" name="Right Arrow 34">
            <a:extLst>
              <a:ext uri="{FF2B5EF4-FFF2-40B4-BE49-F238E27FC236}">
                <a16:creationId xmlns:a16="http://schemas.microsoft.com/office/drawing/2014/main" id="{A76A78F6-09BA-2D4F-8EE5-351A6BDC0BE4}"/>
              </a:ext>
            </a:extLst>
          </p:cNvPr>
          <p:cNvSpPr/>
          <p:nvPr/>
        </p:nvSpPr>
        <p:spPr>
          <a:xfrm rot="5400000">
            <a:off x="2728190" y="2481734"/>
            <a:ext cx="108000" cy="14401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E11B819-B011-734B-9F4B-A7611935093B}"/>
              </a:ext>
            </a:extLst>
          </p:cNvPr>
          <p:cNvSpPr/>
          <p:nvPr/>
        </p:nvSpPr>
        <p:spPr>
          <a:xfrm>
            <a:off x="3402608" y="2678459"/>
            <a:ext cx="1303128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defTabSz="685800">
              <a:defRPr/>
            </a:pPr>
            <a:r>
              <a:rPr lang="fi-FI" sz="800" dirty="0"/>
              <a:t>Verkosto-tapaaminen* tai Case-tiimi – työkykytiimi + työllisyysohjaaja(t)</a:t>
            </a:r>
            <a:endParaRPr lang="fi-FI" sz="800" dirty="0">
              <a:cs typeface="Arial"/>
            </a:endParaRPr>
          </a:p>
        </p:txBody>
      </p:sp>
      <p:sp>
        <p:nvSpPr>
          <p:cNvPr id="44" name="Right Arrow 43">
            <a:extLst>
              <a:ext uri="{FF2B5EF4-FFF2-40B4-BE49-F238E27FC236}">
                <a16:creationId xmlns:a16="http://schemas.microsoft.com/office/drawing/2014/main" id="{5FC9EED6-419C-F84A-A5CC-F06E278F36AE}"/>
              </a:ext>
            </a:extLst>
          </p:cNvPr>
          <p:cNvSpPr/>
          <p:nvPr/>
        </p:nvSpPr>
        <p:spPr>
          <a:xfrm rot="5400000">
            <a:off x="4003911" y="2481734"/>
            <a:ext cx="108000" cy="14401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FA2CDEB1-199D-5F44-B2E6-FB6357F3FA6B}"/>
              </a:ext>
            </a:extLst>
          </p:cNvPr>
          <p:cNvSpPr/>
          <p:nvPr/>
        </p:nvSpPr>
        <p:spPr>
          <a:xfrm>
            <a:off x="2277765" y="3737777"/>
            <a:ext cx="3590376" cy="1135177"/>
          </a:xfrm>
          <a:prstGeom prst="roundRect">
            <a:avLst>
              <a:gd name="adj" fmla="val 4995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FI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917A592-C315-4548-AC74-DCB6E1BFAB22}"/>
              </a:ext>
            </a:extLst>
          </p:cNvPr>
          <p:cNvSpPr/>
          <p:nvPr/>
        </p:nvSpPr>
        <p:spPr>
          <a:xfrm>
            <a:off x="2355619" y="3961221"/>
            <a:ext cx="3440518" cy="863863"/>
          </a:xfrm>
          <a:prstGeom prst="rect">
            <a:avLst/>
          </a:prstGeom>
        </p:spPr>
        <p:txBody>
          <a:bodyPr wrap="square" lIns="0" tIns="0" rIns="0" bIns="0" numCol="2">
            <a:spAutoFit/>
          </a:bodyPr>
          <a:lstStyle/>
          <a:p>
            <a:pPr marL="88900" lvl="0" indent="-88900" defTabSz="68580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Kykyviisari / Oma olo</a:t>
            </a:r>
            <a:endParaRPr lang="fi-FI" sz="800" dirty="0">
              <a:cs typeface="Arial" panose="020B0604020202020204"/>
            </a:endParaRPr>
          </a:p>
          <a:p>
            <a:pPr marL="88900" lvl="0" indent="-88900" defTabSz="68580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Life Care fraasi täytetään</a:t>
            </a:r>
            <a:endParaRPr lang="fi-FI" sz="800" dirty="0">
              <a:cs typeface="Arial" panose="020B0604020202020204"/>
            </a:endParaRPr>
          </a:p>
          <a:p>
            <a:pPr marL="88900" lvl="0" indent="-88900" defTabSz="68580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Terveydentilan, työ- ja toimintakyvyn kartoitus / taustatiedon kerääminen, kuntoutukset ja tutkimukset</a:t>
            </a:r>
            <a:endParaRPr lang="fi-FI" sz="800" dirty="0">
              <a:cs typeface="Arial" panose="020B0604020202020204"/>
            </a:endParaRPr>
          </a:p>
          <a:p>
            <a:pPr marL="88900" lvl="0" indent="-88900" defTabSz="68580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Lääkärin konsultaatio tarvittaessa</a:t>
            </a:r>
            <a:endParaRPr lang="fi-FI" sz="800" dirty="0">
              <a:cs typeface="Arial"/>
            </a:endParaRPr>
          </a:p>
          <a:p>
            <a:pPr marL="88900" lvl="0" indent="-88900" defTabSz="68580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Sosiaalinen selvitys ja ohjaus tarvittaessa</a:t>
            </a:r>
          </a:p>
          <a:p>
            <a:pPr marL="88900" lvl="0" indent="-88900" defTabSz="68580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Kelan</a:t>
            </a:r>
            <a:r>
              <a:rPr lang="fi-FI" sz="800" dirty="0">
                <a:cs typeface="Arial"/>
              </a:rPr>
              <a:t> konsultaatio tarvittaessa (edeltävät palvelut/etuudet, </a:t>
            </a:r>
            <a:br>
              <a:rPr lang="fi-FI" sz="800" dirty="0">
                <a:cs typeface="Arial"/>
              </a:rPr>
            </a:br>
            <a:r>
              <a:rPr lang="fi-FI" sz="800" dirty="0">
                <a:cs typeface="Arial"/>
              </a:rPr>
              <a:t>vaihtoehtojen kartoitus)</a:t>
            </a:r>
          </a:p>
          <a:p>
            <a:pPr marL="88900" lvl="0" indent="-88900" defTabSz="68580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>
                <a:cs typeface="Arial"/>
              </a:rPr>
              <a:t>Tavoitteet suunnitelmalle </a:t>
            </a:r>
            <a:br>
              <a:rPr lang="fi-FI" sz="800" dirty="0">
                <a:cs typeface="Arial"/>
              </a:rPr>
            </a:br>
            <a:r>
              <a:rPr lang="fi-FI" sz="800" b="1" i="1" dirty="0">
                <a:solidFill>
                  <a:schemeClr val="accent1"/>
                </a:solidFill>
                <a:cs typeface="Arial"/>
              </a:rPr>
              <a:t>yhdessä asiakkaan kanssa</a:t>
            </a:r>
            <a:endParaRPr lang="fi-FI" sz="800" b="1" i="1" dirty="0">
              <a:solidFill>
                <a:schemeClr val="accent1"/>
              </a:solidFill>
              <a:ea typeface="+mn-lt"/>
              <a:cs typeface="Arial" panose="020B0604020202020204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EDF2623-848C-1B42-A070-856B50091658}"/>
              </a:ext>
            </a:extLst>
          </p:cNvPr>
          <p:cNvSpPr/>
          <p:nvPr/>
        </p:nvSpPr>
        <p:spPr>
          <a:xfrm>
            <a:off x="5189384" y="1000600"/>
            <a:ext cx="1623316" cy="1769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defTabSz="685800">
              <a:defRPr/>
            </a:pPr>
            <a:r>
              <a:rPr lang="fi-FI" sz="800" b="1" dirty="0"/>
              <a:t>Työkyvyn arvioinnin ja </a:t>
            </a:r>
            <a:br>
              <a:rPr lang="fi-FI" sz="800" b="1" dirty="0"/>
            </a:br>
            <a:r>
              <a:rPr lang="fi-FI" sz="800" b="1" dirty="0"/>
              <a:t>tuen suunnittelu </a:t>
            </a:r>
          </a:p>
          <a:p>
            <a:pPr lvl="0" defTabSz="685800">
              <a:defRPr/>
            </a:pPr>
            <a:endParaRPr lang="fi-FI" sz="300" dirty="0"/>
          </a:p>
          <a:p>
            <a:pPr lvl="0" defTabSz="685800">
              <a:defRPr/>
            </a:pPr>
            <a:r>
              <a:rPr lang="fi-FI" sz="800" dirty="0"/>
              <a:t>Tarvittavat lääkärin tapaamiset/ konsultaatiot – työkykytiimin vastuutyöntekijä varaa</a:t>
            </a:r>
          </a:p>
          <a:p>
            <a:pPr marL="88900" lvl="0" indent="-88900" defTabSz="68580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Tutkimukset</a:t>
            </a:r>
          </a:p>
          <a:p>
            <a:pPr marL="88900" lvl="0" indent="-88900" defTabSz="68580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>
                <a:cs typeface="Arial" panose="020B0604020202020204"/>
              </a:rPr>
              <a:t>Kuntoutuspalvelut – arviot ja tuki (fysioterapia/toimintaterapia)</a:t>
            </a:r>
          </a:p>
          <a:p>
            <a:pPr marL="88900" lvl="0" indent="-88900" defTabSz="68580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>
                <a:cs typeface="Arial" panose="020B0604020202020204"/>
              </a:rPr>
              <a:t>Mielenterveys- ja päihdepalvelut – arviot ja tuki  </a:t>
            </a:r>
          </a:p>
          <a:p>
            <a:pPr marL="88900" lvl="0" indent="-88900" defTabSz="68580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Hoito/kuntoutus</a:t>
            </a:r>
            <a:r>
              <a:rPr lang="fi-FI" sz="800" dirty="0">
                <a:cs typeface="Arial" panose="020B0604020202020204"/>
              </a:rPr>
              <a:t> </a:t>
            </a:r>
            <a:r>
              <a:rPr lang="fi-FI" sz="800" b="1" dirty="0">
                <a:solidFill>
                  <a:schemeClr val="accent1"/>
                </a:solidFill>
              </a:rPr>
              <a:t>&gt;&gt; </a:t>
            </a:r>
            <a:r>
              <a:rPr lang="fi-FI" sz="800" dirty="0"/>
              <a:t>B-lausunto</a:t>
            </a:r>
          </a:p>
          <a:p>
            <a:pPr marL="88900" lvl="0" indent="-88900" defTabSz="68580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Kuntouttava työtoiminta/ sosiaalinen kuntoutus arvioinnin välineenä tarvittaessa</a:t>
            </a:r>
            <a:endParaRPr lang="fi-FI" sz="800" dirty="0">
              <a:cs typeface="Arial"/>
            </a:endParaRPr>
          </a:p>
        </p:txBody>
      </p:sp>
      <p:sp>
        <p:nvSpPr>
          <p:cNvPr id="33" name="Up-down Arrow 32">
            <a:extLst>
              <a:ext uri="{FF2B5EF4-FFF2-40B4-BE49-F238E27FC236}">
                <a16:creationId xmlns:a16="http://schemas.microsoft.com/office/drawing/2014/main" id="{E57BF78E-49E4-3245-94D5-975497EC7262}"/>
              </a:ext>
            </a:extLst>
          </p:cNvPr>
          <p:cNvSpPr/>
          <p:nvPr/>
        </p:nvSpPr>
        <p:spPr>
          <a:xfrm>
            <a:off x="3275856" y="3110485"/>
            <a:ext cx="143158" cy="558225"/>
          </a:xfrm>
          <a:prstGeom prst="up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63" name="Up-down Arrow 62">
            <a:extLst>
              <a:ext uri="{FF2B5EF4-FFF2-40B4-BE49-F238E27FC236}">
                <a16:creationId xmlns:a16="http://schemas.microsoft.com/office/drawing/2014/main" id="{1E54E629-20C7-6440-B2D0-FEE67349848A}"/>
              </a:ext>
            </a:extLst>
          </p:cNvPr>
          <p:cNvSpPr/>
          <p:nvPr/>
        </p:nvSpPr>
        <p:spPr>
          <a:xfrm>
            <a:off x="5910459" y="2903941"/>
            <a:ext cx="126000" cy="180000"/>
          </a:xfrm>
          <a:prstGeom prst="up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06E01513-1F2D-8A41-9C69-98B747EBD6F5}"/>
              </a:ext>
            </a:extLst>
          </p:cNvPr>
          <p:cNvSpPr/>
          <p:nvPr/>
        </p:nvSpPr>
        <p:spPr>
          <a:xfrm>
            <a:off x="5073378" y="3126329"/>
            <a:ext cx="1800813" cy="381525"/>
          </a:xfrm>
          <a:prstGeom prst="roundRect">
            <a:avLst>
              <a:gd name="adj" fmla="val 12056"/>
            </a:avLst>
          </a:prstGeom>
          <a:solidFill>
            <a:schemeClr val="accent2"/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B51C1587-4F5F-FD4A-BB16-08D7994364C9}"/>
              </a:ext>
            </a:extLst>
          </p:cNvPr>
          <p:cNvSpPr/>
          <p:nvPr/>
        </p:nvSpPr>
        <p:spPr>
          <a:xfrm>
            <a:off x="5189923" y="3189625"/>
            <a:ext cx="1686872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defTabSz="685800">
              <a:defRPr/>
            </a:pPr>
            <a:r>
              <a:rPr lang="fi-FI" sz="800" b="1" dirty="0"/>
              <a:t>Verkosto</a:t>
            </a:r>
            <a:r>
              <a:rPr lang="fi-FI" sz="800" b="1" dirty="0">
                <a:cs typeface="Arial"/>
              </a:rPr>
              <a:t>tapaaminen</a:t>
            </a:r>
            <a:r>
              <a:rPr lang="fi-FI" sz="800" dirty="0">
                <a:cs typeface="Arial"/>
              </a:rPr>
              <a:t>*</a:t>
            </a:r>
            <a:br>
              <a:rPr lang="fi-FI" sz="800" b="1" dirty="0">
                <a:cs typeface="Arial"/>
              </a:rPr>
            </a:br>
            <a:r>
              <a:rPr lang="fi-FI" sz="800" dirty="0">
                <a:cs typeface="Arial"/>
              </a:rPr>
              <a:t>Monialainen yhteistyö tarvittaessa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1DEEC61-F504-CB48-B307-D058825E394D}"/>
              </a:ext>
            </a:extLst>
          </p:cNvPr>
          <p:cNvSpPr/>
          <p:nvPr/>
        </p:nvSpPr>
        <p:spPr>
          <a:xfrm>
            <a:off x="7209176" y="1000600"/>
            <a:ext cx="1610165" cy="20928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defTabSz="914378">
              <a:defRPr/>
            </a:pPr>
            <a:r>
              <a:rPr lang="fi-FI" sz="800" b="1" dirty="0"/>
              <a:t>Yhteinen asiakassuunnitelma kootaan </a:t>
            </a:r>
            <a:r>
              <a:rPr lang="fi-FI" sz="800" b="1" i="1" dirty="0"/>
              <a:t>yhdessä asiakkaan kanssa</a:t>
            </a:r>
            <a:r>
              <a:rPr lang="fi-FI" sz="800" b="1" dirty="0"/>
              <a:t> eri toimijoiden työkyvyn tuen suunnitelmista </a:t>
            </a:r>
            <a:endParaRPr lang="fi-FI" sz="800" dirty="0"/>
          </a:p>
          <a:p>
            <a:pPr defTabSz="914378">
              <a:buClr>
                <a:schemeClr val="accent1"/>
              </a:buClr>
              <a:buSzPct val="120000"/>
              <a:defRPr/>
            </a:pPr>
            <a:r>
              <a:rPr lang="fi-FI" sz="800" b="1" dirty="0"/>
              <a:t>Palautelomake omavalmentajalle/Te-palveluille/ yhteenveto vastuuhenkilöille</a:t>
            </a:r>
          </a:p>
          <a:p>
            <a:pPr marL="88900" indent="-88900" defTabSz="914378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/>
              <a:t>Tarvittavat lääkärinlausunnot</a:t>
            </a:r>
            <a:endParaRPr lang="fi-FI" sz="800" dirty="0">
              <a:cs typeface="Arial"/>
            </a:endParaRPr>
          </a:p>
          <a:p>
            <a:pPr marL="88900" indent="-88900" defTabSz="914378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>
                <a:cs typeface="Arial"/>
              </a:rPr>
              <a:t>Sovitaan seurannasta (mm. Kelan palveluissa eteneminen ja jatkosuunnitelmat)  </a:t>
            </a:r>
          </a:p>
          <a:p>
            <a:pPr marL="88900" indent="-88900" defTabSz="914378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>
                <a:cs typeface="Arial"/>
              </a:rPr>
              <a:t>Asiakas ohjataan lähettävälle/seuraavalle taholle tarvittaessa saattaen vaihtaen vastuuhenkilöä </a:t>
            </a:r>
          </a:p>
          <a:p>
            <a:pPr marL="88900" indent="-88900" defTabSz="914378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fi-FI" sz="800" dirty="0" err="1">
                <a:cs typeface="Arial"/>
              </a:rPr>
              <a:t>Asiakkuus</a:t>
            </a:r>
            <a:r>
              <a:rPr lang="fi-FI" sz="800" dirty="0">
                <a:cs typeface="Arial"/>
              </a:rPr>
              <a:t> työkykytiimissä päättyy</a:t>
            </a:r>
          </a:p>
        </p:txBody>
      </p:sp>
      <p:sp>
        <p:nvSpPr>
          <p:cNvPr id="69" name="Rounded Rectangle 68">
            <a:extLst>
              <a:ext uri="{FF2B5EF4-FFF2-40B4-BE49-F238E27FC236}">
                <a16:creationId xmlns:a16="http://schemas.microsoft.com/office/drawing/2014/main" id="{E3205078-4CC7-9D47-9764-E45E2500D6A7}"/>
              </a:ext>
            </a:extLst>
          </p:cNvPr>
          <p:cNvSpPr/>
          <p:nvPr/>
        </p:nvSpPr>
        <p:spPr>
          <a:xfrm>
            <a:off x="3470222" y="3231025"/>
            <a:ext cx="1310666" cy="426252"/>
          </a:xfrm>
          <a:prstGeom prst="roundRect">
            <a:avLst>
              <a:gd name="adj" fmla="val 4461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FI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9C7560F-8A89-B147-A539-B0183E90F86E}"/>
              </a:ext>
            </a:extLst>
          </p:cNvPr>
          <p:cNvSpPr/>
          <p:nvPr/>
        </p:nvSpPr>
        <p:spPr>
          <a:xfrm>
            <a:off x="3547727" y="3261563"/>
            <a:ext cx="121535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defTabSz="685800">
              <a:defRPr/>
            </a:pPr>
            <a:r>
              <a:rPr lang="fi-FI" sz="800" b="1" i="1" dirty="0">
                <a:solidFill>
                  <a:schemeClr val="accent1"/>
                </a:solidFill>
              </a:rPr>
              <a:t>Yhteinen suunnitelma</a:t>
            </a:r>
            <a:r>
              <a:rPr lang="fi-FI" sz="800" dirty="0"/>
              <a:t>, opiskelun ja työllistymisen  edistämiseksi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70A4B40-8620-374C-886C-7D3851B4C436}"/>
              </a:ext>
            </a:extLst>
          </p:cNvPr>
          <p:cNvSpPr/>
          <p:nvPr/>
        </p:nvSpPr>
        <p:spPr>
          <a:xfrm>
            <a:off x="3785239" y="1277908"/>
            <a:ext cx="725504" cy="5017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defTabSz="914378">
              <a:defRPr/>
            </a:pPr>
            <a:r>
              <a:rPr lang="fi-FI" sz="800" i="1" dirty="0"/>
              <a:t>Käsittelee konsultaation/</a:t>
            </a:r>
            <a:br>
              <a:rPr lang="fi-FI" sz="800" i="1" dirty="0"/>
            </a:br>
            <a:r>
              <a:rPr lang="fi-FI" sz="800" i="1" dirty="0"/>
              <a:t>lähetteen </a:t>
            </a:r>
            <a:br>
              <a:rPr lang="fi-FI" sz="800" i="1" dirty="0"/>
            </a:br>
            <a:r>
              <a:rPr lang="fi-FI" sz="800" i="1" dirty="0"/>
              <a:t>tiimissä</a:t>
            </a:r>
          </a:p>
        </p:txBody>
      </p:sp>
      <p:sp>
        <p:nvSpPr>
          <p:cNvPr id="23" name="Right Brace 22">
            <a:extLst>
              <a:ext uri="{FF2B5EF4-FFF2-40B4-BE49-F238E27FC236}">
                <a16:creationId xmlns:a16="http://schemas.microsoft.com/office/drawing/2014/main" id="{1ADC1792-93EE-084A-AB4B-940026470B89}"/>
              </a:ext>
            </a:extLst>
          </p:cNvPr>
          <p:cNvSpPr/>
          <p:nvPr/>
        </p:nvSpPr>
        <p:spPr>
          <a:xfrm>
            <a:off x="3612752" y="1165103"/>
            <a:ext cx="97333" cy="698181"/>
          </a:xfrm>
          <a:prstGeom prst="rightBrac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FI"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C1D6A4A-2620-A64C-82B3-115F278117F1}"/>
              </a:ext>
            </a:extLst>
          </p:cNvPr>
          <p:cNvSpPr/>
          <p:nvPr/>
        </p:nvSpPr>
        <p:spPr>
          <a:xfrm>
            <a:off x="2368018" y="3800471"/>
            <a:ext cx="3284102" cy="1231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88900" lvl="0" indent="-88900" defTabSz="685800">
              <a:defRPr/>
            </a:pPr>
            <a:r>
              <a:rPr lang="fi-FI" sz="800" b="1" dirty="0"/>
              <a:t>Tapaaminen työkykytiimissä terveydenhoitaja/sosiaaliohjaaja</a:t>
            </a:r>
          </a:p>
        </p:txBody>
      </p:sp>
      <p:sp>
        <p:nvSpPr>
          <p:cNvPr id="57" name="Right Arrow 56">
            <a:extLst>
              <a:ext uri="{FF2B5EF4-FFF2-40B4-BE49-F238E27FC236}">
                <a16:creationId xmlns:a16="http://schemas.microsoft.com/office/drawing/2014/main" id="{0804FA6F-9B15-094C-997F-D3A7A5C60D08}"/>
              </a:ext>
            </a:extLst>
          </p:cNvPr>
          <p:cNvSpPr/>
          <p:nvPr/>
        </p:nvSpPr>
        <p:spPr>
          <a:xfrm rot="5400000">
            <a:off x="4003911" y="3086177"/>
            <a:ext cx="108000" cy="14401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8C013BF-47DC-9743-8B4C-DB68B5E9C981}"/>
              </a:ext>
            </a:extLst>
          </p:cNvPr>
          <p:cNvSpPr/>
          <p:nvPr/>
        </p:nvSpPr>
        <p:spPr>
          <a:xfrm>
            <a:off x="8748464" y="4608431"/>
            <a:ext cx="216024" cy="1779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AAB40D08-AACA-8D49-A66F-B4E0E2AB97CC}"/>
              </a:ext>
            </a:extLst>
          </p:cNvPr>
          <p:cNvSpPr/>
          <p:nvPr/>
        </p:nvSpPr>
        <p:spPr>
          <a:xfrm>
            <a:off x="6100705" y="3736098"/>
            <a:ext cx="2792470" cy="1136855"/>
          </a:xfrm>
          <a:prstGeom prst="roundRect">
            <a:avLst>
              <a:gd name="adj" fmla="val 6520"/>
            </a:avLst>
          </a:prstGeom>
          <a:noFill/>
          <a:ln>
            <a:solidFill>
              <a:schemeClr val="accent2"/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FI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189357C-918B-9342-96DE-C9DB0B6DDDEA}"/>
              </a:ext>
            </a:extLst>
          </p:cNvPr>
          <p:cNvSpPr/>
          <p:nvPr/>
        </p:nvSpPr>
        <p:spPr>
          <a:xfrm>
            <a:off x="6197014" y="3806336"/>
            <a:ext cx="2642872" cy="10156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defTabSz="685800">
              <a:defRPr/>
            </a:pPr>
            <a:r>
              <a:rPr lang="fi-FI" sz="800" b="1" dirty="0">
                <a:cs typeface="Arial"/>
              </a:rPr>
              <a:t>*Verkostotapaaminen</a:t>
            </a:r>
            <a:br>
              <a:rPr lang="fi-FI" sz="800" b="1" dirty="0">
                <a:cs typeface="Arial"/>
              </a:rPr>
            </a:br>
            <a:r>
              <a:rPr lang="fi-FI" sz="800" b="1" dirty="0">
                <a:cs typeface="Arial"/>
              </a:rPr>
              <a:t>Monialainen yhteistyö tarvittaessa: </a:t>
            </a:r>
            <a:br>
              <a:rPr lang="fi-FI" sz="800" dirty="0">
                <a:cs typeface="Arial"/>
              </a:rPr>
            </a:br>
            <a:endParaRPr lang="fi-FI" sz="200" dirty="0">
              <a:cs typeface="Arial"/>
            </a:endParaRPr>
          </a:p>
          <a:p>
            <a:pPr lvl="0" defTabSz="685800">
              <a:defRPr/>
            </a:pPr>
            <a:r>
              <a:rPr lang="fi-FI" sz="800" dirty="0">
                <a:cs typeface="Arial"/>
              </a:rPr>
              <a:t>Arvioidaan ajankohtaisen palvelun tarve – </a:t>
            </a:r>
            <a:br>
              <a:rPr lang="fi-FI" sz="800" dirty="0">
                <a:cs typeface="Arial"/>
              </a:rPr>
            </a:br>
            <a:r>
              <a:rPr lang="fi-FI" sz="800" b="1" i="1" dirty="0">
                <a:solidFill>
                  <a:schemeClr val="accent1"/>
                </a:solidFill>
                <a:cs typeface="Arial"/>
              </a:rPr>
              <a:t>Asiakas</a:t>
            </a:r>
            <a:r>
              <a:rPr lang="fi-FI" sz="800" dirty="0">
                <a:cs typeface="Arial"/>
              </a:rPr>
              <a:t>, Työkykytiimi, Kela</a:t>
            </a:r>
            <a:r>
              <a:rPr lang="fi-FI" sz="800">
                <a:cs typeface="Arial"/>
              </a:rPr>
              <a:t>, Sosiaalinen </a:t>
            </a:r>
            <a:r>
              <a:rPr lang="fi-FI" sz="800" dirty="0">
                <a:cs typeface="Arial"/>
              </a:rPr>
              <a:t>kuntoutus ja työllisyyden edistäminen tiimi, (sosiaalipalvelut), omavalmentaja. Työkykytiimin vastuuhenkilö koordinoi asiakkaan arvion ja tuen polkua ja ohjaa tarvittaessa uudelle vastuuhenkilölle saattaen vaihtaen.</a:t>
            </a:r>
            <a:endParaRPr lang="fi-FI" sz="800" dirty="0"/>
          </a:p>
        </p:txBody>
      </p:sp>
      <p:sp>
        <p:nvSpPr>
          <p:cNvPr id="62" name="Right Arrow 61">
            <a:extLst>
              <a:ext uri="{FF2B5EF4-FFF2-40B4-BE49-F238E27FC236}">
                <a16:creationId xmlns:a16="http://schemas.microsoft.com/office/drawing/2014/main" id="{EA3EDF90-56EE-6A41-888E-FE92D475CA26}"/>
              </a:ext>
            </a:extLst>
          </p:cNvPr>
          <p:cNvSpPr/>
          <p:nvPr/>
        </p:nvSpPr>
        <p:spPr>
          <a:xfrm rot="5400000">
            <a:off x="1059189" y="2841774"/>
            <a:ext cx="108000" cy="14401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72" name="Right Arrow 71">
            <a:extLst>
              <a:ext uri="{FF2B5EF4-FFF2-40B4-BE49-F238E27FC236}">
                <a16:creationId xmlns:a16="http://schemas.microsoft.com/office/drawing/2014/main" id="{7EED190D-315B-964E-8E74-04F80907B4D9}"/>
              </a:ext>
            </a:extLst>
          </p:cNvPr>
          <p:cNvSpPr/>
          <p:nvPr/>
        </p:nvSpPr>
        <p:spPr>
          <a:xfrm>
            <a:off x="4899462" y="1621277"/>
            <a:ext cx="162000" cy="14401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75" name="Right Arrow 74">
            <a:extLst>
              <a:ext uri="{FF2B5EF4-FFF2-40B4-BE49-F238E27FC236}">
                <a16:creationId xmlns:a16="http://schemas.microsoft.com/office/drawing/2014/main" id="{39506039-36DD-474E-9AF0-B2AF1DCF5B80}"/>
              </a:ext>
            </a:extLst>
          </p:cNvPr>
          <p:cNvSpPr/>
          <p:nvPr/>
        </p:nvSpPr>
        <p:spPr>
          <a:xfrm>
            <a:off x="6923067" y="1620053"/>
            <a:ext cx="162000" cy="1440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4BF53E4-2CB0-CE4B-AD52-144365F06436}"/>
              </a:ext>
            </a:extLst>
          </p:cNvPr>
          <p:cNvCxnSpPr>
            <a:cxnSpLocks/>
          </p:cNvCxnSpPr>
          <p:nvPr/>
        </p:nvCxnSpPr>
        <p:spPr>
          <a:xfrm flipV="1">
            <a:off x="6936327" y="1672594"/>
            <a:ext cx="0" cy="1731377"/>
          </a:xfrm>
          <a:prstGeom prst="line">
            <a:avLst/>
          </a:prstGeom>
          <a:ln w="31750" cap="rnd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B042824-9492-7843-A3F5-5F6DF115BD21}"/>
              </a:ext>
            </a:extLst>
          </p:cNvPr>
          <p:cNvCxnSpPr>
            <a:cxnSpLocks/>
          </p:cNvCxnSpPr>
          <p:nvPr/>
        </p:nvCxnSpPr>
        <p:spPr>
          <a:xfrm>
            <a:off x="3275856" y="1935292"/>
            <a:ext cx="0" cy="492442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3C432B5D-3D85-6949-BB68-E7E3F8AB0E7D}"/>
              </a:ext>
            </a:extLst>
          </p:cNvPr>
          <p:cNvSpPr/>
          <p:nvPr/>
        </p:nvSpPr>
        <p:spPr>
          <a:xfrm>
            <a:off x="342614" y="2551220"/>
            <a:ext cx="156592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defTabSz="914378">
              <a:defRPr/>
            </a:pPr>
            <a:r>
              <a:rPr lang="fi-FI" sz="800" b="1" dirty="0"/>
              <a:t>Työkykytiimin konsultaatio</a:t>
            </a:r>
          </a:p>
          <a:p>
            <a:pPr lvl="0" defTabSz="914378">
              <a:buClr>
                <a:schemeClr val="accent1"/>
              </a:buClr>
              <a:buSzPct val="120000"/>
              <a:defRPr/>
            </a:pPr>
            <a:r>
              <a:rPr lang="fi-FI" sz="800" dirty="0"/>
              <a:t>puhelimitse/sähköisesti </a:t>
            </a:r>
          </a:p>
        </p:txBody>
      </p:sp>
      <p:sp>
        <p:nvSpPr>
          <p:cNvPr id="68" name="Right Arrow 67">
            <a:extLst>
              <a:ext uri="{FF2B5EF4-FFF2-40B4-BE49-F238E27FC236}">
                <a16:creationId xmlns:a16="http://schemas.microsoft.com/office/drawing/2014/main" id="{CCE6BF1F-9F34-B94A-80C7-34F3E7A6FB81}"/>
              </a:ext>
            </a:extLst>
          </p:cNvPr>
          <p:cNvSpPr/>
          <p:nvPr/>
        </p:nvSpPr>
        <p:spPr>
          <a:xfrm rot="5400000">
            <a:off x="1063693" y="2350771"/>
            <a:ext cx="108000" cy="14401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74" name="Right Arrow 73">
            <a:extLst>
              <a:ext uri="{FF2B5EF4-FFF2-40B4-BE49-F238E27FC236}">
                <a16:creationId xmlns:a16="http://schemas.microsoft.com/office/drawing/2014/main" id="{DABCCBA2-B418-D043-80AB-AB3397A033A9}"/>
              </a:ext>
            </a:extLst>
          </p:cNvPr>
          <p:cNvSpPr/>
          <p:nvPr/>
        </p:nvSpPr>
        <p:spPr>
          <a:xfrm>
            <a:off x="2143265" y="1610328"/>
            <a:ext cx="162000" cy="14401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206906210"/>
      </p:ext>
    </p:extLst>
  </p:cSld>
  <p:clrMapOvr>
    <a:masterClrMapping/>
  </p:clrMapOvr>
</p:sld>
</file>

<file path=ppt/theme/theme1.xml><?xml version="1.0" encoding="utf-8"?>
<a:theme xmlns:a="http://schemas.openxmlformats.org/drawingml/2006/main" name="Espoo">
  <a:themeElements>
    <a:clrScheme name="Espoon kaupunki">
      <a:dk1>
        <a:sysClr val="windowText" lastClr="000000"/>
      </a:dk1>
      <a:lt1>
        <a:sysClr val="window" lastClr="FFFFFF"/>
      </a:lt1>
      <a:dk2>
        <a:srgbClr val="091C38"/>
      </a:dk2>
      <a:lt2>
        <a:srgbClr val="C9D4DD"/>
      </a:lt2>
      <a:accent1>
        <a:srgbClr val="0047B6"/>
      </a:accent1>
      <a:accent2>
        <a:srgbClr val="FFC386"/>
      </a:accent2>
      <a:accent3>
        <a:srgbClr val="014B30"/>
      </a:accent3>
      <a:accent4>
        <a:srgbClr val="FF4F57"/>
      </a:accent4>
      <a:accent5>
        <a:srgbClr val="FCA5C7"/>
      </a:accent5>
      <a:accent6>
        <a:srgbClr val="FDE6DB"/>
      </a:accent6>
      <a:hlink>
        <a:srgbClr val="0047B6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0047B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01 Espoon PowerPoint-malli.potx" id="{394720CF-70F8-4820-B853-02F48B92462B}" vid="{8CA3B158-F224-42C4-910A-4984F556E2D9}"/>
    </a:ext>
  </a:extLst>
</a:theme>
</file>

<file path=ppt/theme/theme2.xml><?xml version="1.0" encoding="utf-8"?>
<a:theme xmlns:a="http://schemas.openxmlformats.org/drawingml/2006/main" name="1_Espoo">
  <a:themeElements>
    <a:clrScheme name="Espoo excel">
      <a:dk1>
        <a:sysClr val="windowText" lastClr="000000"/>
      </a:dk1>
      <a:lt1>
        <a:sysClr val="window" lastClr="FFFFFF"/>
      </a:lt1>
      <a:dk2>
        <a:srgbClr val="C9D4DD"/>
      </a:dk2>
      <a:lt2>
        <a:srgbClr val="091C38"/>
      </a:lt2>
      <a:accent1>
        <a:srgbClr val="0050BB"/>
      </a:accent1>
      <a:accent2>
        <a:srgbClr val="FFC386"/>
      </a:accent2>
      <a:accent3>
        <a:srgbClr val="014B30"/>
      </a:accent3>
      <a:accent4>
        <a:srgbClr val="FF4F57"/>
      </a:accent4>
      <a:accent5>
        <a:srgbClr val="FCA5C7"/>
      </a:accent5>
      <a:accent6>
        <a:srgbClr val="FDE6DB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0047B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poo_esitysmallipohja" id="{CEB87822-BFA0-4520-8563-13F7B04A9023}" vid="{9EF0A56E-54D2-476B-A236-3B8DBAA5C6A4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3E81F565B2F24BB81CF5CD0AC2215B" ma:contentTypeVersion="6" ma:contentTypeDescription="Create a new document." ma:contentTypeScope="" ma:versionID="53da0d7d93a050c0c739fa9eb3704dc7">
  <xsd:schema xmlns:xsd="http://www.w3.org/2001/XMLSchema" xmlns:xs="http://www.w3.org/2001/XMLSchema" xmlns:p="http://schemas.microsoft.com/office/2006/metadata/properties" xmlns:ns2="ca6dc472-fdfb-4e2b-847c-464ac8844f01" xmlns:ns3="ce07db84-98fb-480a-9878-e2cfc5e15bb1" targetNamespace="http://schemas.microsoft.com/office/2006/metadata/properties" ma:root="true" ma:fieldsID="658287f7928107efd6327b41bb6b595a" ns2:_="" ns3:_="">
    <xsd:import namespace="ca6dc472-fdfb-4e2b-847c-464ac8844f01"/>
    <xsd:import namespace="ce07db84-98fb-480a-9878-e2cfc5e15b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6dc472-fdfb-4e2b-847c-464ac8844f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07db84-98fb-480a-9878-e2cfc5e15bb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874D746-1CEF-475A-BBBF-813009898AF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b76028d-eda0-4de8-ba20-9b70e584884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266A3E8-1244-4A83-9123-859520A1D1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6dc472-fdfb-4e2b-847c-464ac8844f01"/>
    <ds:schemaRef ds:uri="ce07db84-98fb-480a-9878-e2cfc5e15b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482C7D2-20E2-481C-9889-BF57F585B3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VN esityspohja, työllisyys (1)</Template>
  <TotalTime>0</TotalTime>
  <Words>357</Words>
  <Application>Microsoft Office PowerPoint</Application>
  <PresentationFormat>Näytössä katseltava esitys (16:9)</PresentationFormat>
  <Paragraphs>70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Espoo</vt:lpstr>
      <vt:lpstr>1_Espoo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Otsikko kahdella rivillä</dc:title>
  <dc:creator/>
  <cp:lastModifiedBy/>
  <cp:revision>74</cp:revision>
  <cp:lastPrinted>2021-09-07T07:25:16Z</cp:lastPrinted>
  <dcterms:created xsi:type="dcterms:W3CDTF">2020-10-06T11:24:12Z</dcterms:created>
  <dcterms:modified xsi:type="dcterms:W3CDTF">2021-09-07T11:46:45Z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0x010100833E81F565B2F24BB81CF5CD0AC2215B</vt:lpwstr>
  </property>
</Properties>
</file>