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</p:sldMasterIdLst>
  <p:notesMasterIdLst>
    <p:notesMasterId r:id="rId4"/>
  </p:notesMasterIdLst>
  <p:sldIdLst>
    <p:sldId id="3719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7B6"/>
    <a:srgbClr val="091C38"/>
    <a:srgbClr val="F7F7F7"/>
    <a:srgbClr val="FDE6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474" autoAdjust="0"/>
  </p:normalViewPr>
  <p:slideViewPr>
    <p:cSldViewPr snapToGrid="0" showGuides="1">
      <p:cViewPr varScale="1">
        <p:scale>
          <a:sx n="80" d="100"/>
          <a:sy n="80" d="100"/>
        </p:scale>
        <p:origin x="100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2F6BC-C3AC-471B-A838-B70FD4272352}" type="datetimeFigureOut">
              <a:rPr lang="fi-FI" smtClean="0"/>
              <a:t>9.9.2021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D96A-2756-48D5-983B-63C214F576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090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33CE14-C27A-42FB-A7CF-16D08FB8F53C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6335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- ja lopet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38302"/>
            <a:ext cx="9144000" cy="1900238"/>
          </a:xfrm>
        </p:spPr>
        <p:txBody>
          <a:bodyPr anchor="b"/>
          <a:lstStyle>
            <a:lvl1pPr algn="ctr">
              <a:lnSpc>
                <a:spcPct val="90000"/>
              </a:lnSpc>
              <a:defRPr sz="6000" spc="-30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86909"/>
            <a:ext cx="9144000" cy="983673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7B483A27-1C0B-4205-B2CB-D87E5C64F0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5176262"/>
            <a:ext cx="9144000" cy="688830"/>
          </a:xfrm>
        </p:spPr>
        <p:txBody>
          <a:bodyPr/>
          <a:lstStyle>
            <a:lvl1pPr algn="ctr">
              <a:buNone/>
              <a:defRPr sz="1950" spc="-60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CF7D9B9-0F78-4514-8D02-FF5BFE07E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2289" y="351501"/>
            <a:ext cx="951070" cy="486724"/>
          </a:xfrm>
          <a:prstGeom prst="rect">
            <a:avLst/>
          </a:prstGeom>
        </p:spPr>
      </p:pic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FA6C81-0121-4D4D-A75F-8464BBED24E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07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D23CD958-2103-4625-A068-CD99C6FC7B19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0" name="Tekstin paikkamerkki 11">
            <a:extLst>
              <a:ext uri="{FF2B5EF4-FFF2-40B4-BE49-F238E27FC236}">
                <a16:creationId xmlns:a16="http://schemas.microsoft.com/office/drawing/2014/main" id="{21DDCA56-1AE5-4AD1-AB89-F6AE84886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3600" y="352800"/>
            <a:ext cx="950400" cy="4860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924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97E4D7-4DF3-42F7-A8B1-E81360052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6868-773B-4B8E-BC24-C655EFE1EDBB}" type="datetime1">
              <a:rPr lang="fi-FI" smtClean="0"/>
              <a:t>9.9.2021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15DA5D9-220B-4CA2-AF56-616A41B7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0AACDB7-CE3E-4B32-A3E7-5CF3FA8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220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p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540042"/>
            <a:ext cx="4824477" cy="457526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EB66-16C4-472A-A647-84CE06C568F2}" type="datetime1">
              <a:rPr lang="fi-FI" smtClean="0"/>
              <a:t>9.9.2021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881247" y="1540042"/>
            <a:ext cx="4824477" cy="457526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0563E2E7-1BA7-4130-A672-9E267191D58E}"/>
              </a:ext>
            </a:extLst>
          </p:cNvPr>
          <p:cNvCxnSpPr/>
          <p:nvPr userDrawn="1"/>
        </p:nvCxnSpPr>
        <p:spPr>
          <a:xfrm>
            <a:off x="6091245" y="842963"/>
            <a:ext cx="0" cy="5195887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312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aksi puolta 22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C92C-174E-4179-8CE9-188C6F909342}" type="datetime1">
              <a:rPr lang="fi-FI" smtClean="0"/>
              <a:t>9.9.2021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DD64F63E-AF67-4904-BBB8-20132117223D}"/>
              </a:ext>
            </a:extLst>
          </p:cNvPr>
          <p:cNvCxnSpPr/>
          <p:nvPr userDrawn="1"/>
        </p:nvCxnSpPr>
        <p:spPr>
          <a:xfrm>
            <a:off x="6091245" y="842963"/>
            <a:ext cx="0" cy="5195887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72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A0C6-A111-4253-B206-D2860F52602B}" type="datetime1">
              <a:rPr lang="fi-FI" smtClean="0"/>
              <a:t>9.9.2021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964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164FA8FB-C45D-45D2-AE31-CF915268B8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835" y="2180906"/>
            <a:ext cx="4461694" cy="228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79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- ja lopet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38303"/>
            <a:ext cx="9144000" cy="1900239"/>
          </a:xfrm>
        </p:spPr>
        <p:txBody>
          <a:bodyPr anchor="b"/>
          <a:lstStyle>
            <a:lvl1pPr algn="ctr">
              <a:lnSpc>
                <a:spcPct val="90000"/>
              </a:lnSpc>
              <a:defRPr sz="6000" spc="-30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86912"/>
            <a:ext cx="9144000" cy="983673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7B483A27-1C0B-4205-B2CB-D87E5C64F0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5176263"/>
            <a:ext cx="9144000" cy="688831"/>
          </a:xfrm>
        </p:spPr>
        <p:txBody>
          <a:bodyPr/>
          <a:lstStyle>
            <a:lvl1pPr algn="ctr">
              <a:buNone/>
              <a:defRPr sz="1951" spc="-60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CF7D9B9-0F78-4514-8D02-FF5BFE07E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2291" y="351503"/>
            <a:ext cx="951071" cy="486724"/>
          </a:xfrm>
          <a:prstGeom prst="rect">
            <a:avLst/>
          </a:prstGeom>
        </p:spPr>
      </p:pic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FA6C81-0121-4D4D-A75F-8464BBED24E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7691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176F-CB2E-4E55-AE03-25ABB84AF002}" type="datetime1">
              <a:rPr lang="fi-FI" smtClean="0"/>
              <a:t>9.9.2021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7693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5" y="1853627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9.9.2021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43575" y="1853627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001577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5" y="616497"/>
            <a:ext cx="9566031" cy="699263"/>
          </a:xfrm>
        </p:spPr>
        <p:txBody>
          <a:bodyPr/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5" y="1452285"/>
            <a:ext cx="4824477" cy="287146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9.9.2021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43575" y="1452285"/>
            <a:ext cx="4824477" cy="287146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B9B96D50-2B07-424D-9880-DF9CFBF56F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7237" y="4418911"/>
            <a:ext cx="10306051" cy="1886727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88140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176F-CB2E-4E55-AE03-25ABB84AF002}" type="datetime1">
              <a:rPr lang="fi-FI" smtClean="0"/>
              <a:t>9.9.2021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95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5" y="616495"/>
            <a:ext cx="4824477" cy="1053504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5" y="1853627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175-5AFB-4390-AD34-84CF86D3ECFA}" type="datetime1">
              <a:rPr lang="fi-FI" smtClean="0"/>
              <a:t>9.9.2021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3600" y="352800"/>
            <a:ext cx="950400" cy="4860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200"/>
            </a:lvl1pPr>
          </a:lstStyle>
          <a:p>
            <a:pPr lvl="0"/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84305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5" y="616495"/>
            <a:ext cx="4824477" cy="1053504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5" y="1853627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9A6-55ED-4141-BA5B-8C911548385B}" type="datetime1">
              <a:rPr lang="fi-FI" smtClean="0"/>
              <a:t>9.9.2021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3600" y="352800"/>
            <a:ext cx="950400" cy="4860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200"/>
            </a:lvl1pPr>
          </a:lstStyle>
          <a:p>
            <a:pPr lvl="0"/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06970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1748" y="1126080"/>
            <a:ext cx="4824477" cy="1053504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748" y="2363214"/>
            <a:ext cx="4824477" cy="361372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99A1-5FD2-4440-93D5-5119EEDACFEA}" type="datetime1">
              <a:rPr lang="fi-FI" smtClean="0"/>
              <a:t>9.9.2021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58884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6" y="2147890"/>
            <a:ext cx="10515600" cy="2767012"/>
          </a:xfrm>
        </p:spPr>
        <p:txBody>
          <a:bodyPr anchor="ctr" anchorCtr="0"/>
          <a:lstStyle>
            <a:lvl1pPr algn="ctr">
              <a:defRPr sz="4000" b="0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7192-3AFC-4136-8CA4-848E2DA45B55}" type="datetime1">
              <a:rPr lang="fi-FI" smtClean="0"/>
              <a:t>9.9.2021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50986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6" y="2038350"/>
            <a:ext cx="10515600" cy="2767012"/>
          </a:xfrm>
        </p:spPr>
        <p:txBody>
          <a:bodyPr anchor="ctr" anchorCtr="0"/>
          <a:lstStyle>
            <a:lvl1pPr algn="ctr"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C5C45-E91C-4B4F-BB0B-9196716D918D}" type="datetime1">
              <a:rPr lang="fi-FI" smtClean="0"/>
              <a:t>9.9.2021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0D43BC4-6382-46B8-93A2-F0FF691C0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2291" y="351503"/>
            <a:ext cx="951071" cy="48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9908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D23CD958-2103-4625-A068-CD99C6FC7B19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0" name="Tekstin paikkamerkki 11">
            <a:extLst>
              <a:ext uri="{FF2B5EF4-FFF2-40B4-BE49-F238E27FC236}">
                <a16:creationId xmlns:a16="http://schemas.microsoft.com/office/drawing/2014/main" id="{21DDCA56-1AE5-4AD1-AB89-F6AE84886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3600" y="352800"/>
            <a:ext cx="950400" cy="4860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200"/>
            </a:lvl1pPr>
          </a:lstStyle>
          <a:p>
            <a:pPr lvl="0"/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02789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97E4D7-4DF3-42F7-A8B1-E81360052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6868-773B-4B8E-BC24-C655EFE1EDBB}" type="datetime1">
              <a:rPr lang="fi-FI" smtClean="0"/>
              <a:t>9.9.2021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15DA5D9-220B-4CA2-AF56-616A41B7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0AACDB7-CE3E-4B32-A3E7-5CF3FA8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68126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p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5" y="1540044"/>
            <a:ext cx="4824477" cy="457526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EB66-16C4-472A-A647-84CE06C568F2}" type="datetime1">
              <a:rPr lang="fi-FI" smtClean="0"/>
              <a:t>9.9.2021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881248" y="1540044"/>
            <a:ext cx="4824477" cy="457526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0563E2E7-1BA7-4130-A672-9E267191D58E}"/>
              </a:ext>
            </a:extLst>
          </p:cNvPr>
          <p:cNvCxnSpPr/>
          <p:nvPr userDrawn="1"/>
        </p:nvCxnSpPr>
        <p:spPr>
          <a:xfrm>
            <a:off x="6091245" y="842966"/>
            <a:ext cx="0" cy="5195887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5336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aksi puolta 22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C92C-174E-4179-8CE9-188C6F909342}" type="datetime1">
              <a:rPr lang="fi-FI" smtClean="0"/>
              <a:t>9.9.2021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DD64F63E-AF67-4904-BBB8-20132117223D}"/>
              </a:ext>
            </a:extLst>
          </p:cNvPr>
          <p:cNvCxnSpPr/>
          <p:nvPr userDrawn="1"/>
        </p:nvCxnSpPr>
        <p:spPr>
          <a:xfrm>
            <a:off x="6091245" y="842966"/>
            <a:ext cx="0" cy="5195887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119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A0C6-A111-4253-B206-D2860F52602B}" type="datetime1">
              <a:rPr lang="fi-FI" smtClean="0"/>
              <a:t>9.9.2021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204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9.9.2021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435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34312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164FA8FB-C45D-45D2-AE31-CF915268B8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837" y="2180908"/>
            <a:ext cx="4461695" cy="228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3131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kaarielementti"/>
          <p:cNvGrpSpPr/>
          <p:nvPr userDrawn="1"/>
        </p:nvGrpSpPr>
        <p:grpSpPr>
          <a:xfrm>
            <a:off x="0" y="1"/>
            <a:ext cx="12192000" cy="68580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6" name="Freeform 61"/>
            <p:cNvSpPr>
              <a:spLocks/>
            </p:cNvSpPr>
            <p:nvPr userDrawn="1"/>
          </p:nvSpPr>
          <p:spPr bwMode="auto">
            <a:xfrm flipH="1">
              <a:off x="1354507" y="0"/>
              <a:ext cx="7789492" cy="5143501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2400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5668107" y="2084852"/>
            <a:ext cx="6178703" cy="2249387"/>
          </a:xfrm>
        </p:spPr>
        <p:txBody>
          <a:bodyPr anchor="b" anchorCtr="0">
            <a:noAutofit/>
          </a:bodyPr>
          <a:lstStyle>
            <a:lvl1pPr algn="l">
              <a:defRPr sz="5333">
                <a:solidFill>
                  <a:srgbClr val="FFFFFF"/>
                </a:solidFill>
              </a:defRPr>
            </a:lvl1pPr>
          </a:lstStyle>
          <a:p>
            <a:r>
              <a:rPr lang="fi-FI"/>
              <a:t>Esityksen </a:t>
            </a:r>
            <a:br>
              <a:rPr lang="fi-FI"/>
            </a:br>
            <a:r>
              <a:rPr lang="fi-FI"/>
              <a:t>päättävä teksti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5668107" y="4677139"/>
            <a:ext cx="6127460" cy="1758509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rgbClr val="FFFFFF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6DC9CB17-0753-3448-8A0D-E554F9368B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1" y="5955000"/>
            <a:ext cx="3217068" cy="64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5971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9566031" cy="699263"/>
          </a:xfrm>
        </p:spPr>
        <p:txBody>
          <a:bodyPr/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452282"/>
            <a:ext cx="4824477" cy="287146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9.9.2021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43573" y="1452282"/>
            <a:ext cx="4824477" cy="287146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B9B96D50-2B07-424D-9880-DF9CFBF56F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7238" y="4418910"/>
            <a:ext cx="10306050" cy="188672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428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4824477" cy="105350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175-5AFB-4390-AD34-84CF86D3ECFA}" type="datetime1">
              <a:rPr lang="fi-FI" smtClean="0"/>
              <a:t>9.9.2021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3600" y="352800"/>
            <a:ext cx="950400" cy="4860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40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4824477" cy="105350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173" y="1853625"/>
            <a:ext cx="4824477" cy="426168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9A6-55ED-4141-BA5B-8C911548385B}" type="datetime1">
              <a:rPr lang="fi-FI" smtClean="0"/>
              <a:t>9.9.2021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3600" y="352800"/>
            <a:ext cx="950400" cy="4860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2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897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2000" b="1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1748" y="1126080"/>
            <a:ext cx="4824477" cy="105350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748" y="2363211"/>
            <a:ext cx="4824477" cy="361372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99A1-5FD2-4440-93D5-5119EEDACFEA}" type="datetime1">
              <a:rPr lang="fi-FI" smtClean="0"/>
              <a:t>9.9.2021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475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6" y="2147888"/>
            <a:ext cx="10515600" cy="2767012"/>
          </a:xfrm>
        </p:spPr>
        <p:txBody>
          <a:bodyPr anchor="ctr" anchorCtr="0"/>
          <a:lstStyle>
            <a:lvl1pPr algn="ctr">
              <a:defRPr sz="4000" b="0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7192-3AFC-4136-8CA4-848E2DA45B55}" type="datetime1">
              <a:rPr lang="fi-FI" smtClean="0"/>
              <a:t>9.9.2021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724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376" y="2038348"/>
            <a:ext cx="10515600" cy="2767012"/>
          </a:xfrm>
        </p:spPr>
        <p:txBody>
          <a:bodyPr anchor="ctr" anchorCtr="0"/>
          <a:lstStyle>
            <a:lvl1pPr algn="ctr"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C5C45-E91C-4B4F-BB0B-9196716D918D}" type="datetime1">
              <a:rPr lang="fi-FI" smtClean="0"/>
              <a:t>9.9.2021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0D43BC4-6382-46B8-93A2-F0FF691C0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92289" y="351501"/>
            <a:ext cx="951070" cy="48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5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3" y="616494"/>
            <a:ext cx="8428391" cy="10535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7173" y="1853625"/>
            <a:ext cx="10670758" cy="42616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174" y="6432605"/>
            <a:ext cx="1209740" cy="28887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4E92DE8-7986-4919-BE09-14B0AE0A9401}" type="datetime1">
              <a:rPr lang="fi-FI" smtClean="0"/>
              <a:t>9.9.2021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66913" y="6432605"/>
            <a:ext cx="4114800" cy="28887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3488" y="6432605"/>
            <a:ext cx="868886" cy="28887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34623DF-BFEA-4FB4-84D4-AE62F0672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263" y="351488"/>
            <a:ext cx="951123" cy="4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9" r:id="rId4"/>
    <p:sldLayoutId id="2147483662" r:id="rId5"/>
    <p:sldLayoutId id="2147483663" r:id="rId6"/>
    <p:sldLayoutId id="2147483664" r:id="rId7"/>
    <p:sldLayoutId id="2147483651" r:id="rId8"/>
    <p:sldLayoutId id="2147483666" r:id="rId9"/>
    <p:sldLayoutId id="2147483667" r:id="rId10"/>
    <p:sldLayoutId id="2147483654" r:id="rId11"/>
    <p:sldLayoutId id="2147483668" r:id="rId12"/>
    <p:sldLayoutId id="2147483665" r:id="rId13"/>
    <p:sldLayoutId id="2147483655" r:id="rId14"/>
    <p:sldLayoutId id="2147483660" r:id="rId1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85838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344613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703388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175" y="616495"/>
            <a:ext cx="8428391" cy="10535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7175" y="1853627"/>
            <a:ext cx="10670759" cy="42616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7175" y="6432607"/>
            <a:ext cx="1209740" cy="28887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4E92DE8-7986-4919-BE09-14B0AE0A9401}" type="datetime1">
              <a:rPr lang="fi-FI" smtClean="0"/>
              <a:t>9.9.2021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66913" y="6432607"/>
            <a:ext cx="4114800" cy="28887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3490" y="6432607"/>
            <a:ext cx="868887" cy="28887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34623DF-BFEA-4FB4-84D4-AE62F0672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265" y="351491"/>
            <a:ext cx="951123" cy="48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28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hf hdr="0" ftr="0" dt="0"/>
  <p:txStyles>
    <p:titleStyle>
      <a:lvl1pPr algn="l" defTabSz="914354" rtl="0" eaLnBrk="1" latinLnBrk="0" hangingPunct="1">
        <a:lnSpc>
          <a:spcPct val="10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275" indent="-268275" algn="l" defTabSz="914354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627031" indent="-268275" algn="l" defTabSz="914354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85790" indent="-268275" algn="l" defTabSz="914354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344546" indent="-268275" algn="l" defTabSz="914354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703303" indent="-268275" algn="l" defTabSz="914354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ound Same-side Corner of Rectangle 100">
            <a:extLst>
              <a:ext uri="{FF2B5EF4-FFF2-40B4-BE49-F238E27FC236}">
                <a16:creationId xmlns:a16="http://schemas.microsoft.com/office/drawing/2014/main" id="{2193C69B-EAE8-584D-BBA6-8E24DE1EB1E3}"/>
              </a:ext>
            </a:extLst>
          </p:cNvPr>
          <p:cNvSpPr/>
          <p:nvPr/>
        </p:nvSpPr>
        <p:spPr>
          <a:xfrm rot="16200000">
            <a:off x="3050719" y="5799755"/>
            <a:ext cx="785872" cy="419188"/>
          </a:xfrm>
          <a:prstGeom prst="round2Same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02" name="Round Same-side Corner of Rectangle 101">
            <a:extLst>
              <a:ext uri="{FF2B5EF4-FFF2-40B4-BE49-F238E27FC236}">
                <a16:creationId xmlns:a16="http://schemas.microsoft.com/office/drawing/2014/main" id="{C9E064BA-F8A3-5240-B5A8-76E53ED379AF}"/>
              </a:ext>
            </a:extLst>
          </p:cNvPr>
          <p:cNvSpPr/>
          <p:nvPr/>
        </p:nvSpPr>
        <p:spPr>
          <a:xfrm rot="5400000">
            <a:off x="3604116" y="5407634"/>
            <a:ext cx="785875" cy="1203429"/>
          </a:xfrm>
          <a:prstGeom prst="round2SameRect">
            <a:avLst>
              <a:gd name="adj1" fmla="val 9897"/>
              <a:gd name="adj2" fmla="val 0"/>
            </a:avLst>
          </a:prstGeom>
          <a:solidFill>
            <a:srgbClr val="FFB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99" name="Round Same-side Corner of Rectangle 98">
            <a:extLst>
              <a:ext uri="{FF2B5EF4-FFF2-40B4-BE49-F238E27FC236}">
                <a16:creationId xmlns:a16="http://schemas.microsoft.com/office/drawing/2014/main" id="{CB6ACBB6-B901-FE41-A90E-B44206158263}"/>
              </a:ext>
            </a:extLst>
          </p:cNvPr>
          <p:cNvSpPr/>
          <p:nvPr/>
        </p:nvSpPr>
        <p:spPr>
          <a:xfrm rot="16200000">
            <a:off x="177011" y="5798606"/>
            <a:ext cx="785728" cy="419188"/>
          </a:xfrm>
          <a:prstGeom prst="round2Same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00" name="Round Same-side Corner of Rectangle 99">
            <a:extLst>
              <a:ext uri="{FF2B5EF4-FFF2-40B4-BE49-F238E27FC236}">
                <a16:creationId xmlns:a16="http://schemas.microsoft.com/office/drawing/2014/main" id="{5D463E41-C2C7-F844-8529-016C0040AA83}"/>
              </a:ext>
            </a:extLst>
          </p:cNvPr>
          <p:cNvSpPr/>
          <p:nvPr/>
        </p:nvSpPr>
        <p:spPr>
          <a:xfrm rot="5400000">
            <a:off x="711031" y="5406674"/>
            <a:ext cx="786101" cy="1203429"/>
          </a:xfrm>
          <a:prstGeom prst="round2SameRect">
            <a:avLst>
              <a:gd name="adj1" fmla="val 9897"/>
              <a:gd name="adj2" fmla="val 0"/>
            </a:avLst>
          </a:prstGeom>
          <a:solidFill>
            <a:srgbClr val="FFB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4CB1FEFE-85C7-8C4F-AF46-D6C4CF0E65AD}"/>
              </a:ext>
            </a:extLst>
          </p:cNvPr>
          <p:cNvSpPr/>
          <p:nvPr/>
        </p:nvSpPr>
        <p:spPr>
          <a:xfrm>
            <a:off x="2123109" y="4160860"/>
            <a:ext cx="1721103" cy="432000"/>
          </a:xfrm>
          <a:prstGeom prst="roundRect">
            <a:avLst>
              <a:gd name="adj" fmla="val 12056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92" name="Rounded Rectangle 91">
            <a:extLst>
              <a:ext uri="{FF2B5EF4-FFF2-40B4-BE49-F238E27FC236}">
                <a16:creationId xmlns:a16="http://schemas.microsoft.com/office/drawing/2014/main" id="{746E5D4D-6932-0B47-8B1B-973BF8528CEC}"/>
              </a:ext>
            </a:extLst>
          </p:cNvPr>
          <p:cNvSpPr/>
          <p:nvPr/>
        </p:nvSpPr>
        <p:spPr>
          <a:xfrm>
            <a:off x="2123109" y="4635191"/>
            <a:ext cx="1721103" cy="432000"/>
          </a:xfrm>
          <a:prstGeom prst="roundRect">
            <a:avLst>
              <a:gd name="adj" fmla="val 12056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93" name="Rounded Rectangle 92">
            <a:extLst>
              <a:ext uri="{FF2B5EF4-FFF2-40B4-BE49-F238E27FC236}">
                <a16:creationId xmlns:a16="http://schemas.microsoft.com/office/drawing/2014/main" id="{A33114E2-93DB-1B4E-9A94-4F1F460A1EE0}"/>
              </a:ext>
            </a:extLst>
          </p:cNvPr>
          <p:cNvSpPr/>
          <p:nvPr/>
        </p:nvSpPr>
        <p:spPr>
          <a:xfrm>
            <a:off x="2123109" y="3688793"/>
            <a:ext cx="1721103" cy="432000"/>
          </a:xfrm>
          <a:prstGeom prst="roundRect">
            <a:avLst>
              <a:gd name="adj" fmla="val 12056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94" name="Rounded Rectangle 93">
            <a:extLst>
              <a:ext uri="{FF2B5EF4-FFF2-40B4-BE49-F238E27FC236}">
                <a16:creationId xmlns:a16="http://schemas.microsoft.com/office/drawing/2014/main" id="{E4F44147-9AC2-E74E-92B6-021887AB9966}"/>
              </a:ext>
            </a:extLst>
          </p:cNvPr>
          <p:cNvSpPr/>
          <p:nvPr/>
        </p:nvSpPr>
        <p:spPr>
          <a:xfrm>
            <a:off x="356263" y="4160860"/>
            <a:ext cx="1721103" cy="432000"/>
          </a:xfrm>
          <a:prstGeom prst="roundRect">
            <a:avLst>
              <a:gd name="adj" fmla="val 12056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95" name="Rounded Rectangle 94">
            <a:extLst>
              <a:ext uri="{FF2B5EF4-FFF2-40B4-BE49-F238E27FC236}">
                <a16:creationId xmlns:a16="http://schemas.microsoft.com/office/drawing/2014/main" id="{8EAE75AB-D6D2-4246-A74E-3D5343D95180}"/>
              </a:ext>
            </a:extLst>
          </p:cNvPr>
          <p:cNvSpPr/>
          <p:nvPr/>
        </p:nvSpPr>
        <p:spPr>
          <a:xfrm>
            <a:off x="356263" y="4635191"/>
            <a:ext cx="1721103" cy="432000"/>
          </a:xfrm>
          <a:prstGeom prst="roundRect">
            <a:avLst>
              <a:gd name="adj" fmla="val 12056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96" name="Rounded Rectangle 95">
            <a:extLst>
              <a:ext uri="{FF2B5EF4-FFF2-40B4-BE49-F238E27FC236}">
                <a16:creationId xmlns:a16="http://schemas.microsoft.com/office/drawing/2014/main" id="{E9CADF90-D7C4-C744-8793-972C18A72C26}"/>
              </a:ext>
            </a:extLst>
          </p:cNvPr>
          <p:cNvSpPr/>
          <p:nvPr/>
        </p:nvSpPr>
        <p:spPr>
          <a:xfrm>
            <a:off x="356263" y="3688793"/>
            <a:ext cx="1721103" cy="432000"/>
          </a:xfrm>
          <a:prstGeom prst="roundRect">
            <a:avLst>
              <a:gd name="adj" fmla="val 12056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89" name="Rounded Rectangle 88">
            <a:extLst>
              <a:ext uri="{FF2B5EF4-FFF2-40B4-BE49-F238E27FC236}">
                <a16:creationId xmlns:a16="http://schemas.microsoft.com/office/drawing/2014/main" id="{257971BD-2976-334C-827F-7DE538E8E339}"/>
              </a:ext>
            </a:extLst>
          </p:cNvPr>
          <p:cNvSpPr/>
          <p:nvPr/>
        </p:nvSpPr>
        <p:spPr>
          <a:xfrm>
            <a:off x="356263" y="2342077"/>
            <a:ext cx="1721103" cy="432000"/>
          </a:xfrm>
          <a:prstGeom prst="roundRect">
            <a:avLst>
              <a:gd name="adj" fmla="val 1205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506AA828-2A10-9748-BE09-1A9AC1CEC3C1}"/>
              </a:ext>
            </a:extLst>
          </p:cNvPr>
          <p:cNvSpPr/>
          <p:nvPr/>
        </p:nvSpPr>
        <p:spPr>
          <a:xfrm>
            <a:off x="356263" y="2811284"/>
            <a:ext cx="1721103" cy="432000"/>
          </a:xfrm>
          <a:prstGeom prst="roundRect">
            <a:avLst>
              <a:gd name="adj" fmla="val 1205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44CE4F01-4D7C-6746-8BD1-ACB0F53E7291}"/>
              </a:ext>
            </a:extLst>
          </p:cNvPr>
          <p:cNvSpPr/>
          <p:nvPr/>
        </p:nvSpPr>
        <p:spPr>
          <a:xfrm>
            <a:off x="356263" y="1385355"/>
            <a:ext cx="1721103" cy="432000"/>
          </a:xfrm>
          <a:prstGeom prst="roundRect">
            <a:avLst>
              <a:gd name="adj" fmla="val 1205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2B42B5EE-E500-864F-ADFF-6B597B344D79}"/>
              </a:ext>
            </a:extLst>
          </p:cNvPr>
          <p:cNvSpPr/>
          <p:nvPr/>
        </p:nvSpPr>
        <p:spPr>
          <a:xfrm>
            <a:off x="356263" y="1865408"/>
            <a:ext cx="1721103" cy="432000"/>
          </a:xfrm>
          <a:prstGeom prst="roundRect">
            <a:avLst>
              <a:gd name="adj" fmla="val 12056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E91EA816-1DFA-E44F-892B-A82C9DF461C0}"/>
              </a:ext>
            </a:extLst>
          </p:cNvPr>
          <p:cNvSpPr/>
          <p:nvPr/>
        </p:nvSpPr>
        <p:spPr>
          <a:xfrm>
            <a:off x="2123109" y="1385355"/>
            <a:ext cx="1721103" cy="911996"/>
          </a:xfrm>
          <a:prstGeom prst="roundRect">
            <a:avLst>
              <a:gd name="adj" fmla="val 652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0A6E51EC-462F-1249-820A-7777A13A5DE7}"/>
              </a:ext>
            </a:extLst>
          </p:cNvPr>
          <p:cNvSpPr/>
          <p:nvPr/>
        </p:nvSpPr>
        <p:spPr>
          <a:xfrm>
            <a:off x="7587423" y="5616485"/>
            <a:ext cx="1371863" cy="785729"/>
          </a:xfrm>
          <a:prstGeom prst="roundRect">
            <a:avLst>
              <a:gd name="adj" fmla="val 12056"/>
            </a:avLst>
          </a:prstGeom>
          <a:solidFill>
            <a:srgbClr val="FFB95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2D9B796C-FD90-1647-B234-77F0D3F5A0F4}"/>
              </a:ext>
            </a:extLst>
          </p:cNvPr>
          <p:cNvSpPr/>
          <p:nvPr/>
        </p:nvSpPr>
        <p:spPr>
          <a:xfrm>
            <a:off x="9050667" y="5616485"/>
            <a:ext cx="1371863" cy="785729"/>
          </a:xfrm>
          <a:prstGeom prst="roundRect">
            <a:avLst>
              <a:gd name="adj" fmla="val 12056"/>
            </a:avLst>
          </a:prstGeom>
          <a:solidFill>
            <a:srgbClr val="FFB95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CBBC5497-8F63-1C4B-8E6E-40FB40EC6ECB}"/>
              </a:ext>
            </a:extLst>
          </p:cNvPr>
          <p:cNvSpPr/>
          <p:nvPr/>
        </p:nvSpPr>
        <p:spPr>
          <a:xfrm>
            <a:off x="1782406" y="5616485"/>
            <a:ext cx="1371863" cy="785729"/>
          </a:xfrm>
          <a:prstGeom prst="roundRect">
            <a:avLst>
              <a:gd name="adj" fmla="val 12056"/>
            </a:avLst>
          </a:prstGeom>
          <a:solidFill>
            <a:srgbClr val="FFB95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5EB236-464D-8E4A-B05A-B6D2558D9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>
              <a:defRPr/>
            </a:pPr>
            <a:fld id="{03D2D5F4-4871-4469-8343-ED7F6811B37D}" type="slidenum">
              <a:rPr lang="fi-FI">
                <a:solidFill>
                  <a:prstClr val="black"/>
                </a:solidFill>
                <a:latin typeface="Arial" panose="020B0604020202020204"/>
              </a:rPr>
              <a:pPr defTabSz="1219170">
                <a:defRPr/>
              </a:pPr>
              <a:t>1</a:t>
            </a:fld>
            <a:endParaRPr lang="fi-FI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B58D40A-84B0-7E4C-9828-B3F612277611}"/>
              </a:ext>
            </a:extLst>
          </p:cNvPr>
          <p:cNvSpPr/>
          <p:nvPr/>
        </p:nvSpPr>
        <p:spPr>
          <a:xfrm>
            <a:off x="340839" y="275359"/>
            <a:ext cx="700877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219140">
              <a:defRPr/>
            </a:pPr>
            <a:r>
              <a:rPr lang="fi-FI" sz="2400" b="1" dirty="0">
                <a:solidFill>
                  <a:prstClr val="black"/>
                </a:solidFill>
                <a:latin typeface="Arial" panose="020B0604020202020204"/>
              </a:rPr>
              <a:t>Pitkittyneesti työttömän asiakkaan verkosto 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31FE49F-385B-6347-AF27-A5161B719CBF}"/>
              </a:ext>
            </a:extLst>
          </p:cNvPr>
          <p:cNvSpPr/>
          <p:nvPr/>
        </p:nvSpPr>
        <p:spPr>
          <a:xfrm>
            <a:off x="4387307" y="1037193"/>
            <a:ext cx="2784309" cy="4032248"/>
          </a:xfrm>
          <a:prstGeom prst="roundRect">
            <a:avLst>
              <a:gd name="adj" fmla="val 3149"/>
            </a:avLst>
          </a:prstGeom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r>
              <a:rPr lang="en-FI" sz="2400" dirty="0">
                <a:solidFill>
                  <a:prstClr val="white"/>
                </a:solidFill>
                <a:latin typeface="Arial" panose="020B0604020202020204"/>
              </a:rPr>
              <a:t>            </a:t>
            </a:r>
          </a:p>
        </p:txBody>
      </p:sp>
      <p:sp>
        <p:nvSpPr>
          <p:cNvPr id="14" name="Round Same-side Corner of Rectangle 13">
            <a:extLst>
              <a:ext uri="{FF2B5EF4-FFF2-40B4-BE49-F238E27FC236}">
                <a16:creationId xmlns:a16="http://schemas.microsoft.com/office/drawing/2014/main" id="{BC1B0956-EA46-5E49-BC3A-5398190CD26F}"/>
              </a:ext>
            </a:extLst>
          </p:cNvPr>
          <p:cNvSpPr/>
          <p:nvPr/>
        </p:nvSpPr>
        <p:spPr>
          <a:xfrm rot="16200000">
            <a:off x="4479727" y="5799755"/>
            <a:ext cx="791964" cy="419188"/>
          </a:xfrm>
          <a:prstGeom prst="round2Same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5" name="Round Same-side Corner of Rectangle 14">
            <a:extLst>
              <a:ext uri="{FF2B5EF4-FFF2-40B4-BE49-F238E27FC236}">
                <a16:creationId xmlns:a16="http://schemas.microsoft.com/office/drawing/2014/main" id="{CA5EFB14-5AE6-9446-AE35-206F5D0AAB56}"/>
              </a:ext>
            </a:extLst>
          </p:cNvPr>
          <p:cNvSpPr/>
          <p:nvPr/>
        </p:nvSpPr>
        <p:spPr>
          <a:xfrm rot="5400000">
            <a:off x="5035406" y="5407634"/>
            <a:ext cx="791964" cy="1203429"/>
          </a:xfrm>
          <a:prstGeom prst="round2SameRect">
            <a:avLst>
              <a:gd name="adj1" fmla="val 9897"/>
              <a:gd name="adj2" fmla="val 0"/>
            </a:avLst>
          </a:prstGeom>
          <a:solidFill>
            <a:srgbClr val="FFB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FB6AE809-56DC-CF41-8A64-6A722CC0FA29}"/>
              </a:ext>
            </a:extLst>
          </p:cNvPr>
          <p:cNvSpPr/>
          <p:nvPr/>
        </p:nvSpPr>
        <p:spPr>
          <a:xfrm>
            <a:off x="6123814" y="5616485"/>
            <a:ext cx="1371863" cy="785729"/>
          </a:xfrm>
          <a:prstGeom prst="roundRect">
            <a:avLst>
              <a:gd name="adj" fmla="val 12056"/>
            </a:avLst>
          </a:prstGeom>
          <a:solidFill>
            <a:srgbClr val="FFB95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4A4D6671-2F36-6444-B54F-3208A5F85D0E}"/>
              </a:ext>
            </a:extLst>
          </p:cNvPr>
          <p:cNvSpPr/>
          <p:nvPr/>
        </p:nvSpPr>
        <p:spPr>
          <a:xfrm>
            <a:off x="2123109" y="2342077"/>
            <a:ext cx="1721103" cy="898376"/>
          </a:xfrm>
          <a:prstGeom prst="roundRect">
            <a:avLst>
              <a:gd name="adj" fmla="val 652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3DCCCB55-5734-F84E-B473-DD96DDDA122A}"/>
              </a:ext>
            </a:extLst>
          </p:cNvPr>
          <p:cNvSpPr/>
          <p:nvPr/>
        </p:nvSpPr>
        <p:spPr>
          <a:xfrm>
            <a:off x="7743240" y="3223687"/>
            <a:ext cx="1905600" cy="576000"/>
          </a:xfrm>
          <a:prstGeom prst="roundRect">
            <a:avLst>
              <a:gd name="adj" fmla="val 12056"/>
            </a:avLst>
          </a:prstGeom>
          <a:solidFill>
            <a:srgbClr val="F6920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47" name="Round Same-side Corner of Rectangle 46">
            <a:extLst>
              <a:ext uri="{FF2B5EF4-FFF2-40B4-BE49-F238E27FC236}">
                <a16:creationId xmlns:a16="http://schemas.microsoft.com/office/drawing/2014/main" id="{ED8A5468-4D11-9948-88CD-C822AF5FBB66}"/>
              </a:ext>
            </a:extLst>
          </p:cNvPr>
          <p:cNvSpPr/>
          <p:nvPr/>
        </p:nvSpPr>
        <p:spPr>
          <a:xfrm rot="16200000">
            <a:off x="7648851" y="3933359"/>
            <a:ext cx="576000" cy="419188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48" name="Round Same-side Corner of Rectangle 47">
            <a:extLst>
              <a:ext uri="{FF2B5EF4-FFF2-40B4-BE49-F238E27FC236}">
                <a16:creationId xmlns:a16="http://schemas.microsoft.com/office/drawing/2014/main" id="{3C1A868E-1824-FA44-A811-51CC282993D1}"/>
              </a:ext>
            </a:extLst>
          </p:cNvPr>
          <p:cNvSpPr/>
          <p:nvPr/>
        </p:nvSpPr>
        <p:spPr>
          <a:xfrm rot="5400000">
            <a:off x="8481971" y="3287254"/>
            <a:ext cx="576000" cy="1711399"/>
          </a:xfrm>
          <a:prstGeom prst="round2SameRect">
            <a:avLst>
              <a:gd name="adj1" fmla="val 9897"/>
              <a:gd name="adj2" fmla="val 0"/>
            </a:avLst>
          </a:prstGeom>
          <a:solidFill>
            <a:srgbClr val="F6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9AC8D485-1D93-B942-B1B7-852BEE6E0BFF}"/>
              </a:ext>
            </a:extLst>
          </p:cNvPr>
          <p:cNvSpPr/>
          <p:nvPr/>
        </p:nvSpPr>
        <p:spPr>
          <a:xfrm>
            <a:off x="7718443" y="4491191"/>
            <a:ext cx="1896715" cy="576000"/>
          </a:xfrm>
          <a:prstGeom prst="roundRect">
            <a:avLst>
              <a:gd name="adj" fmla="val 12056"/>
            </a:avLst>
          </a:prstGeom>
          <a:solidFill>
            <a:srgbClr val="F69200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2C47AA7-19AF-594F-ADFE-8B4BA01FCC6F}"/>
              </a:ext>
            </a:extLst>
          </p:cNvPr>
          <p:cNvSpPr/>
          <p:nvPr/>
        </p:nvSpPr>
        <p:spPr>
          <a:xfrm>
            <a:off x="4506469" y="1239752"/>
            <a:ext cx="2547303" cy="32825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3200" dirty="0">
                <a:solidFill>
                  <a:prstClr val="white"/>
                </a:solidFill>
                <a:latin typeface="Arial" panose="020B0604020202020204"/>
                <a:cs typeface="Arial"/>
              </a:rPr>
              <a:t>Työkykytiimi</a:t>
            </a:r>
          </a:p>
          <a:p>
            <a:pPr algn="ctr" defTabSz="1219140">
              <a:defRPr/>
            </a:pPr>
            <a:endParaRPr lang="fi-FI" sz="800" dirty="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 algn="ctr" defTabSz="1219140">
              <a:defRPr/>
            </a:pPr>
            <a: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  <a:t>Monialainen </a:t>
            </a:r>
            <a:b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</a:br>
            <a: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  <a:t>terveydentilan </a:t>
            </a:r>
            <a:b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</a:br>
            <a: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  <a:t>ja työkyvyn </a:t>
            </a:r>
            <a:b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</a:br>
            <a: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  <a:t>arviointi ja tuki</a:t>
            </a:r>
            <a:br>
              <a:rPr lang="fi-FI" sz="1600" dirty="0">
                <a:solidFill>
                  <a:prstClr val="white"/>
                </a:solidFill>
                <a:latin typeface="Arial" panose="020B0604020202020204"/>
                <a:cs typeface="Arial"/>
              </a:rPr>
            </a:br>
            <a:endParaRPr lang="fi-FI" sz="800" dirty="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 algn="ctr" defTabSz="1219140">
              <a:defRPr/>
            </a:pPr>
            <a:r>
              <a:rPr lang="fi-FI" sz="1333" dirty="0">
                <a:solidFill>
                  <a:prstClr val="white"/>
                </a:solidFill>
                <a:latin typeface="Arial" panose="020B0604020202020204"/>
                <a:cs typeface="Arial"/>
              </a:rPr>
              <a:t>Työkykykoordinaattori/ terveydenhoitaja, </a:t>
            </a:r>
            <a:br>
              <a:rPr lang="fi-FI" sz="1333" dirty="0">
                <a:solidFill>
                  <a:prstClr val="white"/>
                </a:solidFill>
                <a:latin typeface="Arial" panose="020B0604020202020204"/>
                <a:cs typeface="Arial"/>
              </a:rPr>
            </a:br>
            <a:r>
              <a:rPr lang="fi-FI" sz="1333" dirty="0">
                <a:solidFill>
                  <a:prstClr val="white"/>
                </a:solidFill>
                <a:latin typeface="Arial" panose="020B0604020202020204"/>
                <a:cs typeface="Arial"/>
              </a:rPr>
              <a:t>sairaanhoitaja, </a:t>
            </a:r>
            <a:br>
              <a:rPr lang="fi-FI" sz="1333" dirty="0">
                <a:solidFill>
                  <a:prstClr val="white"/>
                </a:solidFill>
                <a:latin typeface="Arial" panose="020B0604020202020204"/>
                <a:cs typeface="Arial"/>
              </a:rPr>
            </a:br>
            <a:r>
              <a:rPr lang="fi-FI" sz="1333" dirty="0">
                <a:solidFill>
                  <a:prstClr val="white"/>
                </a:solidFill>
                <a:latin typeface="Arial" panose="020B0604020202020204"/>
                <a:cs typeface="Arial"/>
              </a:rPr>
              <a:t>sosiaaliohjaaja</a:t>
            </a:r>
          </a:p>
          <a:p>
            <a:pPr algn="ctr" defTabSz="1219140">
              <a:defRPr/>
            </a:pPr>
            <a:r>
              <a:rPr lang="fi-FI" sz="1333" dirty="0">
                <a:solidFill>
                  <a:prstClr val="white"/>
                </a:solidFill>
                <a:latin typeface="Arial" panose="020B0604020202020204"/>
                <a:cs typeface="Arial"/>
              </a:rPr>
              <a:t>Kelan asiantuntija</a:t>
            </a:r>
          </a:p>
          <a:p>
            <a:pPr algn="ctr" defTabSz="1219140">
              <a:defRPr/>
            </a:pPr>
            <a:endParaRPr lang="fi-FI" sz="800" dirty="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 algn="ctr" defTabSz="1219140">
              <a:defRPr/>
            </a:pPr>
            <a:r>
              <a:rPr lang="fi-FI" sz="1333" i="1" dirty="0">
                <a:solidFill>
                  <a:prstClr val="white"/>
                </a:solidFill>
                <a:latin typeface="Arial" panose="020B0604020202020204"/>
                <a:cs typeface="Arial"/>
              </a:rPr>
              <a:t>Työterveyshuollon </a:t>
            </a:r>
            <a:br>
              <a:rPr lang="fi-FI" sz="1333" i="1" dirty="0">
                <a:solidFill>
                  <a:prstClr val="white"/>
                </a:solidFill>
                <a:latin typeface="Arial" panose="020B0604020202020204"/>
                <a:cs typeface="Arial"/>
              </a:rPr>
            </a:br>
            <a:r>
              <a:rPr lang="fi-FI" sz="1333" i="1" dirty="0">
                <a:solidFill>
                  <a:prstClr val="white"/>
                </a:solidFill>
                <a:latin typeface="Arial" panose="020B0604020202020204"/>
                <a:cs typeface="Arial"/>
              </a:rPr>
              <a:t>erikoislääkäri 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EFD1CE1-04C7-A047-8E7A-22A58B306AE5}"/>
              </a:ext>
            </a:extLst>
          </p:cNvPr>
          <p:cNvSpPr/>
          <p:nvPr/>
        </p:nvSpPr>
        <p:spPr>
          <a:xfrm>
            <a:off x="625818" y="5778516"/>
            <a:ext cx="828337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ESH arviointi </a:t>
            </a:r>
            <a:b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</a:b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konsultointi </a:t>
            </a:r>
            <a:b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</a:b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tutkimukset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BF6E095-033C-554C-85FC-60FAD45AC078}"/>
              </a:ext>
            </a:extLst>
          </p:cNvPr>
          <p:cNvSpPr/>
          <p:nvPr/>
        </p:nvSpPr>
        <p:spPr>
          <a:xfrm>
            <a:off x="2113707" y="5855461"/>
            <a:ext cx="70925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Kuntoutus-</a:t>
            </a:r>
          </a:p>
          <a:p>
            <a:pPr algn="ctr" defTabSz="1219140">
              <a:defRPr/>
            </a:pP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palvelut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2DE3535-CC45-6447-99C2-2EB954673C87}"/>
              </a:ext>
            </a:extLst>
          </p:cNvPr>
          <p:cNvSpPr/>
          <p:nvPr/>
        </p:nvSpPr>
        <p:spPr>
          <a:xfrm>
            <a:off x="3453012" y="5778517"/>
            <a:ext cx="960413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Mielenterveys-</a:t>
            </a:r>
          </a:p>
          <a:p>
            <a:pPr algn="ctr" defTabSz="1219140">
              <a:defRPr/>
            </a:pP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ja</a:t>
            </a:r>
          </a:p>
          <a:p>
            <a:pPr algn="ctr" defTabSz="1219140">
              <a:defRPr/>
            </a:pP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päihdepalvelut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A27E6FD-2AD7-414A-AB2E-FCB24D176AFC}"/>
              </a:ext>
            </a:extLst>
          </p:cNvPr>
          <p:cNvSpPr/>
          <p:nvPr/>
        </p:nvSpPr>
        <p:spPr>
          <a:xfrm>
            <a:off x="5050157" y="5855461"/>
            <a:ext cx="57270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Terveys-</a:t>
            </a:r>
          </a:p>
          <a:p>
            <a:pPr algn="ctr" defTabSz="1219140">
              <a:defRPr/>
            </a:pP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palvelut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0B5166B-1C99-B34C-A9B2-655B9493DF67}"/>
              </a:ext>
            </a:extLst>
          </p:cNvPr>
          <p:cNvSpPr/>
          <p:nvPr/>
        </p:nvSpPr>
        <p:spPr>
          <a:xfrm>
            <a:off x="6198900" y="5701572"/>
            <a:ext cx="1221688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LU: </a:t>
            </a:r>
            <a:r>
              <a:rPr lang="fi-FI" sz="1000" dirty="0" err="1">
                <a:solidFill>
                  <a:prstClr val="black"/>
                </a:solidFill>
                <a:latin typeface="Arial" panose="020B0604020202020204"/>
                <a:cs typeface="Arial"/>
              </a:rPr>
              <a:t>Sote</a:t>
            </a: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-keskus ja rakenneuudistus-hankkeet: </a:t>
            </a:r>
            <a:b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</a:b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MTP-työn jatkuvuus</a:t>
            </a:r>
          </a:p>
        </p:txBody>
      </p:sp>
      <p:sp>
        <p:nvSpPr>
          <p:cNvPr id="63" name="Round Same-side Corner of Rectangle 62">
            <a:extLst>
              <a:ext uri="{FF2B5EF4-FFF2-40B4-BE49-F238E27FC236}">
                <a16:creationId xmlns:a16="http://schemas.microsoft.com/office/drawing/2014/main" id="{1C5BAF5B-0E4B-974A-8F64-01308398E6E4}"/>
              </a:ext>
            </a:extLst>
          </p:cNvPr>
          <p:cNvSpPr/>
          <p:nvPr/>
        </p:nvSpPr>
        <p:spPr>
          <a:xfrm rot="16200000">
            <a:off x="10326249" y="5799755"/>
            <a:ext cx="786464" cy="419188"/>
          </a:xfrm>
          <a:prstGeom prst="round2Same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64" name="Round Same-side Corner of Rectangle 63">
            <a:extLst>
              <a:ext uri="{FF2B5EF4-FFF2-40B4-BE49-F238E27FC236}">
                <a16:creationId xmlns:a16="http://schemas.microsoft.com/office/drawing/2014/main" id="{303F56B5-9DA0-CC49-8416-6CE106814888}"/>
              </a:ext>
            </a:extLst>
          </p:cNvPr>
          <p:cNvSpPr/>
          <p:nvPr/>
        </p:nvSpPr>
        <p:spPr>
          <a:xfrm rot="5400000">
            <a:off x="10861007" y="5406950"/>
            <a:ext cx="786467" cy="1204799"/>
          </a:xfrm>
          <a:prstGeom prst="round2SameRect">
            <a:avLst>
              <a:gd name="adj1" fmla="val 9897"/>
              <a:gd name="adj2" fmla="val 0"/>
            </a:avLst>
          </a:prstGeom>
          <a:solidFill>
            <a:srgbClr val="FFB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1F73FCB-6E59-324E-A668-FE1C081828CB}"/>
              </a:ext>
            </a:extLst>
          </p:cNvPr>
          <p:cNvSpPr/>
          <p:nvPr/>
        </p:nvSpPr>
        <p:spPr>
          <a:xfrm>
            <a:off x="9163854" y="5855461"/>
            <a:ext cx="114548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Kolmas sektori/</a:t>
            </a:r>
            <a:b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</a:b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yksityiset palvelut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31C303F-5829-7743-9938-8AFDBF6E6EE6}"/>
              </a:ext>
            </a:extLst>
          </p:cNvPr>
          <p:cNvSpPr/>
          <p:nvPr/>
        </p:nvSpPr>
        <p:spPr>
          <a:xfrm>
            <a:off x="7688623" y="5701572"/>
            <a:ext cx="1169463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L-U </a:t>
            </a:r>
            <a:r>
              <a:rPr lang="fi-FI" sz="1000" dirty="0" err="1">
                <a:solidFill>
                  <a:prstClr val="black"/>
                </a:solidFill>
                <a:latin typeface="Arial" panose="020B0604020202020204"/>
                <a:cs typeface="Arial"/>
              </a:rPr>
              <a:t>Sote</a:t>
            </a: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 alkuarvio/</a:t>
            </a:r>
          </a:p>
          <a:p>
            <a:pPr algn="ctr" defTabSz="1219140">
              <a:defRPr/>
            </a:pP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Asiakas-ohjaus-</a:t>
            </a:r>
            <a:b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</a:b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prosessi/</a:t>
            </a:r>
          </a:p>
          <a:p>
            <a:pPr algn="ctr" defTabSz="1219140">
              <a:defRPr/>
            </a:pP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PPT asiakkaat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6BA8FD7-B1F8-2D46-9CDD-7FAFDB493A6E}"/>
              </a:ext>
            </a:extLst>
          </p:cNvPr>
          <p:cNvSpPr/>
          <p:nvPr/>
        </p:nvSpPr>
        <p:spPr>
          <a:xfrm>
            <a:off x="10733639" y="5778517"/>
            <a:ext cx="985131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Yritykset ja järjestöt/</a:t>
            </a:r>
            <a:b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</a:b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EJY Iloa arkeen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53F2C00-3EDF-F544-9F4A-922DDFADE928}"/>
              </a:ext>
            </a:extLst>
          </p:cNvPr>
          <p:cNvSpPr/>
          <p:nvPr/>
        </p:nvSpPr>
        <p:spPr>
          <a:xfrm>
            <a:off x="2446613" y="1463695"/>
            <a:ext cx="1013120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600" dirty="0" err="1">
                <a:solidFill>
                  <a:prstClr val="black"/>
                </a:solidFill>
                <a:latin typeface="Arial" panose="020B0604020202020204"/>
                <a:cs typeface="Arial"/>
              </a:rPr>
              <a:t>Aikuis</a:t>
            </a:r>
            <a:r>
              <a:rPr lang="fi-FI" sz="1600" dirty="0">
                <a:solidFill>
                  <a:prstClr val="black"/>
                </a:solidFill>
                <a:latin typeface="Arial" panose="020B0604020202020204"/>
                <a:cs typeface="Arial"/>
              </a:rPr>
              <a:t>-</a:t>
            </a:r>
            <a:br>
              <a:rPr lang="fi-FI" sz="1600" dirty="0">
                <a:solidFill>
                  <a:prstClr val="black"/>
                </a:solidFill>
                <a:latin typeface="Arial" panose="020B0604020202020204"/>
                <a:cs typeface="Arial"/>
              </a:rPr>
            </a:br>
            <a:r>
              <a:rPr lang="fi-FI" sz="1600" dirty="0" err="1">
                <a:solidFill>
                  <a:prstClr val="black"/>
                </a:solidFill>
                <a:latin typeface="Arial" panose="020B0604020202020204"/>
                <a:cs typeface="Arial"/>
              </a:rPr>
              <a:t>sosiaali</a:t>
            </a:r>
            <a:r>
              <a:rPr lang="fi-FI" sz="1600" dirty="0">
                <a:solidFill>
                  <a:prstClr val="black"/>
                </a:solidFill>
                <a:latin typeface="Arial" panose="020B0604020202020204"/>
                <a:cs typeface="Arial"/>
              </a:rPr>
              <a:t>-</a:t>
            </a:r>
          </a:p>
          <a:p>
            <a:pPr algn="ctr" defTabSz="1219140">
              <a:defRPr/>
            </a:pPr>
            <a:r>
              <a:rPr lang="fi-FI" sz="1600" dirty="0">
                <a:solidFill>
                  <a:prstClr val="black"/>
                </a:solidFill>
                <a:latin typeface="Arial" panose="020B0604020202020204"/>
                <a:cs typeface="Arial"/>
              </a:rPr>
              <a:t>palvelut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0BC9082-6278-2A4C-8896-893749FEA9BC}"/>
              </a:ext>
            </a:extLst>
          </p:cNvPr>
          <p:cNvSpPr/>
          <p:nvPr/>
        </p:nvSpPr>
        <p:spPr>
          <a:xfrm>
            <a:off x="2268064" y="2421934"/>
            <a:ext cx="1431193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600" b="1" dirty="0">
                <a:solidFill>
                  <a:prstClr val="black"/>
                </a:solidFill>
                <a:latin typeface="Arial" panose="020B0604020202020204"/>
                <a:cs typeface="Arial"/>
              </a:rPr>
              <a:t>Työllisyys </a:t>
            </a:r>
          </a:p>
          <a:p>
            <a:pPr algn="ctr" defTabSz="1219140">
              <a:defRPr/>
            </a:pPr>
            <a:r>
              <a:rPr lang="fi-FI" sz="1600" b="1" dirty="0">
                <a:solidFill>
                  <a:prstClr val="black"/>
                </a:solidFill>
                <a:latin typeface="Arial" panose="020B0604020202020204"/>
                <a:cs typeface="Arial"/>
              </a:rPr>
              <a:t>Espoo</a:t>
            </a:r>
          </a:p>
          <a:p>
            <a:pPr algn="ctr" defTabSz="1219140">
              <a:defRPr/>
            </a:pPr>
            <a:r>
              <a:rPr lang="fi-FI" sz="1600" b="1" dirty="0">
                <a:solidFill>
                  <a:prstClr val="black"/>
                </a:solidFill>
                <a:latin typeface="Arial" panose="020B0604020202020204"/>
                <a:cs typeface="Arial"/>
              </a:rPr>
              <a:t>Kuntakokeilu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C03E8D1-BD75-2A49-87A9-865AFB1082E5}"/>
              </a:ext>
            </a:extLst>
          </p:cNvPr>
          <p:cNvSpPr/>
          <p:nvPr/>
        </p:nvSpPr>
        <p:spPr>
          <a:xfrm>
            <a:off x="671191" y="1524411"/>
            <a:ext cx="1078733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Te-palvelut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3290C9E-FBF5-2748-B346-0115F96EF099}"/>
              </a:ext>
            </a:extLst>
          </p:cNvPr>
          <p:cNvSpPr/>
          <p:nvPr/>
        </p:nvSpPr>
        <p:spPr>
          <a:xfrm>
            <a:off x="484236" y="1927521"/>
            <a:ext cx="1452643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Sosiaalinen kuntoutus ja Työllisyystiimi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EE70E13-665D-DA4F-87B4-C7A90D7802D4}"/>
              </a:ext>
            </a:extLst>
          </p:cNvPr>
          <p:cNvSpPr/>
          <p:nvPr/>
        </p:nvSpPr>
        <p:spPr>
          <a:xfrm>
            <a:off x="671191" y="2484518"/>
            <a:ext cx="1078733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Oma-valmentaja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B574496-7287-9047-AF53-2907CBD4C4A3}"/>
              </a:ext>
            </a:extLst>
          </p:cNvPr>
          <p:cNvSpPr/>
          <p:nvPr/>
        </p:nvSpPr>
        <p:spPr>
          <a:xfrm>
            <a:off x="677448" y="2873397"/>
            <a:ext cx="1078733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Kuntouttava </a:t>
            </a:r>
            <a:b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</a:br>
            <a:r>
              <a:rPr lang="fi-FI" sz="1000" dirty="0">
                <a:solidFill>
                  <a:prstClr val="black"/>
                </a:solidFill>
                <a:latin typeface="Arial" panose="020B0604020202020204"/>
                <a:cs typeface="Arial"/>
              </a:rPr>
              <a:t>työtoiminta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BDF78C2-E2B8-7B49-ABFA-3BFF44B900C3}"/>
              </a:ext>
            </a:extLst>
          </p:cNvPr>
          <p:cNvSpPr/>
          <p:nvPr/>
        </p:nvSpPr>
        <p:spPr>
          <a:xfrm>
            <a:off x="827285" y="3750906"/>
            <a:ext cx="779059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i="1" dirty="0" err="1">
                <a:solidFill>
                  <a:prstClr val="black"/>
                </a:solidFill>
                <a:latin typeface="Arial" panose="020B0604020202020204"/>
                <a:cs typeface="Arial"/>
              </a:rPr>
              <a:t>Sote</a:t>
            </a:r>
            <a:r>
              <a:rPr lang="fi-FI" sz="1000" i="1" dirty="0">
                <a:solidFill>
                  <a:prstClr val="black"/>
                </a:solidFill>
                <a:latin typeface="Arial" panose="020B0604020202020204"/>
                <a:cs typeface="Arial"/>
              </a:rPr>
              <a:t>-palvelut </a:t>
            </a:r>
            <a:br>
              <a:rPr lang="fi-FI" sz="1000" i="1" dirty="0">
                <a:solidFill>
                  <a:prstClr val="black"/>
                </a:solidFill>
                <a:latin typeface="Arial" panose="020B0604020202020204"/>
                <a:cs typeface="Arial"/>
              </a:rPr>
            </a:br>
            <a:r>
              <a:rPr lang="fi-FI" sz="1000" i="1" dirty="0">
                <a:solidFill>
                  <a:prstClr val="black"/>
                </a:solidFill>
                <a:latin typeface="Arial" panose="020B0604020202020204"/>
                <a:cs typeface="Arial"/>
              </a:rPr>
              <a:t>tiimit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D2288E6-6528-6C40-9E99-8623B3ABEEB8}"/>
              </a:ext>
            </a:extLst>
          </p:cNvPr>
          <p:cNvSpPr/>
          <p:nvPr/>
        </p:nvSpPr>
        <p:spPr>
          <a:xfrm>
            <a:off x="2763887" y="3761959"/>
            <a:ext cx="4395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140">
              <a:defRPr/>
            </a:pPr>
            <a:r>
              <a:rPr lang="fi-FI" sz="1000" i="1" dirty="0">
                <a:solidFill>
                  <a:prstClr val="black"/>
                </a:solidFill>
                <a:latin typeface="Arial" panose="020B0604020202020204"/>
                <a:cs typeface="Arial"/>
              </a:rPr>
              <a:t>Kela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B62FC81-545A-2847-ABBA-862052D3E7B9}"/>
              </a:ext>
            </a:extLst>
          </p:cNvPr>
          <p:cNvSpPr/>
          <p:nvPr/>
        </p:nvSpPr>
        <p:spPr>
          <a:xfrm>
            <a:off x="809652" y="4222973"/>
            <a:ext cx="814325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i="1" dirty="0">
                <a:solidFill>
                  <a:prstClr val="black"/>
                </a:solidFill>
                <a:latin typeface="Arial" panose="020B0604020202020204"/>
                <a:cs typeface="Arial"/>
              </a:rPr>
              <a:t>Työeläke-</a:t>
            </a:r>
          </a:p>
          <a:p>
            <a:pPr algn="ctr" defTabSz="1219140">
              <a:defRPr/>
            </a:pPr>
            <a:r>
              <a:rPr lang="fi-FI" sz="1000" i="1" dirty="0">
                <a:solidFill>
                  <a:prstClr val="black"/>
                </a:solidFill>
                <a:latin typeface="Arial" panose="020B0604020202020204"/>
                <a:cs typeface="Arial"/>
              </a:rPr>
              <a:t>vakuutusyhtiöt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04D3B2C-E885-8545-8475-B73595BFA32E}"/>
              </a:ext>
            </a:extLst>
          </p:cNvPr>
          <p:cNvSpPr/>
          <p:nvPr/>
        </p:nvSpPr>
        <p:spPr>
          <a:xfrm>
            <a:off x="2649434" y="4224949"/>
            <a:ext cx="668453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i="1" dirty="0">
                <a:solidFill>
                  <a:prstClr val="black"/>
                </a:solidFill>
                <a:latin typeface="Arial" panose="020B0604020202020204"/>
                <a:cs typeface="Arial"/>
              </a:rPr>
              <a:t>Työterveys-</a:t>
            </a:r>
          </a:p>
          <a:p>
            <a:pPr algn="ctr" defTabSz="1219140">
              <a:defRPr/>
            </a:pPr>
            <a:r>
              <a:rPr lang="fi-FI" sz="1000" i="1" dirty="0">
                <a:solidFill>
                  <a:prstClr val="black"/>
                </a:solidFill>
                <a:latin typeface="Arial" panose="020B0604020202020204"/>
                <a:cs typeface="Arial"/>
              </a:rPr>
              <a:t>huolto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EE07D8D-3DE3-A94F-A095-434E88D65B19}"/>
              </a:ext>
            </a:extLst>
          </p:cNvPr>
          <p:cNvSpPr/>
          <p:nvPr/>
        </p:nvSpPr>
        <p:spPr>
          <a:xfrm>
            <a:off x="848124" y="4774247"/>
            <a:ext cx="737381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i="1" dirty="0">
                <a:solidFill>
                  <a:prstClr val="black"/>
                </a:solidFill>
                <a:latin typeface="Arial" panose="020B0604020202020204"/>
                <a:cs typeface="Arial"/>
              </a:rPr>
              <a:t>Oppilaitokset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F744697-4648-1247-840F-F6A0A6872349}"/>
              </a:ext>
            </a:extLst>
          </p:cNvPr>
          <p:cNvSpPr/>
          <p:nvPr/>
        </p:nvSpPr>
        <p:spPr>
          <a:xfrm>
            <a:off x="2554053" y="4774247"/>
            <a:ext cx="859210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i="1" dirty="0">
                <a:solidFill>
                  <a:prstClr val="black"/>
                </a:solidFill>
                <a:latin typeface="Arial" panose="020B0604020202020204"/>
                <a:cs typeface="Arial"/>
              </a:rPr>
              <a:t>Asumispalvelut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4938985-6A6D-D042-AB1D-8B3DA322A49F}"/>
              </a:ext>
            </a:extLst>
          </p:cNvPr>
          <p:cNvSpPr/>
          <p:nvPr/>
        </p:nvSpPr>
        <p:spPr>
          <a:xfrm>
            <a:off x="366771" y="3319849"/>
            <a:ext cx="2857016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219170">
              <a:defRPr/>
            </a:pPr>
            <a:r>
              <a:rPr lang="fi-FI" sz="1000" b="1" dirty="0">
                <a:solidFill>
                  <a:prstClr val="black"/>
                </a:solidFill>
                <a:latin typeface="Arial" panose="020B0604020202020204" pitchFamily="34" charset="0"/>
              </a:rPr>
              <a:t>Työkykytiimille tulevaisuudessa </a:t>
            </a:r>
            <a:br>
              <a:rPr lang="fi-FI" sz="1000" b="1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fi-FI" sz="1000" b="1" dirty="0">
                <a:solidFill>
                  <a:prstClr val="black"/>
                </a:solidFill>
                <a:latin typeface="Arial" panose="020B0604020202020204" pitchFamily="34" charset="0"/>
              </a:rPr>
              <a:t>ohjausta tekevät tahot:</a:t>
            </a:r>
            <a:endParaRPr lang="fi-FI" sz="10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8ED9B743-2894-8C49-A254-643E2DAE3B62}"/>
              </a:ext>
            </a:extLst>
          </p:cNvPr>
          <p:cNvSpPr/>
          <p:nvPr/>
        </p:nvSpPr>
        <p:spPr>
          <a:xfrm>
            <a:off x="7830763" y="2844953"/>
            <a:ext cx="247028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219170">
              <a:defRPr/>
            </a:pPr>
            <a:r>
              <a:rPr lang="fi-FI" sz="1000" b="1" dirty="0">
                <a:solidFill>
                  <a:prstClr val="black"/>
                </a:solidFill>
                <a:latin typeface="Arial" panose="020B0604020202020204" pitchFamily="34" charset="0"/>
              </a:rPr>
              <a:t>Tahot, </a:t>
            </a:r>
            <a:br>
              <a:rPr lang="fi-FI" sz="1000" b="1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fi-FI" sz="1000" b="1" dirty="0">
                <a:solidFill>
                  <a:prstClr val="black"/>
                </a:solidFill>
                <a:latin typeface="Arial" panose="020B0604020202020204" pitchFamily="34" charset="0"/>
              </a:rPr>
              <a:t>joille työkykytiimistä ohjataan:</a:t>
            </a:r>
            <a:endParaRPr lang="fi-FI" sz="10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E4D94C2-D4B6-6C4C-B99A-D0B1465E007A}"/>
              </a:ext>
            </a:extLst>
          </p:cNvPr>
          <p:cNvSpPr/>
          <p:nvPr/>
        </p:nvSpPr>
        <p:spPr>
          <a:xfrm>
            <a:off x="345632" y="5349214"/>
            <a:ext cx="11511008" cy="164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219170">
              <a:defRPr/>
            </a:pPr>
            <a:r>
              <a:rPr lang="fi-FI" sz="1067" b="1" dirty="0">
                <a:solidFill>
                  <a:prstClr val="black"/>
                </a:solidFill>
                <a:latin typeface="Arial" panose="020B0604020202020204" pitchFamily="34" charset="0"/>
              </a:rPr>
              <a:t>Työkykytiimin ja asiakkaan tuki:</a:t>
            </a:r>
            <a:endParaRPr lang="fi-FI" sz="1067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D5D001B-BAF4-C74F-A6FD-9CEF75DE7B4A}"/>
              </a:ext>
            </a:extLst>
          </p:cNvPr>
          <p:cNvSpPr/>
          <p:nvPr/>
        </p:nvSpPr>
        <p:spPr>
          <a:xfrm>
            <a:off x="7833654" y="3289241"/>
            <a:ext cx="1661017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dirty="0">
                <a:solidFill>
                  <a:prstClr val="white"/>
                </a:solidFill>
                <a:latin typeface="Arial" panose="020B0604020202020204"/>
                <a:cs typeface="Arial"/>
              </a:rPr>
              <a:t>Yksityiset ESH-kons./</a:t>
            </a:r>
            <a:br>
              <a:rPr lang="fi-FI" sz="1000" dirty="0">
                <a:solidFill>
                  <a:prstClr val="white"/>
                </a:solidFill>
                <a:latin typeface="Arial" panose="020B0604020202020204"/>
                <a:cs typeface="Arial"/>
              </a:rPr>
            </a:br>
            <a:r>
              <a:rPr lang="fi-FI" sz="1000" dirty="0">
                <a:solidFill>
                  <a:prstClr val="white"/>
                </a:solidFill>
                <a:latin typeface="Arial" panose="020B0604020202020204"/>
                <a:cs typeface="Arial"/>
              </a:rPr>
              <a:t>kattavat työkykyarviot </a:t>
            </a:r>
            <a:br>
              <a:rPr lang="fi-FI" sz="1000" dirty="0">
                <a:solidFill>
                  <a:prstClr val="white"/>
                </a:solidFill>
                <a:latin typeface="Arial" panose="020B0604020202020204"/>
                <a:cs typeface="Arial"/>
              </a:rPr>
            </a:br>
            <a:r>
              <a:rPr lang="fi-FI" sz="1000" dirty="0">
                <a:solidFill>
                  <a:prstClr val="white"/>
                </a:solidFill>
                <a:latin typeface="Arial" panose="020B0604020202020204"/>
                <a:cs typeface="Arial"/>
              </a:rPr>
              <a:t>osto-palveluna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F764AA1-3D9D-B842-94D1-4DF81358E3B3}"/>
              </a:ext>
            </a:extLst>
          </p:cNvPr>
          <p:cNvSpPr/>
          <p:nvPr/>
        </p:nvSpPr>
        <p:spPr>
          <a:xfrm>
            <a:off x="7788859" y="3900805"/>
            <a:ext cx="1761776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dirty="0">
                <a:solidFill>
                  <a:prstClr val="white"/>
                </a:solidFill>
                <a:latin typeface="Arial" panose="020B0604020202020204"/>
                <a:cs typeface="Arial"/>
              </a:rPr>
              <a:t>Sosiaalisen </a:t>
            </a:r>
            <a:br>
              <a:rPr lang="fi-FI" sz="1000" dirty="0">
                <a:solidFill>
                  <a:prstClr val="white"/>
                </a:solidFill>
                <a:latin typeface="Arial" panose="020B0604020202020204"/>
                <a:cs typeface="Arial"/>
              </a:rPr>
            </a:br>
            <a:r>
              <a:rPr lang="fi-FI" sz="1000" dirty="0">
                <a:solidFill>
                  <a:prstClr val="white"/>
                </a:solidFill>
                <a:latin typeface="Arial" panose="020B0604020202020204"/>
                <a:cs typeface="Arial"/>
              </a:rPr>
              <a:t>kuntoutuksen</a:t>
            </a:r>
          </a:p>
          <a:p>
            <a:pPr algn="ctr" defTabSz="1219140">
              <a:defRPr/>
            </a:pPr>
            <a:r>
              <a:rPr lang="fi-FI" sz="1000" dirty="0">
                <a:solidFill>
                  <a:prstClr val="white"/>
                </a:solidFill>
                <a:latin typeface="Arial" panose="020B0604020202020204"/>
                <a:cs typeface="Arial"/>
              </a:rPr>
              <a:t>palvelut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FC0740F-BD32-C94F-9B35-0529FF52C9FC}"/>
              </a:ext>
            </a:extLst>
          </p:cNvPr>
          <p:cNvSpPr/>
          <p:nvPr/>
        </p:nvSpPr>
        <p:spPr>
          <a:xfrm>
            <a:off x="7785912" y="4628324"/>
            <a:ext cx="1761776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defTabSz="1219140">
              <a:defRPr/>
            </a:pPr>
            <a:r>
              <a:rPr lang="fi-FI" sz="1000" dirty="0">
                <a:solidFill>
                  <a:prstClr val="white"/>
                </a:solidFill>
                <a:latin typeface="Arial" panose="020B0604020202020204"/>
                <a:cs typeface="Arial"/>
              </a:rPr>
              <a:t>Kuntoutuksen palvelut</a:t>
            </a:r>
          </a:p>
        </p:txBody>
      </p:sp>
      <p:sp>
        <p:nvSpPr>
          <p:cNvPr id="124" name="Right Triangle 123">
            <a:extLst>
              <a:ext uri="{FF2B5EF4-FFF2-40B4-BE49-F238E27FC236}">
                <a16:creationId xmlns:a16="http://schemas.microsoft.com/office/drawing/2014/main" id="{E0B52DEF-B085-4041-BC35-FE6A11B61AA8}"/>
              </a:ext>
            </a:extLst>
          </p:cNvPr>
          <p:cNvSpPr/>
          <p:nvPr/>
        </p:nvSpPr>
        <p:spPr>
          <a:xfrm rot="8100000" flipV="1">
            <a:off x="3786459" y="1658097"/>
            <a:ext cx="374679" cy="366513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A59E01D-14AF-FD4A-B3F2-1AD0093DD5A7}"/>
              </a:ext>
            </a:extLst>
          </p:cNvPr>
          <p:cNvSpPr/>
          <p:nvPr/>
        </p:nvSpPr>
        <p:spPr>
          <a:xfrm>
            <a:off x="364296" y="1028734"/>
            <a:ext cx="2857016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219170">
              <a:defRPr/>
            </a:pPr>
            <a:r>
              <a:rPr lang="fi-FI" sz="1000" b="1" dirty="0">
                <a:solidFill>
                  <a:prstClr val="black"/>
                </a:solidFill>
                <a:latin typeface="Arial" panose="020B0604020202020204" pitchFamily="34" charset="0"/>
              </a:rPr>
              <a:t>Työkykytiimille asiakasohjausta tekevät </a:t>
            </a:r>
            <a:br>
              <a:rPr lang="fi-FI" sz="1000" b="1" dirty="0">
                <a:solidFill>
                  <a:prstClr val="black"/>
                </a:solidFill>
                <a:latin typeface="Arial" panose="020B0604020202020204" pitchFamily="34" charset="0"/>
              </a:rPr>
            </a:br>
            <a:r>
              <a:rPr lang="fi-FI" sz="1000" b="1" dirty="0">
                <a:solidFill>
                  <a:prstClr val="black"/>
                </a:solidFill>
                <a:latin typeface="Arial" panose="020B0604020202020204" pitchFamily="34" charset="0"/>
              </a:rPr>
              <a:t>ja työkykyarviota tukevat tahot:</a:t>
            </a:r>
            <a:endParaRPr lang="fi-FI" sz="10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41" name="Right Triangle 140">
            <a:extLst>
              <a:ext uri="{FF2B5EF4-FFF2-40B4-BE49-F238E27FC236}">
                <a16:creationId xmlns:a16="http://schemas.microsoft.com/office/drawing/2014/main" id="{B3D45030-EBE8-8641-AA16-E202296C7DC3}"/>
              </a:ext>
            </a:extLst>
          </p:cNvPr>
          <p:cNvSpPr/>
          <p:nvPr/>
        </p:nvSpPr>
        <p:spPr>
          <a:xfrm rot="8100000" flipV="1">
            <a:off x="3786459" y="2608010"/>
            <a:ext cx="374679" cy="366513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42" name="Right Triangle 141">
            <a:extLst>
              <a:ext uri="{FF2B5EF4-FFF2-40B4-BE49-F238E27FC236}">
                <a16:creationId xmlns:a16="http://schemas.microsoft.com/office/drawing/2014/main" id="{BE6BDEDC-831A-A745-86E8-088F4219C50F}"/>
              </a:ext>
            </a:extLst>
          </p:cNvPr>
          <p:cNvSpPr/>
          <p:nvPr/>
        </p:nvSpPr>
        <p:spPr>
          <a:xfrm rot="8100000" flipV="1">
            <a:off x="3794746" y="4199590"/>
            <a:ext cx="374679" cy="366513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pic>
        <p:nvPicPr>
          <p:cNvPr id="43" name="Picture 42" descr="A person riding a bicycle&#10;&#10;Description automatically generated with medium confidence">
            <a:extLst>
              <a:ext uri="{FF2B5EF4-FFF2-40B4-BE49-F238E27FC236}">
                <a16:creationId xmlns:a16="http://schemas.microsoft.com/office/drawing/2014/main" id="{0B0E46B2-1B97-6E4A-8E36-763A143351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60679" y="1084863"/>
            <a:ext cx="1819159" cy="1556956"/>
          </a:xfrm>
          <a:prstGeom prst="roundRect">
            <a:avLst>
              <a:gd name="adj" fmla="val 4830"/>
            </a:avLst>
          </a:prstGeom>
          <a:ln w="38100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364369"/>
                      <a:gd name="connsiteY0" fmla="*/ 56401 h 1167717"/>
                      <a:gd name="connsiteX1" fmla="*/ 56401 w 1364369"/>
                      <a:gd name="connsiteY1" fmla="*/ 0 h 1167717"/>
                      <a:gd name="connsiteX2" fmla="*/ 694700 w 1364369"/>
                      <a:gd name="connsiteY2" fmla="*/ 0 h 1167717"/>
                      <a:gd name="connsiteX3" fmla="*/ 1307968 w 1364369"/>
                      <a:gd name="connsiteY3" fmla="*/ 0 h 1167717"/>
                      <a:gd name="connsiteX4" fmla="*/ 1364369 w 1364369"/>
                      <a:gd name="connsiteY4" fmla="*/ 56401 h 1167717"/>
                      <a:gd name="connsiteX5" fmla="*/ 1364369 w 1364369"/>
                      <a:gd name="connsiteY5" fmla="*/ 562760 h 1167717"/>
                      <a:gd name="connsiteX6" fmla="*/ 1364369 w 1364369"/>
                      <a:gd name="connsiteY6" fmla="*/ 1111316 h 1167717"/>
                      <a:gd name="connsiteX7" fmla="*/ 1307968 w 1364369"/>
                      <a:gd name="connsiteY7" fmla="*/ 1167717 h 1167717"/>
                      <a:gd name="connsiteX8" fmla="*/ 669669 w 1364369"/>
                      <a:gd name="connsiteY8" fmla="*/ 1167717 h 1167717"/>
                      <a:gd name="connsiteX9" fmla="*/ 56401 w 1364369"/>
                      <a:gd name="connsiteY9" fmla="*/ 1167717 h 1167717"/>
                      <a:gd name="connsiteX10" fmla="*/ 0 w 1364369"/>
                      <a:gd name="connsiteY10" fmla="*/ 1111316 h 1167717"/>
                      <a:gd name="connsiteX11" fmla="*/ 0 w 1364369"/>
                      <a:gd name="connsiteY11" fmla="*/ 573309 h 1167717"/>
                      <a:gd name="connsiteX12" fmla="*/ 0 w 1364369"/>
                      <a:gd name="connsiteY12" fmla="*/ 56401 h 11677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1364369" h="1167717" fill="none" extrusionOk="0">
                        <a:moveTo>
                          <a:pt x="0" y="56401"/>
                        </a:moveTo>
                        <a:cubicBezTo>
                          <a:pt x="-1014" y="25419"/>
                          <a:pt x="24506" y="-515"/>
                          <a:pt x="56401" y="0"/>
                        </a:cubicBezTo>
                        <a:cubicBezTo>
                          <a:pt x="318026" y="-19109"/>
                          <a:pt x="474725" y="2532"/>
                          <a:pt x="694700" y="0"/>
                        </a:cubicBezTo>
                        <a:cubicBezTo>
                          <a:pt x="914675" y="-2532"/>
                          <a:pt x="1173695" y="6540"/>
                          <a:pt x="1307968" y="0"/>
                        </a:cubicBezTo>
                        <a:cubicBezTo>
                          <a:pt x="1337957" y="2074"/>
                          <a:pt x="1369407" y="28996"/>
                          <a:pt x="1364369" y="56401"/>
                        </a:cubicBezTo>
                        <a:cubicBezTo>
                          <a:pt x="1354535" y="263605"/>
                          <a:pt x="1354506" y="387730"/>
                          <a:pt x="1364369" y="562760"/>
                        </a:cubicBezTo>
                        <a:cubicBezTo>
                          <a:pt x="1374232" y="737790"/>
                          <a:pt x="1357299" y="919388"/>
                          <a:pt x="1364369" y="1111316"/>
                        </a:cubicBezTo>
                        <a:cubicBezTo>
                          <a:pt x="1365287" y="1144283"/>
                          <a:pt x="1338355" y="1168119"/>
                          <a:pt x="1307968" y="1167717"/>
                        </a:cubicBezTo>
                        <a:cubicBezTo>
                          <a:pt x="1049521" y="1178199"/>
                          <a:pt x="835878" y="1189703"/>
                          <a:pt x="669669" y="1167717"/>
                        </a:cubicBezTo>
                        <a:cubicBezTo>
                          <a:pt x="503460" y="1145731"/>
                          <a:pt x="286628" y="1137610"/>
                          <a:pt x="56401" y="1167717"/>
                        </a:cubicBezTo>
                        <a:cubicBezTo>
                          <a:pt x="22805" y="1172629"/>
                          <a:pt x="-1355" y="1140667"/>
                          <a:pt x="0" y="1111316"/>
                        </a:cubicBezTo>
                        <a:cubicBezTo>
                          <a:pt x="-2719" y="882025"/>
                          <a:pt x="24862" y="684283"/>
                          <a:pt x="0" y="573309"/>
                        </a:cubicBezTo>
                        <a:cubicBezTo>
                          <a:pt x="-24862" y="462335"/>
                          <a:pt x="19572" y="192183"/>
                          <a:pt x="0" y="56401"/>
                        </a:cubicBezTo>
                        <a:close/>
                      </a:path>
                      <a:path w="1364369" h="1167717" stroke="0" extrusionOk="0">
                        <a:moveTo>
                          <a:pt x="0" y="56401"/>
                        </a:moveTo>
                        <a:cubicBezTo>
                          <a:pt x="-6223" y="21414"/>
                          <a:pt x="21548" y="1390"/>
                          <a:pt x="56401" y="0"/>
                        </a:cubicBezTo>
                        <a:cubicBezTo>
                          <a:pt x="327709" y="-7331"/>
                          <a:pt x="412836" y="19665"/>
                          <a:pt x="707216" y="0"/>
                        </a:cubicBezTo>
                        <a:cubicBezTo>
                          <a:pt x="1001597" y="-19665"/>
                          <a:pt x="1039549" y="-3416"/>
                          <a:pt x="1307968" y="0"/>
                        </a:cubicBezTo>
                        <a:cubicBezTo>
                          <a:pt x="1338473" y="-352"/>
                          <a:pt x="1369451" y="27680"/>
                          <a:pt x="1364369" y="56401"/>
                        </a:cubicBezTo>
                        <a:cubicBezTo>
                          <a:pt x="1377920" y="301143"/>
                          <a:pt x="1359777" y="432214"/>
                          <a:pt x="1364369" y="562760"/>
                        </a:cubicBezTo>
                        <a:cubicBezTo>
                          <a:pt x="1368961" y="693306"/>
                          <a:pt x="1378611" y="863807"/>
                          <a:pt x="1364369" y="1111316"/>
                        </a:cubicBezTo>
                        <a:cubicBezTo>
                          <a:pt x="1363735" y="1136418"/>
                          <a:pt x="1337632" y="1169781"/>
                          <a:pt x="1307968" y="1167717"/>
                        </a:cubicBezTo>
                        <a:cubicBezTo>
                          <a:pt x="1146018" y="1167175"/>
                          <a:pt x="843622" y="1180966"/>
                          <a:pt x="707216" y="1167717"/>
                        </a:cubicBezTo>
                        <a:cubicBezTo>
                          <a:pt x="570810" y="1154468"/>
                          <a:pt x="289200" y="1142980"/>
                          <a:pt x="56401" y="1167717"/>
                        </a:cubicBezTo>
                        <a:cubicBezTo>
                          <a:pt x="29321" y="1173774"/>
                          <a:pt x="641" y="1149102"/>
                          <a:pt x="0" y="1111316"/>
                        </a:cubicBezTo>
                        <a:cubicBezTo>
                          <a:pt x="3313" y="1004376"/>
                          <a:pt x="19480" y="787042"/>
                          <a:pt x="0" y="615506"/>
                        </a:cubicBezTo>
                        <a:cubicBezTo>
                          <a:pt x="-19480" y="443970"/>
                          <a:pt x="20191" y="240742"/>
                          <a:pt x="0" y="56401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</p:pic>
      <p:sp>
        <p:nvSpPr>
          <p:cNvPr id="177" name="Rectangle 176">
            <a:extLst>
              <a:ext uri="{FF2B5EF4-FFF2-40B4-BE49-F238E27FC236}">
                <a16:creationId xmlns:a16="http://schemas.microsoft.com/office/drawing/2014/main" id="{73D00D63-2D59-BE43-9801-891014278744}"/>
              </a:ext>
            </a:extLst>
          </p:cNvPr>
          <p:cNvSpPr/>
          <p:nvPr/>
        </p:nvSpPr>
        <p:spPr>
          <a:xfrm>
            <a:off x="11039899" y="1084863"/>
            <a:ext cx="868888" cy="24622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219140">
              <a:defRPr/>
            </a:pPr>
            <a:r>
              <a:rPr lang="fi-FI" sz="800" dirty="0">
                <a:solidFill>
                  <a:prstClr val="black"/>
                </a:solidFill>
                <a:latin typeface="Arial" panose="020B0604020202020204"/>
                <a:cs typeface="Arial"/>
              </a:rPr>
              <a:t>Työkykytiimille </a:t>
            </a:r>
            <a:br>
              <a:rPr lang="fi-FI" sz="800" dirty="0">
                <a:solidFill>
                  <a:prstClr val="black"/>
                </a:solidFill>
                <a:latin typeface="Arial" panose="020B0604020202020204"/>
                <a:cs typeface="Arial"/>
              </a:rPr>
            </a:br>
            <a:r>
              <a:rPr lang="fi-FI" sz="800" dirty="0">
                <a:solidFill>
                  <a:prstClr val="black"/>
                </a:solidFill>
                <a:latin typeface="Arial" panose="020B0604020202020204"/>
                <a:cs typeface="Arial"/>
              </a:rPr>
              <a:t>asiakasohjausta </a:t>
            </a:r>
            <a:br>
              <a:rPr lang="fi-FI" sz="800" dirty="0">
                <a:solidFill>
                  <a:prstClr val="black"/>
                </a:solidFill>
                <a:latin typeface="Arial" panose="020B0604020202020204"/>
                <a:cs typeface="Arial"/>
              </a:rPr>
            </a:br>
            <a:r>
              <a:rPr lang="fi-FI" sz="800" dirty="0">
                <a:solidFill>
                  <a:prstClr val="black"/>
                </a:solidFill>
                <a:latin typeface="Arial" panose="020B0604020202020204"/>
                <a:cs typeface="Arial"/>
              </a:rPr>
              <a:t>tekevät ja </a:t>
            </a:r>
            <a:br>
              <a:rPr lang="fi-FI" sz="800" dirty="0">
                <a:solidFill>
                  <a:prstClr val="black"/>
                </a:solidFill>
                <a:latin typeface="Arial" panose="020B0604020202020204"/>
                <a:cs typeface="Arial"/>
              </a:rPr>
            </a:br>
            <a:r>
              <a:rPr lang="fi-FI" sz="800" dirty="0">
                <a:solidFill>
                  <a:prstClr val="black"/>
                </a:solidFill>
                <a:latin typeface="Arial" panose="020B0604020202020204"/>
                <a:cs typeface="Arial"/>
              </a:rPr>
              <a:t>työkyyarviota </a:t>
            </a:r>
            <a:br>
              <a:rPr lang="fi-FI" sz="800" dirty="0">
                <a:solidFill>
                  <a:prstClr val="black"/>
                </a:solidFill>
                <a:latin typeface="Arial" panose="020B0604020202020204"/>
                <a:cs typeface="Arial"/>
              </a:rPr>
            </a:br>
            <a:r>
              <a:rPr lang="fi-FI" sz="800" dirty="0">
                <a:solidFill>
                  <a:prstClr val="black"/>
                </a:solidFill>
                <a:latin typeface="Arial" panose="020B0604020202020204"/>
                <a:cs typeface="Arial"/>
              </a:rPr>
              <a:t>tukevat tahot</a:t>
            </a:r>
          </a:p>
          <a:p>
            <a:pPr defTabSz="1219140">
              <a:defRPr/>
            </a:pPr>
            <a:endParaRPr lang="fi-FI" sz="800" dirty="0">
              <a:solidFill>
                <a:prstClr val="black"/>
              </a:solidFill>
              <a:latin typeface="Arial" panose="020B0604020202020204"/>
              <a:cs typeface="Arial"/>
            </a:endParaRPr>
          </a:p>
          <a:p>
            <a:pPr defTabSz="1219140">
              <a:defRPr/>
            </a:pPr>
            <a:r>
              <a:rPr lang="fi-FI" sz="800" i="1" dirty="0">
                <a:solidFill>
                  <a:prstClr val="black"/>
                </a:solidFill>
                <a:latin typeface="Arial" panose="020B0604020202020204"/>
                <a:cs typeface="Arial"/>
              </a:rPr>
              <a:t>Työkykytiimille </a:t>
            </a:r>
            <a:r>
              <a:rPr lang="fi-FI" sz="800" b="1" i="1" dirty="0">
                <a:solidFill>
                  <a:prstClr val="black"/>
                </a:solidFill>
                <a:latin typeface="Arial" panose="020B0604020202020204"/>
                <a:cs typeface="Arial"/>
              </a:rPr>
              <a:t>tulevaisuudessa</a:t>
            </a:r>
            <a:r>
              <a:rPr lang="fi-FI" sz="800" i="1" dirty="0">
                <a:solidFill>
                  <a:prstClr val="black"/>
                </a:solidFill>
                <a:latin typeface="Arial" panose="020B0604020202020204"/>
                <a:cs typeface="Arial"/>
              </a:rPr>
              <a:t> </a:t>
            </a:r>
            <a:br>
              <a:rPr lang="fi-FI" sz="800" i="1" dirty="0">
                <a:solidFill>
                  <a:prstClr val="black"/>
                </a:solidFill>
                <a:latin typeface="Arial" panose="020B0604020202020204"/>
                <a:cs typeface="Arial"/>
              </a:rPr>
            </a:br>
            <a:r>
              <a:rPr lang="fi-FI" sz="800" i="1" dirty="0">
                <a:solidFill>
                  <a:prstClr val="black"/>
                </a:solidFill>
                <a:latin typeface="Arial" panose="020B0604020202020204"/>
                <a:cs typeface="Arial"/>
              </a:rPr>
              <a:t>ohjausta tekevät </a:t>
            </a:r>
            <a:br>
              <a:rPr lang="fi-FI" sz="800" i="1" dirty="0">
                <a:solidFill>
                  <a:prstClr val="black"/>
                </a:solidFill>
                <a:latin typeface="Arial" panose="020B0604020202020204"/>
                <a:cs typeface="Arial"/>
              </a:rPr>
            </a:br>
            <a:r>
              <a:rPr lang="fi-FI" sz="800" i="1" dirty="0">
                <a:solidFill>
                  <a:prstClr val="black"/>
                </a:solidFill>
                <a:latin typeface="Arial" panose="020B0604020202020204"/>
                <a:cs typeface="Arial"/>
              </a:rPr>
              <a:t>tahot</a:t>
            </a:r>
          </a:p>
          <a:p>
            <a:pPr defTabSz="1219140">
              <a:defRPr/>
            </a:pPr>
            <a:endParaRPr lang="fi-FI" sz="800" dirty="0">
              <a:solidFill>
                <a:prstClr val="black"/>
              </a:solidFill>
              <a:latin typeface="Arial" panose="020B0604020202020204"/>
              <a:cs typeface="Arial"/>
            </a:endParaRPr>
          </a:p>
          <a:p>
            <a:pPr defTabSz="1219140">
              <a:defRPr/>
            </a:pPr>
            <a:r>
              <a:rPr lang="fi-FI" sz="800" dirty="0">
                <a:solidFill>
                  <a:prstClr val="black"/>
                </a:solidFill>
                <a:latin typeface="Arial" panose="020B0604020202020204"/>
                <a:cs typeface="Arial"/>
              </a:rPr>
              <a:t>Tahot, joille työkykytiimistä </a:t>
            </a:r>
            <a:br>
              <a:rPr lang="fi-FI" sz="800" dirty="0">
                <a:solidFill>
                  <a:prstClr val="black"/>
                </a:solidFill>
                <a:latin typeface="Arial" panose="020B0604020202020204"/>
                <a:cs typeface="Arial"/>
              </a:rPr>
            </a:br>
            <a:r>
              <a:rPr lang="fi-FI" sz="800" dirty="0">
                <a:solidFill>
                  <a:prstClr val="black"/>
                </a:solidFill>
                <a:latin typeface="Arial" panose="020B0604020202020204"/>
                <a:cs typeface="Arial"/>
              </a:rPr>
              <a:t>ohjataan</a:t>
            </a:r>
          </a:p>
          <a:p>
            <a:pPr defTabSz="1219140">
              <a:defRPr/>
            </a:pPr>
            <a:endParaRPr lang="fi-FI" sz="800" dirty="0">
              <a:solidFill>
                <a:prstClr val="black"/>
              </a:solidFill>
              <a:latin typeface="Arial" panose="020B0604020202020204"/>
              <a:cs typeface="Arial"/>
            </a:endParaRPr>
          </a:p>
          <a:p>
            <a:pPr defTabSz="1219140">
              <a:defRPr/>
            </a:pPr>
            <a:r>
              <a:rPr lang="fi-FI" sz="800" dirty="0">
                <a:solidFill>
                  <a:prstClr val="black"/>
                </a:solidFill>
                <a:latin typeface="Arial" panose="020B0604020202020204"/>
                <a:cs typeface="Arial"/>
              </a:rPr>
              <a:t>Työkykytiimin ja asiakkaan tuki</a:t>
            </a:r>
          </a:p>
          <a:p>
            <a:pPr defTabSz="1219140">
              <a:defRPr/>
            </a:pPr>
            <a:endParaRPr lang="fi-FI" sz="800" dirty="0">
              <a:solidFill>
                <a:prstClr val="black"/>
              </a:solidFill>
              <a:latin typeface="Arial" panose="020B0604020202020204"/>
              <a:cs typeface="Arial"/>
            </a:endParaRPr>
          </a:p>
          <a:p>
            <a:pPr defTabSz="1219140">
              <a:defRPr/>
            </a:pPr>
            <a:r>
              <a:rPr lang="fi-FI" sz="800" dirty="0">
                <a:solidFill>
                  <a:prstClr val="black"/>
                </a:solidFill>
                <a:latin typeface="Arial" panose="020B0604020202020204"/>
                <a:cs typeface="Arial"/>
              </a:rPr>
              <a:t>Nykyiset resurssit</a:t>
            </a:r>
          </a:p>
          <a:p>
            <a:pPr defTabSz="1219140">
              <a:defRPr/>
            </a:pPr>
            <a:r>
              <a:rPr lang="fi-FI" sz="800" i="1" dirty="0">
                <a:solidFill>
                  <a:prstClr val="black"/>
                </a:solidFill>
                <a:latin typeface="Arial" panose="020B0604020202020204"/>
                <a:cs typeface="Arial"/>
              </a:rPr>
              <a:t>Tulevat resurssit</a:t>
            </a:r>
            <a:endParaRPr lang="fi-FI" sz="800" dirty="0">
              <a:solidFill>
                <a:prstClr val="black"/>
              </a:solidFill>
              <a:latin typeface="Arial" panose="020B0604020202020204"/>
              <a:cs typeface="Arial"/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4F03785F-103B-C444-BA00-60ACCCAC6827}"/>
              </a:ext>
            </a:extLst>
          </p:cNvPr>
          <p:cNvSpPr/>
          <p:nvPr/>
        </p:nvSpPr>
        <p:spPr>
          <a:xfrm>
            <a:off x="10883873" y="1100324"/>
            <a:ext cx="72000" cy="57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9C500BA1-EBC0-9042-9AFD-70E9E2664E88}"/>
              </a:ext>
            </a:extLst>
          </p:cNvPr>
          <p:cNvSpPr/>
          <p:nvPr/>
        </p:nvSpPr>
        <p:spPr>
          <a:xfrm>
            <a:off x="10883873" y="1818279"/>
            <a:ext cx="72000" cy="48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EFAFFA8A-C1BB-4941-BDB8-CB54FC260937}"/>
              </a:ext>
            </a:extLst>
          </p:cNvPr>
          <p:cNvSpPr/>
          <p:nvPr/>
        </p:nvSpPr>
        <p:spPr>
          <a:xfrm>
            <a:off x="10883873" y="2444410"/>
            <a:ext cx="72000" cy="323172"/>
          </a:xfrm>
          <a:prstGeom prst="rect">
            <a:avLst/>
          </a:prstGeom>
          <a:solidFill>
            <a:srgbClr val="F6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2EDFFF2A-9CA1-0F4F-8E5C-CF4F2ED5457C}"/>
              </a:ext>
            </a:extLst>
          </p:cNvPr>
          <p:cNvSpPr/>
          <p:nvPr/>
        </p:nvSpPr>
        <p:spPr>
          <a:xfrm>
            <a:off x="10883873" y="2921713"/>
            <a:ext cx="72000" cy="213544"/>
          </a:xfrm>
          <a:prstGeom prst="rect">
            <a:avLst/>
          </a:prstGeom>
          <a:solidFill>
            <a:srgbClr val="FFB8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 dirty="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D4C13DA9-ADFC-BD44-AAFD-72AE7DC872A7}"/>
              </a:ext>
            </a:extLst>
          </p:cNvPr>
          <p:cNvSpPr/>
          <p:nvPr/>
        </p:nvSpPr>
        <p:spPr>
          <a:xfrm>
            <a:off x="7830763" y="1162809"/>
            <a:ext cx="553341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defTabSz="1219170">
              <a:defRPr/>
            </a:pPr>
            <a:r>
              <a:rPr lang="en-GB" sz="1000" b="1" dirty="0" err="1">
                <a:solidFill>
                  <a:prstClr val="black"/>
                </a:solidFill>
                <a:latin typeface="Arial" panose="020B0604020202020204" pitchFamily="34" charset="0"/>
              </a:rPr>
              <a:t>Asiakas</a:t>
            </a:r>
            <a:endParaRPr lang="en-GB" sz="10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7" name="Right Triangle 96">
            <a:extLst>
              <a:ext uri="{FF2B5EF4-FFF2-40B4-BE49-F238E27FC236}">
                <a16:creationId xmlns:a16="http://schemas.microsoft.com/office/drawing/2014/main" id="{AEA53C58-AFA0-6B4C-9717-6D65FEB00033}"/>
              </a:ext>
            </a:extLst>
          </p:cNvPr>
          <p:cNvSpPr/>
          <p:nvPr/>
        </p:nvSpPr>
        <p:spPr>
          <a:xfrm rot="8100000" flipV="1">
            <a:off x="7094227" y="3983869"/>
            <a:ext cx="374679" cy="366513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srgbClr val="0050BB"/>
              </a:solidFill>
              <a:latin typeface="Arial" panose="020B0604020202020204"/>
            </a:endParaRPr>
          </a:p>
        </p:txBody>
      </p:sp>
      <p:sp>
        <p:nvSpPr>
          <p:cNvPr id="98" name="Right Triangle 97">
            <a:extLst>
              <a:ext uri="{FF2B5EF4-FFF2-40B4-BE49-F238E27FC236}">
                <a16:creationId xmlns:a16="http://schemas.microsoft.com/office/drawing/2014/main" id="{5A4DB681-D265-7B44-A3DA-682174174BC3}"/>
              </a:ext>
            </a:extLst>
          </p:cNvPr>
          <p:cNvSpPr/>
          <p:nvPr/>
        </p:nvSpPr>
        <p:spPr>
          <a:xfrm rot="13500000" flipH="1" flipV="1">
            <a:off x="7418851" y="1689842"/>
            <a:ext cx="374679" cy="366513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srgbClr val="0050BB"/>
              </a:solidFill>
              <a:latin typeface="Arial" panose="020B0604020202020204"/>
            </a:endParaRPr>
          </a:p>
        </p:txBody>
      </p:sp>
      <p:sp>
        <p:nvSpPr>
          <p:cNvPr id="103" name="Right Triangle 102">
            <a:extLst>
              <a:ext uri="{FF2B5EF4-FFF2-40B4-BE49-F238E27FC236}">
                <a16:creationId xmlns:a16="http://schemas.microsoft.com/office/drawing/2014/main" id="{154ADCC8-1086-1340-AA0F-39FDCE016671}"/>
              </a:ext>
            </a:extLst>
          </p:cNvPr>
          <p:cNvSpPr/>
          <p:nvPr/>
        </p:nvSpPr>
        <p:spPr>
          <a:xfrm rot="2700000" flipV="1">
            <a:off x="5592123" y="5331998"/>
            <a:ext cx="374679" cy="366513"/>
          </a:xfrm>
          <a:prstGeom prst="rtTriangle">
            <a:avLst/>
          </a:prstGeom>
          <a:solidFill>
            <a:srgbClr val="FFB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FI" sz="2400">
              <a:solidFill>
                <a:srgbClr val="0050BB"/>
              </a:solidFill>
              <a:latin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508498073"/>
      </p:ext>
    </p:extLst>
  </p:cSld>
  <p:clrMapOvr>
    <a:masterClrMapping/>
  </p:clrMapOvr>
</p:sld>
</file>

<file path=ppt/theme/theme1.xml><?xml version="1.0" encoding="utf-8"?>
<a:theme xmlns:a="http://schemas.openxmlformats.org/drawingml/2006/main" name="Espoo">
  <a:themeElements>
    <a:clrScheme name="Espoon kaupunki">
      <a:dk1>
        <a:sysClr val="windowText" lastClr="000000"/>
      </a:dk1>
      <a:lt1>
        <a:sysClr val="window" lastClr="FFFFFF"/>
      </a:lt1>
      <a:dk2>
        <a:srgbClr val="091C38"/>
      </a:dk2>
      <a:lt2>
        <a:srgbClr val="C9D4DD"/>
      </a:lt2>
      <a:accent1>
        <a:srgbClr val="0047B6"/>
      </a:accent1>
      <a:accent2>
        <a:srgbClr val="FFC386"/>
      </a:accent2>
      <a:accent3>
        <a:srgbClr val="014B30"/>
      </a:accent3>
      <a:accent4>
        <a:srgbClr val="FF4F57"/>
      </a:accent4>
      <a:accent5>
        <a:srgbClr val="FCA5C7"/>
      </a:accent5>
      <a:accent6>
        <a:srgbClr val="FDE6DB"/>
      </a:accent6>
      <a:hlink>
        <a:srgbClr val="0047B6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47B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01 Espoon PowerPoint-malli.potx" id="{394720CF-70F8-4820-B853-02F48B92462B}" vid="{8CA3B158-F224-42C4-910A-4984F556E2D9}"/>
    </a:ext>
  </a:extLst>
</a:theme>
</file>

<file path=ppt/theme/theme2.xml><?xml version="1.0" encoding="utf-8"?>
<a:theme xmlns:a="http://schemas.openxmlformats.org/drawingml/2006/main" name="1_Espoo">
  <a:themeElements>
    <a:clrScheme name="Espoo excel">
      <a:dk1>
        <a:sysClr val="windowText" lastClr="000000"/>
      </a:dk1>
      <a:lt1>
        <a:sysClr val="window" lastClr="FFFFFF"/>
      </a:lt1>
      <a:dk2>
        <a:srgbClr val="C9D4DD"/>
      </a:dk2>
      <a:lt2>
        <a:srgbClr val="091C38"/>
      </a:lt2>
      <a:accent1>
        <a:srgbClr val="0050BB"/>
      </a:accent1>
      <a:accent2>
        <a:srgbClr val="FFC386"/>
      </a:accent2>
      <a:accent3>
        <a:srgbClr val="014B30"/>
      </a:accent3>
      <a:accent4>
        <a:srgbClr val="FF4F57"/>
      </a:accent4>
      <a:accent5>
        <a:srgbClr val="FCA5C7"/>
      </a:accent5>
      <a:accent6>
        <a:srgbClr val="FDE6D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47B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poo_esitysmallipohja" id="{CEB87822-BFA0-4520-8563-13F7B04A9023}" vid="{9EF0A56E-54D2-476B-A236-3B8DBAA5C6A4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180</Words>
  <Application>Microsoft Office PowerPoint</Application>
  <PresentationFormat>Laajakuva</PresentationFormat>
  <Paragraphs>61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Espoo</vt:lpstr>
      <vt:lpstr>1_Espoo</vt:lpstr>
      <vt:lpstr>PowerPoint-esitys</vt:lpstr>
    </vt:vector>
  </TitlesOfParts>
  <Company>Espoo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Armila Sari</dc:creator>
  <cp:lastModifiedBy>Armila Sari</cp:lastModifiedBy>
  <cp:revision>1</cp:revision>
  <dcterms:created xsi:type="dcterms:W3CDTF">2021-09-09T11:05:04Z</dcterms:created>
  <dcterms:modified xsi:type="dcterms:W3CDTF">2021-09-09T11:07:48Z</dcterms:modified>
</cp:coreProperties>
</file>