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4"/>
  </p:notesMasterIdLst>
  <p:sldIdLst>
    <p:sldId id="47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474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9.11.2021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9.11.2021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9.11.2021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8673B2F-1B9C-EF41-8609-EDD3CCF3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86714B97-DE2D-B944-9E59-AA677418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21CD4E8-9E8C-9941-9FAF-8B4BCB568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63B0F1EA-0BC8-0B4A-B4B3-3780683E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2BB1F1C3-849D-984E-881A-32A7760F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674F8A5-0C28-7E47-8537-C67E5459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D9E41B7A-E8F2-7642-AD91-4FE4E042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5E74069F-4A50-E341-B3DF-940D4325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AD4D2B-157A-D241-85C0-FB52EAB77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819774"/>
            <a:ext cx="1938057" cy="4367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3D89748-1F52-C442-ADD8-83C5C0A3B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8">
            <a:extLst>
              <a:ext uri="{FF2B5EF4-FFF2-40B4-BE49-F238E27FC236}">
                <a16:creationId xmlns:a16="http://schemas.microsoft.com/office/drawing/2014/main" id="{988BC72E-C26D-2F49-8D60-87C200F7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9">
            <a:extLst>
              <a:ext uri="{FF2B5EF4-FFF2-40B4-BE49-F238E27FC236}">
                <a16:creationId xmlns:a16="http://schemas.microsoft.com/office/drawing/2014/main" id="{0E45C96E-8563-9B41-B52F-54464BCD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1071D780-CEDF-5146-A203-4435696F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8" name="Kuva 11">
            <a:extLst>
              <a:ext uri="{FF2B5EF4-FFF2-40B4-BE49-F238E27FC236}">
                <a16:creationId xmlns:a16="http://schemas.microsoft.com/office/drawing/2014/main" id="{58373FF2-1A6E-5245-B043-72BF0BCE3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D44F-8482-4A12-8E80-EB325AAC9F24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F9CBCF9D-C2DA-FD4E-BB60-510016B86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28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1" name="Alaotsikko 2">
            <a:extLst>
              <a:ext uri="{FF2B5EF4-FFF2-40B4-BE49-F238E27FC236}">
                <a16:creationId xmlns:a16="http://schemas.microsoft.com/office/drawing/2014/main" id="{A08859D9-C039-1B48-B00D-9A2524E7D7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1357BC9-51BA-2F42-81DA-CD783E1C4C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D44F-8482-4A12-8E80-EB325AAC9F24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5" name="Kuva 11">
            <a:extLst>
              <a:ext uri="{FF2B5EF4-FFF2-40B4-BE49-F238E27FC236}">
                <a16:creationId xmlns:a16="http://schemas.microsoft.com/office/drawing/2014/main" id="{F16785BB-C649-7344-8828-6D6CCB4FA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8D5DFB5-F271-B447-A3EC-A6000C337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D44F-8482-4A12-8E80-EB325AAC9F24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DD964-59E2-1A47-90A6-2CD07BECC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819774"/>
            <a:ext cx="1938057" cy="43674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EFF32F0-91EF-8F44-B592-D383DB4C7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66148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9013298-33C6-5948-94C6-1915D13382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5594" y="152399"/>
            <a:ext cx="115812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uorakulmio 10">
            <a:extLst>
              <a:ext uri="{FF2B5EF4-FFF2-40B4-BE49-F238E27FC236}">
                <a16:creationId xmlns:a16="http://schemas.microsoft.com/office/drawing/2014/main" id="{0E3C1005-DA23-374E-B27A-1C0119A85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711C7308-C3AB-954A-9364-711C13EF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800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06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78109F2-FCC6-CD4C-9AF6-E48090878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CA95-02B8-4321-AC40-BDD00EDE02A0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730A2077-2EF4-B14F-A95B-F1DAFD7C7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D092BE3C-53A8-8B4C-8744-D8797E1D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BD6E35C-5959-A74B-AB45-65DBF5D36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>
            <a:extLst>
              <a:ext uri="{FF2B5EF4-FFF2-40B4-BE49-F238E27FC236}">
                <a16:creationId xmlns:a16="http://schemas.microsoft.com/office/drawing/2014/main" id="{E735E13A-BA25-8346-B7B5-BA187C9A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C47F54F0-A921-0A46-B679-2E8E8A09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3E5271E0-14FD-CE48-8358-63A6C10F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CA95-02B8-4321-AC40-BDD00EDE02A0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4C07361-89B3-B047-B713-61D74520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2A5CCF-E5AA-7A44-9687-D5C1124E8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A90CCCB8-64A2-9941-8C7C-45ED0BEBE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CA95-02B8-4321-AC40-BDD00EDE02A0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999F45-355F-A748-8ED2-9142F95C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2740452-E3F2-B94C-8323-9CBEB4227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3D3915F-8AC1-8147-AB68-52E033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90F659-494C-B94E-94AB-C3A08D172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4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9409C4D-6212-334E-B51B-163F4EF5F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18B82477-D815-904E-8AB9-6CC952E8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DE8C1EBD-04E6-6242-9D30-51187542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2F15-764A-42B1-8516-013486C2F245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D3FEB8F-B8A4-E74C-88B8-8BD6470EE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6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2F15-764A-42B1-8516-013486C2F245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58942009-D74E-F649-8E12-9BCBA30B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E439ABF-A3F2-6C4C-AADE-6BC076BA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0867557-A6BF-6F47-81CD-3A46AC78A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6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2F15-764A-42B1-8516-013486C2F245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655467-4F61-614A-8433-57710F3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18BCBE-09E5-C146-AB32-0287A221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A823DA4-C01C-F24C-B2AF-D11535478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C9E9261D-5500-0E47-8CCB-B10AE04B9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0577F5B1-4876-B44F-B171-1BD0A9694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EE41BAE2-850A-FA40-806A-BE7B065B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28D5-C0FA-4947-BA0B-2722B40A723F}" type="datetime1">
              <a:rPr lang="fi-FI" smtClean="0"/>
              <a:t>9.11.2021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E0A4306F-0F98-1C47-90BC-2719C7E8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9BCD33E-1FF5-724A-86BC-D1BFB6D55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28D5-C0FA-4947-BA0B-2722B40A723F}" type="datetime1">
              <a:rPr lang="fi-FI" smtClean="0"/>
              <a:t>9.11.2021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4C2674CF-3D30-9B44-BFE2-3BF52E11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9131880-CE65-D54B-B44A-69B9A8016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28D5-C0FA-4947-BA0B-2722B40A723F}" type="datetime1">
              <a:rPr lang="fi-FI" smtClean="0"/>
              <a:t>9.11.2021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83852FAA-2E75-F447-9C3F-7F8E96F3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AAD239C-788A-7345-B157-76D898FA6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9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F9E8-A2CF-46B2-A3BE-E8C013D31EC3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6A1BBB9-7497-5B45-81E0-6505AD67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765CA8-0036-D249-BAF7-BFEE96CD54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A7C1BE51-18D9-0F41-898E-A89594AA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4C8BC58-BDB8-7843-A000-C2C8F0B2D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57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F9E8-A2CF-46B2-A3BE-E8C013D31EC3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522A9525-8A19-F24C-918A-74ABB6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18159AF-F470-A740-9836-19624726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16BF141-BCF1-B74F-8E8D-ECB5EC021E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0352C4-9E9B-E947-842F-34DF7A9AA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F9E8-A2CF-46B2-A3BE-E8C013D31EC3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A8CB4593-5AD0-8742-8B23-BA36734D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9EB5E27-E9E8-EF4F-A456-9462367B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76DBBFC3-8234-1E45-AC9E-9625D6A991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E95A981-A414-0B45-9709-63D923F38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11">
            <a:extLst>
              <a:ext uri="{FF2B5EF4-FFF2-40B4-BE49-F238E27FC236}">
                <a16:creationId xmlns:a16="http://schemas.microsoft.com/office/drawing/2014/main" id="{B3C96F14-98C4-FA48-8B2F-307FC76F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7919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919BD07-6FA5-8B4A-ADED-81C7F890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7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503800B-7F25-8148-9478-003E8902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3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67" y="972671"/>
            <a:ext cx="4975412" cy="103542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67" y="2232561"/>
            <a:ext cx="4975412" cy="39533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BB56-60BA-464F-ACE1-3C7A79DC6466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Kuvan paikkamerkki 2">
            <a:extLst>
              <a:ext uri="{FF2B5EF4-FFF2-40B4-BE49-F238E27FC236}">
                <a16:creationId xmlns:a16="http://schemas.microsoft.com/office/drawing/2014/main" id="{1574E7BA-A513-284B-B53F-EA5081479A5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1594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99035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3" y="972671"/>
            <a:ext cx="4501387" cy="1035424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13" y="2244080"/>
            <a:ext cx="4975412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50EA-7E09-4FB1-B2D0-B080F6A00474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1">
            <a:extLst>
              <a:ext uri="{FF2B5EF4-FFF2-40B4-BE49-F238E27FC236}">
                <a16:creationId xmlns:a16="http://schemas.microsoft.com/office/drawing/2014/main" id="{832FD98A-B7A0-2C41-B3A1-AB4182E8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606" y="0"/>
            <a:ext cx="5791994" cy="6858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50AB64A-D866-A345-B622-1EF8F830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E1CBA63-99C2-0B42-9465-FD2E364A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43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AC06F1-8EA1-2F48-B6E1-D8886B94B18C}"/>
              </a:ext>
            </a:extLst>
          </p:cNvPr>
          <p:cNvSpPr txBox="1">
            <a:spLocks/>
          </p:cNvSpPr>
          <p:nvPr userDrawn="1"/>
        </p:nvSpPr>
        <p:spPr>
          <a:xfrm>
            <a:off x="4517417" y="6494929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95A63CB1-09AA-CD47-B1A7-2E21EC33A7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4800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78F9582-FB44-8842-BAAB-A123F5841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7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C018C0B-C8B9-1B4B-B3EF-394981D5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DD578C4-B933-214E-BE95-D0A2A714DA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C0B2F69F-A4DF-AD43-BC22-CD12A86C3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DE5F8F09-FCCA-BF44-B351-38E41AD01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F269BDAA-E4AC-E04B-A3D5-487F5FE6A7F2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4477DC3-7230-9B40-8A7F-8594D1C3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0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938DCC1E-DF1A-7147-B427-7B5A587B30BB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6E4DD20B-BAA0-9C40-AD12-5DBE03EC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5447C2D6-F397-6343-8353-3804A5E371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9A58B1BD-811F-F549-B3A2-AEC66B5B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2">
            <a:extLst>
              <a:ext uri="{FF2B5EF4-FFF2-40B4-BE49-F238E27FC236}">
                <a16:creationId xmlns:a16="http://schemas.microsoft.com/office/drawing/2014/main" id="{30B6ECF4-4A14-D640-B557-9C58C2630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FDA2E3D-6B25-6C40-9732-F6C664F18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4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bg object 16">
            <a:extLst>
              <a:ext uri="{FF2B5EF4-FFF2-40B4-BE49-F238E27FC236}">
                <a16:creationId xmlns:a16="http://schemas.microsoft.com/office/drawing/2014/main" id="{9B95820B-1EBC-1B4D-A835-A97C2C6EEE59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C8183E1A-911B-2545-AD5C-34620C37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549E12E4-13BD-6642-BCEE-B302E05480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AB328902-814A-F646-9048-DD83420C1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2">
            <a:extLst>
              <a:ext uri="{FF2B5EF4-FFF2-40B4-BE49-F238E27FC236}">
                <a16:creationId xmlns:a16="http://schemas.microsoft.com/office/drawing/2014/main" id="{40121E50-354C-334B-B86B-8953BF9B5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1CABA38-7D16-A841-8A06-1CBD0A016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54704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387CBC3-79DD-EC48-B37E-B445F279A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1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44765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5F21414-F751-7141-AB42-1A85CF355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1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6BC8-5855-4B5C-81F7-903BEC4A284D}" type="datetime1">
              <a:rPr lang="fi-FI" smtClean="0"/>
              <a:t>9.11.2021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64643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54CB1B05-070E-8D43-96D6-F13C00E1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2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21CD4E8-9E8C-9941-9FAF-8B4BCB568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E072E2F-45B5-1E4F-B182-926E01C09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 dirty="0"/>
              <a:t>Etunimi Sukunimi, </a:t>
            </a:r>
            <a:r>
              <a:rPr lang="fi-FI" dirty="0" err="1"/>
              <a:t>etunimi.sukunimi@email.fi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EEC297-A341-0F4E-AC6D-ECE5B242E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dirty="0"/>
              <a:t>Kiitos!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89D09DC-8D62-3C4B-A31D-488543DD55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 dirty="0"/>
              <a:t>Twitter: @</a:t>
            </a:r>
            <a:r>
              <a:rPr lang="fi-FI" dirty="0" err="1"/>
              <a:t>LU_sote</a:t>
            </a:r>
            <a:br>
              <a:rPr lang="fi-FI" dirty="0"/>
            </a:br>
            <a:r>
              <a:rPr lang="fi-FI" dirty="0"/>
              <a:t>Facebook: @</a:t>
            </a:r>
            <a:r>
              <a:rPr lang="fi-FI" dirty="0" err="1"/>
              <a:t>LansiUudenmaanSote</a:t>
            </a:r>
            <a:br>
              <a:rPr lang="fi-FI" dirty="0"/>
            </a:br>
            <a:r>
              <a:rPr lang="fi-FI" dirty="0" err="1"/>
              <a:t>www.lu-palvelut.fi</a:t>
            </a:r>
            <a:r>
              <a:rPr lang="fi-FI" dirty="0"/>
              <a:t>/</a:t>
            </a:r>
            <a:r>
              <a:rPr lang="fi-FI" dirty="0" err="1"/>
              <a:t>sote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393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674F8A5-0C28-7E47-8537-C67E5459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20" name="Tekstin paikkamerkki 3">
            <a:extLst>
              <a:ext uri="{FF2B5EF4-FFF2-40B4-BE49-F238E27FC236}">
                <a16:creationId xmlns:a16="http://schemas.microsoft.com/office/drawing/2014/main" id="{D63F976B-97C0-F04F-9A7F-D9DA5F5F0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 dirty="0"/>
              <a:t>Etunimi Sukunimi, </a:t>
            </a:r>
            <a:r>
              <a:rPr lang="fi-FI" dirty="0" err="1"/>
              <a:t>etunimi.sukunimi@email.fi</a:t>
            </a:r>
            <a:endParaRPr lang="fi-FI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8A05A545-1EC5-9449-86EB-1D360C547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dirty="0"/>
              <a:t>Kiitos!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091FC103-FFC3-1441-9BD5-AF46513A4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 dirty="0"/>
              <a:t>Twitter: @</a:t>
            </a:r>
            <a:r>
              <a:rPr lang="fi-FI" dirty="0" err="1"/>
              <a:t>LU_sote</a:t>
            </a:r>
            <a:br>
              <a:rPr lang="fi-FI" dirty="0"/>
            </a:br>
            <a:r>
              <a:rPr lang="fi-FI" dirty="0"/>
              <a:t>Facebook: @</a:t>
            </a:r>
            <a:r>
              <a:rPr lang="fi-FI" dirty="0" err="1"/>
              <a:t>LansiUudenmaanSote</a:t>
            </a:r>
            <a:br>
              <a:rPr lang="fi-FI" dirty="0"/>
            </a:br>
            <a:r>
              <a:rPr lang="fi-FI" dirty="0" err="1"/>
              <a:t>www.lu-palvelut.fi</a:t>
            </a:r>
            <a:r>
              <a:rPr lang="fi-FI" dirty="0"/>
              <a:t>/</a:t>
            </a:r>
            <a:r>
              <a:rPr lang="fi-FI" dirty="0" err="1"/>
              <a:t>sote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4220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AD4D2B-157A-D241-85C0-FB52EAB77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819774"/>
            <a:ext cx="1938057" cy="4367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3D89748-1F52-C442-ADD8-83C5C0A3B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D84CF814-4FD2-5C44-A460-7B1403DB3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 dirty="0"/>
              <a:t>Etunimi Sukunimi, </a:t>
            </a:r>
            <a:r>
              <a:rPr lang="fi-FI" dirty="0" err="1"/>
              <a:t>etunimi.sukunimi@email.fi</a:t>
            </a:r>
            <a:endParaRPr lang="fi-FI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D50049DA-6038-7A4E-8A1D-5FCB0BE60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dirty="0" err="1"/>
              <a:t>Tack</a:t>
            </a:r>
            <a:r>
              <a:rPr lang="fi-FI" dirty="0"/>
              <a:t>!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1CC14C44-A4D3-3A42-9E8B-CCC2F4AFA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 dirty="0"/>
              <a:t>Twitter: @</a:t>
            </a:r>
            <a:r>
              <a:rPr lang="fi-FI" dirty="0" err="1"/>
              <a:t>LU_sote</a:t>
            </a:r>
            <a:br>
              <a:rPr lang="fi-FI" dirty="0"/>
            </a:br>
            <a:r>
              <a:rPr lang="fi-FI" dirty="0"/>
              <a:t>Facebook: @</a:t>
            </a:r>
            <a:r>
              <a:rPr lang="fi-FI" dirty="0" err="1"/>
              <a:t>LansiUudenmaanSote</a:t>
            </a:r>
            <a:br>
              <a:rPr lang="fi-FI" dirty="0"/>
            </a:br>
            <a:r>
              <a:rPr lang="fi-FI" dirty="0" err="1"/>
              <a:t>www.lu-palvelut.fi</a:t>
            </a:r>
            <a:r>
              <a:rPr lang="fi-FI" dirty="0"/>
              <a:t>/</a:t>
            </a:r>
            <a:r>
              <a:rPr lang="fi-FI" dirty="0" err="1"/>
              <a:t>sote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1135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fiikkapohja_tyhjä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3F4E8060-60D9-A44B-9B36-2877D2F5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52" y="14124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9.11.2021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8" y="972671"/>
            <a:ext cx="9955306" cy="1035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588" y="2429435"/>
            <a:ext cx="9955306" cy="3756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282" y="6578054"/>
            <a:ext cx="999565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DB92CDF-9177-4CB0-9B78-F0A4D76089D3}" type="datetime1">
              <a:rPr lang="fi-FI" smtClean="0"/>
              <a:t>9.11.2021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3292" y="6578054"/>
            <a:ext cx="3783108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211" y="6578054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0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3000"/>
        </a:lnSpc>
        <a:spcBef>
          <a:spcPts val="12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uora yhdysviiva 130">
            <a:extLst>
              <a:ext uri="{FF2B5EF4-FFF2-40B4-BE49-F238E27FC236}">
                <a16:creationId xmlns:a16="http://schemas.microsoft.com/office/drawing/2014/main" id="{786A445F-0637-304B-AF12-F0267E6E6FF6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4162337" y="4206450"/>
            <a:ext cx="2385571" cy="10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Kuva 69">
            <a:extLst>
              <a:ext uri="{FF2B5EF4-FFF2-40B4-BE49-F238E27FC236}">
                <a16:creationId xmlns:a16="http://schemas.microsoft.com/office/drawing/2014/main" id="{0F63B76D-F74B-7348-BEF6-38F96CEC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969" y="3417488"/>
            <a:ext cx="3059952" cy="1564165"/>
          </a:xfrm>
          <a:prstGeom prst="rect">
            <a:avLst/>
          </a:prstGeom>
        </p:spPr>
      </p:pic>
      <p:sp>
        <p:nvSpPr>
          <p:cNvPr id="128" name="Suorakulmio 127">
            <a:extLst>
              <a:ext uri="{FF2B5EF4-FFF2-40B4-BE49-F238E27FC236}">
                <a16:creationId xmlns:a16="http://schemas.microsoft.com/office/drawing/2014/main" id="{4496F2A4-B09D-FF4B-BE87-8147D32C95F1}"/>
              </a:ext>
            </a:extLst>
          </p:cNvPr>
          <p:cNvSpPr/>
          <p:nvPr/>
        </p:nvSpPr>
        <p:spPr>
          <a:xfrm>
            <a:off x="4054159" y="3888466"/>
            <a:ext cx="511621" cy="64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4" name="Kuva 123">
            <a:extLst>
              <a:ext uri="{FF2B5EF4-FFF2-40B4-BE49-F238E27FC236}">
                <a16:creationId xmlns:a16="http://schemas.microsoft.com/office/drawing/2014/main" id="{7C212408-7234-E249-B4AF-38AB47818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232276" y="4507609"/>
            <a:ext cx="194755" cy="299088"/>
          </a:xfrm>
          <a:prstGeom prst="rect">
            <a:avLst/>
          </a:prstGeom>
        </p:spPr>
      </p:pic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0D810B54-E3E7-D64B-88D9-8CD264CE6C59}"/>
              </a:ext>
            </a:extLst>
          </p:cNvPr>
          <p:cNvCxnSpPr>
            <a:cxnSpLocks/>
          </p:cNvCxnSpPr>
          <p:nvPr/>
        </p:nvCxnSpPr>
        <p:spPr>
          <a:xfrm>
            <a:off x="1328217" y="2003263"/>
            <a:ext cx="0" cy="113265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Ellipsi 109">
            <a:extLst>
              <a:ext uri="{FF2B5EF4-FFF2-40B4-BE49-F238E27FC236}">
                <a16:creationId xmlns:a16="http://schemas.microsoft.com/office/drawing/2014/main" id="{0F00D088-9944-4441-8B94-9CAE5418513B}"/>
              </a:ext>
            </a:extLst>
          </p:cNvPr>
          <p:cNvSpPr/>
          <p:nvPr/>
        </p:nvSpPr>
        <p:spPr>
          <a:xfrm>
            <a:off x="1027141" y="1816538"/>
            <a:ext cx="606229" cy="60622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" name="Ellipsi 110">
            <a:extLst>
              <a:ext uri="{FF2B5EF4-FFF2-40B4-BE49-F238E27FC236}">
                <a16:creationId xmlns:a16="http://schemas.microsoft.com/office/drawing/2014/main" id="{8194DFF8-C079-C544-B695-782AAA18D0FF}"/>
              </a:ext>
            </a:extLst>
          </p:cNvPr>
          <p:cNvSpPr/>
          <p:nvPr/>
        </p:nvSpPr>
        <p:spPr>
          <a:xfrm>
            <a:off x="1078227" y="1868155"/>
            <a:ext cx="499980" cy="49998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538D5878-5B28-A548-A1D3-2D4AC8C03F4C}"/>
              </a:ext>
            </a:extLst>
          </p:cNvPr>
          <p:cNvCxnSpPr>
            <a:cxnSpLocks/>
          </p:cNvCxnSpPr>
          <p:nvPr/>
        </p:nvCxnSpPr>
        <p:spPr>
          <a:xfrm>
            <a:off x="1328217" y="3945358"/>
            <a:ext cx="0" cy="75424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4EFF4588-D1D2-3B41-A3C4-B6B0B3F5E8EC}"/>
              </a:ext>
            </a:extLst>
          </p:cNvPr>
          <p:cNvSpPr/>
          <p:nvPr/>
        </p:nvSpPr>
        <p:spPr>
          <a:xfrm>
            <a:off x="1036504" y="3910631"/>
            <a:ext cx="606229" cy="60622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" name="Ellipsi 105">
            <a:extLst>
              <a:ext uri="{FF2B5EF4-FFF2-40B4-BE49-F238E27FC236}">
                <a16:creationId xmlns:a16="http://schemas.microsoft.com/office/drawing/2014/main" id="{781841B1-3E22-F649-9A5C-8A35678F59F4}"/>
              </a:ext>
            </a:extLst>
          </p:cNvPr>
          <p:cNvSpPr/>
          <p:nvPr/>
        </p:nvSpPr>
        <p:spPr>
          <a:xfrm>
            <a:off x="1087590" y="3962248"/>
            <a:ext cx="499980" cy="49998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2234BE8C-751A-DF46-94E9-2D8D16F88C40}"/>
              </a:ext>
            </a:extLst>
          </p:cNvPr>
          <p:cNvCxnSpPr>
            <a:cxnSpLocks/>
          </p:cNvCxnSpPr>
          <p:nvPr/>
        </p:nvCxnSpPr>
        <p:spPr>
          <a:xfrm flipV="1">
            <a:off x="4511889" y="3230122"/>
            <a:ext cx="705565" cy="832691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FA2F6113-C259-C046-83FE-997C700B0DA8}"/>
              </a:ext>
            </a:extLst>
          </p:cNvPr>
          <p:cNvCxnSpPr>
            <a:cxnSpLocks/>
            <a:stCxn id="82" idx="7"/>
          </p:cNvCxnSpPr>
          <p:nvPr/>
        </p:nvCxnSpPr>
        <p:spPr>
          <a:xfrm flipV="1">
            <a:off x="5742483" y="3230122"/>
            <a:ext cx="705565" cy="832691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uora yhdysviiva 72">
            <a:extLst>
              <a:ext uri="{FF2B5EF4-FFF2-40B4-BE49-F238E27FC236}">
                <a16:creationId xmlns:a16="http://schemas.microsoft.com/office/drawing/2014/main" id="{14590053-A311-4B48-B569-70C4743DB550}"/>
              </a:ext>
            </a:extLst>
          </p:cNvPr>
          <p:cNvCxnSpPr>
            <a:cxnSpLocks/>
          </p:cNvCxnSpPr>
          <p:nvPr/>
        </p:nvCxnSpPr>
        <p:spPr>
          <a:xfrm>
            <a:off x="8056875" y="4142717"/>
            <a:ext cx="0" cy="2121559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lipsi 35">
            <a:extLst>
              <a:ext uri="{FF2B5EF4-FFF2-40B4-BE49-F238E27FC236}">
                <a16:creationId xmlns:a16="http://schemas.microsoft.com/office/drawing/2014/main" id="{6AEDC802-9633-EF4F-85FA-A54C14532D40}"/>
              </a:ext>
            </a:extLst>
          </p:cNvPr>
          <p:cNvSpPr/>
          <p:nvPr/>
        </p:nvSpPr>
        <p:spPr>
          <a:xfrm>
            <a:off x="7943896" y="4092734"/>
            <a:ext cx="232153" cy="23215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768C603-7F68-0343-9F96-E9DAB504C8F6}"/>
              </a:ext>
            </a:extLst>
          </p:cNvPr>
          <p:cNvGrpSpPr/>
          <p:nvPr/>
        </p:nvGrpSpPr>
        <p:grpSpPr>
          <a:xfrm>
            <a:off x="8057571" y="4092200"/>
            <a:ext cx="2908879" cy="244475"/>
            <a:chOff x="8057571" y="3733800"/>
            <a:chExt cx="2908879" cy="244475"/>
          </a:xfrm>
        </p:grpSpPr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F716FE2B-BC83-A948-8168-A12D845EEEA7}"/>
                </a:ext>
              </a:extLst>
            </p:cNvPr>
            <p:cNvSpPr/>
            <p:nvPr/>
          </p:nvSpPr>
          <p:spPr>
            <a:xfrm>
              <a:off x="10734675" y="3733800"/>
              <a:ext cx="231775" cy="244475"/>
            </a:xfrm>
            <a:custGeom>
              <a:avLst/>
              <a:gdLst>
                <a:gd name="connsiteX0" fmla="*/ 107950 w 231775"/>
                <a:gd name="connsiteY0" fmla="*/ 0 h 244475"/>
                <a:gd name="connsiteX1" fmla="*/ 231775 w 231775"/>
                <a:gd name="connsiteY1" fmla="*/ 120650 h 244475"/>
                <a:gd name="connsiteX2" fmla="*/ 111125 w 231775"/>
                <a:gd name="connsiteY2" fmla="*/ 244475 h 244475"/>
                <a:gd name="connsiteX3" fmla="*/ 0 w 231775"/>
                <a:gd name="connsiteY3" fmla="*/ 177800 h 244475"/>
                <a:gd name="connsiteX4" fmla="*/ 107950 w 231775"/>
                <a:gd name="connsiteY4" fmla="*/ 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75" h="244475">
                  <a:moveTo>
                    <a:pt x="107950" y="0"/>
                  </a:moveTo>
                  <a:lnTo>
                    <a:pt x="231775" y="120650"/>
                  </a:lnTo>
                  <a:lnTo>
                    <a:pt x="111125" y="244475"/>
                  </a:lnTo>
                  <a:lnTo>
                    <a:pt x="0" y="1778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FDA7CA53-146C-1240-AD46-1C0F5CF3DC09}"/>
                </a:ext>
              </a:extLst>
            </p:cNvPr>
            <p:cNvSpPr/>
            <p:nvPr/>
          </p:nvSpPr>
          <p:spPr>
            <a:xfrm>
              <a:off x="8057571" y="3734333"/>
              <a:ext cx="2780575" cy="2321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2FC2179-4558-9542-A688-F36EA5F5084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716964" y="4208811"/>
            <a:ext cx="4250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tsikko 25">
            <a:extLst>
              <a:ext uri="{FF2B5EF4-FFF2-40B4-BE49-F238E27FC236}">
                <a16:creationId xmlns:a16="http://schemas.microsoft.com/office/drawing/2014/main" id="{55701A38-89F6-0F48-A2F8-02D8B557AC5B}"/>
              </a:ext>
            </a:extLst>
          </p:cNvPr>
          <p:cNvSpPr txBox="1">
            <a:spLocks/>
          </p:cNvSpPr>
          <p:nvPr/>
        </p:nvSpPr>
        <p:spPr>
          <a:xfrm>
            <a:off x="1011721" y="688724"/>
            <a:ext cx="9955306" cy="1035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Polku Hb-mallin asiakkaaksi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Henkilökohtaisen budjetoinnin sopivuutta arvioidaan asiakaskohtaisesti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01000607-2E98-B24D-8388-04AED0031605}"/>
              </a:ext>
            </a:extLst>
          </p:cNvPr>
          <p:cNvGrpSpPr/>
          <p:nvPr/>
        </p:nvGrpSpPr>
        <p:grpSpPr>
          <a:xfrm>
            <a:off x="1124789" y="4787760"/>
            <a:ext cx="406265" cy="406265"/>
            <a:chOff x="1130426" y="4645260"/>
            <a:chExt cx="406265" cy="406265"/>
          </a:xfrm>
        </p:grpSpPr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34438EEC-FECF-2545-9DE7-74E86E407A86}"/>
                </a:ext>
              </a:extLst>
            </p:cNvPr>
            <p:cNvSpPr/>
            <p:nvPr/>
          </p:nvSpPr>
          <p:spPr>
            <a:xfrm>
              <a:off x="1130426" y="4645260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EB0D3C21-05C9-0B4F-A451-114D689DBF7B}"/>
                </a:ext>
              </a:extLst>
            </p:cNvPr>
            <p:cNvSpPr/>
            <p:nvPr/>
          </p:nvSpPr>
          <p:spPr>
            <a:xfrm>
              <a:off x="1217482" y="4732316"/>
              <a:ext cx="232153" cy="23215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Ellipsi 31">
            <a:extLst>
              <a:ext uri="{FF2B5EF4-FFF2-40B4-BE49-F238E27FC236}">
                <a16:creationId xmlns:a16="http://schemas.microsoft.com/office/drawing/2014/main" id="{AEFEF03B-903A-FB45-8A56-E4FCF9C16398}"/>
              </a:ext>
            </a:extLst>
          </p:cNvPr>
          <p:cNvSpPr/>
          <p:nvPr/>
        </p:nvSpPr>
        <p:spPr>
          <a:xfrm>
            <a:off x="6627424" y="4005678"/>
            <a:ext cx="406265" cy="4062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110ECC09-CE19-ED4C-B15F-45FA6D122FEC}"/>
              </a:ext>
            </a:extLst>
          </p:cNvPr>
          <p:cNvSpPr txBox="1"/>
          <p:nvPr/>
        </p:nvSpPr>
        <p:spPr>
          <a:xfrm>
            <a:off x="4153906" y="2752319"/>
            <a:ext cx="20421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Asiakas ja ammattilainen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arvioivat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yhdessä mallin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sopivuuden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asiakkaalle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F7548012-26BC-0443-ABCA-02EB95B36B2F}"/>
              </a:ext>
            </a:extLst>
          </p:cNvPr>
          <p:cNvSpPr txBox="1"/>
          <p:nvPr/>
        </p:nvSpPr>
        <p:spPr>
          <a:xfrm>
            <a:off x="6627424" y="3493195"/>
            <a:ext cx="17023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Ammattilainen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tekee päätöksen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Hb-mallista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E46D3F1-5BEC-AE4C-B1A1-AB51452C5C11}"/>
              </a:ext>
            </a:extLst>
          </p:cNvPr>
          <p:cNvSpPr txBox="1"/>
          <p:nvPr/>
        </p:nvSpPr>
        <p:spPr>
          <a:xfrm>
            <a:off x="9167214" y="3039071"/>
            <a:ext cx="158328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Ammattilainen ja asiakas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seuraavat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palvelun käyttöä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 arvioivat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Hb-mallin sopivuutta asiakkaalle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CC56F286-95F3-D44B-8718-9A45EEA9D2DD}"/>
              </a:ext>
            </a:extLst>
          </p:cNvPr>
          <p:cNvSpPr txBox="1"/>
          <p:nvPr/>
        </p:nvSpPr>
        <p:spPr>
          <a:xfrm>
            <a:off x="1123476" y="5422840"/>
            <a:ext cx="111283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0. Asiakkaalla on lääkärilausunto ja hän jättää kuljetuspalvelu-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hakemuksen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088A8E26-07E1-FB48-9305-BC1414C09FAB}"/>
              </a:ext>
            </a:extLst>
          </p:cNvPr>
          <p:cNvSpPr txBox="1"/>
          <p:nvPr/>
        </p:nvSpPr>
        <p:spPr>
          <a:xfrm>
            <a:off x="2864282" y="5422841"/>
            <a:ext cx="200038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Hakemus kirjataan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järjestelmään ja asiakas toimittaa mahdolliset ammattilaisen pyytämät 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lisäselvitykset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AF60852-906C-4A4A-902E-E134B05F861D}"/>
              </a:ext>
            </a:extLst>
          </p:cNvPr>
          <p:cNvSpPr txBox="1"/>
          <p:nvPr/>
        </p:nvSpPr>
        <p:spPr>
          <a:xfrm>
            <a:off x="8133906" y="5117406"/>
            <a:ext cx="29765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Asiakas saa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toistaiseksi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voimassa olevan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päätöksen ja alkaa käyttää palvelua.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Palveluun kuuluu omavastuuosuus.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Matkamäärien hallinnointia varten asiakkaalla on profiili Kulkukeskuksen järjestelmässä. Palveluun saattaa kuulua edelleen myös taksikortti. 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175286E5-5A51-3D4F-AE53-65DEAF55818C}"/>
              </a:ext>
            </a:extLst>
          </p:cNvPr>
          <p:cNvSpPr txBox="1"/>
          <p:nvPr/>
        </p:nvSpPr>
        <p:spPr>
          <a:xfrm>
            <a:off x="6096000" y="2736181"/>
            <a:ext cx="20421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Sovitaan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yhdessä kilometri- ja euromäärät sekä sopimuksen tarkasteluaika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6CA60D07-453B-0248-90B0-6FBE52200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18973" y="3977756"/>
            <a:ext cx="300619" cy="461665"/>
          </a:xfrm>
          <a:prstGeom prst="rect">
            <a:avLst/>
          </a:prstGeom>
        </p:spPr>
      </p:pic>
      <p:sp>
        <p:nvSpPr>
          <p:cNvPr id="34" name="Ellipsi 33">
            <a:extLst>
              <a:ext uri="{FF2B5EF4-FFF2-40B4-BE49-F238E27FC236}">
                <a16:creationId xmlns:a16="http://schemas.microsoft.com/office/drawing/2014/main" id="{7B2F1215-88B2-B740-9A85-7845FA24C743}"/>
              </a:ext>
            </a:extLst>
          </p:cNvPr>
          <p:cNvSpPr/>
          <p:nvPr/>
        </p:nvSpPr>
        <p:spPr>
          <a:xfrm>
            <a:off x="6716964" y="4092734"/>
            <a:ext cx="232153" cy="232153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07E3C0A-331C-9547-9B04-A43072292B8F}"/>
              </a:ext>
            </a:extLst>
          </p:cNvPr>
          <p:cNvSpPr/>
          <p:nvPr/>
        </p:nvSpPr>
        <p:spPr>
          <a:xfrm>
            <a:off x="7849108" y="4005678"/>
            <a:ext cx="406265" cy="4062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4DD359C7-8AE7-6B40-94EC-5C9CFB344A52}"/>
              </a:ext>
            </a:extLst>
          </p:cNvPr>
          <p:cNvSpPr/>
          <p:nvPr/>
        </p:nvSpPr>
        <p:spPr>
          <a:xfrm>
            <a:off x="7936164" y="4092734"/>
            <a:ext cx="232153" cy="23215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BFDE80A0-D1EE-924A-827D-5D6A85BB2E29}"/>
              </a:ext>
            </a:extLst>
          </p:cNvPr>
          <p:cNvGrpSpPr/>
          <p:nvPr/>
        </p:nvGrpSpPr>
        <p:grpSpPr>
          <a:xfrm>
            <a:off x="1124789" y="3223596"/>
            <a:ext cx="406265" cy="406265"/>
            <a:chOff x="1709760" y="2865196"/>
            <a:chExt cx="406265" cy="406265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D4FB6D09-BA3E-FB46-9202-CF488DABB730}"/>
                </a:ext>
              </a:extLst>
            </p:cNvPr>
            <p:cNvSpPr/>
            <p:nvPr/>
          </p:nvSpPr>
          <p:spPr>
            <a:xfrm>
              <a:off x="1709760" y="2865196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1E21183A-0FCC-5F43-A128-8B59E0DE7D39}"/>
                </a:ext>
              </a:extLst>
            </p:cNvPr>
            <p:cNvGrpSpPr/>
            <p:nvPr/>
          </p:nvGrpSpPr>
          <p:grpSpPr>
            <a:xfrm>
              <a:off x="1796036" y="2951473"/>
              <a:ext cx="233712" cy="233710"/>
              <a:chOff x="1793551" y="2951471"/>
              <a:chExt cx="233712" cy="233710"/>
            </a:xfrm>
          </p:grpSpPr>
          <p:sp>
            <p:nvSpPr>
              <p:cNvPr id="43" name="Sektori 42">
                <a:extLst>
                  <a:ext uri="{FF2B5EF4-FFF2-40B4-BE49-F238E27FC236}">
                    <a16:creationId xmlns:a16="http://schemas.microsoft.com/office/drawing/2014/main" id="{28EB41C0-2DD4-DF43-9DD6-15E9E2AE6A36}"/>
                  </a:ext>
                </a:extLst>
              </p:cNvPr>
              <p:cNvSpPr/>
              <p:nvPr/>
            </p:nvSpPr>
            <p:spPr>
              <a:xfrm rot="13500000">
                <a:off x="1793553" y="2951471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Sektori 43">
                <a:extLst>
                  <a:ext uri="{FF2B5EF4-FFF2-40B4-BE49-F238E27FC236}">
                    <a16:creationId xmlns:a16="http://schemas.microsoft.com/office/drawing/2014/main" id="{720FF057-2EDF-524F-965C-C8CD2825ABB4}"/>
                  </a:ext>
                </a:extLst>
              </p:cNvPr>
              <p:cNvSpPr/>
              <p:nvPr/>
            </p:nvSpPr>
            <p:spPr>
              <a:xfrm rot="2700000">
                <a:off x="1793552" y="2951470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27515F1E-9261-1B42-B88B-6246E67ECB2D}"/>
              </a:ext>
            </a:extLst>
          </p:cNvPr>
          <p:cNvGrpSpPr/>
          <p:nvPr/>
        </p:nvGrpSpPr>
        <p:grpSpPr>
          <a:xfrm>
            <a:off x="4162337" y="4003317"/>
            <a:ext cx="406265" cy="406265"/>
            <a:chOff x="1709760" y="2865196"/>
            <a:chExt cx="406265" cy="406265"/>
          </a:xfrm>
        </p:grpSpPr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7A53AE4A-D780-E246-9177-FA67A2138965}"/>
                </a:ext>
              </a:extLst>
            </p:cNvPr>
            <p:cNvSpPr/>
            <p:nvPr/>
          </p:nvSpPr>
          <p:spPr>
            <a:xfrm>
              <a:off x="1709760" y="2865196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78" name="Ryhmä 77">
              <a:extLst>
                <a:ext uri="{FF2B5EF4-FFF2-40B4-BE49-F238E27FC236}">
                  <a16:creationId xmlns:a16="http://schemas.microsoft.com/office/drawing/2014/main" id="{1FDD4428-0801-8D4B-AD46-BB02EE905544}"/>
                </a:ext>
              </a:extLst>
            </p:cNvPr>
            <p:cNvGrpSpPr/>
            <p:nvPr/>
          </p:nvGrpSpPr>
          <p:grpSpPr>
            <a:xfrm>
              <a:off x="1796036" y="2951473"/>
              <a:ext cx="233712" cy="233710"/>
              <a:chOff x="1793551" y="2951471"/>
              <a:chExt cx="233712" cy="233710"/>
            </a:xfrm>
          </p:grpSpPr>
          <p:sp>
            <p:nvSpPr>
              <p:cNvPr id="79" name="Sektori 78">
                <a:extLst>
                  <a:ext uri="{FF2B5EF4-FFF2-40B4-BE49-F238E27FC236}">
                    <a16:creationId xmlns:a16="http://schemas.microsoft.com/office/drawing/2014/main" id="{5DAC0BCA-2145-C44B-AF2F-36579FF00056}"/>
                  </a:ext>
                </a:extLst>
              </p:cNvPr>
              <p:cNvSpPr/>
              <p:nvPr/>
            </p:nvSpPr>
            <p:spPr>
              <a:xfrm rot="13500000">
                <a:off x="1793553" y="2951471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0" name="Sektori 79">
                <a:extLst>
                  <a:ext uri="{FF2B5EF4-FFF2-40B4-BE49-F238E27FC236}">
                    <a16:creationId xmlns:a16="http://schemas.microsoft.com/office/drawing/2014/main" id="{FD29DADA-8838-7E4B-8430-5F62FE6B4602}"/>
                  </a:ext>
                </a:extLst>
              </p:cNvPr>
              <p:cNvSpPr/>
              <p:nvPr/>
            </p:nvSpPr>
            <p:spPr>
              <a:xfrm rot="2700000">
                <a:off x="1793552" y="2951470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EFACD08A-FFEC-3C4C-9666-8CC8175C4D01}"/>
              </a:ext>
            </a:extLst>
          </p:cNvPr>
          <p:cNvGrpSpPr/>
          <p:nvPr/>
        </p:nvGrpSpPr>
        <p:grpSpPr>
          <a:xfrm>
            <a:off x="5395714" y="4003317"/>
            <a:ext cx="406265" cy="406265"/>
            <a:chOff x="1709760" y="2865196"/>
            <a:chExt cx="406265" cy="406265"/>
          </a:xfrm>
        </p:grpSpPr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5D123A38-B4B3-134C-9E29-E7112107E678}"/>
                </a:ext>
              </a:extLst>
            </p:cNvPr>
            <p:cNvSpPr/>
            <p:nvPr/>
          </p:nvSpPr>
          <p:spPr>
            <a:xfrm>
              <a:off x="1709760" y="2865196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CC59FFE6-BDB8-4649-B675-BED1644C6EE5}"/>
                </a:ext>
              </a:extLst>
            </p:cNvPr>
            <p:cNvGrpSpPr/>
            <p:nvPr/>
          </p:nvGrpSpPr>
          <p:grpSpPr>
            <a:xfrm>
              <a:off x="1796036" y="2951473"/>
              <a:ext cx="233712" cy="233710"/>
              <a:chOff x="1793551" y="2951471"/>
              <a:chExt cx="233712" cy="233710"/>
            </a:xfrm>
          </p:grpSpPr>
          <p:sp>
            <p:nvSpPr>
              <p:cNvPr id="84" name="Sektori 83">
                <a:extLst>
                  <a:ext uri="{FF2B5EF4-FFF2-40B4-BE49-F238E27FC236}">
                    <a16:creationId xmlns:a16="http://schemas.microsoft.com/office/drawing/2014/main" id="{C0D98A1F-83D9-4240-B04C-80F6C4DA6393}"/>
                  </a:ext>
                </a:extLst>
              </p:cNvPr>
              <p:cNvSpPr/>
              <p:nvPr/>
            </p:nvSpPr>
            <p:spPr>
              <a:xfrm rot="13500000">
                <a:off x="1793553" y="2951471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5" name="Sektori 84">
                <a:extLst>
                  <a:ext uri="{FF2B5EF4-FFF2-40B4-BE49-F238E27FC236}">
                    <a16:creationId xmlns:a16="http://schemas.microsoft.com/office/drawing/2014/main" id="{113BD94B-8303-5440-87E2-658EAA3110A1}"/>
                  </a:ext>
                </a:extLst>
              </p:cNvPr>
              <p:cNvSpPr/>
              <p:nvPr/>
            </p:nvSpPr>
            <p:spPr>
              <a:xfrm rot="2700000">
                <a:off x="1793552" y="2951470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7304CEED-A340-2D43-ACA2-656CA56D958C}"/>
              </a:ext>
            </a:extLst>
          </p:cNvPr>
          <p:cNvGrpSpPr/>
          <p:nvPr/>
        </p:nvGrpSpPr>
        <p:grpSpPr>
          <a:xfrm>
            <a:off x="9081668" y="4003317"/>
            <a:ext cx="406265" cy="406265"/>
            <a:chOff x="1709760" y="2865196"/>
            <a:chExt cx="406265" cy="406265"/>
          </a:xfrm>
        </p:grpSpPr>
        <p:sp>
          <p:nvSpPr>
            <p:cNvPr id="87" name="Ellipsi 86">
              <a:extLst>
                <a:ext uri="{FF2B5EF4-FFF2-40B4-BE49-F238E27FC236}">
                  <a16:creationId xmlns:a16="http://schemas.microsoft.com/office/drawing/2014/main" id="{69EAD8A2-173A-414C-9900-D017C4406071}"/>
                </a:ext>
              </a:extLst>
            </p:cNvPr>
            <p:cNvSpPr/>
            <p:nvPr/>
          </p:nvSpPr>
          <p:spPr>
            <a:xfrm>
              <a:off x="1709760" y="2865196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88" name="Ryhmä 87">
              <a:extLst>
                <a:ext uri="{FF2B5EF4-FFF2-40B4-BE49-F238E27FC236}">
                  <a16:creationId xmlns:a16="http://schemas.microsoft.com/office/drawing/2014/main" id="{E738B9E8-A0F8-B74D-BB17-7FDCF8E3DC7E}"/>
                </a:ext>
              </a:extLst>
            </p:cNvPr>
            <p:cNvGrpSpPr/>
            <p:nvPr/>
          </p:nvGrpSpPr>
          <p:grpSpPr>
            <a:xfrm>
              <a:off x="1796036" y="2951473"/>
              <a:ext cx="233712" cy="233710"/>
              <a:chOff x="1793551" y="2951471"/>
              <a:chExt cx="233712" cy="233710"/>
            </a:xfrm>
          </p:grpSpPr>
          <p:sp>
            <p:nvSpPr>
              <p:cNvPr id="89" name="Sektori 88">
                <a:extLst>
                  <a:ext uri="{FF2B5EF4-FFF2-40B4-BE49-F238E27FC236}">
                    <a16:creationId xmlns:a16="http://schemas.microsoft.com/office/drawing/2014/main" id="{BE084D1C-2BCE-5745-9736-013600C7E079}"/>
                  </a:ext>
                </a:extLst>
              </p:cNvPr>
              <p:cNvSpPr/>
              <p:nvPr/>
            </p:nvSpPr>
            <p:spPr>
              <a:xfrm rot="13500000">
                <a:off x="1793553" y="2951471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0" name="Sektori 89">
                <a:extLst>
                  <a:ext uri="{FF2B5EF4-FFF2-40B4-BE49-F238E27FC236}">
                    <a16:creationId xmlns:a16="http://schemas.microsoft.com/office/drawing/2014/main" id="{71A1B7B9-866B-0F44-813E-A25F366BC9B9}"/>
                  </a:ext>
                </a:extLst>
              </p:cNvPr>
              <p:cNvSpPr/>
              <p:nvPr/>
            </p:nvSpPr>
            <p:spPr>
              <a:xfrm rot="2700000">
                <a:off x="1793552" y="2951470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437D49FA-FC35-3A4C-ABE7-B7BB62EB3E23}"/>
              </a:ext>
            </a:extLst>
          </p:cNvPr>
          <p:cNvGrpSpPr/>
          <p:nvPr/>
        </p:nvGrpSpPr>
        <p:grpSpPr>
          <a:xfrm>
            <a:off x="2639307" y="4783038"/>
            <a:ext cx="406265" cy="406265"/>
            <a:chOff x="1709760" y="2865196"/>
            <a:chExt cx="406265" cy="406265"/>
          </a:xfrm>
        </p:grpSpPr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30043706-AFA6-7A4E-936B-ACC9180A5F8C}"/>
                </a:ext>
              </a:extLst>
            </p:cNvPr>
            <p:cNvSpPr/>
            <p:nvPr/>
          </p:nvSpPr>
          <p:spPr>
            <a:xfrm>
              <a:off x="1709760" y="2865196"/>
              <a:ext cx="406265" cy="40626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98" name="Ryhmä 97">
              <a:extLst>
                <a:ext uri="{FF2B5EF4-FFF2-40B4-BE49-F238E27FC236}">
                  <a16:creationId xmlns:a16="http://schemas.microsoft.com/office/drawing/2014/main" id="{4E36F4DC-377B-E547-B58D-AFADA3B03D65}"/>
                </a:ext>
              </a:extLst>
            </p:cNvPr>
            <p:cNvGrpSpPr/>
            <p:nvPr/>
          </p:nvGrpSpPr>
          <p:grpSpPr>
            <a:xfrm>
              <a:off x="1796036" y="2951473"/>
              <a:ext cx="233712" cy="233710"/>
              <a:chOff x="1793551" y="2951471"/>
              <a:chExt cx="233712" cy="233710"/>
            </a:xfrm>
          </p:grpSpPr>
          <p:sp>
            <p:nvSpPr>
              <p:cNvPr id="99" name="Sektori 98">
                <a:extLst>
                  <a:ext uri="{FF2B5EF4-FFF2-40B4-BE49-F238E27FC236}">
                    <a16:creationId xmlns:a16="http://schemas.microsoft.com/office/drawing/2014/main" id="{AAD71515-7222-4C4B-AE15-0B331E03C91A}"/>
                  </a:ext>
                </a:extLst>
              </p:cNvPr>
              <p:cNvSpPr/>
              <p:nvPr/>
            </p:nvSpPr>
            <p:spPr>
              <a:xfrm rot="13500000">
                <a:off x="1793553" y="2951471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0" name="Sektori 99">
                <a:extLst>
                  <a:ext uri="{FF2B5EF4-FFF2-40B4-BE49-F238E27FC236}">
                    <a16:creationId xmlns:a16="http://schemas.microsoft.com/office/drawing/2014/main" id="{63BBAFD4-4B7E-DD41-B74B-0FC8426622B2}"/>
                  </a:ext>
                </a:extLst>
              </p:cNvPr>
              <p:cNvSpPr/>
              <p:nvPr/>
            </p:nvSpPr>
            <p:spPr>
              <a:xfrm rot="2700000">
                <a:off x="1793552" y="2951470"/>
                <a:ext cx="233709" cy="233711"/>
              </a:xfrm>
              <a:prstGeom prst="pie">
                <a:avLst>
                  <a:gd name="adj1" fmla="val 5393115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086E3515-8392-C84E-AFDF-2DFDF933DD05}"/>
              </a:ext>
            </a:extLst>
          </p:cNvPr>
          <p:cNvGrpSpPr/>
          <p:nvPr/>
        </p:nvGrpSpPr>
        <p:grpSpPr>
          <a:xfrm>
            <a:off x="1718104" y="2569591"/>
            <a:ext cx="1556456" cy="615553"/>
            <a:chOff x="1267042" y="2131972"/>
            <a:chExt cx="1556456" cy="615553"/>
          </a:xfrm>
        </p:grpSpPr>
        <p:sp>
          <p:nvSpPr>
            <p:cNvPr id="48" name="Tekstiruutu 47">
              <a:extLst>
                <a:ext uri="{FF2B5EF4-FFF2-40B4-BE49-F238E27FC236}">
                  <a16:creationId xmlns:a16="http://schemas.microsoft.com/office/drawing/2014/main" id="{6359167F-1D84-1041-B4F9-4568CFC389B0}"/>
                </a:ext>
              </a:extLst>
            </p:cNvPr>
            <p:cNvSpPr txBox="1"/>
            <p:nvPr/>
          </p:nvSpPr>
          <p:spPr>
            <a:xfrm>
              <a:off x="1309665" y="2131972"/>
              <a:ext cx="15138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1. Asiakas tai ammattilainen </a:t>
              </a: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ehdottaa Hb-malliin siirtymistä</a:t>
              </a:r>
            </a:p>
          </p:txBody>
        </p:sp>
        <p:cxnSp>
          <p:nvCxnSpPr>
            <p:cNvPr id="7" name="Suora yhdysviiva 6">
              <a:extLst>
                <a:ext uri="{FF2B5EF4-FFF2-40B4-BE49-F238E27FC236}">
                  <a16:creationId xmlns:a16="http://schemas.microsoft.com/office/drawing/2014/main" id="{31CE6319-FF6F-7742-B5DB-0BE4162D8A13}"/>
                </a:ext>
              </a:extLst>
            </p:cNvPr>
            <p:cNvCxnSpPr>
              <a:cxnSpLocks/>
            </p:cNvCxnSpPr>
            <p:nvPr/>
          </p:nvCxnSpPr>
          <p:spPr>
            <a:xfrm>
              <a:off x="1445298" y="2281470"/>
              <a:ext cx="51126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uora yhdysviiva 100">
              <a:extLst>
                <a:ext uri="{FF2B5EF4-FFF2-40B4-BE49-F238E27FC236}">
                  <a16:creationId xmlns:a16="http://schemas.microsoft.com/office/drawing/2014/main" id="{1B6ADE4D-C198-5E45-A87D-7C728EAF3C7E}"/>
                </a:ext>
              </a:extLst>
            </p:cNvPr>
            <p:cNvCxnSpPr>
              <a:cxnSpLocks/>
            </p:cNvCxnSpPr>
            <p:nvPr/>
          </p:nvCxnSpPr>
          <p:spPr>
            <a:xfrm>
              <a:off x="1267042" y="2439748"/>
              <a:ext cx="999637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20B3BB78-0882-D643-890A-349298DCA7A7}"/>
              </a:ext>
            </a:extLst>
          </p:cNvPr>
          <p:cNvSpPr txBox="1"/>
          <p:nvPr/>
        </p:nvSpPr>
        <p:spPr>
          <a:xfrm>
            <a:off x="1771806" y="1935905"/>
            <a:ext cx="41165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A. Asiakas vaihtaa vammaispalvelun muusta kuljetusvaihtoehdosta Hb-malliin  </a:t>
            </a:r>
          </a:p>
        </p:txBody>
      </p: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42DDB4FB-5C53-EB45-AE0C-3F1A2225AB22}"/>
              </a:ext>
            </a:extLst>
          </p:cNvPr>
          <p:cNvSpPr txBox="1"/>
          <p:nvPr/>
        </p:nvSpPr>
        <p:spPr>
          <a:xfrm>
            <a:off x="1765082" y="4014206"/>
            <a:ext cx="2065021" cy="37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B. Kuljetuspalveluun hakeutuva uusi asiakas</a:t>
            </a:r>
          </a:p>
        </p:txBody>
      </p:sp>
      <p:pic>
        <p:nvPicPr>
          <p:cNvPr id="113" name="Kuva 112">
            <a:extLst>
              <a:ext uri="{FF2B5EF4-FFF2-40B4-BE49-F238E27FC236}">
                <a16:creationId xmlns:a16="http://schemas.microsoft.com/office/drawing/2014/main" id="{8A027C6C-D402-9140-9F34-DBE8FD388C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583" y="3948373"/>
            <a:ext cx="529331" cy="529331"/>
          </a:xfrm>
          <a:prstGeom prst="rect">
            <a:avLst/>
          </a:prstGeom>
        </p:spPr>
      </p:pic>
      <p:pic>
        <p:nvPicPr>
          <p:cNvPr id="114" name="Kuva 113">
            <a:extLst>
              <a:ext uri="{FF2B5EF4-FFF2-40B4-BE49-F238E27FC236}">
                <a16:creationId xmlns:a16="http://schemas.microsoft.com/office/drawing/2014/main" id="{C5DB6ABA-CE63-6C40-A856-A9683AA95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3320" y="1856028"/>
            <a:ext cx="529200" cy="529200"/>
          </a:xfrm>
          <a:prstGeom prst="rect">
            <a:avLst/>
          </a:prstGeom>
        </p:spPr>
      </p:pic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1902FFBE-DBE7-C74A-B839-3A2BBD3E730A}"/>
              </a:ext>
            </a:extLst>
          </p:cNvPr>
          <p:cNvGrpSpPr/>
          <p:nvPr/>
        </p:nvGrpSpPr>
        <p:grpSpPr>
          <a:xfrm>
            <a:off x="7778195" y="4465342"/>
            <a:ext cx="606229" cy="606229"/>
            <a:chOff x="6801640" y="4648970"/>
            <a:chExt cx="606229" cy="606229"/>
          </a:xfrm>
        </p:grpSpPr>
        <p:sp>
          <p:nvSpPr>
            <p:cNvPr id="116" name="Ellipsi 115">
              <a:extLst>
                <a:ext uri="{FF2B5EF4-FFF2-40B4-BE49-F238E27FC236}">
                  <a16:creationId xmlns:a16="http://schemas.microsoft.com/office/drawing/2014/main" id="{A1FA4185-B968-1640-8D71-AF7C01157615}"/>
                </a:ext>
              </a:extLst>
            </p:cNvPr>
            <p:cNvSpPr/>
            <p:nvPr/>
          </p:nvSpPr>
          <p:spPr>
            <a:xfrm>
              <a:off x="6801640" y="4648970"/>
              <a:ext cx="606229" cy="606229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" name="Ellipsi 116">
              <a:extLst>
                <a:ext uri="{FF2B5EF4-FFF2-40B4-BE49-F238E27FC236}">
                  <a16:creationId xmlns:a16="http://schemas.microsoft.com/office/drawing/2014/main" id="{74216960-5E67-0A4A-A430-4CE6D2CAC186}"/>
                </a:ext>
              </a:extLst>
            </p:cNvPr>
            <p:cNvSpPr/>
            <p:nvPr/>
          </p:nvSpPr>
          <p:spPr>
            <a:xfrm>
              <a:off x="6852726" y="4700587"/>
              <a:ext cx="499980" cy="4999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21" name="Kuva 120">
              <a:extLst>
                <a:ext uri="{FF2B5EF4-FFF2-40B4-BE49-F238E27FC236}">
                  <a16:creationId xmlns:a16="http://schemas.microsoft.com/office/drawing/2014/main" id="{7CEA7D50-C2BF-0142-87C9-D6494A65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38116" y="4686293"/>
              <a:ext cx="529200" cy="529200"/>
            </a:xfrm>
            <a:prstGeom prst="rect">
              <a:avLst/>
            </a:prstGeom>
          </p:spPr>
        </p:pic>
      </p:grpSp>
      <p:pic>
        <p:nvPicPr>
          <p:cNvPr id="126" name="Kuva 125">
            <a:extLst>
              <a:ext uri="{FF2B5EF4-FFF2-40B4-BE49-F238E27FC236}">
                <a16:creationId xmlns:a16="http://schemas.microsoft.com/office/drawing/2014/main" id="{7347CA48-DF3A-9F4C-A662-9F6B8DA1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232276" y="2933990"/>
            <a:ext cx="194755" cy="299088"/>
          </a:xfrm>
          <a:prstGeom prst="rect">
            <a:avLst/>
          </a:prstGeom>
        </p:spPr>
      </p:pic>
      <p:pic>
        <p:nvPicPr>
          <p:cNvPr id="129" name="Kuva 128">
            <a:extLst>
              <a:ext uri="{FF2B5EF4-FFF2-40B4-BE49-F238E27FC236}">
                <a16:creationId xmlns:a16="http://schemas.microsoft.com/office/drawing/2014/main" id="{091F76DC-3F78-F94C-9581-07262328C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436337">
            <a:off x="4233778" y="4432770"/>
            <a:ext cx="194755" cy="299088"/>
          </a:xfrm>
          <a:prstGeom prst="rect">
            <a:avLst/>
          </a:prstGeom>
        </p:spPr>
      </p:pic>
      <p:pic>
        <p:nvPicPr>
          <p:cNvPr id="130" name="Kuva 129">
            <a:extLst>
              <a:ext uri="{FF2B5EF4-FFF2-40B4-BE49-F238E27FC236}">
                <a16:creationId xmlns:a16="http://schemas.microsoft.com/office/drawing/2014/main" id="{5422D401-C000-AD4F-A5A9-58329D67D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4244046" y="3686222"/>
            <a:ext cx="194755" cy="299088"/>
          </a:xfrm>
          <a:prstGeom prst="rect">
            <a:avLst/>
          </a:prstGeom>
        </p:spPr>
      </p:pic>
      <p:pic>
        <p:nvPicPr>
          <p:cNvPr id="139" name="Kuva 138">
            <a:extLst>
              <a:ext uri="{FF2B5EF4-FFF2-40B4-BE49-F238E27FC236}">
                <a16:creationId xmlns:a16="http://schemas.microsoft.com/office/drawing/2014/main" id="{15C9E81A-4821-F549-B3DB-80FAB42F8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1304" y="4063494"/>
            <a:ext cx="194755" cy="2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0931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2.xml><?xml version="1.0" encoding="utf-8"?>
<a:theme xmlns:a="http://schemas.openxmlformats.org/drawingml/2006/main" name="Office-teema">
  <a:themeElements>
    <a:clrScheme name="Lusote">
      <a:dk1>
        <a:sysClr val="windowText" lastClr="000000"/>
      </a:dk1>
      <a:lt1>
        <a:sysClr val="window" lastClr="FFFFFF"/>
      </a:lt1>
      <a:dk2>
        <a:srgbClr val="63B4EC"/>
      </a:dk2>
      <a:lt2>
        <a:srgbClr val="E7E6E6"/>
      </a:lt2>
      <a:accent1>
        <a:srgbClr val="5FAE60"/>
      </a:accent1>
      <a:accent2>
        <a:srgbClr val="FF621A"/>
      </a:accent2>
      <a:accent3>
        <a:srgbClr val="FFF26E"/>
      </a:accent3>
      <a:accent4>
        <a:srgbClr val="DFEFDF"/>
      </a:accent4>
      <a:accent5>
        <a:srgbClr val="FFE0D1"/>
      </a:accent5>
      <a:accent6>
        <a:srgbClr val="E0F0FB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81F8E216-C106-414D-BF3D-3F0E3A0C237A}" vid="{1B1D1D06-D30F-7A4C-8A6B-DCBEBDE25ED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Espoo_esitysmallipohja</Template>
  <TotalTime>3</TotalTime>
  <Words>123</Words>
  <Application>Microsoft Office PowerPoint</Application>
  <PresentationFormat>Laajakuva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Espoo</vt:lpstr>
      <vt:lpstr>Office-teema</vt:lpstr>
      <vt:lpstr>PowerPoint-esitys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Salmenkari-Ryhänen Elisabeth</dc:creator>
  <cp:lastModifiedBy>Salmenkari-Ryhänen Elisabeth</cp:lastModifiedBy>
  <cp:revision>4</cp:revision>
  <dcterms:created xsi:type="dcterms:W3CDTF">2021-11-09T10:25:10Z</dcterms:created>
  <dcterms:modified xsi:type="dcterms:W3CDTF">2021-11-09T10:28:30Z</dcterms:modified>
</cp:coreProperties>
</file>