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4"/>
    <p:sldMasterId id="2147483837" r:id="rId5"/>
  </p:sldMasterIdLst>
  <p:notesMasterIdLst>
    <p:notesMasterId r:id="rId16"/>
  </p:notesMasterIdLst>
  <p:handoutMasterIdLst>
    <p:handoutMasterId r:id="rId17"/>
  </p:handoutMasterIdLst>
  <p:sldIdLst>
    <p:sldId id="318" r:id="rId6"/>
    <p:sldId id="338" r:id="rId7"/>
    <p:sldId id="340" r:id="rId8"/>
    <p:sldId id="952" r:id="rId9"/>
    <p:sldId id="342" r:id="rId10"/>
    <p:sldId id="344" r:id="rId11"/>
    <p:sldId id="345" r:id="rId12"/>
    <p:sldId id="331" r:id="rId13"/>
    <p:sldId id="329" r:id="rId14"/>
    <p:sldId id="33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kkunen Liisa" initials="KL" lastIdx="3" clrIdx="0">
    <p:extLst>
      <p:ext uri="{19B8F6BF-5375-455C-9EA6-DF929625EA0E}">
        <p15:presenceInfo xmlns:p15="http://schemas.microsoft.com/office/powerpoint/2012/main" userId="S::liisa.kankkunen@vantaa.fi::db4fb553-8916-4b05-936d-9c9b4037ed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4983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4238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9012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08217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88263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08887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25220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21968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8880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85C0F35-C64D-439B-94CC-C6FEB9E99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8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741901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27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526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468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89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A4BF772-B41F-4380-BF87-34357B7A2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46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284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461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089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289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840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070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11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2204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155C135-853C-4844-8C35-7A20FF09D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28470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17935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88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6" r:id="rId17"/>
    <p:sldLayoutId id="2147483751" r:id="rId18"/>
    <p:sldLayoutId id="2147483715" r:id="rId19"/>
    <p:sldLayoutId id="2147483776" r:id="rId20"/>
    <p:sldLayoutId id="2147483778" r:id="rId21"/>
    <p:sldLayoutId id="2147483777" r:id="rId22"/>
    <p:sldLayoutId id="2147483718" r:id="rId23"/>
    <p:sldLayoutId id="2147483774" r:id="rId24"/>
    <p:sldLayoutId id="2147483775" r:id="rId25"/>
    <p:sldLayoutId id="2147483765" r:id="rId26"/>
    <p:sldLayoutId id="2147483779" r:id="rId27"/>
    <p:sldLayoutId id="2147483756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CB93-6E7D-4A05-9843-2DB2A5BC29E1}" type="datetimeFigureOut">
              <a:rPr lang="fi-FI" smtClean="0"/>
              <a:t>2.12.2021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1D8F-8B39-4BD7-98E4-2D2D66E5F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60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72" y="1333436"/>
            <a:ext cx="10117975" cy="1675705"/>
          </a:xfrm>
        </p:spPr>
        <p:txBody>
          <a:bodyPr>
            <a:normAutofit fontScale="90000"/>
          </a:bodyPr>
          <a:lstStyle/>
          <a:p>
            <a:r>
              <a:rPr lang="fi-FI" sz="6000"/>
              <a:t>TAVOITEVALMENNUSRYHMÄ NOSTE</a:t>
            </a:r>
          </a:p>
        </p:txBody>
      </p:sp>
    </p:spTree>
    <p:extLst>
      <p:ext uri="{BB962C8B-B14F-4D97-AF65-F5344CB8AC3E}">
        <p14:creationId xmlns:p14="http://schemas.microsoft.com/office/powerpoint/2010/main" val="7141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1589AD-CD8A-4077-9142-AAD904C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Kumppanuuksien etsiminen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0E8BFC-7B76-4FEC-BE0A-4F824C95D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Kunnan palvelut, yhteistyö toimintojen sekä tilojen suhteen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BC9087-BA77-4D22-91DE-9D4E05990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Liikuntapalvelut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Kulttuuritoimi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Työapajat, tilojen käyttö, nuorten työpajatoimintaan ohjaaminen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 Toimintoihin tutustuminen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Harrastuksiin kiinnittyminen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E027862-C6CD-4E12-BAD0-2AB652D49B3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/>
          </a:bodyPr>
          <a:lstStyle/>
          <a:p>
            <a:r>
              <a:rPr lang="fi-FI"/>
              <a:t>Järjestöjen kanssa tehtävä yhteistyö,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FD0AA79-167F-4857-905D-88C0EA5171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6228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Mennään yhdessä erilaisiin toimintoihin Klubitalo , Lauhatuuli </a:t>
            </a:r>
            <a:r>
              <a:rPr lang="fi-FI" err="1"/>
              <a:t>jne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Martat kodintaidoissa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Harrastuksiin kiinnittyminen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Asumistaitoryhmät Hyvinvointitreenit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F74B6CE-6411-4D60-BE80-EAD460839349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fi-FI"/>
              <a:t>Seurakunta , hankeyhteistyö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977CAC-77B1-4578-B802-A29565F7E9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Kap yhteistyön kautta kokemusasiantuntijoita sekä asiakastyöhön että palvelun suunnitteluun ja yhteiskehittämiseen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Srk retket ja muu toiminta</a:t>
            </a:r>
          </a:p>
        </p:txBody>
      </p:sp>
    </p:spTree>
    <p:extLst>
      <p:ext uri="{BB962C8B-B14F-4D97-AF65-F5344CB8AC3E}">
        <p14:creationId xmlns:p14="http://schemas.microsoft.com/office/powerpoint/2010/main" val="273662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D9983-FC0B-4C76-8B44-C55B54DA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164" y="663867"/>
            <a:ext cx="9716957" cy="528829"/>
          </a:xfrm>
        </p:spPr>
        <p:txBody>
          <a:bodyPr>
            <a:normAutofit fontScale="90000"/>
          </a:bodyPr>
          <a:lstStyle/>
          <a:p>
            <a:r>
              <a:rPr lang="fi-FI"/>
              <a:t>MISTÄ ON KYSE?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7ED47-32E2-47DB-844B-D1B7AB24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7" y="1338470"/>
            <a:ext cx="10946295" cy="5247861"/>
          </a:xfrm>
        </p:spPr>
        <p:txBody>
          <a:bodyPr>
            <a:normAutofit fontScale="92500" lnSpcReduction="20000"/>
          </a:bodyPr>
          <a:lstStyle/>
          <a:p>
            <a:r>
              <a:rPr lang="fi-FI" sz="1700"/>
              <a:t>- 2- vuoden projekti, jossa luodaan ja kehitetään vaikuttava sosiaalisen kuntoutuksen toimintamalli vastaamaan vantaalaisten asiakkaiden sosiaalisen kuntoutuksen tarpeisiin</a:t>
            </a:r>
            <a:br>
              <a:rPr lang="fi-FI" sz="1700"/>
            </a:br>
            <a:r>
              <a:rPr lang="fi-FI" sz="1700"/>
              <a:t>		 - yhteiskehittämisen käytännöt (Kokemusasiantuntijat, Nosteen työntekijät ja omatyöntekijät, 				asiakkaat ja verkostot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700"/>
              <a:t>moniammatillinen työryhmä (vastaava ohjaaja, sairaanhoitaja, 2 sosiaaliohjaajaa, 2 lähihoitajaa ja toimintaterapeutti sekä hyvä yhteistyö muiden toimijoiden kanssa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700"/>
              <a:t>Varmistetaan asiakaslähtöinen asiakkaan toimintakyvyn ja kuntoutustarpeen arvioinnin tekeminen moniammatillisesti, siihen vastaaminen  (tavoitteellinen työskentely) ja jatkopolkujen löytyminen</a:t>
            </a:r>
            <a:br>
              <a:rPr lang="fi-FI"/>
            </a:b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Osallisuuden vahvistuminen yksilövalmennuksen- ja ryhmätyöskentelyn keinoin  (sosiaalista toimintakykyä ja sosiaalisia kontakteja)</a:t>
            </a:r>
            <a:br>
              <a:rPr lang="fi-FI"/>
            </a:b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Toipumisorientaatio- toiminnan keskeisenä viitekehyksenä</a:t>
            </a:r>
            <a:br>
              <a:rPr lang="fi-FI"/>
            </a:b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Valmennuksellinen ja voimavarakeskeinen työskentely</a:t>
            </a:r>
            <a:br>
              <a:rPr lang="fi-FI"/>
            </a:b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Vahva palveluohjauksellinen työskentely </a:t>
            </a:r>
            <a:br>
              <a:rPr lang="fi-FI"/>
            </a:br>
            <a:endParaRPr lang="fi-FI"/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Verkosto- ja moniammatillisen yhteistyön vahvistaminen ja varmistaminen (asiakkaiden sujuvat palvelupolut, elämäntilanteen kokonaisvaltaisuus)</a:t>
            </a:r>
          </a:p>
        </p:txBody>
      </p:sp>
    </p:spTree>
    <p:extLst>
      <p:ext uri="{BB962C8B-B14F-4D97-AF65-F5344CB8AC3E}">
        <p14:creationId xmlns:p14="http://schemas.microsoft.com/office/powerpoint/2010/main" val="46986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6800E6-5D53-40F3-9A74-2E789770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TARVITAAN?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26BF6-4489-4BD3-9663-E76A26A35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72209"/>
            <a:ext cx="8915400" cy="5446643"/>
          </a:xfrm>
        </p:spPr>
        <p:txBody>
          <a:bodyPr>
            <a:normAutofit lnSpcReduction="10000"/>
          </a:bodyPr>
          <a:lstStyle/>
          <a:p>
            <a:r>
              <a:rPr lang="fi-FI"/>
              <a:t>Asiakkaiden monialainen palvelutarve ja siihen vastaaminen</a:t>
            </a:r>
          </a:p>
          <a:p>
            <a:pPr lvl="1"/>
            <a:r>
              <a:rPr lang="fi-FI"/>
              <a:t>Moniammatillisuuden hyödyntäminen asiakastyössä ja kontaktit</a:t>
            </a:r>
          </a:p>
          <a:p>
            <a:r>
              <a:rPr lang="fi-FI"/>
              <a:t>Tarve sosiaalisen kuntoutuksen palveluille laajaa </a:t>
            </a:r>
          </a:p>
          <a:p>
            <a:pPr lvl="1"/>
            <a:r>
              <a:rPr lang="fi-FI"/>
              <a:t>Jalkautuvien palvelujen tarve </a:t>
            </a:r>
          </a:p>
          <a:p>
            <a:pPr lvl="1"/>
            <a:r>
              <a:rPr lang="fi-FI"/>
              <a:t>Verkostojen puute/asiakkaiden toimintakyvyn haasteet estävät näissä yksin toimimista</a:t>
            </a:r>
          </a:p>
          <a:p>
            <a:pPr lvl="2"/>
            <a:r>
              <a:rPr lang="fi-FI"/>
              <a:t>Mahdolliset sosiaaliset pelot, yksinäisyys, mielenterveyden haasteet, elämänhallinnan vaikeudet jne.</a:t>
            </a:r>
          </a:p>
          <a:p>
            <a:pPr lvl="2"/>
            <a:r>
              <a:rPr lang="fi-FI"/>
              <a:t>Palvelut </a:t>
            </a:r>
            <a:r>
              <a:rPr lang="fi-FI" err="1"/>
              <a:t>irallisia</a:t>
            </a:r>
            <a:r>
              <a:rPr lang="fi-FI"/>
              <a:t> ja toimijat irrallisia, palvelupoluissa katvealueita, palveluista tippumista</a:t>
            </a:r>
          </a:p>
          <a:p>
            <a:pPr lvl="2"/>
            <a:r>
              <a:rPr lang="fi-FI"/>
              <a:t>Jaetun toimijuuden lisääminen tahto-/ ja tarve</a:t>
            </a:r>
          </a:p>
          <a:p>
            <a:r>
              <a:rPr lang="fi-FI"/>
              <a:t>Strukturoidun yksilö- ja ryhmävalmennuksen yhdistäminen asiakkaan kuntoutumisessa</a:t>
            </a:r>
          </a:p>
          <a:p>
            <a:pPr lvl="1"/>
            <a:r>
              <a:rPr lang="fi-FI"/>
              <a:t>Kokonaisvaltaista sosiaalista toimintakykyä ja osallisuutta tukevaa</a:t>
            </a:r>
          </a:p>
          <a:p>
            <a:pPr lvl="1"/>
            <a:r>
              <a:rPr lang="fi-FI"/>
              <a:t>Palvelun tehokkuus</a:t>
            </a:r>
          </a:p>
          <a:p>
            <a:r>
              <a:rPr lang="fi-FI"/>
              <a:t>Asiakaslähtöinen toimintakulttuuri, jossa rakenteen asiakkaiden osallisuudelle selkeitä</a:t>
            </a:r>
          </a:p>
          <a:p>
            <a:r>
              <a:rPr lang="fi-FI"/>
              <a:t>Toteutuvat kustannussäästöt (</a:t>
            </a:r>
            <a:r>
              <a:rPr lang="fi-FI" err="1"/>
              <a:t>vrt</a:t>
            </a:r>
            <a:r>
              <a:rPr lang="fi-FI"/>
              <a:t> ostopalvelut)</a:t>
            </a:r>
          </a:p>
        </p:txBody>
      </p:sp>
    </p:spTree>
    <p:extLst>
      <p:ext uri="{BB962C8B-B14F-4D97-AF65-F5344CB8AC3E}">
        <p14:creationId xmlns:p14="http://schemas.microsoft.com/office/powerpoint/2010/main" val="322877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9D14985-8620-4FEF-BEA7-41C4C665ED68}"/>
              </a:ext>
            </a:extLst>
          </p:cNvPr>
          <p:cNvSpPr txBox="1"/>
          <p:nvPr/>
        </p:nvSpPr>
        <p:spPr>
          <a:xfrm>
            <a:off x="3003045" y="107276"/>
            <a:ext cx="280484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Palvelutarpeen arvion pohjalta todetaan tarve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 toive sosiaaliselle kuntoutukselle (alustavat tuen tarpeet/tavoitteet ja toiveet työskentelylle)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C7A60D6-C3D8-4E67-B2F7-A930E35287BE}"/>
              </a:ext>
            </a:extLst>
          </p:cNvPr>
          <p:cNvSpPr/>
          <p:nvPr/>
        </p:nvSpPr>
        <p:spPr>
          <a:xfrm>
            <a:off x="5847694" y="107276"/>
            <a:ext cx="1744062" cy="187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Aloitus-tapaamisella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aina asiakas, omatyöntekijä ja Nosteen työntekijä, muu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</a:t>
            </a: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kosto?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EA68625-3E5C-424B-97E4-C316D5850737}"/>
              </a:ext>
            </a:extLst>
          </p:cNvPr>
          <p:cNvSpPr/>
          <p:nvPr/>
        </p:nvSpPr>
        <p:spPr>
          <a:xfrm>
            <a:off x="7631560" y="73476"/>
            <a:ext cx="450350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Yhteinen suunnitelma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työskentelystä ja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selkeät/konkreettiset tavoitteet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Moniammatillisen toimintakyvyn ja kuntoutustarpeen selvittäminen on jatkuva prosessi myös työskentelyn aikana.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tavoitteiden ja suunnitelman tarkentuminen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BB920DB-C21D-4BAE-BDB3-83E958A1FADD}"/>
              </a:ext>
            </a:extLst>
          </p:cNvPr>
          <p:cNvSpPr/>
          <p:nvPr/>
        </p:nvSpPr>
        <p:spPr>
          <a:xfrm>
            <a:off x="188358" y="2693535"/>
            <a:ext cx="335280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Alkuvaihe – Arki haltuun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2-8 viikkoa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Yksilötapaamiset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tutustuminen, luottamuksen luominen, tuen tarve täsmentyy, arkeen jalkautuminen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Perusasioita aletaan laittaa kuntoon esim. kontaktit terveydenhuoltoon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Arvioidaan ryhmävalmiutta, harjoitellaan ryhmiin tuloa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Harrastukset ja järjestötoiminta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4AAEE7F-C162-4601-A63D-39ADC91C591A}"/>
              </a:ext>
            </a:extLst>
          </p:cNvPr>
          <p:cNvSpPr/>
          <p:nvPr/>
        </p:nvSpPr>
        <p:spPr>
          <a:xfrm>
            <a:off x="5938034" y="2682822"/>
            <a:ext cx="3048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Keskivaihe – ikkuna auki maailmaan, 6- 20 viikkoa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Jatketaan edellisen vaiheen toimia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Ryhmätoiminta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(mm luentoja terveys, talous, työelämä, harrastuksia), toiminnallisia ryhmiä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Yksilöllisten tavoitteiden toteuttaminen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Peruspalveluiden käyttäminen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C0AF784-CCE1-4620-B992-DE8494750CCD}"/>
              </a:ext>
            </a:extLst>
          </p:cNvPr>
          <p:cNvSpPr/>
          <p:nvPr/>
        </p:nvSpPr>
        <p:spPr>
          <a:xfrm>
            <a:off x="9167974" y="2690336"/>
            <a:ext cx="269525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Loppuvaihe 4-8 viikkoa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Tapaamiset harvenevat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Sparrausryhmät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toiminnalliset ryhmät, liikuntaa ja kokkaamista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586637C5-573B-4DC5-BF56-DAAE763024AA}"/>
              </a:ext>
            </a:extLst>
          </p:cNvPr>
          <p:cNvSpPr/>
          <p:nvPr/>
        </p:nvSpPr>
        <p:spPr>
          <a:xfrm>
            <a:off x="3028308" y="2794707"/>
            <a:ext cx="2933272" cy="3373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Jokaiselle asiakkaalle omien tavoitteiden mukainen henkilökohtainen lukujärjestys kalenteri, kuntoutumista tukevia välitehtäviä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aktiivinen toimija 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2C6932FD-07E3-4ABF-AB84-F1E16A5DE13B}"/>
              </a:ext>
            </a:extLst>
          </p:cNvPr>
          <p:cNvSpPr/>
          <p:nvPr/>
        </p:nvSpPr>
        <p:spPr>
          <a:xfrm>
            <a:off x="9065231" y="4263195"/>
            <a:ext cx="2797997" cy="175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Asiakkaan tilanteeseen sopivien jatkopolkujen löytyminen tärkeää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37BAC0F-DCAA-468A-A05F-0142724E26A0}"/>
              </a:ext>
            </a:extLst>
          </p:cNvPr>
          <p:cNvSpPr/>
          <p:nvPr/>
        </p:nvSpPr>
        <p:spPr>
          <a:xfrm>
            <a:off x="410965" y="6157905"/>
            <a:ext cx="1137006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Asiakkaan kokonaisvaltainen toimintakyvyn tukeminen ja kuntoutumista edistävien/tavoitteisiin vastaavan toiminnan järjestäminen ja palveluiden/toimijoiden löytyminen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788D79C-CB08-4CBB-A4FD-4C2A7FE529C2}"/>
              </a:ext>
            </a:extLst>
          </p:cNvPr>
          <p:cNvSpPr/>
          <p:nvPr/>
        </p:nvSpPr>
        <p:spPr>
          <a:xfrm>
            <a:off x="188359" y="1988441"/>
            <a:ext cx="117193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Selkeä suunnitelmallinen työskentely yhdessä omatyöntekijän kanssa, väli- ja seurantatapaamiset suunnitellusti ja tarvittaessa, loppupalaveri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05F6329-0CF7-42D6-8F17-ADE846D2F0E1}"/>
              </a:ext>
            </a:extLst>
          </p:cNvPr>
          <p:cNvSpPr txBox="1"/>
          <p:nvPr/>
        </p:nvSpPr>
        <p:spPr>
          <a:xfrm>
            <a:off x="60984" y="130150"/>
            <a:ext cx="2902257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Asiakas saa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ymmärrettävää tietoa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Nosteesta – asiakkaat mukana esitteen tekemisessä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Nuoli: Oikea 22">
            <a:extLst>
              <a:ext uri="{FF2B5EF4-FFF2-40B4-BE49-F238E27FC236}">
                <a16:creationId xmlns:a16="http://schemas.microsoft.com/office/drawing/2014/main" id="{2F06844A-EE3F-46F5-A623-FFEFD3C11294}"/>
              </a:ext>
            </a:extLst>
          </p:cNvPr>
          <p:cNvSpPr/>
          <p:nvPr/>
        </p:nvSpPr>
        <p:spPr>
          <a:xfrm>
            <a:off x="2517168" y="762250"/>
            <a:ext cx="616450" cy="3767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5C5EF1F9-8BDD-44D9-907F-64C4394683E2}"/>
              </a:ext>
            </a:extLst>
          </p:cNvPr>
          <p:cNvSpPr/>
          <p:nvPr/>
        </p:nvSpPr>
        <p:spPr>
          <a:xfrm>
            <a:off x="5345130" y="707578"/>
            <a:ext cx="616450" cy="3767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Nuoli: Oikea 24">
            <a:extLst>
              <a:ext uri="{FF2B5EF4-FFF2-40B4-BE49-F238E27FC236}">
                <a16:creationId xmlns:a16="http://schemas.microsoft.com/office/drawing/2014/main" id="{66E7B2EB-FB0C-4316-BB0F-C803EE587A7F}"/>
              </a:ext>
            </a:extLst>
          </p:cNvPr>
          <p:cNvSpPr/>
          <p:nvPr/>
        </p:nvSpPr>
        <p:spPr>
          <a:xfrm>
            <a:off x="7153809" y="668759"/>
            <a:ext cx="616450" cy="3767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Nuoli: Oikea 25">
            <a:extLst>
              <a:ext uri="{FF2B5EF4-FFF2-40B4-BE49-F238E27FC236}">
                <a16:creationId xmlns:a16="http://schemas.microsoft.com/office/drawing/2014/main" id="{78DB6326-F875-4855-BB33-0BD51E0CAA37}"/>
              </a:ext>
            </a:extLst>
          </p:cNvPr>
          <p:cNvSpPr/>
          <p:nvPr/>
        </p:nvSpPr>
        <p:spPr>
          <a:xfrm>
            <a:off x="3232933" y="2761611"/>
            <a:ext cx="616450" cy="3767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F5C5B973-37C4-4F8D-A72C-28F7451C9A8C}"/>
              </a:ext>
            </a:extLst>
          </p:cNvPr>
          <p:cNvSpPr/>
          <p:nvPr/>
        </p:nvSpPr>
        <p:spPr>
          <a:xfrm>
            <a:off x="8567155" y="2737203"/>
            <a:ext cx="616450" cy="3767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Nuoli: Oikea 27">
            <a:extLst>
              <a:ext uri="{FF2B5EF4-FFF2-40B4-BE49-F238E27FC236}">
                <a16:creationId xmlns:a16="http://schemas.microsoft.com/office/drawing/2014/main" id="{EAA6A635-822E-4FD9-B54E-FCB2C32D93CB}"/>
              </a:ext>
            </a:extLst>
          </p:cNvPr>
          <p:cNvSpPr/>
          <p:nvPr/>
        </p:nvSpPr>
        <p:spPr>
          <a:xfrm rot="7304225">
            <a:off x="11592696" y="1794110"/>
            <a:ext cx="616450" cy="376778"/>
          </a:xfrm>
          <a:prstGeom prst="rightArrow">
            <a:avLst>
              <a:gd name="adj1" fmla="val 50000"/>
              <a:gd name="adj2" fmla="val 358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3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682CE-A388-4C45-8415-137350AB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867323"/>
          </a:xfrm>
        </p:spPr>
        <p:txBody>
          <a:bodyPr/>
          <a:lstStyle/>
          <a:p>
            <a:r>
              <a:rPr lang="fi-FI"/>
              <a:t>Valmennuksen osa-alueita mm.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5E558C-FCAA-4B74-9329-5DE8C6A7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308"/>
            <a:ext cx="3098731" cy="526766"/>
          </a:xfrm>
        </p:spPr>
        <p:txBody>
          <a:bodyPr/>
          <a:lstStyle/>
          <a:p>
            <a:r>
              <a:rPr lang="fi-FI"/>
              <a:t>Arkitaidot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33348A-53FF-4D87-BE5D-621C75A79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2052732"/>
            <a:ext cx="3107201" cy="4334816"/>
          </a:xfrm>
        </p:spPr>
        <p:txBody>
          <a:bodyPr/>
          <a:lstStyle/>
          <a:p>
            <a:r>
              <a:rPr lang="fi-FI"/>
              <a:t>kyky huolehtia itsestä, arjenhallinnan taidot, asumisen taidot, taloudenhallinnan taidot, hyvinvoinnin osa-alueiden tukeminen (ruokailu, arkirytmit jne.)</a:t>
            </a:r>
          </a:p>
          <a:p>
            <a:r>
              <a:rPr lang="fi-FI"/>
              <a:t>asiakkaiden ohjaamista ja saattamista (ensisijaisten) etuuksien 	piiriin, palvelujen käyttöön opastamista ja rohkaisemista, asunnon hankkimista/ylläpitämistä, yhdessä tekemistä arkeen liittyvissä asioissa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195D8AF-CED9-449D-89BE-29DA905920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38047" y="1445308"/>
            <a:ext cx="3107196" cy="526766"/>
          </a:xfrm>
        </p:spPr>
        <p:txBody>
          <a:bodyPr/>
          <a:lstStyle/>
          <a:p>
            <a:r>
              <a:rPr lang="fi-FI"/>
              <a:t>Sosiaaliset taidot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6664189-54C3-47FE-B3EA-903CB8BD41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8047" y="1972074"/>
            <a:ext cx="3243054" cy="4070681"/>
          </a:xfrm>
        </p:spPr>
        <p:txBody>
          <a:bodyPr/>
          <a:lstStyle/>
          <a:p>
            <a:r>
              <a:rPr lang="fi-FI"/>
              <a:t>kykyä luoda ihmissuhteita ja liittyä muihin, kykyä ylläpitää yhteyksiä, ottaa vastuuta sekä huomioida muita, kykyä toimia yhteisön jäsenenä</a:t>
            </a:r>
          </a:p>
          <a:p>
            <a:r>
              <a:rPr lang="fi-FI"/>
              <a:t> toiminnallisuus ja ryhmätoimintoihin osallistuminen, jalkautuminen asiakkaan arjen toiminnoissa, sosiaalisten tilanteiden harjoittelu/liikkuminen kodin ulkopuolella, vertaistuki 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292BBA9-A1B3-4A89-B9DB-FE1F8CA55B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77038" y="1383570"/>
            <a:ext cx="3107197" cy="588504"/>
          </a:xfrm>
        </p:spPr>
        <p:txBody>
          <a:bodyPr/>
          <a:lstStyle/>
          <a:p>
            <a:r>
              <a:rPr lang="fi-FI"/>
              <a:t>Yhteisötaidot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1C96156-ABDB-4D3A-887E-92B19A3814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37890" y="1962354"/>
            <a:ext cx="3423411" cy="4895646"/>
          </a:xfrm>
        </p:spPr>
        <p:txBody>
          <a:bodyPr/>
          <a:lstStyle/>
          <a:p>
            <a:r>
              <a:rPr lang="fi-FI"/>
              <a:t>kykyä lähteä liikkeelle ja innostua, kykyä osallistua ja harrastaa,</a:t>
            </a:r>
            <a:br>
              <a:rPr lang="fi-FI"/>
            </a:br>
            <a:r>
              <a:rPr lang="fi-FI"/>
              <a:t>kykyä tavoitella tulevaa, kykyä olla osallisena yhteiskuntaan, kykyä hankkia koulutus/työ tai muu mahdollinen mielekäs toiminta tai arjen sisältö</a:t>
            </a:r>
          </a:p>
          <a:p>
            <a:r>
              <a:rPr lang="fi-FI"/>
              <a:t>toipumisorientaation mukainen työskentely asiakkaiden tavoitteiden mukaisesti, toivon/mahdollisuuksien näkeminen yhdessä, verkostojen vahvistaminen ja tarkoituksenmukaisten palvelujen ja jatkopolkujen löytyminen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6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2DC35CA-ACAE-430F-919A-34602121C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89" y="401794"/>
            <a:ext cx="9630007" cy="542137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0CFF0E-3BB4-437E-BFB5-B35F7FB0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1903" y="5963478"/>
            <a:ext cx="9630007" cy="709733"/>
          </a:xfrm>
        </p:spPr>
        <p:txBody>
          <a:bodyPr/>
          <a:lstStyle/>
          <a:p>
            <a:r>
              <a:rPr lang="fi-FI"/>
              <a:t>kuvio on laadittu osana Sosiaalisen kuntoutuksen valtakunnallista kehittämishanketta (SOSKU) 2015-2018. </a:t>
            </a:r>
          </a:p>
          <a:p>
            <a:r>
              <a:rPr lang="fi-FI"/>
              <a:t>Infograafissa on kuvattuna sekä asiakastasolla että järjestelmätasolla sosiaalisen toimintakyvyn vahvistumiseen ja osallisuuden lisääntymiseen liittyviä tekijöitä</a:t>
            </a:r>
          </a:p>
          <a:p>
            <a:endParaRPr lang="fi-FI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1CA738-2393-40E9-A325-C374B1F4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1" y="708199"/>
            <a:ext cx="9848091" cy="915142"/>
          </a:xfrm>
        </p:spPr>
        <p:txBody>
          <a:bodyPr/>
          <a:lstStyle/>
          <a:p>
            <a:r>
              <a:rPr lang="fi-FI"/>
              <a:t>Mihin keskitytään?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002743-DFC0-4622-B70A-B4788A0DE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1" y="1391478"/>
            <a:ext cx="9848091" cy="4519744"/>
          </a:xfrm>
        </p:spPr>
        <p:txBody>
          <a:bodyPr>
            <a:normAutofit lnSpcReduction="10000"/>
          </a:bodyPr>
          <a:lstStyle/>
          <a:p>
            <a:r>
              <a:rPr lang="fi-FI"/>
              <a:t>Mallin yhteiskehittäminen ja testaaminen, kokemusasiantuntijoiden kanssa työskentely , aktiivinen viestin välitys kumppaneille</a:t>
            </a:r>
          </a:p>
          <a:p>
            <a:r>
              <a:rPr lang="fi-FI"/>
              <a:t>Moniammatillisen ammattitaidon hyödyntäminen asiakkaan kokonaisvaltaisen tilanteen ja toimintakyvyn arvioinnissa ja tukemisessa</a:t>
            </a:r>
          </a:p>
          <a:p>
            <a:r>
              <a:rPr lang="fi-FI"/>
              <a:t>Selkeä suunnitelmallinen työskentely yhdessä omatyöntekijän kanssa</a:t>
            </a:r>
          </a:p>
          <a:p>
            <a:r>
              <a:rPr lang="fi-FI"/>
              <a:t>Palveluohjauksellinen työskentely asiakkaan rinnalla kulkien ja arkeen jalkautuen</a:t>
            </a:r>
          </a:p>
          <a:p>
            <a:r>
              <a:rPr lang="fi-FI"/>
              <a:t>Yksilö- ja ryhmävalmennuksen yhdistäminen osa asiakkaan kuntoutumista</a:t>
            </a:r>
            <a:br>
              <a:rPr lang="fi-FI"/>
            </a:br>
            <a:r>
              <a:rPr lang="fi-FI"/>
              <a:t>	strukturoitu toiminta ja sen säännöllinen arviointi</a:t>
            </a:r>
          </a:p>
          <a:p>
            <a:r>
              <a:rPr lang="fi-FI"/>
              <a:t>Monialaisen yhteistyön lisääminen ja vahvistaminen(verkostojen kartoittaminen ja uusien luominen)</a:t>
            </a:r>
          </a:p>
          <a:p>
            <a:r>
              <a:rPr lang="fi-FI"/>
              <a:t>Vertaistuen vahvistaminen rakenteissa ja kokemusasiantuntijoiden aktiivinen mukana olo toiminnoissa</a:t>
            </a:r>
          </a:p>
          <a:p>
            <a:r>
              <a:rPr lang="fi-FI"/>
              <a:t>Tavoitteellisessa työskentelyssä aktiivisesti hyödynnetään välitehtäviä asiakkaille, jotka tukevat kunkin kuntoutumista</a:t>
            </a:r>
          </a:p>
        </p:txBody>
      </p:sp>
    </p:spTree>
    <p:extLst>
      <p:ext uri="{BB962C8B-B14F-4D97-AF65-F5344CB8AC3E}">
        <p14:creationId xmlns:p14="http://schemas.microsoft.com/office/powerpoint/2010/main" val="155055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4BEACC-64C7-4331-AFCE-48AD116D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Toimitaan yhdessä, kaikilla omat vastuunsa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395740-FC8D-442B-81CB-B4337E787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Asiakas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D634BD-3E5F-452D-91D2-1A68CA298F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826934"/>
            <a:ext cx="3098731" cy="22120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Tekee suunnitelmaa yhteistyössä ja toteuttaa sitä omalta osaltaan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Sitoutuu tapaamisiin ja tavoitteisiin,  toteuttaa suunnitelmaa tuo mukaan omat verkostonsa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Palvelun kehittäminen yhteiskehittämisen kautta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74DC444-098D-4BAA-A118-B168DCB6C33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fi-FI"/>
              <a:t>Oma työntekijä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B00335F-6F31-40F9-9958-39AC82AAAB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691468"/>
            <a:ext cx="3098731" cy="23512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Kertoo asiakkaalle palvelusta ja luo motivaatiota, kokoaa verkoston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Kutsuu valmennusryhmän työntekijän ja asiakkaan koolle tekemään suunnitelman, jossa tavoitteet ja tukijakson pituus sekä intensiteetti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Välitapaamiset suunnitellusti ja tarvittaessa, loppupalaveri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Mahdollisesti ryhmätoimintaan osallistuminen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B2C0E69-C187-40D3-9202-A89A2D5A3A62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>
            <a:normAutofit/>
          </a:bodyPr>
          <a:lstStyle/>
          <a:p>
            <a:r>
              <a:rPr lang="fi-FI"/>
              <a:t>Hankkeen työntekijät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A56BA47-ED36-4DEA-A915-18FE2C9681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691468"/>
            <a:ext cx="3098731" cy="28948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Vastaa prosessin etenemisestä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Toteuttaa suunnitelmaa omalta osaltaan, tukee verkoston toimintaa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Laatii asiakkaan kanssa </a:t>
            </a:r>
            <a:r>
              <a:rPr lang="fi-FI" sz="1400" err="1"/>
              <a:t>henk.koht</a:t>
            </a:r>
            <a:r>
              <a:rPr lang="fi-FI" sz="1400"/>
              <a:t> lukujärjestyksen /kalenterin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Tiedottaa oma työntekijää ja muuta verkostoa tarvittaessa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Kehittää  tätä toimintaa yhdessä asiakkaiden ja kollegoiden kanssa</a:t>
            </a:r>
          </a:p>
        </p:txBody>
      </p:sp>
    </p:spTree>
    <p:extLst>
      <p:ext uri="{BB962C8B-B14F-4D97-AF65-F5344CB8AC3E}">
        <p14:creationId xmlns:p14="http://schemas.microsoft.com/office/powerpoint/2010/main" val="67463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033F9-BA41-4F48-818C-996B5814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Yhteistyötahoja aikuisten ja nuorten sosiaalipalvelujen lisäksi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5B4EF8-2C25-43F0-956E-C71880A6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49897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Monialaisen Verkostotyön vahvistaminen (myös rakenteissa)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Hus psykiatria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Terveysasemat</a:t>
            </a:r>
          </a:p>
          <a:p>
            <a:pPr marL="971550" lvl="1" indent="-285750"/>
            <a:r>
              <a:rPr lang="fi-FI"/>
              <a:t>Asiakkaiden mukaan meneminen</a:t>
            </a:r>
          </a:p>
          <a:p>
            <a:pPr marL="971550" lvl="1" indent="-285750"/>
            <a:r>
              <a:rPr lang="fi-FI"/>
              <a:t>Rakenteissa luotava malli, joka turvaa oikea aikaisen palveluun pääsyyn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Työkykyhanke</a:t>
            </a:r>
            <a:r>
              <a:rPr lang="fi-FI">
                <a:solidFill>
                  <a:schemeClr val="accent1"/>
                </a:solidFill>
              </a:rPr>
              <a:t> TEOT hanke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Työllisyyspalvelut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Kuntoutuspalvelut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MTS Hyvinvointitreenit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3.sektorin toimijat (mahdollisten ryhmätoimintojen suunnittelu/järjestäminen yhdessä? Jatkopolut?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Kap-hanke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err="1"/>
              <a:t>Thl</a:t>
            </a:r>
            <a:r>
              <a:rPr lang="fi-FI"/>
              <a:t> ja </a:t>
            </a:r>
            <a:r>
              <a:rPr lang="fi-FI" err="1"/>
              <a:t>Socca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Muiden kuntien sosiaalisen kuntoutuksen palveluiden kanssa verkostoituminen</a:t>
            </a:r>
          </a:p>
          <a:p>
            <a:pPr marL="971550" lvl="1" indent="-285750"/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90424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5AA1EE921B6F34A9A3F9643EC323997" ma:contentTypeVersion="8" ma:contentTypeDescription="Luo uusi asiakirja." ma:contentTypeScope="" ma:versionID="b6d2fcef6a6f58f60dd369c2e75a6efd">
  <xsd:schema xmlns:xsd="http://www.w3.org/2001/XMLSchema" xmlns:xs="http://www.w3.org/2001/XMLSchema" xmlns:p="http://schemas.microsoft.com/office/2006/metadata/properties" xmlns:ns2="5e250f8a-9ee1-4f0c-b040-fd88b33bc68a" xmlns:ns3="a3531992-24df-453f-aa65-b3aa165721ba" targetNamespace="http://schemas.microsoft.com/office/2006/metadata/properties" ma:root="true" ma:fieldsID="72318584bcec950e6cf31a4ce4b2f0c7" ns2:_="" ns3:_="">
    <xsd:import namespace="5e250f8a-9ee1-4f0c-b040-fd88b33bc68a"/>
    <xsd:import namespace="a3531992-24df-453f-aa65-b3aa165721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50f8a-9ee1-4f0c-b040-fd88b33b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31992-24df-453f-aa65-b3aa165721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E2535B-57F0-4039-B5B5-69F57D990746}">
  <ds:schemaRefs>
    <ds:schemaRef ds:uri="5e250f8a-9ee1-4f0c-b040-fd88b33bc68a"/>
    <ds:schemaRef ds:uri="a3531992-24df-453f-aa65-b3aa165721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9D5450-30E0-4D24-8EB4-4A3E9381D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EB55DE-26CB-47E5-9774-D91BAE7BE87D}">
  <ds:schemaRefs>
    <ds:schemaRef ds:uri="http://purl.org/dc/elements/1.1/"/>
    <ds:schemaRef ds:uri="http://schemas.microsoft.com/office/2006/metadata/properties"/>
    <ds:schemaRef ds:uri="5e250f8a-9ee1-4f0c-b040-fd88b33bc68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3531992-24df-453f-aa65-b3aa165721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922</Words>
  <Application>Microsoft Office PowerPoint</Application>
  <PresentationFormat>Laajakuva</PresentationFormat>
  <Paragraphs>117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Wingdings 3</vt:lpstr>
      <vt:lpstr>Kuiskaus</vt:lpstr>
      <vt:lpstr>1_Office-teema</vt:lpstr>
      <vt:lpstr>TAVOITEVALMENNUSRYHMÄ NOSTE</vt:lpstr>
      <vt:lpstr>MISTÄ ON KYSE?</vt:lpstr>
      <vt:lpstr>MIKSI TARVITAAN?</vt:lpstr>
      <vt:lpstr>PowerPoint-esitys</vt:lpstr>
      <vt:lpstr>Valmennuksen osa-alueita mm.</vt:lpstr>
      <vt:lpstr>PowerPoint-esitys</vt:lpstr>
      <vt:lpstr>Mihin keskitytään?</vt:lpstr>
      <vt:lpstr>Toimitaan yhdessä, kaikilla omat vastuunsa</vt:lpstr>
      <vt:lpstr>Yhteistyötahoja aikuisten ja nuorten sosiaalipalvelujen lisäksi</vt:lpstr>
      <vt:lpstr>Kumppanuuksien etsiminen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TAVOITEVALMENNUSRYHMÄ NOSTE</dc:title>
  <dc:creator>Nääppä Niina</dc:creator>
  <cp:lastModifiedBy>Nääppä Niina</cp:lastModifiedBy>
  <cp:revision>5</cp:revision>
  <cp:lastPrinted>2018-05-09T08:07:56Z</cp:lastPrinted>
  <dcterms:created xsi:type="dcterms:W3CDTF">2021-05-19T09:51:17Z</dcterms:created>
  <dcterms:modified xsi:type="dcterms:W3CDTF">2021-12-02T12:40:18Z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0x01010085AA1EE921B6F34A9A3F9643EC323997</vt:lpwstr>
  </property>
</Properties>
</file>