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5" r:id="rId4"/>
    <p:sldMasterId id="2147483677" r:id="rId5"/>
    <p:sldMasterId id="2147483679" r:id="rId6"/>
    <p:sldMasterId id="2147483682" r:id="rId7"/>
    <p:sldMasterId id="2147483697" r:id="rId8"/>
  </p:sldMasterIdLst>
  <p:notesMasterIdLst>
    <p:notesMasterId r:id="rId21"/>
  </p:notesMasterIdLst>
  <p:sldIdLst>
    <p:sldId id="259" r:id="rId9"/>
    <p:sldId id="302" r:id="rId10"/>
    <p:sldId id="257" r:id="rId11"/>
    <p:sldId id="298" r:id="rId12"/>
    <p:sldId id="303" r:id="rId13"/>
    <p:sldId id="304" r:id="rId14"/>
    <p:sldId id="305" r:id="rId15"/>
    <p:sldId id="306" r:id="rId16"/>
    <p:sldId id="307" r:id="rId17"/>
    <p:sldId id="308" r:id="rId18"/>
    <p:sldId id="309" r:id="rId19"/>
    <p:sldId id="310" r:id="rId20"/>
  </p:sldIdLst>
  <p:sldSz cx="12192000" cy="6858000"/>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69" autoAdjust="0"/>
  </p:normalViewPr>
  <p:slideViewPr>
    <p:cSldViewPr snapToGrid="0">
      <p:cViewPr varScale="1">
        <p:scale>
          <a:sx n="62" d="100"/>
          <a:sy n="62" d="100"/>
        </p:scale>
        <p:origin x="77" y="2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s Jahnukainen" userId="ac1a8fb1-3ebd-4a5e-9835-c92e03917b49" providerId="ADAL" clId="{39934C58-2A4F-4A5F-9871-0ED826CA074B}"/>
    <pc:docChg chg="addSld delSld modSld">
      <pc:chgData name="Johannes Jahnukainen" userId="ac1a8fb1-3ebd-4a5e-9835-c92e03917b49" providerId="ADAL" clId="{39934C58-2A4F-4A5F-9871-0ED826CA074B}" dt="2022-02-25T08:17:34.779" v="246" actId="2696"/>
      <pc:docMkLst>
        <pc:docMk/>
      </pc:docMkLst>
      <pc:sldChg chg="modSp mod">
        <pc:chgData name="Johannes Jahnukainen" userId="ac1a8fb1-3ebd-4a5e-9835-c92e03917b49" providerId="ADAL" clId="{39934C58-2A4F-4A5F-9871-0ED826CA074B}" dt="2022-02-25T08:14:34.900" v="35" actId="20577"/>
        <pc:sldMkLst>
          <pc:docMk/>
          <pc:sldMk cId="2912481115" sldId="259"/>
        </pc:sldMkLst>
        <pc:spChg chg="mod">
          <ac:chgData name="Johannes Jahnukainen" userId="ac1a8fb1-3ebd-4a5e-9835-c92e03917b49" providerId="ADAL" clId="{39934C58-2A4F-4A5F-9871-0ED826CA074B}" dt="2022-02-25T08:14:34.900" v="35" actId="20577"/>
          <ac:spMkLst>
            <pc:docMk/>
            <pc:sldMk cId="2912481115" sldId="259"/>
            <ac:spMk id="3" creationId="{89D3620F-9BD7-429A-87F0-8BFB745B5392}"/>
          </ac:spMkLst>
        </pc:spChg>
      </pc:sldChg>
      <pc:sldChg chg="modSp mod">
        <pc:chgData name="Johannes Jahnukainen" userId="ac1a8fb1-3ebd-4a5e-9835-c92e03917b49" providerId="ADAL" clId="{39934C58-2A4F-4A5F-9871-0ED826CA074B}" dt="2022-02-25T08:16:59.425" v="160" actId="20577"/>
        <pc:sldMkLst>
          <pc:docMk/>
          <pc:sldMk cId="286617551" sldId="310"/>
        </pc:sldMkLst>
        <pc:spChg chg="mod">
          <ac:chgData name="Johannes Jahnukainen" userId="ac1a8fb1-3ebd-4a5e-9835-c92e03917b49" providerId="ADAL" clId="{39934C58-2A4F-4A5F-9871-0ED826CA074B}" dt="2022-02-25T08:16:59.425" v="160" actId="20577"/>
          <ac:spMkLst>
            <pc:docMk/>
            <pc:sldMk cId="286617551" sldId="310"/>
            <ac:spMk id="3" creationId="{F94018E9-BDC1-436B-B1DF-278AF548850C}"/>
          </ac:spMkLst>
        </pc:spChg>
      </pc:sldChg>
      <pc:sldChg chg="modSp new del mod">
        <pc:chgData name="Johannes Jahnukainen" userId="ac1a8fb1-3ebd-4a5e-9835-c92e03917b49" providerId="ADAL" clId="{39934C58-2A4F-4A5F-9871-0ED826CA074B}" dt="2022-02-25T08:17:34.779" v="246" actId="2696"/>
        <pc:sldMkLst>
          <pc:docMk/>
          <pc:sldMk cId="3119155637" sldId="311"/>
        </pc:sldMkLst>
        <pc:spChg chg="mod">
          <ac:chgData name="Johannes Jahnukainen" userId="ac1a8fb1-3ebd-4a5e-9835-c92e03917b49" providerId="ADAL" clId="{39934C58-2A4F-4A5F-9871-0ED826CA074B}" dt="2022-02-25T08:17:28.238" v="245" actId="20577"/>
          <ac:spMkLst>
            <pc:docMk/>
            <pc:sldMk cId="3119155637" sldId="311"/>
            <ac:spMk id="2" creationId="{7E40974F-E50B-4FB0-A15C-BAFB17D50A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9BFD0-0D5A-4018-8CF3-AB2CE523BA5E}" type="datetimeFigureOut">
              <a:rPr lang="fi-FI" smtClean="0"/>
              <a:t>25.2.2022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5F87-60F0-4DFE-B942-BE50E8668564}" type="slidenum">
              <a:rPr lang="fi-FI" smtClean="0"/>
              <a:t>‹#›</a:t>
            </a:fld>
            <a:endParaRPr lang="fi-FI"/>
          </a:p>
        </p:txBody>
      </p:sp>
    </p:spTree>
    <p:extLst>
      <p:ext uri="{BB962C8B-B14F-4D97-AF65-F5344CB8AC3E}">
        <p14:creationId xmlns:p14="http://schemas.microsoft.com/office/powerpoint/2010/main" val="298107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Käydään läpi nyt pääpiirteittäin. Mahdollisuus tutustua tarkemmin LSKL verkkosivuilta. </a:t>
            </a:r>
          </a:p>
        </p:txBody>
      </p:sp>
      <p:sp>
        <p:nvSpPr>
          <p:cNvPr id="4" name="Dian numeron paikkamerkki 3"/>
          <p:cNvSpPr>
            <a:spLocks noGrp="1"/>
          </p:cNvSpPr>
          <p:nvPr>
            <p:ph type="sldNum" sz="quarter" idx="5"/>
          </p:nvPr>
        </p:nvSpPr>
        <p:spPr/>
        <p:txBody>
          <a:bodyPr/>
          <a:lstStyle/>
          <a:p>
            <a:fld id="{CF6A5F87-60F0-4DFE-B942-BE50E8668564}" type="slidenum">
              <a:rPr lang="fi-FI" smtClean="0"/>
              <a:t>7</a:t>
            </a:fld>
            <a:endParaRPr lang="fi-FI"/>
          </a:p>
        </p:txBody>
      </p:sp>
    </p:spTree>
    <p:extLst>
      <p:ext uri="{BB962C8B-B14F-4D97-AF65-F5344CB8AC3E}">
        <p14:creationId xmlns:p14="http://schemas.microsoft.com/office/powerpoint/2010/main" val="140166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Kenelle tilaisuus on tarkoitettu, ketä on paikalla, kuinka suuri tilaisuus on? Mihin kokemusasiantuntijatietoa hyödynnetään ja millaisia tavoitteita puheenvuorolla/työskentelyllä on? On monia hyviä tapoja työskennellä ja pitää puheenvuoroja. Millainen teistä olisi innostava tapa? Osallistava vai perinteisempi seminaaripuheenvuoro? Onko kyseessä ryhmämuotoinen työskentely vai webinaari? </a:t>
            </a:r>
          </a:p>
          <a:p>
            <a:pPr marL="171450" indent="-171450">
              <a:buFont typeface="Arial" panose="020B0604020202020204" pitchFamily="34" charset="0"/>
              <a:buChar char="•"/>
            </a:pPr>
            <a:r>
              <a:rPr lang="fi-FI" dirty="0"/>
              <a:t>Yhteisellä suunnittelulla kokemusasiantuntijan kanssa, voit varmistaa, että molempien toiveet ja ajatukset tilaisuudesta vastaavat toisiaan. </a:t>
            </a:r>
          </a:p>
          <a:p>
            <a:pPr marL="171450" indent="-171450">
              <a:buFont typeface="Arial" panose="020B0604020202020204" pitchFamily="34" charset="0"/>
              <a:buChar char="•"/>
            </a:pPr>
            <a:r>
              <a:rPr lang="fi-FI" dirty="0"/>
              <a:t>Millaisia teknisiä laitteita tilaisuudessa on tai millä verkkoalustalla se toteutetaan?</a:t>
            </a:r>
          </a:p>
          <a:p>
            <a:pPr marL="171450" indent="-171450">
              <a:buFont typeface="Arial" panose="020B0604020202020204" pitchFamily="34" charset="0"/>
              <a:buChar char="•"/>
            </a:pPr>
            <a:r>
              <a:rPr lang="fi-FI" dirty="0"/>
              <a:t>Saako kuvata? Saako mainita somessa? Miten saa mainita? Millä nimellä tai nimikkeellä kokemusasiantuntija haluaa esiintyä? </a:t>
            </a:r>
          </a:p>
        </p:txBody>
      </p:sp>
      <p:sp>
        <p:nvSpPr>
          <p:cNvPr id="4" name="Dian numeron paikkamerkki 3"/>
          <p:cNvSpPr>
            <a:spLocks noGrp="1"/>
          </p:cNvSpPr>
          <p:nvPr>
            <p:ph type="sldNum" sz="quarter" idx="5"/>
          </p:nvPr>
        </p:nvSpPr>
        <p:spPr/>
        <p:txBody>
          <a:bodyPr/>
          <a:lstStyle/>
          <a:p>
            <a:fld id="{CF6A5F87-60F0-4DFE-B942-BE50E8668564}" type="slidenum">
              <a:rPr lang="fi-FI" smtClean="0"/>
              <a:t>9</a:t>
            </a:fld>
            <a:endParaRPr lang="fi-FI"/>
          </a:p>
        </p:txBody>
      </p:sp>
    </p:spTree>
    <p:extLst>
      <p:ext uri="{BB962C8B-B14F-4D97-AF65-F5344CB8AC3E}">
        <p14:creationId xmlns:p14="http://schemas.microsoft.com/office/powerpoint/2010/main" val="149292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Huomioi, että kokemusasiantuntija esitellään työryhmälle/yleisölle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Kokemusasiantuntija on paikalla vaikuttaakseen asioihin. Kokemusta läpikäytäessä on tärkeää pohtia miten kokemusasiantuntija olisi toivonut asioiden menevän. Eteenpäin katsova ja rakentava keskustelu voi tarjota kokemusasiantuntijalle korjaavan kokemuksen.</a:t>
            </a:r>
          </a:p>
          <a:p>
            <a:endParaRPr lang="fi-FI" dirty="0"/>
          </a:p>
        </p:txBody>
      </p:sp>
      <p:sp>
        <p:nvSpPr>
          <p:cNvPr id="4" name="Dian numeron paikkamerkki 3"/>
          <p:cNvSpPr>
            <a:spLocks noGrp="1"/>
          </p:cNvSpPr>
          <p:nvPr>
            <p:ph type="sldNum" sz="quarter" idx="5"/>
          </p:nvPr>
        </p:nvSpPr>
        <p:spPr/>
        <p:txBody>
          <a:bodyPr/>
          <a:lstStyle/>
          <a:p>
            <a:fld id="{CF6A5F87-60F0-4DFE-B942-BE50E8668564}" type="slidenum">
              <a:rPr lang="fi-FI" smtClean="0"/>
              <a:t>10</a:t>
            </a:fld>
            <a:endParaRPr lang="fi-FI"/>
          </a:p>
        </p:txBody>
      </p:sp>
    </p:spTree>
    <p:extLst>
      <p:ext uri="{BB962C8B-B14F-4D97-AF65-F5344CB8AC3E}">
        <p14:creationId xmlns:p14="http://schemas.microsoft.com/office/powerpoint/2010/main" val="3044699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esäpuu-intro-harmaa-1">
    <p:spTree>
      <p:nvGrpSpPr>
        <p:cNvPr id="1" name=""/>
        <p:cNvGrpSpPr/>
        <p:nvPr/>
      </p:nvGrpSpPr>
      <p:grpSpPr>
        <a:xfrm>
          <a:off x="0" y="0"/>
          <a:ext cx="0" cy="0"/>
          <a:chOff x="0" y="0"/>
          <a:chExt cx="0" cy="0"/>
        </a:xfrm>
      </p:grpSpPr>
      <p:sp>
        <p:nvSpPr>
          <p:cNvPr id="4" name="Alaotsikko 2"/>
          <p:cNvSpPr txBox="1">
            <a:spLocks/>
          </p:cNvSpPr>
          <p:nvPr/>
        </p:nvSpPr>
        <p:spPr>
          <a:xfrm>
            <a:off x="10580293" y="208019"/>
            <a:ext cx="1359879" cy="530101"/>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bg1"/>
                </a:solidFill>
                <a:latin typeface="Calibri"/>
                <a:ea typeface="Verdana" panose="020B0604030504040204" pitchFamily="34" charset="0"/>
                <a:cs typeface="Verdana" panose="020B060403050404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i-FI" sz="2133" dirty="0"/>
          </a:p>
        </p:txBody>
      </p:sp>
      <p:pic>
        <p:nvPicPr>
          <p:cNvPr id="6" name="Kuva 5"/>
          <p:cNvPicPr>
            <a:picLocks noChangeAspect="1"/>
          </p:cNvPicPr>
          <p:nvPr/>
        </p:nvPicPr>
        <p:blipFill>
          <a:blip r:embed="rId2"/>
          <a:srcRect/>
          <a:stretch/>
        </p:blipFill>
        <p:spPr>
          <a:xfrm>
            <a:off x="5081488" y="2345913"/>
            <a:ext cx="2029025" cy="1447372"/>
          </a:xfrm>
          <a:prstGeom prst="rect">
            <a:avLst/>
          </a:prstGeom>
        </p:spPr>
      </p:pic>
    </p:spTree>
    <p:extLst>
      <p:ext uri="{BB962C8B-B14F-4D97-AF65-F5344CB8AC3E}">
        <p14:creationId xmlns:p14="http://schemas.microsoft.com/office/powerpoint/2010/main" val="222952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1296000" y="1597024"/>
            <a:ext cx="4704000" cy="3994151"/>
          </a:xfrm>
          <a:prstGeom prst="rect">
            <a:avLst/>
          </a:prstGeom>
        </p:spPr>
        <p:txBody>
          <a:bodyPr/>
          <a:lstStyle>
            <a:lvl1pPr marL="380990"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1pPr>
            <a:lvl2pPr marL="990575"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2pPr>
            <a:lvl3pPr marL="1600160"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3pPr>
            <a:lvl4pPr marL="2209745"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4pPr>
            <a:lvl5pPr marL="2819330"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1"/>
          <p:cNvSpPr>
            <a:spLocks noGrp="1"/>
          </p:cNvSpPr>
          <p:nvPr>
            <p:ph type="title"/>
          </p:nvPr>
        </p:nvSpPr>
        <p:spPr>
          <a:xfrm>
            <a:off x="1296000" y="540000"/>
            <a:ext cx="9600000" cy="576000"/>
          </a:xfrm>
          <a:prstGeom prst="rect">
            <a:avLst/>
          </a:prstGeom>
        </p:spPr>
        <p:txBody>
          <a:bodyPr>
            <a:noAutofit/>
          </a:bodyPr>
          <a:lstStyle>
            <a:lvl1pPr algn="l">
              <a:defRPr sz="3733" b="1">
                <a:solidFill>
                  <a:schemeClr val="accent5">
                    <a:lumMod val="75000"/>
                  </a:schemeClr>
                </a:solidFill>
                <a:latin typeface="Calibri"/>
                <a:ea typeface="Verdana" panose="020B0604030504040204" pitchFamily="34" charset="0"/>
                <a:cs typeface="Verdana" panose="020B0604030504040204" pitchFamily="34" charset="0"/>
              </a:defRPr>
            </a:lvl1pPr>
          </a:lstStyle>
          <a:p>
            <a:r>
              <a:rPr lang="fi-FI"/>
              <a:t>Muokkaa ots. perustyyl. napsautt.</a:t>
            </a:r>
            <a:endParaRPr lang="fi-FI" dirty="0"/>
          </a:p>
        </p:txBody>
      </p:sp>
      <p:sp>
        <p:nvSpPr>
          <p:cNvPr id="9" name="Sisällön paikkamerkki 2"/>
          <p:cNvSpPr>
            <a:spLocks noGrp="1"/>
          </p:cNvSpPr>
          <p:nvPr>
            <p:ph sz="half" idx="13"/>
          </p:nvPr>
        </p:nvSpPr>
        <p:spPr>
          <a:xfrm>
            <a:off x="6192000" y="1597024"/>
            <a:ext cx="4704000" cy="3994151"/>
          </a:xfrm>
          <a:prstGeom prst="rect">
            <a:avLst/>
          </a:prstGeom>
        </p:spPr>
        <p:txBody>
          <a:bodyPr/>
          <a:lstStyle>
            <a:lvl1pPr marL="380990" indent="-380990">
              <a:buClr>
                <a:schemeClr val="accent5">
                  <a:lumMod val="75000"/>
                </a:schemeClr>
              </a:buClr>
              <a:buFont typeface="Arial" panose="020B0604020202020204" pitchFamily="34" charset="0"/>
              <a:buChar char="•"/>
              <a:defRPr sz="2667">
                <a:latin typeface="Calibri"/>
                <a:ea typeface="Verdana" panose="020B0604030504040204" pitchFamily="34" charset="0"/>
                <a:cs typeface="Verdana" panose="020B0604030504040204" pitchFamily="34" charset="0"/>
              </a:defRPr>
            </a:lvl1pPr>
            <a:lvl2pPr marL="990575" indent="-380990">
              <a:buClr>
                <a:schemeClr val="accent5">
                  <a:lumMod val="75000"/>
                </a:schemeClr>
              </a:buClr>
              <a:buFont typeface="Arial" panose="020B0604020202020204" pitchFamily="34" charset="0"/>
              <a:buChar char="•"/>
              <a:defRPr sz="2667">
                <a:latin typeface="Calibri"/>
                <a:ea typeface="Verdana" panose="020B0604030504040204" pitchFamily="34" charset="0"/>
                <a:cs typeface="Verdana" panose="020B0604030504040204" pitchFamily="34" charset="0"/>
              </a:defRPr>
            </a:lvl2pPr>
            <a:lvl3pPr marL="1600160" indent="-380990">
              <a:buClr>
                <a:schemeClr val="accent5">
                  <a:lumMod val="75000"/>
                </a:schemeClr>
              </a:buClr>
              <a:buFont typeface="Arial" panose="020B0604020202020204" pitchFamily="34" charset="0"/>
              <a:buChar char="•"/>
              <a:defRPr sz="2667">
                <a:latin typeface="Calibri"/>
                <a:ea typeface="Verdana" panose="020B0604030504040204" pitchFamily="34" charset="0"/>
                <a:cs typeface="Verdana" panose="020B0604030504040204" pitchFamily="34" charset="0"/>
              </a:defRPr>
            </a:lvl3pPr>
            <a:lvl4pPr marL="2209745" indent="-380990">
              <a:buClr>
                <a:schemeClr val="accent5">
                  <a:lumMod val="75000"/>
                </a:schemeClr>
              </a:buClr>
              <a:buFont typeface="Arial" panose="020B0604020202020204" pitchFamily="34" charset="0"/>
              <a:buChar char="•"/>
              <a:defRPr sz="2667">
                <a:latin typeface="Calibri"/>
                <a:ea typeface="Verdana" panose="020B0604030504040204" pitchFamily="34" charset="0"/>
                <a:cs typeface="Verdana" panose="020B0604030504040204" pitchFamily="34" charset="0"/>
              </a:defRPr>
            </a:lvl4pPr>
            <a:lvl5pPr marL="2819330" indent="-380990">
              <a:buClr>
                <a:schemeClr val="accent5">
                  <a:lumMod val="75000"/>
                </a:schemeClr>
              </a:buClr>
              <a:buFont typeface="Arial" panose="020B0604020202020204" pitchFamily="34" charset="0"/>
              <a:buChar char="•"/>
              <a:defRPr sz="2667">
                <a:latin typeface="Calibri"/>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39554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83616C-04FE-46B9-B6E0-9D10BF306CC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6418A53-3BBF-41D2-8374-78CCE4B2B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D0DA99A-B80F-40CC-B8A9-349E5651307E}"/>
              </a:ext>
            </a:extLst>
          </p:cNvPr>
          <p:cNvSpPr>
            <a:spLocks noGrp="1"/>
          </p:cNvSpPr>
          <p:nvPr>
            <p:ph type="dt" sz="half" idx="10"/>
          </p:nvPr>
        </p:nvSpPr>
        <p:spPr/>
        <p:txBody>
          <a:bodyPr/>
          <a:lstStyle/>
          <a:p>
            <a:fld id="{3CF69A6E-C538-4C4F-B498-1E9AEF63A438}" type="datetimeFigureOut">
              <a:rPr lang="fi-FI" smtClean="0"/>
              <a:t>25.2.2022</a:t>
            </a:fld>
            <a:endParaRPr lang="fi-FI"/>
          </a:p>
        </p:txBody>
      </p:sp>
      <p:sp>
        <p:nvSpPr>
          <p:cNvPr id="5" name="Alatunnisteen paikkamerkki 4">
            <a:extLst>
              <a:ext uri="{FF2B5EF4-FFF2-40B4-BE49-F238E27FC236}">
                <a16:creationId xmlns:a16="http://schemas.microsoft.com/office/drawing/2014/main" id="{AD4AF963-0ED0-4C3E-9DEB-40D2524C6B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4011021-3BD4-473F-B5EA-D16C3E7E6A2B}"/>
              </a:ext>
            </a:extLst>
          </p:cNvPr>
          <p:cNvSpPr>
            <a:spLocks noGrp="1"/>
          </p:cNvSpPr>
          <p:nvPr>
            <p:ph type="sldNum" sz="quarter" idx="12"/>
          </p:nvPr>
        </p:nvSpPr>
        <p:spPr/>
        <p:txBody>
          <a:bodyPr/>
          <a:lstStyle/>
          <a:p>
            <a:fld id="{94749BC4-06FF-4179-B517-5E8258EC98CC}" type="slidenum">
              <a:rPr lang="fi-FI" smtClean="0"/>
              <a:t>‹#›</a:t>
            </a:fld>
            <a:endParaRPr lang="fi-FI"/>
          </a:p>
        </p:txBody>
      </p:sp>
    </p:spTree>
    <p:extLst>
      <p:ext uri="{BB962C8B-B14F-4D97-AF65-F5344CB8AC3E}">
        <p14:creationId xmlns:p14="http://schemas.microsoft.com/office/powerpoint/2010/main" val="204375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00F5105-52D3-4383-8301-069D73A7E948}" type="datetimeFigureOut">
              <a:rPr lang="fi-FI" smtClean="0"/>
              <a:t>25.2.2022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BDB9D13-BFFB-44F9-BA92-64D4379BDF7B}" type="slidenum">
              <a:rPr lang="fi-FI" smtClean="0"/>
              <a:t>‹#›</a:t>
            </a:fld>
            <a:endParaRPr lang="fi-FI"/>
          </a:p>
        </p:txBody>
      </p:sp>
    </p:spTree>
    <p:extLst>
      <p:ext uri="{BB962C8B-B14F-4D97-AF65-F5344CB8AC3E}">
        <p14:creationId xmlns:p14="http://schemas.microsoft.com/office/powerpoint/2010/main" val="96553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petusdia-harma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41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petusdia-punaine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605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petusdia-punainen">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43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83616C-04FE-46B9-B6E0-9D10BF306CC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6418A53-3BBF-41D2-8374-78CCE4B2B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D0DA99A-B80F-40CC-B8A9-349E5651307E}"/>
              </a:ext>
            </a:extLst>
          </p:cNvPr>
          <p:cNvSpPr>
            <a:spLocks noGrp="1"/>
          </p:cNvSpPr>
          <p:nvPr>
            <p:ph type="dt" sz="half" idx="10"/>
          </p:nvPr>
        </p:nvSpPr>
        <p:spPr/>
        <p:txBody>
          <a:bodyPr/>
          <a:lstStyle/>
          <a:p>
            <a:fld id="{3CF69A6E-C538-4C4F-B498-1E9AEF63A438}" type="datetimeFigureOut">
              <a:rPr lang="fi-FI" smtClean="0"/>
              <a:t>25.2.2022</a:t>
            </a:fld>
            <a:endParaRPr lang="fi-FI"/>
          </a:p>
        </p:txBody>
      </p:sp>
      <p:sp>
        <p:nvSpPr>
          <p:cNvPr id="5" name="Alatunnisteen paikkamerkki 4">
            <a:extLst>
              <a:ext uri="{FF2B5EF4-FFF2-40B4-BE49-F238E27FC236}">
                <a16:creationId xmlns:a16="http://schemas.microsoft.com/office/drawing/2014/main" id="{AD4AF963-0ED0-4C3E-9DEB-40D2524C6B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4011021-3BD4-473F-B5EA-D16C3E7E6A2B}"/>
              </a:ext>
            </a:extLst>
          </p:cNvPr>
          <p:cNvSpPr>
            <a:spLocks noGrp="1"/>
          </p:cNvSpPr>
          <p:nvPr>
            <p:ph type="sldNum" sz="quarter" idx="12"/>
          </p:nvPr>
        </p:nvSpPr>
        <p:spPr/>
        <p:txBody>
          <a:bodyPr/>
          <a:lstStyle/>
          <a:p>
            <a:fld id="{94749BC4-06FF-4179-B517-5E8258EC98CC}" type="slidenum">
              <a:rPr lang="fi-FI" smtClean="0"/>
              <a:t>‹#›</a:t>
            </a:fld>
            <a:endParaRPr lang="fi-FI"/>
          </a:p>
        </p:txBody>
      </p:sp>
    </p:spTree>
    <p:extLst>
      <p:ext uri="{BB962C8B-B14F-4D97-AF65-F5344CB8AC3E}">
        <p14:creationId xmlns:p14="http://schemas.microsoft.com/office/powerpoint/2010/main" val="420317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tsikkodia">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839418" y="634698"/>
            <a:ext cx="10546182" cy="1763142"/>
          </a:xfrm>
        </p:spPr>
        <p:txBody>
          <a:bodyPr>
            <a:noAutofit/>
          </a:bodyPr>
          <a:lstStyle>
            <a:lvl1pPr algn="r">
              <a:defRPr sz="4400">
                <a:solidFill>
                  <a:schemeClr val="bg1"/>
                </a:solidFill>
              </a:defRPr>
            </a:lvl1pPr>
          </a:lstStyle>
          <a:p>
            <a:r>
              <a:rPr lang="fi-FI"/>
              <a:t>Muokkaa ots. perustyyl. napsautt.</a:t>
            </a:r>
            <a:endParaRPr lang="fi-FI" dirty="0"/>
          </a:p>
        </p:txBody>
      </p:sp>
      <p:sp>
        <p:nvSpPr>
          <p:cNvPr id="13" name="Subtitle 2"/>
          <p:cNvSpPr>
            <a:spLocks noGrp="1"/>
          </p:cNvSpPr>
          <p:nvPr>
            <p:ph type="subTitle" idx="1"/>
          </p:nvPr>
        </p:nvSpPr>
        <p:spPr>
          <a:xfrm>
            <a:off x="3265534" y="2397840"/>
            <a:ext cx="8120066" cy="364504"/>
          </a:xfrm>
        </p:spPr>
        <p:txBody>
          <a:bodyPr>
            <a:noAutofit/>
          </a:bodyPr>
          <a:lstStyle>
            <a:lvl1pPr marL="0" indent="0" algn="r">
              <a:buNone/>
              <a:defRPr sz="20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Date Placeholder 3"/>
          <p:cNvSpPr>
            <a:spLocks noGrp="1"/>
          </p:cNvSpPr>
          <p:nvPr>
            <p:ph type="dt" sz="half" idx="10"/>
          </p:nvPr>
        </p:nvSpPr>
        <p:spPr>
          <a:xfrm>
            <a:off x="8999278" y="2865840"/>
            <a:ext cx="2386321" cy="288000"/>
          </a:xfrm>
        </p:spPr>
        <p:txBody>
          <a:bodyPr anchor="t"/>
          <a:lstStyle>
            <a:lvl1pPr algn="r">
              <a:defRPr sz="1600" i="0">
                <a:solidFill>
                  <a:schemeClr val="bg1"/>
                </a:solidFill>
              </a:defRPr>
            </a:lvl1pPr>
          </a:lstStyle>
          <a:p>
            <a:fld id="{3CF69A6E-C538-4C4F-B498-1E9AEF63A438}" type="datetimeFigureOut">
              <a:rPr lang="fi-FI" smtClean="0"/>
              <a:t>25.2.2022</a:t>
            </a:fld>
            <a:endParaRPr lang="fi-FI"/>
          </a:p>
        </p:txBody>
      </p:sp>
      <p:sp>
        <p:nvSpPr>
          <p:cNvPr id="15" name="Tekstikehys 7"/>
          <p:cNvSpPr txBox="1"/>
          <p:nvPr/>
        </p:nvSpPr>
        <p:spPr>
          <a:xfrm>
            <a:off x="9225722" y="5733256"/>
            <a:ext cx="2159877" cy="790848"/>
          </a:xfrm>
          <a:prstGeom prst="rect">
            <a:avLst/>
          </a:prstGeom>
          <a:noFill/>
        </p:spPr>
        <p:txBody>
          <a:bodyPr wrap="none" lIns="36000" tIns="36000" rIns="36000" bIns="36000" rtlCol="0">
            <a:spAutoFit/>
          </a:bodyPr>
          <a:lstStyle/>
          <a:p>
            <a:pPr algn="r">
              <a:lnSpc>
                <a:spcPts val="1400"/>
              </a:lnSpc>
            </a:pPr>
            <a:r>
              <a:rPr lang="fi-FI" sz="1100" spc="100" baseline="0" dirty="0">
                <a:solidFill>
                  <a:schemeClr val="bg1"/>
                </a:solidFill>
              </a:rPr>
              <a:t>Lastensuojelun Keskusliitto</a:t>
            </a:r>
          </a:p>
          <a:p>
            <a:pPr algn="r">
              <a:lnSpc>
                <a:spcPts val="1400"/>
              </a:lnSpc>
            </a:pPr>
            <a:r>
              <a:rPr lang="fi-FI" sz="1100" spc="100" baseline="0" dirty="0">
                <a:solidFill>
                  <a:schemeClr val="bg1"/>
                </a:solidFill>
              </a:rPr>
              <a:t>Armfeltintie 1, 00150 Helsinki</a:t>
            </a:r>
          </a:p>
          <a:p>
            <a:pPr algn="r">
              <a:lnSpc>
                <a:spcPts val="1400"/>
              </a:lnSpc>
            </a:pPr>
            <a:r>
              <a:rPr lang="fi-FI" sz="1100" spc="100" baseline="0" dirty="0">
                <a:solidFill>
                  <a:schemeClr val="bg1"/>
                </a:solidFill>
              </a:rPr>
              <a:t>Puh. 050 411 2380</a:t>
            </a:r>
          </a:p>
          <a:p>
            <a:pPr algn="r">
              <a:lnSpc>
                <a:spcPts val="1400"/>
              </a:lnSpc>
            </a:pPr>
            <a:r>
              <a:rPr lang="fi-FI" sz="1100" spc="100" baseline="0" dirty="0">
                <a:solidFill>
                  <a:schemeClr val="bg1"/>
                </a:solidFill>
              </a:rPr>
              <a:t>toimisto@lskl.fi | www.lskl.fi</a:t>
            </a:r>
            <a:endParaRPr lang="fi-FI" sz="1100" spc="100" dirty="0">
              <a:solidFill>
                <a:schemeClr val="bg1"/>
              </a:solidFill>
            </a:endParaRPr>
          </a:p>
        </p:txBody>
      </p:sp>
      <p:pic>
        <p:nvPicPr>
          <p:cNvPr id="16" name="Kuva 4"/>
          <p:cNvPicPr>
            <a:picLocks noChangeAspect="1"/>
          </p:cNvPicPr>
          <p:nvPr/>
        </p:nvPicPr>
        <p:blipFill rotWithShape="1">
          <a:blip r:embed="rId2" cstate="print">
            <a:extLst>
              <a:ext uri="{28A0092B-C50C-407E-A947-70E740481C1C}">
                <a14:useLocalDpi xmlns:a14="http://schemas.microsoft.com/office/drawing/2010/main" val="0"/>
              </a:ext>
            </a:extLst>
          </a:blip>
          <a:srcRect t="205" r="65282" b="-205"/>
          <a:stretch/>
        </p:blipFill>
        <p:spPr>
          <a:xfrm>
            <a:off x="839417" y="3248150"/>
            <a:ext cx="3960440" cy="3256445"/>
          </a:xfrm>
          <a:prstGeom prst="rect">
            <a:avLst/>
          </a:prstGeom>
        </p:spPr>
      </p:pic>
    </p:spTree>
    <p:extLst>
      <p:ext uri="{BB962C8B-B14F-4D97-AF65-F5344CB8AC3E}">
        <p14:creationId xmlns:p14="http://schemas.microsoft.com/office/powerpoint/2010/main" val="381726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pal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ots. perustyyl. napsautt.</a:t>
            </a:r>
            <a:endParaRPr lang="fi-FI" dirty="0"/>
          </a:p>
        </p:txBody>
      </p:sp>
      <p:sp>
        <p:nvSpPr>
          <p:cNvPr id="3" name="Content Placeholder 2"/>
          <p:cNvSpPr>
            <a:spLocks noGrp="1"/>
          </p:cNvSpPr>
          <p:nvPr>
            <p:ph idx="1"/>
          </p:nvPr>
        </p:nvSpPr>
        <p:spPr>
          <a:xfrm>
            <a:off x="1199457" y="1476000"/>
            <a:ext cx="10032084" cy="4248472"/>
          </a:xfrm>
        </p:spPr>
        <p:txBody>
          <a:bodyPr/>
          <a:lstStyle>
            <a:lvl1pPr>
              <a:defRPr sz="2600">
                <a:solidFill>
                  <a:schemeClr val="tx1"/>
                </a:solidFill>
              </a:defRPr>
            </a:lvl1pPr>
            <a:lvl2pPr>
              <a:defRPr sz="2200"/>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lvl1pPr>
              <a:defRPr i="0"/>
            </a:lvl1pPr>
          </a:lstStyle>
          <a:p>
            <a:fld id="{3167E61A-5471-4CD8-AA94-257FF67221ED}" type="datetime1">
              <a:rPr lang="fi-FI" smtClean="0"/>
              <a:pPr/>
              <a:t>25.2.2022</a:t>
            </a:fld>
            <a:endParaRPr lang="fi-FI" dirty="0"/>
          </a:p>
        </p:txBody>
      </p:sp>
      <p:sp>
        <p:nvSpPr>
          <p:cNvPr id="5" name="Footer Placeholder 4"/>
          <p:cNvSpPr>
            <a:spLocks noGrp="1"/>
          </p:cNvSpPr>
          <p:nvPr>
            <p:ph type="ftr" sz="quarter" idx="11"/>
          </p:nvPr>
        </p:nvSpPr>
        <p:spPr/>
        <p:txBody>
          <a:bodyPr/>
          <a:lstStyle>
            <a:lvl1pPr>
              <a:defRPr i="0"/>
            </a:lvl1pPr>
          </a:lstStyle>
          <a:p>
            <a:r>
              <a:rPr lang="fi-FI" dirty="0"/>
              <a:t>Etunimi Sukunimi</a:t>
            </a:r>
          </a:p>
        </p:txBody>
      </p:sp>
    </p:spTree>
    <p:extLst>
      <p:ext uri="{BB962C8B-B14F-4D97-AF65-F5344CB8AC3E}">
        <p14:creationId xmlns:p14="http://schemas.microsoft.com/office/powerpoint/2010/main" val="3288778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Otsikko ja 2-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ots. perustyyl. napsautt.</a:t>
            </a:r>
            <a:endParaRPr lang="fi-FI" dirty="0"/>
          </a:p>
        </p:txBody>
      </p:sp>
      <p:sp>
        <p:nvSpPr>
          <p:cNvPr id="3" name="Content Placeholder 2"/>
          <p:cNvSpPr>
            <a:spLocks noGrp="1"/>
          </p:cNvSpPr>
          <p:nvPr>
            <p:ph sz="half" idx="1"/>
          </p:nvPr>
        </p:nvSpPr>
        <p:spPr>
          <a:xfrm>
            <a:off x="1255113" y="1476000"/>
            <a:ext cx="4608512" cy="4248000"/>
          </a:xfrm>
        </p:spPr>
        <p:txBody>
          <a:bodyPr>
            <a:normAutofit/>
          </a:bodyPr>
          <a:lstStyle>
            <a:lvl1pPr>
              <a:defRPr sz="2600">
                <a:solidFill>
                  <a:schemeClr val="tx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6384032" y="1476000"/>
            <a:ext cx="4800000" cy="4248000"/>
          </a:xfrm>
        </p:spPr>
        <p:txBody>
          <a:bodyPr>
            <a:normAutofit/>
          </a:bodyPr>
          <a:lstStyle>
            <a:lvl1pPr>
              <a:defRPr sz="2600">
                <a:solidFill>
                  <a:schemeClr val="tx1"/>
                </a:solidFill>
              </a:defRPr>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fld id="{938C36BC-6FE8-4B61-9749-FC3D1403B174}" type="datetime1">
              <a:rPr lang="fi-FI" smtClean="0"/>
              <a:pPr/>
              <a:t>25.2.2022</a:t>
            </a:fld>
            <a:endParaRPr lang="fi-FI"/>
          </a:p>
        </p:txBody>
      </p:sp>
      <p:sp>
        <p:nvSpPr>
          <p:cNvPr id="6" name="Footer Placeholder 5"/>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5693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esäpuu-intro-punainen-2">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3453161" y="2343543"/>
            <a:ext cx="5750711" cy="1058296"/>
          </a:xfrm>
          <a:prstGeom prst="rect">
            <a:avLst/>
          </a:prstGeom>
        </p:spPr>
        <p:txBody>
          <a:bodyPr>
            <a:normAutofit/>
          </a:bodyPr>
          <a:lstStyle>
            <a:lvl1pPr marL="0" indent="0" algn="l">
              <a:buNone/>
              <a:defRPr sz="2667" baseline="0">
                <a:solidFill>
                  <a:schemeClr val="bg1"/>
                </a:solidFill>
                <a:latin typeface="Calibri"/>
                <a:ea typeface="Verdana" panose="020B0604030504040204" pitchFamily="34" charset="0"/>
                <a:cs typeface="Verdana" panose="020B060403050404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Lyhyt aiheeseen johdatteleva lause tai Pesäpuuhun liittyvä lause</a:t>
            </a:r>
          </a:p>
        </p:txBody>
      </p:sp>
      <p:sp>
        <p:nvSpPr>
          <p:cNvPr id="4" name="Alaotsikko 2"/>
          <p:cNvSpPr txBox="1">
            <a:spLocks/>
          </p:cNvSpPr>
          <p:nvPr/>
        </p:nvSpPr>
        <p:spPr>
          <a:xfrm>
            <a:off x="10580293" y="208019"/>
            <a:ext cx="1359879" cy="530101"/>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bg1"/>
                </a:solidFill>
                <a:latin typeface="Calibri"/>
                <a:ea typeface="Verdana" panose="020B0604030504040204" pitchFamily="34" charset="0"/>
                <a:cs typeface="Verdana" panose="020B060403050404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i-FI" sz="2133" dirty="0"/>
          </a:p>
        </p:txBody>
      </p:sp>
      <p:pic>
        <p:nvPicPr>
          <p:cNvPr id="5" name="Kuva 5">
            <a:extLst>
              <a:ext uri="{FF2B5EF4-FFF2-40B4-BE49-F238E27FC236}">
                <a16:creationId xmlns:a16="http://schemas.microsoft.com/office/drawing/2014/main" id="{FF3F9D88-F425-9243-98A0-D13DE9C6FC6F}"/>
              </a:ext>
            </a:extLst>
          </p:cNvPr>
          <p:cNvPicPr>
            <a:picLocks noChangeAspect="1"/>
          </p:cNvPicPr>
          <p:nvPr/>
        </p:nvPicPr>
        <p:blipFill>
          <a:blip r:embed="rId2"/>
          <a:srcRect/>
          <a:stretch/>
        </p:blipFill>
        <p:spPr>
          <a:xfrm>
            <a:off x="10338421" y="5396379"/>
            <a:ext cx="1601751" cy="1142583"/>
          </a:xfrm>
          <a:prstGeom prst="rect">
            <a:avLst/>
          </a:prstGeom>
        </p:spPr>
      </p:pic>
    </p:spTree>
    <p:extLst>
      <p:ext uri="{BB962C8B-B14F-4D97-AF65-F5344CB8AC3E}">
        <p14:creationId xmlns:p14="http://schemas.microsoft.com/office/powerpoint/2010/main" val="209216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tsikko, kuva ja pal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ots. perustyyl. napsautt.</a:t>
            </a:r>
            <a:endParaRPr lang="fi-FI" dirty="0"/>
          </a:p>
        </p:txBody>
      </p:sp>
      <p:sp>
        <p:nvSpPr>
          <p:cNvPr id="4" name="Content Placeholder 3"/>
          <p:cNvSpPr>
            <a:spLocks noGrp="1"/>
          </p:cNvSpPr>
          <p:nvPr>
            <p:ph sz="half" idx="2"/>
          </p:nvPr>
        </p:nvSpPr>
        <p:spPr>
          <a:xfrm>
            <a:off x="6384032" y="1476000"/>
            <a:ext cx="4800000" cy="4248000"/>
          </a:xfrm>
        </p:spPr>
        <p:txBody>
          <a:bodyPr>
            <a:normAutofit/>
          </a:bodyPr>
          <a:lstStyle>
            <a:lvl1pPr>
              <a:defRPr sz="2600">
                <a:solidFill>
                  <a:schemeClr val="tx1"/>
                </a:solidFill>
              </a:defRPr>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fld id="{938C36BC-6FE8-4B61-9749-FC3D1403B174}" type="datetime1">
              <a:rPr lang="fi-FI" smtClean="0"/>
              <a:pPr/>
              <a:t>25.2.2022</a:t>
            </a:fld>
            <a:endParaRPr lang="fi-FI"/>
          </a:p>
        </p:txBody>
      </p:sp>
      <p:sp>
        <p:nvSpPr>
          <p:cNvPr id="6" name="Footer Placeholder 5"/>
          <p:cNvSpPr>
            <a:spLocks noGrp="1"/>
          </p:cNvSpPr>
          <p:nvPr>
            <p:ph type="ftr" sz="quarter" idx="11"/>
          </p:nvPr>
        </p:nvSpPr>
        <p:spPr/>
        <p:txBody>
          <a:bodyPr/>
          <a:lstStyle/>
          <a:p>
            <a:r>
              <a:rPr lang="fi-FI"/>
              <a:t>Etunimi Sukunimi</a:t>
            </a:r>
            <a:endParaRPr lang="fi-FI" dirty="0"/>
          </a:p>
        </p:txBody>
      </p:sp>
      <p:sp>
        <p:nvSpPr>
          <p:cNvPr id="7" name="Picture Placeholder 5"/>
          <p:cNvSpPr>
            <a:spLocks noGrp="1"/>
          </p:cNvSpPr>
          <p:nvPr>
            <p:ph type="pic" sz="quarter" idx="12"/>
          </p:nvPr>
        </p:nvSpPr>
        <p:spPr>
          <a:xfrm>
            <a:off x="1199456" y="1478161"/>
            <a:ext cx="4752528" cy="4245840"/>
          </a:xfrm>
        </p:spPr>
        <p:txBody>
          <a:bodyPr/>
          <a:lstStyle/>
          <a:p>
            <a:r>
              <a:rPr lang="fi-FI"/>
              <a:t>Lisää kuva napsauttamalla kuvaketta</a:t>
            </a:r>
            <a:endParaRPr lang="en-US" dirty="0"/>
          </a:p>
        </p:txBody>
      </p:sp>
    </p:spTree>
    <p:extLst>
      <p:ext uri="{BB962C8B-B14F-4D97-AF65-F5344CB8AC3E}">
        <p14:creationId xmlns:p14="http://schemas.microsoft.com/office/powerpoint/2010/main" val="16784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a:t>Muokkaa ots. perustyyl. napsautt.</a:t>
            </a:r>
            <a:endParaRPr lang="fi-FI" dirty="0"/>
          </a:p>
        </p:txBody>
      </p:sp>
      <p:sp>
        <p:nvSpPr>
          <p:cNvPr id="3" name="Date Placeholder 2"/>
          <p:cNvSpPr>
            <a:spLocks noGrp="1"/>
          </p:cNvSpPr>
          <p:nvPr>
            <p:ph type="dt" sz="half" idx="10"/>
          </p:nvPr>
        </p:nvSpPr>
        <p:spPr/>
        <p:txBody>
          <a:bodyPr/>
          <a:lstStyle/>
          <a:p>
            <a:fld id="{F9801723-E9D1-4E96-8832-48DABE90B8B2}" type="datetime1">
              <a:rPr lang="fi-FI" smtClean="0"/>
              <a:pPr/>
              <a:t>25.2.2022</a:t>
            </a:fld>
            <a:endParaRPr lang="fi-FI"/>
          </a:p>
        </p:txBody>
      </p:sp>
      <p:sp>
        <p:nvSpPr>
          <p:cNvPr id="4" name="Footer Placeholder 3"/>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643127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2" name="Title 1"/>
          <p:cNvSpPr>
            <a:spLocks noGrp="1"/>
          </p:cNvSpPr>
          <p:nvPr>
            <p:ph type="title"/>
          </p:nvPr>
        </p:nvSpPr>
        <p:spPr>
          <a:xfrm>
            <a:off x="1127447" y="5157192"/>
            <a:ext cx="10080553" cy="444880"/>
          </a:xfrm>
        </p:spPr>
        <p:txBody>
          <a:bodyPr>
            <a:normAutofit/>
          </a:bodyPr>
          <a:lstStyle>
            <a:lvl1pPr>
              <a:defRPr sz="2400">
                <a:solidFill>
                  <a:schemeClr val="accent1"/>
                </a:solidFill>
              </a:defRPr>
            </a:lvl1pPr>
          </a:lstStyle>
          <a:p>
            <a:r>
              <a:rPr lang="fi-FI"/>
              <a:t>Muokkaa ots. perustyyl. napsautt.</a:t>
            </a:r>
            <a:endParaRPr lang="fi-FI" dirty="0"/>
          </a:p>
        </p:txBody>
      </p:sp>
      <p:sp>
        <p:nvSpPr>
          <p:cNvPr id="3" name="Date Placeholder 2"/>
          <p:cNvSpPr>
            <a:spLocks noGrp="1"/>
          </p:cNvSpPr>
          <p:nvPr>
            <p:ph type="dt" sz="half" idx="10"/>
          </p:nvPr>
        </p:nvSpPr>
        <p:spPr/>
        <p:txBody>
          <a:bodyPr/>
          <a:lstStyle/>
          <a:p>
            <a:fld id="{F9801723-E9D1-4E96-8832-48DABE90B8B2}" type="datetime1">
              <a:rPr lang="fi-FI" smtClean="0"/>
              <a:pPr/>
              <a:t>25.2.2022</a:t>
            </a:fld>
            <a:endParaRPr lang="fi-FI"/>
          </a:p>
        </p:txBody>
      </p:sp>
      <p:sp>
        <p:nvSpPr>
          <p:cNvPr id="4" name="Footer Placeholder 3"/>
          <p:cNvSpPr>
            <a:spLocks noGrp="1"/>
          </p:cNvSpPr>
          <p:nvPr>
            <p:ph type="ftr" sz="quarter" idx="11"/>
          </p:nvPr>
        </p:nvSpPr>
        <p:spPr/>
        <p:txBody>
          <a:bodyPr/>
          <a:lstStyle/>
          <a:p>
            <a:r>
              <a:rPr lang="fi-FI"/>
              <a:t>Etunimi Sukunimi</a:t>
            </a:r>
            <a:endParaRPr lang="fi-FI" dirty="0"/>
          </a:p>
        </p:txBody>
      </p:sp>
      <p:sp>
        <p:nvSpPr>
          <p:cNvPr id="6" name="Picture Placeholder 5"/>
          <p:cNvSpPr>
            <a:spLocks noGrp="1"/>
          </p:cNvSpPr>
          <p:nvPr>
            <p:ph type="pic" sz="quarter" idx="12"/>
          </p:nvPr>
        </p:nvSpPr>
        <p:spPr>
          <a:xfrm>
            <a:off x="1127448" y="476250"/>
            <a:ext cx="10081890" cy="4608513"/>
          </a:xfrm>
        </p:spPr>
        <p:txBody>
          <a:bodyPr/>
          <a:lstStyle/>
          <a:p>
            <a:r>
              <a:rPr lang="fi-FI"/>
              <a:t>Lisää kuva napsauttamalla kuvaketta</a:t>
            </a:r>
            <a:endParaRPr lang="en-US"/>
          </a:p>
        </p:txBody>
      </p:sp>
    </p:spTree>
    <p:extLst>
      <p:ext uri="{BB962C8B-B14F-4D97-AF65-F5344CB8AC3E}">
        <p14:creationId xmlns:p14="http://schemas.microsoft.com/office/powerpoint/2010/main" val="3105889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Välidia sinivihreä">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ots. perustyyl. napsautt.</a:t>
            </a:r>
            <a:endParaRPr lang="fi-FI" dirty="0"/>
          </a:p>
        </p:txBody>
      </p:sp>
      <p:pic>
        <p:nvPicPr>
          <p:cNvPr id="6" name="Kuva 6"/>
          <p:cNvPicPr>
            <a:picLocks noChangeAspect="1"/>
          </p:cNvPicPr>
          <p:nvPr/>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140777115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Välidia violetti">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ots. perustyyl. napsautt.</a:t>
            </a:r>
            <a:endParaRPr lang="fi-FI" dirty="0"/>
          </a:p>
        </p:txBody>
      </p:sp>
      <p:pic>
        <p:nvPicPr>
          <p:cNvPr id="9" name="Kuva 6"/>
          <p:cNvPicPr>
            <a:picLocks noChangeAspect="1"/>
          </p:cNvPicPr>
          <p:nvPr/>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265241957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Välidia vihreä">
    <p:bg>
      <p:bgPr>
        <a:solidFill>
          <a:schemeClr val="accent5"/>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ots. perustyyl. napsautt.</a:t>
            </a:r>
            <a:endParaRPr lang="fi-FI" dirty="0"/>
          </a:p>
        </p:txBody>
      </p:sp>
      <p:pic>
        <p:nvPicPr>
          <p:cNvPr id="9" name="Kuva 6"/>
          <p:cNvPicPr>
            <a:picLocks noChangeAspect="1"/>
          </p:cNvPicPr>
          <p:nvPr/>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14452566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Välidia punainen">
    <p:bg>
      <p:bgPr>
        <a:solidFill>
          <a:schemeClr val="accent6"/>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ots. perustyyl. napsautt.</a:t>
            </a:r>
            <a:endParaRPr lang="fi-FI" dirty="0"/>
          </a:p>
        </p:txBody>
      </p:sp>
      <p:pic>
        <p:nvPicPr>
          <p:cNvPr id="9" name="Kuva 6"/>
          <p:cNvPicPr>
            <a:picLocks noChangeAspect="1"/>
          </p:cNvPicPr>
          <p:nvPr/>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28564170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Välidia keltainen">
    <p:bg>
      <p:bgPr>
        <a:solidFill>
          <a:schemeClr val="accent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7448" y="2564904"/>
            <a:ext cx="10080552" cy="1080000"/>
          </a:xfrm>
        </p:spPr>
        <p:txBody>
          <a:bodyPr/>
          <a:lstStyle>
            <a:lvl1pPr>
              <a:defRPr>
                <a:solidFill>
                  <a:schemeClr val="tx1"/>
                </a:solidFill>
              </a:defRPr>
            </a:lvl1pPr>
          </a:lstStyle>
          <a:p>
            <a:r>
              <a:rPr lang="fi-FI"/>
              <a:t>Muokkaa ots. perustyyl. napsautt.</a:t>
            </a:r>
            <a:endParaRPr lang="fi-FI" dirty="0"/>
          </a:p>
        </p:txBody>
      </p:sp>
      <p:pic>
        <p:nvPicPr>
          <p:cNvPr id="9" name="Kuva 6"/>
          <p:cNvPicPr>
            <a:picLocks noChangeAspect="1"/>
          </p:cNvPicPr>
          <p:nvPr/>
        </p:nvPicPr>
        <p:blipFill rotWithShape="1">
          <a:blip r:embed="rId2" cstate="print">
            <a:extLst>
              <a:ext uri="{28A0092B-C50C-407E-A947-70E740481C1C}">
                <a14:useLocalDpi xmlns:a14="http://schemas.microsoft.com/office/drawing/2010/main" val="0"/>
              </a:ext>
            </a:extLst>
          </a:blip>
          <a:srcRect l="-1" t="205" r="-7487" b="-205"/>
          <a:stretch/>
        </p:blipFill>
        <p:spPr>
          <a:xfrm>
            <a:off x="407368" y="6021288"/>
            <a:ext cx="2129451" cy="565548"/>
          </a:xfrm>
          <a:prstGeom prst="rect">
            <a:avLst/>
          </a:prstGeom>
        </p:spPr>
      </p:pic>
    </p:spTree>
    <p:extLst>
      <p:ext uri="{BB962C8B-B14F-4D97-AF65-F5344CB8AC3E}">
        <p14:creationId xmlns:p14="http://schemas.microsoft.com/office/powerpoint/2010/main" val="378886834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0F048-1F7D-4A80-B7F8-E549BCDE4422}" type="datetime1">
              <a:rPr lang="fi-FI" smtClean="0"/>
              <a:pPr/>
              <a:t>25.2.2022</a:t>
            </a:fld>
            <a:endParaRPr lang="fi-FI"/>
          </a:p>
        </p:txBody>
      </p:sp>
      <p:sp>
        <p:nvSpPr>
          <p:cNvPr id="3" name="Footer Placeholder 2"/>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1744791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sivu - ei nimi+pvm">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83616C-04FE-46B9-B6E0-9D10BF306CC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6418A53-3BBF-41D2-8374-78CCE4B2B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D0DA99A-B80F-40CC-B8A9-349E5651307E}"/>
              </a:ext>
            </a:extLst>
          </p:cNvPr>
          <p:cNvSpPr>
            <a:spLocks noGrp="1"/>
          </p:cNvSpPr>
          <p:nvPr>
            <p:ph type="dt" sz="half" idx="10"/>
          </p:nvPr>
        </p:nvSpPr>
        <p:spPr/>
        <p:txBody>
          <a:bodyPr/>
          <a:lstStyle/>
          <a:p>
            <a:fld id="{6BB1F557-EBED-4C0B-9154-4EAC5F595093}" type="datetimeFigureOut">
              <a:rPr lang="fi-FI" smtClean="0"/>
              <a:t>25.2.2022</a:t>
            </a:fld>
            <a:endParaRPr lang="fi-FI"/>
          </a:p>
        </p:txBody>
      </p:sp>
      <p:sp>
        <p:nvSpPr>
          <p:cNvPr id="5" name="Alatunnisteen paikkamerkki 4">
            <a:extLst>
              <a:ext uri="{FF2B5EF4-FFF2-40B4-BE49-F238E27FC236}">
                <a16:creationId xmlns:a16="http://schemas.microsoft.com/office/drawing/2014/main" id="{AD4AF963-0ED0-4C3E-9DEB-40D2524C6B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4011021-3BD4-473F-B5EA-D16C3E7E6A2B}"/>
              </a:ext>
            </a:extLst>
          </p:cNvPr>
          <p:cNvSpPr>
            <a:spLocks noGrp="1"/>
          </p:cNvSpPr>
          <p:nvPr>
            <p:ph type="sldNum" sz="quarter" idx="12"/>
          </p:nvPr>
        </p:nvSpPr>
        <p:spPr/>
        <p:txBody>
          <a:bodyPr/>
          <a:lstStyle/>
          <a:p>
            <a:fld id="{F76393FF-D430-48DD-B930-AEEBA78B7675}" type="slidenum">
              <a:rPr lang="fi-FI" smtClean="0"/>
              <a:t>‹#›</a:t>
            </a:fld>
            <a:endParaRPr lang="fi-FI"/>
          </a:p>
        </p:txBody>
      </p:sp>
    </p:spTree>
    <p:extLst>
      <p:ext uri="{BB962C8B-B14F-4D97-AF65-F5344CB8AC3E}">
        <p14:creationId xmlns:p14="http://schemas.microsoft.com/office/powerpoint/2010/main" val="1280157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Välidia_sinivihreä_ikonilla">
    <p:bg>
      <p:bgPr>
        <a:solidFill>
          <a:srgbClr val="01788C"/>
        </a:solid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E8D09EC-DD75-4F5B-8A82-68EC7A7A31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0" y="4635500"/>
            <a:ext cx="2692401" cy="2235202"/>
          </a:xfrm>
          <a:prstGeom prst="rect">
            <a:avLst/>
          </a:prstGeom>
        </p:spPr>
      </p:pic>
      <p:pic>
        <p:nvPicPr>
          <p:cNvPr id="13" name="Kuva 12">
            <a:extLst>
              <a:ext uri="{FF2B5EF4-FFF2-40B4-BE49-F238E27FC236}">
                <a16:creationId xmlns:a16="http://schemas.microsoft.com/office/drawing/2014/main" id="{CA2B1D64-0066-4852-8E3D-F6590CC641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7014" y="4977983"/>
            <a:ext cx="1889547" cy="1897656"/>
          </a:xfrm>
          <a:prstGeom prst="rect">
            <a:avLst/>
          </a:prstGeom>
        </p:spPr>
      </p:pic>
      <p:sp>
        <p:nvSpPr>
          <p:cNvPr id="15" name="Otsikko 7">
            <a:extLst>
              <a:ext uri="{FF2B5EF4-FFF2-40B4-BE49-F238E27FC236}">
                <a16:creationId xmlns:a16="http://schemas.microsoft.com/office/drawing/2014/main" id="{0AAC7BE3-4FAE-4F71-BBE4-365872FC5AF4}"/>
              </a:ext>
            </a:extLst>
          </p:cNvPr>
          <p:cNvSpPr>
            <a:spLocks noGrp="1"/>
          </p:cNvSpPr>
          <p:nvPr>
            <p:ph type="title" hasCustomPrompt="1"/>
          </p:nvPr>
        </p:nvSpPr>
        <p:spPr>
          <a:xfrm>
            <a:off x="1588260" y="2613026"/>
            <a:ext cx="9786876" cy="1325563"/>
          </a:xfrm>
        </p:spPr>
        <p:txBody>
          <a:bodyPr>
            <a:normAutofit/>
          </a:bodyPr>
          <a:lstStyle>
            <a:lvl1pPr algn="l">
              <a:defRPr sz="3600">
                <a:solidFill>
                  <a:schemeClr val="bg1"/>
                </a:solidFill>
                <a:latin typeface="Arial Rounded MT Bold" panose="020F070403050403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A6B1C68D-9CA2-4922-B350-C770A03D96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062728">
            <a:off x="938393" y="2145224"/>
            <a:ext cx="587705" cy="1650096"/>
          </a:xfrm>
          <a:prstGeom prst="rect">
            <a:avLst/>
          </a:prstGeom>
        </p:spPr>
      </p:pic>
    </p:spTree>
    <p:extLst>
      <p:ext uri="{BB962C8B-B14F-4D97-AF65-F5344CB8AC3E}">
        <p14:creationId xmlns:p14="http://schemas.microsoft.com/office/powerpoint/2010/main" val="176545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86C09E-F455-47D9-BD02-755E027BD7D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5435768-0A59-4AB3-96D9-C833FB7E6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DC059F3-9FC6-4C3E-AE5A-F7262AE71979}"/>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5" name="Alatunnisteen paikkamerkki 4">
            <a:extLst>
              <a:ext uri="{FF2B5EF4-FFF2-40B4-BE49-F238E27FC236}">
                <a16:creationId xmlns:a16="http://schemas.microsoft.com/office/drawing/2014/main" id="{BE851CE3-F26B-4F1F-814E-E337F3A5D26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113AA1B-C694-4929-8DA7-1C1F87C9088E}"/>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416194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F570E-CBC7-4F65-9EA3-5C7CE1711D9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AE7DAD-3F97-4D90-BC13-31387F8FC74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6E43CFA-42B0-4A03-8A61-7C09F8C3C290}"/>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5" name="Alatunnisteen paikkamerkki 4">
            <a:extLst>
              <a:ext uri="{FF2B5EF4-FFF2-40B4-BE49-F238E27FC236}">
                <a16:creationId xmlns:a16="http://schemas.microsoft.com/office/drawing/2014/main" id="{F85707DA-CC9E-43B0-9DAC-34CA1B1B616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B8D7A2C-C161-4A03-82C7-BFE67A5767ED}"/>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214070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BFD6C5-15D4-4189-B5A8-2E77B026C9D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E3DFC78-5C63-4F9B-B2B6-5C882DEC16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C250AD5-FD27-42DD-944C-E482F0A98D34}"/>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5" name="Alatunnisteen paikkamerkki 4">
            <a:extLst>
              <a:ext uri="{FF2B5EF4-FFF2-40B4-BE49-F238E27FC236}">
                <a16:creationId xmlns:a16="http://schemas.microsoft.com/office/drawing/2014/main" id="{29E50923-ADD6-4207-86D2-FA5ED110B5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67CCCF-11EB-4575-91A7-0AD380F107B8}"/>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3770704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C8332B-CA43-42C1-A403-FCBC75BD360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B961818-7AF5-4475-B5B1-E2E9CC87B11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01AA31F-7665-4D4A-A56A-1F4E0633469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E29E58C-4456-46FF-A22A-4BD2AF887840}"/>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6" name="Alatunnisteen paikkamerkki 5">
            <a:extLst>
              <a:ext uri="{FF2B5EF4-FFF2-40B4-BE49-F238E27FC236}">
                <a16:creationId xmlns:a16="http://schemas.microsoft.com/office/drawing/2014/main" id="{BCCB7698-F927-4675-AD33-27686FA53D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DB06FA-E318-4BD5-9886-E2B0EC6B9E08}"/>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183393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11A39-60FD-46FF-842F-A4D4C1746BC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E5F2EF1-656A-4692-BCF4-7C3E307C1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C10D523-FBBD-43A4-BC34-DC284F9B0AC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601D112-E359-4C55-905C-FBF131E59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3EA3AC0-6D84-4417-9242-2C26F8A45D5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9B18735-9345-4398-BE5E-630E177A881F}"/>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8" name="Alatunnisteen paikkamerkki 7">
            <a:extLst>
              <a:ext uri="{FF2B5EF4-FFF2-40B4-BE49-F238E27FC236}">
                <a16:creationId xmlns:a16="http://schemas.microsoft.com/office/drawing/2014/main" id="{35E630CB-3769-4017-B475-2621BECDCAE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5AEC048-8420-412D-9F93-185C1BF197BE}"/>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903005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81E476-B86C-4FDE-BE4B-D088714D492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9ADD3F1-987F-489D-8172-3EA780544B23}"/>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4" name="Alatunnisteen paikkamerkki 3">
            <a:extLst>
              <a:ext uri="{FF2B5EF4-FFF2-40B4-BE49-F238E27FC236}">
                <a16:creationId xmlns:a16="http://schemas.microsoft.com/office/drawing/2014/main" id="{654A780F-EB57-42B0-8C6D-811E2543F1F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E71034D-60D5-4262-A6AA-3B79F3178421}"/>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2521467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893322F-A1E6-4060-9D29-2FA5AF436C42}"/>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3" name="Alatunnisteen paikkamerkki 2">
            <a:extLst>
              <a:ext uri="{FF2B5EF4-FFF2-40B4-BE49-F238E27FC236}">
                <a16:creationId xmlns:a16="http://schemas.microsoft.com/office/drawing/2014/main" id="{523055C2-8119-45AE-84FC-6A26D721CBE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E961DB4-EF70-42EF-BBF7-917517FBBFA1}"/>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3849822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D5B355-5736-4713-B13D-7BE7E260F6E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FAC69E4-FC72-4C95-AF00-1BF8E855E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F00483-FDC2-4E4F-BC40-E0B3FD177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C751E79-6920-4D4A-BDE2-FFBF0F36DB09}"/>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6" name="Alatunnisteen paikkamerkki 5">
            <a:extLst>
              <a:ext uri="{FF2B5EF4-FFF2-40B4-BE49-F238E27FC236}">
                <a16:creationId xmlns:a16="http://schemas.microsoft.com/office/drawing/2014/main" id="{7A6FBC86-32D1-4522-9B83-7DA9850C9DE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E5FA414-D998-45C8-842F-A47F05ED0B13}"/>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10037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0C4D80-6607-42F0-9A27-0B2C0474FFF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275B1F8-AA16-4808-98FF-DBB35C994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A39E75F-8013-4078-9FD9-B95FC9528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1B3DED6-DED7-4385-A149-E50E43036ACD}"/>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6" name="Alatunnisteen paikkamerkki 5">
            <a:extLst>
              <a:ext uri="{FF2B5EF4-FFF2-40B4-BE49-F238E27FC236}">
                <a16:creationId xmlns:a16="http://schemas.microsoft.com/office/drawing/2014/main" id="{20F5E0D0-EEF1-4BF9-9D87-83D97900549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63340DE-7E7E-414B-821A-742E85CD5F16}"/>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229077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esäpuu-intro-punainen-1">
    <p:spTree>
      <p:nvGrpSpPr>
        <p:cNvPr id="1" name=""/>
        <p:cNvGrpSpPr/>
        <p:nvPr/>
      </p:nvGrpSpPr>
      <p:grpSpPr>
        <a:xfrm>
          <a:off x="0" y="0"/>
          <a:ext cx="0" cy="0"/>
          <a:chOff x="0" y="0"/>
          <a:chExt cx="0" cy="0"/>
        </a:xfrm>
      </p:grpSpPr>
      <p:sp>
        <p:nvSpPr>
          <p:cNvPr id="4" name="Alaotsikko 2"/>
          <p:cNvSpPr txBox="1">
            <a:spLocks/>
          </p:cNvSpPr>
          <p:nvPr/>
        </p:nvSpPr>
        <p:spPr>
          <a:xfrm>
            <a:off x="10580293" y="208019"/>
            <a:ext cx="1359879" cy="530101"/>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bg1"/>
                </a:solidFill>
                <a:latin typeface="Calibri"/>
                <a:ea typeface="Verdana" panose="020B0604030504040204" pitchFamily="34" charset="0"/>
                <a:cs typeface="Verdana" panose="020B060403050404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i-FI" sz="2133" dirty="0"/>
          </a:p>
        </p:txBody>
      </p:sp>
      <p:pic>
        <p:nvPicPr>
          <p:cNvPr id="5" name="Kuva 5">
            <a:extLst>
              <a:ext uri="{FF2B5EF4-FFF2-40B4-BE49-F238E27FC236}">
                <a16:creationId xmlns:a16="http://schemas.microsoft.com/office/drawing/2014/main" id="{FEA0C293-75D6-2D45-A1D3-5F852A3FF0A9}"/>
              </a:ext>
            </a:extLst>
          </p:cNvPr>
          <p:cNvPicPr>
            <a:picLocks noChangeAspect="1"/>
          </p:cNvPicPr>
          <p:nvPr/>
        </p:nvPicPr>
        <p:blipFill>
          <a:blip r:embed="rId2"/>
          <a:srcRect/>
          <a:stretch/>
        </p:blipFill>
        <p:spPr>
          <a:xfrm>
            <a:off x="5081488" y="2345913"/>
            <a:ext cx="2029025" cy="1447372"/>
          </a:xfrm>
          <a:prstGeom prst="rect">
            <a:avLst/>
          </a:prstGeom>
        </p:spPr>
      </p:pic>
    </p:spTree>
    <p:extLst>
      <p:ext uri="{BB962C8B-B14F-4D97-AF65-F5344CB8AC3E}">
        <p14:creationId xmlns:p14="http://schemas.microsoft.com/office/powerpoint/2010/main" val="2985075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538586-3D29-4587-8269-C4E43146D9B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1DD9C13-B663-47DE-83AE-461E6B2D1DD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0DD369A-6D52-4A24-A410-55793BCC5C78}"/>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5" name="Alatunnisteen paikkamerkki 4">
            <a:extLst>
              <a:ext uri="{FF2B5EF4-FFF2-40B4-BE49-F238E27FC236}">
                <a16:creationId xmlns:a16="http://schemas.microsoft.com/office/drawing/2014/main" id="{F34EB071-D9B2-4D25-A50F-4CB2705F515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A36E1BB-942B-42A5-987D-31B64F91AC10}"/>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1344467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B2C5039-9781-4AAB-BDE5-0EBBF24970D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37FBBEE-7E2C-4717-9AB0-55711914436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090D905-9FBF-471D-9362-D8807CD4E92D}"/>
              </a:ext>
            </a:extLst>
          </p:cNvPr>
          <p:cNvSpPr>
            <a:spLocks noGrp="1"/>
          </p:cNvSpPr>
          <p:nvPr>
            <p:ph type="dt" sz="half" idx="10"/>
          </p:nvPr>
        </p:nvSpPr>
        <p:spPr/>
        <p:txBody>
          <a:bodyPr/>
          <a:lstStyle/>
          <a:p>
            <a:fld id="{02B3B56E-A256-4CD9-9C41-E4C586319B0C}" type="datetimeFigureOut">
              <a:rPr lang="fi-FI" smtClean="0"/>
              <a:t>25.2.2022</a:t>
            </a:fld>
            <a:endParaRPr lang="fi-FI"/>
          </a:p>
        </p:txBody>
      </p:sp>
      <p:sp>
        <p:nvSpPr>
          <p:cNvPr id="5" name="Alatunnisteen paikkamerkki 4">
            <a:extLst>
              <a:ext uri="{FF2B5EF4-FFF2-40B4-BE49-F238E27FC236}">
                <a16:creationId xmlns:a16="http://schemas.microsoft.com/office/drawing/2014/main" id="{D53857E7-CA8D-44D8-9D67-ABD03E4E7E3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D844477-453D-4865-8472-A0A72536B8E6}"/>
              </a:ext>
            </a:extLst>
          </p:cNvPr>
          <p:cNvSpPr>
            <a:spLocks noGrp="1"/>
          </p:cNvSpPr>
          <p:nvPr>
            <p:ph type="sldNum" sz="quarter" idx="12"/>
          </p:nvPr>
        </p:nvSpPr>
        <p:spPr/>
        <p:txBody>
          <a:bodyPr/>
          <a:lstStyle/>
          <a:p>
            <a:fld id="{52F88BF4-E9F6-4963-B65F-B589A61869C2}" type="slidenum">
              <a:rPr lang="fi-FI" smtClean="0"/>
              <a:t>‹#›</a:t>
            </a:fld>
            <a:endParaRPr lang="fi-FI"/>
          </a:p>
        </p:txBody>
      </p:sp>
    </p:spTree>
    <p:extLst>
      <p:ext uri="{BB962C8B-B14F-4D97-AF65-F5344CB8AC3E}">
        <p14:creationId xmlns:p14="http://schemas.microsoft.com/office/powerpoint/2010/main" val="388655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esäpuu-intro-punainen-2">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3453161" y="2343543"/>
            <a:ext cx="5750711" cy="1058296"/>
          </a:xfrm>
          <a:prstGeom prst="rect">
            <a:avLst/>
          </a:prstGeom>
        </p:spPr>
        <p:txBody>
          <a:bodyPr>
            <a:normAutofit/>
          </a:bodyPr>
          <a:lstStyle>
            <a:lvl1pPr marL="0" indent="0" algn="l">
              <a:buNone/>
              <a:defRPr sz="2667" baseline="0">
                <a:solidFill>
                  <a:schemeClr val="bg1"/>
                </a:solidFill>
                <a:latin typeface="Calibri"/>
                <a:ea typeface="Verdana" panose="020B0604030504040204" pitchFamily="34" charset="0"/>
                <a:cs typeface="Verdana" panose="020B060403050404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Lyhyt aiheeseen johdatteleva lause tai Pesäpuuhun liittyvä lause</a:t>
            </a:r>
          </a:p>
        </p:txBody>
      </p:sp>
      <p:sp>
        <p:nvSpPr>
          <p:cNvPr id="4" name="Alaotsikko 2"/>
          <p:cNvSpPr txBox="1">
            <a:spLocks/>
          </p:cNvSpPr>
          <p:nvPr/>
        </p:nvSpPr>
        <p:spPr>
          <a:xfrm>
            <a:off x="10580293" y="208019"/>
            <a:ext cx="1359879" cy="530101"/>
          </a:xfrm>
          <a:prstGeom prst="rect">
            <a:avLst/>
          </a:prstGeom>
        </p:spPr>
        <p:txBody>
          <a:bodyPr>
            <a:normAutofit/>
          </a:bodyPr>
          <a:lstStyle>
            <a:lvl1pPr marL="0" indent="0" algn="l" defTabSz="457200" rtl="0" eaLnBrk="1" latinLnBrk="0" hangingPunct="1">
              <a:spcBef>
                <a:spcPct val="20000"/>
              </a:spcBef>
              <a:buFont typeface="Arial"/>
              <a:buNone/>
              <a:defRPr sz="2000" kern="1200">
                <a:solidFill>
                  <a:schemeClr val="bg1"/>
                </a:solidFill>
                <a:latin typeface="Calibri"/>
                <a:ea typeface="Verdana" panose="020B0604030504040204" pitchFamily="34" charset="0"/>
                <a:cs typeface="Verdana" panose="020B060403050404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i-FI" sz="2133" dirty="0"/>
          </a:p>
        </p:txBody>
      </p:sp>
      <p:pic>
        <p:nvPicPr>
          <p:cNvPr id="5" name="Kuva 5">
            <a:extLst>
              <a:ext uri="{FF2B5EF4-FFF2-40B4-BE49-F238E27FC236}">
                <a16:creationId xmlns:a16="http://schemas.microsoft.com/office/drawing/2014/main" id="{74FF63B4-656F-6942-B19E-64122650AEA3}"/>
              </a:ext>
            </a:extLst>
          </p:cNvPr>
          <p:cNvPicPr>
            <a:picLocks noChangeAspect="1"/>
          </p:cNvPicPr>
          <p:nvPr/>
        </p:nvPicPr>
        <p:blipFill>
          <a:blip r:embed="rId2"/>
          <a:srcRect/>
          <a:stretch/>
        </p:blipFill>
        <p:spPr>
          <a:xfrm>
            <a:off x="10338421" y="5396379"/>
            <a:ext cx="1601751" cy="1142583"/>
          </a:xfrm>
          <a:prstGeom prst="rect">
            <a:avLst/>
          </a:prstGeom>
        </p:spPr>
      </p:pic>
    </p:spTree>
    <p:extLst>
      <p:ext uri="{BB962C8B-B14F-4D97-AF65-F5344CB8AC3E}">
        <p14:creationId xmlns:p14="http://schemas.microsoft.com/office/powerpoint/2010/main" val="171308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83616C-04FE-46B9-B6E0-9D10BF306CC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6418A53-3BBF-41D2-8374-78CCE4B2B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D0DA99A-B80F-40CC-B8A9-349E5651307E}"/>
              </a:ext>
            </a:extLst>
          </p:cNvPr>
          <p:cNvSpPr>
            <a:spLocks noGrp="1"/>
          </p:cNvSpPr>
          <p:nvPr>
            <p:ph type="dt" sz="half" idx="10"/>
          </p:nvPr>
        </p:nvSpPr>
        <p:spPr/>
        <p:txBody>
          <a:bodyPr/>
          <a:lstStyle/>
          <a:p>
            <a:fld id="{3CF69A6E-C538-4C4F-B498-1E9AEF63A438}" type="datetimeFigureOut">
              <a:rPr lang="fi-FI" smtClean="0"/>
              <a:t>25.2.2022</a:t>
            </a:fld>
            <a:endParaRPr lang="fi-FI"/>
          </a:p>
        </p:txBody>
      </p:sp>
      <p:sp>
        <p:nvSpPr>
          <p:cNvPr id="5" name="Alatunnisteen paikkamerkki 4">
            <a:extLst>
              <a:ext uri="{FF2B5EF4-FFF2-40B4-BE49-F238E27FC236}">
                <a16:creationId xmlns:a16="http://schemas.microsoft.com/office/drawing/2014/main" id="{AD4AF963-0ED0-4C3E-9DEB-40D2524C6B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4011021-3BD4-473F-B5EA-D16C3E7E6A2B}"/>
              </a:ext>
            </a:extLst>
          </p:cNvPr>
          <p:cNvSpPr>
            <a:spLocks noGrp="1"/>
          </p:cNvSpPr>
          <p:nvPr>
            <p:ph type="sldNum" sz="quarter" idx="12"/>
          </p:nvPr>
        </p:nvSpPr>
        <p:spPr/>
        <p:txBody>
          <a:bodyPr/>
          <a:lstStyle/>
          <a:p>
            <a:fld id="{94749BC4-06FF-4179-B517-5E8258EC98CC}" type="slidenum">
              <a:rPr lang="fi-FI" smtClean="0"/>
              <a:t>‹#›</a:t>
            </a:fld>
            <a:endParaRPr lang="fi-FI"/>
          </a:p>
        </p:txBody>
      </p:sp>
    </p:spTree>
    <p:extLst>
      <p:ext uri="{BB962C8B-B14F-4D97-AF65-F5344CB8AC3E}">
        <p14:creationId xmlns:p14="http://schemas.microsoft.com/office/powerpoint/2010/main" val="85354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esäpuu-sisältö-aloitussivu">
    <p:spTree>
      <p:nvGrpSpPr>
        <p:cNvPr id="1" name=""/>
        <p:cNvGrpSpPr/>
        <p:nvPr/>
      </p:nvGrpSpPr>
      <p:grpSpPr>
        <a:xfrm>
          <a:off x="0" y="0"/>
          <a:ext cx="0" cy="0"/>
          <a:chOff x="0" y="0"/>
          <a:chExt cx="0" cy="0"/>
        </a:xfrm>
      </p:grpSpPr>
      <p:sp>
        <p:nvSpPr>
          <p:cNvPr id="4" name="Otsikko 1"/>
          <p:cNvSpPr>
            <a:spLocks noGrp="1"/>
          </p:cNvSpPr>
          <p:nvPr>
            <p:ph type="title" hasCustomPrompt="1"/>
          </p:nvPr>
        </p:nvSpPr>
        <p:spPr>
          <a:xfrm>
            <a:off x="3449831" y="1627275"/>
            <a:ext cx="5750711" cy="721984"/>
          </a:xfrm>
          <a:prstGeom prst="rect">
            <a:avLst/>
          </a:prstGeom>
        </p:spPr>
        <p:txBody>
          <a:bodyPr vert="horz"/>
          <a:lstStyle>
            <a:lvl1pPr algn="l">
              <a:defRPr sz="3200" b="1" i="0">
                <a:solidFill>
                  <a:schemeClr val="tx1">
                    <a:lumMod val="75000"/>
                    <a:lumOff val="25000"/>
                  </a:schemeClr>
                </a:solidFill>
                <a:latin typeface="Calibri"/>
              </a:defRPr>
            </a:lvl1pPr>
          </a:lstStyle>
          <a:p>
            <a:r>
              <a:rPr lang="fi-FI" dirty="0"/>
              <a:t>Otsikko/aihe</a:t>
            </a:r>
          </a:p>
        </p:txBody>
      </p:sp>
      <p:sp>
        <p:nvSpPr>
          <p:cNvPr id="5" name="Alaotsikko 2"/>
          <p:cNvSpPr>
            <a:spLocks noGrp="1"/>
          </p:cNvSpPr>
          <p:nvPr>
            <p:ph type="subTitle" idx="1" hasCustomPrompt="1"/>
          </p:nvPr>
        </p:nvSpPr>
        <p:spPr>
          <a:xfrm>
            <a:off x="3453161" y="2349258"/>
            <a:ext cx="5750711" cy="1232413"/>
          </a:xfrm>
          <a:prstGeom prst="rect">
            <a:avLst/>
          </a:prstGeom>
        </p:spPr>
        <p:txBody>
          <a:bodyPr>
            <a:normAutofit/>
          </a:bodyPr>
          <a:lstStyle>
            <a:lvl1pPr marL="0" indent="0" algn="l">
              <a:buNone/>
              <a:defRPr sz="2667">
                <a:solidFill>
                  <a:schemeClr val="tx1">
                    <a:lumMod val="75000"/>
                    <a:lumOff val="25000"/>
                  </a:schemeClr>
                </a:solidFill>
                <a:latin typeface="Calibri"/>
                <a:ea typeface="Verdana" panose="020B0604030504040204" pitchFamily="34" charset="0"/>
                <a:cs typeface="Verdana" panose="020B060403050404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Aika ja paikka</a:t>
            </a:r>
          </a:p>
          <a:p>
            <a:r>
              <a:rPr lang="fi-FI" dirty="0"/>
              <a:t>Henkilön Nimi</a:t>
            </a:r>
          </a:p>
        </p:txBody>
      </p:sp>
    </p:spTree>
    <p:extLst>
      <p:ext uri="{BB962C8B-B14F-4D97-AF65-F5344CB8AC3E}">
        <p14:creationId xmlns:p14="http://schemas.microsoft.com/office/powerpoint/2010/main" val="175407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ja teksti">
    <p:spTree>
      <p:nvGrpSpPr>
        <p:cNvPr id="1" name=""/>
        <p:cNvGrpSpPr/>
        <p:nvPr/>
      </p:nvGrpSpPr>
      <p:grpSpPr>
        <a:xfrm>
          <a:off x="0" y="0"/>
          <a:ext cx="0" cy="0"/>
          <a:chOff x="0" y="0"/>
          <a:chExt cx="0" cy="0"/>
        </a:xfrm>
      </p:grpSpPr>
      <p:sp>
        <p:nvSpPr>
          <p:cNvPr id="6" name="Otsikko 1"/>
          <p:cNvSpPr>
            <a:spLocks noGrp="1"/>
          </p:cNvSpPr>
          <p:nvPr>
            <p:ph type="title"/>
          </p:nvPr>
        </p:nvSpPr>
        <p:spPr>
          <a:xfrm>
            <a:off x="1296000" y="540000"/>
            <a:ext cx="9600000" cy="576000"/>
          </a:xfrm>
          <a:prstGeom prst="rect">
            <a:avLst/>
          </a:prstGeom>
        </p:spPr>
        <p:txBody>
          <a:bodyPr>
            <a:noAutofit/>
          </a:bodyPr>
          <a:lstStyle>
            <a:lvl1pPr algn="l">
              <a:defRPr sz="3733" b="1">
                <a:solidFill>
                  <a:schemeClr val="accent5">
                    <a:lumMod val="75000"/>
                  </a:schemeClr>
                </a:solidFill>
                <a:latin typeface="Calibri"/>
                <a:ea typeface="Verdana" panose="020B0604030504040204" pitchFamily="34" charset="0"/>
                <a:cs typeface="Verdana" panose="020B0604030504040204" pitchFamily="34" charset="0"/>
              </a:defRPr>
            </a:lvl1pPr>
          </a:lstStyle>
          <a:p>
            <a:r>
              <a:rPr lang="fi-FI"/>
              <a:t>Muokkaa ots. perustyyl. napsautt.</a:t>
            </a:r>
            <a:endParaRPr lang="fi-FI" dirty="0"/>
          </a:p>
        </p:txBody>
      </p:sp>
      <p:sp>
        <p:nvSpPr>
          <p:cNvPr id="7" name="Sisällön paikkamerkki 2"/>
          <p:cNvSpPr>
            <a:spLocks noGrp="1"/>
          </p:cNvSpPr>
          <p:nvPr>
            <p:ph sz="half" idx="1"/>
          </p:nvPr>
        </p:nvSpPr>
        <p:spPr>
          <a:xfrm>
            <a:off x="1296000" y="1397316"/>
            <a:ext cx="9600000" cy="4393565"/>
          </a:xfrm>
          <a:prstGeom prst="rect">
            <a:avLst/>
          </a:prstGeom>
        </p:spPr>
        <p:txBody>
          <a:bodyPr/>
          <a:lstStyle>
            <a:lvl1pPr marL="380990"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1pPr>
            <a:lvl2pPr marL="990575"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2pPr>
            <a:lvl3pPr marL="1600160"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3pPr>
            <a:lvl4pPr marL="2209745"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4pPr>
            <a:lvl5pPr marL="2819330" indent="-380990">
              <a:buClr>
                <a:schemeClr val="accent5">
                  <a:lumMod val="75000"/>
                </a:schemeClr>
              </a:buClr>
              <a:buFont typeface="Arial" panose="020B0604020202020204" pitchFamily="34" charset="0"/>
              <a:buChar char="•"/>
              <a:defRPr sz="2667">
                <a:solidFill>
                  <a:schemeClr val="accent5">
                    <a:lumMod val="75000"/>
                  </a:schemeClr>
                </a:solidFill>
                <a:latin typeface="Calibri"/>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02117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 ja kuva">
    <p:spTree>
      <p:nvGrpSpPr>
        <p:cNvPr id="1" name=""/>
        <p:cNvGrpSpPr/>
        <p:nvPr/>
      </p:nvGrpSpPr>
      <p:grpSpPr>
        <a:xfrm>
          <a:off x="0" y="0"/>
          <a:ext cx="0" cy="0"/>
          <a:chOff x="0" y="0"/>
          <a:chExt cx="0" cy="0"/>
        </a:xfrm>
      </p:grpSpPr>
      <p:sp>
        <p:nvSpPr>
          <p:cNvPr id="6" name="Otsikko 1"/>
          <p:cNvSpPr>
            <a:spLocks noGrp="1"/>
          </p:cNvSpPr>
          <p:nvPr>
            <p:ph type="title"/>
          </p:nvPr>
        </p:nvSpPr>
        <p:spPr>
          <a:xfrm>
            <a:off x="1296000" y="540000"/>
            <a:ext cx="9600000" cy="576000"/>
          </a:xfrm>
          <a:prstGeom prst="rect">
            <a:avLst/>
          </a:prstGeom>
        </p:spPr>
        <p:txBody>
          <a:bodyPr>
            <a:noAutofit/>
          </a:bodyPr>
          <a:lstStyle>
            <a:lvl1pPr algn="l">
              <a:defRPr sz="3733" b="1">
                <a:solidFill>
                  <a:schemeClr val="accent5">
                    <a:lumMod val="75000"/>
                  </a:schemeClr>
                </a:solidFill>
                <a:latin typeface="Calibri"/>
                <a:ea typeface="Verdana" panose="020B0604030504040204" pitchFamily="34" charset="0"/>
                <a:cs typeface="Verdana" panose="020B0604030504040204" pitchFamily="34" charset="0"/>
              </a:defRPr>
            </a:lvl1pPr>
          </a:lstStyle>
          <a:p>
            <a:r>
              <a:rPr lang="fi-FI"/>
              <a:t>Muokkaa ots. perustyyl. napsautt.</a:t>
            </a:r>
            <a:endParaRPr lang="fi-FI" dirty="0"/>
          </a:p>
        </p:txBody>
      </p:sp>
      <p:sp>
        <p:nvSpPr>
          <p:cNvPr id="2" name="Tekstiruutu 1"/>
          <p:cNvSpPr txBox="1"/>
          <p:nvPr/>
        </p:nvSpPr>
        <p:spPr>
          <a:xfrm>
            <a:off x="1356125" y="1416185"/>
            <a:ext cx="7634751" cy="3768996"/>
          </a:xfrm>
          <a:prstGeom prst="rect">
            <a:avLst/>
          </a:prstGeom>
        </p:spPr>
        <p:txBody>
          <a:bodyPr wrap="square" rtlCol="0">
            <a:normAutofit/>
          </a:bodyPr>
          <a:lstStyle/>
          <a:p>
            <a:endParaRPr lang="fi-FI" sz="2133" dirty="0"/>
          </a:p>
        </p:txBody>
      </p:sp>
    </p:spTree>
    <p:extLst>
      <p:ext uri="{BB962C8B-B14F-4D97-AF65-F5344CB8AC3E}">
        <p14:creationId xmlns:p14="http://schemas.microsoft.com/office/powerpoint/2010/main" val="3861692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6.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7.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8.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Kuva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954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83941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Kuva 3"/>
          <p:cNvPicPr>
            <a:picLocks noChangeAspect="1"/>
          </p:cNvPicPr>
          <p:nvPr/>
        </p:nvPicPr>
        <p:blipFill>
          <a:blip r:embed="rId8"/>
          <a:srcRect/>
          <a:stretch/>
        </p:blipFill>
        <p:spPr>
          <a:xfrm>
            <a:off x="323606" y="5951895"/>
            <a:ext cx="938484" cy="669452"/>
          </a:xfrm>
          <a:prstGeom prst="rect">
            <a:avLst/>
          </a:prstGeom>
        </p:spPr>
      </p:pic>
    </p:spTree>
    <p:extLst>
      <p:ext uri="{BB962C8B-B14F-4D97-AF65-F5344CB8AC3E}">
        <p14:creationId xmlns:p14="http://schemas.microsoft.com/office/powerpoint/2010/main" val="13430187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Kuva 5">
            <a:extLst>
              <a:ext uri="{FF2B5EF4-FFF2-40B4-BE49-F238E27FC236}">
                <a16:creationId xmlns:a16="http://schemas.microsoft.com/office/drawing/2014/main" id="{7B17F956-E2B0-1745-8DAE-8C2EBA65CCF1}"/>
              </a:ext>
            </a:extLst>
          </p:cNvPr>
          <p:cNvPicPr>
            <a:picLocks noChangeAspect="1"/>
          </p:cNvPicPr>
          <p:nvPr/>
        </p:nvPicPr>
        <p:blipFill>
          <a:blip r:embed="rId4"/>
          <a:srcRect/>
          <a:stretch/>
        </p:blipFill>
        <p:spPr>
          <a:xfrm>
            <a:off x="5081488" y="2345913"/>
            <a:ext cx="2029025" cy="1447372"/>
          </a:xfrm>
          <a:prstGeom prst="rect">
            <a:avLst/>
          </a:prstGeom>
        </p:spPr>
      </p:pic>
    </p:spTree>
    <p:extLst>
      <p:ext uri="{BB962C8B-B14F-4D97-AF65-F5344CB8AC3E}">
        <p14:creationId xmlns:p14="http://schemas.microsoft.com/office/powerpoint/2010/main" val="2352961509"/>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Kuva 5">
            <a:extLst>
              <a:ext uri="{FF2B5EF4-FFF2-40B4-BE49-F238E27FC236}">
                <a16:creationId xmlns:a16="http://schemas.microsoft.com/office/drawing/2014/main" id="{6B73E458-BB39-A64D-B217-7D90D1E20F7D}"/>
              </a:ext>
            </a:extLst>
          </p:cNvPr>
          <p:cNvPicPr>
            <a:picLocks noChangeAspect="1"/>
          </p:cNvPicPr>
          <p:nvPr/>
        </p:nvPicPr>
        <p:blipFill>
          <a:blip r:embed="rId4"/>
          <a:srcRect/>
          <a:stretch/>
        </p:blipFill>
        <p:spPr>
          <a:xfrm>
            <a:off x="5081488" y="2345913"/>
            <a:ext cx="2029025" cy="1447372"/>
          </a:xfrm>
          <a:prstGeom prst="rect">
            <a:avLst/>
          </a:prstGeom>
        </p:spPr>
      </p:pic>
    </p:spTree>
    <p:extLst>
      <p:ext uri="{BB962C8B-B14F-4D97-AF65-F5344CB8AC3E}">
        <p14:creationId xmlns:p14="http://schemas.microsoft.com/office/powerpoint/2010/main" val="3074927371"/>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p:nvPicPr>
        <p:blipFill>
          <a:blip r:embed="rId4"/>
          <a:srcRect/>
          <a:stretch/>
        </p:blipFill>
        <p:spPr>
          <a:xfrm>
            <a:off x="0" y="0"/>
            <a:ext cx="12192000" cy="6858000"/>
          </a:xfrm>
          <a:prstGeom prst="rect">
            <a:avLst/>
          </a:prstGeom>
        </p:spPr>
      </p:pic>
    </p:spTree>
    <p:extLst>
      <p:ext uri="{BB962C8B-B14F-4D97-AF65-F5344CB8AC3E}">
        <p14:creationId xmlns:p14="http://schemas.microsoft.com/office/powerpoint/2010/main" val="373570863"/>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73600"/>
            <a:ext cx="10688752" cy="1080000"/>
          </a:xfrm>
          <a:prstGeom prst="rect">
            <a:avLst/>
          </a:prstGeom>
        </p:spPr>
        <p:txBody>
          <a:bodyPr vert="horz" lIns="36000" tIns="36000" rIns="36000" bIns="36000" rtlCol="0" anchor="ctr">
            <a:normAutofit/>
          </a:bodyPr>
          <a:lstStyle/>
          <a:p>
            <a:r>
              <a:rPr lang="fi-FI" noProof="0" dirty="0"/>
              <a:t>Muokkaa </a:t>
            </a:r>
            <a:r>
              <a:rPr lang="fi-FI" noProof="0" dirty="0" err="1"/>
              <a:t>perustyyl</a:t>
            </a:r>
            <a:r>
              <a:rPr lang="fi-FI" noProof="0" dirty="0"/>
              <a:t>. </a:t>
            </a:r>
            <a:r>
              <a:rPr lang="fi-FI" noProof="0" dirty="0" err="1"/>
              <a:t>napsautt</a:t>
            </a:r>
            <a:r>
              <a:rPr lang="fi-FI" noProof="0" dirty="0"/>
              <a:t>.</a:t>
            </a:r>
          </a:p>
        </p:txBody>
      </p:sp>
      <p:sp>
        <p:nvSpPr>
          <p:cNvPr id="3" name="Text Placeholder 2"/>
          <p:cNvSpPr>
            <a:spLocks noGrp="1"/>
          </p:cNvSpPr>
          <p:nvPr>
            <p:ph type="body" idx="1"/>
          </p:nvPr>
        </p:nvSpPr>
        <p:spPr>
          <a:xfrm>
            <a:off x="1271464" y="1484784"/>
            <a:ext cx="9960077" cy="4248472"/>
          </a:xfrm>
          <a:prstGeom prst="rect">
            <a:avLst/>
          </a:prstGeom>
        </p:spPr>
        <p:txBody>
          <a:bodyPr vert="horz" lIns="36000" tIns="36000" rIns="36000" bIns="36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Date Placeholder 3"/>
          <p:cNvSpPr>
            <a:spLocks noGrp="1"/>
          </p:cNvSpPr>
          <p:nvPr>
            <p:ph type="dt" sz="half" idx="2"/>
          </p:nvPr>
        </p:nvSpPr>
        <p:spPr>
          <a:xfrm>
            <a:off x="9059631" y="6344856"/>
            <a:ext cx="1152000" cy="252000"/>
          </a:xfrm>
          <a:prstGeom prst="rect">
            <a:avLst/>
          </a:prstGeom>
        </p:spPr>
        <p:txBody>
          <a:bodyPr vert="horz" lIns="36000" tIns="36000" rIns="36000" bIns="36000" rtlCol="0" anchor="b"/>
          <a:lstStyle>
            <a:lvl1pPr algn="l">
              <a:defRPr sz="1200" i="0">
                <a:solidFill>
                  <a:srgbClr val="005C6E"/>
                </a:solidFill>
                <a:latin typeface="+mn-lt"/>
              </a:defRPr>
            </a:lvl1pPr>
          </a:lstStyle>
          <a:p>
            <a:fld id="{862C398B-0075-40B8-9070-E044495C55B1}" type="datetime1">
              <a:rPr lang="fi-FI" smtClean="0"/>
              <a:pPr/>
              <a:t>25.2.2022</a:t>
            </a:fld>
            <a:endParaRPr lang="fi-FI" dirty="0"/>
          </a:p>
        </p:txBody>
      </p:sp>
      <p:sp>
        <p:nvSpPr>
          <p:cNvPr id="5" name="Footer Placeholder 4"/>
          <p:cNvSpPr>
            <a:spLocks noGrp="1"/>
          </p:cNvSpPr>
          <p:nvPr>
            <p:ph type="ftr" sz="quarter" idx="3"/>
          </p:nvPr>
        </p:nvSpPr>
        <p:spPr>
          <a:xfrm>
            <a:off x="5039883" y="6344856"/>
            <a:ext cx="3860800" cy="252000"/>
          </a:xfrm>
          <a:prstGeom prst="rect">
            <a:avLst/>
          </a:prstGeom>
        </p:spPr>
        <p:txBody>
          <a:bodyPr vert="horz" lIns="36000" tIns="36000" rIns="36000" bIns="36000" rtlCol="0" anchor="b"/>
          <a:lstStyle>
            <a:lvl1pPr algn="r">
              <a:defRPr sz="1100" i="0">
                <a:solidFill>
                  <a:srgbClr val="005C6E"/>
                </a:solidFill>
                <a:latin typeface="+mn-lt"/>
              </a:defRPr>
            </a:lvl1pPr>
          </a:lstStyle>
          <a:p>
            <a:r>
              <a:rPr lang="fi-FI" dirty="0"/>
              <a:t>Etunimi Sukunimi</a:t>
            </a:r>
          </a:p>
        </p:txBody>
      </p:sp>
      <p:sp>
        <p:nvSpPr>
          <p:cNvPr id="9" name="Tekstikehys 8"/>
          <p:cNvSpPr txBox="1"/>
          <p:nvPr/>
        </p:nvSpPr>
        <p:spPr>
          <a:xfrm>
            <a:off x="10527908" y="6344856"/>
            <a:ext cx="704286" cy="241980"/>
          </a:xfrm>
          <a:prstGeom prst="rect">
            <a:avLst/>
          </a:prstGeom>
          <a:noFill/>
        </p:spPr>
        <p:txBody>
          <a:bodyPr wrap="none" lIns="36000" tIns="36000" rIns="36000" bIns="36000" rtlCol="0" anchor="b">
            <a:spAutoFit/>
          </a:bodyPr>
          <a:lstStyle/>
          <a:p>
            <a:r>
              <a:rPr lang="fi-FI" sz="1100" i="0" dirty="0"/>
              <a:t>www.lskl.fi</a:t>
            </a:r>
          </a:p>
        </p:txBody>
      </p:sp>
      <p:pic>
        <p:nvPicPr>
          <p:cNvPr id="13" name="Kuva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9376" y="6021288"/>
            <a:ext cx="1980581" cy="565548"/>
          </a:xfrm>
          <a:prstGeom prst="rect">
            <a:avLst/>
          </a:prstGeom>
        </p:spPr>
      </p:pic>
    </p:spTree>
    <p:extLst>
      <p:ext uri="{BB962C8B-B14F-4D97-AF65-F5344CB8AC3E}">
        <p14:creationId xmlns:p14="http://schemas.microsoft.com/office/powerpoint/2010/main" val="61259880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2563" indent="-182563"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39750" indent="-18256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96938" indent="-1825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54125" indent="-17462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11313" indent="-17462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47E4F5A-D131-409B-B2AA-9D52FEC4E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ED014F-6132-453A-BC15-BD23B15E8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47C1E4-5DDF-4A62-BEB2-36EC971D97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3B56E-A256-4CD9-9C41-E4C586319B0C}" type="datetimeFigureOut">
              <a:rPr lang="fi-FI" smtClean="0"/>
              <a:t>25.2.2022</a:t>
            </a:fld>
            <a:endParaRPr lang="fi-FI"/>
          </a:p>
        </p:txBody>
      </p:sp>
      <p:sp>
        <p:nvSpPr>
          <p:cNvPr id="5" name="Alatunnisteen paikkamerkki 4">
            <a:extLst>
              <a:ext uri="{FF2B5EF4-FFF2-40B4-BE49-F238E27FC236}">
                <a16:creationId xmlns:a16="http://schemas.microsoft.com/office/drawing/2014/main" id="{2B351279-778F-4E83-9443-3C409F6FF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40592E2-512B-42F4-9BAC-91EAB442E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88BF4-E9F6-4963-B65F-B589A61869C2}" type="slidenum">
              <a:rPr lang="fi-FI" smtClean="0"/>
              <a:t>‹#›</a:t>
            </a:fld>
            <a:endParaRPr lang="fi-FI"/>
          </a:p>
        </p:txBody>
      </p:sp>
    </p:spTree>
    <p:extLst>
      <p:ext uri="{BB962C8B-B14F-4D97-AF65-F5344CB8AC3E}">
        <p14:creationId xmlns:p14="http://schemas.microsoft.com/office/powerpoint/2010/main" val="13458182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CC028-E8D4-43BE-A1D7-5414384553CB}"/>
              </a:ext>
            </a:extLst>
          </p:cNvPr>
          <p:cNvSpPr>
            <a:spLocks noGrp="1"/>
          </p:cNvSpPr>
          <p:nvPr>
            <p:ph type="ctrTitle"/>
          </p:nvPr>
        </p:nvSpPr>
        <p:spPr/>
        <p:txBody>
          <a:bodyPr/>
          <a:lstStyle/>
          <a:p>
            <a:r>
              <a:rPr lang="fi-FI" sz="4800" dirty="0"/>
              <a:t>Miten rakentaa eettistä kestävää osallisuutta ja arvioida osallisuuden toteutumista?</a:t>
            </a:r>
          </a:p>
        </p:txBody>
      </p:sp>
      <p:sp>
        <p:nvSpPr>
          <p:cNvPr id="3" name="Alaotsikko 2">
            <a:extLst>
              <a:ext uri="{FF2B5EF4-FFF2-40B4-BE49-F238E27FC236}">
                <a16:creationId xmlns:a16="http://schemas.microsoft.com/office/drawing/2014/main" id="{89D3620F-9BD7-429A-87F0-8BFB745B5392}"/>
              </a:ext>
            </a:extLst>
          </p:cNvPr>
          <p:cNvSpPr>
            <a:spLocks noGrp="1"/>
          </p:cNvSpPr>
          <p:nvPr>
            <p:ph type="subTitle" idx="1"/>
          </p:nvPr>
        </p:nvSpPr>
        <p:spPr/>
        <p:txBody>
          <a:bodyPr/>
          <a:lstStyle/>
          <a:p>
            <a:r>
              <a:rPr lang="fi-FI" dirty="0"/>
              <a:t>Helena Inkinen, Pesäpuu ry </a:t>
            </a:r>
          </a:p>
          <a:p>
            <a:r>
              <a:rPr lang="fi-FI" dirty="0"/>
              <a:t>Johannes Jahnukainen, Lastensuojelun Keskusliitto</a:t>
            </a:r>
          </a:p>
        </p:txBody>
      </p:sp>
      <p:pic>
        <p:nvPicPr>
          <p:cNvPr id="4" name="Kuva 3" descr="Kuvituskuva: Punainen ruusu">
            <a:extLst>
              <a:ext uri="{FF2B5EF4-FFF2-40B4-BE49-F238E27FC236}">
                <a16:creationId xmlns:a16="http://schemas.microsoft.com/office/drawing/2014/main" id="{CF505009-F82E-4240-86CB-657B6BF06EA8}"/>
              </a:ext>
            </a:extLst>
          </p:cNvPr>
          <p:cNvPicPr>
            <a:picLocks noChangeAspect="1"/>
          </p:cNvPicPr>
          <p:nvPr/>
        </p:nvPicPr>
        <p:blipFill>
          <a:blip r:embed="rId2"/>
          <a:stretch>
            <a:fillRect/>
          </a:stretch>
        </p:blipFill>
        <p:spPr>
          <a:xfrm>
            <a:off x="3309259" y="4387383"/>
            <a:ext cx="5355772" cy="2470619"/>
          </a:xfrm>
          <a:prstGeom prst="rect">
            <a:avLst/>
          </a:prstGeom>
        </p:spPr>
      </p:pic>
      <p:pic>
        <p:nvPicPr>
          <p:cNvPr id="5" name="Kuva 4" descr="Kuva: ESR-logot Vipuvoimaa EU:lta 2014-2020 ja Euroopan Unionin sosiaalirahasto">
            <a:extLst>
              <a:ext uri="{FF2B5EF4-FFF2-40B4-BE49-F238E27FC236}">
                <a16:creationId xmlns:a16="http://schemas.microsoft.com/office/drawing/2014/main" id="{00759201-EFB6-4B56-B66C-E70A90297DE2}"/>
              </a:ext>
            </a:extLst>
          </p:cNvPr>
          <p:cNvPicPr>
            <a:picLocks noChangeAspect="1"/>
          </p:cNvPicPr>
          <p:nvPr/>
        </p:nvPicPr>
        <p:blipFill rotWithShape="1">
          <a:blip r:embed="rId3">
            <a:extLst>
              <a:ext uri="{28A0092B-C50C-407E-A947-70E740481C1C}">
                <a14:useLocalDpi xmlns:a14="http://schemas.microsoft.com/office/drawing/2010/main" val="0"/>
              </a:ext>
            </a:extLst>
          </a:blip>
          <a:srcRect l="1121" b="17188"/>
          <a:stretch/>
        </p:blipFill>
        <p:spPr>
          <a:xfrm>
            <a:off x="9332536" y="5319376"/>
            <a:ext cx="2494558" cy="1566904"/>
          </a:xfrm>
          <a:prstGeom prst="rect">
            <a:avLst/>
          </a:prstGeom>
        </p:spPr>
      </p:pic>
    </p:spTree>
    <p:extLst>
      <p:ext uri="{BB962C8B-B14F-4D97-AF65-F5344CB8AC3E}">
        <p14:creationId xmlns:p14="http://schemas.microsoft.com/office/powerpoint/2010/main" val="291248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6759CA-89C9-4FC0-99A7-0F2D09B474AB}"/>
              </a:ext>
            </a:extLst>
          </p:cNvPr>
          <p:cNvSpPr>
            <a:spLocks noGrp="1"/>
          </p:cNvSpPr>
          <p:nvPr>
            <p:ph type="title"/>
          </p:nvPr>
        </p:nvSpPr>
        <p:spPr/>
        <p:txBody>
          <a:bodyPr/>
          <a:lstStyle/>
          <a:p>
            <a:r>
              <a:rPr lang="fi-FI" dirty="0"/>
              <a:t>Toteutus</a:t>
            </a:r>
          </a:p>
        </p:txBody>
      </p:sp>
      <p:sp>
        <p:nvSpPr>
          <p:cNvPr id="3" name="Sisällön paikkamerkki 2">
            <a:extLst>
              <a:ext uri="{FF2B5EF4-FFF2-40B4-BE49-F238E27FC236}">
                <a16:creationId xmlns:a16="http://schemas.microsoft.com/office/drawing/2014/main" id="{83544E98-D051-4201-849D-65BACAB866B4}"/>
              </a:ext>
            </a:extLst>
          </p:cNvPr>
          <p:cNvSpPr>
            <a:spLocks noGrp="1"/>
          </p:cNvSpPr>
          <p:nvPr>
            <p:ph idx="1"/>
          </p:nvPr>
        </p:nvSpPr>
        <p:spPr/>
        <p:txBody>
          <a:bodyPr>
            <a:normAutofit fontScale="85000" lnSpcReduction="20000"/>
          </a:bodyPr>
          <a:lstStyle/>
          <a:p>
            <a:r>
              <a:rPr lang="fi-FI" dirty="0"/>
              <a:t>Jos et itse ole tilaisuudessa paikalla, varmista, että joku muu läsnä oleva henkilö on nimetty kokemusasiantuntijan tueksi. </a:t>
            </a:r>
          </a:p>
          <a:p>
            <a:r>
              <a:rPr lang="fi-FI" dirty="0"/>
              <a:t>Huolehdithan, että kokemusasiantuntijan esille tuomaan kokemukseen suhtaudutaan kunnioittavasti ja luottamuksellisesti. Tarpeen vaatiessa rajaa keskustelua. Huolehdi, että kokemusasiantuntija on tasa-arvoisessa asemassa keskustelussa ja saa puheenvuoroja, tulee kuulluksi ja avoimesti kohdatuksi. </a:t>
            </a:r>
          </a:p>
          <a:p>
            <a:r>
              <a:rPr lang="fi-FI" dirty="0"/>
              <a:t>Joskus kokemusasiantuntija tarvitsee rohkaisua ja kannustusta mielipiteensä ilmaisuun ja oman kokemuksensa jakamiseen. Muista arvostaa kokemusasiantuntijan kokemusta sellaisena kuin hän sen kertoo ja kuulla avoimesti. Kokemukset voivat olla sekä myönteisiä, että kielteisiä.</a:t>
            </a:r>
          </a:p>
          <a:p>
            <a:r>
              <a:rPr lang="fi-FI" dirty="0"/>
              <a:t>Kokemusasiantuntijalla pitää AINA olla lupa kieltäytyä tai olla kommentoimatta jotain asiaa. Kokemusasiantuntija on tilaisuudessa vapaaehtoisesti jakamassa omaa kokemustaan ja hän saa rajata itse, miten paljon jakaa. </a:t>
            </a:r>
          </a:p>
          <a:p>
            <a:r>
              <a:rPr lang="fi-FI" dirty="0"/>
              <a:t>Puhu tilaisuudessa ymmärrettävästi. Vältä ammattikieltä. </a:t>
            </a:r>
          </a:p>
        </p:txBody>
      </p:sp>
    </p:spTree>
    <p:extLst>
      <p:ext uri="{BB962C8B-B14F-4D97-AF65-F5344CB8AC3E}">
        <p14:creationId xmlns:p14="http://schemas.microsoft.com/office/powerpoint/2010/main" val="188806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668A4D-9004-40CC-90EB-C3C32A770E7B}"/>
              </a:ext>
            </a:extLst>
          </p:cNvPr>
          <p:cNvSpPr>
            <a:spLocks noGrp="1"/>
          </p:cNvSpPr>
          <p:nvPr>
            <p:ph type="title"/>
          </p:nvPr>
        </p:nvSpPr>
        <p:spPr/>
        <p:txBody>
          <a:bodyPr/>
          <a:lstStyle/>
          <a:p>
            <a:r>
              <a:rPr lang="fi-FI" dirty="0"/>
              <a:t>Tilaisuuden jälkeen</a:t>
            </a:r>
          </a:p>
        </p:txBody>
      </p:sp>
      <p:sp>
        <p:nvSpPr>
          <p:cNvPr id="3" name="Sisällön paikkamerkki 2">
            <a:extLst>
              <a:ext uri="{FF2B5EF4-FFF2-40B4-BE49-F238E27FC236}">
                <a16:creationId xmlns:a16="http://schemas.microsoft.com/office/drawing/2014/main" id="{7EE5810A-4092-41C1-BB1F-3BC94A37782B}"/>
              </a:ext>
            </a:extLst>
          </p:cNvPr>
          <p:cNvSpPr>
            <a:spLocks noGrp="1"/>
          </p:cNvSpPr>
          <p:nvPr>
            <p:ph idx="1"/>
          </p:nvPr>
        </p:nvSpPr>
        <p:spPr/>
        <p:txBody>
          <a:bodyPr>
            <a:normAutofit fontScale="92500" lnSpcReduction="10000"/>
          </a:bodyPr>
          <a:lstStyle/>
          <a:p>
            <a:r>
              <a:rPr lang="fi-FI" dirty="0"/>
              <a:t>Varaa heti tilaisuuden päätyttyä aikaa keskustelulle kokemusasiantuntijan kanssa, miten tilaisuus meni. </a:t>
            </a:r>
          </a:p>
          <a:p>
            <a:r>
              <a:rPr lang="fi-FI" dirty="0"/>
              <a:t>Anna palautetta ja kiitä panostuksesta. Mikä panostuksessa oli erityisen arvokasta tai hyvää? Mahdolliset esiin tulleet ongelmakohdat on hyvä käydä heti läpi (kokemusasiantuntijan puolelta tai muiden osallistujien toimesta).</a:t>
            </a:r>
          </a:p>
          <a:p>
            <a:r>
              <a:rPr lang="fi-FI" dirty="0"/>
              <a:t>Jos tilaisuudesta tulee jokin tuotos tai kerätään palautetta, muista toimittaa ne myös kokemusasiantuntijalle. Jos palaute on kriittistä, se on hyvä käydä yhdessä läpi. </a:t>
            </a:r>
          </a:p>
          <a:p>
            <a:r>
              <a:rPr lang="fi-FI" dirty="0"/>
              <a:t>Hoida yhdessä sovittu palkkionmaksu ajoissa. Jos jälkikäteen on toimitettava palkkio- tai matkalaskuja, niin varmistathan että kokemusasiantuntijalla on tieto, mitä tehdä ja keneltä voi kysyä apua. </a:t>
            </a:r>
          </a:p>
        </p:txBody>
      </p:sp>
    </p:spTree>
    <p:extLst>
      <p:ext uri="{BB962C8B-B14F-4D97-AF65-F5344CB8AC3E}">
        <p14:creationId xmlns:p14="http://schemas.microsoft.com/office/powerpoint/2010/main" val="271031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C2C87C-E14E-4E1F-B8EE-8018D74E732B}"/>
              </a:ext>
            </a:extLst>
          </p:cNvPr>
          <p:cNvSpPr>
            <a:spLocks noGrp="1"/>
          </p:cNvSpPr>
          <p:nvPr>
            <p:ph type="title"/>
          </p:nvPr>
        </p:nvSpPr>
        <p:spPr/>
        <p:txBody>
          <a:bodyPr/>
          <a:lstStyle/>
          <a:p>
            <a:r>
              <a:rPr lang="fi-FI" dirty="0"/>
              <a:t>Kokemusasiantuntijoita erilaisella kokemuksella</a:t>
            </a:r>
          </a:p>
        </p:txBody>
      </p:sp>
      <p:sp>
        <p:nvSpPr>
          <p:cNvPr id="3" name="Sisällön paikkamerkki 2">
            <a:extLst>
              <a:ext uri="{FF2B5EF4-FFF2-40B4-BE49-F238E27FC236}">
                <a16:creationId xmlns:a16="http://schemas.microsoft.com/office/drawing/2014/main" id="{F94018E9-BDC1-436B-B1DF-278AF548850C}"/>
              </a:ext>
            </a:extLst>
          </p:cNvPr>
          <p:cNvSpPr>
            <a:spLocks noGrp="1"/>
          </p:cNvSpPr>
          <p:nvPr>
            <p:ph idx="1"/>
          </p:nvPr>
        </p:nvSpPr>
        <p:spPr/>
        <p:txBody>
          <a:bodyPr/>
          <a:lstStyle/>
          <a:p>
            <a:r>
              <a:rPr lang="fi-FI" dirty="0"/>
              <a:t>Kokemusasiantuntijuus mennyt paljon eteenpäin viimeisten vuosien aikana.</a:t>
            </a:r>
          </a:p>
          <a:p>
            <a:r>
              <a:rPr lang="fi-FI" dirty="0"/>
              <a:t>Osa toiminut jo vuosia, osa vasta aloittelemassa. </a:t>
            </a:r>
          </a:p>
          <a:p>
            <a:r>
              <a:rPr lang="fi-FI" dirty="0"/>
              <a:t>Miten kokeneen kokemusasiantuntijan sinä saat tilaisuuteesi?</a:t>
            </a:r>
          </a:p>
        </p:txBody>
      </p:sp>
    </p:spTree>
    <p:extLst>
      <p:ext uri="{BB962C8B-B14F-4D97-AF65-F5344CB8AC3E}">
        <p14:creationId xmlns:p14="http://schemas.microsoft.com/office/powerpoint/2010/main" val="28661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67D8BB-8863-4BAD-8271-9BD04D44B49A}"/>
              </a:ext>
            </a:extLst>
          </p:cNvPr>
          <p:cNvSpPr>
            <a:spLocks noGrp="1"/>
          </p:cNvSpPr>
          <p:nvPr>
            <p:ph type="title"/>
          </p:nvPr>
        </p:nvSpPr>
        <p:spPr>
          <a:xfrm>
            <a:off x="1296000" y="540000"/>
            <a:ext cx="9600000" cy="576000"/>
          </a:xfrm>
        </p:spPr>
        <p:txBody>
          <a:bodyPr lIns="121920" tIns="60960" rIns="121920" bIns="60960" anchor="t">
            <a:noAutofit/>
          </a:bodyPr>
          <a:lstStyle/>
          <a:p>
            <a:pPr algn="ctr"/>
            <a:r>
              <a:rPr lang="en-US" dirty="0">
                <a:ea typeface="Verdana"/>
              </a:rPr>
              <a:t>Osallisuuden eri ulottuvuudet </a:t>
            </a:r>
            <a:endParaRPr lang="en-US" dirty="0">
              <a:solidFill>
                <a:srgbClr val="2F2F2F"/>
              </a:solidFill>
            </a:endParaRPr>
          </a:p>
        </p:txBody>
      </p:sp>
      <p:sp>
        <p:nvSpPr>
          <p:cNvPr id="2" name="Tekstiruutu 1">
            <a:extLst>
              <a:ext uri="{FF2B5EF4-FFF2-40B4-BE49-F238E27FC236}">
                <a16:creationId xmlns:a16="http://schemas.microsoft.com/office/drawing/2014/main" id="{64A1F05A-C9AE-4AD6-AC35-2642BD57CE16}"/>
              </a:ext>
            </a:extLst>
          </p:cNvPr>
          <p:cNvSpPr txBox="1"/>
          <p:nvPr/>
        </p:nvSpPr>
        <p:spPr>
          <a:xfrm>
            <a:off x="3386847" y="1342417"/>
            <a:ext cx="5418306" cy="914400"/>
          </a:xfrm>
          <a:prstGeom prst="rect">
            <a:avLst/>
          </a:prstGeom>
        </p:spPr>
        <p:txBody>
          <a:bodyPr wrap="none" rtlCol="0">
            <a:normAutofit/>
          </a:bodyPr>
          <a:lstStyle/>
          <a:p>
            <a:pPr marR="0" algn="l" defTabSz="457200" rtl="0" eaLnBrk="1" fontAlgn="auto" latinLnBrk="0" hangingPunct="1">
              <a:lnSpc>
                <a:spcPct val="100000"/>
              </a:lnSpc>
              <a:spcBef>
                <a:spcPct val="20000"/>
              </a:spcBef>
              <a:spcAft>
                <a:spcPts val="0"/>
              </a:spcAft>
              <a:buClrTx/>
              <a:buSzTx/>
              <a:tabLst/>
            </a:pPr>
            <a:r>
              <a:rPr kumimoji="0" lang="fi-FI" sz="2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Osallisuus on jokaisen lapsen perus- ja ihmisoikeus.</a:t>
            </a:r>
          </a:p>
        </p:txBody>
      </p:sp>
      <p:pic>
        <p:nvPicPr>
          <p:cNvPr id="3" name="Kuva 3" descr="Kuva: Kaavio, joilla neljä ympyrää ja tekstit Arjen osallisuus, Asiakasosallisuus, Kehittäjäosallisuus ja Vaikuttajaosallisuus.">
            <a:extLst>
              <a:ext uri="{FF2B5EF4-FFF2-40B4-BE49-F238E27FC236}">
                <a16:creationId xmlns:a16="http://schemas.microsoft.com/office/drawing/2014/main" id="{F64A388B-319B-48EA-90EC-FD6BE9E72BC5}"/>
              </a:ext>
            </a:extLst>
          </p:cNvPr>
          <p:cNvPicPr>
            <a:picLocks noChangeAspect="1"/>
          </p:cNvPicPr>
          <p:nvPr/>
        </p:nvPicPr>
        <p:blipFill rotWithShape="1">
          <a:blip r:embed="rId2"/>
          <a:srcRect t="14091" b="28327"/>
          <a:stretch/>
        </p:blipFill>
        <p:spPr>
          <a:xfrm>
            <a:off x="1296000" y="1955260"/>
            <a:ext cx="9600000" cy="2487531"/>
          </a:xfrm>
          <a:prstGeom prst="rect">
            <a:avLst/>
          </a:prstGeom>
          <a:noFill/>
        </p:spPr>
      </p:pic>
      <p:sp>
        <p:nvSpPr>
          <p:cNvPr id="5" name="Tekstiruutu 4">
            <a:extLst>
              <a:ext uri="{FF2B5EF4-FFF2-40B4-BE49-F238E27FC236}">
                <a16:creationId xmlns:a16="http://schemas.microsoft.com/office/drawing/2014/main" id="{A9CF7AA2-0AA6-4F38-A348-4FCDFE31FE9C}"/>
              </a:ext>
            </a:extLst>
          </p:cNvPr>
          <p:cNvSpPr txBox="1"/>
          <p:nvPr/>
        </p:nvSpPr>
        <p:spPr>
          <a:xfrm>
            <a:off x="957621" y="4590114"/>
            <a:ext cx="5045614" cy="1015663"/>
          </a:xfrm>
          <a:prstGeom prst="rect">
            <a:avLst/>
          </a:prstGeom>
        </p:spPr>
        <p:txBody>
          <a:bodyPr wrap="square" rtlCol="0">
            <a:spAutoFit/>
          </a:bodyPr>
          <a:lstStyle/>
          <a:p>
            <a:pPr marR="0" defTabSz="457200" rtl="0" eaLnBrk="1" fontAlgn="auto" latinLnBrk="0" hangingPunct="1">
              <a:lnSpc>
                <a:spcPct val="100000"/>
              </a:lnSpc>
              <a:spcBef>
                <a:spcPct val="20000"/>
              </a:spcBef>
              <a:spcAft>
                <a:spcPts val="0"/>
              </a:spcAft>
              <a:buClrTx/>
              <a:buSzTx/>
              <a:tabLst/>
            </a:pPr>
            <a:r>
              <a:rPr kumimoji="0" lang="fi-FI" sz="2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Tavoitteena lapsen kuulluksi tuleminen ja mielipiteen selvittäminen omaa elämää koskevissa asioissa. </a:t>
            </a:r>
          </a:p>
        </p:txBody>
      </p:sp>
      <p:sp>
        <p:nvSpPr>
          <p:cNvPr id="7" name="Tekstiruutu 6">
            <a:extLst>
              <a:ext uri="{FF2B5EF4-FFF2-40B4-BE49-F238E27FC236}">
                <a16:creationId xmlns:a16="http://schemas.microsoft.com/office/drawing/2014/main" id="{679D04B1-4929-4603-B47D-2A2E963D9D0A}"/>
              </a:ext>
            </a:extLst>
          </p:cNvPr>
          <p:cNvSpPr txBox="1"/>
          <p:nvPr/>
        </p:nvSpPr>
        <p:spPr>
          <a:xfrm>
            <a:off x="6477152" y="4547802"/>
            <a:ext cx="5045614" cy="1015663"/>
          </a:xfrm>
          <a:prstGeom prst="rect">
            <a:avLst/>
          </a:prstGeom>
        </p:spPr>
        <p:txBody>
          <a:bodyPr wrap="square" rtlCol="0">
            <a:spAutoFit/>
          </a:bodyPr>
          <a:lstStyle/>
          <a:p>
            <a:pPr marR="0" defTabSz="457200" rtl="0" eaLnBrk="1" fontAlgn="auto" latinLnBrk="0" hangingPunct="1">
              <a:lnSpc>
                <a:spcPct val="100000"/>
              </a:lnSpc>
              <a:spcBef>
                <a:spcPct val="20000"/>
              </a:spcBef>
              <a:spcAft>
                <a:spcPts val="0"/>
              </a:spcAft>
              <a:buClrTx/>
              <a:buSzTx/>
              <a:tabLst/>
            </a:pPr>
            <a:r>
              <a:rPr kumimoji="0" lang="fi-FI" sz="2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Tavoitteena arki- ja asiakasosallisuuden vahvistaminen, yhteiskunnallisten palveluiden kehittäminen sekä asenteisiin vaikuttaminen</a:t>
            </a:r>
          </a:p>
        </p:txBody>
      </p:sp>
      <p:sp>
        <p:nvSpPr>
          <p:cNvPr id="4" name="Tekstiruutu 3">
            <a:extLst>
              <a:ext uri="{FF2B5EF4-FFF2-40B4-BE49-F238E27FC236}">
                <a16:creationId xmlns:a16="http://schemas.microsoft.com/office/drawing/2014/main" id="{37F8A764-52C2-4222-8299-A13D94CDEE6E}"/>
              </a:ext>
            </a:extLst>
          </p:cNvPr>
          <p:cNvSpPr txBox="1"/>
          <p:nvPr/>
        </p:nvSpPr>
        <p:spPr>
          <a:xfrm>
            <a:off x="1685926" y="5753101"/>
            <a:ext cx="5905500"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spcBef>
                <a:spcPct val="20000"/>
              </a:spcBef>
            </a:pPr>
            <a:r>
              <a:rPr lang="fi-FI" sz="1600" dirty="0">
                <a:solidFill>
                  <a:schemeClr val="tx1">
                    <a:lumMod val="85000"/>
                    <a:lumOff val="15000"/>
                  </a:schemeClr>
                </a:solidFill>
              </a:rPr>
              <a:t>Lähde: Paaso &amp; Vario 2020 teoksessa  Kirahvit – Kurkistuksia lasten kanssa tehtävään kehittämistyöhön. Pesäpuu ry.</a:t>
            </a:r>
            <a:endParaRPr lang="fi-FI" sz="2667" dirty="0">
              <a:solidFill>
                <a:schemeClr val="tx1">
                  <a:lumMod val="85000"/>
                  <a:lumOff val="15000"/>
                </a:schemeClr>
              </a:solidFill>
              <a:cs typeface="Calibri"/>
            </a:endParaRPr>
          </a:p>
        </p:txBody>
      </p:sp>
    </p:spTree>
    <p:extLst>
      <p:ext uri="{BB962C8B-B14F-4D97-AF65-F5344CB8AC3E}">
        <p14:creationId xmlns:p14="http://schemas.microsoft.com/office/powerpoint/2010/main" val="49118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1251" y="354135"/>
            <a:ext cx="9988951" cy="784001"/>
          </a:xfrm>
        </p:spPr>
        <p:txBody>
          <a:bodyPr>
            <a:noAutofit/>
          </a:bodyPr>
          <a:lstStyle/>
          <a:p>
            <a:r>
              <a:rPr lang="fi-FI" sz="3733" b="1" dirty="0">
                <a:solidFill>
                  <a:schemeClr val="accent5">
                    <a:lumMod val="75000"/>
                  </a:schemeClr>
                </a:solidFill>
                <a:latin typeface="Calibri"/>
                <a:ea typeface="Verdana" panose="020B0604030504040204" pitchFamily="34" charset="0"/>
              </a:rPr>
              <a:t>Osallisuuden edellytykset</a:t>
            </a:r>
          </a:p>
        </p:txBody>
      </p:sp>
      <p:sp>
        <p:nvSpPr>
          <p:cNvPr id="3" name="Sisällön paikkamerkki 2">
            <a:extLst>
              <a:ext uri="{C183D7F6-B498-43B3-948B-1728B52AA6E4}">
                <adec:decorative xmlns:adec="http://schemas.microsoft.com/office/drawing/2017/decorative" val="0"/>
              </a:ext>
            </a:extLst>
          </p:cNvPr>
          <p:cNvSpPr>
            <a:spLocks noGrp="1"/>
          </p:cNvSpPr>
          <p:nvPr>
            <p:ph idx="1"/>
          </p:nvPr>
        </p:nvSpPr>
        <p:spPr>
          <a:xfrm rot="10800000" flipH="1" flipV="1">
            <a:off x="582785" y="1312371"/>
            <a:ext cx="11430000" cy="4861560"/>
          </a:xfrm>
        </p:spPr>
        <p:txBody>
          <a:bodyPr>
            <a:normAutofit fontScale="92500" lnSpcReduction="10000"/>
          </a:bodyPr>
          <a:lstStyle/>
          <a:p>
            <a:r>
              <a:rPr lang="fi-FI" sz="2400" dirty="0"/>
              <a:t>Osallisuus on tunne, mutta mitä muuta se on?</a:t>
            </a:r>
          </a:p>
          <a:p>
            <a:pPr lvl="1"/>
            <a:r>
              <a:rPr lang="fi-FI" sz="2000" dirty="0"/>
              <a:t>Osallinen on,</a:t>
            </a:r>
          </a:p>
          <a:p>
            <a:pPr lvl="2"/>
            <a:r>
              <a:rPr lang="fi-FI" sz="1600" dirty="0"/>
              <a:t>Kun on osa jotain (kuuluminen; ulkopuolelta määritelty/tunnustettu)</a:t>
            </a:r>
          </a:p>
          <a:p>
            <a:pPr lvl="2"/>
            <a:r>
              <a:rPr lang="fi-FI" sz="1600" dirty="0"/>
              <a:t>Mahdollisuus toimia; valita toimintansa tavat (toimijuus)</a:t>
            </a:r>
          </a:p>
          <a:p>
            <a:pPr lvl="2"/>
            <a:r>
              <a:rPr lang="fi-FI" sz="1600" dirty="0"/>
              <a:t>Tuntee olevansa osa sitä; suhteissa tapahtuva (tunne kuulumisesta; sisäisesti tunnustettu)</a:t>
            </a:r>
          </a:p>
          <a:p>
            <a:pPr lvl="2"/>
            <a:endParaRPr lang="fi-FI" sz="1600" dirty="0"/>
          </a:p>
          <a:p>
            <a:r>
              <a:rPr lang="fi-FI" sz="2400" dirty="0"/>
              <a:t>Osallisuuden tunne, vaikuttaa toimintaan/toimimattomuuteen</a:t>
            </a:r>
          </a:p>
          <a:p>
            <a:r>
              <a:rPr lang="fi-FI" sz="2400" dirty="0"/>
              <a:t>Osallisuus ei synny tyhjiössä vaan vuorovaikutuksessa ympäristön toimijoiden ja rakenteiden kanssa</a:t>
            </a:r>
          </a:p>
          <a:p>
            <a:r>
              <a:rPr lang="fi-FI" sz="2400" dirty="0"/>
              <a:t>Osallisuudella on edellytyksiä, joiden toteutumisen kautta voidaan suunnitella ja tukea kokemuksen syntymistä</a:t>
            </a:r>
          </a:p>
          <a:p>
            <a:pPr lvl="1"/>
            <a:r>
              <a:rPr lang="fi-FI" sz="1866" dirty="0"/>
              <a:t>Tutustuminen (Voidaan puhua myös kohtaamisesta)</a:t>
            </a:r>
          </a:p>
          <a:p>
            <a:pPr lvl="1"/>
            <a:r>
              <a:rPr lang="fi-FI" sz="1866" dirty="0"/>
              <a:t>Turvallisuus</a:t>
            </a:r>
          </a:p>
          <a:p>
            <a:pPr lvl="1"/>
            <a:r>
              <a:rPr lang="fi-FI" sz="1866" dirty="0"/>
              <a:t>Tieto </a:t>
            </a:r>
          </a:p>
          <a:p>
            <a:pPr lvl="1"/>
            <a:r>
              <a:rPr lang="fi-FI" sz="1866" dirty="0"/>
              <a:t>Tuki</a:t>
            </a:r>
          </a:p>
        </p:txBody>
      </p:sp>
    </p:spTree>
    <p:extLst>
      <p:ext uri="{BB962C8B-B14F-4D97-AF65-F5344CB8AC3E}">
        <p14:creationId xmlns:p14="http://schemas.microsoft.com/office/powerpoint/2010/main" val="190215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E4603FF-83DC-4E12-A616-9ED9FB480CE9}"/>
              </a:ext>
            </a:extLst>
          </p:cNvPr>
          <p:cNvSpPr>
            <a:spLocks noGrp="1"/>
          </p:cNvSpPr>
          <p:nvPr>
            <p:ph type="title"/>
          </p:nvPr>
        </p:nvSpPr>
        <p:spPr>
          <a:xfrm>
            <a:off x="0" y="0"/>
            <a:ext cx="0" cy="0"/>
          </a:xfrm>
        </p:spPr>
        <p:txBody>
          <a:bodyPr anchor="b"/>
          <a:lstStyle/>
          <a:p>
            <a:r>
              <a:rPr lang="fi-FI" dirty="0"/>
              <a:t>Taulukko eri osallisuuden muodoista ja osallisuuden edellytyksistä</a:t>
            </a:r>
          </a:p>
        </p:txBody>
      </p:sp>
      <p:graphicFrame>
        <p:nvGraphicFramePr>
          <p:cNvPr id="4" name="Taulukko 3"/>
          <p:cNvGraphicFramePr>
            <a:graphicFrameLocks noGrp="1"/>
          </p:cNvGraphicFramePr>
          <p:nvPr>
            <p:extLst>
              <p:ext uri="{D42A27DB-BD31-4B8C-83A1-F6EECF244321}">
                <p14:modId xmlns:p14="http://schemas.microsoft.com/office/powerpoint/2010/main" val="2207889224"/>
              </p:ext>
            </p:extLst>
          </p:nvPr>
        </p:nvGraphicFramePr>
        <p:xfrm>
          <a:off x="182878" y="612947"/>
          <a:ext cx="11887203" cy="5218219"/>
        </p:xfrm>
        <a:graphic>
          <a:graphicData uri="http://schemas.openxmlformats.org/drawingml/2006/table">
            <a:tbl>
              <a:tblPr firstRow="1" bandRow="1">
                <a:tableStyleId>{5C22544A-7EE6-4342-B048-85BDC9FD1C3A}</a:tableStyleId>
              </a:tblPr>
              <a:tblGrid>
                <a:gridCol w="1429667">
                  <a:extLst>
                    <a:ext uri="{9D8B030D-6E8A-4147-A177-3AD203B41FA5}">
                      <a16:colId xmlns:a16="http://schemas.microsoft.com/office/drawing/2014/main" val="2369605550"/>
                    </a:ext>
                  </a:extLst>
                </a:gridCol>
                <a:gridCol w="2614384">
                  <a:extLst>
                    <a:ext uri="{9D8B030D-6E8A-4147-A177-3AD203B41FA5}">
                      <a16:colId xmlns:a16="http://schemas.microsoft.com/office/drawing/2014/main" val="1919612155"/>
                    </a:ext>
                  </a:extLst>
                </a:gridCol>
                <a:gridCol w="2614384">
                  <a:extLst>
                    <a:ext uri="{9D8B030D-6E8A-4147-A177-3AD203B41FA5}">
                      <a16:colId xmlns:a16="http://schemas.microsoft.com/office/drawing/2014/main" val="3081618765"/>
                    </a:ext>
                  </a:extLst>
                </a:gridCol>
                <a:gridCol w="2614384">
                  <a:extLst>
                    <a:ext uri="{9D8B030D-6E8A-4147-A177-3AD203B41FA5}">
                      <a16:colId xmlns:a16="http://schemas.microsoft.com/office/drawing/2014/main" val="2166741833"/>
                    </a:ext>
                  </a:extLst>
                </a:gridCol>
                <a:gridCol w="2614384">
                  <a:extLst>
                    <a:ext uri="{9D8B030D-6E8A-4147-A177-3AD203B41FA5}">
                      <a16:colId xmlns:a16="http://schemas.microsoft.com/office/drawing/2014/main" val="2632693197"/>
                    </a:ext>
                  </a:extLst>
                </a:gridCol>
              </a:tblGrid>
              <a:tr h="484229">
                <a:tc>
                  <a:txBody>
                    <a:bodyPr/>
                    <a:lstStyle/>
                    <a:p>
                      <a:endParaRPr lang="fi-FI" sz="1400" dirty="0"/>
                    </a:p>
                  </a:txBody>
                  <a:tcPr/>
                </a:tc>
                <a:tc>
                  <a:txBody>
                    <a:bodyPr/>
                    <a:lstStyle/>
                    <a:p>
                      <a:r>
                        <a:rPr lang="fi-FI" sz="1400" dirty="0"/>
                        <a:t>Arjen osallisuus</a:t>
                      </a:r>
                    </a:p>
                  </a:txBody>
                  <a:tcPr/>
                </a:tc>
                <a:tc>
                  <a:txBody>
                    <a:bodyPr/>
                    <a:lstStyle/>
                    <a:p>
                      <a:r>
                        <a:rPr lang="fi-FI" sz="1400" dirty="0"/>
                        <a:t>Asiakas-</a:t>
                      </a:r>
                    </a:p>
                    <a:p>
                      <a:r>
                        <a:rPr lang="fi-FI" sz="1400" dirty="0"/>
                        <a:t>osallisuus</a:t>
                      </a:r>
                    </a:p>
                  </a:txBody>
                  <a:tcPr>
                    <a:lnR w="12700" cap="flat" cmpd="sng" algn="ctr">
                      <a:solidFill>
                        <a:schemeClr val="tx1"/>
                      </a:solidFill>
                      <a:prstDash val="solid"/>
                      <a:round/>
                      <a:headEnd type="none" w="med" len="med"/>
                      <a:tailEnd type="none" w="med" len="med"/>
                    </a:lnR>
                  </a:tcPr>
                </a:tc>
                <a:tc>
                  <a:txBody>
                    <a:bodyPr/>
                    <a:lstStyle/>
                    <a:p>
                      <a:r>
                        <a:rPr lang="fi-FI" sz="1400" dirty="0"/>
                        <a:t>Kehittäjä-</a:t>
                      </a:r>
                    </a:p>
                    <a:p>
                      <a:r>
                        <a:rPr lang="fi-FI" sz="1400" dirty="0"/>
                        <a:t>Osallisuus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400" dirty="0"/>
                        <a:t>Vaikuttaja-</a:t>
                      </a:r>
                    </a:p>
                    <a:p>
                      <a:r>
                        <a:rPr lang="fi-FI" sz="1400" dirty="0"/>
                        <a:t>osallisuus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4092129"/>
                  </a:ext>
                </a:extLst>
              </a:tr>
              <a:tr h="2287785">
                <a:tc>
                  <a:txBody>
                    <a:bodyPr/>
                    <a:lstStyle/>
                    <a:p>
                      <a:r>
                        <a:rPr lang="fi-FI" sz="1400" dirty="0"/>
                        <a:t>Nuori</a:t>
                      </a:r>
                    </a:p>
                  </a:txBody>
                  <a:tcPr/>
                </a:tc>
                <a:tc>
                  <a:txBody>
                    <a:bodyPr/>
                    <a:lstStyle/>
                    <a:p>
                      <a:r>
                        <a:rPr lang="fi-FI" sz="1400" dirty="0"/>
                        <a:t>Osallisuus on arjen</a:t>
                      </a:r>
                      <a:r>
                        <a:rPr lang="fi-FI" sz="1400" baseline="0" dirty="0"/>
                        <a:t> asioissa; </a:t>
                      </a:r>
                    </a:p>
                    <a:p>
                      <a:r>
                        <a:rPr lang="fi-FI" sz="1400" baseline="0" dirty="0"/>
                        <a:t>Ruoka, lepo, omat mielipiteet arjesta ja sen toimivuudesta huomioidaan</a:t>
                      </a:r>
                    </a:p>
                    <a:p>
                      <a:endParaRPr lang="fi-FI" sz="1400" baseline="0" dirty="0"/>
                    </a:p>
                    <a:p>
                      <a:r>
                        <a:rPr lang="fi-FI" sz="1400" baseline="0" dirty="0"/>
                        <a:t>Mahdollisuus muokata omaa arkea itselle sopivaksi</a:t>
                      </a:r>
                    </a:p>
                  </a:txBody>
                  <a:tcPr/>
                </a:tc>
                <a:tc>
                  <a:txBody>
                    <a:bodyPr/>
                    <a:lstStyle/>
                    <a:p>
                      <a:r>
                        <a:rPr lang="fi-FI" sz="1400" dirty="0"/>
                        <a:t>Osallisuus omassa asiakkuudessa; </a:t>
                      </a:r>
                    </a:p>
                    <a:p>
                      <a:r>
                        <a:rPr lang="fi-FI" sz="1400" dirty="0"/>
                        <a:t>Mahdollisuus vaikuttaa tavoitteisiin ja keinoihin, joilla</a:t>
                      </a:r>
                      <a:r>
                        <a:rPr lang="fi-FI" sz="1400" baseline="0" dirty="0"/>
                        <a:t> omia asioita edistetään</a:t>
                      </a:r>
                    </a:p>
                    <a:p>
                      <a:endParaRPr lang="fi-FI" sz="1400" baseline="0" dirty="0"/>
                    </a:p>
                    <a:p>
                      <a:r>
                        <a:rPr lang="fi-FI" sz="1400" baseline="0" dirty="0"/>
                        <a:t>Esim. rooli </a:t>
                      </a:r>
                      <a:r>
                        <a:rPr lang="fi-FI" sz="1400" baseline="0" dirty="0" err="1"/>
                        <a:t>ls</a:t>
                      </a:r>
                      <a:r>
                        <a:rPr lang="fi-FI" sz="1400" baseline="0" dirty="0"/>
                        <a:t>-asiakkaana, MT-asiakkaana, oppilaana, jne. </a:t>
                      </a:r>
                      <a:endParaRPr lang="fi-FI" sz="1400" dirty="0"/>
                    </a:p>
                  </a:txBody>
                  <a:tcPr>
                    <a:lnR w="12700" cap="flat" cmpd="sng" algn="ctr">
                      <a:solidFill>
                        <a:schemeClr val="tx1"/>
                      </a:solidFill>
                      <a:prstDash val="solid"/>
                      <a:round/>
                      <a:headEnd type="none" w="med" len="med"/>
                      <a:tailEnd type="none" w="med" len="med"/>
                    </a:lnR>
                  </a:tcPr>
                </a:tc>
                <a:tc>
                  <a:txBody>
                    <a:bodyPr/>
                    <a:lstStyle/>
                    <a:p>
                      <a:r>
                        <a:rPr lang="fi-FI" sz="1400" dirty="0"/>
                        <a:t>Osallisuus</a:t>
                      </a:r>
                    </a:p>
                    <a:p>
                      <a:r>
                        <a:rPr lang="fi-FI" sz="1400" dirty="0"/>
                        <a:t>(</a:t>
                      </a:r>
                      <a:r>
                        <a:rPr lang="fi-FI" sz="1400" dirty="0" err="1"/>
                        <a:t>ls</a:t>
                      </a:r>
                      <a:r>
                        <a:rPr lang="fi-FI" sz="1400" dirty="0"/>
                        <a:t>) kehittämisessä;</a:t>
                      </a:r>
                    </a:p>
                    <a:p>
                      <a:r>
                        <a:rPr lang="fi-FI" sz="1400" dirty="0"/>
                        <a:t>Mahdollisuus</a:t>
                      </a:r>
                      <a:r>
                        <a:rPr lang="fi-FI" sz="1400" baseline="0" dirty="0"/>
                        <a:t> vaikuttaa asioihin, jotka vaikuttavat myös oman kokemuksen ulkopuolelle; </a:t>
                      </a:r>
                    </a:p>
                    <a:p>
                      <a:r>
                        <a:rPr lang="fi-FI" sz="1400" baseline="0" dirty="0"/>
                        <a:t>Yksityinen, ei viestimistä omilla kasvoilla</a:t>
                      </a:r>
                    </a:p>
                    <a:p>
                      <a:endParaRPr lang="fi-FI" sz="1400" baseline="0" dirty="0"/>
                    </a:p>
                    <a:p>
                      <a:r>
                        <a:rPr lang="fi-FI" sz="1400" baseline="0" dirty="0"/>
                        <a:t>Esim. kehittäjäryhmä, foorumit, työpajat, </a:t>
                      </a:r>
                      <a:endParaRPr lang="fi-FI" sz="1400" dirty="0"/>
                    </a:p>
                  </a:txBody>
                  <a:tcPr>
                    <a:lnL w="12700" cap="flat" cmpd="sng" algn="ctr">
                      <a:solidFill>
                        <a:schemeClr val="tx1"/>
                      </a:solidFill>
                      <a:prstDash val="solid"/>
                      <a:round/>
                      <a:headEnd type="none" w="med" len="med"/>
                      <a:tailEnd type="none" w="med" len="med"/>
                    </a:lnL>
                  </a:tcPr>
                </a:tc>
                <a:tc>
                  <a:txBody>
                    <a:bodyPr/>
                    <a:lstStyle/>
                    <a:p>
                      <a:r>
                        <a:rPr lang="fi-FI" sz="1400" dirty="0"/>
                        <a:t>Osallisuus</a:t>
                      </a:r>
                      <a:r>
                        <a:rPr lang="fi-FI" sz="1400" baseline="0" dirty="0"/>
                        <a:t> viestin viemisessä</a:t>
                      </a:r>
                      <a:r>
                        <a:rPr lang="fi-FI" sz="1400" dirty="0"/>
                        <a:t>;</a:t>
                      </a:r>
                    </a:p>
                    <a:p>
                      <a:r>
                        <a:rPr lang="fi-FI" sz="1400" dirty="0"/>
                        <a:t>Mahdollisuus</a:t>
                      </a:r>
                      <a:r>
                        <a:rPr lang="fi-FI" sz="1400" baseline="0" dirty="0"/>
                        <a:t> vaikuttaa huomattavasti laajempaan joukkoon ihmisiä julkisesti; suuri yleisö, päättäjät</a:t>
                      </a:r>
                    </a:p>
                    <a:p>
                      <a:endParaRPr lang="fi-FI" sz="1400" baseline="0" dirty="0"/>
                    </a:p>
                    <a:p>
                      <a:r>
                        <a:rPr lang="fi-FI" sz="1400" baseline="0" dirty="0"/>
                        <a:t>Esim. vaikuttamisviestintä, verkostot, työryhmät</a:t>
                      </a:r>
                      <a:endParaRPr lang="fi-FI"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5508073"/>
                  </a:ext>
                </a:extLst>
              </a:tr>
              <a:tr h="607967">
                <a:tc>
                  <a:txBody>
                    <a:bodyPr/>
                    <a:lstStyle/>
                    <a:p>
                      <a:r>
                        <a:rPr lang="fi-FI" sz="1400" dirty="0"/>
                        <a:t>Tutustuminen</a:t>
                      </a:r>
                    </a:p>
                    <a:p>
                      <a:r>
                        <a:rPr lang="fi-FI" sz="1400" dirty="0"/>
                        <a:t>Ja turvallisuus</a:t>
                      </a:r>
                    </a:p>
                  </a:txBody>
                  <a:tcPr>
                    <a:solidFill>
                      <a:schemeClr val="accent2">
                        <a:lumMod val="20000"/>
                        <a:lumOff val="80000"/>
                      </a:schemeClr>
                    </a:solidFill>
                  </a:tcPr>
                </a:tc>
                <a:tc>
                  <a:txBody>
                    <a:bodyPr/>
                    <a:lstStyle/>
                    <a:p>
                      <a:r>
                        <a:rPr lang="fi-FI" sz="1400" dirty="0"/>
                        <a:t>Omaan arkeen vaikuttavat tilat, ihmiset ja toiminnot</a:t>
                      </a:r>
                    </a:p>
                  </a:txBody>
                  <a:tcPr>
                    <a:solidFill>
                      <a:schemeClr val="accent2">
                        <a:lumMod val="20000"/>
                        <a:lumOff val="80000"/>
                      </a:schemeClr>
                    </a:solidFill>
                  </a:tcPr>
                </a:tc>
                <a:tc>
                  <a:txBody>
                    <a:bodyPr/>
                    <a:lstStyle/>
                    <a:p>
                      <a:r>
                        <a:rPr lang="fi-FI" sz="1400" dirty="0"/>
                        <a:t>Asiakkuuteen</a:t>
                      </a:r>
                      <a:r>
                        <a:rPr lang="fi-FI" sz="1400" baseline="0" dirty="0"/>
                        <a:t> vaikuttavat tilat, ihmiset ja keinot</a:t>
                      </a:r>
                      <a:endParaRPr lang="fi-FI" sz="1400"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r>
                        <a:rPr lang="fi-FI" sz="1400" dirty="0"/>
                        <a:t>Turvallisen</a:t>
                      </a:r>
                      <a:r>
                        <a:rPr lang="fi-FI" sz="1400" baseline="0" dirty="0"/>
                        <a:t> tilan periaatteet, pelisäännöt, struktuuri</a:t>
                      </a:r>
                      <a:endParaRPr lang="fi-FI" sz="1400" dirty="0"/>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fi-FI" sz="1400" dirty="0"/>
                        <a:t>Kanavat, keinot, kohderyhmä</a:t>
                      </a: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94632645"/>
                  </a:ext>
                </a:extLst>
              </a:tr>
              <a:tr h="559376">
                <a:tc>
                  <a:txBody>
                    <a:bodyPr/>
                    <a:lstStyle/>
                    <a:p>
                      <a:r>
                        <a:rPr lang="fi-FI" sz="1400" dirty="0"/>
                        <a:t>Tieto</a:t>
                      </a:r>
                    </a:p>
                  </a:txBody>
                  <a:tcPr>
                    <a:solidFill>
                      <a:schemeClr val="accent2">
                        <a:lumMod val="40000"/>
                        <a:lumOff val="60000"/>
                      </a:schemeClr>
                    </a:solidFill>
                  </a:tcPr>
                </a:tc>
                <a:tc>
                  <a:txBody>
                    <a:bodyPr/>
                    <a:lstStyle/>
                    <a:p>
                      <a:r>
                        <a:rPr lang="fi-FI" sz="1400" dirty="0"/>
                        <a:t>Tieto omista oikeuksista</a:t>
                      </a:r>
                    </a:p>
                    <a:p>
                      <a:r>
                        <a:rPr lang="fi-FI" sz="1400" dirty="0"/>
                        <a:t>Tieto oman arjen käytännöistä</a:t>
                      </a:r>
                    </a:p>
                  </a:txBody>
                  <a:tcPr>
                    <a:solidFill>
                      <a:schemeClr val="accent2">
                        <a:lumMod val="40000"/>
                        <a:lumOff val="60000"/>
                      </a:schemeClr>
                    </a:solidFill>
                  </a:tcPr>
                </a:tc>
                <a:tc>
                  <a:txBody>
                    <a:bodyPr/>
                    <a:lstStyle/>
                    <a:p>
                      <a:r>
                        <a:rPr lang="fi-FI" sz="1400" dirty="0"/>
                        <a:t>Tieto omista oikeuksista</a:t>
                      </a:r>
                    </a:p>
                    <a:p>
                      <a:r>
                        <a:rPr lang="fi-FI" sz="1400" dirty="0"/>
                        <a:t>Tieto asiakkuuteen vaikuttavista asioista</a:t>
                      </a:r>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fi-FI" sz="1400" dirty="0"/>
                        <a:t>Laajempi ymmärrys kehitettävästä systeemistä</a:t>
                      </a:r>
                    </a:p>
                    <a:p>
                      <a:r>
                        <a:rPr lang="fi-FI" sz="1400" dirty="0"/>
                        <a:t>Tiedon palautuminen nuorelle</a:t>
                      </a: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r>
                        <a:rPr lang="fi-FI" sz="1400" dirty="0"/>
                        <a:t>Laajempi ymmärrys</a:t>
                      </a:r>
                      <a:r>
                        <a:rPr lang="fi-FI" sz="1400" baseline="0" dirty="0"/>
                        <a:t> vaikuttamistyöstä ja yhteiskunnasta</a:t>
                      </a:r>
                      <a:endParaRPr lang="fi-FI" sz="1400" dirty="0"/>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1041687936"/>
                  </a:ext>
                </a:extLst>
              </a:tr>
              <a:tr h="1072787">
                <a:tc>
                  <a:txBody>
                    <a:bodyPr/>
                    <a:lstStyle/>
                    <a:p>
                      <a:r>
                        <a:rPr lang="fi-FI" sz="1400" dirty="0"/>
                        <a:t>Tuki</a:t>
                      </a:r>
                    </a:p>
                  </a:txBody>
                  <a:tcPr>
                    <a:solidFill>
                      <a:schemeClr val="accent2">
                        <a:lumMod val="20000"/>
                        <a:lumOff val="80000"/>
                      </a:schemeClr>
                    </a:solidFill>
                  </a:tcPr>
                </a:tc>
                <a:tc>
                  <a:txBody>
                    <a:bodyPr/>
                    <a:lstStyle/>
                    <a:p>
                      <a:r>
                        <a:rPr lang="fi-FI" sz="1400" dirty="0"/>
                        <a:t>Kuuleminen ja huomioiminen</a:t>
                      </a:r>
                    </a:p>
                    <a:p>
                      <a:endParaRPr lang="fi-FI" sz="1400" dirty="0"/>
                    </a:p>
                    <a:p>
                      <a:r>
                        <a:rPr lang="fi-FI" sz="1400" dirty="0"/>
                        <a:t>Todesta ottaminen</a:t>
                      </a:r>
                    </a:p>
                  </a:txBody>
                  <a:tcPr>
                    <a:solidFill>
                      <a:schemeClr val="accent2">
                        <a:lumMod val="20000"/>
                        <a:lumOff val="80000"/>
                      </a:schemeClr>
                    </a:solidFill>
                  </a:tcPr>
                </a:tc>
                <a:tc>
                  <a:txBody>
                    <a:bodyPr/>
                    <a:lstStyle/>
                    <a:p>
                      <a:r>
                        <a:rPr lang="fi-FI" sz="1400" dirty="0"/>
                        <a:t>Motivaation</a:t>
                      </a:r>
                      <a:r>
                        <a:rPr lang="fi-FI" sz="1400" baseline="0" dirty="0"/>
                        <a:t> tukeminen</a:t>
                      </a:r>
                    </a:p>
                    <a:p>
                      <a:r>
                        <a:rPr lang="fi-FI" sz="1400" baseline="0" dirty="0"/>
                        <a:t>Asiantuntijuuden tukeminen asiakkaana omasta elämästä</a:t>
                      </a:r>
                      <a:endParaRPr lang="fi-FI" sz="1400"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r>
                        <a:rPr lang="fi-FI" sz="1400" dirty="0"/>
                        <a:t>Kannustaminen</a:t>
                      </a:r>
                      <a:r>
                        <a:rPr lang="fi-FI" sz="1400" baseline="0" dirty="0"/>
                        <a:t> jakamaan kokemuksiaan toisten hyväksi</a:t>
                      </a:r>
                    </a:p>
                    <a:p>
                      <a:endParaRPr lang="fi-FI" sz="1400" baseline="0" dirty="0"/>
                    </a:p>
                    <a:p>
                      <a:r>
                        <a:rPr lang="fi-FI" sz="1400" baseline="0" dirty="0"/>
                        <a:t>Tuki kokemusten käsittelemisessä</a:t>
                      </a:r>
                      <a:endParaRPr lang="fi-FI"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fi-FI" sz="1400" dirty="0"/>
                        <a:t>Kannustaminen julkiseen vaikuttamiseen</a:t>
                      </a:r>
                    </a:p>
                    <a:p>
                      <a:endParaRPr lang="fi-FI" sz="1400" dirty="0"/>
                    </a:p>
                    <a:p>
                      <a:r>
                        <a:rPr lang="fi-FI" sz="1400" dirty="0"/>
                        <a:t>Tuki vaikuttamisessa toimiessa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71452189"/>
                  </a:ext>
                </a:extLst>
              </a:tr>
            </a:tbl>
          </a:graphicData>
        </a:graphic>
      </p:graphicFrame>
      <p:sp>
        <p:nvSpPr>
          <p:cNvPr id="6" name="Kaarinuoli alas 5" descr="Nuoli osoittaa kehittäjäosallisuuden ja vaikuttajaosallisuuden sarakkeista kohti arjen ja asiakasosallisuutta."/>
          <p:cNvSpPr/>
          <p:nvPr/>
        </p:nvSpPr>
        <p:spPr>
          <a:xfrm flipH="1">
            <a:off x="3509553" y="123702"/>
            <a:ext cx="6296297" cy="446816"/>
          </a:xfrm>
          <a:prstGeom prst="curvedDownArrow">
            <a:avLst>
              <a:gd name="adj1" fmla="val 22266"/>
              <a:gd name="adj2" fmla="val 65400"/>
              <a:gd name="adj3" fmla="val 20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 name="Kaarinuoli alas 6" descr="Nuoli osoittaa arjen ja asiakkuusosallisuuden sarakkeista kohti kehittäjä- ja vaikuttajaosallisuuden sarakkeita"/>
          <p:cNvSpPr/>
          <p:nvPr/>
        </p:nvSpPr>
        <p:spPr>
          <a:xfrm flipV="1">
            <a:off x="3509554" y="5971961"/>
            <a:ext cx="6296297" cy="611383"/>
          </a:xfrm>
          <a:prstGeom prst="curvedDownArrow">
            <a:avLst>
              <a:gd name="adj1" fmla="val 22266"/>
              <a:gd name="adj2" fmla="val 65400"/>
              <a:gd name="adj3" fmla="val 20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311692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5F8394F-FF0B-40DB-A3B8-F8CB07D0B5D0}"/>
              </a:ext>
            </a:extLst>
          </p:cNvPr>
          <p:cNvSpPr txBox="1">
            <a:spLocks noGrp="1"/>
          </p:cNvSpPr>
          <p:nvPr>
            <p:ph type="title" idx="4294967295"/>
          </p:nvPr>
        </p:nvSpPr>
        <p:spPr>
          <a:xfrm>
            <a:off x="3334623" y="463847"/>
            <a:ext cx="5522754" cy="91440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fi-FI" sz="3733" b="1" i="0" u="none" strike="noStrike" kern="1200" cap="none" spc="0" normalizeH="0" baseline="0" noProof="0" dirty="0">
                <a:ln>
                  <a:noFill/>
                </a:ln>
                <a:solidFill>
                  <a:schemeClr val="accent5">
                    <a:lumMod val="75000"/>
                  </a:schemeClr>
                </a:solidFill>
                <a:effectLst/>
                <a:uLnTx/>
                <a:uFillTx/>
                <a:latin typeface="Calibri"/>
                <a:ea typeface="Verdana" panose="020B0604030504040204" pitchFamily="34" charset="0"/>
                <a:cs typeface="+mj-cs"/>
              </a:rPr>
              <a:t>Oma osallisuussuunnitelma</a:t>
            </a:r>
          </a:p>
        </p:txBody>
      </p:sp>
      <p:graphicFrame>
        <p:nvGraphicFramePr>
          <p:cNvPr id="4" name="Taulukko 3" descr="Tyhjä taulukkopohja osallisuuden muodoista ja edellytyksistä."/>
          <p:cNvGraphicFramePr>
            <a:graphicFrameLocks noGrp="1"/>
          </p:cNvGraphicFramePr>
          <p:nvPr>
            <p:extLst>
              <p:ext uri="{D42A27DB-BD31-4B8C-83A1-F6EECF244321}">
                <p14:modId xmlns:p14="http://schemas.microsoft.com/office/powerpoint/2010/main" val="1822913643"/>
              </p:ext>
            </p:extLst>
          </p:nvPr>
        </p:nvGraphicFramePr>
        <p:xfrm>
          <a:off x="443738" y="1513468"/>
          <a:ext cx="7010005" cy="3831063"/>
        </p:xfrm>
        <a:graphic>
          <a:graphicData uri="http://schemas.openxmlformats.org/drawingml/2006/table">
            <a:tbl>
              <a:tblPr firstRow="1" bandRow="1">
                <a:tableStyleId>{5C22544A-7EE6-4342-B048-85BDC9FD1C3A}</a:tableStyleId>
              </a:tblPr>
              <a:tblGrid>
                <a:gridCol w="1402001">
                  <a:extLst>
                    <a:ext uri="{9D8B030D-6E8A-4147-A177-3AD203B41FA5}">
                      <a16:colId xmlns:a16="http://schemas.microsoft.com/office/drawing/2014/main" val="2369605550"/>
                    </a:ext>
                  </a:extLst>
                </a:gridCol>
                <a:gridCol w="1402001">
                  <a:extLst>
                    <a:ext uri="{9D8B030D-6E8A-4147-A177-3AD203B41FA5}">
                      <a16:colId xmlns:a16="http://schemas.microsoft.com/office/drawing/2014/main" val="1919612155"/>
                    </a:ext>
                  </a:extLst>
                </a:gridCol>
                <a:gridCol w="1402001">
                  <a:extLst>
                    <a:ext uri="{9D8B030D-6E8A-4147-A177-3AD203B41FA5}">
                      <a16:colId xmlns:a16="http://schemas.microsoft.com/office/drawing/2014/main" val="3081618765"/>
                    </a:ext>
                  </a:extLst>
                </a:gridCol>
                <a:gridCol w="1402001">
                  <a:extLst>
                    <a:ext uri="{9D8B030D-6E8A-4147-A177-3AD203B41FA5}">
                      <a16:colId xmlns:a16="http://schemas.microsoft.com/office/drawing/2014/main" val="2166741833"/>
                    </a:ext>
                  </a:extLst>
                </a:gridCol>
                <a:gridCol w="1402001">
                  <a:extLst>
                    <a:ext uri="{9D8B030D-6E8A-4147-A177-3AD203B41FA5}">
                      <a16:colId xmlns:a16="http://schemas.microsoft.com/office/drawing/2014/main" val="2632693197"/>
                    </a:ext>
                  </a:extLst>
                </a:gridCol>
              </a:tblGrid>
              <a:tr h="510677">
                <a:tc>
                  <a:txBody>
                    <a:bodyPr/>
                    <a:lstStyle/>
                    <a:p>
                      <a:endParaRPr lang="fi-FI" sz="1400" dirty="0"/>
                    </a:p>
                  </a:txBody>
                  <a:tcPr/>
                </a:tc>
                <a:tc>
                  <a:txBody>
                    <a:bodyPr/>
                    <a:lstStyle/>
                    <a:p>
                      <a:r>
                        <a:rPr lang="fi-FI" sz="1400" dirty="0"/>
                        <a:t>Arjen osallisuus</a:t>
                      </a:r>
                    </a:p>
                  </a:txBody>
                  <a:tcPr/>
                </a:tc>
                <a:tc>
                  <a:txBody>
                    <a:bodyPr/>
                    <a:lstStyle/>
                    <a:p>
                      <a:r>
                        <a:rPr lang="fi-FI" sz="1400" dirty="0"/>
                        <a:t>Asiakas-</a:t>
                      </a:r>
                    </a:p>
                    <a:p>
                      <a:r>
                        <a:rPr lang="fi-FI" sz="1400" dirty="0"/>
                        <a:t>osallisuus</a:t>
                      </a:r>
                    </a:p>
                  </a:txBody>
                  <a:tcPr/>
                </a:tc>
                <a:tc>
                  <a:txBody>
                    <a:bodyPr/>
                    <a:lstStyle/>
                    <a:p>
                      <a:r>
                        <a:rPr lang="fi-FI" sz="1400" dirty="0"/>
                        <a:t>Kehittäjäosallisuus</a:t>
                      </a:r>
                    </a:p>
                  </a:txBody>
                  <a:tcPr/>
                </a:tc>
                <a:tc>
                  <a:txBody>
                    <a:bodyPr/>
                    <a:lstStyle/>
                    <a:p>
                      <a:r>
                        <a:rPr lang="fi-FI" sz="1400" dirty="0"/>
                        <a:t>Vaikuttajaosallisuus</a:t>
                      </a:r>
                    </a:p>
                  </a:txBody>
                  <a:tcPr/>
                </a:tc>
                <a:extLst>
                  <a:ext uri="{0D108BD9-81ED-4DB2-BD59-A6C34878D82A}">
                    <a16:rowId xmlns:a16="http://schemas.microsoft.com/office/drawing/2014/main" val="314092129"/>
                  </a:ext>
                </a:extLst>
              </a:tr>
              <a:tr h="743535">
                <a:tc>
                  <a:txBody>
                    <a:bodyPr/>
                    <a:lstStyle/>
                    <a:p>
                      <a:r>
                        <a:rPr lang="fi-FI" sz="1400" dirty="0"/>
                        <a:t>Tutustuminen</a:t>
                      </a:r>
                    </a:p>
                    <a:p>
                      <a:r>
                        <a:rPr lang="fi-FI" sz="1400" dirty="0"/>
                        <a:t>Ja turvallisuus</a:t>
                      </a:r>
                    </a:p>
                  </a:txBody>
                  <a:tcPr/>
                </a:tc>
                <a:tc>
                  <a:txBody>
                    <a:bodyPr/>
                    <a:lstStyle/>
                    <a:p>
                      <a:endParaRPr lang="fi-FI"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endParaRPr lang="fi-FI"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endParaRPr lang="fi-FI"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p>
                    <a:p>
                      <a:endParaRPr lang="fi-FI" sz="1400" dirty="0"/>
                    </a:p>
                  </a:txBody>
                  <a:tcPr/>
                </a:tc>
                <a:extLst>
                  <a:ext uri="{0D108BD9-81ED-4DB2-BD59-A6C34878D82A}">
                    <a16:rowId xmlns:a16="http://schemas.microsoft.com/office/drawing/2014/main" val="194632645"/>
                  </a:ext>
                </a:extLst>
              </a:tr>
              <a:tr h="801062">
                <a:tc>
                  <a:txBody>
                    <a:bodyPr/>
                    <a:lstStyle/>
                    <a:p>
                      <a:r>
                        <a:rPr lang="fi-FI" sz="1400" dirty="0"/>
                        <a:t>Tieto</a:t>
                      </a:r>
                    </a:p>
                    <a:p>
                      <a:r>
                        <a:rPr lang="fi-FI" sz="1400" dirty="0"/>
                        <a:t>(nuorilta, </a:t>
                      </a:r>
                    </a:p>
                    <a:p>
                      <a:r>
                        <a:rPr lang="fi-FI" sz="1400" dirty="0"/>
                        <a:t> nuorille)</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1041687936"/>
                  </a:ext>
                </a:extLst>
              </a:tr>
              <a:tr h="837474">
                <a:tc>
                  <a:txBody>
                    <a:bodyPr/>
                    <a:lstStyle/>
                    <a:p>
                      <a:r>
                        <a:rPr lang="fi-FI" sz="1400" dirty="0"/>
                        <a:t>Tuki</a:t>
                      </a:r>
                    </a:p>
                    <a:p>
                      <a:r>
                        <a:rPr lang="fi-FI" sz="1400" dirty="0"/>
                        <a:t>(hyvinvointi, </a:t>
                      </a:r>
                    </a:p>
                    <a:p>
                      <a:r>
                        <a:rPr lang="fi-FI" sz="1400" dirty="0"/>
                        <a:t>Elämäntarina)</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3671452189"/>
                  </a:ext>
                </a:extLst>
              </a:tr>
              <a:tr h="930832">
                <a:tc>
                  <a:txBody>
                    <a:bodyPr/>
                    <a:lstStyle/>
                    <a:p>
                      <a:r>
                        <a:rPr lang="fi-FI" sz="1400" dirty="0"/>
                        <a:t>Resurssit</a:t>
                      </a:r>
                    </a:p>
                    <a:p>
                      <a:r>
                        <a:rPr lang="fi-FI" sz="1400" dirty="0"/>
                        <a:t>(henkilöt ja taloudelliset)</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3717462136"/>
                  </a:ext>
                </a:extLst>
              </a:tr>
            </a:tbl>
          </a:graphicData>
        </a:graphic>
      </p:graphicFrame>
      <p:sp>
        <p:nvSpPr>
          <p:cNvPr id="5" name="Tekstiruutu 4">
            <a:extLst>
              <a:ext uri="{FF2B5EF4-FFF2-40B4-BE49-F238E27FC236}">
                <a16:creationId xmlns:a16="http://schemas.microsoft.com/office/drawing/2014/main" id="{2B29B4BC-1276-46C1-B495-CC516AC0F054}"/>
              </a:ext>
            </a:extLst>
          </p:cNvPr>
          <p:cNvSpPr txBox="1"/>
          <p:nvPr/>
        </p:nvSpPr>
        <p:spPr>
          <a:xfrm>
            <a:off x="7969255" y="1513468"/>
            <a:ext cx="3113988" cy="4093428"/>
          </a:xfrm>
          <a:prstGeom prst="rect">
            <a:avLst/>
          </a:prstGeom>
          <a:noFill/>
        </p:spPr>
        <p:txBody>
          <a:bodyPr wrap="square">
            <a:spAutoFit/>
          </a:bodyPr>
          <a:lstStyle/>
          <a:p>
            <a:r>
              <a:rPr lang="fi-FI" sz="2000" dirty="0"/>
              <a:t>Huomaa nämä:</a:t>
            </a:r>
          </a:p>
          <a:p>
            <a:endParaRPr lang="fi-FI" sz="2000" dirty="0"/>
          </a:p>
          <a:p>
            <a:pPr marL="342900" indent="-342900">
              <a:buFont typeface="Wingdings" panose="05000000000000000000" pitchFamily="2" charset="2"/>
              <a:buChar char="q"/>
            </a:pPr>
            <a:r>
              <a:rPr lang="fi-FI" sz="2000" dirty="0"/>
              <a:t>Tilat</a:t>
            </a:r>
          </a:p>
          <a:p>
            <a:pPr marL="342900" indent="-342900">
              <a:buFont typeface="Wingdings" panose="05000000000000000000" pitchFamily="2" charset="2"/>
              <a:buChar char="q"/>
            </a:pPr>
            <a:r>
              <a:rPr lang="fi-FI" sz="2000" dirty="0"/>
              <a:t>Viestintä</a:t>
            </a:r>
          </a:p>
          <a:p>
            <a:pPr marL="342900" indent="-342900">
              <a:buFont typeface="Wingdings" panose="05000000000000000000" pitchFamily="2" charset="2"/>
              <a:buChar char="q"/>
            </a:pPr>
            <a:r>
              <a:rPr lang="fi-FI" sz="2000" dirty="0"/>
              <a:t>Keinot ja kanavat</a:t>
            </a:r>
          </a:p>
          <a:p>
            <a:pPr marL="342900" indent="-342900">
              <a:buFont typeface="Wingdings" panose="05000000000000000000" pitchFamily="2" charset="2"/>
              <a:buChar char="q"/>
            </a:pPr>
            <a:r>
              <a:rPr lang="fi-FI" sz="2000" dirty="0"/>
              <a:t>Osaaminen ja oppiminen</a:t>
            </a:r>
          </a:p>
          <a:p>
            <a:pPr marL="342900" indent="-342900">
              <a:buFont typeface="Wingdings" panose="05000000000000000000" pitchFamily="2" charset="2"/>
              <a:buChar char="q"/>
            </a:pPr>
            <a:r>
              <a:rPr lang="fi-FI" sz="2000" dirty="0"/>
              <a:t>Asenteet</a:t>
            </a:r>
          </a:p>
          <a:p>
            <a:pPr marL="342900" indent="-342900">
              <a:buFont typeface="Wingdings" panose="05000000000000000000" pitchFamily="2" charset="2"/>
              <a:buChar char="q"/>
            </a:pPr>
            <a:r>
              <a:rPr lang="fi-FI" sz="2000" dirty="0"/>
              <a:t>Esimiehet ja työyhteisö</a:t>
            </a:r>
          </a:p>
          <a:p>
            <a:pPr marL="342900" indent="-342900">
              <a:buFont typeface="Wingdings" panose="05000000000000000000" pitchFamily="2" charset="2"/>
              <a:buChar char="q"/>
            </a:pPr>
            <a:r>
              <a:rPr lang="fi-FI" sz="2000" dirty="0"/>
              <a:t>Seuranta ja arviointi</a:t>
            </a:r>
          </a:p>
          <a:p>
            <a:pPr marL="342900" indent="-342900">
              <a:buFont typeface="Wingdings" panose="05000000000000000000" pitchFamily="2" charset="2"/>
              <a:buChar char="q"/>
            </a:pPr>
            <a:r>
              <a:rPr lang="fi-FI" sz="2000" dirty="0"/>
              <a:t>Rahoitus ja palkkiot</a:t>
            </a:r>
          </a:p>
          <a:p>
            <a:pPr marL="342900" indent="-342900">
              <a:buFont typeface="Wingdings" panose="05000000000000000000" pitchFamily="2" charset="2"/>
              <a:buChar char="q"/>
            </a:pPr>
            <a:endParaRPr lang="fi-FI" sz="2000" dirty="0"/>
          </a:p>
          <a:p>
            <a:endParaRPr lang="fi-FI" sz="2000" dirty="0"/>
          </a:p>
          <a:p>
            <a:endParaRPr lang="fi-FI" sz="2000" dirty="0"/>
          </a:p>
        </p:txBody>
      </p:sp>
      <p:sp>
        <p:nvSpPr>
          <p:cNvPr id="7" name="Tekstiruutu 6">
            <a:extLst>
              <a:ext uri="{FF2B5EF4-FFF2-40B4-BE49-F238E27FC236}">
                <a16:creationId xmlns:a16="http://schemas.microsoft.com/office/drawing/2014/main" id="{C7A027C6-571F-45E4-8A46-4713DDF17922}"/>
              </a:ext>
            </a:extLst>
          </p:cNvPr>
          <p:cNvSpPr txBox="1"/>
          <p:nvPr/>
        </p:nvSpPr>
        <p:spPr>
          <a:xfrm>
            <a:off x="2078182" y="5557451"/>
            <a:ext cx="6096000" cy="369332"/>
          </a:xfrm>
          <a:prstGeom prst="rect">
            <a:avLst/>
          </a:prstGeom>
          <a:noFill/>
        </p:spPr>
        <p:txBody>
          <a:bodyPr wrap="square">
            <a:spAutoFit/>
          </a:bodyPr>
          <a:lstStyle/>
          <a:p>
            <a:r>
              <a:rPr lang="fi-FI" sz="1800" dirty="0"/>
              <a:t>Tee suunnitelma ja mieti seuranta</a:t>
            </a:r>
            <a:r>
              <a:rPr lang="fi-FI" dirty="0"/>
              <a:t>,</a:t>
            </a:r>
            <a:r>
              <a:rPr lang="fi-FI" sz="1800" dirty="0"/>
              <a:t> </a:t>
            </a:r>
            <a:r>
              <a:rPr lang="fi-FI" dirty="0"/>
              <a:t>a</a:t>
            </a:r>
            <a:r>
              <a:rPr lang="fi-FI" sz="1800" dirty="0"/>
              <a:t>puna eettiset ohjeet.  </a:t>
            </a:r>
          </a:p>
        </p:txBody>
      </p:sp>
    </p:spTree>
    <p:extLst>
      <p:ext uri="{BB962C8B-B14F-4D97-AF65-F5344CB8AC3E}">
        <p14:creationId xmlns:p14="http://schemas.microsoft.com/office/powerpoint/2010/main" val="360734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E32AA-2177-4F34-8820-AEC2471B91F6}"/>
              </a:ext>
            </a:extLst>
          </p:cNvPr>
          <p:cNvSpPr>
            <a:spLocks noGrp="1"/>
          </p:cNvSpPr>
          <p:nvPr>
            <p:ph type="ctrTitle"/>
          </p:nvPr>
        </p:nvSpPr>
        <p:spPr/>
        <p:txBody>
          <a:bodyPr/>
          <a:lstStyle/>
          <a:p>
            <a:r>
              <a:rPr lang="fi-FI" dirty="0"/>
              <a:t>Lastensuojelun Keskusliitto</a:t>
            </a:r>
          </a:p>
        </p:txBody>
      </p:sp>
      <p:sp>
        <p:nvSpPr>
          <p:cNvPr id="3" name="Alaotsikko 2">
            <a:extLst>
              <a:ext uri="{FF2B5EF4-FFF2-40B4-BE49-F238E27FC236}">
                <a16:creationId xmlns:a16="http://schemas.microsoft.com/office/drawing/2014/main" id="{74B44E3C-384E-4307-A6B4-203004069716}"/>
              </a:ext>
            </a:extLst>
          </p:cNvPr>
          <p:cNvSpPr>
            <a:spLocks noGrp="1"/>
          </p:cNvSpPr>
          <p:nvPr>
            <p:ph type="subTitle" idx="1"/>
          </p:nvPr>
        </p:nvSpPr>
        <p:spPr/>
        <p:txBody>
          <a:bodyPr/>
          <a:lstStyle/>
          <a:p>
            <a:r>
              <a:rPr lang="fi-FI" dirty="0"/>
              <a:t>Johannes Jahnukainen</a:t>
            </a:r>
          </a:p>
        </p:txBody>
      </p:sp>
    </p:spTree>
    <p:extLst>
      <p:ext uri="{BB962C8B-B14F-4D97-AF65-F5344CB8AC3E}">
        <p14:creationId xmlns:p14="http://schemas.microsoft.com/office/powerpoint/2010/main" val="346446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D59D-823A-446D-8B7C-D8E0C1720081}"/>
              </a:ext>
            </a:extLst>
          </p:cNvPr>
          <p:cNvSpPr>
            <a:spLocks noGrp="1"/>
          </p:cNvSpPr>
          <p:nvPr>
            <p:ph type="title"/>
          </p:nvPr>
        </p:nvSpPr>
        <p:spPr/>
        <p:txBody>
          <a:bodyPr/>
          <a:lstStyle/>
          <a:p>
            <a:r>
              <a:rPr lang="fi-FI" dirty="0"/>
              <a:t>Kokemusasiantuntijuuden eettiset ohjeet</a:t>
            </a:r>
          </a:p>
        </p:txBody>
      </p:sp>
      <p:sp>
        <p:nvSpPr>
          <p:cNvPr id="3" name="Sisällön paikkamerkki 2">
            <a:extLst>
              <a:ext uri="{FF2B5EF4-FFF2-40B4-BE49-F238E27FC236}">
                <a16:creationId xmlns:a16="http://schemas.microsoft.com/office/drawing/2014/main" id="{CFF06E51-5450-43BF-904D-338FD9DD2B07}"/>
              </a:ext>
            </a:extLst>
          </p:cNvPr>
          <p:cNvSpPr>
            <a:spLocks noGrp="1"/>
          </p:cNvSpPr>
          <p:nvPr>
            <p:ph idx="1"/>
          </p:nvPr>
        </p:nvSpPr>
        <p:spPr/>
        <p:txBody>
          <a:bodyPr/>
          <a:lstStyle/>
          <a:p>
            <a:r>
              <a:rPr lang="fi-FI" b="0" i="0" dirty="0">
                <a:solidFill>
                  <a:srgbClr val="383838"/>
                </a:solidFill>
                <a:effectLst/>
                <a:latin typeface="Nunito Sans" pitchFamily="2" charset="0"/>
              </a:rPr>
              <a:t>Kokemusasiantuntijuus lastensuojelussa -verkosto on koostanut Lastensuojelun kokemusasiantuntijuuden eettiset ohjeet. </a:t>
            </a:r>
          </a:p>
          <a:p>
            <a:r>
              <a:rPr lang="fi-FI" b="0" i="0" dirty="0">
                <a:solidFill>
                  <a:srgbClr val="383838"/>
                </a:solidFill>
                <a:effectLst/>
                <a:latin typeface="Nunito Sans" pitchFamily="2" charset="0"/>
              </a:rPr>
              <a:t>Ohjeet on tarkoitettu tueksi ja kannustukseksi sellaisen tilaisuuden valmisteluun, jossa on mukana kokemusasiantuntija.</a:t>
            </a:r>
          </a:p>
          <a:p>
            <a:r>
              <a:rPr lang="fi-FI" b="0" i="0" dirty="0">
                <a:solidFill>
                  <a:srgbClr val="383838"/>
                </a:solidFill>
                <a:effectLst/>
                <a:latin typeface="Nunito Sans" pitchFamily="2" charset="0"/>
              </a:rPr>
              <a:t> Eettiseen ohjeistukseen on kerätty vinkkejä, ohjeita ja suosituksia, jotka tukevat onnistuneen tilaisuuden järjestämistä.</a:t>
            </a:r>
            <a:endParaRPr lang="fi-FI" dirty="0"/>
          </a:p>
        </p:txBody>
      </p:sp>
    </p:spTree>
    <p:extLst>
      <p:ext uri="{BB962C8B-B14F-4D97-AF65-F5344CB8AC3E}">
        <p14:creationId xmlns:p14="http://schemas.microsoft.com/office/powerpoint/2010/main" val="171116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7182CA-4904-494C-9228-130C3FE8EA96}"/>
              </a:ext>
            </a:extLst>
          </p:cNvPr>
          <p:cNvSpPr>
            <a:spLocks noGrp="1"/>
          </p:cNvSpPr>
          <p:nvPr>
            <p:ph type="title"/>
          </p:nvPr>
        </p:nvSpPr>
        <p:spPr/>
        <p:txBody>
          <a:bodyPr/>
          <a:lstStyle/>
          <a:p>
            <a:r>
              <a:rPr lang="fi-FI" dirty="0"/>
              <a:t>Periaatteita ohjaamaan yhteistyötä</a:t>
            </a:r>
          </a:p>
        </p:txBody>
      </p:sp>
      <p:sp>
        <p:nvSpPr>
          <p:cNvPr id="6" name="Ellipsi 5" descr="Kuva: Ympyrä, jolla teksti KUNNIOITUS">
            <a:extLst>
              <a:ext uri="{FF2B5EF4-FFF2-40B4-BE49-F238E27FC236}">
                <a16:creationId xmlns:a16="http://schemas.microsoft.com/office/drawing/2014/main" id="{4BD68367-1FA6-4B94-965A-1C4616B81DE0}"/>
              </a:ext>
            </a:extLst>
          </p:cNvPr>
          <p:cNvSpPr/>
          <p:nvPr/>
        </p:nvSpPr>
        <p:spPr>
          <a:xfrm>
            <a:off x="2910000" y="3891900"/>
            <a:ext cx="2664000" cy="167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descr="Kuva: Ympyrä, jolla teksti VAPAAEHTOISUUS">
            <a:extLst>
              <a:ext uri="{FF2B5EF4-FFF2-40B4-BE49-F238E27FC236}">
                <a16:creationId xmlns:a16="http://schemas.microsoft.com/office/drawing/2014/main" id="{F53D1625-1D24-4FFE-AA46-E331AAB57374}"/>
              </a:ext>
            </a:extLst>
          </p:cNvPr>
          <p:cNvSpPr/>
          <p:nvPr/>
        </p:nvSpPr>
        <p:spPr>
          <a:xfrm>
            <a:off x="6324000" y="3884206"/>
            <a:ext cx="2664000" cy="167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descr="Kuva: Ympyrä, jolla teksti LUOTTAMUKSELLISUUS">
            <a:extLst>
              <a:ext uri="{FF2B5EF4-FFF2-40B4-BE49-F238E27FC236}">
                <a16:creationId xmlns:a16="http://schemas.microsoft.com/office/drawing/2014/main" id="{973F4C4D-02D3-496C-B691-2D97B9E0C0A7}"/>
              </a:ext>
            </a:extLst>
          </p:cNvPr>
          <p:cNvSpPr/>
          <p:nvPr/>
        </p:nvSpPr>
        <p:spPr>
          <a:xfrm>
            <a:off x="1174801" y="1786650"/>
            <a:ext cx="2664000" cy="1672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9" name="Ellipsi 8" descr="Kuva: Ympyrä, jolla teksti TASA-ARVOISUUS">
            <a:extLst>
              <a:ext uri="{FF2B5EF4-FFF2-40B4-BE49-F238E27FC236}">
                <a16:creationId xmlns:a16="http://schemas.microsoft.com/office/drawing/2014/main" id="{3751EBDD-0EAA-4647-9BE5-27BCAD16EBD0}"/>
              </a:ext>
            </a:extLst>
          </p:cNvPr>
          <p:cNvSpPr/>
          <p:nvPr/>
        </p:nvSpPr>
        <p:spPr>
          <a:xfrm>
            <a:off x="4574401" y="1790497"/>
            <a:ext cx="2664000" cy="1672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0" name="Ellipsi 9" descr="Kuva: Ympyrä, jolla teksti TURVALLISUUS">
            <a:extLst>
              <a:ext uri="{FF2B5EF4-FFF2-40B4-BE49-F238E27FC236}">
                <a16:creationId xmlns:a16="http://schemas.microsoft.com/office/drawing/2014/main" id="{AEAD5EA2-E898-499D-AC48-CB45CDDD0123}"/>
              </a:ext>
            </a:extLst>
          </p:cNvPr>
          <p:cNvSpPr/>
          <p:nvPr/>
        </p:nvSpPr>
        <p:spPr>
          <a:xfrm>
            <a:off x="7864800" y="1782803"/>
            <a:ext cx="2664000" cy="1672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63CB515E-A697-4830-BACB-F8F3D3943978}"/>
              </a:ext>
            </a:extLst>
          </p:cNvPr>
          <p:cNvSpPr txBox="1"/>
          <p:nvPr/>
        </p:nvSpPr>
        <p:spPr>
          <a:xfrm>
            <a:off x="1276801" y="2382600"/>
            <a:ext cx="2460000" cy="369332"/>
          </a:xfrm>
          <a:prstGeom prst="rect">
            <a:avLst/>
          </a:prstGeom>
          <a:noFill/>
        </p:spPr>
        <p:txBody>
          <a:bodyPr wrap="square" rtlCol="0">
            <a:spAutoFit/>
          </a:bodyPr>
          <a:lstStyle/>
          <a:p>
            <a:r>
              <a:rPr lang="fi-FI" dirty="0">
                <a:latin typeface="+mj-lt"/>
              </a:rPr>
              <a:t>LUOTTAMUKSELLISUUS</a:t>
            </a:r>
          </a:p>
        </p:txBody>
      </p:sp>
      <p:sp>
        <p:nvSpPr>
          <p:cNvPr id="12" name="Tekstiruutu 11" descr="Kuva: Ympyrä, jolla teksti VAPAAEHTOISUUS">
            <a:extLst>
              <a:ext uri="{FF2B5EF4-FFF2-40B4-BE49-F238E27FC236}">
                <a16:creationId xmlns:a16="http://schemas.microsoft.com/office/drawing/2014/main" id="{EB7FE5FD-A2A0-476D-9EDF-31D7EC29DD58}"/>
              </a:ext>
            </a:extLst>
          </p:cNvPr>
          <p:cNvSpPr txBox="1"/>
          <p:nvPr/>
        </p:nvSpPr>
        <p:spPr>
          <a:xfrm>
            <a:off x="6648000" y="4526199"/>
            <a:ext cx="2016000" cy="369332"/>
          </a:xfrm>
          <a:prstGeom prst="rect">
            <a:avLst/>
          </a:prstGeom>
          <a:noFill/>
        </p:spPr>
        <p:txBody>
          <a:bodyPr wrap="square" rtlCol="0">
            <a:spAutoFit/>
          </a:bodyPr>
          <a:lstStyle/>
          <a:p>
            <a:r>
              <a:rPr lang="fi-FI" dirty="0">
                <a:solidFill>
                  <a:schemeClr val="bg1"/>
                </a:solidFill>
                <a:latin typeface="Abadi" panose="020B0604020104020204" pitchFamily="34" charset="0"/>
              </a:rPr>
              <a:t>VAPAAEHTOISUUS</a:t>
            </a:r>
          </a:p>
        </p:txBody>
      </p:sp>
      <p:sp>
        <p:nvSpPr>
          <p:cNvPr id="13" name="Tekstiruutu 12" descr="Kuva: Ympyrä, jolla teksti KUNNIOITUS">
            <a:extLst>
              <a:ext uri="{FF2B5EF4-FFF2-40B4-BE49-F238E27FC236}">
                <a16:creationId xmlns:a16="http://schemas.microsoft.com/office/drawing/2014/main" id="{91D75CEA-C089-4509-BDCB-EA93070EE01C}"/>
              </a:ext>
            </a:extLst>
          </p:cNvPr>
          <p:cNvSpPr txBox="1"/>
          <p:nvPr/>
        </p:nvSpPr>
        <p:spPr>
          <a:xfrm>
            <a:off x="3534308" y="4526199"/>
            <a:ext cx="1538400" cy="369332"/>
          </a:xfrm>
          <a:prstGeom prst="rect">
            <a:avLst/>
          </a:prstGeom>
          <a:noFill/>
        </p:spPr>
        <p:txBody>
          <a:bodyPr wrap="square" rtlCol="0">
            <a:spAutoFit/>
          </a:bodyPr>
          <a:lstStyle/>
          <a:p>
            <a:r>
              <a:rPr lang="fi-FI" dirty="0">
                <a:solidFill>
                  <a:schemeClr val="bg1"/>
                </a:solidFill>
                <a:latin typeface="Abadi" panose="020B0604020104020204" pitchFamily="34" charset="0"/>
              </a:rPr>
              <a:t>KUNNIOITUS</a:t>
            </a:r>
          </a:p>
        </p:txBody>
      </p:sp>
      <p:sp>
        <p:nvSpPr>
          <p:cNvPr id="14" name="Tekstiruutu 13" descr="Kuva: Ympyrä, jolla teksti TURVALLISUUS">
            <a:extLst>
              <a:ext uri="{FF2B5EF4-FFF2-40B4-BE49-F238E27FC236}">
                <a16:creationId xmlns:a16="http://schemas.microsoft.com/office/drawing/2014/main" id="{1845DB6E-0A2D-4592-AFC0-F69111A54B84}"/>
              </a:ext>
            </a:extLst>
          </p:cNvPr>
          <p:cNvSpPr txBox="1"/>
          <p:nvPr/>
        </p:nvSpPr>
        <p:spPr>
          <a:xfrm>
            <a:off x="8352000" y="2382600"/>
            <a:ext cx="1761600" cy="36933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i-FI" dirty="0">
                <a:solidFill>
                  <a:schemeClr val="tx1"/>
                </a:solidFill>
                <a:latin typeface="+mj-lt"/>
              </a:rPr>
              <a:t>TURVALLISUUS</a:t>
            </a:r>
          </a:p>
        </p:txBody>
      </p:sp>
      <p:sp>
        <p:nvSpPr>
          <p:cNvPr id="15" name="Tekstiruutu 14">
            <a:extLst>
              <a:ext uri="{FF2B5EF4-FFF2-40B4-BE49-F238E27FC236}">
                <a16:creationId xmlns:a16="http://schemas.microsoft.com/office/drawing/2014/main" id="{653C31DE-CBD5-4B76-88AD-0CBC019ECB11}"/>
              </a:ext>
            </a:extLst>
          </p:cNvPr>
          <p:cNvSpPr txBox="1"/>
          <p:nvPr/>
        </p:nvSpPr>
        <p:spPr>
          <a:xfrm>
            <a:off x="4960800" y="2382600"/>
            <a:ext cx="2066400" cy="369332"/>
          </a:xfrm>
          <a:prstGeom prst="rect">
            <a:avLst/>
          </a:prstGeom>
          <a:noFill/>
        </p:spPr>
        <p:txBody>
          <a:bodyPr wrap="square" rtlCol="0">
            <a:spAutoFit/>
          </a:bodyPr>
          <a:lstStyle/>
          <a:p>
            <a:r>
              <a:rPr lang="fi-FI" dirty="0">
                <a:latin typeface="+mj-lt"/>
              </a:rPr>
              <a:t>TASA-ARVOISUUS</a:t>
            </a:r>
          </a:p>
        </p:txBody>
      </p:sp>
    </p:spTree>
    <p:extLst>
      <p:ext uri="{BB962C8B-B14F-4D97-AF65-F5344CB8AC3E}">
        <p14:creationId xmlns:p14="http://schemas.microsoft.com/office/powerpoint/2010/main" val="300671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14EC25-51EA-4D3C-AE33-65769F359BEB}"/>
              </a:ext>
            </a:extLst>
          </p:cNvPr>
          <p:cNvSpPr>
            <a:spLocks noGrp="1"/>
          </p:cNvSpPr>
          <p:nvPr>
            <p:ph type="title"/>
          </p:nvPr>
        </p:nvSpPr>
        <p:spPr/>
        <p:txBody>
          <a:bodyPr/>
          <a:lstStyle/>
          <a:p>
            <a:r>
              <a:rPr lang="fi-FI" dirty="0"/>
              <a:t>Valmistelu</a:t>
            </a:r>
          </a:p>
        </p:txBody>
      </p:sp>
      <p:sp>
        <p:nvSpPr>
          <p:cNvPr id="3" name="Sisällön paikkamerkki 2">
            <a:extLst>
              <a:ext uri="{FF2B5EF4-FFF2-40B4-BE49-F238E27FC236}">
                <a16:creationId xmlns:a16="http://schemas.microsoft.com/office/drawing/2014/main" id="{47848054-90DC-4498-9899-C727F3AC8EA5}"/>
              </a:ext>
            </a:extLst>
          </p:cNvPr>
          <p:cNvSpPr>
            <a:spLocks noGrp="1"/>
          </p:cNvSpPr>
          <p:nvPr>
            <p:ph idx="1"/>
          </p:nvPr>
        </p:nvSpPr>
        <p:spPr/>
        <p:txBody>
          <a:bodyPr>
            <a:normAutofit fontScale="92500"/>
          </a:bodyPr>
          <a:lstStyle/>
          <a:p>
            <a:r>
              <a:rPr lang="fi-FI" dirty="0"/>
              <a:t>Kerro kokemusasiantuntijalle millaisesta tilaisuudesta on kyse. </a:t>
            </a:r>
          </a:p>
          <a:p>
            <a:r>
              <a:rPr lang="fi-FI" dirty="0"/>
              <a:t>Varmista, että puhuja saa riittävästi teknistä tukea ja tietoa. </a:t>
            </a:r>
          </a:p>
          <a:p>
            <a:r>
              <a:rPr lang="fi-FI" dirty="0"/>
              <a:t>Varmistathan kokemusasiantuntijalta, jos hän haluaa käydä puheenvuoron/työskentelyn vielä läpi ennen tilaisuutta. </a:t>
            </a:r>
          </a:p>
          <a:p>
            <a:r>
              <a:rPr lang="fi-FI" dirty="0"/>
              <a:t>On tärkeää miettiä etukäteen, mikä on kokemusasiantuntijan rooli tilaisuudessa. Haluatko yksittäistä asiakasääntä vai laajempaa kokemusääntä?</a:t>
            </a:r>
          </a:p>
          <a:p>
            <a:r>
              <a:rPr lang="fi-FI" dirty="0"/>
              <a:t>Sovi ennen tilaisuutta yhteisistä pelisäännöistä yleisön ja mahdollisen median suhteen</a:t>
            </a:r>
          </a:p>
          <a:p>
            <a:r>
              <a:rPr lang="fi-FI" dirty="0"/>
              <a:t>Sovi palkkion maksamisesta etukäteen. Sovi kokemusasiantuntijan kanssa, koska hän saapuu paikalle ja kuka on häntä siellä vastassa.</a:t>
            </a:r>
          </a:p>
        </p:txBody>
      </p:sp>
    </p:spTree>
    <p:extLst>
      <p:ext uri="{BB962C8B-B14F-4D97-AF65-F5344CB8AC3E}">
        <p14:creationId xmlns:p14="http://schemas.microsoft.com/office/powerpoint/2010/main" val="3234617961"/>
      </p:ext>
    </p:extLst>
  </p:cSld>
  <p:clrMapOvr>
    <a:masterClrMapping/>
  </p:clrMapOvr>
</p:sld>
</file>

<file path=ppt/theme/theme1.xml><?xml version="1.0" encoding="utf-8"?>
<a:theme xmlns:a="http://schemas.openxmlformats.org/drawingml/2006/main" name="Pesäpuu">
  <a:themeElements>
    <a:clrScheme name="Mustankorkea">
      <a:dk1>
        <a:sysClr val="windowText" lastClr="000000"/>
      </a:dk1>
      <a:lt1>
        <a:sysClr val="window" lastClr="FFFFFF"/>
      </a:lt1>
      <a:dk2>
        <a:srgbClr val="1F497D"/>
      </a:dk2>
      <a:lt2>
        <a:srgbClr val="EEECE1"/>
      </a:lt2>
      <a:accent1>
        <a:srgbClr val="3AAA35"/>
      </a:accent1>
      <a:accent2>
        <a:srgbClr val="C3D69B"/>
      </a:accent2>
      <a:accent3>
        <a:srgbClr val="4F6128"/>
      </a:accent3>
      <a:accent4>
        <a:srgbClr val="C2C2C2"/>
      </a:accent4>
      <a:accent5>
        <a:srgbClr val="3F3F3F"/>
      </a:accent5>
      <a:accent6>
        <a:srgbClr val="B0AC00"/>
      </a:accent6>
      <a:hlink>
        <a:srgbClr val="3AAA35"/>
      </a:hlink>
      <a:folHlink>
        <a:srgbClr val="595959"/>
      </a:folHlink>
    </a:clrScheme>
    <a:fontScheme name="Aamunkajo">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400" dirty="0" smtClean="0"/>
        </a:defPPr>
      </a:lstStyle>
    </a:txDef>
  </a:objectDefaults>
  <a:extraClrSchemeLst/>
  <a:extLst>
    <a:ext uri="{05A4C25C-085E-4340-85A3-A5531E510DB2}">
      <thm15:themeFamily xmlns:thm15="http://schemas.microsoft.com/office/thememl/2012/main" name="Pesäpuu" id="{9B9C0923-6137-4BB6-BC50-99B2723DAA5E}" vid="{56643B7B-A4C4-4EA7-8D56-394A5370BFE8}"/>
    </a:ext>
  </a:extLst>
</a:theme>
</file>

<file path=ppt/theme/theme2.xml><?xml version="1.0" encoding="utf-8"?>
<a:theme xmlns:a="http://schemas.openxmlformats.org/drawingml/2006/main" name="Pesapuu-ry-intro-punainen">
  <a:themeElements>
    <a:clrScheme name="Mustankorkea">
      <a:dk1>
        <a:sysClr val="windowText" lastClr="000000"/>
      </a:dk1>
      <a:lt1>
        <a:sysClr val="window" lastClr="FFFFFF"/>
      </a:lt1>
      <a:dk2>
        <a:srgbClr val="1F497D"/>
      </a:dk2>
      <a:lt2>
        <a:srgbClr val="EEECE1"/>
      </a:lt2>
      <a:accent1>
        <a:srgbClr val="3AAA35"/>
      </a:accent1>
      <a:accent2>
        <a:srgbClr val="C3D69B"/>
      </a:accent2>
      <a:accent3>
        <a:srgbClr val="4F6128"/>
      </a:accent3>
      <a:accent4>
        <a:srgbClr val="C2C2C2"/>
      </a:accent4>
      <a:accent5>
        <a:srgbClr val="3F3F3F"/>
      </a:accent5>
      <a:accent6>
        <a:srgbClr val="B0AC00"/>
      </a:accent6>
      <a:hlink>
        <a:srgbClr val="3AAA35"/>
      </a:hlink>
      <a:folHlink>
        <a:srgbClr val="595959"/>
      </a:folHlink>
    </a:clrScheme>
    <a:fontScheme name="Aamunkajo">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400" dirty="0" smtClean="0"/>
        </a:defPPr>
      </a:lstStyle>
    </a:txDef>
  </a:objectDefaults>
  <a:extraClrSchemeLst/>
  <a:extLst>
    <a:ext uri="{05A4C25C-085E-4340-85A3-A5531E510DB2}">
      <thm15:themeFamily xmlns:thm15="http://schemas.microsoft.com/office/thememl/2012/main" name="MK_PP_malli.potx" id="{76C2B7A9-4FE0-482D-8874-669A748972CC}" vid="{89EF6AAF-6554-46C1-9879-6ABC21F5F6AD}"/>
    </a:ext>
  </a:extLst>
</a:theme>
</file>

<file path=ppt/theme/theme3.xml><?xml version="1.0" encoding="utf-8"?>
<a:theme xmlns:a="http://schemas.openxmlformats.org/drawingml/2006/main" name="Pesapuu-sisältödia">
  <a:themeElements>
    <a:clrScheme name="Mustankorkea">
      <a:dk1>
        <a:sysClr val="windowText" lastClr="000000"/>
      </a:dk1>
      <a:lt1>
        <a:sysClr val="window" lastClr="FFFFFF"/>
      </a:lt1>
      <a:dk2>
        <a:srgbClr val="1F497D"/>
      </a:dk2>
      <a:lt2>
        <a:srgbClr val="EEECE1"/>
      </a:lt2>
      <a:accent1>
        <a:srgbClr val="3AAA35"/>
      </a:accent1>
      <a:accent2>
        <a:srgbClr val="C3D69B"/>
      </a:accent2>
      <a:accent3>
        <a:srgbClr val="4F6128"/>
      </a:accent3>
      <a:accent4>
        <a:srgbClr val="C2C2C2"/>
      </a:accent4>
      <a:accent5>
        <a:srgbClr val="3F3F3F"/>
      </a:accent5>
      <a:accent6>
        <a:srgbClr val="B0AC00"/>
      </a:accent6>
      <a:hlink>
        <a:srgbClr val="3AAA35"/>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342900" marR="0" indent="-342900" algn="l" defTabSz="457200" rtl="0" eaLnBrk="1" fontAlgn="auto" latinLnBrk="0" hangingPunct="1">
          <a:lnSpc>
            <a:spcPct val="100000"/>
          </a:lnSpc>
          <a:spcBef>
            <a:spcPct val="20000"/>
          </a:spcBef>
          <a:spcAft>
            <a:spcPts val="0"/>
          </a:spcAft>
          <a:buClrTx/>
          <a:buSzTx/>
          <a:buFont typeface="Arial"/>
          <a:buChar char="•"/>
          <a:tabLst/>
          <a:defRPr kumimoji="0"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MK_PP_malli.potx" id="{76C2B7A9-4FE0-482D-8874-669A748972CC}" vid="{9442F9D3-3DA9-4043-A4C5-1786E7B618DB}"/>
    </a:ext>
  </a:extLst>
</a:theme>
</file>

<file path=ppt/theme/theme4.xml><?xml version="1.0" encoding="utf-8"?>
<a:theme xmlns:a="http://schemas.openxmlformats.org/drawingml/2006/main" name="Lopetusdia-harm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opetusdia-punai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Lopetusdia-tytto-ja-pu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LSKL">
  <a:themeElements>
    <a:clrScheme name="LSKL-väripaletti">
      <a:dk1>
        <a:srgbClr val="030303"/>
      </a:dk1>
      <a:lt1>
        <a:srgbClr val="FFFFFF"/>
      </a:lt1>
      <a:dk2>
        <a:srgbClr val="777777"/>
      </a:dk2>
      <a:lt2>
        <a:srgbClr val="FFFFFF"/>
      </a:lt2>
      <a:accent1>
        <a:srgbClr val="00798F"/>
      </a:accent1>
      <a:accent2>
        <a:srgbClr val="A5DEE9"/>
      </a:accent2>
      <a:accent3>
        <a:srgbClr val="AF35AE"/>
      </a:accent3>
      <a:accent4>
        <a:srgbClr val="FFB000"/>
      </a:accent4>
      <a:accent5>
        <a:srgbClr val="9DBD00"/>
      </a:accent5>
      <a:accent6>
        <a:srgbClr val="CF0202"/>
      </a:accent6>
      <a:hlink>
        <a:srgbClr val="139FBA"/>
      </a:hlink>
      <a:folHlink>
        <a:srgbClr val="A5DEE9"/>
      </a:folHlink>
    </a:clrScheme>
    <a:fontScheme name="Mukautettu 1">
      <a:majorFont>
        <a:latin typeface="Abadi"/>
        <a:ea typeface=""/>
        <a:cs typeface=""/>
      </a:majorFont>
      <a:minorFont>
        <a:latin typeface="Calibri"/>
        <a:ea typeface=""/>
        <a:cs typeface=""/>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PPT-pohja" id="{A506908C-EAB4-42E8-A698-8692869B0A32}" vid="{B361D42D-C512-4931-9FDF-C316CE87A26C}"/>
    </a:ext>
  </a:extLst>
</a:theme>
</file>

<file path=ppt/theme/theme8.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0136BA81EBD2142A235C882318DBC4A" ma:contentTypeVersion="10" ma:contentTypeDescription="Luo uusi asiakirja." ma:contentTypeScope="" ma:versionID="0c4ecfacfb3ee733bf061bb890899463">
  <xsd:schema xmlns:xsd="http://www.w3.org/2001/XMLSchema" xmlns:xs="http://www.w3.org/2001/XMLSchema" xmlns:p="http://schemas.microsoft.com/office/2006/metadata/properties" xmlns:ns2="64f91e45-bc02-4f5c-899e-cd2fd9d84fc2" xmlns:ns3="f6ccdc83-0c0e-474b-a23e-4319a265ff44" targetNamespace="http://schemas.microsoft.com/office/2006/metadata/properties" ma:root="true" ma:fieldsID="db763db99081776ac67e115b4f23c7ea" ns2:_="" ns3:_="">
    <xsd:import namespace="64f91e45-bc02-4f5c-899e-cd2fd9d84fc2"/>
    <xsd:import namespace="f6ccdc83-0c0e-474b-a23e-4319a265ff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f91e45-bc02-4f5c-899e-cd2fd9d84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ccdc83-0c0e-474b-a23e-4319a265ff44"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2B03E3-958C-4AC1-A229-E64EE5FAB259}"/>
</file>

<file path=customXml/itemProps2.xml><?xml version="1.0" encoding="utf-8"?>
<ds:datastoreItem xmlns:ds="http://schemas.openxmlformats.org/officeDocument/2006/customXml" ds:itemID="{E09D926E-B418-4BE1-901B-A55890522CBA}"/>
</file>

<file path=customXml/itemProps3.xml><?xml version="1.0" encoding="utf-8"?>
<ds:datastoreItem xmlns:ds="http://schemas.openxmlformats.org/officeDocument/2006/customXml" ds:itemID="{A5478567-E5B8-446C-BB18-0EB91AAFA2E7}"/>
</file>

<file path=docProps/app.xml><?xml version="1.0" encoding="utf-8"?>
<Properties xmlns="http://schemas.openxmlformats.org/officeDocument/2006/extended-properties" xmlns:vt="http://schemas.openxmlformats.org/officeDocument/2006/docPropsVTypes">
  <Template>Pesäpuu</Template>
  <TotalTime>81</TotalTime>
  <Words>972</Words>
  <Application>Microsoft Office PowerPoint</Application>
  <PresentationFormat>Laajakuva</PresentationFormat>
  <Paragraphs>147</Paragraphs>
  <Slides>12</Slides>
  <Notes>3</Notes>
  <HiddenSlides>0</HiddenSlides>
  <MMClips>0</MMClips>
  <ScaleCrop>false</ScaleCrop>
  <HeadingPairs>
    <vt:vector size="6" baseType="variant">
      <vt:variant>
        <vt:lpstr>Käytetyt fontit</vt:lpstr>
      </vt:variant>
      <vt:variant>
        <vt:i4>8</vt:i4>
      </vt:variant>
      <vt:variant>
        <vt:lpstr>Teema</vt:lpstr>
      </vt:variant>
      <vt:variant>
        <vt:i4>8</vt:i4>
      </vt:variant>
      <vt:variant>
        <vt:lpstr>Dian otsikot</vt:lpstr>
      </vt:variant>
      <vt:variant>
        <vt:i4>12</vt:i4>
      </vt:variant>
    </vt:vector>
  </HeadingPairs>
  <TitlesOfParts>
    <vt:vector size="28" baseType="lpstr">
      <vt:lpstr>Abadi</vt:lpstr>
      <vt:lpstr>Arial</vt:lpstr>
      <vt:lpstr>Arial Rounded MT Bold</vt:lpstr>
      <vt:lpstr>Calibri</vt:lpstr>
      <vt:lpstr>Calibri Light</vt:lpstr>
      <vt:lpstr>Corbel</vt:lpstr>
      <vt:lpstr>Nunito Sans</vt:lpstr>
      <vt:lpstr>Wingdings</vt:lpstr>
      <vt:lpstr>Pesäpuu</vt:lpstr>
      <vt:lpstr>Pesapuu-ry-intro-punainen</vt:lpstr>
      <vt:lpstr>Pesapuu-sisältödia</vt:lpstr>
      <vt:lpstr>Lopetusdia-harmaa</vt:lpstr>
      <vt:lpstr>Lopetusdia-punainen</vt:lpstr>
      <vt:lpstr>3_Lopetusdia-tytto-ja-puu</vt:lpstr>
      <vt:lpstr>LSKL</vt:lpstr>
      <vt:lpstr>Mukautettu suunnittelumalli</vt:lpstr>
      <vt:lpstr>Miten rakentaa eettistä kestävää osallisuutta ja arvioida osallisuuden toteutumista?</vt:lpstr>
      <vt:lpstr>Osallisuuden eri ulottuvuudet </vt:lpstr>
      <vt:lpstr>Osallisuuden edellytykset</vt:lpstr>
      <vt:lpstr>Taulukko eri osallisuuden muodoista ja osallisuuden edellytyksistä</vt:lpstr>
      <vt:lpstr>Oma osallisuussuunnitelma</vt:lpstr>
      <vt:lpstr>Lastensuojelun Keskusliitto</vt:lpstr>
      <vt:lpstr>Kokemusasiantuntijuuden eettiset ohjeet</vt:lpstr>
      <vt:lpstr>Periaatteita ohjaamaan yhteistyötä</vt:lpstr>
      <vt:lpstr>Valmistelu</vt:lpstr>
      <vt:lpstr>Toteutus</vt:lpstr>
      <vt:lpstr>Tilaisuuden jälkeen</vt:lpstr>
      <vt:lpstr>Kokemusasiantuntijoita erilaisella kokemuksella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Helena Inkinen</dc:creator>
  <cp:lastModifiedBy>Johannes Jahnukainen</cp:lastModifiedBy>
  <cp:revision>2</cp:revision>
  <dcterms:created xsi:type="dcterms:W3CDTF">2022-02-23T14:06:48Z</dcterms:created>
  <dcterms:modified xsi:type="dcterms:W3CDTF">2022-02-25T08:17:38Z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0x010100D0136BA81EBD2142A235C882318DBC4A</vt:lpwstr>
  </property>
</Properties>
</file>