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27" r:id="rId5"/>
    <p:sldId id="432" r:id="rId6"/>
    <p:sldId id="437" r:id="rId7"/>
    <p:sldId id="438" r:id="rId8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C686C-D4DA-4CB5-8928-D95BB7291D1A}" v="783" dt="2021-12-16T08:52:07.751"/>
    <p1510:client id="{5AFA2658-F80D-44CB-A965-A4B065211A60}" v="657" dt="2022-03-16T11:39:51.537"/>
    <p1510:client id="{D99B075B-DB6D-4580-AFA6-59E8A0A3B729}" v="2" dt="2021-12-16T08:52:49.751"/>
    <p1510:client id="{E7A5ECA8-B24C-4FD4-B60A-619662295116}" v="4" dt="2022-03-16T12:13:46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8" autoAdjust="0"/>
    <p:restoredTop sz="93960" autoAdjust="0"/>
  </p:normalViewPr>
  <p:slideViewPr>
    <p:cSldViewPr showGuides="1">
      <p:cViewPr varScale="1">
        <p:scale>
          <a:sx n="83" d="100"/>
          <a:sy n="83" d="100"/>
        </p:scale>
        <p:origin x="91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16.3.2022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16.3.2022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16.3.2022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83" r:id="rId6"/>
    <p:sldLayoutId id="2147483786" r:id="rId7"/>
    <p:sldLayoutId id="2147483775" r:id="rId8"/>
    <p:sldLayoutId id="2147483787" r:id="rId9"/>
    <p:sldLayoutId id="2147483778" r:id="rId10"/>
    <p:sldLayoutId id="2147483791" r:id="rId11"/>
    <p:sldLayoutId id="2147483789" r:id="rId12"/>
    <p:sldLayoutId id="2147483747" r:id="rId13"/>
    <p:sldLayoutId id="2147483780" r:id="rId14"/>
    <p:sldLayoutId id="2147483781" r:id="rId15"/>
    <p:sldLayoutId id="2147483777" r:id="rId16"/>
    <p:sldLayoutId id="2147483788" r:id="rId17"/>
    <p:sldLayoutId id="2147483691" r:id="rId1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 Narrow"/>
              </a:rPr>
              <a:t>Laatukriteereihin perustuva työhönvalmennus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Yhteinen näkemys Työkykyä ja kumppanuutta sote-keskuksesta! - ja Homma haltuun – toiveista työhön -hankkeista koottuna</a:t>
            </a:r>
            <a:endParaRPr lang="fi-FI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58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608218"/>
          </a:xfrm>
        </p:spPr>
        <p:txBody>
          <a:bodyPr/>
          <a:lstStyle/>
          <a:p>
            <a:r>
              <a:rPr lang="fi-FI" dirty="0"/>
              <a:t>Työhönvalmennuksen alue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915567"/>
            <a:ext cx="7739615" cy="3888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 algn="l"/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Tee toimintamallikuvaus ja varmista, että kuvaus sisältää vastauksen myös seuraaviin kysymyksiin/tietotarpeisiin. </a:t>
            </a:r>
            <a:r>
              <a:rPr lang="fi-FI" sz="11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Mieti tulevaisuutta (uudet hyvinvointialueet), älä nykyisyyttä</a:t>
            </a:r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</a:t>
            </a:r>
            <a:endParaRPr lang="fi-FI"/>
          </a:p>
          <a:p>
            <a:pPr marL="267970" indent="-267970" algn="l">
              <a:buFont typeface="Arial" panose="020B0604020202020204" pitchFamily="34" charset="0"/>
              <a:buChar char="•"/>
            </a:pPr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Mikä on maantieteellinen alue, josta kyse?</a:t>
            </a:r>
            <a:endParaRPr lang="fi-FI" sz="11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8820" lvl="1" indent="-261620"/>
            <a:r>
              <a:rPr lang="fi-FI" sz="900" dirty="0">
                <a:solidFill>
                  <a:srgbClr val="333333"/>
                </a:solidFill>
                <a:latin typeface="Arial"/>
                <a:cs typeface="Arial"/>
              </a:rPr>
              <a:t>Etelä-Savon hyvinvointialue</a:t>
            </a:r>
            <a:endParaRPr lang="fi-FI" sz="9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7970" indent="-267970" algn="l">
              <a:buFont typeface="Arial" panose="020B0604020202020204" pitchFamily="34" charset="0"/>
              <a:buChar char="•"/>
            </a:pPr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Mallintakaa </a:t>
            </a:r>
            <a:r>
              <a:rPr lang="fi-FI" sz="11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työhönvalmentajien</a:t>
            </a:r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tiimi (mitkä kunnat tekevät tässä yhteistyötä, onko </a:t>
            </a:r>
            <a:r>
              <a:rPr lang="fi-FI" sz="11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esim</a:t>
            </a:r>
            <a:r>
              <a:rPr lang="fi-FI" sz="11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kuntayhtymä vai hyvinvointialue, miten yhteistyö käytännössä toimii?)</a:t>
            </a:r>
            <a:endParaRPr lang="fi-FI" sz="11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8820" lvl="1" indent="-261620"/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Työhönvalmentajien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 tiimi on koko hyvinvointialueen kuntien yhteinen. Tällä hetkellä Etelä-Savon työkykyhankkeen 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työhönvalmentajat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 ovat suunnitelleet 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työhönvalmentajien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 tiimiä yhteistyössä Vaalijalan Homma haltuun- hankkeen 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työhönvalmentajien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 kanssa. Tammikuussa 2022 järjestetään työhönvalmennuksen verkosto yhteistyössä Etelä- ja Pohjois-Savon 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työhönvalmentajien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 kanssa</a:t>
            </a:r>
            <a:endParaRPr lang="fi-FI" sz="900" dirty="0">
              <a:ea typeface="+mn-lt"/>
              <a:cs typeface="+mn-lt"/>
            </a:endParaRPr>
          </a:p>
          <a:p>
            <a:pPr marL="718820" lvl="1" indent="-261620"/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Keskustelua on käyty 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työhönvalmentajien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 sijoittumisesta hyvinvointialueelle, asia selkiytyy vuonna 2022</a:t>
            </a:r>
            <a:endParaRPr lang="fi-FI" sz="900" dirty="0">
              <a:solidFill>
                <a:srgbClr val="333333"/>
              </a:solidFill>
              <a:latin typeface="+mj-lt"/>
              <a:cs typeface="Arial" panose="020B0604020202020204" pitchFamily="34" charset="0"/>
            </a:endParaRPr>
          </a:p>
          <a:p>
            <a:pPr marL="718820" lvl="1" indent="-261620"/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Sijoittumista on pohdittu yhtenä vaihtoehtona työllisyyspalveluiden alle. Kehitysvammaisilla ja neuropsykiatrisilla asiakkailla olisi työhönvalmennuksen sijoittuminen vammaispalveluihin perusteltua.</a:t>
            </a:r>
            <a:endParaRPr lang="fi-FI" sz="900" dirty="0">
              <a:solidFill>
                <a:srgbClr val="333333"/>
              </a:solidFill>
              <a:latin typeface="+mj-lt"/>
              <a:cs typeface="Arial" panose="020B0604020202020204" pitchFamily="34" charset="0"/>
            </a:endParaRPr>
          </a:p>
          <a:p>
            <a:pPr marL="718820" lvl="1" indent="-261620"/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Työkykyhankkeen </a:t>
            </a:r>
            <a:r>
              <a:rPr lang="fi-FI" sz="900" dirty="0" err="1">
                <a:solidFill>
                  <a:srgbClr val="333333"/>
                </a:solidFill>
                <a:latin typeface="+mj-lt"/>
                <a:cs typeface="Arial"/>
              </a:rPr>
              <a:t>työhönvalmentajat</a:t>
            </a:r>
            <a:r>
              <a:rPr lang="fi-FI" sz="900" dirty="0">
                <a:solidFill>
                  <a:srgbClr val="333333"/>
                </a:solidFill>
                <a:latin typeface="+mj-lt"/>
                <a:cs typeface="Arial"/>
              </a:rPr>
              <a:t> ovat pitäneet viikoittain työhönvalmennuksen tiimejä oman hankeväen kesken</a:t>
            </a:r>
            <a:endParaRPr lang="fi-FI" sz="900" dirty="0">
              <a:solidFill>
                <a:srgbClr val="333333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fi-FI" sz="1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9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608218"/>
          </a:xfrm>
        </p:spPr>
        <p:txBody>
          <a:bodyPr/>
          <a:lstStyle/>
          <a:p>
            <a:r>
              <a:rPr lang="fi-FI" dirty="0" err="1"/>
              <a:t>Työhönvalmentajat</a:t>
            </a:r>
            <a:r>
              <a:rPr lang="fi-FI" dirty="0"/>
              <a:t> ja asiakkaat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915567"/>
            <a:ext cx="7739615" cy="3888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 algn="l"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Kuinka monta </a:t>
            </a:r>
            <a:r>
              <a:rPr lang="fi-FI" sz="12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työhönvalmentajaa</a:t>
            </a:r>
            <a:r>
              <a:rPr lang="fi-FI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ko. palvelua antaa alueella?</a:t>
            </a:r>
            <a:endParaRPr lang="fi-FI"/>
          </a:p>
          <a:p>
            <a:pPr marL="718820" lvl="1" indent="-261620"/>
            <a:r>
              <a:rPr lang="fi-FI" sz="1000" dirty="0">
                <a:solidFill>
                  <a:srgbClr val="333333"/>
                </a:solidFill>
                <a:latin typeface="Arial" panose="020B0604020202020204" pitchFamily="34" charset="0"/>
              </a:rPr>
              <a:t>Alueella toimii </a:t>
            </a:r>
            <a:r>
              <a:rPr lang="fi-FI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työhönvalmentajia</a:t>
            </a:r>
            <a:r>
              <a:rPr lang="fi-FI" sz="1000" dirty="0">
                <a:solidFill>
                  <a:srgbClr val="333333"/>
                </a:solidFill>
                <a:latin typeface="Arial" panose="020B0604020202020204" pitchFamily="34" charset="0"/>
              </a:rPr>
              <a:t> useassa eri organisaatiossa, esim. TE-palveluiden ostopalvelut (</a:t>
            </a:r>
            <a:r>
              <a:rPr lang="fi-FI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KasvuEsedu</a:t>
            </a:r>
            <a:r>
              <a:rPr lang="fi-FI" sz="1000" dirty="0">
                <a:solidFill>
                  <a:srgbClr val="333333"/>
                </a:solidFill>
                <a:latin typeface="Arial" panose="020B0604020202020204" pitchFamily="34" charset="0"/>
              </a:rPr>
              <a:t>, </a:t>
            </a:r>
            <a:r>
              <a:rPr lang="fi-FI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Bovallius</a:t>
            </a:r>
            <a:r>
              <a:rPr lang="fi-FI" sz="1000" dirty="0">
                <a:solidFill>
                  <a:srgbClr val="333333"/>
                </a:solidFill>
                <a:latin typeface="Arial" panose="020B0604020202020204" pitchFamily="34" charset="0"/>
              </a:rPr>
              <a:t>), </a:t>
            </a:r>
            <a:r>
              <a:rPr lang="fi-FI" sz="1000" dirty="0" err="1">
                <a:solidFill>
                  <a:srgbClr val="333333"/>
                </a:solidFill>
                <a:latin typeface="Arial" panose="020B0604020202020204" pitchFamily="34" charset="0"/>
              </a:rPr>
              <a:t>Vaalijala</a:t>
            </a:r>
            <a:r>
              <a:rPr lang="fi-FI" sz="1000" dirty="0">
                <a:solidFill>
                  <a:srgbClr val="333333"/>
                </a:solidFill>
                <a:latin typeface="Arial" panose="020B0604020202020204" pitchFamily="34" charset="0"/>
              </a:rPr>
              <a:t>, vammaispalvelut, maahanmuuttajapalvelut, työikäisten sosiaalipalvelut, Uutta Elämää Group</a:t>
            </a:r>
            <a:endParaRPr lang="fi-FI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8820" lvl="1" indent="-261620"/>
            <a:r>
              <a:rPr lang="fi-FI" sz="10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Tulevaisuudessa </a:t>
            </a:r>
            <a:r>
              <a:rPr lang="fi-FI" sz="1000" b="1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IPS-</a:t>
            </a:r>
            <a:r>
              <a:rPr lang="fi-FI" sz="1000" b="1" i="0" dirty="0" err="1">
                <a:solidFill>
                  <a:srgbClr val="333333"/>
                </a:solidFill>
                <a:effectLst/>
                <a:latin typeface="Arial"/>
                <a:cs typeface="Arial"/>
              </a:rPr>
              <a:t>työhönvalmentajia</a:t>
            </a:r>
            <a:r>
              <a:rPr lang="fi-FI" sz="10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 tulisi olla </a:t>
            </a:r>
            <a:r>
              <a:rPr lang="fi-FI" sz="1000" dirty="0">
                <a:solidFill>
                  <a:srgbClr val="333333"/>
                </a:solidFill>
                <a:latin typeface="Arial"/>
                <a:cs typeface="Arial"/>
              </a:rPr>
              <a:t>alueella vähintään 12 + 1</a:t>
            </a:r>
            <a:endParaRPr lang="fi-FI" sz="10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lvl="2" indent="-182245"/>
            <a:r>
              <a:rPr lang="fi-FI" sz="1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Alueellisen jakautumisen mukaan, useita kuntia yhdellä </a:t>
            </a:r>
            <a:r>
              <a:rPr lang="fi-FI" sz="1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työhönvalmentajalla</a:t>
            </a:r>
            <a:endParaRPr lang="fi-FI" sz="10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fi-FI" sz="1000" dirty="0">
                <a:solidFill>
                  <a:srgbClr val="333333"/>
                </a:solidFill>
                <a:latin typeface="Arial"/>
                <a:cs typeface="Arial"/>
              </a:rPr>
              <a:t>Savonlinnan alueella 3</a:t>
            </a:r>
          </a:p>
          <a:p>
            <a:pPr lvl="3"/>
            <a:r>
              <a:rPr lang="fi-FI" sz="10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Pieksämäen alueella </a:t>
            </a:r>
            <a:r>
              <a:rPr lang="fi-FI" sz="1000" dirty="0">
                <a:solidFill>
                  <a:srgbClr val="333333"/>
                </a:solidFill>
                <a:latin typeface="Arial"/>
                <a:cs typeface="Arial"/>
              </a:rPr>
              <a:t>3</a:t>
            </a:r>
            <a:endParaRPr lang="fi-FI" sz="1000" b="0" i="0" dirty="0">
              <a:solidFill>
                <a:srgbClr val="333333"/>
              </a:solidFill>
              <a:effectLst/>
              <a:latin typeface="Arial"/>
              <a:cs typeface="Arial"/>
            </a:endParaRPr>
          </a:p>
          <a:p>
            <a:pPr lvl="3"/>
            <a:r>
              <a:rPr lang="fi-FI" sz="1000" dirty="0">
                <a:solidFill>
                  <a:srgbClr val="333333"/>
                </a:solidFill>
                <a:latin typeface="Arial"/>
                <a:cs typeface="Arial"/>
              </a:rPr>
              <a:t>Mikkelissä 3 + esimies / päällikkö, toisella myös Juva ja Puumala</a:t>
            </a:r>
          </a:p>
          <a:p>
            <a:pPr lvl="3"/>
            <a:r>
              <a:rPr lang="fi-FI" sz="1000" dirty="0">
                <a:solidFill>
                  <a:srgbClr val="333333"/>
                </a:solidFill>
                <a:latin typeface="Arial"/>
                <a:cs typeface="Arial"/>
              </a:rPr>
              <a:t>Mäntyharju, Hirvensalmi, Pertunmaa, Kangasniemi 3</a:t>
            </a:r>
            <a:endParaRPr lang="fi-FI" sz="1000" b="0" i="0" dirty="0">
              <a:solidFill>
                <a:srgbClr val="333333"/>
              </a:solidFill>
              <a:effectLst/>
              <a:latin typeface="Arial"/>
              <a:cs typeface="Arial"/>
            </a:endParaRPr>
          </a:p>
          <a:p>
            <a:pPr marL="267970" indent="-267970" algn="l"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Kuinka monta asiakasta työhönvalmennuksessa on esimerkiksi vuodessa? (karkea arvio riittää)</a:t>
            </a:r>
            <a:endParaRPr lang="fi-FI" sz="12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8050" lvl="1" indent="-457200"/>
            <a:r>
              <a:rPr lang="fi-FI" sz="1000" dirty="0">
                <a:latin typeface="+mj-lt"/>
                <a:cs typeface="Arial"/>
              </a:rPr>
              <a:t>Työnantajayhteistyö yhden </a:t>
            </a:r>
            <a:r>
              <a:rPr lang="fi-FI" sz="1000" dirty="0" err="1">
                <a:latin typeface="+mj-lt"/>
                <a:cs typeface="Arial"/>
              </a:rPr>
              <a:t>työhönvalmentajan</a:t>
            </a:r>
            <a:r>
              <a:rPr lang="fi-FI" sz="1000" dirty="0">
                <a:latin typeface="+mj-lt"/>
                <a:cs typeface="Arial"/>
              </a:rPr>
              <a:t> vastuulla (esimies / vrt. IPS-toimintamalli)</a:t>
            </a:r>
            <a:endParaRPr lang="fi-FI" sz="1000" dirty="0">
              <a:latin typeface="+mj-lt"/>
              <a:cs typeface="Arial" panose="020B0604020202020204" pitchFamily="34" charset="0"/>
            </a:endParaRPr>
          </a:p>
          <a:p>
            <a:pPr marL="908050" lvl="1" indent="-457200"/>
            <a:r>
              <a:rPr lang="fi-FI" sz="1000" dirty="0">
                <a:latin typeface="+mj-lt"/>
                <a:cs typeface="Arial"/>
              </a:rPr>
              <a:t>120 asiakasta kehitysvammaisia ja neuropsykiatrisia + 120 muita </a:t>
            </a:r>
            <a:r>
              <a:rPr lang="fi-FI" sz="1000" dirty="0" err="1">
                <a:latin typeface="+mj-lt"/>
                <a:cs typeface="Arial"/>
              </a:rPr>
              <a:t>työhönvalmennettavia</a:t>
            </a:r>
            <a:r>
              <a:rPr lang="fi-FI" sz="1000" dirty="0">
                <a:latin typeface="+mj-lt"/>
                <a:cs typeface="Arial"/>
              </a:rPr>
              <a:t> = 240 asiakasta</a:t>
            </a:r>
            <a:endParaRPr lang="fi-FI" sz="1000" dirty="0">
              <a:latin typeface="+mj-lt"/>
              <a:cs typeface="Arial" panose="020B0604020202020204" pitchFamily="34" charset="0"/>
            </a:endParaRPr>
          </a:p>
          <a:p>
            <a:pPr marL="908050" lvl="1" indent="-457200"/>
            <a:r>
              <a:rPr lang="fi-FI" sz="1000" dirty="0">
                <a:latin typeface="+mj-lt"/>
                <a:cs typeface="Arial"/>
              </a:rPr>
              <a:t>Tämä on analogiassa IPS-toimintamallin suosituksen 20 asiakasta / </a:t>
            </a:r>
            <a:r>
              <a:rPr lang="fi-FI" sz="1000" dirty="0" err="1">
                <a:latin typeface="+mj-lt"/>
                <a:cs typeface="Arial"/>
              </a:rPr>
              <a:t>työhönvalmentaja</a:t>
            </a:r>
            <a:r>
              <a:rPr lang="fi-FI" sz="1000" dirty="0">
                <a:latin typeface="+mj-lt"/>
                <a:cs typeface="Arial"/>
              </a:rPr>
              <a:t> kanssa</a:t>
            </a:r>
            <a:endParaRPr lang="fi-FI" sz="1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56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608218"/>
          </a:xfrm>
        </p:spPr>
        <p:txBody>
          <a:bodyPr/>
          <a:lstStyle/>
          <a:p>
            <a:r>
              <a:rPr lang="fi-FI" dirty="0"/>
              <a:t>Työhönvalmennuksen tiimi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915567"/>
            <a:ext cx="7739615" cy="38884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7970" indent="-267970" algn="l">
              <a:buFont typeface="Arial" panose="020B0604020202020204" pitchFamily="34" charset="0"/>
              <a:buChar char="•"/>
            </a:pPr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Mallintakaa tiimi, johon </a:t>
            </a:r>
            <a:r>
              <a:rPr lang="fi-FI" sz="1200" b="0" i="0" dirty="0" err="1">
                <a:solidFill>
                  <a:srgbClr val="333333"/>
                </a:solidFill>
                <a:effectLst/>
                <a:latin typeface="Arial"/>
                <a:cs typeface="Arial"/>
              </a:rPr>
              <a:t>työhönvalmentajien</a:t>
            </a:r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 tiimi kytkeytyy (aikuissosiaalityö, vammaisten henkilöiden työllistymistä tukevat palvelut ja </a:t>
            </a:r>
            <a:r>
              <a:rPr lang="fi-FI" sz="1200" b="0" i="0" dirty="0" err="1">
                <a:solidFill>
                  <a:srgbClr val="333333"/>
                </a:solidFill>
                <a:effectLst/>
                <a:latin typeface="Arial"/>
                <a:cs typeface="Arial"/>
              </a:rPr>
              <a:t>miepä</a:t>
            </a:r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-palveluiden tiimi? Työkyvyn tuen tiimi</a:t>
            </a:r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?)</a:t>
            </a:r>
            <a:endParaRPr lang="fi-FI" sz="1200" dirty="0">
              <a:latin typeface="Arial"/>
              <a:cs typeface="Arial"/>
            </a:endParaRPr>
          </a:p>
          <a:p>
            <a:pPr marL="718820" lvl="1" indent="-261620"/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Keskustelut </a:t>
            </a:r>
            <a:r>
              <a:rPr lang="fi-FI" sz="1200" dirty="0" err="1">
                <a:solidFill>
                  <a:srgbClr val="333333"/>
                </a:solidFill>
                <a:latin typeface="Arial"/>
                <a:cs typeface="Arial"/>
              </a:rPr>
              <a:t>työhönvalmentajien</a:t>
            </a:r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 sijoittumisesta hyvinvointialueelle on kesken. Asiakkaat, henkilöstön osaaminen ja palvelupolut huomioiden voisi resurssin jakaa kahteen tiimiin:</a:t>
            </a:r>
          </a:p>
          <a:p>
            <a:pPr lvl="2" indent="-182245"/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Kuntouttava työtoiminta</a:t>
            </a:r>
          </a:p>
          <a:p>
            <a:pPr marL="987425" lvl="3" indent="0">
              <a:buNone/>
            </a:pPr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- tänne sijoittuvat vaikeasti työllistyvät esim. pitkäaikaistyöttömät</a:t>
            </a:r>
          </a:p>
          <a:p>
            <a:pPr lvl="2" indent="-182245"/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Vammaisten henkilöiden työllistymistä tukevat palvelut</a:t>
            </a:r>
          </a:p>
          <a:p>
            <a:pPr marL="987425" lvl="3" indent="0">
              <a:buNone/>
            </a:pPr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- tänne sijoittuvat kehitysvammaiset ja neuropsykiatriset asiakkaat</a:t>
            </a:r>
          </a:p>
          <a:p>
            <a:pPr marL="718820" lvl="1" indent="-261620"/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Työllisyyspalvelut ”katto-organisaatio”? Työllisyyspalvelut sijoittuvat kuntiin vuoden 2024 alusta. Mikä on tämän vaikutus työhönvalmennukseen?</a:t>
            </a:r>
            <a:endParaRPr lang="fi-FI" sz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-182245"/>
            <a:r>
              <a:rPr lang="fi-FI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Tiivi</a:t>
            </a:r>
            <a:r>
              <a:rPr lang="fi-FI" sz="1200" dirty="0">
                <a:solidFill>
                  <a:srgbClr val="333333"/>
                </a:solidFill>
                <a:latin typeface="Arial" panose="020B0604020202020204" pitchFamily="34" charset="0"/>
              </a:rPr>
              <a:t>stä yhteistyötä muiden toimijoiden kanssa (työikäisten sosiaalityö, TYP, </a:t>
            </a:r>
            <a:r>
              <a:rPr lang="fi-FI" sz="1200" dirty="0" err="1">
                <a:solidFill>
                  <a:srgbClr val="333333"/>
                </a:solidFill>
                <a:latin typeface="Arial" panose="020B0604020202020204" pitchFamily="34" charset="0"/>
              </a:rPr>
              <a:t>mipä</a:t>
            </a:r>
            <a:r>
              <a:rPr lang="fi-FI" sz="1200" dirty="0">
                <a:solidFill>
                  <a:srgbClr val="333333"/>
                </a:solidFill>
                <a:latin typeface="Arial" panose="020B0604020202020204" pitchFamily="34" charset="0"/>
              </a:rPr>
              <a:t>-palvelut, maahanmuuttopalvelut- ja vammaispalvelut)</a:t>
            </a:r>
            <a:endParaRPr lang="fi-FI" sz="12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7970" indent="-267970" algn="l"/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Lisäksi, ja </a:t>
            </a:r>
            <a:r>
              <a:rPr lang="fi-FI" sz="1200" b="1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tämä on erityisen tärkeä</a:t>
            </a:r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: Esitelkää mallinnukset ohjausryhmässänne, mieluiten </a:t>
            </a:r>
            <a:r>
              <a:rPr lang="fi-FI" sz="1200" b="0" i="0" dirty="0" err="1">
                <a:solidFill>
                  <a:srgbClr val="333333"/>
                </a:solidFill>
                <a:effectLst/>
                <a:latin typeface="Arial"/>
                <a:cs typeface="Arial"/>
              </a:rPr>
              <a:t>jatkojalostuttakaa</a:t>
            </a:r>
            <a:r>
              <a:rPr lang="fi-FI" sz="1200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 ne siellä, mutta kirjatkaa vähintäänkin annettu palaute (johdon tuki</a:t>
            </a:r>
            <a:r>
              <a:rPr lang="fi-FI" sz="1200" dirty="0">
                <a:solidFill>
                  <a:srgbClr val="333333"/>
                </a:solidFill>
                <a:latin typeface="Arial"/>
                <a:cs typeface="Arial"/>
              </a:rPr>
              <a:t>)</a:t>
            </a:r>
            <a:endParaRPr lang="fi-FI" sz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17563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D446849725A0449A85AD0EE43C1122" ma:contentTypeVersion="12" ma:contentTypeDescription="Create a new document." ma:contentTypeScope="" ma:versionID="1df68336534c2a174607122a840c7a13">
  <xsd:schema xmlns:xsd="http://www.w3.org/2001/XMLSchema" xmlns:xs="http://www.w3.org/2001/XMLSchema" xmlns:p="http://schemas.microsoft.com/office/2006/metadata/properties" xmlns:ns2="3b43856c-8530-41dc-af4a-9b3e7012e138" xmlns:ns3="38675527-2d18-4ee0-8efd-4d0b8374aa6a" targetNamespace="http://schemas.microsoft.com/office/2006/metadata/properties" ma:root="true" ma:fieldsID="e755b491275427156430afbdec91cc30" ns2:_="" ns3:_="">
    <xsd:import namespace="3b43856c-8530-41dc-af4a-9b3e7012e138"/>
    <xsd:import namespace="38675527-2d18-4ee0-8efd-4d0b8374aa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3856c-8530-41dc-af4a-9b3e7012e1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75527-2d18-4ee0-8efd-4d0b8374aa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8FE226-038E-4B1D-82CB-E96F577BF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43856c-8530-41dc-af4a-9b3e7012e138"/>
    <ds:schemaRef ds:uri="38675527-2d18-4ee0-8efd-4d0b8374aa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91534E-E25E-42D5-81EC-89DC6C7CA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A9C93B-AB9B-4E9A-93E3-8792629ECD87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8675527-2d18-4ee0-8efd-4d0b8374aa6a"/>
    <ds:schemaRef ds:uri="http://schemas.microsoft.com/office/infopath/2007/PartnerControls"/>
    <ds:schemaRef ds:uri="http://www.w3.org/XML/1998/namespace"/>
    <ds:schemaRef ds:uri="3b43856c-8530-41dc-af4a-9b3e7012e13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408</Words>
  <Application>Microsoft Office PowerPoint</Application>
  <PresentationFormat>Näytössä katseltava esitys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VN-uudistukset-ppt_01/2020</vt:lpstr>
      <vt:lpstr>Laatukriteereihin perustuva työhönvalmennus</vt:lpstr>
      <vt:lpstr>Työhönvalmennuksen alue</vt:lpstr>
      <vt:lpstr>Työhönvalmentajat ja asiakkaat</vt:lpstr>
      <vt:lpstr>Työhönvalmennuksen tiimi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Laatukriteereiden pisteytys</dc:title>
  <dc:creator/>
  <cp:lastModifiedBy/>
  <cp:revision>175</cp:revision>
  <dcterms:created xsi:type="dcterms:W3CDTF">2020-10-06T11:24:12Z</dcterms:created>
  <dcterms:modified xsi:type="dcterms:W3CDTF">2022-03-16T12:13:46Z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0x0101004ED446849725A0449A85AD0EE43C1122</vt:lpwstr>
  </property>
</Properties>
</file>