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71" r:id="rId5"/>
    <p:sldId id="366" r:id="rId6"/>
    <p:sldId id="354" r:id="rId7"/>
    <p:sldId id="373" r:id="rId8"/>
    <p:sldId id="374" r:id="rId9"/>
    <p:sldId id="376" r:id="rId10"/>
    <p:sldId id="377" r:id="rId11"/>
    <p:sldId id="378" r:id="rId12"/>
    <p:sldId id="379" r:id="rId13"/>
    <p:sldId id="380" r:id="rId14"/>
    <p:sldId id="381" r:id="rId15"/>
    <p:sldId id="361" r:id="rId16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940"/>
    <p:restoredTop sz="95921"/>
  </p:normalViewPr>
  <p:slideViewPr>
    <p:cSldViewPr snapToGrid="0">
      <p:cViewPr varScale="1">
        <p:scale>
          <a:sx n="64" d="100"/>
          <a:sy n="64" d="100"/>
        </p:scale>
        <p:origin x="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072" y="10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94CA0480-FD70-C543-ACD9-876B45073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4A094F9-41D6-1B4E-85BE-9EC2374345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73A41FD-6C69-5C4D-9421-F4FA77316EAB}" type="datetimeFigureOut">
              <a:rPr lang="fi-FI"/>
              <a:pPr>
                <a:defRPr/>
              </a:pPr>
              <a:t>10.3.2022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A551F61-D84F-EC42-9CC6-0B21952177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6D1CCB0-0501-9A44-9664-7791A8EE01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4E21E50-D24A-1040-B609-62E04887AE8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69D11F9E-9C5A-B34D-85AE-F712D2F619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1179348-A544-B94C-BA44-A49A5780BF0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C2A64A-B536-E942-B1A4-093503F54E24}" type="datetimeFigureOut">
              <a:rPr lang="fi-FI"/>
              <a:pPr>
                <a:defRPr/>
              </a:pPr>
              <a:t>10.3.2022</a:t>
            </a:fld>
            <a:endParaRPr lang="fi-FI"/>
          </a:p>
        </p:txBody>
      </p:sp>
      <p:sp>
        <p:nvSpPr>
          <p:cNvPr id="4" name="Dian kuvan paikkamerkki 3">
            <a:extLst>
              <a:ext uri="{FF2B5EF4-FFF2-40B4-BE49-F238E27FC236}">
                <a16:creationId xmlns:a16="http://schemas.microsoft.com/office/drawing/2014/main" id="{6BF81C8D-8150-F548-AA02-F7FCB9B0DA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>
            <a:extLst>
              <a:ext uri="{FF2B5EF4-FFF2-40B4-BE49-F238E27FC236}">
                <a16:creationId xmlns:a16="http://schemas.microsoft.com/office/drawing/2014/main" id="{F474BCCE-E8C9-C64F-B458-95335E59D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0BFC263-500A-5245-A5B9-91B4446F6C0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A6D52C9-A86F-6F48-9E0F-9F50490A67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D3BCF9-D39E-AE4B-A1B1-9001FB49A5C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FI" dirty="0"/>
              <a:t>ekstin kanssa on saavutettavuusproblemo, “perustekstillä” toi teksti ja sit jotku hipsut tms. </a:t>
            </a:r>
            <a:r>
              <a:rPr lang="en-GB" dirty="0"/>
              <a:t>E</a:t>
            </a:r>
            <a:r>
              <a:rPr lang="en-FI" dirty="0"/>
              <a:t>ttä tulee sitaattifiilis, viivatäpät tms.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D3BCF9-D39E-AE4B-A1B1-9001FB49A5CF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3326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sivu_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laotsikko 2"/>
          <p:cNvSpPr>
            <a:spLocks noGrp="1"/>
          </p:cNvSpPr>
          <p:nvPr>
            <p:ph type="subTitle" idx="1"/>
          </p:nvPr>
        </p:nvSpPr>
        <p:spPr>
          <a:xfrm>
            <a:off x="2801751" y="2177650"/>
            <a:ext cx="6685149" cy="170966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2BC56B3-37C7-BF45-AC6C-F65C665C09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81875" y="5394940"/>
            <a:ext cx="4210050" cy="6477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6" name="Picture 7" descr="Logo&#10;&#10;Description automatically generated">
            <a:extLst>
              <a:ext uri="{FF2B5EF4-FFF2-40B4-BE49-F238E27FC236}">
                <a16:creationId xmlns:a16="http://schemas.microsoft.com/office/drawing/2014/main" id="{AE210F1A-8D52-2548-B8C8-CF397EA130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885" y="4060455"/>
            <a:ext cx="3935682" cy="116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801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1"/>
          <p:cNvSpPr>
            <a:spLocks noGrp="1"/>
          </p:cNvSpPr>
          <p:nvPr>
            <p:ph type="title"/>
          </p:nvPr>
        </p:nvSpPr>
        <p:spPr>
          <a:xfrm>
            <a:off x="838200" y="1058853"/>
            <a:ext cx="10515600" cy="74833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"/>
          </p:nvPr>
        </p:nvSpPr>
        <p:spPr>
          <a:xfrm>
            <a:off x="838200" y="2026037"/>
            <a:ext cx="10515600" cy="3515809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>
              <a:buFont typeface="+mj-lt"/>
              <a:buAutoNum type="arabicPeriod"/>
              <a:defRPr/>
            </a:lvl1pPr>
            <a:lvl2pPr marL="800100" indent="-342900">
              <a:buFont typeface="+mj-lt"/>
              <a:buAutoNum type="arabicPeriod"/>
              <a:defRPr/>
            </a:lvl2pPr>
            <a:lvl3pPr marL="1257300" indent="-3429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92442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_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1"/>
          <p:cNvSpPr>
            <a:spLocks noGrp="1"/>
          </p:cNvSpPr>
          <p:nvPr>
            <p:ph type="title"/>
          </p:nvPr>
        </p:nvSpPr>
        <p:spPr>
          <a:xfrm>
            <a:off x="838200" y="1058853"/>
            <a:ext cx="10515600" cy="74833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"/>
          </p:nvPr>
        </p:nvSpPr>
        <p:spPr>
          <a:xfrm>
            <a:off x="838199" y="2026037"/>
            <a:ext cx="5096069" cy="3515809"/>
          </a:xfrm>
          <a:prstGeom prst="rect">
            <a:avLst/>
          </a:prstGeo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0"/>
          </p:nvPr>
        </p:nvSpPr>
        <p:spPr>
          <a:xfrm>
            <a:off x="6257731" y="2026037"/>
            <a:ext cx="5096069" cy="3515809"/>
          </a:xfrm>
          <a:prstGeom prst="rect">
            <a:avLst/>
          </a:prstGeo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23642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68751" y="0"/>
            <a:ext cx="5623249" cy="6858000"/>
          </a:xfrm>
        </p:spPr>
        <p:txBody>
          <a:bodyPr rtlCol="0">
            <a:normAutofit/>
          </a:bodyPr>
          <a:lstStyle/>
          <a:p>
            <a:pPr lvl="0"/>
            <a:r>
              <a:rPr lang="en-GB" noProof="0"/>
              <a:t>Click icon to add picture</a:t>
            </a:r>
            <a:endParaRPr lang="fi-FI" noProof="0" dirty="0"/>
          </a:p>
        </p:txBody>
      </p:sp>
      <p:sp>
        <p:nvSpPr>
          <p:cNvPr id="7" name="Otsikon paikkamerkki 1">
            <a:extLst>
              <a:ext uri="{FF2B5EF4-FFF2-40B4-BE49-F238E27FC236}">
                <a16:creationId xmlns:a16="http://schemas.microsoft.com/office/drawing/2014/main" id="{5933C1A0-4F0C-C346-B836-83CB4E9EA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8852"/>
            <a:ext cx="5257800" cy="137211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C60DA7F3-05A3-814F-915B-E0125B1E5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0481"/>
            <a:ext cx="5257800" cy="325866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49439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4FCAF-17AE-E242-BE3F-B93F76B69F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7244077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rusdia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18114"/>
            <a:ext cx="12192000" cy="3447114"/>
          </a:xfrm>
        </p:spPr>
        <p:txBody>
          <a:bodyPr rtlCol="0">
            <a:normAutofit/>
          </a:bodyPr>
          <a:lstStyle/>
          <a:p>
            <a:pPr lvl="0"/>
            <a:r>
              <a:rPr lang="en-GB" noProof="0"/>
              <a:t>Click icon to add picture</a:t>
            </a:r>
            <a:endParaRPr lang="fi-FI" noProof="0" dirty="0"/>
          </a:p>
        </p:txBody>
      </p:sp>
      <p:sp>
        <p:nvSpPr>
          <p:cNvPr id="14" name="Otsikon paikkamerkki 1"/>
          <p:cNvSpPr>
            <a:spLocks noGrp="1"/>
          </p:cNvSpPr>
          <p:nvPr>
            <p:ph type="title"/>
          </p:nvPr>
        </p:nvSpPr>
        <p:spPr>
          <a:xfrm>
            <a:off x="877507" y="3770208"/>
            <a:ext cx="4355974" cy="137714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15" name="Tekstin paikkamerkki 2"/>
          <p:cNvSpPr>
            <a:spLocks noGrp="1"/>
          </p:cNvSpPr>
          <p:nvPr>
            <p:ph idx="1"/>
          </p:nvPr>
        </p:nvSpPr>
        <p:spPr>
          <a:xfrm>
            <a:off x="5934664" y="3731298"/>
            <a:ext cx="5582885" cy="2026038"/>
          </a:xfrm>
          <a:prstGeom prst="rect">
            <a:avLst/>
          </a:prstGeo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6496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usdia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2"/>
          <p:cNvSpPr>
            <a:spLocks noGrp="1"/>
          </p:cNvSpPr>
          <p:nvPr>
            <p:ph idx="11"/>
          </p:nvPr>
        </p:nvSpPr>
        <p:spPr>
          <a:xfrm>
            <a:off x="837371" y="3750747"/>
            <a:ext cx="4940859" cy="1774564"/>
          </a:xfrm>
          <a:prstGeom prst="rect">
            <a:avLst/>
          </a:prstGeo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2"/>
          </p:nvPr>
        </p:nvSpPr>
        <p:spPr>
          <a:xfrm>
            <a:off x="6148674" y="3750747"/>
            <a:ext cx="4940859" cy="1774564"/>
          </a:xfrm>
          <a:prstGeom prst="rect">
            <a:avLst/>
          </a:prstGeo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21319"/>
            <a:ext cx="12192000" cy="3447114"/>
          </a:xfrm>
        </p:spPr>
        <p:txBody>
          <a:bodyPr rtlCol="0">
            <a:normAutofit/>
          </a:bodyPr>
          <a:lstStyle/>
          <a:p>
            <a:pPr lvl="0"/>
            <a:r>
              <a:rPr lang="en-GB" noProof="0"/>
              <a:t>Click icon to add picture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1403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sivu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F7C4950-A233-1841-A5E0-0E20F61AC6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373" y="2320617"/>
            <a:ext cx="5297450" cy="1677184"/>
          </a:xfrm>
          <a:prstGeom prst="rect">
            <a:avLst/>
          </a:prstGeom>
        </p:spPr>
      </p:pic>
      <p:sp>
        <p:nvSpPr>
          <p:cNvPr id="7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75998" y="4302406"/>
            <a:ext cx="3240000" cy="324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475998" y="4632633"/>
            <a:ext cx="3240000" cy="324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475998" y="4962860"/>
            <a:ext cx="3240000" cy="324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475998" y="5325718"/>
            <a:ext cx="3240000" cy="324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2938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sivu_sinin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327593" y="4302406"/>
            <a:ext cx="3240000" cy="324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327593" y="4632633"/>
            <a:ext cx="3240000" cy="324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327593" y="4962860"/>
            <a:ext cx="3240000" cy="324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327593" y="5325718"/>
            <a:ext cx="3240000" cy="324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4" descr="A picture containing graphical user interface, text&#10;&#10;Description automatically generated">
            <a:extLst>
              <a:ext uri="{FF2B5EF4-FFF2-40B4-BE49-F238E27FC236}">
                <a16:creationId xmlns:a16="http://schemas.microsoft.com/office/drawing/2014/main" id="{C079408E-64A1-944B-A182-55BBCCA783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9" y="2122862"/>
            <a:ext cx="4762500" cy="195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524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sivu_sinin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laotsikko 2"/>
          <p:cNvSpPr>
            <a:spLocks noGrp="1"/>
          </p:cNvSpPr>
          <p:nvPr>
            <p:ph type="subTitle" idx="1"/>
          </p:nvPr>
        </p:nvSpPr>
        <p:spPr>
          <a:xfrm>
            <a:off x="2801751" y="2177650"/>
            <a:ext cx="6685149" cy="170966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2BC56B3-37C7-BF45-AC6C-F65C665C09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81875" y="5394940"/>
            <a:ext cx="4210050" cy="6477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5" name="Picture 4" descr="A picture containing graphical user interface, text&#10;&#10;Description automatically generated">
            <a:extLst>
              <a:ext uri="{FF2B5EF4-FFF2-40B4-BE49-F238E27FC236}">
                <a16:creationId xmlns:a16="http://schemas.microsoft.com/office/drawing/2014/main" id="{47EDBECF-0374-5E49-BAF4-E3D046604BD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50813" y="4269097"/>
            <a:ext cx="3578136" cy="74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203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siv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0F3A4A0-2120-414F-AEF4-79890E25AA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21681" y="2419724"/>
            <a:ext cx="8148637" cy="2905125"/>
          </a:xfrm>
        </p:spPr>
        <p:txBody>
          <a:bodyPr/>
          <a:lstStyle>
            <a:lvl1pPr algn="ctr">
              <a:lnSpc>
                <a:spcPct val="150000"/>
              </a:lnSpc>
              <a:buNone/>
              <a:defRPr sz="3200" b="0" spc="0">
                <a:solidFill>
                  <a:schemeClr val="bg1"/>
                </a:solidFill>
              </a:defRPr>
            </a:lvl1pPr>
            <a:lvl2pPr algn="ctr">
              <a:buNone/>
              <a:defRPr sz="3200" b="1" spc="300">
                <a:solidFill>
                  <a:schemeClr val="bg1"/>
                </a:solidFill>
              </a:defRPr>
            </a:lvl2pPr>
            <a:lvl3pPr algn="ctr">
              <a:defRPr sz="3200" b="1" spc="300">
                <a:solidFill>
                  <a:schemeClr val="bg1"/>
                </a:solidFill>
              </a:defRPr>
            </a:lvl3pPr>
            <a:lvl4pPr algn="ctr">
              <a:defRPr sz="3200" b="1" spc="300">
                <a:solidFill>
                  <a:schemeClr val="bg1"/>
                </a:solidFill>
              </a:defRPr>
            </a:lvl4pPr>
            <a:lvl5pPr algn="ctr">
              <a:defRPr sz="3200" b="1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endParaRPr lang="en-FI" dirty="0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6FFC621E-FB51-E04E-8986-E341E9D12E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4500" y="312738"/>
            <a:ext cx="3116263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807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slide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60A385B-29D4-324E-AD90-B02F810C96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94145" y="817051"/>
            <a:ext cx="4807588" cy="1863271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200"/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94145" y="2729309"/>
            <a:ext cx="4807588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560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lide_kuv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DA4AE4-5B30-C346-B1CE-B0B6E9D373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11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2CA27A99-3FE2-BC44-BF76-56DA1CFF30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096" y="6000237"/>
            <a:ext cx="183356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E4744749-AB08-1240-803E-A60FF4068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145" y="817051"/>
            <a:ext cx="4807588" cy="1863271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200"/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67548FC2-9D7E-3448-9A2D-6B8B5DA69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145" y="2729309"/>
            <a:ext cx="4807588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405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lide_kuv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882BA1D-3450-8046-AE03-181D34DB68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11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FB2ED056-3E8B-1F42-BBF7-61DCC57C84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838" y="348118"/>
            <a:ext cx="183356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94144" y="3167316"/>
            <a:ext cx="4126712" cy="1863271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94144" y="5079574"/>
            <a:ext cx="4126712" cy="105529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li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9095834-78E3-0448-8C46-F00D81D081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3EAD9F-B9C0-9443-A247-E9AACA99430E}"/>
              </a:ext>
            </a:extLst>
          </p:cNvPr>
          <p:cNvSpPr/>
          <p:nvPr userDrawn="1"/>
        </p:nvSpPr>
        <p:spPr>
          <a:xfrm>
            <a:off x="6096000" y="0"/>
            <a:ext cx="618807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660106" y="3813060"/>
            <a:ext cx="4937749" cy="1863271"/>
          </a:xfrm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660106" y="5725317"/>
            <a:ext cx="4937750" cy="593595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pic>
        <p:nvPicPr>
          <p:cNvPr id="12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32B4B15B-F092-8746-8FBC-C924ECFA70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096" y="6000237"/>
            <a:ext cx="183356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409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5F975E-8715-6148-834D-D37F1CB38AFE}"/>
              </a:ext>
            </a:extLst>
          </p:cNvPr>
          <p:cNvSpPr/>
          <p:nvPr userDrawn="1"/>
        </p:nvSpPr>
        <p:spPr>
          <a:xfrm>
            <a:off x="0" y="0"/>
            <a:ext cx="618807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FI"/>
          </a:p>
        </p:txBody>
      </p:sp>
      <p:pic>
        <p:nvPicPr>
          <p:cNvPr id="10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259EA562-2B8F-5E45-B1B9-C904B6D75A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096" y="6000237"/>
            <a:ext cx="183356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27341BA-2D39-2841-9D1C-F6A03E9784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88075" y="0"/>
            <a:ext cx="6003925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8CEDAFB9-2193-9647-AF1A-CDF545968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163" y="815557"/>
            <a:ext cx="4937749" cy="1863271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915994C9-E654-6F48-B62E-BB63112E67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163" y="2727814"/>
            <a:ext cx="4937750" cy="59359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778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B18CCA43-2ABF-F94C-BB0F-8E6DACCCEA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4500" y="312738"/>
            <a:ext cx="3116263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tsikon paikkamerkki 1"/>
          <p:cNvSpPr>
            <a:spLocks noGrp="1"/>
          </p:cNvSpPr>
          <p:nvPr>
            <p:ph type="title"/>
          </p:nvPr>
        </p:nvSpPr>
        <p:spPr>
          <a:xfrm>
            <a:off x="838200" y="1058853"/>
            <a:ext cx="9321800" cy="74833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"/>
          </p:nvPr>
        </p:nvSpPr>
        <p:spPr>
          <a:xfrm>
            <a:off x="838200" y="2026037"/>
            <a:ext cx="9321800" cy="351580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0708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89CFC625-E468-9C4D-B0A9-88D3DD143D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71117"/>
            <a:ext cx="1051560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FI" dirty="0"/>
              <a:t>Muokkaa otsikkoa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7875E202-CA05-F143-B0BB-F0C0F3D9C0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025650"/>
            <a:ext cx="10515600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FI" dirty="0"/>
              <a:t>Muokkaa tekstin perustyylejä</a:t>
            </a:r>
          </a:p>
          <a:p>
            <a:pPr lvl="1"/>
            <a:r>
              <a:rPr lang="fi-FI" altLang="en-FI" dirty="0"/>
              <a:t>toinen taso</a:t>
            </a:r>
          </a:p>
          <a:p>
            <a:pPr lvl="2"/>
            <a:r>
              <a:rPr lang="fi-FI" altLang="en-FI" dirty="0"/>
              <a:t>kolmas taso</a:t>
            </a:r>
          </a:p>
        </p:txBody>
      </p:sp>
      <p:pic>
        <p:nvPicPr>
          <p:cNvPr id="1031" name="Picture 11" descr="Logo&#10;&#10;Description automatically generated">
            <a:extLst>
              <a:ext uri="{FF2B5EF4-FFF2-40B4-BE49-F238E27FC236}">
                <a16:creationId xmlns:a16="http://schemas.microsoft.com/office/drawing/2014/main" id="{32EF4212-19FE-424A-B0AE-A2E9703FBE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546" y="6007893"/>
            <a:ext cx="1836737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4" r:id="rId2"/>
    <p:sldLayoutId id="2147483843" r:id="rId3"/>
    <p:sldLayoutId id="2147483845" r:id="rId4"/>
    <p:sldLayoutId id="2147483846" r:id="rId5"/>
    <p:sldLayoutId id="2147483847" r:id="rId6"/>
    <p:sldLayoutId id="2147483849" r:id="rId7"/>
    <p:sldLayoutId id="2147483850" r:id="rId8"/>
    <p:sldLayoutId id="2147483853" r:id="rId9"/>
    <p:sldLayoutId id="2147483856" r:id="rId10"/>
    <p:sldLayoutId id="2147483857" r:id="rId11"/>
    <p:sldLayoutId id="2147483858" r:id="rId12"/>
    <p:sldLayoutId id="2147483854" r:id="rId13"/>
    <p:sldLayoutId id="2147483859" r:id="rId14"/>
    <p:sldLayoutId id="2147483860" r:id="rId15"/>
    <p:sldLayoutId id="2147483861" r:id="rId16"/>
    <p:sldLayoutId id="2147483862" r:id="rId17"/>
  </p:sldLayoutIdLst>
  <p:hf hdr="0" ftr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30616D1-30A9-7541-AE2C-C50F97FF2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1751" y="1259633"/>
            <a:ext cx="6685149" cy="2627685"/>
          </a:xfrm>
        </p:spPr>
        <p:txBody>
          <a:bodyPr/>
          <a:lstStyle/>
          <a:p>
            <a:r>
              <a:rPr lang="fi-FI" dirty="0"/>
              <a:t>Unelmien vastaanottokäynti asiakkaan näkökulmasta</a:t>
            </a:r>
          </a:p>
          <a:p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4BF99-78EE-C845-ABBF-9F71266E24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Suuhygienisti Tuire Kolehmainen</a:t>
            </a:r>
          </a:p>
          <a:p>
            <a:r>
              <a:rPr lang="fi-FI" dirty="0"/>
              <a:t>Kuukausikokous 20.5.2021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810245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CCC9CE-6940-48E9-B762-E0529B165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Muita toiveita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06F884-68D3-4E2B-A7D3-CDCC85B7A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Ilta- tai viikonloppuaika, ettei tarvitse olla pois töistä</a:t>
            </a:r>
          </a:p>
          <a:p>
            <a:r>
              <a:rPr lang="fi-FI" dirty="0"/>
              <a:t>Nopea hoitoon pääsy, terveyskeskushinnat</a:t>
            </a:r>
          </a:p>
          <a:p>
            <a:r>
              <a:rPr lang="fi-FI" dirty="0"/>
              <a:t>Kutsu seuraavaan tarkastukseen lähetetään kotiin</a:t>
            </a:r>
          </a:p>
          <a:p>
            <a:r>
              <a:rPr lang="fi-FI" dirty="0"/>
              <a:t>Karies poistettaisiin liuoksella, ei poralla. Hammaskiven poistoa varten ensin </a:t>
            </a:r>
            <a:r>
              <a:rPr lang="fi-FI" dirty="0" err="1"/>
              <a:t>hk:ä</a:t>
            </a:r>
            <a:r>
              <a:rPr lang="fi-FI" dirty="0"/>
              <a:t> liuottavalla aineella purskuttelu -&gt; hammaskivi /plakki lähtee kevyesti poistamalla jopa pastakupilla. Myös värjäytymät poistuvat ja hampaat hohtavat puhtaan valkoisina.</a:t>
            </a:r>
          </a:p>
          <a:p>
            <a:r>
              <a:rPr lang="fi-FI" dirty="0"/>
              <a:t>Hoidon voi maksaa saman tien kännykällä, älykellolla tai muulla maksuvälineellä</a:t>
            </a:r>
          </a:p>
          <a:p>
            <a:r>
              <a:rPr lang="fi-FI" dirty="0"/>
              <a:t>Aikataulussa pysyminen</a:t>
            </a:r>
          </a:p>
          <a:p>
            <a:r>
              <a:rPr lang="fi-FI" dirty="0"/>
              <a:t>Moniammatillinen työryhmä esim. hammasteknikko, farmaseutti, ravintoterapeutti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1571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9FBE74-605B-40C7-BDEF-536D7B0F7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10"/>
            <a:ext cx="9321800" cy="1042073"/>
          </a:xfrm>
        </p:spPr>
        <p:txBody>
          <a:bodyPr>
            <a:normAutofit fontScale="90000"/>
          </a:bodyPr>
          <a:lstStyle/>
          <a:p>
            <a:r>
              <a:rPr lang="fi-FI" dirty="0"/>
              <a:t>Pohdi millainen olisi sinun ”unelmiesi” työpäivä Salpakankaan uudessa hammashoitolassa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C77F6F6-8CA7-450D-8A18-2B87879D0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fi-FI" dirty="0"/>
          </a:p>
          <a:p>
            <a:r>
              <a:rPr lang="fi-FI" dirty="0"/>
              <a:t>Tässä muutamia herätteitä ideointiin</a:t>
            </a:r>
          </a:p>
          <a:p>
            <a:pPr lvl="1"/>
            <a:r>
              <a:rPr lang="fi-FI" dirty="0"/>
              <a:t>töihin tuleminen, parkkipaikka, sosiaalitilat, taukotilat </a:t>
            </a:r>
            <a:r>
              <a:rPr lang="fi-FI" dirty="0" err="1"/>
              <a:t>yms</a:t>
            </a:r>
            <a:endParaRPr lang="fi-FI" dirty="0"/>
          </a:p>
          <a:p>
            <a:pPr lvl="1"/>
            <a:r>
              <a:rPr lang="fi-FI" dirty="0"/>
              <a:t>hoitohuone ja työvälineet</a:t>
            </a:r>
          </a:p>
          <a:p>
            <a:pPr lvl="1"/>
            <a:r>
              <a:rPr lang="fi-FI" dirty="0"/>
              <a:t>työyhteisö, työpari, esimiehet</a:t>
            </a:r>
          </a:p>
          <a:p>
            <a:pPr lvl="1"/>
            <a:r>
              <a:rPr lang="fi-FI" dirty="0"/>
              <a:t>asiakkaat</a:t>
            </a:r>
          </a:p>
          <a:p>
            <a:pPr lvl="1"/>
            <a:r>
              <a:rPr lang="fi-FI" dirty="0"/>
              <a:t>työaika, toimenpiteet, tauot, työn rytmitys</a:t>
            </a:r>
          </a:p>
          <a:p>
            <a:pPr lvl="1"/>
            <a:r>
              <a:rPr lang="fi-FI" dirty="0"/>
              <a:t>ajanvaraus</a:t>
            </a:r>
          </a:p>
          <a:p>
            <a:pPr lvl="1"/>
            <a:r>
              <a:rPr lang="fi-FI" dirty="0"/>
              <a:t>ja kaikki mahdollinen, joka vaikuttaa työpäiväsi sujuvuuteen ja onnistumiseen</a:t>
            </a:r>
          </a:p>
          <a:p>
            <a:pPr marL="0" indent="0">
              <a:buNone/>
            </a:pPr>
            <a:r>
              <a:rPr lang="fi-FI" dirty="0"/>
              <a:t> </a:t>
            </a:r>
          </a:p>
          <a:p>
            <a:r>
              <a:rPr lang="fi-FI" dirty="0"/>
              <a:t>Pohtikaa vielä, miten ”unelmien vastaanottokäynti” ja ”unelmien työpäivä” olisi sovitettavissa yhteen niin, että saataisiin paras mahdollinen lopputulos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1184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1E5810-04D4-B641-ADE0-B608C6A5EB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5998" y="4133461"/>
            <a:ext cx="3240000" cy="492945"/>
          </a:xfrm>
        </p:spPr>
        <p:txBody>
          <a:bodyPr>
            <a:normAutofit/>
          </a:bodyPr>
          <a:lstStyle/>
          <a:p>
            <a:r>
              <a:rPr lang="fi-FI" dirty="0"/>
              <a:t>Kiitos osallistumisesta!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3032FA-ED17-2443-9517-0B73DE1236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8AC8F-DF22-2345-B414-A6A32FB5D6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E6FB8B-8416-AF48-9C9B-05036A8FE7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63207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2CEDF8-754C-3449-8963-79A959E83A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21681" y="1147665"/>
            <a:ext cx="8148637" cy="4177184"/>
          </a:xfrm>
        </p:spPr>
        <p:txBody>
          <a:bodyPr/>
          <a:lstStyle/>
          <a:p>
            <a:r>
              <a:rPr lang="fi-FI" b="0" spc="0" dirty="0"/>
              <a:t>Tulevaisuuden sote-keskus –hankkeen kehittämistehtävä, johon henkilökuntaa pyydettiin mukaan osallistumaan</a:t>
            </a:r>
          </a:p>
          <a:p>
            <a:r>
              <a:rPr lang="fi-FI" dirty="0"/>
              <a:t>kuukausikokouksen yhteydessä</a:t>
            </a:r>
          </a:p>
          <a:p>
            <a:r>
              <a:rPr lang="fi-FI" dirty="0"/>
              <a:t>25.3.2021</a:t>
            </a:r>
          </a:p>
          <a:p>
            <a:endParaRPr lang="en-FI" b="0" spc="0" dirty="0"/>
          </a:p>
        </p:txBody>
      </p:sp>
    </p:spTree>
    <p:extLst>
      <p:ext uri="{BB962C8B-B14F-4D97-AF65-F5344CB8AC3E}">
        <p14:creationId xmlns:p14="http://schemas.microsoft.com/office/powerpoint/2010/main" val="1957308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C5BD9-0AEF-054B-8873-ACE731226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10"/>
            <a:ext cx="9321800" cy="1042073"/>
          </a:xfrm>
        </p:spPr>
        <p:txBody>
          <a:bodyPr>
            <a:normAutofit fontScale="90000"/>
          </a:bodyPr>
          <a:lstStyle/>
          <a:p>
            <a:r>
              <a:rPr lang="fi-FI" dirty="0"/>
              <a:t>Asettaudu asiakkaan/potilaan asemaan ja pohdi millainen olisi ”unelmien” vastaanottokäynti</a:t>
            </a:r>
            <a:br>
              <a:rPr lang="fi-FI" dirty="0"/>
            </a:b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72AF5-C4D6-E043-B326-DFE6B5706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Asiaa voi lähteä miettimään esimerkiksi case-pohjalta, vaikkapa niin että olet potilas, joka tulee tarkastukseen ja sinulta löytyy yksi korjattava lohkeama, yksi paikattava karies ja jonkin verran hammaskiveä</a:t>
            </a:r>
          </a:p>
          <a:p>
            <a:pPr marL="0" indent="0">
              <a:buNone/>
            </a:pPr>
            <a:r>
              <a:rPr lang="fi-FI" dirty="0"/>
              <a:t> </a:t>
            </a:r>
          </a:p>
          <a:p>
            <a:pPr lvl="0"/>
            <a:r>
              <a:rPr lang="fi-FI" dirty="0"/>
              <a:t>Pohtikaa myös, mitä sitten, jos oletkin laajemman hoidon tarpeessa oleva asiakas</a:t>
            </a:r>
          </a:p>
          <a:p>
            <a:pPr marL="0" indent="0">
              <a:buNone/>
            </a:pPr>
            <a:r>
              <a:rPr lang="fi-FI" dirty="0"/>
              <a:t> </a:t>
            </a:r>
          </a:p>
          <a:p>
            <a:pPr lvl="0"/>
            <a:r>
              <a:rPr lang="fi-FI" dirty="0"/>
              <a:t>Unelmien vastaanotolla ei ole mitään nykyisiä rajoitteita, ei välinerajoitteita, ei tilarajoitteita, eikä aikarajoitteita, joten voitte vapaasti ideoida, miten haluaisitte hoitonne toteutuvan</a:t>
            </a: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478097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A754CB-F14F-4E6F-BC52-FDDED5D06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Kooste vastauksista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4D4B13-6B11-4C34-B0AD-7B736746D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11 vastausta</a:t>
            </a:r>
          </a:p>
          <a:p>
            <a:r>
              <a:rPr lang="fi-FI" dirty="0"/>
              <a:t>Mukana sekä yhden hengen vastauksia että työparin tai pienryhmän tuotoksia</a:t>
            </a:r>
          </a:p>
          <a:p>
            <a:r>
              <a:rPr lang="fi-FI" dirty="0"/>
              <a:t>Asiakkaan osaan oli osattu eläytyä hyvin ja miettiä vastaanottokäyntiä laajasti ja monipuolisesti </a:t>
            </a:r>
          </a:p>
          <a:p>
            <a:pPr lvl="1"/>
            <a:r>
              <a:rPr lang="fi-FI" dirty="0"/>
              <a:t>Vastaanotolle tuleminen/odottaminen</a:t>
            </a:r>
          </a:p>
          <a:p>
            <a:pPr lvl="1"/>
            <a:r>
              <a:rPr lang="fi-FI" dirty="0"/>
              <a:t>Vastaanottohuone</a:t>
            </a:r>
          </a:p>
          <a:p>
            <a:pPr lvl="1"/>
            <a:r>
              <a:rPr lang="fi-FI" dirty="0"/>
              <a:t>Henkilökunta</a:t>
            </a:r>
          </a:p>
          <a:p>
            <a:pPr lvl="1"/>
            <a:r>
              <a:rPr lang="fi-FI" dirty="0"/>
              <a:t>Toimenpiteet</a:t>
            </a:r>
          </a:p>
          <a:p>
            <a:pPr lvl="1"/>
            <a:r>
              <a:rPr lang="fi-FI" dirty="0"/>
              <a:t>Laajemman hoidon tarve</a:t>
            </a:r>
          </a:p>
          <a:p>
            <a:pPr lvl="1"/>
            <a:r>
              <a:rPr lang="fi-FI" dirty="0"/>
              <a:t>Muuta huomioitavaa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5012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88223B-51F6-4941-A581-26F11D91B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Vastaanotolle tuleminen/odottaminen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C451A1-387B-4E18-9666-7CFE9C95A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6037"/>
            <a:ext cx="9321800" cy="3773110"/>
          </a:xfrm>
        </p:spPr>
        <p:txBody>
          <a:bodyPr>
            <a:normAutofit fontScale="92500" lnSpcReduction="20000"/>
          </a:bodyPr>
          <a:lstStyle/>
          <a:p>
            <a:r>
              <a:rPr lang="fi-FI" sz="2400" dirty="0"/>
              <a:t>Hoitola, johon on helppo tulla, löytää sijainti ja pysäköinti</a:t>
            </a:r>
          </a:p>
          <a:p>
            <a:r>
              <a:rPr lang="fi-FI" sz="2400" dirty="0"/>
              <a:t>Ilmaiset parkkipaikat</a:t>
            </a:r>
          </a:p>
          <a:p>
            <a:r>
              <a:rPr lang="fi-FI" sz="2400" dirty="0"/>
              <a:t>Siistit valoisat tilat, selkeät opasteet</a:t>
            </a:r>
          </a:p>
          <a:p>
            <a:r>
              <a:rPr lang="fi-FI" sz="2400" dirty="0"/>
              <a:t>Viihtyisä odotustila, kahvi ja vesi automaatti</a:t>
            </a:r>
          </a:p>
          <a:p>
            <a:r>
              <a:rPr lang="fi-FI" sz="2400" dirty="0"/>
              <a:t>Vastaanoton odotustila luokse kutsuva, lämmin ilmapiiri, maisematapettia, rentouttavat odotustuolit</a:t>
            </a:r>
          </a:p>
          <a:p>
            <a:r>
              <a:rPr lang="fi-FI" sz="2400" dirty="0"/>
              <a:t>Tarjolla tarvittaessa pientä syötävää, juotavaa, talvisin teetä, glögiä.</a:t>
            </a:r>
          </a:p>
          <a:p>
            <a:r>
              <a:rPr lang="fi-FI" sz="2400" dirty="0"/>
              <a:t>Eri huoneessa mahdollisuus katsoa seinävideolta suun hoidon asiaa, tietoiskuja</a:t>
            </a:r>
          </a:p>
          <a:p>
            <a:r>
              <a:rPr lang="fi-FI" sz="2400" dirty="0"/>
              <a:t>Ilmaisnäytteitä</a:t>
            </a:r>
          </a:p>
          <a:p>
            <a:endParaRPr lang="fi-FI" sz="2400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1453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51B2CE-AB02-4099-A9F2-A49272AE9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Vastaanottohuone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036538-6E6A-4538-9B69-86784B618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Uudenlaiset ja hiljaiset laitteet, kattoon jotain rentouttavia maisemia. </a:t>
            </a:r>
          </a:p>
          <a:p>
            <a:r>
              <a:rPr lang="fi-FI" sz="2400" dirty="0"/>
              <a:t>Jos haluaa kuunnella musiikkia, niin luurit korviin toimenpiteen ajaksi.</a:t>
            </a:r>
          </a:p>
          <a:p>
            <a:r>
              <a:rPr lang="fi-FI" sz="2400" dirty="0"/>
              <a:t>Sisustuksessa huone </a:t>
            </a:r>
            <a:r>
              <a:rPr lang="fi-FI" sz="2400" dirty="0" err="1"/>
              <a:t>freshin</a:t>
            </a:r>
            <a:r>
              <a:rPr lang="fi-FI" sz="2400" dirty="0"/>
              <a:t> näköinen, uusi, huonekasveja, hyvä sisäilma, katossa joku kaunis kuva.</a:t>
            </a:r>
          </a:p>
          <a:p>
            <a:r>
              <a:rPr lang="fi-FI" sz="2400" dirty="0"/>
              <a:t>Potilastuolissa hierontaominaisuus</a:t>
            </a:r>
          </a:p>
        </p:txBody>
      </p:sp>
    </p:spTree>
    <p:extLst>
      <p:ext uri="{BB962C8B-B14F-4D97-AF65-F5344CB8AC3E}">
        <p14:creationId xmlns:p14="http://schemas.microsoft.com/office/powerpoint/2010/main" val="3410979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E3994F-E6DF-471E-A663-157C3CA00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Henkilökunta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DCF7F6-8A3C-4F17-8C38-76578DDA7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6037"/>
            <a:ext cx="9321800" cy="3852249"/>
          </a:xfrm>
        </p:spPr>
        <p:txBody>
          <a:bodyPr/>
          <a:lstStyle/>
          <a:p>
            <a:r>
              <a:rPr lang="fi-FI" sz="2000" dirty="0"/>
              <a:t>Ystävällinen (3) henkilökunta, keskittyy hoitooni</a:t>
            </a:r>
          </a:p>
          <a:p>
            <a:r>
              <a:rPr lang="fi-FI" sz="2000" dirty="0"/>
              <a:t>Osaava ja iloinen henkilökunta</a:t>
            </a:r>
          </a:p>
          <a:p>
            <a:r>
              <a:rPr lang="fi-FI" sz="2000" dirty="0"/>
              <a:t>Taitava puuduttaja, jos tarvitsee puudutuksen</a:t>
            </a:r>
          </a:p>
          <a:p>
            <a:r>
              <a:rPr lang="fi-FI" sz="2000" dirty="0"/>
              <a:t>Henkilökunta ”puhaltaa yhteen hiileen”</a:t>
            </a:r>
          </a:p>
          <a:p>
            <a:r>
              <a:rPr lang="fi-FI" sz="2000" dirty="0"/>
              <a:t>Hoitajalla riittävästi aikaa potilasvaihtoon, aseptiseen työskentelyyn</a:t>
            </a:r>
          </a:p>
          <a:p>
            <a:pPr lvl="0"/>
            <a:r>
              <a:rPr lang="fi-FI" sz="2000" dirty="0"/>
              <a:t>Hoitaja saa myös toimenpide/lisäpalkkaa tietyistä suoritteista. Palkka kohdillaan -&gt; hyvä mieli</a:t>
            </a:r>
          </a:p>
          <a:p>
            <a:r>
              <a:rPr lang="fi-FI" sz="2000" dirty="0"/>
              <a:t>Hyväntuuliset ja rehelliset työntekijät</a:t>
            </a:r>
          </a:p>
          <a:p>
            <a:r>
              <a:rPr lang="fi-FI" sz="2000" dirty="0"/>
              <a:t>Riittävästi tekeviä käsiä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7726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01E03F-AD4A-461C-A692-935C1139C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Toimenpiteet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9CB83C-DB49-40BC-9931-9A1834E59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i-FI" sz="3400" dirty="0"/>
              <a:t>Mahdollisimman vähän käyntejä, kerralla enemmän ja kivutta (4)</a:t>
            </a:r>
          </a:p>
          <a:p>
            <a:r>
              <a:rPr lang="fi-FI" sz="3400" dirty="0"/>
              <a:t>Mielellään kerralla kuntoon (8)</a:t>
            </a:r>
          </a:p>
          <a:p>
            <a:r>
              <a:rPr lang="fi-FI" sz="3400" dirty="0" err="1"/>
              <a:t>Hml</a:t>
            </a:r>
            <a:r>
              <a:rPr lang="fi-FI" sz="3400" dirty="0"/>
              <a:t> tekee tarvittavan ja </a:t>
            </a:r>
            <a:r>
              <a:rPr lang="fi-FI" sz="3400" dirty="0" err="1"/>
              <a:t>shg</a:t>
            </a:r>
            <a:r>
              <a:rPr lang="fi-FI" sz="3400" dirty="0"/>
              <a:t> jatkaa hammaskiven poiston</a:t>
            </a:r>
          </a:p>
          <a:p>
            <a:r>
              <a:rPr lang="fi-FI" sz="3400" dirty="0"/>
              <a:t>Tarkastus ja paikkaus kerralla, oma aika </a:t>
            </a:r>
            <a:r>
              <a:rPr lang="fi-FI" sz="3400" dirty="0" err="1"/>
              <a:t>shg:lle</a:t>
            </a:r>
            <a:r>
              <a:rPr lang="fi-FI" sz="3400" dirty="0"/>
              <a:t>, jotta omahoidon opetukseen käytetään riittävästi aikaa</a:t>
            </a:r>
          </a:p>
          <a:p>
            <a:pPr lvl="0"/>
            <a:r>
              <a:rPr lang="fi-FI" sz="3400" dirty="0"/>
              <a:t>30-45 min korkeintaan </a:t>
            </a:r>
            <a:r>
              <a:rPr lang="fi-FI" sz="3400" dirty="0" err="1"/>
              <a:t>tark</a:t>
            </a:r>
            <a:r>
              <a:rPr lang="fi-FI" sz="3400" dirty="0"/>
              <a:t> + mahdollinen pk/</a:t>
            </a:r>
            <a:r>
              <a:rPr lang="fi-FI" sz="3400" dirty="0" err="1"/>
              <a:t>hk</a:t>
            </a:r>
            <a:r>
              <a:rPr lang="fi-FI" sz="3400" dirty="0"/>
              <a:t>-poisto aika. Jatkohoitoajat mahdollisimman nopeasti samalle lääkärille tarpeen mukaan. Pelkopotilaalle aluksi vain </a:t>
            </a:r>
            <a:r>
              <a:rPr lang="fi-FI" sz="3400" dirty="0" err="1"/>
              <a:t>tark</a:t>
            </a:r>
            <a:r>
              <a:rPr lang="fi-FI" sz="3400" dirty="0"/>
              <a:t> + </a:t>
            </a:r>
            <a:r>
              <a:rPr lang="fi-FI" sz="3400" dirty="0" err="1"/>
              <a:t>hk</a:t>
            </a:r>
            <a:r>
              <a:rPr lang="fi-FI" sz="3400" dirty="0"/>
              <a:t>-poistoaika</a:t>
            </a:r>
          </a:p>
          <a:p>
            <a:r>
              <a:rPr lang="fi-FI" sz="3400" dirty="0"/>
              <a:t>Omahoidon ohjaus</a:t>
            </a:r>
          </a:p>
          <a:p>
            <a:r>
              <a:rPr lang="fi-FI" sz="3400" dirty="0"/>
              <a:t>Ohjeiden mukaan tehdyt täytteet, ettei heti lohkea. </a:t>
            </a:r>
          </a:p>
          <a:p>
            <a:r>
              <a:rPr lang="fi-FI" sz="3400" dirty="0"/>
              <a:t>Kilpailukykyiset materiaalit. </a:t>
            </a:r>
          </a:p>
          <a:p>
            <a:r>
              <a:rPr lang="fi-FI" sz="3400" dirty="0"/>
              <a:t>Juurihoidettuihin hampaisiin keraamiset kruunut.</a:t>
            </a:r>
          </a:p>
          <a:p>
            <a:pPr marL="0" indent="0">
              <a:buNone/>
            </a:pPr>
            <a:r>
              <a:rPr lang="fi-FI" sz="2300" dirty="0"/>
              <a:t> 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9384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20F324-EA50-4D73-9AA0-D7B921332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Laajemman hoidon tarve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892BE0-B617-4FD1-952C-439E84DEA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Tarkka asiakaslähtöinen hoitosuunnitelma ymmärrettävästi potilaalle selitettynä</a:t>
            </a:r>
          </a:p>
          <a:p>
            <a:r>
              <a:rPr lang="fi-FI" dirty="0"/>
              <a:t>Järkevä ja nopea aikataulu, ei pitkiä hoitovälejä</a:t>
            </a:r>
          </a:p>
          <a:p>
            <a:r>
              <a:rPr lang="fi-FI" dirty="0"/>
              <a:t>Ajanvarauksia saa laittaa hoidon tarvitsema määrä -&gt; hoidot eivät veny </a:t>
            </a:r>
          </a:p>
          <a:p>
            <a:r>
              <a:rPr lang="fi-FI" dirty="0"/>
              <a:t>Erikoishammaslääkäritasoinen (3) hoito tarvittaessa, </a:t>
            </a:r>
            <a:r>
              <a:rPr lang="fi-FI" dirty="0" err="1"/>
              <a:t>esim</a:t>
            </a:r>
            <a:r>
              <a:rPr lang="fi-FI" dirty="0"/>
              <a:t> </a:t>
            </a:r>
            <a:r>
              <a:rPr lang="fi-FI" dirty="0" err="1"/>
              <a:t>parodontologi</a:t>
            </a:r>
            <a:r>
              <a:rPr lang="fi-FI" sz="1200" dirty="0"/>
              <a:t> </a:t>
            </a:r>
            <a:r>
              <a:rPr lang="fi-FI" dirty="0"/>
              <a:t>ja </a:t>
            </a:r>
            <a:r>
              <a:rPr lang="fi-FI" dirty="0" err="1"/>
              <a:t>proteetikko</a:t>
            </a:r>
            <a:endParaRPr lang="fi-FI" dirty="0"/>
          </a:p>
          <a:p>
            <a:r>
              <a:rPr lang="fi-FI" dirty="0"/>
              <a:t>Tarkastuksen yhteydessä </a:t>
            </a:r>
            <a:r>
              <a:rPr lang="fi-FI" dirty="0" err="1"/>
              <a:t>hml</a:t>
            </a:r>
            <a:r>
              <a:rPr lang="fi-FI" dirty="0"/>
              <a:t> tekee hoitosuunnitelman, jonka pohjalta varataan kaikki tarvittavat ajat.</a:t>
            </a:r>
          </a:p>
          <a:p>
            <a:endParaRPr lang="fi-FI" sz="1400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394149"/>
      </p:ext>
    </p:extLst>
  </p:cSld>
  <p:clrMapOvr>
    <a:masterClrMapping/>
  </p:clrMapOvr>
</p:sld>
</file>

<file path=ppt/theme/theme1.xml><?xml version="1.0" encoding="utf-8"?>
<a:theme xmlns:a="http://schemas.openxmlformats.org/drawingml/2006/main" name="Paijat_sote theme">
  <a:themeElements>
    <a:clrScheme name="Custom 5">
      <a:dk1>
        <a:srgbClr val="000000"/>
      </a:dk1>
      <a:lt1>
        <a:srgbClr val="FFFFFF"/>
      </a:lt1>
      <a:dk2>
        <a:srgbClr val="384B85"/>
      </a:dk2>
      <a:lt2>
        <a:srgbClr val="E7E6E6"/>
      </a:lt2>
      <a:accent1>
        <a:srgbClr val="384B85"/>
      </a:accent1>
      <a:accent2>
        <a:srgbClr val="3F77BC"/>
      </a:accent2>
      <a:accent3>
        <a:srgbClr val="739DD2"/>
      </a:accent3>
      <a:accent4>
        <a:srgbClr val="F04E4C"/>
      </a:accent4>
      <a:accent5>
        <a:srgbClr val="B38CFF"/>
      </a:accent5>
      <a:accent6>
        <a:srgbClr val="FFF21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aijat_sote_pohja_18112020" id="{B19998CF-F10C-0046-9EE4-26A47EE58CD2}" vid="{93B280A3-0408-B846-9B17-20B8C9F9C19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A9DA30BE2BA594AA0EB11A42FEF8EA7" ma:contentTypeVersion="12" ma:contentTypeDescription="Luo uusi asiakirja." ma:contentTypeScope="" ma:versionID="723116bfba4934b59017d4a6340fbe36">
  <xsd:schema xmlns:xsd="http://www.w3.org/2001/XMLSchema" xmlns:xs="http://www.w3.org/2001/XMLSchema" xmlns:p="http://schemas.microsoft.com/office/2006/metadata/properties" xmlns:ns2="fafd4f78-c510-4bfa-8fb9-7c7b2db9d2ab" xmlns:ns3="08052fc9-4b17-470c-82db-c8cdfb74757e" targetNamespace="http://schemas.microsoft.com/office/2006/metadata/properties" ma:root="true" ma:fieldsID="0d9372f65b6b243b0972da7bf9b7ce76" ns2:_="" ns3:_="">
    <xsd:import namespace="fafd4f78-c510-4bfa-8fb9-7c7b2db9d2ab"/>
    <xsd:import namespace="08052fc9-4b17-470c-82db-c8cdfb7475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fd4f78-c510-4bfa-8fb9-7c7b2db9d2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052fc9-4b17-470c-82db-c8cdfb74757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50A554-2321-4796-9528-57AE2E24D5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fd4f78-c510-4bfa-8fb9-7c7b2db9d2ab"/>
    <ds:schemaRef ds:uri="08052fc9-4b17-470c-82db-c8cdfb7475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A6F4EA-D51D-4139-B85A-0C8D9A0873A3}">
  <ds:schemaRefs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08052fc9-4b17-470c-82db-c8cdfb74757e"/>
    <ds:schemaRef ds:uri="fafd4f78-c510-4bfa-8fb9-7c7b2db9d2ab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105EFA3-FDA9-430F-9492-DCA6FE13AA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Paijat_sote theme</Template>
  <TotalTime>390</TotalTime>
  <Words>628</Words>
  <Application>Microsoft Office PowerPoint</Application>
  <PresentationFormat>Laajakuva</PresentationFormat>
  <Paragraphs>93</Paragraphs>
  <Slides>12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5" baseType="lpstr">
      <vt:lpstr>Arial</vt:lpstr>
      <vt:lpstr>Calibri</vt:lpstr>
      <vt:lpstr>Paijat_sote theme</vt:lpstr>
      <vt:lpstr>PowerPoint-esitys</vt:lpstr>
      <vt:lpstr>PowerPoint-esitys</vt:lpstr>
      <vt:lpstr>Asettaudu asiakkaan/potilaan asemaan ja pohdi millainen olisi ”unelmien” vastaanottokäynti </vt:lpstr>
      <vt:lpstr>Kooste vastauksista</vt:lpstr>
      <vt:lpstr>Vastaanotolle tuleminen/odottaminen</vt:lpstr>
      <vt:lpstr>Vastaanottohuone</vt:lpstr>
      <vt:lpstr>Henkilökunta</vt:lpstr>
      <vt:lpstr>Toimenpiteet</vt:lpstr>
      <vt:lpstr>Laajemman hoidon tarve</vt:lpstr>
      <vt:lpstr>Muita toiveita</vt:lpstr>
      <vt:lpstr>Pohdi millainen olisi sinun ”unelmiesi” työpäivä Salpakankaan uudessa hammashoitolassa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Oona Viskari</dc:creator>
  <cp:lastModifiedBy>Halonen Anni</cp:lastModifiedBy>
  <cp:revision>21</cp:revision>
  <dcterms:created xsi:type="dcterms:W3CDTF">2020-11-20T09:25:24Z</dcterms:created>
  <dcterms:modified xsi:type="dcterms:W3CDTF">2022-03-10T11:36:19Z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0x0101000A9DA30BE2BA594AA0EB11A42FEF8EA7</vt:lpwstr>
  </property>
</Properties>
</file>