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0"/>
  </p:notesMasterIdLst>
  <p:sldIdLst>
    <p:sldId id="256" r:id="rId2"/>
    <p:sldId id="257" r:id="rId3"/>
    <p:sldId id="258" r:id="rId4"/>
    <p:sldId id="259" r:id="rId5"/>
    <p:sldId id="260" r:id="rId6"/>
    <p:sldId id="294" r:id="rId7"/>
    <p:sldId id="264" r:id="rId8"/>
    <p:sldId id="265"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09045-05AC-449B-9B74-D5DD280046B9}" v="1" dt="2022-04-07T14:49:43.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iina Heinonen" userId="f98c47bf-22f3-4396-969d-d813f28f6a06" providerId="ADAL" clId="{9D109045-05AC-449B-9B74-D5DD280046B9}"/>
    <pc:docChg chg="custSel delSld modSld sldOrd">
      <pc:chgData name="Eveliina Heinonen" userId="f98c47bf-22f3-4396-969d-d813f28f6a06" providerId="ADAL" clId="{9D109045-05AC-449B-9B74-D5DD280046B9}" dt="2022-04-07T14:50:45.841" v="6"/>
      <pc:docMkLst>
        <pc:docMk/>
      </pc:docMkLst>
      <pc:sldChg chg="ord">
        <pc:chgData name="Eveliina Heinonen" userId="f98c47bf-22f3-4396-969d-d813f28f6a06" providerId="ADAL" clId="{9D109045-05AC-449B-9B74-D5DD280046B9}" dt="2022-04-07T14:50:45.841" v="6"/>
        <pc:sldMkLst>
          <pc:docMk/>
          <pc:sldMk cId="0" sldId="260"/>
        </pc:sldMkLst>
      </pc:sldChg>
      <pc:sldChg chg="del">
        <pc:chgData name="Eveliina Heinonen" userId="f98c47bf-22f3-4396-969d-d813f28f6a06" providerId="ADAL" clId="{9D109045-05AC-449B-9B74-D5DD280046B9}" dt="2022-04-07T14:50:28.143" v="2" actId="47"/>
        <pc:sldMkLst>
          <pc:docMk/>
          <pc:sldMk cId="0" sldId="261"/>
        </pc:sldMkLst>
      </pc:sldChg>
      <pc:sldChg chg="ord">
        <pc:chgData name="Eveliina Heinonen" userId="f98c47bf-22f3-4396-969d-d813f28f6a06" providerId="ADAL" clId="{9D109045-05AC-449B-9B74-D5DD280046B9}" dt="2022-04-07T14:50:37.357" v="4"/>
        <pc:sldMkLst>
          <pc:docMk/>
          <pc:sldMk cId="4253929514" sldId="294"/>
        </pc:sldMkLst>
      </pc:sldChg>
      <pc:sldChg chg="modSp del mod">
        <pc:chgData name="Eveliina Heinonen" userId="f98c47bf-22f3-4396-969d-d813f28f6a06" providerId="ADAL" clId="{9D109045-05AC-449B-9B74-D5DD280046B9}" dt="2022-04-07T14:50:21.081" v="1" actId="47"/>
        <pc:sldMkLst>
          <pc:docMk/>
          <pc:sldMk cId="2764322375" sldId="295"/>
        </pc:sldMkLst>
        <pc:spChg chg="mod">
          <ac:chgData name="Eveliina Heinonen" userId="f98c47bf-22f3-4396-969d-d813f28f6a06" providerId="ADAL" clId="{9D109045-05AC-449B-9B74-D5DD280046B9}" dt="2022-04-07T14:49:43.413" v="0" actId="27636"/>
          <ac:spMkLst>
            <pc:docMk/>
            <pc:sldMk cId="2764322375" sldId="295"/>
            <ac:spMk id="3" creationId="{6A76E97F-ECD1-4C50-9AE7-5EE43B93A1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294D0-C9AE-46F0-BFF6-7B5A75463CAD}" type="datetimeFigureOut">
              <a:rPr lang="fi-FI" smtClean="0"/>
              <a:t>7.4.2022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2770-7B99-4988-A4CB-1D36673960D1}" type="slidenum">
              <a:rPr lang="fi-FI" smtClean="0"/>
              <a:t>‹#›</a:t>
            </a:fld>
            <a:endParaRPr lang="fi-FI"/>
          </a:p>
        </p:txBody>
      </p:sp>
    </p:spTree>
    <p:extLst>
      <p:ext uri="{BB962C8B-B14F-4D97-AF65-F5344CB8AC3E}">
        <p14:creationId xmlns:p14="http://schemas.microsoft.com/office/powerpoint/2010/main" val="29821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d56facc153_0_4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d56facc153_0_4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d56facc153_0_5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d56facc153_0_5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56facc153_0_4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d56facc153_0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d56facc153_0_3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d56facc153_0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56facc153_0_4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d56facc153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pic>
        <p:nvPicPr>
          <p:cNvPr id="4" name="Logo">
            <a:extLst>
              <a:ext uri="{FF2B5EF4-FFF2-40B4-BE49-F238E27FC236}">
                <a16:creationId xmlns:a16="http://schemas.microsoft.com/office/drawing/2014/main" id="{4734AEAC-BDFF-4A4B-AB00-A89CBD2161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55346" y="6074806"/>
            <a:ext cx="2485747" cy="565200"/>
          </a:xfrm>
          <a:prstGeom prst="rect">
            <a:avLst/>
          </a:prstGeom>
        </p:spPr>
      </p:pic>
      <p:pic>
        <p:nvPicPr>
          <p:cNvPr id="9" name="Kuva 8">
            <a:extLst>
              <a:ext uri="{FF2B5EF4-FFF2-40B4-BE49-F238E27FC236}">
                <a16:creationId xmlns:a16="http://schemas.microsoft.com/office/drawing/2014/main" id="{013E1711-F2E2-4474-B191-D43DD8C8845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21" r="21"/>
          <a:stretch/>
        </p:blipFill>
        <p:spPr bwMode="hidden">
          <a:xfrm>
            <a:off x="838800" y="0"/>
            <a:ext cx="10519200" cy="4493607"/>
          </a:xfrm>
          <a:prstGeom prst="rect">
            <a:avLst/>
          </a:prstGeom>
        </p:spPr>
      </p:pic>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a:xfrm>
            <a:off x="1306800" y="864000"/>
            <a:ext cx="9648000" cy="1440000"/>
          </a:xfrm>
        </p:spPr>
        <p:txBody>
          <a:bodyPr/>
          <a:lstStyle>
            <a:lvl1pPr algn="ctr">
              <a:defRPr>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7.4.2022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pic>
        <p:nvPicPr>
          <p:cNvPr id="20" name="Kuva 19">
            <a:extLst>
              <a:ext uri="{FF2B5EF4-FFF2-40B4-BE49-F238E27FC236}">
                <a16:creationId xmlns:a16="http://schemas.microsoft.com/office/drawing/2014/main" id="{1E5B4F55-4287-4AA4-8502-E07CA1296E6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38800" y="4484650"/>
            <a:ext cx="10518368" cy="88762"/>
          </a:xfrm>
          <a:prstGeom prst="rect">
            <a:avLst/>
          </a:prstGeom>
        </p:spPr>
      </p:pic>
    </p:spTree>
    <p:extLst>
      <p:ext uri="{BB962C8B-B14F-4D97-AF65-F5344CB8AC3E}">
        <p14:creationId xmlns:p14="http://schemas.microsoft.com/office/powerpoint/2010/main" val="24964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in kuva">
    <p:spTree>
      <p:nvGrpSpPr>
        <p:cNvPr id="1" name=""/>
        <p:cNvGrpSpPr/>
        <p:nvPr/>
      </p:nvGrpSpPr>
      <p:grpSpPr>
        <a:xfrm>
          <a:off x="0" y="0"/>
          <a:ext cx="0" cy="0"/>
          <a:chOff x="0" y="0"/>
          <a:chExt cx="0" cy="0"/>
        </a:xfrm>
      </p:grpSpPr>
      <p:sp>
        <p:nvSpPr>
          <p:cNvPr id="5" name="Kuvan paikkamerkki 4">
            <a:extLst>
              <a:ext uri="{FF2B5EF4-FFF2-40B4-BE49-F238E27FC236}">
                <a16:creationId xmlns:a16="http://schemas.microsoft.com/office/drawing/2014/main" id="{0B0DA780-D4A0-4E04-8330-A81D74565735}"/>
              </a:ext>
            </a:extLst>
          </p:cNvPr>
          <p:cNvSpPr>
            <a:spLocks noGrp="1"/>
          </p:cNvSpPr>
          <p:nvPr>
            <p:ph type="pic" sz="quarter" idx="12"/>
          </p:nvPr>
        </p:nvSpPr>
        <p:spPr>
          <a:xfrm>
            <a:off x="838800" y="468000"/>
            <a:ext cx="10512000" cy="5508000"/>
          </a:xfrm>
        </p:spPr>
        <p:txBody>
          <a:bodyPr/>
          <a:lstStyle>
            <a:lvl1pPr>
              <a:buNone/>
              <a:defRPr/>
            </a:lvl1pPr>
          </a:lstStyle>
          <a:p>
            <a:r>
              <a:rPr lang="fi-FI"/>
              <a:t>Lisää kuva napsauttamalla kuvaketta</a:t>
            </a:r>
          </a:p>
        </p:txBody>
      </p:sp>
      <p:sp>
        <p:nvSpPr>
          <p:cNvPr id="2" name="Päivämäärän paikkamerkki 1"/>
          <p:cNvSpPr>
            <a:spLocks noGrp="1"/>
          </p:cNvSpPr>
          <p:nvPr>
            <p:ph type="dt" sz="half" idx="10"/>
          </p:nvPr>
        </p:nvSpPr>
        <p:spPr/>
        <p:txBody>
          <a:bodyPr/>
          <a:lstStyle/>
          <a:p>
            <a:fld id="{4DEF1DE5-3153-41DC-9029-A8E0F7729D62}" type="datetimeFigureOut">
              <a:rPr lang="fi-FI" smtClean="0"/>
              <a:t>7.4.2022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51794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9F55A6D-F39B-44F0-825C-5C18084F782C}"/>
              </a:ext>
            </a:extLst>
          </p:cNvPr>
          <p:cNvSpPr>
            <a:spLocks noGrp="1"/>
          </p:cNvSpPr>
          <p:nvPr>
            <p:ph type="title"/>
          </p:nvPr>
        </p:nvSpPr>
        <p:spPr>
          <a:xfrm>
            <a:off x="840000" y="2430000"/>
            <a:ext cx="10512000" cy="1440000"/>
          </a:xfrm>
        </p:spPr>
        <p:txBody>
          <a:bodyPr/>
          <a:lstStyle>
            <a:lvl1pPr algn="ctr">
              <a:defRPr/>
            </a:lvl1p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fld id="{4DEF1DE5-3153-41DC-9029-A8E0F7729D62}" type="datetimeFigureOut">
              <a:rPr lang="fi-FI" smtClean="0"/>
              <a:t>7.4.2022</a:t>
            </a:fld>
            <a:endParaRPr lang="fi-FI"/>
          </a:p>
        </p:txBody>
      </p:sp>
      <p:sp>
        <p:nvSpPr>
          <p:cNvPr id="4" name="Alatunnisteen paikkamerkki 3"/>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64773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Vain otsikko 2">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9F55A6D-F39B-44F0-825C-5C18084F782C}"/>
              </a:ext>
            </a:extLst>
          </p:cNvPr>
          <p:cNvSpPr>
            <a:spLocks noGrp="1"/>
          </p:cNvSpPr>
          <p:nvPr>
            <p:ph type="title"/>
          </p:nvPr>
        </p:nvSpPr>
        <p:spPr>
          <a:xfrm>
            <a:off x="840000" y="2430000"/>
            <a:ext cx="10512000" cy="1440000"/>
          </a:xfrm>
        </p:spPr>
        <p:txBody>
          <a:bodyPr/>
          <a:lstStyle>
            <a:lvl1pPr algn="ctr">
              <a:defRPr/>
            </a:lvl1p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fld id="{4DEF1DE5-3153-41DC-9029-A8E0F7729D62}" type="datetimeFigureOut">
              <a:rPr lang="fi-FI" smtClean="0"/>
              <a:t>7.4.2022</a:t>
            </a:fld>
            <a:endParaRPr lang="fi-FI"/>
          </a:p>
        </p:txBody>
      </p:sp>
      <p:sp>
        <p:nvSpPr>
          <p:cNvPr id="4" name="Alatunnisteen paikkamerkki 3"/>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11213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DEF1DE5-3153-41DC-9029-A8E0F7729D62}" type="datetimeFigureOut">
              <a:rPr lang="fi-FI" smtClean="0"/>
              <a:t>7.4.2022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865817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alkoinen">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DEF1DE5-3153-41DC-9029-A8E0F7729D62}" type="datetimeFigureOut">
              <a:rPr lang="fi-FI" smtClean="0"/>
              <a:t>7.4.2022</a:t>
            </a:fld>
            <a:endParaRPr lang="fi-FI"/>
          </a:p>
        </p:txBody>
      </p:sp>
      <p:sp>
        <p:nvSpPr>
          <p:cNvPr id="3" name="Alatunnisteen paikkamerkki 2"/>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2001585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1"/>
        </a:solidFill>
        <a:effectLst/>
      </p:bgPr>
    </p:bg>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C1C979E-78A7-43ED-A257-7D46D602CBBC}"/>
              </a:ext>
            </a:extLst>
          </p:cNvPr>
          <p:cNvSpPr>
            <a:spLocks noGrp="1"/>
          </p:cNvSpPr>
          <p:nvPr>
            <p:ph type="title" hasCustomPrompt="1"/>
          </p:nvPr>
        </p:nvSpPr>
        <p:spPr>
          <a:xfrm>
            <a:off x="3625200" y="288000"/>
            <a:ext cx="4942800" cy="2250000"/>
          </a:xfrm>
        </p:spPr>
        <p:txBody>
          <a:bodyPr/>
          <a:lstStyle>
            <a:lvl1pPr algn="ctr">
              <a:defRPr sz="2800" b="0">
                <a:latin typeface="+mn-lt"/>
              </a:defRPr>
            </a:lvl1pPr>
          </a:lstStyle>
          <a:p>
            <a:r>
              <a:rPr lang="fi-FI" dirty="0"/>
              <a:t>Lisää kiitosteksti</a:t>
            </a:r>
          </a:p>
        </p:txBody>
      </p:sp>
      <p:sp>
        <p:nvSpPr>
          <p:cNvPr id="2" name="Päivämäärän paikkamerkki 1"/>
          <p:cNvSpPr>
            <a:spLocks noGrp="1"/>
          </p:cNvSpPr>
          <p:nvPr>
            <p:ph type="dt" sz="half" idx="10"/>
          </p:nvPr>
        </p:nvSpPr>
        <p:spPr/>
        <p:txBody>
          <a:bodyPr/>
          <a:lstStyle>
            <a:lvl1pPr>
              <a:defRPr>
                <a:noFill/>
              </a:defRPr>
            </a:lvl1pPr>
          </a:lstStyle>
          <a:p>
            <a:fld id="{4DEF1DE5-3153-41DC-9029-A8E0F7729D62}" type="datetimeFigureOut">
              <a:rPr lang="fi-FI" smtClean="0"/>
              <a:t>7.4.2022</a:t>
            </a:fld>
            <a:endParaRPr lang="fi-FI"/>
          </a:p>
        </p:txBody>
      </p:sp>
      <p:sp>
        <p:nvSpPr>
          <p:cNvPr id="3" name="Alatunnisteen paikkamerkki 2"/>
          <p:cNvSpPr>
            <a:spLocks noGrp="1"/>
          </p:cNvSpPr>
          <p:nvPr>
            <p:ph type="ftr" sz="quarter" idx="11"/>
          </p:nvPr>
        </p:nvSpPr>
        <p:spPr/>
        <p:txBody>
          <a:bodyPr/>
          <a:lstStyle>
            <a:lvl1pPr>
              <a:defRPr>
                <a:noFill/>
              </a:defRPr>
            </a:lvl1pPr>
          </a:lstStyle>
          <a:p>
            <a:endParaRPr lang="fi-FI"/>
          </a:p>
        </p:txBody>
      </p:sp>
      <p:pic>
        <p:nvPicPr>
          <p:cNvPr id="5" name="Kuva 4">
            <a:extLst>
              <a:ext uri="{FF2B5EF4-FFF2-40B4-BE49-F238E27FC236}">
                <a16:creationId xmlns:a16="http://schemas.microsoft.com/office/drawing/2014/main" id="{EB0DE771-7B10-449D-9C7E-96C017784F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6088201"/>
            <a:ext cx="10518368" cy="88762"/>
          </a:xfrm>
          <a:prstGeom prst="rect">
            <a:avLst/>
          </a:prstGeom>
        </p:spPr>
      </p:pic>
      <p:pic>
        <p:nvPicPr>
          <p:cNvPr id="6" name="Logo">
            <a:extLst>
              <a:ext uri="{FF2B5EF4-FFF2-40B4-BE49-F238E27FC236}">
                <a16:creationId xmlns:a16="http://schemas.microsoft.com/office/drawing/2014/main" id="{D65FF5D4-B4DB-475F-A99B-18C2C492CB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346" y="4176781"/>
            <a:ext cx="2485747" cy="565200"/>
          </a:xfrm>
          <a:prstGeom prst="rect">
            <a:avLst/>
          </a:prstGeom>
        </p:spPr>
      </p:pic>
    </p:spTree>
    <p:extLst>
      <p:ext uri="{BB962C8B-B14F-4D97-AF65-F5344CB8AC3E}">
        <p14:creationId xmlns:p14="http://schemas.microsoft.com/office/powerpoint/2010/main" val="291494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9F05DB3-87F3-4CD5-B203-F0DE1D45E3B4}"/>
              </a:ext>
            </a:extLst>
          </p:cNvPr>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4DEF1DE5-3153-41DC-9029-A8E0F7729D62}" type="datetimeFigureOut">
              <a:rPr lang="fi-FI" smtClean="0"/>
              <a:t>7.4.2022</a:t>
            </a:fld>
            <a:endParaRPr lang="fi-FI"/>
          </a:p>
        </p:txBody>
      </p:sp>
      <p:sp>
        <p:nvSpPr>
          <p:cNvPr id="5" name="Alatunnisteen paikkamerkki 4"/>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85207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tsikko ja sisältö 2">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9F05DB3-87F3-4CD5-B203-F0DE1D45E3B4}"/>
              </a:ext>
            </a:extLst>
          </p:cNvPr>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4DEF1DE5-3153-41DC-9029-A8E0F7729D62}" type="datetimeFigureOut">
              <a:rPr lang="fi-FI" smtClean="0"/>
              <a:t>7.4.2022</a:t>
            </a:fld>
            <a:endParaRPr lang="fi-FI"/>
          </a:p>
        </p:txBody>
      </p:sp>
      <p:sp>
        <p:nvSpPr>
          <p:cNvPr id="5" name="Alatunnisteen paikkamerkki 4"/>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53198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Otsikkodia 2">
    <p:spTree>
      <p:nvGrpSpPr>
        <p:cNvPr id="1" name=""/>
        <p:cNvGrpSpPr/>
        <p:nvPr/>
      </p:nvGrpSpPr>
      <p:grpSpPr>
        <a:xfrm>
          <a:off x="0" y="0"/>
          <a:ext cx="0" cy="0"/>
          <a:chOff x="0" y="0"/>
          <a:chExt cx="0" cy="0"/>
        </a:xfrm>
      </p:grpSpPr>
      <p:pic>
        <p:nvPicPr>
          <p:cNvPr id="5" name="Logo">
            <a:extLst>
              <a:ext uri="{FF2B5EF4-FFF2-40B4-BE49-F238E27FC236}">
                <a16:creationId xmlns:a16="http://schemas.microsoft.com/office/drawing/2014/main" id="{2C69ED6D-401F-4B93-84D9-9EE03256B6D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55346" y="6074806"/>
            <a:ext cx="2485747" cy="565200"/>
          </a:xfrm>
          <a:prstGeom prst="rect">
            <a:avLst/>
          </a:prstGeom>
        </p:spPr>
      </p:pic>
      <p:sp>
        <p:nvSpPr>
          <p:cNvPr id="4" name="Kuvan paikkamerkki 3">
            <a:extLst>
              <a:ext uri="{FF2B5EF4-FFF2-40B4-BE49-F238E27FC236}">
                <a16:creationId xmlns:a16="http://schemas.microsoft.com/office/drawing/2014/main" id="{C7110A8A-57C0-4831-A2C8-A1CF33FADBCA}"/>
              </a:ext>
            </a:extLst>
          </p:cNvPr>
          <p:cNvSpPr>
            <a:spLocks noGrp="1"/>
          </p:cNvSpPr>
          <p:nvPr>
            <p:ph type="pic" sz="quarter" idx="12"/>
          </p:nvPr>
        </p:nvSpPr>
        <p:spPr>
          <a:xfrm>
            <a:off x="838800" y="0"/>
            <a:ext cx="10519200" cy="4484688"/>
          </a:xfrm>
          <a:solidFill>
            <a:srgbClr val="595959"/>
          </a:solidFill>
        </p:spPr>
        <p:txBody>
          <a:bodyPr anchor="ctr"/>
          <a:lstStyle>
            <a:lvl1pPr algn="ctr">
              <a:buNone/>
              <a:defRPr>
                <a:solidFill>
                  <a:schemeClr val="bg1">
                    <a:lumMod val="95000"/>
                  </a:schemeClr>
                </a:solidFill>
              </a:defRPr>
            </a:lvl1pPr>
          </a:lstStyle>
          <a:p>
            <a:r>
              <a:rPr lang="fi-FI"/>
              <a:t>Lisää kuva napsauttamalla kuvaketta</a:t>
            </a:r>
            <a:endParaRPr lang="fi-FI" dirty="0"/>
          </a:p>
        </p:txBody>
      </p:sp>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bwMode="white">
          <a:xfrm>
            <a:off x="1306800" y="864000"/>
            <a:ext cx="9648000" cy="1440000"/>
          </a:xfrm>
        </p:spPr>
        <p:txBody>
          <a:bodyPr/>
          <a:lstStyle>
            <a:lvl1pPr algn="ctr">
              <a:defRPr>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7" name="Päivämäärän paikkamerkki 16">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7.4.2022</a:t>
            </a:fld>
            <a:endParaRPr lang="fi-FI"/>
          </a:p>
        </p:txBody>
      </p:sp>
      <p:sp>
        <p:nvSpPr>
          <p:cNvPr id="18" name="Alatunnisteen paikkamerkki 17">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pic>
        <p:nvPicPr>
          <p:cNvPr id="20" name="Kuva 19">
            <a:extLst>
              <a:ext uri="{FF2B5EF4-FFF2-40B4-BE49-F238E27FC236}">
                <a16:creationId xmlns:a16="http://schemas.microsoft.com/office/drawing/2014/main" id="{1E5B4F55-4287-4AA4-8502-E07CA1296E6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8800" y="4484650"/>
            <a:ext cx="10518368" cy="88762"/>
          </a:xfrm>
          <a:prstGeom prst="rect">
            <a:avLst/>
          </a:prstGeom>
        </p:spPr>
      </p:pic>
    </p:spTree>
    <p:extLst>
      <p:ext uri="{BB962C8B-B14F-4D97-AF65-F5344CB8AC3E}">
        <p14:creationId xmlns:p14="http://schemas.microsoft.com/office/powerpoint/2010/main" val="193014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3">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C7110A8A-57C0-4831-A2C8-A1CF33FADBCA}"/>
              </a:ext>
            </a:extLst>
          </p:cNvPr>
          <p:cNvSpPr>
            <a:spLocks noGrp="1"/>
          </p:cNvSpPr>
          <p:nvPr>
            <p:ph type="pic" sz="quarter" idx="12"/>
          </p:nvPr>
        </p:nvSpPr>
        <p:spPr>
          <a:xfrm>
            <a:off x="838800" y="0"/>
            <a:ext cx="10519200" cy="4484688"/>
          </a:xfrm>
          <a:solidFill>
            <a:srgbClr val="595959"/>
          </a:solidFill>
        </p:spPr>
        <p:txBody>
          <a:bodyPr anchor="ctr"/>
          <a:lstStyle>
            <a:lvl1pPr algn="ctr">
              <a:buNone/>
              <a:defRPr>
                <a:solidFill>
                  <a:schemeClr val="bg1">
                    <a:lumMod val="95000"/>
                  </a:schemeClr>
                </a:solidFill>
              </a:defRPr>
            </a:lvl1pPr>
          </a:lstStyle>
          <a:p>
            <a:r>
              <a:rPr lang="fi-FI"/>
              <a:t>Lisää kuva napsauttamalla kuvaketta</a:t>
            </a:r>
            <a:endParaRPr lang="fi-FI" dirty="0"/>
          </a:p>
        </p:txBody>
      </p:sp>
      <p:sp>
        <p:nvSpPr>
          <p:cNvPr id="14" name="Otsikko 13">
            <a:extLst>
              <a:ext uri="{FF2B5EF4-FFF2-40B4-BE49-F238E27FC236}">
                <a16:creationId xmlns:a16="http://schemas.microsoft.com/office/drawing/2014/main" id="{D0047F42-CE8B-4E39-86D9-99EE6990ECC2}"/>
              </a:ext>
            </a:extLst>
          </p:cNvPr>
          <p:cNvSpPr>
            <a:spLocks noGrp="1"/>
          </p:cNvSpPr>
          <p:nvPr>
            <p:ph type="title"/>
          </p:nvPr>
        </p:nvSpPr>
        <p:spPr bwMode="white">
          <a:xfrm>
            <a:off x="1306800" y="864000"/>
            <a:ext cx="9648000" cy="1440000"/>
          </a:xfrm>
        </p:spPr>
        <p:txBody>
          <a:bodyPr/>
          <a:lstStyle>
            <a:lvl1pPr algn="ctr">
              <a:defRPr>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bwMode="gray">
          <a:xfrm>
            <a:off x="838800" y="4716000"/>
            <a:ext cx="10512000" cy="1152000"/>
          </a:xfrm>
        </p:spPr>
        <p:txBody>
          <a:bodyPr anchor="ctr">
            <a:normAutofit/>
          </a:bodyPr>
          <a:lstStyle>
            <a:lvl1pPr marL="0" indent="0" algn="ctr">
              <a:buNone/>
              <a:defRPr sz="2800" b="1">
                <a:solidFill>
                  <a:srgbClr val="1F417E"/>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7" name="Päivämäärän paikkamerkki 16" hidden="1">
            <a:extLst>
              <a:ext uri="{FF2B5EF4-FFF2-40B4-BE49-F238E27FC236}">
                <a16:creationId xmlns:a16="http://schemas.microsoft.com/office/drawing/2014/main" id="{B216F8BA-DBFD-4FA2-BEE2-ED94EF3D1279}"/>
              </a:ext>
            </a:extLst>
          </p:cNvPr>
          <p:cNvSpPr>
            <a:spLocks noGrp="1"/>
          </p:cNvSpPr>
          <p:nvPr>
            <p:ph type="dt" sz="half" idx="10"/>
          </p:nvPr>
        </p:nvSpPr>
        <p:spPr/>
        <p:txBody>
          <a:bodyPr/>
          <a:lstStyle>
            <a:lvl1pPr>
              <a:defRPr>
                <a:noFill/>
              </a:defRPr>
            </a:lvl1pPr>
          </a:lstStyle>
          <a:p>
            <a:fld id="{4DEF1DE5-3153-41DC-9029-A8E0F7729D62}" type="datetimeFigureOut">
              <a:rPr lang="fi-FI" smtClean="0"/>
              <a:t>7.4.2022</a:t>
            </a:fld>
            <a:endParaRPr lang="fi-FI"/>
          </a:p>
        </p:txBody>
      </p:sp>
      <p:sp>
        <p:nvSpPr>
          <p:cNvPr id="18" name="Alatunnisteen paikkamerkki 17" hidden="1">
            <a:extLst>
              <a:ext uri="{FF2B5EF4-FFF2-40B4-BE49-F238E27FC236}">
                <a16:creationId xmlns:a16="http://schemas.microsoft.com/office/drawing/2014/main" id="{F8499C74-8ADA-40FB-A171-8562E31CDD71}"/>
              </a:ext>
            </a:extLst>
          </p:cNvPr>
          <p:cNvSpPr>
            <a:spLocks noGrp="1"/>
          </p:cNvSpPr>
          <p:nvPr>
            <p:ph type="ftr" sz="quarter" idx="11"/>
          </p:nvPr>
        </p:nvSpPr>
        <p:spPr/>
        <p:txBody>
          <a:bodyPr/>
          <a:lstStyle>
            <a:lvl1pPr>
              <a:defRPr>
                <a:noFill/>
              </a:defRPr>
            </a:lvl1pPr>
          </a:lstStyle>
          <a:p>
            <a:endParaRPr lang="fi-FI"/>
          </a:p>
        </p:txBody>
      </p:sp>
    </p:spTree>
    <p:extLst>
      <p:ext uri="{BB962C8B-B14F-4D97-AF65-F5344CB8AC3E}">
        <p14:creationId xmlns:p14="http://schemas.microsoft.com/office/powerpoint/2010/main" val="347744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838800" y="2905200"/>
            <a:ext cx="10488000" cy="1362075"/>
          </a:xfrm>
        </p:spPr>
        <p:txBody>
          <a:bodyPr anchor="b"/>
          <a:lstStyle>
            <a:lvl1pPr algn="l">
              <a:defRPr sz="4000" b="1" cap="none"/>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800" y="4406401"/>
            <a:ext cx="10488000" cy="1500187"/>
          </a:xfrm>
        </p:spPr>
        <p:txBody>
          <a:bodyPr anchor="t"/>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4DEF1DE5-3153-41DC-9029-A8E0F7729D62}" type="datetimeFigureOut">
              <a:rPr lang="fi-FI" smtClean="0"/>
              <a:t>7.4.2022</a:t>
            </a:fld>
            <a:endParaRPr lang="fi-FI"/>
          </a:p>
        </p:txBody>
      </p:sp>
      <p:sp>
        <p:nvSpPr>
          <p:cNvPr id="5" name="Alatunnisteen paikkamerkki 4"/>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8600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993DE25-9A5C-4AEC-9CB8-57E426111284}"/>
              </a:ext>
            </a:extLst>
          </p:cNvPr>
          <p:cNvSpPr>
            <a:spLocks noGrp="1"/>
          </p:cNvSpPr>
          <p:nvPr>
            <p:ph type="title"/>
          </p:nvPr>
        </p:nvSpPr>
        <p:spPr/>
        <p:txBody>
          <a:bodyPr/>
          <a:lstStyle/>
          <a:p>
            <a:r>
              <a:rPr lang="fi-FI"/>
              <a:t>Muokkaa ots. perustyyl. napsautt.</a:t>
            </a:r>
            <a:endParaRPr lang="fi-FI" dirty="0"/>
          </a:p>
        </p:txBody>
      </p:sp>
      <p:sp>
        <p:nvSpPr>
          <p:cNvPr id="3" name="Sisällön paikkamerkki 2"/>
          <p:cNvSpPr>
            <a:spLocks noGrp="1"/>
          </p:cNvSpPr>
          <p:nvPr>
            <p:ph sz="half" idx="1"/>
          </p:nvPr>
        </p:nvSpPr>
        <p:spPr>
          <a:xfrm>
            <a:off x="838800" y="1825200"/>
            <a:ext cx="5184000" cy="4140000"/>
          </a:xfrm>
        </p:spPr>
        <p:txBody>
          <a:bodyPr/>
          <a:lstStyle>
            <a:lvl1pPr>
              <a:spcBef>
                <a:spcPts val="1000"/>
              </a:spcBef>
              <a:defRPr sz="2800">
                <a:solidFill>
                  <a:schemeClr val="tx1"/>
                </a:solidFill>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solidFill>
                  <a:schemeClr val="tx1"/>
                </a:solidFill>
              </a:defRPr>
            </a:lvl4pPr>
            <a:lvl5pPr>
              <a:spcBef>
                <a:spcPts val="1000"/>
              </a:spcBef>
              <a:defRPr sz="28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59888" y="1825200"/>
            <a:ext cx="5184000" cy="4140000"/>
          </a:xfrm>
        </p:spPr>
        <p:txBody>
          <a:bodyPr/>
          <a:lstStyle>
            <a:lvl1pPr>
              <a:spcBef>
                <a:spcPts val="1000"/>
              </a:spcBef>
              <a:defRPr sz="2800">
                <a:solidFill>
                  <a:schemeClr val="tx1"/>
                </a:solidFill>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solidFill>
                  <a:schemeClr val="tx1"/>
                </a:solidFill>
              </a:defRPr>
            </a:lvl4pPr>
            <a:lvl5pPr>
              <a:spcBef>
                <a:spcPts val="1000"/>
              </a:spcBef>
              <a:defRPr sz="28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4DEF1DE5-3153-41DC-9029-A8E0F7729D62}" type="datetimeFigureOut">
              <a:rPr lang="fi-FI" smtClean="0"/>
              <a:t>7.4.2022</a:t>
            </a:fld>
            <a:endParaRPr lang="fi-FI"/>
          </a:p>
        </p:txBody>
      </p:sp>
      <p:sp>
        <p:nvSpPr>
          <p:cNvPr id="6" name="Alatunnisteen paikkamerkki 5"/>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401431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ots. perustyyl. napsautt.</a:t>
            </a:r>
            <a:endParaRPr lang="fi-FI" dirty="0"/>
          </a:p>
        </p:txBody>
      </p:sp>
      <p:sp>
        <p:nvSpPr>
          <p:cNvPr id="3" name="Tekstin paikkamerkki 2"/>
          <p:cNvSpPr>
            <a:spLocks noGrp="1"/>
          </p:cNvSpPr>
          <p:nvPr>
            <p:ph type="body" idx="1"/>
          </p:nvPr>
        </p:nvSpPr>
        <p:spPr>
          <a:xfrm>
            <a:off x="838800" y="1692000"/>
            <a:ext cx="5184000" cy="810000"/>
          </a:xfrm>
        </p:spPr>
        <p:txBody>
          <a:bodyPr anchor="b"/>
          <a:lstStyle>
            <a:lvl1pPr marL="0" indent="0">
              <a:spcBef>
                <a:spcPts val="0"/>
              </a:spcBef>
              <a:buNone/>
              <a:defRPr sz="3200" b="1">
                <a:solidFill>
                  <a:srgbClr val="1F417E"/>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8800" y="2520000"/>
            <a:ext cx="5184000" cy="3456000"/>
          </a:xfrm>
        </p:spPr>
        <p:txBody>
          <a:bodyPr/>
          <a:lstStyle>
            <a:lvl1pPr>
              <a:spcBef>
                <a:spcPts val="1000"/>
              </a:spcBef>
              <a:defRPr sz="2800"/>
            </a:lvl1pPr>
            <a:lvl2pPr>
              <a:spcBef>
                <a:spcPts val="1000"/>
              </a:spcBef>
              <a:defRPr sz="2800"/>
            </a:lvl2pPr>
            <a:lvl3pPr>
              <a:spcBef>
                <a:spcPts val="1000"/>
              </a:spcBef>
              <a:defRPr sz="2800"/>
            </a:lvl3pPr>
            <a:lvl4pPr>
              <a:spcBef>
                <a:spcPts val="1000"/>
              </a:spcBef>
              <a:defRPr sz="2800"/>
            </a:lvl4pPr>
            <a:lvl5pPr>
              <a:spcBef>
                <a:spcPts val="1000"/>
              </a:spcBef>
              <a:defRPr sz="2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59600" y="1692000"/>
            <a:ext cx="5184000" cy="810000"/>
          </a:xfrm>
        </p:spPr>
        <p:txBody>
          <a:bodyPr anchor="b"/>
          <a:lstStyle>
            <a:lvl1pPr marL="0" indent="0">
              <a:spcBef>
                <a:spcPts val="0"/>
              </a:spcBef>
              <a:buNone/>
              <a:defRPr sz="3200" b="1">
                <a:solidFill>
                  <a:srgbClr val="1F417E"/>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59600" y="2520000"/>
            <a:ext cx="5184000" cy="3456000"/>
          </a:xfrm>
        </p:spPr>
        <p:txBody>
          <a:bodyPr/>
          <a:lstStyle>
            <a:lvl1pPr>
              <a:spcBef>
                <a:spcPts val="1000"/>
              </a:spcBef>
              <a:defRPr sz="2800"/>
            </a:lvl1pPr>
            <a:lvl2pPr>
              <a:spcBef>
                <a:spcPts val="1000"/>
              </a:spcBef>
              <a:defRPr sz="2800"/>
            </a:lvl2pPr>
            <a:lvl3pPr>
              <a:spcBef>
                <a:spcPts val="1000"/>
              </a:spcBef>
              <a:defRPr sz="2800"/>
            </a:lvl3pPr>
            <a:lvl4pPr>
              <a:spcBef>
                <a:spcPts val="1000"/>
              </a:spcBef>
              <a:defRPr sz="2800"/>
            </a:lvl4pPr>
            <a:lvl5pPr>
              <a:spcBef>
                <a:spcPts val="1000"/>
              </a:spcBef>
              <a:defRPr sz="28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4DEF1DE5-3153-41DC-9029-A8E0F7729D62}" type="datetimeFigureOut">
              <a:rPr lang="fi-FI" smtClean="0"/>
              <a:t>7.4.2022</a:t>
            </a:fld>
            <a:endParaRPr lang="fi-FI"/>
          </a:p>
        </p:txBody>
      </p:sp>
      <p:sp>
        <p:nvSpPr>
          <p:cNvPr id="8" name="Alatunnisteen paikkamerkki 7"/>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34465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uvatekstillinen sisältö">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993DE25-9A5C-4AEC-9CB8-57E426111284}"/>
              </a:ext>
            </a:extLst>
          </p:cNvPr>
          <p:cNvSpPr>
            <a:spLocks noGrp="1"/>
          </p:cNvSpPr>
          <p:nvPr>
            <p:ph type="title"/>
          </p:nvPr>
        </p:nvSpPr>
        <p:spPr>
          <a:xfrm>
            <a:off x="838800" y="360000"/>
            <a:ext cx="3934800" cy="2196000"/>
          </a:xfrm>
        </p:spPr>
        <p:txBody>
          <a:bodyPr/>
          <a:lstStyle>
            <a:lvl1pPr>
              <a:defRPr sz="3200"/>
            </a:lvl1pPr>
          </a:lstStyle>
          <a:p>
            <a:r>
              <a:rPr lang="fi-FI"/>
              <a:t>Muokkaa ots. perustyyl. napsautt.</a:t>
            </a:r>
            <a:endParaRPr lang="fi-FI" dirty="0"/>
          </a:p>
        </p:txBody>
      </p:sp>
      <p:sp>
        <p:nvSpPr>
          <p:cNvPr id="3" name="Sisällön paikkamerkki 2"/>
          <p:cNvSpPr>
            <a:spLocks noGrp="1"/>
          </p:cNvSpPr>
          <p:nvPr>
            <p:ph sz="half" idx="1"/>
          </p:nvPr>
        </p:nvSpPr>
        <p:spPr>
          <a:xfrm>
            <a:off x="838800" y="2556000"/>
            <a:ext cx="3934800" cy="3420000"/>
          </a:xfrm>
        </p:spPr>
        <p:txBody>
          <a:bodyPr/>
          <a:lstStyle>
            <a:lvl1pPr>
              <a:spcBef>
                <a:spcPts val="1000"/>
              </a:spcBef>
              <a:defRPr sz="2800">
                <a:solidFill>
                  <a:schemeClr val="tx1"/>
                </a:solidFill>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solidFill>
                  <a:schemeClr val="tx1"/>
                </a:solidFill>
              </a:defRPr>
            </a:lvl4pPr>
            <a:lvl5pPr>
              <a:spcBef>
                <a:spcPts val="1000"/>
              </a:spcBef>
              <a:defRPr sz="28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5154972" y="972000"/>
            <a:ext cx="6174000" cy="5014800"/>
          </a:xfrm>
        </p:spPr>
        <p:txBody>
          <a:bodyPr/>
          <a:lstStyle>
            <a:lvl1pPr>
              <a:spcBef>
                <a:spcPts val="1000"/>
              </a:spcBef>
              <a:defRPr sz="2800">
                <a:solidFill>
                  <a:schemeClr val="tx1"/>
                </a:solidFill>
              </a:defRPr>
            </a:lvl1pPr>
            <a:lvl2pPr>
              <a:spcBef>
                <a:spcPts val="1000"/>
              </a:spcBef>
              <a:defRPr sz="2800">
                <a:solidFill>
                  <a:schemeClr val="tx1"/>
                </a:solidFill>
              </a:defRPr>
            </a:lvl2pPr>
            <a:lvl3pPr>
              <a:spcBef>
                <a:spcPts val="1000"/>
              </a:spcBef>
              <a:defRPr sz="2800">
                <a:solidFill>
                  <a:schemeClr val="tx1"/>
                </a:solidFill>
              </a:defRPr>
            </a:lvl3pPr>
            <a:lvl4pPr>
              <a:spcBef>
                <a:spcPts val="1000"/>
              </a:spcBef>
              <a:defRPr sz="2800">
                <a:solidFill>
                  <a:schemeClr val="tx1"/>
                </a:solidFill>
              </a:defRPr>
            </a:lvl4pPr>
            <a:lvl5pPr>
              <a:spcBef>
                <a:spcPts val="1000"/>
              </a:spcBef>
              <a:defRPr sz="2800">
                <a:solidFill>
                  <a:schemeClr val="tx1"/>
                </a:solidFill>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4DEF1DE5-3153-41DC-9029-A8E0F7729D62}" type="datetimeFigureOut">
              <a:rPr lang="fi-FI" smtClean="0"/>
              <a:t>7.4.2022</a:t>
            </a:fld>
            <a:endParaRPr lang="fi-FI"/>
          </a:p>
        </p:txBody>
      </p:sp>
      <p:sp>
        <p:nvSpPr>
          <p:cNvPr id="6" name="Alatunnisteen paikkamerkki 5"/>
          <p:cNvSpPr>
            <a:spLocks noGrp="1"/>
          </p:cNvSpPr>
          <p:nvPr>
            <p:ph type="ftr" sz="quarter" idx="11"/>
          </p:nvPr>
        </p:nvSpPr>
        <p:spPr/>
        <p:txBody>
          <a:bodyPr/>
          <a:lstStyle/>
          <a:p>
            <a:endParaRPr lang="fi-FI"/>
          </a:p>
        </p:txBody>
      </p:sp>
    </p:spTree>
    <p:extLst>
      <p:ext uri="{BB962C8B-B14F-4D97-AF65-F5344CB8AC3E}">
        <p14:creationId xmlns:p14="http://schemas.microsoft.com/office/powerpoint/2010/main" val="177770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800" y="360000"/>
            <a:ext cx="10512000" cy="14400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800" y="1825200"/>
            <a:ext cx="10512000" cy="41400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p:cNvSpPr>
            <a:spLocks noGrp="1"/>
          </p:cNvSpPr>
          <p:nvPr>
            <p:ph type="dt" sz="half" idx="2"/>
          </p:nvPr>
        </p:nvSpPr>
        <p:spPr>
          <a:xfrm>
            <a:off x="838800" y="6356351"/>
            <a:ext cx="1080000" cy="365125"/>
          </a:xfrm>
          <a:prstGeom prst="rect">
            <a:avLst/>
          </a:prstGeom>
        </p:spPr>
        <p:txBody>
          <a:bodyPr vert="horz" lIns="91440" tIns="45720" rIns="91440" bIns="45720" rtlCol="0" anchor="ctr"/>
          <a:lstStyle>
            <a:lvl1pPr algn="l">
              <a:defRPr sz="1200">
                <a:solidFill>
                  <a:schemeClr val="tx2"/>
                </a:solidFill>
              </a:defRPr>
            </a:lvl1pPr>
          </a:lstStyle>
          <a:p>
            <a:fld id="{4DEF1DE5-3153-41DC-9029-A8E0F7729D62}" type="datetimeFigureOut">
              <a:rPr lang="fi-FI" smtClean="0"/>
              <a:t>7.4.2022</a:t>
            </a:fld>
            <a:endParaRPr lang="fi-FI"/>
          </a:p>
        </p:txBody>
      </p:sp>
      <p:sp>
        <p:nvSpPr>
          <p:cNvPr id="5" name="Alatunnisteen paikkamerkki 4"/>
          <p:cNvSpPr>
            <a:spLocks noGrp="1"/>
          </p:cNvSpPr>
          <p:nvPr>
            <p:ph type="ftr" sz="quarter" idx="3"/>
          </p:nvPr>
        </p:nvSpPr>
        <p:spPr>
          <a:xfrm>
            <a:off x="1926000" y="6356351"/>
            <a:ext cx="3508800" cy="365125"/>
          </a:xfrm>
          <a:prstGeom prst="rect">
            <a:avLst/>
          </a:prstGeom>
        </p:spPr>
        <p:txBody>
          <a:bodyPr vert="horz" lIns="91440" tIns="45720" rIns="91440" bIns="45720" rtlCol="0" anchor="ctr"/>
          <a:lstStyle>
            <a:lvl1pPr algn="l">
              <a:defRPr sz="1200">
                <a:solidFill>
                  <a:schemeClr val="tx2"/>
                </a:solidFill>
              </a:defRPr>
            </a:lvl1pPr>
          </a:lstStyle>
          <a:p>
            <a:endParaRPr lang="fi-FI"/>
          </a:p>
        </p:txBody>
      </p:sp>
      <p:pic>
        <p:nvPicPr>
          <p:cNvPr id="6" name="Kuva 5">
            <a:extLst>
              <a:ext uri="{FF2B5EF4-FFF2-40B4-BE49-F238E27FC236}">
                <a16:creationId xmlns:a16="http://schemas.microsoft.com/office/drawing/2014/main" id="{7E3BA52F-62CE-4DBA-AEA5-6EF28B6B037A}"/>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838200" y="6088201"/>
            <a:ext cx="10518368" cy="88762"/>
          </a:xfrm>
          <a:prstGeom prst="rect">
            <a:avLst/>
          </a:prstGeom>
        </p:spPr>
      </p:pic>
      <p:pic>
        <p:nvPicPr>
          <p:cNvPr id="9" name="Logo">
            <a:extLst>
              <a:ext uri="{FF2B5EF4-FFF2-40B4-BE49-F238E27FC236}">
                <a16:creationId xmlns:a16="http://schemas.microsoft.com/office/drawing/2014/main" id="{27066CC5-7409-45A3-AAF2-5E5CA4359094}"/>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119730" y="6416157"/>
            <a:ext cx="1155793" cy="262800"/>
          </a:xfrm>
          <a:prstGeom prst="rect">
            <a:avLst/>
          </a:prstGeom>
        </p:spPr>
      </p:pic>
    </p:spTree>
    <p:extLst>
      <p:ext uri="{BB962C8B-B14F-4D97-AF65-F5344CB8AC3E}">
        <p14:creationId xmlns:p14="http://schemas.microsoft.com/office/powerpoint/2010/main" val="368366918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l" defTabSz="914400" rtl="0" eaLnBrk="1" latinLnBrk="0" hangingPunct="1">
        <a:lnSpc>
          <a:spcPct val="90000"/>
        </a:lnSpc>
        <a:spcBef>
          <a:spcPct val="0"/>
        </a:spcBef>
        <a:buNone/>
        <a:defRPr sz="4800" b="1" kern="1200">
          <a:solidFill>
            <a:srgbClr val="1F417E"/>
          </a:solidFill>
          <a:latin typeface="+mj-lt"/>
          <a:ea typeface="+mj-ea"/>
          <a:cs typeface="+mj-cs"/>
        </a:defRPr>
      </a:lvl1pPr>
    </p:titleStyle>
    <p:bodyStyle>
      <a:lvl1pPr marL="252000" indent="-252000" algn="l" defTabSz="914400" rtl="0" eaLnBrk="1" latinLnBrk="0" hangingPunct="1">
        <a:spcBef>
          <a:spcPts val="1000"/>
        </a:spcBef>
        <a:buClr>
          <a:schemeClr val="accent2"/>
        </a:buClr>
        <a:buSzPct val="80000"/>
        <a:buFont typeface="Microsoft Sans Serif" pitchFamily="34" charset="0"/>
        <a:buChar char="•"/>
        <a:defRPr sz="2800" kern="1200">
          <a:solidFill>
            <a:schemeClr val="tx1"/>
          </a:solidFill>
          <a:latin typeface="+mn-lt"/>
          <a:ea typeface="+mn-ea"/>
          <a:cs typeface="+mn-cs"/>
        </a:defRPr>
      </a:lvl1pPr>
      <a:lvl2pPr marL="504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2pPr>
      <a:lvl3pPr marL="756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3pPr>
      <a:lvl4pPr marL="1008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4pPr>
      <a:lvl5pPr marL="1260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5pPr>
      <a:lvl6pPr marL="1512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6pPr>
      <a:lvl7pPr marL="1764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7pPr>
      <a:lvl8pPr marL="2016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8pPr>
      <a:lvl9pPr marL="2268000" indent="-252000" algn="l" defTabSz="914400" rtl="0" eaLnBrk="1" latinLnBrk="0" hangingPunct="1">
        <a:spcBef>
          <a:spcPts val="1000"/>
        </a:spcBef>
        <a:buClr>
          <a:schemeClr val="accent2"/>
        </a:buClr>
        <a:buSzPct val="80000"/>
        <a:buFont typeface="Arial" pitchFamily="34" charset="0"/>
        <a:buChar char="•"/>
        <a:defRPr sz="2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E8303C-1CC9-46C0-877C-D1FBF9F51AC7}"/>
              </a:ext>
            </a:extLst>
          </p:cNvPr>
          <p:cNvSpPr>
            <a:spLocks noGrp="1"/>
          </p:cNvSpPr>
          <p:nvPr>
            <p:ph type="title"/>
          </p:nvPr>
        </p:nvSpPr>
        <p:spPr/>
        <p:txBody>
          <a:bodyPr/>
          <a:lstStyle/>
          <a:p>
            <a:r>
              <a:rPr lang="fi-FI" dirty="0"/>
              <a:t>Systeemistä työskentelyä ohjaavat periaatteet</a:t>
            </a:r>
          </a:p>
        </p:txBody>
      </p:sp>
      <p:sp>
        <p:nvSpPr>
          <p:cNvPr id="3" name="Alaotsikko 2">
            <a:extLst>
              <a:ext uri="{FF2B5EF4-FFF2-40B4-BE49-F238E27FC236}">
                <a16:creationId xmlns:a16="http://schemas.microsoft.com/office/drawing/2014/main" id="{602A6AD0-97BC-47CD-AD50-FAE00B90EE6E}"/>
              </a:ext>
            </a:extLst>
          </p:cNvPr>
          <p:cNvSpPr>
            <a:spLocks noGrp="1"/>
          </p:cNvSpPr>
          <p:nvPr>
            <p:ph type="subTitle" idx="1"/>
          </p:nvPr>
        </p:nvSpPr>
        <p:spPr/>
        <p:txBody>
          <a:bodyPr/>
          <a:lstStyle/>
          <a:p>
            <a:r>
              <a:rPr lang="fi-FI" dirty="0" err="1"/>
              <a:t>PirSOTE</a:t>
            </a:r>
            <a:r>
              <a:rPr lang="fi-FI" dirty="0"/>
              <a:t> 2021-23</a:t>
            </a:r>
          </a:p>
          <a:p>
            <a:endParaRPr lang="fi-FI" dirty="0"/>
          </a:p>
        </p:txBody>
      </p:sp>
    </p:spTree>
    <p:extLst>
      <p:ext uri="{BB962C8B-B14F-4D97-AF65-F5344CB8AC3E}">
        <p14:creationId xmlns:p14="http://schemas.microsoft.com/office/powerpoint/2010/main" val="29000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1"/>
          <p:cNvSpPr txBox="1">
            <a:spLocks noGrp="1"/>
          </p:cNvSpPr>
          <p:nvPr>
            <p:ph type="title" idx="4294967295"/>
          </p:nvPr>
        </p:nvSpPr>
        <p:spPr>
          <a:xfrm>
            <a:off x="894500" y="927650"/>
            <a:ext cx="10652700" cy="4861200"/>
          </a:xfrm>
          <a:prstGeom prst="rect">
            <a:avLst/>
          </a:prstGeom>
          <a:noFill/>
          <a:ln>
            <a:noFill/>
          </a:ln>
        </p:spPr>
        <p:txBody>
          <a:bodyPr spcFirstLastPara="1" wrap="square" lIns="0" tIns="121900" rIns="0" bIns="121900" anchor="ctr" anchorCtr="0">
            <a:noAutofit/>
          </a:bodyPr>
          <a:lstStyle/>
          <a:p>
            <a:pPr marL="230399" marR="0" lvl="0" indent="-509799" algn="ctr" rtl="0">
              <a:lnSpc>
                <a:spcPct val="100000"/>
              </a:lnSpc>
              <a:spcBef>
                <a:spcPts val="0"/>
              </a:spcBef>
              <a:spcAft>
                <a:spcPts val="0"/>
              </a:spcAft>
              <a:buClr>
                <a:srgbClr val="002060"/>
              </a:buClr>
              <a:buSzPts val="4400"/>
              <a:buFont typeface="Cambria"/>
              <a:buAutoNum type="arabicPeriod"/>
            </a:pPr>
            <a:r>
              <a:rPr lang="en-GB" sz="4400" b="1">
                <a:solidFill>
                  <a:srgbClr val="002060"/>
                </a:solidFill>
                <a:latin typeface="Cambria"/>
                <a:ea typeface="Cambria"/>
                <a:cs typeface="Cambria"/>
                <a:sym typeface="Cambria"/>
              </a:rPr>
              <a:t>LÄHTÖKOHTIA SYSTEEMISYYTEEN</a:t>
            </a:r>
            <a:endParaRPr sz="4400" b="1">
              <a:solidFill>
                <a:srgbClr val="002060"/>
              </a:solidFill>
              <a:latin typeface="Cambria"/>
              <a:ea typeface="Cambria"/>
              <a:cs typeface="Cambria"/>
              <a:sym typeface="Cambria"/>
            </a:endParaRPr>
          </a:p>
          <a:p>
            <a:pPr marL="0" marR="0" lvl="0" indent="0" algn="ctr" rtl="0">
              <a:lnSpc>
                <a:spcPct val="100000"/>
              </a:lnSpc>
              <a:spcBef>
                <a:spcPts val="0"/>
              </a:spcBef>
              <a:spcAft>
                <a:spcPts val="0"/>
              </a:spcAft>
              <a:buNone/>
            </a:pPr>
            <a:endParaRPr sz="3600" b="1">
              <a:solidFill>
                <a:srgbClr val="002060"/>
              </a:solidFill>
              <a:latin typeface="Cambria"/>
              <a:ea typeface="Cambria"/>
              <a:cs typeface="Cambria"/>
              <a:sym typeface="Cambria"/>
            </a:endParaRPr>
          </a:p>
          <a:p>
            <a:pPr marL="0" marR="0" lvl="0" indent="0" algn="ctr" rtl="0">
              <a:lnSpc>
                <a:spcPct val="100000"/>
              </a:lnSpc>
              <a:spcBef>
                <a:spcPts val="0"/>
              </a:spcBef>
              <a:spcAft>
                <a:spcPts val="0"/>
              </a:spcAft>
              <a:buNone/>
            </a:pPr>
            <a:r>
              <a:rPr lang="en-GB" sz="2000" b="1">
                <a:solidFill>
                  <a:srgbClr val="002060"/>
                </a:solidFill>
                <a:latin typeface="Cambria"/>
                <a:ea typeface="Cambria"/>
                <a:cs typeface="Cambria"/>
                <a:sym typeface="Cambria"/>
              </a:rPr>
              <a:t>Systeeminen työtapa on systeemisen ajatteluun perustuva tapa toimia asiakaslähtöisesti.</a:t>
            </a:r>
            <a:endParaRPr sz="2000" b="1">
              <a:solidFill>
                <a:srgbClr val="002060"/>
              </a:solidFill>
              <a:latin typeface="Cambria"/>
              <a:ea typeface="Cambria"/>
              <a:cs typeface="Cambria"/>
              <a:sym typeface="Cambria"/>
            </a:endParaRPr>
          </a:p>
          <a:p>
            <a:pPr marL="0" marR="0" lvl="0" indent="0" algn="ctr" rtl="0">
              <a:lnSpc>
                <a:spcPct val="100000"/>
              </a:lnSpc>
              <a:spcBef>
                <a:spcPts val="0"/>
              </a:spcBef>
              <a:spcAft>
                <a:spcPts val="0"/>
              </a:spcAft>
              <a:buNone/>
            </a:pPr>
            <a:r>
              <a:rPr lang="en-GB" sz="2000" b="1">
                <a:solidFill>
                  <a:srgbClr val="002060"/>
                </a:solidFill>
                <a:latin typeface="Cambria"/>
                <a:ea typeface="Cambria"/>
                <a:cs typeface="Cambria"/>
                <a:sym typeface="Cambria"/>
              </a:rPr>
              <a:t>Systeemisyydellä tavoitellaan parempaa tukea lapsille ja perheille sekä kokonaisuutena merkittävästi paremmin toimivaa palvelujärjestelmää (kustannusvaikuttavuus).</a:t>
            </a:r>
            <a:br>
              <a:rPr lang="en-GB" sz="2000" b="1">
                <a:solidFill>
                  <a:srgbClr val="002060"/>
                </a:solidFill>
                <a:latin typeface="Cambria"/>
                <a:ea typeface="Cambria"/>
                <a:cs typeface="Cambria"/>
                <a:sym typeface="Cambria"/>
              </a:rPr>
            </a:br>
            <a:br>
              <a:rPr lang="en-GB" sz="2000" b="1">
                <a:solidFill>
                  <a:srgbClr val="002060"/>
                </a:solidFill>
                <a:latin typeface="Cambria"/>
                <a:ea typeface="Cambria"/>
                <a:cs typeface="Cambria"/>
                <a:sym typeface="Cambria"/>
              </a:rPr>
            </a:br>
            <a:r>
              <a:rPr lang="en-GB" sz="2000" b="1">
                <a:solidFill>
                  <a:srgbClr val="002060"/>
                </a:solidFill>
                <a:latin typeface="Cambria"/>
                <a:ea typeface="Cambria"/>
                <a:cs typeface="Cambria"/>
                <a:sym typeface="Cambria"/>
              </a:rPr>
              <a:t>Osalle systeemisyyden hyödyntämisessä kyseessä on paluu vanhaan. </a:t>
            </a:r>
            <a:endParaRPr sz="2000" b="1">
              <a:solidFill>
                <a:srgbClr val="002060"/>
              </a:solidFill>
              <a:latin typeface="Cambria"/>
              <a:ea typeface="Cambria"/>
              <a:cs typeface="Cambria"/>
              <a:sym typeface="Cambria"/>
            </a:endParaRPr>
          </a:p>
          <a:p>
            <a:pPr marL="0" marR="0" lvl="0" indent="0" algn="ctr" rtl="0">
              <a:lnSpc>
                <a:spcPct val="100000"/>
              </a:lnSpc>
              <a:spcBef>
                <a:spcPts val="0"/>
              </a:spcBef>
              <a:spcAft>
                <a:spcPts val="0"/>
              </a:spcAft>
              <a:buNone/>
            </a:pPr>
            <a:r>
              <a:rPr lang="en-GB" sz="2000" b="1">
                <a:solidFill>
                  <a:srgbClr val="002060"/>
                </a:solidFill>
                <a:latin typeface="Cambria"/>
                <a:ea typeface="Cambria"/>
                <a:cs typeface="Cambria"/>
                <a:sym typeface="Cambria"/>
              </a:rPr>
              <a:t>Osa tunnistaa työtavan toisella nimellä kuin systeemisyys. </a:t>
            </a:r>
            <a:br>
              <a:rPr lang="en-GB" sz="2000" b="1">
                <a:solidFill>
                  <a:srgbClr val="002060"/>
                </a:solidFill>
                <a:latin typeface="Cambria"/>
                <a:ea typeface="Cambria"/>
                <a:cs typeface="Cambria"/>
                <a:sym typeface="Cambria"/>
              </a:rPr>
            </a:br>
            <a:r>
              <a:rPr lang="en-GB" sz="2000" b="1">
                <a:solidFill>
                  <a:srgbClr val="002060"/>
                </a:solidFill>
                <a:latin typeface="Cambria"/>
                <a:ea typeface="Cambria"/>
                <a:cs typeface="Cambria"/>
                <a:sym typeface="Cambria"/>
              </a:rPr>
              <a:t>Oleellista on tunnistaa yhdessä riittävällä tavalla yhteiset ajattelun ja toiminnan periaatteet, jonka varaan yhteinen toiminta kussakin tilanteessa perustuu.</a:t>
            </a:r>
            <a:endParaRPr sz="2000" b="1">
              <a:solidFill>
                <a:srgbClr val="002060"/>
              </a:solidFill>
              <a:latin typeface="Cambria"/>
              <a:ea typeface="Cambria"/>
              <a:cs typeface="Cambria"/>
              <a:sym typeface="Cambria"/>
            </a:endParaRPr>
          </a:p>
        </p:txBody>
      </p:sp>
      <p:pic>
        <p:nvPicPr>
          <p:cNvPr id="272" name="Google Shape;272;p51" descr="Kuva, joka sisältää kohteen teksti&#10;&#10;Kuvaus luotu automaattisesti"/>
          <p:cNvPicPr preferRelativeResize="0"/>
          <p:nvPr/>
        </p:nvPicPr>
        <p:blipFill rotWithShape="1">
          <a:blip r:embed="rId3">
            <a:alphaModFix/>
          </a:blip>
          <a:srcRect/>
          <a:stretch/>
        </p:blipFill>
        <p:spPr>
          <a:xfrm>
            <a:off x="4548428" y="5994000"/>
            <a:ext cx="3095146" cy="7882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2"/>
          <p:cNvSpPr txBox="1">
            <a:spLocks noGrp="1"/>
          </p:cNvSpPr>
          <p:nvPr>
            <p:ph type="title"/>
          </p:nvPr>
        </p:nvSpPr>
        <p:spPr>
          <a:xfrm>
            <a:off x="838800" y="131400"/>
            <a:ext cx="11353200" cy="144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200"/>
              <a:buFont typeface="Economica"/>
              <a:buNone/>
            </a:pPr>
            <a:r>
              <a:rPr lang="en-GB" sz="3900">
                <a:solidFill>
                  <a:srgbClr val="002060"/>
                </a:solidFill>
              </a:rPr>
              <a:t>Tunnistammeko, millaiseen ajatteluun yhteiskuntamme perustuu?</a:t>
            </a:r>
            <a:endParaRPr sz="3900">
              <a:solidFill>
                <a:srgbClr val="002060"/>
              </a:solidFill>
            </a:endParaRPr>
          </a:p>
        </p:txBody>
      </p:sp>
      <p:pic>
        <p:nvPicPr>
          <p:cNvPr id="278" name="Google Shape;278;p52" descr="Kuva, joka sisältää kohteen teksti&#10;&#10;Kuvaus luotu automaattisesti"/>
          <p:cNvPicPr preferRelativeResize="0"/>
          <p:nvPr/>
        </p:nvPicPr>
        <p:blipFill rotWithShape="1">
          <a:blip r:embed="rId3">
            <a:alphaModFix/>
          </a:blip>
          <a:srcRect/>
          <a:stretch/>
        </p:blipFill>
        <p:spPr>
          <a:xfrm>
            <a:off x="9336360" y="6213737"/>
            <a:ext cx="2232250" cy="568526"/>
          </a:xfrm>
          <a:prstGeom prst="rect">
            <a:avLst/>
          </a:prstGeom>
          <a:noFill/>
          <a:ln>
            <a:noFill/>
          </a:ln>
        </p:spPr>
      </p:pic>
      <p:pic>
        <p:nvPicPr>
          <p:cNvPr id="279" name="Google Shape;279;p52"/>
          <p:cNvPicPr preferRelativeResize="0"/>
          <p:nvPr/>
        </p:nvPicPr>
        <p:blipFill>
          <a:blip r:embed="rId4">
            <a:alphaModFix/>
          </a:blip>
          <a:stretch>
            <a:fillRect/>
          </a:stretch>
        </p:blipFill>
        <p:spPr>
          <a:xfrm>
            <a:off x="1374700" y="1641050"/>
            <a:ext cx="9436827" cy="4276425"/>
          </a:xfrm>
          <a:prstGeom prst="rect">
            <a:avLst/>
          </a:prstGeom>
          <a:noFill/>
          <a:ln>
            <a:noFill/>
          </a:ln>
        </p:spPr>
      </p:pic>
      <p:sp>
        <p:nvSpPr>
          <p:cNvPr id="280" name="Google Shape;280;p52"/>
          <p:cNvSpPr/>
          <p:nvPr/>
        </p:nvSpPr>
        <p:spPr>
          <a:xfrm>
            <a:off x="9427202" y="5754350"/>
            <a:ext cx="1923600" cy="33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GB" sz="1100">
                <a:latin typeface="Cambria"/>
                <a:ea typeface="Cambria"/>
                <a:cs typeface="Cambria"/>
                <a:sym typeface="Cambria"/>
              </a:rPr>
              <a:t>Lähde: THL </a:t>
            </a:r>
            <a:endParaRPr sz="1100" i="0" u="none" strike="noStrike" cap="none">
              <a:solidFill>
                <a:srgbClr val="000000"/>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53" descr="Kuva, joka sisältää kohteen teksti&#10;&#10;Kuvaus luotu automaattisesti"/>
          <p:cNvPicPr preferRelativeResize="0"/>
          <p:nvPr/>
        </p:nvPicPr>
        <p:blipFill rotWithShape="1">
          <a:blip r:embed="rId3">
            <a:alphaModFix/>
          </a:blip>
          <a:srcRect/>
          <a:stretch/>
        </p:blipFill>
        <p:spPr>
          <a:xfrm>
            <a:off x="9336360" y="6213737"/>
            <a:ext cx="2232250" cy="568526"/>
          </a:xfrm>
          <a:prstGeom prst="rect">
            <a:avLst/>
          </a:prstGeom>
          <a:noFill/>
          <a:ln>
            <a:noFill/>
          </a:ln>
        </p:spPr>
      </p:pic>
      <p:sp>
        <p:nvSpPr>
          <p:cNvPr id="286" name="Google Shape;286;p53"/>
          <p:cNvSpPr txBox="1"/>
          <p:nvPr/>
        </p:nvSpPr>
        <p:spPr>
          <a:xfrm>
            <a:off x="6581800" y="4667833"/>
            <a:ext cx="1210800" cy="4023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Koulu</a:t>
            </a:r>
            <a:endParaRPr sz="1600" i="0" u="none" strike="noStrike" cap="none">
              <a:solidFill>
                <a:srgbClr val="000000"/>
              </a:solidFill>
              <a:latin typeface="Cambria"/>
              <a:ea typeface="Cambria"/>
              <a:cs typeface="Cambria"/>
              <a:sym typeface="Cambria"/>
            </a:endParaRPr>
          </a:p>
        </p:txBody>
      </p:sp>
      <p:sp>
        <p:nvSpPr>
          <p:cNvPr id="287" name="Google Shape;287;p53"/>
          <p:cNvSpPr txBox="1"/>
          <p:nvPr/>
        </p:nvSpPr>
        <p:spPr>
          <a:xfrm>
            <a:off x="7857233" y="5034967"/>
            <a:ext cx="13332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Nuoriso-</a:t>
            </a:r>
            <a:br>
              <a:rPr lang="en-GB" sz="1600" i="0" u="none" strike="noStrike" cap="none">
                <a:solidFill>
                  <a:srgbClr val="000000"/>
                </a:solidFill>
                <a:latin typeface="Cambria"/>
                <a:ea typeface="Cambria"/>
                <a:cs typeface="Cambria"/>
                <a:sym typeface="Cambria"/>
              </a:rPr>
            </a:br>
            <a:r>
              <a:rPr lang="en-GB" sz="1600" i="0" u="none" strike="noStrike" cap="none">
                <a:solidFill>
                  <a:srgbClr val="000000"/>
                </a:solidFill>
                <a:latin typeface="Cambria"/>
                <a:ea typeface="Cambria"/>
                <a:cs typeface="Cambria"/>
                <a:sym typeface="Cambria"/>
              </a:rPr>
              <a:t>psykiatria</a:t>
            </a:r>
            <a:endParaRPr sz="1600" i="0" u="none" strike="noStrike" cap="none">
              <a:solidFill>
                <a:srgbClr val="000000"/>
              </a:solidFill>
              <a:latin typeface="Cambria"/>
              <a:ea typeface="Cambria"/>
              <a:cs typeface="Cambria"/>
              <a:sym typeface="Cambria"/>
            </a:endParaRPr>
          </a:p>
        </p:txBody>
      </p:sp>
      <p:sp>
        <p:nvSpPr>
          <p:cNvPr id="288" name="Google Shape;288;p53"/>
          <p:cNvSpPr txBox="1"/>
          <p:nvPr/>
        </p:nvSpPr>
        <p:spPr>
          <a:xfrm>
            <a:off x="9220300" y="4288800"/>
            <a:ext cx="12339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Lasten-</a:t>
            </a:r>
            <a:br>
              <a:rPr lang="en-GB" sz="1600" i="0" u="none" strike="noStrike" cap="none">
                <a:solidFill>
                  <a:srgbClr val="000000"/>
                </a:solidFill>
                <a:latin typeface="Cambria"/>
                <a:ea typeface="Cambria"/>
                <a:cs typeface="Cambria"/>
                <a:sym typeface="Cambria"/>
              </a:rPr>
            </a:br>
            <a:r>
              <a:rPr lang="en-GB" sz="1600" i="0" u="none" strike="noStrike" cap="none">
                <a:solidFill>
                  <a:srgbClr val="000000"/>
                </a:solidFill>
                <a:latin typeface="Cambria"/>
                <a:ea typeface="Cambria"/>
                <a:cs typeface="Cambria"/>
                <a:sym typeface="Cambria"/>
              </a:rPr>
              <a:t>suojelu</a:t>
            </a:r>
            <a:endParaRPr sz="1600" i="0" u="none" strike="noStrike" cap="none">
              <a:solidFill>
                <a:srgbClr val="000000"/>
              </a:solidFill>
              <a:latin typeface="Cambria"/>
              <a:ea typeface="Cambria"/>
              <a:cs typeface="Cambria"/>
              <a:sym typeface="Cambria"/>
            </a:endParaRPr>
          </a:p>
        </p:txBody>
      </p:sp>
      <p:sp>
        <p:nvSpPr>
          <p:cNvPr id="289" name="Google Shape;289;p53"/>
          <p:cNvSpPr txBox="1"/>
          <p:nvPr/>
        </p:nvSpPr>
        <p:spPr>
          <a:xfrm>
            <a:off x="8116984" y="2773651"/>
            <a:ext cx="17463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Kaverit ja muu läheisverkosto</a:t>
            </a:r>
            <a:endParaRPr sz="1600" i="0" u="none" strike="noStrike" cap="none">
              <a:solidFill>
                <a:srgbClr val="000000"/>
              </a:solidFill>
              <a:latin typeface="Cambria"/>
              <a:ea typeface="Cambria"/>
              <a:cs typeface="Cambria"/>
              <a:sym typeface="Cambria"/>
            </a:endParaRPr>
          </a:p>
        </p:txBody>
      </p:sp>
      <p:cxnSp>
        <p:nvCxnSpPr>
          <p:cNvPr id="290" name="Google Shape;290;p53"/>
          <p:cNvCxnSpPr/>
          <p:nvPr/>
        </p:nvCxnSpPr>
        <p:spPr>
          <a:xfrm>
            <a:off x="7181028" y="5167600"/>
            <a:ext cx="665700" cy="161700"/>
          </a:xfrm>
          <a:prstGeom prst="straightConnector1">
            <a:avLst/>
          </a:prstGeom>
          <a:noFill/>
          <a:ln w="19050" cap="flat" cmpd="sng">
            <a:solidFill>
              <a:srgbClr val="000000"/>
            </a:solidFill>
            <a:prstDash val="solid"/>
            <a:round/>
            <a:headEnd type="triangle" w="med" len="med"/>
            <a:tailEnd type="triangle" w="med" len="med"/>
          </a:ln>
        </p:spPr>
      </p:cxnSp>
      <p:cxnSp>
        <p:nvCxnSpPr>
          <p:cNvPr id="291" name="Google Shape;291;p53"/>
          <p:cNvCxnSpPr/>
          <p:nvPr/>
        </p:nvCxnSpPr>
        <p:spPr>
          <a:xfrm flipH="1">
            <a:off x="9138133" y="4960067"/>
            <a:ext cx="507600" cy="402300"/>
          </a:xfrm>
          <a:prstGeom prst="straightConnector1">
            <a:avLst/>
          </a:prstGeom>
          <a:noFill/>
          <a:ln w="19050" cap="flat" cmpd="sng">
            <a:solidFill>
              <a:srgbClr val="000000"/>
            </a:solidFill>
            <a:prstDash val="solid"/>
            <a:round/>
            <a:headEnd type="triangle" w="med" len="med"/>
            <a:tailEnd type="triangle" w="med" len="med"/>
          </a:ln>
        </p:spPr>
      </p:cxnSp>
      <p:cxnSp>
        <p:nvCxnSpPr>
          <p:cNvPr id="292" name="Google Shape;292;p53"/>
          <p:cNvCxnSpPr/>
          <p:nvPr/>
        </p:nvCxnSpPr>
        <p:spPr>
          <a:xfrm>
            <a:off x="9568367" y="3387333"/>
            <a:ext cx="280500" cy="726000"/>
          </a:xfrm>
          <a:prstGeom prst="straightConnector1">
            <a:avLst/>
          </a:prstGeom>
          <a:noFill/>
          <a:ln w="9525" cap="flat" cmpd="sng">
            <a:solidFill>
              <a:srgbClr val="000000"/>
            </a:solidFill>
            <a:prstDash val="solid"/>
            <a:round/>
            <a:headEnd type="triangle" w="med" len="med"/>
            <a:tailEnd type="triangle" w="med" len="med"/>
          </a:ln>
        </p:spPr>
      </p:cxnSp>
      <p:cxnSp>
        <p:nvCxnSpPr>
          <p:cNvPr id="293" name="Google Shape;293;p53"/>
          <p:cNvCxnSpPr/>
          <p:nvPr/>
        </p:nvCxnSpPr>
        <p:spPr>
          <a:xfrm flipH="1">
            <a:off x="6886800" y="4027067"/>
            <a:ext cx="21600" cy="650100"/>
          </a:xfrm>
          <a:prstGeom prst="straightConnector1">
            <a:avLst/>
          </a:prstGeom>
          <a:noFill/>
          <a:ln w="9525" cap="flat" cmpd="sng">
            <a:solidFill>
              <a:srgbClr val="000000"/>
            </a:solidFill>
            <a:prstDash val="solid"/>
            <a:round/>
            <a:headEnd type="triangle" w="med" len="med"/>
            <a:tailEnd type="triangle" w="med" len="med"/>
          </a:ln>
        </p:spPr>
      </p:cxnSp>
      <p:sp>
        <p:nvSpPr>
          <p:cNvPr id="294" name="Google Shape;294;p53"/>
          <p:cNvSpPr txBox="1"/>
          <p:nvPr/>
        </p:nvSpPr>
        <p:spPr>
          <a:xfrm>
            <a:off x="6383400" y="3381184"/>
            <a:ext cx="13332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Perheen-</a:t>
            </a:r>
            <a:br>
              <a:rPr lang="en-GB" sz="1600" i="0" u="none" strike="noStrike" cap="none">
                <a:solidFill>
                  <a:srgbClr val="000000"/>
                </a:solidFill>
                <a:latin typeface="Cambria"/>
                <a:ea typeface="Cambria"/>
                <a:cs typeface="Cambria"/>
                <a:sym typeface="Cambria"/>
              </a:rPr>
            </a:br>
            <a:r>
              <a:rPr lang="en-GB" sz="1600" i="0" u="none" strike="noStrike" cap="none">
                <a:solidFill>
                  <a:srgbClr val="000000"/>
                </a:solidFill>
                <a:latin typeface="Cambria"/>
                <a:ea typeface="Cambria"/>
                <a:cs typeface="Cambria"/>
                <a:sym typeface="Cambria"/>
              </a:rPr>
              <a:t>jäsenet</a:t>
            </a:r>
            <a:endParaRPr sz="1600" i="0" u="none" strike="noStrike" cap="none">
              <a:solidFill>
                <a:srgbClr val="000000"/>
              </a:solidFill>
              <a:latin typeface="Cambria"/>
              <a:ea typeface="Cambria"/>
              <a:cs typeface="Cambria"/>
              <a:sym typeface="Cambria"/>
            </a:endParaRPr>
          </a:p>
        </p:txBody>
      </p:sp>
      <p:cxnSp>
        <p:nvCxnSpPr>
          <p:cNvPr id="295" name="Google Shape;295;p53"/>
          <p:cNvCxnSpPr/>
          <p:nvPr/>
        </p:nvCxnSpPr>
        <p:spPr>
          <a:xfrm>
            <a:off x="1944195" y="4018400"/>
            <a:ext cx="665700" cy="161700"/>
          </a:xfrm>
          <a:prstGeom prst="straightConnector1">
            <a:avLst/>
          </a:prstGeom>
          <a:noFill/>
          <a:ln w="9525" cap="flat" cmpd="sng">
            <a:solidFill>
              <a:srgbClr val="606060"/>
            </a:solidFill>
            <a:prstDash val="solid"/>
            <a:round/>
            <a:headEnd type="triangle" w="med" len="med"/>
            <a:tailEnd type="triangle" w="med" len="med"/>
          </a:ln>
        </p:spPr>
      </p:cxnSp>
      <p:cxnSp>
        <p:nvCxnSpPr>
          <p:cNvPr id="296" name="Google Shape;296;p53"/>
          <p:cNvCxnSpPr/>
          <p:nvPr/>
        </p:nvCxnSpPr>
        <p:spPr>
          <a:xfrm flipH="1">
            <a:off x="3516667" y="3374400"/>
            <a:ext cx="401700" cy="459900"/>
          </a:xfrm>
          <a:prstGeom prst="straightConnector1">
            <a:avLst/>
          </a:prstGeom>
          <a:noFill/>
          <a:ln w="9525" cap="flat" cmpd="sng">
            <a:solidFill>
              <a:srgbClr val="606060"/>
            </a:solidFill>
            <a:prstDash val="solid"/>
            <a:round/>
            <a:headEnd type="triangle" w="med" len="med"/>
            <a:tailEnd type="triangle" w="med" len="med"/>
          </a:ln>
        </p:spPr>
      </p:cxnSp>
      <p:cxnSp>
        <p:nvCxnSpPr>
          <p:cNvPr id="297" name="Google Shape;297;p53"/>
          <p:cNvCxnSpPr/>
          <p:nvPr/>
        </p:nvCxnSpPr>
        <p:spPr>
          <a:xfrm>
            <a:off x="3095567" y="4441667"/>
            <a:ext cx="94800" cy="653700"/>
          </a:xfrm>
          <a:prstGeom prst="straightConnector1">
            <a:avLst/>
          </a:prstGeom>
          <a:noFill/>
          <a:ln w="9525" cap="flat" cmpd="sng">
            <a:solidFill>
              <a:srgbClr val="606060"/>
            </a:solidFill>
            <a:prstDash val="solid"/>
            <a:round/>
            <a:headEnd type="triangle" w="med" len="med"/>
            <a:tailEnd type="triangle" w="med" len="med"/>
          </a:ln>
        </p:spPr>
      </p:cxnSp>
      <p:sp>
        <p:nvSpPr>
          <p:cNvPr id="298" name="Google Shape;298;p53"/>
          <p:cNvSpPr txBox="1"/>
          <p:nvPr/>
        </p:nvSpPr>
        <p:spPr>
          <a:xfrm>
            <a:off x="1275933" y="4947233"/>
            <a:ext cx="1636800" cy="4599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Koulukuraattori Tarja</a:t>
            </a:r>
            <a:endParaRPr sz="1600" i="0" u="none" strike="noStrike" cap="none">
              <a:solidFill>
                <a:srgbClr val="000000"/>
              </a:solidFill>
              <a:latin typeface="Cambria"/>
              <a:ea typeface="Cambria"/>
              <a:cs typeface="Cambria"/>
              <a:sym typeface="Cambria"/>
            </a:endParaRPr>
          </a:p>
        </p:txBody>
      </p:sp>
      <p:sp>
        <p:nvSpPr>
          <p:cNvPr id="299" name="Google Shape;299;p53"/>
          <p:cNvSpPr txBox="1"/>
          <p:nvPr/>
        </p:nvSpPr>
        <p:spPr>
          <a:xfrm>
            <a:off x="4168433" y="4466600"/>
            <a:ext cx="14391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Sosiaalityön- tekijä Jaana</a:t>
            </a:r>
            <a:endParaRPr sz="1600" i="0" u="none" strike="noStrike" cap="none">
              <a:solidFill>
                <a:srgbClr val="000000"/>
              </a:solidFill>
              <a:latin typeface="Cambria"/>
              <a:ea typeface="Cambria"/>
              <a:cs typeface="Cambria"/>
              <a:sym typeface="Cambria"/>
            </a:endParaRPr>
          </a:p>
        </p:txBody>
      </p:sp>
      <p:sp>
        <p:nvSpPr>
          <p:cNvPr id="300" name="Google Shape;300;p53"/>
          <p:cNvSpPr txBox="1"/>
          <p:nvPr/>
        </p:nvSpPr>
        <p:spPr>
          <a:xfrm>
            <a:off x="2881567" y="5187367"/>
            <a:ext cx="13332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Nuoriso-</a:t>
            </a:r>
            <a:br>
              <a:rPr lang="en-GB" sz="1600" i="0" u="none" strike="noStrike" cap="none">
                <a:solidFill>
                  <a:srgbClr val="000000"/>
                </a:solidFill>
                <a:latin typeface="Cambria"/>
                <a:ea typeface="Cambria"/>
                <a:cs typeface="Cambria"/>
                <a:sym typeface="Cambria"/>
              </a:rPr>
            </a:br>
            <a:r>
              <a:rPr lang="en-GB" sz="1600" i="0" u="none" strike="noStrike" cap="none">
                <a:solidFill>
                  <a:srgbClr val="000000"/>
                </a:solidFill>
                <a:latin typeface="Cambria"/>
                <a:ea typeface="Cambria"/>
                <a:cs typeface="Cambria"/>
                <a:sym typeface="Cambria"/>
              </a:rPr>
              <a:t>psykiatri Ari</a:t>
            </a:r>
            <a:endParaRPr sz="1600" i="0" u="none" strike="noStrike" cap="none">
              <a:solidFill>
                <a:srgbClr val="000000"/>
              </a:solidFill>
              <a:latin typeface="Cambria"/>
              <a:ea typeface="Cambria"/>
              <a:cs typeface="Cambria"/>
              <a:sym typeface="Cambria"/>
            </a:endParaRPr>
          </a:p>
        </p:txBody>
      </p:sp>
      <p:sp>
        <p:nvSpPr>
          <p:cNvPr id="301" name="Google Shape;301;p53"/>
          <p:cNvSpPr txBox="1"/>
          <p:nvPr/>
        </p:nvSpPr>
        <p:spPr>
          <a:xfrm>
            <a:off x="2912717" y="2773651"/>
            <a:ext cx="17463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Kaveri Jenni</a:t>
            </a:r>
            <a:endParaRPr sz="1600" i="0" u="none" strike="noStrike" cap="none">
              <a:solidFill>
                <a:srgbClr val="000000"/>
              </a:solidFill>
              <a:latin typeface="Cambria"/>
              <a:ea typeface="Cambria"/>
              <a:cs typeface="Cambria"/>
              <a:sym typeface="Cambria"/>
            </a:endParaRPr>
          </a:p>
        </p:txBody>
      </p:sp>
      <p:sp>
        <p:nvSpPr>
          <p:cNvPr id="302" name="Google Shape;302;p53"/>
          <p:cNvSpPr txBox="1"/>
          <p:nvPr/>
        </p:nvSpPr>
        <p:spPr>
          <a:xfrm>
            <a:off x="1102925" y="3489178"/>
            <a:ext cx="1333200" cy="4023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Äiti Kaija</a:t>
            </a:r>
            <a:endParaRPr sz="1600" i="0" u="none" strike="noStrike" cap="none">
              <a:solidFill>
                <a:srgbClr val="000000"/>
              </a:solidFill>
              <a:latin typeface="Cambria"/>
              <a:ea typeface="Cambria"/>
              <a:cs typeface="Cambria"/>
              <a:sym typeface="Cambria"/>
            </a:endParaRPr>
          </a:p>
        </p:txBody>
      </p:sp>
      <p:cxnSp>
        <p:nvCxnSpPr>
          <p:cNvPr id="303" name="Google Shape;303;p53"/>
          <p:cNvCxnSpPr/>
          <p:nvPr/>
        </p:nvCxnSpPr>
        <p:spPr>
          <a:xfrm flipH="1">
            <a:off x="2236667" y="4475600"/>
            <a:ext cx="479700" cy="459300"/>
          </a:xfrm>
          <a:prstGeom prst="straightConnector1">
            <a:avLst/>
          </a:prstGeom>
          <a:noFill/>
          <a:ln w="9525" cap="flat" cmpd="sng">
            <a:solidFill>
              <a:srgbClr val="606060"/>
            </a:solidFill>
            <a:prstDash val="solid"/>
            <a:round/>
            <a:headEnd type="triangle" w="med" len="med"/>
            <a:tailEnd type="triangle" w="med" len="med"/>
          </a:ln>
        </p:spPr>
      </p:cxnSp>
      <p:cxnSp>
        <p:nvCxnSpPr>
          <p:cNvPr id="304" name="Google Shape;304;p53"/>
          <p:cNvCxnSpPr/>
          <p:nvPr/>
        </p:nvCxnSpPr>
        <p:spPr>
          <a:xfrm>
            <a:off x="3463795" y="4324167"/>
            <a:ext cx="706500" cy="325500"/>
          </a:xfrm>
          <a:prstGeom prst="straightConnector1">
            <a:avLst/>
          </a:prstGeom>
          <a:noFill/>
          <a:ln w="9525" cap="flat" cmpd="sng">
            <a:solidFill>
              <a:srgbClr val="606060"/>
            </a:solidFill>
            <a:prstDash val="solid"/>
            <a:round/>
            <a:headEnd type="triangle" w="med" len="med"/>
            <a:tailEnd type="triangle" w="med" len="med"/>
          </a:ln>
        </p:spPr>
      </p:cxnSp>
      <p:pic>
        <p:nvPicPr>
          <p:cNvPr id="305" name="Google Shape;305;p53"/>
          <p:cNvPicPr preferRelativeResize="0"/>
          <p:nvPr/>
        </p:nvPicPr>
        <p:blipFill rotWithShape="1">
          <a:blip r:embed="rId4">
            <a:alphaModFix/>
          </a:blip>
          <a:srcRect/>
          <a:stretch/>
        </p:blipFill>
        <p:spPr>
          <a:xfrm>
            <a:off x="7653501" y="3495600"/>
            <a:ext cx="280402" cy="560803"/>
          </a:xfrm>
          <a:prstGeom prst="rect">
            <a:avLst/>
          </a:prstGeom>
          <a:noFill/>
          <a:ln>
            <a:noFill/>
          </a:ln>
        </p:spPr>
      </p:pic>
      <p:pic>
        <p:nvPicPr>
          <p:cNvPr id="306" name="Google Shape;306;p53"/>
          <p:cNvPicPr preferRelativeResize="0"/>
          <p:nvPr/>
        </p:nvPicPr>
        <p:blipFill rotWithShape="1">
          <a:blip r:embed="rId5">
            <a:alphaModFix/>
          </a:blip>
          <a:srcRect/>
          <a:stretch/>
        </p:blipFill>
        <p:spPr>
          <a:xfrm>
            <a:off x="2891864" y="3841218"/>
            <a:ext cx="342844" cy="484400"/>
          </a:xfrm>
          <a:prstGeom prst="rect">
            <a:avLst/>
          </a:prstGeom>
          <a:noFill/>
          <a:ln>
            <a:noFill/>
          </a:ln>
        </p:spPr>
      </p:pic>
      <p:pic>
        <p:nvPicPr>
          <p:cNvPr id="307" name="Google Shape;307;p53"/>
          <p:cNvPicPr preferRelativeResize="0"/>
          <p:nvPr/>
        </p:nvPicPr>
        <p:blipFill rotWithShape="1">
          <a:blip r:embed="rId5">
            <a:alphaModFix/>
          </a:blip>
          <a:srcRect/>
          <a:stretch/>
        </p:blipFill>
        <p:spPr>
          <a:xfrm>
            <a:off x="8142948" y="3793780"/>
            <a:ext cx="401600" cy="567366"/>
          </a:xfrm>
          <a:prstGeom prst="rect">
            <a:avLst/>
          </a:prstGeom>
          <a:noFill/>
          <a:ln>
            <a:noFill/>
          </a:ln>
        </p:spPr>
      </p:pic>
      <p:pic>
        <p:nvPicPr>
          <p:cNvPr id="308" name="Google Shape;308;p53"/>
          <p:cNvPicPr preferRelativeResize="0"/>
          <p:nvPr/>
        </p:nvPicPr>
        <p:blipFill rotWithShape="1">
          <a:blip r:embed="rId6">
            <a:alphaModFix/>
          </a:blip>
          <a:srcRect/>
          <a:stretch/>
        </p:blipFill>
        <p:spPr>
          <a:xfrm flipH="1">
            <a:off x="8538154" y="4250156"/>
            <a:ext cx="342845" cy="506742"/>
          </a:xfrm>
          <a:prstGeom prst="rect">
            <a:avLst/>
          </a:prstGeom>
          <a:noFill/>
          <a:ln>
            <a:noFill/>
          </a:ln>
        </p:spPr>
      </p:pic>
      <p:pic>
        <p:nvPicPr>
          <p:cNvPr id="309" name="Google Shape;309;p53"/>
          <p:cNvPicPr preferRelativeResize="0"/>
          <p:nvPr/>
        </p:nvPicPr>
        <p:blipFill rotWithShape="1">
          <a:blip r:embed="rId7">
            <a:alphaModFix/>
          </a:blip>
          <a:srcRect b="25925"/>
          <a:stretch/>
        </p:blipFill>
        <p:spPr>
          <a:xfrm flipH="1">
            <a:off x="8753567" y="3446090"/>
            <a:ext cx="342835" cy="524630"/>
          </a:xfrm>
          <a:prstGeom prst="rect">
            <a:avLst/>
          </a:prstGeom>
          <a:noFill/>
          <a:ln>
            <a:noFill/>
          </a:ln>
        </p:spPr>
      </p:pic>
      <p:cxnSp>
        <p:nvCxnSpPr>
          <p:cNvPr id="310" name="Google Shape;310;p53"/>
          <p:cNvCxnSpPr/>
          <p:nvPr/>
        </p:nvCxnSpPr>
        <p:spPr>
          <a:xfrm flipH="1">
            <a:off x="7218000" y="3004833"/>
            <a:ext cx="924900" cy="188400"/>
          </a:xfrm>
          <a:prstGeom prst="straightConnector1">
            <a:avLst/>
          </a:prstGeom>
          <a:noFill/>
          <a:ln w="9525" cap="flat" cmpd="sng">
            <a:solidFill>
              <a:srgbClr val="000000"/>
            </a:solidFill>
            <a:prstDash val="solid"/>
            <a:round/>
            <a:headEnd type="triangle" w="med" len="med"/>
            <a:tailEnd type="triangle" w="med" len="med"/>
          </a:ln>
        </p:spPr>
      </p:cxnSp>
      <p:sp>
        <p:nvSpPr>
          <p:cNvPr id="311" name="Google Shape;311;p53"/>
          <p:cNvSpPr txBox="1"/>
          <p:nvPr/>
        </p:nvSpPr>
        <p:spPr>
          <a:xfrm>
            <a:off x="1220125" y="1699838"/>
            <a:ext cx="3845700" cy="7260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GB" sz="1467" b="1" i="0" u="none" strike="noStrike" cap="none">
                <a:solidFill>
                  <a:srgbClr val="000000"/>
                </a:solidFill>
                <a:latin typeface="Cambria"/>
                <a:ea typeface="Cambria"/>
                <a:cs typeface="Cambria"/>
                <a:sym typeface="Cambria"/>
              </a:rPr>
              <a:t>VAHVAT S</a:t>
            </a:r>
            <a:r>
              <a:rPr lang="en-GB" sz="1467" b="1">
                <a:latin typeface="Cambria"/>
                <a:ea typeface="Cambria"/>
                <a:cs typeface="Cambria"/>
                <a:sym typeface="Cambria"/>
              </a:rPr>
              <a:t>EKTORIT</a:t>
            </a:r>
            <a:br>
              <a:rPr lang="en-GB" sz="1467" b="1">
                <a:latin typeface="Cambria"/>
                <a:ea typeface="Cambria"/>
                <a:cs typeface="Cambria"/>
                <a:sym typeface="Cambria"/>
              </a:rPr>
            </a:br>
            <a:endParaRPr sz="600" b="1">
              <a:latin typeface="Cambria"/>
              <a:ea typeface="Cambria"/>
              <a:cs typeface="Cambria"/>
              <a:sym typeface="Cambria"/>
            </a:endParaRPr>
          </a:p>
          <a:p>
            <a:pPr marL="0" marR="0" lvl="0" indent="0" algn="ctr" rtl="0">
              <a:spcBef>
                <a:spcPts val="0"/>
              </a:spcBef>
              <a:spcAft>
                <a:spcPts val="0"/>
              </a:spcAft>
              <a:buNone/>
            </a:pPr>
            <a:r>
              <a:rPr lang="en-GB" sz="1467" i="1">
                <a:latin typeface="Cambria"/>
                <a:ea typeface="Cambria"/>
                <a:cs typeface="Cambria"/>
                <a:sym typeface="Cambria"/>
              </a:rPr>
              <a:t>“Vastaan minulle asetetuista tavoitteista”</a:t>
            </a:r>
            <a:endParaRPr sz="1467" i="1">
              <a:latin typeface="Cambria"/>
              <a:ea typeface="Cambria"/>
              <a:cs typeface="Cambria"/>
              <a:sym typeface="Cambria"/>
            </a:endParaRPr>
          </a:p>
        </p:txBody>
      </p:sp>
      <p:sp>
        <p:nvSpPr>
          <p:cNvPr id="312" name="Google Shape;312;p53"/>
          <p:cNvSpPr txBox="1"/>
          <p:nvPr/>
        </p:nvSpPr>
        <p:spPr>
          <a:xfrm>
            <a:off x="9624017" y="3301551"/>
            <a:ext cx="17463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Järjestöt</a:t>
            </a:r>
            <a:endParaRPr sz="1600" i="0" u="none" strike="noStrike" cap="none">
              <a:solidFill>
                <a:srgbClr val="000000"/>
              </a:solidFill>
              <a:latin typeface="Cambria"/>
              <a:ea typeface="Cambria"/>
              <a:cs typeface="Cambria"/>
              <a:sym typeface="Cambria"/>
            </a:endParaRPr>
          </a:p>
        </p:txBody>
      </p:sp>
      <p:sp>
        <p:nvSpPr>
          <p:cNvPr id="313" name="Google Shape;313;p53"/>
          <p:cNvSpPr txBox="1"/>
          <p:nvPr/>
        </p:nvSpPr>
        <p:spPr>
          <a:xfrm>
            <a:off x="6402784" y="2457317"/>
            <a:ext cx="17463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Harrastukset</a:t>
            </a:r>
            <a:endParaRPr sz="1600" i="0" u="none" strike="noStrike" cap="none">
              <a:solidFill>
                <a:srgbClr val="000000"/>
              </a:solidFill>
              <a:latin typeface="Cambria"/>
              <a:ea typeface="Cambria"/>
              <a:cs typeface="Cambria"/>
              <a:sym typeface="Cambria"/>
            </a:endParaRPr>
          </a:p>
        </p:txBody>
      </p:sp>
      <p:sp>
        <p:nvSpPr>
          <p:cNvPr id="314" name="Google Shape;314;p53"/>
          <p:cNvSpPr txBox="1"/>
          <p:nvPr/>
        </p:nvSpPr>
        <p:spPr>
          <a:xfrm>
            <a:off x="9156020" y="5049400"/>
            <a:ext cx="2072700" cy="5865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Perheen </a:t>
            </a:r>
            <a:endParaRPr sz="1600" i="0" u="none" strike="noStrike" cap="none">
              <a:solidFill>
                <a:srgbClr val="000000"/>
              </a:solidFill>
              <a:latin typeface="Cambria"/>
              <a:ea typeface="Cambria"/>
              <a:cs typeface="Cambria"/>
              <a:sym typeface="Cambria"/>
            </a:endParaRPr>
          </a:p>
          <a:p>
            <a:pPr marL="0" marR="0" lvl="0" indent="0" algn="ctr" rtl="0">
              <a:spcBef>
                <a:spcPts val="0"/>
              </a:spcBef>
              <a:spcAft>
                <a:spcPts val="0"/>
              </a:spcAft>
              <a:buNone/>
            </a:pPr>
            <a:r>
              <a:rPr lang="en-GB" sz="1600" i="0" u="none" strike="noStrike" cap="none">
                <a:solidFill>
                  <a:srgbClr val="000000"/>
                </a:solidFill>
                <a:latin typeface="Cambria"/>
                <a:ea typeface="Cambria"/>
                <a:cs typeface="Cambria"/>
                <a:sym typeface="Cambria"/>
              </a:rPr>
              <a:t>aikuisten tukeminen</a:t>
            </a:r>
            <a:endParaRPr sz="1600" i="0" u="none" strike="noStrike" cap="none">
              <a:solidFill>
                <a:srgbClr val="000000"/>
              </a:solidFill>
              <a:latin typeface="Cambria"/>
              <a:ea typeface="Cambria"/>
              <a:cs typeface="Cambria"/>
              <a:sym typeface="Cambria"/>
            </a:endParaRPr>
          </a:p>
        </p:txBody>
      </p:sp>
      <p:sp>
        <p:nvSpPr>
          <p:cNvPr id="315" name="Google Shape;315;p53"/>
          <p:cNvSpPr txBox="1"/>
          <p:nvPr/>
        </p:nvSpPr>
        <p:spPr>
          <a:xfrm>
            <a:off x="6138450" y="1699825"/>
            <a:ext cx="4715400" cy="726000"/>
          </a:xfrm>
          <a:prstGeom prst="rect">
            <a:avLst/>
          </a:prstGeom>
          <a:noFill/>
          <a:ln>
            <a:noFill/>
          </a:ln>
        </p:spPr>
        <p:txBody>
          <a:bodyPr spcFirstLastPara="1" wrap="square" lIns="121900" tIns="121900" rIns="121900" bIns="121900" anchor="t" anchorCtr="0">
            <a:noAutofit/>
          </a:bodyPr>
          <a:lstStyle/>
          <a:p>
            <a:pPr marL="0" marR="0" lvl="0" indent="0" algn="ctr" rtl="0">
              <a:spcBef>
                <a:spcPts val="0"/>
              </a:spcBef>
              <a:spcAft>
                <a:spcPts val="0"/>
              </a:spcAft>
              <a:buNone/>
            </a:pPr>
            <a:r>
              <a:rPr lang="en-GB" sz="1467" b="1">
                <a:latin typeface="Cambria"/>
                <a:ea typeface="Cambria"/>
                <a:cs typeface="Cambria"/>
                <a:sym typeface="Cambria"/>
              </a:rPr>
              <a:t>+ SYSTEEMISYYS</a:t>
            </a:r>
            <a:br>
              <a:rPr lang="en-GB" sz="1467" b="1">
                <a:latin typeface="Cambria"/>
                <a:ea typeface="Cambria"/>
                <a:cs typeface="Cambria"/>
                <a:sym typeface="Cambria"/>
              </a:rPr>
            </a:br>
            <a:endParaRPr sz="600" b="1">
              <a:latin typeface="Cambria"/>
              <a:ea typeface="Cambria"/>
              <a:cs typeface="Cambria"/>
              <a:sym typeface="Cambria"/>
            </a:endParaRPr>
          </a:p>
          <a:p>
            <a:pPr marL="0" marR="0" lvl="0" indent="0" algn="ctr" rtl="0">
              <a:spcBef>
                <a:spcPts val="0"/>
              </a:spcBef>
              <a:spcAft>
                <a:spcPts val="0"/>
              </a:spcAft>
              <a:buNone/>
            </a:pPr>
            <a:r>
              <a:rPr lang="en-GB" sz="1467" i="1">
                <a:latin typeface="Cambria"/>
                <a:ea typeface="Cambria"/>
                <a:cs typeface="Cambria"/>
                <a:sym typeface="Cambria"/>
              </a:rPr>
              <a:t>“</a:t>
            </a:r>
            <a:r>
              <a:rPr lang="en-GB" sz="1600" i="1">
                <a:latin typeface="Cambria"/>
                <a:ea typeface="Cambria"/>
                <a:cs typeface="Cambria"/>
                <a:sym typeface="Cambria"/>
              </a:rPr>
              <a:t>Katsotaan kokonaisuutta, tehdään yhdessä”</a:t>
            </a:r>
            <a:endParaRPr sz="1467" i="1">
              <a:latin typeface="Cambria"/>
              <a:ea typeface="Cambria"/>
              <a:cs typeface="Cambria"/>
              <a:sym typeface="Cambria"/>
            </a:endParaRPr>
          </a:p>
        </p:txBody>
      </p:sp>
      <p:sp>
        <p:nvSpPr>
          <p:cNvPr id="316" name="Google Shape;316;p53"/>
          <p:cNvSpPr/>
          <p:nvPr/>
        </p:nvSpPr>
        <p:spPr>
          <a:xfrm>
            <a:off x="9427202" y="5754350"/>
            <a:ext cx="1923600" cy="336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
              <a:buFont typeface="Arial"/>
              <a:buNone/>
            </a:pPr>
            <a:r>
              <a:rPr lang="en-GB" sz="1000">
                <a:latin typeface="Cambria"/>
                <a:ea typeface="Cambria"/>
                <a:cs typeface="Cambria"/>
                <a:sym typeface="Cambria"/>
              </a:rPr>
              <a:t>Lähde: Synesis </a:t>
            </a:r>
            <a:endParaRPr sz="1000" i="0" u="none" strike="noStrike" cap="none">
              <a:solidFill>
                <a:srgbClr val="000000"/>
              </a:solidFill>
              <a:latin typeface="Cambria"/>
              <a:ea typeface="Cambria"/>
              <a:cs typeface="Cambria"/>
              <a:sym typeface="Cambria"/>
            </a:endParaRPr>
          </a:p>
        </p:txBody>
      </p:sp>
      <p:sp>
        <p:nvSpPr>
          <p:cNvPr id="317" name="Google Shape;317;p53"/>
          <p:cNvSpPr txBox="1">
            <a:spLocks noGrp="1"/>
          </p:cNvSpPr>
          <p:nvPr>
            <p:ph type="title"/>
          </p:nvPr>
        </p:nvSpPr>
        <p:spPr>
          <a:xfrm>
            <a:off x="838800" y="131400"/>
            <a:ext cx="11353200" cy="144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200"/>
              <a:buFont typeface="Economica"/>
              <a:buNone/>
            </a:pPr>
            <a:r>
              <a:rPr lang="en-GB" sz="3900">
                <a:solidFill>
                  <a:srgbClr val="002060"/>
                </a:solidFill>
              </a:rPr>
              <a:t>Tunnistammeko, millaiseen ajatteluun palvelujärjestelmämme perustuu?</a:t>
            </a:r>
            <a:endParaRPr sz="390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54" descr="Kuva, joka sisältää kohteen teksti&#10;&#10;Kuvaus luotu automaattisesti"/>
          <p:cNvPicPr preferRelativeResize="0"/>
          <p:nvPr/>
        </p:nvPicPr>
        <p:blipFill rotWithShape="1">
          <a:blip r:embed="rId3">
            <a:alphaModFix/>
          </a:blip>
          <a:srcRect/>
          <a:stretch/>
        </p:blipFill>
        <p:spPr>
          <a:xfrm>
            <a:off x="9336360" y="6213737"/>
            <a:ext cx="2232250" cy="568526"/>
          </a:xfrm>
          <a:prstGeom prst="rect">
            <a:avLst/>
          </a:prstGeom>
          <a:noFill/>
          <a:ln>
            <a:noFill/>
          </a:ln>
        </p:spPr>
      </p:pic>
      <p:sp>
        <p:nvSpPr>
          <p:cNvPr id="323" name="Google Shape;323;p54"/>
          <p:cNvSpPr txBox="1">
            <a:spLocks noGrp="1"/>
          </p:cNvSpPr>
          <p:nvPr>
            <p:ph type="body" idx="4294967295"/>
          </p:nvPr>
        </p:nvSpPr>
        <p:spPr>
          <a:xfrm>
            <a:off x="734525" y="2116100"/>
            <a:ext cx="7881300" cy="36414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1800"/>
              <a:buNone/>
            </a:pPr>
            <a:r>
              <a:rPr lang="en-GB" sz="2200" b="1"/>
              <a:t>Esimerkiksi perheen ahtaat asuinolosuhteet</a:t>
            </a:r>
            <a:r>
              <a:rPr lang="en-GB" sz="2200"/>
              <a:t> voivat kärjistää perheenjäsenten välejä jokapäiväisessä arjessa. Perheenjäsenten jatkuvat </a:t>
            </a:r>
            <a:r>
              <a:rPr lang="en-GB" sz="2200" b="1"/>
              <a:t>riidat tuottavat uupumista, mikä puolestaan johtaa taas uusien riitojen puhkeamiseen</a:t>
            </a:r>
            <a:r>
              <a:rPr lang="en-GB" sz="2200"/>
              <a:t> (kehämäiset vaikutussuhteet). </a:t>
            </a:r>
            <a:endParaRPr sz="2200"/>
          </a:p>
          <a:p>
            <a:pPr marL="0" lvl="0" indent="0" algn="l" rtl="0">
              <a:lnSpc>
                <a:spcPct val="115000"/>
              </a:lnSpc>
              <a:spcBef>
                <a:spcPts val="0"/>
              </a:spcBef>
              <a:spcAft>
                <a:spcPts val="0"/>
              </a:spcAft>
              <a:buSzPts val="1800"/>
              <a:buNone/>
            </a:pPr>
            <a:endParaRPr sz="1300"/>
          </a:p>
          <a:p>
            <a:pPr marL="0" lvl="0" indent="0" algn="l" rtl="0">
              <a:lnSpc>
                <a:spcPct val="115000"/>
              </a:lnSpc>
              <a:spcBef>
                <a:spcPts val="0"/>
              </a:spcBef>
              <a:spcAft>
                <a:spcPts val="0"/>
              </a:spcAft>
              <a:buSzPts val="1800"/>
              <a:buNone/>
            </a:pPr>
            <a:r>
              <a:rPr lang="en-GB" sz="2200" b="1"/>
              <a:t>Myös työntekijän ja perheen välinen suhde on jatkuvassa muutoksessa</a:t>
            </a:r>
            <a:r>
              <a:rPr lang="en-GB" sz="2200"/>
              <a:t>: työntekijän oma asennoituminen ja toiminta vaikuttavat siihen, miten perhe tulee työskentelyyn mukaan.</a:t>
            </a:r>
            <a:endParaRPr sz="2200"/>
          </a:p>
        </p:txBody>
      </p:sp>
      <p:sp>
        <p:nvSpPr>
          <p:cNvPr id="324" name="Google Shape;324;p54"/>
          <p:cNvSpPr/>
          <p:nvPr/>
        </p:nvSpPr>
        <p:spPr>
          <a:xfrm rot="10800000">
            <a:off x="9348435" y="2674167"/>
            <a:ext cx="830400" cy="798000"/>
          </a:xfrm>
          <a:prstGeom prst="arc">
            <a:avLst>
              <a:gd name="adj1" fmla="val 16200000"/>
              <a:gd name="adj2" fmla="val 5069458"/>
            </a:avLst>
          </a:prstGeom>
          <a:noFill/>
          <a:ln w="19050" cap="flat" cmpd="sng">
            <a:solidFill>
              <a:srgbClr val="000000"/>
            </a:solidFill>
            <a:prstDash val="solid"/>
            <a:round/>
            <a:headEnd type="none" w="sm" len="sm"/>
            <a:tailEnd type="triangl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325" name="Google Shape;325;p54"/>
          <p:cNvSpPr/>
          <p:nvPr/>
        </p:nvSpPr>
        <p:spPr>
          <a:xfrm>
            <a:off x="9452367" y="2674267"/>
            <a:ext cx="830400" cy="798000"/>
          </a:xfrm>
          <a:prstGeom prst="arc">
            <a:avLst>
              <a:gd name="adj1" fmla="val 16200000"/>
              <a:gd name="adj2" fmla="val 5069458"/>
            </a:avLst>
          </a:prstGeom>
          <a:noFill/>
          <a:ln w="19050" cap="flat" cmpd="sng">
            <a:solidFill>
              <a:srgbClr val="000000"/>
            </a:solidFill>
            <a:prstDash val="solid"/>
            <a:round/>
            <a:headEnd type="none" w="sm" len="sm"/>
            <a:tailEnd type="triangl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326" name="Google Shape;326;p54"/>
          <p:cNvSpPr/>
          <p:nvPr/>
        </p:nvSpPr>
        <p:spPr>
          <a:xfrm>
            <a:off x="8691924" y="3495000"/>
            <a:ext cx="2312100" cy="3891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mbria"/>
                <a:ea typeface="Cambria"/>
                <a:cs typeface="Cambria"/>
                <a:sym typeface="Cambria"/>
              </a:rPr>
              <a:t>perheen jaksaminen</a:t>
            </a:r>
            <a:endParaRPr sz="1800" i="0" u="none" strike="noStrike" cap="none">
              <a:solidFill>
                <a:srgbClr val="000000"/>
              </a:solidFill>
              <a:latin typeface="Cambria"/>
              <a:ea typeface="Cambria"/>
              <a:cs typeface="Cambria"/>
              <a:sym typeface="Cambria"/>
            </a:endParaRPr>
          </a:p>
        </p:txBody>
      </p:sp>
      <p:sp>
        <p:nvSpPr>
          <p:cNvPr id="327" name="Google Shape;327;p54"/>
          <p:cNvSpPr/>
          <p:nvPr/>
        </p:nvSpPr>
        <p:spPr>
          <a:xfrm>
            <a:off x="8827767" y="2207451"/>
            <a:ext cx="2079600" cy="3891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mbria"/>
                <a:ea typeface="Cambria"/>
                <a:cs typeface="Cambria"/>
                <a:sym typeface="Cambria"/>
              </a:rPr>
              <a:t>lapsen hyvinvointi</a:t>
            </a:r>
            <a:endParaRPr sz="1800" i="0" u="none" strike="noStrike" cap="none">
              <a:solidFill>
                <a:srgbClr val="000000"/>
              </a:solidFill>
              <a:latin typeface="Cambria"/>
              <a:ea typeface="Cambria"/>
              <a:cs typeface="Cambria"/>
              <a:sym typeface="Cambria"/>
            </a:endParaRPr>
          </a:p>
        </p:txBody>
      </p:sp>
      <p:sp>
        <p:nvSpPr>
          <p:cNvPr id="328" name="Google Shape;328;p54"/>
          <p:cNvSpPr/>
          <p:nvPr/>
        </p:nvSpPr>
        <p:spPr>
          <a:xfrm rot="10800000">
            <a:off x="9416968" y="3906933"/>
            <a:ext cx="830400" cy="798000"/>
          </a:xfrm>
          <a:prstGeom prst="arc">
            <a:avLst>
              <a:gd name="adj1" fmla="val 16200000"/>
              <a:gd name="adj2" fmla="val 5069458"/>
            </a:avLst>
          </a:prstGeom>
          <a:noFill/>
          <a:ln w="19050" cap="flat" cmpd="sng">
            <a:solidFill>
              <a:srgbClr val="000000"/>
            </a:solidFill>
            <a:prstDash val="solid"/>
            <a:round/>
            <a:headEnd type="none" w="sm" len="sm"/>
            <a:tailEnd type="triangl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329" name="Google Shape;329;p54"/>
          <p:cNvSpPr/>
          <p:nvPr/>
        </p:nvSpPr>
        <p:spPr>
          <a:xfrm>
            <a:off x="9520900" y="3907033"/>
            <a:ext cx="830400" cy="798000"/>
          </a:xfrm>
          <a:prstGeom prst="arc">
            <a:avLst>
              <a:gd name="adj1" fmla="val 16200000"/>
              <a:gd name="adj2" fmla="val 5069458"/>
            </a:avLst>
          </a:prstGeom>
          <a:noFill/>
          <a:ln w="19050" cap="flat" cmpd="sng">
            <a:solidFill>
              <a:srgbClr val="000000"/>
            </a:solidFill>
            <a:prstDash val="solid"/>
            <a:round/>
            <a:headEnd type="none" w="sm" len="sm"/>
            <a:tailEnd type="triangl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330" name="Google Shape;330;p54"/>
          <p:cNvSpPr/>
          <p:nvPr/>
        </p:nvSpPr>
        <p:spPr>
          <a:xfrm>
            <a:off x="8539525" y="4787025"/>
            <a:ext cx="2735700" cy="680100"/>
          </a:xfrm>
          <a:prstGeom prst="rect">
            <a:avLst/>
          </a:prstGeom>
          <a:no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mbria"/>
                <a:ea typeface="Cambria"/>
                <a:cs typeface="Cambria"/>
                <a:sym typeface="Cambria"/>
              </a:rPr>
              <a:t>työntekijän toiminta ja asennoituminen</a:t>
            </a:r>
            <a:endParaRPr sz="1800" i="0" u="none" strike="noStrike" cap="none">
              <a:solidFill>
                <a:srgbClr val="000000"/>
              </a:solidFill>
              <a:latin typeface="Cambria"/>
              <a:ea typeface="Cambria"/>
              <a:cs typeface="Cambria"/>
              <a:sym typeface="Cambria"/>
            </a:endParaRPr>
          </a:p>
        </p:txBody>
      </p:sp>
      <p:sp>
        <p:nvSpPr>
          <p:cNvPr id="331" name="Google Shape;331;p54"/>
          <p:cNvSpPr/>
          <p:nvPr/>
        </p:nvSpPr>
        <p:spPr>
          <a:xfrm>
            <a:off x="6411925" y="5752725"/>
            <a:ext cx="4938900" cy="3363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sz="1000">
                <a:latin typeface="Cambria"/>
                <a:ea typeface="Cambria"/>
                <a:cs typeface="Cambria"/>
                <a:sym typeface="Cambria"/>
              </a:rPr>
              <a:t>Mukaillen: Systeemisen lastensuojelun toimintamallin ydinelementit</a:t>
            </a:r>
            <a:endParaRPr sz="1000">
              <a:latin typeface="Cambria"/>
              <a:ea typeface="Cambria"/>
              <a:cs typeface="Cambria"/>
              <a:sym typeface="Cambria"/>
            </a:endParaRPr>
          </a:p>
        </p:txBody>
      </p:sp>
      <p:sp>
        <p:nvSpPr>
          <p:cNvPr id="332" name="Google Shape;332;p54"/>
          <p:cNvSpPr txBox="1">
            <a:spLocks noGrp="1"/>
          </p:cNvSpPr>
          <p:nvPr>
            <p:ph type="title"/>
          </p:nvPr>
        </p:nvSpPr>
        <p:spPr>
          <a:xfrm>
            <a:off x="838800" y="131400"/>
            <a:ext cx="11353200" cy="144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200"/>
              <a:buFont typeface="Economica"/>
              <a:buNone/>
            </a:pPr>
            <a:r>
              <a:rPr lang="en-GB" sz="3900">
                <a:solidFill>
                  <a:srgbClr val="002060"/>
                </a:solidFill>
              </a:rPr>
              <a:t>Tunnistammeko, millaiseen ajatteluun toimintamme arjessa perustuu?</a:t>
            </a:r>
            <a:endParaRPr sz="390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9FF59-BB16-4DE1-A38C-99B141754E16}"/>
              </a:ext>
            </a:extLst>
          </p:cNvPr>
          <p:cNvSpPr>
            <a:spLocks noGrp="1"/>
          </p:cNvSpPr>
          <p:nvPr>
            <p:ph type="title"/>
          </p:nvPr>
        </p:nvSpPr>
        <p:spPr/>
        <p:txBody>
          <a:bodyPr>
            <a:normAutofit fontScale="90000"/>
          </a:bodyPr>
          <a:lstStyle/>
          <a:p>
            <a:r>
              <a:rPr lang="fi-FI" sz="4400" dirty="0"/>
              <a:t>Systeemisen työskentelyn keskeisiä periaatteita:</a:t>
            </a:r>
            <a:br>
              <a:rPr lang="fi-FI" dirty="0"/>
            </a:br>
            <a:endParaRPr lang="fi-FI" dirty="0"/>
          </a:p>
        </p:txBody>
      </p:sp>
      <p:sp>
        <p:nvSpPr>
          <p:cNvPr id="3" name="Sisällön paikkamerkki 2">
            <a:extLst>
              <a:ext uri="{FF2B5EF4-FFF2-40B4-BE49-F238E27FC236}">
                <a16:creationId xmlns:a16="http://schemas.microsoft.com/office/drawing/2014/main" id="{6A76E97F-ECD1-4C50-9AE7-5EE43B93A1D6}"/>
              </a:ext>
            </a:extLst>
          </p:cNvPr>
          <p:cNvSpPr>
            <a:spLocks noGrp="1"/>
          </p:cNvSpPr>
          <p:nvPr>
            <p:ph idx="1"/>
          </p:nvPr>
        </p:nvSpPr>
        <p:spPr>
          <a:xfrm>
            <a:off x="838800" y="1484784"/>
            <a:ext cx="10512000" cy="4480416"/>
          </a:xfrm>
        </p:spPr>
        <p:txBody>
          <a:bodyPr>
            <a:normAutofit fontScale="85000" lnSpcReduction="20000"/>
          </a:bodyPr>
          <a:lstStyle/>
          <a:p>
            <a:r>
              <a:rPr lang="fi-FI" dirty="0"/>
              <a:t>suhteen luominen lapseen ja perheenjäseniin </a:t>
            </a:r>
          </a:p>
          <a:p>
            <a:r>
              <a:rPr lang="fi-FI" dirty="0"/>
              <a:t>dialogisuus ja yhteistoiminnallisuus kaikissa asiakastyön vaiheissa </a:t>
            </a:r>
          </a:p>
          <a:p>
            <a:r>
              <a:rPr lang="fi-FI" dirty="0"/>
              <a:t>perheen asiantuntijuuden, historian ja kokemusten huomioiminen </a:t>
            </a:r>
          </a:p>
          <a:p>
            <a:r>
              <a:rPr lang="fi-FI" dirty="0"/>
              <a:t>lapselle ja perheelle tärkeiden suhteiden tutkiminen</a:t>
            </a:r>
          </a:p>
          <a:p>
            <a:r>
              <a:rPr lang="fi-FI" dirty="0"/>
              <a:t> uteliaisuus ja avoimuus erilaisille tulkinta- ja ratkaisuvaihtoehdoille </a:t>
            </a:r>
          </a:p>
          <a:p>
            <a:r>
              <a:rPr lang="fi-FI" dirty="0"/>
              <a:t>pyrkimys luoda perheen kanssa jaettu ymmärrys tilanteesta </a:t>
            </a:r>
          </a:p>
          <a:p>
            <a:r>
              <a:rPr lang="fi-FI" dirty="0"/>
              <a:t>arvostus, voimavarakeskeisyys ja toiveikkuus </a:t>
            </a:r>
          </a:p>
          <a:p>
            <a:r>
              <a:rPr lang="fi-FI" dirty="0"/>
              <a:t>työntekijöiden ja tiimin pyrkimys oppia jatkuvasti lisää siitä, miten he voivat olla perheille avuksi </a:t>
            </a:r>
          </a:p>
          <a:p>
            <a:r>
              <a:rPr lang="fi-FI" dirty="0"/>
              <a:t> konkreettiset, yhteiset, pienten askelten suunnitelmat asiakastyössä </a:t>
            </a:r>
          </a:p>
          <a:p>
            <a:pPr marL="0" indent="0">
              <a:buNone/>
            </a:pPr>
            <a:r>
              <a:rPr lang="fi-FI" dirty="0"/>
              <a:t> </a:t>
            </a:r>
            <a:r>
              <a:rPr lang="fi-FI" sz="1800" dirty="0"/>
              <a:t>(Lähde: Systeeminen lastensuojelu monitoimijaisuuden ja osallisuuden varmistavana verkostotyönä. THL) </a:t>
            </a:r>
          </a:p>
          <a:p>
            <a:endParaRPr lang="fi-FI" dirty="0"/>
          </a:p>
        </p:txBody>
      </p:sp>
    </p:spTree>
    <p:extLst>
      <p:ext uri="{BB962C8B-B14F-4D97-AF65-F5344CB8AC3E}">
        <p14:creationId xmlns:p14="http://schemas.microsoft.com/office/powerpoint/2010/main" val="425392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58"/>
          <p:cNvPicPr preferRelativeResize="0"/>
          <p:nvPr/>
        </p:nvPicPr>
        <p:blipFill>
          <a:blip r:embed="rId3">
            <a:alphaModFix/>
          </a:blip>
          <a:stretch>
            <a:fillRect/>
          </a:stretch>
        </p:blipFill>
        <p:spPr>
          <a:xfrm>
            <a:off x="9846100" y="131400"/>
            <a:ext cx="2159901" cy="1919474"/>
          </a:xfrm>
          <a:prstGeom prst="rect">
            <a:avLst/>
          </a:prstGeom>
          <a:noFill/>
          <a:ln>
            <a:noFill/>
          </a:ln>
        </p:spPr>
      </p:pic>
      <p:sp>
        <p:nvSpPr>
          <p:cNvPr id="359" name="Google Shape;359;p58"/>
          <p:cNvSpPr txBox="1">
            <a:spLocks noGrp="1"/>
          </p:cNvSpPr>
          <p:nvPr>
            <p:ph type="title"/>
          </p:nvPr>
        </p:nvSpPr>
        <p:spPr>
          <a:xfrm>
            <a:off x="838800" y="131400"/>
            <a:ext cx="8883300" cy="1440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417E"/>
              </a:buClr>
              <a:buSzPts val="4800"/>
              <a:buFont typeface="Cambria"/>
              <a:buNone/>
            </a:pPr>
            <a:r>
              <a:rPr lang="en-GB" sz="4300" b="0"/>
              <a:t>Millaisia</a:t>
            </a:r>
            <a:r>
              <a:rPr lang="en-GB" sz="4300"/>
              <a:t> yhteisiä käytäntöjä </a:t>
            </a:r>
            <a:r>
              <a:rPr lang="en-GB" sz="4300" b="0"/>
              <a:t>systeeminen työskentely on?</a:t>
            </a:r>
            <a:endParaRPr sz="4300" b="0"/>
          </a:p>
        </p:txBody>
      </p:sp>
      <p:pic>
        <p:nvPicPr>
          <p:cNvPr id="360" name="Google Shape;360;p58" descr="Kuva, joka sisältää kohteen teksti&#10;&#10;Kuvaus luotu automaattisesti"/>
          <p:cNvPicPr preferRelativeResize="0"/>
          <p:nvPr/>
        </p:nvPicPr>
        <p:blipFill rotWithShape="1">
          <a:blip r:embed="rId4">
            <a:alphaModFix/>
          </a:blip>
          <a:srcRect/>
          <a:stretch/>
        </p:blipFill>
        <p:spPr>
          <a:xfrm>
            <a:off x="9336360" y="6213737"/>
            <a:ext cx="2232250" cy="568526"/>
          </a:xfrm>
          <a:prstGeom prst="rect">
            <a:avLst/>
          </a:prstGeom>
          <a:noFill/>
          <a:ln>
            <a:noFill/>
          </a:ln>
        </p:spPr>
      </p:pic>
      <p:sp>
        <p:nvSpPr>
          <p:cNvPr id="361" name="Google Shape;361;p58"/>
          <p:cNvSpPr txBox="1"/>
          <p:nvPr/>
        </p:nvSpPr>
        <p:spPr>
          <a:xfrm>
            <a:off x="762600" y="1730325"/>
            <a:ext cx="10787400" cy="42102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Clr>
                <a:schemeClr val="dk1"/>
              </a:buClr>
              <a:buSzPts val="1500"/>
              <a:buFont typeface="Arial"/>
              <a:buNone/>
            </a:pPr>
            <a:r>
              <a:rPr lang="en-GB" sz="1500" b="1">
                <a:latin typeface="Calibri"/>
                <a:ea typeface="Calibri"/>
                <a:cs typeface="Calibri"/>
                <a:sym typeface="Calibri"/>
              </a:rPr>
              <a:t>ASIAKASTYÖ</a:t>
            </a:r>
            <a:endParaRPr sz="1500" b="1">
              <a:latin typeface="Calibri"/>
              <a:ea typeface="Calibri"/>
              <a:cs typeface="Calibri"/>
              <a:sym typeface="Calibri"/>
            </a:endParaRPr>
          </a:p>
          <a:p>
            <a:pPr marL="0" lvl="0" indent="0" algn="l" rtl="0">
              <a:lnSpc>
                <a:spcPct val="115000"/>
              </a:lnSpc>
              <a:spcBef>
                <a:spcPts val="0"/>
              </a:spcBef>
              <a:spcAft>
                <a:spcPts val="0"/>
              </a:spcAft>
              <a:buClr>
                <a:schemeClr val="dk1"/>
              </a:buClr>
              <a:buSzPts val="1500"/>
              <a:buFont typeface="Arial"/>
              <a:buNone/>
            </a:pPr>
            <a:r>
              <a:rPr lang="en-GB" sz="1500">
                <a:latin typeface="Calibri"/>
                <a:ea typeface="Calibri"/>
                <a:cs typeface="Calibri"/>
                <a:sym typeface="Calibri"/>
              </a:rPr>
              <a:t>Systeemisen asiakastyön keskeisimmät työvälineet ovat sukupuu, hypoteesit ja sirkulaariset kysymykset. Nämä välineet eivät kanna yksinään, vaan ne ovat riippuvuussuhteessa toisiinsa: sukupuun avulla etsitään uusia näkökulmia ja muotoillaan hypoteeseja, joita voidaan testata perheenjäsenten kanssa sirkulaarisilla kysymyksillä ja sukupuuta uudelleen työstämällä.  </a:t>
            </a:r>
            <a:endParaRPr sz="1500">
              <a:latin typeface="Calibri"/>
              <a:ea typeface="Calibri"/>
              <a:cs typeface="Calibri"/>
              <a:sym typeface="Calibri"/>
            </a:endParaRPr>
          </a:p>
          <a:p>
            <a:pPr marL="0" lvl="0" indent="0" algn="l" rtl="0">
              <a:lnSpc>
                <a:spcPct val="115000"/>
              </a:lnSpc>
              <a:spcBef>
                <a:spcPts val="0"/>
              </a:spcBef>
              <a:spcAft>
                <a:spcPts val="0"/>
              </a:spcAft>
              <a:buNone/>
            </a:pPr>
            <a:endParaRPr sz="1500" b="1">
              <a:latin typeface="Calibri"/>
              <a:ea typeface="Calibri"/>
              <a:cs typeface="Calibri"/>
              <a:sym typeface="Calibri"/>
            </a:endParaRPr>
          </a:p>
          <a:p>
            <a:pPr marL="0" lvl="0" indent="0" algn="l" rtl="0">
              <a:lnSpc>
                <a:spcPct val="115000"/>
              </a:lnSpc>
              <a:spcBef>
                <a:spcPts val="0"/>
              </a:spcBef>
              <a:spcAft>
                <a:spcPts val="0"/>
              </a:spcAft>
              <a:buNone/>
            </a:pPr>
            <a:r>
              <a:rPr lang="en-GB" sz="1500" b="1">
                <a:latin typeface="Calibri"/>
                <a:ea typeface="Calibri"/>
                <a:cs typeface="Calibri"/>
                <a:sym typeface="Calibri"/>
              </a:rPr>
              <a:t>TIIMI</a:t>
            </a:r>
            <a:endParaRPr sz="1500" b="1">
              <a:latin typeface="Calibri"/>
              <a:ea typeface="Calibri"/>
              <a:cs typeface="Calibri"/>
              <a:sym typeface="Calibri"/>
            </a:endParaRPr>
          </a:p>
          <a:p>
            <a:pPr marL="0" lvl="0" indent="0" algn="l" rtl="0">
              <a:lnSpc>
                <a:spcPct val="115000"/>
              </a:lnSpc>
              <a:spcBef>
                <a:spcPts val="0"/>
              </a:spcBef>
              <a:spcAft>
                <a:spcPts val="0"/>
              </a:spcAft>
              <a:buClr>
                <a:srgbClr val="000000"/>
              </a:buClr>
              <a:buSzPts val="1500"/>
              <a:buFont typeface="Calibri"/>
              <a:buNone/>
            </a:pPr>
            <a:r>
              <a:rPr lang="en-GB" sz="1500">
                <a:latin typeface="Calibri"/>
                <a:ea typeface="Calibri"/>
                <a:cs typeface="Calibri"/>
                <a:sym typeface="Calibri"/>
              </a:rPr>
              <a:t>Systeeminen tiimi muodostuu kahdesta tai kolmesta lastensuojelun sosiaalityöntekijästä, konsultoivasta sosiaalityöntekijästä, perheterapeutista ja koordinaattorista. Lisäksi tiimiin voi kuulua sosiaaliohjaajia ja perhetyöntekijöitä, joiden asiakaskunta on sama kuin sosiaalityöntekijöiden. Systeeminen tiimi pitää viikkokokouksia </a:t>
            </a:r>
            <a:endParaRPr sz="1500">
              <a:latin typeface="Calibri"/>
              <a:ea typeface="Calibri"/>
              <a:cs typeface="Calibri"/>
              <a:sym typeface="Calibri"/>
            </a:endParaRPr>
          </a:p>
          <a:p>
            <a:pPr marL="0" lvl="0" indent="0" algn="l" rtl="0">
              <a:lnSpc>
                <a:spcPct val="115000"/>
              </a:lnSpc>
              <a:spcBef>
                <a:spcPts val="0"/>
              </a:spcBef>
              <a:spcAft>
                <a:spcPts val="0"/>
              </a:spcAft>
              <a:buNone/>
            </a:pPr>
            <a:endParaRPr sz="1500">
              <a:latin typeface="Calibri"/>
              <a:ea typeface="Calibri"/>
              <a:cs typeface="Calibri"/>
              <a:sym typeface="Calibri"/>
            </a:endParaRPr>
          </a:p>
          <a:p>
            <a:pPr marL="0" lvl="0" indent="0" algn="l" rtl="0">
              <a:lnSpc>
                <a:spcPct val="115000"/>
              </a:lnSpc>
              <a:spcBef>
                <a:spcPts val="0"/>
              </a:spcBef>
              <a:spcAft>
                <a:spcPts val="0"/>
              </a:spcAft>
              <a:buNone/>
            </a:pPr>
            <a:r>
              <a:rPr lang="en-GB" sz="1500" b="1">
                <a:latin typeface="Calibri"/>
                <a:ea typeface="Calibri"/>
                <a:cs typeface="Calibri"/>
                <a:sym typeface="Calibri"/>
              </a:rPr>
              <a:t>VIIKKOKOKOUS</a:t>
            </a:r>
            <a:endParaRPr sz="1500" b="1">
              <a:latin typeface="Calibri"/>
              <a:ea typeface="Calibri"/>
              <a:cs typeface="Calibri"/>
              <a:sym typeface="Calibri"/>
            </a:endParaRPr>
          </a:p>
          <a:p>
            <a:pPr marL="0" lvl="0" indent="0" algn="l" rtl="0">
              <a:lnSpc>
                <a:spcPct val="115000"/>
              </a:lnSpc>
              <a:spcBef>
                <a:spcPts val="0"/>
              </a:spcBef>
              <a:spcAft>
                <a:spcPts val="0"/>
              </a:spcAft>
              <a:buClr>
                <a:srgbClr val="000000"/>
              </a:buClr>
              <a:buSzPts val="1500"/>
              <a:buFont typeface="Calibri"/>
              <a:buNone/>
            </a:pPr>
            <a:r>
              <a:rPr lang="en-GB" sz="1500">
                <a:latin typeface="Calibri"/>
                <a:ea typeface="Calibri"/>
                <a:cs typeface="Calibri"/>
                <a:sym typeface="Calibri"/>
              </a:rPr>
              <a:t>Systeeminen tiimi pitää viikkokokouksia, joissa asiakastapauksia käsitellään yhdessä. Kaikki tiimin jäsenet osallistuvat sekä omien että toisten asiakastapausten käsittelyyn aktiivisesti. Viikkokokouksella on tietty rakenne, jossa suuri osa ajasta käytetään asiakastapausten yhteiseen reflektointiin, seuraavien toimenpiteiden suunnitteluun ja niistä päättämiseen. </a:t>
            </a:r>
            <a:endParaRPr sz="1500">
              <a:latin typeface="Calibri"/>
              <a:ea typeface="Calibri"/>
              <a:cs typeface="Calibri"/>
              <a:sym typeface="Calibri"/>
            </a:endParaRPr>
          </a:p>
        </p:txBody>
      </p:sp>
      <p:sp>
        <p:nvSpPr>
          <p:cNvPr id="362" name="Google Shape;362;p58"/>
          <p:cNvSpPr txBox="1"/>
          <p:nvPr/>
        </p:nvSpPr>
        <p:spPr>
          <a:xfrm>
            <a:off x="922748" y="5736625"/>
            <a:ext cx="10507200" cy="3591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1000" dirty="0" err="1">
                <a:latin typeface="Cambria"/>
                <a:ea typeface="Cambria"/>
                <a:cs typeface="Cambria"/>
                <a:sym typeface="Cambria"/>
              </a:rPr>
              <a:t>Esimerkkinä</a:t>
            </a:r>
            <a:r>
              <a:rPr lang="en-GB" sz="1000" dirty="0">
                <a:latin typeface="Cambria"/>
                <a:ea typeface="Cambria"/>
                <a:cs typeface="Cambria"/>
                <a:sym typeface="Cambria"/>
              </a:rPr>
              <a:t> </a:t>
            </a:r>
            <a:r>
              <a:rPr lang="en-GB" sz="1000" dirty="0" err="1">
                <a:latin typeface="Cambria"/>
                <a:ea typeface="Cambria"/>
                <a:cs typeface="Cambria"/>
                <a:sym typeface="Cambria"/>
              </a:rPr>
              <a:t>työskentely</a:t>
            </a:r>
            <a:r>
              <a:rPr lang="en-GB" sz="1000" dirty="0">
                <a:latin typeface="Cambria"/>
                <a:ea typeface="Cambria"/>
                <a:cs typeface="Cambria"/>
                <a:sym typeface="Cambria"/>
              </a:rPr>
              <a:t> </a:t>
            </a:r>
            <a:r>
              <a:rPr lang="en-GB" sz="1000" dirty="0" err="1">
                <a:latin typeface="Cambria"/>
                <a:ea typeface="Cambria"/>
                <a:cs typeface="Cambria"/>
                <a:sym typeface="Cambria"/>
              </a:rPr>
              <a:t>lastensuojelussa</a:t>
            </a:r>
            <a:r>
              <a:rPr lang="en-GB" sz="1000" dirty="0">
                <a:latin typeface="Cambria"/>
                <a:ea typeface="Cambria"/>
                <a:cs typeface="Cambria"/>
                <a:sym typeface="Cambria"/>
              </a:rPr>
              <a:t>. </a:t>
            </a:r>
            <a:r>
              <a:rPr lang="en-GB" sz="1000" dirty="0" err="1">
                <a:latin typeface="Cambria"/>
                <a:ea typeface="Cambria"/>
                <a:cs typeface="Cambria"/>
                <a:sym typeface="Cambria"/>
              </a:rPr>
              <a:t>Lähde</a:t>
            </a:r>
            <a:r>
              <a:rPr lang="en-GB" sz="1000" dirty="0">
                <a:latin typeface="Cambria"/>
                <a:ea typeface="Cambria"/>
                <a:cs typeface="Cambria"/>
                <a:sym typeface="Cambria"/>
              </a:rPr>
              <a:t>: </a:t>
            </a:r>
            <a:r>
              <a:rPr lang="en-GB" sz="1000" dirty="0" err="1">
                <a:latin typeface="Cambria"/>
                <a:ea typeface="Cambria"/>
                <a:cs typeface="Cambria"/>
                <a:sym typeface="Cambria"/>
              </a:rPr>
              <a:t>Systeemisen</a:t>
            </a:r>
            <a:r>
              <a:rPr lang="en-GB" sz="1000" dirty="0">
                <a:latin typeface="Cambria"/>
                <a:ea typeface="Cambria"/>
                <a:cs typeface="Cambria"/>
                <a:sym typeface="Cambria"/>
              </a:rPr>
              <a:t> </a:t>
            </a:r>
            <a:r>
              <a:rPr lang="en-GB" sz="1000" dirty="0" err="1">
                <a:latin typeface="Cambria"/>
                <a:ea typeface="Cambria"/>
                <a:cs typeface="Cambria"/>
                <a:sym typeface="Cambria"/>
              </a:rPr>
              <a:t>lastensuojelun</a:t>
            </a:r>
            <a:r>
              <a:rPr lang="en-GB" sz="1000" dirty="0">
                <a:latin typeface="Cambria"/>
                <a:ea typeface="Cambria"/>
                <a:cs typeface="Cambria"/>
                <a:sym typeface="Cambria"/>
              </a:rPr>
              <a:t> </a:t>
            </a:r>
            <a:r>
              <a:rPr lang="en-GB" sz="1000" dirty="0" err="1">
                <a:latin typeface="Cambria"/>
                <a:ea typeface="Cambria"/>
                <a:cs typeface="Cambria"/>
                <a:sym typeface="Cambria"/>
              </a:rPr>
              <a:t>toimintamallin</a:t>
            </a:r>
            <a:r>
              <a:rPr lang="en-GB" sz="1000" dirty="0">
                <a:latin typeface="Cambria"/>
                <a:ea typeface="Cambria"/>
                <a:cs typeface="Cambria"/>
                <a:sym typeface="Cambria"/>
              </a:rPr>
              <a:t> </a:t>
            </a:r>
            <a:r>
              <a:rPr lang="en-GB" sz="1000" dirty="0" err="1">
                <a:latin typeface="Cambria"/>
                <a:ea typeface="Cambria"/>
                <a:cs typeface="Cambria"/>
                <a:sym typeface="Cambria"/>
              </a:rPr>
              <a:t>ydinelementit</a:t>
            </a:r>
            <a:r>
              <a:rPr lang="en-GB" sz="1000" dirty="0">
                <a:latin typeface="Cambria"/>
                <a:ea typeface="Cambria"/>
                <a:cs typeface="Cambria"/>
                <a:sym typeface="Cambria"/>
              </a:rPr>
              <a:t>, THL</a:t>
            </a:r>
            <a:endParaRPr sz="1000" dirty="0">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59"/>
          <p:cNvPicPr preferRelativeResize="0"/>
          <p:nvPr/>
        </p:nvPicPr>
        <p:blipFill>
          <a:blip r:embed="rId3">
            <a:alphaModFix/>
          </a:blip>
          <a:stretch>
            <a:fillRect/>
          </a:stretch>
        </p:blipFill>
        <p:spPr>
          <a:xfrm>
            <a:off x="3998350" y="170875"/>
            <a:ext cx="7986700" cy="5730800"/>
          </a:xfrm>
          <a:prstGeom prst="rect">
            <a:avLst/>
          </a:prstGeom>
          <a:noFill/>
          <a:ln>
            <a:noFill/>
          </a:ln>
        </p:spPr>
      </p:pic>
      <p:sp>
        <p:nvSpPr>
          <p:cNvPr id="368" name="Google Shape;368;p59"/>
          <p:cNvSpPr txBox="1">
            <a:spLocks noGrp="1"/>
          </p:cNvSpPr>
          <p:nvPr>
            <p:ph type="title"/>
          </p:nvPr>
        </p:nvSpPr>
        <p:spPr>
          <a:xfrm>
            <a:off x="838800" y="741000"/>
            <a:ext cx="3600900" cy="49374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1F417E"/>
              </a:buClr>
              <a:buSzPts val="4800"/>
              <a:buFont typeface="Cambria"/>
              <a:buNone/>
            </a:pPr>
            <a:r>
              <a:rPr lang="en-GB" sz="4300" b="0"/>
              <a:t>Millaista systeeminen työskentely </a:t>
            </a:r>
            <a:r>
              <a:rPr lang="en-GB" sz="4300"/>
              <a:t>verkostossa </a:t>
            </a:r>
            <a:r>
              <a:rPr lang="en-GB" sz="4300" b="0"/>
              <a:t>on?</a:t>
            </a:r>
            <a:endParaRPr sz="4300" b="0"/>
          </a:p>
        </p:txBody>
      </p:sp>
      <p:pic>
        <p:nvPicPr>
          <p:cNvPr id="369" name="Google Shape;369;p59" descr="Kuva, joka sisältää kohteen teksti&#10;&#10;Kuvaus luotu automaattisesti"/>
          <p:cNvPicPr preferRelativeResize="0"/>
          <p:nvPr/>
        </p:nvPicPr>
        <p:blipFill rotWithShape="1">
          <a:blip r:embed="rId4">
            <a:alphaModFix/>
          </a:blip>
          <a:srcRect/>
          <a:stretch/>
        </p:blipFill>
        <p:spPr>
          <a:xfrm>
            <a:off x="9336360" y="6213737"/>
            <a:ext cx="2232250" cy="568526"/>
          </a:xfrm>
          <a:prstGeom prst="rect">
            <a:avLst/>
          </a:prstGeom>
          <a:noFill/>
          <a:ln>
            <a:noFill/>
          </a:ln>
        </p:spPr>
      </p:pic>
      <p:sp>
        <p:nvSpPr>
          <p:cNvPr id="370" name="Google Shape;370;p59"/>
          <p:cNvSpPr txBox="1"/>
          <p:nvPr/>
        </p:nvSpPr>
        <p:spPr>
          <a:xfrm>
            <a:off x="4839651" y="5736625"/>
            <a:ext cx="6514200" cy="3591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GB" sz="1000" dirty="0" err="1">
                <a:latin typeface="Cambria"/>
                <a:ea typeface="Cambria"/>
                <a:cs typeface="Cambria"/>
                <a:sym typeface="Cambria"/>
              </a:rPr>
              <a:t>Lähde</a:t>
            </a:r>
            <a:r>
              <a:rPr lang="en-GB" sz="1000" dirty="0">
                <a:latin typeface="Cambria"/>
                <a:ea typeface="Cambria"/>
                <a:cs typeface="Cambria"/>
                <a:sym typeface="Cambria"/>
              </a:rPr>
              <a:t>: </a:t>
            </a:r>
            <a:r>
              <a:rPr lang="en-GB" sz="1000" dirty="0" err="1">
                <a:latin typeface="Cambria"/>
                <a:ea typeface="Cambria"/>
                <a:cs typeface="Cambria"/>
                <a:sym typeface="Cambria"/>
              </a:rPr>
              <a:t>Systeeminen</a:t>
            </a:r>
            <a:r>
              <a:rPr lang="en-GB" sz="1000" dirty="0">
                <a:latin typeface="Cambria"/>
                <a:ea typeface="Cambria"/>
                <a:cs typeface="Cambria"/>
                <a:sym typeface="Cambria"/>
              </a:rPr>
              <a:t> </a:t>
            </a:r>
            <a:r>
              <a:rPr lang="en-GB" sz="1000" dirty="0" err="1">
                <a:latin typeface="Cambria"/>
                <a:ea typeface="Cambria"/>
                <a:cs typeface="Cambria"/>
                <a:sym typeface="Cambria"/>
              </a:rPr>
              <a:t>lastensuojelu</a:t>
            </a:r>
            <a:r>
              <a:rPr lang="en-GB" sz="1000" dirty="0">
                <a:latin typeface="Cambria"/>
                <a:ea typeface="Cambria"/>
                <a:cs typeface="Cambria"/>
                <a:sym typeface="Cambria"/>
              </a:rPr>
              <a:t> </a:t>
            </a:r>
            <a:r>
              <a:rPr lang="en-GB" sz="1000" dirty="0" err="1">
                <a:latin typeface="Cambria"/>
                <a:ea typeface="Cambria"/>
                <a:cs typeface="Cambria"/>
                <a:sym typeface="Cambria"/>
              </a:rPr>
              <a:t>monitoimijaisuuden</a:t>
            </a:r>
            <a:r>
              <a:rPr lang="en-GB" sz="1000" dirty="0">
                <a:latin typeface="Cambria"/>
                <a:ea typeface="Cambria"/>
                <a:cs typeface="Cambria"/>
                <a:sym typeface="Cambria"/>
              </a:rPr>
              <a:t> </a:t>
            </a:r>
            <a:r>
              <a:rPr lang="en-GB" sz="1000" dirty="0" err="1">
                <a:latin typeface="Cambria"/>
                <a:ea typeface="Cambria"/>
                <a:cs typeface="Cambria"/>
                <a:sym typeface="Cambria"/>
              </a:rPr>
              <a:t>ja</a:t>
            </a:r>
            <a:r>
              <a:rPr lang="en-GB" sz="1000" dirty="0">
                <a:latin typeface="Cambria"/>
                <a:ea typeface="Cambria"/>
                <a:cs typeface="Cambria"/>
                <a:sym typeface="Cambria"/>
              </a:rPr>
              <a:t> </a:t>
            </a:r>
            <a:r>
              <a:rPr lang="en-GB" sz="1000" dirty="0" err="1">
                <a:latin typeface="Cambria"/>
                <a:ea typeface="Cambria"/>
                <a:cs typeface="Cambria"/>
                <a:sym typeface="Cambria"/>
              </a:rPr>
              <a:t>osallisuuden</a:t>
            </a:r>
            <a:r>
              <a:rPr lang="en-GB" sz="1000" dirty="0">
                <a:latin typeface="Cambria"/>
                <a:ea typeface="Cambria"/>
                <a:cs typeface="Cambria"/>
                <a:sym typeface="Cambria"/>
              </a:rPr>
              <a:t> </a:t>
            </a:r>
            <a:r>
              <a:rPr lang="en-GB" sz="1000" dirty="0" err="1">
                <a:latin typeface="Cambria"/>
                <a:ea typeface="Cambria"/>
                <a:cs typeface="Cambria"/>
                <a:sym typeface="Cambria"/>
              </a:rPr>
              <a:t>varmistavana</a:t>
            </a:r>
            <a:r>
              <a:rPr lang="en-GB" sz="1000" dirty="0">
                <a:latin typeface="Cambria"/>
                <a:ea typeface="Cambria"/>
                <a:cs typeface="Cambria"/>
                <a:sym typeface="Cambria"/>
              </a:rPr>
              <a:t> </a:t>
            </a:r>
            <a:r>
              <a:rPr lang="en-GB" sz="1000" dirty="0" err="1">
                <a:latin typeface="Cambria"/>
                <a:ea typeface="Cambria"/>
                <a:cs typeface="Cambria"/>
                <a:sym typeface="Cambria"/>
              </a:rPr>
              <a:t>verkostotyönä</a:t>
            </a:r>
            <a:r>
              <a:rPr lang="en-GB" sz="1000" dirty="0">
                <a:latin typeface="Cambria"/>
                <a:ea typeface="Cambria"/>
                <a:cs typeface="Cambria"/>
                <a:sym typeface="Cambria"/>
              </a:rPr>
              <a:t>, THL</a:t>
            </a:r>
            <a:endParaRPr sz="1000" dirty="0">
              <a:solidFill>
                <a:srgbClr val="0000FF"/>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Pirkanmaan liitto">
  <a:themeElements>
    <a:clrScheme name="Pirkanmaan liitto">
      <a:dk1>
        <a:srgbClr val="333333"/>
      </a:dk1>
      <a:lt1>
        <a:srgbClr val="FFFFFF"/>
      </a:lt1>
      <a:dk2>
        <a:srgbClr val="1F417E"/>
      </a:dk2>
      <a:lt2>
        <a:srgbClr val="F4F4F4"/>
      </a:lt2>
      <a:accent1>
        <a:srgbClr val="1F417E"/>
      </a:accent1>
      <a:accent2>
        <a:srgbClr val="908C6F"/>
      </a:accent2>
      <a:accent3>
        <a:srgbClr val="F3D790"/>
      </a:accent3>
      <a:accent4>
        <a:srgbClr val="B39453"/>
      </a:accent4>
      <a:accent5>
        <a:srgbClr val="333333"/>
      </a:accent5>
      <a:accent6>
        <a:srgbClr val="A7D1EA"/>
      </a:accent6>
      <a:hlink>
        <a:srgbClr val="B4BF3B"/>
      </a:hlink>
      <a:folHlink>
        <a:srgbClr val="FCC917"/>
      </a:folHlink>
    </a:clrScheme>
    <a:fontScheme name="Pirkanmaan liitto">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1"/>
          </a:solidFill>
        </a:ln>
      </a:spPr>
      <a:bodyPr rtlCol="0" anchor="ctr"/>
      <a:lstStyle>
        <a:defPPr algn="ctr">
          <a:defRPr sz="2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800" dirty="0" err="1" smtClean="0"/>
        </a:defPPr>
      </a:lstStyle>
    </a:txDef>
  </a:objectDefaults>
  <a:extraClrSchemeLst/>
  <a:extLst>
    <a:ext uri="{05A4C25C-085E-4340-85A3-A5531E510DB2}">
      <thm15:themeFamily xmlns:thm15="http://schemas.microsoft.com/office/thememl/2012/main" name="Pirkanmaan liitto PowerPoint-malli.potx" id="{9F19B184-7626-4564-BCBC-DCD79A88880C}" vid="{108313FB-472C-48C3-8205-D2CB8C2FB90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Pirkanmaan liitto PowerPoint-malli</Template>
  <TotalTime>4</TotalTime>
  <Words>594</Words>
  <Application>Microsoft Office PowerPoint</Application>
  <PresentationFormat>Laajakuva</PresentationFormat>
  <Paragraphs>60</Paragraphs>
  <Slides>8</Slides>
  <Notes>6</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8</vt:i4>
      </vt:variant>
    </vt:vector>
  </HeadingPairs>
  <TitlesOfParts>
    <vt:vector size="14" baseType="lpstr">
      <vt:lpstr>Arial</vt:lpstr>
      <vt:lpstr>Calibri</vt:lpstr>
      <vt:lpstr>Cambria</vt:lpstr>
      <vt:lpstr>Economica</vt:lpstr>
      <vt:lpstr>Microsoft Sans Serif</vt:lpstr>
      <vt:lpstr>Pirkanmaan liitto</vt:lpstr>
      <vt:lpstr>Systeemistä työskentelyä ohjaavat periaatteet</vt:lpstr>
      <vt:lpstr>LÄHTÖKOHTIA SYSTEEMISYYTEEN  Systeeminen työtapa on systeemisen ajatteluun perustuva tapa toimia asiakaslähtöisesti. Systeemisyydellä tavoitellaan parempaa tukea lapsille ja perheille sekä kokonaisuutena merkittävästi paremmin toimivaa palvelujärjestelmää (kustannusvaikuttavuus).  Osalle systeemisyyden hyödyntämisessä kyseessä on paluu vanhaan.  Osa tunnistaa työtavan toisella nimellä kuin systeemisyys.  Oleellista on tunnistaa yhdessä riittävällä tavalla yhteiset ajattelun ja toiminnan periaatteet, jonka varaan yhteinen toiminta kussakin tilanteessa perustuu.</vt:lpstr>
      <vt:lpstr>Tunnistammeko, millaiseen ajatteluun yhteiskuntamme perustuu?</vt:lpstr>
      <vt:lpstr>Tunnistammeko, millaiseen ajatteluun palvelujärjestelmämme perustuu?</vt:lpstr>
      <vt:lpstr>Tunnistammeko, millaiseen ajatteluun toimintamme arjessa perustuu?</vt:lpstr>
      <vt:lpstr>Systeemisen työskentelyn keskeisiä periaatteita: </vt:lpstr>
      <vt:lpstr>Millaisia yhteisiä käytäntöjä systeeminen työskentely on?</vt:lpstr>
      <vt:lpstr>Millaista systeeminen työskentely verkostossa on?</vt:lpstr>
    </vt:vector>
  </TitlesOfParts>
  <Company>Pirkanmaan 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Systeemistä työskentelyä ohjaavat periaatteet</dc:title>
  <dc:creator>Eveliina Heinonen</dc:creator>
  <cp:lastModifiedBy>Eveliina Heinonen</cp:lastModifiedBy>
  <cp:revision>1</cp:revision>
  <dcterms:created xsi:type="dcterms:W3CDTF">2022-04-07T13:19:49Z</dcterms:created>
  <dcterms:modified xsi:type="dcterms:W3CDTF">2022-04-07T14:50:52Z</dcterms:modified>
</cp:coreProperties>
</file>