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8" r:id="rId5"/>
    <p:sldId id="273"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BFEE08-3248-470B-97E4-F5C2DC5D7F9E}"/>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898E2FD9-3A05-4768-81C0-EAF8BCF0FA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51549A8-BF34-4654-B7FB-A52474A2F475}"/>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5" name="Alatunnisteen paikkamerkki 4">
            <a:extLst>
              <a:ext uri="{FF2B5EF4-FFF2-40B4-BE49-F238E27FC236}">
                <a16:creationId xmlns:a16="http://schemas.microsoft.com/office/drawing/2014/main" id="{54C68E4D-033E-4CCF-A347-D98E0C38591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93096EC-54A7-4C61-BC11-B6141323C527}"/>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215309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164615-4BBB-453B-B09E-FE3495381DEA}"/>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4497CC50-9EBE-4D01-AB2D-92EB85A9159C}"/>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2D31FBD-70F9-431E-92A9-C097D0C8E540}"/>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5" name="Alatunnisteen paikkamerkki 4">
            <a:extLst>
              <a:ext uri="{FF2B5EF4-FFF2-40B4-BE49-F238E27FC236}">
                <a16:creationId xmlns:a16="http://schemas.microsoft.com/office/drawing/2014/main" id="{B90C6D0F-F09A-45B6-958D-98BBC7D1B5E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D27A046-0F46-4980-B2CD-FC4050ADA962}"/>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43063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0640C90C-96B0-4199-BDFF-2853E4AB95BD}"/>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849F9A0A-9658-4633-B062-EFBDB1604098}"/>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8711524-A7D8-4F75-BB6A-C2A0E0595FEE}"/>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5" name="Alatunnisteen paikkamerkki 4">
            <a:extLst>
              <a:ext uri="{FF2B5EF4-FFF2-40B4-BE49-F238E27FC236}">
                <a16:creationId xmlns:a16="http://schemas.microsoft.com/office/drawing/2014/main" id="{A3488C93-12A2-41C5-BC42-D3A0C22F788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FA369A4-CDDA-47A4-A8EA-9222366BF71A}"/>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2733665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C3CE048-FD9B-487D-9017-F04EF97F531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17302DD-FD16-4777-9BBC-BF243F4D096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12A6C83-37C1-43F4-A0C8-61ADC8EA3C90}"/>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5" name="Alatunnisteen paikkamerkki 4">
            <a:extLst>
              <a:ext uri="{FF2B5EF4-FFF2-40B4-BE49-F238E27FC236}">
                <a16:creationId xmlns:a16="http://schemas.microsoft.com/office/drawing/2014/main" id="{E8D12471-F4F0-435E-8DD6-310033B487A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2A678A6-C684-4A7C-9135-F976ECEE4492}"/>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80876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17731F-20F0-418B-B68C-D91222D5339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42CCD2A-F2D7-4C75-8766-72FEBE96A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48B2A9BE-7F74-43B1-9F39-8ECF18DEF34A}"/>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5" name="Alatunnisteen paikkamerkki 4">
            <a:extLst>
              <a:ext uri="{FF2B5EF4-FFF2-40B4-BE49-F238E27FC236}">
                <a16:creationId xmlns:a16="http://schemas.microsoft.com/office/drawing/2014/main" id="{9A81A47F-A8F5-4021-8C6A-0186ECFEBA6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24F24D2-680B-440E-88FB-6FA4EA41A568}"/>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79096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F78BC9-4B92-4989-8ABA-4E6A4467279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52A12FB-8879-414F-940D-81D628B3A00E}"/>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05C44EB6-9B05-48AC-8872-5699BBF67DFD}"/>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C9751D1F-CE6E-4543-938A-FB586D5B800D}"/>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6" name="Alatunnisteen paikkamerkki 5">
            <a:extLst>
              <a:ext uri="{FF2B5EF4-FFF2-40B4-BE49-F238E27FC236}">
                <a16:creationId xmlns:a16="http://schemas.microsoft.com/office/drawing/2014/main" id="{E3353B49-14D9-4D06-9893-67E19D20DF0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58AC1BD-3040-4B2E-99B9-48031284ED5D}"/>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290645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A1979F-41F1-4B37-800A-55BE2538DF50}"/>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6D65EB71-80EC-4211-BDC7-D0EC9D0412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83CE9788-DC5C-4BB3-B291-E3C7FB8B1619}"/>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30433346-5F90-4E15-859C-B17FD29540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EC86266E-3F0D-4CC8-A85C-57111DDE5B92}"/>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17B10EF-F4C0-403A-A8E4-3DF99ACE5D69}"/>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8" name="Alatunnisteen paikkamerkki 7">
            <a:extLst>
              <a:ext uri="{FF2B5EF4-FFF2-40B4-BE49-F238E27FC236}">
                <a16:creationId xmlns:a16="http://schemas.microsoft.com/office/drawing/2014/main" id="{02623C1E-F4F3-409A-9B58-C20FF31782ED}"/>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E6AE105F-C17D-453B-A2EF-6FD776F66759}"/>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100586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6542C8-0EE9-4F29-BEF3-D5BE835ABF7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1B27396-F5B4-4CAB-8369-315FF4B2BB03}"/>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4" name="Alatunnisteen paikkamerkki 3">
            <a:extLst>
              <a:ext uri="{FF2B5EF4-FFF2-40B4-BE49-F238E27FC236}">
                <a16:creationId xmlns:a16="http://schemas.microsoft.com/office/drawing/2014/main" id="{DF3DDAFA-71AD-4535-B4F3-5C552C587E5C}"/>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FA44BA4F-4975-45FA-8822-C25679581B23}"/>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36503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01CA89A-CAF3-4217-AB91-D423E80F163D}"/>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3" name="Alatunnisteen paikkamerkki 2">
            <a:extLst>
              <a:ext uri="{FF2B5EF4-FFF2-40B4-BE49-F238E27FC236}">
                <a16:creationId xmlns:a16="http://schemas.microsoft.com/office/drawing/2014/main" id="{8AEB4F52-C319-47B6-BC48-587C2E8A3AF0}"/>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027F4A50-5712-480B-AA16-2A938B84B90D}"/>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241646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EC6D93-25A0-467D-A068-1B6B9860F26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DF0A70A-6A81-462F-AD55-E2D885A7A2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A713C3E7-DD58-482C-BF4D-A24E4D329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62B20733-5378-4383-92DC-90DB1885615F}"/>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6" name="Alatunnisteen paikkamerkki 5">
            <a:extLst>
              <a:ext uri="{FF2B5EF4-FFF2-40B4-BE49-F238E27FC236}">
                <a16:creationId xmlns:a16="http://schemas.microsoft.com/office/drawing/2014/main" id="{6E748336-5992-4984-A953-D0E451C0D09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488EF67-DF3D-42D9-8B94-9A41FBE8B6B8}"/>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422406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DD8D86-06C8-4D08-87BC-88F37CDBE26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738A751C-8850-433D-86DB-29D049480A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2D6145FA-B652-433A-94A2-2E7CABE877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D1FCCC4-DA68-4A11-8DD3-7F989CDA2787}"/>
              </a:ext>
            </a:extLst>
          </p:cNvPr>
          <p:cNvSpPr>
            <a:spLocks noGrp="1"/>
          </p:cNvSpPr>
          <p:nvPr>
            <p:ph type="dt" sz="half" idx="10"/>
          </p:nvPr>
        </p:nvSpPr>
        <p:spPr/>
        <p:txBody>
          <a:bodyPr/>
          <a:lstStyle/>
          <a:p>
            <a:fld id="{F1656E48-5D2D-4CC9-8453-7A953CBDE0EE}" type="datetimeFigureOut">
              <a:rPr lang="fi-FI" smtClean="0"/>
              <a:t>30.5.2022</a:t>
            </a:fld>
            <a:endParaRPr lang="fi-FI"/>
          </a:p>
        </p:txBody>
      </p:sp>
      <p:sp>
        <p:nvSpPr>
          <p:cNvPr id="6" name="Alatunnisteen paikkamerkki 5">
            <a:extLst>
              <a:ext uri="{FF2B5EF4-FFF2-40B4-BE49-F238E27FC236}">
                <a16:creationId xmlns:a16="http://schemas.microsoft.com/office/drawing/2014/main" id="{B2D17EAA-EC80-408C-BBFD-19EE104358E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5168F00-2DED-4DD7-BFCC-46AE206757A8}"/>
              </a:ext>
            </a:extLst>
          </p:cNvPr>
          <p:cNvSpPr>
            <a:spLocks noGrp="1"/>
          </p:cNvSpPr>
          <p:nvPr>
            <p:ph type="sldNum" sz="quarter" idx="12"/>
          </p:nvPr>
        </p:nvSpPr>
        <p:spPr/>
        <p:txBody>
          <a:bodyPr/>
          <a:lstStyle/>
          <a:p>
            <a:fld id="{7738D3A1-35A9-44BC-9B82-4723BADC4F4D}" type="slidenum">
              <a:rPr lang="fi-FI" smtClean="0"/>
              <a:t>‹#›</a:t>
            </a:fld>
            <a:endParaRPr lang="fi-FI"/>
          </a:p>
        </p:txBody>
      </p:sp>
    </p:spTree>
    <p:extLst>
      <p:ext uri="{BB962C8B-B14F-4D97-AF65-F5344CB8AC3E}">
        <p14:creationId xmlns:p14="http://schemas.microsoft.com/office/powerpoint/2010/main" val="186126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EE3EE2A-237A-409B-A163-DE54B2AE1F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810B8EE8-1AC0-40A8-AB05-4F657715C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B257382-9C5C-470C-88C9-15D60F78E5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56E48-5D2D-4CC9-8453-7A953CBDE0EE}" type="datetimeFigureOut">
              <a:rPr lang="fi-FI" smtClean="0"/>
              <a:t>30.5.2022</a:t>
            </a:fld>
            <a:endParaRPr lang="fi-FI"/>
          </a:p>
        </p:txBody>
      </p:sp>
      <p:sp>
        <p:nvSpPr>
          <p:cNvPr id="5" name="Alatunnisteen paikkamerkki 4">
            <a:extLst>
              <a:ext uri="{FF2B5EF4-FFF2-40B4-BE49-F238E27FC236}">
                <a16:creationId xmlns:a16="http://schemas.microsoft.com/office/drawing/2014/main" id="{A6B93332-A728-4EDA-8DAB-EEF5178F20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9FC8198D-B1DD-461C-9CBD-3ED0E37EAD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8D3A1-35A9-44BC-9B82-4723BADC4F4D}" type="slidenum">
              <a:rPr lang="fi-FI" smtClean="0"/>
              <a:t>‹#›</a:t>
            </a:fld>
            <a:endParaRPr lang="fi-FI"/>
          </a:p>
        </p:txBody>
      </p:sp>
    </p:spTree>
    <p:extLst>
      <p:ext uri="{BB962C8B-B14F-4D97-AF65-F5344CB8AC3E}">
        <p14:creationId xmlns:p14="http://schemas.microsoft.com/office/powerpoint/2010/main" val="422351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23;p3">
            <a:extLst>
              <a:ext uri="{FF2B5EF4-FFF2-40B4-BE49-F238E27FC236}">
                <a16:creationId xmlns:a16="http://schemas.microsoft.com/office/drawing/2014/main" id="{7E92E6A5-AF9A-9A57-C968-8FD6F94611C5}"/>
              </a:ext>
            </a:extLst>
          </p:cNvPr>
          <p:cNvSpPr/>
          <p:nvPr/>
        </p:nvSpPr>
        <p:spPr>
          <a:xfrm>
            <a:off x="611085" y="2207469"/>
            <a:ext cx="4143795" cy="2305155"/>
          </a:xfrm>
          <a:prstGeom prst="wedgeRoundRectCallout">
            <a:avLst>
              <a:gd name="adj1" fmla="val 62920"/>
              <a:gd name="adj2" fmla="val -11842"/>
              <a:gd name="adj3" fmla="val 16667"/>
            </a:avLst>
          </a:prstGeom>
          <a:solidFill>
            <a:schemeClr val="lt1"/>
          </a:solidFill>
          <a:ln w="3810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3" name="Kuva 2">
            <a:extLst>
              <a:ext uri="{FF2B5EF4-FFF2-40B4-BE49-F238E27FC236}">
                <a16:creationId xmlns:a16="http://schemas.microsoft.com/office/drawing/2014/main" id="{1F40DA57-EC95-F7F2-F239-899F64E8FDC1}"/>
              </a:ext>
            </a:extLst>
          </p:cNvPr>
          <p:cNvPicPr>
            <a:picLocks noChangeAspect="1"/>
          </p:cNvPicPr>
          <p:nvPr/>
        </p:nvPicPr>
        <p:blipFill>
          <a:blip r:embed="rId2"/>
          <a:stretch>
            <a:fillRect/>
          </a:stretch>
        </p:blipFill>
        <p:spPr>
          <a:xfrm>
            <a:off x="5469844" y="1116281"/>
            <a:ext cx="5157699" cy="5246846"/>
          </a:xfrm>
          <a:prstGeom prst="rect">
            <a:avLst/>
          </a:prstGeom>
        </p:spPr>
      </p:pic>
      <p:sp>
        <p:nvSpPr>
          <p:cNvPr id="4" name="Otsikko 1">
            <a:extLst>
              <a:ext uri="{FF2B5EF4-FFF2-40B4-BE49-F238E27FC236}">
                <a16:creationId xmlns:a16="http://schemas.microsoft.com/office/drawing/2014/main" id="{7C6C03D1-1C34-C2DD-1211-B1AFD2F96DB0}"/>
              </a:ext>
            </a:extLst>
          </p:cNvPr>
          <p:cNvSpPr txBox="1">
            <a:spLocks/>
          </p:cNvSpPr>
          <p:nvPr/>
        </p:nvSpPr>
        <p:spPr>
          <a:xfrm>
            <a:off x="491815" y="230408"/>
            <a:ext cx="8636141" cy="442174"/>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b="1" i="0" kern="1200">
                <a:solidFill>
                  <a:schemeClr val="accent1"/>
                </a:solidFill>
                <a:latin typeface="Ubuntu" panose="020B050403060203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fi-FI" sz="3600" dirty="0">
                <a:solidFill>
                  <a:schemeClr val="tx2"/>
                </a:solidFill>
                <a:latin typeface="+mn-lt"/>
              </a:rPr>
              <a:t>Asiakaspersonakuvaukset  </a:t>
            </a:r>
            <a:endParaRPr kumimoji="0" lang="fi-FI" sz="3600" b="1" i="0" u="none" strike="noStrike" kern="1200" cap="none" spc="0" normalizeH="0" baseline="0" noProof="0" dirty="0">
              <a:ln>
                <a:noFill/>
              </a:ln>
              <a:solidFill>
                <a:schemeClr val="tx2"/>
              </a:solidFill>
              <a:effectLst/>
              <a:uLnTx/>
              <a:uFillTx/>
              <a:latin typeface="+mn-lt"/>
              <a:ea typeface="+mj-ea"/>
              <a:cs typeface="+mj-cs"/>
            </a:endParaRPr>
          </a:p>
        </p:txBody>
      </p:sp>
      <p:sp>
        <p:nvSpPr>
          <p:cNvPr id="5" name="Tekstiruutu 4">
            <a:extLst>
              <a:ext uri="{FF2B5EF4-FFF2-40B4-BE49-F238E27FC236}">
                <a16:creationId xmlns:a16="http://schemas.microsoft.com/office/drawing/2014/main" id="{E6F98E01-CF56-8F82-4D27-85E512DFD8BB}"/>
              </a:ext>
            </a:extLst>
          </p:cNvPr>
          <p:cNvSpPr txBox="1"/>
          <p:nvPr/>
        </p:nvSpPr>
        <p:spPr>
          <a:xfrm>
            <a:off x="706500" y="2759881"/>
            <a:ext cx="3952964" cy="1200329"/>
          </a:xfrm>
          <a:prstGeom prst="rect">
            <a:avLst/>
          </a:prstGeom>
          <a:noFill/>
        </p:spPr>
        <p:txBody>
          <a:bodyPr wrap="square" rtlCol="0">
            <a:spAutoFit/>
          </a:bodyPr>
          <a:lstStyle/>
          <a:p>
            <a:r>
              <a:rPr lang="fi-FI" dirty="0"/>
              <a:t>Kevään aikana on kehitetty yhteensä 15 asiakaspersonakuvausta, jotka ovat ohjanneet palvelumuotoilun mukaisesti palvelumallin rakentamista.</a:t>
            </a:r>
          </a:p>
        </p:txBody>
      </p:sp>
    </p:spTree>
    <p:extLst>
      <p:ext uri="{BB962C8B-B14F-4D97-AF65-F5344CB8AC3E}">
        <p14:creationId xmlns:p14="http://schemas.microsoft.com/office/powerpoint/2010/main" val="3638227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019F08D-0F17-4198-BBBE-04AEE540CF4A}"/>
              </a:ext>
            </a:extLst>
          </p:cNvPr>
          <p:cNvGrpSpPr/>
          <p:nvPr/>
        </p:nvGrpSpPr>
        <p:grpSpPr>
          <a:xfrm>
            <a:off x="253026" y="569792"/>
            <a:ext cx="11722714" cy="6179524"/>
            <a:chOff x="253025" y="148373"/>
            <a:chExt cx="11722714" cy="6179524"/>
          </a:xfrm>
        </p:grpSpPr>
        <p:sp>
          <p:nvSpPr>
            <p:cNvPr id="4" name="Suorakulmio 3">
              <a:extLst>
                <a:ext uri="{FF2B5EF4-FFF2-40B4-BE49-F238E27FC236}">
                  <a16:creationId xmlns:a16="http://schemas.microsoft.com/office/drawing/2014/main" id="{45B36D40-0196-4AE2-9844-C49AB8B1567C}"/>
                </a:ext>
              </a:extLst>
            </p:cNvPr>
            <p:cNvSpPr/>
            <p:nvPr/>
          </p:nvSpPr>
          <p:spPr>
            <a:xfrm>
              <a:off x="253026" y="2868320"/>
              <a:ext cx="2313019" cy="3459577"/>
            </a:xfrm>
            <a:prstGeom prst="roundRect">
              <a:avLst/>
            </a:prstGeom>
            <a:solidFill>
              <a:srgbClr val="3C3C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Calibri" panose="020F0502020204030204"/>
                  <a:ea typeface="+mn-ea"/>
                  <a:cs typeface="+mn-cs"/>
                </a:rPr>
                <a:t>23-vuotias mies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Calibri" panose="020F0502020204030204"/>
                  <a:ea typeface="+mn-ea"/>
                  <a:cs typeface="+mn-cs"/>
                </a:rPr>
                <a:t>Asuu yksin vuokralla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Calibri" panose="020F0502020204030204"/>
                  <a:ea typeface="+mn-ea"/>
                  <a:cs typeface="+mn-cs"/>
                </a:rPr>
                <a:t>Kiinteistö-hoitajan koulutus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Calibri" panose="020F0502020204030204"/>
                  <a:ea typeface="+mn-ea"/>
                  <a:cs typeface="+mn-cs"/>
                </a:rPr>
                <a:t>Lievä älyllinen kehitysvamma</a:t>
              </a:r>
            </a:p>
          </p:txBody>
        </p:sp>
        <p:sp>
          <p:nvSpPr>
            <p:cNvPr id="8" name="Suorakulmio 7">
              <a:extLst>
                <a:ext uri="{FF2B5EF4-FFF2-40B4-BE49-F238E27FC236}">
                  <a16:creationId xmlns:a16="http://schemas.microsoft.com/office/drawing/2014/main" id="{D2CC8399-99B0-47B6-B92A-702CF1052AFF}"/>
                </a:ext>
              </a:extLst>
            </p:cNvPr>
            <p:cNvSpPr/>
            <p:nvPr/>
          </p:nvSpPr>
          <p:spPr>
            <a:xfrm>
              <a:off x="2723475" y="875740"/>
              <a:ext cx="9252264" cy="1854239"/>
            </a:xfrm>
            <a:prstGeom prst="roundRect">
              <a:avLst/>
            </a:prstGeom>
            <a:solidFill>
              <a:srgbClr val="95C11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000000"/>
                  </a:solidFill>
                  <a:effectLst/>
                  <a:uLnTx/>
                  <a:uFillTx/>
                  <a:latin typeface="Calibri" panose="020F0502020204030204"/>
                  <a:ea typeface="+mn-ea"/>
                  <a:cs typeface="+mn-cs"/>
                </a:rPr>
                <a:t>Janne</a:t>
              </a:r>
              <a:r>
                <a:rPr kumimoji="0" lang="fi-FI" sz="1400" b="0" i="0" u="none" strike="noStrike" kern="1200" cap="none" spc="0" normalizeH="0" baseline="0" noProof="0" dirty="0">
                  <a:ln>
                    <a:noFill/>
                  </a:ln>
                  <a:solidFill>
                    <a:srgbClr val="000000"/>
                  </a:solidFill>
                  <a:effectLst/>
                  <a:uLnTx/>
                  <a:uFillTx/>
                  <a:latin typeface="Calibri" panose="020F0502020204030204"/>
                  <a:ea typeface="+mn-ea"/>
                  <a:cs typeface="+mn-cs"/>
                </a:rPr>
                <a:t> on yksin vuokralla asuva 23-vuotias mies, jolla on lievä älyllinen kehitysvamma. Jannella on suoritettuna peruskoulu, jonka lisäksi hän on suorittanut kolmen vuoden kiinteistöhoitajan tutkinnon erityisammattioppilaitoksessa. Käytännönläheinen opiskelu oli Jannelle hyvä mahdollisuus opiskella ammatti ja opiskelu toisella paikkakunnalla tuki itsenäisen elämän harjoittelua. Hän kuitenkin kokee, että työllistyminen on haasteellista, koska työnantajien tietämättömyys erityisyydestä on puuttellinen ja asenne kehitysvammaa kohtaa on hieman tyly. </a:t>
              </a:r>
              <a:endParaRPr kumimoji="0" lang="fi-FI"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Suorakulmio 8">
              <a:extLst>
                <a:ext uri="{FF2B5EF4-FFF2-40B4-BE49-F238E27FC236}">
                  <a16:creationId xmlns:a16="http://schemas.microsoft.com/office/drawing/2014/main" id="{F6E06AE0-A85A-4EDF-B461-C76BBF1960AB}"/>
                </a:ext>
              </a:extLst>
            </p:cNvPr>
            <p:cNvSpPr/>
            <p:nvPr/>
          </p:nvSpPr>
          <p:spPr>
            <a:xfrm>
              <a:off x="2723475" y="2844150"/>
              <a:ext cx="2241632" cy="3459577"/>
            </a:xfrm>
            <a:prstGeom prst="roundRect">
              <a:avLst/>
            </a:prstGeom>
            <a:solidFill>
              <a:srgbClr val="95C11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prstClr val="black"/>
                  </a:solidFill>
                  <a:effectLst/>
                  <a:uLnTx/>
                  <a:uFillTx/>
                  <a:latin typeface="Calibri" panose="020F0502020204030204"/>
                  <a:ea typeface="+mn-ea"/>
                  <a:cs typeface="+mn-cs"/>
                </a:rPr>
                <a:t>Haasteet/kipupisteet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Sosiaalisen kanssakäymisen vaikeudet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Ei osaa itse hakea ja etsiä työtä, vaan  työnhaku vaatii tukea ja läheisten mukanaoloa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Työnantajien tietämättömyys ja asenne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Tarvitsee apua etuusasioiden ja -oikeuksiensa selvittämisessä</a:t>
              </a:r>
              <a:endParaRPr kumimoji="0" lang="fi-FI"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Suorakulmio 9">
              <a:extLst>
                <a:ext uri="{FF2B5EF4-FFF2-40B4-BE49-F238E27FC236}">
                  <a16:creationId xmlns:a16="http://schemas.microsoft.com/office/drawing/2014/main" id="{8D358B4E-ED5E-460E-941B-714DE4F3CDD3}"/>
                </a:ext>
              </a:extLst>
            </p:cNvPr>
            <p:cNvSpPr/>
            <p:nvPr/>
          </p:nvSpPr>
          <p:spPr>
            <a:xfrm>
              <a:off x="7397231" y="2844147"/>
              <a:ext cx="2241631" cy="3459577"/>
            </a:xfrm>
            <a:prstGeom prst="roundRect">
              <a:avLst/>
            </a:prstGeom>
            <a:solidFill>
              <a:srgbClr val="95C11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prstClr val="black"/>
                  </a:solidFill>
                  <a:effectLst/>
                  <a:uLnTx/>
                  <a:uFillTx/>
                  <a:latin typeface="Calibri" panose="020F0502020204030204"/>
                  <a:ea typeface="+mn-ea"/>
                  <a:cs typeface="+mn-cs"/>
                </a:rPr>
                <a:t>Tavoitteet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srgbClr val="000000"/>
                  </a:solidFill>
                  <a:effectLst/>
                  <a:uLnTx/>
                  <a:uFillTx/>
                  <a:latin typeface="Calibri" panose="020F0502020204030204"/>
                  <a:ea typeface="+mn-ea"/>
                  <a:cs typeface="+mn-cs"/>
                </a:rPr>
                <a:t>Valmis työllistymään, jos vain töitä löytyy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srgbClr val="000000"/>
                  </a:solidFill>
                  <a:effectLst/>
                  <a:uLnTx/>
                  <a:uFillTx/>
                  <a:latin typeface="Calibri" panose="020F0502020204030204"/>
                  <a:ea typeface="+mn-ea"/>
                  <a:cs typeface="+mn-cs"/>
                </a:rPr>
                <a:t>Tavoitteena päästä ajamaan isoja työkoneita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srgbClr val="000000"/>
                  </a:solidFill>
                  <a:effectLst/>
                  <a:uLnTx/>
                  <a:uFillTx/>
                  <a:latin typeface="Calibri" panose="020F0502020204030204"/>
                  <a:ea typeface="+mn-ea"/>
                  <a:cs typeface="+mn-cs"/>
                </a:rPr>
                <a:t>Mahdollisesti oma kiinteistöhuollon pienimuotoisen yrityksen perustaminen työkokemuksen kartuttua (mökkitalkkarin –tyyppistä työtä omiin nimiin)</a:t>
              </a:r>
              <a:endPar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Suorakulmio 9">
              <a:extLst>
                <a:ext uri="{FF2B5EF4-FFF2-40B4-BE49-F238E27FC236}">
                  <a16:creationId xmlns:a16="http://schemas.microsoft.com/office/drawing/2014/main" id="{B77AB595-CBCB-4AC9-B7E9-DED895B82A4F}"/>
                </a:ext>
              </a:extLst>
            </p:cNvPr>
            <p:cNvSpPr/>
            <p:nvPr/>
          </p:nvSpPr>
          <p:spPr>
            <a:xfrm>
              <a:off x="5060353" y="2844147"/>
              <a:ext cx="2241632" cy="3459577"/>
            </a:xfrm>
            <a:prstGeom prst="roundRect">
              <a:avLst/>
            </a:prstGeom>
            <a:solidFill>
              <a:srgbClr val="95C11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prstClr val="black"/>
                  </a:solidFill>
                  <a:effectLst/>
                  <a:uLnTx/>
                  <a:uFillTx/>
                  <a:latin typeface="Calibri" panose="020F0502020204030204"/>
                  <a:ea typeface="+mn-ea"/>
                  <a:cs typeface="+mn-cs"/>
                </a:rPr>
                <a:t>Vahvuudet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100" b="0" i="0" u="none" strike="noStrike" kern="1200" cap="none" spc="0" normalizeH="0" baseline="0" noProof="0" dirty="0">
                  <a:ln>
                    <a:noFill/>
                  </a:ln>
                  <a:solidFill>
                    <a:prstClr val="black"/>
                  </a:solidFill>
                  <a:effectLst/>
                  <a:uLnTx/>
                  <a:uFillTx/>
                  <a:latin typeface="Calibri" panose="020F0502020204030204"/>
                  <a:ea typeface="+mn-ea"/>
                  <a:cs typeface="+mn-cs"/>
                </a:rPr>
                <a:t>Suorittanut 3-vuotisen erityisammatti-koulutuksen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100" b="0" i="0" u="none" strike="noStrike" kern="1200" cap="none" spc="0" normalizeH="0" baseline="0" noProof="0" dirty="0">
                  <a:ln>
                    <a:noFill/>
                  </a:ln>
                  <a:solidFill>
                    <a:prstClr val="black"/>
                  </a:solidFill>
                  <a:effectLst/>
                  <a:uLnTx/>
                  <a:uFillTx/>
                  <a:latin typeface="Calibri" panose="020F0502020204030204"/>
                  <a:ea typeface="+mn-ea"/>
                  <a:cs typeface="+mn-cs"/>
                </a:rPr>
                <a:t>Erityishaasteiden vuoksi 50% palkkatuki-mahdollisuus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100" b="0" i="0" u="none" strike="noStrike" kern="1200" cap="none" spc="0" normalizeH="0" baseline="0" noProof="0" dirty="0">
                  <a:ln>
                    <a:noFill/>
                  </a:ln>
                  <a:solidFill>
                    <a:prstClr val="black"/>
                  </a:solidFill>
                  <a:effectLst/>
                  <a:uLnTx/>
                  <a:uFillTx/>
                  <a:latin typeface="Calibri" panose="020F0502020204030204"/>
                  <a:ea typeface="+mn-ea"/>
                  <a:cs typeface="+mn-cs"/>
                </a:rPr>
                <a:t>Aktiivinen harrastustoiminnassa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100" b="0" i="0" u="none" strike="noStrike" kern="1200" cap="none" spc="0" normalizeH="0" baseline="0" noProof="0" dirty="0">
                  <a:ln>
                    <a:noFill/>
                  </a:ln>
                  <a:solidFill>
                    <a:prstClr val="black"/>
                  </a:solidFill>
                  <a:effectLst/>
                  <a:uLnTx/>
                  <a:uFillTx/>
                  <a:latin typeface="Calibri" panose="020F0502020204030204"/>
                  <a:ea typeface="+mn-ea"/>
                  <a:cs typeface="+mn-cs"/>
                </a:rPr>
                <a:t>Hoitaa itse laskujen maksun ja itsenäisen elämisen asiat aluksi tuetusti opetellen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100" b="0" i="0" u="none" strike="noStrike" kern="1200" cap="none" spc="0" normalizeH="0" baseline="0" noProof="0" dirty="0">
                  <a:ln>
                    <a:noFill/>
                  </a:ln>
                  <a:solidFill>
                    <a:srgbClr val="000000"/>
                  </a:solidFill>
                  <a:effectLst/>
                  <a:uLnTx/>
                  <a:uFillTx/>
                  <a:latin typeface="Calibri" panose="020F0502020204030204"/>
                  <a:ea typeface="+mn-ea"/>
                  <a:cs typeface="+mn-cs"/>
                </a:rPr>
                <a:t>Myös hyviä kokemuksia työnantajista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100" b="0" i="0" u="none" strike="noStrike" kern="1200" cap="none" spc="0" normalizeH="0" baseline="0" noProof="0" dirty="0">
                  <a:ln>
                    <a:noFill/>
                  </a:ln>
                  <a:solidFill>
                    <a:srgbClr val="000000"/>
                  </a:solidFill>
                  <a:effectLst/>
                  <a:uLnTx/>
                  <a:uFillTx/>
                  <a:latin typeface="Calibri" panose="020F0502020204030204"/>
                  <a:ea typeface="+mn-ea"/>
                  <a:cs typeface="+mn-cs"/>
                </a:rPr>
                <a:t>Oma-aloitteisesti ja –kustanteisesti suorittaa ajokortin lisäluokkia (suuremmat työkoneet)</a:t>
              </a:r>
              <a:endParaRPr kumimoji="0" lang="en-FI"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B27866C-C1D6-490D-BBDF-8153F2D55EA9}"/>
                </a:ext>
              </a:extLst>
            </p:cNvPr>
            <p:cNvSpPr/>
            <p:nvPr/>
          </p:nvSpPr>
          <p:spPr>
            <a:xfrm>
              <a:off x="253025" y="416966"/>
              <a:ext cx="2313019" cy="2313019"/>
            </a:xfrm>
            <a:prstGeom prst="ellipse">
              <a:avLst/>
            </a:prstGeom>
            <a:solidFill>
              <a:srgbClr val="009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1">
                  <a:ln>
                    <a:noFill/>
                  </a:ln>
                  <a:solidFill>
                    <a:prstClr val="white"/>
                  </a:solidFill>
                  <a:effectLst/>
                  <a:uLnTx/>
                  <a:uFillTx/>
                  <a:latin typeface="Ubuntu" panose="020B0504030602030204" pitchFamily="34" charset="0"/>
                  <a:ea typeface="+mn-ea"/>
                  <a:cs typeface="+mn-cs"/>
                </a:rPr>
                <a:t>Janne</a:t>
              </a:r>
            </a:p>
          </p:txBody>
        </p:sp>
        <p:sp>
          <p:nvSpPr>
            <p:cNvPr id="12" name="Suorakulmio 9">
              <a:extLst>
                <a:ext uri="{FF2B5EF4-FFF2-40B4-BE49-F238E27FC236}">
                  <a16:creationId xmlns:a16="http://schemas.microsoft.com/office/drawing/2014/main" id="{101DB324-ED6A-4424-A260-38ED0B1658B1}"/>
                </a:ext>
              </a:extLst>
            </p:cNvPr>
            <p:cNvSpPr/>
            <p:nvPr/>
          </p:nvSpPr>
          <p:spPr>
            <a:xfrm>
              <a:off x="9734108" y="2844146"/>
              <a:ext cx="2241631" cy="3459577"/>
            </a:xfrm>
            <a:prstGeom prst="roundRect">
              <a:avLst/>
            </a:prstGeom>
            <a:solidFill>
              <a:srgbClr val="95C11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prstClr val="black"/>
                  </a:solidFill>
                  <a:effectLst/>
                  <a:uLnTx/>
                  <a:uFillTx/>
                  <a:latin typeface="Calibri" panose="020F0502020204030204"/>
                  <a:ea typeface="+mn-ea"/>
                  <a:cs typeface="+mn-cs"/>
                </a:rPr>
                <a:t>Tarpeet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Tukihenkilö tai rinnallakulkija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Tuki (työ)yhteisön etsintään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Onnistumisen kokemuksia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Tukea harrastuneisuuden hyödyntämiseen laajemminkin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Ryhmätoiminta ja sosiaalisten taitojen kehittäminen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8" name="Picture 17" descr="Logo, company name&#10;&#10;Description automatically generated">
              <a:extLst>
                <a:ext uri="{FF2B5EF4-FFF2-40B4-BE49-F238E27FC236}">
                  <a16:creationId xmlns:a16="http://schemas.microsoft.com/office/drawing/2014/main" id="{3640A94F-F905-4B93-9617-2309110CEF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37854" y="148373"/>
              <a:ext cx="847297" cy="537186"/>
            </a:xfrm>
            <a:prstGeom prst="rect">
              <a:avLst/>
            </a:prstGeom>
          </p:spPr>
        </p:pic>
      </p:grpSp>
      <p:sp>
        <p:nvSpPr>
          <p:cNvPr id="21" name="Otsikko 1">
            <a:extLst>
              <a:ext uri="{FF2B5EF4-FFF2-40B4-BE49-F238E27FC236}">
                <a16:creationId xmlns:a16="http://schemas.microsoft.com/office/drawing/2014/main" id="{3B2BFB69-6344-5C71-BB5D-EB601BBDF934}"/>
              </a:ext>
            </a:extLst>
          </p:cNvPr>
          <p:cNvSpPr txBox="1">
            <a:spLocks/>
          </p:cNvSpPr>
          <p:nvPr/>
        </p:nvSpPr>
        <p:spPr>
          <a:xfrm>
            <a:off x="253026" y="177456"/>
            <a:ext cx="10759531" cy="442174"/>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b="1" i="0" kern="1200">
                <a:solidFill>
                  <a:schemeClr val="accent1"/>
                </a:solidFill>
                <a:latin typeface="Ubuntu" panose="020B050403060203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fi-FI" sz="3600" dirty="0">
                <a:solidFill>
                  <a:schemeClr val="tx1"/>
                </a:solidFill>
                <a:latin typeface="+mn-lt"/>
              </a:rPr>
              <a:t>Esimerkkinä asiakaspersoonakuvaus  </a:t>
            </a:r>
            <a:endParaRPr kumimoji="0" lang="fi-FI" sz="3600" b="1" i="0" u="none" strike="noStrike" kern="1200" cap="none" spc="0" normalizeH="0" baseline="0" noProof="0" dirty="0">
              <a:ln>
                <a:noFill/>
              </a:ln>
              <a:solidFill>
                <a:schemeClr val="tx1"/>
              </a:solidFill>
              <a:effectLst/>
              <a:uLnTx/>
              <a:uFillTx/>
              <a:latin typeface="+mn-lt"/>
              <a:ea typeface="+mj-ea"/>
              <a:cs typeface="+mj-cs"/>
            </a:endParaRPr>
          </a:p>
        </p:txBody>
      </p:sp>
    </p:spTree>
    <p:extLst>
      <p:ext uri="{BB962C8B-B14F-4D97-AF65-F5344CB8AC3E}">
        <p14:creationId xmlns:p14="http://schemas.microsoft.com/office/powerpoint/2010/main" val="334371672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C9A50DBDE6DD49BDA831B7407B9590" ma:contentTypeVersion="13" ma:contentTypeDescription="Create a new document." ma:contentTypeScope="" ma:versionID="592de001720a78c4d1cfa25b79db5d57">
  <xsd:schema xmlns:xsd="http://www.w3.org/2001/XMLSchema" xmlns:xs="http://www.w3.org/2001/XMLSchema" xmlns:p="http://schemas.microsoft.com/office/2006/metadata/properties" xmlns:ns3="10055d64-e8dd-4dca-a261-35eeb659ac8e" xmlns:ns4="be439688-afe1-4aac-b7c7-6a5535b0c565" targetNamespace="http://schemas.microsoft.com/office/2006/metadata/properties" ma:root="true" ma:fieldsID="133f1eeceb3dacac54c83b81951f5c53" ns3:_="" ns4:_="">
    <xsd:import namespace="10055d64-e8dd-4dca-a261-35eeb659ac8e"/>
    <xsd:import namespace="be439688-afe1-4aac-b7c7-6a5535b0c56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055d64-e8dd-4dca-a261-35eeb659ac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439688-afe1-4aac-b7c7-6a5535b0c56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8922B0-2A27-420F-B1F3-A3418177AB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055d64-e8dd-4dca-a261-35eeb659ac8e"/>
    <ds:schemaRef ds:uri="be439688-afe1-4aac-b7c7-6a5535b0c5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5D4FFA-4661-4249-8346-6B488B0D1D39}">
  <ds:schemaRefs>
    <ds:schemaRef ds:uri="http://schemas.microsoft.com/sharepoint/v3/contenttype/forms"/>
  </ds:schemaRefs>
</ds:datastoreItem>
</file>

<file path=customXml/itemProps3.xml><?xml version="1.0" encoding="utf-8"?>
<ds:datastoreItem xmlns:ds="http://schemas.openxmlformats.org/officeDocument/2006/customXml" ds:itemID="{45D04698-E3B8-4B40-AD19-BB241B36444F}">
  <ds:schemaRefs>
    <ds:schemaRef ds:uri="be439688-afe1-4aac-b7c7-6a5535b0c565"/>
    <ds:schemaRef ds:uri="http://schemas.microsoft.com/office/2006/documentManagement/types"/>
    <ds:schemaRef ds:uri="http://schemas.microsoft.com/office/2006/metadata/properties"/>
    <ds:schemaRef ds:uri="http://www.w3.org/XML/1998/namespace"/>
    <ds:schemaRef ds:uri="http://purl.org/dc/elements/1.1/"/>
    <ds:schemaRef ds:uri="http://purl.org/dc/terms/"/>
    <ds:schemaRef ds:uri="http://schemas.openxmlformats.org/package/2006/metadata/core-properties"/>
    <ds:schemaRef ds:uri="10055d64-e8dd-4dca-a261-35eeb659ac8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TotalTime>
  <Words>219</Words>
  <Application>Microsoft Office PowerPoint</Application>
  <PresentationFormat>Laajakuva</PresentationFormat>
  <Paragraphs>34</Paragraphs>
  <Slides>2</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vt:i4>
      </vt:variant>
    </vt:vector>
  </HeadingPairs>
  <TitlesOfParts>
    <vt:vector size="7" baseType="lpstr">
      <vt:lpstr>Arial</vt:lpstr>
      <vt:lpstr>Calibri</vt:lpstr>
      <vt:lpstr>Calibri Light</vt:lpstr>
      <vt:lpstr>Ubuntu</vt:lpstr>
      <vt:lpstr>Office-teema</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Toivanen Pirjo</dc:creator>
  <cp:lastModifiedBy>Toivanen Pirjo</cp:lastModifiedBy>
  <cp:revision>1</cp:revision>
  <dcterms:created xsi:type="dcterms:W3CDTF">2022-05-30T08:54:00Z</dcterms:created>
  <dcterms:modified xsi:type="dcterms:W3CDTF">2022-05-30T08:55:23Z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0x010100CFC9A50DBDE6DD49BDA831B7407B9590</vt:lpwstr>
  </property>
</Properties>
</file>