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68" r:id="rId8"/>
    <p:sldId id="259" r:id="rId9"/>
    <p:sldId id="267" r:id="rId10"/>
    <p:sldId id="270" r:id="rId11"/>
    <p:sldId id="271" r:id="rId12"/>
    <p:sldId id="269" r:id="rId13"/>
    <p:sldId id="265" r:id="rId14"/>
    <p:sldId id="266" r:id="rId15"/>
    <p:sldId id="262" r:id="rId16"/>
    <p:sldId id="26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633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8475B-1D1C-4579-B3FB-704D798DE19B}" v="20" dt="2022-05-18T07:17:16.698"/>
    <p1510:client id="{AF816641-C33F-472B-BC20-C49E695E2991}" v="2" dt="2022-05-18T07:23:5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1F57A-3610-438B-A56A-10243BA459B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DCC69A9-220D-4D35-8084-B09328FA3211}">
      <dgm:prSet phldrT="[Teksti]"/>
      <dgm:spPr>
        <a:solidFill>
          <a:srgbClr val="92D050"/>
        </a:solidFill>
      </dgm:spPr>
      <dgm:t>
        <a:bodyPr/>
        <a:lstStyle/>
        <a:p>
          <a:r>
            <a:rPr lang="fi-FI" dirty="0"/>
            <a:t>Yhteydenotto</a:t>
          </a:r>
        </a:p>
      </dgm:t>
    </dgm:pt>
    <dgm:pt modelId="{53BBD4C2-1903-4DA3-9B11-80BCBF484C8B}" type="parTrans" cxnId="{AA855CDF-CEDB-4F42-91BF-566F45BE1EC3}">
      <dgm:prSet/>
      <dgm:spPr/>
      <dgm:t>
        <a:bodyPr/>
        <a:lstStyle/>
        <a:p>
          <a:endParaRPr lang="fi-FI"/>
        </a:p>
      </dgm:t>
    </dgm:pt>
    <dgm:pt modelId="{20408933-B9FE-4A45-A8EF-C09FBC5A4420}" type="sibTrans" cxnId="{AA855CDF-CEDB-4F42-91BF-566F45BE1EC3}">
      <dgm:prSet/>
      <dgm:spPr/>
      <dgm:t>
        <a:bodyPr/>
        <a:lstStyle/>
        <a:p>
          <a:endParaRPr lang="fi-FI"/>
        </a:p>
      </dgm:t>
    </dgm:pt>
    <dgm:pt modelId="{D4805667-B42F-439C-AE58-7C151A9056C4}">
      <dgm:prSet phldrT="[Teksti]"/>
      <dgm:spPr/>
      <dgm:t>
        <a:bodyPr/>
        <a:lstStyle/>
        <a:p>
          <a:r>
            <a:rPr lang="fi-FI" dirty="0"/>
            <a:t>Yhteinen palvelutarpeen arviointi</a:t>
          </a:r>
        </a:p>
        <a:p>
          <a:endParaRPr lang="fi-FI" dirty="0"/>
        </a:p>
        <a:p>
          <a:r>
            <a:rPr lang="fi-FI" dirty="0"/>
            <a:t>Koordinointi</a:t>
          </a:r>
        </a:p>
      </dgm:t>
    </dgm:pt>
    <dgm:pt modelId="{8193C5A0-9869-415A-B2DC-06F069814744}" type="parTrans" cxnId="{F51CF1E9-0C12-499B-AE56-4B3A1D44842F}">
      <dgm:prSet/>
      <dgm:spPr/>
      <dgm:t>
        <a:bodyPr/>
        <a:lstStyle/>
        <a:p>
          <a:endParaRPr lang="fi-FI"/>
        </a:p>
      </dgm:t>
    </dgm:pt>
    <dgm:pt modelId="{9BF561B6-97A2-4FCD-A4CC-19D60459D996}" type="sibTrans" cxnId="{F51CF1E9-0C12-499B-AE56-4B3A1D44842F}">
      <dgm:prSet/>
      <dgm:spPr/>
      <dgm:t>
        <a:bodyPr/>
        <a:lstStyle/>
        <a:p>
          <a:endParaRPr lang="fi-FI"/>
        </a:p>
      </dgm:t>
    </dgm:pt>
    <dgm:pt modelId="{16347980-3261-4700-BB48-7F3A57461218}">
      <dgm:prSet/>
      <dgm:spPr>
        <a:solidFill>
          <a:srgbClr val="00B0F0"/>
        </a:solidFill>
      </dgm:spPr>
      <dgm:t>
        <a:bodyPr/>
        <a:lstStyle/>
        <a:p>
          <a:r>
            <a:rPr lang="fi-FI" dirty="0"/>
            <a:t>Monialainen asiakassuunnitelma</a:t>
          </a:r>
        </a:p>
        <a:p>
          <a:endParaRPr lang="fi-FI" dirty="0"/>
        </a:p>
        <a:p>
          <a:r>
            <a:rPr lang="fi-FI" dirty="0"/>
            <a:t>Vastuuhenkilöiden sopiminen</a:t>
          </a:r>
        </a:p>
      </dgm:t>
    </dgm:pt>
    <dgm:pt modelId="{51040386-9EBA-4A7B-AA76-61123F5806EE}" type="parTrans" cxnId="{8A99CCAE-ADB0-4883-AA52-DD7825D1DE63}">
      <dgm:prSet/>
      <dgm:spPr/>
      <dgm:t>
        <a:bodyPr/>
        <a:lstStyle/>
        <a:p>
          <a:endParaRPr lang="fi-FI"/>
        </a:p>
      </dgm:t>
    </dgm:pt>
    <dgm:pt modelId="{A853CFD3-3C9A-4CB7-A6E7-460CE8C20258}" type="sibTrans" cxnId="{8A99CCAE-ADB0-4883-AA52-DD7825D1DE63}">
      <dgm:prSet/>
      <dgm:spPr/>
      <dgm:t>
        <a:bodyPr/>
        <a:lstStyle/>
        <a:p>
          <a:endParaRPr lang="fi-FI"/>
        </a:p>
      </dgm:t>
    </dgm:pt>
    <dgm:pt modelId="{CD12EC90-614D-4DEC-92E6-CA93B178FEE1}">
      <dgm:prSet/>
      <dgm:spPr>
        <a:solidFill>
          <a:srgbClr val="00B050"/>
        </a:solidFill>
      </dgm:spPr>
      <dgm:t>
        <a:bodyPr/>
        <a:lstStyle/>
        <a:p>
          <a:r>
            <a:rPr lang="fi-FI" dirty="0"/>
            <a:t>Palvelujen toteuttaminen</a:t>
          </a:r>
        </a:p>
      </dgm:t>
    </dgm:pt>
    <dgm:pt modelId="{1422E70E-5300-4F5F-8269-C53A927C7AF3}" type="parTrans" cxnId="{F23B14C6-11C7-4084-A870-0345EF8AC6AF}">
      <dgm:prSet/>
      <dgm:spPr/>
      <dgm:t>
        <a:bodyPr/>
        <a:lstStyle/>
        <a:p>
          <a:endParaRPr lang="fi-FI"/>
        </a:p>
      </dgm:t>
    </dgm:pt>
    <dgm:pt modelId="{0805B268-9A09-4F92-AE54-5B6D2E99EEB8}" type="sibTrans" cxnId="{F23B14C6-11C7-4084-A870-0345EF8AC6AF}">
      <dgm:prSet/>
      <dgm:spPr/>
      <dgm:t>
        <a:bodyPr/>
        <a:lstStyle/>
        <a:p>
          <a:endParaRPr lang="fi-FI"/>
        </a:p>
      </dgm:t>
    </dgm:pt>
    <dgm:pt modelId="{81B7FE4E-D279-47C5-A6A1-65243E86117B}">
      <dgm:prSet/>
      <dgm:spPr>
        <a:solidFill>
          <a:schemeClr val="accent2"/>
        </a:solidFill>
      </dgm:spPr>
      <dgm:t>
        <a:bodyPr/>
        <a:lstStyle/>
        <a:p>
          <a:r>
            <a:rPr lang="fi-FI" dirty="0"/>
            <a:t>Seuranta ja arviointi</a:t>
          </a:r>
        </a:p>
        <a:p>
          <a:endParaRPr lang="fi-FI" dirty="0"/>
        </a:p>
        <a:p>
          <a:r>
            <a:rPr lang="fi-FI" dirty="0"/>
            <a:t>Monialaisen asiakassuunnitelman tarkistaminen</a:t>
          </a:r>
        </a:p>
      </dgm:t>
    </dgm:pt>
    <dgm:pt modelId="{7FBD9ADB-DCF4-4C9E-A140-D59DA60D1AB8}" type="parTrans" cxnId="{847723FE-B623-4250-A6F7-7FF470CFCC0C}">
      <dgm:prSet/>
      <dgm:spPr/>
      <dgm:t>
        <a:bodyPr/>
        <a:lstStyle/>
        <a:p>
          <a:endParaRPr lang="fi-FI"/>
        </a:p>
      </dgm:t>
    </dgm:pt>
    <dgm:pt modelId="{9D136BED-5F9B-4326-BAFA-510CF5AFCBB9}" type="sibTrans" cxnId="{847723FE-B623-4250-A6F7-7FF470CFCC0C}">
      <dgm:prSet/>
      <dgm:spPr/>
      <dgm:t>
        <a:bodyPr/>
        <a:lstStyle/>
        <a:p>
          <a:endParaRPr lang="fi-FI"/>
        </a:p>
      </dgm:t>
    </dgm:pt>
    <dgm:pt modelId="{11E40E0B-CD12-4F51-9CC0-E764FBE1B896}">
      <dgm:prSet phldrT="[Teksti]" custT="1"/>
      <dgm:spPr>
        <a:solidFill>
          <a:srgbClr val="FFC000"/>
        </a:solidFill>
      </dgm:spPr>
      <dgm:t>
        <a:bodyPr/>
        <a:lstStyle/>
        <a:p>
          <a:r>
            <a:rPr lang="fi-FI" sz="1400" dirty="0"/>
            <a:t>Monipalvelu-tarpeen tunnistaminen</a:t>
          </a:r>
        </a:p>
        <a:p>
          <a:r>
            <a:rPr lang="fi-FI" sz="1400" dirty="0"/>
            <a:t>Asiakkaan suostumus</a:t>
          </a:r>
        </a:p>
      </dgm:t>
    </dgm:pt>
    <dgm:pt modelId="{FF37B21B-100E-4A93-A061-8F252C8D264E}" type="sibTrans" cxnId="{EC7BBED2-66B0-4D12-8638-404029B0CAC6}">
      <dgm:prSet/>
      <dgm:spPr/>
      <dgm:t>
        <a:bodyPr/>
        <a:lstStyle/>
        <a:p>
          <a:endParaRPr lang="fi-FI"/>
        </a:p>
      </dgm:t>
    </dgm:pt>
    <dgm:pt modelId="{95BC4F70-F370-4611-A7BD-B7A9B7F0B7CD}" type="parTrans" cxnId="{EC7BBED2-66B0-4D12-8638-404029B0CAC6}">
      <dgm:prSet/>
      <dgm:spPr/>
      <dgm:t>
        <a:bodyPr/>
        <a:lstStyle/>
        <a:p>
          <a:endParaRPr lang="fi-FI"/>
        </a:p>
      </dgm:t>
    </dgm:pt>
    <dgm:pt modelId="{455138A2-51E6-473C-93FF-2F373DEA628F}" type="pres">
      <dgm:prSet presAssocID="{2651F57A-3610-438B-A56A-10243BA459BF}" presName="CompostProcess" presStyleCnt="0">
        <dgm:presLayoutVars>
          <dgm:dir/>
          <dgm:resizeHandles val="exact"/>
        </dgm:presLayoutVars>
      </dgm:prSet>
      <dgm:spPr/>
    </dgm:pt>
    <dgm:pt modelId="{D5433994-D5B9-450B-9B5A-0C1CF9A2ECAA}" type="pres">
      <dgm:prSet presAssocID="{2651F57A-3610-438B-A56A-10243BA459BF}" presName="arrow" presStyleLbl="bgShp" presStyleIdx="0" presStyleCnt="1"/>
      <dgm:spPr/>
    </dgm:pt>
    <dgm:pt modelId="{25D43200-4137-4D86-9AD3-A201182822CD}" type="pres">
      <dgm:prSet presAssocID="{2651F57A-3610-438B-A56A-10243BA459BF}" presName="linearProcess" presStyleCnt="0"/>
      <dgm:spPr/>
    </dgm:pt>
    <dgm:pt modelId="{6CC608F4-C04D-4A88-9CF9-8A206149A523}" type="pres">
      <dgm:prSet presAssocID="{11E40E0B-CD12-4F51-9CC0-E764FBE1B896}" presName="textNode" presStyleLbl="node1" presStyleIdx="0" presStyleCnt="6" custScaleX="91819" custScaleY="99201" custLinFactNeighborX="11226" custLinFactNeighborY="1187">
        <dgm:presLayoutVars>
          <dgm:bulletEnabled val="1"/>
        </dgm:presLayoutVars>
      </dgm:prSet>
      <dgm:spPr/>
    </dgm:pt>
    <dgm:pt modelId="{30A1A240-BC75-46E0-8C49-3724A6A355D9}" type="pres">
      <dgm:prSet presAssocID="{FF37B21B-100E-4A93-A061-8F252C8D264E}" presName="sibTrans" presStyleCnt="0"/>
      <dgm:spPr/>
    </dgm:pt>
    <dgm:pt modelId="{5095468C-DEC0-426E-BFE7-2DA01D24EEDC}" type="pres">
      <dgm:prSet presAssocID="{9DCC69A9-220D-4D35-8084-B09328FA3211}" presName="textNode" presStyleLbl="node1" presStyleIdx="1" presStyleCnt="6" custFlipHor="1" custScaleX="102487" custScaleY="98898" custLinFactNeighborX="13305" custLinFactNeighborY="2769">
        <dgm:presLayoutVars>
          <dgm:bulletEnabled val="1"/>
        </dgm:presLayoutVars>
      </dgm:prSet>
      <dgm:spPr/>
    </dgm:pt>
    <dgm:pt modelId="{DBFA80A4-D098-4E44-A7CD-FA302FA7DA34}" type="pres">
      <dgm:prSet presAssocID="{20408933-B9FE-4A45-A8EF-C09FBC5A4420}" presName="sibTrans" presStyleCnt="0"/>
      <dgm:spPr/>
    </dgm:pt>
    <dgm:pt modelId="{9C46F883-33CE-47D4-BABC-6FDE4B368B05}" type="pres">
      <dgm:prSet presAssocID="{D4805667-B42F-439C-AE58-7C151A9056C4}" presName="textNode" presStyleLbl="node1" presStyleIdx="2" presStyleCnt="6">
        <dgm:presLayoutVars>
          <dgm:bulletEnabled val="1"/>
        </dgm:presLayoutVars>
      </dgm:prSet>
      <dgm:spPr/>
    </dgm:pt>
    <dgm:pt modelId="{728E6707-FDB6-4D14-86CD-8DF9761C2FAE}" type="pres">
      <dgm:prSet presAssocID="{9BF561B6-97A2-4FCD-A4CC-19D60459D996}" presName="sibTrans" presStyleCnt="0"/>
      <dgm:spPr/>
    </dgm:pt>
    <dgm:pt modelId="{9C570F3E-AE5B-463D-9338-851CF6D19B82}" type="pres">
      <dgm:prSet presAssocID="{16347980-3261-4700-BB48-7F3A57461218}" presName="textNode" presStyleLbl="node1" presStyleIdx="3" presStyleCnt="6">
        <dgm:presLayoutVars>
          <dgm:bulletEnabled val="1"/>
        </dgm:presLayoutVars>
      </dgm:prSet>
      <dgm:spPr/>
    </dgm:pt>
    <dgm:pt modelId="{02BA3A50-A2D8-42AD-8DFC-DC0CC0077E57}" type="pres">
      <dgm:prSet presAssocID="{A853CFD3-3C9A-4CB7-A6E7-460CE8C20258}" presName="sibTrans" presStyleCnt="0"/>
      <dgm:spPr/>
    </dgm:pt>
    <dgm:pt modelId="{E6E932E1-B3F4-4BF2-B517-8BD6FBFDC800}" type="pres">
      <dgm:prSet presAssocID="{CD12EC90-614D-4DEC-92E6-CA93B178FEE1}" presName="textNode" presStyleLbl="node1" presStyleIdx="4" presStyleCnt="6">
        <dgm:presLayoutVars>
          <dgm:bulletEnabled val="1"/>
        </dgm:presLayoutVars>
      </dgm:prSet>
      <dgm:spPr/>
    </dgm:pt>
    <dgm:pt modelId="{5732D04A-A5A2-4B65-AFCF-BAFE3E84E9FC}" type="pres">
      <dgm:prSet presAssocID="{0805B268-9A09-4F92-AE54-5B6D2E99EEB8}" presName="sibTrans" presStyleCnt="0"/>
      <dgm:spPr/>
    </dgm:pt>
    <dgm:pt modelId="{11500547-B5EA-4938-896D-4FA875DE788D}" type="pres">
      <dgm:prSet presAssocID="{81B7FE4E-D279-47C5-A6A1-65243E86117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5FDDB21-3536-40B1-91A0-7B0B0F40004B}" type="presOf" srcId="{2651F57A-3610-438B-A56A-10243BA459BF}" destId="{455138A2-51E6-473C-93FF-2F373DEA628F}" srcOrd="0" destOrd="0" presId="urn:microsoft.com/office/officeart/2005/8/layout/hProcess9"/>
    <dgm:cxn modelId="{8E1DB866-A73C-4325-B801-F8419D742A0E}" type="presOf" srcId="{16347980-3261-4700-BB48-7F3A57461218}" destId="{9C570F3E-AE5B-463D-9338-851CF6D19B82}" srcOrd="0" destOrd="0" presId="urn:microsoft.com/office/officeart/2005/8/layout/hProcess9"/>
    <dgm:cxn modelId="{D854F89D-9F2E-42AC-85CD-EE1353CD9183}" type="presOf" srcId="{9DCC69A9-220D-4D35-8084-B09328FA3211}" destId="{5095468C-DEC0-426E-BFE7-2DA01D24EEDC}" srcOrd="0" destOrd="0" presId="urn:microsoft.com/office/officeart/2005/8/layout/hProcess9"/>
    <dgm:cxn modelId="{8A99CCAE-ADB0-4883-AA52-DD7825D1DE63}" srcId="{2651F57A-3610-438B-A56A-10243BA459BF}" destId="{16347980-3261-4700-BB48-7F3A57461218}" srcOrd="3" destOrd="0" parTransId="{51040386-9EBA-4A7B-AA76-61123F5806EE}" sibTransId="{A853CFD3-3C9A-4CB7-A6E7-460CE8C20258}"/>
    <dgm:cxn modelId="{F23B14C6-11C7-4084-A870-0345EF8AC6AF}" srcId="{2651F57A-3610-438B-A56A-10243BA459BF}" destId="{CD12EC90-614D-4DEC-92E6-CA93B178FEE1}" srcOrd="4" destOrd="0" parTransId="{1422E70E-5300-4F5F-8269-C53A927C7AF3}" sibTransId="{0805B268-9A09-4F92-AE54-5B6D2E99EEB8}"/>
    <dgm:cxn modelId="{E3E9BBC8-3D2F-45DD-90C8-926BD535DC18}" type="presOf" srcId="{81B7FE4E-D279-47C5-A6A1-65243E86117B}" destId="{11500547-B5EA-4938-896D-4FA875DE788D}" srcOrd="0" destOrd="0" presId="urn:microsoft.com/office/officeart/2005/8/layout/hProcess9"/>
    <dgm:cxn modelId="{EC7BBED2-66B0-4D12-8638-404029B0CAC6}" srcId="{2651F57A-3610-438B-A56A-10243BA459BF}" destId="{11E40E0B-CD12-4F51-9CC0-E764FBE1B896}" srcOrd="0" destOrd="0" parTransId="{95BC4F70-F370-4611-A7BD-B7A9B7F0B7CD}" sibTransId="{FF37B21B-100E-4A93-A061-8F252C8D264E}"/>
    <dgm:cxn modelId="{EB0586DE-5252-4561-A78D-0F82F94044B3}" type="presOf" srcId="{D4805667-B42F-439C-AE58-7C151A9056C4}" destId="{9C46F883-33CE-47D4-BABC-6FDE4B368B05}" srcOrd="0" destOrd="0" presId="urn:microsoft.com/office/officeart/2005/8/layout/hProcess9"/>
    <dgm:cxn modelId="{AA855CDF-CEDB-4F42-91BF-566F45BE1EC3}" srcId="{2651F57A-3610-438B-A56A-10243BA459BF}" destId="{9DCC69A9-220D-4D35-8084-B09328FA3211}" srcOrd="1" destOrd="0" parTransId="{53BBD4C2-1903-4DA3-9B11-80BCBF484C8B}" sibTransId="{20408933-B9FE-4A45-A8EF-C09FBC5A4420}"/>
    <dgm:cxn modelId="{D5183BE3-1B34-4D79-81D6-99431465CE07}" type="presOf" srcId="{CD12EC90-614D-4DEC-92E6-CA93B178FEE1}" destId="{E6E932E1-B3F4-4BF2-B517-8BD6FBFDC800}" srcOrd="0" destOrd="0" presId="urn:microsoft.com/office/officeart/2005/8/layout/hProcess9"/>
    <dgm:cxn modelId="{F51CF1E9-0C12-499B-AE56-4B3A1D44842F}" srcId="{2651F57A-3610-438B-A56A-10243BA459BF}" destId="{D4805667-B42F-439C-AE58-7C151A9056C4}" srcOrd="2" destOrd="0" parTransId="{8193C5A0-9869-415A-B2DC-06F069814744}" sibTransId="{9BF561B6-97A2-4FCD-A4CC-19D60459D996}"/>
    <dgm:cxn modelId="{62E2B7ED-412B-4B8D-AF94-3180EB6969B0}" type="presOf" srcId="{11E40E0B-CD12-4F51-9CC0-E764FBE1B896}" destId="{6CC608F4-C04D-4A88-9CF9-8A206149A523}" srcOrd="0" destOrd="0" presId="urn:microsoft.com/office/officeart/2005/8/layout/hProcess9"/>
    <dgm:cxn modelId="{847723FE-B623-4250-A6F7-7FF470CFCC0C}" srcId="{2651F57A-3610-438B-A56A-10243BA459BF}" destId="{81B7FE4E-D279-47C5-A6A1-65243E86117B}" srcOrd="5" destOrd="0" parTransId="{7FBD9ADB-DCF4-4C9E-A140-D59DA60D1AB8}" sibTransId="{9D136BED-5F9B-4326-BAFA-510CF5AFCBB9}"/>
    <dgm:cxn modelId="{049C281D-FB61-43D7-9187-7B4F89A8EC78}" type="presParOf" srcId="{455138A2-51E6-473C-93FF-2F373DEA628F}" destId="{D5433994-D5B9-450B-9B5A-0C1CF9A2ECAA}" srcOrd="0" destOrd="0" presId="urn:microsoft.com/office/officeart/2005/8/layout/hProcess9"/>
    <dgm:cxn modelId="{7DEEEB58-78B4-492E-A3B9-07BC760A4904}" type="presParOf" srcId="{455138A2-51E6-473C-93FF-2F373DEA628F}" destId="{25D43200-4137-4D86-9AD3-A201182822CD}" srcOrd="1" destOrd="0" presId="urn:microsoft.com/office/officeart/2005/8/layout/hProcess9"/>
    <dgm:cxn modelId="{7D8EA6F3-D7E7-44B4-AB0D-EE284F38CB5C}" type="presParOf" srcId="{25D43200-4137-4D86-9AD3-A201182822CD}" destId="{6CC608F4-C04D-4A88-9CF9-8A206149A523}" srcOrd="0" destOrd="0" presId="urn:microsoft.com/office/officeart/2005/8/layout/hProcess9"/>
    <dgm:cxn modelId="{B3857A44-4C1D-4D40-89CF-BE17FD1E31E3}" type="presParOf" srcId="{25D43200-4137-4D86-9AD3-A201182822CD}" destId="{30A1A240-BC75-46E0-8C49-3724A6A355D9}" srcOrd="1" destOrd="0" presId="urn:microsoft.com/office/officeart/2005/8/layout/hProcess9"/>
    <dgm:cxn modelId="{A1BB2D5A-E4EA-492F-BA10-6283B8DA8DC8}" type="presParOf" srcId="{25D43200-4137-4D86-9AD3-A201182822CD}" destId="{5095468C-DEC0-426E-BFE7-2DA01D24EEDC}" srcOrd="2" destOrd="0" presId="urn:microsoft.com/office/officeart/2005/8/layout/hProcess9"/>
    <dgm:cxn modelId="{AF919742-D8B7-4125-BC40-FD187C950820}" type="presParOf" srcId="{25D43200-4137-4D86-9AD3-A201182822CD}" destId="{DBFA80A4-D098-4E44-A7CD-FA302FA7DA34}" srcOrd="3" destOrd="0" presId="urn:microsoft.com/office/officeart/2005/8/layout/hProcess9"/>
    <dgm:cxn modelId="{3237ADF0-E2A8-4FAE-9A81-3C653A00CE54}" type="presParOf" srcId="{25D43200-4137-4D86-9AD3-A201182822CD}" destId="{9C46F883-33CE-47D4-BABC-6FDE4B368B05}" srcOrd="4" destOrd="0" presId="urn:microsoft.com/office/officeart/2005/8/layout/hProcess9"/>
    <dgm:cxn modelId="{47BD2663-27DA-4CAA-820C-CC6023DCDADC}" type="presParOf" srcId="{25D43200-4137-4D86-9AD3-A201182822CD}" destId="{728E6707-FDB6-4D14-86CD-8DF9761C2FAE}" srcOrd="5" destOrd="0" presId="urn:microsoft.com/office/officeart/2005/8/layout/hProcess9"/>
    <dgm:cxn modelId="{7C59A4DC-DC5B-4814-B9D6-36469A95A011}" type="presParOf" srcId="{25D43200-4137-4D86-9AD3-A201182822CD}" destId="{9C570F3E-AE5B-463D-9338-851CF6D19B82}" srcOrd="6" destOrd="0" presId="urn:microsoft.com/office/officeart/2005/8/layout/hProcess9"/>
    <dgm:cxn modelId="{0668377B-6148-4FD4-937A-B0760EBA96E2}" type="presParOf" srcId="{25D43200-4137-4D86-9AD3-A201182822CD}" destId="{02BA3A50-A2D8-42AD-8DFC-DC0CC0077E57}" srcOrd="7" destOrd="0" presId="urn:microsoft.com/office/officeart/2005/8/layout/hProcess9"/>
    <dgm:cxn modelId="{4E6BFF8B-4592-4765-802E-A332A3C5C398}" type="presParOf" srcId="{25D43200-4137-4D86-9AD3-A201182822CD}" destId="{E6E932E1-B3F4-4BF2-B517-8BD6FBFDC800}" srcOrd="8" destOrd="0" presId="urn:microsoft.com/office/officeart/2005/8/layout/hProcess9"/>
    <dgm:cxn modelId="{AF963BF4-CAF6-4901-991F-8577B6EA6FA1}" type="presParOf" srcId="{25D43200-4137-4D86-9AD3-A201182822CD}" destId="{5732D04A-A5A2-4B65-AFCF-BAFE3E84E9FC}" srcOrd="9" destOrd="0" presId="urn:microsoft.com/office/officeart/2005/8/layout/hProcess9"/>
    <dgm:cxn modelId="{F4D95A89-A115-49AE-B18A-8F54FD9BA2D8}" type="presParOf" srcId="{25D43200-4137-4D86-9AD3-A201182822CD}" destId="{11500547-B5EA-4938-896D-4FA875DE788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33994-D5B9-450B-9B5A-0C1CF9A2ECAA}">
      <dsp:nvSpPr>
        <dsp:cNvPr id="0" name=""/>
        <dsp:cNvSpPr/>
      </dsp:nvSpPr>
      <dsp:spPr>
        <a:xfrm>
          <a:off x="824152" y="0"/>
          <a:ext cx="9340396" cy="51365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608F4-C04D-4A88-9CF9-8A206149A523}">
      <dsp:nvSpPr>
        <dsp:cNvPr id="0" name=""/>
        <dsp:cNvSpPr/>
      </dsp:nvSpPr>
      <dsp:spPr>
        <a:xfrm>
          <a:off x="12573" y="1573559"/>
          <a:ext cx="1632835" cy="2038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Monipalvelu-tarpeen tunnistaminen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Asiakkaan suostumus</a:t>
          </a:r>
        </a:p>
      </dsp:txBody>
      <dsp:txXfrm>
        <a:off x="92281" y="1653267"/>
        <a:ext cx="1473419" cy="1878784"/>
      </dsp:txXfrm>
    </dsp:sp>
    <dsp:sp modelId="{5095468C-DEC0-426E-BFE7-2DA01D24EEDC}">
      <dsp:nvSpPr>
        <dsp:cNvPr id="0" name=""/>
        <dsp:cNvSpPr/>
      </dsp:nvSpPr>
      <dsp:spPr>
        <a:xfrm flipH="1">
          <a:off x="1729819" y="1609175"/>
          <a:ext cx="1822547" cy="203197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Yhteydenotto</a:t>
          </a:r>
        </a:p>
      </dsp:txBody>
      <dsp:txXfrm>
        <a:off x="1818788" y="1698144"/>
        <a:ext cx="1644609" cy="1854036"/>
      </dsp:txXfrm>
    </dsp:sp>
    <dsp:sp modelId="{9C46F883-33CE-47D4-BABC-6FDE4B368B05}">
      <dsp:nvSpPr>
        <dsp:cNvPr id="0" name=""/>
        <dsp:cNvSpPr/>
      </dsp:nvSpPr>
      <dsp:spPr>
        <a:xfrm>
          <a:off x="3624056" y="1540962"/>
          <a:ext cx="1778320" cy="205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Yhteinen palvelutarpeen arviointi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Koordinointi</a:t>
          </a:r>
        </a:p>
      </dsp:txBody>
      <dsp:txXfrm>
        <a:off x="3710866" y="1627772"/>
        <a:ext cx="1604700" cy="1880996"/>
      </dsp:txXfrm>
    </dsp:sp>
    <dsp:sp modelId="{9C570F3E-AE5B-463D-9338-851CF6D19B82}">
      <dsp:nvSpPr>
        <dsp:cNvPr id="0" name=""/>
        <dsp:cNvSpPr/>
      </dsp:nvSpPr>
      <dsp:spPr>
        <a:xfrm>
          <a:off x="5485068" y="1540962"/>
          <a:ext cx="1778320" cy="205461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Monialainen asiakassuunnitelma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Vastuuhenkilöiden sopiminen</a:t>
          </a:r>
        </a:p>
      </dsp:txBody>
      <dsp:txXfrm>
        <a:off x="5571878" y="1627772"/>
        <a:ext cx="1604700" cy="1880996"/>
      </dsp:txXfrm>
    </dsp:sp>
    <dsp:sp modelId="{E6E932E1-B3F4-4BF2-B517-8BD6FBFDC800}">
      <dsp:nvSpPr>
        <dsp:cNvPr id="0" name=""/>
        <dsp:cNvSpPr/>
      </dsp:nvSpPr>
      <dsp:spPr>
        <a:xfrm>
          <a:off x="7346079" y="1540962"/>
          <a:ext cx="1778320" cy="205461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Palvelujen toteuttaminen</a:t>
          </a:r>
        </a:p>
      </dsp:txBody>
      <dsp:txXfrm>
        <a:off x="7432889" y="1627772"/>
        <a:ext cx="1604700" cy="1880996"/>
      </dsp:txXfrm>
    </dsp:sp>
    <dsp:sp modelId="{11500547-B5EA-4938-896D-4FA875DE788D}">
      <dsp:nvSpPr>
        <dsp:cNvPr id="0" name=""/>
        <dsp:cNvSpPr/>
      </dsp:nvSpPr>
      <dsp:spPr>
        <a:xfrm>
          <a:off x="9207091" y="1540962"/>
          <a:ext cx="1778320" cy="205461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Seuranta ja arviointi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Monialaisen asiakassuunnitelman tarkistaminen</a:t>
          </a:r>
        </a:p>
      </dsp:txBody>
      <dsp:txXfrm>
        <a:off x="9293901" y="1627772"/>
        <a:ext cx="1604700" cy="1880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B894-6F0A-4260-8EA6-72C111E3A10E}" type="datetimeFigureOut">
              <a:rPr lang="fi-FI" smtClean="0"/>
              <a:t>18.5.2022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5DFD3-7B81-4700-A122-EFFC360336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92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08D9-6F1A-481A-9A8B-2C9DC31B22C3}" type="datetimeFigureOut">
              <a:rPr lang="fi-FI" smtClean="0"/>
              <a:t>18.5.2022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96E4-977E-48FA-886F-47174D14A9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45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96E4-977E-48FA-886F-47174D14A9B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9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885" y="5442028"/>
            <a:ext cx="9228201" cy="865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3901"/>
            <a:ext cx="10058400" cy="247261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8" y="306699"/>
            <a:ext cx="1498335" cy="17959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1525" y="4292298"/>
            <a:ext cx="10782300" cy="98851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60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66550" y="6412447"/>
            <a:ext cx="1121767" cy="37085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FF8CBFA-87D6-4E1A-9D78-2D4173EA97EF}" type="datetime1">
              <a:rPr lang="fi-FI" smtClean="0"/>
              <a:t>18.5.2022</a:t>
            </a:fld>
            <a:endParaRPr lang="fi-FI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6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B0DD6856-F15C-440B-BABD-03776EA0C42A}"/>
              </a:ext>
            </a:extLst>
          </p:cNvPr>
          <p:cNvGrpSpPr/>
          <p:nvPr userDrawn="1"/>
        </p:nvGrpSpPr>
        <p:grpSpPr>
          <a:xfrm>
            <a:off x="9362433" y="-10934"/>
            <a:ext cx="2146436" cy="635265"/>
            <a:chOff x="9673389" y="2"/>
            <a:chExt cx="2146436" cy="635265"/>
          </a:xfrm>
        </p:grpSpPr>
        <p:sp>
          <p:nvSpPr>
            <p:cNvPr id="5" name="Vuokaaviosymboli: Viive 4"/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96" y="141787"/>
              <a:ext cx="1706620" cy="251644"/>
            </a:xfrm>
            <a:prstGeom prst="rect">
              <a:avLst/>
            </a:prstGeom>
          </p:spPr>
        </p:pic>
      </p:grpSp>
      <p:sp>
        <p:nvSpPr>
          <p:cNvPr id="7" name="Tekstiruutu 6"/>
          <p:cNvSpPr txBox="1"/>
          <p:nvPr userDrawn="1"/>
        </p:nvSpPr>
        <p:spPr>
          <a:xfrm>
            <a:off x="1722923" y="1095605"/>
            <a:ext cx="904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i="1">
                <a:solidFill>
                  <a:schemeClr val="bg1"/>
                </a:solidFill>
              </a:rPr>
              <a:t>2.0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48961F5-8746-44F3-91EC-B9DA913D02E2}"/>
              </a:ext>
            </a:extLst>
          </p:cNvPr>
          <p:cNvGrpSpPr/>
          <p:nvPr userDrawn="1"/>
        </p:nvGrpSpPr>
        <p:grpSpPr>
          <a:xfrm>
            <a:off x="9433535" y="6225225"/>
            <a:ext cx="2146436" cy="635265"/>
            <a:chOff x="8524905" y="6233668"/>
            <a:chExt cx="2146436" cy="635265"/>
          </a:xfrm>
        </p:grpSpPr>
        <p:sp>
          <p:nvSpPr>
            <p:cNvPr id="13" name="Vuokaaviosymboli: Viive 12">
              <a:extLst>
                <a:ext uri="{FF2B5EF4-FFF2-40B4-BE49-F238E27FC236}">
                  <a16:creationId xmlns:a16="http://schemas.microsoft.com/office/drawing/2014/main" id="{3D62876B-2782-40FD-BECF-AFA6DF042188}"/>
                </a:ext>
              </a:extLst>
            </p:cNvPr>
            <p:cNvSpPr/>
            <p:nvPr userDrawn="1"/>
          </p:nvSpPr>
          <p:spPr>
            <a:xfrm rot="16200000">
              <a:off x="9280490" y="54780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139EEE27-FED6-44AF-9C06-D23F86CE8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907" y="6486431"/>
              <a:ext cx="1956429" cy="258647"/>
            </a:xfrm>
            <a:prstGeom prst="rect">
              <a:avLst/>
            </a:prstGeom>
          </p:spPr>
        </p:pic>
      </p:grpSp>
      <p:sp>
        <p:nvSpPr>
          <p:cNvPr id="9" name="Tekstiruutu 8">
            <a:extLst>
              <a:ext uri="{FF2B5EF4-FFF2-40B4-BE49-F238E27FC236}">
                <a16:creationId xmlns:a16="http://schemas.microsoft.com/office/drawing/2014/main" id="{543EBE66-80F5-47AC-8FE2-95F24050D3F3}"/>
              </a:ext>
            </a:extLst>
          </p:cNvPr>
          <p:cNvSpPr txBox="1"/>
          <p:nvPr userDrawn="1"/>
        </p:nvSpPr>
        <p:spPr>
          <a:xfrm>
            <a:off x="3196281" y="814687"/>
            <a:ext cx="579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Tulevaisuuden sote-keskus -hanke</a:t>
            </a:r>
          </a:p>
        </p:txBody>
      </p:sp>
    </p:spTree>
    <p:extLst>
      <p:ext uri="{BB962C8B-B14F-4D97-AF65-F5344CB8AC3E}">
        <p14:creationId xmlns:p14="http://schemas.microsoft.com/office/powerpoint/2010/main" val="13624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/>
          <a:stretch/>
        </p:blipFill>
        <p:spPr>
          <a:xfrm>
            <a:off x="0" y="4986853"/>
            <a:ext cx="7620000" cy="1582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5982" y="545041"/>
            <a:ext cx="3383280" cy="175406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429434"/>
            <a:ext cx="3398520" cy="29759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7476" y="542282"/>
            <a:ext cx="6159843" cy="3766185"/>
          </a:xfrm>
          <a:prstGeom prst="rect">
            <a:avLst/>
          </a:prstGeom>
        </p:spPr>
        <p:txBody>
          <a:bodyPr/>
          <a:lstStyle>
            <a:lvl1pPr marL="265113" indent="-265113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346075" indent="-1651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583E1004-A726-441B-9D54-9456A9CB701C}" type="datetime1">
              <a:rPr lang="fi-FI" smtClean="0"/>
              <a:t>18.5.2022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081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17917B44-AD89-4504-A5C6-1658B4F74621}"/>
              </a:ext>
            </a:extLst>
          </p:cNvPr>
          <p:cNvGrpSpPr/>
          <p:nvPr userDrawn="1"/>
        </p:nvGrpSpPr>
        <p:grpSpPr>
          <a:xfrm>
            <a:off x="9210638" y="5528732"/>
            <a:ext cx="2826492" cy="629869"/>
            <a:chOff x="9210638" y="5652302"/>
            <a:chExt cx="2826492" cy="629869"/>
          </a:xfrm>
        </p:grpSpPr>
        <p:pic>
          <p:nvPicPr>
            <p:cNvPr id="13" name="Kuva 1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63"/>
            <a:stretch/>
          </p:blipFill>
          <p:spPr>
            <a:xfrm>
              <a:off x="9210638" y="5652302"/>
              <a:ext cx="1390723" cy="629869"/>
            </a:xfrm>
            <a:prstGeom prst="rect">
              <a:avLst/>
            </a:prstGeom>
          </p:spPr>
        </p:pic>
        <p:sp>
          <p:nvSpPr>
            <p:cNvPr id="3" name="Tekstiruutu 2"/>
            <p:cNvSpPr txBox="1"/>
            <p:nvPr userDrawn="1"/>
          </p:nvSpPr>
          <p:spPr>
            <a:xfrm>
              <a:off x="10545214" y="5854454"/>
              <a:ext cx="149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i="1">
                  <a:solidFill>
                    <a:schemeClr val="bg1"/>
                  </a:solidFill>
                </a:rPr>
                <a:t>2.0</a:t>
              </a:r>
            </a:p>
          </p:txBody>
        </p:sp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5" y="195765"/>
            <a:ext cx="1565869" cy="230890"/>
          </a:xfrm>
          <a:prstGeom prst="rect">
            <a:avLst/>
          </a:prstGeom>
        </p:spPr>
      </p:pic>
      <p:grpSp>
        <p:nvGrpSpPr>
          <p:cNvPr id="20" name="Ryhmä 19">
            <a:extLst>
              <a:ext uri="{FF2B5EF4-FFF2-40B4-BE49-F238E27FC236}">
                <a16:creationId xmlns:a16="http://schemas.microsoft.com/office/drawing/2014/main" id="{ECE59EF1-5C45-47EF-A239-4FA4A3E6F119}"/>
              </a:ext>
            </a:extLst>
          </p:cNvPr>
          <p:cNvGrpSpPr/>
          <p:nvPr userDrawn="1"/>
        </p:nvGrpSpPr>
        <p:grpSpPr>
          <a:xfrm>
            <a:off x="9049781" y="6223261"/>
            <a:ext cx="2146436" cy="635265"/>
            <a:chOff x="8524905" y="6233668"/>
            <a:chExt cx="2146436" cy="635265"/>
          </a:xfrm>
        </p:grpSpPr>
        <p:sp>
          <p:nvSpPr>
            <p:cNvPr id="21" name="Vuokaaviosymboli: Viive 20">
              <a:extLst>
                <a:ext uri="{FF2B5EF4-FFF2-40B4-BE49-F238E27FC236}">
                  <a16:creationId xmlns:a16="http://schemas.microsoft.com/office/drawing/2014/main" id="{17C54FF6-170D-4451-B798-753B6E056829}"/>
                </a:ext>
              </a:extLst>
            </p:cNvPr>
            <p:cNvSpPr/>
            <p:nvPr userDrawn="1"/>
          </p:nvSpPr>
          <p:spPr>
            <a:xfrm rot="16200000">
              <a:off x="9280490" y="54780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50EE2944-532B-455F-B0DF-01B386043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907" y="6486431"/>
              <a:ext cx="1956429" cy="258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05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sion 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427038"/>
            <a:ext cx="10782300" cy="3352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6702"/>
            <a:ext cx="9228201" cy="1080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660"/>
            <a:ext cx="10058400" cy="158202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908" y="5803882"/>
            <a:ext cx="1390723" cy="91104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AE6F4B0-1C7A-45E5-827E-322ABBE82AE8}" type="datetime1">
              <a:rPr lang="fi-FI" smtClean="0"/>
              <a:t>18.5.2022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11620862" y="6036447"/>
            <a:ext cx="58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i="1">
                <a:solidFill>
                  <a:schemeClr val="bg1"/>
                </a:solidFill>
              </a:rPr>
              <a:t>2.0</a:t>
            </a:r>
            <a:endParaRPr lang="fi-FI" b="1" i="1">
              <a:solidFill>
                <a:schemeClr val="bg1"/>
              </a:solidFill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8A5D6FBE-1A86-486A-84C2-9062A92843AB}"/>
              </a:ext>
            </a:extLst>
          </p:cNvPr>
          <p:cNvGrpSpPr/>
          <p:nvPr userDrawn="1"/>
        </p:nvGrpSpPr>
        <p:grpSpPr>
          <a:xfrm>
            <a:off x="626830" y="0"/>
            <a:ext cx="2146436" cy="635265"/>
            <a:chOff x="9673389" y="2"/>
            <a:chExt cx="2146436" cy="635265"/>
          </a:xfrm>
        </p:grpSpPr>
        <p:sp>
          <p:nvSpPr>
            <p:cNvPr id="17" name="Vuokaaviosymboli: Viive 16"/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Kuva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458" y="151666"/>
              <a:ext cx="1565869" cy="230890"/>
            </a:xfrm>
            <a:prstGeom prst="rect">
              <a:avLst/>
            </a:prstGeom>
          </p:spPr>
        </p:pic>
      </p:grpSp>
      <p:sp>
        <p:nvSpPr>
          <p:cNvPr id="22" name="Vuokaaviosymboli: Viive 21">
            <a:extLst>
              <a:ext uri="{FF2B5EF4-FFF2-40B4-BE49-F238E27FC236}">
                <a16:creationId xmlns:a16="http://schemas.microsoft.com/office/drawing/2014/main" id="{DC946746-6594-452A-ADED-9469FD43B5ED}"/>
              </a:ext>
            </a:extLst>
          </p:cNvPr>
          <p:cNvSpPr/>
          <p:nvPr userDrawn="1"/>
        </p:nvSpPr>
        <p:spPr>
          <a:xfrm rot="5400000">
            <a:off x="9882250" y="-760416"/>
            <a:ext cx="635265" cy="2146436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5CFA2CBC-B95A-4FAB-A543-C152764359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67" y="146149"/>
            <a:ext cx="1956429" cy="2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 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/>
          <a:stretch/>
        </p:blipFill>
        <p:spPr>
          <a:xfrm>
            <a:off x="-12033" y="3043988"/>
            <a:ext cx="8351769" cy="247261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89436" y="1070177"/>
            <a:ext cx="10782300" cy="9885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" name="Tekstiruutu 1"/>
          <p:cNvSpPr txBox="1"/>
          <p:nvPr userDrawn="1"/>
        </p:nvSpPr>
        <p:spPr>
          <a:xfrm>
            <a:off x="0" y="59315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</a:t>
            </a:r>
            <a:r>
              <a:rPr lang="fi-FI"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-Pohjanmaan</a:t>
            </a:r>
            <a:r>
              <a:rPr lang="fi-FI" sz="18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b="0" baseline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sosiaali</a:t>
            </a:r>
            <a:r>
              <a:rPr lang="fi-FI" sz="18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ja terveyspalvelukuntayhtymä | </a:t>
            </a:r>
            <a:r>
              <a:rPr lang="fi-FI" sz="1800" b="0" baseline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Mellersta</a:t>
            </a:r>
            <a:r>
              <a:rPr lang="fi-FI" sz="18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Österbottens </a:t>
            </a:r>
            <a:r>
              <a:rPr lang="fi-FI" sz="1800" b="0" baseline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fi-FI" sz="18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i-FI" sz="1800" b="0" baseline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fi-FI" sz="18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b="0" baseline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hälsovårdssamkommun</a:t>
            </a:r>
            <a:endParaRPr lang="fi-FI" sz="1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4"/>
          <a:stretch/>
        </p:blipFill>
        <p:spPr>
          <a:xfrm>
            <a:off x="8528537" y="3128866"/>
            <a:ext cx="2040556" cy="2034609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10357175" y="4224997"/>
            <a:ext cx="123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1">
                <a:solidFill>
                  <a:schemeClr val="bg1"/>
                </a:solidFill>
              </a:rPr>
              <a:t>2.0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B51B985F-4600-48BB-8A3B-C9007FD33C1D}"/>
              </a:ext>
            </a:extLst>
          </p:cNvPr>
          <p:cNvGrpSpPr/>
          <p:nvPr userDrawn="1"/>
        </p:nvGrpSpPr>
        <p:grpSpPr>
          <a:xfrm>
            <a:off x="4807367" y="0"/>
            <a:ext cx="2146436" cy="635265"/>
            <a:chOff x="9673389" y="2"/>
            <a:chExt cx="2146436" cy="635265"/>
          </a:xfrm>
        </p:grpSpPr>
        <p:sp>
          <p:nvSpPr>
            <p:cNvPr id="11" name="Vuokaaviosymboli: Viive 10">
              <a:extLst>
                <a:ext uri="{FF2B5EF4-FFF2-40B4-BE49-F238E27FC236}">
                  <a16:creationId xmlns:a16="http://schemas.microsoft.com/office/drawing/2014/main" id="{5F861F26-7C7C-4872-A9F7-32C575B609D6}"/>
                </a:ext>
              </a:extLst>
            </p:cNvPr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C3B0573-1C66-4463-AEFF-7086371FA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458" y="151666"/>
              <a:ext cx="1565869" cy="230890"/>
            </a:xfrm>
            <a:prstGeom prst="rect">
              <a:avLst/>
            </a:prstGeom>
          </p:spPr>
        </p:pic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BBFF6EE-5887-45C9-A267-2E15C5014CD8}"/>
              </a:ext>
            </a:extLst>
          </p:cNvPr>
          <p:cNvGrpSpPr/>
          <p:nvPr userDrawn="1"/>
        </p:nvGrpSpPr>
        <p:grpSpPr>
          <a:xfrm>
            <a:off x="5300763" y="6387279"/>
            <a:ext cx="1590472" cy="470721"/>
            <a:chOff x="8524905" y="6233668"/>
            <a:chExt cx="2146436" cy="635265"/>
          </a:xfrm>
        </p:grpSpPr>
        <p:sp>
          <p:nvSpPr>
            <p:cNvPr id="16" name="Vuokaaviosymboli: Viive 15">
              <a:extLst>
                <a:ext uri="{FF2B5EF4-FFF2-40B4-BE49-F238E27FC236}">
                  <a16:creationId xmlns:a16="http://schemas.microsoft.com/office/drawing/2014/main" id="{77AD4484-5DC3-437F-99E2-D96293A15B1D}"/>
                </a:ext>
              </a:extLst>
            </p:cNvPr>
            <p:cNvSpPr/>
            <p:nvPr userDrawn="1"/>
          </p:nvSpPr>
          <p:spPr>
            <a:xfrm rot="16200000">
              <a:off x="9280490" y="54780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E0A7B948-C8E4-46D7-81AC-58C23FCCF7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907" y="6486431"/>
              <a:ext cx="1956429" cy="258647"/>
            </a:xfrm>
            <a:prstGeom prst="rect">
              <a:avLst/>
            </a:prstGeom>
          </p:spPr>
        </p:pic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2A73541-9BFE-4F17-A21B-4B60CBE252FD}"/>
              </a:ext>
            </a:extLst>
          </p:cNvPr>
          <p:cNvSpPr txBox="1"/>
          <p:nvPr userDrawn="1"/>
        </p:nvSpPr>
        <p:spPr>
          <a:xfrm>
            <a:off x="3196279" y="727805"/>
            <a:ext cx="579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Tulevaisuuden sote-keskus -hanke</a:t>
            </a:r>
          </a:p>
        </p:txBody>
      </p:sp>
    </p:spTree>
    <p:extLst>
      <p:ext uri="{BB962C8B-B14F-4D97-AF65-F5344CB8AC3E}">
        <p14:creationId xmlns:p14="http://schemas.microsoft.com/office/powerpoint/2010/main" val="138224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4973" y="4917105"/>
            <a:ext cx="9510432" cy="1582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10096"/>
            <a:ext cx="10772775" cy="90884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7867"/>
            <a:ext cx="10753725" cy="3766185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5703" y="6533969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BE363086-9BC5-4C4C-8FF7-3DCB32D8F34D}" type="datetime1">
              <a:rPr lang="fi-FI" smtClean="0"/>
              <a:t>18.5.2022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18" y="158758"/>
            <a:ext cx="1565869" cy="23089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117673" y="5920624"/>
            <a:ext cx="2351442" cy="60575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08BFF69-0C4C-4AB7-AE30-977800C174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2" y="6540722"/>
            <a:ext cx="1298024" cy="1716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0892" y="6533604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</p:spTree>
    <p:extLst>
      <p:ext uri="{BB962C8B-B14F-4D97-AF65-F5344CB8AC3E}">
        <p14:creationId xmlns:p14="http://schemas.microsoft.com/office/powerpoint/2010/main" val="173999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-16476" y="0"/>
            <a:ext cx="586382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347" y="210095"/>
            <a:ext cx="5928084" cy="1226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222" y="1579200"/>
            <a:ext cx="6188334" cy="3766185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A78B374C-8F0A-4EAD-98A4-0E42A98C13A2}" type="datetime1">
              <a:rPr lang="fi-FI" smtClean="0"/>
              <a:t>18.5.2022</a:t>
            </a:fld>
            <a:endParaRPr lang="fi-FI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9651523" y="5954068"/>
            <a:ext cx="2351442" cy="605758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46" y="132416"/>
            <a:ext cx="1565869" cy="23089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25C6D1A-82A1-4CEC-84C6-1DE76B9643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447" y="6559826"/>
            <a:ext cx="1298024" cy="1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23"/>
          </p:nvPr>
        </p:nvSpPr>
        <p:spPr>
          <a:xfrm flipH="1">
            <a:off x="6433410" y="0"/>
            <a:ext cx="581125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235225"/>
            <a:ext cx="5928084" cy="1226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783737"/>
            <a:ext cx="6188334" cy="3766185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5443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4989B704-7E15-4B87-967A-74CC90105887}" type="datetime1">
              <a:rPr lang="fi-FI" smtClean="0"/>
              <a:t>18.5.2022</a:t>
            </a:fld>
            <a:endParaRPr lang="fi-FI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61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7" y="119598"/>
            <a:ext cx="1565869" cy="23089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-57795" y="5891885"/>
            <a:ext cx="2351442" cy="60575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662D9EB-5BE0-42EC-A624-C4886180D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6" y="6540722"/>
            <a:ext cx="1298024" cy="1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853"/>
            <a:ext cx="10058400" cy="1582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10095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Taulukon paikkamerkki 9"/>
          <p:cNvSpPr>
            <a:spLocks noGrp="1"/>
          </p:cNvSpPr>
          <p:nvPr>
            <p:ph type="tbl" sz="quarter" idx="13"/>
          </p:nvPr>
        </p:nvSpPr>
        <p:spPr>
          <a:xfrm>
            <a:off x="657606" y="1550190"/>
            <a:ext cx="10744200" cy="425291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84296AC9-C437-46D3-BC9A-27CE16E6765E}" type="datetime1">
              <a:rPr lang="fi-FI" smtClean="0"/>
              <a:t>18.5.2022</a:t>
            </a:fld>
            <a:endParaRPr lang="fi-FI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9741195" y="5916342"/>
            <a:ext cx="2351442" cy="605758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46" y="132416"/>
            <a:ext cx="1565869" cy="23089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EBE3FA1-AF05-40ED-B8AC-5FE9B74639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23" y="6568107"/>
            <a:ext cx="1298024" cy="1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dia-matala-ala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304"/>
            <a:ext cx="6602181" cy="103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10095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Taulukon paikkamerkki 9"/>
          <p:cNvSpPr>
            <a:spLocks noGrp="1"/>
          </p:cNvSpPr>
          <p:nvPr>
            <p:ph type="tbl" sz="quarter" idx="13"/>
          </p:nvPr>
        </p:nvSpPr>
        <p:spPr>
          <a:xfrm>
            <a:off x="657606" y="1560977"/>
            <a:ext cx="10744200" cy="425291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497379D1-901B-4F8F-8269-C53E8004CFB0}" type="datetime1">
              <a:rPr lang="fi-FI" smtClean="0"/>
              <a:t>18.5.2022</a:t>
            </a:fld>
            <a:endParaRPr lang="fi-FI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/>
          <a:stretch/>
        </p:blipFill>
        <p:spPr>
          <a:xfrm flipH="1">
            <a:off x="6597418" y="5504061"/>
            <a:ext cx="3275351" cy="103841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46" y="132416"/>
            <a:ext cx="1565869" cy="23089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59DAC485-B8B4-4087-B383-06A519A7A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9559959" y="5916342"/>
            <a:ext cx="2351442" cy="60575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90FD432-3CE9-4B7C-9763-4E2E24A641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87" y="6568107"/>
            <a:ext cx="1298024" cy="1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3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853"/>
            <a:ext cx="10058400" cy="1582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10095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cxnSp>
        <p:nvCxnSpPr>
          <p:cNvPr id="88" name="Straight Connector 11"/>
          <p:cNvCxnSpPr>
            <a:cxnSpLocks noChangeAspect="1"/>
          </p:cNvCxnSpPr>
          <p:nvPr userDrawn="1"/>
        </p:nvCxnSpPr>
        <p:spPr>
          <a:xfrm flipV="1">
            <a:off x="6079473" y="2265528"/>
            <a:ext cx="0" cy="1000277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20"/>
          <p:cNvCxnSpPr>
            <a:cxnSpLocks noChangeAspect="1"/>
          </p:cNvCxnSpPr>
          <p:nvPr userDrawn="1"/>
        </p:nvCxnSpPr>
        <p:spPr>
          <a:xfrm flipH="1">
            <a:off x="8340830" y="3841887"/>
            <a:ext cx="1" cy="930546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24"/>
          <p:cNvCxnSpPr>
            <a:cxnSpLocks noChangeAspect="1"/>
          </p:cNvCxnSpPr>
          <p:nvPr userDrawn="1"/>
        </p:nvCxnSpPr>
        <p:spPr>
          <a:xfrm flipV="1">
            <a:off x="10559026" y="2265528"/>
            <a:ext cx="0" cy="1000277"/>
          </a:xfrm>
          <a:prstGeom prst="line">
            <a:avLst/>
          </a:prstGeom>
          <a:ln w="2857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27"/>
          <p:cNvCxnSpPr>
            <a:cxnSpLocks noChangeAspect="1"/>
          </p:cNvCxnSpPr>
          <p:nvPr userDrawn="1"/>
        </p:nvCxnSpPr>
        <p:spPr>
          <a:xfrm flipV="1">
            <a:off x="1619698" y="2265528"/>
            <a:ext cx="0" cy="1000277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0"/>
          <p:cNvCxnSpPr>
            <a:cxnSpLocks noChangeAspect="1"/>
          </p:cNvCxnSpPr>
          <p:nvPr userDrawn="1"/>
        </p:nvCxnSpPr>
        <p:spPr>
          <a:xfrm flipH="1">
            <a:off x="3876496" y="3894511"/>
            <a:ext cx="1" cy="919580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iagonal Stripe 5"/>
          <p:cNvSpPr>
            <a:spLocks noChangeAspect="1"/>
          </p:cNvSpPr>
          <p:nvPr userDrawn="1"/>
        </p:nvSpPr>
        <p:spPr>
          <a:xfrm rot="2699999">
            <a:off x="717245" y="2899211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0" name="Diagonal Stripe 5"/>
          <p:cNvSpPr>
            <a:spLocks noChangeAspect="1"/>
          </p:cNvSpPr>
          <p:nvPr userDrawn="1"/>
        </p:nvSpPr>
        <p:spPr>
          <a:xfrm rot="13491721">
            <a:off x="2950556" y="2409493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1" name="Diagonal Stripe 5"/>
          <p:cNvSpPr>
            <a:spLocks noChangeAspect="1"/>
          </p:cNvSpPr>
          <p:nvPr userDrawn="1"/>
        </p:nvSpPr>
        <p:spPr>
          <a:xfrm rot="2699999">
            <a:off x="5171659" y="2872385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2" name="Diagonal Stripe 5"/>
          <p:cNvSpPr>
            <a:spLocks noChangeAspect="1"/>
          </p:cNvSpPr>
          <p:nvPr userDrawn="1"/>
        </p:nvSpPr>
        <p:spPr>
          <a:xfrm rot="13491721">
            <a:off x="7432011" y="2391908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3" name="Diagonal Stripe 5"/>
          <p:cNvSpPr>
            <a:spLocks noChangeAspect="1"/>
          </p:cNvSpPr>
          <p:nvPr userDrawn="1"/>
        </p:nvSpPr>
        <p:spPr>
          <a:xfrm rot="2699999">
            <a:off x="9656573" y="2862984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43" name="Tekstin paikkamerkki 142"/>
          <p:cNvSpPr>
            <a:spLocks noGrp="1"/>
          </p:cNvSpPr>
          <p:nvPr>
            <p:ph type="body" sz="quarter" idx="13"/>
          </p:nvPr>
        </p:nvSpPr>
        <p:spPr>
          <a:xfrm>
            <a:off x="829340" y="154956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46" name="Tekstin paikkamerkki 142"/>
          <p:cNvSpPr>
            <a:spLocks noGrp="1"/>
          </p:cNvSpPr>
          <p:nvPr>
            <p:ph type="body" sz="quarter" idx="15"/>
          </p:nvPr>
        </p:nvSpPr>
        <p:spPr>
          <a:xfrm>
            <a:off x="5367045" y="1549462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47" name="Tekstin paikkamerkki 142"/>
          <p:cNvSpPr>
            <a:spLocks noGrp="1"/>
          </p:cNvSpPr>
          <p:nvPr>
            <p:ph type="body" sz="quarter" idx="16"/>
          </p:nvPr>
        </p:nvSpPr>
        <p:spPr>
          <a:xfrm>
            <a:off x="9749931" y="1554019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48" name="Tekstin paikkamerkki 142"/>
          <p:cNvSpPr>
            <a:spLocks noGrp="1"/>
          </p:cNvSpPr>
          <p:nvPr>
            <p:ph type="body" sz="quarter" idx="17"/>
          </p:nvPr>
        </p:nvSpPr>
        <p:spPr>
          <a:xfrm>
            <a:off x="3135464" y="5053154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49" name="Tekstin paikkamerkki 142"/>
          <p:cNvSpPr>
            <a:spLocks noGrp="1"/>
          </p:cNvSpPr>
          <p:nvPr>
            <p:ph type="body" sz="quarter" idx="18"/>
          </p:nvPr>
        </p:nvSpPr>
        <p:spPr>
          <a:xfrm>
            <a:off x="7669410" y="505073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50" name="Tekstin paikkamerkki 142"/>
          <p:cNvSpPr>
            <a:spLocks noGrp="1"/>
          </p:cNvSpPr>
          <p:nvPr>
            <p:ph type="body" sz="quarter" idx="19"/>
          </p:nvPr>
        </p:nvSpPr>
        <p:spPr>
          <a:xfrm>
            <a:off x="899854" y="3399130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51" name="Tekstin paikkamerkki 142"/>
          <p:cNvSpPr>
            <a:spLocks noGrp="1"/>
          </p:cNvSpPr>
          <p:nvPr>
            <p:ph type="body" sz="quarter" idx="20"/>
          </p:nvPr>
        </p:nvSpPr>
        <p:spPr>
          <a:xfrm>
            <a:off x="3123282" y="3395213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52" name="Tekstin paikkamerkki 142"/>
          <p:cNvSpPr>
            <a:spLocks noGrp="1"/>
          </p:cNvSpPr>
          <p:nvPr>
            <p:ph type="body" sz="quarter" idx="21"/>
          </p:nvPr>
        </p:nvSpPr>
        <p:spPr>
          <a:xfrm>
            <a:off x="5317302" y="3403014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53" name="Tekstin paikkamerkki 142"/>
          <p:cNvSpPr>
            <a:spLocks noGrp="1"/>
          </p:cNvSpPr>
          <p:nvPr>
            <p:ph type="body" sz="quarter" idx="22"/>
          </p:nvPr>
        </p:nvSpPr>
        <p:spPr>
          <a:xfrm>
            <a:off x="7637907" y="3391206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54" name="Tekstin paikkamerkki 142"/>
          <p:cNvSpPr>
            <a:spLocks noGrp="1"/>
          </p:cNvSpPr>
          <p:nvPr>
            <p:ph type="body" sz="quarter" idx="23"/>
          </p:nvPr>
        </p:nvSpPr>
        <p:spPr>
          <a:xfrm>
            <a:off x="9795147" y="338439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15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3F7F5E89-3379-4AC1-BA4C-A02D32D5A213}" type="datetime1">
              <a:rPr lang="fi-FI" smtClean="0"/>
              <a:t>18.5.2022</a:t>
            </a:fld>
            <a:endParaRPr lang="fi-FI"/>
          </a:p>
        </p:txBody>
      </p:sp>
      <p:sp>
        <p:nvSpPr>
          <p:cNvPr id="1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9" name="Kuva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46" y="132416"/>
            <a:ext cx="1565869" cy="23089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82F811A1-5629-4A15-8042-6A76EF554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9724719" y="5916342"/>
            <a:ext cx="2351442" cy="60575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9F0B2A70-BDDB-4C9D-8BD9-6918F2F912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47" y="6568107"/>
            <a:ext cx="1298024" cy="1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853"/>
            <a:ext cx="10058400" cy="1582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10095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8" name="Freeform 21"/>
          <p:cNvSpPr/>
          <p:nvPr userDrawn="1"/>
        </p:nvSpPr>
        <p:spPr>
          <a:xfrm>
            <a:off x="718040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Open Sans Regular" charset="0"/>
            </a:endParaRPr>
          </a:p>
        </p:txBody>
      </p:sp>
      <p:sp>
        <p:nvSpPr>
          <p:cNvPr id="29" name="Freeform 23"/>
          <p:cNvSpPr/>
          <p:nvPr userDrawn="1"/>
        </p:nvSpPr>
        <p:spPr>
          <a:xfrm>
            <a:off x="2799067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Open Sans Regular" charset="0"/>
            </a:endParaRPr>
          </a:p>
        </p:txBody>
      </p:sp>
      <p:sp>
        <p:nvSpPr>
          <p:cNvPr id="30" name="Freeform 25"/>
          <p:cNvSpPr/>
          <p:nvPr userDrawn="1"/>
        </p:nvSpPr>
        <p:spPr>
          <a:xfrm>
            <a:off x="4880094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Open Sans Regular" charset="0"/>
            </a:endParaRPr>
          </a:p>
        </p:txBody>
      </p:sp>
      <p:sp>
        <p:nvSpPr>
          <p:cNvPr id="31" name="Freeform 26"/>
          <p:cNvSpPr/>
          <p:nvPr userDrawn="1"/>
        </p:nvSpPr>
        <p:spPr>
          <a:xfrm>
            <a:off x="6961121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Open Sans Regular" charset="0"/>
            </a:endParaRPr>
          </a:p>
        </p:txBody>
      </p:sp>
      <p:sp>
        <p:nvSpPr>
          <p:cNvPr id="32" name="Freeform 26"/>
          <p:cNvSpPr/>
          <p:nvPr userDrawn="1"/>
        </p:nvSpPr>
        <p:spPr>
          <a:xfrm>
            <a:off x="9042148" y="3237913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Open Sans Regular" charset="0"/>
            </a:endParaRPr>
          </a:p>
        </p:txBody>
      </p:sp>
      <p:cxnSp>
        <p:nvCxnSpPr>
          <p:cNvPr id="33" name="Straight Connector 30"/>
          <p:cNvCxnSpPr>
            <a:cxnSpLocks noChangeAspect="1"/>
          </p:cNvCxnSpPr>
          <p:nvPr userDrawn="1"/>
        </p:nvCxnSpPr>
        <p:spPr>
          <a:xfrm flipH="1">
            <a:off x="3876496" y="4199309"/>
            <a:ext cx="1" cy="919580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0"/>
          <p:cNvCxnSpPr>
            <a:cxnSpLocks noChangeAspect="1"/>
          </p:cNvCxnSpPr>
          <p:nvPr userDrawn="1"/>
        </p:nvCxnSpPr>
        <p:spPr>
          <a:xfrm flipH="1">
            <a:off x="8155236" y="4208175"/>
            <a:ext cx="1" cy="919580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7"/>
          <p:cNvCxnSpPr>
            <a:cxnSpLocks noChangeAspect="1"/>
          </p:cNvCxnSpPr>
          <p:nvPr userDrawn="1"/>
        </p:nvCxnSpPr>
        <p:spPr>
          <a:xfrm flipV="1">
            <a:off x="1812203" y="2223356"/>
            <a:ext cx="0" cy="930216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/>
          <p:cNvCxnSpPr>
            <a:cxnSpLocks noChangeAspect="1"/>
          </p:cNvCxnSpPr>
          <p:nvPr userDrawn="1"/>
        </p:nvCxnSpPr>
        <p:spPr>
          <a:xfrm flipV="1">
            <a:off x="5927003" y="2223356"/>
            <a:ext cx="0" cy="930216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7"/>
          <p:cNvCxnSpPr>
            <a:cxnSpLocks noChangeAspect="1"/>
          </p:cNvCxnSpPr>
          <p:nvPr userDrawn="1"/>
        </p:nvCxnSpPr>
        <p:spPr>
          <a:xfrm flipV="1">
            <a:off x="10156216" y="2223356"/>
            <a:ext cx="0" cy="930216"/>
          </a:xfrm>
          <a:prstGeom prst="line">
            <a:avLst/>
          </a:prstGeom>
          <a:ln w="28575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in paikkamerkki 142"/>
          <p:cNvSpPr>
            <a:spLocks noGrp="1"/>
          </p:cNvSpPr>
          <p:nvPr>
            <p:ph type="body" sz="quarter" idx="13"/>
          </p:nvPr>
        </p:nvSpPr>
        <p:spPr>
          <a:xfrm>
            <a:off x="5187300" y="1574402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47" name="Tekstin paikkamerkki 142"/>
          <p:cNvSpPr>
            <a:spLocks noGrp="1"/>
          </p:cNvSpPr>
          <p:nvPr>
            <p:ph type="body" sz="quarter" idx="14"/>
          </p:nvPr>
        </p:nvSpPr>
        <p:spPr>
          <a:xfrm>
            <a:off x="829340" y="154956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48" name="Tekstin paikkamerkki 142"/>
          <p:cNvSpPr>
            <a:spLocks noGrp="1"/>
          </p:cNvSpPr>
          <p:nvPr>
            <p:ph type="body" sz="quarter" idx="15"/>
          </p:nvPr>
        </p:nvSpPr>
        <p:spPr>
          <a:xfrm>
            <a:off x="9429525" y="1574401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49" name="Tekstin paikkamerkki 142"/>
          <p:cNvSpPr>
            <a:spLocks noGrp="1"/>
          </p:cNvSpPr>
          <p:nvPr>
            <p:ph type="body" sz="quarter" idx="16"/>
          </p:nvPr>
        </p:nvSpPr>
        <p:spPr>
          <a:xfrm>
            <a:off x="7428545" y="5419883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50" name="Tekstin paikkamerkki 142"/>
          <p:cNvSpPr>
            <a:spLocks noGrp="1"/>
          </p:cNvSpPr>
          <p:nvPr>
            <p:ph type="body" sz="quarter" idx="17"/>
          </p:nvPr>
        </p:nvSpPr>
        <p:spPr>
          <a:xfrm>
            <a:off x="3149805" y="538294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51" name="Tekstin paikkamerkki 142"/>
          <p:cNvSpPr>
            <a:spLocks noGrp="1"/>
          </p:cNvSpPr>
          <p:nvPr>
            <p:ph type="body" sz="quarter" idx="19"/>
          </p:nvPr>
        </p:nvSpPr>
        <p:spPr>
          <a:xfrm>
            <a:off x="1185466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52" name="Tekstin paikkamerkki 142"/>
          <p:cNvSpPr>
            <a:spLocks noGrp="1"/>
          </p:cNvSpPr>
          <p:nvPr>
            <p:ph type="body" sz="quarter" idx="20"/>
          </p:nvPr>
        </p:nvSpPr>
        <p:spPr>
          <a:xfrm>
            <a:off x="3321629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53" name="Tekstin paikkamerkki 142"/>
          <p:cNvSpPr>
            <a:spLocks noGrp="1"/>
          </p:cNvSpPr>
          <p:nvPr>
            <p:ph type="body" sz="quarter" idx="21"/>
          </p:nvPr>
        </p:nvSpPr>
        <p:spPr>
          <a:xfrm>
            <a:off x="5349493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54" name="Tekstin paikkamerkki 142"/>
          <p:cNvSpPr>
            <a:spLocks noGrp="1"/>
          </p:cNvSpPr>
          <p:nvPr>
            <p:ph type="body" sz="quarter" idx="22"/>
          </p:nvPr>
        </p:nvSpPr>
        <p:spPr>
          <a:xfrm>
            <a:off x="7428545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55" name="Tekstin paikkamerkki 142"/>
          <p:cNvSpPr>
            <a:spLocks noGrp="1"/>
          </p:cNvSpPr>
          <p:nvPr>
            <p:ph type="body" sz="quarter" idx="23"/>
          </p:nvPr>
        </p:nvSpPr>
        <p:spPr>
          <a:xfrm>
            <a:off x="9516512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F4488D44-16DE-426E-A759-842F7C69E039}" type="datetime1">
              <a:rPr lang="fi-FI" smtClean="0"/>
              <a:t>18.5.2022</a:t>
            </a:fld>
            <a:endParaRPr lang="fi-FI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6" name="Kuva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46" y="132416"/>
            <a:ext cx="1565869" cy="23089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5468DB7B-5C97-4E0E-B910-E858E4A28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9741195" y="5916342"/>
            <a:ext cx="2351442" cy="605758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6D883234-178B-4C69-BD71-4BDD87B9FC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23" y="6568107"/>
            <a:ext cx="1298024" cy="1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853"/>
            <a:ext cx="10058400" cy="1582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553290"/>
            <a:ext cx="4663440" cy="3767328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1pPr>
            <a:lvl2pPr marL="346075" indent="-1651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547688" indent="-185738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822325" indent="-1968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1096963" indent="-198438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7606" y="210095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64C46415-5B70-4242-A3AA-2A5748AD063C}" type="datetime1">
              <a:rPr lang="fi-FI" smtClean="0"/>
              <a:t>18.5.2022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i-FI"/>
              <a:t>Tulevaisuuden sote-keskus -hanke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6043993" y="1553290"/>
            <a:ext cx="4663440" cy="3767328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1pPr>
            <a:lvl2pPr marL="346075" indent="-1651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547688" indent="-185738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822325" indent="-1968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1096963" indent="-198438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46" y="132416"/>
            <a:ext cx="1565869" cy="2308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47FDC86-D3AC-4686-A71F-4959E5B1E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4823"/>
          <a:stretch/>
        </p:blipFill>
        <p:spPr>
          <a:xfrm>
            <a:off x="9741195" y="5916342"/>
            <a:ext cx="2351442" cy="605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582FF880-FD3F-4A42-980B-B545053CAA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23" y="6568107"/>
            <a:ext cx="1298024" cy="1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1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93" r:id="rId3"/>
    <p:sldLayoutId id="2147483694" r:id="rId4"/>
    <p:sldLayoutId id="2147483688" r:id="rId5"/>
    <p:sldLayoutId id="2147483695" r:id="rId6"/>
    <p:sldLayoutId id="2147483686" r:id="rId7"/>
    <p:sldLayoutId id="2147483687" r:id="rId8"/>
    <p:sldLayoutId id="2147483676" r:id="rId9"/>
    <p:sldLayoutId id="2147483680" r:id="rId10"/>
    <p:sldLayoutId id="2147483685" r:id="rId11"/>
    <p:sldLayoutId id="2147483692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112">
              <a:srgbClr val="CC92B2"/>
            </a:gs>
            <a:gs pos="52225">
              <a:srgbClr val="EAD1DF"/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486479" y="4251569"/>
            <a:ext cx="10782300" cy="2100628"/>
          </a:xfrm>
        </p:spPr>
        <p:txBody>
          <a:bodyPr/>
          <a:lstStyle/>
          <a:p>
            <a:r>
              <a:rPr lang="fi-FI" dirty="0" err="1"/>
              <a:t>Soiten</a:t>
            </a:r>
            <a:r>
              <a:rPr lang="fi-FI" dirty="0"/>
              <a:t> Monipalveluprosessi</a:t>
            </a:r>
            <a:br>
              <a:rPr lang="fi-FI" dirty="0"/>
            </a:br>
            <a:r>
              <a:rPr lang="fi-FI" sz="3600" dirty="0"/>
              <a:t>Asiakkaan ja ammattilaisen tueksi</a:t>
            </a:r>
            <a:br>
              <a:rPr lang="fi-FI" sz="3600" dirty="0"/>
            </a:br>
            <a:br>
              <a:rPr lang="fi-FI" sz="3600" dirty="0"/>
            </a:br>
            <a:r>
              <a:rPr lang="fi-FI" sz="2800" i="1" dirty="0"/>
              <a:t>Luonnos 29.4.22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3589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3D-portaat suunnittelu">
            <a:extLst>
              <a:ext uri="{FF2B5EF4-FFF2-40B4-BE49-F238E27FC236}">
                <a16:creationId xmlns:a16="http://schemas.microsoft.com/office/drawing/2014/main" id="{4E7612FD-6472-43F8-91AD-E04B9FB7C6C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r="18229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7E3C73A-0A1C-491F-8126-7CEC3276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" y="329979"/>
            <a:ext cx="5928084" cy="1226855"/>
          </a:xfrm>
        </p:spPr>
        <p:txBody>
          <a:bodyPr/>
          <a:lstStyle/>
          <a:p>
            <a:r>
              <a:rPr lang="fi-FI"/>
              <a:t>Seuraavat askeleet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55B1C7-213C-427E-9068-5F9478A0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156139"/>
            <a:ext cx="6188334" cy="477793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fi-FI"/>
          </a:p>
          <a:p>
            <a:pPr marL="361950" lvl="2" indent="0" fontAlgn="base">
              <a:buNone/>
            </a:pPr>
            <a:endParaRPr lang="fi-FI" sz="14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80975" lvl="1" indent="0">
              <a:buNone/>
            </a:pPr>
            <a:r>
              <a:rPr lang="fi-FI"/>
              <a:t>1. Monipalveluprosessin mallinnus</a:t>
            </a:r>
          </a:p>
          <a:p>
            <a:pPr marL="180975" lvl="1" indent="0">
              <a:buNone/>
            </a:pPr>
            <a:endParaRPr lang="fi-FI"/>
          </a:p>
          <a:p>
            <a:pPr marL="180975" lvl="1" indent="0">
              <a:buNone/>
            </a:pPr>
            <a:r>
              <a:rPr lang="fi-FI"/>
              <a:t>2. Hallinnollinen päätös </a:t>
            </a:r>
            <a:r>
              <a:rPr lang="fi-FI" err="1"/>
              <a:t>Soiten</a:t>
            </a:r>
            <a:r>
              <a:rPr lang="fi-FI"/>
              <a:t> johtoryhmässä</a:t>
            </a:r>
          </a:p>
          <a:p>
            <a:pPr marL="180975" lvl="1" indent="0">
              <a:buNone/>
            </a:pPr>
            <a:endParaRPr lang="fi-FI">
              <a:cs typeface="Calibri Light"/>
            </a:endParaRPr>
          </a:p>
          <a:p>
            <a:pPr marL="180975" lvl="1" indent="0">
              <a:buNone/>
            </a:pPr>
            <a:r>
              <a:rPr lang="fi-FI">
                <a:cs typeface="Calibri Light"/>
              </a:rPr>
              <a:t>3. Monipalveluprosessin jalkauttaminen  </a:t>
            </a:r>
          </a:p>
          <a:p>
            <a:pPr marL="180975" lvl="1" indent="0">
              <a:buNone/>
            </a:pPr>
            <a:r>
              <a:rPr lang="fi-FI">
                <a:cs typeface="Calibri Light"/>
              </a:rPr>
              <a:t>     vastuualueille </a:t>
            </a:r>
            <a:endParaRPr lang="fi-FI"/>
          </a:p>
          <a:p>
            <a:pPr marL="180975" lvl="1" indent="0">
              <a:buNone/>
            </a:pPr>
            <a:endParaRPr lang="fi-FI">
              <a:cs typeface="Calibri Light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A87BBC-A984-4FFF-9FE3-A3091B9E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B704-7E15-4B87-967A-74CC90105887}" type="datetime1">
              <a:rPr lang="fi-FI" smtClean="0"/>
              <a:t>18.5.2022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554685-E0E6-49B6-BD74-4AE81F1F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A32F4F-4DEA-4CAE-BEC3-39E97164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3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Valkoinen palapeli, jossa on yksi punainen pala">
            <a:extLst>
              <a:ext uri="{FF2B5EF4-FFF2-40B4-BE49-F238E27FC236}">
                <a16:creationId xmlns:a16="http://schemas.microsoft.com/office/drawing/2014/main" id="{8490DA09-F9C0-46AF-8446-D85872ED90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r="25170"/>
          <a:stretch/>
        </p:blipFill>
        <p:spPr>
          <a:xfrm>
            <a:off x="-16476" y="10"/>
            <a:ext cx="5863823" cy="6857990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9281A97-9DF4-4D73-BF8F-AE1F00B7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47" y="210095"/>
            <a:ext cx="5928084" cy="1226855"/>
          </a:xfrm>
        </p:spPr>
        <p:txBody>
          <a:bodyPr>
            <a:normAutofit/>
          </a:bodyPr>
          <a:lstStyle/>
          <a:p>
            <a:r>
              <a:rPr lang="fi-FI" sz="5000"/>
              <a:t>Tarvittavat toimenpiteet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130B5B-ABD6-4384-8BA4-F8F6EB09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222" y="1355834"/>
            <a:ext cx="6188334" cy="4911616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264795" indent="-264795"/>
            <a:r>
              <a:rPr lang="fi-FI" dirty="0"/>
              <a:t>Toimivat yhteydenotto- ja viestintäkanavat</a:t>
            </a:r>
          </a:p>
          <a:p>
            <a:pPr marL="80962" lvl="1" indent="0">
              <a:buNone/>
            </a:pPr>
            <a:r>
              <a:rPr lang="fi-FI" sz="1900" dirty="0"/>
              <a:t>	- sote-ammattilaisten konsultaatiopuhelinnumerot 	   koottu ja jaettu yhteiseen käyttöön</a:t>
            </a:r>
          </a:p>
          <a:p>
            <a:pPr marL="264795" indent="-264795"/>
            <a:r>
              <a:rPr lang="fi-FI" dirty="0"/>
              <a:t>Otetaan käyttöön monialainen, yhteinen asiakassuunnitelma</a:t>
            </a:r>
          </a:p>
          <a:p>
            <a:pPr marL="80962" lvl="1" indent="0">
              <a:buNone/>
            </a:pPr>
            <a:r>
              <a:rPr lang="fi-FI" dirty="0">
                <a:cs typeface="Calibri Light"/>
              </a:rPr>
              <a:t>	- </a:t>
            </a:r>
            <a:r>
              <a:rPr lang="fi-FI" sz="1700" dirty="0">
                <a:cs typeface="Calibri Light"/>
              </a:rPr>
              <a:t>tulossa </a:t>
            </a:r>
            <a:r>
              <a:rPr lang="fi-FI" sz="1700" dirty="0" err="1">
                <a:cs typeface="Calibri Light"/>
              </a:rPr>
              <a:t>Soiten</a:t>
            </a:r>
            <a:r>
              <a:rPr lang="fi-FI" sz="1700" dirty="0">
                <a:cs typeface="Calibri Light"/>
              </a:rPr>
              <a:t> yhteinen asiakassuunnitelma –	  	   työkokoussarja 5-6/2022</a:t>
            </a:r>
          </a:p>
          <a:p>
            <a:pPr marL="264795" indent="-264795"/>
            <a:r>
              <a:rPr lang="fi-FI" dirty="0"/>
              <a:t>Asiakasohjaus</a:t>
            </a:r>
            <a:endParaRPr lang="fi-FI" dirty="0">
              <a:cs typeface="Calibri Light"/>
            </a:endParaRPr>
          </a:p>
          <a:p>
            <a:pPr marL="0" indent="0" fontAlgn="base">
              <a:buNone/>
            </a:pPr>
            <a:r>
              <a:rPr lang="fi-FI" sz="1800" dirty="0">
                <a:solidFill>
                  <a:srgbClr val="000000"/>
                </a:solidFill>
              </a:rPr>
              <a:t>                  - kevyet konsultaatiot</a:t>
            </a:r>
            <a:endParaRPr lang="fi-FI" sz="1800" b="0" i="0">
              <a:solidFill>
                <a:srgbClr val="000000"/>
              </a:solidFill>
              <a:effectLst/>
              <a:cs typeface="Calibri Light"/>
            </a:endParaRPr>
          </a:p>
          <a:p>
            <a:pPr marL="0" indent="0" algn="l" rtl="0" fontAlgn="base">
              <a:buNone/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	- monipalvelutiimi vaativille palvelutarpeille </a:t>
            </a:r>
            <a:endParaRPr lang="fi-FI" dirty="0"/>
          </a:p>
          <a:p>
            <a:pPr marL="264795" indent="-264795"/>
            <a:r>
              <a:rPr lang="fi-FI" dirty="0"/>
              <a:t>Seurantajärjestelmä </a:t>
            </a:r>
            <a:endParaRPr lang="fi-FI" dirty="0">
              <a:cs typeface="Calibri Light" panose="020F0302020204030204"/>
            </a:endParaRP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sz="1700" dirty="0"/>
              <a:t>mittarit </a:t>
            </a:r>
            <a:r>
              <a:rPr lang="fi-FI" sz="1700"/>
              <a:t>monipalveluprosessin vaikuttavuuden </a:t>
            </a:r>
            <a:r>
              <a:rPr lang="fi-FI" sz="1700" dirty="0"/>
              <a:t>arvioimiseksi</a:t>
            </a:r>
            <a:endParaRPr lang="fi-FI" sz="1700" dirty="0">
              <a:cs typeface="Calibri Light"/>
            </a:endParaRPr>
          </a:p>
          <a:p>
            <a:pPr marL="264795" indent="-264795"/>
            <a:r>
              <a:rPr lang="fi-FI" dirty="0"/>
              <a:t>Materiaalipankki ammattilaisille</a:t>
            </a:r>
            <a:endParaRPr lang="fi-FI" dirty="0">
              <a:cs typeface="Calibri Light" panose="020F0302020204030204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542DF5-1373-45DF-9E23-17F98FD0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989B704-7E15-4B87-967A-74CC90105887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18.5.2022</a:t>
            </a:fld>
            <a:endParaRPr lang="fi-FI" sz="9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4CC0EF-20F8-4CB0-820E-10BE875D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000"/>
              <a:t>Tulevaisuuden sote-keskus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4E17C6-B1F0-4FB2-93B5-2E432169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80D50AB-F83C-4E2B-B0AF-3CA1ED4EDFEC}" type="slidenum">
              <a:rPr lang="fi-FI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63077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94089" y="1359879"/>
            <a:ext cx="10782300" cy="3396882"/>
          </a:xfrm>
        </p:spPr>
        <p:txBody>
          <a:bodyPr lIns="91440" tIns="45720" rIns="91440" bIns="45720" anchor="b">
            <a:noAutofit/>
          </a:bodyPr>
          <a:lstStyle/>
          <a:p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r>
              <a:rPr lang="fi-FI" dirty="0">
                <a:cs typeface="Calibri Light"/>
              </a:rPr>
              <a:t>Kiitos</a:t>
            </a: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r>
              <a:rPr lang="fi-FI" sz="2000" i="1" dirty="0"/>
              <a:t>Monipalveluprosessin koordinaattorit:</a:t>
            </a:r>
            <a:br>
              <a:rPr lang="fi-FI" sz="2000" dirty="0"/>
            </a:br>
            <a:br>
              <a:rPr lang="fi-FI" sz="2000" dirty="0"/>
            </a:br>
            <a:r>
              <a:rPr lang="fi-FI" sz="2000" i="1" dirty="0"/>
              <a:t>Anu Pippola		Merja  Kangasharju</a:t>
            </a:r>
            <a:br>
              <a:rPr lang="fi-FI" sz="2000" i="1" dirty="0"/>
            </a:br>
            <a:r>
              <a:rPr lang="fi-FI" sz="2000" i="1" dirty="0">
                <a:solidFill>
                  <a:prstClr val="white"/>
                </a:solidFill>
              </a:rPr>
              <a:t>anu.pippola@soite.fi</a:t>
            </a:r>
            <a:r>
              <a:rPr lang="fi-FI" sz="2000" i="1" dirty="0">
                <a:solidFill>
                  <a:prstClr val="black"/>
                </a:solidFill>
              </a:rPr>
              <a:t>	</a:t>
            </a:r>
            <a:r>
              <a:rPr lang="fi-FI" sz="2000" i="1" dirty="0"/>
              <a:t>	merja.kangasharju@soite.fi</a:t>
            </a:r>
            <a:br>
              <a:rPr lang="fi-FI" sz="2000" i="1" dirty="0"/>
            </a:br>
            <a:r>
              <a:rPr lang="fi-FI" sz="2000" i="1" dirty="0"/>
              <a:t>040-4892145		040-8042435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CBE6-8611-49B8-97A8-1A4681E0348A}" type="datetime1">
              <a:rPr lang="fi-FI" smtClean="0"/>
              <a:t>18.5.2022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EA7FD7D-409F-4685-B28B-E2EA40A9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</p:spTree>
    <p:extLst>
      <p:ext uri="{BB962C8B-B14F-4D97-AF65-F5344CB8AC3E}">
        <p14:creationId xmlns:p14="http://schemas.microsoft.com/office/powerpoint/2010/main" val="121701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89436" y="1172308"/>
            <a:ext cx="10782300" cy="2000737"/>
          </a:xfrm>
        </p:spPr>
        <p:txBody>
          <a:bodyPr/>
          <a:lstStyle/>
          <a:p>
            <a:br>
              <a:rPr lang="fi-FI" sz="2000" dirty="0">
                <a:latin typeface="+mn-lt"/>
              </a:rPr>
            </a:br>
            <a:br>
              <a:rPr lang="fi-FI" sz="2000" dirty="0">
                <a:latin typeface="+mn-lt"/>
              </a:rPr>
            </a:br>
            <a:br>
              <a:rPr lang="fi-FI" sz="1400" dirty="0"/>
            </a:b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411913"/>
            <a:ext cx="1214438" cy="228600"/>
          </a:xfrm>
          <a:prstGeom prst="rect">
            <a:avLst/>
          </a:prstGeom>
        </p:spPr>
        <p:txBody>
          <a:bodyPr/>
          <a:lstStyle/>
          <a:p>
            <a:fld id="{4FD83F21-F4A2-47DA-8510-6DED34DAF509}" type="datetime1">
              <a:rPr lang="fi-FI" smtClean="0"/>
              <a:t>18.5.2022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11776075" y="6411913"/>
            <a:ext cx="415925" cy="257175"/>
          </a:xfrm>
          <a:prstGeom prst="rect">
            <a:avLst/>
          </a:prstGeom>
        </p:spPr>
        <p:txBody>
          <a:bodyPr/>
          <a:lstStyle/>
          <a:p>
            <a:fld id="{680D50AB-F83C-4E2B-B0AF-3CA1ED4EDFEC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36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7606" y="210096"/>
            <a:ext cx="10772775" cy="704304"/>
          </a:xfrm>
        </p:spPr>
        <p:txBody>
          <a:bodyPr/>
          <a:lstStyle/>
          <a:p>
            <a:r>
              <a:rPr lang="fi-FI" sz="4800"/>
              <a:t>Mistä palvelun tarve on lähtenyt..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4761" y="1094154"/>
            <a:ext cx="10521462" cy="4751754"/>
          </a:xfrm>
        </p:spPr>
        <p:txBody>
          <a:bodyPr lIns="91440" tIns="45720" rIns="91440" bIns="45720" anchor="t"/>
          <a:lstStyle/>
          <a:p>
            <a:pPr fontAlgn="base"/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Monipalvelu –asiakkaita, paljon palveluita käyttäviä asiakkaita on sosiaali- ja terveydenhuollon asiakkaista noin 10%, mutta käyttävät noin 80% sosiaali- ja terveydenhuollon käytön kustannuksista. 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 </a:t>
            </a:r>
            <a:endParaRPr lang="fi-FI" sz="20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Kyse niistä asiakkaista, jotka käyttävät useampaa kuin yhtä </a:t>
            </a:r>
            <a:r>
              <a:rPr lang="fi-FI" sz="2000" b="0" i="0" dirty="0" err="1">
                <a:solidFill>
                  <a:srgbClr val="000000"/>
                </a:solidFill>
                <a:effectLst/>
                <a:cs typeface="Calibri"/>
              </a:rPr>
              <a:t>sosiaali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- ja terveydenhuollon palvelua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62626"/>
                </a:solidFill>
                <a:cs typeface="Calibri"/>
              </a:rPr>
              <a:t>Kun 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paljon tai monialaisesti palveluja käyttävi</a:t>
            </a:r>
            <a:r>
              <a:rPr lang="fi-FI" sz="2000" dirty="0">
                <a:solidFill>
                  <a:srgbClr val="262626"/>
                </a:solidFill>
                <a:cs typeface="Calibri"/>
              </a:rPr>
              <a:t>ä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 asiakkaita tunnistetaan, heille on mahdollista suunnitella ja toteuttaa ennaltaehkäiseviä ja </a:t>
            </a:r>
            <a:r>
              <a:rPr lang="fi-FI" sz="2000" b="0" i="0" dirty="0" err="1">
                <a:solidFill>
                  <a:srgbClr val="262626"/>
                </a:solidFill>
                <a:effectLst/>
                <a:cs typeface="Calibri"/>
              </a:rPr>
              <a:t>yhteensovitettuja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 palveluja nykyistä paremmin. </a:t>
            </a:r>
            <a:endParaRPr lang="fi-FI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 err="1">
                <a:solidFill>
                  <a:srgbClr val="262626"/>
                </a:solidFill>
                <a:effectLst/>
                <a:cs typeface="Calibri"/>
              </a:rPr>
              <a:t>Sote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 -ammattilaisilla </a:t>
            </a:r>
            <a:r>
              <a:rPr lang="fi-FI" sz="2000" dirty="0">
                <a:solidFill>
                  <a:srgbClr val="262626"/>
                </a:solidFill>
                <a:cs typeface="Calibri"/>
              </a:rPr>
              <a:t>on 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päällekkäistä työtä mm. </a:t>
            </a:r>
            <a:r>
              <a:rPr lang="fi-FI" sz="2000" dirty="0">
                <a:solidFill>
                  <a:srgbClr val="262626"/>
                </a:solidFill>
                <a:cs typeface="Calibri"/>
              </a:rPr>
              <a:t>hoidon-/palvelutarpeen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 arvioinnissa </a:t>
            </a:r>
            <a:endParaRPr lang="fi-FI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pPr fontAlgn="base"/>
            <a:r>
              <a:rPr lang="fi-FI" sz="2000" dirty="0">
                <a:solidFill>
                  <a:srgbClr val="262626"/>
                </a:solidFill>
                <a:cs typeface="Calibri"/>
              </a:rPr>
              <a:t>Monialaisesti työskentely vaatii yhteisesti sovittuja toimintamalleja toteutuakseen. Usein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 vaikea saada apua omaan työhön asiakkaan tueksi; ei kuulu meille, kriteerit palveluihin liian tiukat, </a:t>
            </a:r>
            <a:r>
              <a:rPr lang="fi-FI" sz="2000" dirty="0">
                <a:solidFill>
                  <a:srgbClr val="262626"/>
                </a:solidFill>
                <a:cs typeface="Calibri"/>
              </a:rPr>
              <a:t>a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siakkaan pompottelua.</a:t>
            </a:r>
            <a:r>
              <a:rPr lang="fi-FI" sz="2000" dirty="0">
                <a:solidFill>
                  <a:srgbClr val="262626"/>
                </a:solidFill>
                <a:cs typeface="Calibri"/>
              </a:rPr>
              <a:t> </a:t>
            </a:r>
            <a:endParaRPr lang="fi-FI" sz="2000" b="0" i="0" dirty="0">
              <a:solidFill>
                <a:srgbClr val="262626"/>
              </a:solidFill>
              <a:effectLst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Nykyinen pirstaleinen palvelujärjestelmä ei näe ihmistä kokonaisuutena, jonka elämään vaikuttaa mm. elämäntilanne, asuminen sekä sosiaalinen verkosto</a:t>
            </a:r>
            <a:endParaRPr lang="fi-FI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62626"/>
                </a:solidFill>
                <a:cs typeface="Calibri"/>
              </a:rPr>
              <a:t>Parannetaan</a:t>
            </a:r>
            <a:r>
              <a:rPr lang="fi-FI" sz="2000" b="0" i="0" dirty="0">
                <a:solidFill>
                  <a:srgbClr val="262626"/>
                </a:solidFill>
                <a:effectLst/>
                <a:cs typeface="Calibri"/>
              </a:rPr>
              <a:t> palveluiden laatua ja vaikuttavuutta </a:t>
            </a:r>
            <a:endParaRPr lang="fi-FI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5BC8-29EA-4C7D-AD1D-949BFF504221}" type="datetime1">
              <a:rPr lang="fi-FI" smtClean="0"/>
              <a:t>18.5.2022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86A00B-34A4-427C-9D48-199252B4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</p:spTree>
    <p:extLst>
      <p:ext uri="{BB962C8B-B14F-4D97-AF65-F5344CB8AC3E}">
        <p14:creationId xmlns:p14="http://schemas.microsoft.com/office/powerpoint/2010/main" val="128894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vuode, vaate, vauvansänky, vaatteet&#10;&#10;Kuvaus luotu automaattisesti">
            <a:extLst>
              <a:ext uri="{FF2B5EF4-FFF2-40B4-BE49-F238E27FC236}">
                <a16:creationId xmlns:a16="http://schemas.microsoft.com/office/drawing/2014/main" id="{BA3C4480-E8F3-4693-9F0B-73B761392FF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r="21443"/>
          <a:stretch>
            <a:fillRect/>
          </a:stretch>
        </p:blipFill>
        <p:spPr/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47347" y="210096"/>
            <a:ext cx="5928084" cy="823318"/>
          </a:xfrm>
        </p:spPr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647002" y="1122456"/>
            <a:ext cx="6188334" cy="5418266"/>
          </a:xfrm>
        </p:spPr>
        <p:txBody>
          <a:bodyPr lIns="91440" tIns="45720" rIns="91440" bIns="45720" anchor="t"/>
          <a:lstStyle/>
          <a:p>
            <a:pPr marL="264795" indent="-264795" fontAlgn="base"/>
            <a:r>
              <a:rPr lang="fi-FI" sz="2000" dirty="0">
                <a:solidFill>
                  <a:srgbClr val="000000"/>
                </a:solidFill>
                <a:cs typeface="Calibri"/>
              </a:rPr>
              <a:t>Päivitetään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 Kaste-hankkeen aikana tehty </a:t>
            </a:r>
            <a:r>
              <a:rPr lang="fi-FI" sz="2000" i="1" dirty="0">
                <a:solidFill>
                  <a:srgbClr val="000000"/>
                </a:solidFill>
                <a:cs typeface="Calibri"/>
              </a:rPr>
              <a:t>Paljon</a:t>
            </a:r>
            <a:r>
              <a:rPr lang="fi-FI" sz="2000" b="0" i="1" dirty="0">
                <a:solidFill>
                  <a:srgbClr val="000000"/>
                </a:solidFill>
                <a:effectLst/>
                <a:cs typeface="Calibri"/>
              </a:rPr>
              <a:t> tukea </a:t>
            </a:r>
            <a:r>
              <a:rPr lang="fi-FI" sz="2000" i="1" dirty="0">
                <a:solidFill>
                  <a:srgbClr val="000000"/>
                </a:solidFill>
                <a:cs typeface="Calibri"/>
              </a:rPr>
              <a:t>tarvitsevan - paljon palveluita käyttävän </a:t>
            </a:r>
            <a:r>
              <a:rPr lang="fi-FI" sz="2000" b="0" i="1" dirty="0">
                <a:solidFill>
                  <a:srgbClr val="000000"/>
                </a:solidFill>
                <a:effectLst/>
                <a:cs typeface="Calibri"/>
              </a:rPr>
              <a:t>asiakkaan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 toimintamalli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 (PTT-malli)</a:t>
            </a:r>
            <a:endParaRPr lang="fi-FI" dirty="0">
              <a:cs typeface="Calibri"/>
            </a:endParaRPr>
          </a:p>
          <a:p>
            <a:pPr marL="264795" indent="-264795" algn="l" rtl="0" fontAlgn="base"/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Luodaan </a:t>
            </a:r>
            <a:r>
              <a:rPr lang="fi-FI" sz="2000" b="0" i="0" dirty="0" err="1">
                <a:solidFill>
                  <a:srgbClr val="000000"/>
                </a:solidFill>
                <a:effectLst/>
                <a:cs typeface="Calibri"/>
              </a:rPr>
              <a:t>Soiten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 geneerinen, ketterä toimintamalli ammattilaisille, jotka työssään kohtaavat monipalvelun piiriin kuuluvia asiakkaita. Myöhemmin otetaan mukaan </a:t>
            </a:r>
            <a:r>
              <a:rPr lang="fi-FI" sz="2000" b="0" i="0" dirty="0" err="1">
                <a:solidFill>
                  <a:srgbClr val="000000"/>
                </a:solidFill>
                <a:effectLst/>
                <a:cs typeface="Calibri"/>
              </a:rPr>
              <a:t>Soiten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 ulkopuoliset julkiset toimijat ja kolmas sektori</a:t>
            </a:r>
          </a:p>
          <a:p>
            <a:pPr marL="264795" indent="-264795" algn="l" rtl="0" fontAlgn="base"/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Opitaan tunnistamaan 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monipalvelu-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/paljon tukea tarvitseva asiakas </a:t>
            </a:r>
          </a:p>
          <a:p>
            <a:pPr marL="264795" indent="-264795" fontAlgn="base"/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Tunnistetaan asiakkaan tuen ja palveluiden tarve sekä muodostetaan yhteinen näkemys. 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Kehitetään ammattilaisten 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yhteistyötä 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yli yksikköjen rajojen asiakkaan auttamiseksi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. 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Toteutetaan palvelua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 yhdellä yhteydenotolla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. </a:t>
            </a:r>
            <a:endParaRPr lang="fi-FI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pPr marL="264795" indent="-264795" fontAlgn="base"/>
            <a:r>
              <a:rPr lang="fi-FI" sz="2000" dirty="0">
                <a:solidFill>
                  <a:srgbClr val="000000"/>
                </a:solidFill>
                <a:cs typeface="Calibri"/>
              </a:rPr>
              <a:t>Tuloksena asiakas</a:t>
            </a:r>
            <a:r>
              <a:rPr lang="fi-FI" sz="2000" b="0" i="0" dirty="0">
                <a:solidFill>
                  <a:srgbClr val="000000"/>
                </a:solidFill>
                <a:effectLst/>
                <a:cs typeface="Calibri"/>
              </a:rPr>
              <a:t> saa par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empaa palvelua ja organisaatiokin hyötyy, kun hukan tuottaminen vähentyy.</a:t>
            </a:r>
            <a:endParaRPr lang="fi-FI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F957-B677-4653-86D5-B0EAC4245600}" type="datetime1">
              <a:rPr lang="fi-FI" smtClean="0"/>
              <a:t>18.5.2022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02560ED-9A6A-4AF0-BE92-D2C1996C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</p:spTree>
    <p:extLst>
      <p:ext uri="{BB962C8B-B14F-4D97-AF65-F5344CB8AC3E}">
        <p14:creationId xmlns:p14="http://schemas.microsoft.com/office/powerpoint/2010/main" val="114638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ädet käsi sydän">
            <a:extLst>
              <a:ext uri="{FF2B5EF4-FFF2-40B4-BE49-F238E27FC236}">
                <a16:creationId xmlns:a16="http://schemas.microsoft.com/office/drawing/2014/main" id="{C015F2C0-AEE3-48C6-AF89-6BBD11E72F6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33719"/>
          <a:stretch/>
        </p:blipFill>
        <p:spPr>
          <a:xfrm flipH="1">
            <a:off x="6433410" y="0"/>
            <a:ext cx="5811253" cy="6858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75491D4-9AAB-48AA-BC54-B7B08A47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" y="406400"/>
            <a:ext cx="5928084" cy="1263780"/>
          </a:xfrm>
        </p:spPr>
        <p:txBody>
          <a:bodyPr/>
          <a:lstStyle/>
          <a:p>
            <a:r>
              <a:rPr lang="fi-FI" sz="4800"/>
              <a:t>Asiakas on oman elämänsä asiantuntija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A9F85D-62E1-4B7C-BBAB-670746FB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2212622"/>
            <a:ext cx="6188334" cy="3431822"/>
          </a:xfrm>
        </p:spPr>
        <p:txBody>
          <a:bodyPr lIns="91440" tIns="45720" rIns="91440" bIns="45720" anchor="t"/>
          <a:lstStyle/>
          <a:p>
            <a:pPr marL="264795" indent="-264795">
              <a:buFontTx/>
              <a:buChar char="-"/>
            </a:pPr>
            <a:r>
              <a:rPr lang="fi-FI" dirty="0">
                <a:latin typeface="+mj-lt"/>
              </a:rPr>
              <a:t>Tehdään asiat asiakaslähtöisesti ja  asiakkaan suostumuksella.</a:t>
            </a:r>
          </a:p>
          <a:p>
            <a:pPr marL="264795" indent="-264795">
              <a:buFontTx/>
              <a:buChar char="-"/>
            </a:pPr>
            <a:r>
              <a:rPr lang="fi-FI" dirty="0">
                <a:latin typeface="+mj-lt"/>
              </a:rPr>
              <a:t>Kuunnellaan asiakasta.</a:t>
            </a:r>
            <a:endParaRPr lang="fi-FI" dirty="0">
              <a:latin typeface="+mj-lt"/>
              <a:cs typeface="Calibri Light"/>
            </a:endParaRPr>
          </a:p>
          <a:p>
            <a:pPr marL="264795" indent="-264795">
              <a:buFontTx/>
              <a:buChar char="-"/>
            </a:pPr>
            <a:r>
              <a:rPr lang="fi-FI" dirty="0">
                <a:latin typeface="+mj-lt"/>
              </a:rPr>
              <a:t>Yhdessä eri ammattilaisten kanssa.</a:t>
            </a:r>
            <a:endParaRPr lang="fi-FI" dirty="0">
              <a:latin typeface="+mj-lt"/>
              <a:cs typeface="Calibri Light" panose="020F0302020204030204"/>
            </a:endParaRPr>
          </a:p>
          <a:p>
            <a:pPr marL="264795" indent="-264795">
              <a:buFontTx/>
              <a:buChar char="-"/>
            </a:pPr>
            <a:r>
              <a:rPr lang="fi-FI" dirty="0">
                <a:latin typeface="+mj-lt"/>
              </a:rPr>
              <a:t>Ammattilainen aidosti läsnä ja hahmottaa asiakkaan kokonaisuuden tarpeen.</a:t>
            </a:r>
            <a:endParaRPr lang="fi-FI" dirty="0">
              <a:latin typeface="+mj-lt"/>
              <a:cs typeface="Calibri Light"/>
            </a:endParaRPr>
          </a:p>
          <a:p>
            <a:pPr marL="264795" indent="-264795">
              <a:buFontTx/>
              <a:buChar char="-"/>
            </a:pPr>
            <a:r>
              <a:rPr lang="fi-FI" dirty="0">
                <a:latin typeface="+mj-lt"/>
              </a:rPr>
              <a:t>Uudenlainen näkökulma palveluihin asiakkaan ja ammattilaisen silmin.</a:t>
            </a:r>
            <a:endParaRPr lang="fi-FI" dirty="0">
              <a:latin typeface="+mj-lt"/>
              <a:cs typeface="Calibri Light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9A2E13-E59C-43F9-9C85-ADCE8866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B704-7E15-4B87-967A-74CC90105887}" type="datetime1">
              <a:rPr lang="fi-FI" smtClean="0"/>
              <a:t>18.5.2022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00ABE9-6041-4DCA-A5FA-C715C3F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99E67A-A5A3-4211-8CF0-756EBE7D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1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8" descr="Sellaisen henkilön paperi, joka saavutti paperi-ja muisti laput-muistiinpanoja">
            <a:extLst>
              <a:ext uri="{FF2B5EF4-FFF2-40B4-BE49-F238E27FC236}">
                <a16:creationId xmlns:a16="http://schemas.microsoft.com/office/drawing/2014/main" id="{014F0DAA-E01D-4DA1-89FA-B656A687C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9" r="22136" b="-1"/>
          <a:stretch/>
        </p:blipFill>
        <p:spPr>
          <a:xfrm>
            <a:off x="-16475" y="10"/>
            <a:ext cx="5733698" cy="685799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noFill/>
          <a:effectLst/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847347" y="210095"/>
            <a:ext cx="5928084" cy="1011877"/>
          </a:xfrm>
        </p:spPr>
        <p:txBody>
          <a:bodyPr>
            <a:normAutofit/>
          </a:bodyPr>
          <a:lstStyle/>
          <a:p>
            <a:r>
              <a:rPr lang="fi-FI" sz="4600"/>
              <a:t>Yhteistyötä rakentamaan..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5F67AD-7A39-482E-8016-213D98C7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222" y="1343025"/>
            <a:ext cx="6188334" cy="4155226"/>
          </a:xfrm>
        </p:spPr>
        <p:txBody>
          <a:bodyPr lIns="91440" tIns="45720" rIns="91440" bIns="45720" anchor="t"/>
          <a:lstStyle/>
          <a:p>
            <a:pPr marL="264795" indent="-264795"/>
            <a:r>
              <a:rPr lang="fi-FI"/>
              <a:t>Monipalveluprosessin palvelumuotoilun työpajat on toteutettu yhdessä Diakonia-ammattikorkeakoulun kanssa 11/2021.</a:t>
            </a:r>
          </a:p>
          <a:p>
            <a:pPr marL="264795" indent="-264795"/>
            <a:r>
              <a:rPr lang="fi-FI"/>
              <a:t>Tunnistettiin nykytilanne ja yhteistyön haasteet</a:t>
            </a:r>
            <a:endParaRPr lang="fi-FI">
              <a:cs typeface="Calibri Light"/>
            </a:endParaRPr>
          </a:p>
          <a:p>
            <a:pPr marL="264795" indent="-264795"/>
            <a:r>
              <a:rPr lang="fi-FI"/>
              <a:t>Hahmoteltiin </a:t>
            </a:r>
            <a:r>
              <a:rPr lang="fi-FI" err="1"/>
              <a:t>Soiten</a:t>
            </a:r>
            <a:r>
              <a:rPr lang="fi-FI"/>
              <a:t> monipalveluprosessi</a:t>
            </a:r>
            <a:endParaRPr lang="fi-FI">
              <a:cs typeface="Calibri Light" panose="020F0302020204030204"/>
            </a:endParaRPr>
          </a:p>
          <a:p>
            <a:pPr marL="264795" indent="-264795"/>
            <a:r>
              <a:rPr lang="fi-FI"/>
              <a:t>Tunnistettiin keskeiset toimijat</a:t>
            </a:r>
            <a:endParaRPr lang="fi-FI">
              <a:cs typeface="Calibri Light" panose="020F0302020204030204"/>
            </a:endParaRPr>
          </a:p>
          <a:p>
            <a:pPr marL="264795" indent="-264795"/>
            <a:r>
              <a:rPr lang="fi-FI"/>
              <a:t>Kuvattiin monipalveluprosessin edellyttämät konkreettiset toimenpiteet </a:t>
            </a:r>
            <a:endParaRPr lang="fi-FI">
              <a:cs typeface="Calibri Light"/>
            </a:endParaRPr>
          </a:p>
          <a:p>
            <a:pPr marL="264795" indent="-264795"/>
            <a:r>
              <a:rPr lang="fi-FI"/>
              <a:t> Syntyi yhteinen tahtotila toiminnalle</a:t>
            </a:r>
            <a:endParaRPr lang="fi-FI">
              <a:cs typeface="Calibri Light" panose="020F0302020204030204"/>
            </a:endParaRPr>
          </a:p>
          <a:p>
            <a:pPr marL="264795" indent="-264795"/>
            <a:endParaRPr lang="fi-FI">
              <a:cs typeface="Calibri Light" panose="020F0302020204030204"/>
            </a:endParaRPr>
          </a:p>
          <a:p>
            <a:pPr marL="625475" lvl="3" indent="0">
              <a:buNone/>
            </a:pPr>
            <a:endParaRPr lang="fi-FI" sz="2400"/>
          </a:p>
          <a:p>
            <a:pPr marL="264795" indent="-264795"/>
            <a:endParaRPr lang="en-US">
              <a:cs typeface="Calibri Light" panose="020F0302020204030204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66F742D-71A2-4E8E-945C-3CC95EB854C7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18.5.2022</a:t>
            </a:fld>
            <a:endParaRPr lang="fi-FI" sz="90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006BF6C-5F90-48EA-A1AE-7B7C73D9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000"/>
              <a:t>Tulevaisuuden sote-keskus 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80D50AB-F83C-4E2B-B0AF-3CA1ED4EDFEC}" type="slidenum">
              <a:rPr lang="fi-FI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1501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Liikemiehiä vetämässä köyttä">
            <a:extLst>
              <a:ext uri="{FF2B5EF4-FFF2-40B4-BE49-F238E27FC236}">
                <a16:creationId xmlns:a16="http://schemas.microsoft.com/office/drawing/2014/main" id="{7102E414-9381-4004-884F-2A5D8D5EABB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21725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528E215-3CAC-457B-A3CD-15512CE1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" y="466531"/>
            <a:ext cx="5928084" cy="995549"/>
          </a:xfrm>
        </p:spPr>
        <p:txBody>
          <a:bodyPr/>
          <a:lstStyle/>
          <a:p>
            <a:r>
              <a:rPr lang="fi-FI"/>
              <a:t>Yhteistyössä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A48D06-68B2-44AC-A544-A8FE7503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670181"/>
            <a:ext cx="6188334" cy="380493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fi-FI" err="1"/>
              <a:t>Soiten</a:t>
            </a:r>
            <a:r>
              <a:rPr lang="fi-FI"/>
              <a:t> monipalveluprosessin toimintamallissa mukana olevat tahot:</a:t>
            </a:r>
          </a:p>
          <a:p>
            <a:pPr marL="547370" lvl="2" indent="-185420" fontAlgn="base"/>
            <a:r>
              <a:rPr lang="fi-FI" sz="2400" i="0">
                <a:solidFill>
                  <a:srgbClr val="000000"/>
                </a:solidFill>
                <a:effectLst/>
              </a:rPr>
              <a:t>Perusterveydenhuollon vastaanotot </a:t>
            </a:r>
            <a:endParaRPr lang="fi-FI" sz="2400" i="0">
              <a:solidFill>
                <a:srgbClr val="000000"/>
              </a:solidFill>
              <a:effectLst/>
              <a:cs typeface="Calibri Light" panose="020F0302020204030204"/>
            </a:endParaRPr>
          </a:p>
          <a:p>
            <a:pPr marL="547370" lvl="2" indent="-185420" fontAlgn="base"/>
            <a:r>
              <a:rPr lang="fi-FI" sz="2400" i="0">
                <a:solidFill>
                  <a:srgbClr val="000000"/>
                </a:solidFill>
              </a:rPr>
              <a:t>A</a:t>
            </a:r>
            <a:r>
              <a:rPr lang="fi-FI" sz="2400" i="0">
                <a:solidFill>
                  <a:srgbClr val="000000"/>
                </a:solidFill>
                <a:effectLst/>
              </a:rPr>
              <a:t>ikuisten sosiaalipalvelut </a:t>
            </a:r>
            <a:endParaRPr lang="fi-FI" sz="2400" i="0">
              <a:solidFill>
                <a:srgbClr val="000000"/>
              </a:solidFill>
              <a:effectLst/>
              <a:cs typeface="Calibri Light" panose="020F0302020204030204"/>
            </a:endParaRPr>
          </a:p>
          <a:p>
            <a:pPr marL="547370" lvl="2" indent="-185420" fontAlgn="base"/>
            <a:r>
              <a:rPr lang="fi-FI" sz="2400" i="0">
                <a:solidFill>
                  <a:srgbClr val="000000"/>
                </a:solidFill>
              </a:rPr>
              <a:t>I</a:t>
            </a:r>
            <a:r>
              <a:rPr lang="fi-FI" sz="2400" i="0">
                <a:solidFill>
                  <a:srgbClr val="000000"/>
                </a:solidFill>
                <a:effectLst/>
              </a:rPr>
              <a:t>kääntyneiden avopalvelut </a:t>
            </a:r>
            <a:endParaRPr lang="fi-FI" sz="2400" i="0">
              <a:solidFill>
                <a:srgbClr val="000000"/>
              </a:solidFill>
              <a:effectLst/>
              <a:cs typeface="Calibri Light" panose="020F0302020204030204"/>
            </a:endParaRPr>
          </a:p>
          <a:p>
            <a:pPr marL="547370" lvl="2" indent="-185420" fontAlgn="base"/>
            <a:r>
              <a:rPr lang="fi-FI" sz="2400" i="0">
                <a:solidFill>
                  <a:srgbClr val="000000"/>
                </a:solidFill>
              </a:rPr>
              <a:t>P</a:t>
            </a:r>
            <a:r>
              <a:rPr lang="fi-FI" sz="2400" i="0">
                <a:solidFill>
                  <a:srgbClr val="000000"/>
                </a:solidFill>
                <a:effectLst/>
              </a:rPr>
              <a:t>äihde- ja mielenterveyspalvelut </a:t>
            </a:r>
            <a:endParaRPr lang="fi-FI" sz="2400" i="0">
              <a:solidFill>
                <a:srgbClr val="000000"/>
              </a:solidFill>
              <a:effectLst/>
              <a:cs typeface="Calibri Light" panose="020F0302020204030204"/>
            </a:endParaRPr>
          </a:p>
          <a:p>
            <a:pPr marL="547370" lvl="2" indent="-185420" fontAlgn="base"/>
            <a:r>
              <a:rPr lang="fi-FI" sz="2400" i="0">
                <a:solidFill>
                  <a:srgbClr val="000000"/>
                </a:solidFill>
              </a:rPr>
              <a:t>P</a:t>
            </a:r>
            <a:r>
              <a:rPr lang="fi-FI" sz="2400" i="0">
                <a:solidFill>
                  <a:srgbClr val="000000"/>
                </a:solidFill>
                <a:effectLst/>
              </a:rPr>
              <a:t>erhekeskuspalvelut </a:t>
            </a:r>
            <a:endParaRPr lang="fi-FI" sz="2400" i="0">
              <a:solidFill>
                <a:srgbClr val="000000"/>
              </a:solidFill>
              <a:effectLst/>
              <a:cs typeface="Calibri Light" panose="020F0302020204030204"/>
            </a:endParaRPr>
          </a:p>
          <a:p>
            <a:pPr marL="547370" lvl="2" indent="-185420" fontAlgn="base"/>
            <a:r>
              <a:rPr lang="fi-FI" sz="2400" i="0">
                <a:solidFill>
                  <a:srgbClr val="000000"/>
                </a:solidFill>
              </a:rPr>
              <a:t>K</a:t>
            </a:r>
            <a:r>
              <a:rPr lang="fi-FI" sz="2400" i="0">
                <a:solidFill>
                  <a:srgbClr val="000000"/>
                </a:solidFill>
                <a:effectLst/>
              </a:rPr>
              <a:t>untoutuspalvelut </a:t>
            </a:r>
            <a:endParaRPr lang="fi-FI" sz="2400" i="0">
              <a:solidFill>
                <a:srgbClr val="000000"/>
              </a:solidFill>
              <a:effectLst/>
              <a:cs typeface="Calibri Light" panose="020F0302020204030204"/>
            </a:endParaRPr>
          </a:p>
          <a:p>
            <a:pPr marL="547370" lvl="2" indent="-185420" fontAlgn="base"/>
            <a:r>
              <a:rPr lang="fi-FI" sz="2400" i="0">
                <a:solidFill>
                  <a:srgbClr val="000000"/>
                </a:solidFill>
              </a:rPr>
              <a:t>T</a:t>
            </a:r>
            <a:r>
              <a:rPr lang="fi-FI" sz="2400" i="0">
                <a:solidFill>
                  <a:srgbClr val="000000"/>
                </a:solidFill>
                <a:effectLst/>
              </a:rPr>
              <a:t>yöllisyyden tuen palvelut</a:t>
            </a:r>
            <a:endParaRPr lang="fi-FI" sz="2400">
              <a:cs typeface="Calibri Light" panose="020F0302020204030204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7670C4-2381-40BA-97D5-C0C5D217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B704-7E15-4B87-967A-74CC90105887}" type="datetime1">
              <a:rPr lang="fi-FI" smtClean="0"/>
              <a:t>18.5.2022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13F9DC-2398-4E0F-BBC4-D000DBEC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984826-A058-435C-A838-098407AE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87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79BB3F9-8E97-46D0-BD03-F8099CA2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545041"/>
            <a:ext cx="3398520" cy="48603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 err="1"/>
              <a:t>Herätteet</a:t>
            </a:r>
            <a:r>
              <a:rPr lang="en-US" sz="3600" dirty="0"/>
              <a:t>: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 err="1"/>
              <a:t>Auttavat</a:t>
            </a:r>
            <a:r>
              <a:rPr lang="en-US" sz="2400" dirty="0"/>
              <a:t> </a:t>
            </a:r>
            <a:r>
              <a:rPr lang="en-US" sz="2400" dirty="0" err="1"/>
              <a:t>ammattilaista</a:t>
            </a:r>
            <a:r>
              <a:rPr lang="en-US" sz="2400" dirty="0"/>
              <a:t> </a:t>
            </a:r>
            <a:r>
              <a:rPr lang="en-US" sz="2400" dirty="0" err="1"/>
              <a:t>tunnistamaan</a:t>
            </a:r>
            <a:r>
              <a:rPr lang="en-US" sz="2400" dirty="0"/>
              <a:t> </a:t>
            </a:r>
            <a:r>
              <a:rPr lang="en-US" sz="2400" dirty="0" err="1"/>
              <a:t>monipalvelua</a:t>
            </a:r>
            <a:r>
              <a:rPr lang="en-US" sz="2400" dirty="0"/>
              <a:t> </a:t>
            </a:r>
            <a:r>
              <a:rPr lang="en-US" sz="2400" dirty="0" err="1"/>
              <a:t>tarvitsevan</a:t>
            </a:r>
            <a:r>
              <a:rPr lang="en-US" sz="2400" dirty="0"/>
              <a:t> </a:t>
            </a:r>
            <a:r>
              <a:rPr lang="en-US" sz="2400" dirty="0" err="1"/>
              <a:t>asiakkaan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22D4947F-106B-403A-9176-E97D57D5E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7962" r="-596" b="3750"/>
          <a:stretch/>
        </p:blipFill>
        <p:spPr>
          <a:xfrm>
            <a:off x="376928" y="545041"/>
            <a:ext cx="6845805" cy="58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22B8D0-2F21-4A97-81E0-AD1922AD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989B704-7E15-4B87-967A-74CC90105887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18.5.2022</a:t>
            </a:fld>
            <a:endParaRPr lang="fi-FI" sz="9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C3C49E6-7C10-4ACF-9D52-1DC734DF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000"/>
              <a:t>Tulevaisuuden sote-keskus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B9A115-389C-4B51-B876-3B64B276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431" y="6412081"/>
            <a:ext cx="416569" cy="25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80D50AB-F83C-4E2B-B0AF-3CA1ED4EDFEC}" type="slidenum">
              <a:rPr lang="fi-FI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26582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7606" y="389849"/>
            <a:ext cx="10772775" cy="1087259"/>
          </a:xfrm>
        </p:spPr>
        <p:txBody>
          <a:bodyPr/>
          <a:lstStyle/>
          <a:p>
            <a:r>
              <a:rPr lang="fi-FI" dirty="0" err="1"/>
              <a:t>Soiten</a:t>
            </a:r>
            <a:r>
              <a:rPr lang="fi-FI" dirty="0"/>
              <a:t> Monipalveluprosessi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6AC9-C437-46D3-BC9A-27CE16E6765E}" type="datetime1">
              <a:rPr lang="fi-FI" smtClean="0"/>
              <a:t>18.5.2022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210609392"/>
              </p:ext>
            </p:extLst>
          </p:nvPr>
        </p:nvGraphicFramePr>
        <p:xfrm>
          <a:off x="441679" y="1199937"/>
          <a:ext cx="10988702" cy="513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uorakulmio 7"/>
          <p:cNvSpPr/>
          <p:nvPr/>
        </p:nvSpPr>
        <p:spPr>
          <a:xfrm>
            <a:off x="4314092" y="4884615"/>
            <a:ext cx="1211385" cy="5236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Yhteinen neuvottelu</a:t>
            </a:r>
          </a:p>
        </p:txBody>
      </p:sp>
      <p:sp>
        <p:nvSpPr>
          <p:cNvPr id="9" name="Suorakulmio 8"/>
          <p:cNvSpPr/>
          <p:nvPr/>
        </p:nvSpPr>
        <p:spPr>
          <a:xfrm>
            <a:off x="6260123" y="4884615"/>
            <a:ext cx="1094154" cy="5236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Yhteinen neuvottelu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10105292" y="4884615"/>
            <a:ext cx="914400" cy="4767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Yhteinen neuvottelu</a:t>
            </a:r>
          </a:p>
        </p:txBody>
      </p:sp>
    </p:spTree>
    <p:extLst>
      <p:ext uri="{BB962C8B-B14F-4D97-AF65-F5344CB8AC3E}">
        <p14:creationId xmlns:p14="http://schemas.microsoft.com/office/powerpoint/2010/main" val="351911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Tytär ja isä kuin tuoli">
            <a:extLst>
              <a:ext uri="{FF2B5EF4-FFF2-40B4-BE49-F238E27FC236}">
                <a16:creationId xmlns:a16="http://schemas.microsoft.com/office/drawing/2014/main" id="{2B0BBD3C-6A3D-494C-9D16-4C2B009B887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6" t="206" r="6364" b="-206"/>
          <a:stretch/>
        </p:blipFill>
        <p:spPr>
          <a:xfrm>
            <a:off x="0" y="0"/>
            <a:ext cx="5786068" cy="6858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9C25B0C-F82B-463C-A6F9-344B665E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47" y="210096"/>
            <a:ext cx="5928084" cy="1086860"/>
          </a:xfrm>
        </p:spPr>
        <p:txBody>
          <a:bodyPr/>
          <a:lstStyle/>
          <a:p>
            <a:r>
              <a:rPr lang="fi-FI" sz="4000"/>
              <a:t>Vastuutyöntekijä kulkee asiakkaan rinnalla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766F9D-77D3-447B-9012-91EAE5D2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062" y="1296956"/>
            <a:ext cx="7791938" cy="4791229"/>
          </a:xfrm>
        </p:spPr>
        <p:txBody>
          <a:bodyPr lIns="91440" tIns="45720" rIns="91440" bIns="45720" anchor="t"/>
          <a:lstStyle/>
          <a:p>
            <a:pPr marL="264795" indent="-264795"/>
            <a:r>
              <a:rPr lang="fi-FI" sz="1600" dirty="0"/>
              <a:t>Asiakkaan oikeus</a:t>
            </a:r>
            <a:endParaRPr lang="fi-FI" sz="1600" dirty="0">
              <a:cs typeface="Calibri Light"/>
            </a:endParaRPr>
          </a:p>
          <a:p>
            <a:pPr marL="264795" indent="-264795"/>
            <a:r>
              <a:rPr lang="fi-FI" sz="1600" dirty="0"/>
              <a:t>Sosiaalihuollon </a:t>
            </a:r>
            <a:r>
              <a:rPr lang="fi-FI" sz="1600" dirty="0" err="1"/>
              <a:t>asiakkuuden</a:t>
            </a:r>
            <a:r>
              <a:rPr lang="fi-FI" sz="1600" dirty="0"/>
              <a:t> ajaksi nimetään pääsääntöisesti omatyöntekijä </a:t>
            </a:r>
            <a:endParaRPr lang="fi-FI" sz="1600" dirty="0">
              <a:cs typeface="Calibri Light"/>
            </a:endParaRPr>
          </a:p>
          <a:p>
            <a:pPr marL="557530" lvl="3" indent="0">
              <a:lnSpc>
                <a:spcPct val="100000"/>
              </a:lnSpc>
              <a:buNone/>
            </a:pPr>
            <a:r>
              <a:rPr lang="fi-FI" sz="1600" dirty="0"/>
              <a:t>- viimeistään palveluntarpeen arvioinnin yhteydessä            </a:t>
            </a:r>
            <a:endParaRPr lang="fi-FI" sz="1600" dirty="0">
              <a:cs typeface="Calibri Light" panose="020F0302020204030204"/>
            </a:endParaRPr>
          </a:p>
          <a:p>
            <a:pPr marL="557530" lvl="3">
              <a:lnSpc>
                <a:spcPct val="100000"/>
              </a:lnSpc>
              <a:buNone/>
            </a:pPr>
            <a:r>
              <a:rPr lang="fi-FI" sz="1600" dirty="0">
                <a:cs typeface="Calibri Light" panose="020F0302020204030204"/>
              </a:rPr>
              <a:t>     </a:t>
            </a:r>
            <a:r>
              <a:rPr lang="fi-FI" sz="1600" i="0" dirty="0">
                <a:cs typeface="Calibri Light" panose="020F0302020204030204"/>
              </a:rPr>
              <a:t>- lisäksi voi olla nimettynä </a:t>
            </a:r>
            <a:r>
              <a:rPr lang="fi-FI" sz="1600" dirty="0">
                <a:cs typeface="Calibri Light" panose="020F0302020204030204"/>
              </a:rPr>
              <a:t>vastuutyöntekijä </a:t>
            </a:r>
          </a:p>
          <a:p>
            <a:pPr marL="557530" lvl="3">
              <a:lnSpc>
                <a:spcPct val="100000"/>
              </a:lnSpc>
              <a:buNone/>
            </a:pPr>
            <a:r>
              <a:rPr lang="fi-FI" sz="1600" dirty="0">
                <a:cs typeface="Calibri Light" panose="020F0302020204030204"/>
              </a:rPr>
              <a:t>     - </a:t>
            </a:r>
            <a:r>
              <a:rPr lang="fi-FI" sz="1600" dirty="0">
                <a:ea typeface="+mn-lt"/>
                <a:cs typeface="+mn-lt"/>
              </a:rPr>
              <a:t>mukana asiakassuunnitelman laatimisessa ja tuen/palvelun vaikuttavuuden seurannassa</a:t>
            </a:r>
            <a:endParaRPr lang="fi-FI" sz="1600" dirty="0">
              <a:cs typeface="Calibri Light"/>
            </a:endParaRPr>
          </a:p>
          <a:p>
            <a:pPr marL="831850" lvl="4" indent="-198120">
              <a:lnSpc>
                <a:spcPct val="100000"/>
              </a:lnSpc>
              <a:buNone/>
            </a:pPr>
            <a:r>
              <a:rPr lang="fi-FI" sz="1600" dirty="0">
                <a:cs typeface="Calibri Light"/>
              </a:rPr>
              <a:t>- sosiaalihuollon palvelun kokonaisuutta koordinoiva</a:t>
            </a:r>
          </a:p>
          <a:p>
            <a:pPr marL="264795" indent="-264795"/>
            <a:r>
              <a:rPr lang="fi-FI" sz="1600" dirty="0" err="1">
                <a:ea typeface="+mn-lt"/>
                <a:cs typeface="+mn-lt"/>
              </a:rPr>
              <a:t>Soitessa</a:t>
            </a:r>
            <a:r>
              <a:rPr lang="fi-FI" sz="1600" dirty="0">
                <a:ea typeface="+mn-lt"/>
                <a:cs typeface="+mn-lt"/>
              </a:rPr>
              <a:t> myös perusterveydenhuollon  vastaanotoille rakennetaan vastuutyöntekijämallia.</a:t>
            </a:r>
            <a:endParaRPr lang="fi-FI" sz="1600" dirty="0">
              <a:cs typeface="Calibri Light"/>
            </a:endParaRPr>
          </a:p>
          <a:p>
            <a:pPr marL="264795" indent="-264795"/>
            <a:r>
              <a:rPr lang="fi-FI" sz="1600" dirty="0"/>
              <a:t>Mitä runsaampi asiakkaan palveluiden tarve on, sitä tärkeämpi on oma-/vastuutyöntekijän rooli</a:t>
            </a:r>
            <a:endParaRPr lang="fi-FI" sz="1600" dirty="0">
              <a:cs typeface="Calibri Light" panose="020F0302020204030204"/>
            </a:endParaRPr>
          </a:p>
          <a:p>
            <a:pPr marL="264795" indent="-264795"/>
            <a:r>
              <a:rPr lang="fi-FI" sz="1600" dirty="0">
                <a:cs typeface="Calibri Light" panose="020F0302020204030204"/>
              </a:rPr>
              <a:t>Jos asiakas tarvitsee sekä </a:t>
            </a:r>
            <a:r>
              <a:rPr lang="fi-FI" sz="1600" dirty="0" err="1">
                <a:cs typeface="Calibri Light" panose="020F0302020204030204"/>
              </a:rPr>
              <a:t>sosiaali</a:t>
            </a:r>
            <a:r>
              <a:rPr lang="fi-FI" sz="1600" dirty="0">
                <a:cs typeface="Calibri Light" panose="020F0302020204030204"/>
              </a:rPr>
              <a:t>- että terveydenhuollon palveluja, on tärkeää, että molemmilla tahoilla on yhteistyötä tekevät vastuutyöntekijät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cs typeface="Calibri Light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32DAA1-F281-4B22-91A7-366E9830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374C-8F0A-4EAD-98A4-0E42A98C13A2}" type="datetime1">
              <a:rPr lang="fi-FI" smtClean="0"/>
              <a:t>18.5.2022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366F25-A9B6-469C-A529-0F9014C6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Tulevaisuuden sote-keskus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64AF3C-CF44-4695-B603-4845AF5D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814605"/>
      </p:ext>
    </p:extLst>
  </p:cSld>
  <p:clrMapOvr>
    <a:masterClrMapping/>
  </p:clrMapOvr>
</p:sld>
</file>

<file path=ppt/theme/theme1.xml><?xml version="1.0" encoding="utf-8"?>
<a:theme xmlns:a="http://schemas.openxmlformats.org/drawingml/2006/main" name="Soite-2019">
  <a:themeElements>
    <a:clrScheme name="Soite 201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B5E2"/>
      </a:accent1>
      <a:accent2>
        <a:srgbClr val="DC8633"/>
      </a:accent2>
      <a:accent3>
        <a:srgbClr val="40C1AC"/>
      </a:accent3>
      <a:accent4>
        <a:srgbClr val="7A7774"/>
      </a:accent4>
      <a:accent5>
        <a:srgbClr val="8E8BAF"/>
      </a:accent5>
      <a:accent6>
        <a:srgbClr val="AE5385"/>
      </a:accent6>
      <a:hlink>
        <a:srgbClr val="C45A88"/>
      </a:hlink>
      <a:folHlink>
        <a:srgbClr val="DC8633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te_pohja FI 2019 - widescreen" id="{04FF561A-E01E-4B2D-854B-812D11ACCC35}" vid="{FE308F6B-F6A4-40C0-AD71-0D2D338E2CC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8030676424E3488F4D19BC9CB3A4A1" ma:contentTypeVersion="12" ma:contentTypeDescription="Luo uusi asiakirja." ma:contentTypeScope="" ma:versionID="52f8cfe2085885c9d3f32d23588aeb91">
  <xsd:schema xmlns:xsd="http://www.w3.org/2001/XMLSchema" xmlns:xs="http://www.w3.org/2001/XMLSchema" xmlns:p="http://schemas.microsoft.com/office/2006/metadata/properties" xmlns:ns2="c5785f19-fd06-4d06-b2cd-0d480187b0b1" xmlns:ns3="f8af229e-c9bd-437a-b80f-caee1f7e6ebb" targetNamespace="http://schemas.microsoft.com/office/2006/metadata/properties" ma:root="true" ma:fieldsID="625e7d36f03c0c3e2beab43b2d27eed8" ns2:_="" ns3:_="">
    <xsd:import namespace="c5785f19-fd06-4d06-b2cd-0d480187b0b1"/>
    <xsd:import namespace="f8af229e-c9bd-437a-b80f-caee1f7e6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85f19-fd06-4d06-b2cd-0d480187b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f229e-c9bd-437a-b80f-caee1f7e6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9F3540-02D0-4DB6-A206-B1104C6B5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785f19-fd06-4d06-b2cd-0d480187b0b1"/>
    <ds:schemaRef ds:uri="f8af229e-c9bd-437a-b80f-caee1f7e6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1125D8-6355-4BF7-A024-F7F1908962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EE3EDF-98DF-4137-95F5-5FD20994E7FB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c5785f19-fd06-4d06-b2cd-0d480187b0b1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661</Words>
  <Application>Microsoft Office PowerPoint</Application>
  <PresentationFormat>Laajakuva</PresentationFormat>
  <Paragraphs>129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 Light</vt:lpstr>
      <vt:lpstr>Open Sans Regular</vt:lpstr>
      <vt:lpstr>Soite-2019</vt:lpstr>
      <vt:lpstr>Soiten Monipalveluprosessi Asiakkaan ja ammattilaisen tueksi  Luonnos 29.4.22</vt:lpstr>
      <vt:lpstr>Mistä palvelun tarve on lähtenyt..</vt:lpstr>
      <vt:lpstr>Tavoite</vt:lpstr>
      <vt:lpstr>Asiakas on oman elämänsä asiantuntija</vt:lpstr>
      <vt:lpstr>Yhteistyötä rakentamaan..</vt:lpstr>
      <vt:lpstr>Yhteistyössä</vt:lpstr>
      <vt:lpstr>PowerPoint-esitys</vt:lpstr>
      <vt:lpstr>Soiten Monipalveluprosessi</vt:lpstr>
      <vt:lpstr>Vastuutyöntekijä kulkee asiakkaan rinnalla</vt:lpstr>
      <vt:lpstr>Seuraavat askeleet</vt:lpstr>
      <vt:lpstr>Tarvittavat toimenpiteet</vt:lpstr>
      <vt:lpstr>     Kiitos  Monipalveluprosessin koordinaattorit:  Anu Pippola  Merja  Kangasharju anu.pippola@soite.fi  merja.kangasharju@soite.fi 040-4892145  040-8042435</vt:lpstr>
      <vt:lpstr>   </vt:lpstr>
    </vt:vector>
  </TitlesOfParts>
  <Company>Soite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Melender-Lågland Suvi</dc:creator>
  <cp:lastModifiedBy>Kangasharju Merja</cp:lastModifiedBy>
  <cp:revision>19</cp:revision>
  <dcterms:created xsi:type="dcterms:W3CDTF">2019-08-01T12:42:37Z</dcterms:created>
  <dcterms:modified xsi:type="dcterms:W3CDTF">2022-05-18T07:24:10Z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0x010100848030676424E3488F4D19BC9CB3A4A1</vt:lpwstr>
  </property>
</Properties>
</file>