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4"/>
  </p:notesMasterIdLst>
  <p:handoutMasterIdLst>
    <p:handoutMasterId r:id="rId25"/>
  </p:handoutMasterIdLst>
  <p:sldIdLst>
    <p:sldId id="421" r:id="rId2"/>
    <p:sldId id="422" r:id="rId3"/>
    <p:sldId id="423" r:id="rId4"/>
    <p:sldId id="431" r:id="rId5"/>
    <p:sldId id="424" r:id="rId6"/>
    <p:sldId id="432" r:id="rId7"/>
    <p:sldId id="433" r:id="rId8"/>
    <p:sldId id="434" r:id="rId9"/>
    <p:sldId id="435" r:id="rId10"/>
    <p:sldId id="436" r:id="rId11"/>
    <p:sldId id="438" r:id="rId12"/>
    <p:sldId id="440" r:id="rId13"/>
    <p:sldId id="447" r:id="rId14"/>
    <p:sldId id="441" r:id="rId15"/>
    <p:sldId id="442" r:id="rId16"/>
    <p:sldId id="443" r:id="rId17"/>
    <p:sldId id="444" r:id="rId18"/>
    <p:sldId id="445" r:id="rId19"/>
    <p:sldId id="446" r:id="rId20"/>
    <p:sldId id="448" r:id="rId21"/>
    <p:sldId id="450" r:id="rId22"/>
    <p:sldId id="439" r:id="rId23"/>
  </p:sldIdLst>
  <p:sldSz cx="9144000" cy="5143500" type="screen16x9"/>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Tekijä"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6E00"/>
    <a:srgbClr val="FFB85E"/>
    <a:srgbClr val="5E9322"/>
    <a:srgbClr val="AEDF74"/>
    <a:srgbClr val="A769A8"/>
    <a:srgbClr val="CAA5CB"/>
    <a:srgbClr val="954B97"/>
    <a:srgbClr val="8C4091"/>
    <a:srgbClr val="C382C8"/>
    <a:srgbClr val="2BB6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3960" autoAdjust="0"/>
  </p:normalViewPr>
  <p:slideViewPr>
    <p:cSldViewPr showGuides="1">
      <p:cViewPr varScale="1">
        <p:scale>
          <a:sx n="88" d="100"/>
          <a:sy n="88" d="100"/>
        </p:scale>
        <p:origin x="608" y="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2760" y="44"/>
      </p:cViewPr>
      <p:guideLst>
        <p:guide orient="horz" pos="3128"/>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39" cy="495696"/>
          </a:xfrm>
          <a:prstGeom prst="rect">
            <a:avLst/>
          </a:prstGeom>
        </p:spPr>
        <p:txBody>
          <a:bodyPr vert="horz" lIns="91671" tIns="45835" rIns="91671" bIns="45835" rtlCol="0"/>
          <a:lstStyle>
            <a:lvl1pPr algn="l">
              <a:defRPr sz="1200"/>
            </a:lvl1pPr>
          </a:lstStyle>
          <a:p>
            <a:endParaRPr lang="fi-FI" dirty="0"/>
          </a:p>
        </p:txBody>
      </p:sp>
      <p:sp>
        <p:nvSpPr>
          <p:cNvPr id="3" name="Date Placeholder 2"/>
          <p:cNvSpPr>
            <a:spLocks noGrp="1"/>
          </p:cNvSpPr>
          <p:nvPr>
            <p:ph type="dt" sz="quarter" idx="1"/>
          </p:nvPr>
        </p:nvSpPr>
        <p:spPr>
          <a:xfrm>
            <a:off x="3883967" y="0"/>
            <a:ext cx="2972439" cy="495696"/>
          </a:xfrm>
          <a:prstGeom prst="rect">
            <a:avLst/>
          </a:prstGeom>
        </p:spPr>
        <p:txBody>
          <a:bodyPr vert="horz" lIns="91671" tIns="45835" rIns="91671" bIns="45835" rtlCol="0"/>
          <a:lstStyle>
            <a:lvl1pPr algn="r">
              <a:defRPr sz="1200"/>
            </a:lvl1pPr>
          </a:lstStyle>
          <a:p>
            <a:fld id="{4DF5B08A-83ED-45E1-90DE-AADFEED44B75}" type="datetimeFigureOut">
              <a:rPr lang="fi-FI" smtClean="0"/>
              <a:t>29.6.2022</a:t>
            </a:fld>
            <a:endParaRPr lang="fi-FI" dirty="0"/>
          </a:p>
        </p:txBody>
      </p:sp>
      <p:sp>
        <p:nvSpPr>
          <p:cNvPr id="4" name="Footer Placeholder 3"/>
          <p:cNvSpPr>
            <a:spLocks noGrp="1"/>
          </p:cNvSpPr>
          <p:nvPr>
            <p:ph type="ftr" sz="quarter" idx="2"/>
          </p:nvPr>
        </p:nvSpPr>
        <p:spPr>
          <a:xfrm>
            <a:off x="1" y="9429354"/>
            <a:ext cx="2972439" cy="495696"/>
          </a:xfrm>
          <a:prstGeom prst="rect">
            <a:avLst/>
          </a:prstGeom>
        </p:spPr>
        <p:txBody>
          <a:bodyPr vert="horz" lIns="91671" tIns="45835" rIns="91671" bIns="45835" rtlCol="0" anchor="b"/>
          <a:lstStyle>
            <a:lvl1pPr algn="l">
              <a:defRPr sz="1200"/>
            </a:lvl1pPr>
          </a:lstStyle>
          <a:p>
            <a:endParaRPr lang="fi-FI" dirty="0"/>
          </a:p>
        </p:txBody>
      </p:sp>
      <p:sp>
        <p:nvSpPr>
          <p:cNvPr id="5" name="Slide Number Placeholder 4"/>
          <p:cNvSpPr>
            <a:spLocks noGrp="1"/>
          </p:cNvSpPr>
          <p:nvPr>
            <p:ph type="sldNum" sz="quarter" idx="3"/>
          </p:nvPr>
        </p:nvSpPr>
        <p:spPr>
          <a:xfrm>
            <a:off x="3883967" y="9429354"/>
            <a:ext cx="2972439" cy="495696"/>
          </a:xfrm>
          <a:prstGeom prst="rect">
            <a:avLst/>
          </a:prstGeom>
        </p:spPr>
        <p:txBody>
          <a:bodyPr vert="horz" lIns="91671" tIns="45835" rIns="91671" bIns="45835" rtlCol="0" anchor="b"/>
          <a:lstStyle>
            <a:lvl1pPr algn="r">
              <a:defRPr sz="1200"/>
            </a:lvl1pPr>
          </a:lstStyle>
          <a:p>
            <a:fld id="{72D1ADDD-E79E-4142-B033-52608F2C149A}" type="slidenum">
              <a:rPr lang="fi-FI" smtClean="0"/>
              <a:t>‹#›</a:t>
            </a:fld>
            <a:endParaRPr lang="fi-FI" dirty="0"/>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71800" cy="496332"/>
          </a:xfrm>
          <a:prstGeom prst="rect">
            <a:avLst/>
          </a:prstGeom>
        </p:spPr>
        <p:txBody>
          <a:bodyPr vert="horz" lIns="91671" tIns="45835" rIns="91671" bIns="45835" rtlCol="0"/>
          <a:lstStyle>
            <a:lvl1pPr algn="l">
              <a:defRPr sz="1200"/>
            </a:lvl1pPr>
          </a:lstStyle>
          <a:p>
            <a:endParaRPr lang="fi-FI" dirty="0"/>
          </a:p>
        </p:txBody>
      </p:sp>
      <p:sp>
        <p:nvSpPr>
          <p:cNvPr id="3" name="Päivämäärän paikkamerkki 2"/>
          <p:cNvSpPr>
            <a:spLocks noGrp="1"/>
          </p:cNvSpPr>
          <p:nvPr>
            <p:ph type="dt" idx="1"/>
          </p:nvPr>
        </p:nvSpPr>
        <p:spPr>
          <a:xfrm>
            <a:off x="3884614" y="0"/>
            <a:ext cx="2971800" cy="496332"/>
          </a:xfrm>
          <a:prstGeom prst="rect">
            <a:avLst/>
          </a:prstGeom>
        </p:spPr>
        <p:txBody>
          <a:bodyPr vert="horz" lIns="91671" tIns="45835" rIns="91671" bIns="45835" rtlCol="0"/>
          <a:lstStyle>
            <a:lvl1pPr algn="r">
              <a:defRPr sz="1200"/>
            </a:lvl1pPr>
          </a:lstStyle>
          <a:p>
            <a:fld id="{6A7FAC48-2721-4B96-BA02-5768D8A8C6C8}" type="datetimeFigureOut">
              <a:rPr lang="fi-FI" smtClean="0"/>
              <a:pPr/>
              <a:t>29.6.2022</a:t>
            </a:fld>
            <a:endParaRPr lang="fi-FI" dirty="0"/>
          </a:p>
        </p:txBody>
      </p:sp>
      <p:sp>
        <p:nvSpPr>
          <p:cNvPr id="4" name="Dian kuvan paikkamerkki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671" tIns="45835" rIns="91671" bIns="45835" rtlCol="0" anchor="ctr"/>
          <a:lstStyle/>
          <a:p>
            <a:endParaRPr lang="fi-FI" dirty="0"/>
          </a:p>
        </p:txBody>
      </p:sp>
      <p:sp>
        <p:nvSpPr>
          <p:cNvPr id="5" name="Huomautusten paikkamerkki 4"/>
          <p:cNvSpPr>
            <a:spLocks noGrp="1"/>
          </p:cNvSpPr>
          <p:nvPr>
            <p:ph type="body" sz="quarter" idx="3"/>
          </p:nvPr>
        </p:nvSpPr>
        <p:spPr>
          <a:xfrm>
            <a:off x="685801" y="4715156"/>
            <a:ext cx="5486400" cy="4466987"/>
          </a:xfrm>
          <a:prstGeom prst="rect">
            <a:avLst/>
          </a:prstGeom>
        </p:spPr>
        <p:txBody>
          <a:bodyPr vert="horz" lIns="91671" tIns="45835" rIns="91671" bIns="45835"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28585"/>
            <a:ext cx="2971800" cy="496332"/>
          </a:xfrm>
          <a:prstGeom prst="rect">
            <a:avLst/>
          </a:prstGeom>
        </p:spPr>
        <p:txBody>
          <a:bodyPr vert="horz" lIns="91671" tIns="45835" rIns="91671" bIns="45835"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4" y="9428585"/>
            <a:ext cx="2971800" cy="496332"/>
          </a:xfrm>
          <a:prstGeom prst="rect">
            <a:avLst/>
          </a:prstGeom>
        </p:spPr>
        <p:txBody>
          <a:bodyPr vert="horz" lIns="91671" tIns="45835" rIns="91671" bIns="45835" rtlCol="0" anchor="b"/>
          <a:lstStyle>
            <a:lvl1pPr algn="r">
              <a:defRPr sz="1200"/>
            </a:lvl1pPr>
          </a:lstStyle>
          <a:p>
            <a:fld id="{0433CE14-C27A-42FB-A7CF-16D08FB8F53C}" type="slidenum">
              <a:rPr lang="fi-FI" smtClean="0"/>
              <a:pPr/>
              <a:t>‹#›</a:t>
            </a:fld>
            <a:endParaRPr lang="fi-FI" dirty="0"/>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VN-teema">
    <p:spTree>
      <p:nvGrpSpPr>
        <p:cNvPr id="1" name=""/>
        <p:cNvGrpSpPr/>
        <p:nvPr/>
      </p:nvGrpSpPr>
      <p:grpSpPr>
        <a:xfrm>
          <a:off x="0" y="0"/>
          <a:ext cx="0" cy="0"/>
          <a:chOff x="0" y="0"/>
          <a:chExt cx="0" cy="0"/>
        </a:xfrm>
      </p:grpSpPr>
      <p:grpSp>
        <p:nvGrpSpPr>
          <p:cNvPr id="58" name="Group 60" descr="Taustakuva"/>
          <p:cNvGrpSpPr>
            <a:grpSpLocks noChangeAspect="1"/>
          </p:cNvGrpSpPr>
          <p:nvPr userDrawn="1"/>
        </p:nvGrpSpPr>
        <p:grpSpPr bwMode="auto">
          <a:xfrm>
            <a:off x="3175" y="0"/>
            <a:ext cx="9140825" cy="5143500"/>
            <a:chOff x="1" y="0"/>
            <a:chExt cx="5758" cy="3240"/>
          </a:xfrm>
        </p:grpSpPr>
        <p:sp>
          <p:nvSpPr>
            <p:cNvPr id="59"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0" name="Freeform 61"/>
            <p:cNvSpPr>
              <a:spLocks/>
            </p:cNvSpPr>
            <p:nvPr userDrawn="1"/>
          </p:nvSpPr>
          <p:spPr bwMode="auto">
            <a:xfrm>
              <a:off x="1" y="0"/>
              <a:ext cx="4850"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1"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2"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3"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4"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2"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3"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4"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7" name="Otsikko 1"/>
          <p:cNvSpPr>
            <a:spLocks noGrp="1"/>
          </p:cNvSpPr>
          <p:nvPr userDrawn="1">
            <p:ph type="ctrTitle"/>
          </p:nvPr>
        </p:nvSpPr>
        <p:spPr>
          <a:xfrm>
            <a:off x="683568" y="1347614"/>
            <a:ext cx="5832648" cy="2095528"/>
          </a:xfrm>
        </p:spPr>
        <p:txBody>
          <a:bodyPr anchor="b" anchorCtr="0">
            <a:noAutofit/>
          </a:bodyPr>
          <a:lstStyle>
            <a:lvl1pPr algn="l">
              <a:defRPr sz="4000">
                <a:solidFill>
                  <a:srgbClr val="FFFFFF"/>
                </a:solidFill>
              </a:defRPr>
            </a:lvl1pPr>
          </a:lstStyle>
          <a:p>
            <a:r>
              <a:rPr lang="fi-FI" dirty="0"/>
              <a:t>Muokkaa </a:t>
            </a:r>
            <a:r>
              <a:rPr lang="fi-FI" dirty="0" err="1"/>
              <a:t>perustyyl</a:t>
            </a:r>
            <a:r>
              <a:rPr lang="fi-FI" dirty="0"/>
              <a:t>. </a:t>
            </a:r>
            <a:r>
              <a:rPr lang="fi-FI" dirty="0" err="1"/>
              <a:t>napsautt</a:t>
            </a:r>
            <a:r>
              <a:rPr lang="fi-FI" dirty="0"/>
              <a:t>.</a:t>
            </a:r>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3" name="Picture 2" descr="työkykyohjelman logo">
            <a:extLst>
              <a:ext uri="{FF2B5EF4-FFF2-40B4-BE49-F238E27FC236}">
                <a16:creationId xmlns:a16="http://schemas.microsoft.com/office/drawing/2014/main" id="{6A75AB53-7407-FB4F-88DB-E4EB86078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4507749"/>
            <a:ext cx="2412801" cy="481764"/>
          </a:xfrm>
          <a:prstGeom prst="rect">
            <a:avLst/>
          </a:prstGeom>
        </p:spPr>
      </p:pic>
    </p:spTree>
    <p:extLst>
      <p:ext uri="{BB962C8B-B14F-4D97-AF65-F5344CB8AC3E}">
        <p14:creationId xmlns:p14="http://schemas.microsoft.com/office/powerpoint/2010/main" val="48320636"/>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Otsikko ja sisältö Teema alakulma">
    <p:spTree>
      <p:nvGrpSpPr>
        <p:cNvPr id="1" name=""/>
        <p:cNvGrpSpPr/>
        <p:nvPr/>
      </p:nvGrpSpPr>
      <p:grpSpPr>
        <a:xfrm>
          <a:off x="0" y="0"/>
          <a:ext cx="0" cy="0"/>
          <a:chOff x="0" y="0"/>
          <a:chExt cx="0" cy="0"/>
        </a:xfrm>
      </p:grpSpPr>
      <p:sp>
        <p:nvSpPr>
          <p:cNvPr id="9" name="Freeform 6" descr="kaarielementti"/>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8243671" cy="3393001"/>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Otsikko 7"/>
          <p:cNvSpPr>
            <a:spLocks noGrp="1"/>
          </p:cNvSpPr>
          <p:nvPr userDrawn="1">
            <p:ph type="title"/>
          </p:nvPr>
        </p:nvSpPr>
        <p:spPr>
          <a:xfrm>
            <a:off x="432785" y="235340"/>
            <a:ext cx="8243671"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0" name="Picture 9" descr="työkykyohjelman logo">
            <a:extLst>
              <a:ext uri="{FF2B5EF4-FFF2-40B4-BE49-F238E27FC236}">
                <a16:creationId xmlns:a16="http://schemas.microsoft.com/office/drawing/2014/main" id="{E74FAC7E-06E9-1F40-9493-9E7A400F81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303782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Otsikko ja sisältö Teema alakulma">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8243671" cy="3393001"/>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Otsikko 7"/>
          <p:cNvSpPr>
            <a:spLocks noGrp="1"/>
          </p:cNvSpPr>
          <p:nvPr userDrawn="1">
            <p:ph type="title"/>
          </p:nvPr>
        </p:nvSpPr>
        <p:spPr>
          <a:xfrm>
            <a:off x="432785" y="235340"/>
            <a:ext cx="8243671"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0" name="Picture 9" descr="työkykyohjelman logo">
            <a:extLst>
              <a:ext uri="{FF2B5EF4-FFF2-40B4-BE49-F238E27FC236}">
                <a16:creationId xmlns:a16="http://schemas.microsoft.com/office/drawing/2014/main" id="{E74FAC7E-06E9-1F40-9493-9E7A400F81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707974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7_Väliotsikko">
    <p:spTree>
      <p:nvGrpSpPr>
        <p:cNvPr id="1" name=""/>
        <p:cNvGrpSpPr/>
        <p:nvPr/>
      </p:nvGrpSpPr>
      <p:grpSpPr>
        <a:xfrm>
          <a:off x="0" y="0"/>
          <a:ext cx="0" cy="0"/>
          <a:chOff x="0" y="0"/>
          <a:chExt cx="0" cy="0"/>
        </a:xfrm>
      </p:grpSpPr>
      <p:sp>
        <p:nvSpPr>
          <p:cNvPr id="51" name="Rectangle 50"/>
          <p:cNvSpPr/>
          <p:nvPr userDrawn="1"/>
        </p:nvSpPr>
        <p:spPr>
          <a:xfrm rot="10800000" flipV="1">
            <a:off x="-10667" y="-21804"/>
            <a:ext cx="4582667" cy="5165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8" name="Rectangle 57" descr="kaarielementti"/>
          <p:cNvSpPr/>
          <p:nvPr userDrawn="1"/>
        </p:nvSpPr>
        <p:spPr>
          <a:xfrm rot="10800000" flipV="1">
            <a:off x="4427983" y="-21804"/>
            <a:ext cx="4714430" cy="51653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4" name="Freeform 7" descr="kaarielementti"/>
          <p:cNvSpPr>
            <a:spLocks/>
          </p:cNvSpPr>
          <p:nvPr userDrawn="1"/>
        </p:nvSpPr>
        <p:spPr bwMode="auto">
          <a:xfrm rot="10800000" flipV="1">
            <a:off x="3392894" y="-21803"/>
            <a:ext cx="4279900" cy="5165302"/>
          </a:xfrm>
          <a:custGeom>
            <a:avLst/>
            <a:gdLst>
              <a:gd name="T0" fmla="*/ 2425 w 2696"/>
              <a:gd name="T1" fmla="*/ 3240 h 3240"/>
              <a:gd name="T2" fmla="*/ 2398 w 2696"/>
              <a:gd name="T3" fmla="*/ 3171 h 3240"/>
              <a:gd name="T4" fmla="*/ 2372 w 2696"/>
              <a:gd name="T5" fmla="*/ 3103 h 3240"/>
              <a:gd name="T6" fmla="*/ 2325 w 2696"/>
              <a:gd name="T7" fmla="*/ 2966 h 3240"/>
              <a:gd name="T8" fmla="*/ 2283 w 2696"/>
              <a:gd name="T9" fmla="*/ 2828 h 3240"/>
              <a:gd name="T10" fmla="*/ 2248 w 2696"/>
              <a:gd name="T11" fmla="*/ 2689 h 3240"/>
              <a:gd name="T12" fmla="*/ 2219 w 2696"/>
              <a:gd name="T13" fmla="*/ 2550 h 3240"/>
              <a:gd name="T14" fmla="*/ 2196 w 2696"/>
              <a:gd name="T15" fmla="*/ 2411 h 3240"/>
              <a:gd name="T16" fmla="*/ 2178 w 2696"/>
              <a:gd name="T17" fmla="*/ 2273 h 3240"/>
              <a:gd name="T18" fmla="*/ 2164 w 2696"/>
              <a:gd name="T19" fmla="*/ 2133 h 3240"/>
              <a:gd name="T20" fmla="*/ 2157 w 2696"/>
              <a:gd name="T21" fmla="*/ 1995 h 3240"/>
              <a:gd name="T22" fmla="*/ 2156 w 2696"/>
              <a:gd name="T23" fmla="*/ 1856 h 3240"/>
              <a:gd name="T24" fmla="*/ 2160 w 2696"/>
              <a:gd name="T25" fmla="*/ 1718 h 3240"/>
              <a:gd name="T26" fmla="*/ 2170 w 2696"/>
              <a:gd name="T27" fmla="*/ 1581 h 3240"/>
              <a:gd name="T28" fmla="*/ 2183 w 2696"/>
              <a:gd name="T29" fmla="*/ 1445 h 3240"/>
              <a:gd name="T30" fmla="*/ 2203 w 2696"/>
              <a:gd name="T31" fmla="*/ 1310 h 3240"/>
              <a:gd name="T32" fmla="*/ 2228 w 2696"/>
              <a:gd name="T33" fmla="*/ 1175 h 3240"/>
              <a:gd name="T34" fmla="*/ 2259 w 2696"/>
              <a:gd name="T35" fmla="*/ 1042 h 3240"/>
              <a:gd name="T36" fmla="*/ 2274 w 2696"/>
              <a:gd name="T37" fmla="*/ 977 h 3240"/>
              <a:gd name="T38" fmla="*/ 2313 w 2696"/>
              <a:gd name="T39" fmla="*/ 845 h 3240"/>
              <a:gd name="T40" fmla="*/ 2354 w 2696"/>
              <a:gd name="T41" fmla="*/ 716 h 3240"/>
              <a:gd name="T42" fmla="*/ 2400 w 2696"/>
              <a:gd name="T43" fmla="*/ 590 h 3240"/>
              <a:gd name="T44" fmla="*/ 2452 w 2696"/>
              <a:gd name="T45" fmla="*/ 466 h 3240"/>
              <a:gd name="T46" fmla="*/ 2507 w 2696"/>
              <a:gd name="T47" fmla="*/ 345 h 3240"/>
              <a:gd name="T48" fmla="*/ 2566 w 2696"/>
              <a:gd name="T49" fmla="*/ 227 h 3240"/>
              <a:gd name="T50" fmla="*/ 2630 w 2696"/>
              <a:gd name="T51" fmla="*/ 113 h 3240"/>
              <a:gd name="T52" fmla="*/ 2696 w 2696"/>
              <a:gd name="T53" fmla="*/ 0 h 3240"/>
              <a:gd name="T54" fmla="*/ 0 w 2696"/>
              <a:gd name="T55" fmla="*/ 0 h 3240"/>
              <a:gd name="T56" fmla="*/ 72 w 2696"/>
              <a:gd name="T57" fmla="*/ 207 h 3240"/>
              <a:gd name="T58" fmla="*/ 150 w 2696"/>
              <a:gd name="T59" fmla="*/ 414 h 3240"/>
              <a:gd name="T60" fmla="*/ 187 w 2696"/>
              <a:gd name="T61" fmla="*/ 510 h 3240"/>
              <a:gd name="T62" fmla="*/ 266 w 2696"/>
              <a:gd name="T63" fmla="*/ 701 h 3240"/>
              <a:gd name="T64" fmla="*/ 349 w 2696"/>
              <a:gd name="T65" fmla="*/ 890 h 3240"/>
              <a:gd name="T66" fmla="*/ 436 w 2696"/>
              <a:gd name="T67" fmla="*/ 1077 h 3240"/>
              <a:gd name="T68" fmla="*/ 527 w 2696"/>
              <a:gd name="T69" fmla="*/ 1262 h 3240"/>
              <a:gd name="T70" fmla="*/ 622 w 2696"/>
              <a:gd name="T71" fmla="*/ 1446 h 3240"/>
              <a:gd name="T72" fmla="*/ 722 w 2696"/>
              <a:gd name="T73" fmla="*/ 1627 h 3240"/>
              <a:gd name="T74" fmla="*/ 826 w 2696"/>
              <a:gd name="T75" fmla="*/ 1807 h 3240"/>
              <a:gd name="T76" fmla="*/ 934 w 2696"/>
              <a:gd name="T77" fmla="*/ 1983 h 3240"/>
              <a:gd name="T78" fmla="*/ 1046 w 2696"/>
              <a:gd name="T79" fmla="*/ 2159 h 3240"/>
              <a:gd name="T80" fmla="*/ 1162 w 2696"/>
              <a:gd name="T81" fmla="*/ 2332 h 3240"/>
              <a:gd name="T82" fmla="*/ 1282 w 2696"/>
              <a:gd name="T83" fmla="*/ 2503 h 3240"/>
              <a:gd name="T84" fmla="*/ 1406 w 2696"/>
              <a:gd name="T85" fmla="*/ 2671 h 3240"/>
              <a:gd name="T86" fmla="*/ 1535 w 2696"/>
              <a:gd name="T87" fmla="*/ 2837 h 3240"/>
              <a:gd name="T88" fmla="*/ 1667 w 2696"/>
              <a:gd name="T89" fmla="*/ 3000 h 3240"/>
              <a:gd name="T90" fmla="*/ 1804 w 2696"/>
              <a:gd name="T91" fmla="*/ 3160 h 3240"/>
              <a:gd name="T92" fmla="*/ 1874 w 2696"/>
              <a:gd name="T93" fmla="*/ 324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96" h="3240">
                <a:moveTo>
                  <a:pt x="1874" y="3240"/>
                </a:moveTo>
                <a:lnTo>
                  <a:pt x="2425" y="3240"/>
                </a:lnTo>
                <a:lnTo>
                  <a:pt x="2425" y="3240"/>
                </a:lnTo>
                <a:lnTo>
                  <a:pt x="2398" y="3171"/>
                </a:lnTo>
                <a:lnTo>
                  <a:pt x="2398" y="3171"/>
                </a:lnTo>
                <a:lnTo>
                  <a:pt x="2372" y="3103"/>
                </a:lnTo>
                <a:lnTo>
                  <a:pt x="2347" y="3034"/>
                </a:lnTo>
                <a:lnTo>
                  <a:pt x="2325" y="2966"/>
                </a:lnTo>
                <a:lnTo>
                  <a:pt x="2304" y="2897"/>
                </a:lnTo>
                <a:lnTo>
                  <a:pt x="2283" y="2828"/>
                </a:lnTo>
                <a:lnTo>
                  <a:pt x="2265" y="2759"/>
                </a:lnTo>
                <a:lnTo>
                  <a:pt x="2248" y="2689"/>
                </a:lnTo>
                <a:lnTo>
                  <a:pt x="2233" y="2620"/>
                </a:lnTo>
                <a:lnTo>
                  <a:pt x="2219" y="2550"/>
                </a:lnTo>
                <a:lnTo>
                  <a:pt x="2207" y="2481"/>
                </a:lnTo>
                <a:lnTo>
                  <a:pt x="2196" y="2411"/>
                </a:lnTo>
                <a:lnTo>
                  <a:pt x="2185" y="2342"/>
                </a:lnTo>
                <a:lnTo>
                  <a:pt x="2178" y="2273"/>
                </a:lnTo>
                <a:lnTo>
                  <a:pt x="2170" y="2203"/>
                </a:lnTo>
                <a:lnTo>
                  <a:pt x="2164" y="2133"/>
                </a:lnTo>
                <a:lnTo>
                  <a:pt x="2161" y="2063"/>
                </a:lnTo>
                <a:lnTo>
                  <a:pt x="2157" y="1995"/>
                </a:lnTo>
                <a:lnTo>
                  <a:pt x="2156" y="1925"/>
                </a:lnTo>
                <a:lnTo>
                  <a:pt x="2156" y="1856"/>
                </a:lnTo>
                <a:lnTo>
                  <a:pt x="2157" y="1787"/>
                </a:lnTo>
                <a:lnTo>
                  <a:pt x="2160" y="1718"/>
                </a:lnTo>
                <a:lnTo>
                  <a:pt x="2164" y="1649"/>
                </a:lnTo>
                <a:lnTo>
                  <a:pt x="2170" y="1581"/>
                </a:lnTo>
                <a:lnTo>
                  <a:pt x="2175" y="1513"/>
                </a:lnTo>
                <a:lnTo>
                  <a:pt x="2183" y="1445"/>
                </a:lnTo>
                <a:lnTo>
                  <a:pt x="2193" y="1377"/>
                </a:lnTo>
                <a:lnTo>
                  <a:pt x="2203" y="1310"/>
                </a:lnTo>
                <a:lnTo>
                  <a:pt x="2215" y="1242"/>
                </a:lnTo>
                <a:lnTo>
                  <a:pt x="2228" y="1175"/>
                </a:lnTo>
                <a:lnTo>
                  <a:pt x="2243" y="1108"/>
                </a:lnTo>
                <a:lnTo>
                  <a:pt x="2259" y="1042"/>
                </a:lnTo>
                <a:lnTo>
                  <a:pt x="2274" y="977"/>
                </a:lnTo>
                <a:lnTo>
                  <a:pt x="2274" y="977"/>
                </a:lnTo>
                <a:lnTo>
                  <a:pt x="2293" y="910"/>
                </a:lnTo>
                <a:lnTo>
                  <a:pt x="2313" y="845"/>
                </a:lnTo>
                <a:lnTo>
                  <a:pt x="2333" y="780"/>
                </a:lnTo>
                <a:lnTo>
                  <a:pt x="2354" y="716"/>
                </a:lnTo>
                <a:lnTo>
                  <a:pt x="2377" y="653"/>
                </a:lnTo>
                <a:lnTo>
                  <a:pt x="2400" y="590"/>
                </a:lnTo>
                <a:lnTo>
                  <a:pt x="2426" y="528"/>
                </a:lnTo>
                <a:lnTo>
                  <a:pt x="2452" y="466"/>
                </a:lnTo>
                <a:lnTo>
                  <a:pt x="2479" y="405"/>
                </a:lnTo>
                <a:lnTo>
                  <a:pt x="2507" y="345"/>
                </a:lnTo>
                <a:lnTo>
                  <a:pt x="2536" y="286"/>
                </a:lnTo>
                <a:lnTo>
                  <a:pt x="2566" y="227"/>
                </a:lnTo>
                <a:lnTo>
                  <a:pt x="2597" y="169"/>
                </a:lnTo>
                <a:lnTo>
                  <a:pt x="2630" y="113"/>
                </a:lnTo>
                <a:lnTo>
                  <a:pt x="2662" y="55"/>
                </a:lnTo>
                <a:lnTo>
                  <a:pt x="2696" y="0"/>
                </a:lnTo>
                <a:lnTo>
                  <a:pt x="0" y="0"/>
                </a:lnTo>
                <a:lnTo>
                  <a:pt x="0" y="0"/>
                </a:lnTo>
                <a:lnTo>
                  <a:pt x="35" y="104"/>
                </a:lnTo>
                <a:lnTo>
                  <a:pt x="72" y="207"/>
                </a:lnTo>
                <a:lnTo>
                  <a:pt x="111" y="311"/>
                </a:lnTo>
                <a:lnTo>
                  <a:pt x="150" y="414"/>
                </a:lnTo>
                <a:lnTo>
                  <a:pt x="150" y="414"/>
                </a:lnTo>
                <a:lnTo>
                  <a:pt x="187" y="510"/>
                </a:lnTo>
                <a:lnTo>
                  <a:pt x="226" y="605"/>
                </a:lnTo>
                <a:lnTo>
                  <a:pt x="266" y="701"/>
                </a:lnTo>
                <a:lnTo>
                  <a:pt x="306" y="795"/>
                </a:lnTo>
                <a:lnTo>
                  <a:pt x="349" y="890"/>
                </a:lnTo>
                <a:lnTo>
                  <a:pt x="392" y="983"/>
                </a:lnTo>
                <a:lnTo>
                  <a:pt x="436" y="1077"/>
                </a:lnTo>
                <a:lnTo>
                  <a:pt x="481" y="1169"/>
                </a:lnTo>
                <a:lnTo>
                  <a:pt x="527" y="1262"/>
                </a:lnTo>
                <a:lnTo>
                  <a:pt x="574" y="1353"/>
                </a:lnTo>
                <a:lnTo>
                  <a:pt x="622" y="1446"/>
                </a:lnTo>
                <a:lnTo>
                  <a:pt x="672" y="1537"/>
                </a:lnTo>
                <a:lnTo>
                  <a:pt x="722" y="1627"/>
                </a:lnTo>
                <a:lnTo>
                  <a:pt x="773" y="1717"/>
                </a:lnTo>
                <a:lnTo>
                  <a:pt x="826" y="1807"/>
                </a:lnTo>
                <a:lnTo>
                  <a:pt x="879" y="1896"/>
                </a:lnTo>
                <a:lnTo>
                  <a:pt x="934" y="1983"/>
                </a:lnTo>
                <a:lnTo>
                  <a:pt x="989" y="2072"/>
                </a:lnTo>
                <a:lnTo>
                  <a:pt x="1046" y="2159"/>
                </a:lnTo>
                <a:lnTo>
                  <a:pt x="1104" y="2246"/>
                </a:lnTo>
                <a:lnTo>
                  <a:pt x="1162" y="2332"/>
                </a:lnTo>
                <a:lnTo>
                  <a:pt x="1222" y="2418"/>
                </a:lnTo>
                <a:lnTo>
                  <a:pt x="1282" y="2503"/>
                </a:lnTo>
                <a:lnTo>
                  <a:pt x="1344" y="2588"/>
                </a:lnTo>
                <a:lnTo>
                  <a:pt x="1406" y="2671"/>
                </a:lnTo>
                <a:lnTo>
                  <a:pt x="1470" y="2754"/>
                </a:lnTo>
                <a:lnTo>
                  <a:pt x="1535" y="2837"/>
                </a:lnTo>
                <a:lnTo>
                  <a:pt x="1601" y="2918"/>
                </a:lnTo>
                <a:lnTo>
                  <a:pt x="1667" y="3000"/>
                </a:lnTo>
                <a:lnTo>
                  <a:pt x="1736" y="3080"/>
                </a:lnTo>
                <a:lnTo>
                  <a:pt x="1804" y="3160"/>
                </a:lnTo>
                <a:lnTo>
                  <a:pt x="1874" y="3240"/>
                </a:lnTo>
                <a:lnTo>
                  <a:pt x="1874" y="3240"/>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0" name="Otsikko 1"/>
          <p:cNvSpPr>
            <a:spLocks noGrp="1"/>
          </p:cNvSpPr>
          <p:nvPr userDrawn="1">
            <p:ph type="ctrTitle"/>
          </p:nvPr>
        </p:nvSpPr>
        <p:spPr>
          <a:xfrm>
            <a:off x="366651" y="411510"/>
            <a:ext cx="3485269" cy="2967062"/>
          </a:xfrm>
        </p:spPr>
        <p:txBody>
          <a:bodyPr anchor="b" anchorCtr="0">
            <a:noAutofit/>
          </a:bodyPr>
          <a:lstStyle>
            <a:lvl1pPr algn="l">
              <a:defRPr sz="4000">
                <a:solidFill>
                  <a:schemeClr val="tx1"/>
                </a:solidFill>
              </a:defRPr>
            </a:lvl1pPr>
          </a:lstStyle>
          <a:p>
            <a:r>
              <a:rPr lang="fi-FI" dirty="0"/>
              <a:t>Muokkaa </a:t>
            </a:r>
            <a:r>
              <a:rPr lang="fi-FI" dirty="0" err="1"/>
              <a:t>perustyyl</a:t>
            </a:r>
            <a:r>
              <a:rPr lang="fi-FI" dirty="0"/>
              <a:t>. </a:t>
            </a:r>
            <a:r>
              <a:rPr lang="fi-FI" dirty="0" err="1"/>
              <a:t>napsautt</a:t>
            </a:r>
            <a:r>
              <a:rPr lang="fi-FI" dirty="0"/>
              <a:t>.</a:t>
            </a:r>
          </a:p>
        </p:txBody>
      </p:sp>
      <p:sp>
        <p:nvSpPr>
          <p:cNvPr id="11" name="Alaotsikko 2"/>
          <p:cNvSpPr>
            <a:spLocks noGrp="1"/>
          </p:cNvSpPr>
          <p:nvPr userDrawn="1">
            <p:ph type="subTitle" idx="1"/>
          </p:nvPr>
        </p:nvSpPr>
        <p:spPr>
          <a:xfrm>
            <a:off x="366651" y="3507854"/>
            <a:ext cx="3485270" cy="1512168"/>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32" name="Freeform 30"/>
          <p:cNvSpPr>
            <a:spLocks/>
          </p:cNvSpPr>
          <p:nvPr userDrawn="1"/>
        </p:nvSpPr>
        <p:spPr bwMode="auto">
          <a:xfrm>
            <a:off x="7331075" y="1931690"/>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3" name="Freeform 31"/>
          <p:cNvSpPr>
            <a:spLocks/>
          </p:cNvSpPr>
          <p:nvPr userDrawn="1"/>
        </p:nvSpPr>
        <p:spPr bwMode="auto">
          <a:xfrm>
            <a:off x="7248525" y="1618953"/>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5" name="Freeform 32"/>
          <p:cNvSpPr>
            <a:spLocks/>
          </p:cNvSpPr>
          <p:nvPr userDrawn="1"/>
        </p:nvSpPr>
        <p:spPr bwMode="auto">
          <a:xfrm>
            <a:off x="7194550" y="186184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6" name="Freeform 33"/>
          <p:cNvSpPr>
            <a:spLocks/>
          </p:cNvSpPr>
          <p:nvPr userDrawn="1"/>
        </p:nvSpPr>
        <p:spPr bwMode="auto">
          <a:xfrm>
            <a:off x="7189787" y="1214140"/>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7" name="Freeform 34"/>
          <p:cNvSpPr>
            <a:spLocks/>
          </p:cNvSpPr>
          <p:nvPr userDrawn="1"/>
        </p:nvSpPr>
        <p:spPr bwMode="auto">
          <a:xfrm>
            <a:off x="7237412" y="120302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8" name="Freeform 35"/>
          <p:cNvSpPr>
            <a:spLocks/>
          </p:cNvSpPr>
          <p:nvPr userDrawn="1"/>
        </p:nvSpPr>
        <p:spPr bwMode="auto">
          <a:xfrm>
            <a:off x="7245350" y="1206203"/>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9" name="Freeform 36"/>
          <p:cNvSpPr>
            <a:spLocks/>
          </p:cNvSpPr>
          <p:nvPr userDrawn="1"/>
        </p:nvSpPr>
        <p:spPr bwMode="auto">
          <a:xfrm>
            <a:off x="7251700" y="129827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0" name="Freeform 37"/>
          <p:cNvSpPr>
            <a:spLocks/>
          </p:cNvSpPr>
          <p:nvPr userDrawn="1"/>
        </p:nvSpPr>
        <p:spPr bwMode="auto">
          <a:xfrm>
            <a:off x="7254875" y="1326853"/>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1" name="Freeform 38"/>
          <p:cNvSpPr>
            <a:spLocks/>
          </p:cNvSpPr>
          <p:nvPr userDrawn="1"/>
        </p:nvSpPr>
        <p:spPr bwMode="auto">
          <a:xfrm>
            <a:off x="7251700" y="1391940"/>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2" name="Freeform 39"/>
          <p:cNvSpPr>
            <a:spLocks/>
          </p:cNvSpPr>
          <p:nvPr userDrawn="1"/>
        </p:nvSpPr>
        <p:spPr bwMode="auto">
          <a:xfrm>
            <a:off x="7288212" y="141734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3" name="Freeform 40"/>
          <p:cNvSpPr>
            <a:spLocks/>
          </p:cNvSpPr>
          <p:nvPr userDrawn="1"/>
        </p:nvSpPr>
        <p:spPr bwMode="auto">
          <a:xfrm>
            <a:off x="7323137" y="1172865"/>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4" name="Freeform 41"/>
          <p:cNvSpPr>
            <a:spLocks/>
          </p:cNvSpPr>
          <p:nvPr userDrawn="1"/>
        </p:nvSpPr>
        <p:spPr bwMode="auto">
          <a:xfrm>
            <a:off x="7351712" y="1209378"/>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5" name="Freeform 42"/>
          <p:cNvSpPr>
            <a:spLocks/>
          </p:cNvSpPr>
          <p:nvPr userDrawn="1"/>
        </p:nvSpPr>
        <p:spPr bwMode="auto">
          <a:xfrm>
            <a:off x="7453312" y="1131590"/>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6" name="Freeform 43"/>
          <p:cNvSpPr>
            <a:spLocks/>
          </p:cNvSpPr>
          <p:nvPr userDrawn="1"/>
        </p:nvSpPr>
        <p:spPr bwMode="auto">
          <a:xfrm>
            <a:off x="7581900" y="1218903"/>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7" name="Freeform 44"/>
          <p:cNvSpPr>
            <a:spLocks/>
          </p:cNvSpPr>
          <p:nvPr userDrawn="1"/>
        </p:nvSpPr>
        <p:spPr bwMode="auto">
          <a:xfrm>
            <a:off x="7643812" y="1301453"/>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8" name="Freeform 45"/>
          <p:cNvSpPr>
            <a:spLocks/>
          </p:cNvSpPr>
          <p:nvPr userDrawn="1"/>
        </p:nvSpPr>
        <p:spPr bwMode="auto">
          <a:xfrm>
            <a:off x="7677150" y="1579265"/>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9" name="Freeform 46"/>
          <p:cNvSpPr>
            <a:spLocks/>
          </p:cNvSpPr>
          <p:nvPr userDrawn="1"/>
        </p:nvSpPr>
        <p:spPr bwMode="auto">
          <a:xfrm>
            <a:off x="7429500" y="1261765"/>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0" name="Freeform 47"/>
          <p:cNvSpPr>
            <a:spLocks/>
          </p:cNvSpPr>
          <p:nvPr userDrawn="1"/>
        </p:nvSpPr>
        <p:spPr bwMode="auto">
          <a:xfrm>
            <a:off x="7151687" y="1218903"/>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6" name="Freeform 37"/>
          <p:cNvSpPr>
            <a:spLocks/>
          </p:cNvSpPr>
          <p:nvPr userDrawn="1"/>
        </p:nvSpPr>
        <p:spPr bwMode="auto">
          <a:xfrm>
            <a:off x="8332788" y="-385340"/>
            <a:ext cx="276225" cy="73025"/>
          </a:xfrm>
          <a:custGeom>
            <a:avLst/>
            <a:gdLst>
              <a:gd name="T0" fmla="*/ 0 w 349"/>
              <a:gd name="T1" fmla="*/ 34 h 91"/>
              <a:gd name="T2" fmla="*/ 0 w 349"/>
              <a:gd name="T3" fmla="*/ 34 h 91"/>
              <a:gd name="T4" fmla="*/ 20 w 349"/>
              <a:gd name="T5" fmla="*/ 49 h 91"/>
              <a:gd name="T6" fmla="*/ 38 w 349"/>
              <a:gd name="T7" fmla="*/ 60 h 91"/>
              <a:gd name="T8" fmla="*/ 38 w 349"/>
              <a:gd name="T9" fmla="*/ 60 h 91"/>
              <a:gd name="T10" fmla="*/ 69 w 349"/>
              <a:gd name="T11" fmla="*/ 71 h 91"/>
              <a:gd name="T12" fmla="*/ 89 w 349"/>
              <a:gd name="T13" fmla="*/ 78 h 91"/>
              <a:gd name="T14" fmla="*/ 111 w 349"/>
              <a:gd name="T15" fmla="*/ 84 h 91"/>
              <a:gd name="T16" fmla="*/ 137 w 349"/>
              <a:gd name="T17" fmla="*/ 87 h 91"/>
              <a:gd name="T18" fmla="*/ 164 w 349"/>
              <a:gd name="T19" fmla="*/ 91 h 91"/>
              <a:gd name="T20" fmla="*/ 194 w 349"/>
              <a:gd name="T21" fmla="*/ 91 h 91"/>
              <a:gd name="T22" fmla="*/ 226 w 349"/>
              <a:gd name="T23" fmla="*/ 89 h 91"/>
              <a:gd name="T24" fmla="*/ 226 w 349"/>
              <a:gd name="T25" fmla="*/ 89 h 91"/>
              <a:gd name="T26" fmla="*/ 256 w 349"/>
              <a:gd name="T27" fmla="*/ 86 h 91"/>
              <a:gd name="T28" fmla="*/ 279 w 349"/>
              <a:gd name="T29" fmla="*/ 80 h 91"/>
              <a:gd name="T30" fmla="*/ 301 w 349"/>
              <a:gd name="T31" fmla="*/ 75 h 91"/>
              <a:gd name="T32" fmla="*/ 318 w 349"/>
              <a:gd name="T33" fmla="*/ 69 h 91"/>
              <a:gd name="T34" fmla="*/ 342 w 349"/>
              <a:gd name="T35" fmla="*/ 56 h 91"/>
              <a:gd name="T36" fmla="*/ 349 w 349"/>
              <a:gd name="T37" fmla="*/ 53 h 91"/>
              <a:gd name="T38" fmla="*/ 349 w 349"/>
              <a:gd name="T39" fmla="*/ 53 h 91"/>
              <a:gd name="T40" fmla="*/ 338 w 349"/>
              <a:gd name="T41" fmla="*/ 49 h 91"/>
              <a:gd name="T42" fmla="*/ 329 w 349"/>
              <a:gd name="T43" fmla="*/ 44 h 91"/>
              <a:gd name="T44" fmla="*/ 314 w 349"/>
              <a:gd name="T45" fmla="*/ 31 h 91"/>
              <a:gd name="T46" fmla="*/ 314 w 349"/>
              <a:gd name="T47" fmla="*/ 31 h 91"/>
              <a:gd name="T48" fmla="*/ 312 w 349"/>
              <a:gd name="T49" fmla="*/ 38 h 91"/>
              <a:gd name="T50" fmla="*/ 312 w 349"/>
              <a:gd name="T51" fmla="*/ 38 h 91"/>
              <a:gd name="T52" fmla="*/ 311 w 349"/>
              <a:gd name="T53" fmla="*/ 51 h 91"/>
              <a:gd name="T54" fmla="*/ 311 w 349"/>
              <a:gd name="T55" fmla="*/ 51 h 91"/>
              <a:gd name="T56" fmla="*/ 303 w 349"/>
              <a:gd name="T57" fmla="*/ 49 h 91"/>
              <a:gd name="T58" fmla="*/ 303 w 349"/>
              <a:gd name="T59" fmla="*/ 49 h 91"/>
              <a:gd name="T60" fmla="*/ 298 w 349"/>
              <a:gd name="T61" fmla="*/ 45 h 91"/>
              <a:gd name="T62" fmla="*/ 292 w 349"/>
              <a:gd name="T63" fmla="*/ 40 h 91"/>
              <a:gd name="T64" fmla="*/ 289 w 349"/>
              <a:gd name="T65" fmla="*/ 33 h 91"/>
              <a:gd name="T66" fmla="*/ 287 w 349"/>
              <a:gd name="T67" fmla="*/ 23 h 91"/>
              <a:gd name="T68" fmla="*/ 287 w 349"/>
              <a:gd name="T69" fmla="*/ 23 h 91"/>
              <a:gd name="T70" fmla="*/ 287 w 349"/>
              <a:gd name="T71" fmla="*/ 22 h 91"/>
              <a:gd name="T72" fmla="*/ 287 w 349"/>
              <a:gd name="T73" fmla="*/ 22 h 91"/>
              <a:gd name="T74" fmla="*/ 272 w 349"/>
              <a:gd name="T75" fmla="*/ 27 h 91"/>
              <a:gd name="T76" fmla="*/ 252 w 349"/>
              <a:gd name="T77" fmla="*/ 33 h 91"/>
              <a:gd name="T78" fmla="*/ 228 w 349"/>
              <a:gd name="T79" fmla="*/ 38 h 91"/>
              <a:gd name="T80" fmla="*/ 205 w 349"/>
              <a:gd name="T81" fmla="*/ 40 h 91"/>
              <a:gd name="T82" fmla="*/ 205 w 349"/>
              <a:gd name="T83" fmla="*/ 40 h 91"/>
              <a:gd name="T84" fmla="*/ 161 w 349"/>
              <a:gd name="T85" fmla="*/ 38 h 91"/>
              <a:gd name="T86" fmla="*/ 139 w 349"/>
              <a:gd name="T87" fmla="*/ 36 h 91"/>
              <a:gd name="T88" fmla="*/ 117 w 349"/>
              <a:gd name="T89" fmla="*/ 33 h 91"/>
              <a:gd name="T90" fmla="*/ 95 w 349"/>
              <a:gd name="T91" fmla="*/ 29 h 91"/>
              <a:gd name="T92" fmla="*/ 73 w 349"/>
              <a:gd name="T93" fmla="*/ 22 h 91"/>
              <a:gd name="T94" fmla="*/ 51 w 349"/>
              <a:gd name="T95" fmla="*/ 14 h 91"/>
              <a:gd name="T96" fmla="*/ 31 w 349"/>
              <a:gd name="T97" fmla="*/ 7 h 91"/>
              <a:gd name="T98" fmla="*/ 31 w 349"/>
              <a:gd name="T99" fmla="*/ 7 h 91"/>
              <a:gd name="T100" fmla="*/ 15 w 349"/>
              <a:gd name="T101" fmla="*/ 0 h 91"/>
              <a:gd name="T102" fmla="*/ 15 w 349"/>
              <a:gd name="T103" fmla="*/ 0 h 91"/>
              <a:gd name="T104" fmla="*/ 15 w 349"/>
              <a:gd name="T105" fmla="*/ 1 h 91"/>
              <a:gd name="T106" fmla="*/ 15 w 349"/>
              <a:gd name="T107" fmla="*/ 5 h 91"/>
              <a:gd name="T108" fmla="*/ 18 w 349"/>
              <a:gd name="T109" fmla="*/ 14 h 91"/>
              <a:gd name="T110" fmla="*/ 25 w 349"/>
              <a:gd name="T111" fmla="*/ 25 h 91"/>
              <a:gd name="T112" fmla="*/ 25 w 349"/>
              <a:gd name="T113" fmla="*/ 25 h 91"/>
              <a:gd name="T114" fmla="*/ 16 w 349"/>
              <a:gd name="T115" fmla="*/ 23 h 91"/>
              <a:gd name="T116" fmla="*/ 7 w 349"/>
              <a:gd name="T117" fmla="*/ 27 h 91"/>
              <a:gd name="T118" fmla="*/ 7 w 349"/>
              <a:gd name="T119" fmla="*/ 27 h 91"/>
              <a:gd name="T120" fmla="*/ 2 w 349"/>
              <a:gd name="T121" fmla="*/ 31 h 91"/>
              <a:gd name="T122" fmla="*/ 0 w 349"/>
              <a:gd name="T123" fmla="*/ 3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9" h="91">
                <a:moveTo>
                  <a:pt x="0" y="34"/>
                </a:moveTo>
                <a:lnTo>
                  <a:pt x="0" y="34"/>
                </a:lnTo>
                <a:lnTo>
                  <a:pt x="20" y="49"/>
                </a:lnTo>
                <a:lnTo>
                  <a:pt x="38" y="60"/>
                </a:lnTo>
                <a:lnTo>
                  <a:pt x="38" y="60"/>
                </a:lnTo>
                <a:lnTo>
                  <a:pt x="69" y="71"/>
                </a:lnTo>
                <a:lnTo>
                  <a:pt x="89" y="78"/>
                </a:lnTo>
                <a:lnTo>
                  <a:pt x="111" y="84"/>
                </a:lnTo>
                <a:lnTo>
                  <a:pt x="137" y="87"/>
                </a:lnTo>
                <a:lnTo>
                  <a:pt x="164" y="91"/>
                </a:lnTo>
                <a:lnTo>
                  <a:pt x="194" y="91"/>
                </a:lnTo>
                <a:lnTo>
                  <a:pt x="226" y="89"/>
                </a:lnTo>
                <a:lnTo>
                  <a:pt x="226" y="89"/>
                </a:lnTo>
                <a:lnTo>
                  <a:pt x="256" y="86"/>
                </a:lnTo>
                <a:lnTo>
                  <a:pt x="279" y="80"/>
                </a:lnTo>
                <a:lnTo>
                  <a:pt x="301" y="75"/>
                </a:lnTo>
                <a:lnTo>
                  <a:pt x="318" y="69"/>
                </a:lnTo>
                <a:lnTo>
                  <a:pt x="342" y="56"/>
                </a:lnTo>
                <a:lnTo>
                  <a:pt x="349" y="53"/>
                </a:lnTo>
                <a:lnTo>
                  <a:pt x="349" y="53"/>
                </a:lnTo>
                <a:lnTo>
                  <a:pt x="338" y="49"/>
                </a:lnTo>
                <a:lnTo>
                  <a:pt x="329" y="44"/>
                </a:lnTo>
                <a:lnTo>
                  <a:pt x="314" y="31"/>
                </a:lnTo>
                <a:lnTo>
                  <a:pt x="314" y="31"/>
                </a:lnTo>
                <a:lnTo>
                  <a:pt x="312" y="38"/>
                </a:lnTo>
                <a:lnTo>
                  <a:pt x="312" y="38"/>
                </a:lnTo>
                <a:lnTo>
                  <a:pt x="311" y="51"/>
                </a:lnTo>
                <a:lnTo>
                  <a:pt x="311" y="51"/>
                </a:lnTo>
                <a:lnTo>
                  <a:pt x="303" y="49"/>
                </a:lnTo>
                <a:lnTo>
                  <a:pt x="303" y="49"/>
                </a:lnTo>
                <a:lnTo>
                  <a:pt x="298" y="45"/>
                </a:lnTo>
                <a:lnTo>
                  <a:pt x="292" y="40"/>
                </a:lnTo>
                <a:lnTo>
                  <a:pt x="289" y="33"/>
                </a:lnTo>
                <a:lnTo>
                  <a:pt x="287" y="23"/>
                </a:lnTo>
                <a:lnTo>
                  <a:pt x="287" y="23"/>
                </a:lnTo>
                <a:lnTo>
                  <a:pt x="287" y="22"/>
                </a:lnTo>
                <a:lnTo>
                  <a:pt x="287" y="22"/>
                </a:lnTo>
                <a:lnTo>
                  <a:pt x="272" y="27"/>
                </a:lnTo>
                <a:lnTo>
                  <a:pt x="252" y="33"/>
                </a:lnTo>
                <a:lnTo>
                  <a:pt x="228" y="38"/>
                </a:lnTo>
                <a:lnTo>
                  <a:pt x="205" y="40"/>
                </a:lnTo>
                <a:lnTo>
                  <a:pt x="205" y="40"/>
                </a:lnTo>
                <a:lnTo>
                  <a:pt x="161" y="38"/>
                </a:lnTo>
                <a:lnTo>
                  <a:pt x="139" y="36"/>
                </a:lnTo>
                <a:lnTo>
                  <a:pt x="117" y="33"/>
                </a:lnTo>
                <a:lnTo>
                  <a:pt x="95" y="29"/>
                </a:lnTo>
                <a:lnTo>
                  <a:pt x="73" y="22"/>
                </a:lnTo>
                <a:lnTo>
                  <a:pt x="51" y="14"/>
                </a:lnTo>
                <a:lnTo>
                  <a:pt x="31" y="7"/>
                </a:lnTo>
                <a:lnTo>
                  <a:pt x="31" y="7"/>
                </a:lnTo>
                <a:lnTo>
                  <a:pt x="15" y="0"/>
                </a:lnTo>
                <a:lnTo>
                  <a:pt x="15" y="0"/>
                </a:lnTo>
                <a:lnTo>
                  <a:pt x="15" y="1"/>
                </a:lnTo>
                <a:lnTo>
                  <a:pt x="15" y="5"/>
                </a:lnTo>
                <a:lnTo>
                  <a:pt x="18" y="14"/>
                </a:lnTo>
                <a:lnTo>
                  <a:pt x="25" y="25"/>
                </a:lnTo>
                <a:lnTo>
                  <a:pt x="25" y="25"/>
                </a:lnTo>
                <a:lnTo>
                  <a:pt x="16" y="23"/>
                </a:lnTo>
                <a:lnTo>
                  <a:pt x="7" y="27"/>
                </a:lnTo>
                <a:lnTo>
                  <a:pt x="7" y="27"/>
                </a:lnTo>
                <a:lnTo>
                  <a:pt x="2" y="31"/>
                </a:lnTo>
                <a:lnTo>
                  <a:pt x="0" y="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7" name="Freeform 38"/>
          <p:cNvSpPr>
            <a:spLocks/>
          </p:cNvSpPr>
          <p:nvPr userDrawn="1"/>
        </p:nvSpPr>
        <p:spPr bwMode="auto">
          <a:xfrm>
            <a:off x="8270875" y="-618703"/>
            <a:ext cx="282575" cy="201613"/>
          </a:xfrm>
          <a:custGeom>
            <a:avLst/>
            <a:gdLst>
              <a:gd name="T0" fmla="*/ 326 w 357"/>
              <a:gd name="T1" fmla="*/ 20 h 253"/>
              <a:gd name="T2" fmla="*/ 320 w 357"/>
              <a:gd name="T3" fmla="*/ 3 h 253"/>
              <a:gd name="T4" fmla="*/ 311 w 357"/>
              <a:gd name="T5" fmla="*/ 0 h 253"/>
              <a:gd name="T6" fmla="*/ 227 w 357"/>
              <a:gd name="T7" fmla="*/ 40 h 253"/>
              <a:gd name="T8" fmla="*/ 207 w 357"/>
              <a:gd name="T9" fmla="*/ 53 h 253"/>
              <a:gd name="T10" fmla="*/ 176 w 357"/>
              <a:gd name="T11" fmla="*/ 53 h 253"/>
              <a:gd name="T12" fmla="*/ 181 w 357"/>
              <a:gd name="T13" fmla="*/ 71 h 253"/>
              <a:gd name="T14" fmla="*/ 172 w 357"/>
              <a:gd name="T15" fmla="*/ 78 h 253"/>
              <a:gd name="T16" fmla="*/ 181 w 357"/>
              <a:gd name="T17" fmla="*/ 93 h 253"/>
              <a:gd name="T18" fmla="*/ 198 w 357"/>
              <a:gd name="T19" fmla="*/ 91 h 253"/>
              <a:gd name="T20" fmla="*/ 189 w 357"/>
              <a:gd name="T21" fmla="*/ 115 h 253"/>
              <a:gd name="T22" fmla="*/ 147 w 357"/>
              <a:gd name="T23" fmla="*/ 146 h 253"/>
              <a:gd name="T24" fmla="*/ 101 w 357"/>
              <a:gd name="T25" fmla="*/ 155 h 253"/>
              <a:gd name="T26" fmla="*/ 79 w 357"/>
              <a:gd name="T27" fmla="*/ 137 h 253"/>
              <a:gd name="T28" fmla="*/ 68 w 357"/>
              <a:gd name="T29" fmla="*/ 126 h 253"/>
              <a:gd name="T30" fmla="*/ 50 w 357"/>
              <a:gd name="T31" fmla="*/ 126 h 253"/>
              <a:gd name="T32" fmla="*/ 28 w 357"/>
              <a:gd name="T33" fmla="*/ 137 h 253"/>
              <a:gd name="T34" fmla="*/ 48 w 357"/>
              <a:gd name="T35" fmla="*/ 140 h 253"/>
              <a:gd name="T36" fmla="*/ 44 w 357"/>
              <a:gd name="T37" fmla="*/ 149 h 253"/>
              <a:gd name="T38" fmla="*/ 75 w 357"/>
              <a:gd name="T39" fmla="*/ 169 h 253"/>
              <a:gd name="T40" fmla="*/ 75 w 357"/>
              <a:gd name="T41" fmla="*/ 171 h 253"/>
              <a:gd name="T42" fmla="*/ 39 w 357"/>
              <a:gd name="T43" fmla="*/ 160 h 253"/>
              <a:gd name="T44" fmla="*/ 28 w 357"/>
              <a:gd name="T45" fmla="*/ 164 h 253"/>
              <a:gd name="T46" fmla="*/ 8 w 357"/>
              <a:gd name="T47" fmla="*/ 171 h 253"/>
              <a:gd name="T48" fmla="*/ 2 w 357"/>
              <a:gd name="T49" fmla="*/ 193 h 253"/>
              <a:gd name="T50" fmla="*/ 17 w 357"/>
              <a:gd name="T51" fmla="*/ 180 h 253"/>
              <a:gd name="T52" fmla="*/ 22 w 357"/>
              <a:gd name="T53" fmla="*/ 188 h 253"/>
              <a:gd name="T54" fmla="*/ 26 w 357"/>
              <a:gd name="T55" fmla="*/ 197 h 253"/>
              <a:gd name="T56" fmla="*/ 66 w 357"/>
              <a:gd name="T57" fmla="*/ 195 h 253"/>
              <a:gd name="T58" fmla="*/ 75 w 357"/>
              <a:gd name="T59" fmla="*/ 197 h 253"/>
              <a:gd name="T60" fmla="*/ 39 w 357"/>
              <a:gd name="T61" fmla="*/ 206 h 253"/>
              <a:gd name="T62" fmla="*/ 37 w 357"/>
              <a:gd name="T63" fmla="*/ 213 h 253"/>
              <a:gd name="T64" fmla="*/ 28 w 357"/>
              <a:gd name="T65" fmla="*/ 233 h 253"/>
              <a:gd name="T66" fmla="*/ 35 w 357"/>
              <a:gd name="T67" fmla="*/ 248 h 253"/>
              <a:gd name="T68" fmla="*/ 41 w 357"/>
              <a:gd name="T69" fmla="*/ 244 h 253"/>
              <a:gd name="T70" fmla="*/ 42 w 357"/>
              <a:gd name="T71" fmla="*/ 235 h 253"/>
              <a:gd name="T72" fmla="*/ 55 w 357"/>
              <a:gd name="T73" fmla="*/ 243 h 253"/>
              <a:gd name="T74" fmla="*/ 72 w 357"/>
              <a:gd name="T75" fmla="*/ 232 h 253"/>
              <a:gd name="T76" fmla="*/ 94 w 357"/>
              <a:gd name="T77" fmla="*/ 213 h 253"/>
              <a:gd name="T78" fmla="*/ 108 w 357"/>
              <a:gd name="T79" fmla="*/ 211 h 253"/>
              <a:gd name="T80" fmla="*/ 110 w 357"/>
              <a:gd name="T81" fmla="*/ 222 h 253"/>
              <a:gd name="T82" fmla="*/ 115 w 357"/>
              <a:gd name="T83" fmla="*/ 233 h 253"/>
              <a:gd name="T84" fmla="*/ 114 w 357"/>
              <a:gd name="T85" fmla="*/ 243 h 253"/>
              <a:gd name="T86" fmla="*/ 136 w 357"/>
              <a:gd name="T87" fmla="*/ 224 h 253"/>
              <a:gd name="T88" fmla="*/ 141 w 357"/>
              <a:gd name="T89" fmla="*/ 219 h 253"/>
              <a:gd name="T90" fmla="*/ 145 w 357"/>
              <a:gd name="T91" fmla="*/ 211 h 253"/>
              <a:gd name="T92" fmla="*/ 147 w 357"/>
              <a:gd name="T93" fmla="*/ 200 h 253"/>
              <a:gd name="T94" fmla="*/ 167 w 357"/>
              <a:gd name="T95" fmla="*/ 193 h 253"/>
              <a:gd name="T96" fmla="*/ 170 w 357"/>
              <a:gd name="T97" fmla="*/ 180 h 253"/>
              <a:gd name="T98" fmla="*/ 181 w 357"/>
              <a:gd name="T99" fmla="*/ 179 h 253"/>
              <a:gd name="T100" fmla="*/ 199 w 357"/>
              <a:gd name="T101" fmla="*/ 197 h 253"/>
              <a:gd name="T102" fmla="*/ 231 w 357"/>
              <a:gd name="T103" fmla="*/ 182 h 253"/>
              <a:gd name="T104" fmla="*/ 227 w 357"/>
              <a:gd name="T105" fmla="*/ 169 h 253"/>
              <a:gd name="T106" fmla="*/ 223 w 357"/>
              <a:gd name="T107" fmla="*/ 155 h 253"/>
              <a:gd name="T108" fmla="*/ 245 w 357"/>
              <a:gd name="T109" fmla="*/ 173 h 253"/>
              <a:gd name="T110" fmla="*/ 276 w 357"/>
              <a:gd name="T111" fmla="*/ 155 h 253"/>
              <a:gd name="T112" fmla="*/ 273 w 357"/>
              <a:gd name="T113" fmla="*/ 149 h 253"/>
              <a:gd name="T114" fmla="*/ 263 w 357"/>
              <a:gd name="T115" fmla="*/ 131 h 253"/>
              <a:gd name="T116" fmla="*/ 262 w 357"/>
              <a:gd name="T117" fmla="*/ 115 h 253"/>
              <a:gd name="T118" fmla="*/ 262 w 357"/>
              <a:gd name="T119" fmla="*/ 98 h 253"/>
              <a:gd name="T120" fmla="*/ 353 w 357"/>
              <a:gd name="T121" fmla="*/ 4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 h="253">
                <a:moveTo>
                  <a:pt x="344" y="31"/>
                </a:moveTo>
                <a:lnTo>
                  <a:pt x="344" y="31"/>
                </a:lnTo>
                <a:lnTo>
                  <a:pt x="335" y="23"/>
                </a:lnTo>
                <a:lnTo>
                  <a:pt x="326" y="20"/>
                </a:lnTo>
                <a:lnTo>
                  <a:pt x="309" y="12"/>
                </a:lnTo>
                <a:lnTo>
                  <a:pt x="309" y="12"/>
                </a:lnTo>
                <a:lnTo>
                  <a:pt x="316" y="7"/>
                </a:lnTo>
                <a:lnTo>
                  <a:pt x="320" y="3"/>
                </a:lnTo>
                <a:lnTo>
                  <a:pt x="320" y="1"/>
                </a:lnTo>
                <a:lnTo>
                  <a:pt x="320" y="1"/>
                </a:lnTo>
                <a:lnTo>
                  <a:pt x="315" y="0"/>
                </a:lnTo>
                <a:lnTo>
                  <a:pt x="311" y="0"/>
                </a:lnTo>
                <a:lnTo>
                  <a:pt x="311" y="0"/>
                </a:lnTo>
                <a:lnTo>
                  <a:pt x="280" y="12"/>
                </a:lnTo>
                <a:lnTo>
                  <a:pt x="252" y="25"/>
                </a:lnTo>
                <a:lnTo>
                  <a:pt x="227" y="40"/>
                </a:lnTo>
                <a:lnTo>
                  <a:pt x="209" y="53"/>
                </a:lnTo>
                <a:lnTo>
                  <a:pt x="209" y="53"/>
                </a:lnTo>
                <a:lnTo>
                  <a:pt x="207" y="53"/>
                </a:lnTo>
                <a:lnTo>
                  <a:pt x="207" y="53"/>
                </a:lnTo>
                <a:lnTo>
                  <a:pt x="201" y="56"/>
                </a:lnTo>
                <a:lnTo>
                  <a:pt x="196" y="56"/>
                </a:lnTo>
                <a:lnTo>
                  <a:pt x="185" y="54"/>
                </a:lnTo>
                <a:lnTo>
                  <a:pt x="176" y="53"/>
                </a:lnTo>
                <a:lnTo>
                  <a:pt x="174" y="51"/>
                </a:lnTo>
                <a:lnTo>
                  <a:pt x="170" y="67"/>
                </a:lnTo>
                <a:lnTo>
                  <a:pt x="170" y="67"/>
                </a:lnTo>
                <a:lnTo>
                  <a:pt x="181" y="71"/>
                </a:lnTo>
                <a:lnTo>
                  <a:pt x="189" y="74"/>
                </a:lnTo>
                <a:lnTo>
                  <a:pt x="189" y="74"/>
                </a:lnTo>
                <a:lnTo>
                  <a:pt x="178" y="76"/>
                </a:lnTo>
                <a:lnTo>
                  <a:pt x="172" y="78"/>
                </a:lnTo>
                <a:lnTo>
                  <a:pt x="168" y="82"/>
                </a:lnTo>
                <a:lnTo>
                  <a:pt x="174" y="96"/>
                </a:lnTo>
                <a:lnTo>
                  <a:pt x="174" y="96"/>
                </a:lnTo>
                <a:lnTo>
                  <a:pt x="181" y="93"/>
                </a:lnTo>
                <a:lnTo>
                  <a:pt x="189" y="91"/>
                </a:lnTo>
                <a:lnTo>
                  <a:pt x="198" y="89"/>
                </a:lnTo>
                <a:lnTo>
                  <a:pt x="198" y="89"/>
                </a:lnTo>
                <a:lnTo>
                  <a:pt x="198" y="91"/>
                </a:lnTo>
                <a:lnTo>
                  <a:pt x="198" y="91"/>
                </a:lnTo>
                <a:lnTo>
                  <a:pt x="198" y="98"/>
                </a:lnTo>
                <a:lnTo>
                  <a:pt x="194" y="105"/>
                </a:lnTo>
                <a:lnTo>
                  <a:pt x="189" y="115"/>
                </a:lnTo>
                <a:lnTo>
                  <a:pt x="181" y="122"/>
                </a:lnTo>
                <a:lnTo>
                  <a:pt x="165" y="137"/>
                </a:lnTo>
                <a:lnTo>
                  <a:pt x="156" y="142"/>
                </a:lnTo>
                <a:lnTo>
                  <a:pt x="147" y="146"/>
                </a:lnTo>
                <a:lnTo>
                  <a:pt x="147" y="146"/>
                </a:lnTo>
                <a:lnTo>
                  <a:pt x="128" y="151"/>
                </a:lnTo>
                <a:lnTo>
                  <a:pt x="112" y="155"/>
                </a:lnTo>
                <a:lnTo>
                  <a:pt x="101" y="155"/>
                </a:lnTo>
                <a:lnTo>
                  <a:pt x="95" y="153"/>
                </a:lnTo>
                <a:lnTo>
                  <a:pt x="95" y="153"/>
                </a:lnTo>
                <a:lnTo>
                  <a:pt x="84" y="144"/>
                </a:lnTo>
                <a:lnTo>
                  <a:pt x="79" y="137"/>
                </a:lnTo>
                <a:lnTo>
                  <a:pt x="73" y="129"/>
                </a:lnTo>
                <a:lnTo>
                  <a:pt x="72" y="126"/>
                </a:lnTo>
                <a:lnTo>
                  <a:pt x="68" y="126"/>
                </a:lnTo>
                <a:lnTo>
                  <a:pt x="68" y="126"/>
                </a:lnTo>
                <a:lnTo>
                  <a:pt x="64" y="126"/>
                </a:lnTo>
                <a:lnTo>
                  <a:pt x="61" y="127"/>
                </a:lnTo>
                <a:lnTo>
                  <a:pt x="61" y="127"/>
                </a:lnTo>
                <a:lnTo>
                  <a:pt x="50" y="126"/>
                </a:lnTo>
                <a:lnTo>
                  <a:pt x="41" y="127"/>
                </a:lnTo>
                <a:lnTo>
                  <a:pt x="33" y="131"/>
                </a:lnTo>
                <a:lnTo>
                  <a:pt x="30" y="133"/>
                </a:lnTo>
                <a:lnTo>
                  <a:pt x="28" y="137"/>
                </a:lnTo>
                <a:lnTo>
                  <a:pt x="28" y="137"/>
                </a:lnTo>
                <a:lnTo>
                  <a:pt x="41" y="137"/>
                </a:lnTo>
                <a:lnTo>
                  <a:pt x="48" y="138"/>
                </a:lnTo>
                <a:lnTo>
                  <a:pt x="48" y="140"/>
                </a:lnTo>
                <a:lnTo>
                  <a:pt x="46" y="142"/>
                </a:lnTo>
                <a:lnTo>
                  <a:pt x="46" y="142"/>
                </a:lnTo>
                <a:lnTo>
                  <a:pt x="42" y="146"/>
                </a:lnTo>
                <a:lnTo>
                  <a:pt x="44" y="149"/>
                </a:lnTo>
                <a:lnTo>
                  <a:pt x="46" y="153"/>
                </a:lnTo>
                <a:lnTo>
                  <a:pt x="52" y="157"/>
                </a:lnTo>
                <a:lnTo>
                  <a:pt x="75" y="169"/>
                </a:lnTo>
                <a:lnTo>
                  <a:pt x="75" y="169"/>
                </a:lnTo>
                <a:lnTo>
                  <a:pt x="75" y="169"/>
                </a:lnTo>
                <a:lnTo>
                  <a:pt x="75" y="171"/>
                </a:lnTo>
                <a:lnTo>
                  <a:pt x="75" y="171"/>
                </a:lnTo>
                <a:lnTo>
                  <a:pt x="75" y="171"/>
                </a:lnTo>
                <a:lnTo>
                  <a:pt x="68" y="171"/>
                </a:lnTo>
                <a:lnTo>
                  <a:pt x="59" y="168"/>
                </a:lnTo>
                <a:lnTo>
                  <a:pt x="39" y="160"/>
                </a:lnTo>
                <a:lnTo>
                  <a:pt x="39" y="160"/>
                </a:lnTo>
                <a:lnTo>
                  <a:pt x="35" y="160"/>
                </a:lnTo>
                <a:lnTo>
                  <a:pt x="31" y="160"/>
                </a:lnTo>
                <a:lnTo>
                  <a:pt x="28" y="164"/>
                </a:lnTo>
                <a:lnTo>
                  <a:pt x="28" y="164"/>
                </a:lnTo>
                <a:lnTo>
                  <a:pt x="24" y="164"/>
                </a:lnTo>
                <a:lnTo>
                  <a:pt x="19" y="164"/>
                </a:lnTo>
                <a:lnTo>
                  <a:pt x="11" y="168"/>
                </a:lnTo>
                <a:lnTo>
                  <a:pt x="8" y="171"/>
                </a:lnTo>
                <a:lnTo>
                  <a:pt x="2" y="175"/>
                </a:lnTo>
                <a:lnTo>
                  <a:pt x="0" y="180"/>
                </a:lnTo>
                <a:lnTo>
                  <a:pt x="0" y="186"/>
                </a:lnTo>
                <a:lnTo>
                  <a:pt x="2" y="193"/>
                </a:lnTo>
                <a:lnTo>
                  <a:pt x="2" y="193"/>
                </a:lnTo>
                <a:lnTo>
                  <a:pt x="8" y="186"/>
                </a:lnTo>
                <a:lnTo>
                  <a:pt x="13" y="180"/>
                </a:lnTo>
                <a:lnTo>
                  <a:pt x="17" y="180"/>
                </a:lnTo>
                <a:lnTo>
                  <a:pt x="20" y="180"/>
                </a:lnTo>
                <a:lnTo>
                  <a:pt x="20" y="180"/>
                </a:lnTo>
                <a:lnTo>
                  <a:pt x="22" y="182"/>
                </a:lnTo>
                <a:lnTo>
                  <a:pt x="22" y="188"/>
                </a:lnTo>
                <a:lnTo>
                  <a:pt x="22" y="191"/>
                </a:lnTo>
                <a:lnTo>
                  <a:pt x="24" y="195"/>
                </a:lnTo>
                <a:lnTo>
                  <a:pt x="26" y="197"/>
                </a:lnTo>
                <a:lnTo>
                  <a:pt x="26" y="197"/>
                </a:lnTo>
                <a:lnTo>
                  <a:pt x="30" y="199"/>
                </a:lnTo>
                <a:lnTo>
                  <a:pt x="37" y="199"/>
                </a:lnTo>
                <a:lnTo>
                  <a:pt x="52" y="197"/>
                </a:lnTo>
                <a:lnTo>
                  <a:pt x="66" y="195"/>
                </a:lnTo>
                <a:lnTo>
                  <a:pt x="73" y="195"/>
                </a:lnTo>
                <a:lnTo>
                  <a:pt x="75" y="195"/>
                </a:lnTo>
                <a:lnTo>
                  <a:pt x="75" y="195"/>
                </a:lnTo>
                <a:lnTo>
                  <a:pt x="75" y="197"/>
                </a:lnTo>
                <a:lnTo>
                  <a:pt x="72" y="199"/>
                </a:lnTo>
                <a:lnTo>
                  <a:pt x="59" y="200"/>
                </a:lnTo>
                <a:lnTo>
                  <a:pt x="44" y="202"/>
                </a:lnTo>
                <a:lnTo>
                  <a:pt x="39" y="206"/>
                </a:lnTo>
                <a:lnTo>
                  <a:pt x="37" y="208"/>
                </a:lnTo>
                <a:lnTo>
                  <a:pt x="37" y="208"/>
                </a:lnTo>
                <a:lnTo>
                  <a:pt x="37" y="213"/>
                </a:lnTo>
                <a:lnTo>
                  <a:pt x="37" y="213"/>
                </a:lnTo>
                <a:lnTo>
                  <a:pt x="37" y="215"/>
                </a:lnTo>
                <a:lnTo>
                  <a:pt x="33" y="219"/>
                </a:lnTo>
                <a:lnTo>
                  <a:pt x="30" y="226"/>
                </a:lnTo>
                <a:lnTo>
                  <a:pt x="28" y="233"/>
                </a:lnTo>
                <a:lnTo>
                  <a:pt x="28" y="233"/>
                </a:lnTo>
                <a:lnTo>
                  <a:pt x="28" y="237"/>
                </a:lnTo>
                <a:lnTo>
                  <a:pt x="30" y="243"/>
                </a:lnTo>
                <a:lnTo>
                  <a:pt x="35" y="248"/>
                </a:lnTo>
                <a:lnTo>
                  <a:pt x="41" y="253"/>
                </a:lnTo>
                <a:lnTo>
                  <a:pt x="41" y="253"/>
                </a:lnTo>
                <a:lnTo>
                  <a:pt x="42" y="252"/>
                </a:lnTo>
                <a:lnTo>
                  <a:pt x="41" y="244"/>
                </a:lnTo>
                <a:lnTo>
                  <a:pt x="41" y="239"/>
                </a:lnTo>
                <a:lnTo>
                  <a:pt x="42" y="237"/>
                </a:lnTo>
                <a:lnTo>
                  <a:pt x="42" y="235"/>
                </a:lnTo>
                <a:lnTo>
                  <a:pt x="42" y="235"/>
                </a:lnTo>
                <a:lnTo>
                  <a:pt x="46" y="235"/>
                </a:lnTo>
                <a:lnTo>
                  <a:pt x="48" y="237"/>
                </a:lnTo>
                <a:lnTo>
                  <a:pt x="52" y="241"/>
                </a:lnTo>
                <a:lnTo>
                  <a:pt x="55" y="243"/>
                </a:lnTo>
                <a:lnTo>
                  <a:pt x="55" y="243"/>
                </a:lnTo>
                <a:lnTo>
                  <a:pt x="59" y="241"/>
                </a:lnTo>
                <a:lnTo>
                  <a:pt x="62" y="239"/>
                </a:lnTo>
                <a:lnTo>
                  <a:pt x="72" y="232"/>
                </a:lnTo>
                <a:lnTo>
                  <a:pt x="81" y="222"/>
                </a:lnTo>
                <a:lnTo>
                  <a:pt x="86" y="217"/>
                </a:lnTo>
                <a:lnTo>
                  <a:pt x="94" y="213"/>
                </a:lnTo>
                <a:lnTo>
                  <a:pt x="94" y="213"/>
                </a:lnTo>
                <a:lnTo>
                  <a:pt x="103" y="210"/>
                </a:lnTo>
                <a:lnTo>
                  <a:pt x="106" y="208"/>
                </a:lnTo>
                <a:lnTo>
                  <a:pt x="108" y="210"/>
                </a:lnTo>
                <a:lnTo>
                  <a:pt x="108" y="211"/>
                </a:lnTo>
                <a:lnTo>
                  <a:pt x="108" y="217"/>
                </a:lnTo>
                <a:lnTo>
                  <a:pt x="108" y="221"/>
                </a:lnTo>
                <a:lnTo>
                  <a:pt x="110" y="222"/>
                </a:lnTo>
                <a:lnTo>
                  <a:pt x="110" y="222"/>
                </a:lnTo>
                <a:lnTo>
                  <a:pt x="115" y="224"/>
                </a:lnTo>
                <a:lnTo>
                  <a:pt x="117" y="226"/>
                </a:lnTo>
                <a:lnTo>
                  <a:pt x="117" y="230"/>
                </a:lnTo>
                <a:lnTo>
                  <a:pt x="115" y="233"/>
                </a:lnTo>
                <a:lnTo>
                  <a:pt x="112" y="239"/>
                </a:lnTo>
                <a:lnTo>
                  <a:pt x="108" y="243"/>
                </a:lnTo>
                <a:lnTo>
                  <a:pt x="108" y="243"/>
                </a:lnTo>
                <a:lnTo>
                  <a:pt x="114" y="243"/>
                </a:lnTo>
                <a:lnTo>
                  <a:pt x="121" y="241"/>
                </a:lnTo>
                <a:lnTo>
                  <a:pt x="128" y="233"/>
                </a:lnTo>
                <a:lnTo>
                  <a:pt x="132" y="230"/>
                </a:lnTo>
                <a:lnTo>
                  <a:pt x="136" y="224"/>
                </a:lnTo>
                <a:lnTo>
                  <a:pt x="136" y="224"/>
                </a:lnTo>
                <a:lnTo>
                  <a:pt x="136" y="221"/>
                </a:lnTo>
                <a:lnTo>
                  <a:pt x="137" y="221"/>
                </a:lnTo>
                <a:lnTo>
                  <a:pt x="141" y="219"/>
                </a:lnTo>
                <a:lnTo>
                  <a:pt x="143" y="217"/>
                </a:lnTo>
                <a:lnTo>
                  <a:pt x="143" y="217"/>
                </a:lnTo>
                <a:lnTo>
                  <a:pt x="145" y="215"/>
                </a:lnTo>
                <a:lnTo>
                  <a:pt x="145" y="211"/>
                </a:lnTo>
                <a:lnTo>
                  <a:pt x="145" y="208"/>
                </a:lnTo>
                <a:lnTo>
                  <a:pt x="145" y="204"/>
                </a:lnTo>
                <a:lnTo>
                  <a:pt x="145" y="204"/>
                </a:lnTo>
                <a:lnTo>
                  <a:pt x="147" y="200"/>
                </a:lnTo>
                <a:lnTo>
                  <a:pt x="150" y="199"/>
                </a:lnTo>
                <a:lnTo>
                  <a:pt x="157" y="197"/>
                </a:lnTo>
                <a:lnTo>
                  <a:pt x="165" y="195"/>
                </a:lnTo>
                <a:lnTo>
                  <a:pt x="167" y="193"/>
                </a:lnTo>
                <a:lnTo>
                  <a:pt x="167" y="191"/>
                </a:lnTo>
                <a:lnTo>
                  <a:pt x="167" y="191"/>
                </a:lnTo>
                <a:lnTo>
                  <a:pt x="167" y="186"/>
                </a:lnTo>
                <a:lnTo>
                  <a:pt x="170" y="180"/>
                </a:lnTo>
                <a:lnTo>
                  <a:pt x="176" y="179"/>
                </a:lnTo>
                <a:lnTo>
                  <a:pt x="179" y="177"/>
                </a:lnTo>
                <a:lnTo>
                  <a:pt x="179" y="177"/>
                </a:lnTo>
                <a:lnTo>
                  <a:pt x="181" y="179"/>
                </a:lnTo>
                <a:lnTo>
                  <a:pt x="183" y="184"/>
                </a:lnTo>
                <a:lnTo>
                  <a:pt x="189" y="190"/>
                </a:lnTo>
                <a:lnTo>
                  <a:pt x="194" y="193"/>
                </a:lnTo>
                <a:lnTo>
                  <a:pt x="199" y="197"/>
                </a:lnTo>
                <a:lnTo>
                  <a:pt x="199" y="197"/>
                </a:lnTo>
                <a:lnTo>
                  <a:pt x="221" y="186"/>
                </a:lnTo>
                <a:lnTo>
                  <a:pt x="221" y="186"/>
                </a:lnTo>
                <a:lnTo>
                  <a:pt x="231" y="182"/>
                </a:lnTo>
                <a:lnTo>
                  <a:pt x="234" y="179"/>
                </a:lnTo>
                <a:lnTo>
                  <a:pt x="234" y="179"/>
                </a:lnTo>
                <a:lnTo>
                  <a:pt x="231" y="173"/>
                </a:lnTo>
                <a:lnTo>
                  <a:pt x="227" y="169"/>
                </a:lnTo>
                <a:lnTo>
                  <a:pt x="225" y="164"/>
                </a:lnTo>
                <a:lnTo>
                  <a:pt x="225" y="164"/>
                </a:lnTo>
                <a:lnTo>
                  <a:pt x="223" y="158"/>
                </a:lnTo>
                <a:lnTo>
                  <a:pt x="223" y="155"/>
                </a:lnTo>
                <a:lnTo>
                  <a:pt x="223" y="155"/>
                </a:lnTo>
                <a:lnTo>
                  <a:pt x="229" y="162"/>
                </a:lnTo>
                <a:lnTo>
                  <a:pt x="236" y="168"/>
                </a:lnTo>
                <a:lnTo>
                  <a:pt x="245" y="173"/>
                </a:lnTo>
                <a:lnTo>
                  <a:pt x="245" y="173"/>
                </a:lnTo>
                <a:lnTo>
                  <a:pt x="271" y="157"/>
                </a:lnTo>
                <a:lnTo>
                  <a:pt x="271" y="157"/>
                </a:lnTo>
                <a:lnTo>
                  <a:pt x="276" y="155"/>
                </a:lnTo>
                <a:lnTo>
                  <a:pt x="276" y="155"/>
                </a:lnTo>
                <a:lnTo>
                  <a:pt x="276" y="155"/>
                </a:lnTo>
                <a:lnTo>
                  <a:pt x="276" y="155"/>
                </a:lnTo>
                <a:lnTo>
                  <a:pt x="273" y="149"/>
                </a:lnTo>
                <a:lnTo>
                  <a:pt x="267" y="144"/>
                </a:lnTo>
                <a:lnTo>
                  <a:pt x="262" y="137"/>
                </a:lnTo>
                <a:lnTo>
                  <a:pt x="262" y="133"/>
                </a:lnTo>
                <a:lnTo>
                  <a:pt x="263" y="131"/>
                </a:lnTo>
                <a:lnTo>
                  <a:pt x="263" y="131"/>
                </a:lnTo>
                <a:lnTo>
                  <a:pt x="265" y="129"/>
                </a:lnTo>
                <a:lnTo>
                  <a:pt x="265" y="126"/>
                </a:lnTo>
                <a:lnTo>
                  <a:pt x="262" y="115"/>
                </a:lnTo>
                <a:lnTo>
                  <a:pt x="258" y="105"/>
                </a:lnTo>
                <a:lnTo>
                  <a:pt x="258" y="100"/>
                </a:lnTo>
                <a:lnTo>
                  <a:pt x="262" y="98"/>
                </a:lnTo>
                <a:lnTo>
                  <a:pt x="262" y="98"/>
                </a:lnTo>
                <a:lnTo>
                  <a:pt x="313" y="73"/>
                </a:lnTo>
                <a:lnTo>
                  <a:pt x="357" y="51"/>
                </a:lnTo>
                <a:lnTo>
                  <a:pt x="357" y="51"/>
                </a:lnTo>
                <a:lnTo>
                  <a:pt x="353" y="45"/>
                </a:lnTo>
                <a:lnTo>
                  <a:pt x="349" y="38"/>
                </a:lnTo>
                <a:lnTo>
                  <a:pt x="344"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8" name="Freeform 39"/>
          <p:cNvSpPr>
            <a:spLocks/>
          </p:cNvSpPr>
          <p:nvPr userDrawn="1"/>
        </p:nvSpPr>
        <p:spPr bwMode="auto">
          <a:xfrm>
            <a:off x="8229600" y="-437728"/>
            <a:ext cx="120650" cy="115888"/>
          </a:xfrm>
          <a:custGeom>
            <a:avLst/>
            <a:gdLst>
              <a:gd name="T0" fmla="*/ 0 w 152"/>
              <a:gd name="T1" fmla="*/ 42 h 144"/>
              <a:gd name="T2" fmla="*/ 2 w 152"/>
              <a:gd name="T3" fmla="*/ 51 h 144"/>
              <a:gd name="T4" fmla="*/ 4 w 152"/>
              <a:gd name="T5" fmla="*/ 57 h 144"/>
              <a:gd name="T6" fmla="*/ 15 w 152"/>
              <a:gd name="T7" fmla="*/ 60 h 144"/>
              <a:gd name="T8" fmla="*/ 18 w 152"/>
              <a:gd name="T9" fmla="*/ 58 h 144"/>
              <a:gd name="T10" fmla="*/ 20 w 152"/>
              <a:gd name="T11" fmla="*/ 51 h 144"/>
              <a:gd name="T12" fmla="*/ 22 w 152"/>
              <a:gd name="T13" fmla="*/ 44 h 144"/>
              <a:gd name="T14" fmla="*/ 24 w 152"/>
              <a:gd name="T15" fmla="*/ 42 h 144"/>
              <a:gd name="T16" fmla="*/ 26 w 152"/>
              <a:gd name="T17" fmla="*/ 42 h 144"/>
              <a:gd name="T18" fmla="*/ 28 w 152"/>
              <a:gd name="T19" fmla="*/ 40 h 144"/>
              <a:gd name="T20" fmla="*/ 68 w 152"/>
              <a:gd name="T21" fmla="*/ 60 h 144"/>
              <a:gd name="T22" fmla="*/ 106 w 152"/>
              <a:gd name="T23" fmla="*/ 86 h 144"/>
              <a:gd name="T24" fmla="*/ 112 w 152"/>
              <a:gd name="T25" fmla="*/ 89 h 144"/>
              <a:gd name="T26" fmla="*/ 106 w 152"/>
              <a:gd name="T27" fmla="*/ 100 h 144"/>
              <a:gd name="T28" fmla="*/ 95 w 152"/>
              <a:gd name="T29" fmla="*/ 128 h 144"/>
              <a:gd name="T30" fmla="*/ 93 w 152"/>
              <a:gd name="T31" fmla="*/ 135 h 144"/>
              <a:gd name="T32" fmla="*/ 97 w 152"/>
              <a:gd name="T33" fmla="*/ 142 h 144"/>
              <a:gd name="T34" fmla="*/ 104 w 152"/>
              <a:gd name="T35" fmla="*/ 144 h 144"/>
              <a:gd name="T36" fmla="*/ 110 w 152"/>
              <a:gd name="T37" fmla="*/ 144 h 144"/>
              <a:gd name="T38" fmla="*/ 117 w 152"/>
              <a:gd name="T39" fmla="*/ 139 h 144"/>
              <a:gd name="T40" fmla="*/ 119 w 152"/>
              <a:gd name="T41" fmla="*/ 135 h 144"/>
              <a:gd name="T42" fmla="*/ 119 w 152"/>
              <a:gd name="T43" fmla="*/ 130 h 144"/>
              <a:gd name="T44" fmla="*/ 112 w 152"/>
              <a:gd name="T45" fmla="*/ 122 h 144"/>
              <a:gd name="T46" fmla="*/ 110 w 152"/>
              <a:gd name="T47" fmla="*/ 122 h 144"/>
              <a:gd name="T48" fmla="*/ 115 w 152"/>
              <a:gd name="T49" fmla="*/ 110 h 144"/>
              <a:gd name="T50" fmla="*/ 123 w 152"/>
              <a:gd name="T51" fmla="*/ 93 h 144"/>
              <a:gd name="T52" fmla="*/ 132 w 152"/>
              <a:gd name="T53" fmla="*/ 86 h 144"/>
              <a:gd name="T54" fmla="*/ 141 w 152"/>
              <a:gd name="T55" fmla="*/ 84 h 144"/>
              <a:gd name="T56" fmla="*/ 139 w 152"/>
              <a:gd name="T57" fmla="*/ 80 h 144"/>
              <a:gd name="T58" fmla="*/ 135 w 152"/>
              <a:gd name="T59" fmla="*/ 69 h 144"/>
              <a:gd name="T60" fmla="*/ 137 w 152"/>
              <a:gd name="T61" fmla="*/ 57 h 144"/>
              <a:gd name="T62" fmla="*/ 141 w 152"/>
              <a:gd name="T63" fmla="*/ 49 h 144"/>
              <a:gd name="T64" fmla="*/ 152 w 152"/>
              <a:gd name="T65" fmla="*/ 18 h 144"/>
              <a:gd name="T66" fmla="*/ 152 w 152"/>
              <a:gd name="T67" fmla="*/ 13 h 144"/>
              <a:gd name="T68" fmla="*/ 146 w 152"/>
              <a:gd name="T69" fmla="*/ 5 h 144"/>
              <a:gd name="T70" fmla="*/ 141 w 152"/>
              <a:gd name="T71" fmla="*/ 4 h 144"/>
              <a:gd name="T72" fmla="*/ 132 w 152"/>
              <a:gd name="T73" fmla="*/ 7 h 144"/>
              <a:gd name="T74" fmla="*/ 128 w 152"/>
              <a:gd name="T75" fmla="*/ 15 h 144"/>
              <a:gd name="T76" fmla="*/ 128 w 152"/>
              <a:gd name="T77" fmla="*/ 20 h 144"/>
              <a:gd name="T78" fmla="*/ 134 w 152"/>
              <a:gd name="T79" fmla="*/ 27 h 144"/>
              <a:gd name="T80" fmla="*/ 137 w 152"/>
              <a:gd name="T81" fmla="*/ 29 h 144"/>
              <a:gd name="T82" fmla="*/ 132 w 152"/>
              <a:gd name="T83" fmla="*/ 46 h 144"/>
              <a:gd name="T84" fmla="*/ 124 w 152"/>
              <a:gd name="T85" fmla="*/ 55 h 144"/>
              <a:gd name="T86" fmla="*/ 117 w 152"/>
              <a:gd name="T87" fmla="*/ 51 h 144"/>
              <a:gd name="T88" fmla="*/ 60 w 152"/>
              <a:gd name="T89" fmla="*/ 24 h 144"/>
              <a:gd name="T90" fmla="*/ 40 w 152"/>
              <a:gd name="T91" fmla="*/ 18 h 144"/>
              <a:gd name="T92" fmla="*/ 42 w 152"/>
              <a:gd name="T93" fmla="*/ 13 h 144"/>
              <a:gd name="T94" fmla="*/ 50 w 152"/>
              <a:gd name="T95" fmla="*/ 0 h 144"/>
              <a:gd name="T96" fmla="*/ 46 w 152"/>
              <a:gd name="T97" fmla="*/ 2 h 144"/>
              <a:gd name="T98" fmla="*/ 39 w 152"/>
              <a:gd name="T99" fmla="*/ 5 h 144"/>
              <a:gd name="T100" fmla="*/ 24 w 152"/>
              <a:gd name="T101" fmla="*/ 11 h 144"/>
              <a:gd name="T102" fmla="*/ 18 w 152"/>
              <a:gd name="T103" fmla="*/ 11 h 144"/>
              <a:gd name="T104" fmla="*/ 15 w 152"/>
              <a:gd name="T105" fmla="*/ 11 h 144"/>
              <a:gd name="T106" fmla="*/ 9 w 152"/>
              <a:gd name="T107" fmla="*/ 22 h 144"/>
              <a:gd name="T108" fmla="*/ 6 w 152"/>
              <a:gd name="T109" fmla="*/ 33 h 144"/>
              <a:gd name="T110" fmla="*/ 2 w 152"/>
              <a:gd name="T111" fmla="*/ 3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2" h="144">
                <a:moveTo>
                  <a:pt x="0" y="42"/>
                </a:moveTo>
                <a:lnTo>
                  <a:pt x="0" y="42"/>
                </a:lnTo>
                <a:lnTo>
                  <a:pt x="0" y="47"/>
                </a:lnTo>
                <a:lnTo>
                  <a:pt x="2" y="51"/>
                </a:lnTo>
                <a:lnTo>
                  <a:pt x="4" y="57"/>
                </a:lnTo>
                <a:lnTo>
                  <a:pt x="4" y="57"/>
                </a:lnTo>
                <a:lnTo>
                  <a:pt x="11" y="58"/>
                </a:lnTo>
                <a:lnTo>
                  <a:pt x="15" y="60"/>
                </a:lnTo>
                <a:lnTo>
                  <a:pt x="18" y="58"/>
                </a:lnTo>
                <a:lnTo>
                  <a:pt x="18" y="58"/>
                </a:lnTo>
                <a:lnTo>
                  <a:pt x="20" y="55"/>
                </a:lnTo>
                <a:lnTo>
                  <a:pt x="20" y="51"/>
                </a:lnTo>
                <a:lnTo>
                  <a:pt x="20" y="47"/>
                </a:lnTo>
                <a:lnTo>
                  <a:pt x="22" y="44"/>
                </a:lnTo>
                <a:lnTo>
                  <a:pt x="22" y="44"/>
                </a:lnTo>
                <a:lnTo>
                  <a:pt x="24" y="42"/>
                </a:lnTo>
                <a:lnTo>
                  <a:pt x="26" y="42"/>
                </a:lnTo>
                <a:lnTo>
                  <a:pt x="26" y="42"/>
                </a:lnTo>
                <a:lnTo>
                  <a:pt x="28" y="40"/>
                </a:lnTo>
                <a:lnTo>
                  <a:pt x="28" y="40"/>
                </a:lnTo>
                <a:lnTo>
                  <a:pt x="48" y="49"/>
                </a:lnTo>
                <a:lnTo>
                  <a:pt x="68" y="60"/>
                </a:lnTo>
                <a:lnTo>
                  <a:pt x="106" y="86"/>
                </a:lnTo>
                <a:lnTo>
                  <a:pt x="106" y="86"/>
                </a:lnTo>
                <a:lnTo>
                  <a:pt x="112" y="89"/>
                </a:lnTo>
                <a:lnTo>
                  <a:pt x="112" y="89"/>
                </a:lnTo>
                <a:lnTo>
                  <a:pt x="106" y="100"/>
                </a:lnTo>
                <a:lnTo>
                  <a:pt x="106" y="100"/>
                </a:lnTo>
                <a:lnTo>
                  <a:pt x="97" y="119"/>
                </a:lnTo>
                <a:lnTo>
                  <a:pt x="95" y="128"/>
                </a:lnTo>
                <a:lnTo>
                  <a:pt x="93" y="135"/>
                </a:lnTo>
                <a:lnTo>
                  <a:pt x="93" y="135"/>
                </a:lnTo>
                <a:lnTo>
                  <a:pt x="95" y="139"/>
                </a:lnTo>
                <a:lnTo>
                  <a:pt x="97" y="142"/>
                </a:lnTo>
                <a:lnTo>
                  <a:pt x="101" y="144"/>
                </a:lnTo>
                <a:lnTo>
                  <a:pt x="104" y="144"/>
                </a:lnTo>
                <a:lnTo>
                  <a:pt x="104" y="144"/>
                </a:lnTo>
                <a:lnTo>
                  <a:pt x="110" y="144"/>
                </a:lnTo>
                <a:lnTo>
                  <a:pt x="113" y="142"/>
                </a:lnTo>
                <a:lnTo>
                  <a:pt x="117" y="139"/>
                </a:lnTo>
                <a:lnTo>
                  <a:pt x="119" y="135"/>
                </a:lnTo>
                <a:lnTo>
                  <a:pt x="119" y="135"/>
                </a:lnTo>
                <a:lnTo>
                  <a:pt x="119" y="131"/>
                </a:lnTo>
                <a:lnTo>
                  <a:pt x="119" y="130"/>
                </a:lnTo>
                <a:lnTo>
                  <a:pt x="115" y="124"/>
                </a:lnTo>
                <a:lnTo>
                  <a:pt x="112" y="122"/>
                </a:lnTo>
                <a:lnTo>
                  <a:pt x="110" y="122"/>
                </a:lnTo>
                <a:lnTo>
                  <a:pt x="110" y="122"/>
                </a:lnTo>
                <a:lnTo>
                  <a:pt x="115" y="110"/>
                </a:lnTo>
                <a:lnTo>
                  <a:pt x="115" y="110"/>
                </a:lnTo>
                <a:lnTo>
                  <a:pt x="119" y="100"/>
                </a:lnTo>
                <a:lnTo>
                  <a:pt x="123" y="93"/>
                </a:lnTo>
                <a:lnTo>
                  <a:pt x="128" y="89"/>
                </a:lnTo>
                <a:lnTo>
                  <a:pt x="132" y="86"/>
                </a:lnTo>
                <a:lnTo>
                  <a:pt x="137" y="84"/>
                </a:lnTo>
                <a:lnTo>
                  <a:pt x="141" y="84"/>
                </a:lnTo>
                <a:lnTo>
                  <a:pt x="141" y="84"/>
                </a:lnTo>
                <a:lnTo>
                  <a:pt x="139" y="80"/>
                </a:lnTo>
                <a:lnTo>
                  <a:pt x="135" y="75"/>
                </a:lnTo>
                <a:lnTo>
                  <a:pt x="135" y="69"/>
                </a:lnTo>
                <a:lnTo>
                  <a:pt x="135" y="64"/>
                </a:lnTo>
                <a:lnTo>
                  <a:pt x="137" y="57"/>
                </a:lnTo>
                <a:lnTo>
                  <a:pt x="141" y="49"/>
                </a:lnTo>
                <a:lnTo>
                  <a:pt x="141" y="49"/>
                </a:lnTo>
                <a:lnTo>
                  <a:pt x="148" y="31"/>
                </a:lnTo>
                <a:lnTo>
                  <a:pt x="152" y="18"/>
                </a:lnTo>
                <a:lnTo>
                  <a:pt x="152" y="18"/>
                </a:lnTo>
                <a:lnTo>
                  <a:pt x="152" y="13"/>
                </a:lnTo>
                <a:lnTo>
                  <a:pt x="150" y="9"/>
                </a:lnTo>
                <a:lnTo>
                  <a:pt x="146" y="5"/>
                </a:lnTo>
                <a:lnTo>
                  <a:pt x="141" y="4"/>
                </a:lnTo>
                <a:lnTo>
                  <a:pt x="141" y="4"/>
                </a:lnTo>
                <a:lnTo>
                  <a:pt x="137" y="5"/>
                </a:lnTo>
                <a:lnTo>
                  <a:pt x="132" y="7"/>
                </a:lnTo>
                <a:lnTo>
                  <a:pt x="130" y="11"/>
                </a:lnTo>
                <a:lnTo>
                  <a:pt x="128" y="15"/>
                </a:lnTo>
                <a:lnTo>
                  <a:pt x="128" y="15"/>
                </a:lnTo>
                <a:lnTo>
                  <a:pt x="128" y="20"/>
                </a:lnTo>
                <a:lnTo>
                  <a:pt x="130" y="24"/>
                </a:lnTo>
                <a:lnTo>
                  <a:pt x="134" y="27"/>
                </a:lnTo>
                <a:lnTo>
                  <a:pt x="137" y="29"/>
                </a:lnTo>
                <a:lnTo>
                  <a:pt x="137" y="29"/>
                </a:lnTo>
                <a:lnTo>
                  <a:pt x="137" y="29"/>
                </a:lnTo>
                <a:lnTo>
                  <a:pt x="132" y="46"/>
                </a:lnTo>
                <a:lnTo>
                  <a:pt x="124" y="55"/>
                </a:lnTo>
                <a:lnTo>
                  <a:pt x="124" y="55"/>
                </a:lnTo>
                <a:lnTo>
                  <a:pt x="117" y="51"/>
                </a:lnTo>
                <a:lnTo>
                  <a:pt x="117" y="51"/>
                </a:lnTo>
                <a:lnTo>
                  <a:pt x="81" y="31"/>
                </a:lnTo>
                <a:lnTo>
                  <a:pt x="60" y="24"/>
                </a:lnTo>
                <a:lnTo>
                  <a:pt x="40" y="18"/>
                </a:lnTo>
                <a:lnTo>
                  <a:pt x="40" y="18"/>
                </a:lnTo>
                <a:lnTo>
                  <a:pt x="42" y="13"/>
                </a:lnTo>
                <a:lnTo>
                  <a:pt x="42" y="13"/>
                </a:lnTo>
                <a:lnTo>
                  <a:pt x="48" y="4"/>
                </a:lnTo>
                <a:lnTo>
                  <a:pt x="50" y="0"/>
                </a:lnTo>
                <a:lnTo>
                  <a:pt x="50" y="0"/>
                </a:lnTo>
                <a:lnTo>
                  <a:pt x="46" y="2"/>
                </a:lnTo>
                <a:lnTo>
                  <a:pt x="39" y="5"/>
                </a:lnTo>
                <a:lnTo>
                  <a:pt x="39" y="5"/>
                </a:lnTo>
                <a:lnTo>
                  <a:pt x="29" y="9"/>
                </a:lnTo>
                <a:lnTo>
                  <a:pt x="24" y="11"/>
                </a:lnTo>
                <a:lnTo>
                  <a:pt x="24" y="11"/>
                </a:lnTo>
                <a:lnTo>
                  <a:pt x="18" y="11"/>
                </a:lnTo>
                <a:lnTo>
                  <a:pt x="15" y="11"/>
                </a:lnTo>
                <a:lnTo>
                  <a:pt x="15" y="11"/>
                </a:lnTo>
                <a:lnTo>
                  <a:pt x="13" y="13"/>
                </a:lnTo>
                <a:lnTo>
                  <a:pt x="9" y="22"/>
                </a:lnTo>
                <a:lnTo>
                  <a:pt x="9" y="22"/>
                </a:lnTo>
                <a:lnTo>
                  <a:pt x="6" y="33"/>
                </a:lnTo>
                <a:lnTo>
                  <a:pt x="6" y="33"/>
                </a:lnTo>
                <a:lnTo>
                  <a:pt x="2" y="38"/>
                </a:lnTo>
                <a:lnTo>
                  <a:pt x="0"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9" name="Freeform 40"/>
          <p:cNvSpPr>
            <a:spLocks/>
          </p:cNvSpPr>
          <p:nvPr userDrawn="1"/>
        </p:nvSpPr>
        <p:spPr bwMode="auto">
          <a:xfrm>
            <a:off x="8226425" y="-921915"/>
            <a:ext cx="30163" cy="34925"/>
          </a:xfrm>
          <a:custGeom>
            <a:avLst/>
            <a:gdLst>
              <a:gd name="T0" fmla="*/ 12 w 36"/>
              <a:gd name="T1" fmla="*/ 44 h 44"/>
              <a:gd name="T2" fmla="*/ 12 w 36"/>
              <a:gd name="T3" fmla="*/ 44 h 44"/>
              <a:gd name="T4" fmla="*/ 27 w 36"/>
              <a:gd name="T5" fmla="*/ 42 h 44"/>
              <a:gd name="T6" fmla="*/ 36 w 36"/>
              <a:gd name="T7" fmla="*/ 40 h 44"/>
              <a:gd name="T8" fmla="*/ 36 w 36"/>
              <a:gd name="T9" fmla="*/ 3 h 44"/>
              <a:gd name="T10" fmla="*/ 36 w 36"/>
              <a:gd name="T11" fmla="*/ 3 h 44"/>
              <a:gd name="T12" fmla="*/ 16 w 36"/>
              <a:gd name="T13" fmla="*/ 0 h 44"/>
              <a:gd name="T14" fmla="*/ 16 w 36"/>
              <a:gd name="T15" fmla="*/ 0 h 44"/>
              <a:gd name="T16" fmla="*/ 11 w 36"/>
              <a:gd name="T17" fmla="*/ 0 h 44"/>
              <a:gd name="T18" fmla="*/ 7 w 36"/>
              <a:gd name="T19" fmla="*/ 2 h 44"/>
              <a:gd name="T20" fmla="*/ 3 w 36"/>
              <a:gd name="T21" fmla="*/ 3 h 44"/>
              <a:gd name="T22" fmla="*/ 1 w 36"/>
              <a:gd name="T23" fmla="*/ 7 h 44"/>
              <a:gd name="T24" fmla="*/ 0 w 36"/>
              <a:gd name="T25" fmla="*/ 13 h 44"/>
              <a:gd name="T26" fmla="*/ 0 w 36"/>
              <a:gd name="T27" fmla="*/ 16 h 44"/>
              <a:gd name="T28" fmla="*/ 0 w 36"/>
              <a:gd name="T29" fmla="*/ 27 h 44"/>
              <a:gd name="T30" fmla="*/ 0 w 36"/>
              <a:gd name="T31" fmla="*/ 27 h 44"/>
              <a:gd name="T32" fmla="*/ 1 w 36"/>
              <a:gd name="T33" fmla="*/ 34 h 44"/>
              <a:gd name="T34" fmla="*/ 5 w 36"/>
              <a:gd name="T35" fmla="*/ 40 h 44"/>
              <a:gd name="T36" fmla="*/ 9 w 36"/>
              <a:gd name="T37" fmla="*/ 42 h 44"/>
              <a:gd name="T38" fmla="*/ 12 w 36"/>
              <a:gd name="T3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44">
                <a:moveTo>
                  <a:pt x="12" y="44"/>
                </a:moveTo>
                <a:lnTo>
                  <a:pt x="12" y="44"/>
                </a:lnTo>
                <a:lnTo>
                  <a:pt x="27" y="42"/>
                </a:lnTo>
                <a:lnTo>
                  <a:pt x="36" y="40"/>
                </a:lnTo>
                <a:lnTo>
                  <a:pt x="36" y="3"/>
                </a:lnTo>
                <a:lnTo>
                  <a:pt x="36" y="3"/>
                </a:lnTo>
                <a:lnTo>
                  <a:pt x="16" y="0"/>
                </a:lnTo>
                <a:lnTo>
                  <a:pt x="16" y="0"/>
                </a:lnTo>
                <a:lnTo>
                  <a:pt x="11" y="0"/>
                </a:lnTo>
                <a:lnTo>
                  <a:pt x="7" y="2"/>
                </a:lnTo>
                <a:lnTo>
                  <a:pt x="3" y="3"/>
                </a:lnTo>
                <a:lnTo>
                  <a:pt x="1" y="7"/>
                </a:lnTo>
                <a:lnTo>
                  <a:pt x="0" y="13"/>
                </a:lnTo>
                <a:lnTo>
                  <a:pt x="0" y="16"/>
                </a:lnTo>
                <a:lnTo>
                  <a:pt x="0" y="27"/>
                </a:lnTo>
                <a:lnTo>
                  <a:pt x="0" y="27"/>
                </a:lnTo>
                <a:lnTo>
                  <a:pt x="1" y="34"/>
                </a:lnTo>
                <a:lnTo>
                  <a:pt x="5" y="40"/>
                </a:lnTo>
                <a:lnTo>
                  <a:pt x="9" y="42"/>
                </a:lnTo>
                <a:lnTo>
                  <a:pt x="12"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0" name="Freeform 41"/>
          <p:cNvSpPr>
            <a:spLocks/>
          </p:cNvSpPr>
          <p:nvPr userDrawn="1"/>
        </p:nvSpPr>
        <p:spPr bwMode="auto">
          <a:xfrm>
            <a:off x="8262938" y="-928265"/>
            <a:ext cx="44450" cy="41275"/>
          </a:xfrm>
          <a:custGeom>
            <a:avLst/>
            <a:gdLst>
              <a:gd name="T0" fmla="*/ 55 w 55"/>
              <a:gd name="T1" fmla="*/ 38 h 53"/>
              <a:gd name="T2" fmla="*/ 55 w 55"/>
              <a:gd name="T3" fmla="*/ 27 h 53"/>
              <a:gd name="T4" fmla="*/ 55 w 55"/>
              <a:gd name="T5" fmla="*/ 7 h 53"/>
              <a:gd name="T6" fmla="*/ 55 w 55"/>
              <a:gd name="T7" fmla="*/ 1 h 53"/>
              <a:gd name="T8" fmla="*/ 53 w 55"/>
              <a:gd name="T9" fmla="*/ 0 h 53"/>
              <a:gd name="T10" fmla="*/ 46 w 55"/>
              <a:gd name="T11" fmla="*/ 0 h 53"/>
              <a:gd name="T12" fmla="*/ 40 w 55"/>
              <a:gd name="T13" fmla="*/ 0 h 53"/>
              <a:gd name="T14" fmla="*/ 29 w 55"/>
              <a:gd name="T15" fmla="*/ 0 h 53"/>
              <a:gd name="T16" fmla="*/ 28 w 55"/>
              <a:gd name="T17" fmla="*/ 7 h 53"/>
              <a:gd name="T18" fmla="*/ 26 w 55"/>
              <a:gd name="T19" fmla="*/ 0 h 53"/>
              <a:gd name="T20" fmla="*/ 17 w 55"/>
              <a:gd name="T21" fmla="*/ 0 h 53"/>
              <a:gd name="T22" fmla="*/ 11 w 55"/>
              <a:gd name="T23" fmla="*/ 0 h 53"/>
              <a:gd name="T24" fmla="*/ 4 w 55"/>
              <a:gd name="T25" fmla="*/ 0 h 53"/>
              <a:gd name="T26" fmla="*/ 2 w 55"/>
              <a:gd name="T27" fmla="*/ 1 h 53"/>
              <a:gd name="T28" fmla="*/ 0 w 55"/>
              <a:gd name="T29" fmla="*/ 7 h 53"/>
              <a:gd name="T30" fmla="*/ 0 w 55"/>
              <a:gd name="T31" fmla="*/ 27 h 53"/>
              <a:gd name="T32" fmla="*/ 0 w 55"/>
              <a:gd name="T33" fmla="*/ 49 h 53"/>
              <a:gd name="T34" fmla="*/ 6 w 55"/>
              <a:gd name="T35" fmla="*/ 49 h 53"/>
              <a:gd name="T36" fmla="*/ 9 w 55"/>
              <a:gd name="T37" fmla="*/ 47 h 53"/>
              <a:gd name="T38" fmla="*/ 13 w 55"/>
              <a:gd name="T39" fmla="*/ 40 h 53"/>
              <a:gd name="T40" fmla="*/ 13 w 55"/>
              <a:gd name="T41" fmla="*/ 53 h 53"/>
              <a:gd name="T42" fmla="*/ 17 w 55"/>
              <a:gd name="T43" fmla="*/ 53 h 53"/>
              <a:gd name="T44" fmla="*/ 24 w 55"/>
              <a:gd name="T45" fmla="*/ 49 h 53"/>
              <a:gd name="T46" fmla="*/ 26 w 55"/>
              <a:gd name="T47" fmla="*/ 43 h 53"/>
              <a:gd name="T48" fmla="*/ 28 w 55"/>
              <a:gd name="T49" fmla="*/ 40 h 53"/>
              <a:gd name="T50" fmla="*/ 28 w 55"/>
              <a:gd name="T51" fmla="*/ 53 h 53"/>
              <a:gd name="T52" fmla="*/ 39 w 55"/>
              <a:gd name="T53" fmla="*/ 49 h 53"/>
              <a:gd name="T54" fmla="*/ 42 w 55"/>
              <a:gd name="T55" fmla="*/ 43 h 53"/>
              <a:gd name="T56" fmla="*/ 42 w 55"/>
              <a:gd name="T57" fmla="*/ 40 h 53"/>
              <a:gd name="T58" fmla="*/ 42 w 55"/>
              <a:gd name="T59" fmla="*/ 49 h 53"/>
              <a:gd name="T60" fmla="*/ 46 w 55"/>
              <a:gd name="T61" fmla="*/ 47 h 53"/>
              <a:gd name="T62" fmla="*/ 51 w 55"/>
              <a:gd name="T63" fmla="*/ 45 h 53"/>
              <a:gd name="T64" fmla="*/ 55 w 55"/>
              <a:gd name="T65"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53">
                <a:moveTo>
                  <a:pt x="55" y="38"/>
                </a:moveTo>
                <a:lnTo>
                  <a:pt x="55" y="38"/>
                </a:lnTo>
                <a:lnTo>
                  <a:pt x="55" y="27"/>
                </a:lnTo>
                <a:lnTo>
                  <a:pt x="55" y="27"/>
                </a:lnTo>
                <a:lnTo>
                  <a:pt x="55" y="7"/>
                </a:lnTo>
                <a:lnTo>
                  <a:pt x="55" y="7"/>
                </a:lnTo>
                <a:lnTo>
                  <a:pt x="55" y="3"/>
                </a:lnTo>
                <a:lnTo>
                  <a:pt x="55" y="1"/>
                </a:lnTo>
                <a:lnTo>
                  <a:pt x="53" y="0"/>
                </a:lnTo>
                <a:lnTo>
                  <a:pt x="53" y="0"/>
                </a:lnTo>
                <a:lnTo>
                  <a:pt x="46" y="0"/>
                </a:lnTo>
                <a:lnTo>
                  <a:pt x="46" y="0"/>
                </a:lnTo>
                <a:lnTo>
                  <a:pt x="42" y="7"/>
                </a:lnTo>
                <a:lnTo>
                  <a:pt x="40" y="0"/>
                </a:lnTo>
                <a:lnTo>
                  <a:pt x="40" y="0"/>
                </a:lnTo>
                <a:lnTo>
                  <a:pt x="29" y="0"/>
                </a:lnTo>
                <a:lnTo>
                  <a:pt x="29" y="0"/>
                </a:lnTo>
                <a:lnTo>
                  <a:pt x="28" y="7"/>
                </a:lnTo>
                <a:lnTo>
                  <a:pt x="26" y="0"/>
                </a:lnTo>
                <a:lnTo>
                  <a:pt x="26" y="0"/>
                </a:lnTo>
                <a:lnTo>
                  <a:pt x="17" y="0"/>
                </a:lnTo>
                <a:lnTo>
                  <a:pt x="17" y="0"/>
                </a:lnTo>
                <a:lnTo>
                  <a:pt x="13" y="7"/>
                </a:lnTo>
                <a:lnTo>
                  <a:pt x="11" y="0"/>
                </a:lnTo>
                <a:lnTo>
                  <a:pt x="11" y="0"/>
                </a:lnTo>
                <a:lnTo>
                  <a:pt x="4" y="0"/>
                </a:lnTo>
                <a:lnTo>
                  <a:pt x="4" y="0"/>
                </a:lnTo>
                <a:lnTo>
                  <a:pt x="2" y="1"/>
                </a:lnTo>
                <a:lnTo>
                  <a:pt x="0" y="3"/>
                </a:lnTo>
                <a:lnTo>
                  <a:pt x="0" y="7"/>
                </a:lnTo>
                <a:lnTo>
                  <a:pt x="0" y="7"/>
                </a:lnTo>
                <a:lnTo>
                  <a:pt x="0" y="27"/>
                </a:lnTo>
                <a:lnTo>
                  <a:pt x="0" y="27"/>
                </a:lnTo>
                <a:lnTo>
                  <a:pt x="0" y="49"/>
                </a:lnTo>
                <a:lnTo>
                  <a:pt x="0" y="49"/>
                </a:lnTo>
                <a:lnTo>
                  <a:pt x="6" y="49"/>
                </a:lnTo>
                <a:lnTo>
                  <a:pt x="9" y="47"/>
                </a:lnTo>
                <a:lnTo>
                  <a:pt x="9" y="47"/>
                </a:lnTo>
                <a:lnTo>
                  <a:pt x="11" y="42"/>
                </a:lnTo>
                <a:lnTo>
                  <a:pt x="13" y="40"/>
                </a:lnTo>
                <a:lnTo>
                  <a:pt x="13" y="40"/>
                </a:lnTo>
                <a:lnTo>
                  <a:pt x="13" y="53"/>
                </a:lnTo>
                <a:lnTo>
                  <a:pt x="13" y="53"/>
                </a:lnTo>
                <a:lnTo>
                  <a:pt x="17" y="53"/>
                </a:lnTo>
                <a:lnTo>
                  <a:pt x="20" y="51"/>
                </a:lnTo>
                <a:lnTo>
                  <a:pt x="24" y="49"/>
                </a:lnTo>
                <a:lnTo>
                  <a:pt x="24" y="49"/>
                </a:lnTo>
                <a:lnTo>
                  <a:pt x="26" y="43"/>
                </a:lnTo>
                <a:lnTo>
                  <a:pt x="28" y="40"/>
                </a:lnTo>
                <a:lnTo>
                  <a:pt x="28" y="40"/>
                </a:lnTo>
                <a:lnTo>
                  <a:pt x="28" y="53"/>
                </a:lnTo>
                <a:lnTo>
                  <a:pt x="28" y="53"/>
                </a:lnTo>
                <a:lnTo>
                  <a:pt x="33" y="51"/>
                </a:lnTo>
                <a:lnTo>
                  <a:pt x="39" y="49"/>
                </a:lnTo>
                <a:lnTo>
                  <a:pt x="39" y="49"/>
                </a:lnTo>
                <a:lnTo>
                  <a:pt x="42" y="43"/>
                </a:lnTo>
                <a:lnTo>
                  <a:pt x="42" y="40"/>
                </a:lnTo>
                <a:lnTo>
                  <a:pt x="42" y="40"/>
                </a:lnTo>
                <a:lnTo>
                  <a:pt x="42" y="49"/>
                </a:lnTo>
                <a:lnTo>
                  <a:pt x="42" y="49"/>
                </a:lnTo>
                <a:lnTo>
                  <a:pt x="46" y="47"/>
                </a:lnTo>
                <a:lnTo>
                  <a:pt x="46" y="47"/>
                </a:lnTo>
                <a:lnTo>
                  <a:pt x="51" y="45"/>
                </a:lnTo>
                <a:lnTo>
                  <a:pt x="51" y="45"/>
                </a:lnTo>
                <a:lnTo>
                  <a:pt x="53" y="43"/>
                </a:lnTo>
                <a:lnTo>
                  <a:pt x="5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1" name="Freeform 42"/>
          <p:cNvSpPr>
            <a:spLocks/>
          </p:cNvSpPr>
          <p:nvPr userDrawn="1"/>
        </p:nvSpPr>
        <p:spPr bwMode="auto">
          <a:xfrm>
            <a:off x="8269288" y="-926678"/>
            <a:ext cx="53975" cy="60325"/>
          </a:xfrm>
          <a:custGeom>
            <a:avLst/>
            <a:gdLst>
              <a:gd name="T0" fmla="*/ 67 w 67"/>
              <a:gd name="T1" fmla="*/ 57 h 77"/>
              <a:gd name="T2" fmla="*/ 67 w 67"/>
              <a:gd name="T3" fmla="*/ 44 h 77"/>
              <a:gd name="T4" fmla="*/ 67 w 67"/>
              <a:gd name="T5" fmla="*/ 44 h 77"/>
              <a:gd name="T6" fmla="*/ 65 w 67"/>
              <a:gd name="T7" fmla="*/ 42 h 77"/>
              <a:gd name="T8" fmla="*/ 63 w 67"/>
              <a:gd name="T9" fmla="*/ 37 h 77"/>
              <a:gd name="T10" fmla="*/ 63 w 67"/>
              <a:gd name="T11" fmla="*/ 30 h 77"/>
              <a:gd name="T12" fmla="*/ 63 w 67"/>
              <a:gd name="T13" fmla="*/ 30 h 77"/>
              <a:gd name="T14" fmla="*/ 63 w 67"/>
              <a:gd name="T15" fmla="*/ 26 h 77"/>
              <a:gd name="T16" fmla="*/ 65 w 67"/>
              <a:gd name="T17" fmla="*/ 21 h 77"/>
              <a:gd name="T18" fmla="*/ 67 w 67"/>
              <a:gd name="T19" fmla="*/ 17 h 77"/>
              <a:gd name="T20" fmla="*/ 67 w 67"/>
              <a:gd name="T21" fmla="*/ 6 h 77"/>
              <a:gd name="T22" fmla="*/ 67 w 67"/>
              <a:gd name="T23" fmla="*/ 6 h 77"/>
              <a:gd name="T24" fmla="*/ 63 w 67"/>
              <a:gd name="T25" fmla="*/ 2 h 77"/>
              <a:gd name="T26" fmla="*/ 60 w 67"/>
              <a:gd name="T27" fmla="*/ 0 h 77"/>
              <a:gd name="T28" fmla="*/ 56 w 67"/>
              <a:gd name="T29" fmla="*/ 0 h 77"/>
              <a:gd name="T30" fmla="*/ 56 w 67"/>
              <a:gd name="T31" fmla="*/ 41 h 77"/>
              <a:gd name="T32" fmla="*/ 56 w 67"/>
              <a:gd name="T33" fmla="*/ 41 h 77"/>
              <a:gd name="T34" fmla="*/ 54 w 67"/>
              <a:gd name="T35" fmla="*/ 46 h 77"/>
              <a:gd name="T36" fmla="*/ 51 w 67"/>
              <a:gd name="T37" fmla="*/ 52 h 77"/>
              <a:gd name="T38" fmla="*/ 45 w 67"/>
              <a:gd name="T39" fmla="*/ 55 h 77"/>
              <a:gd name="T40" fmla="*/ 38 w 67"/>
              <a:gd name="T41" fmla="*/ 57 h 77"/>
              <a:gd name="T42" fmla="*/ 38 w 67"/>
              <a:gd name="T43" fmla="*/ 57 h 77"/>
              <a:gd name="T44" fmla="*/ 23 w 67"/>
              <a:gd name="T45" fmla="*/ 59 h 77"/>
              <a:gd name="T46" fmla="*/ 10 w 67"/>
              <a:gd name="T47" fmla="*/ 61 h 77"/>
              <a:gd name="T48" fmla="*/ 0 w 67"/>
              <a:gd name="T49" fmla="*/ 61 h 77"/>
              <a:gd name="T50" fmla="*/ 0 w 67"/>
              <a:gd name="T51" fmla="*/ 61 h 77"/>
              <a:gd name="T52" fmla="*/ 1 w 67"/>
              <a:gd name="T53" fmla="*/ 70 h 77"/>
              <a:gd name="T54" fmla="*/ 1 w 67"/>
              <a:gd name="T55" fmla="*/ 70 h 77"/>
              <a:gd name="T56" fmla="*/ 5 w 67"/>
              <a:gd name="T57" fmla="*/ 75 h 77"/>
              <a:gd name="T58" fmla="*/ 7 w 67"/>
              <a:gd name="T59" fmla="*/ 77 h 77"/>
              <a:gd name="T60" fmla="*/ 54 w 67"/>
              <a:gd name="T61" fmla="*/ 77 h 77"/>
              <a:gd name="T62" fmla="*/ 67 w 67"/>
              <a:gd name="T63" fmla="*/ 5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77">
                <a:moveTo>
                  <a:pt x="67" y="57"/>
                </a:moveTo>
                <a:lnTo>
                  <a:pt x="67" y="44"/>
                </a:lnTo>
                <a:lnTo>
                  <a:pt x="67" y="44"/>
                </a:lnTo>
                <a:lnTo>
                  <a:pt x="65" y="42"/>
                </a:lnTo>
                <a:lnTo>
                  <a:pt x="63" y="37"/>
                </a:lnTo>
                <a:lnTo>
                  <a:pt x="63" y="30"/>
                </a:lnTo>
                <a:lnTo>
                  <a:pt x="63" y="30"/>
                </a:lnTo>
                <a:lnTo>
                  <a:pt x="63" y="26"/>
                </a:lnTo>
                <a:lnTo>
                  <a:pt x="65" y="21"/>
                </a:lnTo>
                <a:lnTo>
                  <a:pt x="67" y="17"/>
                </a:lnTo>
                <a:lnTo>
                  <a:pt x="67" y="6"/>
                </a:lnTo>
                <a:lnTo>
                  <a:pt x="67" y="6"/>
                </a:lnTo>
                <a:lnTo>
                  <a:pt x="63" y="2"/>
                </a:lnTo>
                <a:lnTo>
                  <a:pt x="60" y="0"/>
                </a:lnTo>
                <a:lnTo>
                  <a:pt x="56" y="0"/>
                </a:lnTo>
                <a:lnTo>
                  <a:pt x="56" y="41"/>
                </a:lnTo>
                <a:lnTo>
                  <a:pt x="56" y="41"/>
                </a:lnTo>
                <a:lnTo>
                  <a:pt x="54" y="46"/>
                </a:lnTo>
                <a:lnTo>
                  <a:pt x="51" y="52"/>
                </a:lnTo>
                <a:lnTo>
                  <a:pt x="45" y="55"/>
                </a:lnTo>
                <a:lnTo>
                  <a:pt x="38" y="57"/>
                </a:lnTo>
                <a:lnTo>
                  <a:pt x="38" y="57"/>
                </a:lnTo>
                <a:lnTo>
                  <a:pt x="23" y="59"/>
                </a:lnTo>
                <a:lnTo>
                  <a:pt x="10" y="61"/>
                </a:lnTo>
                <a:lnTo>
                  <a:pt x="0" y="61"/>
                </a:lnTo>
                <a:lnTo>
                  <a:pt x="0" y="61"/>
                </a:lnTo>
                <a:lnTo>
                  <a:pt x="1" y="70"/>
                </a:lnTo>
                <a:lnTo>
                  <a:pt x="1" y="70"/>
                </a:lnTo>
                <a:lnTo>
                  <a:pt x="5" y="75"/>
                </a:lnTo>
                <a:lnTo>
                  <a:pt x="7" y="77"/>
                </a:lnTo>
                <a:lnTo>
                  <a:pt x="54" y="77"/>
                </a:lnTo>
                <a:lnTo>
                  <a:pt x="67" y="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2" name="Freeform 43"/>
          <p:cNvSpPr>
            <a:spLocks/>
          </p:cNvSpPr>
          <p:nvPr userDrawn="1"/>
        </p:nvSpPr>
        <p:spPr bwMode="auto">
          <a:xfrm>
            <a:off x="8272463" y="-858415"/>
            <a:ext cx="42863" cy="14288"/>
          </a:xfrm>
          <a:custGeom>
            <a:avLst/>
            <a:gdLst>
              <a:gd name="T0" fmla="*/ 4 w 55"/>
              <a:gd name="T1" fmla="*/ 19 h 19"/>
              <a:gd name="T2" fmla="*/ 51 w 55"/>
              <a:gd name="T3" fmla="*/ 19 h 19"/>
              <a:gd name="T4" fmla="*/ 51 w 55"/>
              <a:gd name="T5" fmla="*/ 19 h 19"/>
              <a:gd name="T6" fmla="*/ 55 w 55"/>
              <a:gd name="T7" fmla="*/ 9 h 19"/>
              <a:gd name="T8" fmla="*/ 53 w 55"/>
              <a:gd name="T9" fmla="*/ 0 h 19"/>
              <a:gd name="T10" fmla="*/ 4 w 55"/>
              <a:gd name="T11" fmla="*/ 0 h 19"/>
              <a:gd name="T12" fmla="*/ 0 w 55"/>
              <a:gd name="T13" fmla="*/ 9 h 19"/>
              <a:gd name="T14" fmla="*/ 4 w 55"/>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9">
                <a:moveTo>
                  <a:pt x="4" y="19"/>
                </a:moveTo>
                <a:lnTo>
                  <a:pt x="51" y="19"/>
                </a:lnTo>
                <a:lnTo>
                  <a:pt x="51" y="19"/>
                </a:lnTo>
                <a:lnTo>
                  <a:pt x="55" y="9"/>
                </a:lnTo>
                <a:lnTo>
                  <a:pt x="53" y="0"/>
                </a:lnTo>
                <a:lnTo>
                  <a:pt x="4" y="0"/>
                </a:lnTo>
                <a:lnTo>
                  <a:pt x="0" y="9"/>
                </a:lnTo>
                <a:lnTo>
                  <a:pt x="4"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3" name="Freeform 44"/>
          <p:cNvSpPr>
            <a:spLocks/>
          </p:cNvSpPr>
          <p:nvPr userDrawn="1"/>
        </p:nvSpPr>
        <p:spPr bwMode="auto">
          <a:xfrm>
            <a:off x="8274050" y="-837778"/>
            <a:ext cx="44450" cy="50800"/>
          </a:xfrm>
          <a:custGeom>
            <a:avLst/>
            <a:gdLst>
              <a:gd name="T0" fmla="*/ 47 w 55"/>
              <a:gd name="T1" fmla="*/ 0 h 64"/>
              <a:gd name="T2" fmla="*/ 0 w 55"/>
              <a:gd name="T3" fmla="*/ 0 h 64"/>
              <a:gd name="T4" fmla="*/ 0 w 55"/>
              <a:gd name="T5" fmla="*/ 62 h 64"/>
              <a:gd name="T6" fmla="*/ 42 w 55"/>
              <a:gd name="T7" fmla="*/ 64 h 64"/>
              <a:gd name="T8" fmla="*/ 55 w 55"/>
              <a:gd name="T9" fmla="*/ 53 h 64"/>
              <a:gd name="T10" fmla="*/ 47 w 55"/>
              <a:gd name="T11" fmla="*/ 0 h 64"/>
            </a:gdLst>
            <a:ahLst/>
            <a:cxnLst>
              <a:cxn ang="0">
                <a:pos x="T0" y="T1"/>
              </a:cxn>
              <a:cxn ang="0">
                <a:pos x="T2" y="T3"/>
              </a:cxn>
              <a:cxn ang="0">
                <a:pos x="T4" y="T5"/>
              </a:cxn>
              <a:cxn ang="0">
                <a:pos x="T6" y="T7"/>
              </a:cxn>
              <a:cxn ang="0">
                <a:pos x="T8" y="T9"/>
              </a:cxn>
              <a:cxn ang="0">
                <a:pos x="T10" y="T11"/>
              </a:cxn>
            </a:cxnLst>
            <a:rect l="0" t="0" r="r" b="b"/>
            <a:pathLst>
              <a:path w="55" h="64">
                <a:moveTo>
                  <a:pt x="47" y="0"/>
                </a:moveTo>
                <a:lnTo>
                  <a:pt x="0" y="0"/>
                </a:lnTo>
                <a:lnTo>
                  <a:pt x="0" y="62"/>
                </a:lnTo>
                <a:lnTo>
                  <a:pt x="42" y="64"/>
                </a:lnTo>
                <a:lnTo>
                  <a:pt x="55" y="53"/>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4" name="Freeform 45"/>
          <p:cNvSpPr>
            <a:spLocks/>
          </p:cNvSpPr>
          <p:nvPr userDrawn="1"/>
        </p:nvSpPr>
        <p:spPr bwMode="auto">
          <a:xfrm>
            <a:off x="8274050" y="-788565"/>
            <a:ext cx="57150" cy="50800"/>
          </a:xfrm>
          <a:custGeom>
            <a:avLst/>
            <a:gdLst>
              <a:gd name="T0" fmla="*/ 73 w 73"/>
              <a:gd name="T1" fmla="*/ 16 h 64"/>
              <a:gd name="T2" fmla="*/ 73 w 73"/>
              <a:gd name="T3" fmla="*/ 16 h 64"/>
              <a:gd name="T4" fmla="*/ 64 w 73"/>
              <a:gd name="T5" fmla="*/ 9 h 64"/>
              <a:gd name="T6" fmla="*/ 64 w 73"/>
              <a:gd name="T7" fmla="*/ 9 h 64"/>
              <a:gd name="T8" fmla="*/ 62 w 73"/>
              <a:gd name="T9" fmla="*/ 0 h 64"/>
              <a:gd name="T10" fmla="*/ 48 w 73"/>
              <a:gd name="T11" fmla="*/ 11 h 64"/>
              <a:gd name="T12" fmla="*/ 0 w 73"/>
              <a:gd name="T13" fmla="*/ 11 h 64"/>
              <a:gd name="T14" fmla="*/ 0 w 73"/>
              <a:gd name="T15" fmla="*/ 11 h 64"/>
              <a:gd name="T16" fmla="*/ 0 w 73"/>
              <a:gd name="T17" fmla="*/ 27 h 64"/>
              <a:gd name="T18" fmla="*/ 0 w 73"/>
              <a:gd name="T19" fmla="*/ 45 h 64"/>
              <a:gd name="T20" fmla="*/ 0 w 73"/>
              <a:gd name="T21" fmla="*/ 45 h 64"/>
              <a:gd name="T22" fmla="*/ 11 w 73"/>
              <a:gd name="T23" fmla="*/ 55 h 64"/>
              <a:gd name="T24" fmla="*/ 24 w 73"/>
              <a:gd name="T25" fmla="*/ 64 h 64"/>
              <a:gd name="T26" fmla="*/ 55 w 73"/>
              <a:gd name="T27" fmla="*/ 25 h 64"/>
              <a:gd name="T28" fmla="*/ 73 w 73"/>
              <a:gd name="T29" fmla="*/ 1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64">
                <a:moveTo>
                  <a:pt x="73" y="16"/>
                </a:moveTo>
                <a:lnTo>
                  <a:pt x="73" y="16"/>
                </a:lnTo>
                <a:lnTo>
                  <a:pt x="64" y="9"/>
                </a:lnTo>
                <a:lnTo>
                  <a:pt x="64" y="9"/>
                </a:lnTo>
                <a:lnTo>
                  <a:pt x="62" y="0"/>
                </a:lnTo>
                <a:lnTo>
                  <a:pt x="48" y="11"/>
                </a:lnTo>
                <a:lnTo>
                  <a:pt x="0" y="11"/>
                </a:lnTo>
                <a:lnTo>
                  <a:pt x="0" y="11"/>
                </a:lnTo>
                <a:lnTo>
                  <a:pt x="0" y="27"/>
                </a:lnTo>
                <a:lnTo>
                  <a:pt x="0" y="45"/>
                </a:lnTo>
                <a:lnTo>
                  <a:pt x="0" y="45"/>
                </a:lnTo>
                <a:lnTo>
                  <a:pt x="11" y="55"/>
                </a:lnTo>
                <a:lnTo>
                  <a:pt x="24" y="64"/>
                </a:lnTo>
                <a:lnTo>
                  <a:pt x="55" y="25"/>
                </a:lnTo>
                <a:lnTo>
                  <a:pt x="73"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5" name="Freeform 46"/>
          <p:cNvSpPr>
            <a:spLocks/>
          </p:cNvSpPr>
          <p:nvPr userDrawn="1"/>
        </p:nvSpPr>
        <p:spPr bwMode="auto">
          <a:xfrm>
            <a:off x="8301038" y="-769515"/>
            <a:ext cx="85725" cy="50800"/>
          </a:xfrm>
          <a:custGeom>
            <a:avLst/>
            <a:gdLst>
              <a:gd name="T0" fmla="*/ 27 w 108"/>
              <a:gd name="T1" fmla="*/ 7 h 63"/>
              <a:gd name="T2" fmla="*/ 0 w 108"/>
              <a:gd name="T3" fmla="*/ 43 h 63"/>
              <a:gd name="T4" fmla="*/ 45 w 108"/>
              <a:gd name="T5" fmla="*/ 63 h 63"/>
              <a:gd name="T6" fmla="*/ 45 w 108"/>
              <a:gd name="T7" fmla="*/ 63 h 63"/>
              <a:gd name="T8" fmla="*/ 65 w 108"/>
              <a:gd name="T9" fmla="*/ 51 h 63"/>
              <a:gd name="T10" fmla="*/ 86 w 108"/>
              <a:gd name="T11" fmla="*/ 38 h 63"/>
              <a:gd name="T12" fmla="*/ 108 w 108"/>
              <a:gd name="T13" fmla="*/ 23 h 63"/>
              <a:gd name="T14" fmla="*/ 44 w 108"/>
              <a:gd name="T15" fmla="*/ 0 h 63"/>
              <a:gd name="T16" fmla="*/ 27 w 108"/>
              <a:gd name="T17"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63">
                <a:moveTo>
                  <a:pt x="27" y="7"/>
                </a:moveTo>
                <a:lnTo>
                  <a:pt x="0" y="43"/>
                </a:lnTo>
                <a:lnTo>
                  <a:pt x="45" y="63"/>
                </a:lnTo>
                <a:lnTo>
                  <a:pt x="45" y="63"/>
                </a:lnTo>
                <a:lnTo>
                  <a:pt x="65" y="51"/>
                </a:lnTo>
                <a:lnTo>
                  <a:pt x="86" y="38"/>
                </a:lnTo>
                <a:lnTo>
                  <a:pt x="108" y="23"/>
                </a:lnTo>
                <a:lnTo>
                  <a:pt x="44" y="0"/>
                </a:lnTo>
                <a:lnTo>
                  <a:pt x="27"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6" name="Freeform 47"/>
          <p:cNvSpPr>
            <a:spLocks/>
          </p:cNvSpPr>
          <p:nvPr userDrawn="1"/>
        </p:nvSpPr>
        <p:spPr bwMode="auto">
          <a:xfrm>
            <a:off x="8324850" y="-952078"/>
            <a:ext cx="22225" cy="93663"/>
          </a:xfrm>
          <a:custGeom>
            <a:avLst/>
            <a:gdLst>
              <a:gd name="T0" fmla="*/ 22 w 27"/>
              <a:gd name="T1" fmla="*/ 50 h 117"/>
              <a:gd name="T2" fmla="*/ 22 w 27"/>
              <a:gd name="T3" fmla="*/ 50 h 117"/>
              <a:gd name="T4" fmla="*/ 22 w 27"/>
              <a:gd name="T5" fmla="*/ 11 h 117"/>
              <a:gd name="T6" fmla="*/ 22 w 27"/>
              <a:gd name="T7" fmla="*/ 11 h 117"/>
              <a:gd name="T8" fmla="*/ 24 w 27"/>
              <a:gd name="T9" fmla="*/ 8 h 117"/>
              <a:gd name="T10" fmla="*/ 24 w 27"/>
              <a:gd name="T11" fmla="*/ 8 h 117"/>
              <a:gd name="T12" fmla="*/ 24 w 27"/>
              <a:gd name="T13" fmla="*/ 4 h 117"/>
              <a:gd name="T14" fmla="*/ 24 w 27"/>
              <a:gd name="T15" fmla="*/ 0 h 117"/>
              <a:gd name="T16" fmla="*/ 2 w 27"/>
              <a:gd name="T17" fmla="*/ 0 h 117"/>
              <a:gd name="T18" fmla="*/ 2 w 27"/>
              <a:gd name="T19" fmla="*/ 0 h 117"/>
              <a:gd name="T20" fmla="*/ 2 w 27"/>
              <a:gd name="T21" fmla="*/ 6 h 117"/>
              <a:gd name="T22" fmla="*/ 2 w 27"/>
              <a:gd name="T23" fmla="*/ 6 h 117"/>
              <a:gd name="T24" fmla="*/ 2 w 27"/>
              <a:gd name="T25" fmla="*/ 9 h 117"/>
              <a:gd name="T26" fmla="*/ 3 w 27"/>
              <a:gd name="T27" fmla="*/ 11 h 117"/>
              <a:gd name="T28" fmla="*/ 3 w 27"/>
              <a:gd name="T29" fmla="*/ 50 h 117"/>
              <a:gd name="T30" fmla="*/ 3 w 27"/>
              <a:gd name="T31" fmla="*/ 50 h 117"/>
              <a:gd name="T32" fmla="*/ 2 w 27"/>
              <a:gd name="T33" fmla="*/ 52 h 117"/>
              <a:gd name="T34" fmla="*/ 0 w 27"/>
              <a:gd name="T35" fmla="*/ 61 h 117"/>
              <a:gd name="T36" fmla="*/ 0 w 27"/>
              <a:gd name="T37" fmla="*/ 61 h 117"/>
              <a:gd name="T38" fmla="*/ 0 w 27"/>
              <a:gd name="T39" fmla="*/ 66 h 117"/>
              <a:gd name="T40" fmla="*/ 2 w 27"/>
              <a:gd name="T41" fmla="*/ 72 h 117"/>
              <a:gd name="T42" fmla="*/ 5 w 27"/>
              <a:gd name="T43" fmla="*/ 75 h 117"/>
              <a:gd name="T44" fmla="*/ 3 w 27"/>
              <a:gd name="T45" fmla="*/ 106 h 117"/>
              <a:gd name="T46" fmla="*/ 3 w 27"/>
              <a:gd name="T47" fmla="*/ 106 h 117"/>
              <a:gd name="T48" fmla="*/ 3 w 27"/>
              <a:gd name="T49" fmla="*/ 108 h 117"/>
              <a:gd name="T50" fmla="*/ 2 w 27"/>
              <a:gd name="T51" fmla="*/ 112 h 117"/>
              <a:gd name="T52" fmla="*/ 2 w 27"/>
              <a:gd name="T53" fmla="*/ 112 h 117"/>
              <a:gd name="T54" fmla="*/ 2 w 27"/>
              <a:gd name="T55" fmla="*/ 117 h 117"/>
              <a:gd name="T56" fmla="*/ 24 w 27"/>
              <a:gd name="T57" fmla="*/ 117 h 117"/>
              <a:gd name="T58" fmla="*/ 24 w 27"/>
              <a:gd name="T59" fmla="*/ 117 h 117"/>
              <a:gd name="T60" fmla="*/ 24 w 27"/>
              <a:gd name="T61" fmla="*/ 110 h 117"/>
              <a:gd name="T62" fmla="*/ 24 w 27"/>
              <a:gd name="T63" fmla="*/ 110 h 117"/>
              <a:gd name="T64" fmla="*/ 22 w 27"/>
              <a:gd name="T65" fmla="*/ 106 h 117"/>
              <a:gd name="T66" fmla="*/ 22 w 27"/>
              <a:gd name="T67" fmla="*/ 75 h 117"/>
              <a:gd name="T68" fmla="*/ 22 w 27"/>
              <a:gd name="T69" fmla="*/ 75 h 117"/>
              <a:gd name="T70" fmla="*/ 25 w 27"/>
              <a:gd name="T71" fmla="*/ 70 h 117"/>
              <a:gd name="T72" fmla="*/ 25 w 27"/>
              <a:gd name="T73" fmla="*/ 66 h 117"/>
              <a:gd name="T74" fmla="*/ 27 w 27"/>
              <a:gd name="T75" fmla="*/ 62 h 117"/>
              <a:gd name="T76" fmla="*/ 27 w 27"/>
              <a:gd name="T77" fmla="*/ 62 h 117"/>
              <a:gd name="T78" fmla="*/ 24 w 27"/>
              <a:gd name="T79" fmla="*/ 53 h 117"/>
              <a:gd name="T80" fmla="*/ 22 w 27"/>
              <a:gd name="T81" fmla="*/ 5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 h="117">
                <a:moveTo>
                  <a:pt x="22" y="50"/>
                </a:moveTo>
                <a:lnTo>
                  <a:pt x="22" y="50"/>
                </a:lnTo>
                <a:lnTo>
                  <a:pt x="22" y="11"/>
                </a:lnTo>
                <a:lnTo>
                  <a:pt x="22" y="11"/>
                </a:lnTo>
                <a:lnTo>
                  <a:pt x="24" y="8"/>
                </a:lnTo>
                <a:lnTo>
                  <a:pt x="24" y="8"/>
                </a:lnTo>
                <a:lnTo>
                  <a:pt x="24" y="4"/>
                </a:lnTo>
                <a:lnTo>
                  <a:pt x="24" y="0"/>
                </a:lnTo>
                <a:lnTo>
                  <a:pt x="2" y="0"/>
                </a:lnTo>
                <a:lnTo>
                  <a:pt x="2" y="0"/>
                </a:lnTo>
                <a:lnTo>
                  <a:pt x="2" y="6"/>
                </a:lnTo>
                <a:lnTo>
                  <a:pt x="2" y="6"/>
                </a:lnTo>
                <a:lnTo>
                  <a:pt x="2" y="9"/>
                </a:lnTo>
                <a:lnTo>
                  <a:pt x="3" y="11"/>
                </a:lnTo>
                <a:lnTo>
                  <a:pt x="3" y="50"/>
                </a:lnTo>
                <a:lnTo>
                  <a:pt x="3" y="50"/>
                </a:lnTo>
                <a:lnTo>
                  <a:pt x="2" y="52"/>
                </a:lnTo>
                <a:lnTo>
                  <a:pt x="0" y="61"/>
                </a:lnTo>
                <a:lnTo>
                  <a:pt x="0" y="61"/>
                </a:lnTo>
                <a:lnTo>
                  <a:pt x="0" y="66"/>
                </a:lnTo>
                <a:lnTo>
                  <a:pt x="2" y="72"/>
                </a:lnTo>
                <a:lnTo>
                  <a:pt x="5" y="75"/>
                </a:lnTo>
                <a:lnTo>
                  <a:pt x="3" y="106"/>
                </a:lnTo>
                <a:lnTo>
                  <a:pt x="3" y="106"/>
                </a:lnTo>
                <a:lnTo>
                  <a:pt x="3" y="108"/>
                </a:lnTo>
                <a:lnTo>
                  <a:pt x="2" y="112"/>
                </a:lnTo>
                <a:lnTo>
                  <a:pt x="2" y="112"/>
                </a:lnTo>
                <a:lnTo>
                  <a:pt x="2" y="117"/>
                </a:lnTo>
                <a:lnTo>
                  <a:pt x="24" y="117"/>
                </a:lnTo>
                <a:lnTo>
                  <a:pt x="24" y="117"/>
                </a:lnTo>
                <a:lnTo>
                  <a:pt x="24" y="110"/>
                </a:lnTo>
                <a:lnTo>
                  <a:pt x="24" y="110"/>
                </a:lnTo>
                <a:lnTo>
                  <a:pt x="22" y="106"/>
                </a:lnTo>
                <a:lnTo>
                  <a:pt x="22" y="75"/>
                </a:lnTo>
                <a:lnTo>
                  <a:pt x="22" y="75"/>
                </a:lnTo>
                <a:lnTo>
                  <a:pt x="25" y="70"/>
                </a:lnTo>
                <a:lnTo>
                  <a:pt x="25" y="66"/>
                </a:lnTo>
                <a:lnTo>
                  <a:pt x="27" y="62"/>
                </a:lnTo>
                <a:lnTo>
                  <a:pt x="27" y="62"/>
                </a:lnTo>
                <a:lnTo>
                  <a:pt x="24" y="53"/>
                </a:lnTo>
                <a:lnTo>
                  <a:pt x="22"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7" name="Freeform 48"/>
          <p:cNvSpPr>
            <a:spLocks/>
          </p:cNvSpPr>
          <p:nvPr userDrawn="1"/>
        </p:nvSpPr>
        <p:spPr bwMode="auto">
          <a:xfrm>
            <a:off x="8347075" y="-923503"/>
            <a:ext cx="60325" cy="42863"/>
          </a:xfrm>
          <a:custGeom>
            <a:avLst/>
            <a:gdLst>
              <a:gd name="T0" fmla="*/ 42 w 77"/>
              <a:gd name="T1" fmla="*/ 46 h 55"/>
              <a:gd name="T2" fmla="*/ 77 w 77"/>
              <a:gd name="T3" fmla="*/ 9 h 55"/>
              <a:gd name="T4" fmla="*/ 77 w 77"/>
              <a:gd name="T5" fmla="*/ 9 h 55"/>
              <a:gd name="T6" fmla="*/ 26 w 77"/>
              <a:gd name="T7" fmla="*/ 9 h 55"/>
              <a:gd name="T8" fmla="*/ 26 w 77"/>
              <a:gd name="T9" fmla="*/ 9 h 55"/>
              <a:gd name="T10" fmla="*/ 20 w 77"/>
              <a:gd name="T11" fmla="*/ 7 h 55"/>
              <a:gd name="T12" fmla="*/ 15 w 77"/>
              <a:gd name="T13" fmla="*/ 4 h 55"/>
              <a:gd name="T14" fmla="*/ 7 w 77"/>
              <a:gd name="T15" fmla="*/ 0 h 55"/>
              <a:gd name="T16" fmla="*/ 6 w 77"/>
              <a:gd name="T17" fmla="*/ 0 h 55"/>
              <a:gd name="T18" fmla="*/ 6 w 77"/>
              <a:gd name="T19" fmla="*/ 0 h 55"/>
              <a:gd name="T20" fmla="*/ 0 w 77"/>
              <a:gd name="T21" fmla="*/ 11 h 55"/>
              <a:gd name="T22" fmla="*/ 0 w 77"/>
              <a:gd name="T23" fmla="*/ 11 h 55"/>
              <a:gd name="T24" fmla="*/ 4 w 77"/>
              <a:gd name="T25" fmla="*/ 17 h 55"/>
              <a:gd name="T26" fmla="*/ 6 w 77"/>
              <a:gd name="T27" fmla="*/ 20 h 55"/>
              <a:gd name="T28" fmla="*/ 7 w 77"/>
              <a:gd name="T29" fmla="*/ 27 h 55"/>
              <a:gd name="T30" fmla="*/ 7 w 77"/>
              <a:gd name="T31" fmla="*/ 27 h 55"/>
              <a:gd name="T32" fmla="*/ 7 w 77"/>
              <a:gd name="T33" fmla="*/ 33 h 55"/>
              <a:gd name="T34" fmla="*/ 4 w 77"/>
              <a:gd name="T35" fmla="*/ 38 h 55"/>
              <a:gd name="T36" fmla="*/ 0 w 77"/>
              <a:gd name="T37" fmla="*/ 42 h 55"/>
              <a:gd name="T38" fmla="*/ 0 w 77"/>
              <a:gd name="T39" fmla="*/ 42 h 55"/>
              <a:gd name="T40" fmla="*/ 7 w 77"/>
              <a:gd name="T41" fmla="*/ 55 h 55"/>
              <a:gd name="T42" fmla="*/ 7 w 77"/>
              <a:gd name="T43" fmla="*/ 55 h 55"/>
              <a:gd name="T44" fmla="*/ 13 w 77"/>
              <a:gd name="T45" fmla="*/ 51 h 55"/>
              <a:gd name="T46" fmla="*/ 28 w 77"/>
              <a:gd name="T47" fmla="*/ 46 h 55"/>
              <a:gd name="T48" fmla="*/ 28 w 77"/>
              <a:gd name="T49" fmla="*/ 46 h 55"/>
              <a:gd name="T50" fmla="*/ 42 w 77"/>
              <a:gd name="T51" fmla="*/ 4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55">
                <a:moveTo>
                  <a:pt x="42" y="46"/>
                </a:moveTo>
                <a:lnTo>
                  <a:pt x="77" y="9"/>
                </a:lnTo>
                <a:lnTo>
                  <a:pt x="77" y="9"/>
                </a:lnTo>
                <a:lnTo>
                  <a:pt x="26" y="9"/>
                </a:lnTo>
                <a:lnTo>
                  <a:pt x="26" y="9"/>
                </a:lnTo>
                <a:lnTo>
                  <a:pt x="20" y="7"/>
                </a:lnTo>
                <a:lnTo>
                  <a:pt x="15" y="4"/>
                </a:lnTo>
                <a:lnTo>
                  <a:pt x="7" y="0"/>
                </a:lnTo>
                <a:lnTo>
                  <a:pt x="6" y="0"/>
                </a:lnTo>
                <a:lnTo>
                  <a:pt x="6" y="0"/>
                </a:lnTo>
                <a:lnTo>
                  <a:pt x="0" y="11"/>
                </a:lnTo>
                <a:lnTo>
                  <a:pt x="0" y="11"/>
                </a:lnTo>
                <a:lnTo>
                  <a:pt x="4" y="17"/>
                </a:lnTo>
                <a:lnTo>
                  <a:pt x="6" y="20"/>
                </a:lnTo>
                <a:lnTo>
                  <a:pt x="7" y="27"/>
                </a:lnTo>
                <a:lnTo>
                  <a:pt x="7" y="27"/>
                </a:lnTo>
                <a:lnTo>
                  <a:pt x="7" y="33"/>
                </a:lnTo>
                <a:lnTo>
                  <a:pt x="4" y="38"/>
                </a:lnTo>
                <a:lnTo>
                  <a:pt x="0" y="42"/>
                </a:lnTo>
                <a:lnTo>
                  <a:pt x="0" y="42"/>
                </a:lnTo>
                <a:lnTo>
                  <a:pt x="7" y="55"/>
                </a:lnTo>
                <a:lnTo>
                  <a:pt x="7" y="55"/>
                </a:lnTo>
                <a:lnTo>
                  <a:pt x="13" y="51"/>
                </a:lnTo>
                <a:lnTo>
                  <a:pt x="28" y="46"/>
                </a:lnTo>
                <a:lnTo>
                  <a:pt x="28" y="46"/>
                </a:lnTo>
                <a:lnTo>
                  <a:pt x="42" y="4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8" name="Freeform 49"/>
          <p:cNvSpPr>
            <a:spLocks/>
          </p:cNvSpPr>
          <p:nvPr userDrawn="1"/>
        </p:nvSpPr>
        <p:spPr bwMode="auto">
          <a:xfrm>
            <a:off x="8423275" y="-982240"/>
            <a:ext cx="119063" cy="93663"/>
          </a:xfrm>
          <a:custGeom>
            <a:avLst/>
            <a:gdLst>
              <a:gd name="T0" fmla="*/ 152 w 152"/>
              <a:gd name="T1" fmla="*/ 60 h 119"/>
              <a:gd name="T2" fmla="*/ 148 w 152"/>
              <a:gd name="T3" fmla="*/ 58 h 119"/>
              <a:gd name="T4" fmla="*/ 139 w 152"/>
              <a:gd name="T5" fmla="*/ 62 h 119"/>
              <a:gd name="T6" fmla="*/ 135 w 152"/>
              <a:gd name="T7" fmla="*/ 64 h 119"/>
              <a:gd name="T8" fmla="*/ 134 w 152"/>
              <a:gd name="T9" fmla="*/ 75 h 119"/>
              <a:gd name="T10" fmla="*/ 130 w 152"/>
              <a:gd name="T11" fmla="*/ 71 h 119"/>
              <a:gd name="T12" fmla="*/ 121 w 152"/>
              <a:gd name="T13" fmla="*/ 69 h 119"/>
              <a:gd name="T14" fmla="*/ 113 w 152"/>
              <a:gd name="T15" fmla="*/ 71 h 119"/>
              <a:gd name="T16" fmla="*/ 117 w 152"/>
              <a:gd name="T17" fmla="*/ 80 h 119"/>
              <a:gd name="T18" fmla="*/ 113 w 152"/>
              <a:gd name="T19" fmla="*/ 90 h 119"/>
              <a:gd name="T20" fmla="*/ 110 w 152"/>
              <a:gd name="T21" fmla="*/ 90 h 119"/>
              <a:gd name="T22" fmla="*/ 103 w 152"/>
              <a:gd name="T23" fmla="*/ 84 h 119"/>
              <a:gd name="T24" fmla="*/ 103 w 152"/>
              <a:gd name="T25" fmla="*/ 79 h 119"/>
              <a:gd name="T26" fmla="*/ 93 w 152"/>
              <a:gd name="T27" fmla="*/ 82 h 119"/>
              <a:gd name="T28" fmla="*/ 88 w 152"/>
              <a:gd name="T29" fmla="*/ 79 h 119"/>
              <a:gd name="T30" fmla="*/ 90 w 152"/>
              <a:gd name="T31" fmla="*/ 69 h 119"/>
              <a:gd name="T32" fmla="*/ 104 w 152"/>
              <a:gd name="T33" fmla="*/ 66 h 119"/>
              <a:gd name="T34" fmla="*/ 103 w 152"/>
              <a:gd name="T35" fmla="*/ 60 h 119"/>
              <a:gd name="T36" fmla="*/ 97 w 152"/>
              <a:gd name="T37" fmla="*/ 53 h 119"/>
              <a:gd name="T38" fmla="*/ 92 w 152"/>
              <a:gd name="T39" fmla="*/ 51 h 119"/>
              <a:gd name="T40" fmla="*/ 82 w 152"/>
              <a:gd name="T41" fmla="*/ 53 h 119"/>
              <a:gd name="T42" fmla="*/ 86 w 152"/>
              <a:gd name="T43" fmla="*/ 51 h 119"/>
              <a:gd name="T44" fmla="*/ 90 w 152"/>
              <a:gd name="T45" fmla="*/ 44 h 119"/>
              <a:gd name="T46" fmla="*/ 90 w 152"/>
              <a:gd name="T47" fmla="*/ 35 h 119"/>
              <a:gd name="T48" fmla="*/ 84 w 152"/>
              <a:gd name="T49" fmla="*/ 26 h 119"/>
              <a:gd name="T50" fmla="*/ 84 w 152"/>
              <a:gd name="T51" fmla="*/ 26 h 119"/>
              <a:gd name="T52" fmla="*/ 79 w 152"/>
              <a:gd name="T53" fmla="*/ 27 h 119"/>
              <a:gd name="T54" fmla="*/ 68 w 152"/>
              <a:gd name="T55" fmla="*/ 33 h 119"/>
              <a:gd name="T56" fmla="*/ 66 w 152"/>
              <a:gd name="T57" fmla="*/ 38 h 119"/>
              <a:gd name="T58" fmla="*/ 66 w 152"/>
              <a:gd name="T59" fmla="*/ 46 h 119"/>
              <a:gd name="T60" fmla="*/ 62 w 152"/>
              <a:gd name="T61" fmla="*/ 40 h 119"/>
              <a:gd name="T62" fmla="*/ 55 w 152"/>
              <a:gd name="T63" fmla="*/ 35 h 119"/>
              <a:gd name="T64" fmla="*/ 50 w 152"/>
              <a:gd name="T65" fmla="*/ 35 h 119"/>
              <a:gd name="T66" fmla="*/ 42 w 152"/>
              <a:gd name="T67" fmla="*/ 38 h 119"/>
              <a:gd name="T68" fmla="*/ 48 w 152"/>
              <a:gd name="T69" fmla="*/ 46 h 119"/>
              <a:gd name="T70" fmla="*/ 48 w 152"/>
              <a:gd name="T71" fmla="*/ 57 h 119"/>
              <a:gd name="T72" fmla="*/ 42 w 152"/>
              <a:gd name="T73" fmla="*/ 58 h 119"/>
              <a:gd name="T74" fmla="*/ 35 w 152"/>
              <a:gd name="T75" fmla="*/ 53 h 119"/>
              <a:gd name="T76" fmla="*/ 33 w 152"/>
              <a:gd name="T77" fmla="*/ 47 h 119"/>
              <a:gd name="T78" fmla="*/ 26 w 152"/>
              <a:gd name="T79" fmla="*/ 53 h 119"/>
              <a:gd name="T80" fmla="*/ 20 w 152"/>
              <a:gd name="T81" fmla="*/ 51 h 119"/>
              <a:gd name="T82" fmla="*/ 17 w 152"/>
              <a:gd name="T83" fmla="*/ 42 h 119"/>
              <a:gd name="T84" fmla="*/ 31 w 152"/>
              <a:gd name="T85" fmla="*/ 35 h 119"/>
              <a:gd name="T86" fmla="*/ 29 w 152"/>
              <a:gd name="T87" fmla="*/ 33 h 119"/>
              <a:gd name="T88" fmla="*/ 22 w 152"/>
              <a:gd name="T89" fmla="*/ 24 h 119"/>
              <a:gd name="T90" fmla="*/ 15 w 152"/>
              <a:gd name="T91" fmla="*/ 24 h 119"/>
              <a:gd name="T92" fmla="*/ 18 w 152"/>
              <a:gd name="T93" fmla="*/ 18 h 119"/>
              <a:gd name="T94" fmla="*/ 20 w 152"/>
              <a:gd name="T95" fmla="*/ 9 h 119"/>
              <a:gd name="T96" fmla="*/ 18 w 152"/>
              <a:gd name="T97" fmla="*/ 5 h 119"/>
              <a:gd name="T98" fmla="*/ 13 w 152"/>
              <a:gd name="T99" fmla="*/ 0 h 119"/>
              <a:gd name="T100" fmla="*/ 35 w 152"/>
              <a:gd name="T101" fmla="*/ 88 h 119"/>
              <a:gd name="T102" fmla="*/ 46 w 152"/>
              <a:gd name="T103" fmla="*/ 82 h 119"/>
              <a:gd name="T104" fmla="*/ 51 w 152"/>
              <a:gd name="T105" fmla="*/ 79 h 119"/>
              <a:gd name="T106" fmla="*/ 66 w 152"/>
              <a:gd name="T107" fmla="*/ 80 h 119"/>
              <a:gd name="T108" fmla="*/ 71 w 152"/>
              <a:gd name="T109" fmla="*/ 82 h 119"/>
              <a:gd name="T110" fmla="*/ 82 w 152"/>
              <a:gd name="T111" fmla="*/ 90 h 119"/>
              <a:gd name="T112" fmla="*/ 84 w 152"/>
              <a:gd name="T113" fmla="*/ 99 h 119"/>
              <a:gd name="T114" fmla="*/ 84 w 152"/>
              <a:gd name="T115" fmla="*/ 104 h 119"/>
              <a:gd name="T116" fmla="*/ 106 w 152"/>
              <a:gd name="T117"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119">
                <a:moveTo>
                  <a:pt x="106" y="119"/>
                </a:moveTo>
                <a:lnTo>
                  <a:pt x="152" y="60"/>
                </a:lnTo>
                <a:lnTo>
                  <a:pt x="152" y="60"/>
                </a:lnTo>
                <a:lnTo>
                  <a:pt x="148" y="58"/>
                </a:lnTo>
                <a:lnTo>
                  <a:pt x="145" y="60"/>
                </a:lnTo>
                <a:lnTo>
                  <a:pt x="139" y="62"/>
                </a:lnTo>
                <a:lnTo>
                  <a:pt x="139" y="62"/>
                </a:lnTo>
                <a:lnTo>
                  <a:pt x="135" y="64"/>
                </a:lnTo>
                <a:lnTo>
                  <a:pt x="134" y="69"/>
                </a:lnTo>
                <a:lnTo>
                  <a:pt x="134" y="75"/>
                </a:lnTo>
                <a:lnTo>
                  <a:pt x="134" y="75"/>
                </a:lnTo>
                <a:lnTo>
                  <a:pt x="130" y="71"/>
                </a:lnTo>
                <a:lnTo>
                  <a:pt x="128" y="69"/>
                </a:lnTo>
                <a:lnTo>
                  <a:pt x="121" y="69"/>
                </a:lnTo>
                <a:lnTo>
                  <a:pt x="115" y="69"/>
                </a:lnTo>
                <a:lnTo>
                  <a:pt x="113" y="71"/>
                </a:lnTo>
                <a:lnTo>
                  <a:pt x="113" y="71"/>
                </a:lnTo>
                <a:lnTo>
                  <a:pt x="117" y="80"/>
                </a:lnTo>
                <a:lnTo>
                  <a:pt x="117" y="86"/>
                </a:lnTo>
                <a:lnTo>
                  <a:pt x="113" y="90"/>
                </a:lnTo>
                <a:lnTo>
                  <a:pt x="110" y="90"/>
                </a:lnTo>
                <a:lnTo>
                  <a:pt x="110" y="90"/>
                </a:lnTo>
                <a:lnTo>
                  <a:pt x="104" y="88"/>
                </a:lnTo>
                <a:lnTo>
                  <a:pt x="103" y="84"/>
                </a:lnTo>
                <a:lnTo>
                  <a:pt x="103" y="79"/>
                </a:lnTo>
                <a:lnTo>
                  <a:pt x="103" y="79"/>
                </a:lnTo>
                <a:lnTo>
                  <a:pt x="97" y="82"/>
                </a:lnTo>
                <a:lnTo>
                  <a:pt x="93" y="82"/>
                </a:lnTo>
                <a:lnTo>
                  <a:pt x="88" y="79"/>
                </a:lnTo>
                <a:lnTo>
                  <a:pt x="88" y="79"/>
                </a:lnTo>
                <a:lnTo>
                  <a:pt x="86" y="75"/>
                </a:lnTo>
                <a:lnTo>
                  <a:pt x="90" y="69"/>
                </a:lnTo>
                <a:lnTo>
                  <a:pt x="95" y="68"/>
                </a:lnTo>
                <a:lnTo>
                  <a:pt x="104" y="66"/>
                </a:lnTo>
                <a:lnTo>
                  <a:pt x="104" y="66"/>
                </a:lnTo>
                <a:lnTo>
                  <a:pt x="103" y="60"/>
                </a:lnTo>
                <a:lnTo>
                  <a:pt x="101" y="57"/>
                </a:lnTo>
                <a:lnTo>
                  <a:pt x="97" y="53"/>
                </a:lnTo>
                <a:lnTo>
                  <a:pt x="97" y="53"/>
                </a:lnTo>
                <a:lnTo>
                  <a:pt x="92" y="51"/>
                </a:lnTo>
                <a:lnTo>
                  <a:pt x="88" y="51"/>
                </a:lnTo>
                <a:lnTo>
                  <a:pt x="82" y="53"/>
                </a:lnTo>
                <a:lnTo>
                  <a:pt x="82" y="53"/>
                </a:lnTo>
                <a:lnTo>
                  <a:pt x="86" y="51"/>
                </a:lnTo>
                <a:lnTo>
                  <a:pt x="88" y="47"/>
                </a:lnTo>
                <a:lnTo>
                  <a:pt x="90" y="44"/>
                </a:lnTo>
                <a:lnTo>
                  <a:pt x="90" y="44"/>
                </a:lnTo>
                <a:lnTo>
                  <a:pt x="90" y="35"/>
                </a:lnTo>
                <a:lnTo>
                  <a:pt x="88" y="31"/>
                </a:lnTo>
                <a:lnTo>
                  <a:pt x="84" y="26"/>
                </a:lnTo>
                <a:lnTo>
                  <a:pt x="84" y="26"/>
                </a:lnTo>
                <a:lnTo>
                  <a:pt x="84" y="26"/>
                </a:lnTo>
                <a:lnTo>
                  <a:pt x="84" y="26"/>
                </a:lnTo>
                <a:lnTo>
                  <a:pt x="79" y="27"/>
                </a:lnTo>
                <a:lnTo>
                  <a:pt x="73" y="29"/>
                </a:lnTo>
                <a:lnTo>
                  <a:pt x="68" y="33"/>
                </a:lnTo>
                <a:lnTo>
                  <a:pt x="68" y="33"/>
                </a:lnTo>
                <a:lnTo>
                  <a:pt x="66" y="38"/>
                </a:lnTo>
                <a:lnTo>
                  <a:pt x="66" y="42"/>
                </a:lnTo>
                <a:lnTo>
                  <a:pt x="66" y="46"/>
                </a:lnTo>
                <a:lnTo>
                  <a:pt x="66" y="46"/>
                </a:lnTo>
                <a:lnTo>
                  <a:pt x="62" y="40"/>
                </a:lnTo>
                <a:lnTo>
                  <a:pt x="60" y="37"/>
                </a:lnTo>
                <a:lnTo>
                  <a:pt x="55" y="35"/>
                </a:lnTo>
                <a:lnTo>
                  <a:pt x="55" y="35"/>
                </a:lnTo>
                <a:lnTo>
                  <a:pt x="50" y="35"/>
                </a:lnTo>
                <a:lnTo>
                  <a:pt x="46" y="37"/>
                </a:lnTo>
                <a:lnTo>
                  <a:pt x="42" y="38"/>
                </a:lnTo>
                <a:lnTo>
                  <a:pt x="42" y="38"/>
                </a:lnTo>
                <a:lnTo>
                  <a:pt x="48" y="46"/>
                </a:lnTo>
                <a:lnTo>
                  <a:pt x="48" y="53"/>
                </a:lnTo>
                <a:lnTo>
                  <a:pt x="48" y="57"/>
                </a:lnTo>
                <a:lnTo>
                  <a:pt x="42" y="58"/>
                </a:lnTo>
                <a:lnTo>
                  <a:pt x="42" y="58"/>
                </a:lnTo>
                <a:lnTo>
                  <a:pt x="37" y="57"/>
                </a:lnTo>
                <a:lnTo>
                  <a:pt x="35" y="53"/>
                </a:lnTo>
                <a:lnTo>
                  <a:pt x="33" y="47"/>
                </a:lnTo>
                <a:lnTo>
                  <a:pt x="33" y="47"/>
                </a:lnTo>
                <a:lnTo>
                  <a:pt x="29" y="51"/>
                </a:lnTo>
                <a:lnTo>
                  <a:pt x="26" y="53"/>
                </a:lnTo>
                <a:lnTo>
                  <a:pt x="20" y="51"/>
                </a:lnTo>
                <a:lnTo>
                  <a:pt x="20" y="51"/>
                </a:lnTo>
                <a:lnTo>
                  <a:pt x="17" y="47"/>
                </a:lnTo>
                <a:lnTo>
                  <a:pt x="17" y="42"/>
                </a:lnTo>
                <a:lnTo>
                  <a:pt x="22" y="38"/>
                </a:lnTo>
                <a:lnTo>
                  <a:pt x="31" y="35"/>
                </a:lnTo>
                <a:lnTo>
                  <a:pt x="31" y="35"/>
                </a:lnTo>
                <a:lnTo>
                  <a:pt x="29" y="33"/>
                </a:lnTo>
                <a:lnTo>
                  <a:pt x="28" y="27"/>
                </a:lnTo>
                <a:lnTo>
                  <a:pt x="22" y="24"/>
                </a:lnTo>
                <a:lnTo>
                  <a:pt x="18" y="22"/>
                </a:lnTo>
                <a:lnTo>
                  <a:pt x="15" y="24"/>
                </a:lnTo>
                <a:lnTo>
                  <a:pt x="15" y="24"/>
                </a:lnTo>
                <a:lnTo>
                  <a:pt x="18" y="18"/>
                </a:lnTo>
                <a:lnTo>
                  <a:pt x="20" y="15"/>
                </a:lnTo>
                <a:lnTo>
                  <a:pt x="20" y="9"/>
                </a:lnTo>
                <a:lnTo>
                  <a:pt x="20" y="9"/>
                </a:lnTo>
                <a:lnTo>
                  <a:pt x="18" y="5"/>
                </a:lnTo>
                <a:lnTo>
                  <a:pt x="17" y="2"/>
                </a:lnTo>
                <a:lnTo>
                  <a:pt x="13" y="0"/>
                </a:lnTo>
                <a:lnTo>
                  <a:pt x="0" y="73"/>
                </a:lnTo>
                <a:lnTo>
                  <a:pt x="35" y="88"/>
                </a:lnTo>
                <a:lnTo>
                  <a:pt x="35" y="88"/>
                </a:lnTo>
                <a:lnTo>
                  <a:pt x="46" y="82"/>
                </a:lnTo>
                <a:lnTo>
                  <a:pt x="46" y="82"/>
                </a:lnTo>
                <a:lnTo>
                  <a:pt x="51" y="79"/>
                </a:lnTo>
                <a:lnTo>
                  <a:pt x="59" y="79"/>
                </a:lnTo>
                <a:lnTo>
                  <a:pt x="66" y="80"/>
                </a:lnTo>
                <a:lnTo>
                  <a:pt x="71" y="82"/>
                </a:lnTo>
                <a:lnTo>
                  <a:pt x="71" y="82"/>
                </a:lnTo>
                <a:lnTo>
                  <a:pt x="79" y="86"/>
                </a:lnTo>
                <a:lnTo>
                  <a:pt x="82" y="90"/>
                </a:lnTo>
                <a:lnTo>
                  <a:pt x="84" y="95"/>
                </a:lnTo>
                <a:lnTo>
                  <a:pt x="84" y="99"/>
                </a:lnTo>
                <a:lnTo>
                  <a:pt x="84" y="99"/>
                </a:lnTo>
                <a:lnTo>
                  <a:pt x="84" y="104"/>
                </a:lnTo>
                <a:lnTo>
                  <a:pt x="81" y="110"/>
                </a:lnTo>
                <a:lnTo>
                  <a:pt x="106" y="1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9" name="Freeform 50"/>
          <p:cNvSpPr>
            <a:spLocks/>
          </p:cNvSpPr>
          <p:nvPr userDrawn="1"/>
        </p:nvSpPr>
        <p:spPr bwMode="auto">
          <a:xfrm>
            <a:off x="8520113" y="-917153"/>
            <a:ext cx="142875" cy="25400"/>
          </a:xfrm>
          <a:custGeom>
            <a:avLst/>
            <a:gdLst>
              <a:gd name="T0" fmla="*/ 151 w 180"/>
              <a:gd name="T1" fmla="*/ 28 h 31"/>
              <a:gd name="T2" fmla="*/ 180 w 180"/>
              <a:gd name="T3" fmla="*/ 15 h 31"/>
              <a:gd name="T4" fmla="*/ 151 w 180"/>
              <a:gd name="T5" fmla="*/ 2 h 31"/>
              <a:gd name="T6" fmla="*/ 151 w 180"/>
              <a:gd name="T7" fmla="*/ 2 h 31"/>
              <a:gd name="T8" fmla="*/ 102 w 180"/>
              <a:gd name="T9" fmla="*/ 2 h 31"/>
              <a:gd name="T10" fmla="*/ 23 w 180"/>
              <a:gd name="T11" fmla="*/ 0 h 31"/>
              <a:gd name="T12" fmla="*/ 0 w 180"/>
              <a:gd name="T13" fmla="*/ 31 h 31"/>
              <a:gd name="T14" fmla="*/ 0 w 180"/>
              <a:gd name="T15" fmla="*/ 31 h 31"/>
              <a:gd name="T16" fmla="*/ 151 w 180"/>
              <a:gd name="T17"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 h="31">
                <a:moveTo>
                  <a:pt x="151" y="28"/>
                </a:moveTo>
                <a:lnTo>
                  <a:pt x="180" y="15"/>
                </a:lnTo>
                <a:lnTo>
                  <a:pt x="151" y="2"/>
                </a:lnTo>
                <a:lnTo>
                  <a:pt x="151" y="2"/>
                </a:lnTo>
                <a:lnTo>
                  <a:pt x="102" y="2"/>
                </a:lnTo>
                <a:lnTo>
                  <a:pt x="23" y="0"/>
                </a:lnTo>
                <a:lnTo>
                  <a:pt x="0" y="31"/>
                </a:lnTo>
                <a:lnTo>
                  <a:pt x="0" y="31"/>
                </a:lnTo>
                <a:lnTo>
                  <a:pt x="151"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0" name="Freeform 51"/>
          <p:cNvSpPr>
            <a:spLocks/>
          </p:cNvSpPr>
          <p:nvPr userDrawn="1"/>
        </p:nvSpPr>
        <p:spPr bwMode="auto">
          <a:xfrm>
            <a:off x="8566150" y="-855240"/>
            <a:ext cx="85725" cy="84138"/>
          </a:xfrm>
          <a:custGeom>
            <a:avLst/>
            <a:gdLst>
              <a:gd name="T0" fmla="*/ 55 w 108"/>
              <a:gd name="T1" fmla="*/ 106 h 106"/>
              <a:gd name="T2" fmla="*/ 55 w 108"/>
              <a:gd name="T3" fmla="*/ 106 h 106"/>
              <a:gd name="T4" fmla="*/ 38 w 108"/>
              <a:gd name="T5" fmla="*/ 97 h 106"/>
              <a:gd name="T6" fmla="*/ 26 w 108"/>
              <a:gd name="T7" fmla="*/ 89 h 106"/>
              <a:gd name="T8" fmla="*/ 13 w 108"/>
              <a:gd name="T9" fmla="*/ 80 h 106"/>
              <a:gd name="T10" fmla="*/ 4 w 108"/>
              <a:gd name="T11" fmla="*/ 69 h 106"/>
              <a:gd name="T12" fmla="*/ 4 w 108"/>
              <a:gd name="T13" fmla="*/ 69 h 106"/>
              <a:gd name="T14" fmla="*/ 0 w 108"/>
              <a:gd name="T15" fmla="*/ 62 h 106"/>
              <a:gd name="T16" fmla="*/ 0 w 108"/>
              <a:gd name="T17" fmla="*/ 53 h 106"/>
              <a:gd name="T18" fmla="*/ 0 w 108"/>
              <a:gd name="T19" fmla="*/ 45 h 106"/>
              <a:gd name="T20" fmla="*/ 0 w 108"/>
              <a:gd name="T21" fmla="*/ 36 h 106"/>
              <a:gd name="T22" fmla="*/ 4 w 108"/>
              <a:gd name="T23" fmla="*/ 27 h 106"/>
              <a:gd name="T24" fmla="*/ 7 w 108"/>
              <a:gd name="T25" fmla="*/ 20 h 106"/>
              <a:gd name="T26" fmla="*/ 15 w 108"/>
              <a:gd name="T27" fmla="*/ 13 h 106"/>
              <a:gd name="T28" fmla="*/ 22 w 108"/>
              <a:gd name="T29" fmla="*/ 7 h 106"/>
              <a:gd name="T30" fmla="*/ 22 w 108"/>
              <a:gd name="T31" fmla="*/ 7 h 106"/>
              <a:gd name="T32" fmla="*/ 26 w 108"/>
              <a:gd name="T33" fmla="*/ 11 h 106"/>
              <a:gd name="T34" fmla="*/ 27 w 108"/>
              <a:gd name="T35" fmla="*/ 14 h 106"/>
              <a:gd name="T36" fmla="*/ 27 w 108"/>
              <a:gd name="T37" fmla="*/ 18 h 106"/>
              <a:gd name="T38" fmla="*/ 27 w 108"/>
              <a:gd name="T39" fmla="*/ 18 h 106"/>
              <a:gd name="T40" fmla="*/ 51 w 108"/>
              <a:gd name="T41" fmla="*/ 16 h 106"/>
              <a:gd name="T42" fmla="*/ 51 w 108"/>
              <a:gd name="T43" fmla="*/ 16 h 106"/>
              <a:gd name="T44" fmla="*/ 51 w 108"/>
              <a:gd name="T45" fmla="*/ 9 h 106"/>
              <a:gd name="T46" fmla="*/ 51 w 108"/>
              <a:gd name="T47" fmla="*/ 3 h 106"/>
              <a:gd name="T48" fmla="*/ 49 w 108"/>
              <a:gd name="T49" fmla="*/ 0 h 106"/>
              <a:gd name="T50" fmla="*/ 49 w 108"/>
              <a:gd name="T51" fmla="*/ 0 h 106"/>
              <a:gd name="T52" fmla="*/ 57 w 108"/>
              <a:gd name="T53" fmla="*/ 5 h 106"/>
              <a:gd name="T54" fmla="*/ 59 w 108"/>
              <a:gd name="T55" fmla="*/ 11 h 106"/>
              <a:gd name="T56" fmla="*/ 60 w 108"/>
              <a:gd name="T57" fmla="*/ 16 h 106"/>
              <a:gd name="T58" fmla="*/ 60 w 108"/>
              <a:gd name="T59" fmla="*/ 16 h 106"/>
              <a:gd name="T60" fmla="*/ 82 w 108"/>
              <a:gd name="T61" fmla="*/ 18 h 106"/>
              <a:gd name="T62" fmla="*/ 82 w 108"/>
              <a:gd name="T63" fmla="*/ 18 h 106"/>
              <a:gd name="T64" fmla="*/ 82 w 108"/>
              <a:gd name="T65" fmla="*/ 11 h 106"/>
              <a:gd name="T66" fmla="*/ 79 w 108"/>
              <a:gd name="T67" fmla="*/ 3 h 106"/>
              <a:gd name="T68" fmla="*/ 79 w 108"/>
              <a:gd name="T69" fmla="*/ 3 h 106"/>
              <a:gd name="T70" fmla="*/ 86 w 108"/>
              <a:gd name="T71" fmla="*/ 9 h 106"/>
              <a:gd name="T72" fmla="*/ 93 w 108"/>
              <a:gd name="T73" fmla="*/ 13 h 106"/>
              <a:gd name="T74" fmla="*/ 99 w 108"/>
              <a:gd name="T75" fmla="*/ 20 h 106"/>
              <a:gd name="T76" fmla="*/ 102 w 108"/>
              <a:gd name="T77" fmla="*/ 25 h 106"/>
              <a:gd name="T78" fmla="*/ 106 w 108"/>
              <a:gd name="T79" fmla="*/ 38 h 106"/>
              <a:gd name="T80" fmla="*/ 108 w 108"/>
              <a:gd name="T81" fmla="*/ 49 h 106"/>
              <a:gd name="T82" fmla="*/ 108 w 108"/>
              <a:gd name="T83" fmla="*/ 49 h 106"/>
              <a:gd name="T84" fmla="*/ 106 w 108"/>
              <a:gd name="T85" fmla="*/ 62 h 106"/>
              <a:gd name="T86" fmla="*/ 102 w 108"/>
              <a:gd name="T87" fmla="*/ 73 h 106"/>
              <a:gd name="T88" fmla="*/ 95 w 108"/>
              <a:gd name="T89" fmla="*/ 82 h 106"/>
              <a:gd name="T90" fmla="*/ 86 w 108"/>
              <a:gd name="T91" fmla="*/ 89 h 106"/>
              <a:gd name="T92" fmla="*/ 86 w 108"/>
              <a:gd name="T93" fmla="*/ 89 h 106"/>
              <a:gd name="T94" fmla="*/ 69 w 108"/>
              <a:gd name="T95" fmla="*/ 98 h 106"/>
              <a:gd name="T96" fmla="*/ 55 w 108"/>
              <a:gd name="T97"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8" h="106">
                <a:moveTo>
                  <a:pt x="55" y="106"/>
                </a:moveTo>
                <a:lnTo>
                  <a:pt x="55" y="106"/>
                </a:lnTo>
                <a:lnTo>
                  <a:pt x="38" y="97"/>
                </a:lnTo>
                <a:lnTo>
                  <a:pt x="26" y="89"/>
                </a:lnTo>
                <a:lnTo>
                  <a:pt x="13" y="80"/>
                </a:lnTo>
                <a:lnTo>
                  <a:pt x="4" y="69"/>
                </a:lnTo>
                <a:lnTo>
                  <a:pt x="4" y="69"/>
                </a:lnTo>
                <a:lnTo>
                  <a:pt x="0" y="62"/>
                </a:lnTo>
                <a:lnTo>
                  <a:pt x="0" y="53"/>
                </a:lnTo>
                <a:lnTo>
                  <a:pt x="0" y="45"/>
                </a:lnTo>
                <a:lnTo>
                  <a:pt x="0" y="36"/>
                </a:lnTo>
                <a:lnTo>
                  <a:pt x="4" y="27"/>
                </a:lnTo>
                <a:lnTo>
                  <a:pt x="7" y="20"/>
                </a:lnTo>
                <a:lnTo>
                  <a:pt x="15" y="13"/>
                </a:lnTo>
                <a:lnTo>
                  <a:pt x="22" y="7"/>
                </a:lnTo>
                <a:lnTo>
                  <a:pt x="22" y="7"/>
                </a:lnTo>
                <a:lnTo>
                  <a:pt x="26" y="11"/>
                </a:lnTo>
                <a:lnTo>
                  <a:pt x="27" y="14"/>
                </a:lnTo>
                <a:lnTo>
                  <a:pt x="27" y="18"/>
                </a:lnTo>
                <a:lnTo>
                  <a:pt x="27" y="18"/>
                </a:lnTo>
                <a:lnTo>
                  <a:pt x="51" y="16"/>
                </a:lnTo>
                <a:lnTo>
                  <a:pt x="51" y="16"/>
                </a:lnTo>
                <a:lnTo>
                  <a:pt x="51" y="9"/>
                </a:lnTo>
                <a:lnTo>
                  <a:pt x="51" y="3"/>
                </a:lnTo>
                <a:lnTo>
                  <a:pt x="49" y="0"/>
                </a:lnTo>
                <a:lnTo>
                  <a:pt x="49" y="0"/>
                </a:lnTo>
                <a:lnTo>
                  <a:pt x="57" y="5"/>
                </a:lnTo>
                <a:lnTo>
                  <a:pt x="59" y="11"/>
                </a:lnTo>
                <a:lnTo>
                  <a:pt x="60" y="16"/>
                </a:lnTo>
                <a:lnTo>
                  <a:pt x="60" y="16"/>
                </a:lnTo>
                <a:lnTo>
                  <a:pt x="82" y="18"/>
                </a:lnTo>
                <a:lnTo>
                  <a:pt x="82" y="18"/>
                </a:lnTo>
                <a:lnTo>
                  <a:pt x="82" y="11"/>
                </a:lnTo>
                <a:lnTo>
                  <a:pt x="79" y="3"/>
                </a:lnTo>
                <a:lnTo>
                  <a:pt x="79" y="3"/>
                </a:lnTo>
                <a:lnTo>
                  <a:pt x="86" y="9"/>
                </a:lnTo>
                <a:lnTo>
                  <a:pt x="93" y="13"/>
                </a:lnTo>
                <a:lnTo>
                  <a:pt x="99" y="20"/>
                </a:lnTo>
                <a:lnTo>
                  <a:pt x="102" y="25"/>
                </a:lnTo>
                <a:lnTo>
                  <a:pt x="106" y="38"/>
                </a:lnTo>
                <a:lnTo>
                  <a:pt x="108" y="49"/>
                </a:lnTo>
                <a:lnTo>
                  <a:pt x="108" y="49"/>
                </a:lnTo>
                <a:lnTo>
                  <a:pt x="106" y="62"/>
                </a:lnTo>
                <a:lnTo>
                  <a:pt x="102" y="73"/>
                </a:lnTo>
                <a:lnTo>
                  <a:pt x="95" y="82"/>
                </a:lnTo>
                <a:lnTo>
                  <a:pt x="86" y="89"/>
                </a:lnTo>
                <a:lnTo>
                  <a:pt x="86" y="89"/>
                </a:lnTo>
                <a:lnTo>
                  <a:pt x="69" y="98"/>
                </a:lnTo>
                <a:lnTo>
                  <a:pt x="55" y="1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1" name="Freeform 52"/>
          <p:cNvSpPr>
            <a:spLocks/>
          </p:cNvSpPr>
          <p:nvPr userDrawn="1"/>
        </p:nvSpPr>
        <p:spPr bwMode="auto">
          <a:xfrm>
            <a:off x="8589963" y="-648865"/>
            <a:ext cx="1588" cy="1588"/>
          </a:xfrm>
          <a:custGeom>
            <a:avLst/>
            <a:gdLst>
              <a:gd name="T0" fmla="*/ 4 w 4"/>
              <a:gd name="T1" fmla="*/ 2 h 2"/>
              <a:gd name="T2" fmla="*/ 4 w 4"/>
              <a:gd name="T3" fmla="*/ 2 h 2"/>
              <a:gd name="T4" fmla="*/ 2 w 4"/>
              <a:gd name="T5" fmla="*/ 0 h 2"/>
              <a:gd name="T6" fmla="*/ 2 w 4"/>
              <a:gd name="T7" fmla="*/ 0 h 2"/>
              <a:gd name="T8" fmla="*/ 0 w 4"/>
              <a:gd name="T9" fmla="*/ 0 h 2"/>
              <a:gd name="T10" fmla="*/ 0 w 4"/>
              <a:gd name="T11" fmla="*/ 0 h 2"/>
              <a:gd name="T12" fmla="*/ 4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4" y="2"/>
                </a:moveTo>
                <a:lnTo>
                  <a:pt x="4" y="2"/>
                </a:lnTo>
                <a:lnTo>
                  <a:pt x="2" y="0"/>
                </a:lnTo>
                <a:lnTo>
                  <a:pt x="2" y="0"/>
                </a:lnTo>
                <a:lnTo>
                  <a:pt x="0" y="0"/>
                </a:lnTo>
                <a:lnTo>
                  <a:pt x="0" y="0"/>
                </a:lnTo>
                <a:lnTo>
                  <a:pt x="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2" name="Freeform 53"/>
          <p:cNvSpPr>
            <a:spLocks/>
          </p:cNvSpPr>
          <p:nvPr userDrawn="1"/>
        </p:nvSpPr>
        <p:spPr bwMode="auto">
          <a:xfrm>
            <a:off x="8405813" y="-885403"/>
            <a:ext cx="15875" cy="9525"/>
          </a:xfrm>
          <a:custGeom>
            <a:avLst/>
            <a:gdLst>
              <a:gd name="T0" fmla="*/ 20 w 20"/>
              <a:gd name="T1" fmla="*/ 10 h 11"/>
              <a:gd name="T2" fmla="*/ 20 w 20"/>
              <a:gd name="T3" fmla="*/ 10 h 11"/>
              <a:gd name="T4" fmla="*/ 19 w 20"/>
              <a:gd name="T5" fmla="*/ 10 h 11"/>
              <a:gd name="T6" fmla="*/ 11 w 20"/>
              <a:gd name="T7" fmla="*/ 11 h 11"/>
              <a:gd name="T8" fmla="*/ 2 w 20"/>
              <a:gd name="T9" fmla="*/ 11 h 11"/>
              <a:gd name="T10" fmla="*/ 2 w 20"/>
              <a:gd name="T11" fmla="*/ 11 h 11"/>
              <a:gd name="T12" fmla="*/ 0 w 20"/>
              <a:gd name="T13" fmla="*/ 8 h 11"/>
              <a:gd name="T14" fmla="*/ 0 w 20"/>
              <a:gd name="T15" fmla="*/ 0 h 11"/>
              <a:gd name="T16" fmla="*/ 0 w 20"/>
              <a:gd name="T17" fmla="*/ 0 h 11"/>
              <a:gd name="T18" fmla="*/ 4 w 20"/>
              <a:gd name="T19" fmla="*/ 0 h 11"/>
              <a:gd name="T20" fmla="*/ 11 w 20"/>
              <a:gd name="T21" fmla="*/ 2 h 11"/>
              <a:gd name="T22" fmla="*/ 17 w 20"/>
              <a:gd name="T23" fmla="*/ 4 h 11"/>
              <a:gd name="T24" fmla="*/ 20 w 20"/>
              <a:gd name="T25"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11">
                <a:moveTo>
                  <a:pt x="20" y="10"/>
                </a:moveTo>
                <a:lnTo>
                  <a:pt x="20" y="10"/>
                </a:lnTo>
                <a:lnTo>
                  <a:pt x="19" y="10"/>
                </a:lnTo>
                <a:lnTo>
                  <a:pt x="11" y="11"/>
                </a:lnTo>
                <a:lnTo>
                  <a:pt x="2" y="11"/>
                </a:lnTo>
                <a:lnTo>
                  <a:pt x="2" y="11"/>
                </a:lnTo>
                <a:lnTo>
                  <a:pt x="0" y="8"/>
                </a:lnTo>
                <a:lnTo>
                  <a:pt x="0" y="0"/>
                </a:lnTo>
                <a:lnTo>
                  <a:pt x="0" y="0"/>
                </a:lnTo>
                <a:lnTo>
                  <a:pt x="4" y="0"/>
                </a:lnTo>
                <a:lnTo>
                  <a:pt x="11" y="2"/>
                </a:lnTo>
                <a:lnTo>
                  <a:pt x="17" y="4"/>
                </a:lnTo>
                <a:lnTo>
                  <a:pt x="2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3" name="Freeform 54"/>
          <p:cNvSpPr>
            <a:spLocks/>
          </p:cNvSpPr>
          <p:nvPr userDrawn="1"/>
        </p:nvSpPr>
        <p:spPr bwMode="auto">
          <a:xfrm>
            <a:off x="8197850" y="-917153"/>
            <a:ext cx="492125" cy="579438"/>
          </a:xfrm>
          <a:custGeom>
            <a:avLst/>
            <a:gdLst>
              <a:gd name="T0" fmla="*/ 592 w 619"/>
              <a:gd name="T1" fmla="*/ 245 h 729"/>
              <a:gd name="T2" fmla="*/ 588 w 619"/>
              <a:gd name="T3" fmla="*/ 150 h 729"/>
              <a:gd name="T4" fmla="*/ 513 w 619"/>
              <a:gd name="T5" fmla="*/ 57 h 729"/>
              <a:gd name="T6" fmla="*/ 446 w 619"/>
              <a:gd name="T7" fmla="*/ 150 h 729"/>
              <a:gd name="T8" fmla="*/ 460 w 619"/>
              <a:gd name="T9" fmla="*/ 243 h 729"/>
              <a:gd name="T10" fmla="*/ 490 w 619"/>
              <a:gd name="T11" fmla="*/ 256 h 729"/>
              <a:gd name="T12" fmla="*/ 506 w 619"/>
              <a:gd name="T13" fmla="*/ 240 h 729"/>
              <a:gd name="T14" fmla="*/ 568 w 619"/>
              <a:gd name="T15" fmla="*/ 250 h 729"/>
              <a:gd name="T16" fmla="*/ 533 w 619"/>
              <a:gd name="T17" fmla="*/ 345 h 729"/>
              <a:gd name="T18" fmla="*/ 429 w 619"/>
              <a:gd name="T19" fmla="*/ 291 h 729"/>
              <a:gd name="T20" fmla="*/ 417 w 619"/>
              <a:gd name="T21" fmla="*/ 198 h 729"/>
              <a:gd name="T22" fmla="*/ 418 w 619"/>
              <a:gd name="T23" fmla="*/ 183 h 729"/>
              <a:gd name="T24" fmla="*/ 375 w 619"/>
              <a:gd name="T25" fmla="*/ 121 h 729"/>
              <a:gd name="T26" fmla="*/ 424 w 619"/>
              <a:gd name="T27" fmla="*/ 77 h 729"/>
              <a:gd name="T28" fmla="*/ 353 w 619"/>
              <a:gd name="T29" fmla="*/ 28 h 729"/>
              <a:gd name="T30" fmla="*/ 247 w 619"/>
              <a:gd name="T31" fmla="*/ 33 h 729"/>
              <a:gd name="T32" fmla="*/ 225 w 619"/>
              <a:gd name="T33" fmla="*/ 73 h 729"/>
              <a:gd name="T34" fmla="*/ 243 w 619"/>
              <a:gd name="T35" fmla="*/ 104 h 729"/>
              <a:gd name="T36" fmla="*/ 292 w 619"/>
              <a:gd name="T37" fmla="*/ 88 h 729"/>
              <a:gd name="T38" fmla="*/ 219 w 619"/>
              <a:gd name="T39" fmla="*/ 115 h 729"/>
              <a:gd name="T40" fmla="*/ 190 w 619"/>
              <a:gd name="T41" fmla="*/ 110 h 729"/>
              <a:gd name="T42" fmla="*/ 258 w 619"/>
              <a:gd name="T43" fmla="*/ 112 h 729"/>
              <a:gd name="T44" fmla="*/ 261 w 619"/>
              <a:gd name="T45" fmla="*/ 128 h 729"/>
              <a:gd name="T46" fmla="*/ 238 w 619"/>
              <a:gd name="T47" fmla="*/ 152 h 729"/>
              <a:gd name="T48" fmla="*/ 259 w 619"/>
              <a:gd name="T49" fmla="*/ 192 h 729"/>
              <a:gd name="T50" fmla="*/ 133 w 619"/>
              <a:gd name="T51" fmla="*/ 276 h 729"/>
              <a:gd name="T52" fmla="*/ 53 w 619"/>
              <a:gd name="T53" fmla="*/ 252 h 729"/>
              <a:gd name="T54" fmla="*/ 42 w 619"/>
              <a:gd name="T55" fmla="*/ 267 h 729"/>
              <a:gd name="T56" fmla="*/ 51 w 619"/>
              <a:gd name="T57" fmla="*/ 287 h 729"/>
              <a:gd name="T58" fmla="*/ 2 w 619"/>
              <a:gd name="T59" fmla="*/ 305 h 729"/>
              <a:gd name="T60" fmla="*/ 58 w 619"/>
              <a:gd name="T61" fmla="*/ 313 h 729"/>
              <a:gd name="T62" fmla="*/ 37 w 619"/>
              <a:gd name="T63" fmla="*/ 331 h 729"/>
              <a:gd name="T64" fmla="*/ 53 w 619"/>
              <a:gd name="T65" fmla="*/ 345 h 729"/>
              <a:gd name="T66" fmla="*/ 104 w 619"/>
              <a:gd name="T67" fmla="*/ 345 h 729"/>
              <a:gd name="T68" fmla="*/ 117 w 619"/>
              <a:gd name="T69" fmla="*/ 347 h 729"/>
              <a:gd name="T70" fmla="*/ 163 w 619"/>
              <a:gd name="T71" fmla="*/ 309 h 729"/>
              <a:gd name="T72" fmla="*/ 214 w 619"/>
              <a:gd name="T73" fmla="*/ 300 h 729"/>
              <a:gd name="T74" fmla="*/ 283 w 619"/>
              <a:gd name="T75" fmla="*/ 325 h 729"/>
              <a:gd name="T76" fmla="*/ 417 w 619"/>
              <a:gd name="T77" fmla="*/ 386 h 729"/>
              <a:gd name="T78" fmla="*/ 466 w 619"/>
              <a:gd name="T79" fmla="*/ 492 h 729"/>
              <a:gd name="T80" fmla="*/ 464 w 619"/>
              <a:gd name="T81" fmla="*/ 517 h 729"/>
              <a:gd name="T82" fmla="*/ 512 w 619"/>
              <a:gd name="T83" fmla="*/ 526 h 729"/>
              <a:gd name="T84" fmla="*/ 526 w 619"/>
              <a:gd name="T85" fmla="*/ 627 h 729"/>
              <a:gd name="T86" fmla="*/ 462 w 619"/>
              <a:gd name="T87" fmla="*/ 638 h 729"/>
              <a:gd name="T88" fmla="*/ 491 w 619"/>
              <a:gd name="T89" fmla="*/ 651 h 729"/>
              <a:gd name="T90" fmla="*/ 479 w 619"/>
              <a:gd name="T91" fmla="*/ 663 h 729"/>
              <a:gd name="T92" fmla="*/ 475 w 619"/>
              <a:gd name="T93" fmla="*/ 711 h 729"/>
              <a:gd name="T94" fmla="*/ 502 w 619"/>
              <a:gd name="T95" fmla="*/ 693 h 729"/>
              <a:gd name="T96" fmla="*/ 513 w 619"/>
              <a:gd name="T97" fmla="*/ 700 h 729"/>
              <a:gd name="T98" fmla="*/ 544 w 619"/>
              <a:gd name="T99" fmla="*/ 720 h 729"/>
              <a:gd name="T100" fmla="*/ 554 w 619"/>
              <a:gd name="T101" fmla="*/ 678 h 729"/>
              <a:gd name="T102" fmla="*/ 586 w 619"/>
              <a:gd name="T103" fmla="*/ 689 h 729"/>
              <a:gd name="T104" fmla="*/ 590 w 619"/>
              <a:gd name="T105" fmla="*/ 625 h 729"/>
              <a:gd name="T106" fmla="*/ 603 w 619"/>
              <a:gd name="T107" fmla="*/ 598 h 729"/>
              <a:gd name="T108" fmla="*/ 599 w 619"/>
              <a:gd name="T109" fmla="*/ 552 h 729"/>
              <a:gd name="T110" fmla="*/ 574 w 619"/>
              <a:gd name="T111" fmla="*/ 508 h 729"/>
              <a:gd name="T112" fmla="*/ 532 w 619"/>
              <a:gd name="T113" fmla="*/ 462 h 729"/>
              <a:gd name="T114" fmla="*/ 532 w 619"/>
              <a:gd name="T115" fmla="*/ 419 h 729"/>
              <a:gd name="T116" fmla="*/ 539 w 619"/>
              <a:gd name="T117" fmla="*/ 377 h 729"/>
              <a:gd name="T118" fmla="*/ 618 w 619"/>
              <a:gd name="T119" fmla="*/ 316 h 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9" h="729">
                <a:moveTo>
                  <a:pt x="603" y="280"/>
                </a:moveTo>
                <a:lnTo>
                  <a:pt x="603" y="280"/>
                </a:lnTo>
                <a:lnTo>
                  <a:pt x="612" y="282"/>
                </a:lnTo>
                <a:lnTo>
                  <a:pt x="619" y="280"/>
                </a:lnTo>
                <a:lnTo>
                  <a:pt x="619" y="280"/>
                </a:lnTo>
                <a:lnTo>
                  <a:pt x="618" y="269"/>
                </a:lnTo>
                <a:lnTo>
                  <a:pt x="616" y="252"/>
                </a:lnTo>
                <a:lnTo>
                  <a:pt x="616" y="252"/>
                </a:lnTo>
                <a:lnTo>
                  <a:pt x="610" y="252"/>
                </a:lnTo>
                <a:lnTo>
                  <a:pt x="605" y="252"/>
                </a:lnTo>
                <a:lnTo>
                  <a:pt x="599" y="250"/>
                </a:lnTo>
                <a:lnTo>
                  <a:pt x="592" y="245"/>
                </a:lnTo>
                <a:lnTo>
                  <a:pt x="592" y="245"/>
                </a:lnTo>
                <a:lnTo>
                  <a:pt x="588" y="238"/>
                </a:lnTo>
                <a:lnTo>
                  <a:pt x="588" y="238"/>
                </a:lnTo>
                <a:lnTo>
                  <a:pt x="577" y="223"/>
                </a:lnTo>
                <a:lnTo>
                  <a:pt x="565" y="212"/>
                </a:lnTo>
                <a:lnTo>
                  <a:pt x="552" y="203"/>
                </a:lnTo>
                <a:lnTo>
                  <a:pt x="541" y="196"/>
                </a:lnTo>
                <a:lnTo>
                  <a:pt x="541" y="196"/>
                </a:lnTo>
                <a:lnTo>
                  <a:pt x="559" y="185"/>
                </a:lnTo>
                <a:lnTo>
                  <a:pt x="572" y="174"/>
                </a:lnTo>
                <a:lnTo>
                  <a:pt x="581" y="165"/>
                </a:lnTo>
                <a:lnTo>
                  <a:pt x="585" y="157"/>
                </a:lnTo>
                <a:lnTo>
                  <a:pt x="585" y="157"/>
                </a:lnTo>
                <a:lnTo>
                  <a:pt x="588" y="150"/>
                </a:lnTo>
                <a:lnTo>
                  <a:pt x="592" y="139"/>
                </a:lnTo>
                <a:lnTo>
                  <a:pt x="592" y="128"/>
                </a:lnTo>
                <a:lnTo>
                  <a:pt x="592" y="115"/>
                </a:lnTo>
                <a:lnTo>
                  <a:pt x="588" y="103"/>
                </a:lnTo>
                <a:lnTo>
                  <a:pt x="583" y="90"/>
                </a:lnTo>
                <a:lnTo>
                  <a:pt x="574" y="79"/>
                </a:lnTo>
                <a:lnTo>
                  <a:pt x="566" y="73"/>
                </a:lnTo>
                <a:lnTo>
                  <a:pt x="559" y="68"/>
                </a:lnTo>
                <a:lnTo>
                  <a:pt x="559" y="68"/>
                </a:lnTo>
                <a:lnTo>
                  <a:pt x="548" y="62"/>
                </a:lnTo>
                <a:lnTo>
                  <a:pt x="535" y="59"/>
                </a:lnTo>
                <a:lnTo>
                  <a:pt x="524" y="57"/>
                </a:lnTo>
                <a:lnTo>
                  <a:pt x="513" y="57"/>
                </a:lnTo>
                <a:lnTo>
                  <a:pt x="495" y="60"/>
                </a:lnTo>
                <a:lnTo>
                  <a:pt x="481" y="64"/>
                </a:lnTo>
                <a:lnTo>
                  <a:pt x="481" y="64"/>
                </a:lnTo>
                <a:lnTo>
                  <a:pt x="471" y="70"/>
                </a:lnTo>
                <a:lnTo>
                  <a:pt x="462" y="77"/>
                </a:lnTo>
                <a:lnTo>
                  <a:pt x="455" y="84"/>
                </a:lnTo>
                <a:lnTo>
                  <a:pt x="449" y="93"/>
                </a:lnTo>
                <a:lnTo>
                  <a:pt x="446" y="104"/>
                </a:lnTo>
                <a:lnTo>
                  <a:pt x="442" y="115"/>
                </a:lnTo>
                <a:lnTo>
                  <a:pt x="442" y="126"/>
                </a:lnTo>
                <a:lnTo>
                  <a:pt x="442" y="141"/>
                </a:lnTo>
                <a:lnTo>
                  <a:pt x="442" y="141"/>
                </a:lnTo>
                <a:lnTo>
                  <a:pt x="446" y="150"/>
                </a:lnTo>
                <a:lnTo>
                  <a:pt x="449" y="159"/>
                </a:lnTo>
                <a:lnTo>
                  <a:pt x="455" y="168"/>
                </a:lnTo>
                <a:lnTo>
                  <a:pt x="460" y="174"/>
                </a:lnTo>
                <a:lnTo>
                  <a:pt x="477" y="185"/>
                </a:lnTo>
                <a:lnTo>
                  <a:pt x="495" y="196"/>
                </a:lnTo>
                <a:lnTo>
                  <a:pt x="495" y="196"/>
                </a:lnTo>
                <a:lnTo>
                  <a:pt x="481" y="203"/>
                </a:lnTo>
                <a:lnTo>
                  <a:pt x="470" y="214"/>
                </a:lnTo>
                <a:lnTo>
                  <a:pt x="466" y="219"/>
                </a:lnTo>
                <a:lnTo>
                  <a:pt x="464" y="227"/>
                </a:lnTo>
                <a:lnTo>
                  <a:pt x="462" y="234"/>
                </a:lnTo>
                <a:lnTo>
                  <a:pt x="460" y="243"/>
                </a:lnTo>
                <a:lnTo>
                  <a:pt x="460" y="243"/>
                </a:lnTo>
                <a:lnTo>
                  <a:pt x="462" y="254"/>
                </a:lnTo>
                <a:lnTo>
                  <a:pt x="466" y="267"/>
                </a:lnTo>
                <a:lnTo>
                  <a:pt x="468" y="282"/>
                </a:lnTo>
                <a:lnTo>
                  <a:pt x="468" y="291"/>
                </a:lnTo>
                <a:lnTo>
                  <a:pt x="466" y="300"/>
                </a:lnTo>
                <a:lnTo>
                  <a:pt x="466" y="300"/>
                </a:lnTo>
                <a:lnTo>
                  <a:pt x="468" y="300"/>
                </a:lnTo>
                <a:lnTo>
                  <a:pt x="475" y="298"/>
                </a:lnTo>
                <a:lnTo>
                  <a:pt x="484" y="291"/>
                </a:lnTo>
                <a:lnTo>
                  <a:pt x="484" y="291"/>
                </a:lnTo>
                <a:lnTo>
                  <a:pt x="488" y="280"/>
                </a:lnTo>
                <a:lnTo>
                  <a:pt x="490" y="269"/>
                </a:lnTo>
                <a:lnTo>
                  <a:pt x="490" y="256"/>
                </a:lnTo>
                <a:lnTo>
                  <a:pt x="490" y="256"/>
                </a:lnTo>
                <a:lnTo>
                  <a:pt x="493" y="261"/>
                </a:lnTo>
                <a:lnTo>
                  <a:pt x="495" y="271"/>
                </a:lnTo>
                <a:lnTo>
                  <a:pt x="495" y="278"/>
                </a:lnTo>
                <a:lnTo>
                  <a:pt x="493" y="285"/>
                </a:lnTo>
                <a:lnTo>
                  <a:pt x="493" y="285"/>
                </a:lnTo>
                <a:lnTo>
                  <a:pt x="501" y="282"/>
                </a:lnTo>
                <a:lnTo>
                  <a:pt x="504" y="278"/>
                </a:lnTo>
                <a:lnTo>
                  <a:pt x="508" y="274"/>
                </a:lnTo>
                <a:lnTo>
                  <a:pt x="508" y="274"/>
                </a:lnTo>
                <a:lnTo>
                  <a:pt x="510" y="261"/>
                </a:lnTo>
                <a:lnTo>
                  <a:pt x="510" y="249"/>
                </a:lnTo>
                <a:lnTo>
                  <a:pt x="506" y="240"/>
                </a:lnTo>
                <a:lnTo>
                  <a:pt x="504" y="232"/>
                </a:lnTo>
                <a:lnTo>
                  <a:pt x="504" y="232"/>
                </a:lnTo>
                <a:lnTo>
                  <a:pt x="502" y="225"/>
                </a:lnTo>
                <a:lnTo>
                  <a:pt x="504" y="218"/>
                </a:lnTo>
                <a:lnTo>
                  <a:pt x="510" y="210"/>
                </a:lnTo>
                <a:lnTo>
                  <a:pt x="515" y="207"/>
                </a:lnTo>
                <a:lnTo>
                  <a:pt x="515" y="207"/>
                </a:lnTo>
                <a:lnTo>
                  <a:pt x="533" y="216"/>
                </a:lnTo>
                <a:lnTo>
                  <a:pt x="533" y="216"/>
                </a:lnTo>
                <a:lnTo>
                  <a:pt x="541" y="221"/>
                </a:lnTo>
                <a:lnTo>
                  <a:pt x="552" y="230"/>
                </a:lnTo>
                <a:lnTo>
                  <a:pt x="563" y="243"/>
                </a:lnTo>
                <a:lnTo>
                  <a:pt x="568" y="250"/>
                </a:lnTo>
                <a:lnTo>
                  <a:pt x="572" y="260"/>
                </a:lnTo>
                <a:lnTo>
                  <a:pt x="572" y="260"/>
                </a:lnTo>
                <a:lnTo>
                  <a:pt x="577" y="271"/>
                </a:lnTo>
                <a:lnTo>
                  <a:pt x="579" y="282"/>
                </a:lnTo>
                <a:lnTo>
                  <a:pt x="579" y="291"/>
                </a:lnTo>
                <a:lnTo>
                  <a:pt x="579" y="300"/>
                </a:lnTo>
                <a:lnTo>
                  <a:pt x="576" y="313"/>
                </a:lnTo>
                <a:lnTo>
                  <a:pt x="572" y="320"/>
                </a:lnTo>
                <a:lnTo>
                  <a:pt x="572" y="320"/>
                </a:lnTo>
                <a:lnTo>
                  <a:pt x="565" y="329"/>
                </a:lnTo>
                <a:lnTo>
                  <a:pt x="557" y="338"/>
                </a:lnTo>
                <a:lnTo>
                  <a:pt x="546" y="344"/>
                </a:lnTo>
                <a:lnTo>
                  <a:pt x="533" y="345"/>
                </a:lnTo>
                <a:lnTo>
                  <a:pt x="533" y="345"/>
                </a:lnTo>
                <a:lnTo>
                  <a:pt x="532" y="345"/>
                </a:lnTo>
                <a:lnTo>
                  <a:pt x="532" y="345"/>
                </a:lnTo>
                <a:lnTo>
                  <a:pt x="517" y="345"/>
                </a:lnTo>
                <a:lnTo>
                  <a:pt x="517" y="345"/>
                </a:lnTo>
                <a:lnTo>
                  <a:pt x="504" y="342"/>
                </a:lnTo>
                <a:lnTo>
                  <a:pt x="504" y="342"/>
                </a:lnTo>
                <a:lnTo>
                  <a:pt x="493" y="338"/>
                </a:lnTo>
                <a:lnTo>
                  <a:pt x="493" y="338"/>
                </a:lnTo>
                <a:lnTo>
                  <a:pt x="482" y="333"/>
                </a:lnTo>
                <a:lnTo>
                  <a:pt x="466" y="322"/>
                </a:lnTo>
                <a:lnTo>
                  <a:pt x="448" y="309"/>
                </a:lnTo>
                <a:lnTo>
                  <a:pt x="429" y="291"/>
                </a:lnTo>
                <a:lnTo>
                  <a:pt x="429" y="291"/>
                </a:lnTo>
                <a:lnTo>
                  <a:pt x="406" y="261"/>
                </a:lnTo>
                <a:lnTo>
                  <a:pt x="389" y="241"/>
                </a:lnTo>
                <a:lnTo>
                  <a:pt x="389" y="241"/>
                </a:lnTo>
                <a:lnTo>
                  <a:pt x="398" y="245"/>
                </a:lnTo>
                <a:lnTo>
                  <a:pt x="406" y="245"/>
                </a:lnTo>
                <a:lnTo>
                  <a:pt x="415" y="245"/>
                </a:lnTo>
                <a:lnTo>
                  <a:pt x="415" y="245"/>
                </a:lnTo>
                <a:lnTo>
                  <a:pt x="417" y="229"/>
                </a:lnTo>
                <a:lnTo>
                  <a:pt x="417" y="212"/>
                </a:lnTo>
                <a:lnTo>
                  <a:pt x="417" y="212"/>
                </a:lnTo>
                <a:lnTo>
                  <a:pt x="417" y="198"/>
                </a:lnTo>
                <a:lnTo>
                  <a:pt x="417" y="198"/>
                </a:lnTo>
                <a:lnTo>
                  <a:pt x="411" y="198"/>
                </a:lnTo>
                <a:lnTo>
                  <a:pt x="398" y="194"/>
                </a:lnTo>
                <a:lnTo>
                  <a:pt x="393" y="192"/>
                </a:lnTo>
                <a:lnTo>
                  <a:pt x="386" y="188"/>
                </a:lnTo>
                <a:lnTo>
                  <a:pt x="380" y="185"/>
                </a:lnTo>
                <a:lnTo>
                  <a:pt x="376" y="179"/>
                </a:lnTo>
                <a:lnTo>
                  <a:pt x="376" y="179"/>
                </a:lnTo>
                <a:lnTo>
                  <a:pt x="382" y="181"/>
                </a:lnTo>
                <a:lnTo>
                  <a:pt x="387" y="183"/>
                </a:lnTo>
                <a:lnTo>
                  <a:pt x="395" y="185"/>
                </a:lnTo>
                <a:lnTo>
                  <a:pt x="395" y="185"/>
                </a:lnTo>
                <a:lnTo>
                  <a:pt x="411" y="183"/>
                </a:lnTo>
                <a:lnTo>
                  <a:pt x="418" y="183"/>
                </a:lnTo>
                <a:lnTo>
                  <a:pt x="418" y="183"/>
                </a:lnTo>
                <a:lnTo>
                  <a:pt x="420" y="166"/>
                </a:lnTo>
                <a:lnTo>
                  <a:pt x="420" y="152"/>
                </a:lnTo>
                <a:lnTo>
                  <a:pt x="420" y="152"/>
                </a:lnTo>
                <a:lnTo>
                  <a:pt x="420" y="137"/>
                </a:lnTo>
                <a:lnTo>
                  <a:pt x="420" y="137"/>
                </a:lnTo>
                <a:lnTo>
                  <a:pt x="409" y="137"/>
                </a:lnTo>
                <a:lnTo>
                  <a:pt x="396" y="135"/>
                </a:lnTo>
                <a:lnTo>
                  <a:pt x="396" y="135"/>
                </a:lnTo>
                <a:lnTo>
                  <a:pt x="384" y="130"/>
                </a:lnTo>
                <a:lnTo>
                  <a:pt x="378" y="126"/>
                </a:lnTo>
                <a:lnTo>
                  <a:pt x="375" y="121"/>
                </a:lnTo>
                <a:lnTo>
                  <a:pt x="375" y="121"/>
                </a:lnTo>
                <a:lnTo>
                  <a:pt x="380" y="123"/>
                </a:lnTo>
                <a:lnTo>
                  <a:pt x="395" y="126"/>
                </a:lnTo>
                <a:lnTo>
                  <a:pt x="395" y="126"/>
                </a:lnTo>
                <a:lnTo>
                  <a:pt x="404" y="126"/>
                </a:lnTo>
                <a:lnTo>
                  <a:pt x="413" y="124"/>
                </a:lnTo>
                <a:lnTo>
                  <a:pt x="420" y="124"/>
                </a:lnTo>
                <a:lnTo>
                  <a:pt x="422" y="123"/>
                </a:lnTo>
                <a:lnTo>
                  <a:pt x="422" y="123"/>
                </a:lnTo>
                <a:lnTo>
                  <a:pt x="422" y="93"/>
                </a:lnTo>
                <a:lnTo>
                  <a:pt x="422" y="93"/>
                </a:lnTo>
                <a:lnTo>
                  <a:pt x="424" y="86"/>
                </a:lnTo>
                <a:lnTo>
                  <a:pt x="424" y="77"/>
                </a:lnTo>
                <a:lnTo>
                  <a:pt x="424" y="77"/>
                </a:lnTo>
                <a:lnTo>
                  <a:pt x="418" y="77"/>
                </a:lnTo>
                <a:lnTo>
                  <a:pt x="407" y="75"/>
                </a:lnTo>
                <a:lnTo>
                  <a:pt x="395" y="70"/>
                </a:lnTo>
                <a:lnTo>
                  <a:pt x="389" y="66"/>
                </a:lnTo>
                <a:lnTo>
                  <a:pt x="382" y="60"/>
                </a:lnTo>
                <a:lnTo>
                  <a:pt x="382" y="60"/>
                </a:lnTo>
                <a:lnTo>
                  <a:pt x="380" y="57"/>
                </a:lnTo>
                <a:lnTo>
                  <a:pt x="380" y="53"/>
                </a:lnTo>
                <a:lnTo>
                  <a:pt x="382" y="46"/>
                </a:lnTo>
                <a:lnTo>
                  <a:pt x="382" y="46"/>
                </a:lnTo>
                <a:lnTo>
                  <a:pt x="349" y="31"/>
                </a:lnTo>
                <a:lnTo>
                  <a:pt x="349" y="31"/>
                </a:lnTo>
                <a:lnTo>
                  <a:pt x="353" y="28"/>
                </a:lnTo>
                <a:lnTo>
                  <a:pt x="356" y="22"/>
                </a:lnTo>
                <a:lnTo>
                  <a:pt x="356" y="18"/>
                </a:lnTo>
                <a:lnTo>
                  <a:pt x="356" y="18"/>
                </a:lnTo>
                <a:lnTo>
                  <a:pt x="354" y="13"/>
                </a:lnTo>
                <a:lnTo>
                  <a:pt x="349" y="9"/>
                </a:lnTo>
                <a:lnTo>
                  <a:pt x="343" y="8"/>
                </a:lnTo>
                <a:lnTo>
                  <a:pt x="336" y="8"/>
                </a:lnTo>
                <a:lnTo>
                  <a:pt x="336" y="8"/>
                </a:lnTo>
                <a:lnTo>
                  <a:pt x="329" y="9"/>
                </a:lnTo>
                <a:lnTo>
                  <a:pt x="325" y="13"/>
                </a:lnTo>
                <a:lnTo>
                  <a:pt x="320" y="18"/>
                </a:lnTo>
                <a:lnTo>
                  <a:pt x="280" y="0"/>
                </a:lnTo>
                <a:lnTo>
                  <a:pt x="247" y="33"/>
                </a:lnTo>
                <a:lnTo>
                  <a:pt x="247" y="33"/>
                </a:lnTo>
                <a:lnTo>
                  <a:pt x="245" y="35"/>
                </a:lnTo>
                <a:lnTo>
                  <a:pt x="245" y="39"/>
                </a:lnTo>
                <a:lnTo>
                  <a:pt x="245" y="42"/>
                </a:lnTo>
                <a:lnTo>
                  <a:pt x="245" y="42"/>
                </a:lnTo>
                <a:lnTo>
                  <a:pt x="245" y="44"/>
                </a:lnTo>
                <a:lnTo>
                  <a:pt x="243" y="46"/>
                </a:lnTo>
                <a:lnTo>
                  <a:pt x="243" y="46"/>
                </a:lnTo>
                <a:lnTo>
                  <a:pt x="234" y="57"/>
                </a:lnTo>
                <a:lnTo>
                  <a:pt x="234" y="57"/>
                </a:lnTo>
                <a:lnTo>
                  <a:pt x="228" y="66"/>
                </a:lnTo>
                <a:lnTo>
                  <a:pt x="228" y="66"/>
                </a:lnTo>
                <a:lnTo>
                  <a:pt x="225" y="73"/>
                </a:lnTo>
                <a:lnTo>
                  <a:pt x="223" y="79"/>
                </a:lnTo>
                <a:lnTo>
                  <a:pt x="223" y="79"/>
                </a:lnTo>
                <a:lnTo>
                  <a:pt x="221" y="81"/>
                </a:lnTo>
                <a:lnTo>
                  <a:pt x="221" y="84"/>
                </a:lnTo>
                <a:lnTo>
                  <a:pt x="225" y="92"/>
                </a:lnTo>
                <a:lnTo>
                  <a:pt x="234" y="99"/>
                </a:lnTo>
                <a:lnTo>
                  <a:pt x="234" y="101"/>
                </a:lnTo>
                <a:lnTo>
                  <a:pt x="234" y="101"/>
                </a:lnTo>
                <a:lnTo>
                  <a:pt x="236" y="99"/>
                </a:lnTo>
                <a:lnTo>
                  <a:pt x="238" y="99"/>
                </a:lnTo>
                <a:lnTo>
                  <a:pt x="238" y="99"/>
                </a:lnTo>
                <a:lnTo>
                  <a:pt x="243" y="104"/>
                </a:lnTo>
                <a:lnTo>
                  <a:pt x="243" y="104"/>
                </a:lnTo>
                <a:lnTo>
                  <a:pt x="245" y="101"/>
                </a:lnTo>
                <a:lnTo>
                  <a:pt x="248" y="95"/>
                </a:lnTo>
                <a:lnTo>
                  <a:pt x="248" y="95"/>
                </a:lnTo>
                <a:lnTo>
                  <a:pt x="254" y="88"/>
                </a:lnTo>
                <a:lnTo>
                  <a:pt x="261" y="82"/>
                </a:lnTo>
                <a:lnTo>
                  <a:pt x="261" y="82"/>
                </a:lnTo>
                <a:lnTo>
                  <a:pt x="269" y="79"/>
                </a:lnTo>
                <a:lnTo>
                  <a:pt x="276" y="79"/>
                </a:lnTo>
                <a:lnTo>
                  <a:pt x="276" y="79"/>
                </a:lnTo>
                <a:lnTo>
                  <a:pt x="283" y="79"/>
                </a:lnTo>
                <a:lnTo>
                  <a:pt x="289" y="82"/>
                </a:lnTo>
                <a:lnTo>
                  <a:pt x="289" y="82"/>
                </a:lnTo>
                <a:lnTo>
                  <a:pt x="292" y="88"/>
                </a:lnTo>
                <a:lnTo>
                  <a:pt x="294" y="95"/>
                </a:lnTo>
                <a:lnTo>
                  <a:pt x="294" y="103"/>
                </a:lnTo>
                <a:lnTo>
                  <a:pt x="294" y="108"/>
                </a:lnTo>
                <a:lnTo>
                  <a:pt x="294" y="108"/>
                </a:lnTo>
                <a:lnTo>
                  <a:pt x="290" y="104"/>
                </a:lnTo>
                <a:lnTo>
                  <a:pt x="290" y="104"/>
                </a:lnTo>
                <a:lnTo>
                  <a:pt x="285" y="103"/>
                </a:lnTo>
                <a:lnTo>
                  <a:pt x="276" y="101"/>
                </a:lnTo>
                <a:lnTo>
                  <a:pt x="265" y="101"/>
                </a:lnTo>
                <a:lnTo>
                  <a:pt x="254" y="103"/>
                </a:lnTo>
                <a:lnTo>
                  <a:pt x="254" y="103"/>
                </a:lnTo>
                <a:lnTo>
                  <a:pt x="241" y="108"/>
                </a:lnTo>
                <a:lnTo>
                  <a:pt x="219" y="115"/>
                </a:lnTo>
                <a:lnTo>
                  <a:pt x="219" y="115"/>
                </a:lnTo>
                <a:lnTo>
                  <a:pt x="214" y="117"/>
                </a:lnTo>
                <a:lnTo>
                  <a:pt x="208" y="117"/>
                </a:lnTo>
                <a:lnTo>
                  <a:pt x="205" y="113"/>
                </a:lnTo>
                <a:lnTo>
                  <a:pt x="203" y="110"/>
                </a:lnTo>
                <a:lnTo>
                  <a:pt x="203" y="110"/>
                </a:lnTo>
                <a:lnTo>
                  <a:pt x="203" y="104"/>
                </a:lnTo>
                <a:lnTo>
                  <a:pt x="203" y="101"/>
                </a:lnTo>
                <a:lnTo>
                  <a:pt x="205" y="97"/>
                </a:lnTo>
                <a:lnTo>
                  <a:pt x="205" y="97"/>
                </a:lnTo>
                <a:lnTo>
                  <a:pt x="199" y="101"/>
                </a:lnTo>
                <a:lnTo>
                  <a:pt x="194" y="104"/>
                </a:lnTo>
                <a:lnTo>
                  <a:pt x="190" y="110"/>
                </a:lnTo>
                <a:lnTo>
                  <a:pt x="190" y="110"/>
                </a:lnTo>
                <a:lnTo>
                  <a:pt x="190" y="117"/>
                </a:lnTo>
                <a:lnTo>
                  <a:pt x="192" y="124"/>
                </a:lnTo>
                <a:lnTo>
                  <a:pt x="195" y="128"/>
                </a:lnTo>
                <a:lnTo>
                  <a:pt x="201" y="132"/>
                </a:lnTo>
                <a:lnTo>
                  <a:pt x="201" y="132"/>
                </a:lnTo>
                <a:lnTo>
                  <a:pt x="208" y="132"/>
                </a:lnTo>
                <a:lnTo>
                  <a:pt x="217" y="130"/>
                </a:lnTo>
                <a:lnTo>
                  <a:pt x="234" y="123"/>
                </a:lnTo>
                <a:lnTo>
                  <a:pt x="234" y="123"/>
                </a:lnTo>
                <a:lnTo>
                  <a:pt x="250" y="113"/>
                </a:lnTo>
                <a:lnTo>
                  <a:pt x="250" y="113"/>
                </a:lnTo>
                <a:lnTo>
                  <a:pt x="258" y="112"/>
                </a:lnTo>
                <a:lnTo>
                  <a:pt x="263" y="110"/>
                </a:lnTo>
                <a:lnTo>
                  <a:pt x="270" y="112"/>
                </a:lnTo>
                <a:lnTo>
                  <a:pt x="278" y="113"/>
                </a:lnTo>
                <a:lnTo>
                  <a:pt x="278" y="113"/>
                </a:lnTo>
                <a:lnTo>
                  <a:pt x="285" y="119"/>
                </a:lnTo>
                <a:lnTo>
                  <a:pt x="289" y="121"/>
                </a:lnTo>
                <a:lnTo>
                  <a:pt x="289" y="121"/>
                </a:lnTo>
                <a:lnTo>
                  <a:pt x="285" y="126"/>
                </a:lnTo>
                <a:lnTo>
                  <a:pt x="281" y="130"/>
                </a:lnTo>
                <a:lnTo>
                  <a:pt x="274" y="130"/>
                </a:lnTo>
                <a:lnTo>
                  <a:pt x="274" y="130"/>
                </a:lnTo>
                <a:lnTo>
                  <a:pt x="267" y="130"/>
                </a:lnTo>
                <a:lnTo>
                  <a:pt x="261" y="128"/>
                </a:lnTo>
                <a:lnTo>
                  <a:pt x="256" y="124"/>
                </a:lnTo>
                <a:lnTo>
                  <a:pt x="254" y="121"/>
                </a:lnTo>
                <a:lnTo>
                  <a:pt x="254" y="121"/>
                </a:lnTo>
                <a:lnTo>
                  <a:pt x="250" y="128"/>
                </a:lnTo>
                <a:lnTo>
                  <a:pt x="250" y="128"/>
                </a:lnTo>
                <a:lnTo>
                  <a:pt x="248" y="132"/>
                </a:lnTo>
                <a:lnTo>
                  <a:pt x="248" y="135"/>
                </a:lnTo>
                <a:lnTo>
                  <a:pt x="250" y="137"/>
                </a:lnTo>
                <a:lnTo>
                  <a:pt x="248" y="141"/>
                </a:lnTo>
                <a:lnTo>
                  <a:pt x="248" y="141"/>
                </a:lnTo>
                <a:lnTo>
                  <a:pt x="247" y="143"/>
                </a:lnTo>
                <a:lnTo>
                  <a:pt x="245" y="146"/>
                </a:lnTo>
                <a:lnTo>
                  <a:pt x="238" y="152"/>
                </a:lnTo>
                <a:lnTo>
                  <a:pt x="238" y="152"/>
                </a:lnTo>
                <a:lnTo>
                  <a:pt x="227" y="157"/>
                </a:lnTo>
                <a:lnTo>
                  <a:pt x="219" y="159"/>
                </a:lnTo>
                <a:lnTo>
                  <a:pt x="219" y="159"/>
                </a:lnTo>
                <a:lnTo>
                  <a:pt x="227" y="176"/>
                </a:lnTo>
                <a:lnTo>
                  <a:pt x="227" y="176"/>
                </a:lnTo>
                <a:lnTo>
                  <a:pt x="232" y="187"/>
                </a:lnTo>
                <a:lnTo>
                  <a:pt x="236" y="194"/>
                </a:lnTo>
                <a:lnTo>
                  <a:pt x="239" y="199"/>
                </a:lnTo>
                <a:lnTo>
                  <a:pt x="239" y="199"/>
                </a:lnTo>
                <a:lnTo>
                  <a:pt x="247" y="198"/>
                </a:lnTo>
                <a:lnTo>
                  <a:pt x="259" y="192"/>
                </a:lnTo>
                <a:lnTo>
                  <a:pt x="259" y="192"/>
                </a:lnTo>
                <a:lnTo>
                  <a:pt x="269" y="185"/>
                </a:lnTo>
                <a:lnTo>
                  <a:pt x="274" y="177"/>
                </a:lnTo>
                <a:lnTo>
                  <a:pt x="274" y="177"/>
                </a:lnTo>
                <a:lnTo>
                  <a:pt x="267" y="194"/>
                </a:lnTo>
                <a:lnTo>
                  <a:pt x="261" y="203"/>
                </a:lnTo>
                <a:lnTo>
                  <a:pt x="254" y="210"/>
                </a:lnTo>
                <a:lnTo>
                  <a:pt x="248" y="216"/>
                </a:lnTo>
                <a:lnTo>
                  <a:pt x="248" y="216"/>
                </a:lnTo>
                <a:lnTo>
                  <a:pt x="225" y="232"/>
                </a:lnTo>
                <a:lnTo>
                  <a:pt x="192" y="250"/>
                </a:lnTo>
                <a:lnTo>
                  <a:pt x="172" y="261"/>
                </a:lnTo>
                <a:lnTo>
                  <a:pt x="153" y="269"/>
                </a:lnTo>
                <a:lnTo>
                  <a:pt x="133" y="276"/>
                </a:lnTo>
                <a:lnTo>
                  <a:pt x="113" y="280"/>
                </a:lnTo>
                <a:lnTo>
                  <a:pt x="113" y="280"/>
                </a:lnTo>
                <a:lnTo>
                  <a:pt x="108" y="278"/>
                </a:lnTo>
                <a:lnTo>
                  <a:pt x="100" y="276"/>
                </a:lnTo>
                <a:lnTo>
                  <a:pt x="88" y="267"/>
                </a:lnTo>
                <a:lnTo>
                  <a:pt x="75" y="258"/>
                </a:lnTo>
                <a:lnTo>
                  <a:pt x="68" y="249"/>
                </a:lnTo>
                <a:lnTo>
                  <a:pt x="68" y="249"/>
                </a:lnTo>
                <a:lnTo>
                  <a:pt x="66" y="249"/>
                </a:lnTo>
                <a:lnTo>
                  <a:pt x="62" y="247"/>
                </a:lnTo>
                <a:lnTo>
                  <a:pt x="58" y="249"/>
                </a:lnTo>
                <a:lnTo>
                  <a:pt x="53" y="252"/>
                </a:lnTo>
                <a:lnTo>
                  <a:pt x="53" y="252"/>
                </a:lnTo>
                <a:lnTo>
                  <a:pt x="49" y="252"/>
                </a:lnTo>
                <a:lnTo>
                  <a:pt x="42" y="252"/>
                </a:lnTo>
                <a:lnTo>
                  <a:pt x="31" y="254"/>
                </a:lnTo>
                <a:lnTo>
                  <a:pt x="27" y="258"/>
                </a:lnTo>
                <a:lnTo>
                  <a:pt x="24" y="261"/>
                </a:lnTo>
                <a:lnTo>
                  <a:pt x="24" y="261"/>
                </a:lnTo>
                <a:lnTo>
                  <a:pt x="24" y="263"/>
                </a:lnTo>
                <a:lnTo>
                  <a:pt x="29" y="263"/>
                </a:lnTo>
                <a:lnTo>
                  <a:pt x="35" y="261"/>
                </a:lnTo>
                <a:lnTo>
                  <a:pt x="42" y="263"/>
                </a:lnTo>
                <a:lnTo>
                  <a:pt x="42" y="263"/>
                </a:lnTo>
                <a:lnTo>
                  <a:pt x="44" y="265"/>
                </a:lnTo>
                <a:lnTo>
                  <a:pt x="42" y="267"/>
                </a:lnTo>
                <a:lnTo>
                  <a:pt x="40" y="269"/>
                </a:lnTo>
                <a:lnTo>
                  <a:pt x="40" y="272"/>
                </a:lnTo>
                <a:lnTo>
                  <a:pt x="40" y="272"/>
                </a:lnTo>
                <a:lnTo>
                  <a:pt x="40" y="274"/>
                </a:lnTo>
                <a:lnTo>
                  <a:pt x="44" y="278"/>
                </a:lnTo>
                <a:lnTo>
                  <a:pt x="53" y="282"/>
                </a:lnTo>
                <a:lnTo>
                  <a:pt x="71" y="289"/>
                </a:lnTo>
                <a:lnTo>
                  <a:pt x="71" y="289"/>
                </a:lnTo>
                <a:lnTo>
                  <a:pt x="73" y="291"/>
                </a:lnTo>
                <a:lnTo>
                  <a:pt x="73" y="293"/>
                </a:lnTo>
                <a:lnTo>
                  <a:pt x="73" y="293"/>
                </a:lnTo>
                <a:lnTo>
                  <a:pt x="60" y="291"/>
                </a:lnTo>
                <a:lnTo>
                  <a:pt x="51" y="287"/>
                </a:lnTo>
                <a:lnTo>
                  <a:pt x="38" y="282"/>
                </a:lnTo>
                <a:lnTo>
                  <a:pt x="38" y="282"/>
                </a:lnTo>
                <a:lnTo>
                  <a:pt x="29" y="280"/>
                </a:lnTo>
                <a:lnTo>
                  <a:pt x="24" y="280"/>
                </a:lnTo>
                <a:lnTo>
                  <a:pt x="22" y="283"/>
                </a:lnTo>
                <a:lnTo>
                  <a:pt x="20" y="287"/>
                </a:lnTo>
                <a:lnTo>
                  <a:pt x="20" y="287"/>
                </a:lnTo>
                <a:lnTo>
                  <a:pt x="18" y="289"/>
                </a:lnTo>
                <a:lnTo>
                  <a:pt x="16" y="289"/>
                </a:lnTo>
                <a:lnTo>
                  <a:pt x="11" y="293"/>
                </a:lnTo>
                <a:lnTo>
                  <a:pt x="7" y="294"/>
                </a:lnTo>
                <a:lnTo>
                  <a:pt x="4" y="300"/>
                </a:lnTo>
                <a:lnTo>
                  <a:pt x="2" y="305"/>
                </a:lnTo>
                <a:lnTo>
                  <a:pt x="0" y="314"/>
                </a:lnTo>
                <a:lnTo>
                  <a:pt x="0" y="314"/>
                </a:lnTo>
                <a:lnTo>
                  <a:pt x="4" y="313"/>
                </a:lnTo>
                <a:lnTo>
                  <a:pt x="9" y="307"/>
                </a:lnTo>
                <a:lnTo>
                  <a:pt x="15" y="303"/>
                </a:lnTo>
                <a:lnTo>
                  <a:pt x="18" y="302"/>
                </a:lnTo>
                <a:lnTo>
                  <a:pt x="18" y="303"/>
                </a:lnTo>
                <a:lnTo>
                  <a:pt x="18" y="303"/>
                </a:lnTo>
                <a:lnTo>
                  <a:pt x="22" y="311"/>
                </a:lnTo>
                <a:lnTo>
                  <a:pt x="27" y="314"/>
                </a:lnTo>
                <a:lnTo>
                  <a:pt x="35" y="314"/>
                </a:lnTo>
                <a:lnTo>
                  <a:pt x="42" y="314"/>
                </a:lnTo>
                <a:lnTo>
                  <a:pt x="58" y="313"/>
                </a:lnTo>
                <a:lnTo>
                  <a:pt x="66" y="313"/>
                </a:lnTo>
                <a:lnTo>
                  <a:pt x="69" y="313"/>
                </a:lnTo>
                <a:lnTo>
                  <a:pt x="69" y="313"/>
                </a:lnTo>
                <a:lnTo>
                  <a:pt x="69" y="314"/>
                </a:lnTo>
                <a:lnTo>
                  <a:pt x="69" y="314"/>
                </a:lnTo>
                <a:lnTo>
                  <a:pt x="66" y="316"/>
                </a:lnTo>
                <a:lnTo>
                  <a:pt x="53" y="318"/>
                </a:lnTo>
                <a:lnTo>
                  <a:pt x="46" y="320"/>
                </a:lnTo>
                <a:lnTo>
                  <a:pt x="38" y="324"/>
                </a:lnTo>
                <a:lnTo>
                  <a:pt x="37" y="325"/>
                </a:lnTo>
                <a:lnTo>
                  <a:pt x="35" y="329"/>
                </a:lnTo>
                <a:lnTo>
                  <a:pt x="37" y="331"/>
                </a:lnTo>
                <a:lnTo>
                  <a:pt x="37" y="331"/>
                </a:lnTo>
                <a:lnTo>
                  <a:pt x="33" y="335"/>
                </a:lnTo>
                <a:lnTo>
                  <a:pt x="29" y="342"/>
                </a:lnTo>
                <a:lnTo>
                  <a:pt x="27" y="345"/>
                </a:lnTo>
                <a:lnTo>
                  <a:pt x="27" y="351"/>
                </a:lnTo>
                <a:lnTo>
                  <a:pt x="29" y="356"/>
                </a:lnTo>
                <a:lnTo>
                  <a:pt x="35" y="364"/>
                </a:lnTo>
                <a:lnTo>
                  <a:pt x="35" y="364"/>
                </a:lnTo>
                <a:lnTo>
                  <a:pt x="37" y="353"/>
                </a:lnTo>
                <a:lnTo>
                  <a:pt x="40" y="347"/>
                </a:lnTo>
                <a:lnTo>
                  <a:pt x="42" y="345"/>
                </a:lnTo>
                <a:lnTo>
                  <a:pt x="46" y="345"/>
                </a:lnTo>
                <a:lnTo>
                  <a:pt x="46" y="345"/>
                </a:lnTo>
                <a:lnTo>
                  <a:pt x="53" y="345"/>
                </a:lnTo>
                <a:lnTo>
                  <a:pt x="58" y="349"/>
                </a:lnTo>
                <a:lnTo>
                  <a:pt x="64" y="349"/>
                </a:lnTo>
                <a:lnTo>
                  <a:pt x="71" y="345"/>
                </a:lnTo>
                <a:lnTo>
                  <a:pt x="71" y="345"/>
                </a:lnTo>
                <a:lnTo>
                  <a:pt x="79" y="340"/>
                </a:lnTo>
                <a:lnTo>
                  <a:pt x="84" y="336"/>
                </a:lnTo>
                <a:lnTo>
                  <a:pt x="95" y="333"/>
                </a:lnTo>
                <a:lnTo>
                  <a:pt x="95" y="333"/>
                </a:lnTo>
                <a:lnTo>
                  <a:pt x="95" y="336"/>
                </a:lnTo>
                <a:lnTo>
                  <a:pt x="99" y="342"/>
                </a:lnTo>
                <a:lnTo>
                  <a:pt x="99" y="342"/>
                </a:lnTo>
                <a:lnTo>
                  <a:pt x="102" y="344"/>
                </a:lnTo>
                <a:lnTo>
                  <a:pt x="104" y="345"/>
                </a:lnTo>
                <a:lnTo>
                  <a:pt x="104" y="345"/>
                </a:lnTo>
                <a:lnTo>
                  <a:pt x="104" y="345"/>
                </a:lnTo>
                <a:lnTo>
                  <a:pt x="102" y="351"/>
                </a:lnTo>
                <a:lnTo>
                  <a:pt x="99" y="356"/>
                </a:lnTo>
                <a:lnTo>
                  <a:pt x="95" y="360"/>
                </a:lnTo>
                <a:lnTo>
                  <a:pt x="95" y="360"/>
                </a:lnTo>
                <a:lnTo>
                  <a:pt x="97" y="360"/>
                </a:lnTo>
                <a:lnTo>
                  <a:pt x="102" y="360"/>
                </a:lnTo>
                <a:lnTo>
                  <a:pt x="108" y="358"/>
                </a:lnTo>
                <a:lnTo>
                  <a:pt x="111" y="355"/>
                </a:lnTo>
                <a:lnTo>
                  <a:pt x="115" y="349"/>
                </a:lnTo>
                <a:lnTo>
                  <a:pt x="115" y="349"/>
                </a:lnTo>
                <a:lnTo>
                  <a:pt x="117" y="347"/>
                </a:lnTo>
                <a:lnTo>
                  <a:pt x="119" y="347"/>
                </a:lnTo>
                <a:lnTo>
                  <a:pt x="124" y="347"/>
                </a:lnTo>
                <a:lnTo>
                  <a:pt x="124" y="347"/>
                </a:lnTo>
                <a:lnTo>
                  <a:pt x="128" y="345"/>
                </a:lnTo>
                <a:lnTo>
                  <a:pt x="130" y="344"/>
                </a:lnTo>
                <a:lnTo>
                  <a:pt x="130" y="338"/>
                </a:lnTo>
                <a:lnTo>
                  <a:pt x="130" y="333"/>
                </a:lnTo>
                <a:lnTo>
                  <a:pt x="130" y="329"/>
                </a:lnTo>
                <a:lnTo>
                  <a:pt x="132" y="327"/>
                </a:lnTo>
                <a:lnTo>
                  <a:pt x="132" y="327"/>
                </a:lnTo>
                <a:lnTo>
                  <a:pt x="139" y="322"/>
                </a:lnTo>
                <a:lnTo>
                  <a:pt x="146" y="316"/>
                </a:lnTo>
                <a:lnTo>
                  <a:pt x="163" y="309"/>
                </a:lnTo>
                <a:lnTo>
                  <a:pt x="163" y="309"/>
                </a:lnTo>
                <a:lnTo>
                  <a:pt x="161" y="316"/>
                </a:lnTo>
                <a:lnTo>
                  <a:pt x="161" y="324"/>
                </a:lnTo>
                <a:lnTo>
                  <a:pt x="164" y="333"/>
                </a:lnTo>
                <a:lnTo>
                  <a:pt x="205" y="322"/>
                </a:lnTo>
                <a:lnTo>
                  <a:pt x="205" y="322"/>
                </a:lnTo>
                <a:lnTo>
                  <a:pt x="203" y="313"/>
                </a:lnTo>
                <a:lnTo>
                  <a:pt x="205" y="305"/>
                </a:lnTo>
                <a:lnTo>
                  <a:pt x="210" y="296"/>
                </a:lnTo>
                <a:lnTo>
                  <a:pt x="216" y="287"/>
                </a:lnTo>
                <a:lnTo>
                  <a:pt x="216" y="287"/>
                </a:lnTo>
                <a:lnTo>
                  <a:pt x="216" y="291"/>
                </a:lnTo>
                <a:lnTo>
                  <a:pt x="214" y="300"/>
                </a:lnTo>
                <a:lnTo>
                  <a:pt x="214" y="311"/>
                </a:lnTo>
                <a:lnTo>
                  <a:pt x="214" y="316"/>
                </a:lnTo>
                <a:lnTo>
                  <a:pt x="216" y="318"/>
                </a:lnTo>
                <a:lnTo>
                  <a:pt x="256" y="309"/>
                </a:lnTo>
                <a:lnTo>
                  <a:pt x="256" y="309"/>
                </a:lnTo>
                <a:lnTo>
                  <a:pt x="254" y="303"/>
                </a:lnTo>
                <a:lnTo>
                  <a:pt x="254" y="296"/>
                </a:lnTo>
                <a:lnTo>
                  <a:pt x="258" y="283"/>
                </a:lnTo>
                <a:lnTo>
                  <a:pt x="258" y="283"/>
                </a:lnTo>
                <a:lnTo>
                  <a:pt x="261" y="298"/>
                </a:lnTo>
                <a:lnTo>
                  <a:pt x="269" y="311"/>
                </a:lnTo>
                <a:lnTo>
                  <a:pt x="278" y="322"/>
                </a:lnTo>
                <a:lnTo>
                  <a:pt x="283" y="325"/>
                </a:lnTo>
                <a:lnTo>
                  <a:pt x="289" y="329"/>
                </a:lnTo>
                <a:lnTo>
                  <a:pt x="289" y="329"/>
                </a:lnTo>
                <a:lnTo>
                  <a:pt x="311" y="338"/>
                </a:lnTo>
                <a:lnTo>
                  <a:pt x="334" y="345"/>
                </a:lnTo>
                <a:lnTo>
                  <a:pt x="391" y="362"/>
                </a:lnTo>
                <a:lnTo>
                  <a:pt x="391" y="362"/>
                </a:lnTo>
                <a:lnTo>
                  <a:pt x="407" y="367"/>
                </a:lnTo>
                <a:lnTo>
                  <a:pt x="420" y="373"/>
                </a:lnTo>
                <a:lnTo>
                  <a:pt x="420" y="373"/>
                </a:lnTo>
                <a:lnTo>
                  <a:pt x="424" y="375"/>
                </a:lnTo>
                <a:lnTo>
                  <a:pt x="424" y="377"/>
                </a:lnTo>
                <a:lnTo>
                  <a:pt x="422" y="382"/>
                </a:lnTo>
                <a:lnTo>
                  <a:pt x="417" y="386"/>
                </a:lnTo>
                <a:lnTo>
                  <a:pt x="417" y="386"/>
                </a:lnTo>
                <a:lnTo>
                  <a:pt x="424" y="391"/>
                </a:lnTo>
                <a:lnTo>
                  <a:pt x="438" y="400"/>
                </a:lnTo>
                <a:lnTo>
                  <a:pt x="438" y="400"/>
                </a:lnTo>
                <a:lnTo>
                  <a:pt x="448" y="409"/>
                </a:lnTo>
                <a:lnTo>
                  <a:pt x="453" y="420"/>
                </a:lnTo>
                <a:lnTo>
                  <a:pt x="459" y="435"/>
                </a:lnTo>
                <a:lnTo>
                  <a:pt x="462" y="450"/>
                </a:lnTo>
                <a:lnTo>
                  <a:pt x="462" y="450"/>
                </a:lnTo>
                <a:lnTo>
                  <a:pt x="466" y="462"/>
                </a:lnTo>
                <a:lnTo>
                  <a:pt x="466" y="475"/>
                </a:lnTo>
                <a:lnTo>
                  <a:pt x="466" y="486"/>
                </a:lnTo>
                <a:lnTo>
                  <a:pt x="466" y="492"/>
                </a:lnTo>
                <a:lnTo>
                  <a:pt x="464" y="493"/>
                </a:lnTo>
                <a:lnTo>
                  <a:pt x="464" y="493"/>
                </a:lnTo>
                <a:lnTo>
                  <a:pt x="460" y="497"/>
                </a:lnTo>
                <a:lnTo>
                  <a:pt x="457" y="499"/>
                </a:lnTo>
                <a:lnTo>
                  <a:pt x="451" y="501"/>
                </a:lnTo>
                <a:lnTo>
                  <a:pt x="440" y="504"/>
                </a:lnTo>
                <a:lnTo>
                  <a:pt x="444" y="519"/>
                </a:lnTo>
                <a:lnTo>
                  <a:pt x="444" y="519"/>
                </a:lnTo>
                <a:lnTo>
                  <a:pt x="451" y="519"/>
                </a:lnTo>
                <a:lnTo>
                  <a:pt x="459" y="517"/>
                </a:lnTo>
                <a:lnTo>
                  <a:pt x="466" y="515"/>
                </a:lnTo>
                <a:lnTo>
                  <a:pt x="466" y="515"/>
                </a:lnTo>
                <a:lnTo>
                  <a:pt x="464" y="517"/>
                </a:lnTo>
                <a:lnTo>
                  <a:pt x="464" y="517"/>
                </a:lnTo>
                <a:lnTo>
                  <a:pt x="459" y="526"/>
                </a:lnTo>
                <a:lnTo>
                  <a:pt x="457" y="534"/>
                </a:lnTo>
                <a:lnTo>
                  <a:pt x="473" y="545"/>
                </a:lnTo>
                <a:lnTo>
                  <a:pt x="473" y="545"/>
                </a:lnTo>
                <a:lnTo>
                  <a:pt x="481" y="526"/>
                </a:lnTo>
                <a:lnTo>
                  <a:pt x="484" y="521"/>
                </a:lnTo>
                <a:lnTo>
                  <a:pt x="488" y="517"/>
                </a:lnTo>
                <a:lnTo>
                  <a:pt x="488" y="517"/>
                </a:lnTo>
                <a:lnTo>
                  <a:pt x="491" y="517"/>
                </a:lnTo>
                <a:lnTo>
                  <a:pt x="497" y="519"/>
                </a:lnTo>
                <a:lnTo>
                  <a:pt x="504" y="523"/>
                </a:lnTo>
                <a:lnTo>
                  <a:pt x="512" y="526"/>
                </a:lnTo>
                <a:lnTo>
                  <a:pt x="521" y="534"/>
                </a:lnTo>
                <a:lnTo>
                  <a:pt x="528" y="543"/>
                </a:lnTo>
                <a:lnTo>
                  <a:pt x="535" y="552"/>
                </a:lnTo>
                <a:lnTo>
                  <a:pt x="541" y="563"/>
                </a:lnTo>
                <a:lnTo>
                  <a:pt x="541" y="563"/>
                </a:lnTo>
                <a:lnTo>
                  <a:pt x="543" y="572"/>
                </a:lnTo>
                <a:lnTo>
                  <a:pt x="544" y="581"/>
                </a:lnTo>
                <a:lnTo>
                  <a:pt x="544" y="590"/>
                </a:lnTo>
                <a:lnTo>
                  <a:pt x="543" y="601"/>
                </a:lnTo>
                <a:lnTo>
                  <a:pt x="541" y="610"/>
                </a:lnTo>
                <a:lnTo>
                  <a:pt x="537" y="618"/>
                </a:lnTo>
                <a:lnTo>
                  <a:pt x="532" y="623"/>
                </a:lnTo>
                <a:lnTo>
                  <a:pt x="526" y="627"/>
                </a:lnTo>
                <a:lnTo>
                  <a:pt x="526" y="627"/>
                </a:lnTo>
                <a:lnTo>
                  <a:pt x="521" y="627"/>
                </a:lnTo>
                <a:lnTo>
                  <a:pt x="517" y="625"/>
                </a:lnTo>
                <a:lnTo>
                  <a:pt x="504" y="620"/>
                </a:lnTo>
                <a:lnTo>
                  <a:pt x="493" y="614"/>
                </a:lnTo>
                <a:lnTo>
                  <a:pt x="490" y="614"/>
                </a:lnTo>
                <a:lnTo>
                  <a:pt x="486" y="618"/>
                </a:lnTo>
                <a:lnTo>
                  <a:pt x="486" y="618"/>
                </a:lnTo>
                <a:lnTo>
                  <a:pt x="484" y="620"/>
                </a:lnTo>
                <a:lnTo>
                  <a:pt x="479" y="623"/>
                </a:lnTo>
                <a:lnTo>
                  <a:pt x="470" y="629"/>
                </a:lnTo>
                <a:lnTo>
                  <a:pt x="466" y="632"/>
                </a:lnTo>
                <a:lnTo>
                  <a:pt x="462" y="638"/>
                </a:lnTo>
                <a:lnTo>
                  <a:pt x="462" y="645"/>
                </a:lnTo>
                <a:lnTo>
                  <a:pt x="464" y="654"/>
                </a:lnTo>
                <a:lnTo>
                  <a:pt x="464" y="654"/>
                </a:lnTo>
                <a:lnTo>
                  <a:pt x="473" y="645"/>
                </a:lnTo>
                <a:lnTo>
                  <a:pt x="477" y="641"/>
                </a:lnTo>
                <a:lnTo>
                  <a:pt x="481" y="641"/>
                </a:lnTo>
                <a:lnTo>
                  <a:pt x="481" y="641"/>
                </a:lnTo>
                <a:lnTo>
                  <a:pt x="482" y="643"/>
                </a:lnTo>
                <a:lnTo>
                  <a:pt x="482" y="645"/>
                </a:lnTo>
                <a:lnTo>
                  <a:pt x="486" y="649"/>
                </a:lnTo>
                <a:lnTo>
                  <a:pt x="486" y="649"/>
                </a:lnTo>
                <a:lnTo>
                  <a:pt x="488" y="651"/>
                </a:lnTo>
                <a:lnTo>
                  <a:pt x="491" y="651"/>
                </a:lnTo>
                <a:lnTo>
                  <a:pt x="502" y="651"/>
                </a:lnTo>
                <a:lnTo>
                  <a:pt x="512" y="649"/>
                </a:lnTo>
                <a:lnTo>
                  <a:pt x="515" y="649"/>
                </a:lnTo>
                <a:lnTo>
                  <a:pt x="517" y="651"/>
                </a:lnTo>
                <a:lnTo>
                  <a:pt x="517" y="651"/>
                </a:lnTo>
                <a:lnTo>
                  <a:pt x="517" y="652"/>
                </a:lnTo>
                <a:lnTo>
                  <a:pt x="515" y="652"/>
                </a:lnTo>
                <a:lnTo>
                  <a:pt x="510" y="652"/>
                </a:lnTo>
                <a:lnTo>
                  <a:pt x="510" y="652"/>
                </a:lnTo>
                <a:lnTo>
                  <a:pt x="491" y="656"/>
                </a:lnTo>
                <a:lnTo>
                  <a:pt x="484" y="660"/>
                </a:lnTo>
                <a:lnTo>
                  <a:pt x="479" y="663"/>
                </a:lnTo>
                <a:lnTo>
                  <a:pt x="479" y="663"/>
                </a:lnTo>
                <a:lnTo>
                  <a:pt x="479" y="665"/>
                </a:lnTo>
                <a:lnTo>
                  <a:pt x="479" y="669"/>
                </a:lnTo>
                <a:lnTo>
                  <a:pt x="479" y="669"/>
                </a:lnTo>
                <a:lnTo>
                  <a:pt x="475" y="674"/>
                </a:lnTo>
                <a:lnTo>
                  <a:pt x="470" y="678"/>
                </a:lnTo>
                <a:lnTo>
                  <a:pt x="466" y="683"/>
                </a:lnTo>
                <a:lnTo>
                  <a:pt x="464" y="689"/>
                </a:lnTo>
                <a:lnTo>
                  <a:pt x="464" y="694"/>
                </a:lnTo>
                <a:lnTo>
                  <a:pt x="464" y="694"/>
                </a:lnTo>
                <a:lnTo>
                  <a:pt x="466" y="702"/>
                </a:lnTo>
                <a:lnTo>
                  <a:pt x="470" y="705"/>
                </a:lnTo>
                <a:lnTo>
                  <a:pt x="475" y="711"/>
                </a:lnTo>
                <a:lnTo>
                  <a:pt x="475" y="711"/>
                </a:lnTo>
                <a:lnTo>
                  <a:pt x="475" y="707"/>
                </a:lnTo>
                <a:lnTo>
                  <a:pt x="477" y="702"/>
                </a:lnTo>
                <a:lnTo>
                  <a:pt x="479" y="694"/>
                </a:lnTo>
                <a:lnTo>
                  <a:pt x="479" y="691"/>
                </a:lnTo>
                <a:lnTo>
                  <a:pt x="482" y="691"/>
                </a:lnTo>
                <a:lnTo>
                  <a:pt x="482" y="691"/>
                </a:lnTo>
                <a:lnTo>
                  <a:pt x="484" y="691"/>
                </a:lnTo>
                <a:lnTo>
                  <a:pt x="488" y="693"/>
                </a:lnTo>
                <a:lnTo>
                  <a:pt x="490" y="696"/>
                </a:lnTo>
                <a:lnTo>
                  <a:pt x="493" y="696"/>
                </a:lnTo>
                <a:lnTo>
                  <a:pt x="493" y="696"/>
                </a:lnTo>
                <a:lnTo>
                  <a:pt x="497" y="696"/>
                </a:lnTo>
                <a:lnTo>
                  <a:pt x="502" y="693"/>
                </a:lnTo>
                <a:lnTo>
                  <a:pt x="513" y="682"/>
                </a:lnTo>
                <a:lnTo>
                  <a:pt x="524" y="672"/>
                </a:lnTo>
                <a:lnTo>
                  <a:pt x="528" y="669"/>
                </a:lnTo>
                <a:lnTo>
                  <a:pt x="532" y="669"/>
                </a:lnTo>
                <a:lnTo>
                  <a:pt x="532" y="669"/>
                </a:lnTo>
                <a:lnTo>
                  <a:pt x="533" y="671"/>
                </a:lnTo>
                <a:lnTo>
                  <a:pt x="532" y="672"/>
                </a:lnTo>
                <a:lnTo>
                  <a:pt x="524" y="678"/>
                </a:lnTo>
                <a:lnTo>
                  <a:pt x="517" y="685"/>
                </a:lnTo>
                <a:lnTo>
                  <a:pt x="513" y="689"/>
                </a:lnTo>
                <a:lnTo>
                  <a:pt x="512" y="694"/>
                </a:lnTo>
                <a:lnTo>
                  <a:pt x="512" y="694"/>
                </a:lnTo>
                <a:lnTo>
                  <a:pt x="513" y="700"/>
                </a:lnTo>
                <a:lnTo>
                  <a:pt x="515" y="704"/>
                </a:lnTo>
                <a:lnTo>
                  <a:pt x="519" y="707"/>
                </a:lnTo>
                <a:lnTo>
                  <a:pt x="521" y="711"/>
                </a:lnTo>
                <a:lnTo>
                  <a:pt x="521" y="711"/>
                </a:lnTo>
                <a:lnTo>
                  <a:pt x="523" y="715"/>
                </a:lnTo>
                <a:lnTo>
                  <a:pt x="526" y="720"/>
                </a:lnTo>
                <a:lnTo>
                  <a:pt x="530" y="724"/>
                </a:lnTo>
                <a:lnTo>
                  <a:pt x="535" y="725"/>
                </a:lnTo>
                <a:lnTo>
                  <a:pt x="546" y="729"/>
                </a:lnTo>
                <a:lnTo>
                  <a:pt x="552" y="729"/>
                </a:lnTo>
                <a:lnTo>
                  <a:pt x="552" y="729"/>
                </a:lnTo>
                <a:lnTo>
                  <a:pt x="550" y="725"/>
                </a:lnTo>
                <a:lnTo>
                  <a:pt x="544" y="720"/>
                </a:lnTo>
                <a:lnTo>
                  <a:pt x="539" y="713"/>
                </a:lnTo>
                <a:lnTo>
                  <a:pt x="539" y="711"/>
                </a:lnTo>
                <a:lnTo>
                  <a:pt x="539" y="707"/>
                </a:lnTo>
                <a:lnTo>
                  <a:pt x="539" y="707"/>
                </a:lnTo>
                <a:lnTo>
                  <a:pt x="541" y="705"/>
                </a:lnTo>
                <a:lnTo>
                  <a:pt x="544" y="707"/>
                </a:lnTo>
                <a:lnTo>
                  <a:pt x="548" y="707"/>
                </a:lnTo>
                <a:lnTo>
                  <a:pt x="552" y="705"/>
                </a:lnTo>
                <a:lnTo>
                  <a:pt x="552" y="705"/>
                </a:lnTo>
                <a:lnTo>
                  <a:pt x="552" y="702"/>
                </a:lnTo>
                <a:lnTo>
                  <a:pt x="552" y="691"/>
                </a:lnTo>
                <a:lnTo>
                  <a:pt x="552" y="685"/>
                </a:lnTo>
                <a:lnTo>
                  <a:pt x="554" y="678"/>
                </a:lnTo>
                <a:lnTo>
                  <a:pt x="559" y="671"/>
                </a:lnTo>
                <a:lnTo>
                  <a:pt x="566" y="662"/>
                </a:lnTo>
                <a:lnTo>
                  <a:pt x="566" y="662"/>
                </a:lnTo>
                <a:lnTo>
                  <a:pt x="570" y="667"/>
                </a:lnTo>
                <a:lnTo>
                  <a:pt x="574" y="669"/>
                </a:lnTo>
                <a:lnTo>
                  <a:pt x="581" y="671"/>
                </a:lnTo>
                <a:lnTo>
                  <a:pt x="581" y="671"/>
                </a:lnTo>
                <a:lnTo>
                  <a:pt x="583" y="672"/>
                </a:lnTo>
                <a:lnTo>
                  <a:pt x="585" y="674"/>
                </a:lnTo>
                <a:lnTo>
                  <a:pt x="585" y="682"/>
                </a:lnTo>
                <a:lnTo>
                  <a:pt x="585" y="691"/>
                </a:lnTo>
                <a:lnTo>
                  <a:pt x="585" y="691"/>
                </a:lnTo>
                <a:lnTo>
                  <a:pt x="586" y="689"/>
                </a:lnTo>
                <a:lnTo>
                  <a:pt x="590" y="683"/>
                </a:lnTo>
                <a:lnTo>
                  <a:pt x="594" y="674"/>
                </a:lnTo>
                <a:lnTo>
                  <a:pt x="594" y="663"/>
                </a:lnTo>
                <a:lnTo>
                  <a:pt x="594" y="663"/>
                </a:lnTo>
                <a:lnTo>
                  <a:pt x="597" y="662"/>
                </a:lnTo>
                <a:lnTo>
                  <a:pt x="601" y="654"/>
                </a:lnTo>
                <a:lnTo>
                  <a:pt x="601" y="654"/>
                </a:lnTo>
                <a:lnTo>
                  <a:pt x="603" y="651"/>
                </a:lnTo>
                <a:lnTo>
                  <a:pt x="601" y="649"/>
                </a:lnTo>
                <a:lnTo>
                  <a:pt x="596" y="643"/>
                </a:lnTo>
                <a:lnTo>
                  <a:pt x="594" y="640"/>
                </a:lnTo>
                <a:lnTo>
                  <a:pt x="592" y="634"/>
                </a:lnTo>
                <a:lnTo>
                  <a:pt x="590" y="625"/>
                </a:lnTo>
                <a:lnTo>
                  <a:pt x="590" y="614"/>
                </a:lnTo>
                <a:lnTo>
                  <a:pt x="590" y="614"/>
                </a:lnTo>
                <a:lnTo>
                  <a:pt x="590" y="610"/>
                </a:lnTo>
                <a:lnTo>
                  <a:pt x="588" y="609"/>
                </a:lnTo>
                <a:lnTo>
                  <a:pt x="583" y="605"/>
                </a:lnTo>
                <a:lnTo>
                  <a:pt x="583" y="605"/>
                </a:lnTo>
                <a:lnTo>
                  <a:pt x="579" y="599"/>
                </a:lnTo>
                <a:lnTo>
                  <a:pt x="579" y="598"/>
                </a:lnTo>
                <a:lnTo>
                  <a:pt x="581" y="598"/>
                </a:lnTo>
                <a:lnTo>
                  <a:pt x="581" y="598"/>
                </a:lnTo>
                <a:lnTo>
                  <a:pt x="588" y="599"/>
                </a:lnTo>
                <a:lnTo>
                  <a:pt x="596" y="599"/>
                </a:lnTo>
                <a:lnTo>
                  <a:pt x="603" y="598"/>
                </a:lnTo>
                <a:lnTo>
                  <a:pt x="603" y="598"/>
                </a:lnTo>
                <a:lnTo>
                  <a:pt x="603" y="576"/>
                </a:lnTo>
                <a:lnTo>
                  <a:pt x="605" y="565"/>
                </a:lnTo>
                <a:lnTo>
                  <a:pt x="603" y="559"/>
                </a:lnTo>
                <a:lnTo>
                  <a:pt x="603" y="559"/>
                </a:lnTo>
                <a:lnTo>
                  <a:pt x="596" y="559"/>
                </a:lnTo>
                <a:lnTo>
                  <a:pt x="588" y="557"/>
                </a:lnTo>
                <a:lnTo>
                  <a:pt x="585" y="556"/>
                </a:lnTo>
                <a:lnTo>
                  <a:pt x="581" y="552"/>
                </a:lnTo>
                <a:lnTo>
                  <a:pt x="581" y="552"/>
                </a:lnTo>
                <a:lnTo>
                  <a:pt x="586" y="552"/>
                </a:lnTo>
                <a:lnTo>
                  <a:pt x="594" y="552"/>
                </a:lnTo>
                <a:lnTo>
                  <a:pt x="599" y="552"/>
                </a:lnTo>
                <a:lnTo>
                  <a:pt x="603" y="548"/>
                </a:lnTo>
                <a:lnTo>
                  <a:pt x="603" y="548"/>
                </a:lnTo>
                <a:lnTo>
                  <a:pt x="603" y="530"/>
                </a:lnTo>
                <a:lnTo>
                  <a:pt x="601" y="517"/>
                </a:lnTo>
                <a:lnTo>
                  <a:pt x="601" y="514"/>
                </a:lnTo>
                <a:lnTo>
                  <a:pt x="599" y="512"/>
                </a:lnTo>
                <a:lnTo>
                  <a:pt x="599" y="512"/>
                </a:lnTo>
                <a:lnTo>
                  <a:pt x="592" y="514"/>
                </a:lnTo>
                <a:lnTo>
                  <a:pt x="586" y="514"/>
                </a:lnTo>
                <a:lnTo>
                  <a:pt x="581" y="512"/>
                </a:lnTo>
                <a:lnTo>
                  <a:pt x="576" y="510"/>
                </a:lnTo>
                <a:lnTo>
                  <a:pt x="576" y="510"/>
                </a:lnTo>
                <a:lnTo>
                  <a:pt x="574" y="508"/>
                </a:lnTo>
                <a:lnTo>
                  <a:pt x="572" y="504"/>
                </a:lnTo>
                <a:lnTo>
                  <a:pt x="572" y="499"/>
                </a:lnTo>
                <a:lnTo>
                  <a:pt x="570" y="495"/>
                </a:lnTo>
                <a:lnTo>
                  <a:pt x="570" y="493"/>
                </a:lnTo>
                <a:lnTo>
                  <a:pt x="568" y="492"/>
                </a:lnTo>
                <a:lnTo>
                  <a:pt x="568" y="492"/>
                </a:lnTo>
                <a:lnTo>
                  <a:pt x="557" y="488"/>
                </a:lnTo>
                <a:lnTo>
                  <a:pt x="546" y="482"/>
                </a:lnTo>
                <a:lnTo>
                  <a:pt x="541" y="477"/>
                </a:lnTo>
                <a:lnTo>
                  <a:pt x="535" y="473"/>
                </a:lnTo>
                <a:lnTo>
                  <a:pt x="535" y="473"/>
                </a:lnTo>
                <a:lnTo>
                  <a:pt x="532" y="468"/>
                </a:lnTo>
                <a:lnTo>
                  <a:pt x="532" y="462"/>
                </a:lnTo>
                <a:lnTo>
                  <a:pt x="532" y="459"/>
                </a:lnTo>
                <a:lnTo>
                  <a:pt x="532" y="459"/>
                </a:lnTo>
                <a:lnTo>
                  <a:pt x="541" y="462"/>
                </a:lnTo>
                <a:lnTo>
                  <a:pt x="544" y="462"/>
                </a:lnTo>
                <a:lnTo>
                  <a:pt x="550" y="461"/>
                </a:lnTo>
                <a:lnTo>
                  <a:pt x="552" y="431"/>
                </a:lnTo>
                <a:lnTo>
                  <a:pt x="552" y="431"/>
                </a:lnTo>
                <a:lnTo>
                  <a:pt x="548" y="431"/>
                </a:lnTo>
                <a:lnTo>
                  <a:pt x="541" y="430"/>
                </a:lnTo>
                <a:lnTo>
                  <a:pt x="541" y="430"/>
                </a:lnTo>
                <a:lnTo>
                  <a:pt x="537" y="426"/>
                </a:lnTo>
                <a:lnTo>
                  <a:pt x="533" y="422"/>
                </a:lnTo>
                <a:lnTo>
                  <a:pt x="532" y="419"/>
                </a:lnTo>
                <a:lnTo>
                  <a:pt x="532" y="419"/>
                </a:lnTo>
                <a:lnTo>
                  <a:pt x="535" y="420"/>
                </a:lnTo>
                <a:lnTo>
                  <a:pt x="543" y="422"/>
                </a:lnTo>
                <a:lnTo>
                  <a:pt x="543" y="422"/>
                </a:lnTo>
                <a:lnTo>
                  <a:pt x="550" y="422"/>
                </a:lnTo>
                <a:lnTo>
                  <a:pt x="554" y="420"/>
                </a:lnTo>
                <a:lnTo>
                  <a:pt x="557" y="387"/>
                </a:lnTo>
                <a:lnTo>
                  <a:pt x="557" y="387"/>
                </a:lnTo>
                <a:lnTo>
                  <a:pt x="552" y="387"/>
                </a:lnTo>
                <a:lnTo>
                  <a:pt x="546" y="386"/>
                </a:lnTo>
                <a:lnTo>
                  <a:pt x="541" y="384"/>
                </a:lnTo>
                <a:lnTo>
                  <a:pt x="539" y="378"/>
                </a:lnTo>
                <a:lnTo>
                  <a:pt x="539" y="377"/>
                </a:lnTo>
                <a:lnTo>
                  <a:pt x="539" y="377"/>
                </a:lnTo>
                <a:lnTo>
                  <a:pt x="552" y="373"/>
                </a:lnTo>
                <a:lnTo>
                  <a:pt x="563" y="367"/>
                </a:lnTo>
                <a:lnTo>
                  <a:pt x="572" y="360"/>
                </a:lnTo>
                <a:lnTo>
                  <a:pt x="579" y="353"/>
                </a:lnTo>
                <a:lnTo>
                  <a:pt x="586" y="344"/>
                </a:lnTo>
                <a:lnTo>
                  <a:pt x="592" y="333"/>
                </a:lnTo>
                <a:lnTo>
                  <a:pt x="597" y="324"/>
                </a:lnTo>
                <a:lnTo>
                  <a:pt x="599" y="313"/>
                </a:lnTo>
                <a:lnTo>
                  <a:pt x="599" y="313"/>
                </a:lnTo>
                <a:lnTo>
                  <a:pt x="608" y="316"/>
                </a:lnTo>
                <a:lnTo>
                  <a:pt x="614" y="316"/>
                </a:lnTo>
                <a:lnTo>
                  <a:pt x="618" y="316"/>
                </a:lnTo>
                <a:lnTo>
                  <a:pt x="618" y="316"/>
                </a:lnTo>
                <a:lnTo>
                  <a:pt x="619" y="303"/>
                </a:lnTo>
                <a:lnTo>
                  <a:pt x="619" y="289"/>
                </a:lnTo>
                <a:lnTo>
                  <a:pt x="619" y="289"/>
                </a:lnTo>
                <a:lnTo>
                  <a:pt x="610" y="287"/>
                </a:lnTo>
                <a:lnTo>
                  <a:pt x="607" y="285"/>
                </a:lnTo>
                <a:lnTo>
                  <a:pt x="603" y="2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pic>
        <p:nvPicPr>
          <p:cNvPr id="104" name="Picture 51" descr="työkykyohjelman logo">
            <a:extLst>
              <a:ext uri="{FF2B5EF4-FFF2-40B4-BE49-F238E27FC236}">
                <a16:creationId xmlns:a16="http://schemas.microsoft.com/office/drawing/2014/main" id="{F07F2CD9-BDD8-2848-B9FD-12A39B1606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59599" y="4363971"/>
            <a:ext cx="3132881" cy="625542"/>
          </a:xfrm>
          <a:prstGeom prst="rect">
            <a:avLst/>
          </a:prstGeom>
        </p:spPr>
      </p:pic>
    </p:spTree>
    <p:extLst>
      <p:ext uri="{BB962C8B-B14F-4D97-AF65-F5344CB8AC3E}">
        <p14:creationId xmlns:p14="http://schemas.microsoft.com/office/powerpoint/2010/main" val="263525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412051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9144000" cy="4371950"/>
          </a:xfrm>
        </p:spPr>
        <p:txBody>
          <a:bodyPr/>
          <a:lstStyle/>
          <a:p>
            <a:pPr lvl="0"/>
            <a:r>
              <a:rPr lang="fi-FI"/>
              <a:t>Muokkaa tekstin perustyylejä</a:t>
            </a:r>
          </a:p>
        </p:txBody>
      </p:sp>
      <p:sp>
        <p:nvSpPr>
          <p:cNvPr id="8" name="Otsikko 7"/>
          <p:cNvSpPr>
            <a:spLocks noGrp="1"/>
          </p:cNvSpPr>
          <p:nvPr>
            <p:ph type="title"/>
          </p:nvPr>
        </p:nvSpPr>
        <p:spPr>
          <a:xfrm>
            <a:off x="432785" y="4371949"/>
            <a:ext cx="4211223" cy="607895"/>
          </a:xfrm>
        </p:spPr>
        <p:txBody>
          <a:bodyPr/>
          <a:lstStyle>
            <a:lvl1pPr>
              <a:defRPr sz="2800">
                <a:solidFill>
                  <a:schemeClr val="tx1">
                    <a:lumMod val="85000"/>
                    <a:lumOff val="15000"/>
                  </a:schemeClr>
                </a:solidFill>
              </a:defRPr>
            </a:lvl1pPr>
          </a:lstStyle>
          <a:p>
            <a:r>
              <a:rPr lang="fi-FI"/>
              <a:t>Muokkaa perustyyl. napsautt.</a:t>
            </a:r>
            <a:endParaRPr lang="fi-FI" dirty="0"/>
          </a:p>
        </p:txBody>
      </p:sp>
      <p:sp>
        <p:nvSpPr>
          <p:cNvPr id="15" name="Content Placeholder 9"/>
          <p:cNvSpPr>
            <a:spLocks noGrp="1"/>
          </p:cNvSpPr>
          <p:nvPr>
            <p:ph idx="13"/>
          </p:nvPr>
        </p:nvSpPr>
        <p:spPr>
          <a:xfrm>
            <a:off x="4860032" y="4518180"/>
            <a:ext cx="4283968" cy="461665"/>
          </a:xfrm>
        </p:spPr>
        <p:txBody>
          <a:bodyPr>
            <a:noAutofit/>
          </a:bodyPr>
          <a:lstStyle/>
          <a:p>
            <a:pPr marL="0" lvl="0" indent="0">
              <a:buNone/>
            </a:pPr>
            <a:r>
              <a:rPr lang="fi-FI" sz="1200"/>
              <a:t>Muokkaa tekstin perustyylejä</a:t>
            </a:r>
          </a:p>
        </p:txBody>
      </p:sp>
    </p:spTree>
    <p:extLst>
      <p:ext uri="{BB962C8B-B14F-4D97-AF65-F5344CB8AC3E}">
        <p14:creationId xmlns:p14="http://schemas.microsoft.com/office/powerpoint/2010/main" val="363994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813272" y="0"/>
            <a:ext cx="6336704" cy="5143500"/>
          </a:xfrm>
        </p:spPr>
        <p:txBody>
          <a:bodyPr/>
          <a:lstStyle/>
          <a:p>
            <a:pPr lvl="0"/>
            <a:r>
              <a:rPr lang="fi-FI"/>
              <a:t>Muokkaa tekstin perustyylejä</a:t>
            </a:r>
          </a:p>
        </p:txBody>
      </p:sp>
      <p:sp>
        <p:nvSpPr>
          <p:cNvPr id="8" name="Otsikko 7"/>
          <p:cNvSpPr>
            <a:spLocks noGrp="1"/>
          </p:cNvSpPr>
          <p:nvPr>
            <p:ph type="title"/>
          </p:nvPr>
        </p:nvSpPr>
        <p:spPr>
          <a:xfrm>
            <a:off x="251521" y="207920"/>
            <a:ext cx="2160240" cy="1427726"/>
          </a:xfrm>
        </p:spPr>
        <p:txBody>
          <a:bodyPr/>
          <a:lstStyle>
            <a:lvl1pPr>
              <a:defRPr sz="2800">
                <a:solidFill>
                  <a:schemeClr val="tx1">
                    <a:lumMod val="85000"/>
                    <a:lumOff val="15000"/>
                  </a:schemeClr>
                </a:solidFill>
              </a:defRPr>
            </a:lvl1pPr>
          </a:lstStyle>
          <a:p>
            <a:r>
              <a:rPr lang="fi-FI"/>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a:t>Muokkaa tekstin perustyylejä</a:t>
            </a:r>
          </a:p>
          <a:p>
            <a:pPr lvl="1"/>
            <a:r>
              <a:rPr lang="fi-FI" sz="1400"/>
              <a:t>toinen taso</a:t>
            </a:r>
          </a:p>
          <a:p>
            <a:pPr lvl="2"/>
            <a:r>
              <a:rPr lang="fi-FI" sz="1400"/>
              <a:t>kolmas taso</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29.6.2022</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97611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3_Lopetus VN-Teema">
    <p:spTree>
      <p:nvGrpSpPr>
        <p:cNvPr id="1" name=""/>
        <p:cNvGrpSpPr/>
        <p:nvPr/>
      </p:nvGrpSpPr>
      <p:grpSpPr>
        <a:xfrm>
          <a:off x="0" y="0"/>
          <a:ext cx="0" cy="0"/>
          <a:chOff x="0" y="0"/>
          <a:chExt cx="0" cy="0"/>
        </a:xfrm>
      </p:grpSpPr>
      <p:grpSp>
        <p:nvGrpSpPr>
          <p:cNvPr id="3" name="Group 2" descr="kaarielementti"/>
          <p:cNvGrpSpPr/>
          <p:nvPr userDrawn="1"/>
        </p:nvGrpSpPr>
        <p:grpSpPr>
          <a:xfrm>
            <a:off x="0" y="1"/>
            <a:ext cx="9144000" cy="51435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6"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7" name="Otsikko 1"/>
          <p:cNvSpPr>
            <a:spLocks noGrp="1"/>
          </p:cNvSpPr>
          <p:nvPr userDrawn="1">
            <p:ph type="ctrTitle" hasCustomPrompt="1"/>
          </p:nvPr>
        </p:nvSpPr>
        <p:spPr>
          <a:xfrm>
            <a:off x="4251079" y="1563638"/>
            <a:ext cx="4634027" cy="1687040"/>
          </a:xfrm>
        </p:spPr>
        <p:txBody>
          <a:bodyPr anchor="b" anchorCtr="0">
            <a:noAutofit/>
          </a:bodyPr>
          <a:lstStyle>
            <a:lvl1pPr algn="l">
              <a:defRPr sz="4000">
                <a:solidFill>
                  <a:srgbClr val="FFFFFF"/>
                </a:solidFill>
              </a:defRPr>
            </a:lvl1pPr>
          </a:lstStyle>
          <a:p>
            <a:r>
              <a:rPr lang="fi-FI" dirty="0"/>
              <a:t>Esityksen </a:t>
            </a:r>
            <a:br>
              <a:rPr lang="fi-FI" dirty="0"/>
            </a:br>
            <a:r>
              <a:rPr lang="fi-FI" dirty="0"/>
              <a:t>päättävä teksti</a:t>
            </a:r>
          </a:p>
        </p:txBody>
      </p:sp>
      <p:sp>
        <p:nvSpPr>
          <p:cNvPr id="8" name="Alaotsikko 2"/>
          <p:cNvSpPr>
            <a:spLocks noGrp="1"/>
          </p:cNvSpPr>
          <p:nvPr userDrawn="1">
            <p:ph type="subTitle" idx="1"/>
          </p:nvPr>
        </p:nvSpPr>
        <p:spPr>
          <a:xfrm>
            <a:off x="4251079" y="3507853"/>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15" name="Picture 14" descr="työkykyohjelman logo">
            <a:extLst>
              <a:ext uri="{FF2B5EF4-FFF2-40B4-BE49-F238E27FC236}">
                <a16:creationId xmlns:a16="http://schemas.microsoft.com/office/drawing/2014/main" id="{6DC9CB17-0753-3448-8A0D-E554F9368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4466250"/>
            <a:ext cx="2412801" cy="481764"/>
          </a:xfrm>
          <a:prstGeom prst="rect">
            <a:avLst/>
          </a:prstGeom>
        </p:spPr>
      </p:pic>
    </p:spTree>
    <p:extLst>
      <p:ext uri="{BB962C8B-B14F-4D97-AF65-F5344CB8AC3E}">
        <p14:creationId xmlns:p14="http://schemas.microsoft.com/office/powerpoint/2010/main" val="3747668554"/>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4_Lopetus VN-Teema">
    <p:spTree>
      <p:nvGrpSpPr>
        <p:cNvPr id="1" name=""/>
        <p:cNvGrpSpPr/>
        <p:nvPr/>
      </p:nvGrpSpPr>
      <p:grpSpPr>
        <a:xfrm>
          <a:off x="0" y="0"/>
          <a:ext cx="0" cy="0"/>
          <a:chOff x="0" y="0"/>
          <a:chExt cx="0" cy="0"/>
        </a:xfrm>
      </p:grpSpPr>
      <p:grpSp>
        <p:nvGrpSpPr>
          <p:cNvPr id="3" name="Group 2" descr="kaarielementti"/>
          <p:cNvGrpSpPr/>
          <p:nvPr userDrawn="1"/>
        </p:nvGrpSpPr>
        <p:grpSpPr>
          <a:xfrm>
            <a:off x="0" y="1"/>
            <a:ext cx="9144000" cy="51435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7" name="Otsikko 1"/>
          <p:cNvSpPr>
            <a:spLocks noGrp="1"/>
          </p:cNvSpPr>
          <p:nvPr userDrawn="1">
            <p:ph type="ctrTitle" hasCustomPrompt="1"/>
          </p:nvPr>
        </p:nvSpPr>
        <p:spPr>
          <a:xfrm>
            <a:off x="4251079" y="1563638"/>
            <a:ext cx="4634027" cy="1687040"/>
          </a:xfrm>
        </p:spPr>
        <p:txBody>
          <a:bodyPr anchor="b" anchorCtr="0">
            <a:noAutofit/>
          </a:bodyPr>
          <a:lstStyle>
            <a:lvl1pPr algn="l">
              <a:defRPr sz="4000">
                <a:solidFill>
                  <a:schemeClr val="tx1"/>
                </a:solidFill>
              </a:defRPr>
            </a:lvl1pPr>
          </a:lstStyle>
          <a:p>
            <a:r>
              <a:rPr lang="fi-FI" dirty="0"/>
              <a:t>Esityksen </a:t>
            </a:r>
            <a:br>
              <a:rPr lang="fi-FI" dirty="0"/>
            </a:br>
            <a:r>
              <a:rPr lang="fi-FI" dirty="0"/>
              <a:t>päättävä teksti</a:t>
            </a:r>
          </a:p>
        </p:txBody>
      </p:sp>
      <p:sp>
        <p:nvSpPr>
          <p:cNvPr id="8" name="Alaotsikko 2"/>
          <p:cNvSpPr>
            <a:spLocks noGrp="1"/>
          </p:cNvSpPr>
          <p:nvPr userDrawn="1">
            <p:ph type="subTitle" idx="1"/>
          </p:nvPr>
        </p:nvSpPr>
        <p:spPr>
          <a:xfrm>
            <a:off x="4251079" y="3507853"/>
            <a:ext cx="4595595" cy="131888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pic>
        <p:nvPicPr>
          <p:cNvPr id="15" name="Picture 14" descr="työkykyohjelman logo">
            <a:extLst>
              <a:ext uri="{FF2B5EF4-FFF2-40B4-BE49-F238E27FC236}">
                <a16:creationId xmlns:a16="http://schemas.microsoft.com/office/drawing/2014/main" id="{6DC9CB17-0753-3448-8A0D-E554F9368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4466250"/>
            <a:ext cx="2412801" cy="481764"/>
          </a:xfrm>
          <a:prstGeom prst="rect">
            <a:avLst/>
          </a:prstGeom>
        </p:spPr>
      </p:pic>
    </p:spTree>
    <p:extLst>
      <p:ext uri="{BB962C8B-B14F-4D97-AF65-F5344CB8AC3E}">
        <p14:creationId xmlns:p14="http://schemas.microsoft.com/office/powerpoint/2010/main" val="3037628315"/>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4_Lopetus VN">
    <p:spTree>
      <p:nvGrpSpPr>
        <p:cNvPr id="1" name=""/>
        <p:cNvGrpSpPr/>
        <p:nvPr/>
      </p:nvGrpSpPr>
      <p:grpSpPr>
        <a:xfrm>
          <a:off x="0" y="0"/>
          <a:ext cx="0" cy="0"/>
          <a:chOff x="0" y="0"/>
          <a:chExt cx="0" cy="0"/>
        </a:xfrm>
      </p:grpSpPr>
      <p:grpSp>
        <p:nvGrpSpPr>
          <p:cNvPr id="105" name="Group 104" descr="kaarielementti"/>
          <p:cNvGrpSpPr/>
          <p:nvPr userDrawn="1"/>
        </p:nvGrpSpPr>
        <p:grpSpPr>
          <a:xfrm>
            <a:off x="-1" y="0"/>
            <a:ext cx="9143999" cy="5143501"/>
            <a:chOff x="-1" y="0"/>
            <a:chExt cx="9143999" cy="5143501"/>
          </a:xfrm>
        </p:grpSpPr>
        <p:sp>
          <p:nvSpPr>
            <p:cNvPr id="100" name="Freeform 8"/>
            <p:cNvSpPr>
              <a:spLocks/>
            </p:cNvSpPr>
            <p:nvPr userDrawn="1"/>
          </p:nvSpPr>
          <p:spPr bwMode="auto">
            <a:xfrm flipH="1">
              <a:off x="1436706" y="0"/>
              <a:ext cx="7707292" cy="5143500"/>
            </a:xfrm>
            <a:custGeom>
              <a:avLst/>
              <a:gdLst>
                <a:gd name="T0" fmla="*/ 3309 w 4863"/>
                <a:gd name="T1" fmla="*/ 0 h 3240"/>
                <a:gd name="T2" fmla="*/ 0 w 4863"/>
                <a:gd name="T3" fmla="*/ 0 h 3240"/>
                <a:gd name="T4" fmla="*/ 0 w 4863"/>
                <a:gd name="T5" fmla="*/ 3240 h 3240"/>
                <a:gd name="T6" fmla="*/ 4276 w 4863"/>
                <a:gd name="T7" fmla="*/ 3240 h 3240"/>
                <a:gd name="T8" fmla="*/ 4276 w 4863"/>
                <a:gd name="T9" fmla="*/ 3240 h 3240"/>
                <a:gd name="T10" fmla="*/ 4327 w 4863"/>
                <a:gd name="T11" fmla="*/ 3176 h 3240"/>
                <a:gd name="T12" fmla="*/ 4374 w 4863"/>
                <a:gd name="T13" fmla="*/ 3116 h 3240"/>
                <a:gd name="T14" fmla="*/ 4417 w 4863"/>
                <a:gd name="T15" fmla="*/ 3060 h 3240"/>
                <a:gd name="T16" fmla="*/ 4455 w 4863"/>
                <a:gd name="T17" fmla="*/ 3006 h 3240"/>
                <a:gd name="T18" fmla="*/ 4490 w 4863"/>
                <a:gd name="T19" fmla="*/ 2953 h 3240"/>
                <a:gd name="T20" fmla="*/ 4524 w 4863"/>
                <a:gd name="T21" fmla="*/ 2903 h 3240"/>
                <a:gd name="T22" fmla="*/ 4554 w 4863"/>
                <a:gd name="T23" fmla="*/ 2851 h 3240"/>
                <a:gd name="T24" fmla="*/ 4585 w 4863"/>
                <a:gd name="T25" fmla="*/ 2799 h 3240"/>
                <a:gd name="T26" fmla="*/ 4614 w 4863"/>
                <a:gd name="T27" fmla="*/ 2747 h 3240"/>
                <a:gd name="T28" fmla="*/ 4645 w 4863"/>
                <a:gd name="T29" fmla="*/ 2692 h 3240"/>
                <a:gd name="T30" fmla="*/ 4707 w 4863"/>
                <a:gd name="T31" fmla="*/ 2576 h 3240"/>
                <a:gd name="T32" fmla="*/ 4778 w 4863"/>
                <a:gd name="T33" fmla="*/ 2445 h 3240"/>
                <a:gd name="T34" fmla="*/ 4818 w 4863"/>
                <a:gd name="T35" fmla="*/ 2372 h 3240"/>
                <a:gd name="T36" fmla="*/ 4863 w 4863"/>
                <a:gd name="T37" fmla="*/ 2293 h 3240"/>
                <a:gd name="T38" fmla="*/ 4863 w 4863"/>
                <a:gd name="T39" fmla="*/ 2293 h 3240"/>
                <a:gd name="T40" fmla="*/ 4789 w 4863"/>
                <a:gd name="T41" fmla="*/ 2239 h 3240"/>
                <a:gd name="T42" fmla="*/ 4719 w 4863"/>
                <a:gd name="T43" fmla="*/ 2184 h 3240"/>
                <a:gd name="T44" fmla="*/ 4652 w 4863"/>
                <a:gd name="T45" fmla="*/ 2127 h 3240"/>
                <a:gd name="T46" fmla="*/ 4585 w 4863"/>
                <a:gd name="T47" fmla="*/ 2069 h 3240"/>
                <a:gd name="T48" fmla="*/ 4522 w 4863"/>
                <a:gd name="T49" fmla="*/ 2010 h 3240"/>
                <a:gd name="T50" fmla="*/ 4461 w 4863"/>
                <a:gd name="T51" fmla="*/ 1951 h 3240"/>
                <a:gd name="T52" fmla="*/ 4401 w 4863"/>
                <a:gd name="T53" fmla="*/ 1889 h 3240"/>
                <a:gd name="T54" fmla="*/ 4343 w 4863"/>
                <a:gd name="T55" fmla="*/ 1827 h 3240"/>
                <a:gd name="T56" fmla="*/ 4288 w 4863"/>
                <a:gd name="T57" fmla="*/ 1763 h 3240"/>
                <a:gd name="T58" fmla="*/ 4234 w 4863"/>
                <a:gd name="T59" fmla="*/ 1699 h 3240"/>
                <a:gd name="T60" fmla="*/ 4182 w 4863"/>
                <a:gd name="T61" fmla="*/ 1632 h 3240"/>
                <a:gd name="T62" fmla="*/ 4131 w 4863"/>
                <a:gd name="T63" fmla="*/ 1565 h 3240"/>
                <a:gd name="T64" fmla="*/ 4081 w 4863"/>
                <a:gd name="T65" fmla="*/ 1497 h 3240"/>
                <a:gd name="T66" fmla="*/ 4034 w 4863"/>
                <a:gd name="T67" fmla="*/ 1428 h 3240"/>
                <a:gd name="T68" fmla="*/ 3986 w 4863"/>
                <a:gd name="T69" fmla="*/ 1358 h 3240"/>
                <a:gd name="T70" fmla="*/ 3941 w 4863"/>
                <a:gd name="T71" fmla="*/ 1286 h 3240"/>
                <a:gd name="T72" fmla="*/ 3897 w 4863"/>
                <a:gd name="T73" fmla="*/ 1214 h 3240"/>
                <a:gd name="T74" fmla="*/ 3854 w 4863"/>
                <a:gd name="T75" fmla="*/ 1140 h 3240"/>
                <a:gd name="T76" fmla="*/ 3811 w 4863"/>
                <a:gd name="T77" fmla="*/ 1065 h 3240"/>
                <a:gd name="T78" fmla="*/ 3771 w 4863"/>
                <a:gd name="T79" fmla="*/ 989 h 3240"/>
                <a:gd name="T80" fmla="*/ 3730 w 4863"/>
                <a:gd name="T81" fmla="*/ 912 h 3240"/>
                <a:gd name="T82" fmla="*/ 3689 w 4863"/>
                <a:gd name="T83" fmla="*/ 835 h 3240"/>
                <a:gd name="T84" fmla="*/ 3650 w 4863"/>
                <a:gd name="T85" fmla="*/ 755 h 3240"/>
                <a:gd name="T86" fmla="*/ 3611 w 4863"/>
                <a:gd name="T87" fmla="*/ 675 h 3240"/>
                <a:gd name="T88" fmla="*/ 3573 w 4863"/>
                <a:gd name="T89" fmla="*/ 594 h 3240"/>
                <a:gd name="T90" fmla="*/ 3535 w 4863"/>
                <a:gd name="T91" fmla="*/ 512 h 3240"/>
                <a:gd name="T92" fmla="*/ 3460 w 4863"/>
                <a:gd name="T93" fmla="*/ 345 h 3240"/>
                <a:gd name="T94" fmla="*/ 3385 w 4863"/>
                <a:gd name="T95" fmla="*/ 174 h 3240"/>
                <a:gd name="T96" fmla="*/ 3309 w 4863"/>
                <a:gd name="T97" fmla="*/ 0 h 3240"/>
                <a:gd name="T98" fmla="*/ 3309 w 486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63" h="3240">
                  <a:moveTo>
                    <a:pt x="3309" y="0"/>
                  </a:moveTo>
                  <a:lnTo>
                    <a:pt x="0" y="0"/>
                  </a:lnTo>
                  <a:lnTo>
                    <a:pt x="0" y="3240"/>
                  </a:lnTo>
                  <a:lnTo>
                    <a:pt x="4276" y="3240"/>
                  </a:lnTo>
                  <a:lnTo>
                    <a:pt x="4276" y="3240"/>
                  </a:lnTo>
                  <a:lnTo>
                    <a:pt x="4327" y="3176"/>
                  </a:lnTo>
                  <a:lnTo>
                    <a:pt x="4374" y="3116"/>
                  </a:lnTo>
                  <a:lnTo>
                    <a:pt x="4417" y="3060"/>
                  </a:lnTo>
                  <a:lnTo>
                    <a:pt x="4455" y="3006"/>
                  </a:lnTo>
                  <a:lnTo>
                    <a:pt x="4490" y="2953"/>
                  </a:lnTo>
                  <a:lnTo>
                    <a:pt x="4524" y="2903"/>
                  </a:lnTo>
                  <a:lnTo>
                    <a:pt x="4554" y="2851"/>
                  </a:lnTo>
                  <a:lnTo>
                    <a:pt x="4585" y="2799"/>
                  </a:lnTo>
                  <a:lnTo>
                    <a:pt x="4614" y="2747"/>
                  </a:lnTo>
                  <a:lnTo>
                    <a:pt x="4645" y="2692"/>
                  </a:lnTo>
                  <a:lnTo>
                    <a:pt x="4707" y="2576"/>
                  </a:lnTo>
                  <a:lnTo>
                    <a:pt x="4778" y="2445"/>
                  </a:lnTo>
                  <a:lnTo>
                    <a:pt x="4818" y="2372"/>
                  </a:lnTo>
                  <a:lnTo>
                    <a:pt x="4863" y="2293"/>
                  </a:lnTo>
                  <a:lnTo>
                    <a:pt x="4863" y="2293"/>
                  </a:lnTo>
                  <a:lnTo>
                    <a:pt x="4789" y="2239"/>
                  </a:lnTo>
                  <a:lnTo>
                    <a:pt x="4719" y="2184"/>
                  </a:lnTo>
                  <a:lnTo>
                    <a:pt x="4652" y="2127"/>
                  </a:lnTo>
                  <a:lnTo>
                    <a:pt x="4585" y="2069"/>
                  </a:lnTo>
                  <a:lnTo>
                    <a:pt x="4522" y="2010"/>
                  </a:lnTo>
                  <a:lnTo>
                    <a:pt x="4461" y="1951"/>
                  </a:lnTo>
                  <a:lnTo>
                    <a:pt x="4401" y="1889"/>
                  </a:lnTo>
                  <a:lnTo>
                    <a:pt x="4343" y="1827"/>
                  </a:lnTo>
                  <a:lnTo>
                    <a:pt x="4288" y="1763"/>
                  </a:lnTo>
                  <a:lnTo>
                    <a:pt x="4234" y="1699"/>
                  </a:lnTo>
                  <a:lnTo>
                    <a:pt x="4182" y="1632"/>
                  </a:lnTo>
                  <a:lnTo>
                    <a:pt x="4131" y="1565"/>
                  </a:lnTo>
                  <a:lnTo>
                    <a:pt x="4081" y="1497"/>
                  </a:lnTo>
                  <a:lnTo>
                    <a:pt x="4034" y="1428"/>
                  </a:lnTo>
                  <a:lnTo>
                    <a:pt x="3986" y="1358"/>
                  </a:lnTo>
                  <a:lnTo>
                    <a:pt x="3941" y="1286"/>
                  </a:lnTo>
                  <a:lnTo>
                    <a:pt x="3897" y="1214"/>
                  </a:lnTo>
                  <a:lnTo>
                    <a:pt x="3854" y="1140"/>
                  </a:lnTo>
                  <a:lnTo>
                    <a:pt x="3811" y="1065"/>
                  </a:lnTo>
                  <a:lnTo>
                    <a:pt x="3771" y="989"/>
                  </a:lnTo>
                  <a:lnTo>
                    <a:pt x="3730" y="912"/>
                  </a:lnTo>
                  <a:lnTo>
                    <a:pt x="3689" y="835"/>
                  </a:lnTo>
                  <a:lnTo>
                    <a:pt x="3650" y="755"/>
                  </a:lnTo>
                  <a:lnTo>
                    <a:pt x="3611" y="675"/>
                  </a:lnTo>
                  <a:lnTo>
                    <a:pt x="3573" y="594"/>
                  </a:lnTo>
                  <a:lnTo>
                    <a:pt x="3535" y="512"/>
                  </a:lnTo>
                  <a:lnTo>
                    <a:pt x="3460" y="345"/>
                  </a:lnTo>
                  <a:lnTo>
                    <a:pt x="3385" y="174"/>
                  </a:lnTo>
                  <a:lnTo>
                    <a:pt x="3309" y="0"/>
                  </a:lnTo>
                  <a:lnTo>
                    <a:pt x="330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8" name="Freeform 6"/>
            <p:cNvSpPr>
              <a:spLocks/>
            </p:cNvSpPr>
            <p:nvPr userDrawn="1"/>
          </p:nvSpPr>
          <p:spPr bwMode="auto">
            <a:xfrm flipH="1">
              <a:off x="-1" y="2641600"/>
              <a:ext cx="1453361" cy="1671638"/>
            </a:xfrm>
            <a:custGeom>
              <a:avLst/>
              <a:gdLst>
                <a:gd name="T0" fmla="*/ 919 w 919"/>
                <a:gd name="T1" fmla="*/ 0 h 1053"/>
                <a:gd name="T2" fmla="*/ 919 w 919"/>
                <a:gd name="T3" fmla="*/ 0 h 1053"/>
                <a:gd name="T4" fmla="*/ 858 w 919"/>
                <a:gd name="T5" fmla="*/ 29 h 1053"/>
                <a:gd name="T6" fmla="*/ 798 w 919"/>
                <a:gd name="T7" fmla="*/ 62 h 1053"/>
                <a:gd name="T8" fmla="*/ 738 w 919"/>
                <a:gd name="T9" fmla="*/ 97 h 1053"/>
                <a:gd name="T10" fmla="*/ 678 w 919"/>
                <a:gd name="T11" fmla="*/ 133 h 1053"/>
                <a:gd name="T12" fmla="*/ 620 w 919"/>
                <a:gd name="T13" fmla="*/ 171 h 1053"/>
                <a:gd name="T14" fmla="*/ 561 w 919"/>
                <a:gd name="T15" fmla="*/ 210 h 1053"/>
                <a:gd name="T16" fmla="*/ 502 w 919"/>
                <a:gd name="T17" fmla="*/ 251 h 1053"/>
                <a:gd name="T18" fmla="*/ 445 w 919"/>
                <a:gd name="T19" fmla="*/ 294 h 1053"/>
                <a:gd name="T20" fmla="*/ 331 w 919"/>
                <a:gd name="T21" fmla="*/ 378 h 1053"/>
                <a:gd name="T22" fmla="*/ 219 w 919"/>
                <a:gd name="T23" fmla="*/ 465 h 1053"/>
                <a:gd name="T24" fmla="*/ 108 w 919"/>
                <a:gd name="T25" fmla="*/ 549 h 1053"/>
                <a:gd name="T26" fmla="*/ 53 w 919"/>
                <a:gd name="T27" fmla="*/ 589 h 1053"/>
                <a:gd name="T28" fmla="*/ 0 w 919"/>
                <a:gd name="T29" fmla="*/ 629 h 1053"/>
                <a:gd name="T30" fmla="*/ 0 w 919"/>
                <a:gd name="T31" fmla="*/ 629 h 1053"/>
                <a:gd name="T32" fmla="*/ 0 w 919"/>
                <a:gd name="T33" fmla="*/ 629 h 1053"/>
                <a:gd name="T34" fmla="*/ 53 w 919"/>
                <a:gd name="T35" fmla="*/ 667 h 1053"/>
                <a:gd name="T36" fmla="*/ 107 w 919"/>
                <a:gd name="T37" fmla="*/ 704 h 1053"/>
                <a:gd name="T38" fmla="*/ 161 w 919"/>
                <a:gd name="T39" fmla="*/ 739 h 1053"/>
                <a:gd name="T40" fmla="*/ 217 w 919"/>
                <a:gd name="T41" fmla="*/ 774 h 1053"/>
                <a:gd name="T42" fmla="*/ 273 w 919"/>
                <a:gd name="T43" fmla="*/ 808 h 1053"/>
                <a:gd name="T44" fmla="*/ 330 w 919"/>
                <a:gd name="T45" fmla="*/ 839 h 1053"/>
                <a:gd name="T46" fmla="*/ 386 w 919"/>
                <a:gd name="T47" fmla="*/ 870 h 1053"/>
                <a:gd name="T48" fmla="*/ 444 w 919"/>
                <a:gd name="T49" fmla="*/ 899 h 1053"/>
                <a:gd name="T50" fmla="*/ 502 w 919"/>
                <a:gd name="T51" fmla="*/ 926 h 1053"/>
                <a:gd name="T52" fmla="*/ 561 w 919"/>
                <a:gd name="T53" fmla="*/ 951 h 1053"/>
                <a:gd name="T54" fmla="*/ 620 w 919"/>
                <a:gd name="T55" fmla="*/ 973 h 1053"/>
                <a:gd name="T56" fmla="*/ 678 w 919"/>
                <a:gd name="T57" fmla="*/ 994 h 1053"/>
                <a:gd name="T58" fmla="*/ 738 w 919"/>
                <a:gd name="T59" fmla="*/ 1012 h 1053"/>
                <a:gd name="T60" fmla="*/ 798 w 919"/>
                <a:gd name="T61" fmla="*/ 1028 h 1053"/>
                <a:gd name="T62" fmla="*/ 858 w 919"/>
                <a:gd name="T63" fmla="*/ 1042 h 1053"/>
                <a:gd name="T64" fmla="*/ 889 w 919"/>
                <a:gd name="T65" fmla="*/ 1048 h 1053"/>
                <a:gd name="T66" fmla="*/ 919 w 919"/>
                <a:gd name="T67" fmla="*/ 1053 h 1053"/>
                <a:gd name="T68" fmla="*/ 919 w 919"/>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9" h="1053">
                  <a:moveTo>
                    <a:pt x="919" y="0"/>
                  </a:moveTo>
                  <a:lnTo>
                    <a:pt x="919" y="0"/>
                  </a:lnTo>
                  <a:lnTo>
                    <a:pt x="858" y="29"/>
                  </a:lnTo>
                  <a:lnTo>
                    <a:pt x="798" y="62"/>
                  </a:lnTo>
                  <a:lnTo>
                    <a:pt x="738" y="97"/>
                  </a:lnTo>
                  <a:lnTo>
                    <a:pt x="678" y="133"/>
                  </a:lnTo>
                  <a:lnTo>
                    <a:pt x="620" y="171"/>
                  </a:lnTo>
                  <a:lnTo>
                    <a:pt x="561" y="210"/>
                  </a:lnTo>
                  <a:lnTo>
                    <a:pt x="502" y="251"/>
                  </a:lnTo>
                  <a:lnTo>
                    <a:pt x="445" y="294"/>
                  </a:lnTo>
                  <a:lnTo>
                    <a:pt x="331" y="378"/>
                  </a:lnTo>
                  <a:lnTo>
                    <a:pt x="219" y="465"/>
                  </a:lnTo>
                  <a:lnTo>
                    <a:pt x="108" y="549"/>
                  </a:lnTo>
                  <a:lnTo>
                    <a:pt x="53" y="589"/>
                  </a:lnTo>
                  <a:lnTo>
                    <a:pt x="0" y="629"/>
                  </a:lnTo>
                  <a:lnTo>
                    <a:pt x="0" y="629"/>
                  </a:lnTo>
                  <a:lnTo>
                    <a:pt x="0" y="629"/>
                  </a:lnTo>
                  <a:lnTo>
                    <a:pt x="53" y="667"/>
                  </a:lnTo>
                  <a:lnTo>
                    <a:pt x="107" y="704"/>
                  </a:lnTo>
                  <a:lnTo>
                    <a:pt x="161" y="739"/>
                  </a:lnTo>
                  <a:lnTo>
                    <a:pt x="217" y="774"/>
                  </a:lnTo>
                  <a:lnTo>
                    <a:pt x="273" y="808"/>
                  </a:lnTo>
                  <a:lnTo>
                    <a:pt x="330" y="839"/>
                  </a:lnTo>
                  <a:lnTo>
                    <a:pt x="386" y="870"/>
                  </a:lnTo>
                  <a:lnTo>
                    <a:pt x="444" y="899"/>
                  </a:lnTo>
                  <a:lnTo>
                    <a:pt x="502" y="926"/>
                  </a:lnTo>
                  <a:lnTo>
                    <a:pt x="561" y="951"/>
                  </a:lnTo>
                  <a:lnTo>
                    <a:pt x="620" y="973"/>
                  </a:lnTo>
                  <a:lnTo>
                    <a:pt x="678" y="994"/>
                  </a:lnTo>
                  <a:lnTo>
                    <a:pt x="738" y="1012"/>
                  </a:lnTo>
                  <a:lnTo>
                    <a:pt x="798" y="1028"/>
                  </a:lnTo>
                  <a:lnTo>
                    <a:pt x="858" y="1042"/>
                  </a:lnTo>
                  <a:lnTo>
                    <a:pt x="889" y="1048"/>
                  </a:lnTo>
                  <a:lnTo>
                    <a:pt x="919" y="1053"/>
                  </a:lnTo>
                  <a:lnTo>
                    <a:pt x="919"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 name="AutoShape 3"/>
            <p:cNvSpPr>
              <a:spLocks noChangeAspect="1" noChangeArrowheads="1" noTextEdit="1"/>
            </p:cNvSpPr>
            <p:nvPr userDrawn="1"/>
          </p:nvSpPr>
          <p:spPr bwMode="auto">
            <a:xfrm flipH="1">
              <a:off x="-1" y="0"/>
              <a:ext cx="914399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7" name="Freeform 5"/>
            <p:cNvSpPr>
              <a:spLocks/>
            </p:cNvSpPr>
            <p:nvPr userDrawn="1"/>
          </p:nvSpPr>
          <p:spPr bwMode="auto">
            <a:xfrm flipH="1">
              <a:off x="-1" y="3640138"/>
              <a:ext cx="2425959" cy="1503363"/>
            </a:xfrm>
            <a:custGeom>
              <a:avLst/>
              <a:gdLst>
                <a:gd name="T0" fmla="*/ 1534 w 1534"/>
                <a:gd name="T1" fmla="*/ 947 h 947"/>
                <a:gd name="T2" fmla="*/ 1534 w 1534"/>
                <a:gd name="T3" fmla="*/ 491 h 947"/>
                <a:gd name="T4" fmla="*/ 1534 w 1534"/>
                <a:gd name="T5" fmla="*/ 491 h 947"/>
                <a:gd name="T6" fmla="*/ 1297 w 1534"/>
                <a:gd name="T7" fmla="*/ 382 h 947"/>
                <a:gd name="T8" fmla="*/ 1181 w 1534"/>
                <a:gd name="T9" fmla="*/ 327 h 947"/>
                <a:gd name="T10" fmla="*/ 1123 w 1534"/>
                <a:gd name="T11" fmla="*/ 299 h 947"/>
                <a:gd name="T12" fmla="*/ 1065 w 1534"/>
                <a:gd name="T13" fmla="*/ 270 h 947"/>
                <a:gd name="T14" fmla="*/ 1008 w 1534"/>
                <a:gd name="T15" fmla="*/ 241 h 947"/>
                <a:gd name="T16" fmla="*/ 950 w 1534"/>
                <a:gd name="T17" fmla="*/ 210 h 947"/>
                <a:gd name="T18" fmla="*/ 894 w 1534"/>
                <a:gd name="T19" fmla="*/ 179 h 947"/>
                <a:gd name="T20" fmla="*/ 837 w 1534"/>
                <a:gd name="T21" fmla="*/ 146 h 947"/>
                <a:gd name="T22" fmla="*/ 781 w 1534"/>
                <a:gd name="T23" fmla="*/ 111 h 947"/>
                <a:gd name="T24" fmla="*/ 725 w 1534"/>
                <a:gd name="T25" fmla="*/ 76 h 947"/>
                <a:gd name="T26" fmla="*/ 670 w 1534"/>
                <a:gd name="T27" fmla="*/ 39 h 947"/>
                <a:gd name="T28" fmla="*/ 615 w 1534"/>
                <a:gd name="T29" fmla="*/ 0 h 947"/>
                <a:gd name="T30" fmla="*/ 615 w 1534"/>
                <a:gd name="T31" fmla="*/ 0 h 947"/>
                <a:gd name="T32" fmla="*/ 572 w 1534"/>
                <a:gd name="T33" fmla="*/ 70 h 947"/>
                <a:gd name="T34" fmla="*/ 530 w 1534"/>
                <a:gd name="T35" fmla="*/ 137 h 947"/>
                <a:gd name="T36" fmla="*/ 488 w 1534"/>
                <a:gd name="T37" fmla="*/ 202 h 947"/>
                <a:gd name="T38" fmla="*/ 446 w 1534"/>
                <a:gd name="T39" fmla="*/ 265 h 947"/>
                <a:gd name="T40" fmla="*/ 365 w 1534"/>
                <a:gd name="T41" fmla="*/ 386 h 947"/>
                <a:gd name="T42" fmla="*/ 285 w 1534"/>
                <a:gd name="T43" fmla="*/ 502 h 947"/>
                <a:gd name="T44" fmla="*/ 208 w 1534"/>
                <a:gd name="T45" fmla="*/ 614 h 947"/>
                <a:gd name="T46" fmla="*/ 171 w 1534"/>
                <a:gd name="T47" fmla="*/ 669 h 947"/>
                <a:gd name="T48" fmla="*/ 135 w 1534"/>
                <a:gd name="T49" fmla="*/ 724 h 947"/>
                <a:gd name="T50" fmla="*/ 100 w 1534"/>
                <a:gd name="T51" fmla="*/ 779 h 947"/>
                <a:gd name="T52" fmla="*/ 66 w 1534"/>
                <a:gd name="T53" fmla="*/ 835 h 947"/>
                <a:gd name="T54" fmla="*/ 32 w 1534"/>
                <a:gd name="T55" fmla="*/ 890 h 947"/>
                <a:gd name="T56" fmla="*/ 0 w 1534"/>
                <a:gd name="T57" fmla="*/ 947 h 947"/>
                <a:gd name="T58" fmla="*/ 1534 w 1534"/>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34" h="947">
                  <a:moveTo>
                    <a:pt x="1534" y="947"/>
                  </a:moveTo>
                  <a:lnTo>
                    <a:pt x="1534" y="491"/>
                  </a:lnTo>
                  <a:lnTo>
                    <a:pt x="1534" y="491"/>
                  </a:lnTo>
                  <a:lnTo>
                    <a:pt x="1297" y="382"/>
                  </a:lnTo>
                  <a:lnTo>
                    <a:pt x="1181" y="327"/>
                  </a:lnTo>
                  <a:lnTo>
                    <a:pt x="1123" y="299"/>
                  </a:lnTo>
                  <a:lnTo>
                    <a:pt x="1065" y="270"/>
                  </a:lnTo>
                  <a:lnTo>
                    <a:pt x="1008" y="241"/>
                  </a:lnTo>
                  <a:lnTo>
                    <a:pt x="950" y="210"/>
                  </a:lnTo>
                  <a:lnTo>
                    <a:pt x="894" y="179"/>
                  </a:lnTo>
                  <a:lnTo>
                    <a:pt x="837" y="146"/>
                  </a:lnTo>
                  <a:lnTo>
                    <a:pt x="781" y="111"/>
                  </a:lnTo>
                  <a:lnTo>
                    <a:pt x="725" y="76"/>
                  </a:lnTo>
                  <a:lnTo>
                    <a:pt x="670" y="39"/>
                  </a:lnTo>
                  <a:lnTo>
                    <a:pt x="615" y="0"/>
                  </a:lnTo>
                  <a:lnTo>
                    <a:pt x="615" y="0"/>
                  </a:lnTo>
                  <a:lnTo>
                    <a:pt x="572" y="70"/>
                  </a:lnTo>
                  <a:lnTo>
                    <a:pt x="530" y="137"/>
                  </a:lnTo>
                  <a:lnTo>
                    <a:pt x="488" y="202"/>
                  </a:lnTo>
                  <a:lnTo>
                    <a:pt x="446" y="265"/>
                  </a:lnTo>
                  <a:lnTo>
                    <a:pt x="365" y="386"/>
                  </a:lnTo>
                  <a:lnTo>
                    <a:pt x="285" y="502"/>
                  </a:lnTo>
                  <a:lnTo>
                    <a:pt x="208" y="614"/>
                  </a:lnTo>
                  <a:lnTo>
                    <a:pt x="171" y="669"/>
                  </a:lnTo>
                  <a:lnTo>
                    <a:pt x="135" y="724"/>
                  </a:lnTo>
                  <a:lnTo>
                    <a:pt x="100" y="779"/>
                  </a:lnTo>
                  <a:lnTo>
                    <a:pt x="66" y="835"/>
                  </a:lnTo>
                  <a:lnTo>
                    <a:pt x="32" y="890"/>
                  </a:lnTo>
                  <a:lnTo>
                    <a:pt x="0" y="947"/>
                  </a:lnTo>
                  <a:lnTo>
                    <a:pt x="1534"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9" name="Freeform 7"/>
            <p:cNvSpPr>
              <a:spLocks/>
            </p:cNvSpPr>
            <p:nvPr userDrawn="1"/>
          </p:nvSpPr>
          <p:spPr bwMode="auto">
            <a:xfrm flipH="1">
              <a:off x="624676" y="0"/>
              <a:ext cx="2546150" cy="3640138"/>
            </a:xfrm>
            <a:custGeom>
              <a:avLst/>
              <a:gdLst>
                <a:gd name="T0" fmla="*/ 47 w 1610"/>
                <a:gd name="T1" fmla="*/ 0 h 2293"/>
                <a:gd name="T2" fmla="*/ 28 w 1610"/>
                <a:gd name="T3" fmla="*/ 79 h 2293"/>
                <a:gd name="T4" fmla="*/ 13 w 1610"/>
                <a:gd name="T5" fmla="*/ 158 h 2293"/>
                <a:gd name="T6" fmla="*/ 5 w 1610"/>
                <a:gd name="T7" fmla="*/ 236 h 2293"/>
                <a:gd name="T8" fmla="*/ 0 w 1610"/>
                <a:gd name="T9" fmla="*/ 315 h 2293"/>
                <a:gd name="T10" fmla="*/ 2 w 1610"/>
                <a:gd name="T11" fmla="*/ 394 h 2293"/>
                <a:gd name="T12" fmla="*/ 7 w 1610"/>
                <a:gd name="T13" fmla="*/ 473 h 2293"/>
                <a:gd name="T14" fmla="*/ 16 w 1610"/>
                <a:gd name="T15" fmla="*/ 551 h 2293"/>
                <a:gd name="T16" fmla="*/ 28 w 1610"/>
                <a:gd name="T17" fmla="*/ 630 h 2293"/>
                <a:gd name="T18" fmla="*/ 43 w 1610"/>
                <a:gd name="T19" fmla="*/ 708 h 2293"/>
                <a:gd name="T20" fmla="*/ 81 w 1610"/>
                <a:gd name="T21" fmla="*/ 862 h 2293"/>
                <a:gd name="T22" fmla="*/ 125 w 1610"/>
                <a:gd name="T23" fmla="*/ 1014 h 2293"/>
                <a:gd name="T24" fmla="*/ 196 w 1610"/>
                <a:gd name="T25" fmla="*/ 1236 h 2293"/>
                <a:gd name="T26" fmla="*/ 211 w 1610"/>
                <a:gd name="T27" fmla="*/ 1277 h 2293"/>
                <a:gd name="T28" fmla="*/ 243 w 1610"/>
                <a:gd name="T29" fmla="*/ 1358 h 2293"/>
                <a:gd name="T30" fmla="*/ 281 w 1610"/>
                <a:gd name="T31" fmla="*/ 1437 h 2293"/>
                <a:gd name="T32" fmla="*/ 323 w 1610"/>
                <a:gd name="T33" fmla="*/ 1514 h 2293"/>
                <a:gd name="T34" fmla="*/ 371 w 1610"/>
                <a:gd name="T35" fmla="*/ 1590 h 2293"/>
                <a:gd name="T36" fmla="*/ 422 w 1610"/>
                <a:gd name="T37" fmla="*/ 1662 h 2293"/>
                <a:gd name="T38" fmla="*/ 476 w 1610"/>
                <a:gd name="T39" fmla="*/ 1733 h 2293"/>
                <a:gd name="T40" fmla="*/ 534 w 1610"/>
                <a:gd name="T41" fmla="*/ 1801 h 2293"/>
                <a:gd name="T42" fmla="*/ 593 w 1610"/>
                <a:gd name="T43" fmla="*/ 1869 h 2293"/>
                <a:gd name="T44" fmla="*/ 655 w 1610"/>
                <a:gd name="T45" fmla="*/ 1933 h 2293"/>
                <a:gd name="T46" fmla="*/ 753 w 1610"/>
                <a:gd name="T47" fmla="*/ 2025 h 2293"/>
                <a:gd name="T48" fmla="*/ 885 w 1610"/>
                <a:gd name="T49" fmla="*/ 2139 h 2293"/>
                <a:gd name="T50" fmla="*/ 1019 w 1610"/>
                <a:gd name="T51" fmla="*/ 2244 h 2293"/>
                <a:gd name="T52" fmla="*/ 1086 w 1610"/>
                <a:gd name="T53" fmla="*/ 2293 h 2293"/>
                <a:gd name="T54" fmla="*/ 1112 w 1610"/>
                <a:gd name="T55" fmla="*/ 2266 h 2293"/>
                <a:gd name="T56" fmla="*/ 1163 w 1610"/>
                <a:gd name="T57" fmla="*/ 2210 h 2293"/>
                <a:gd name="T58" fmla="*/ 1211 w 1610"/>
                <a:gd name="T59" fmla="*/ 2151 h 2293"/>
                <a:gd name="T60" fmla="*/ 1255 w 1610"/>
                <a:gd name="T61" fmla="*/ 2090 h 2293"/>
                <a:gd name="T62" fmla="*/ 1296 w 1610"/>
                <a:gd name="T63" fmla="*/ 2027 h 2293"/>
                <a:gd name="T64" fmla="*/ 1334 w 1610"/>
                <a:gd name="T65" fmla="*/ 1963 h 2293"/>
                <a:gd name="T66" fmla="*/ 1369 w 1610"/>
                <a:gd name="T67" fmla="*/ 1898 h 2293"/>
                <a:gd name="T68" fmla="*/ 1402 w 1610"/>
                <a:gd name="T69" fmla="*/ 1830 h 2293"/>
                <a:gd name="T70" fmla="*/ 1431 w 1610"/>
                <a:gd name="T71" fmla="*/ 1762 h 2293"/>
                <a:gd name="T72" fmla="*/ 1458 w 1610"/>
                <a:gd name="T73" fmla="*/ 1692 h 2293"/>
                <a:gd name="T74" fmla="*/ 1482 w 1610"/>
                <a:gd name="T75" fmla="*/ 1620 h 2293"/>
                <a:gd name="T76" fmla="*/ 1515 w 1610"/>
                <a:gd name="T77" fmla="*/ 1511 h 2293"/>
                <a:gd name="T78" fmla="*/ 1549 w 1610"/>
                <a:gd name="T79" fmla="*/ 1362 h 2293"/>
                <a:gd name="T80" fmla="*/ 1575 w 1610"/>
                <a:gd name="T81" fmla="*/ 1211 h 2293"/>
                <a:gd name="T82" fmla="*/ 1593 w 1610"/>
                <a:gd name="T83" fmla="*/ 1058 h 2293"/>
                <a:gd name="T84" fmla="*/ 1604 w 1610"/>
                <a:gd name="T85" fmla="*/ 902 h 2293"/>
                <a:gd name="T86" fmla="*/ 1610 w 1610"/>
                <a:gd name="T87" fmla="*/ 747 h 2293"/>
                <a:gd name="T88" fmla="*/ 1609 w 1610"/>
                <a:gd name="T89" fmla="*/ 593 h 2293"/>
                <a:gd name="T90" fmla="*/ 1604 w 1610"/>
                <a:gd name="T91" fmla="*/ 440 h 2293"/>
                <a:gd name="T92" fmla="*/ 1595 w 1610"/>
                <a:gd name="T93" fmla="*/ 290 h 2293"/>
                <a:gd name="T94" fmla="*/ 1584 w 1610"/>
                <a:gd name="T95" fmla="*/ 143 h 2293"/>
                <a:gd name="T96" fmla="*/ 47 w 1610"/>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0" h="2293">
                  <a:moveTo>
                    <a:pt x="47" y="0"/>
                  </a:moveTo>
                  <a:lnTo>
                    <a:pt x="47" y="0"/>
                  </a:lnTo>
                  <a:lnTo>
                    <a:pt x="37" y="39"/>
                  </a:lnTo>
                  <a:lnTo>
                    <a:pt x="28" y="79"/>
                  </a:lnTo>
                  <a:lnTo>
                    <a:pt x="20" y="118"/>
                  </a:lnTo>
                  <a:lnTo>
                    <a:pt x="13" y="158"/>
                  </a:lnTo>
                  <a:lnTo>
                    <a:pt x="8" y="197"/>
                  </a:lnTo>
                  <a:lnTo>
                    <a:pt x="5" y="236"/>
                  </a:lnTo>
                  <a:lnTo>
                    <a:pt x="3" y="276"/>
                  </a:lnTo>
                  <a:lnTo>
                    <a:pt x="0" y="315"/>
                  </a:lnTo>
                  <a:lnTo>
                    <a:pt x="0" y="354"/>
                  </a:lnTo>
                  <a:lnTo>
                    <a:pt x="2" y="394"/>
                  </a:lnTo>
                  <a:lnTo>
                    <a:pt x="4" y="433"/>
                  </a:lnTo>
                  <a:lnTo>
                    <a:pt x="7" y="473"/>
                  </a:lnTo>
                  <a:lnTo>
                    <a:pt x="11" y="512"/>
                  </a:lnTo>
                  <a:lnTo>
                    <a:pt x="16" y="551"/>
                  </a:lnTo>
                  <a:lnTo>
                    <a:pt x="22" y="591"/>
                  </a:lnTo>
                  <a:lnTo>
                    <a:pt x="28" y="630"/>
                  </a:lnTo>
                  <a:lnTo>
                    <a:pt x="36" y="668"/>
                  </a:lnTo>
                  <a:lnTo>
                    <a:pt x="43" y="708"/>
                  </a:lnTo>
                  <a:lnTo>
                    <a:pt x="60" y="785"/>
                  </a:lnTo>
                  <a:lnTo>
                    <a:pt x="81" y="862"/>
                  </a:lnTo>
                  <a:lnTo>
                    <a:pt x="102" y="938"/>
                  </a:lnTo>
                  <a:lnTo>
                    <a:pt x="125" y="1014"/>
                  </a:lnTo>
                  <a:lnTo>
                    <a:pt x="148" y="1089"/>
                  </a:lnTo>
                  <a:lnTo>
                    <a:pt x="196" y="1236"/>
                  </a:lnTo>
                  <a:lnTo>
                    <a:pt x="196" y="1236"/>
                  </a:lnTo>
                  <a:lnTo>
                    <a:pt x="211" y="1277"/>
                  </a:lnTo>
                  <a:lnTo>
                    <a:pt x="225" y="1319"/>
                  </a:lnTo>
                  <a:lnTo>
                    <a:pt x="243" y="1358"/>
                  </a:lnTo>
                  <a:lnTo>
                    <a:pt x="261" y="1398"/>
                  </a:lnTo>
                  <a:lnTo>
                    <a:pt x="281" y="1437"/>
                  </a:lnTo>
                  <a:lnTo>
                    <a:pt x="301" y="1476"/>
                  </a:lnTo>
                  <a:lnTo>
                    <a:pt x="323" y="1514"/>
                  </a:lnTo>
                  <a:lnTo>
                    <a:pt x="346" y="1551"/>
                  </a:lnTo>
                  <a:lnTo>
                    <a:pt x="371" y="1590"/>
                  </a:lnTo>
                  <a:lnTo>
                    <a:pt x="396" y="1626"/>
                  </a:lnTo>
                  <a:lnTo>
                    <a:pt x="422" y="1662"/>
                  </a:lnTo>
                  <a:lnTo>
                    <a:pt x="448" y="1698"/>
                  </a:lnTo>
                  <a:lnTo>
                    <a:pt x="476" y="1733"/>
                  </a:lnTo>
                  <a:lnTo>
                    <a:pt x="504" y="1767"/>
                  </a:lnTo>
                  <a:lnTo>
                    <a:pt x="534" y="1801"/>
                  </a:lnTo>
                  <a:lnTo>
                    <a:pt x="563" y="1835"/>
                  </a:lnTo>
                  <a:lnTo>
                    <a:pt x="593" y="1869"/>
                  </a:lnTo>
                  <a:lnTo>
                    <a:pt x="624" y="1900"/>
                  </a:lnTo>
                  <a:lnTo>
                    <a:pt x="655" y="1933"/>
                  </a:lnTo>
                  <a:lnTo>
                    <a:pt x="688" y="1963"/>
                  </a:lnTo>
                  <a:lnTo>
                    <a:pt x="753" y="2025"/>
                  </a:lnTo>
                  <a:lnTo>
                    <a:pt x="818" y="2084"/>
                  </a:lnTo>
                  <a:lnTo>
                    <a:pt x="885" y="2139"/>
                  </a:lnTo>
                  <a:lnTo>
                    <a:pt x="952" y="2193"/>
                  </a:lnTo>
                  <a:lnTo>
                    <a:pt x="1019" y="2244"/>
                  </a:lnTo>
                  <a:lnTo>
                    <a:pt x="1086" y="2293"/>
                  </a:lnTo>
                  <a:lnTo>
                    <a:pt x="1086" y="2293"/>
                  </a:lnTo>
                  <a:lnTo>
                    <a:pt x="1086" y="2293"/>
                  </a:lnTo>
                  <a:lnTo>
                    <a:pt x="1112" y="2266"/>
                  </a:lnTo>
                  <a:lnTo>
                    <a:pt x="1138" y="2238"/>
                  </a:lnTo>
                  <a:lnTo>
                    <a:pt x="1163" y="2210"/>
                  </a:lnTo>
                  <a:lnTo>
                    <a:pt x="1187" y="2180"/>
                  </a:lnTo>
                  <a:lnTo>
                    <a:pt x="1211" y="2151"/>
                  </a:lnTo>
                  <a:lnTo>
                    <a:pt x="1234" y="2121"/>
                  </a:lnTo>
                  <a:lnTo>
                    <a:pt x="1255" y="2090"/>
                  </a:lnTo>
                  <a:lnTo>
                    <a:pt x="1275" y="2059"/>
                  </a:lnTo>
                  <a:lnTo>
                    <a:pt x="1296" y="2027"/>
                  </a:lnTo>
                  <a:lnTo>
                    <a:pt x="1316" y="1996"/>
                  </a:lnTo>
                  <a:lnTo>
                    <a:pt x="1334" y="1963"/>
                  </a:lnTo>
                  <a:lnTo>
                    <a:pt x="1352" y="1931"/>
                  </a:lnTo>
                  <a:lnTo>
                    <a:pt x="1369" y="1898"/>
                  </a:lnTo>
                  <a:lnTo>
                    <a:pt x="1386" y="1864"/>
                  </a:lnTo>
                  <a:lnTo>
                    <a:pt x="1402" y="1830"/>
                  </a:lnTo>
                  <a:lnTo>
                    <a:pt x="1417" y="1797"/>
                  </a:lnTo>
                  <a:lnTo>
                    <a:pt x="1431" y="1762"/>
                  </a:lnTo>
                  <a:lnTo>
                    <a:pt x="1445" y="1727"/>
                  </a:lnTo>
                  <a:lnTo>
                    <a:pt x="1458" y="1692"/>
                  </a:lnTo>
                  <a:lnTo>
                    <a:pt x="1471" y="1656"/>
                  </a:lnTo>
                  <a:lnTo>
                    <a:pt x="1482" y="1620"/>
                  </a:lnTo>
                  <a:lnTo>
                    <a:pt x="1493" y="1584"/>
                  </a:lnTo>
                  <a:lnTo>
                    <a:pt x="1515" y="1511"/>
                  </a:lnTo>
                  <a:lnTo>
                    <a:pt x="1533" y="1438"/>
                  </a:lnTo>
                  <a:lnTo>
                    <a:pt x="1549" y="1362"/>
                  </a:lnTo>
                  <a:lnTo>
                    <a:pt x="1563" y="1287"/>
                  </a:lnTo>
                  <a:lnTo>
                    <a:pt x="1575" y="1211"/>
                  </a:lnTo>
                  <a:lnTo>
                    <a:pt x="1585" y="1134"/>
                  </a:lnTo>
                  <a:lnTo>
                    <a:pt x="1593" y="1058"/>
                  </a:lnTo>
                  <a:lnTo>
                    <a:pt x="1600" y="980"/>
                  </a:lnTo>
                  <a:lnTo>
                    <a:pt x="1604" y="902"/>
                  </a:lnTo>
                  <a:lnTo>
                    <a:pt x="1607" y="825"/>
                  </a:lnTo>
                  <a:lnTo>
                    <a:pt x="1610" y="747"/>
                  </a:lnTo>
                  <a:lnTo>
                    <a:pt x="1610" y="671"/>
                  </a:lnTo>
                  <a:lnTo>
                    <a:pt x="1609" y="593"/>
                  </a:lnTo>
                  <a:lnTo>
                    <a:pt x="1607" y="516"/>
                  </a:lnTo>
                  <a:lnTo>
                    <a:pt x="1604" y="440"/>
                  </a:lnTo>
                  <a:lnTo>
                    <a:pt x="1600" y="365"/>
                  </a:lnTo>
                  <a:lnTo>
                    <a:pt x="1595" y="290"/>
                  </a:lnTo>
                  <a:lnTo>
                    <a:pt x="1589" y="216"/>
                  </a:lnTo>
                  <a:lnTo>
                    <a:pt x="1584" y="143"/>
                  </a:lnTo>
                  <a:lnTo>
                    <a:pt x="1569" y="0"/>
                  </a:lnTo>
                  <a:lnTo>
                    <a:pt x="47"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1" name="Freeform 9"/>
            <p:cNvSpPr>
              <a:spLocks/>
            </p:cNvSpPr>
            <p:nvPr userDrawn="1"/>
          </p:nvSpPr>
          <p:spPr bwMode="auto">
            <a:xfrm flipH="1">
              <a:off x="-1" y="0"/>
              <a:ext cx="1453361" cy="3640138"/>
            </a:xfrm>
            <a:custGeom>
              <a:avLst/>
              <a:gdLst>
                <a:gd name="T0" fmla="*/ 919 w 919"/>
                <a:gd name="T1" fmla="*/ 1753 h 2293"/>
                <a:gd name="T2" fmla="*/ 919 w 919"/>
                <a:gd name="T3" fmla="*/ 0 h 2293"/>
                <a:gd name="T4" fmla="*/ 241 w 919"/>
                <a:gd name="T5" fmla="*/ 0 h 2293"/>
                <a:gd name="T6" fmla="*/ 241 w 919"/>
                <a:gd name="T7" fmla="*/ 0 h 2293"/>
                <a:gd name="T8" fmla="*/ 248 w 919"/>
                <a:gd name="T9" fmla="*/ 70 h 2293"/>
                <a:gd name="T10" fmla="*/ 255 w 919"/>
                <a:gd name="T11" fmla="*/ 141 h 2293"/>
                <a:gd name="T12" fmla="*/ 261 w 919"/>
                <a:gd name="T13" fmla="*/ 212 h 2293"/>
                <a:gd name="T14" fmla="*/ 264 w 919"/>
                <a:gd name="T15" fmla="*/ 282 h 2293"/>
                <a:gd name="T16" fmla="*/ 267 w 919"/>
                <a:gd name="T17" fmla="*/ 353 h 2293"/>
                <a:gd name="T18" fmla="*/ 271 w 919"/>
                <a:gd name="T19" fmla="*/ 424 h 2293"/>
                <a:gd name="T20" fmla="*/ 272 w 919"/>
                <a:gd name="T21" fmla="*/ 496 h 2293"/>
                <a:gd name="T22" fmla="*/ 273 w 919"/>
                <a:gd name="T23" fmla="*/ 567 h 2293"/>
                <a:gd name="T24" fmla="*/ 272 w 919"/>
                <a:gd name="T25" fmla="*/ 639 h 2293"/>
                <a:gd name="T26" fmla="*/ 271 w 919"/>
                <a:gd name="T27" fmla="*/ 710 h 2293"/>
                <a:gd name="T28" fmla="*/ 270 w 919"/>
                <a:gd name="T29" fmla="*/ 782 h 2293"/>
                <a:gd name="T30" fmla="*/ 266 w 919"/>
                <a:gd name="T31" fmla="*/ 854 h 2293"/>
                <a:gd name="T32" fmla="*/ 262 w 919"/>
                <a:gd name="T33" fmla="*/ 925 h 2293"/>
                <a:gd name="T34" fmla="*/ 257 w 919"/>
                <a:gd name="T35" fmla="*/ 997 h 2293"/>
                <a:gd name="T36" fmla="*/ 252 w 919"/>
                <a:gd name="T37" fmla="*/ 1069 h 2293"/>
                <a:gd name="T38" fmla="*/ 244 w 919"/>
                <a:gd name="T39" fmla="*/ 1141 h 2293"/>
                <a:gd name="T40" fmla="*/ 236 w 919"/>
                <a:gd name="T41" fmla="*/ 1213 h 2293"/>
                <a:gd name="T42" fmla="*/ 228 w 919"/>
                <a:gd name="T43" fmla="*/ 1285 h 2293"/>
                <a:gd name="T44" fmla="*/ 218 w 919"/>
                <a:gd name="T45" fmla="*/ 1357 h 2293"/>
                <a:gd name="T46" fmla="*/ 206 w 919"/>
                <a:gd name="T47" fmla="*/ 1429 h 2293"/>
                <a:gd name="T48" fmla="*/ 195 w 919"/>
                <a:gd name="T49" fmla="*/ 1502 h 2293"/>
                <a:gd name="T50" fmla="*/ 183 w 919"/>
                <a:gd name="T51" fmla="*/ 1574 h 2293"/>
                <a:gd name="T52" fmla="*/ 168 w 919"/>
                <a:gd name="T53" fmla="*/ 1646 h 2293"/>
                <a:gd name="T54" fmla="*/ 153 w 919"/>
                <a:gd name="T55" fmla="*/ 1718 h 2293"/>
                <a:gd name="T56" fmla="*/ 138 w 919"/>
                <a:gd name="T57" fmla="*/ 1790 h 2293"/>
                <a:gd name="T58" fmla="*/ 122 w 919"/>
                <a:gd name="T59" fmla="*/ 1862 h 2293"/>
                <a:gd name="T60" fmla="*/ 104 w 919"/>
                <a:gd name="T61" fmla="*/ 1934 h 2293"/>
                <a:gd name="T62" fmla="*/ 84 w 919"/>
                <a:gd name="T63" fmla="*/ 2006 h 2293"/>
                <a:gd name="T64" fmla="*/ 65 w 919"/>
                <a:gd name="T65" fmla="*/ 2078 h 2293"/>
                <a:gd name="T66" fmla="*/ 44 w 919"/>
                <a:gd name="T67" fmla="*/ 2150 h 2293"/>
                <a:gd name="T68" fmla="*/ 22 w 919"/>
                <a:gd name="T69" fmla="*/ 2221 h 2293"/>
                <a:gd name="T70" fmla="*/ 0 w 919"/>
                <a:gd name="T71" fmla="*/ 2293 h 2293"/>
                <a:gd name="T72" fmla="*/ 0 w 919"/>
                <a:gd name="T73" fmla="*/ 2293 h 2293"/>
                <a:gd name="T74" fmla="*/ 53 w 919"/>
                <a:gd name="T75" fmla="*/ 2255 h 2293"/>
                <a:gd name="T76" fmla="*/ 108 w 919"/>
                <a:gd name="T77" fmla="*/ 2216 h 2293"/>
                <a:gd name="T78" fmla="*/ 162 w 919"/>
                <a:gd name="T79" fmla="*/ 2179 h 2293"/>
                <a:gd name="T80" fmla="*/ 219 w 919"/>
                <a:gd name="T81" fmla="*/ 2142 h 2293"/>
                <a:gd name="T82" fmla="*/ 274 w 919"/>
                <a:gd name="T83" fmla="*/ 2106 h 2293"/>
                <a:gd name="T84" fmla="*/ 331 w 919"/>
                <a:gd name="T85" fmla="*/ 2071 h 2293"/>
                <a:gd name="T86" fmla="*/ 387 w 919"/>
                <a:gd name="T87" fmla="*/ 2036 h 2293"/>
                <a:gd name="T88" fmla="*/ 445 w 919"/>
                <a:gd name="T89" fmla="*/ 2001 h 2293"/>
                <a:gd name="T90" fmla="*/ 502 w 919"/>
                <a:gd name="T91" fmla="*/ 1969 h 2293"/>
                <a:gd name="T92" fmla="*/ 561 w 919"/>
                <a:gd name="T93" fmla="*/ 1935 h 2293"/>
                <a:gd name="T94" fmla="*/ 620 w 919"/>
                <a:gd name="T95" fmla="*/ 1904 h 2293"/>
                <a:gd name="T96" fmla="*/ 678 w 919"/>
                <a:gd name="T97" fmla="*/ 1872 h 2293"/>
                <a:gd name="T98" fmla="*/ 738 w 919"/>
                <a:gd name="T99" fmla="*/ 1842 h 2293"/>
                <a:gd name="T100" fmla="*/ 798 w 919"/>
                <a:gd name="T101" fmla="*/ 1811 h 2293"/>
                <a:gd name="T102" fmla="*/ 858 w 919"/>
                <a:gd name="T103" fmla="*/ 1782 h 2293"/>
                <a:gd name="T104" fmla="*/ 919 w 919"/>
                <a:gd name="T105" fmla="*/ 1753 h 2293"/>
                <a:gd name="T106" fmla="*/ 919 w 919"/>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9" h="2293">
                  <a:moveTo>
                    <a:pt x="919" y="1753"/>
                  </a:moveTo>
                  <a:lnTo>
                    <a:pt x="919" y="0"/>
                  </a:lnTo>
                  <a:lnTo>
                    <a:pt x="241" y="0"/>
                  </a:lnTo>
                  <a:lnTo>
                    <a:pt x="241" y="0"/>
                  </a:lnTo>
                  <a:lnTo>
                    <a:pt x="248" y="70"/>
                  </a:lnTo>
                  <a:lnTo>
                    <a:pt x="255" y="141"/>
                  </a:lnTo>
                  <a:lnTo>
                    <a:pt x="261" y="212"/>
                  </a:lnTo>
                  <a:lnTo>
                    <a:pt x="264" y="282"/>
                  </a:lnTo>
                  <a:lnTo>
                    <a:pt x="267" y="353"/>
                  </a:lnTo>
                  <a:lnTo>
                    <a:pt x="271" y="424"/>
                  </a:lnTo>
                  <a:lnTo>
                    <a:pt x="272" y="496"/>
                  </a:lnTo>
                  <a:lnTo>
                    <a:pt x="273" y="567"/>
                  </a:lnTo>
                  <a:lnTo>
                    <a:pt x="272" y="639"/>
                  </a:lnTo>
                  <a:lnTo>
                    <a:pt x="271" y="710"/>
                  </a:lnTo>
                  <a:lnTo>
                    <a:pt x="270" y="782"/>
                  </a:lnTo>
                  <a:lnTo>
                    <a:pt x="266" y="854"/>
                  </a:lnTo>
                  <a:lnTo>
                    <a:pt x="262" y="925"/>
                  </a:lnTo>
                  <a:lnTo>
                    <a:pt x="257" y="997"/>
                  </a:lnTo>
                  <a:lnTo>
                    <a:pt x="252" y="1069"/>
                  </a:lnTo>
                  <a:lnTo>
                    <a:pt x="244" y="1141"/>
                  </a:lnTo>
                  <a:lnTo>
                    <a:pt x="236" y="1213"/>
                  </a:lnTo>
                  <a:lnTo>
                    <a:pt x="228" y="1285"/>
                  </a:lnTo>
                  <a:lnTo>
                    <a:pt x="218" y="1357"/>
                  </a:lnTo>
                  <a:lnTo>
                    <a:pt x="206" y="1429"/>
                  </a:lnTo>
                  <a:lnTo>
                    <a:pt x="195" y="1502"/>
                  </a:lnTo>
                  <a:lnTo>
                    <a:pt x="183" y="1574"/>
                  </a:lnTo>
                  <a:lnTo>
                    <a:pt x="168" y="1646"/>
                  </a:lnTo>
                  <a:lnTo>
                    <a:pt x="153" y="1718"/>
                  </a:lnTo>
                  <a:lnTo>
                    <a:pt x="138" y="1790"/>
                  </a:lnTo>
                  <a:lnTo>
                    <a:pt x="122" y="1862"/>
                  </a:lnTo>
                  <a:lnTo>
                    <a:pt x="104" y="1934"/>
                  </a:lnTo>
                  <a:lnTo>
                    <a:pt x="84" y="2006"/>
                  </a:lnTo>
                  <a:lnTo>
                    <a:pt x="65" y="2078"/>
                  </a:lnTo>
                  <a:lnTo>
                    <a:pt x="44" y="2150"/>
                  </a:lnTo>
                  <a:lnTo>
                    <a:pt x="22" y="2221"/>
                  </a:lnTo>
                  <a:lnTo>
                    <a:pt x="0" y="2293"/>
                  </a:lnTo>
                  <a:lnTo>
                    <a:pt x="0" y="2293"/>
                  </a:lnTo>
                  <a:lnTo>
                    <a:pt x="53" y="2255"/>
                  </a:lnTo>
                  <a:lnTo>
                    <a:pt x="108" y="2216"/>
                  </a:lnTo>
                  <a:lnTo>
                    <a:pt x="162" y="2179"/>
                  </a:lnTo>
                  <a:lnTo>
                    <a:pt x="219" y="2142"/>
                  </a:lnTo>
                  <a:lnTo>
                    <a:pt x="274" y="2106"/>
                  </a:lnTo>
                  <a:lnTo>
                    <a:pt x="331" y="2071"/>
                  </a:lnTo>
                  <a:lnTo>
                    <a:pt x="387" y="2036"/>
                  </a:lnTo>
                  <a:lnTo>
                    <a:pt x="445" y="2001"/>
                  </a:lnTo>
                  <a:lnTo>
                    <a:pt x="502" y="1969"/>
                  </a:lnTo>
                  <a:lnTo>
                    <a:pt x="561" y="1935"/>
                  </a:lnTo>
                  <a:lnTo>
                    <a:pt x="620" y="1904"/>
                  </a:lnTo>
                  <a:lnTo>
                    <a:pt x="678" y="1872"/>
                  </a:lnTo>
                  <a:lnTo>
                    <a:pt x="738" y="1842"/>
                  </a:lnTo>
                  <a:lnTo>
                    <a:pt x="798" y="1811"/>
                  </a:lnTo>
                  <a:lnTo>
                    <a:pt x="858" y="1782"/>
                  </a:lnTo>
                  <a:lnTo>
                    <a:pt x="919" y="1753"/>
                  </a:lnTo>
                  <a:lnTo>
                    <a:pt x="919"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2" name="Freeform 10"/>
            <p:cNvSpPr>
              <a:spLocks/>
            </p:cNvSpPr>
            <p:nvPr userDrawn="1"/>
          </p:nvSpPr>
          <p:spPr bwMode="auto">
            <a:xfrm flipH="1">
              <a:off x="-1" y="3640138"/>
              <a:ext cx="1453361" cy="857250"/>
            </a:xfrm>
            <a:custGeom>
              <a:avLst/>
              <a:gdLst>
                <a:gd name="T0" fmla="*/ 919 w 919"/>
                <a:gd name="T1" fmla="*/ 378 h 540"/>
                <a:gd name="T2" fmla="*/ 919 w 919"/>
                <a:gd name="T3" fmla="*/ 378 h 540"/>
                <a:gd name="T4" fmla="*/ 858 w 919"/>
                <a:gd name="T5" fmla="*/ 368 h 540"/>
                <a:gd name="T6" fmla="*/ 798 w 919"/>
                <a:gd name="T7" fmla="*/ 356 h 540"/>
                <a:gd name="T8" fmla="*/ 738 w 919"/>
                <a:gd name="T9" fmla="*/ 342 h 540"/>
                <a:gd name="T10" fmla="*/ 678 w 919"/>
                <a:gd name="T11" fmla="*/ 327 h 540"/>
                <a:gd name="T12" fmla="*/ 620 w 919"/>
                <a:gd name="T13" fmla="*/ 309 h 540"/>
                <a:gd name="T14" fmla="*/ 561 w 919"/>
                <a:gd name="T15" fmla="*/ 290 h 540"/>
                <a:gd name="T16" fmla="*/ 502 w 919"/>
                <a:gd name="T17" fmla="*/ 270 h 540"/>
                <a:gd name="T18" fmla="*/ 444 w 919"/>
                <a:gd name="T19" fmla="*/ 247 h 540"/>
                <a:gd name="T20" fmla="*/ 386 w 919"/>
                <a:gd name="T21" fmla="*/ 223 h 540"/>
                <a:gd name="T22" fmla="*/ 330 w 919"/>
                <a:gd name="T23" fmla="*/ 196 h 540"/>
                <a:gd name="T24" fmla="*/ 273 w 919"/>
                <a:gd name="T25" fmla="*/ 167 h 540"/>
                <a:gd name="T26" fmla="*/ 217 w 919"/>
                <a:gd name="T27" fmla="*/ 138 h 540"/>
                <a:gd name="T28" fmla="*/ 161 w 919"/>
                <a:gd name="T29" fmla="*/ 107 h 540"/>
                <a:gd name="T30" fmla="*/ 107 w 919"/>
                <a:gd name="T31" fmla="*/ 73 h 540"/>
                <a:gd name="T32" fmla="*/ 53 w 919"/>
                <a:gd name="T33" fmla="*/ 37 h 540"/>
                <a:gd name="T34" fmla="*/ 0 w 919"/>
                <a:gd name="T35" fmla="*/ 0 h 540"/>
                <a:gd name="T36" fmla="*/ 0 w 919"/>
                <a:gd name="T37" fmla="*/ 0 h 540"/>
                <a:gd name="T38" fmla="*/ 55 w 919"/>
                <a:gd name="T39" fmla="*/ 39 h 540"/>
                <a:gd name="T40" fmla="*/ 110 w 919"/>
                <a:gd name="T41" fmla="*/ 79 h 540"/>
                <a:gd name="T42" fmla="*/ 166 w 919"/>
                <a:gd name="T43" fmla="*/ 116 h 540"/>
                <a:gd name="T44" fmla="*/ 222 w 919"/>
                <a:gd name="T45" fmla="*/ 153 h 540"/>
                <a:gd name="T46" fmla="*/ 279 w 919"/>
                <a:gd name="T47" fmla="*/ 190 h 540"/>
                <a:gd name="T48" fmla="*/ 335 w 919"/>
                <a:gd name="T49" fmla="*/ 225 h 540"/>
                <a:gd name="T50" fmla="*/ 393 w 919"/>
                <a:gd name="T51" fmla="*/ 260 h 540"/>
                <a:gd name="T52" fmla="*/ 450 w 919"/>
                <a:gd name="T53" fmla="*/ 295 h 540"/>
                <a:gd name="T54" fmla="*/ 508 w 919"/>
                <a:gd name="T55" fmla="*/ 327 h 540"/>
                <a:gd name="T56" fmla="*/ 566 w 919"/>
                <a:gd name="T57" fmla="*/ 360 h 540"/>
                <a:gd name="T58" fmla="*/ 624 w 919"/>
                <a:gd name="T59" fmla="*/ 392 h 540"/>
                <a:gd name="T60" fmla="*/ 682 w 919"/>
                <a:gd name="T61" fmla="*/ 423 h 540"/>
                <a:gd name="T62" fmla="*/ 741 w 919"/>
                <a:gd name="T63" fmla="*/ 453 h 540"/>
                <a:gd name="T64" fmla="*/ 800 w 919"/>
                <a:gd name="T65" fmla="*/ 482 h 540"/>
                <a:gd name="T66" fmla="*/ 859 w 919"/>
                <a:gd name="T67" fmla="*/ 512 h 540"/>
                <a:gd name="T68" fmla="*/ 919 w 919"/>
                <a:gd name="T69" fmla="*/ 540 h 540"/>
                <a:gd name="T70" fmla="*/ 919 w 919"/>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9" h="540">
                  <a:moveTo>
                    <a:pt x="919" y="378"/>
                  </a:moveTo>
                  <a:lnTo>
                    <a:pt x="919" y="378"/>
                  </a:lnTo>
                  <a:lnTo>
                    <a:pt x="858" y="368"/>
                  </a:lnTo>
                  <a:lnTo>
                    <a:pt x="798" y="356"/>
                  </a:lnTo>
                  <a:lnTo>
                    <a:pt x="738" y="342"/>
                  </a:lnTo>
                  <a:lnTo>
                    <a:pt x="678" y="327"/>
                  </a:lnTo>
                  <a:lnTo>
                    <a:pt x="620" y="309"/>
                  </a:lnTo>
                  <a:lnTo>
                    <a:pt x="561" y="290"/>
                  </a:lnTo>
                  <a:lnTo>
                    <a:pt x="502" y="270"/>
                  </a:lnTo>
                  <a:lnTo>
                    <a:pt x="444" y="247"/>
                  </a:lnTo>
                  <a:lnTo>
                    <a:pt x="386" y="223"/>
                  </a:lnTo>
                  <a:lnTo>
                    <a:pt x="330" y="196"/>
                  </a:lnTo>
                  <a:lnTo>
                    <a:pt x="273" y="167"/>
                  </a:lnTo>
                  <a:lnTo>
                    <a:pt x="217" y="138"/>
                  </a:lnTo>
                  <a:lnTo>
                    <a:pt x="161" y="107"/>
                  </a:lnTo>
                  <a:lnTo>
                    <a:pt x="107" y="73"/>
                  </a:lnTo>
                  <a:lnTo>
                    <a:pt x="53" y="37"/>
                  </a:lnTo>
                  <a:lnTo>
                    <a:pt x="0" y="0"/>
                  </a:lnTo>
                  <a:lnTo>
                    <a:pt x="0" y="0"/>
                  </a:lnTo>
                  <a:lnTo>
                    <a:pt x="55" y="39"/>
                  </a:lnTo>
                  <a:lnTo>
                    <a:pt x="110" y="79"/>
                  </a:lnTo>
                  <a:lnTo>
                    <a:pt x="166" y="116"/>
                  </a:lnTo>
                  <a:lnTo>
                    <a:pt x="222" y="153"/>
                  </a:lnTo>
                  <a:lnTo>
                    <a:pt x="279" y="190"/>
                  </a:lnTo>
                  <a:lnTo>
                    <a:pt x="335" y="225"/>
                  </a:lnTo>
                  <a:lnTo>
                    <a:pt x="393" y="260"/>
                  </a:lnTo>
                  <a:lnTo>
                    <a:pt x="450" y="295"/>
                  </a:lnTo>
                  <a:lnTo>
                    <a:pt x="508" y="327"/>
                  </a:lnTo>
                  <a:lnTo>
                    <a:pt x="566" y="360"/>
                  </a:lnTo>
                  <a:lnTo>
                    <a:pt x="624" y="392"/>
                  </a:lnTo>
                  <a:lnTo>
                    <a:pt x="682" y="423"/>
                  </a:lnTo>
                  <a:lnTo>
                    <a:pt x="741" y="453"/>
                  </a:lnTo>
                  <a:lnTo>
                    <a:pt x="800" y="482"/>
                  </a:lnTo>
                  <a:lnTo>
                    <a:pt x="859" y="512"/>
                  </a:lnTo>
                  <a:lnTo>
                    <a:pt x="919" y="540"/>
                  </a:lnTo>
                  <a:lnTo>
                    <a:pt x="919"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3" name="Freeform 11"/>
            <p:cNvSpPr>
              <a:spLocks/>
            </p:cNvSpPr>
            <p:nvPr userDrawn="1"/>
          </p:nvSpPr>
          <p:spPr bwMode="auto">
            <a:xfrm flipH="1">
              <a:off x="1453360" y="0"/>
              <a:ext cx="2913048" cy="3640138"/>
            </a:xfrm>
            <a:custGeom>
              <a:avLst/>
              <a:gdLst>
                <a:gd name="T0" fmla="*/ 1069 w 1842"/>
                <a:gd name="T1" fmla="*/ 1236 h 2293"/>
                <a:gd name="T2" fmla="*/ 1047 w 1842"/>
                <a:gd name="T3" fmla="*/ 1163 h 2293"/>
                <a:gd name="T4" fmla="*/ 1028 w 1842"/>
                <a:gd name="T5" fmla="*/ 1089 h 2293"/>
                <a:gd name="T6" fmla="*/ 1009 w 1842"/>
                <a:gd name="T7" fmla="*/ 1014 h 2293"/>
                <a:gd name="T8" fmla="*/ 996 w 1842"/>
                <a:gd name="T9" fmla="*/ 938 h 2293"/>
                <a:gd name="T10" fmla="*/ 983 w 1842"/>
                <a:gd name="T11" fmla="*/ 862 h 2293"/>
                <a:gd name="T12" fmla="*/ 974 w 1842"/>
                <a:gd name="T13" fmla="*/ 785 h 2293"/>
                <a:gd name="T14" fmla="*/ 969 w 1842"/>
                <a:gd name="T15" fmla="*/ 708 h 2293"/>
                <a:gd name="T16" fmla="*/ 965 w 1842"/>
                <a:gd name="T17" fmla="*/ 630 h 2293"/>
                <a:gd name="T18" fmla="*/ 965 w 1842"/>
                <a:gd name="T19" fmla="*/ 551 h 2293"/>
                <a:gd name="T20" fmla="*/ 968 w 1842"/>
                <a:gd name="T21" fmla="*/ 473 h 2293"/>
                <a:gd name="T22" fmla="*/ 973 w 1842"/>
                <a:gd name="T23" fmla="*/ 394 h 2293"/>
                <a:gd name="T24" fmla="*/ 982 w 1842"/>
                <a:gd name="T25" fmla="*/ 315 h 2293"/>
                <a:gd name="T26" fmla="*/ 995 w 1842"/>
                <a:gd name="T27" fmla="*/ 236 h 2293"/>
                <a:gd name="T28" fmla="*/ 1009 w 1842"/>
                <a:gd name="T29" fmla="*/ 158 h 2293"/>
                <a:gd name="T30" fmla="*/ 1028 w 1842"/>
                <a:gd name="T31" fmla="*/ 79 h 2293"/>
                <a:gd name="T32" fmla="*/ 1048 w 1842"/>
                <a:gd name="T33" fmla="*/ 0 h 2293"/>
                <a:gd name="T34" fmla="*/ 0 w 1842"/>
                <a:gd name="T35" fmla="*/ 0 h 2293"/>
                <a:gd name="T36" fmla="*/ 79 w 1842"/>
                <a:gd name="T37" fmla="*/ 174 h 2293"/>
                <a:gd name="T38" fmla="*/ 162 w 1842"/>
                <a:gd name="T39" fmla="*/ 345 h 2293"/>
                <a:gd name="T40" fmla="*/ 253 w 1842"/>
                <a:gd name="T41" fmla="*/ 512 h 2293"/>
                <a:gd name="T42" fmla="*/ 348 w 1842"/>
                <a:gd name="T43" fmla="*/ 675 h 2293"/>
                <a:gd name="T44" fmla="*/ 447 w 1842"/>
                <a:gd name="T45" fmla="*/ 835 h 2293"/>
                <a:gd name="T46" fmla="*/ 552 w 1842"/>
                <a:gd name="T47" fmla="*/ 989 h 2293"/>
                <a:gd name="T48" fmla="*/ 662 w 1842"/>
                <a:gd name="T49" fmla="*/ 1140 h 2293"/>
                <a:gd name="T50" fmla="*/ 777 w 1842"/>
                <a:gd name="T51" fmla="*/ 1286 h 2293"/>
                <a:gd name="T52" fmla="*/ 895 w 1842"/>
                <a:gd name="T53" fmla="*/ 1428 h 2293"/>
                <a:gd name="T54" fmla="*/ 1018 w 1842"/>
                <a:gd name="T55" fmla="*/ 1565 h 2293"/>
                <a:gd name="T56" fmla="*/ 1146 w 1842"/>
                <a:gd name="T57" fmla="*/ 1699 h 2293"/>
                <a:gd name="T58" fmla="*/ 1277 w 1842"/>
                <a:gd name="T59" fmla="*/ 1827 h 2293"/>
                <a:gd name="T60" fmla="*/ 1413 w 1842"/>
                <a:gd name="T61" fmla="*/ 1951 h 2293"/>
                <a:gd name="T62" fmla="*/ 1552 w 1842"/>
                <a:gd name="T63" fmla="*/ 2069 h 2293"/>
                <a:gd name="T64" fmla="*/ 1695 w 1842"/>
                <a:gd name="T65" fmla="*/ 2184 h 2293"/>
                <a:gd name="T66" fmla="*/ 1842 w 1842"/>
                <a:gd name="T67" fmla="*/ 2293 h 2293"/>
                <a:gd name="T68" fmla="*/ 1809 w 1842"/>
                <a:gd name="T69" fmla="*/ 2269 h 2293"/>
                <a:gd name="T70" fmla="*/ 1745 w 1842"/>
                <a:gd name="T71" fmla="*/ 2219 h 2293"/>
                <a:gd name="T72" fmla="*/ 1683 w 1842"/>
                <a:gd name="T73" fmla="*/ 2167 h 2293"/>
                <a:gd name="T74" fmla="*/ 1623 w 1842"/>
                <a:gd name="T75" fmla="*/ 2112 h 2293"/>
                <a:gd name="T76" fmla="*/ 1564 w 1842"/>
                <a:gd name="T77" fmla="*/ 2054 h 2293"/>
                <a:gd name="T78" fmla="*/ 1509 w 1842"/>
                <a:gd name="T79" fmla="*/ 1995 h 2293"/>
                <a:gd name="T80" fmla="*/ 1454 w 1842"/>
                <a:gd name="T81" fmla="*/ 1933 h 2293"/>
                <a:gd name="T82" fmla="*/ 1402 w 1842"/>
                <a:gd name="T83" fmla="*/ 1869 h 2293"/>
                <a:gd name="T84" fmla="*/ 1354 w 1842"/>
                <a:gd name="T85" fmla="*/ 1801 h 2293"/>
                <a:gd name="T86" fmla="*/ 1306 w 1842"/>
                <a:gd name="T87" fmla="*/ 1733 h 2293"/>
                <a:gd name="T88" fmla="*/ 1262 w 1842"/>
                <a:gd name="T89" fmla="*/ 1662 h 2293"/>
                <a:gd name="T90" fmla="*/ 1222 w 1842"/>
                <a:gd name="T91" fmla="*/ 1590 h 2293"/>
                <a:gd name="T92" fmla="*/ 1182 w 1842"/>
                <a:gd name="T93" fmla="*/ 1514 h 2293"/>
                <a:gd name="T94" fmla="*/ 1147 w 1842"/>
                <a:gd name="T95" fmla="*/ 1437 h 2293"/>
                <a:gd name="T96" fmla="*/ 1113 w 1842"/>
                <a:gd name="T97" fmla="*/ 1358 h 2293"/>
                <a:gd name="T98" fmla="*/ 1084 w 1842"/>
                <a:gd name="T99" fmla="*/ 1277 h 2293"/>
                <a:gd name="T100" fmla="*/ 1069 w 1842"/>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42" h="2293">
                  <a:moveTo>
                    <a:pt x="1069" y="1236"/>
                  </a:moveTo>
                  <a:lnTo>
                    <a:pt x="1069" y="1236"/>
                  </a:lnTo>
                  <a:lnTo>
                    <a:pt x="1058" y="1199"/>
                  </a:lnTo>
                  <a:lnTo>
                    <a:pt x="1047" y="1163"/>
                  </a:lnTo>
                  <a:lnTo>
                    <a:pt x="1037" y="1126"/>
                  </a:lnTo>
                  <a:lnTo>
                    <a:pt x="1028" y="1089"/>
                  </a:lnTo>
                  <a:lnTo>
                    <a:pt x="1018" y="1051"/>
                  </a:lnTo>
                  <a:lnTo>
                    <a:pt x="1009" y="1014"/>
                  </a:lnTo>
                  <a:lnTo>
                    <a:pt x="1003" y="975"/>
                  </a:lnTo>
                  <a:lnTo>
                    <a:pt x="996" y="938"/>
                  </a:lnTo>
                  <a:lnTo>
                    <a:pt x="989" y="900"/>
                  </a:lnTo>
                  <a:lnTo>
                    <a:pt x="983" y="862"/>
                  </a:lnTo>
                  <a:lnTo>
                    <a:pt x="979" y="824"/>
                  </a:lnTo>
                  <a:lnTo>
                    <a:pt x="974" y="785"/>
                  </a:lnTo>
                  <a:lnTo>
                    <a:pt x="971" y="746"/>
                  </a:lnTo>
                  <a:lnTo>
                    <a:pt x="969" y="708"/>
                  </a:lnTo>
                  <a:lnTo>
                    <a:pt x="967" y="668"/>
                  </a:lnTo>
                  <a:lnTo>
                    <a:pt x="965" y="630"/>
                  </a:lnTo>
                  <a:lnTo>
                    <a:pt x="965" y="591"/>
                  </a:lnTo>
                  <a:lnTo>
                    <a:pt x="965" y="551"/>
                  </a:lnTo>
                  <a:lnTo>
                    <a:pt x="967" y="512"/>
                  </a:lnTo>
                  <a:lnTo>
                    <a:pt x="968" y="473"/>
                  </a:lnTo>
                  <a:lnTo>
                    <a:pt x="971" y="433"/>
                  </a:lnTo>
                  <a:lnTo>
                    <a:pt x="973" y="394"/>
                  </a:lnTo>
                  <a:lnTo>
                    <a:pt x="978" y="354"/>
                  </a:lnTo>
                  <a:lnTo>
                    <a:pt x="982" y="315"/>
                  </a:lnTo>
                  <a:lnTo>
                    <a:pt x="988" y="276"/>
                  </a:lnTo>
                  <a:lnTo>
                    <a:pt x="995" y="236"/>
                  </a:lnTo>
                  <a:lnTo>
                    <a:pt x="1002" y="197"/>
                  </a:lnTo>
                  <a:lnTo>
                    <a:pt x="1009" y="158"/>
                  </a:lnTo>
                  <a:lnTo>
                    <a:pt x="1017" y="118"/>
                  </a:lnTo>
                  <a:lnTo>
                    <a:pt x="1028" y="79"/>
                  </a:lnTo>
                  <a:lnTo>
                    <a:pt x="1038" y="39"/>
                  </a:lnTo>
                  <a:lnTo>
                    <a:pt x="1048" y="0"/>
                  </a:lnTo>
                  <a:lnTo>
                    <a:pt x="0" y="0"/>
                  </a:lnTo>
                  <a:lnTo>
                    <a:pt x="0" y="0"/>
                  </a:lnTo>
                  <a:lnTo>
                    <a:pt x="38" y="88"/>
                  </a:lnTo>
                  <a:lnTo>
                    <a:pt x="79" y="174"/>
                  </a:lnTo>
                  <a:lnTo>
                    <a:pt x="121" y="260"/>
                  </a:lnTo>
                  <a:lnTo>
                    <a:pt x="162" y="345"/>
                  </a:lnTo>
                  <a:lnTo>
                    <a:pt x="208" y="430"/>
                  </a:lnTo>
                  <a:lnTo>
                    <a:pt x="253" y="512"/>
                  </a:lnTo>
                  <a:lnTo>
                    <a:pt x="299" y="594"/>
                  </a:lnTo>
                  <a:lnTo>
                    <a:pt x="348" y="675"/>
                  </a:lnTo>
                  <a:lnTo>
                    <a:pt x="397" y="755"/>
                  </a:lnTo>
                  <a:lnTo>
                    <a:pt x="447" y="835"/>
                  </a:lnTo>
                  <a:lnTo>
                    <a:pt x="499" y="912"/>
                  </a:lnTo>
                  <a:lnTo>
                    <a:pt x="552" y="989"/>
                  </a:lnTo>
                  <a:lnTo>
                    <a:pt x="606" y="1065"/>
                  </a:lnTo>
                  <a:lnTo>
                    <a:pt x="662" y="1140"/>
                  </a:lnTo>
                  <a:lnTo>
                    <a:pt x="719" y="1214"/>
                  </a:lnTo>
                  <a:lnTo>
                    <a:pt x="777" y="1286"/>
                  </a:lnTo>
                  <a:lnTo>
                    <a:pt x="836" y="1358"/>
                  </a:lnTo>
                  <a:lnTo>
                    <a:pt x="895" y="1428"/>
                  </a:lnTo>
                  <a:lnTo>
                    <a:pt x="956" y="1497"/>
                  </a:lnTo>
                  <a:lnTo>
                    <a:pt x="1018" y="1565"/>
                  </a:lnTo>
                  <a:lnTo>
                    <a:pt x="1082" y="1632"/>
                  </a:lnTo>
                  <a:lnTo>
                    <a:pt x="1146" y="1699"/>
                  </a:lnTo>
                  <a:lnTo>
                    <a:pt x="1212" y="1763"/>
                  </a:lnTo>
                  <a:lnTo>
                    <a:pt x="1277" y="1827"/>
                  </a:lnTo>
                  <a:lnTo>
                    <a:pt x="1345" y="1889"/>
                  </a:lnTo>
                  <a:lnTo>
                    <a:pt x="1413" y="1951"/>
                  </a:lnTo>
                  <a:lnTo>
                    <a:pt x="1482" y="2010"/>
                  </a:lnTo>
                  <a:lnTo>
                    <a:pt x="1552" y="2069"/>
                  </a:lnTo>
                  <a:lnTo>
                    <a:pt x="1623" y="2127"/>
                  </a:lnTo>
                  <a:lnTo>
                    <a:pt x="1695" y="2184"/>
                  </a:lnTo>
                  <a:lnTo>
                    <a:pt x="1767" y="2239"/>
                  </a:lnTo>
                  <a:lnTo>
                    <a:pt x="1842" y="2293"/>
                  </a:lnTo>
                  <a:lnTo>
                    <a:pt x="1842" y="2293"/>
                  </a:lnTo>
                  <a:lnTo>
                    <a:pt x="1809" y="2269"/>
                  </a:lnTo>
                  <a:lnTo>
                    <a:pt x="1776" y="2244"/>
                  </a:lnTo>
                  <a:lnTo>
                    <a:pt x="1745" y="2219"/>
                  </a:lnTo>
                  <a:lnTo>
                    <a:pt x="1713" y="2193"/>
                  </a:lnTo>
                  <a:lnTo>
                    <a:pt x="1683" y="2167"/>
                  </a:lnTo>
                  <a:lnTo>
                    <a:pt x="1652" y="2139"/>
                  </a:lnTo>
                  <a:lnTo>
                    <a:pt x="1623" y="2112"/>
                  </a:lnTo>
                  <a:lnTo>
                    <a:pt x="1593" y="2084"/>
                  </a:lnTo>
                  <a:lnTo>
                    <a:pt x="1564" y="2054"/>
                  </a:lnTo>
                  <a:lnTo>
                    <a:pt x="1536" y="2025"/>
                  </a:lnTo>
                  <a:lnTo>
                    <a:pt x="1509" y="1995"/>
                  </a:lnTo>
                  <a:lnTo>
                    <a:pt x="1482" y="1963"/>
                  </a:lnTo>
                  <a:lnTo>
                    <a:pt x="1454" y="1933"/>
                  </a:lnTo>
                  <a:lnTo>
                    <a:pt x="1428" y="1900"/>
                  </a:lnTo>
                  <a:lnTo>
                    <a:pt x="1402" y="1869"/>
                  </a:lnTo>
                  <a:lnTo>
                    <a:pt x="1378" y="1835"/>
                  </a:lnTo>
                  <a:lnTo>
                    <a:pt x="1354" y="1801"/>
                  </a:lnTo>
                  <a:lnTo>
                    <a:pt x="1330" y="1767"/>
                  </a:lnTo>
                  <a:lnTo>
                    <a:pt x="1306" y="1733"/>
                  </a:lnTo>
                  <a:lnTo>
                    <a:pt x="1285" y="1698"/>
                  </a:lnTo>
                  <a:lnTo>
                    <a:pt x="1262" y="1662"/>
                  </a:lnTo>
                  <a:lnTo>
                    <a:pt x="1242" y="1626"/>
                  </a:lnTo>
                  <a:lnTo>
                    <a:pt x="1222" y="1590"/>
                  </a:lnTo>
                  <a:lnTo>
                    <a:pt x="1201" y="1551"/>
                  </a:lnTo>
                  <a:lnTo>
                    <a:pt x="1182" y="1514"/>
                  </a:lnTo>
                  <a:lnTo>
                    <a:pt x="1164" y="1476"/>
                  </a:lnTo>
                  <a:lnTo>
                    <a:pt x="1147" y="1437"/>
                  </a:lnTo>
                  <a:lnTo>
                    <a:pt x="1130" y="1398"/>
                  </a:lnTo>
                  <a:lnTo>
                    <a:pt x="1113" y="1358"/>
                  </a:lnTo>
                  <a:lnTo>
                    <a:pt x="1099" y="1319"/>
                  </a:lnTo>
                  <a:lnTo>
                    <a:pt x="1084" y="1277"/>
                  </a:lnTo>
                  <a:lnTo>
                    <a:pt x="1069" y="1236"/>
                  </a:lnTo>
                  <a:lnTo>
                    <a:pt x="1069"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4" name="Freeform 12"/>
            <p:cNvSpPr>
              <a:spLocks/>
            </p:cNvSpPr>
            <p:nvPr userDrawn="1"/>
          </p:nvSpPr>
          <p:spPr bwMode="auto">
            <a:xfrm flipH="1">
              <a:off x="1453360" y="3640138"/>
              <a:ext cx="1605181" cy="1503363"/>
            </a:xfrm>
            <a:custGeom>
              <a:avLst/>
              <a:gdLst>
                <a:gd name="T0" fmla="*/ 605 w 1015"/>
                <a:gd name="T1" fmla="*/ 947 h 947"/>
                <a:gd name="T2" fmla="*/ 605 w 1015"/>
                <a:gd name="T3" fmla="*/ 947 h 947"/>
                <a:gd name="T4" fmla="*/ 635 w 1015"/>
                <a:gd name="T5" fmla="*/ 890 h 947"/>
                <a:gd name="T6" fmla="*/ 666 w 1015"/>
                <a:gd name="T7" fmla="*/ 832 h 947"/>
                <a:gd name="T8" fmla="*/ 695 w 1015"/>
                <a:gd name="T9" fmla="*/ 775 h 947"/>
                <a:gd name="T10" fmla="*/ 725 w 1015"/>
                <a:gd name="T11" fmla="*/ 716 h 947"/>
                <a:gd name="T12" fmla="*/ 753 w 1015"/>
                <a:gd name="T13" fmla="*/ 658 h 947"/>
                <a:gd name="T14" fmla="*/ 780 w 1015"/>
                <a:gd name="T15" fmla="*/ 599 h 947"/>
                <a:gd name="T16" fmla="*/ 806 w 1015"/>
                <a:gd name="T17" fmla="*/ 541 h 947"/>
                <a:gd name="T18" fmla="*/ 832 w 1015"/>
                <a:gd name="T19" fmla="*/ 481 h 947"/>
                <a:gd name="T20" fmla="*/ 858 w 1015"/>
                <a:gd name="T21" fmla="*/ 423 h 947"/>
                <a:gd name="T22" fmla="*/ 881 w 1015"/>
                <a:gd name="T23" fmla="*/ 363 h 947"/>
                <a:gd name="T24" fmla="*/ 906 w 1015"/>
                <a:gd name="T25" fmla="*/ 302 h 947"/>
                <a:gd name="T26" fmla="*/ 929 w 1015"/>
                <a:gd name="T27" fmla="*/ 243 h 947"/>
                <a:gd name="T28" fmla="*/ 952 w 1015"/>
                <a:gd name="T29" fmla="*/ 182 h 947"/>
                <a:gd name="T30" fmla="*/ 973 w 1015"/>
                <a:gd name="T31" fmla="*/ 121 h 947"/>
                <a:gd name="T32" fmla="*/ 994 w 1015"/>
                <a:gd name="T33" fmla="*/ 61 h 947"/>
                <a:gd name="T34" fmla="*/ 1015 w 1015"/>
                <a:gd name="T35" fmla="*/ 0 h 947"/>
                <a:gd name="T36" fmla="*/ 1015 w 1015"/>
                <a:gd name="T37" fmla="*/ 0 h 947"/>
                <a:gd name="T38" fmla="*/ 1015 w 1015"/>
                <a:gd name="T39" fmla="*/ 0 h 947"/>
                <a:gd name="T40" fmla="*/ 942 w 1015"/>
                <a:gd name="T41" fmla="*/ 53 h 947"/>
                <a:gd name="T42" fmla="*/ 871 w 1015"/>
                <a:gd name="T43" fmla="*/ 107 h 947"/>
                <a:gd name="T44" fmla="*/ 802 w 1015"/>
                <a:gd name="T45" fmla="*/ 161 h 947"/>
                <a:gd name="T46" fmla="*/ 734 w 1015"/>
                <a:gd name="T47" fmla="*/ 217 h 947"/>
                <a:gd name="T48" fmla="*/ 667 w 1015"/>
                <a:gd name="T49" fmla="*/ 273 h 947"/>
                <a:gd name="T50" fmla="*/ 600 w 1015"/>
                <a:gd name="T51" fmla="*/ 329 h 947"/>
                <a:gd name="T52" fmla="*/ 535 w 1015"/>
                <a:gd name="T53" fmla="*/ 388 h 947"/>
                <a:gd name="T54" fmla="*/ 472 w 1015"/>
                <a:gd name="T55" fmla="*/ 446 h 947"/>
                <a:gd name="T56" fmla="*/ 408 w 1015"/>
                <a:gd name="T57" fmla="*/ 507 h 947"/>
                <a:gd name="T58" fmla="*/ 346 w 1015"/>
                <a:gd name="T59" fmla="*/ 567 h 947"/>
                <a:gd name="T60" fmla="*/ 285 w 1015"/>
                <a:gd name="T61" fmla="*/ 629 h 947"/>
                <a:gd name="T62" fmla="*/ 227 w 1015"/>
                <a:gd name="T63" fmla="*/ 691 h 947"/>
                <a:gd name="T64" fmla="*/ 168 w 1015"/>
                <a:gd name="T65" fmla="*/ 754 h 947"/>
                <a:gd name="T66" fmla="*/ 110 w 1015"/>
                <a:gd name="T67" fmla="*/ 818 h 947"/>
                <a:gd name="T68" fmla="*/ 54 w 1015"/>
                <a:gd name="T69" fmla="*/ 882 h 947"/>
                <a:gd name="T70" fmla="*/ 0 w 1015"/>
                <a:gd name="T71" fmla="*/ 947 h 947"/>
                <a:gd name="T72" fmla="*/ 605 w 1015"/>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5" h="947">
                  <a:moveTo>
                    <a:pt x="605" y="947"/>
                  </a:moveTo>
                  <a:lnTo>
                    <a:pt x="605" y="947"/>
                  </a:lnTo>
                  <a:lnTo>
                    <a:pt x="635" y="890"/>
                  </a:lnTo>
                  <a:lnTo>
                    <a:pt x="666" y="832"/>
                  </a:lnTo>
                  <a:lnTo>
                    <a:pt x="695" y="775"/>
                  </a:lnTo>
                  <a:lnTo>
                    <a:pt x="725" y="716"/>
                  </a:lnTo>
                  <a:lnTo>
                    <a:pt x="753" y="658"/>
                  </a:lnTo>
                  <a:lnTo>
                    <a:pt x="780" y="599"/>
                  </a:lnTo>
                  <a:lnTo>
                    <a:pt x="806" y="541"/>
                  </a:lnTo>
                  <a:lnTo>
                    <a:pt x="832" y="481"/>
                  </a:lnTo>
                  <a:lnTo>
                    <a:pt x="858" y="423"/>
                  </a:lnTo>
                  <a:lnTo>
                    <a:pt x="881" y="363"/>
                  </a:lnTo>
                  <a:lnTo>
                    <a:pt x="906" y="302"/>
                  </a:lnTo>
                  <a:lnTo>
                    <a:pt x="929" y="243"/>
                  </a:lnTo>
                  <a:lnTo>
                    <a:pt x="952" y="182"/>
                  </a:lnTo>
                  <a:lnTo>
                    <a:pt x="973" y="121"/>
                  </a:lnTo>
                  <a:lnTo>
                    <a:pt x="994" y="61"/>
                  </a:lnTo>
                  <a:lnTo>
                    <a:pt x="1015" y="0"/>
                  </a:lnTo>
                  <a:lnTo>
                    <a:pt x="1015" y="0"/>
                  </a:lnTo>
                  <a:lnTo>
                    <a:pt x="1015" y="0"/>
                  </a:lnTo>
                  <a:lnTo>
                    <a:pt x="942" y="53"/>
                  </a:lnTo>
                  <a:lnTo>
                    <a:pt x="871" y="107"/>
                  </a:lnTo>
                  <a:lnTo>
                    <a:pt x="802" y="161"/>
                  </a:lnTo>
                  <a:lnTo>
                    <a:pt x="734" y="217"/>
                  </a:lnTo>
                  <a:lnTo>
                    <a:pt x="667" y="273"/>
                  </a:lnTo>
                  <a:lnTo>
                    <a:pt x="600" y="329"/>
                  </a:lnTo>
                  <a:lnTo>
                    <a:pt x="535" y="388"/>
                  </a:lnTo>
                  <a:lnTo>
                    <a:pt x="472" y="446"/>
                  </a:lnTo>
                  <a:lnTo>
                    <a:pt x="408" y="507"/>
                  </a:lnTo>
                  <a:lnTo>
                    <a:pt x="346" y="567"/>
                  </a:lnTo>
                  <a:lnTo>
                    <a:pt x="285" y="629"/>
                  </a:lnTo>
                  <a:lnTo>
                    <a:pt x="227" y="691"/>
                  </a:lnTo>
                  <a:lnTo>
                    <a:pt x="168" y="754"/>
                  </a:lnTo>
                  <a:lnTo>
                    <a:pt x="110" y="818"/>
                  </a:lnTo>
                  <a:lnTo>
                    <a:pt x="54" y="882"/>
                  </a:lnTo>
                  <a:lnTo>
                    <a:pt x="0" y="947"/>
                  </a:lnTo>
                  <a:lnTo>
                    <a:pt x="605"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a:t>Esityksen </a:t>
            </a:r>
            <a:br>
              <a:rPr lang="fi-FI" dirty="0"/>
            </a:br>
            <a:r>
              <a:rPr lang="fi-FI" dirty="0"/>
              <a:t>päättävä teksti</a:t>
            </a:r>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15" name="Picture 14" descr="työkykyohjelman logo">
            <a:extLst>
              <a:ext uri="{FF2B5EF4-FFF2-40B4-BE49-F238E27FC236}">
                <a16:creationId xmlns:a16="http://schemas.microsoft.com/office/drawing/2014/main" id="{CCC6C89A-EB61-4042-B19C-8A683577C8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4507749"/>
            <a:ext cx="2412801" cy="481763"/>
          </a:xfrm>
          <a:prstGeom prst="rect">
            <a:avLst/>
          </a:prstGeom>
        </p:spPr>
      </p:pic>
    </p:spTree>
    <p:extLst>
      <p:ext uri="{BB962C8B-B14F-4D97-AF65-F5344CB8AC3E}">
        <p14:creationId xmlns:p14="http://schemas.microsoft.com/office/powerpoint/2010/main" val="2858176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771800" y="0"/>
            <a:ext cx="6378176" cy="5143500"/>
          </a:xfrm>
        </p:spPr>
        <p:txBody>
          <a:bodyPr/>
          <a:lstStyle/>
          <a:p>
            <a:pPr lvl="0"/>
            <a:r>
              <a:rPr lang="fi-FI"/>
              <a:t>Muokkaa tekstin perustyylejä</a:t>
            </a:r>
          </a:p>
        </p:txBody>
      </p:sp>
      <p:sp>
        <p:nvSpPr>
          <p:cNvPr id="8" name="Otsikko 7"/>
          <p:cNvSpPr>
            <a:spLocks noGrp="1"/>
          </p:cNvSpPr>
          <p:nvPr>
            <p:ph type="title"/>
          </p:nvPr>
        </p:nvSpPr>
        <p:spPr>
          <a:xfrm>
            <a:off x="251521" y="207920"/>
            <a:ext cx="2160240" cy="1427726"/>
          </a:xfrm>
        </p:spPr>
        <p:txBody>
          <a:bodyPr/>
          <a:lstStyle>
            <a:lvl1pPr>
              <a:defRPr sz="2800">
                <a:solidFill>
                  <a:schemeClr val="tx2"/>
                </a:solidFill>
              </a:defRPr>
            </a:lvl1pPr>
          </a:lstStyle>
          <a:p>
            <a:r>
              <a:rPr lang="fi-FI"/>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a:t>Muokkaa tekstin perustyylejä</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29.6.2022</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23581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 Teema">
    <p:spTree>
      <p:nvGrpSpPr>
        <p:cNvPr id="1" name=""/>
        <p:cNvGrpSpPr/>
        <p:nvPr/>
      </p:nvGrpSpPr>
      <p:grpSpPr>
        <a:xfrm>
          <a:off x="0" y="0"/>
          <a:ext cx="0" cy="0"/>
          <a:chOff x="0" y="0"/>
          <a:chExt cx="0" cy="0"/>
        </a:xfrm>
      </p:grpSpPr>
      <p:grpSp>
        <p:nvGrpSpPr>
          <p:cNvPr id="2" name="Group 1" descr="taustakuva"/>
          <p:cNvGrpSpPr/>
          <p:nvPr userDrawn="1"/>
        </p:nvGrpSpPr>
        <p:grpSpPr>
          <a:xfrm>
            <a:off x="5103813" y="0"/>
            <a:ext cx="4038600" cy="5143501"/>
            <a:chOff x="5103813" y="0"/>
            <a:chExt cx="4038600" cy="5143501"/>
          </a:xfrm>
        </p:grpSpPr>
        <p:sp>
          <p:nvSpPr>
            <p:cNvPr id="67" name="Freeform 62"/>
            <p:cNvSpPr>
              <a:spLocks/>
            </p:cNvSpPr>
            <p:nvPr userDrawn="1"/>
          </p:nvSpPr>
          <p:spPr bwMode="auto">
            <a:xfrm>
              <a:off x="6265863" y="0"/>
              <a:ext cx="2301875" cy="2160588"/>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68" name="Freeform 63"/>
            <p:cNvSpPr>
              <a:spLocks/>
            </p:cNvSpPr>
            <p:nvPr userDrawn="1"/>
          </p:nvSpPr>
          <p:spPr bwMode="auto">
            <a:xfrm>
              <a:off x="7700963" y="1171575"/>
              <a:ext cx="1441450" cy="1657350"/>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9" name="Freeform 64"/>
            <p:cNvSpPr>
              <a:spLocks/>
            </p:cNvSpPr>
            <p:nvPr userDrawn="1"/>
          </p:nvSpPr>
          <p:spPr bwMode="auto">
            <a:xfrm>
              <a:off x="5773738" y="2160588"/>
              <a:ext cx="3368675"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0" name="Freeform 65"/>
            <p:cNvSpPr>
              <a:spLocks/>
            </p:cNvSpPr>
            <p:nvPr userDrawn="1"/>
          </p:nvSpPr>
          <p:spPr bwMode="auto">
            <a:xfrm>
              <a:off x="7700963" y="0"/>
              <a:ext cx="1441450" cy="2160588"/>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1" name="Freeform 66"/>
            <p:cNvSpPr>
              <a:spLocks/>
            </p:cNvSpPr>
            <p:nvPr userDrawn="1"/>
          </p:nvSpPr>
          <p:spPr bwMode="auto">
            <a:xfrm>
              <a:off x="5600701" y="0"/>
              <a:ext cx="2100263" cy="2160588"/>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FFB85E"/>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72" name="Freeform 67"/>
            <p:cNvSpPr>
              <a:spLocks/>
            </p:cNvSpPr>
            <p:nvPr userDrawn="1"/>
          </p:nvSpPr>
          <p:spPr bwMode="auto">
            <a:xfrm>
              <a:off x="7700963" y="2160588"/>
              <a:ext cx="1441450"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3" name="Freeform 68"/>
            <p:cNvSpPr>
              <a:spLocks/>
            </p:cNvSpPr>
            <p:nvPr userDrawn="1"/>
          </p:nvSpPr>
          <p:spPr bwMode="auto">
            <a:xfrm>
              <a:off x="5103813" y="2160588"/>
              <a:ext cx="2597150"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7" name="Otsikko 1"/>
          <p:cNvSpPr>
            <a:spLocks noGrp="1"/>
          </p:cNvSpPr>
          <p:nvPr userDrawn="1">
            <p:ph type="ctrTitle"/>
          </p:nvPr>
        </p:nvSpPr>
        <p:spPr>
          <a:xfrm>
            <a:off x="683568" y="1347614"/>
            <a:ext cx="5832648" cy="2095528"/>
          </a:xfrm>
        </p:spPr>
        <p:txBody>
          <a:bodyPr anchor="b" anchorCtr="0">
            <a:noAutofit/>
          </a:bodyPr>
          <a:lstStyle>
            <a:lvl1pPr algn="l">
              <a:defRPr sz="4000">
                <a:solidFill>
                  <a:schemeClr val="tx1">
                    <a:lumMod val="85000"/>
                    <a:lumOff val="15000"/>
                  </a:schemeClr>
                </a:solidFill>
              </a:defRPr>
            </a:lvl1pPr>
          </a:lstStyle>
          <a:p>
            <a:r>
              <a:rPr lang="fi-FI"/>
              <a:t>Muokkaa perustyyl. napsautt.</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14" name="Picture 13" descr="työkykyohjelman logo">
            <a:extLst>
              <a:ext uri="{FF2B5EF4-FFF2-40B4-BE49-F238E27FC236}">
                <a16:creationId xmlns:a16="http://schemas.microsoft.com/office/drawing/2014/main" id="{178ED2CD-2483-5F40-8C43-0CE3EDDC76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4507749"/>
            <a:ext cx="2412801" cy="481764"/>
          </a:xfrm>
          <a:prstGeom prst="rect">
            <a:avLst/>
          </a:prstGeom>
        </p:spPr>
      </p:pic>
    </p:spTree>
    <p:extLst>
      <p:ext uri="{BB962C8B-B14F-4D97-AF65-F5344CB8AC3E}">
        <p14:creationId xmlns:p14="http://schemas.microsoft.com/office/powerpoint/2010/main" val="2282030290"/>
      </p:ext>
    </p:extLst>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Pääotsikko VN">
    <p:spTree>
      <p:nvGrpSpPr>
        <p:cNvPr id="1" name=""/>
        <p:cNvGrpSpPr/>
        <p:nvPr/>
      </p:nvGrpSpPr>
      <p:grpSpPr>
        <a:xfrm>
          <a:off x="0" y="0"/>
          <a:ext cx="0" cy="0"/>
          <a:chOff x="0" y="0"/>
          <a:chExt cx="0" cy="0"/>
        </a:xfrm>
      </p:grpSpPr>
      <p:pic>
        <p:nvPicPr>
          <p:cNvPr id="60" name="Picture 59" descr="taustakuv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7" y="0"/>
            <a:ext cx="9139646" cy="5143500"/>
          </a:xfrm>
          <a:prstGeom prst="rect">
            <a:avLst/>
          </a:prstGeom>
        </p:spPr>
      </p:pic>
      <p:sp>
        <p:nvSpPr>
          <p:cNvPr id="10" name="Otsikko 1"/>
          <p:cNvSpPr>
            <a:spLocks noGrp="1"/>
          </p:cNvSpPr>
          <p:nvPr userDrawn="1">
            <p:ph type="ctrTitle"/>
          </p:nvPr>
        </p:nvSpPr>
        <p:spPr>
          <a:xfrm>
            <a:off x="683568" y="1844374"/>
            <a:ext cx="5832648" cy="2095528"/>
          </a:xfrm>
        </p:spPr>
        <p:txBody>
          <a:bodyPr anchor="b" anchorCtr="0">
            <a:noAutofit/>
          </a:bodyPr>
          <a:lstStyle>
            <a:lvl1pPr algn="l">
              <a:defRPr sz="4000">
                <a:solidFill>
                  <a:srgbClr val="FFFFFF"/>
                </a:solidFill>
              </a:defRPr>
            </a:lvl1pPr>
          </a:lstStyle>
          <a:p>
            <a:r>
              <a:rPr lang="fi-FI"/>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52" name="Picture 51">
            <a:extLst>
              <a:ext uri="{FF2B5EF4-FFF2-40B4-BE49-F238E27FC236}">
                <a16:creationId xmlns:a16="http://schemas.microsoft.com/office/drawing/2014/main" id="{F07F2CD9-BDD8-2848-B9FD-12A39B1606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04248" y="4550883"/>
            <a:ext cx="2196777" cy="438630"/>
          </a:xfrm>
          <a:prstGeom prst="rect">
            <a:avLst/>
          </a:prstGeom>
        </p:spPr>
      </p:pic>
    </p:spTree>
    <p:extLst>
      <p:ext uri="{BB962C8B-B14F-4D97-AF65-F5344CB8AC3E}">
        <p14:creationId xmlns:p14="http://schemas.microsoft.com/office/powerpoint/2010/main" val="133674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99331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4" name="Picture 3" descr="työkykyohjelman logo">
            <a:extLst>
              <a:ext uri="{FF2B5EF4-FFF2-40B4-BE49-F238E27FC236}">
                <a16:creationId xmlns:a16="http://schemas.microsoft.com/office/drawing/2014/main" id="{043217B7-5BA6-1B4D-8DFE-E44A884E81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240282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Otsikko ja sisältö VN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312469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Otsikko ja sisältö Teema pieni yläkulma">
    <p:spTree>
      <p:nvGrpSpPr>
        <p:cNvPr id="1" name=""/>
        <p:cNvGrpSpPr/>
        <p:nvPr/>
      </p:nvGrpSpPr>
      <p:grpSpPr>
        <a:xfrm>
          <a:off x="0" y="0"/>
          <a:ext cx="0" cy="0"/>
          <a:chOff x="0" y="0"/>
          <a:chExt cx="0" cy="0"/>
        </a:xfrm>
      </p:grpSpPr>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100151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Otsikko ja sisältö Teema">
    <p:spTree>
      <p:nvGrpSpPr>
        <p:cNvPr id="1" name=""/>
        <p:cNvGrpSpPr/>
        <p:nvPr/>
      </p:nvGrpSpPr>
      <p:grpSpPr>
        <a:xfrm>
          <a:off x="0" y="0"/>
          <a:ext cx="0" cy="0"/>
          <a:chOff x="0" y="0"/>
          <a:chExt cx="0" cy="0"/>
        </a:xfrm>
      </p:grpSpPr>
      <p:sp>
        <p:nvSpPr>
          <p:cNvPr id="7" name="Freeform 5" descr="kaarielementti"/>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pic>
        <p:nvPicPr>
          <p:cNvPr id="11" name="Picture 10" descr="työkykyohjelman logo">
            <a:extLst>
              <a:ext uri="{FF2B5EF4-FFF2-40B4-BE49-F238E27FC236}">
                <a16:creationId xmlns:a16="http://schemas.microsoft.com/office/drawing/2014/main" id="{80809B85-DEF6-2A45-9E8D-29AF28A4B7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4731990"/>
            <a:ext cx="1542059" cy="307903"/>
          </a:xfrm>
          <a:prstGeom prst="rect">
            <a:avLst/>
          </a:prstGeom>
        </p:spPr>
      </p:pic>
    </p:spTree>
    <p:extLst>
      <p:ext uri="{BB962C8B-B14F-4D97-AF65-F5344CB8AC3E}">
        <p14:creationId xmlns:p14="http://schemas.microsoft.com/office/powerpoint/2010/main" val="198073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Otsikko ja sisältö Teema">
    <p:spTree>
      <p:nvGrpSpPr>
        <p:cNvPr id="1" name=""/>
        <p:cNvGrpSpPr/>
        <p:nvPr/>
      </p:nvGrpSpPr>
      <p:grpSpPr>
        <a:xfrm>
          <a:off x="0" y="0"/>
          <a:ext cx="0" cy="0"/>
          <a:chOff x="0" y="0"/>
          <a:chExt cx="0" cy="0"/>
        </a:xfrm>
      </p:grpSpPr>
      <p:sp>
        <p:nvSpPr>
          <p:cNvPr id="7" name="Freeform 5" descr="kaarielementti"/>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10" name="Freeform 6" descr="kaarielementti"/>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a:t>Muokkaa perustyyl. napsautt.</a:t>
            </a:r>
            <a:endParaRPr lang="fi-FI" dirty="0"/>
          </a:p>
        </p:txBody>
      </p:sp>
    </p:spTree>
    <p:extLst>
      <p:ext uri="{BB962C8B-B14F-4D97-AF65-F5344CB8AC3E}">
        <p14:creationId xmlns:p14="http://schemas.microsoft.com/office/powerpoint/2010/main" val="404441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773" r:id="rId1"/>
    <p:sldLayoutId id="2147483779" r:id="rId2"/>
    <p:sldLayoutId id="2147483690" r:id="rId3"/>
    <p:sldLayoutId id="2147483776" r:id="rId4"/>
    <p:sldLayoutId id="2147483792" r:id="rId5"/>
    <p:sldLayoutId id="2147483783" r:id="rId6"/>
    <p:sldLayoutId id="2147483786" r:id="rId7"/>
    <p:sldLayoutId id="2147483775" r:id="rId8"/>
    <p:sldLayoutId id="2147483787" r:id="rId9"/>
    <p:sldLayoutId id="2147483778" r:id="rId10"/>
    <p:sldLayoutId id="2147483791" r:id="rId11"/>
    <p:sldLayoutId id="2147483789" r:id="rId12"/>
    <p:sldLayoutId id="2147483747" r:id="rId13"/>
    <p:sldLayoutId id="2147483780" r:id="rId14"/>
    <p:sldLayoutId id="2147483781" r:id="rId15"/>
    <p:sldLayoutId id="2147483777" r:id="rId16"/>
    <p:sldLayoutId id="2147483788" r:id="rId17"/>
    <p:sldLayoutId id="2147483691" r:id="rId18"/>
    <p:sldLayoutId id="2147483790" r:id="rId19"/>
  </p:sldLayoutIdLst>
  <p:hf hdr="0" ftr="0"/>
  <p:txStyles>
    <p:titleStyle>
      <a:lvl1pPr algn="l" defTabSz="914400" rtl="0" eaLnBrk="1" latinLnBrk="0" hangingPunct="1">
        <a:spcBef>
          <a:spcPct val="0"/>
        </a:spcBef>
        <a:buNone/>
        <a:defRPr sz="3200" b="1" kern="1200">
          <a:solidFill>
            <a:schemeClr val="tx1">
              <a:lumMod val="85000"/>
              <a:lumOff val="15000"/>
            </a:schemeClr>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318"/>
            <a:ext cx="5832648" cy="2095528"/>
          </a:xfrm>
        </p:spPr>
        <p:txBody>
          <a:bodyPr/>
          <a:lstStyle/>
          <a:p>
            <a:r>
              <a:rPr lang="fi-FI" dirty="0">
                <a:solidFill>
                  <a:schemeClr val="bg1"/>
                </a:solidFill>
              </a:rPr>
              <a:t>Sosiaalihuollon työllistymistä tukeva palvelupolku</a:t>
            </a:r>
            <a:br>
              <a:rPr lang="fi-FI" dirty="0">
                <a:solidFill>
                  <a:schemeClr val="bg1"/>
                </a:solidFill>
              </a:rPr>
            </a:br>
            <a:r>
              <a:rPr lang="fi-FI" dirty="0">
                <a:solidFill>
                  <a:schemeClr val="bg1"/>
                </a:solidFill>
              </a:rPr>
              <a:t>- kehittämisen polkukuvaus</a:t>
            </a:r>
          </a:p>
        </p:txBody>
      </p:sp>
      <p:sp>
        <p:nvSpPr>
          <p:cNvPr id="3" name="Subtitle 2"/>
          <p:cNvSpPr>
            <a:spLocks noGrp="1"/>
          </p:cNvSpPr>
          <p:nvPr>
            <p:ph type="subTitle" idx="1"/>
          </p:nvPr>
        </p:nvSpPr>
        <p:spPr/>
        <p:txBody>
          <a:bodyPr/>
          <a:lstStyle/>
          <a:p>
            <a:r>
              <a:rPr lang="fi-FI" dirty="0">
                <a:solidFill>
                  <a:schemeClr val="bg1"/>
                </a:solidFill>
              </a:rPr>
              <a:t>TP 2 tuettu työllistyminen</a:t>
            </a:r>
          </a:p>
        </p:txBody>
      </p:sp>
    </p:spTree>
    <p:extLst>
      <p:ext uri="{BB962C8B-B14F-4D97-AF65-F5344CB8AC3E}">
        <p14:creationId xmlns:p14="http://schemas.microsoft.com/office/powerpoint/2010/main" val="3449440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A9B7774F-6EFF-427F-9AE3-E8F255861BD9}"/>
              </a:ext>
            </a:extLst>
          </p:cNvPr>
          <p:cNvSpPr>
            <a:spLocks noGrp="1"/>
          </p:cNvSpPr>
          <p:nvPr>
            <p:ph idx="1"/>
          </p:nvPr>
        </p:nvSpPr>
        <p:spPr>
          <a:xfrm>
            <a:off x="432785" y="339503"/>
            <a:ext cx="7739615" cy="4464496"/>
          </a:xfrm>
        </p:spPr>
        <p:txBody>
          <a:bodyPr>
            <a:normAutofit lnSpcReduction="10000"/>
          </a:bodyPr>
          <a:lstStyle/>
          <a:p>
            <a:r>
              <a:rPr lang="fi-FI" dirty="0"/>
              <a:t>Tarkensimme vielä vammaispalvelun palvelupolun kohdalla palvelukoordinaation näkökulmaa asiakkaan ohjautumisessa palveluun. Myös vammaispalvelun asiakasohjauksen kanssa on suunnitelmissa käydä palvelupolkukuvaus lävitse ja ottaa heidän näkökulmansa mukaan palvelupolun kehittämiseen; heiltä ei ollut edustajaa toukokuun työpajassa. </a:t>
            </a:r>
          </a:p>
          <a:p>
            <a:r>
              <a:rPr lang="fi-FI" dirty="0"/>
              <a:t>Asiakasnäkökulmaa haemme palvelupolkuihin liittyen kuluvan kesän aikana. Hankkeessa on huhtikuussa aloittanut asiakaskokemuksen asiantuntija, jolla on palvelumuotoiluosaamisensa lisäksi myös omakohtaista kokemusta kuntouttavan työtoiminnan palvelusta. Asiakaskokemuksen asiantuntija jalkautuminen asiakkaiden pariin on alustavasti suunniteltu tapahtuvaksi kesän 2022 aikana. </a:t>
            </a:r>
          </a:p>
        </p:txBody>
      </p:sp>
    </p:spTree>
    <p:extLst>
      <p:ext uri="{BB962C8B-B14F-4D97-AF65-F5344CB8AC3E}">
        <p14:creationId xmlns:p14="http://schemas.microsoft.com/office/powerpoint/2010/main" val="2968693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37BD4EC9-1080-4ED0-B2FC-DDB907431F2D}"/>
              </a:ext>
            </a:extLst>
          </p:cNvPr>
          <p:cNvSpPr>
            <a:spLocks noGrp="1"/>
          </p:cNvSpPr>
          <p:nvPr>
            <p:ph idx="1"/>
          </p:nvPr>
        </p:nvSpPr>
        <p:spPr>
          <a:xfrm>
            <a:off x="432785" y="483519"/>
            <a:ext cx="7739615" cy="4320480"/>
          </a:xfrm>
        </p:spPr>
        <p:txBody>
          <a:bodyPr/>
          <a:lstStyle/>
          <a:p>
            <a:r>
              <a:rPr lang="fi-FI" dirty="0"/>
              <a:t>Palvelupolkukuvaukset muokkautuvat vielä ennen lopullista  muotoaan. Valmiit palvelupolkukuvaukset tuodaan Innokylään syksyn aikana. </a:t>
            </a:r>
          </a:p>
          <a:p>
            <a:r>
              <a:rPr lang="fi-FI" dirty="0"/>
              <a:t>Palvelupolkukuvausten yhdistäminen ja maakunnallisen tuetun työllistymisen mallin suunnittelutyö on käynnistynyt ja jatkuu syksyn mittaan. </a:t>
            </a:r>
          </a:p>
        </p:txBody>
      </p:sp>
    </p:spTree>
    <p:extLst>
      <p:ext uri="{BB962C8B-B14F-4D97-AF65-F5344CB8AC3E}">
        <p14:creationId xmlns:p14="http://schemas.microsoft.com/office/powerpoint/2010/main" val="1431406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CB684955-2160-4046-9312-35D324AF6821}"/>
              </a:ext>
            </a:extLst>
          </p:cNvPr>
          <p:cNvSpPr>
            <a:spLocks noGrp="1"/>
          </p:cNvSpPr>
          <p:nvPr>
            <p:ph idx="1"/>
          </p:nvPr>
        </p:nvSpPr>
        <p:spPr>
          <a:xfrm>
            <a:off x="432785" y="843559"/>
            <a:ext cx="7739615" cy="3960440"/>
          </a:xfrm>
        </p:spPr>
        <p:txBody>
          <a:bodyPr>
            <a:normAutofit fontScale="92500"/>
          </a:bodyPr>
          <a:lstStyle/>
          <a:p>
            <a:r>
              <a:rPr lang="fi-FI" b="1" dirty="0"/>
              <a:t>Nykytila</a:t>
            </a:r>
          </a:p>
          <a:p>
            <a:r>
              <a:rPr lang="fi-FI" dirty="0"/>
              <a:t>Päijät-Sote tuottaa perhe- ja sosiaalipalveluja jäsenkuntiensa    asukkaille. Toimialan tulosalueita ovat lapsiperhepalvelut, työikäisten palvelut, psykososiaaliset palvelut ja vammaispalvelut. </a:t>
            </a:r>
          </a:p>
          <a:p>
            <a:r>
              <a:rPr lang="fi-FI" dirty="0"/>
              <a:t>Päijät-Häme kuuluu Kelan eteläiseen vakuutuspiiriin</a:t>
            </a:r>
          </a:p>
          <a:p>
            <a:r>
              <a:rPr lang="fi-FI" dirty="0"/>
              <a:t>Te-palveluja alueella tuottavat Hämeen te-toimisto</a:t>
            </a:r>
          </a:p>
          <a:p>
            <a:r>
              <a:rPr lang="fi-FI" dirty="0"/>
              <a:t>Päijät-Hämeessä Lahti, Hollola, Asikkala, Orimattila sekä Kärkölä kuuluvat kuntakokeiluun</a:t>
            </a:r>
          </a:p>
          <a:p>
            <a:r>
              <a:rPr lang="fi-FI" dirty="0"/>
              <a:t>Monialaisen yhteispalvelun (TYP) p</a:t>
            </a:r>
            <a:r>
              <a:rPr lang="fi-FI" b="0" i="0" dirty="0">
                <a:solidFill>
                  <a:srgbClr val="252B4A"/>
                </a:solidFill>
                <a:effectLst/>
              </a:rPr>
              <a:t>alvelut ovat tarkoitettu Päijät-Soten alueella asuville 17–64-vuotiaille työnhakijoille</a:t>
            </a:r>
          </a:p>
          <a:p>
            <a:endParaRPr lang="fi-FI" dirty="0"/>
          </a:p>
          <a:p>
            <a:endParaRPr lang="fi-FI" dirty="0"/>
          </a:p>
          <a:p>
            <a:pPr marL="0" indent="0">
              <a:buNone/>
            </a:pPr>
            <a:endParaRPr lang="fi-FI" dirty="0"/>
          </a:p>
        </p:txBody>
      </p:sp>
      <p:sp>
        <p:nvSpPr>
          <p:cNvPr id="3" name="Otsikko 2">
            <a:extLst>
              <a:ext uri="{FF2B5EF4-FFF2-40B4-BE49-F238E27FC236}">
                <a16:creationId xmlns:a16="http://schemas.microsoft.com/office/drawing/2014/main" id="{56E26ADC-4AE2-48A2-BA55-3C32D4E12109}"/>
              </a:ext>
            </a:extLst>
          </p:cNvPr>
          <p:cNvSpPr>
            <a:spLocks noGrp="1"/>
          </p:cNvSpPr>
          <p:nvPr>
            <p:ph type="title"/>
          </p:nvPr>
        </p:nvSpPr>
        <p:spPr>
          <a:xfrm>
            <a:off x="432785" y="195486"/>
            <a:ext cx="7739615" cy="576064"/>
          </a:xfrm>
        </p:spPr>
        <p:txBody>
          <a:bodyPr/>
          <a:lstStyle/>
          <a:p>
            <a:br>
              <a:rPr lang="fi-FI" dirty="0"/>
            </a:br>
            <a:r>
              <a:rPr lang="fi-FI" dirty="0"/>
              <a:t>A. Yhdyspinnat ja työnjako</a:t>
            </a:r>
          </a:p>
        </p:txBody>
      </p:sp>
    </p:spTree>
    <p:extLst>
      <p:ext uri="{BB962C8B-B14F-4D97-AF65-F5344CB8AC3E}">
        <p14:creationId xmlns:p14="http://schemas.microsoft.com/office/powerpoint/2010/main" val="328847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440E5351-9AA6-426A-98BF-CA165888830A}"/>
              </a:ext>
            </a:extLst>
          </p:cNvPr>
          <p:cNvSpPr>
            <a:spLocks noGrp="1"/>
          </p:cNvSpPr>
          <p:nvPr>
            <p:ph idx="1"/>
          </p:nvPr>
        </p:nvSpPr>
        <p:spPr>
          <a:xfrm>
            <a:off x="432785" y="771551"/>
            <a:ext cx="7739615" cy="4032448"/>
          </a:xfrm>
        </p:spPr>
        <p:txBody>
          <a:bodyPr/>
          <a:lstStyle/>
          <a:p>
            <a:endParaRPr lang="fi-FI" dirty="0"/>
          </a:p>
        </p:txBody>
      </p:sp>
      <p:sp>
        <p:nvSpPr>
          <p:cNvPr id="3" name="Otsikko 2">
            <a:extLst>
              <a:ext uri="{FF2B5EF4-FFF2-40B4-BE49-F238E27FC236}">
                <a16:creationId xmlns:a16="http://schemas.microsoft.com/office/drawing/2014/main" id="{9628536D-DD34-427A-829E-39310DB37760}"/>
              </a:ext>
            </a:extLst>
          </p:cNvPr>
          <p:cNvSpPr>
            <a:spLocks noGrp="1"/>
          </p:cNvSpPr>
          <p:nvPr>
            <p:ph type="title"/>
          </p:nvPr>
        </p:nvSpPr>
        <p:spPr>
          <a:xfrm>
            <a:off x="432785" y="235340"/>
            <a:ext cx="7739615" cy="536210"/>
          </a:xfrm>
        </p:spPr>
        <p:txBody>
          <a:bodyPr/>
          <a:lstStyle/>
          <a:p>
            <a:pPr algn="ctr"/>
            <a:r>
              <a:rPr lang="fi-FI" dirty="0"/>
              <a:t>Yhdyspinnat</a:t>
            </a:r>
          </a:p>
        </p:txBody>
      </p:sp>
      <p:sp>
        <p:nvSpPr>
          <p:cNvPr id="28" name="Kuusikulmio 27">
            <a:extLst>
              <a:ext uri="{FF2B5EF4-FFF2-40B4-BE49-F238E27FC236}">
                <a16:creationId xmlns:a16="http://schemas.microsoft.com/office/drawing/2014/main" id="{2E4932BA-DDF4-4FC5-8731-5C480DDE2358}"/>
              </a:ext>
            </a:extLst>
          </p:cNvPr>
          <p:cNvSpPr/>
          <p:nvPr/>
        </p:nvSpPr>
        <p:spPr>
          <a:xfrm>
            <a:off x="4210093" y="1664544"/>
            <a:ext cx="2816279" cy="1712300"/>
          </a:xfrm>
          <a:prstGeom prst="hexagon">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9" name="Kuusikulmio 28">
            <a:extLst>
              <a:ext uri="{FF2B5EF4-FFF2-40B4-BE49-F238E27FC236}">
                <a16:creationId xmlns:a16="http://schemas.microsoft.com/office/drawing/2014/main" id="{BB2A29E6-2380-4877-9629-438217F236BC}"/>
              </a:ext>
            </a:extLst>
          </p:cNvPr>
          <p:cNvSpPr/>
          <p:nvPr/>
        </p:nvSpPr>
        <p:spPr>
          <a:xfrm>
            <a:off x="1563983" y="1520360"/>
            <a:ext cx="2907102" cy="1937844"/>
          </a:xfrm>
          <a:prstGeom prst="hexagon">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0" name="Kuusikulmio 29">
            <a:extLst>
              <a:ext uri="{FF2B5EF4-FFF2-40B4-BE49-F238E27FC236}">
                <a16:creationId xmlns:a16="http://schemas.microsoft.com/office/drawing/2014/main" id="{98E8C8A4-A378-445D-A8A6-162C69B969E8}"/>
              </a:ext>
            </a:extLst>
          </p:cNvPr>
          <p:cNvSpPr/>
          <p:nvPr/>
        </p:nvSpPr>
        <p:spPr>
          <a:xfrm>
            <a:off x="340581" y="2489282"/>
            <a:ext cx="2669775" cy="1712300"/>
          </a:xfrm>
          <a:prstGeom prst="hexagon">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1" name="Kuusikulmio 30">
            <a:extLst>
              <a:ext uri="{FF2B5EF4-FFF2-40B4-BE49-F238E27FC236}">
                <a16:creationId xmlns:a16="http://schemas.microsoft.com/office/drawing/2014/main" id="{4D27DE94-0851-4A07-81C9-230988E1C0C8}"/>
              </a:ext>
            </a:extLst>
          </p:cNvPr>
          <p:cNvSpPr/>
          <p:nvPr/>
        </p:nvSpPr>
        <p:spPr>
          <a:xfrm>
            <a:off x="4986936" y="2571751"/>
            <a:ext cx="2816279" cy="1629832"/>
          </a:xfrm>
          <a:prstGeom prst="hexagon">
            <a:avLst/>
          </a:prstGeom>
          <a:solidFill>
            <a:schemeClr val="tx2">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2" name="Tekstiruutu 31">
            <a:extLst>
              <a:ext uri="{FF2B5EF4-FFF2-40B4-BE49-F238E27FC236}">
                <a16:creationId xmlns:a16="http://schemas.microsoft.com/office/drawing/2014/main" id="{58D54072-526B-4E0F-AE66-F5B6E7D1C493}"/>
              </a:ext>
            </a:extLst>
          </p:cNvPr>
          <p:cNvSpPr txBox="1"/>
          <p:nvPr/>
        </p:nvSpPr>
        <p:spPr>
          <a:xfrm>
            <a:off x="2446502" y="1400304"/>
            <a:ext cx="1973495" cy="1200329"/>
          </a:xfrm>
          <a:prstGeom prst="rect">
            <a:avLst/>
          </a:prstGeom>
          <a:noFill/>
        </p:spPr>
        <p:txBody>
          <a:bodyPr wrap="square" rtlCol="0">
            <a:spAutoFit/>
          </a:bodyPr>
          <a:lstStyle/>
          <a:p>
            <a:endParaRPr lang="fi-FI" dirty="0"/>
          </a:p>
          <a:p>
            <a:r>
              <a:rPr lang="fi-FI" sz="900" b="1" dirty="0"/>
              <a:t>TE-palvelut</a:t>
            </a:r>
          </a:p>
          <a:p>
            <a:r>
              <a:rPr lang="fi-FI" sz="900" dirty="0"/>
              <a:t>-aktivointisuunnitelma</a:t>
            </a:r>
          </a:p>
          <a:p>
            <a:r>
              <a:rPr lang="fi-FI" sz="900" dirty="0"/>
              <a:t>-palkkatuki</a:t>
            </a:r>
          </a:p>
          <a:p>
            <a:r>
              <a:rPr lang="fi-FI" sz="900" dirty="0"/>
              <a:t>-työkokeilu</a:t>
            </a:r>
          </a:p>
          <a:p>
            <a:r>
              <a:rPr lang="fi-FI" sz="900" dirty="0"/>
              <a:t>-uravalmennus</a:t>
            </a:r>
          </a:p>
          <a:p>
            <a:r>
              <a:rPr lang="fi-FI" sz="900" dirty="0"/>
              <a:t>-ammatinvalintaohjaus</a:t>
            </a:r>
          </a:p>
        </p:txBody>
      </p:sp>
      <p:sp>
        <p:nvSpPr>
          <p:cNvPr id="33" name="Kuusikulmio 32">
            <a:extLst>
              <a:ext uri="{FF2B5EF4-FFF2-40B4-BE49-F238E27FC236}">
                <a16:creationId xmlns:a16="http://schemas.microsoft.com/office/drawing/2014/main" id="{1514AC98-C9B2-45AB-9D15-DD18365896A4}"/>
              </a:ext>
            </a:extLst>
          </p:cNvPr>
          <p:cNvSpPr/>
          <p:nvPr/>
        </p:nvSpPr>
        <p:spPr>
          <a:xfrm>
            <a:off x="2699792" y="2916458"/>
            <a:ext cx="2669426" cy="1745937"/>
          </a:xfrm>
          <a:prstGeom prst="hexagon">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4" name="Tekstiruutu 33">
            <a:extLst>
              <a:ext uri="{FF2B5EF4-FFF2-40B4-BE49-F238E27FC236}">
                <a16:creationId xmlns:a16="http://schemas.microsoft.com/office/drawing/2014/main" id="{A5DEA2DC-E08C-4854-88EB-9E1878648AE9}"/>
              </a:ext>
            </a:extLst>
          </p:cNvPr>
          <p:cNvSpPr txBox="1"/>
          <p:nvPr/>
        </p:nvSpPr>
        <p:spPr>
          <a:xfrm>
            <a:off x="3041932" y="3376844"/>
            <a:ext cx="1896208" cy="1061829"/>
          </a:xfrm>
          <a:prstGeom prst="rect">
            <a:avLst/>
          </a:prstGeom>
          <a:noFill/>
        </p:spPr>
        <p:txBody>
          <a:bodyPr wrap="square" rtlCol="0">
            <a:spAutoFit/>
          </a:bodyPr>
          <a:lstStyle/>
          <a:p>
            <a:r>
              <a:rPr lang="fi-FI" sz="900" b="1" dirty="0"/>
              <a:t>Sosiaalihuoltolain mukaiset palvelut</a:t>
            </a:r>
          </a:p>
          <a:p>
            <a:r>
              <a:rPr lang="fi-FI" sz="900" dirty="0"/>
              <a:t>-kuntouttava työtoiminta</a:t>
            </a:r>
          </a:p>
          <a:p>
            <a:r>
              <a:rPr lang="fi-FI" sz="900" dirty="0"/>
              <a:t>-vammaispalveluiden työhönvalmennus, päiväaikainen toiminta sekä työtoiminta</a:t>
            </a:r>
          </a:p>
          <a:p>
            <a:r>
              <a:rPr lang="fi-FI" sz="900" dirty="0"/>
              <a:t>-omatyöntekijyys</a:t>
            </a:r>
          </a:p>
        </p:txBody>
      </p:sp>
      <p:sp>
        <p:nvSpPr>
          <p:cNvPr id="35" name="Tekstiruutu 34">
            <a:extLst>
              <a:ext uri="{FF2B5EF4-FFF2-40B4-BE49-F238E27FC236}">
                <a16:creationId xmlns:a16="http://schemas.microsoft.com/office/drawing/2014/main" id="{4A23E48F-054C-47CA-BD9D-5F719B360B0C}"/>
              </a:ext>
            </a:extLst>
          </p:cNvPr>
          <p:cNvSpPr txBox="1"/>
          <p:nvPr/>
        </p:nvSpPr>
        <p:spPr>
          <a:xfrm>
            <a:off x="4572000" y="1707654"/>
            <a:ext cx="2088232" cy="784830"/>
          </a:xfrm>
          <a:prstGeom prst="rect">
            <a:avLst/>
          </a:prstGeom>
          <a:noFill/>
        </p:spPr>
        <p:txBody>
          <a:bodyPr wrap="square" rtlCol="0">
            <a:spAutoFit/>
          </a:bodyPr>
          <a:lstStyle/>
          <a:p>
            <a:r>
              <a:rPr lang="fi-FI" sz="900" b="1" dirty="0"/>
              <a:t>TYP</a:t>
            </a:r>
          </a:p>
          <a:p>
            <a:r>
              <a:rPr lang="fi-FI" sz="900" dirty="0"/>
              <a:t>-monialainen työllistymissuunnitelma</a:t>
            </a:r>
          </a:p>
          <a:p>
            <a:r>
              <a:rPr lang="fi-FI" sz="900" dirty="0"/>
              <a:t>-palvelutarpeen kartoitus</a:t>
            </a:r>
          </a:p>
          <a:p>
            <a:r>
              <a:rPr lang="fi-FI" sz="900" dirty="0"/>
              <a:t>-moniammatillinen yhteistyö</a:t>
            </a:r>
          </a:p>
          <a:p>
            <a:pPr marL="171450" indent="-171450">
              <a:buFontTx/>
              <a:buChar char="-"/>
            </a:pPr>
            <a:endParaRPr lang="fi-FI" sz="900" dirty="0"/>
          </a:p>
        </p:txBody>
      </p:sp>
      <p:sp>
        <p:nvSpPr>
          <p:cNvPr id="36" name="Tekstiruutu 35">
            <a:extLst>
              <a:ext uri="{FF2B5EF4-FFF2-40B4-BE49-F238E27FC236}">
                <a16:creationId xmlns:a16="http://schemas.microsoft.com/office/drawing/2014/main" id="{70CACA0E-7EDD-418E-95D0-80D15FA7C2DF}"/>
              </a:ext>
            </a:extLst>
          </p:cNvPr>
          <p:cNvSpPr txBox="1"/>
          <p:nvPr/>
        </p:nvSpPr>
        <p:spPr>
          <a:xfrm>
            <a:off x="5637580" y="3059363"/>
            <a:ext cx="1758292" cy="923330"/>
          </a:xfrm>
          <a:prstGeom prst="rect">
            <a:avLst/>
          </a:prstGeom>
          <a:noFill/>
        </p:spPr>
        <p:txBody>
          <a:bodyPr wrap="square" rtlCol="0">
            <a:spAutoFit/>
          </a:bodyPr>
          <a:lstStyle/>
          <a:p>
            <a:r>
              <a:rPr lang="fi-FI" sz="900" b="1" dirty="0"/>
              <a:t>Kuntakokeilu</a:t>
            </a:r>
          </a:p>
          <a:p>
            <a:r>
              <a:rPr lang="fi-FI" sz="900" dirty="0"/>
              <a:t>-omavalmentaja</a:t>
            </a:r>
          </a:p>
          <a:p>
            <a:r>
              <a:rPr lang="fi-FI" sz="900" dirty="0"/>
              <a:t>-aktivointisuunnitelma</a:t>
            </a:r>
          </a:p>
          <a:p>
            <a:r>
              <a:rPr lang="fi-FI" sz="900" dirty="0"/>
              <a:t>-palkkatuki</a:t>
            </a:r>
          </a:p>
          <a:p>
            <a:r>
              <a:rPr lang="fi-FI" sz="900" dirty="0"/>
              <a:t>-työkokeilu</a:t>
            </a:r>
          </a:p>
          <a:p>
            <a:r>
              <a:rPr lang="fi-FI" sz="900" dirty="0"/>
              <a:t>-valmennuspalvelut</a:t>
            </a:r>
          </a:p>
        </p:txBody>
      </p:sp>
      <p:sp>
        <p:nvSpPr>
          <p:cNvPr id="37" name="Tekstiruutu 36">
            <a:extLst>
              <a:ext uri="{FF2B5EF4-FFF2-40B4-BE49-F238E27FC236}">
                <a16:creationId xmlns:a16="http://schemas.microsoft.com/office/drawing/2014/main" id="{6A2840CA-37D4-4BFB-82B4-D8BFD9F783D0}"/>
              </a:ext>
            </a:extLst>
          </p:cNvPr>
          <p:cNvSpPr txBox="1"/>
          <p:nvPr/>
        </p:nvSpPr>
        <p:spPr>
          <a:xfrm>
            <a:off x="847075" y="3179152"/>
            <a:ext cx="1994572" cy="646331"/>
          </a:xfrm>
          <a:prstGeom prst="rect">
            <a:avLst/>
          </a:prstGeom>
          <a:noFill/>
        </p:spPr>
        <p:txBody>
          <a:bodyPr wrap="square" rtlCol="0">
            <a:spAutoFit/>
          </a:bodyPr>
          <a:lstStyle/>
          <a:p>
            <a:r>
              <a:rPr lang="fi-FI" sz="900" b="1" dirty="0"/>
              <a:t>Kela</a:t>
            </a:r>
          </a:p>
          <a:p>
            <a:r>
              <a:rPr lang="fi-FI" sz="900" dirty="0"/>
              <a:t>-työmarkkinatuki, peruspäiväraha,      muut etuudet</a:t>
            </a:r>
          </a:p>
          <a:p>
            <a:r>
              <a:rPr lang="fi-FI" sz="900" dirty="0"/>
              <a:t>-kuntoutuspalvelut</a:t>
            </a:r>
          </a:p>
        </p:txBody>
      </p:sp>
    </p:spTree>
    <p:extLst>
      <p:ext uri="{BB962C8B-B14F-4D97-AF65-F5344CB8AC3E}">
        <p14:creationId xmlns:p14="http://schemas.microsoft.com/office/powerpoint/2010/main" val="89625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856ACEB-0825-4728-8D75-FBC12C05C033}"/>
              </a:ext>
            </a:extLst>
          </p:cNvPr>
          <p:cNvSpPr>
            <a:spLocks noGrp="1"/>
          </p:cNvSpPr>
          <p:nvPr>
            <p:ph idx="1"/>
          </p:nvPr>
        </p:nvSpPr>
        <p:spPr/>
        <p:txBody>
          <a:bodyPr/>
          <a:lstStyle/>
          <a:p>
            <a:r>
              <a:rPr lang="fi-FI" b="1" dirty="0"/>
              <a:t>Tavoitetila:</a:t>
            </a:r>
          </a:p>
          <a:p>
            <a:r>
              <a:rPr lang="fi-FI" dirty="0"/>
              <a:t>Luodaan toimiva ja asiakkaiden tarpeista lähtevä yhdessä tekemisen tapa muiden viranomaisten kanssa. Asiakkaan omat voimavarat ovat käytössä ja palvelupolku toimii sujuvasti hallinnollisten rajojen ylitse. Asiakkaan tukemisesta vastaavat nimetyt vastuuhenkilöt asiakkuuden päättymiseen asti. </a:t>
            </a:r>
          </a:p>
          <a:p>
            <a:endParaRPr lang="fi-FI" dirty="0"/>
          </a:p>
        </p:txBody>
      </p:sp>
      <p:sp>
        <p:nvSpPr>
          <p:cNvPr id="3" name="Otsikko 2">
            <a:extLst>
              <a:ext uri="{FF2B5EF4-FFF2-40B4-BE49-F238E27FC236}">
                <a16:creationId xmlns:a16="http://schemas.microsoft.com/office/drawing/2014/main" id="{4ACC3A79-CE35-4AE0-A9F5-E00EC28CECA4}"/>
              </a:ext>
            </a:extLst>
          </p:cNvPr>
          <p:cNvSpPr>
            <a:spLocks noGrp="1"/>
          </p:cNvSpPr>
          <p:nvPr>
            <p:ph type="title"/>
          </p:nvPr>
        </p:nvSpPr>
        <p:spPr/>
        <p:txBody>
          <a:bodyPr/>
          <a:lstStyle/>
          <a:p>
            <a:r>
              <a:rPr lang="fi-FI" dirty="0"/>
              <a:t>B. Yhteistyön rakenteet työkyvyn ja työllistymisen tuen näkökulmasta</a:t>
            </a:r>
          </a:p>
        </p:txBody>
      </p:sp>
    </p:spTree>
    <p:extLst>
      <p:ext uri="{BB962C8B-B14F-4D97-AF65-F5344CB8AC3E}">
        <p14:creationId xmlns:p14="http://schemas.microsoft.com/office/powerpoint/2010/main" val="328664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F4D14B2-43FE-4F27-A41D-A8B773CB3007}"/>
              </a:ext>
            </a:extLst>
          </p:cNvPr>
          <p:cNvSpPr>
            <a:spLocks noGrp="1"/>
          </p:cNvSpPr>
          <p:nvPr>
            <p:ph idx="1"/>
          </p:nvPr>
        </p:nvSpPr>
        <p:spPr>
          <a:xfrm>
            <a:off x="432785" y="915567"/>
            <a:ext cx="7739615" cy="3888432"/>
          </a:xfrm>
        </p:spPr>
        <p:txBody>
          <a:bodyPr>
            <a:normAutofit fontScale="77500" lnSpcReduction="20000"/>
          </a:bodyPr>
          <a:lstStyle/>
          <a:p>
            <a:r>
              <a:rPr lang="fi-FI" dirty="0"/>
              <a:t>Asiakas voi ohjautua sosiaalihuollon palvelujen piiriin useita eri reittejä pitkin. Yhteydenottajana voi toimia asiakas itse, te-toimisto, kuntakokeilu, Kela, muu ammattilainen tai yhteydenotto voi tapahtua verkostopalaverissa. </a:t>
            </a:r>
          </a:p>
          <a:p>
            <a:r>
              <a:rPr lang="fi-FI" dirty="0"/>
              <a:t>Sosiaalihuollossa asiakkaan kanssa laaditaan palvelutarpeen arvio, jossa käydään kokonaisvaltaisesti lävitse asiakkaan tilanne; avun- ja tuen tarve, toiveet, tavoitteet, koulutus, työhistoria, etuudet ym. </a:t>
            </a:r>
          </a:p>
          <a:p>
            <a:r>
              <a:rPr lang="fi-FI" dirty="0"/>
              <a:t>Asiakkaan yksilöllinen palveluntarve määrittelee jatkotoimenpiteet ja tavoitteet. Jos asiakkuus sosiaalihuollossa jatkuu, asiakkaalle nimetään omatyöntekijä. Tarvittaessa omatyöntekijä ja asiakas ovat yhteydessä Kelaan, te-palveluihin/kuntakokeilun omavalmentajaan, terveyspalveluihin, päihde- ja mielenterveyspalveluihin ja muihin tarvittaviin tahoihin. </a:t>
            </a:r>
          </a:p>
          <a:p>
            <a:r>
              <a:rPr lang="fi-FI" dirty="0"/>
              <a:t>Asiakkaan ohjautuessa kuntouttavan työtoiminnan palveluun, järjestetään aktivointisuunnitelman laadintatilaisuus te-toimiston edustajan/kuntakokeilun omavalmentajan kanssa. Aktivointisuunnitelmassa asetetaan ja määritetään asiakkaan tavoitteet palvelulle. Palvelun aikana omatyöntekijä koordinoi asiakkaan palvelukokonaisuutta ja on asiakkaan tukena koko prosessin ajan. </a:t>
            </a:r>
          </a:p>
        </p:txBody>
      </p:sp>
      <p:sp>
        <p:nvSpPr>
          <p:cNvPr id="3" name="Otsikko 2">
            <a:extLst>
              <a:ext uri="{FF2B5EF4-FFF2-40B4-BE49-F238E27FC236}">
                <a16:creationId xmlns:a16="http://schemas.microsoft.com/office/drawing/2014/main" id="{C41C4755-2E02-4D46-AF07-FE0A5D01B450}"/>
              </a:ext>
            </a:extLst>
          </p:cNvPr>
          <p:cNvSpPr>
            <a:spLocks noGrp="1"/>
          </p:cNvSpPr>
          <p:nvPr>
            <p:ph type="title"/>
          </p:nvPr>
        </p:nvSpPr>
        <p:spPr>
          <a:xfrm>
            <a:off x="432785" y="235340"/>
            <a:ext cx="7739615" cy="536210"/>
          </a:xfrm>
        </p:spPr>
        <p:txBody>
          <a:bodyPr/>
          <a:lstStyle/>
          <a:p>
            <a:r>
              <a:rPr lang="fi-FI" sz="2800" dirty="0"/>
              <a:t>Sosiaalihuolto</a:t>
            </a:r>
          </a:p>
        </p:txBody>
      </p:sp>
    </p:spTree>
    <p:extLst>
      <p:ext uri="{BB962C8B-B14F-4D97-AF65-F5344CB8AC3E}">
        <p14:creationId xmlns:p14="http://schemas.microsoft.com/office/powerpoint/2010/main" val="3995893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6BACDBF6-53BC-4071-A99F-8151F37FC251}"/>
              </a:ext>
            </a:extLst>
          </p:cNvPr>
          <p:cNvSpPr>
            <a:spLocks noGrp="1"/>
          </p:cNvSpPr>
          <p:nvPr>
            <p:ph idx="1"/>
          </p:nvPr>
        </p:nvSpPr>
        <p:spPr>
          <a:xfrm>
            <a:off x="432785" y="483519"/>
            <a:ext cx="7739615" cy="4320480"/>
          </a:xfrm>
        </p:spPr>
        <p:txBody>
          <a:bodyPr>
            <a:normAutofit/>
          </a:bodyPr>
          <a:lstStyle/>
          <a:p>
            <a:r>
              <a:rPr lang="fi-FI" dirty="0"/>
              <a:t>Asiakas voi hakeutua myös sosiaalihuollon vammaispalvelujen piiriin. Yhteydenotto vammaispalveluihin voi olla lähtöisin mm. asiakkaalta itseltään, omaiselta, toiselta ammattilaiselta, oppilaitoksesta tai asiakasohjauksesta. </a:t>
            </a:r>
          </a:p>
          <a:p>
            <a:r>
              <a:rPr lang="fi-FI" dirty="0"/>
              <a:t>Asiakas kutsutaan palvelutarvearvioon ja kartoitetaan asiakkaan historia, nykytila, toiveet ja tavoitteet. Asiakkaan yksilöllinen palveluntarve määrittelee jatkotoimenpiteet ja tavoitteet; asiakkaalle tehdään tarvittaessa päätös vammaispalvelujen asiakkuudesta. </a:t>
            </a:r>
          </a:p>
          <a:p>
            <a:r>
              <a:rPr lang="fi-FI" dirty="0"/>
              <a:t>Sosiaalihuolto tekee tiivistä yhteistyötä kaikkien sidosryhmien kanssa asiakkaan eduksi.</a:t>
            </a:r>
          </a:p>
          <a:p>
            <a:pPr marL="0" indent="0">
              <a:buNone/>
            </a:pPr>
            <a:endParaRPr lang="fi-FI" dirty="0"/>
          </a:p>
          <a:p>
            <a:endParaRPr lang="fi-FI" dirty="0"/>
          </a:p>
        </p:txBody>
      </p:sp>
    </p:spTree>
    <p:extLst>
      <p:ext uri="{BB962C8B-B14F-4D97-AF65-F5344CB8AC3E}">
        <p14:creationId xmlns:p14="http://schemas.microsoft.com/office/powerpoint/2010/main" val="2510842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53D50427-F69C-4CBE-86EB-061BC5C8DFD1}"/>
              </a:ext>
            </a:extLst>
          </p:cNvPr>
          <p:cNvSpPr>
            <a:spLocks noGrp="1"/>
          </p:cNvSpPr>
          <p:nvPr>
            <p:ph idx="1"/>
          </p:nvPr>
        </p:nvSpPr>
        <p:spPr>
          <a:xfrm>
            <a:off x="432785" y="915567"/>
            <a:ext cx="7739615" cy="3888432"/>
          </a:xfrm>
        </p:spPr>
        <p:txBody>
          <a:bodyPr/>
          <a:lstStyle/>
          <a:p>
            <a:r>
              <a:rPr lang="fi-FI" dirty="0"/>
              <a:t>Kela tarjoaa ja järjestää työ- ja toimintakykyä edistäviä kuntoutuspalveluja ja moniammatillista konsultointia työkykyyn liittyvissä tilanteissa. </a:t>
            </a:r>
          </a:p>
          <a:p>
            <a:r>
              <a:rPr lang="fi-FI" dirty="0"/>
              <a:t>Kela järjestää ammattilaisille koulutusta työkykyyn liittyvien asioiden tiimoilta. </a:t>
            </a:r>
          </a:p>
          <a:p>
            <a:r>
              <a:rPr lang="fi-FI" dirty="0"/>
              <a:t>Kela ohjaa ja neuvoo asiakasta sekä ammattilaista etuus- ja kuntoutusasioiden kanssa.</a:t>
            </a:r>
          </a:p>
          <a:p>
            <a:endParaRPr lang="fi-FI" dirty="0"/>
          </a:p>
          <a:p>
            <a:pPr marL="0" indent="0">
              <a:buNone/>
            </a:pPr>
            <a:endParaRPr lang="fi-FI" dirty="0"/>
          </a:p>
        </p:txBody>
      </p:sp>
      <p:sp>
        <p:nvSpPr>
          <p:cNvPr id="3" name="Otsikko 2">
            <a:extLst>
              <a:ext uri="{FF2B5EF4-FFF2-40B4-BE49-F238E27FC236}">
                <a16:creationId xmlns:a16="http://schemas.microsoft.com/office/drawing/2014/main" id="{8A2F0F5F-4DAE-4D15-B6F4-B20D2A800BA9}"/>
              </a:ext>
            </a:extLst>
          </p:cNvPr>
          <p:cNvSpPr>
            <a:spLocks noGrp="1"/>
          </p:cNvSpPr>
          <p:nvPr>
            <p:ph type="title"/>
          </p:nvPr>
        </p:nvSpPr>
        <p:spPr>
          <a:xfrm>
            <a:off x="432785" y="235340"/>
            <a:ext cx="7739615" cy="536210"/>
          </a:xfrm>
        </p:spPr>
        <p:txBody>
          <a:bodyPr/>
          <a:lstStyle/>
          <a:p>
            <a:r>
              <a:rPr lang="fi-FI" dirty="0"/>
              <a:t>Kela</a:t>
            </a:r>
          </a:p>
        </p:txBody>
      </p:sp>
    </p:spTree>
    <p:extLst>
      <p:ext uri="{BB962C8B-B14F-4D97-AF65-F5344CB8AC3E}">
        <p14:creationId xmlns:p14="http://schemas.microsoft.com/office/powerpoint/2010/main" val="4063801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B118851-493B-46B3-9F74-F18BBF189200}"/>
              </a:ext>
            </a:extLst>
          </p:cNvPr>
          <p:cNvSpPr>
            <a:spLocks noGrp="1"/>
          </p:cNvSpPr>
          <p:nvPr>
            <p:ph idx="1"/>
          </p:nvPr>
        </p:nvSpPr>
        <p:spPr>
          <a:xfrm>
            <a:off x="432785" y="987575"/>
            <a:ext cx="7739615" cy="3816424"/>
          </a:xfrm>
        </p:spPr>
        <p:txBody>
          <a:bodyPr>
            <a:normAutofit fontScale="85000" lnSpcReduction="20000"/>
          </a:bodyPr>
          <a:lstStyle/>
          <a:p>
            <a:pPr algn="l"/>
            <a:r>
              <a:rPr lang="fi-FI" b="0" i="0" dirty="0">
                <a:solidFill>
                  <a:srgbClr val="242321"/>
                </a:solidFill>
                <a:effectLst/>
                <a:latin typeface="Arial" panose="020B0604020202020204" pitchFamily="34" charset="0"/>
              </a:rPr>
              <a:t>Kuntakokeilun käynnistyttyä osa TE-toimistojen työnhakija-asiakkaista siirtyi kuntien asiakkaiksi ja osa jäi asiakkaiksi TE-toimistoon. Kun asiakas siirtyy kuntakokeiluun, hänen palveluistaan vastaa hänen kotikuntansa. Muutoksen piiriin kuuluvat asiakkaat siirtyivät automaattisesti TE-toimistolta kunnille asiakastietojärjestelmässä.</a:t>
            </a:r>
          </a:p>
          <a:p>
            <a:pPr algn="l"/>
            <a:r>
              <a:rPr lang="fi-FI" b="0" i="0" dirty="0">
                <a:solidFill>
                  <a:srgbClr val="242321"/>
                </a:solidFill>
                <a:effectLst/>
                <a:latin typeface="Arial" panose="020B0604020202020204" pitchFamily="34" charset="0"/>
              </a:rPr>
              <a:t>Kuntakokeiluun kuuluvat työnhakija-asiakkaat ovat työttömiä, lomautettuja, työllistettyjä tai työllistymistä edistävässä palvelussa olevia henkilöitä.</a:t>
            </a:r>
          </a:p>
          <a:p>
            <a:pPr algn="l"/>
            <a:r>
              <a:rPr lang="fi-FI" b="0" i="0" dirty="0">
                <a:solidFill>
                  <a:srgbClr val="242321"/>
                </a:solidFill>
                <a:effectLst/>
                <a:latin typeface="Arial" panose="020B0604020202020204" pitchFamily="34" charset="0"/>
              </a:rPr>
              <a:t> Lisäksi he</a:t>
            </a:r>
          </a:p>
          <a:p>
            <a:pPr marL="0" indent="0" algn="l">
              <a:buNone/>
            </a:pPr>
            <a:r>
              <a:rPr lang="fi-FI" b="0" i="0" dirty="0">
                <a:solidFill>
                  <a:srgbClr val="242321"/>
                </a:solidFill>
                <a:effectLst/>
                <a:latin typeface="Arial" panose="020B0604020202020204" pitchFamily="34" charset="0"/>
              </a:rPr>
              <a:t>     - saavat työmarkkinatukea tai peruspäivärahaa Kelasta,</a:t>
            </a:r>
          </a:p>
          <a:p>
            <a:pPr marL="0" indent="0" algn="l">
              <a:buNone/>
            </a:pPr>
            <a:r>
              <a:rPr lang="fi-FI" b="0" i="0" dirty="0">
                <a:solidFill>
                  <a:srgbClr val="242321"/>
                </a:solidFill>
                <a:effectLst/>
                <a:latin typeface="Arial" panose="020B0604020202020204" pitchFamily="34" charset="0"/>
              </a:rPr>
              <a:t>     - äidinkieli on muu kuin suomi, ruotsi tai saame tai kansalaisuus on</a:t>
            </a:r>
          </a:p>
          <a:p>
            <a:pPr marL="0" indent="0" algn="l">
              <a:buNone/>
            </a:pPr>
            <a:r>
              <a:rPr lang="fi-FI" b="0" i="0" dirty="0">
                <a:solidFill>
                  <a:srgbClr val="242321"/>
                </a:solidFill>
                <a:effectLst/>
                <a:latin typeface="Arial" panose="020B0604020202020204" pitchFamily="34" charset="0"/>
              </a:rPr>
              <a:t>       muu kuin suomi tai       </a:t>
            </a:r>
          </a:p>
          <a:p>
            <a:pPr marL="0" indent="0" algn="l">
              <a:buNone/>
            </a:pPr>
            <a:r>
              <a:rPr lang="fi-FI" b="0" i="0" dirty="0">
                <a:solidFill>
                  <a:srgbClr val="242321"/>
                </a:solidFill>
                <a:effectLst/>
                <a:latin typeface="Arial" panose="020B0604020202020204" pitchFamily="34" charset="0"/>
              </a:rPr>
              <a:t>     - ovat alle 30-vuotiaita</a:t>
            </a:r>
          </a:p>
          <a:p>
            <a:pPr algn="l"/>
            <a:endParaRPr lang="fi-FI" dirty="0"/>
          </a:p>
        </p:txBody>
      </p:sp>
      <p:sp>
        <p:nvSpPr>
          <p:cNvPr id="3" name="Otsikko 2">
            <a:extLst>
              <a:ext uri="{FF2B5EF4-FFF2-40B4-BE49-F238E27FC236}">
                <a16:creationId xmlns:a16="http://schemas.microsoft.com/office/drawing/2014/main" id="{C2EF9CBD-7C56-4E06-9DB6-7FD41D85BCE5}"/>
              </a:ext>
            </a:extLst>
          </p:cNvPr>
          <p:cNvSpPr>
            <a:spLocks noGrp="1"/>
          </p:cNvSpPr>
          <p:nvPr>
            <p:ph type="title"/>
          </p:nvPr>
        </p:nvSpPr>
        <p:spPr>
          <a:xfrm>
            <a:off x="432785" y="235340"/>
            <a:ext cx="7739615" cy="608218"/>
          </a:xfrm>
        </p:spPr>
        <p:txBody>
          <a:bodyPr/>
          <a:lstStyle/>
          <a:p>
            <a:r>
              <a:rPr lang="fi-FI" dirty="0"/>
              <a:t>TE-palvelut, kuntakokeilu</a:t>
            </a:r>
          </a:p>
        </p:txBody>
      </p:sp>
    </p:spTree>
    <p:extLst>
      <p:ext uri="{BB962C8B-B14F-4D97-AF65-F5344CB8AC3E}">
        <p14:creationId xmlns:p14="http://schemas.microsoft.com/office/powerpoint/2010/main" val="1290145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0A7359FC-EB54-4ABD-B24B-71DF15C98D7D}"/>
              </a:ext>
            </a:extLst>
          </p:cNvPr>
          <p:cNvSpPr>
            <a:spLocks noGrp="1"/>
          </p:cNvSpPr>
          <p:nvPr>
            <p:ph idx="1"/>
          </p:nvPr>
        </p:nvSpPr>
        <p:spPr>
          <a:xfrm>
            <a:off x="432785" y="483519"/>
            <a:ext cx="7739615" cy="4320480"/>
          </a:xfrm>
        </p:spPr>
        <p:txBody>
          <a:bodyPr/>
          <a:lstStyle/>
          <a:p>
            <a:r>
              <a:rPr lang="fi-FI" dirty="0"/>
              <a:t>Te-toimiston asiantuntija / kuntakokeilun omavalmentaja kartoittaa asiakkaan palvelutarpeen ja ohjaa asiakasta hänen työllistymistä tai tilannettaan edistäviin toimenpiteisiin. Usein te-palveluista/kuntakokeilusta otetaan yhteyttä sosiaalihuoltoon asiakkaan kokonaistilanteen ja palvelutarpeen kartoittamiseksi sekä mahdollisesti aktivointisuunnitelman laatimiseksi. </a:t>
            </a:r>
          </a:p>
          <a:p>
            <a:r>
              <a:rPr lang="fi-FI" dirty="0"/>
              <a:t>Te-palvelujen kautta asiakas saa myös tietoa koulutuksista ja opiskelumahdollisuuksista sekä apua työnhaun tehostamiseen.</a:t>
            </a:r>
          </a:p>
          <a:p>
            <a:r>
              <a:rPr lang="fi-FI" b="0" i="0" dirty="0">
                <a:effectLst/>
                <a:latin typeface="arial" panose="020B0604020202020204" pitchFamily="34" charset="0"/>
              </a:rPr>
              <a:t>Te-palvelujen kautta asiakas saattaa ohjautua myös työttömien terveystarkastukseen.</a:t>
            </a:r>
          </a:p>
        </p:txBody>
      </p:sp>
    </p:spTree>
    <p:extLst>
      <p:ext uri="{BB962C8B-B14F-4D97-AF65-F5344CB8AC3E}">
        <p14:creationId xmlns:p14="http://schemas.microsoft.com/office/powerpoint/2010/main" val="399613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3568" y="699542"/>
            <a:ext cx="5832648" cy="4248472"/>
          </a:xfrm>
        </p:spPr>
        <p:txBody>
          <a:bodyPr/>
          <a:lstStyle/>
          <a:p>
            <a:r>
              <a:rPr lang="fi-FI" dirty="0">
                <a:solidFill>
                  <a:schemeClr val="tx1"/>
                </a:solidFill>
              </a:rPr>
              <a:t>Tuetusti työhön ja osallisuuteen Päijät-Hämeessä</a:t>
            </a:r>
            <a:br>
              <a:rPr lang="fi-FI" dirty="0">
                <a:solidFill>
                  <a:schemeClr val="tx1"/>
                </a:solidFill>
              </a:rPr>
            </a:br>
            <a:r>
              <a:rPr lang="fi-FI" sz="1800" dirty="0">
                <a:solidFill>
                  <a:schemeClr val="tx1"/>
                </a:solidFill>
              </a:rPr>
              <a:t>kehittämisen polku -kuvaus</a:t>
            </a:r>
            <a:br>
              <a:rPr lang="fi-FI" sz="1800" dirty="0">
                <a:solidFill>
                  <a:schemeClr val="tx1"/>
                </a:solidFill>
              </a:rPr>
            </a:br>
            <a:br>
              <a:rPr lang="fi-FI" dirty="0">
                <a:solidFill>
                  <a:schemeClr val="tx1"/>
                </a:solidFill>
              </a:rPr>
            </a:br>
            <a:endParaRPr lang="fi-FI" dirty="0">
              <a:solidFill>
                <a:schemeClr val="tx1"/>
              </a:solidFill>
            </a:endParaRPr>
          </a:p>
        </p:txBody>
      </p:sp>
    </p:spTree>
    <p:extLst>
      <p:ext uri="{BB962C8B-B14F-4D97-AF65-F5344CB8AC3E}">
        <p14:creationId xmlns:p14="http://schemas.microsoft.com/office/powerpoint/2010/main" val="421700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23282FC5-57AB-41F4-A353-C01A2FCACB3A}"/>
              </a:ext>
            </a:extLst>
          </p:cNvPr>
          <p:cNvSpPr>
            <a:spLocks noGrp="1"/>
          </p:cNvSpPr>
          <p:nvPr>
            <p:ph idx="1"/>
          </p:nvPr>
        </p:nvSpPr>
        <p:spPr/>
        <p:txBody>
          <a:bodyPr>
            <a:normAutofit fontScale="85000" lnSpcReduction="10000"/>
          </a:bodyPr>
          <a:lstStyle/>
          <a:p>
            <a:r>
              <a:rPr lang="fi-FI" sz="1800" b="0" i="0" dirty="0">
                <a:solidFill>
                  <a:srgbClr val="252B4A"/>
                </a:solidFill>
                <a:effectLst/>
              </a:rPr>
              <a:t>Työllistymistä edistävä monialainen yhteispalvelu – TYP on Työllisyyden kuntakokeilun, Työ- ja elinkeinotoimiston, kunnan ja Kelan yhteistä toimintaa, jonka avulla edistetään työnhakijan työllistymistä tai parannetaan hänen työllistymisedellytyksiään.</a:t>
            </a:r>
          </a:p>
          <a:p>
            <a:r>
              <a:rPr lang="fi-FI" sz="1800" b="0" i="0" dirty="0">
                <a:solidFill>
                  <a:srgbClr val="252B4A"/>
                </a:solidFill>
                <a:effectLst/>
              </a:rPr>
              <a:t>Monialaisessa yhteispalvelussa asiakas saa tukea oman polkunsa löytämiseksi kohti työelämää tai opintoja. Toiminta on tavoitteellista. TYP –palvelussa asiakas saa omat työntekijät työllisyys- ja sosiaalipalveluista, joita tavataan tiiviisti ja he kulkevat asiakkaan rinnalla palvelun ajan. Lisäksi TYPissä voi tavata terveydenhoitajaa ja Kelan kuntoutuksen asiantuntijaa. </a:t>
            </a:r>
          </a:p>
          <a:p>
            <a:r>
              <a:rPr lang="fi-FI" sz="1800" dirty="0">
                <a:solidFill>
                  <a:srgbClr val="252B4A"/>
                </a:solidFill>
              </a:rPr>
              <a:t>Työntekijöiden tiivis yhteistyö helpottaa asiakkaan asioiden hoitamista. Palvelut suunnitellaan asiakkaan tarpeiden mukaan. Palvelut tukevat asiakasta esimerkiksi tulevaisuuden suunnittelussa, arjen hallinnassa, terveyteen ja kuntoutumiseen liittyvissä asioissa. Tukea saa myös ammatinvalinta-asioissa, työpaikan hakemisessa sekä työkokemuksen saamisessa. </a:t>
            </a:r>
            <a:endParaRPr lang="fi-FI" sz="1800" b="0" i="0" dirty="0">
              <a:solidFill>
                <a:srgbClr val="252B4A"/>
              </a:solidFill>
              <a:effectLst/>
            </a:endParaRPr>
          </a:p>
          <a:p>
            <a:endParaRPr lang="fi-FI" sz="1800" dirty="0"/>
          </a:p>
        </p:txBody>
      </p:sp>
      <p:sp>
        <p:nvSpPr>
          <p:cNvPr id="3" name="Otsikko 2">
            <a:extLst>
              <a:ext uri="{FF2B5EF4-FFF2-40B4-BE49-F238E27FC236}">
                <a16:creationId xmlns:a16="http://schemas.microsoft.com/office/drawing/2014/main" id="{B6BBDEB5-F220-410B-807B-E688147DCD16}"/>
              </a:ext>
            </a:extLst>
          </p:cNvPr>
          <p:cNvSpPr>
            <a:spLocks noGrp="1"/>
          </p:cNvSpPr>
          <p:nvPr>
            <p:ph type="title"/>
          </p:nvPr>
        </p:nvSpPr>
        <p:spPr/>
        <p:txBody>
          <a:bodyPr/>
          <a:lstStyle/>
          <a:p>
            <a:r>
              <a:rPr lang="fi-FI" dirty="0"/>
              <a:t>Työllistymistä edistävä monialainen palvelu – TYP </a:t>
            </a:r>
          </a:p>
        </p:txBody>
      </p:sp>
    </p:spTree>
    <p:extLst>
      <p:ext uri="{BB962C8B-B14F-4D97-AF65-F5344CB8AC3E}">
        <p14:creationId xmlns:p14="http://schemas.microsoft.com/office/powerpoint/2010/main" val="1458482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2BF9F10C-3A5B-498E-A298-86BCD4C3E460}"/>
              </a:ext>
            </a:extLst>
          </p:cNvPr>
          <p:cNvSpPr>
            <a:spLocks noGrp="1"/>
          </p:cNvSpPr>
          <p:nvPr>
            <p:ph idx="1"/>
          </p:nvPr>
        </p:nvSpPr>
        <p:spPr>
          <a:xfrm>
            <a:off x="323528" y="1635646"/>
            <a:ext cx="7739615" cy="3393001"/>
          </a:xfrm>
        </p:spPr>
        <p:txBody>
          <a:bodyPr/>
          <a:lstStyle/>
          <a:p>
            <a:r>
              <a:rPr lang="fi-FI" dirty="0"/>
              <a:t>Jalkautuminen asiakkaiden pariin; asiakasosallisuuden lisääminen ja asiakasnäkökulman nostaminen vahvemmin näkyväksi kesän 2022 aikana</a:t>
            </a:r>
          </a:p>
          <a:p>
            <a:r>
              <a:rPr lang="fi-FI" dirty="0"/>
              <a:t>Laatukriteereihin perustuvan työhönvalmennuksen ujuttaminen kuntouttavan työtoiminnan palveluun </a:t>
            </a:r>
            <a:r>
              <a:rPr lang="fi-FI" dirty="0">
                <a:sym typeface="Wingdings" panose="05000000000000000000" pitchFamily="2" charset="2"/>
              </a:rPr>
              <a:t> pilotti suunnitteilla syksyksi</a:t>
            </a:r>
            <a:endParaRPr lang="fi-FI" dirty="0"/>
          </a:p>
          <a:p>
            <a:endParaRPr lang="fi-FI" dirty="0"/>
          </a:p>
        </p:txBody>
      </p:sp>
      <p:sp>
        <p:nvSpPr>
          <p:cNvPr id="3" name="Otsikko 2">
            <a:extLst>
              <a:ext uri="{FF2B5EF4-FFF2-40B4-BE49-F238E27FC236}">
                <a16:creationId xmlns:a16="http://schemas.microsoft.com/office/drawing/2014/main" id="{228C27C0-8CED-459F-9A02-8BAC6F5826FB}"/>
              </a:ext>
            </a:extLst>
          </p:cNvPr>
          <p:cNvSpPr>
            <a:spLocks noGrp="1"/>
          </p:cNvSpPr>
          <p:nvPr>
            <p:ph type="title"/>
          </p:nvPr>
        </p:nvSpPr>
        <p:spPr/>
        <p:txBody>
          <a:bodyPr/>
          <a:lstStyle/>
          <a:p>
            <a:r>
              <a:rPr lang="fi-FI" dirty="0"/>
              <a:t>Seuraavaksi…</a:t>
            </a:r>
          </a:p>
        </p:txBody>
      </p:sp>
    </p:spTree>
    <p:extLst>
      <p:ext uri="{BB962C8B-B14F-4D97-AF65-F5344CB8AC3E}">
        <p14:creationId xmlns:p14="http://schemas.microsoft.com/office/powerpoint/2010/main" val="2453676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717330-D857-489A-AA67-4B91536B6B73}"/>
              </a:ext>
            </a:extLst>
          </p:cNvPr>
          <p:cNvSpPr>
            <a:spLocks noGrp="1"/>
          </p:cNvSpPr>
          <p:nvPr>
            <p:ph type="ctrTitle"/>
          </p:nvPr>
        </p:nvSpPr>
        <p:spPr/>
        <p:txBody>
          <a:bodyPr/>
          <a:lstStyle/>
          <a:p>
            <a:r>
              <a:rPr lang="fi-FI" dirty="0"/>
              <a:t>Kehittämistyö jatkuu! </a:t>
            </a:r>
          </a:p>
        </p:txBody>
      </p:sp>
      <p:sp>
        <p:nvSpPr>
          <p:cNvPr id="3" name="Alaotsikko 2">
            <a:extLst>
              <a:ext uri="{FF2B5EF4-FFF2-40B4-BE49-F238E27FC236}">
                <a16:creationId xmlns:a16="http://schemas.microsoft.com/office/drawing/2014/main" id="{51514241-9009-47F4-9E67-C0197B0ECBB9}"/>
              </a:ext>
            </a:extLst>
          </p:cNvPr>
          <p:cNvSpPr>
            <a:spLocks noGrp="1"/>
          </p:cNvSpPr>
          <p:nvPr>
            <p:ph type="subTitle" idx="1"/>
          </p:nvPr>
        </p:nvSpPr>
        <p:spPr/>
        <p:txBody>
          <a:bodyPr/>
          <a:lstStyle/>
          <a:p>
            <a:r>
              <a:rPr lang="fi-FI" dirty="0"/>
              <a:t>Tuetusti työhön ja osallisuuteen Päijät-Häme, tuettu työllistyminen</a:t>
            </a:r>
          </a:p>
        </p:txBody>
      </p:sp>
    </p:spTree>
    <p:extLst>
      <p:ext uri="{BB962C8B-B14F-4D97-AF65-F5344CB8AC3E}">
        <p14:creationId xmlns:p14="http://schemas.microsoft.com/office/powerpoint/2010/main" val="120122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432785" y="235340"/>
            <a:ext cx="7739615" cy="1688338"/>
          </a:xfrm>
        </p:spPr>
        <p:txBody>
          <a:bodyPr/>
          <a:lstStyle/>
          <a:p>
            <a:r>
              <a:rPr lang="fi-FI" dirty="0"/>
              <a:t>Kuntouttavan työtoiminnan asiakkaan palvelupolku sekä vammaispalvelujen työhönvalmennuksen asiakkaan palvelupolku</a:t>
            </a:r>
          </a:p>
        </p:txBody>
      </p:sp>
      <p:sp>
        <p:nvSpPr>
          <p:cNvPr id="5" name="Sisällön paikkamerkki 4"/>
          <p:cNvSpPr>
            <a:spLocks noGrp="1"/>
          </p:cNvSpPr>
          <p:nvPr>
            <p:ph idx="1"/>
          </p:nvPr>
        </p:nvSpPr>
        <p:spPr>
          <a:xfrm>
            <a:off x="432785" y="2139702"/>
            <a:ext cx="7739615" cy="2664296"/>
          </a:xfrm>
        </p:spPr>
        <p:txBody>
          <a:bodyPr>
            <a:normAutofit fontScale="77500" lnSpcReduction="20000"/>
          </a:bodyPr>
          <a:lstStyle/>
          <a:p>
            <a:r>
              <a:rPr lang="fi-FI" b="0" i="0" dirty="0">
                <a:solidFill>
                  <a:srgbClr val="22262A"/>
                </a:solidFill>
                <a:effectLst/>
              </a:rPr>
              <a:t>Tavoitteena on luoda asiakkaille selkeä, helposti saavutettava ja tavoitteellinen tuetun työllistymisen palvelupolku. </a:t>
            </a:r>
          </a:p>
          <a:p>
            <a:r>
              <a:rPr lang="fi-FI" b="0" i="0" dirty="0">
                <a:solidFill>
                  <a:srgbClr val="22262A"/>
                </a:solidFill>
                <a:effectLst/>
              </a:rPr>
              <a:t>Vammaispalvelujen työhönvalmennuksen sekä kuntouttavan työtoiminnan palvelupolkuja lähdettiin kuvaamaan työntekijöiden haastattelujen avulla. Haastattelujen ja esityön pohjalta laajennettiin asiakasymmärrystä ja luotiin asiakasprofiilit molemmista palvelupoluista. Palvelupolkujen visualisoinnissa oli mukana LAB ammattikorkeakoulun palvelumuotoilija sekä graafikko. </a:t>
            </a:r>
            <a:endParaRPr lang="fi-FI" dirty="0">
              <a:solidFill>
                <a:srgbClr val="22262A"/>
              </a:solidFill>
            </a:endParaRPr>
          </a:p>
          <a:p>
            <a:r>
              <a:rPr lang="fi-FI" dirty="0"/>
              <a:t>Palvelupolkujen selkiyttämistyötä on tehty helmikuussa 2022 järjestetyssä työpajassa moniammatillisten asiantuntijoiden sekä asiakasosallistujien kesken.</a:t>
            </a:r>
          </a:p>
          <a:p>
            <a:r>
              <a:rPr lang="fi-FI" dirty="0"/>
              <a:t>Toukokuussa 2022 palvelupolkujen selkiyttämistä jatkettiin toisen työpajan avulla. </a:t>
            </a:r>
          </a:p>
        </p:txBody>
      </p:sp>
    </p:spTree>
    <p:extLst>
      <p:ext uri="{BB962C8B-B14F-4D97-AF65-F5344CB8AC3E}">
        <p14:creationId xmlns:p14="http://schemas.microsoft.com/office/powerpoint/2010/main" val="151924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Työpaja 19.5.2022</a:t>
            </a:r>
          </a:p>
        </p:txBody>
      </p:sp>
      <p:sp>
        <p:nvSpPr>
          <p:cNvPr id="3" name="Sisällön paikkamerkki 2"/>
          <p:cNvSpPr>
            <a:spLocks noGrp="1"/>
          </p:cNvSpPr>
          <p:nvPr>
            <p:ph idx="1"/>
          </p:nvPr>
        </p:nvSpPr>
        <p:spPr>
          <a:xfrm>
            <a:off x="432785" y="1209610"/>
            <a:ext cx="7739615" cy="3393001"/>
          </a:xfrm>
        </p:spPr>
        <p:txBody>
          <a:bodyPr>
            <a:normAutofit fontScale="77500" lnSpcReduction="20000"/>
          </a:bodyPr>
          <a:lstStyle/>
          <a:p>
            <a:r>
              <a:rPr lang="fi-FI" dirty="0"/>
              <a:t>Osallistujina mm. vammaispalvelujen työhönvalmentajia, erityisryhmien työ- ja päivätoiminnan edustajia, kuntouttavan työtoiminnan ohjaajia, te-palvelujen asiantuntijoita, työikäisten palvelujen sosiaaliohjaajia, TYPin asiantuntijoita sekä järjestöjen edustajia. Asiakasedustusta oli kutsuttu paikalle sekä kuntouttavan työtoiminnan palvelusta että vammaispalvelujen työhönvalmennuksesta. Asiakasosallistujia saapui paikalle kuitenkin vain yksi vammaispalvelujen työhönvalmennuksen edustaja. </a:t>
            </a:r>
          </a:p>
          <a:p>
            <a:r>
              <a:rPr lang="en-US" sz="2100" dirty="0">
                <a:solidFill>
                  <a:srgbClr val="3F3F3F"/>
                </a:solidFill>
                <a:effectLst/>
                <a:ea typeface="Times New Roman" panose="02020603050405020304" pitchFamily="18" charset="0"/>
              </a:rPr>
              <a:t>Työpaja toteutettiin learning café –menetelmällä neljänä </a:t>
            </a:r>
            <a:r>
              <a:rPr lang="en-US" sz="2100" dirty="0">
                <a:solidFill>
                  <a:srgbClr val="3F3F3F"/>
                </a:solidFill>
                <a:ea typeface="Times New Roman" panose="02020603050405020304" pitchFamily="18" charset="0"/>
              </a:rPr>
              <a:t>ryhmänä, joissa kussakin keskityttiin palvelumuotoiluprosessin esiin nostamiin palvelupolkujen kriittisiin kohtiin. Kriittiseksi kohdaksi vammaispalvelun työhönvalmennuksen palvelupolulla osoittautui palveluun hakeutuminen ja kiinnittyminen eli alkupalvelun ja ydinpalvelun nivelkohta. Kuntouttavan työtoiminnan asiakkaan palvelupolussa kriittisenä kohtana näyttäytyi ydinpalvelun ja jälkipalvelun nivelvaihe eli asiakkaan kuntouttavan työtoiminnan päättymisen yhteydessä kiinnittyminen seuraaviin palveluihin. Työpajoissa p</a:t>
            </a:r>
            <a:r>
              <a:rPr lang="en-US" sz="2100" dirty="0">
                <a:solidFill>
                  <a:srgbClr val="3F3F3F"/>
                </a:solidFill>
                <a:effectLst/>
                <a:ea typeface="Times New Roman" panose="02020603050405020304" pitchFamily="18" charset="0"/>
              </a:rPr>
              <a:t>ohdittiin keinoja yhteistyön vahvistamiseen asiakkaan tukemiseksi palvelupolullaan. </a:t>
            </a:r>
            <a:endParaRPr lang="fi-FI" sz="2100" dirty="0"/>
          </a:p>
          <a:p>
            <a:endParaRPr lang="fi-FI" dirty="0"/>
          </a:p>
        </p:txBody>
      </p:sp>
    </p:spTree>
    <p:extLst>
      <p:ext uri="{BB962C8B-B14F-4D97-AF65-F5344CB8AC3E}">
        <p14:creationId xmlns:p14="http://schemas.microsoft.com/office/powerpoint/2010/main" val="281429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isällön paikkamerkki 6"/>
          <p:cNvSpPr>
            <a:spLocks noGrp="1"/>
          </p:cNvSpPr>
          <p:nvPr>
            <p:ph idx="1"/>
          </p:nvPr>
        </p:nvSpPr>
        <p:spPr>
          <a:xfrm>
            <a:off x="432785" y="339503"/>
            <a:ext cx="7739615" cy="4464496"/>
          </a:xfrm>
        </p:spPr>
        <p:txBody>
          <a:bodyPr>
            <a:normAutofit fontScale="85000" lnSpcReduction="20000"/>
          </a:bodyPr>
          <a:lstStyle/>
          <a:p>
            <a:pPr marL="0" indent="0">
              <a:lnSpc>
                <a:spcPct val="115000"/>
              </a:lnSpc>
              <a:spcBef>
                <a:spcPts val="600"/>
              </a:spcBef>
              <a:buNone/>
            </a:pPr>
            <a:endParaRPr lang="fi-FI" sz="1900" dirty="0">
              <a:solidFill>
                <a:srgbClr val="3F3F3F"/>
              </a:solidFill>
              <a:effectLst/>
              <a:ea typeface="Times New Roman" panose="02020603050405020304" pitchFamily="18" charset="0"/>
            </a:endParaRPr>
          </a:p>
          <a:p>
            <a:pPr marL="342900" lvl="0" indent="-342900">
              <a:lnSpc>
                <a:spcPct val="115000"/>
              </a:lnSpc>
              <a:spcBef>
                <a:spcPts val="400"/>
              </a:spcBef>
              <a:buFont typeface="Symbol" panose="05050102010706020507" pitchFamily="18" charset="2"/>
              <a:buChar char=""/>
            </a:pPr>
            <a:r>
              <a:rPr lang="en-US" sz="2900" b="1" dirty="0">
                <a:solidFill>
                  <a:srgbClr val="3F3F3F"/>
                </a:solidFill>
                <a:effectLst/>
                <a:ea typeface="Times New Roman" panose="02020603050405020304" pitchFamily="18" charset="0"/>
              </a:rPr>
              <a:t>Tarkentavat kysymykset palvelupolun alkupalvelun ja ydinpalvelun nivelkohdassa:</a:t>
            </a:r>
            <a:endParaRPr lang="fi-FI" sz="2900" b="1" dirty="0">
              <a:solidFill>
                <a:srgbClr val="3F3F3F"/>
              </a:solidFill>
              <a:effectLst/>
              <a:ea typeface="Times New Roman" panose="02020603050405020304" pitchFamily="18" charset="0"/>
            </a:endParaRPr>
          </a:p>
          <a:p>
            <a:pPr marL="342900" lvl="0" indent="-342900">
              <a:buFont typeface="Arial" panose="020B0604020202020204" pitchFamily="34" charset="0"/>
              <a:buChar char="-"/>
            </a:pPr>
            <a:r>
              <a:rPr lang="fi-FI" sz="2800" dirty="0">
                <a:solidFill>
                  <a:srgbClr val="000000"/>
                </a:solidFill>
                <a:effectLst/>
                <a:ea typeface="Times New Roman" panose="02020603050405020304" pitchFamily="18" charset="0"/>
              </a:rPr>
              <a:t>Kuinka voisit omassa työtehtävässäsi vahvistaa asiakkaan kiinnittymistä palvelupolulleen?</a:t>
            </a:r>
            <a:endParaRPr lang="fi-FI" sz="2800" dirty="0">
              <a:effectLst/>
              <a:ea typeface="Times New Roman" panose="02020603050405020304" pitchFamily="18" charset="0"/>
            </a:endParaRPr>
          </a:p>
          <a:p>
            <a:pPr marL="342900" lvl="0" indent="-342900">
              <a:buFont typeface="Arial" panose="020B0604020202020204" pitchFamily="34" charset="0"/>
              <a:buChar char="-"/>
            </a:pPr>
            <a:r>
              <a:rPr lang="fi-FI" sz="2800" dirty="0">
                <a:solidFill>
                  <a:srgbClr val="000000"/>
                </a:solidFill>
                <a:effectLst/>
                <a:ea typeface="Times New Roman" panose="02020603050405020304" pitchFamily="18" charset="0"/>
              </a:rPr>
              <a:t>Kenen kanssa yhteistyötä työssäsi tulisi vahvistaa? Miten?</a:t>
            </a:r>
            <a:endParaRPr lang="fi-FI" sz="2800" dirty="0">
              <a:effectLst/>
              <a:ea typeface="Times New Roman" panose="02020603050405020304" pitchFamily="18" charset="0"/>
            </a:endParaRPr>
          </a:p>
          <a:p>
            <a:pPr marL="342900" lvl="0" indent="-342900">
              <a:buFont typeface="Arial" panose="020B0604020202020204" pitchFamily="34" charset="0"/>
              <a:buChar char="-"/>
            </a:pPr>
            <a:r>
              <a:rPr lang="fi-FI" sz="2800" dirty="0">
                <a:solidFill>
                  <a:srgbClr val="000000"/>
                </a:solidFill>
                <a:effectLst/>
                <a:ea typeface="Times New Roman" panose="02020603050405020304" pitchFamily="18" charset="0"/>
              </a:rPr>
              <a:t>Miten parantaisit palvelun mielikuvaa ja tunnettavuutta?</a:t>
            </a:r>
            <a:endParaRPr lang="fi-FI" sz="2800" dirty="0">
              <a:effectLst/>
              <a:ea typeface="Times New Roman" panose="02020603050405020304" pitchFamily="18" charset="0"/>
            </a:endParaRPr>
          </a:p>
          <a:p>
            <a:pPr marL="342900" lvl="0" indent="-342900">
              <a:buFont typeface="Arial" panose="020B0604020202020204" pitchFamily="34" charset="0"/>
              <a:buChar char="-"/>
            </a:pPr>
            <a:r>
              <a:rPr lang="fi-FI" sz="2800" dirty="0">
                <a:solidFill>
                  <a:srgbClr val="000000"/>
                </a:solidFill>
                <a:effectLst/>
                <a:ea typeface="Times New Roman" panose="02020603050405020304" pitchFamily="18" charset="0"/>
              </a:rPr>
              <a:t>Miten palveluun ohjautuminen saadaan asiakkaalle mahdollisimman selkeäksi?</a:t>
            </a:r>
          </a:p>
          <a:p>
            <a:pPr marL="0" lvl="0" indent="0">
              <a:buNone/>
            </a:pPr>
            <a:endParaRPr lang="fi-FI" sz="1900" dirty="0">
              <a:effectLst/>
              <a:ea typeface="Times New Roman" panose="02020603050405020304" pitchFamily="18" charset="0"/>
            </a:endParaRPr>
          </a:p>
          <a:p>
            <a:endParaRPr lang="fi-FI" dirty="0"/>
          </a:p>
        </p:txBody>
      </p:sp>
    </p:spTree>
    <p:extLst>
      <p:ext uri="{BB962C8B-B14F-4D97-AF65-F5344CB8AC3E}">
        <p14:creationId xmlns:p14="http://schemas.microsoft.com/office/powerpoint/2010/main" val="1464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EEF13114-4FE7-47A2-B81C-84827F7E7909}"/>
              </a:ext>
            </a:extLst>
          </p:cNvPr>
          <p:cNvSpPr>
            <a:spLocks noGrp="1"/>
          </p:cNvSpPr>
          <p:nvPr>
            <p:ph idx="1"/>
          </p:nvPr>
        </p:nvSpPr>
        <p:spPr>
          <a:xfrm>
            <a:off x="432785" y="843559"/>
            <a:ext cx="7739615" cy="3960440"/>
          </a:xfrm>
        </p:spPr>
        <p:txBody>
          <a:bodyPr>
            <a:normAutofit lnSpcReduction="10000"/>
          </a:bodyPr>
          <a:lstStyle/>
          <a:p>
            <a:pPr marL="342900" lvl="0" indent="-342900">
              <a:lnSpc>
                <a:spcPct val="115000"/>
              </a:lnSpc>
              <a:spcBef>
                <a:spcPts val="400"/>
              </a:spcBef>
              <a:buFont typeface="Symbol" panose="05050102010706020507" pitchFamily="18" charset="2"/>
              <a:buChar char=""/>
            </a:pPr>
            <a:r>
              <a:rPr lang="en-US" sz="2500" b="1" dirty="0">
                <a:solidFill>
                  <a:srgbClr val="3F3F3F"/>
                </a:solidFill>
                <a:effectLst/>
                <a:latin typeface="Arial" panose="020B0604020202020204" pitchFamily="34" charset="0"/>
                <a:ea typeface="Times New Roman" panose="02020603050405020304" pitchFamily="18" charset="0"/>
              </a:rPr>
              <a:t>Tarkentavat kysymykset palvelupolun ydinpalvelun ja jälkipalvelun nivelkohdassa: </a:t>
            </a:r>
            <a:endParaRPr lang="fi-FI" sz="2500" b="1" dirty="0">
              <a:solidFill>
                <a:srgbClr val="3F3F3F"/>
              </a:solidFill>
              <a:effectLst/>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pPr>
            <a:r>
              <a:rPr lang="fi-FI" sz="2400" dirty="0">
                <a:solidFill>
                  <a:srgbClr val="000000"/>
                </a:solidFill>
                <a:effectLst/>
                <a:latin typeface="Arial" panose="020B0604020202020204" pitchFamily="34" charset="0"/>
                <a:ea typeface="Times New Roman" panose="02020603050405020304" pitchFamily="18" charset="0"/>
              </a:rPr>
              <a:t>Kuinka voisit omassa työtehtävässäsi vahvistaa asiakkaan pysymistä palvelupolullaan?</a:t>
            </a:r>
            <a:endParaRPr lang="fi-FI" sz="24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pPr>
            <a:r>
              <a:rPr lang="fi-FI" sz="2400" dirty="0">
                <a:solidFill>
                  <a:srgbClr val="000000"/>
                </a:solidFill>
                <a:effectLst/>
                <a:latin typeface="Arial" panose="020B0604020202020204" pitchFamily="34" charset="0"/>
                <a:ea typeface="Times New Roman" panose="02020603050405020304" pitchFamily="18" charset="0"/>
              </a:rPr>
              <a:t>Kenen kanssa yhteistyötä työssäsi tulisi vahvistaa? Miten?</a:t>
            </a:r>
            <a:endParaRPr lang="fi-FI" sz="24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pPr>
            <a:r>
              <a:rPr lang="fi-FI" sz="2400" dirty="0">
                <a:solidFill>
                  <a:srgbClr val="000000"/>
                </a:solidFill>
                <a:effectLst/>
                <a:latin typeface="Arial" panose="020B0604020202020204" pitchFamily="34" charset="0"/>
                <a:ea typeface="Times New Roman" panose="02020603050405020304" pitchFamily="18" charset="0"/>
              </a:rPr>
              <a:t>Kuinka voit tukea asiakasta yksilöllisen jatkopolun löytymisessä?</a:t>
            </a:r>
            <a:endParaRPr lang="fi-FI" sz="24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pPr>
            <a:r>
              <a:rPr lang="fi-FI" sz="2400" dirty="0">
                <a:solidFill>
                  <a:srgbClr val="000000"/>
                </a:solidFill>
                <a:effectLst/>
                <a:latin typeface="Arial" panose="020B0604020202020204" pitchFamily="34" charset="0"/>
                <a:ea typeface="Times New Roman" panose="02020603050405020304" pitchFamily="18" charset="0"/>
              </a:rPr>
              <a:t>Miten parantaisit nykyistä palvelua?</a:t>
            </a:r>
            <a:endParaRPr lang="fi-FI" sz="24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235263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isällön paikkamerkki 4">
            <a:extLst>
              <a:ext uri="{FF2B5EF4-FFF2-40B4-BE49-F238E27FC236}">
                <a16:creationId xmlns:a16="http://schemas.microsoft.com/office/drawing/2014/main" id="{1ED8401E-ED85-4A5A-B06C-AD3596566E5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33501" y="1275606"/>
            <a:ext cx="4523316" cy="3392487"/>
          </a:xfrm>
          <a:prstGeom prst="rect">
            <a:avLst/>
          </a:prstGeom>
          <a:ln>
            <a:noFill/>
          </a:ln>
          <a:effectLst>
            <a:softEdge rad="112500"/>
          </a:effectLst>
        </p:spPr>
      </p:pic>
      <p:sp>
        <p:nvSpPr>
          <p:cNvPr id="3" name="Otsikko 2">
            <a:extLst>
              <a:ext uri="{FF2B5EF4-FFF2-40B4-BE49-F238E27FC236}">
                <a16:creationId xmlns:a16="http://schemas.microsoft.com/office/drawing/2014/main" id="{48464C45-486F-4B7E-96AA-F1483585167E}"/>
              </a:ext>
            </a:extLst>
          </p:cNvPr>
          <p:cNvSpPr>
            <a:spLocks noGrp="1"/>
          </p:cNvSpPr>
          <p:nvPr>
            <p:ph type="title"/>
          </p:nvPr>
        </p:nvSpPr>
        <p:spPr/>
        <p:txBody>
          <a:bodyPr/>
          <a:lstStyle/>
          <a:p>
            <a:r>
              <a:rPr lang="fi-FI" sz="2400" dirty="0"/>
              <a:t>Työpajatyöskentelyn </a:t>
            </a:r>
            <a:br>
              <a:rPr lang="fi-FI" sz="2400" dirty="0"/>
            </a:br>
            <a:r>
              <a:rPr lang="fi-FI" sz="2400" dirty="0"/>
              <a:t>         tuloksia</a:t>
            </a:r>
          </a:p>
        </p:txBody>
      </p:sp>
      <p:pic>
        <p:nvPicPr>
          <p:cNvPr id="7" name="Kuva 6" descr="Kuva, joka sisältää kohteen teksti, valkoinen, laite, erilainen&#10;&#10;Kuvaus luotu automaattisesti">
            <a:extLst>
              <a:ext uri="{FF2B5EF4-FFF2-40B4-BE49-F238E27FC236}">
                <a16:creationId xmlns:a16="http://schemas.microsoft.com/office/drawing/2014/main" id="{8164B1D0-9546-4A43-B4D7-24D2801827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9025" y="91529"/>
            <a:ext cx="3840427" cy="2880320"/>
          </a:xfrm>
          <a:prstGeom prst="rect">
            <a:avLst/>
          </a:prstGeom>
          <a:ln>
            <a:noFill/>
          </a:ln>
          <a:effectLst>
            <a:softEdge rad="112500"/>
          </a:effectLst>
        </p:spPr>
      </p:pic>
      <p:pic>
        <p:nvPicPr>
          <p:cNvPr id="9" name="Kuva 8">
            <a:extLst>
              <a:ext uri="{FF2B5EF4-FFF2-40B4-BE49-F238E27FC236}">
                <a16:creationId xmlns:a16="http://schemas.microsoft.com/office/drawing/2014/main" id="{969231EA-5B40-463D-8DCB-6B660D1043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6766" y="2613797"/>
            <a:ext cx="2924944" cy="21937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3587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D11DFA48-45DD-4847-8342-AAF6F0A7F1DA}"/>
              </a:ext>
            </a:extLst>
          </p:cNvPr>
          <p:cNvSpPr>
            <a:spLocks noGrp="1"/>
          </p:cNvSpPr>
          <p:nvPr>
            <p:ph idx="1"/>
          </p:nvPr>
        </p:nvSpPr>
        <p:spPr/>
        <p:txBody>
          <a:bodyPr>
            <a:normAutofit fontScale="92500" lnSpcReduction="10000"/>
          </a:bodyPr>
          <a:lstStyle/>
          <a:p>
            <a:pPr>
              <a:lnSpc>
                <a:spcPct val="115000"/>
              </a:lnSpc>
              <a:spcBef>
                <a:spcPts val="600"/>
              </a:spcBef>
            </a:pPr>
            <a:r>
              <a:rPr lang="fi-FI" dirty="0"/>
              <a:t>Työpajan tuloksia on hyödynnetty palvelupolkujen selkiyttämistyössä ja jatkotyöstämisessä.</a:t>
            </a:r>
          </a:p>
          <a:p>
            <a:pPr>
              <a:lnSpc>
                <a:spcPct val="115000"/>
              </a:lnSpc>
              <a:spcBef>
                <a:spcPts val="600"/>
              </a:spcBef>
            </a:pPr>
            <a:r>
              <a:rPr lang="fi-FI" dirty="0"/>
              <a:t>Työpajassa saadut osallistujien kommentit ja ehdotukset analysoitiin ja teemoiteltiin aiheittain. Vastauksissa korostui yhteistyön ja vuorovaikutuksen merkitys asiakkaan palvelupolulla toimivien toimijoiden välillä.</a:t>
            </a:r>
          </a:p>
          <a:p>
            <a:pPr>
              <a:lnSpc>
                <a:spcPct val="115000"/>
              </a:lnSpc>
              <a:spcBef>
                <a:spcPts val="600"/>
              </a:spcBef>
            </a:pPr>
            <a:r>
              <a:rPr lang="fi-FI" dirty="0"/>
              <a:t>Työpajan tuloksia käytettiin hyödyksi sekä kuntouttavan työtoiminnan asiakkaan palvelupolun että vammaispalvelun työhönvalmennuksen asiakkaan palvelupolun muokkaamisessa ja kehittämisessä. </a:t>
            </a:r>
            <a:r>
              <a:rPr lang="en-US" sz="1800" dirty="0">
                <a:solidFill>
                  <a:srgbClr val="3F3F3F"/>
                </a:solidFill>
                <a:effectLst/>
                <a:latin typeface="Arial" panose="020B0604020202020204" pitchFamily="34" charset="0"/>
                <a:ea typeface="Times New Roman" panose="02020603050405020304" pitchFamily="18" charset="0"/>
              </a:rPr>
              <a:t> </a:t>
            </a:r>
            <a:endParaRPr lang="fi-FI" sz="1800" dirty="0">
              <a:solidFill>
                <a:srgbClr val="3F3F3F"/>
              </a:solidFill>
              <a:effectLst/>
              <a:latin typeface="Arial" panose="020B0604020202020204" pitchFamily="34" charset="0"/>
              <a:ea typeface="Times New Roman" panose="02020603050405020304" pitchFamily="18" charset="0"/>
            </a:endParaRPr>
          </a:p>
          <a:p>
            <a:pPr>
              <a:lnSpc>
                <a:spcPct val="115000"/>
              </a:lnSpc>
              <a:spcBef>
                <a:spcPts val="600"/>
              </a:spcBef>
            </a:pPr>
            <a:endParaRPr lang="fi-FI" sz="1800" dirty="0">
              <a:solidFill>
                <a:srgbClr val="3F3F3F"/>
              </a:solidFill>
              <a:effectLst/>
              <a:latin typeface="Arial" panose="020B0604020202020204" pitchFamily="34" charset="0"/>
              <a:ea typeface="Times New Roman" panose="02020603050405020304" pitchFamily="18" charset="0"/>
            </a:endParaRPr>
          </a:p>
          <a:p>
            <a:endParaRPr lang="fi-FI" dirty="0"/>
          </a:p>
        </p:txBody>
      </p:sp>
      <p:sp>
        <p:nvSpPr>
          <p:cNvPr id="3" name="Otsikko 2">
            <a:extLst>
              <a:ext uri="{FF2B5EF4-FFF2-40B4-BE49-F238E27FC236}">
                <a16:creationId xmlns:a16="http://schemas.microsoft.com/office/drawing/2014/main" id="{EE1BB3FC-303F-48AD-A935-846D1C8F300A}"/>
              </a:ext>
            </a:extLst>
          </p:cNvPr>
          <p:cNvSpPr>
            <a:spLocks noGrp="1"/>
          </p:cNvSpPr>
          <p:nvPr>
            <p:ph type="title"/>
          </p:nvPr>
        </p:nvSpPr>
        <p:spPr/>
        <p:txBody>
          <a:bodyPr/>
          <a:lstStyle/>
          <a:p>
            <a:pPr algn="ctr"/>
            <a:r>
              <a:rPr lang="fi-FI" dirty="0"/>
              <a:t>Työpajan tulosten analysointi ja hyödyntäminen</a:t>
            </a:r>
          </a:p>
        </p:txBody>
      </p:sp>
    </p:spTree>
    <p:extLst>
      <p:ext uri="{BB962C8B-B14F-4D97-AF65-F5344CB8AC3E}">
        <p14:creationId xmlns:p14="http://schemas.microsoft.com/office/powerpoint/2010/main" val="192730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3E85EF7F-3A18-4561-BA7D-603736729998}"/>
              </a:ext>
            </a:extLst>
          </p:cNvPr>
          <p:cNvSpPr>
            <a:spLocks noGrp="1"/>
          </p:cNvSpPr>
          <p:nvPr>
            <p:ph idx="1"/>
          </p:nvPr>
        </p:nvSpPr>
        <p:spPr/>
        <p:txBody>
          <a:bodyPr/>
          <a:lstStyle/>
          <a:p>
            <a:r>
              <a:rPr lang="fi-FI" dirty="0"/>
              <a:t>Helmikuun työpajan tuotoksena laadittuja  palvelupolkukuvauksia korjailtiin ja muokattiin ajan tasalle. Muokatut versiot sekä vammaispalvelujen työhönvalmennuksen että kuntouttavan työtoiminnan osalta toimitettiin LAB ammattikorkeakoulun palvelumuotoilijan välityksellä graafikolle visualisoitaviksi.</a:t>
            </a:r>
          </a:p>
          <a:p>
            <a:r>
              <a:rPr lang="fi-FI" dirty="0"/>
              <a:t> Graafikon visualisoimat palvelupolkukuvaukset saapuivat kesäkuussa. Niihin tehdään vielä tarvittavat muutokset ennen lopulliseen muotoonsa saattamista. </a:t>
            </a:r>
          </a:p>
        </p:txBody>
      </p:sp>
      <p:sp>
        <p:nvSpPr>
          <p:cNvPr id="3" name="Otsikko 2">
            <a:extLst>
              <a:ext uri="{FF2B5EF4-FFF2-40B4-BE49-F238E27FC236}">
                <a16:creationId xmlns:a16="http://schemas.microsoft.com/office/drawing/2014/main" id="{ABCB51B7-98FD-4F5F-ADE4-DDBCA686BFAC}"/>
              </a:ext>
            </a:extLst>
          </p:cNvPr>
          <p:cNvSpPr>
            <a:spLocks noGrp="1"/>
          </p:cNvSpPr>
          <p:nvPr>
            <p:ph type="title"/>
          </p:nvPr>
        </p:nvSpPr>
        <p:spPr/>
        <p:txBody>
          <a:bodyPr/>
          <a:lstStyle/>
          <a:p>
            <a:r>
              <a:rPr lang="fi-FI" dirty="0"/>
              <a:t>Palvelupolkukuvausten visualisointi</a:t>
            </a:r>
          </a:p>
        </p:txBody>
      </p:sp>
    </p:spTree>
    <p:extLst>
      <p:ext uri="{BB962C8B-B14F-4D97-AF65-F5344CB8AC3E}">
        <p14:creationId xmlns:p14="http://schemas.microsoft.com/office/powerpoint/2010/main" val="3568766598"/>
      </p:ext>
    </p:extLst>
  </p:cSld>
  <p:clrMapOvr>
    <a:masterClrMapping/>
  </p:clrMapOvr>
</p:sld>
</file>

<file path=ppt/theme/theme1.xml><?xml version="1.0" encoding="utf-8"?>
<a:theme xmlns:a="http://schemas.openxmlformats.org/drawingml/2006/main" name="VN-uudistukset-ppt_01/2020">
  <a:themeElements>
    <a:clrScheme name="VN-tyollisyys">
      <a:dk1>
        <a:sysClr val="windowText" lastClr="000000"/>
      </a:dk1>
      <a:lt1>
        <a:srgbClr val="FFFFFF"/>
      </a:lt1>
      <a:dk2>
        <a:srgbClr val="365ABD"/>
      </a:dk2>
      <a:lt2>
        <a:srgbClr val="9B9183"/>
      </a:lt2>
      <a:accent1>
        <a:srgbClr val="F18700"/>
      </a:accent1>
      <a:accent2>
        <a:srgbClr val="00A79F"/>
      </a:accent2>
      <a:accent3>
        <a:srgbClr val="2699D6"/>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N-tyollisyys.potx" id="{5A4FD749-049F-4662-B84B-9278351C808F}" vid="{43428384-F227-48C4-92C5-42AE54B5AC7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VN esityspohja, työllisyys (1)</Template>
  <TotalTime>0</TotalTime>
  <Words>1234</Words>
  <Application>Microsoft Office PowerPoint</Application>
  <PresentationFormat>Näytössä katseltava esitys (16:9)</PresentationFormat>
  <Paragraphs>102</Paragraphs>
  <Slides>22</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22</vt:i4>
      </vt:variant>
    </vt:vector>
  </HeadingPairs>
  <TitlesOfParts>
    <vt:vector size="29" baseType="lpstr">
      <vt:lpstr>Arial</vt:lpstr>
      <vt:lpstr>Arial</vt:lpstr>
      <vt:lpstr>Arial Narrow</vt:lpstr>
      <vt:lpstr>Calibri</vt:lpstr>
      <vt:lpstr>Symbol</vt:lpstr>
      <vt:lpstr>Times New Roman</vt:lpstr>
      <vt:lpstr>VN-uudistukset-ppt_01/2020</vt:lpstr>
      <vt:lpstr>Sosiaalihuollon työllistymistä tukeva palvelupolku - kehittämisen polkukuvaus</vt:lpstr>
      <vt:lpstr>Tuetusti työhön ja osallisuuteen Päijät-Hämeessä kehittämisen polku -kuvaus  </vt:lpstr>
      <vt:lpstr>Kuntouttavan työtoiminnan asiakkaan palvelupolku sekä vammaispalvelujen työhönvalmennuksen asiakkaan palvelupolku</vt:lpstr>
      <vt:lpstr>Työpaja 19.5.2022</vt:lpstr>
      <vt:lpstr>PowerPoint-esitys</vt:lpstr>
      <vt:lpstr>PowerPoint-esitys</vt:lpstr>
      <vt:lpstr>Työpajatyöskentelyn           tuloksia</vt:lpstr>
      <vt:lpstr>Työpajan tulosten analysointi ja hyödyntäminen</vt:lpstr>
      <vt:lpstr>Palvelupolkukuvausten visualisointi</vt:lpstr>
      <vt:lpstr>PowerPoint-esitys</vt:lpstr>
      <vt:lpstr>PowerPoint-esitys</vt:lpstr>
      <vt:lpstr> A. Yhdyspinnat ja työnjako</vt:lpstr>
      <vt:lpstr>Yhdyspinnat</vt:lpstr>
      <vt:lpstr>B. Yhteistyön rakenteet työkyvyn ja työllistymisen tuen näkökulmasta</vt:lpstr>
      <vt:lpstr>Sosiaalihuolto</vt:lpstr>
      <vt:lpstr>PowerPoint-esitys</vt:lpstr>
      <vt:lpstr>Kela</vt:lpstr>
      <vt:lpstr>TE-palvelut, kuntakokeilu</vt:lpstr>
      <vt:lpstr>PowerPoint-esitys</vt:lpstr>
      <vt:lpstr>Työllistymistä edistävä monialainen palvelu – TYP </vt:lpstr>
      <vt:lpstr>Seuraavaksi…</vt:lpstr>
      <vt:lpstr>Kehittämistyö jatkuu!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2020-10-06T11:24:12Z</dcterms:created>
  <dcterms:modified xsi:type="dcterms:W3CDTF">2022-06-29T10:56:13Z</dcterms:modified>
</cp:coreProperties>
</file>