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4"/>
  </p:notesMasterIdLst>
  <p:handoutMasterIdLst>
    <p:handoutMasterId r:id="rId45"/>
  </p:handoutMasterIdLst>
  <p:sldIdLst>
    <p:sldId id="421" r:id="rId5"/>
    <p:sldId id="423" r:id="rId6"/>
    <p:sldId id="256" r:id="rId7"/>
    <p:sldId id="453" r:id="rId8"/>
    <p:sldId id="433" r:id="rId9"/>
    <p:sldId id="454" r:id="rId10"/>
    <p:sldId id="434" r:id="rId11"/>
    <p:sldId id="435" r:id="rId12"/>
    <p:sldId id="455" r:id="rId13"/>
    <p:sldId id="436" r:id="rId14"/>
    <p:sldId id="445" r:id="rId15"/>
    <p:sldId id="457" r:id="rId16"/>
    <p:sldId id="448" r:id="rId17"/>
    <p:sldId id="458" r:id="rId18"/>
    <p:sldId id="452" r:id="rId19"/>
    <p:sldId id="444" r:id="rId20"/>
    <p:sldId id="443" r:id="rId21"/>
    <p:sldId id="447" r:id="rId22"/>
    <p:sldId id="450" r:id="rId23"/>
    <p:sldId id="451" r:id="rId24"/>
    <p:sldId id="459" r:id="rId25"/>
    <p:sldId id="438" r:id="rId26"/>
    <p:sldId id="437" r:id="rId27"/>
    <p:sldId id="439" r:id="rId28"/>
    <p:sldId id="446" r:id="rId29"/>
    <p:sldId id="449" r:id="rId30"/>
    <p:sldId id="440" r:id="rId31"/>
    <p:sldId id="461" r:id="rId32"/>
    <p:sldId id="431" r:id="rId33"/>
    <p:sldId id="442" r:id="rId34"/>
    <p:sldId id="462" r:id="rId35"/>
    <p:sldId id="424" r:id="rId36"/>
    <p:sldId id="427" r:id="rId37"/>
    <p:sldId id="463" r:id="rId38"/>
    <p:sldId id="464" r:id="rId39"/>
    <p:sldId id="432" r:id="rId40"/>
    <p:sldId id="428" r:id="rId41"/>
    <p:sldId id="430" r:id="rId42"/>
    <p:sldId id="441" r:id="rId43"/>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E00"/>
    <a:srgbClr val="FFB85E"/>
    <a:srgbClr val="5E9322"/>
    <a:srgbClr val="AEDF74"/>
    <a:srgbClr val="A769A8"/>
    <a:srgbClr val="CAA5CB"/>
    <a:srgbClr val="954B97"/>
    <a:srgbClr val="8C4091"/>
    <a:srgbClr val="C382C8"/>
    <a:srgbClr val="2B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9" autoAdjust="0"/>
    <p:restoredTop sz="93522" autoAdjust="0"/>
  </p:normalViewPr>
  <p:slideViewPr>
    <p:cSldViewPr showGuides="1">
      <p:cViewPr varScale="1">
        <p:scale>
          <a:sx n="84" d="100"/>
          <a:sy n="84" d="100"/>
        </p:scale>
        <p:origin x="420" y="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760" y="4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3C34E-DE6C-4DA3-995D-AD531DEB80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i-FI"/>
        </a:p>
      </dgm:t>
    </dgm:pt>
    <dgm:pt modelId="{B6DF0554-965E-40BC-A10E-9B3F14E287CA}">
      <dgm:prSet phldrT="[Teksti]" custT="1"/>
      <dgm:spPr/>
      <dgm:t>
        <a:bodyPr/>
        <a:lstStyle/>
        <a:p>
          <a:r>
            <a:rPr lang="fi-FI" sz="1100" dirty="0"/>
            <a:t>Työkyvyn tuen tarpeen tunnistaminen</a:t>
          </a:r>
        </a:p>
        <a:p>
          <a:r>
            <a:rPr lang="fi-FI" sz="1100" dirty="0"/>
            <a:t>TE-toimisto, kuntakokeilu, oppilaitos, sosiaalipalvelut, järjestöt, yhdistykset, etsivä nuorisotyö, KELA</a:t>
          </a:r>
        </a:p>
      </dgm:t>
    </dgm:pt>
    <dgm:pt modelId="{9872F0B2-C293-47C7-B66E-CCB68E2E4133}" type="parTrans" cxnId="{77C67F24-1E33-40E4-9A4C-3B2F87E25A4F}">
      <dgm:prSet/>
      <dgm:spPr/>
      <dgm:t>
        <a:bodyPr/>
        <a:lstStyle/>
        <a:p>
          <a:endParaRPr lang="fi-FI"/>
        </a:p>
      </dgm:t>
    </dgm:pt>
    <dgm:pt modelId="{E144FA1D-57CF-46A8-9AF5-A528E90FC9D7}" type="sibTrans" cxnId="{77C67F24-1E33-40E4-9A4C-3B2F87E25A4F}">
      <dgm:prSet/>
      <dgm:spPr/>
      <dgm:t>
        <a:bodyPr/>
        <a:lstStyle/>
        <a:p>
          <a:endParaRPr lang="fi-FI"/>
        </a:p>
      </dgm:t>
    </dgm:pt>
    <dgm:pt modelId="{8D39CB8E-D2EB-4746-B0ED-01C39A43660E}">
      <dgm:prSet phldrT="[Teksti]" custT="1"/>
      <dgm:spPr/>
      <dgm:t>
        <a:bodyPr/>
        <a:lstStyle/>
        <a:p>
          <a:r>
            <a:rPr lang="fi-FI" sz="1100" dirty="0"/>
            <a:t>Yhteydenotto/ konsultaatio</a:t>
          </a:r>
        </a:p>
        <a:p>
          <a:r>
            <a:rPr lang="fi-FI" sz="1100" dirty="0"/>
            <a:t>Työllisyyspalvelut, Sote-palvelut, KELA</a:t>
          </a:r>
        </a:p>
      </dgm:t>
    </dgm:pt>
    <dgm:pt modelId="{A939D1B8-6E29-460A-A158-2F2D181842C1}" type="parTrans" cxnId="{AC8712E4-34E1-4BB7-9805-7F1B9F11FB97}">
      <dgm:prSet/>
      <dgm:spPr/>
      <dgm:t>
        <a:bodyPr/>
        <a:lstStyle/>
        <a:p>
          <a:endParaRPr lang="fi-FI"/>
        </a:p>
      </dgm:t>
    </dgm:pt>
    <dgm:pt modelId="{5F7C52E0-98BA-40B3-B0DB-3B58FC0B862A}" type="sibTrans" cxnId="{AC8712E4-34E1-4BB7-9805-7F1B9F11FB97}">
      <dgm:prSet/>
      <dgm:spPr/>
      <dgm:t>
        <a:bodyPr/>
        <a:lstStyle/>
        <a:p>
          <a:endParaRPr lang="fi-FI"/>
        </a:p>
      </dgm:t>
    </dgm:pt>
    <dgm:pt modelId="{43DBA52A-4B3D-437A-8513-83A0D34FD4D6}">
      <dgm:prSet phldrT="[Teksti]" custT="1"/>
      <dgm:spPr/>
      <dgm:t>
        <a:bodyPr/>
        <a:lstStyle/>
        <a:p>
          <a:pPr algn="l"/>
          <a:r>
            <a:rPr lang="fi-FI" sz="1100" dirty="0"/>
            <a:t>Yhteinen palvelutarpeen arviointi ja suunnitelma</a:t>
          </a:r>
        </a:p>
      </dgm:t>
    </dgm:pt>
    <dgm:pt modelId="{15088163-56AA-48D3-9ABC-47A726BD1AF5}" type="parTrans" cxnId="{89D78E20-98CE-4F48-9A76-F32DEF3D03CA}">
      <dgm:prSet/>
      <dgm:spPr/>
      <dgm:t>
        <a:bodyPr/>
        <a:lstStyle/>
        <a:p>
          <a:endParaRPr lang="fi-FI"/>
        </a:p>
      </dgm:t>
    </dgm:pt>
    <dgm:pt modelId="{DF28F99B-6BE4-4F51-AEB4-EB6CB5B4C9BE}" type="sibTrans" cxnId="{89D78E20-98CE-4F48-9A76-F32DEF3D03CA}">
      <dgm:prSet/>
      <dgm:spPr/>
      <dgm:t>
        <a:bodyPr/>
        <a:lstStyle/>
        <a:p>
          <a:endParaRPr lang="fi-FI"/>
        </a:p>
      </dgm:t>
    </dgm:pt>
    <dgm:pt modelId="{602A71D3-1040-4043-B107-E963139CEEC1}" type="pres">
      <dgm:prSet presAssocID="{2AB3C34E-DE6C-4DA3-995D-AD531DEB809A}" presName="arrowDiagram" presStyleCnt="0">
        <dgm:presLayoutVars>
          <dgm:chMax val="5"/>
          <dgm:dir/>
          <dgm:resizeHandles val="exact"/>
        </dgm:presLayoutVars>
      </dgm:prSet>
      <dgm:spPr/>
    </dgm:pt>
    <dgm:pt modelId="{F8EB4020-8751-4427-A062-5EB06D5E200F}" type="pres">
      <dgm:prSet presAssocID="{2AB3C34E-DE6C-4DA3-995D-AD531DEB809A}" presName="arrow" presStyleLbl="bgShp" presStyleIdx="0" presStyleCnt="1" custScaleX="104868" custScaleY="95511" custLinFactNeighborX="463" custLinFactNeighborY="1014"/>
      <dgm:spPr/>
    </dgm:pt>
    <dgm:pt modelId="{3FAF230F-7E0D-45B4-8390-394529DC4386}" type="pres">
      <dgm:prSet presAssocID="{2AB3C34E-DE6C-4DA3-995D-AD531DEB809A}" presName="arrowDiagram3" presStyleCnt="0"/>
      <dgm:spPr/>
    </dgm:pt>
    <dgm:pt modelId="{1AC00365-B578-41D8-9E8F-2B4497DA4721}" type="pres">
      <dgm:prSet presAssocID="{B6DF0554-965E-40BC-A10E-9B3F14E287CA}" presName="bullet3a" presStyleLbl="node1" presStyleIdx="0" presStyleCnt="3" custLinFactX="-180701" custLinFactY="100000" custLinFactNeighborX="-200000" custLinFactNeighborY="197870"/>
      <dgm:spPr/>
    </dgm:pt>
    <dgm:pt modelId="{5675AE59-8D18-43F8-A33B-7515C1EF1902}" type="pres">
      <dgm:prSet presAssocID="{B6DF0554-965E-40BC-A10E-9B3F14E287CA}" presName="textBox3a" presStyleLbl="revTx" presStyleIdx="0" presStyleCnt="3" custScaleX="144185" custScaleY="61936" custLinFactNeighborX="-15946" custLinFactNeighborY="17153">
        <dgm:presLayoutVars>
          <dgm:bulletEnabled val="1"/>
        </dgm:presLayoutVars>
      </dgm:prSet>
      <dgm:spPr/>
    </dgm:pt>
    <dgm:pt modelId="{D7A7ACCE-84CD-4C4E-876F-7CD9FAB219E8}" type="pres">
      <dgm:prSet presAssocID="{8D39CB8E-D2EB-4746-B0ED-01C39A43660E}" presName="bullet3b" presStyleLbl="node1" presStyleIdx="1" presStyleCnt="3" custLinFactX="-200000" custLinFactY="100000" custLinFactNeighborX="-225812" custLinFactNeighborY="139048"/>
      <dgm:spPr/>
    </dgm:pt>
    <dgm:pt modelId="{D0EBE346-0AC6-41F2-A6E4-8DEA3A55BEE1}" type="pres">
      <dgm:prSet presAssocID="{8D39CB8E-D2EB-4746-B0ED-01C39A43660E}" presName="textBox3b" presStyleLbl="revTx" presStyleIdx="1" presStyleCnt="3" custScaleY="30961" custLinFactNeighborX="-77253" custLinFactNeighborY="-4065">
        <dgm:presLayoutVars>
          <dgm:bulletEnabled val="1"/>
        </dgm:presLayoutVars>
      </dgm:prSet>
      <dgm:spPr/>
    </dgm:pt>
    <dgm:pt modelId="{054B36D0-CCCD-497C-9CDB-7C1F4FFC80FC}" type="pres">
      <dgm:prSet presAssocID="{43DBA52A-4B3D-437A-8513-83A0D34FD4D6}" presName="bullet3c" presStyleLbl="node1" presStyleIdx="2" presStyleCnt="3" custScaleX="97419" custScaleY="99999" custLinFactX="-220606" custLinFactY="80364" custLinFactNeighborX="-300000" custLinFactNeighborY="100000"/>
      <dgm:spPr/>
    </dgm:pt>
    <dgm:pt modelId="{F9F3DB52-6776-48AA-9F5B-25D0452E2CA7}" type="pres">
      <dgm:prSet presAssocID="{43DBA52A-4B3D-437A-8513-83A0D34FD4D6}" presName="textBox3c" presStyleLbl="revTx" presStyleIdx="2" presStyleCnt="3" custScaleX="102196" custScaleY="10313" custLinFactX="-38824" custLinFactNeighborX="-100000" custLinFactNeighborY="-23120">
        <dgm:presLayoutVars>
          <dgm:bulletEnabled val="1"/>
        </dgm:presLayoutVars>
      </dgm:prSet>
      <dgm:spPr/>
    </dgm:pt>
  </dgm:ptLst>
  <dgm:cxnLst>
    <dgm:cxn modelId="{AEF9E81B-4F54-4419-A28C-4979F272EF6D}" type="presOf" srcId="{B6DF0554-965E-40BC-A10E-9B3F14E287CA}" destId="{5675AE59-8D18-43F8-A33B-7515C1EF1902}" srcOrd="0" destOrd="0" presId="urn:microsoft.com/office/officeart/2005/8/layout/arrow2"/>
    <dgm:cxn modelId="{89D78E20-98CE-4F48-9A76-F32DEF3D03CA}" srcId="{2AB3C34E-DE6C-4DA3-995D-AD531DEB809A}" destId="{43DBA52A-4B3D-437A-8513-83A0D34FD4D6}" srcOrd="2" destOrd="0" parTransId="{15088163-56AA-48D3-9ABC-47A726BD1AF5}" sibTransId="{DF28F99B-6BE4-4F51-AEB4-EB6CB5B4C9BE}"/>
    <dgm:cxn modelId="{77C67F24-1E33-40E4-9A4C-3B2F87E25A4F}" srcId="{2AB3C34E-DE6C-4DA3-995D-AD531DEB809A}" destId="{B6DF0554-965E-40BC-A10E-9B3F14E287CA}" srcOrd="0" destOrd="0" parTransId="{9872F0B2-C293-47C7-B66E-CCB68E2E4133}" sibTransId="{E144FA1D-57CF-46A8-9AF5-A528E90FC9D7}"/>
    <dgm:cxn modelId="{43832C37-8A52-4DDB-849A-0F0EDD3AD939}" type="presOf" srcId="{43DBA52A-4B3D-437A-8513-83A0D34FD4D6}" destId="{F9F3DB52-6776-48AA-9F5B-25D0452E2CA7}" srcOrd="0" destOrd="0" presId="urn:microsoft.com/office/officeart/2005/8/layout/arrow2"/>
    <dgm:cxn modelId="{5FC373A4-5EDF-44C6-AE07-6225A8481D42}" type="presOf" srcId="{2AB3C34E-DE6C-4DA3-995D-AD531DEB809A}" destId="{602A71D3-1040-4043-B107-E963139CEEC1}" srcOrd="0" destOrd="0" presId="urn:microsoft.com/office/officeart/2005/8/layout/arrow2"/>
    <dgm:cxn modelId="{55009FD7-6C33-4270-833E-AD428F5C504D}" type="presOf" srcId="{8D39CB8E-D2EB-4746-B0ED-01C39A43660E}" destId="{D0EBE346-0AC6-41F2-A6E4-8DEA3A55BEE1}" srcOrd="0" destOrd="0" presId="urn:microsoft.com/office/officeart/2005/8/layout/arrow2"/>
    <dgm:cxn modelId="{AC8712E4-34E1-4BB7-9805-7F1B9F11FB97}" srcId="{2AB3C34E-DE6C-4DA3-995D-AD531DEB809A}" destId="{8D39CB8E-D2EB-4746-B0ED-01C39A43660E}" srcOrd="1" destOrd="0" parTransId="{A939D1B8-6E29-460A-A158-2F2D181842C1}" sibTransId="{5F7C52E0-98BA-40B3-B0DB-3B58FC0B862A}"/>
    <dgm:cxn modelId="{281117B9-5100-453F-84D0-306BFFAF6662}" type="presParOf" srcId="{602A71D3-1040-4043-B107-E963139CEEC1}" destId="{F8EB4020-8751-4427-A062-5EB06D5E200F}" srcOrd="0" destOrd="0" presId="urn:microsoft.com/office/officeart/2005/8/layout/arrow2"/>
    <dgm:cxn modelId="{177B816E-2862-4DEF-BB32-C3E55E1F3D5F}" type="presParOf" srcId="{602A71D3-1040-4043-B107-E963139CEEC1}" destId="{3FAF230F-7E0D-45B4-8390-394529DC4386}" srcOrd="1" destOrd="0" presId="urn:microsoft.com/office/officeart/2005/8/layout/arrow2"/>
    <dgm:cxn modelId="{E461B6CD-A6E1-4BC3-973C-20687775B4CD}" type="presParOf" srcId="{3FAF230F-7E0D-45B4-8390-394529DC4386}" destId="{1AC00365-B578-41D8-9E8F-2B4497DA4721}" srcOrd="0" destOrd="0" presId="urn:microsoft.com/office/officeart/2005/8/layout/arrow2"/>
    <dgm:cxn modelId="{0A517BAB-B3AF-444F-89A9-CB2728530E99}" type="presParOf" srcId="{3FAF230F-7E0D-45B4-8390-394529DC4386}" destId="{5675AE59-8D18-43F8-A33B-7515C1EF1902}" srcOrd="1" destOrd="0" presId="urn:microsoft.com/office/officeart/2005/8/layout/arrow2"/>
    <dgm:cxn modelId="{9F37021B-0D30-48A6-82F5-8FD4A6CACDB0}" type="presParOf" srcId="{3FAF230F-7E0D-45B4-8390-394529DC4386}" destId="{D7A7ACCE-84CD-4C4E-876F-7CD9FAB219E8}" srcOrd="2" destOrd="0" presId="urn:microsoft.com/office/officeart/2005/8/layout/arrow2"/>
    <dgm:cxn modelId="{29550F41-BCA7-4F38-934F-293E25F6EE70}" type="presParOf" srcId="{3FAF230F-7E0D-45B4-8390-394529DC4386}" destId="{D0EBE346-0AC6-41F2-A6E4-8DEA3A55BEE1}" srcOrd="3" destOrd="0" presId="urn:microsoft.com/office/officeart/2005/8/layout/arrow2"/>
    <dgm:cxn modelId="{BF1F965C-6E30-4A96-AFA5-A300FDD7B3F9}" type="presParOf" srcId="{3FAF230F-7E0D-45B4-8390-394529DC4386}" destId="{054B36D0-CCCD-497C-9CDB-7C1F4FFC80FC}" srcOrd="4" destOrd="0" presId="urn:microsoft.com/office/officeart/2005/8/layout/arrow2"/>
    <dgm:cxn modelId="{0783C38C-FC7C-46EE-8CAE-5E09CC1A3AC8}" type="presParOf" srcId="{3FAF230F-7E0D-45B4-8390-394529DC4386}" destId="{F9F3DB52-6776-48AA-9F5B-25D0452E2CA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B4020-8751-4427-A062-5EB06D5E200F}">
      <dsp:nvSpPr>
        <dsp:cNvPr id="0" name=""/>
        <dsp:cNvSpPr/>
      </dsp:nvSpPr>
      <dsp:spPr>
        <a:xfrm>
          <a:off x="204927" y="153634"/>
          <a:ext cx="7911032" cy="45032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00365-B578-41D8-9E8F-2B4497DA4721}">
      <dsp:nvSpPr>
        <dsp:cNvPr id="0" name=""/>
        <dsp:cNvSpPr/>
      </dsp:nvSpPr>
      <dsp:spPr>
        <a:xfrm>
          <a:off x="564975" y="3838445"/>
          <a:ext cx="196138" cy="1961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5AE59-8D18-43F8-A33B-7515C1EF1902}">
      <dsp:nvSpPr>
        <dsp:cNvPr id="0" name=""/>
        <dsp:cNvSpPr/>
      </dsp:nvSpPr>
      <dsp:spPr>
        <a:xfrm>
          <a:off x="741142" y="3845332"/>
          <a:ext cx="2534347" cy="84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30" tIns="0" rIns="0" bIns="0" numCol="1" spcCol="1270" anchor="t" anchorCtr="0">
          <a:noAutofit/>
        </a:bodyPr>
        <a:lstStyle/>
        <a:p>
          <a:pPr marL="0" lvl="0" indent="0" algn="l" defTabSz="488950">
            <a:lnSpc>
              <a:spcPct val="90000"/>
            </a:lnSpc>
            <a:spcBef>
              <a:spcPct val="0"/>
            </a:spcBef>
            <a:spcAft>
              <a:spcPct val="35000"/>
            </a:spcAft>
            <a:buNone/>
          </a:pPr>
          <a:r>
            <a:rPr lang="fi-FI" sz="1100" kern="1200" dirty="0"/>
            <a:t>Työkyvyn tuen tarpeen tunnistaminen</a:t>
          </a:r>
        </a:p>
        <a:p>
          <a:pPr marL="0" lvl="0" indent="0" algn="l" defTabSz="488950">
            <a:lnSpc>
              <a:spcPct val="90000"/>
            </a:lnSpc>
            <a:spcBef>
              <a:spcPct val="0"/>
            </a:spcBef>
            <a:spcAft>
              <a:spcPct val="35000"/>
            </a:spcAft>
            <a:buNone/>
          </a:pPr>
          <a:r>
            <a:rPr lang="fi-FI" sz="1100" kern="1200" dirty="0"/>
            <a:t>TE-toimisto, kuntakokeilu, oppilaitos, sosiaalipalvelut, järjestöt, yhdistykset, etsivä nuorisotyö, KELA</a:t>
          </a:r>
        </a:p>
      </dsp:txBody>
      <dsp:txXfrm>
        <a:off x="741142" y="3845332"/>
        <a:ext cx="2534347" cy="843939"/>
      </dsp:txXfrm>
    </dsp:sp>
    <dsp:sp modelId="{D7A7ACCE-84CD-4C4E-876F-7CD9FAB219E8}">
      <dsp:nvSpPr>
        <dsp:cNvPr id="0" name=""/>
        <dsp:cNvSpPr/>
      </dsp:nvSpPr>
      <dsp:spPr>
        <a:xfrm>
          <a:off x="1533227" y="2820268"/>
          <a:ext cx="354558" cy="354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BE346-0AC6-41F2-A6E4-8DEA3A55BEE1}">
      <dsp:nvSpPr>
        <dsp:cNvPr id="0" name=""/>
        <dsp:cNvSpPr/>
      </dsp:nvSpPr>
      <dsp:spPr>
        <a:xfrm>
          <a:off x="1821584" y="2931108"/>
          <a:ext cx="1810512" cy="79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73" tIns="0" rIns="0" bIns="0" numCol="1" spcCol="1270" anchor="t" anchorCtr="0">
          <a:noAutofit/>
        </a:bodyPr>
        <a:lstStyle/>
        <a:p>
          <a:pPr marL="0" lvl="0" indent="0" algn="l" defTabSz="488950">
            <a:lnSpc>
              <a:spcPct val="90000"/>
            </a:lnSpc>
            <a:spcBef>
              <a:spcPct val="0"/>
            </a:spcBef>
            <a:spcAft>
              <a:spcPct val="35000"/>
            </a:spcAft>
            <a:buNone/>
          </a:pPr>
          <a:r>
            <a:rPr lang="fi-FI" sz="1100" kern="1200" dirty="0"/>
            <a:t>Yhteydenotto/ konsultaatio</a:t>
          </a:r>
        </a:p>
        <a:p>
          <a:pPr marL="0" lvl="0" indent="0" algn="l" defTabSz="488950">
            <a:lnSpc>
              <a:spcPct val="90000"/>
            </a:lnSpc>
            <a:spcBef>
              <a:spcPct val="0"/>
            </a:spcBef>
            <a:spcAft>
              <a:spcPct val="35000"/>
            </a:spcAft>
            <a:buNone/>
          </a:pPr>
          <a:r>
            <a:rPr lang="fi-FI" sz="1100" kern="1200" dirty="0"/>
            <a:t>Työllisyyspalvelut, Sote-palvelut, KELA</a:t>
          </a:r>
        </a:p>
      </dsp:txBody>
      <dsp:txXfrm>
        <a:off x="1821584" y="2931108"/>
        <a:ext cx="1810512" cy="794116"/>
      </dsp:txXfrm>
    </dsp:sp>
    <dsp:sp modelId="{054B36D0-CCCD-497C-9CDB-7C1F4FFC80FC}">
      <dsp:nvSpPr>
        <dsp:cNvPr id="0" name=""/>
        <dsp:cNvSpPr/>
      </dsp:nvSpPr>
      <dsp:spPr>
        <a:xfrm>
          <a:off x="2578621" y="2077275"/>
          <a:ext cx="477691" cy="4903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3DB52-6776-48AA-9F5B-25D0452E2CA7}">
      <dsp:nvSpPr>
        <dsp:cNvPr id="0" name=""/>
        <dsp:cNvSpPr/>
      </dsp:nvSpPr>
      <dsp:spPr>
        <a:xfrm>
          <a:off x="2836937" y="2149880"/>
          <a:ext cx="1850270" cy="33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25" tIns="0" rIns="0" bIns="0" numCol="1" spcCol="1270" anchor="t" anchorCtr="0">
          <a:noAutofit/>
        </a:bodyPr>
        <a:lstStyle/>
        <a:p>
          <a:pPr marL="0" lvl="0" indent="0" algn="l" defTabSz="488950">
            <a:lnSpc>
              <a:spcPct val="90000"/>
            </a:lnSpc>
            <a:spcBef>
              <a:spcPct val="0"/>
            </a:spcBef>
            <a:spcAft>
              <a:spcPct val="35000"/>
            </a:spcAft>
            <a:buNone/>
          </a:pPr>
          <a:r>
            <a:rPr lang="fi-FI" sz="1100" kern="1200" dirty="0"/>
            <a:t>Yhteinen palvelutarpeen arviointi ja suunnitelma</a:t>
          </a:r>
        </a:p>
      </dsp:txBody>
      <dsp:txXfrm>
        <a:off x="2836937" y="2149880"/>
        <a:ext cx="1850270" cy="33794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30.5.2022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30.5.2022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19</a:t>
            </a:fld>
            <a:endParaRPr lang="fi-FI"/>
          </a:p>
        </p:txBody>
      </p:sp>
    </p:spTree>
    <p:extLst>
      <p:ext uri="{BB962C8B-B14F-4D97-AF65-F5344CB8AC3E}">
        <p14:creationId xmlns:p14="http://schemas.microsoft.com/office/powerpoint/2010/main" val="165263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36</a:t>
            </a:fld>
            <a:endParaRPr lang="fi-FI"/>
          </a:p>
        </p:txBody>
      </p:sp>
    </p:spTree>
    <p:extLst>
      <p:ext uri="{BB962C8B-B14F-4D97-AF65-F5344CB8AC3E}">
        <p14:creationId xmlns:p14="http://schemas.microsoft.com/office/powerpoint/2010/main" val="320930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descr="Taustakuva"/>
          <p:cNvGrpSpPr>
            <a:grpSpLocks noChangeAspect="1"/>
          </p:cNvGrpSpPr>
          <p:nvPr userDrawn="1"/>
        </p:nvGrpSpPr>
        <p:grpSpPr bwMode="auto">
          <a:xfrm>
            <a:off x="3175" y="0"/>
            <a:ext cx="9140825" cy="51435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347614"/>
            <a:ext cx="5832648" cy="2095528"/>
          </a:xfrm>
        </p:spPr>
        <p:txBody>
          <a:bodyPr anchor="b" anchorCtr="0">
            <a:noAutofit/>
          </a:bodyPr>
          <a:lstStyle>
            <a:lvl1pPr algn="l">
              <a:defRPr sz="4000">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Picture 2" descr="työkykyohjelman logo">
            <a:extLst>
              <a:ext uri="{FF2B5EF4-FFF2-40B4-BE49-F238E27FC236}">
                <a16:creationId xmlns:a16="http://schemas.microsoft.com/office/drawing/2014/main" id="{6A75AB53-7407-FB4F-88DB-E4EB86078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4"/>
          </a:xfrm>
          <a:prstGeom prst="rect">
            <a:avLst/>
          </a:prstGeom>
        </p:spPr>
      </p:pic>
    </p:spTree>
    <p:extLst>
      <p:ext uri="{BB962C8B-B14F-4D97-AF65-F5344CB8AC3E}">
        <p14:creationId xmlns:p14="http://schemas.microsoft.com/office/powerpoint/2010/main" val="4832063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30378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70797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descr="kaarielementti"/>
          <p:cNvSpPr/>
          <p:nvPr userDrawn="1"/>
        </p:nvSpPr>
        <p:spPr>
          <a:xfrm rot="10800000" flipV="1">
            <a:off x="4427983" y="-21804"/>
            <a:ext cx="4714430" cy="516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descr="kaarielementti"/>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04" name="Picture 51" descr="työkykyohjelman logo">
            <a:extLst>
              <a:ext uri="{FF2B5EF4-FFF2-40B4-BE49-F238E27FC236}">
                <a16:creationId xmlns:a16="http://schemas.microsoft.com/office/drawing/2014/main" id="{F07F2CD9-BDD8-2848-B9FD-12A39B160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9599" y="4363971"/>
            <a:ext cx="3132881" cy="625542"/>
          </a:xfrm>
          <a:prstGeom prst="rect">
            <a:avLst/>
          </a:prstGeom>
        </p:spPr>
      </p:pic>
    </p:spTree>
    <p:extLst>
      <p:ext uri="{BB962C8B-B14F-4D97-AF65-F5344CB8AC3E}">
        <p14:creationId xmlns:p14="http://schemas.microsoft.com/office/powerpoint/2010/main" val="26352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1205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fi-FI"/>
              <a:t>Muokkaa tekstin perustyylejä</a:t>
            </a:r>
          </a:p>
        </p:txBody>
      </p:sp>
      <p:sp>
        <p:nvSpPr>
          <p:cNvPr id="8" name="Otsikko 7"/>
          <p:cNvSpPr>
            <a:spLocks noGrp="1"/>
          </p:cNvSpPr>
          <p:nvPr>
            <p:ph type="title"/>
          </p:nvPr>
        </p:nvSpPr>
        <p:spPr>
          <a:xfrm>
            <a:off x="432785" y="4371949"/>
            <a:ext cx="4211223" cy="607895"/>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fi-FI" sz="1200"/>
              <a:t>Muokkaa tekstin perustyylejä</a:t>
            </a:r>
          </a:p>
        </p:txBody>
      </p:sp>
    </p:spTree>
    <p:extLst>
      <p:ext uri="{BB962C8B-B14F-4D97-AF65-F5344CB8AC3E}">
        <p14:creationId xmlns:p14="http://schemas.microsoft.com/office/powerpoint/2010/main" val="363994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13272" y="0"/>
            <a:ext cx="6336704"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a:p>
            <a:pPr lvl="1"/>
            <a:r>
              <a:rPr lang="fi-FI" sz="1400"/>
              <a:t>toinen taso</a:t>
            </a:r>
          </a:p>
          <a:p>
            <a:pPr lvl="2"/>
            <a:r>
              <a:rPr lang="fi-FI" sz="1400"/>
              <a:t>kolmas taso</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30.5.2022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9144000" cy="51435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rgbClr val="FFFFFF"/>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466250"/>
            <a:ext cx="2412801" cy="481764"/>
          </a:xfrm>
          <a:prstGeom prst="rect">
            <a:avLst/>
          </a:prstGeom>
        </p:spPr>
      </p:pic>
    </p:spTree>
    <p:extLst>
      <p:ext uri="{BB962C8B-B14F-4D97-AF65-F5344CB8AC3E}">
        <p14:creationId xmlns:p14="http://schemas.microsoft.com/office/powerpoint/2010/main" val="374766855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4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9144000" cy="51435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466250"/>
            <a:ext cx="2412801" cy="481764"/>
          </a:xfrm>
          <a:prstGeom prst="rect">
            <a:avLst/>
          </a:prstGeom>
        </p:spPr>
      </p:pic>
    </p:spTree>
    <p:extLst>
      <p:ext uri="{BB962C8B-B14F-4D97-AF65-F5344CB8AC3E}">
        <p14:creationId xmlns:p14="http://schemas.microsoft.com/office/powerpoint/2010/main" val="303762831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descr="kaarielementti"/>
          <p:cNvGrpSpPr/>
          <p:nvPr userDrawn="1"/>
        </p:nvGrpSpPr>
        <p:grpSpPr>
          <a:xfrm>
            <a:off x="-1" y="0"/>
            <a:ext cx="9143999" cy="51435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5" name="Otsikko 1"/>
          <p:cNvSpPr>
            <a:spLocks noGrp="1"/>
          </p:cNvSpPr>
          <p:nvPr userDrawn="1">
            <p:ph type="ctrTitle" hasCustomPrompt="1"/>
          </p:nvPr>
        </p:nvSpPr>
        <p:spPr>
          <a:xfrm>
            <a:off x="4251079" y="1755757"/>
            <a:ext cx="4634027" cy="1400175"/>
          </a:xfrm>
        </p:spPr>
        <p:txBody>
          <a:bodyPr anchor="b" anchorCtr="0">
            <a:noAutofit/>
          </a:bodyPr>
          <a:lstStyle>
            <a:lvl1pPr algn="l">
              <a:defRPr sz="4000">
                <a:solidFill>
                  <a:srgbClr val="FFFFFF"/>
                </a:solidFill>
              </a:defRPr>
            </a:lvl1pPr>
          </a:lstStyle>
          <a:p>
            <a:r>
              <a:rPr lang="fi-FI" dirty="0"/>
              <a:t>Esityksen </a:t>
            </a:r>
            <a:br>
              <a:rPr lang="fi-FI" dirty="0"/>
            </a:br>
            <a:r>
              <a:rPr lang="fi-FI" dirty="0"/>
              <a:t>päättävä teksti</a:t>
            </a:r>
          </a:p>
        </p:txBody>
      </p:sp>
      <p:sp>
        <p:nvSpPr>
          <p:cNvPr id="96" name="Alaotsikko 2"/>
          <p:cNvSpPr>
            <a:spLocks noGrp="1"/>
          </p:cNvSpPr>
          <p:nvPr userDrawn="1">
            <p:ph type="subTitle" idx="1"/>
          </p:nvPr>
        </p:nvSpPr>
        <p:spPr>
          <a:xfrm>
            <a:off x="4251079" y="3413108"/>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5" name="Picture 14" descr="työkykyohjelman logo">
            <a:extLst>
              <a:ext uri="{FF2B5EF4-FFF2-40B4-BE49-F238E27FC236}">
                <a16:creationId xmlns:a16="http://schemas.microsoft.com/office/drawing/2014/main" id="{CCC6C89A-EB61-4042-B19C-8A683577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3"/>
          </a:xfrm>
          <a:prstGeom prst="rect">
            <a:avLst/>
          </a:prstGeom>
        </p:spPr>
      </p:pic>
    </p:spTree>
    <p:extLst>
      <p:ext uri="{BB962C8B-B14F-4D97-AF65-F5344CB8AC3E}">
        <p14:creationId xmlns:p14="http://schemas.microsoft.com/office/powerpoint/2010/main" val="28581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71800" y="0"/>
            <a:ext cx="6378176"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2"/>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30.5.2022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23581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descr="taustakuva"/>
          <p:cNvGrpSpPr/>
          <p:nvPr userDrawn="1"/>
        </p:nvGrpSpPr>
        <p:grpSpPr>
          <a:xfrm>
            <a:off x="5103813" y="0"/>
            <a:ext cx="4038600" cy="51435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FFB85E"/>
            </a:solidFill>
            <a:ln>
              <a:noFill/>
            </a:ln>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347614"/>
            <a:ext cx="5832648" cy="2095528"/>
          </a:xfrm>
        </p:spPr>
        <p:txBody>
          <a:bodyPr anchor="b" anchorCtr="0">
            <a:noAutofit/>
          </a:bodyPr>
          <a:lstStyle>
            <a:lvl1pPr algn="l">
              <a:defRPr sz="4000">
                <a:solidFill>
                  <a:schemeClr val="tx1">
                    <a:lumMod val="85000"/>
                    <a:lumOff val="15000"/>
                  </a:schemeClr>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4" name="Picture 13" descr="työkykyohjelman logo">
            <a:extLst>
              <a:ext uri="{FF2B5EF4-FFF2-40B4-BE49-F238E27FC236}">
                <a16:creationId xmlns:a16="http://schemas.microsoft.com/office/drawing/2014/main" id="{178ED2CD-2483-5F40-8C43-0CE3EDDC7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4"/>
          </a:xfrm>
          <a:prstGeom prst="rect">
            <a:avLst/>
          </a:prstGeom>
        </p:spPr>
      </p:pic>
    </p:spTree>
    <p:extLst>
      <p:ext uri="{BB962C8B-B14F-4D97-AF65-F5344CB8AC3E}">
        <p14:creationId xmlns:p14="http://schemas.microsoft.com/office/powerpoint/2010/main" val="228203029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C606A5-27D7-414C-B339-3DD0B44E40E5}"/>
              </a:ext>
            </a:extLst>
          </p:cNvPr>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EC5CECD3-7C73-4A79-848D-93D4F7CD127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A7373E4-3261-4657-8F1B-602FF39B9AA4}"/>
              </a:ext>
            </a:extLst>
          </p:cNvPr>
          <p:cNvSpPr>
            <a:spLocks noGrp="1"/>
          </p:cNvSpPr>
          <p:nvPr>
            <p:ph type="dt" sz="half" idx="10"/>
          </p:nvPr>
        </p:nvSpPr>
        <p:spPr/>
        <p:txBody>
          <a:bodyPr/>
          <a:lstStyle/>
          <a:p>
            <a:fld id="{1377CD5B-13F3-4C85-A472-B5D4A5D1ADB1}" type="datetimeFigureOut">
              <a:rPr lang="fi-FI" smtClean="0"/>
              <a:t>30.5.2022</a:t>
            </a:fld>
            <a:endParaRPr lang="fi-FI"/>
          </a:p>
        </p:txBody>
      </p:sp>
      <p:sp>
        <p:nvSpPr>
          <p:cNvPr id="5" name="Alatunnisteen paikkamerkki 4">
            <a:extLst>
              <a:ext uri="{FF2B5EF4-FFF2-40B4-BE49-F238E27FC236}">
                <a16:creationId xmlns:a16="http://schemas.microsoft.com/office/drawing/2014/main" id="{7059457D-C8D5-44B0-A000-AC6B2182440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2EAB452-FD05-47A5-9728-EB180DD7D0B6}"/>
              </a:ext>
            </a:extLst>
          </p:cNvPr>
          <p:cNvSpPr>
            <a:spLocks noGrp="1"/>
          </p:cNvSpPr>
          <p:nvPr>
            <p:ph type="sldNum" sz="quarter" idx="12"/>
          </p:nvPr>
        </p:nvSpPr>
        <p:spPr/>
        <p:txBody>
          <a:bodyPr/>
          <a:lstStyle/>
          <a:p>
            <a:fld id="{0C649D2B-F027-4765-83CA-D6B3E6196AC4}" type="slidenum">
              <a:rPr lang="fi-FI" smtClean="0"/>
              <a:t>‹#›</a:t>
            </a:fld>
            <a:endParaRPr lang="fi-FI"/>
          </a:p>
        </p:txBody>
      </p:sp>
    </p:spTree>
    <p:extLst>
      <p:ext uri="{BB962C8B-B14F-4D97-AF65-F5344CB8AC3E}">
        <p14:creationId xmlns:p14="http://schemas.microsoft.com/office/powerpoint/2010/main" val="134833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pic>
        <p:nvPicPr>
          <p:cNvPr id="60" name="Picture 59" descr="taustakuv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7" y="0"/>
            <a:ext cx="9139646" cy="5143500"/>
          </a:xfrm>
          <a:prstGeom prst="rect">
            <a:avLst/>
          </a:prstGeom>
        </p:spPr>
      </p:pic>
      <p:sp>
        <p:nvSpPr>
          <p:cNvPr id="10" name="Otsikko 1"/>
          <p:cNvSpPr>
            <a:spLocks noGrp="1"/>
          </p:cNvSpPr>
          <p:nvPr userDrawn="1">
            <p:ph type="ctrTitle"/>
          </p:nvPr>
        </p:nvSpPr>
        <p:spPr>
          <a:xfrm>
            <a:off x="683568" y="1844374"/>
            <a:ext cx="5832648" cy="2095528"/>
          </a:xfrm>
        </p:spPr>
        <p:txBody>
          <a:bodyPr anchor="b" anchorCtr="0">
            <a:noAutofit/>
          </a:bodyPr>
          <a:lstStyle>
            <a:lvl1pPr algn="l">
              <a:defRPr sz="4000">
                <a:solidFill>
                  <a:srgbClr val="FFFFFF"/>
                </a:solidFill>
              </a:defRPr>
            </a:lvl1pPr>
          </a:lstStyle>
          <a:p>
            <a:r>
              <a:rPr lang="fi-FI"/>
              <a:t>Muokkaa perustyyl. napsautt.</a:t>
            </a:r>
            <a:endParaRPr lang="fi-FI" dirty="0"/>
          </a:p>
        </p:txBody>
      </p:sp>
      <p:sp>
        <p:nvSpPr>
          <p:cNvPr id="11"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52" name="Picture 51">
            <a:extLst>
              <a:ext uri="{FF2B5EF4-FFF2-40B4-BE49-F238E27FC236}">
                <a16:creationId xmlns:a16="http://schemas.microsoft.com/office/drawing/2014/main" id="{F07F2CD9-BDD8-2848-B9FD-12A39B160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4550883"/>
            <a:ext cx="2196777" cy="438630"/>
          </a:xfrm>
          <a:prstGeom prst="rect">
            <a:avLst/>
          </a:prstGeom>
        </p:spPr>
      </p:pic>
    </p:spTree>
    <p:extLst>
      <p:ext uri="{BB962C8B-B14F-4D97-AF65-F5344CB8AC3E}">
        <p14:creationId xmlns:p14="http://schemas.microsoft.com/office/powerpoint/2010/main" val="133674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9933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240282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312469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00151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1" name="Picture 10" descr="työkykyohjelman logo">
            <a:extLst>
              <a:ext uri="{FF2B5EF4-FFF2-40B4-BE49-F238E27FC236}">
                <a16:creationId xmlns:a16="http://schemas.microsoft.com/office/drawing/2014/main" id="{80809B85-DEF6-2A45-9E8D-29AF28A4B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198073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04441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773" r:id="rId1"/>
    <p:sldLayoutId id="2147483779" r:id="rId2"/>
    <p:sldLayoutId id="2147483690" r:id="rId3"/>
    <p:sldLayoutId id="2147483776" r:id="rId4"/>
    <p:sldLayoutId id="2147483792" r:id="rId5"/>
    <p:sldLayoutId id="2147483783" r:id="rId6"/>
    <p:sldLayoutId id="2147483786" r:id="rId7"/>
    <p:sldLayoutId id="2147483775" r:id="rId8"/>
    <p:sldLayoutId id="2147483787" r:id="rId9"/>
    <p:sldLayoutId id="2147483778" r:id="rId10"/>
    <p:sldLayoutId id="2147483791" r:id="rId11"/>
    <p:sldLayoutId id="2147483789" r:id="rId12"/>
    <p:sldLayoutId id="2147483747" r:id="rId13"/>
    <p:sldLayoutId id="2147483780" r:id="rId14"/>
    <p:sldLayoutId id="2147483781" r:id="rId15"/>
    <p:sldLayoutId id="2147483777" r:id="rId16"/>
    <p:sldLayoutId id="2147483788" r:id="rId17"/>
    <p:sldLayoutId id="2147483691" r:id="rId18"/>
    <p:sldLayoutId id="2147483790" r:id="rId19"/>
    <p:sldLayoutId id="2147483793" r:id="rId20"/>
  </p:sldLayoutIdLst>
  <p:hf hdr="0" ftr="0"/>
  <p:txStyles>
    <p:title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Soite.talousneuvola@soite.fi"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kela.fi/kuntoutus-ja-sopeutumisvalmennuskurssit" TargetMode="External"/><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318"/>
            <a:ext cx="5832648" cy="2095528"/>
          </a:xfrm>
        </p:spPr>
        <p:txBody>
          <a:bodyPr/>
          <a:lstStyle/>
          <a:p>
            <a:r>
              <a:rPr lang="fi-FI" dirty="0">
                <a:solidFill>
                  <a:schemeClr val="bg1"/>
                </a:solidFill>
              </a:rPr>
              <a:t>Työkyvyn tuen palvelukokonaisuus</a:t>
            </a:r>
          </a:p>
        </p:txBody>
      </p:sp>
      <p:sp>
        <p:nvSpPr>
          <p:cNvPr id="3" name="Subtitle 2"/>
          <p:cNvSpPr>
            <a:spLocks noGrp="1"/>
          </p:cNvSpPr>
          <p:nvPr>
            <p:ph type="subTitle" idx="1"/>
          </p:nvPr>
        </p:nvSpPr>
        <p:spPr/>
        <p:txBody>
          <a:bodyPr/>
          <a:lstStyle/>
          <a:p>
            <a:r>
              <a:rPr lang="fi-FI" dirty="0">
                <a:solidFill>
                  <a:schemeClr val="bg1"/>
                </a:solidFill>
              </a:rPr>
              <a:t>KP Työkykyhanke versio 31.5.2022</a:t>
            </a:r>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635646"/>
            <a:ext cx="5294865" cy="3168352"/>
          </a:xfrm>
        </p:spPr>
        <p:txBody>
          <a:bodyPr vert="horz" lIns="91440" tIns="45720" rIns="91440" bIns="45720" rtlCol="0" anchor="t">
            <a:normAutofit lnSpcReduction="10000"/>
          </a:bodyPr>
          <a:lstStyle/>
          <a:p>
            <a:pPr marL="0" indent="0">
              <a:buNone/>
            </a:pPr>
            <a:endParaRPr lang="fi-FI" sz="1200" b="1" dirty="0">
              <a:cs typeface="Arial"/>
            </a:endParaRPr>
          </a:p>
          <a:p>
            <a:pPr marL="0" indent="0">
              <a:buNone/>
            </a:pPr>
            <a:r>
              <a:rPr lang="fi-FI" sz="1200" b="1" dirty="0">
                <a:cs typeface="Arial"/>
              </a:rPr>
              <a:t>Työllistymistä edistävä monialainen yhteispalvelu, TYP</a:t>
            </a:r>
          </a:p>
          <a:p>
            <a:pPr marL="267970" indent="-267970"/>
            <a:r>
              <a:rPr lang="fi-FI" sz="1400" dirty="0">
                <a:ea typeface="+mn-lt"/>
                <a:cs typeface="+mn-lt"/>
              </a:rPr>
              <a:t>Työllistymistä edistävä monialainen yhteispalvelu TYP on yhteistoimintamalli, jossa te- toimisto/työllisyyden kuntakokeilu, kunta ja Kansaneläkelaitos yhdessä arvioivat työttömän palvelutarpeen ja suunnittelevat hänelle tarkoituksenmukaiset palvelukokonaisuudet. </a:t>
            </a:r>
            <a:endParaRPr lang="fi-FI" sz="1400" dirty="0">
              <a:cs typeface="Arial"/>
            </a:endParaRPr>
          </a:p>
          <a:p>
            <a:pPr marL="267970" indent="-267970"/>
            <a:r>
              <a:rPr lang="fi-FI" sz="1400" dirty="0">
                <a:ea typeface="+mn-lt"/>
                <a:cs typeface="+mn-lt"/>
              </a:rPr>
              <a:t>TYP-palveluun sisältyy työttömän palvelutarpeen mukaisesti yhteensovitettuna kokonaisuutena julkisia työvoimapalveluja, sosiaali- ja terveyspalveluja, kuntoutuspalveluja sekä mahdollisesti muita työllistymistä edistäviä palveluja. Palvelu on tarkoitettu pidempään työttömänä olleille yhteispalvelua tarvitseville. </a:t>
            </a:r>
            <a:endParaRPr lang="fi-FI" sz="1400" dirty="0"/>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235340"/>
            <a:ext cx="5363351" cy="1400306"/>
          </a:xfrm>
        </p:spPr>
        <p:txBody>
          <a:bodyPr/>
          <a:lstStyle/>
          <a:p>
            <a:br>
              <a:rPr lang="fi-FI" dirty="0"/>
            </a:br>
            <a:br>
              <a:rPr lang="fi-FI" dirty="0"/>
            </a:br>
            <a:r>
              <a:rPr lang="fi-FI" sz="2800" dirty="0"/>
              <a:t>Sosiaalihuollon työllistymistä tukevat palvelut, TYP-palvelu</a:t>
            </a:r>
          </a:p>
        </p:txBody>
      </p:sp>
      <p:pic>
        <p:nvPicPr>
          <p:cNvPr id="4" name="Kuva 3">
            <a:extLst>
              <a:ext uri="{FF2B5EF4-FFF2-40B4-BE49-F238E27FC236}">
                <a16:creationId xmlns:a16="http://schemas.microsoft.com/office/drawing/2014/main" id="{CFFD40C7-347D-4E77-8B21-A770899872D2}"/>
              </a:ext>
            </a:extLst>
          </p:cNvPr>
          <p:cNvPicPr>
            <a:picLocks noChangeAspect="1"/>
          </p:cNvPicPr>
          <p:nvPr/>
        </p:nvPicPr>
        <p:blipFill>
          <a:blip r:embed="rId2"/>
          <a:stretch>
            <a:fillRect/>
          </a:stretch>
        </p:blipFill>
        <p:spPr>
          <a:xfrm>
            <a:off x="5894488" y="1275606"/>
            <a:ext cx="3070000" cy="3312368"/>
          </a:xfrm>
          <a:prstGeom prst="rect">
            <a:avLst/>
          </a:prstGeom>
        </p:spPr>
      </p:pic>
    </p:spTree>
    <p:extLst>
      <p:ext uri="{BB962C8B-B14F-4D97-AF65-F5344CB8AC3E}">
        <p14:creationId xmlns:p14="http://schemas.microsoft.com/office/powerpoint/2010/main" val="180022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25024"/>
            <a:ext cx="5294865" cy="3393001"/>
          </a:xfrm>
        </p:spPr>
        <p:txBody>
          <a:bodyPr vert="horz" lIns="91440" tIns="45720" rIns="91440" bIns="45720" rtlCol="0" anchor="t">
            <a:normAutofit fontScale="32500" lnSpcReduction="20000"/>
          </a:bodyPr>
          <a:lstStyle/>
          <a:p>
            <a:pPr marL="0" indent="0">
              <a:buNone/>
            </a:pPr>
            <a:endParaRPr lang="fi-FI" sz="4400" dirty="0">
              <a:cs typeface="Arial"/>
            </a:endParaRPr>
          </a:p>
          <a:p>
            <a:pPr marL="0" indent="0">
              <a:buNone/>
            </a:pPr>
            <a:r>
              <a:rPr lang="fi-FI" sz="4400" dirty="0">
                <a:cs typeface="Arial"/>
              </a:rPr>
              <a:t>Kuntouttavan työtoiminnan palvelukokonaisuuteen kuuluu henkilön elämänhallintaa sekä työ- ja toimintakykyä edistäviä palveluita (laki kuntouttavasta työtoiminnasta13a§). </a:t>
            </a:r>
          </a:p>
          <a:p>
            <a:pPr marL="0" indent="0">
              <a:buNone/>
            </a:pPr>
            <a:r>
              <a:rPr lang="fi-FI" sz="4400" dirty="0">
                <a:cs typeface="Arial"/>
              </a:rPr>
              <a:t>Kuntouttavan työtoiminnan palvelu voi olla yksilö- ja ryhmämuotoista toimintaa, jota voidaan toteuttaa erilaisissa toimintaympäristöissä. Palveluun tulee sisältyä aina henkilön tarvitsema tuki, ja ohjaus jota annetaan henkilökohtaisena tai ryhmässä toteutettavana palveluna. </a:t>
            </a:r>
          </a:p>
          <a:p>
            <a:pPr marL="0" indent="0">
              <a:buNone/>
            </a:pPr>
            <a:r>
              <a:rPr lang="fi-FI" sz="4400" dirty="0">
                <a:cs typeface="Arial"/>
              </a:rPr>
              <a:t>Kuntouttava työtoiminta on monialaista, ja sosiaalihuollon ammattihenkilön vastuulla on kuntouttavan työtoiminnan palveluun osallistuvan asiakkaan palveluprosessi (sosiaalihuoltolaki). Kuntouttava työtoiminta on sovitettava yhteen henkilön tarvitsemien sosiaali-, terveys- ja kuntoutuspalvelujen, julkisten työvoimapalvelujen sekä muiden palvelujen ja tukitoimien kanssa.</a:t>
            </a:r>
          </a:p>
          <a:p>
            <a:pPr marL="0" indent="0">
              <a:buNone/>
            </a:pPr>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235340"/>
            <a:ext cx="5435359" cy="974270"/>
          </a:xfrm>
        </p:spPr>
        <p:txBody>
          <a:bodyPr/>
          <a:lstStyle/>
          <a:p>
            <a:r>
              <a:rPr lang="fi-FI" sz="2800" dirty="0">
                <a:latin typeface="Arial Narrow"/>
              </a:rPr>
              <a:t>Sosiaalihuollon työllistymistä tukevat palvelut, kuntouttava työtoiminta</a:t>
            </a:r>
            <a:endParaRPr lang="fi-FI" sz="2800" dirty="0"/>
          </a:p>
        </p:txBody>
      </p:sp>
      <p:pic>
        <p:nvPicPr>
          <p:cNvPr id="4098" name="Picture 2" descr="white bird flying during daytime">
            <a:extLst>
              <a:ext uri="{FF2B5EF4-FFF2-40B4-BE49-F238E27FC236}">
                <a16:creationId xmlns:a16="http://schemas.microsoft.com/office/drawing/2014/main" id="{3DF4BD5A-A683-4649-92CA-27181127AB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201343"/>
            <a:ext cx="2304256"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88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25024"/>
            <a:ext cx="5294865" cy="3393001"/>
          </a:xfrm>
        </p:spPr>
        <p:txBody>
          <a:bodyPr vert="horz" lIns="91440" tIns="45720" rIns="91440" bIns="45720" rtlCol="0" anchor="t">
            <a:normAutofit/>
          </a:bodyPr>
          <a:lstStyle/>
          <a:p>
            <a:pPr marL="0" indent="0">
              <a:buNone/>
            </a:pPr>
            <a:r>
              <a:rPr lang="fi-FI" sz="1400" dirty="0">
                <a:cs typeface="Arial"/>
              </a:rPr>
              <a:t>Paikat; kunta, kuntayhtymä, kolmas sektori</a:t>
            </a:r>
          </a:p>
          <a:p>
            <a:pPr marL="0" indent="0">
              <a:buNone/>
            </a:pPr>
            <a:r>
              <a:rPr lang="fi-FI" sz="1400" dirty="0">
                <a:cs typeface="Arial"/>
              </a:rPr>
              <a:t>Kuntouttavaa työtoimintaa järjestää kunnat ja kaupungit niiden eri toimipisteet esim. päiväkodeissa, kouluilla, Keski-Pohjanmaan sosiaali- ja terveyspalvelukuntayhtymä Soiten eri toimipisteissä, yhdistykset ja järjestöt kuten SPR, KPSPY, Ykspihlajan asukasyhdistys, eläinhoitola Kotipesä, Taito Keski-Pohjanmaa, seurakunnat.</a:t>
            </a:r>
          </a:p>
          <a:p>
            <a:pPr marL="0" indent="0">
              <a:buNone/>
            </a:pPr>
            <a:r>
              <a:rPr lang="fi-FI" sz="1400" dirty="0">
                <a:cs typeface="Arial"/>
              </a:rPr>
              <a:t>Kuntouttavan työtoiminnan ohjaajina toimivat sosiaaliohjaajat ovat kuntouttavassa työtoiminnassa olevien asiakkaiden asiakasvastaavia. Kuntouttavassa työtoiminnassa toimivien sosiaaliohjaajien työtehtäviin kuuluu yhteydenpito kuntouttavan työtoiminnan järjestäjään ja palvelun tavoitteiden toteutumisen seuranta. </a:t>
            </a:r>
            <a:endParaRPr lang="fi-FI" dirty="0">
              <a:highlight>
                <a:srgbClr val="FFFF00"/>
              </a:highlight>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6" y="195486"/>
            <a:ext cx="5542126" cy="929538"/>
          </a:xfrm>
        </p:spPr>
        <p:txBody>
          <a:bodyPr/>
          <a:lstStyle/>
          <a:p>
            <a:r>
              <a:rPr lang="fi-FI" sz="2800" dirty="0">
                <a:latin typeface="Arial Narrow"/>
              </a:rPr>
              <a:t>Sosiaalihuollon työllistymistä tukevat palvelut, kuntouttava työtoiminta</a:t>
            </a:r>
            <a:endParaRPr lang="fi-FI" sz="2800" dirty="0"/>
          </a:p>
        </p:txBody>
      </p:sp>
      <p:pic>
        <p:nvPicPr>
          <p:cNvPr id="4" name="Kuva 3">
            <a:extLst>
              <a:ext uri="{FF2B5EF4-FFF2-40B4-BE49-F238E27FC236}">
                <a16:creationId xmlns:a16="http://schemas.microsoft.com/office/drawing/2014/main" id="{15914A61-9256-4401-ACE3-D090F2E1259F}"/>
              </a:ext>
            </a:extLst>
          </p:cNvPr>
          <p:cNvPicPr>
            <a:picLocks noChangeAspect="1"/>
          </p:cNvPicPr>
          <p:nvPr/>
        </p:nvPicPr>
        <p:blipFill>
          <a:blip r:embed="rId2"/>
          <a:stretch>
            <a:fillRect/>
          </a:stretch>
        </p:blipFill>
        <p:spPr>
          <a:xfrm>
            <a:off x="6372200" y="1347614"/>
            <a:ext cx="2564904" cy="3393001"/>
          </a:xfrm>
          <a:prstGeom prst="rect">
            <a:avLst/>
          </a:prstGeom>
        </p:spPr>
      </p:pic>
    </p:spTree>
    <p:extLst>
      <p:ext uri="{BB962C8B-B14F-4D97-AF65-F5344CB8AC3E}">
        <p14:creationId xmlns:p14="http://schemas.microsoft.com/office/powerpoint/2010/main" val="328770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25024"/>
            <a:ext cx="5294865" cy="3393001"/>
          </a:xfrm>
        </p:spPr>
        <p:txBody>
          <a:bodyPr vert="horz" lIns="91440" tIns="45720" rIns="91440" bIns="45720" rtlCol="0" anchor="t">
            <a:normAutofit fontScale="32500" lnSpcReduction="20000"/>
          </a:bodyPr>
          <a:lstStyle/>
          <a:p>
            <a:pPr marL="0" indent="0">
              <a:buNone/>
            </a:pPr>
            <a:r>
              <a:rPr lang="fi-FI" sz="4400" dirty="0">
                <a:cs typeface="Arial"/>
              </a:rPr>
              <a:t>Milloin asiakas ohjataan sos. </a:t>
            </a:r>
            <a:r>
              <a:rPr lang="fi-FI" sz="4400" dirty="0" err="1">
                <a:cs typeface="Arial"/>
              </a:rPr>
              <a:t>kunt</a:t>
            </a:r>
            <a:r>
              <a:rPr lang="fi-FI" sz="4400" dirty="0">
                <a:cs typeface="Arial"/>
              </a:rPr>
              <a:t>. palveluun?</a:t>
            </a:r>
          </a:p>
          <a:p>
            <a:pPr marL="0" indent="0">
              <a:buNone/>
            </a:pPr>
            <a:r>
              <a:rPr lang="fi-FI" sz="4400" dirty="0">
                <a:cs typeface="Arial"/>
              </a:rPr>
              <a:t>Sosiaalisen kuntoutuksen tavoitteena voi olla arkielämän taitojen oppimista, päihteettömän arjen hallintaa, koulutukseen tai työhön tarvittavien asioiden harjoittelua tai tukea ryhmässä toimimiseen.</a:t>
            </a:r>
          </a:p>
          <a:p>
            <a:pPr marL="0" indent="0">
              <a:buNone/>
            </a:pPr>
            <a:r>
              <a:rPr lang="fi-FI" sz="4400" dirty="0">
                <a:cs typeface="Arial"/>
              </a:rPr>
              <a:t>Sosiaalisen kuntoutuksen välineitä voivat olla yksilöllinen psykososiaalinen tuki ja lähityö (kotikäynnit, mukana kulkeminen, kasvatuksellinen tuki omien asioiden hoitamiseen), erilaiset toiminnalliset ryhmät, vertaistuki, osallistuminen vapaaehtoistoimintaan, työtoiminta sekä kaikki asiakkaalle tarjottavat palvelut ja tukitoimet osana sovittua suunnitelmaa.</a:t>
            </a:r>
          </a:p>
          <a:p>
            <a:pPr marL="0" indent="0">
              <a:buNone/>
            </a:pPr>
            <a:r>
              <a:rPr lang="fi-FI" sz="4400" dirty="0">
                <a:cs typeface="Arial"/>
              </a:rPr>
              <a:t>Sosiaalisen kuntoutuksen taustalla on ymmärrys kokonaisvaltaisen työskentelyn välttämättömyydestä silloin, kun ongelmat ovat kasautuneet ja pitkittyneet tai kun sosiaalisen kuntoutuksen toimenpiteet ovat muutoin tarpeellisia henkilön sosiaalisen toimintakyvyn vahvistamiseksi ja osallisuuden edistämiseksi. (sosiaalihuoltolaki 17§)</a:t>
            </a:r>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235340"/>
            <a:ext cx="5435359" cy="974270"/>
          </a:xfrm>
        </p:spPr>
        <p:txBody>
          <a:bodyPr/>
          <a:lstStyle/>
          <a:p>
            <a:r>
              <a:rPr lang="fi-FI" sz="2800" dirty="0">
                <a:latin typeface="Arial Narrow"/>
              </a:rPr>
              <a:t>Sosiaalihuollon työllistymistä tukevat palvelut, sosiaalinen kuntoutus</a:t>
            </a:r>
            <a:endParaRPr lang="fi-FI" sz="2800" dirty="0"/>
          </a:p>
        </p:txBody>
      </p:sp>
      <p:pic>
        <p:nvPicPr>
          <p:cNvPr id="13" name="Kuva 12">
            <a:extLst>
              <a:ext uri="{FF2B5EF4-FFF2-40B4-BE49-F238E27FC236}">
                <a16:creationId xmlns:a16="http://schemas.microsoft.com/office/drawing/2014/main" id="{6EDDFD6F-7EC1-4BE4-9D8B-60027D537346}"/>
              </a:ext>
            </a:extLst>
          </p:cNvPr>
          <p:cNvPicPr>
            <a:picLocks noChangeAspect="1"/>
          </p:cNvPicPr>
          <p:nvPr/>
        </p:nvPicPr>
        <p:blipFill>
          <a:blip r:embed="rId2"/>
          <a:stretch>
            <a:fillRect/>
          </a:stretch>
        </p:blipFill>
        <p:spPr>
          <a:xfrm>
            <a:off x="5727650" y="2067899"/>
            <a:ext cx="3275856" cy="2105310"/>
          </a:xfrm>
          <a:prstGeom prst="rect">
            <a:avLst/>
          </a:prstGeom>
        </p:spPr>
      </p:pic>
    </p:spTree>
    <p:extLst>
      <p:ext uri="{BB962C8B-B14F-4D97-AF65-F5344CB8AC3E}">
        <p14:creationId xmlns:p14="http://schemas.microsoft.com/office/powerpoint/2010/main" val="142270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ssorted-color wheelbarrows">
            <a:extLst>
              <a:ext uri="{FF2B5EF4-FFF2-40B4-BE49-F238E27FC236}">
                <a16:creationId xmlns:a16="http://schemas.microsoft.com/office/drawing/2014/main" id="{98A2BD92-1D6E-4541-A514-B86DF2757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8" r="10737"/>
          <a:stretch/>
        </p:blipFill>
        <p:spPr bwMode="auto">
          <a:xfrm>
            <a:off x="2813272" y="10"/>
            <a:ext cx="6336704" cy="5143490"/>
          </a:xfrm>
          <a:prstGeom prst="rect">
            <a:avLst/>
          </a:prstGeom>
          <a:solidFill>
            <a:srgbClr val="FFFFFF"/>
          </a:solidFill>
        </p:spPr>
      </p:pic>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251521" y="207920"/>
            <a:ext cx="2160240" cy="1427726"/>
          </a:xfrm>
        </p:spPr>
        <p:txBody>
          <a:bodyPr anchor="b">
            <a:normAutofit/>
          </a:bodyPr>
          <a:lstStyle/>
          <a:p>
            <a:pPr>
              <a:lnSpc>
                <a:spcPct val="90000"/>
              </a:lnSpc>
            </a:pPr>
            <a:r>
              <a:rPr lang="fi-FI" sz="1800"/>
              <a:t>Sosiaalihuollon työllistymistä tukevat palvelut, sosiaalinen kuntoutus</a:t>
            </a:r>
          </a:p>
        </p:txBody>
      </p:sp>
      <p:sp>
        <p:nvSpPr>
          <p:cNvPr id="2" name="Sisällön paikkamerkki 1">
            <a:extLst>
              <a:ext uri="{FF2B5EF4-FFF2-40B4-BE49-F238E27FC236}">
                <a16:creationId xmlns:a16="http://schemas.microsoft.com/office/drawing/2014/main" id="{DB4EFE4F-24E0-4956-9192-A0561B811320}"/>
              </a:ext>
            </a:extLst>
          </p:cNvPr>
          <p:cNvSpPr>
            <a:spLocks noGrp="1"/>
          </p:cNvSpPr>
          <p:nvPr>
            <p:ph idx="14"/>
          </p:nvPr>
        </p:nvSpPr>
        <p:spPr>
          <a:xfrm>
            <a:off x="251521" y="1739485"/>
            <a:ext cx="2160240" cy="3240360"/>
          </a:xfrm>
        </p:spPr>
        <p:txBody>
          <a:bodyPr vert="horz" lIns="91440" tIns="45720" rIns="91440" bIns="45720" rtlCol="0">
            <a:normAutofit/>
          </a:bodyPr>
          <a:lstStyle/>
          <a:p>
            <a:pPr marL="0" indent="0">
              <a:buNone/>
            </a:pPr>
            <a:r>
              <a:rPr lang="fi-FI" sz="1400" dirty="0"/>
              <a:t> Milloin /mistä asiakas ohjataan sosiaalisen kuntoutuksen palveluun?</a:t>
            </a:r>
          </a:p>
          <a:p>
            <a:pPr marL="0" indent="0">
              <a:buNone/>
            </a:pPr>
            <a:r>
              <a:rPr lang="fi-FI" sz="1400" dirty="0"/>
              <a:t>Ohjaus:</a:t>
            </a:r>
          </a:p>
          <a:p>
            <a:pPr marL="0" indent="0">
              <a:buNone/>
            </a:pPr>
            <a:r>
              <a:rPr lang="fi-FI" sz="1400" dirty="0"/>
              <a:t>Asiakkaalla on elämänhallinnassa haasteita</a:t>
            </a:r>
          </a:p>
          <a:p>
            <a:pPr marL="0" indent="0">
              <a:buNone/>
            </a:pPr>
            <a:endParaRPr lang="fi-FI" sz="1400" dirty="0"/>
          </a:p>
          <a:p>
            <a:pPr marL="0" indent="0">
              <a:buNone/>
            </a:pPr>
            <a:r>
              <a:rPr lang="fi-FI" sz="1400" dirty="0"/>
              <a:t>Asiakkaan jatkopolut? kuntouttava työtoiminta, koulutus </a:t>
            </a:r>
            <a:r>
              <a:rPr lang="fi-FI" sz="1400" dirty="0" err="1"/>
              <a:t>jne</a:t>
            </a:r>
            <a:endParaRPr lang="fi-FI" sz="1400" dirty="0"/>
          </a:p>
          <a:p>
            <a:pPr marL="0" indent="0">
              <a:buNone/>
            </a:pPr>
            <a:endParaRPr lang="fi-FI" sz="1400" dirty="0"/>
          </a:p>
        </p:txBody>
      </p:sp>
      <p:sp>
        <p:nvSpPr>
          <p:cNvPr id="71" name="Date Placeholder 4">
            <a:extLst>
              <a:ext uri="{FF2B5EF4-FFF2-40B4-BE49-F238E27FC236}">
                <a16:creationId xmlns:a16="http://schemas.microsoft.com/office/drawing/2014/main" id="{201A8035-6C8E-1E64-6EED-9487BB265E94}"/>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73" name="Slide Number Placeholder 5">
            <a:extLst>
              <a:ext uri="{FF2B5EF4-FFF2-40B4-BE49-F238E27FC236}">
                <a16:creationId xmlns:a16="http://schemas.microsoft.com/office/drawing/2014/main" id="{A9E9CC8C-E7C8-1415-2FB0-F8DF22DBF9EE}"/>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14</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11525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251520" y="1750499"/>
            <a:ext cx="6120680" cy="3393001"/>
          </a:xfrm>
        </p:spPr>
        <p:txBody>
          <a:bodyPr vert="horz" lIns="91440" tIns="45720" rIns="91440" bIns="45720" rtlCol="0" anchor="t">
            <a:normAutofit/>
          </a:bodyPr>
          <a:lstStyle/>
          <a:p>
            <a:pPr marL="0" indent="0">
              <a:buNone/>
            </a:pPr>
            <a:r>
              <a:rPr lang="fi-FI" sz="1400" dirty="0">
                <a:cs typeface="Arial"/>
              </a:rPr>
              <a:t>Vammaispalvelut järjestävät erityishuollon palveluina päivätoimintaa, työtoimintaa ja avotyötä. </a:t>
            </a:r>
          </a:p>
          <a:p>
            <a:pPr marL="0" indent="0">
              <a:buNone/>
            </a:pPr>
            <a:r>
              <a:rPr lang="fi-FI" sz="1400" dirty="0">
                <a:cs typeface="Arial"/>
              </a:rPr>
              <a:t>Työtoimintaan voi kuulua ryhmämuotoista työhönvalmennusta, jossa tehdään mm. alihankintatöitä tai työsuorituksia eri työkohteissa. </a:t>
            </a:r>
          </a:p>
          <a:p>
            <a:pPr marL="0" indent="0">
              <a:buNone/>
            </a:pPr>
            <a:r>
              <a:rPr lang="fi-FI" sz="1400" dirty="0">
                <a:cs typeface="Arial"/>
              </a:rPr>
              <a:t>Avotyössä asiakkaat ovat mukana eri yritysten toiminnassa itsenäisesti ja työtoiminnan ohjaajan tukemana. Toimintapäiviltä maksetaan työosuusrahaa ja asiakkaiden ja työnantajien kanssa neuvotellaan myös työn tekemisestä palkkatyösuhteisena työnä. </a:t>
            </a: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411510"/>
            <a:ext cx="5363351" cy="1080120"/>
          </a:xfrm>
        </p:spPr>
        <p:txBody>
          <a:bodyPr/>
          <a:lstStyle/>
          <a:p>
            <a:r>
              <a:rPr lang="fi-FI" sz="2400" dirty="0">
                <a:latin typeface="Arial Narrow"/>
              </a:rPr>
              <a:t>Sosiaalihuolto; työllistymistä tukevat palvelut</a:t>
            </a:r>
            <a:br>
              <a:rPr lang="fi-FI" sz="1800" i="1" dirty="0">
                <a:latin typeface="Arial Narrow"/>
              </a:rPr>
            </a:br>
            <a:endParaRPr lang="fi-FI" sz="1800" i="1" dirty="0"/>
          </a:p>
        </p:txBody>
      </p:sp>
      <p:pic>
        <p:nvPicPr>
          <p:cNvPr id="6146" name="Picture 2" descr="man in black crew neck t-shirt sitting on chair">
            <a:extLst>
              <a:ext uri="{FF2B5EF4-FFF2-40B4-BE49-F238E27FC236}">
                <a16:creationId xmlns:a16="http://schemas.microsoft.com/office/drawing/2014/main" id="{316D4A3B-A3B2-45F0-A267-84A0B9DFC0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6143" y="1275606"/>
            <a:ext cx="2304256" cy="345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3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707654"/>
            <a:ext cx="4931303" cy="3096344"/>
          </a:xfrm>
        </p:spPr>
        <p:txBody>
          <a:bodyPr vert="horz" lIns="91440" tIns="45720" rIns="91440" bIns="45720" rtlCol="0" anchor="t">
            <a:normAutofit fontScale="77500" lnSpcReduction="20000"/>
          </a:bodyPr>
          <a:lstStyle/>
          <a:p>
            <a:pPr marL="0" indent="0">
              <a:buNone/>
            </a:pPr>
            <a:r>
              <a:rPr lang="fi-FI" dirty="0">
                <a:cs typeface="Arial"/>
              </a:rPr>
              <a:t>Kehittämishankkeen tavoitteena on tehdä matalan kynnyksen terveyssosiaalityö ja -sosiaaliohjaus näkyväksi osaksi vastaanottopalveluita. </a:t>
            </a:r>
          </a:p>
          <a:p>
            <a:pPr marL="0" indent="0">
              <a:buNone/>
            </a:pPr>
            <a:r>
              <a:rPr lang="fi-FI" dirty="0">
                <a:cs typeface="Arial"/>
              </a:rPr>
              <a:t>Asiakkaiden tapaaminen ajanvarauksella, työparityöskentelyä muille asiakastyöntekijöille, ja tarvittaessa terveyssosiaalityöstä voidaan olla mukana hoitajan- tai lääkärin tapaamisella tai kotikäynnillä. </a:t>
            </a:r>
          </a:p>
          <a:p>
            <a:pPr marL="0" indent="0">
              <a:buNone/>
            </a:pPr>
            <a:r>
              <a:rPr lang="fi-FI" dirty="0">
                <a:cs typeface="Arial"/>
              </a:rPr>
              <a:t>Työ on terveyssosiaalityön asiakastyötä samalla kehittäen ja kokeillen erilaisia työskentelytapoja sekä sosiaali- ja muiden palveluiden koordinointia.</a:t>
            </a: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411510"/>
            <a:ext cx="5147327" cy="1152128"/>
          </a:xfrm>
        </p:spPr>
        <p:txBody>
          <a:bodyPr/>
          <a:lstStyle/>
          <a:p>
            <a:r>
              <a:rPr lang="fi-FI" sz="2800" dirty="0"/>
              <a:t>Terveyssosiaalityö vastaanotoilla</a:t>
            </a:r>
            <a:br>
              <a:rPr lang="fi-FI" sz="2800" i="1" dirty="0"/>
            </a:br>
            <a:r>
              <a:rPr lang="fi-FI" sz="1800" i="1" dirty="0"/>
              <a:t>aikuisten sosiaalityön kehittämishanke 2022-2024</a:t>
            </a:r>
          </a:p>
        </p:txBody>
      </p:sp>
      <p:pic>
        <p:nvPicPr>
          <p:cNvPr id="9" name="Kuva 8">
            <a:extLst>
              <a:ext uri="{FF2B5EF4-FFF2-40B4-BE49-F238E27FC236}">
                <a16:creationId xmlns:a16="http://schemas.microsoft.com/office/drawing/2014/main" id="{04EC751D-DB9B-422E-9560-FAB26C66556F}"/>
              </a:ext>
            </a:extLst>
          </p:cNvPr>
          <p:cNvPicPr>
            <a:picLocks noChangeAspect="1"/>
          </p:cNvPicPr>
          <p:nvPr/>
        </p:nvPicPr>
        <p:blipFill>
          <a:blip r:embed="rId2"/>
          <a:stretch>
            <a:fillRect/>
          </a:stretch>
        </p:blipFill>
        <p:spPr>
          <a:xfrm>
            <a:off x="5364088" y="1707654"/>
            <a:ext cx="3579022" cy="2592288"/>
          </a:xfrm>
          <a:prstGeom prst="rect">
            <a:avLst/>
          </a:prstGeom>
        </p:spPr>
      </p:pic>
    </p:spTree>
    <p:extLst>
      <p:ext uri="{BB962C8B-B14F-4D97-AF65-F5344CB8AC3E}">
        <p14:creationId xmlns:p14="http://schemas.microsoft.com/office/powerpoint/2010/main" val="215032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10997"/>
            <a:ext cx="5294865" cy="3393001"/>
          </a:xfrm>
        </p:spPr>
        <p:txBody>
          <a:bodyPr vert="horz" lIns="91440" tIns="45720" rIns="91440" bIns="45720" rtlCol="0" anchor="t">
            <a:normAutofit/>
          </a:bodyPr>
          <a:lstStyle/>
          <a:p>
            <a:pPr marL="0" indent="0">
              <a:buNone/>
            </a:pPr>
            <a:r>
              <a:rPr lang="fi-FI" sz="1600" dirty="0">
                <a:cs typeface="Arial"/>
              </a:rPr>
              <a:t>Talousneuvola</a:t>
            </a:r>
          </a:p>
          <a:p>
            <a:pPr marL="0" indent="0">
              <a:buNone/>
            </a:pPr>
            <a:r>
              <a:rPr lang="fi-FI" sz="1600" dirty="0">
                <a:cs typeface="Arial"/>
              </a:rPr>
              <a:t>Matalan kynnyksen palvelu, josta saa ennakoivaa talousneuvontaa. Palvelun tarkoituksena on lisätä kansalaisten talousosaamista, ja ehkäistä ylivelkaantumista. Matalan kynnyksen talousneuvola on avoinna joka toinen tiistai klo 12-15,ja yhteydenoton voi tehdä myös soittamalla tai sähköpostitse.</a:t>
            </a:r>
          </a:p>
          <a:p>
            <a:pPr marL="0" indent="0">
              <a:buNone/>
            </a:pPr>
            <a:r>
              <a:rPr lang="fi-FI" dirty="0">
                <a:cs typeface="Arial"/>
                <a:hlinkClick r:id="rId2"/>
              </a:rPr>
              <a:t>soite.talousneuvola@soite.fi</a:t>
            </a:r>
            <a:endParaRPr lang="fi-FI" dirty="0">
              <a:cs typeface="Arial"/>
            </a:endParaRPr>
          </a:p>
          <a:p>
            <a:pPr marL="0" indent="0">
              <a:buNone/>
            </a:pPr>
            <a:endParaRPr lang="fi-FI" dirty="0">
              <a:cs typeface="Arial"/>
            </a:endParaRPr>
          </a:p>
          <a:p>
            <a:pPr marL="0" indent="0">
              <a:buNone/>
            </a:pPr>
            <a:endParaRPr lang="fi-FI"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27580" y="317616"/>
            <a:ext cx="7739615" cy="974270"/>
          </a:xfrm>
        </p:spPr>
        <p:txBody>
          <a:bodyPr/>
          <a:lstStyle/>
          <a:p>
            <a:r>
              <a:rPr lang="fi-FI" dirty="0">
                <a:latin typeface="Arial Narrow"/>
              </a:rPr>
              <a:t>Sosiaalipalvelut </a:t>
            </a:r>
            <a:endParaRPr lang="fi-FI" dirty="0"/>
          </a:p>
        </p:txBody>
      </p:sp>
      <p:pic>
        <p:nvPicPr>
          <p:cNvPr id="7170" name="Picture 2" descr="white flower in tilt shift lens">
            <a:extLst>
              <a:ext uri="{FF2B5EF4-FFF2-40B4-BE49-F238E27FC236}">
                <a16:creationId xmlns:a16="http://schemas.microsoft.com/office/drawing/2014/main" id="{6E164B56-8818-4A4C-8FE3-4310CBBC8C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479" y="1334676"/>
            <a:ext cx="2262001" cy="339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2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2813272" y="339502"/>
            <a:ext cx="6336704" cy="4803998"/>
          </a:xfrm>
        </p:spPr>
        <p:txBody>
          <a:bodyPr vert="horz" lIns="91440" tIns="45720" rIns="91440" bIns="45720" rtlCol="0">
            <a:normAutofit/>
          </a:bodyPr>
          <a:lstStyle/>
          <a:p>
            <a:pPr marL="0" indent="0">
              <a:buNone/>
            </a:pPr>
            <a:r>
              <a:rPr lang="fi-FI" sz="1600" b="1" i="1" dirty="0"/>
              <a:t>Ohjautuminen palveluun</a:t>
            </a:r>
          </a:p>
          <a:p>
            <a:pPr marL="0" indent="0">
              <a:buNone/>
            </a:pPr>
            <a:r>
              <a:rPr lang="fi-FI" sz="1600" dirty="0"/>
              <a:t>1) Asiakkaan ohjautuvat palveluun sosiaalihuoltolain mukaisten ilmoitusten ja yhteydenottojen kautta</a:t>
            </a:r>
          </a:p>
          <a:p>
            <a:pPr marL="0" indent="0">
              <a:buNone/>
            </a:pPr>
            <a:r>
              <a:rPr lang="fi-FI" sz="1600" dirty="0"/>
              <a:t>2) Asiakkaita voidaan ohjata palveluun kuntakokeilussa ja Te-palveluissa tilanteissa, joissa asiakkaan arvioidaan tarvitsevan sosiaalihuollon palveluja, ja joissa arvion mukaan ei ole tarvetta tai ajankohtaista ohjata asiakasta TYP-palveluun tai TYP-palvelut kriteerit eivät täyty.</a:t>
            </a:r>
          </a:p>
          <a:p>
            <a:pPr marL="0" indent="0">
              <a:buNone/>
            </a:pPr>
            <a:r>
              <a:rPr lang="fi-FI" sz="1600" dirty="0"/>
              <a:t>3) Asiakkaita voidaan ohjata palveluun muista palveluista, jos arvioidaan, että asiakkaan ongelmat liittyvät ensisijaisesti pitkittyneeseen työttömyyteen tai työkyvyn ongelmiin</a:t>
            </a:r>
          </a:p>
          <a:p>
            <a:pPr marL="0" indent="0">
              <a:buNone/>
            </a:pPr>
            <a:endParaRPr lang="fi-FI" sz="1600" dirty="0"/>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251521" y="207920"/>
            <a:ext cx="2160240" cy="1427726"/>
          </a:xfrm>
        </p:spPr>
        <p:txBody>
          <a:bodyPr anchor="b">
            <a:normAutofit/>
          </a:bodyPr>
          <a:lstStyle/>
          <a:p>
            <a:pPr>
              <a:lnSpc>
                <a:spcPct val="90000"/>
              </a:lnSpc>
            </a:pPr>
            <a:r>
              <a:rPr lang="fi-FI" sz="1300" i="1"/>
              <a:t>Aikuissosiaalityön palvelu pitkäaikaistyöttömille vaikeassa työmarkkinatilanteessa oleville asiakkaille -Tulevaisuuden sote-keskus hanke 2022-24</a:t>
            </a:r>
          </a:p>
        </p:txBody>
      </p:sp>
      <p:pic>
        <p:nvPicPr>
          <p:cNvPr id="8194" name="Picture 2" descr="white Good News Is Coming paper on wall">
            <a:extLst>
              <a:ext uri="{FF2B5EF4-FFF2-40B4-BE49-F238E27FC236}">
                <a16:creationId xmlns:a16="http://schemas.microsoft.com/office/drawing/2014/main" id="{EDB73C95-7A52-4149-B69F-9577E77C6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521" y="1859498"/>
            <a:ext cx="2160240" cy="3000333"/>
          </a:xfrm>
          <a:prstGeom prst="rect">
            <a:avLst/>
          </a:prstGeom>
          <a:solidFill>
            <a:srgbClr val="FFFFFF"/>
          </a:solidFill>
        </p:spPr>
      </p:pic>
      <p:sp>
        <p:nvSpPr>
          <p:cNvPr id="71" name="Date Placeholder 4">
            <a:extLst>
              <a:ext uri="{FF2B5EF4-FFF2-40B4-BE49-F238E27FC236}">
                <a16:creationId xmlns:a16="http://schemas.microsoft.com/office/drawing/2014/main" id="{BC9870DE-8F68-DAED-D696-E4F792FDB058}"/>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73" name="Slide Number Placeholder 5">
            <a:extLst>
              <a:ext uri="{FF2B5EF4-FFF2-40B4-BE49-F238E27FC236}">
                <a16:creationId xmlns:a16="http://schemas.microsoft.com/office/drawing/2014/main" id="{BDFFEA8F-0261-848E-32F0-7C941EC38B96}"/>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18</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396839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d green and yellow abstract painting">
            <a:extLst>
              <a:ext uri="{FF2B5EF4-FFF2-40B4-BE49-F238E27FC236}">
                <a16:creationId xmlns:a16="http://schemas.microsoft.com/office/drawing/2014/main" id="{3EF556A4-BE8A-481F-91E3-C9DA86049F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88" b="38632"/>
          <a:stretch/>
        </p:blipFill>
        <p:spPr bwMode="auto">
          <a:xfrm>
            <a:off x="2813272" y="10"/>
            <a:ext cx="6336704" cy="5143490"/>
          </a:xfrm>
          <a:prstGeom prst="rect">
            <a:avLst/>
          </a:prstGeom>
          <a:solidFill>
            <a:srgbClr val="FFFFFF"/>
          </a:solidFill>
        </p:spPr>
      </p:pic>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251521" y="267494"/>
            <a:ext cx="2160240" cy="864096"/>
          </a:xfrm>
        </p:spPr>
        <p:txBody>
          <a:bodyPr anchor="b">
            <a:normAutofit fontScale="90000"/>
          </a:bodyPr>
          <a:lstStyle/>
          <a:p>
            <a:pPr>
              <a:lnSpc>
                <a:spcPct val="90000"/>
              </a:lnSpc>
            </a:pPr>
            <a:br>
              <a:rPr lang="fi-FI" sz="1100" i="1" dirty="0"/>
            </a:br>
            <a:r>
              <a:rPr lang="fi-FI" sz="1100" i="1" dirty="0"/>
              <a:t>Aikuissosiaalityön palvelu pitkäaikaistyöttömille vaikeassa työmarkkinatilanteessa oleville asiakkaille -Tulevaisuuden sote-keskus hanke 2022-24</a:t>
            </a:r>
          </a:p>
        </p:txBody>
      </p:sp>
      <p:sp>
        <p:nvSpPr>
          <p:cNvPr id="2" name="Sisällön paikkamerkki 1">
            <a:extLst>
              <a:ext uri="{FF2B5EF4-FFF2-40B4-BE49-F238E27FC236}">
                <a16:creationId xmlns:a16="http://schemas.microsoft.com/office/drawing/2014/main" id="{DB4EFE4F-24E0-4956-9192-A0561B811320}"/>
              </a:ext>
            </a:extLst>
          </p:cNvPr>
          <p:cNvSpPr>
            <a:spLocks noGrp="1"/>
          </p:cNvSpPr>
          <p:nvPr>
            <p:ph idx="14"/>
          </p:nvPr>
        </p:nvSpPr>
        <p:spPr>
          <a:xfrm>
            <a:off x="251521" y="1203598"/>
            <a:ext cx="2160240" cy="3240360"/>
          </a:xfrm>
        </p:spPr>
        <p:txBody>
          <a:bodyPr vert="horz" lIns="91440" tIns="45720" rIns="91440" bIns="45720" rtlCol="0">
            <a:normAutofit/>
          </a:bodyPr>
          <a:lstStyle/>
          <a:p>
            <a:pPr marL="0" indent="0">
              <a:lnSpc>
                <a:spcPct val="90000"/>
              </a:lnSpc>
              <a:buNone/>
            </a:pPr>
            <a:r>
              <a:rPr lang="fi-FI" sz="1200" b="1" i="1" dirty="0"/>
              <a:t>Palvelut</a:t>
            </a:r>
            <a:endParaRPr lang="fi-FI" sz="1200" dirty="0"/>
          </a:p>
          <a:p>
            <a:pPr>
              <a:lnSpc>
                <a:spcPct val="90000"/>
              </a:lnSpc>
            </a:pPr>
            <a:r>
              <a:rPr lang="fi-FI" sz="1200" dirty="0"/>
              <a:t>Palvelutarpeen arviointi</a:t>
            </a:r>
          </a:p>
          <a:p>
            <a:pPr>
              <a:lnSpc>
                <a:spcPct val="90000"/>
              </a:lnSpc>
            </a:pPr>
            <a:r>
              <a:rPr lang="fi-FI" sz="1200" dirty="0"/>
              <a:t>Asiakassuunnitelmat</a:t>
            </a:r>
          </a:p>
          <a:p>
            <a:pPr>
              <a:lnSpc>
                <a:spcPct val="90000"/>
              </a:lnSpc>
            </a:pPr>
            <a:r>
              <a:rPr lang="fi-FI" sz="1200" dirty="0"/>
              <a:t>Suunnitelmalliset ja tavoitteelliset keskustelutapaamiset</a:t>
            </a:r>
          </a:p>
          <a:p>
            <a:pPr>
              <a:lnSpc>
                <a:spcPct val="90000"/>
              </a:lnSpc>
            </a:pPr>
            <a:r>
              <a:rPr lang="fi-FI" sz="1200" dirty="0"/>
              <a:t>Konsultaatiot</a:t>
            </a:r>
          </a:p>
          <a:p>
            <a:pPr>
              <a:lnSpc>
                <a:spcPct val="90000"/>
              </a:lnSpc>
            </a:pPr>
            <a:r>
              <a:rPr lang="fi-FI" sz="1200" dirty="0"/>
              <a:t>Verkostoyhteistyö </a:t>
            </a:r>
          </a:p>
          <a:p>
            <a:pPr>
              <a:lnSpc>
                <a:spcPct val="90000"/>
              </a:lnSpc>
            </a:pPr>
            <a:r>
              <a:rPr lang="fi-FI" sz="1200" dirty="0"/>
              <a:t>Hankkeessa työskentelevät kehittäjä-sosiaalityöntekijä ja kehittäjä-sosiaaliohjaaja</a:t>
            </a:r>
          </a:p>
        </p:txBody>
      </p:sp>
      <p:sp>
        <p:nvSpPr>
          <p:cNvPr id="71" name="Date Placeholder 4">
            <a:extLst>
              <a:ext uri="{FF2B5EF4-FFF2-40B4-BE49-F238E27FC236}">
                <a16:creationId xmlns:a16="http://schemas.microsoft.com/office/drawing/2014/main" id="{7073A6EE-1E05-9CB9-6296-014412CD1835}"/>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73" name="Slide Number Placeholder 5">
            <a:extLst>
              <a:ext uri="{FF2B5EF4-FFF2-40B4-BE49-F238E27FC236}">
                <a16:creationId xmlns:a16="http://schemas.microsoft.com/office/drawing/2014/main" id="{8594838F-5261-B083-851C-768DE6E50338}"/>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19</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394866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Työkyvyn tuen palvelukokonaisuus</a:t>
            </a:r>
          </a:p>
        </p:txBody>
      </p:sp>
      <p:sp>
        <p:nvSpPr>
          <p:cNvPr id="5" name="Sisällön paikkamerkki 4"/>
          <p:cNvSpPr>
            <a:spLocks noGrp="1"/>
          </p:cNvSpPr>
          <p:nvPr>
            <p:ph idx="1"/>
          </p:nvPr>
        </p:nvSpPr>
        <p:spPr>
          <a:xfrm>
            <a:off x="432785" y="1410997"/>
            <a:ext cx="5579375" cy="3393001"/>
          </a:xfrm>
        </p:spPr>
        <p:txBody>
          <a:bodyPr>
            <a:normAutofit fontScale="55000" lnSpcReduction="20000"/>
          </a:bodyPr>
          <a:lstStyle/>
          <a:p>
            <a:r>
              <a:rPr lang="fi-FI" dirty="0"/>
              <a:t>Työkyvyn tuen palvelukokonaisuudella tarkoitetaan työttömien palvelujen yhteensovittamista yli hallintorajojen tehtävässä yhteistyössä sekä työnjaosta ja vastuista sopimista. Keskeisiä toimijoita ovat TE-toimisto ja kuntakokeilu (työllisyyspalvelut), sosiaali- ja terveyspalvelut, KELA, alueen oppilaitokset, etsivä nuorisotyö, yhdistykset, järjestöt ja muut palveluntuottajat. </a:t>
            </a:r>
          </a:p>
          <a:p>
            <a:r>
              <a:rPr lang="fi-FI" dirty="0"/>
              <a:t>Palveluiden toteuttamisessa kiinnitetään huomiota palvelutarpeen tunnistamiseen, palveluiden järjestämiseen, ohjaamiseen ja eri palveluiden yhteensovittamiseen siten, että palvelut muodostavat palvelukokonaisuuden. Ammattilainen ottaa aktiivisesti työkyvyn puheeksi riippumatta  siitä, minkä takia asiakas on hakeutunut palveluun </a:t>
            </a:r>
          </a:p>
          <a:p>
            <a:r>
              <a:rPr lang="fi-FI" dirty="0"/>
              <a:t>Selvitetään työttömien palvelutarve, työkyky ja kuntoutustarve mahdollisimman varhaisessa vaiheessa yksilöllisesti ja monialaisesti verkostotyönä asiakkaan kanssa yhdessä. </a:t>
            </a:r>
          </a:p>
          <a:p>
            <a:r>
              <a:rPr lang="fi-FI" dirty="0"/>
              <a:t>Tavoitteena on asiakkaiden palvelujen piiriin ohjautuminen jouhevasti ja työttömyyden pitkittymisen ehkäiseminen, esimerkiksi työllisyyttä tukevat palvelut ja kuntoutus päästään aloittamaan riittävän varhaisessa vaiheessa. </a:t>
            </a:r>
          </a:p>
          <a:p>
            <a:endParaRPr lang="fi-FI" dirty="0"/>
          </a:p>
        </p:txBody>
      </p:sp>
      <p:pic>
        <p:nvPicPr>
          <p:cNvPr id="3" name="Kuva 2" descr="Kuva, joka sisältää kohteen palapeli&#10;&#10;Kuvaus luotu automaattisesti">
            <a:extLst>
              <a:ext uri="{FF2B5EF4-FFF2-40B4-BE49-F238E27FC236}">
                <a16:creationId xmlns:a16="http://schemas.microsoft.com/office/drawing/2014/main" id="{A656A343-67B8-4C7C-B2DD-597066104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5" y="1411718"/>
            <a:ext cx="2180843" cy="3248263"/>
          </a:xfrm>
          <a:prstGeom prst="rect">
            <a:avLst/>
          </a:prstGeom>
        </p:spPr>
      </p:pic>
    </p:spTree>
    <p:extLst>
      <p:ext uri="{BB962C8B-B14F-4D97-AF65-F5344CB8AC3E}">
        <p14:creationId xmlns:p14="http://schemas.microsoft.com/office/powerpoint/2010/main" val="151924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251520" y="1750499"/>
            <a:ext cx="5294865" cy="3393001"/>
          </a:xfrm>
        </p:spPr>
        <p:txBody>
          <a:bodyPr vert="horz" lIns="91440" tIns="45720" rIns="91440" bIns="45720" rtlCol="0" anchor="t">
            <a:normAutofit/>
          </a:bodyPr>
          <a:lstStyle/>
          <a:p>
            <a:pPr marL="0" indent="0">
              <a:buNone/>
            </a:pPr>
            <a:r>
              <a:rPr lang="fi-FI" sz="1400" dirty="0">
                <a:cs typeface="Arial"/>
              </a:rPr>
              <a:t>Työttömien terveyden, ja työ- ja toimintakyvyn selvittely, kansantautien ja sairauksien varhainen tunnistaminen, jatkotutkimusten ja hoidon järjestäminen, työkyvyn arviointi</a:t>
            </a:r>
          </a:p>
          <a:p>
            <a:pPr marL="0" indent="0">
              <a:buNone/>
            </a:pPr>
            <a:r>
              <a:rPr lang="fi-FI" sz="1400" dirty="0">
                <a:cs typeface="Arial"/>
              </a:rPr>
              <a:t>Omaolo palvelut: terveystarkastus, sähköiset palvelut jotka ohjaavat tarvittaessa asiakasta ottamaan yhteyttä tarkempaan hoidon tarpeen arviointiin. </a:t>
            </a:r>
          </a:p>
          <a:p>
            <a:pPr marL="0" indent="0">
              <a:buNone/>
            </a:pPr>
            <a:r>
              <a:rPr lang="fi-FI" sz="1400" dirty="0">
                <a:cs typeface="Arial"/>
              </a:rPr>
              <a:t>Kuntoutus; lääkinnällinen, ammatillinen-, sosiaalinen-, päihde-mielenterveys-, ja neuropsykiatrinenkuntoutus.</a:t>
            </a:r>
          </a:p>
          <a:p>
            <a:pPr marL="0" indent="0">
              <a:buNone/>
            </a:pPr>
            <a:r>
              <a:rPr lang="fi-FI" sz="1400" dirty="0">
                <a:cs typeface="Arial"/>
              </a:rPr>
              <a:t>Perusterveydenhuollon lähetteellä erikoissairaanhoito, tutkimukset eri poliklinikoilla. </a:t>
            </a:r>
          </a:p>
          <a:p>
            <a:pPr marL="0" indent="0">
              <a:buNone/>
            </a:pPr>
            <a:endParaRPr lang="fi-FI" sz="1400" dirty="0">
              <a:cs typeface="Arial"/>
            </a:endParaRPr>
          </a:p>
          <a:p>
            <a:pPr marL="0" indent="0">
              <a:buNone/>
            </a:pPr>
            <a:endParaRPr lang="fi-FI" sz="1400" dirty="0">
              <a:cs typeface="Arial"/>
            </a:endParaRPr>
          </a:p>
          <a:p>
            <a:pPr marL="0" indent="0">
              <a:buNone/>
            </a:pPr>
            <a:endParaRPr lang="fi-FI" sz="1400" dirty="0">
              <a:cs typeface="Arial"/>
            </a:endParaRPr>
          </a:p>
          <a:p>
            <a:pPr marL="0" indent="0">
              <a:buNone/>
            </a:pPr>
            <a:endParaRPr lang="fi-FI" sz="1400"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411510"/>
            <a:ext cx="5363351" cy="1080120"/>
          </a:xfrm>
        </p:spPr>
        <p:txBody>
          <a:bodyPr/>
          <a:lstStyle/>
          <a:p>
            <a:r>
              <a:rPr lang="fi-FI" sz="1800" i="1" dirty="0">
                <a:latin typeface="Arial Narrow"/>
              </a:rPr>
              <a:t>Terveydenhuollon palvelut </a:t>
            </a:r>
            <a:br>
              <a:rPr lang="fi-FI" sz="1800" i="1" dirty="0">
                <a:latin typeface="Arial Narrow"/>
              </a:rPr>
            </a:br>
            <a:endParaRPr lang="fi-FI" sz="1800" i="1" dirty="0"/>
          </a:p>
        </p:txBody>
      </p:sp>
      <p:pic>
        <p:nvPicPr>
          <p:cNvPr id="10242" name="Picture 2" descr="person holding brown bear plush toy">
            <a:extLst>
              <a:ext uri="{FF2B5EF4-FFF2-40B4-BE49-F238E27FC236}">
                <a16:creationId xmlns:a16="http://schemas.microsoft.com/office/drawing/2014/main" id="{2288CC81-0FF8-45D4-8116-AC478DAAE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796" y="1750498"/>
            <a:ext cx="2981491" cy="298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5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942501"/>
            <a:ext cx="3297156" cy="3000822"/>
          </a:xfrm>
          <a:ln>
            <a:solidFill>
              <a:schemeClr val="tx1"/>
            </a:solidFill>
          </a:ln>
        </p:spPr>
        <p:txBody>
          <a:bodyPr vert="horz" lIns="91440" tIns="45720" rIns="91440" bIns="45720" rtlCol="0" anchor="t">
            <a:noAutofit/>
          </a:bodyPr>
          <a:lstStyle/>
          <a:p>
            <a:pPr marL="0" indent="0" algn="l">
              <a:buNone/>
            </a:pPr>
            <a:r>
              <a:rPr lang="fi-FI" sz="1000" b="0" i="0" dirty="0">
                <a:effectLst/>
                <a:latin typeface="Libre Franklin" pitchFamily="2" charset="0"/>
              </a:rPr>
              <a:t>Terveystarkastuksia järjestetään kaikille työttömille, jotka jäävät opiskelu- tai työterveyshuollon ulkopuolelle. Tarkastuksia tehdään työttömyyden eri vaiheissa.</a:t>
            </a:r>
            <a:br>
              <a:rPr lang="fi-FI" sz="1000" b="0" i="0" dirty="0">
                <a:effectLst/>
                <a:latin typeface="Libre Franklin" pitchFamily="2" charset="0"/>
              </a:rPr>
            </a:br>
            <a:br>
              <a:rPr lang="fi-FI" sz="1000" b="0" i="0" dirty="0">
                <a:effectLst/>
                <a:latin typeface="Libre Franklin" pitchFamily="2" charset="0"/>
              </a:rPr>
            </a:br>
            <a:r>
              <a:rPr lang="fi-FI" sz="1000" b="1" i="0" dirty="0">
                <a:effectLst/>
                <a:latin typeface="Libre Franklin" pitchFamily="2" charset="0"/>
              </a:rPr>
              <a:t>Terveystarkastukseen pääsee TE-toimiston, Keski-Pohjanmaan </a:t>
            </a:r>
            <a:r>
              <a:rPr lang="fi-FI" sz="1000" b="1" i="0" dirty="0" err="1">
                <a:effectLst/>
                <a:latin typeface="Libre Franklin" pitchFamily="2" charset="0"/>
              </a:rPr>
              <a:t>TYP:n</a:t>
            </a:r>
            <a:r>
              <a:rPr lang="fi-FI" sz="1000" b="1" i="0" dirty="0">
                <a:effectLst/>
                <a:latin typeface="Libre Franklin" pitchFamily="2" charset="0"/>
              </a:rPr>
              <a:t> tai sosiaalitoimen tekemällä lähetteellä.</a:t>
            </a:r>
            <a:endParaRPr lang="fi-FI" sz="1000" b="0" i="0" dirty="0">
              <a:effectLst/>
              <a:latin typeface="Libre Franklin" pitchFamily="2" charset="0"/>
            </a:endParaRPr>
          </a:p>
          <a:p>
            <a:pPr algn="l">
              <a:spcBef>
                <a:spcPts val="600"/>
              </a:spcBef>
            </a:pPr>
            <a:r>
              <a:rPr lang="fi-FI" sz="1000" b="1" i="0" kern="1000" dirty="0">
                <a:effectLst/>
                <a:latin typeface="Montserrat" panose="00000500000000000000" pitchFamily="2" charset="0"/>
              </a:rPr>
              <a:t>Tarkastuksen tavoite</a:t>
            </a:r>
          </a:p>
          <a:p>
            <a:pPr algn="l">
              <a:spcBef>
                <a:spcPts val="600"/>
              </a:spcBef>
              <a:buFont typeface="Arial" panose="020B0604020202020204" pitchFamily="34" charset="0"/>
              <a:buChar char="•"/>
            </a:pPr>
            <a:r>
              <a:rPr lang="fi-FI" sz="1000" b="0" i="0" kern="1000" dirty="0">
                <a:effectLst/>
                <a:latin typeface="Libre Franklin" pitchFamily="2" charset="0"/>
              </a:rPr>
              <a:t>Terveyden ja työ- ja toimintakyvyn edistäminen ja seuranta</a:t>
            </a:r>
          </a:p>
          <a:p>
            <a:pPr algn="l">
              <a:spcBef>
                <a:spcPts val="600"/>
              </a:spcBef>
              <a:buFont typeface="Arial" panose="020B0604020202020204" pitchFamily="34" charset="0"/>
              <a:buChar char="•"/>
            </a:pPr>
            <a:r>
              <a:rPr lang="fi-FI" sz="1000" b="0" i="0" kern="1000" dirty="0">
                <a:effectLst/>
                <a:latin typeface="Libre Franklin" pitchFamily="2" charset="0"/>
              </a:rPr>
              <a:t>Terveysriskien varhainen tunnistaminen</a:t>
            </a:r>
          </a:p>
          <a:p>
            <a:pPr algn="l">
              <a:spcBef>
                <a:spcPts val="600"/>
              </a:spcBef>
              <a:buFont typeface="Arial" panose="020B0604020202020204" pitchFamily="34" charset="0"/>
              <a:buChar char="•"/>
            </a:pPr>
            <a:r>
              <a:rPr lang="fi-FI" sz="1000" b="0" i="0" kern="1000" dirty="0">
                <a:effectLst/>
                <a:latin typeface="Libre Franklin" pitchFamily="2" charset="0"/>
              </a:rPr>
              <a:t>Kansantautien ja muiden sairauksien varhainen toteaminen</a:t>
            </a:r>
          </a:p>
          <a:p>
            <a:pPr algn="l">
              <a:spcBef>
                <a:spcPts val="600"/>
              </a:spcBef>
              <a:buFont typeface="Arial" panose="020B0604020202020204" pitchFamily="34" charset="0"/>
              <a:buChar char="•"/>
            </a:pPr>
            <a:r>
              <a:rPr lang="fi-FI" sz="1000" b="0" i="0" kern="1000" dirty="0">
                <a:effectLst/>
                <a:latin typeface="Libre Franklin" pitchFamily="2" charset="0"/>
              </a:rPr>
              <a:t>Henkisen jaksamisen arviointi</a:t>
            </a:r>
          </a:p>
          <a:p>
            <a:pPr algn="l">
              <a:spcBef>
                <a:spcPts val="600"/>
              </a:spcBef>
              <a:buFont typeface="Arial" panose="020B0604020202020204" pitchFamily="34" charset="0"/>
              <a:buChar char="•"/>
            </a:pPr>
            <a:r>
              <a:rPr lang="fi-FI" sz="1000" b="0" i="0" kern="1000" dirty="0">
                <a:effectLst/>
                <a:latin typeface="Libre Franklin" pitchFamily="2" charset="0"/>
              </a:rPr>
              <a:t>Jatkotutkimusten </a:t>
            </a:r>
            <a:r>
              <a:rPr lang="fi-FI" sz="1000" b="0" i="0" dirty="0">
                <a:effectLst/>
                <a:latin typeface="Libre Franklin" pitchFamily="2" charset="0"/>
              </a:rPr>
              <a:t>ja hoidon järjestäminen</a:t>
            </a:r>
            <a:endParaRPr lang="fi-FI" sz="900"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411510"/>
            <a:ext cx="5363351" cy="360040"/>
          </a:xfrm>
        </p:spPr>
        <p:txBody>
          <a:bodyPr/>
          <a:lstStyle/>
          <a:p>
            <a:r>
              <a:rPr lang="fi-FI" sz="1800" i="1" dirty="0">
                <a:latin typeface="Arial Narrow"/>
              </a:rPr>
              <a:t>Työttömien terveystarkastus </a:t>
            </a:r>
            <a:endParaRPr lang="fi-FI" sz="1800" i="1" dirty="0"/>
          </a:p>
        </p:txBody>
      </p:sp>
      <p:sp>
        <p:nvSpPr>
          <p:cNvPr id="4" name="Tekstiruutu 3">
            <a:extLst>
              <a:ext uri="{FF2B5EF4-FFF2-40B4-BE49-F238E27FC236}">
                <a16:creationId xmlns:a16="http://schemas.microsoft.com/office/drawing/2014/main" id="{658D13AA-E37A-442A-8F89-5DBECA928C38}"/>
              </a:ext>
            </a:extLst>
          </p:cNvPr>
          <p:cNvSpPr txBox="1"/>
          <p:nvPr/>
        </p:nvSpPr>
        <p:spPr>
          <a:xfrm>
            <a:off x="4283968" y="942501"/>
            <a:ext cx="3672408" cy="3000821"/>
          </a:xfrm>
          <a:prstGeom prst="rect">
            <a:avLst/>
          </a:prstGeom>
          <a:noFill/>
          <a:ln>
            <a:solidFill>
              <a:schemeClr val="tx1"/>
            </a:solidFill>
          </a:ln>
        </p:spPr>
        <p:txBody>
          <a:bodyPr wrap="square" rtlCol="0">
            <a:spAutoFit/>
          </a:bodyPr>
          <a:lstStyle/>
          <a:p>
            <a:pPr algn="l"/>
            <a:r>
              <a:rPr lang="fi-FI" sz="1050" b="1" i="0" dirty="0">
                <a:effectLst/>
                <a:latin typeface="Montserrat" panose="00000500000000000000" pitchFamily="2" charset="0"/>
              </a:rPr>
              <a:t>Tarkastuksen sisältö</a:t>
            </a:r>
          </a:p>
          <a:p>
            <a:pPr algn="l">
              <a:buFont typeface="Arial" panose="020B0604020202020204" pitchFamily="34" charset="0"/>
              <a:buChar char="•"/>
            </a:pPr>
            <a:r>
              <a:rPr lang="fi-FI" sz="1050" b="0" i="0" dirty="0">
                <a:effectLst/>
                <a:latin typeface="Libre Franklin" pitchFamily="2" charset="0"/>
              </a:rPr>
              <a:t>Terveystottumukset: liikunta ravinto, harrastukset, tupakka, päihteet</a:t>
            </a:r>
          </a:p>
          <a:p>
            <a:pPr algn="l">
              <a:buFont typeface="Arial" panose="020B0604020202020204" pitchFamily="34" charset="0"/>
              <a:buChar char="•"/>
            </a:pPr>
            <a:r>
              <a:rPr lang="fi-FI" sz="1050" b="0" i="0" dirty="0">
                <a:effectLst/>
                <a:latin typeface="Libre Franklin" pitchFamily="2" charset="0"/>
              </a:rPr>
              <a:t>Aikaisemmat sairaudet ja lääkitys</a:t>
            </a:r>
          </a:p>
          <a:p>
            <a:pPr algn="l">
              <a:buFont typeface="Arial" panose="020B0604020202020204" pitchFamily="34" charset="0"/>
              <a:buChar char="•"/>
            </a:pPr>
            <a:r>
              <a:rPr lang="fi-FI" sz="1050" b="0" i="0" dirty="0">
                <a:effectLst/>
                <a:latin typeface="Libre Franklin" pitchFamily="2" charset="0"/>
              </a:rPr>
              <a:t>Seulontatutkimukset: esim. diabetesriski</a:t>
            </a:r>
          </a:p>
          <a:p>
            <a:pPr algn="l">
              <a:buFont typeface="Arial" panose="020B0604020202020204" pitchFamily="34" charset="0"/>
              <a:buChar char="•"/>
            </a:pPr>
            <a:r>
              <a:rPr lang="fi-FI" sz="1050" b="0" i="0" dirty="0">
                <a:effectLst/>
                <a:latin typeface="Libre Franklin" pitchFamily="2" charset="0"/>
              </a:rPr>
              <a:t>Sosiaalinen verkosto</a:t>
            </a:r>
          </a:p>
          <a:p>
            <a:pPr algn="l">
              <a:buFont typeface="Arial" panose="020B0604020202020204" pitchFamily="34" charset="0"/>
              <a:buChar char="•"/>
            </a:pPr>
            <a:r>
              <a:rPr lang="fi-FI" sz="1050" b="0" i="0" dirty="0">
                <a:effectLst/>
                <a:latin typeface="Libre Franklin" pitchFamily="2" charset="0"/>
              </a:rPr>
              <a:t>Erilaiset mittaukset:  esimerkiksi paino, pituus , verenpaine</a:t>
            </a:r>
          </a:p>
          <a:p>
            <a:pPr algn="l">
              <a:buFont typeface="Arial" panose="020B0604020202020204" pitchFamily="34" charset="0"/>
              <a:buChar char="•"/>
            </a:pPr>
            <a:r>
              <a:rPr lang="fi-FI" sz="1050" b="0" i="0" dirty="0">
                <a:effectLst/>
                <a:latin typeface="Libre Franklin" pitchFamily="2" charset="0"/>
              </a:rPr>
              <a:t>Näön tarkastus</a:t>
            </a:r>
          </a:p>
          <a:p>
            <a:pPr algn="l">
              <a:buFont typeface="Arial" panose="020B0604020202020204" pitchFamily="34" charset="0"/>
              <a:buChar char="•"/>
            </a:pPr>
            <a:r>
              <a:rPr lang="fi-FI" sz="1050" b="0" i="0" dirty="0">
                <a:effectLst/>
                <a:latin typeface="Libre Franklin" pitchFamily="2" charset="0"/>
              </a:rPr>
              <a:t>Rokotustiedot</a:t>
            </a:r>
          </a:p>
          <a:p>
            <a:pPr algn="l">
              <a:buFont typeface="Arial" panose="020B0604020202020204" pitchFamily="34" charset="0"/>
              <a:buChar char="•"/>
            </a:pPr>
            <a:r>
              <a:rPr lang="fi-FI" sz="1050" b="0" i="0" dirty="0">
                <a:effectLst/>
                <a:latin typeface="Libre Franklin" pitchFamily="2" charset="0"/>
              </a:rPr>
              <a:t>Tarvittaessa lähete laboratorioon</a:t>
            </a:r>
          </a:p>
          <a:p>
            <a:pPr algn="l">
              <a:buFont typeface="Arial" panose="020B0604020202020204" pitchFamily="34" charset="0"/>
              <a:buChar char="•"/>
            </a:pPr>
            <a:r>
              <a:rPr lang="fi-FI" sz="1050" b="0" i="0" dirty="0">
                <a:effectLst/>
                <a:latin typeface="Libre Franklin" pitchFamily="2" charset="0"/>
              </a:rPr>
              <a:t>Tarvittaessa ohjaus lääkärin tai muun asiantuntijan vastaanotolle</a:t>
            </a:r>
          </a:p>
          <a:p>
            <a:pPr algn="l"/>
            <a:br>
              <a:rPr lang="fi-FI" sz="1050" b="0" i="0" dirty="0">
                <a:effectLst/>
                <a:latin typeface="Libre Franklin" pitchFamily="2" charset="0"/>
              </a:rPr>
            </a:br>
            <a:r>
              <a:rPr lang="fi-FI" sz="1050" b="0" i="0" dirty="0">
                <a:effectLst/>
                <a:latin typeface="Libre Franklin" pitchFamily="2" charset="0"/>
              </a:rPr>
              <a:t>Terveydenhoitaja keskittyy terveystarkastuksen tekemiseen, hän ei ota vastaan akuutteja sairaustapauksia eikä kirjoita lyhyitä sairauslomatodistuksia</a:t>
            </a:r>
          </a:p>
        </p:txBody>
      </p:sp>
    </p:spTree>
    <p:extLst>
      <p:ext uri="{BB962C8B-B14F-4D97-AF65-F5344CB8AC3E}">
        <p14:creationId xmlns:p14="http://schemas.microsoft.com/office/powerpoint/2010/main" val="8342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093497"/>
            <a:ext cx="6769363" cy="3821626"/>
          </a:xfrm>
        </p:spPr>
        <p:txBody>
          <a:bodyPr vert="horz" lIns="91440" tIns="45720" rIns="91440" bIns="45720" rtlCol="0" anchor="t">
            <a:noAutofit/>
          </a:bodyPr>
          <a:lstStyle/>
          <a:p>
            <a:pPr marL="0" indent="0">
              <a:buNone/>
            </a:pPr>
            <a:r>
              <a:rPr lang="fi-FI" sz="1400" b="1" dirty="0">
                <a:ea typeface="+mn-lt"/>
                <a:cs typeface="Arial"/>
              </a:rPr>
              <a:t>A</a:t>
            </a:r>
            <a:r>
              <a:rPr lang="fi-FI" sz="1400" b="1" dirty="0">
                <a:ea typeface="+mn-lt"/>
                <a:cs typeface="+mn-lt"/>
              </a:rPr>
              <a:t>mmatillisena kuntoutuksena</a:t>
            </a:r>
            <a:r>
              <a:rPr lang="fi-FI" sz="1400" dirty="0">
                <a:ea typeface="+mn-lt"/>
                <a:cs typeface="+mn-lt"/>
              </a:rPr>
              <a:t> Kela voi tukea toisen tai korkea-asteen perus-, jatko- ja uudelleenkoulutusta. Tavoitteena on koulutuksen avulla sellaiseen työhön sijoittuminen jossa sairaus tai vamma eivät aiheuta rajoituksia tai jossa rajoituksen ovat mahdollisimman vähäisiä. Ammatillisen kuntoutuksen toimenpiteitä ovat esimerkiksi työllistymistä edistävä ammatillinen kuntoutus, koulutus ja ammatilliset kuntoutuskurssit.</a:t>
            </a:r>
          </a:p>
          <a:p>
            <a:pPr marL="0" indent="0">
              <a:buNone/>
            </a:pPr>
            <a:r>
              <a:rPr lang="fi-FI" sz="1400" b="1" dirty="0">
                <a:ea typeface="+mn-lt"/>
                <a:cs typeface="+mn-lt"/>
              </a:rPr>
              <a:t>Ammatillinen kuntoutusselvitys</a:t>
            </a:r>
            <a:r>
              <a:rPr lang="fi-FI" sz="1400" dirty="0">
                <a:ea typeface="+mn-lt"/>
                <a:cs typeface="+mn-lt"/>
              </a:rPr>
              <a:t> on niille joiden työ- tai opiskelukyky on heikentynyt sairauden tai vamman vuoksi, ja tarvitaan kuntoutuksen mahdollisuuksien, ja kokonaistilanteen selvittämistä. Kuntoutus toteutetaan palveluntuottajan kuntoutustiloissa mahdollisimman lähellä kotia. Kuntoutus kestää enintään 12 kuntoutuspäivää ja 1–3 seurantapäivää.</a:t>
            </a:r>
            <a:endParaRPr lang="fi-FI" dirty="0"/>
          </a:p>
          <a:p>
            <a:pPr marL="0" indent="0">
              <a:buNone/>
            </a:pPr>
            <a:r>
              <a:rPr lang="fi-FI" sz="1400" b="1" dirty="0">
                <a:ea typeface="+mn-lt"/>
                <a:cs typeface="+mn-lt"/>
              </a:rPr>
              <a:t>Työllistymistä edistävä ammatillinen kuntoutus</a:t>
            </a:r>
            <a:r>
              <a:rPr lang="fi-FI" sz="1400" dirty="0">
                <a:ea typeface="+mn-lt"/>
                <a:cs typeface="+mn-lt"/>
              </a:rPr>
              <a:t> on</a:t>
            </a:r>
            <a:r>
              <a:rPr lang="fi-FI" sz="1400" dirty="0">
                <a:cs typeface="Arial"/>
              </a:rPr>
              <a:t> suunnattu työikäisille nuorille, ja aikuisille. Työllistymistä edistävässä ammatillisessa kuntoutuksessa on 3 vaihtoehtoista palvelulinjaa: 1) työkokeilu kesto 3–6 kuukautta, ja se voi jatkua työhönvalmennuksena, 2) työhönvalmennus kesto 3- 21 kuukautta, ja 3) työkokeilun ja työhönvalmennuksen yhdistelmä kesto</a:t>
            </a:r>
            <a:r>
              <a:rPr lang="fi-FI" sz="1400" b="1" dirty="0">
                <a:cs typeface="Arial"/>
              </a:rPr>
              <a:t> </a:t>
            </a:r>
            <a:r>
              <a:rPr lang="fi-FI" sz="1400" dirty="0">
                <a:cs typeface="Arial"/>
              </a:rPr>
              <a:t>6–26/kk.</a:t>
            </a: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432785" y="235340"/>
            <a:ext cx="7739615" cy="858157"/>
          </a:xfrm>
        </p:spPr>
        <p:txBody>
          <a:bodyPr/>
          <a:lstStyle/>
          <a:p>
            <a:r>
              <a:rPr lang="fi-FI" dirty="0">
                <a:latin typeface="Arial Narrow"/>
              </a:rPr>
              <a:t>Kelan palvelut</a:t>
            </a:r>
            <a:endParaRPr lang="fi-FI" dirty="0"/>
          </a:p>
        </p:txBody>
      </p:sp>
      <p:pic>
        <p:nvPicPr>
          <p:cNvPr id="4" name="Kuva 3">
            <a:extLst>
              <a:ext uri="{FF2B5EF4-FFF2-40B4-BE49-F238E27FC236}">
                <a16:creationId xmlns:a16="http://schemas.microsoft.com/office/drawing/2014/main" id="{A93C9D29-4384-4AAF-B81B-9811BAD9C479}"/>
              </a:ext>
            </a:extLst>
          </p:cNvPr>
          <p:cNvPicPr>
            <a:picLocks noChangeAspect="1"/>
          </p:cNvPicPr>
          <p:nvPr/>
        </p:nvPicPr>
        <p:blipFill>
          <a:blip r:embed="rId2"/>
          <a:stretch>
            <a:fillRect/>
          </a:stretch>
        </p:blipFill>
        <p:spPr>
          <a:xfrm>
            <a:off x="7202148" y="1856479"/>
            <a:ext cx="1907704" cy="2615411"/>
          </a:xfrm>
          <a:prstGeom prst="rect">
            <a:avLst/>
          </a:prstGeom>
        </p:spPr>
      </p:pic>
    </p:spTree>
    <p:extLst>
      <p:ext uri="{BB962C8B-B14F-4D97-AF65-F5344CB8AC3E}">
        <p14:creationId xmlns:p14="http://schemas.microsoft.com/office/powerpoint/2010/main" val="163449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91630"/>
            <a:ext cx="6659495" cy="3312368"/>
          </a:xfrm>
        </p:spPr>
        <p:txBody>
          <a:bodyPr vert="horz" lIns="91440" tIns="45720" rIns="91440" bIns="45720" rtlCol="0" anchor="t">
            <a:normAutofit fontScale="92500" lnSpcReduction="20000"/>
          </a:bodyPr>
          <a:lstStyle/>
          <a:p>
            <a:pPr marL="0" indent="0">
              <a:buNone/>
            </a:pPr>
            <a:r>
              <a:rPr lang="fi-FI" sz="1600" b="1" dirty="0">
                <a:ea typeface="+mn-lt"/>
                <a:cs typeface="+mn-lt"/>
              </a:rPr>
              <a:t>Nuoren kuntoutusraha</a:t>
            </a:r>
            <a:r>
              <a:rPr lang="fi-FI" sz="1600" dirty="0">
                <a:ea typeface="+mn-lt"/>
                <a:cs typeface="+mn-lt"/>
              </a:rPr>
              <a:t> on</a:t>
            </a:r>
            <a:r>
              <a:rPr lang="fi-FI" sz="1600" b="1" dirty="0">
                <a:ea typeface="+mn-lt"/>
                <a:cs typeface="+mn-lt"/>
              </a:rPr>
              <a:t> </a:t>
            </a:r>
            <a:r>
              <a:rPr lang="fi-FI" sz="1600" dirty="0">
                <a:ea typeface="+mn-lt"/>
                <a:cs typeface="+mn-lt"/>
              </a:rPr>
              <a:t>16-19 vuotiaille joiden työ- tai opiskelukyky tai mahdollisuus valita ammatti tai työ on alentunut sairauden tai vamman vuoksi. Nuori tarvitsee erityisiä tukitoimia, jotta voi opiskella tai </a:t>
            </a:r>
            <a:r>
              <a:rPr lang="fi-FI" sz="1600" dirty="0">
                <a:cs typeface="Arial"/>
              </a:rPr>
              <a:t>osallistua muuhun työllistymistä edistävään kuntoutukseen (esim. työkokeilu tai -harjoittelu) ja nuorelle jolle on laadittu kotikunnassa henkilökohtainen opiskelu-, ja kuntoutumissuunnitelma opiskelun tai kuntoutuksen ajalle.</a:t>
            </a:r>
            <a:endParaRPr lang="en-US" sz="1600" dirty="0"/>
          </a:p>
          <a:p>
            <a:pPr marL="0" indent="0">
              <a:buNone/>
            </a:pPr>
            <a:r>
              <a:rPr lang="fi-FI" sz="1600" b="1" dirty="0">
                <a:cs typeface="Arial"/>
              </a:rPr>
              <a:t>Nuoren ammatillinen kuntoutus </a:t>
            </a:r>
            <a:r>
              <a:rPr lang="fi-FI" sz="1600" dirty="0">
                <a:cs typeface="Arial"/>
              </a:rPr>
              <a:t>on 16</a:t>
            </a:r>
            <a:r>
              <a:rPr lang="fi-FI" sz="1600" dirty="0">
                <a:ea typeface="+mn-lt"/>
                <a:cs typeface="+mn-lt"/>
              </a:rPr>
              <a:t> – 29-vuotiaille jotka tarvitsevat tukea jokapäiväisen elämän erilaisiin haasteisiin. Kuntoutukseen ei tarvita lääkärinlausuntoa.</a:t>
            </a:r>
          </a:p>
          <a:p>
            <a:pPr marL="0" indent="0">
              <a:buNone/>
            </a:pPr>
            <a:r>
              <a:rPr lang="fi-FI" sz="1600" b="1" dirty="0">
                <a:ea typeface="+mn-lt"/>
                <a:cs typeface="+mn-lt"/>
              </a:rPr>
              <a:t>Nuottivalmennuksessa</a:t>
            </a:r>
            <a:r>
              <a:rPr lang="fi-FI" sz="1600" dirty="0">
                <a:ea typeface="+mn-lt"/>
                <a:cs typeface="+mn-lt"/>
              </a:rPr>
              <a:t> 16-29- vuotias nuori saa henkilökohtaisen valmentajan joka auttaa nuorta suunnittelemaan tulevaisuutta, ja jonka kanssa nuori voi tunnistat omia vahvuuksia, ja taitoja, kartoittaa millaiset opiskelupaikat tai ammatit voisivat kiinnostaa nuorta, ja suunnitella miten nuori voi edetä kohti tavoitteita.</a:t>
            </a:r>
            <a:endParaRPr lang="fi-FI" sz="1600" dirty="0">
              <a:cs typeface="Arial"/>
            </a:endParaRPr>
          </a:p>
          <a:p>
            <a:pPr marL="0" indent="0">
              <a:buNone/>
            </a:pPr>
            <a:endParaRPr lang="fi-FI" sz="1800" dirty="0">
              <a:ea typeface="+mn-lt"/>
              <a:cs typeface="+mn-lt"/>
            </a:endParaRPr>
          </a:p>
          <a:p>
            <a:pPr marL="0" indent="0">
              <a:buNone/>
            </a:pPr>
            <a:endParaRPr lang="fi-FI" sz="1800" dirty="0">
              <a:ea typeface="+mn-lt"/>
              <a:cs typeface="+mn-lt"/>
            </a:endParaRPr>
          </a:p>
          <a:p>
            <a:pPr marL="267970" indent="-267970">
              <a:buNone/>
            </a:pPr>
            <a:endParaRPr lang="fi-FI" sz="1800" dirty="0">
              <a:cs typeface="Arial"/>
            </a:endParaRPr>
          </a:p>
          <a:p>
            <a:pPr marL="0" indent="0">
              <a:buNone/>
            </a:pPr>
            <a:endParaRPr lang="fi-FI" b="1" dirty="0">
              <a:cs typeface="Arial"/>
            </a:endParaRPr>
          </a:p>
          <a:p>
            <a:pPr marL="267970" indent="-267970">
              <a:buFont typeface="Arial"/>
              <a:buChar char="•"/>
            </a:pPr>
            <a:endParaRPr lang="fi-FI" b="1" dirty="0">
              <a:ea typeface="+mn-lt"/>
              <a:cs typeface="+mn-lt"/>
            </a:endParaRPr>
          </a:p>
          <a:p>
            <a:pPr marL="267970" indent="-267970">
              <a:buFont typeface="Arial"/>
              <a:buChar char="•"/>
            </a:pPr>
            <a:endParaRPr lang="fi-FI" b="1" dirty="0">
              <a:ea typeface="+mn-lt"/>
              <a:cs typeface="+mn-lt"/>
            </a:endParaRPr>
          </a:p>
          <a:p>
            <a:pPr marL="267970" indent="-267970">
              <a:buFont typeface="Arial"/>
              <a:buChar char="•"/>
            </a:pPr>
            <a:endParaRPr lang="fi-FI" sz="1200" dirty="0">
              <a:ea typeface="+mn-lt"/>
              <a:cs typeface="+mn-lt"/>
            </a:endParaRPr>
          </a:p>
          <a:p>
            <a:pPr marL="0" indent="0">
              <a:buNone/>
            </a:pPr>
            <a:endParaRPr lang="fi-FI" sz="1200" dirty="0">
              <a:cs typeface="Arial"/>
            </a:endParaRPr>
          </a:p>
          <a:p>
            <a:pPr marL="0" indent="0">
              <a:buNone/>
            </a:pPr>
            <a:endParaRPr lang="fi-FI" sz="1200" dirty="0">
              <a:cs typeface="Arial"/>
            </a:endParaRPr>
          </a:p>
          <a:p>
            <a:pPr marL="0" indent="0">
              <a:buNone/>
            </a:pPr>
            <a:endParaRPr lang="fi-FI" sz="1200" dirty="0">
              <a:cs typeface="Arial"/>
            </a:endParaRPr>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Kelan palvelut</a:t>
            </a:r>
            <a:endParaRPr lang="fi-FI" dirty="0"/>
          </a:p>
        </p:txBody>
      </p:sp>
      <p:pic>
        <p:nvPicPr>
          <p:cNvPr id="11266" name="Picture 2" descr="woman in black and white long sleeve shirt">
            <a:extLst>
              <a:ext uri="{FF2B5EF4-FFF2-40B4-BE49-F238E27FC236}">
                <a16:creationId xmlns:a16="http://schemas.microsoft.com/office/drawing/2014/main" id="{36E5F68B-94DA-4ED7-A5E5-4EA3F56085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8252" y="1491630"/>
            <a:ext cx="2146548" cy="32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9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49060"/>
            <a:ext cx="8531703" cy="3956563"/>
          </a:xfrm>
        </p:spPr>
        <p:txBody>
          <a:bodyPr vert="horz" lIns="91440" tIns="45720" rIns="91440" bIns="45720" rtlCol="0" anchor="t">
            <a:noAutofit/>
          </a:bodyPr>
          <a:lstStyle/>
          <a:p>
            <a:pPr marL="0" indent="0">
              <a:buNone/>
            </a:pPr>
            <a:endParaRPr lang="fi-FI" sz="1400" b="1" dirty="0">
              <a:cs typeface="Arial"/>
            </a:endParaRPr>
          </a:p>
          <a:p>
            <a:pPr marL="0" indent="0">
              <a:buNone/>
            </a:pPr>
            <a:r>
              <a:rPr lang="fi-FI" sz="1600" b="1" dirty="0">
                <a:ea typeface="+mn-lt"/>
                <a:cs typeface="+mn-lt"/>
              </a:rPr>
              <a:t>Työelämässä olevien KIILA-kuntoutuksen</a:t>
            </a:r>
            <a:r>
              <a:rPr lang="fi-FI" sz="1600" dirty="0">
                <a:ea typeface="+mn-lt"/>
                <a:cs typeface="+mn-lt"/>
              </a:rPr>
              <a:t> tavoitteena on parantaa työkykyä ja tukea työelämässä pysymistä. KIILA-kuntoutus toteutetaan yhteistyössä työterveyshuollon, ja työpaikan kanssa. Yhteistyö työterveyshuollon, ja työpaikan välillä on välttämätöntä työkyvyn ylläpitämiseksi tai palauttamiseksi.</a:t>
            </a:r>
            <a:endParaRPr lang="fi-FI" sz="1600" b="1" dirty="0">
              <a:cs typeface="Arial"/>
            </a:endParaRPr>
          </a:p>
          <a:p>
            <a:pPr marL="0" indent="0">
              <a:buNone/>
            </a:pPr>
            <a:endParaRPr lang="fi-FI" dirty="0">
              <a:ea typeface="+mn-lt"/>
              <a:cs typeface="+mn-lt"/>
            </a:endParaRPr>
          </a:p>
          <a:p>
            <a:pPr marL="267970" indent="-267970">
              <a:buFont typeface="Arial"/>
            </a:pPr>
            <a:endParaRPr lang="fi-FI" b="1" dirty="0">
              <a:cs typeface="Arial"/>
            </a:endParaRPr>
          </a:p>
          <a:p>
            <a:pPr marL="0" indent="0">
              <a:buNone/>
            </a:pPr>
            <a:endParaRPr lang="fi-FI" sz="1400"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Kelan palvelut</a:t>
            </a:r>
            <a:endParaRPr lang="fi-FI" dirty="0"/>
          </a:p>
        </p:txBody>
      </p:sp>
      <p:pic>
        <p:nvPicPr>
          <p:cNvPr id="12290" name="Picture 2">
            <a:extLst>
              <a:ext uri="{FF2B5EF4-FFF2-40B4-BE49-F238E27FC236}">
                <a16:creationId xmlns:a16="http://schemas.microsoft.com/office/drawing/2014/main" id="{AE9CD505-0B85-4BDB-AF2F-B191E636D4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653" y="2571750"/>
            <a:ext cx="3264835" cy="21774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B9B54749-98E2-414D-B164-BACCAFCAD924}"/>
              </a:ext>
            </a:extLst>
          </p:cNvPr>
          <p:cNvSpPr txBox="1"/>
          <p:nvPr/>
        </p:nvSpPr>
        <p:spPr>
          <a:xfrm>
            <a:off x="432785" y="2599836"/>
            <a:ext cx="5184576" cy="2308324"/>
          </a:xfrm>
          <a:prstGeom prst="rect">
            <a:avLst/>
          </a:prstGeom>
          <a:noFill/>
        </p:spPr>
        <p:txBody>
          <a:bodyPr wrap="square" rtlCol="0">
            <a:spAutoFit/>
          </a:bodyPr>
          <a:lstStyle/>
          <a:p>
            <a:pPr marL="0" indent="0">
              <a:buNone/>
            </a:pPr>
            <a:r>
              <a:rPr lang="fi-FI" sz="1600" b="1" dirty="0">
                <a:ea typeface="+mn-lt"/>
                <a:cs typeface="+mn-lt"/>
              </a:rPr>
              <a:t>Ammatilliset kuntoutuskurssit </a:t>
            </a:r>
            <a:r>
              <a:rPr lang="fi-FI" sz="1600" dirty="0">
                <a:ea typeface="+mn-lt"/>
                <a:cs typeface="+mn-lt"/>
              </a:rPr>
              <a:t>Taito-kuntoutus on tarkoitettu niille joilla sairaus tai vamma vaikeuttaa pääsyä työelämään tai opiskelemaan tai niissä jatkamista. Taito-kuntoutus sisältää yksilö- ja ryhmäkuntoutusta sekä työharjoittelua. Kuntoutus kestää enintään 106 päivää asiakkaan yksilöllisen tilanteen mukaan, ja se toteutetaan yleensä 15 kuukauden aikana. Taito-kuntoutuksessa on omaohjaaja koko kuntoutuksen ajan.</a:t>
            </a:r>
          </a:p>
        </p:txBody>
      </p:sp>
    </p:spTree>
    <p:extLst>
      <p:ext uri="{BB962C8B-B14F-4D97-AF65-F5344CB8AC3E}">
        <p14:creationId xmlns:p14="http://schemas.microsoft.com/office/powerpoint/2010/main" val="268195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49061"/>
            <a:ext cx="6604553" cy="774617"/>
          </a:xfrm>
        </p:spPr>
        <p:txBody>
          <a:bodyPr vert="horz" lIns="91440" tIns="45720" rIns="91440" bIns="45720" rtlCol="0" anchor="t">
            <a:noAutofit/>
          </a:bodyPr>
          <a:lstStyle/>
          <a:p>
            <a:pPr marL="0" indent="0">
              <a:buNone/>
            </a:pPr>
            <a:r>
              <a:rPr lang="fi-FI" sz="1400" b="1" i="1" dirty="0">
                <a:cs typeface="Arial"/>
              </a:rPr>
              <a:t>Moniammatillinen yksilökuntoutuspalvelu </a:t>
            </a:r>
            <a:r>
              <a:rPr lang="fi-FI" sz="1400" dirty="0">
                <a:cs typeface="Arial"/>
              </a:rPr>
              <a:t>järjestetään vaativana ja harkinnanvaraisena kuntoutuksena. Palvelut on tarkoitettu henkilöille, joiden sairauden oireet ovat laaja-alaisia ja niihin liittyy monia eri ongelmia</a:t>
            </a:r>
            <a:r>
              <a:rPr lang="fi-FI" sz="1600" dirty="0">
                <a:cs typeface="Arial"/>
              </a:rPr>
              <a:t>.</a:t>
            </a:r>
          </a:p>
          <a:p>
            <a:pPr marL="0" indent="0">
              <a:buNone/>
            </a:pPr>
            <a:endParaRPr lang="fi-FI" sz="1400" dirty="0">
              <a:cs typeface="Arial"/>
            </a:endParaRPr>
          </a:p>
          <a:p>
            <a:pPr marL="267970" indent="-267970">
              <a:buFont typeface="Arial,Sans-Serif"/>
            </a:pPr>
            <a:endParaRPr lang="fi-FI" sz="1400"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Kelan palvelut</a:t>
            </a:r>
            <a:endParaRPr lang="fi-FI" dirty="0"/>
          </a:p>
        </p:txBody>
      </p:sp>
      <p:pic>
        <p:nvPicPr>
          <p:cNvPr id="13314" name="Picture 2" descr="woman sitting on yellow armless chair near gray laptop computer">
            <a:extLst>
              <a:ext uri="{FF2B5EF4-FFF2-40B4-BE49-F238E27FC236}">
                <a16:creationId xmlns:a16="http://schemas.microsoft.com/office/drawing/2014/main" id="{56434A9A-BCCC-4AF8-997C-BFB1782F3C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23678"/>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C6A6B026-6912-4232-8821-B63F2552C148}"/>
              </a:ext>
            </a:extLst>
          </p:cNvPr>
          <p:cNvSpPr txBox="1"/>
          <p:nvPr/>
        </p:nvSpPr>
        <p:spPr>
          <a:xfrm>
            <a:off x="4139952" y="2193890"/>
            <a:ext cx="3744416" cy="2246769"/>
          </a:xfrm>
          <a:prstGeom prst="rect">
            <a:avLst/>
          </a:prstGeom>
          <a:noFill/>
        </p:spPr>
        <p:txBody>
          <a:bodyPr wrap="square" rtlCol="0">
            <a:spAutoFit/>
          </a:bodyPr>
          <a:lstStyle/>
          <a:p>
            <a:pPr marL="0" indent="0">
              <a:buNone/>
            </a:pPr>
            <a:r>
              <a:rPr lang="fi-FI" sz="1400" b="1" i="1" dirty="0">
                <a:cs typeface="Arial"/>
              </a:rPr>
              <a:t>Kuntoutus ja sopeutumisvalmennus </a:t>
            </a:r>
            <a:r>
              <a:rPr lang="fi-FI" sz="1400" dirty="0">
                <a:cs typeface="Arial"/>
              </a:rPr>
              <a:t>kursseja järjestetään eri sairauksia sairastaville sekä heidän perheilleen ja lähiomaisilleen. Kurssit auttavat kuntoutujaa ja hänen perhettään sopeutumaan elämään sairauden tai vamman kanssa.</a:t>
            </a:r>
          </a:p>
          <a:p>
            <a:pPr marL="0" indent="0">
              <a:buNone/>
            </a:pPr>
            <a:endParaRPr lang="fi-FI" sz="1400" dirty="0">
              <a:cs typeface="Arial"/>
            </a:endParaRPr>
          </a:p>
          <a:p>
            <a:pPr marL="0" indent="0">
              <a:buNone/>
            </a:pPr>
            <a:r>
              <a:rPr lang="fi-FI" sz="1400" dirty="0">
                <a:cs typeface="Arial"/>
              </a:rPr>
              <a:t>Tutustu kursseihin:</a:t>
            </a:r>
          </a:p>
          <a:p>
            <a:pPr marL="0" indent="0">
              <a:buNone/>
            </a:pPr>
            <a:r>
              <a:rPr lang="fi-FI" sz="1400" dirty="0">
                <a:cs typeface="Arial"/>
                <a:hlinkClick r:id="rId3"/>
              </a:rPr>
              <a:t>https://www.kela.fi/kuntoutus-ja-sopeutumisvalmennuskurssit</a:t>
            </a:r>
            <a:endParaRPr lang="fi-FI" sz="1400" dirty="0">
              <a:cs typeface="Arial"/>
            </a:endParaRPr>
          </a:p>
        </p:txBody>
      </p:sp>
    </p:spTree>
    <p:extLst>
      <p:ext uri="{BB962C8B-B14F-4D97-AF65-F5344CB8AC3E}">
        <p14:creationId xmlns:p14="http://schemas.microsoft.com/office/powerpoint/2010/main" val="5186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149060"/>
            <a:ext cx="6604553" cy="3956563"/>
          </a:xfrm>
        </p:spPr>
        <p:txBody>
          <a:bodyPr vert="horz" lIns="91440" tIns="45720" rIns="91440" bIns="45720" rtlCol="0" anchor="t">
            <a:noAutofit/>
          </a:bodyPr>
          <a:lstStyle/>
          <a:p>
            <a:pPr marL="0" indent="0">
              <a:buNone/>
            </a:pPr>
            <a:endParaRPr lang="fi-FI" sz="1400" b="1" dirty="0">
              <a:cs typeface="Arial"/>
            </a:endParaRPr>
          </a:p>
          <a:p>
            <a:pPr marL="0" indent="0">
              <a:buNone/>
            </a:pPr>
            <a:r>
              <a:rPr lang="fi-FI" sz="1400" b="1" i="1" dirty="0">
                <a:cs typeface="Arial"/>
              </a:rPr>
              <a:t>Vaativan lääkinnällinen kuntoutuksen </a:t>
            </a:r>
            <a:r>
              <a:rPr lang="fi-FI" sz="1400" dirty="0">
                <a:cs typeface="Arial"/>
              </a:rPr>
              <a:t>tavoitteena on, että </a:t>
            </a:r>
            <a:r>
              <a:rPr lang="fi-FI" sz="1400">
                <a:cs typeface="Arial"/>
              </a:rPr>
              <a:t>ihminen pystyy sairaudesta</a:t>
            </a:r>
            <a:r>
              <a:rPr lang="fi-FI" sz="1400" dirty="0">
                <a:cs typeface="Arial"/>
              </a:rPr>
              <a:t> tai </a:t>
            </a:r>
            <a:r>
              <a:rPr lang="fi-FI" sz="1400">
                <a:cs typeface="Arial"/>
              </a:rPr>
              <a:t>vammasta</a:t>
            </a:r>
            <a:r>
              <a:rPr lang="fi-FI" sz="1400" dirty="0">
                <a:cs typeface="Arial"/>
              </a:rPr>
              <a:t> huolimatta tekemään töitä tai selviytymään arkielämän toiminnoista paremmin. Oikeus vaativaan lääkinnälliseen kuntoutukseen voi olla, jos on alle 65-vuotias, ja on vamman tai sairauden vuoksi huomattavia vaikeuksia selviytyä arjen toimissa ja osallistua niihin. Vaativan lääkinnällisen kuntoutuksen tavoitteet eivät ole hoidollisia, vaan tukevat suoriutumista ja osallistumista.</a:t>
            </a:r>
          </a:p>
          <a:p>
            <a:pPr marL="0" indent="0">
              <a:buNone/>
            </a:pPr>
            <a:r>
              <a:rPr lang="fi-FI" sz="1400" b="1" i="1" dirty="0">
                <a:cs typeface="Arial"/>
              </a:rPr>
              <a:t>Kuntoutuspsykoterapia </a:t>
            </a:r>
            <a:r>
              <a:rPr lang="fi-FI" sz="1400" dirty="0">
                <a:cs typeface="Arial"/>
              </a:rPr>
              <a:t>edistää kuntoutujan työ- ja opiskelukykyä sekä tukee opintojen edistymistä, työelämässä pysymistä, ja työelämään siirtymistä tai sinne palaamista. Kelan korvaamaa psykoterapiaa voidaan myöntää 16–67-vuotiaalle</a:t>
            </a:r>
            <a:r>
              <a:rPr lang="fi-FI" sz="1400">
                <a:cs typeface="Arial"/>
              </a:rPr>
              <a:t> </a:t>
            </a:r>
            <a:r>
              <a:rPr lang="fi-FI" sz="1400" dirty="0">
                <a:cs typeface="Arial"/>
              </a:rPr>
              <a:t>kun työ- tai opiskelukyky on uhattuna mielenterveyden häiriön vuoksi, ja asiakas on saanut mielenterveyden häiriön toteamisen jälkeen vähintään 3 kk asianmukaista hoitoa sekä psykiatrin lausunnon perusteella voidaan arvioida, että kuntoutuspsykoterapia on tarpeen työ- tai opiskelukyvyn tukemiseksi tai parantamiseksi.</a:t>
            </a: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buFont typeface="Arial,Sans-Serif"/>
            </a:pPr>
            <a:endParaRPr lang="fi-FI" dirty="0">
              <a:cs typeface="Arial"/>
            </a:endParaRPr>
          </a:p>
          <a:p>
            <a:pPr marL="267970" indent="-267970"/>
            <a:endParaRPr lang="fi-FI" sz="1200" b="1"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Kelan palvelut</a:t>
            </a:r>
            <a:endParaRPr lang="fi-FI" dirty="0"/>
          </a:p>
        </p:txBody>
      </p:sp>
      <p:pic>
        <p:nvPicPr>
          <p:cNvPr id="14338" name="Picture 2" descr="two woman sits on sofa chairs inside house">
            <a:extLst>
              <a:ext uri="{FF2B5EF4-FFF2-40B4-BE49-F238E27FC236}">
                <a16:creationId xmlns:a16="http://schemas.microsoft.com/office/drawing/2014/main" id="{2ACC1447-290B-4DD4-B12B-8A07BF65E4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67694"/>
            <a:ext cx="1786508" cy="267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8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539552" y="235340"/>
            <a:ext cx="7632848" cy="974270"/>
          </a:xfrm>
        </p:spPr>
        <p:txBody>
          <a:bodyPr/>
          <a:lstStyle/>
          <a:p>
            <a:r>
              <a:rPr lang="fi-FI" dirty="0">
                <a:latin typeface="Arial Narrow"/>
              </a:rPr>
              <a:t>Kelan palvelut</a:t>
            </a:r>
            <a:endParaRPr lang="fi-FI" dirty="0"/>
          </a:p>
        </p:txBody>
      </p:sp>
      <p:sp>
        <p:nvSpPr>
          <p:cNvPr id="5" name="Content Placeholder 4">
            <a:extLst>
              <a:ext uri="{FF2B5EF4-FFF2-40B4-BE49-F238E27FC236}">
                <a16:creationId xmlns:a16="http://schemas.microsoft.com/office/drawing/2014/main" id="{3AE04009-CE77-E9DD-2942-77C1A44F8B87}"/>
              </a:ext>
            </a:extLst>
          </p:cNvPr>
          <p:cNvSpPr>
            <a:spLocks noGrp="1"/>
          </p:cNvSpPr>
          <p:nvPr>
            <p:ph idx="1"/>
          </p:nvPr>
        </p:nvSpPr>
        <p:spPr>
          <a:xfrm>
            <a:off x="539552" y="1285982"/>
            <a:ext cx="5184576" cy="3518016"/>
          </a:xfrm>
        </p:spPr>
        <p:txBody>
          <a:bodyPr vert="horz" lIns="91440" tIns="45720" rIns="91440" bIns="45720" rtlCol="0" anchor="t">
            <a:normAutofit/>
          </a:bodyPr>
          <a:lstStyle/>
          <a:p>
            <a:pPr marL="0" indent="0">
              <a:buNone/>
            </a:pPr>
            <a:r>
              <a:rPr lang="fi-FI" sz="1600" dirty="0">
                <a:cs typeface="Arial"/>
              </a:rPr>
              <a:t>Kelan kautta voi saada vaativia </a:t>
            </a:r>
            <a:r>
              <a:rPr lang="fi-FI" sz="1600" b="1" dirty="0">
                <a:cs typeface="Arial"/>
              </a:rPr>
              <a:t>apuvälineitä</a:t>
            </a:r>
            <a:r>
              <a:rPr lang="fi-FI" sz="1600" dirty="0">
                <a:cs typeface="Arial"/>
              </a:rPr>
              <a:t>. Vaativiin apuvälineisiin kuuluvat mm. lukutelevisio, piste- ja isonäytöt sekä tietokoneet. Apuvälineen tarve arvioidaan sen perusteella, miten sairaus tai vamma haittaa opiskelua tai työtä. </a:t>
            </a:r>
            <a:endParaRPr lang="en-US" sz="1600" b="1" dirty="0">
              <a:cs typeface="Arial"/>
            </a:endParaRPr>
          </a:p>
          <a:p>
            <a:pPr marL="0" indent="0">
              <a:buNone/>
            </a:pPr>
            <a:r>
              <a:rPr lang="en-US" sz="1600" b="1" dirty="0">
                <a:cs typeface="Arial"/>
              </a:rPr>
              <a:t>Elinkeinotuki </a:t>
            </a:r>
            <a:r>
              <a:rPr lang="en-US" sz="1600" dirty="0">
                <a:cs typeface="Arial"/>
              </a:rPr>
              <a:t>on </a:t>
            </a:r>
            <a:r>
              <a:rPr lang="en-US" sz="1600" dirty="0">
                <a:ea typeface="+mn-lt"/>
                <a:cs typeface="+mn-lt"/>
              </a:rPr>
              <a:t>rahallinen avustus joka auttaa työllistymään yrittäjänä tai ammatinharjoittajana huolimatta sairaudesta tai vammasta.</a:t>
            </a:r>
            <a:r>
              <a:rPr lang="en-US" sz="1600" dirty="0">
                <a:cs typeface="Arial"/>
              </a:rPr>
              <a:t> Elinkeinotukea voi saada yrityksen perustamis-ja muuttamiskustannuksiin.</a:t>
            </a:r>
            <a:r>
              <a:rPr lang="en-US" sz="1600" dirty="0">
                <a:ea typeface="+mn-lt"/>
                <a:cs typeface="+mn-lt"/>
              </a:rPr>
              <a:t> </a:t>
            </a:r>
            <a:endParaRPr lang="en-US" sz="1600" dirty="0">
              <a:cs typeface="Arial"/>
            </a:endParaRPr>
          </a:p>
        </p:txBody>
      </p:sp>
      <p:pic>
        <p:nvPicPr>
          <p:cNvPr id="6" name="Picture 6">
            <a:extLst>
              <a:ext uri="{FF2B5EF4-FFF2-40B4-BE49-F238E27FC236}">
                <a16:creationId xmlns:a16="http://schemas.microsoft.com/office/drawing/2014/main" id="{BA0EF7A9-E851-5DC8-1653-1F3E100081FF}"/>
              </a:ext>
            </a:extLst>
          </p:cNvPr>
          <p:cNvPicPr>
            <a:picLocks noChangeAspect="1"/>
          </p:cNvPicPr>
          <p:nvPr/>
        </p:nvPicPr>
        <p:blipFill>
          <a:blip r:embed="rId2"/>
          <a:stretch>
            <a:fillRect/>
          </a:stretch>
        </p:blipFill>
        <p:spPr>
          <a:xfrm>
            <a:off x="5940152" y="2283718"/>
            <a:ext cx="2993230" cy="2409229"/>
          </a:xfrm>
          <a:prstGeom prst="rect">
            <a:avLst/>
          </a:prstGeom>
        </p:spPr>
      </p:pic>
    </p:spTree>
    <p:extLst>
      <p:ext uri="{BB962C8B-B14F-4D97-AF65-F5344CB8AC3E}">
        <p14:creationId xmlns:p14="http://schemas.microsoft.com/office/powerpoint/2010/main" val="162965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D5B033-5FF3-4A6A-B91A-BACA25C7F785}"/>
              </a:ext>
            </a:extLst>
          </p:cNvPr>
          <p:cNvSpPr>
            <a:spLocks noGrp="1"/>
          </p:cNvSpPr>
          <p:nvPr>
            <p:ph type="ctrTitle"/>
          </p:nvPr>
        </p:nvSpPr>
        <p:spPr>
          <a:xfrm>
            <a:off x="683568" y="1347614"/>
            <a:ext cx="5976664" cy="2095528"/>
          </a:xfrm>
        </p:spPr>
        <p:txBody>
          <a:bodyPr/>
          <a:lstStyle/>
          <a:p>
            <a:r>
              <a:rPr lang="fi-FI" dirty="0">
                <a:latin typeface="Arial Narrow"/>
              </a:rPr>
              <a:t>Työkyvyn tuen tiimi </a:t>
            </a:r>
            <a:br>
              <a:rPr lang="fi-FI">
                <a:latin typeface="Arial Narrow"/>
              </a:rPr>
            </a:br>
            <a:r>
              <a:rPr lang="fi-FI">
                <a:latin typeface="Arial Narrow"/>
              </a:rPr>
              <a:t>KP-Työkyky-hanke </a:t>
            </a:r>
            <a:r>
              <a:rPr lang="fi-FI" dirty="0">
                <a:latin typeface="Arial Narrow"/>
              </a:rPr>
              <a:t>2020-22</a:t>
            </a:r>
            <a:endParaRPr lang="fi-FI" dirty="0"/>
          </a:p>
        </p:txBody>
      </p:sp>
      <p:sp>
        <p:nvSpPr>
          <p:cNvPr id="3" name="Alaotsikko 2">
            <a:extLst>
              <a:ext uri="{FF2B5EF4-FFF2-40B4-BE49-F238E27FC236}">
                <a16:creationId xmlns:a16="http://schemas.microsoft.com/office/drawing/2014/main" id="{90589652-BFA7-4CE9-B58D-7EB16907E06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94589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Työkyvyn tuen tarve tulee selvittää kun,</a:t>
            </a:r>
          </a:p>
        </p:txBody>
      </p:sp>
      <p:sp>
        <p:nvSpPr>
          <p:cNvPr id="3" name="Sisällön paikkamerkki 2"/>
          <p:cNvSpPr>
            <a:spLocks noGrp="1"/>
          </p:cNvSpPr>
          <p:nvPr>
            <p:ph idx="1"/>
          </p:nvPr>
        </p:nvSpPr>
        <p:spPr>
          <a:xfrm>
            <a:off x="432785" y="1410997"/>
            <a:ext cx="6406115" cy="3393001"/>
          </a:xfrm>
        </p:spPr>
        <p:txBody>
          <a:bodyPr>
            <a:normAutofit fontScale="70000" lnSpcReduction="20000"/>
          </a:bodyPr>
          <a:lstStyle/>
          <a:p>
            <a:r>
              <a:rPr lang="fi-FI" dirty="0"/>
              <a:t>Asiakas ei terveydellisiin syihin vedoten pysty hakemaan 1-4 työpaikkaa kuukaudessa</a:t>
            </a:r>
          </a:p>
          <a:p>
            <a:r>
              <a:rPr lang="fi-FI" dirty="0"/>
              <a:t>Asiakas ei ole saapunut varatuille ajoille tai asiakasta ei ole tavoitettu sähköisissä palveluissa</a:t>
            </a:r>
          </a:p>
          <a:p>
            <a:r>
              <a:rPr lang="fi-FI" dirty="0"/>
              <a:t>Asiakkaan työllistymistä edistävät palvelut tai työsuhteet on päättyneet terveydellisistä syistä</a:t>
            </a:r>
          </a:p>
          <a:p>
            <a:r>
              <a:rPr lang="fi-FI" dirty="0"/>
              <a:t>Asiakas ilmoittaa ettei pysty työskentelemään kokoaikaisesti</a:t>
            </a:r>
          </a:p>
          <a:p>
            <a:r>
              <a:rPr lang="fi-FI" dirty="0"/>
              <a:t>Sosiaaliset tai taloudelliset syyt vaikeuttavat työnhakua/työllistymistä (ylivelkaantuneisuus, ulosotto, perhetilanne)</a:t>
            </a:r>
          </a:p>
          <a:p>
            <a:r>
              <a:rPr lang="fi-FI" dirty="0"/>
              <a:t>Asiakkaalla on keskeytyneitä koulutuksia tai puuttuu ammatillinen koulutus</a:t>
            </a:r>
          </a:p>
          <a:p>
            <a:r>
              <a:rPr lang="fi-FI" dirty="0"/>
              <a:t>Asiakkaalla on akuutti </a:t>
            </a:r>
            <a:r>
              <a:rPr lang="fi-FI" dirty="0" err="1"/>
              <a:t>mt-</a:t>
            </a:r>
            <a:r>
              <a:rPr lang="fi-FI" dirty="0"/>
              <a:t> tai päihdeongelma, tai hoitosuhde on katkennut (esim. päihdehuoltoon tai psykiatriselle poliklinikalle)</a:t>
            </a:r>
          </a:p>
          <a:p>
            <a:endParaRPr lang="fi-FI" dirty="0"/>
          </a:p>
        </p:txBody>
      </p:sp>
      <p:pic>
        <p:nvPicPr>
          <p:cNvPr id="4" name="Picture 4">
            <a:extLst>
              <a:ext uri="{FF2B5EF4-FFF2-40B4-BE49-F238E27FC236}">
                <a16:creationId xmlns:a16="http://schemas.microsoft.com/office/drawing/2014/main" id="{56760EF4-AC9D-5E46-279F-F6C1F1B5C08E}"/>
              </a:ext>
            </a:extLst>
          </p:cNvPr>
          <p:cNvPicPr>
            <a:picLocks noChangeAspect="1"/>
          </p:cNvPicPr>
          <p:nvPr/>
        </p:nvPicPr>
        <p:blipFill>
          <a:blip r:embed="rId2"/>
          <a:stretch>
            <a:fillRect/>
          </a:stretch>
        </p:blipFill>
        <p:spPr>
          <a:xfrm>
            <a:off x="6842125" y="1284287"/>
            <a:ext cx="2301874" cy="2884489"/>
          </a:xfrm>
          <a:prstGeom prst="rect">
            <a:avLst/>
          </a:prstGeom>
        </p:spPr>
      </p:pic>
    </p:spTree>
    <p:extLst>
      <p:ext uri="{BB962C8B-B14F-4D97-AF65-F5344CB8AC3E}">
        <p14:creationId xmlns:p14="http://schemas.microsoft.com/office/powerpoint/2010/main" val="28142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kuva 4">
            <a:extLst>
              <a:ext uri="{FF2B5EF4-FFF2-40B4-BE49-F238E27FC236}">
                <a16:creationId xmlns:a16="http://schemas.microsoft.com/office/drawing/2014/main" id="{CEACEE05-7525-4205-978B-7B12DC3E28B2}"/>
              </a:ext>
            </a:extLst>
          </p:cNvPr>
          <p:cNvGraphicFramePr/>
          <p:nvPr>
            <p:extLst>
              <p:ext uri="{D42A27DB-BD31-4B8C-83A1-F6EECF244321}">
                <p14:modId xmlns:p14="http://schemas.microsoft.com/office/powerpoint/2010/main" val="894938701"/>
              </p:ext>
            </p:extLst>
          </p:nvPr>
        </p:nvGraphicFramePr>
        <p:xfrm>
          <a:off x="446484" y="166585"/>
          <a:ext cx="8251031"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ruutu 5">
            <a:extLst>
              <a:ext uri="{FF2B5EF4-FFF2-40B4-BE49-F238E27FC236}">
                <a16:creationId xmlns:a16="http://schemas.microsoft.com/office/drawing/2014/main" id="{DB95CC1F-8717-496F-A982-5C48522D6941}"/>
              </a:ext>
            </a:extLst>
          </p:cNvPr>
          <p:cNvSpPr txBox="1"/>
          <p:nvPr/>
        </p:nvSpPr>
        <p:spPr>
          <a:xfrm>
            <a:off x="264068" y="147880"/>
            <a:ext cx="2936081" cy="507831"/>
          </a:xfrm>
          <a:prstGeom prst="rect">
            <a:avLst/>
          </a:prstGeom>
          <a:noFill/>
        </p:spPr>
        <p:txBody>
          <a:bodyPr wrap="square" rtlCol="0">
            <a:spAutoFit/>
          </a:bodyPr>
          <a:lstStyle/>
          <a:p>
            <a:r>
              <a:rPr lang="fi-FI" sz="1350" dirty="0"/>
              <a:t>Työkyvyn tuki osaksi tulevaisuuden sosiaali- ja terveyskeskusta</a:t>
            </a:r>
          </a:p>
        </p:txBody>
      </p:sp>
      <p:sp>
        <p:nvSpPr>
          <p:cNvPr id="14" name="Tekstiruutu 13">
            <a:extLst>
              <a:ext uri="{FF2B5EF4-FFF2-40B4-BE49-F238E27FC236}">
                <a16:creationId xmlns:a16="http://schemas.microsoft.com/office/drawing/2014/main" id="{230222B6-A5E0-476B-B448-83C271F2A36E}"/>
              </a:ext>
            </a:extLst>
          </p:cNvPr>
          <p:cNvSpPr txBox="1"/>
          <p:nvPr/>
        </p:nvSpPr>
        <p:spPr>
          <a:xfrm rot="20217147">
            <a:off x="3058478" y="225486"/>
            <a:ext cx="1857375" cy="1015663"/>
          </a:xfrm>
          <a:custGeom>
            <a:avLst/>
            <a:gdLst>
              <a:gd name="connsiteX0" fmla="*/ 0 w 2476500"/>
              <a:gd name="connsiteY0" fmla="*/ 0 h 1384995"/>
              <a:gd name="connsiteX1" fmla="*/ 2476500 w 2476500"/>
              <a:gd name="connsiteY1" fmla="*/ 0 h 1384995"/>
              <a:gd name="connsiteX2" fmla="*/ 2476500 w 2476500"/>
              <a:gd name="connsiteY2" fmla="*/ 1384995 h 1384995"/>
              <a:gd name="connsiteX3" fmla="*/ 0 w 2476500"/>
              <a:gd name="connsiteY3" fmla="*/ 1384995 h 1384995"/>
              <a:gd name="connsiteX4" fmla="*/ 0 w 2476500"/>
              <a:gd name="connsiteY4" fmla="*/ 0 h 1384995"/>
              <a:gd name="connsiteX0" fmla="*/ 0 w 2476500"/>
              <a:gd name="connsiteY0" fmla="*/ 0 h 1384995"/>
              <a:gd name="connsiteX1" fmla="*/ 2016146 w 2476500"/>
              <a:gd name="connsiteY1" fmla="*/ 32057 h 1384995"/>
              <a:gd name="connsiteX2" fmla="*/ 2476500 w 2476500"/>
              <a:gd name="connsiteY2" fmla="*/ 1384995 h 1384995"/>
              <a:gd name="connsiteX3" fmla="*/ 0 w 2476500"/>
              <a:gd name="connsiteY3" fmla="*/ 1384995 h 1384995"/>
              <a:gd name="connsiteX4" fmla="*/ 0 w 2476500"/>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384995">
                <a:moveTo>
                  <a:pt x="0" y="0"/>
                </a:moveTo>
                <a:lnTo>
                  <a:pt x="2016146" y="32057"/>
                </a:lnTo>
                <a:lnTo>
                  <a:pt x="2476500" y="1384995"/>
                </a:lnTo>
                <a:lnTo>
                  <a:pt x="0" y="1384995"/>
                </a:lnTo>
                <a:lnTo>
                  <a:pt x="0" y="0"/>
                </a:lnTo>
                <a:close/>
              </a:path>
            </a:pathLst>
          </a:custGeom>
          <a:noFill/>
          <a:ln>
            <a:solidFill>
              <a:schemeClr val="accent1"/>
            </a:solidFill>
          </a:ln>
        </p:spPr>
        <p:txBody>
          <a:bodyPr wrap="square" rtlCol="0">
            <a:spAutoFit/>
          </a:bodyPr>
          <a:lstStyle/>
          <a:p>
            <a:r>
              <a:rPr lang="fi-FI" sz="1000" dirty="0"/>
              <a:t>Sosiaalisen kuntoutuksen polku:</a:t>
            </a:r>
          </a:p>
          <a:p>
            <a:r>
              <a:rPr lang="fi-FI" sz="1000" dirty="0" err="1"/>
              <a:t>sos.kuntoutus</a:t>
            </a:r>
            <a:r>
              <a:rPr lang="fi-FI" sz="1000" dirty="0"/>
              <a:t>, kuntouttava työtoiminta, sosiaalipalvelut, järjestöt/yhdistykset, päihde- ja mielenterveyskuntoutus</a:t>
            </a:r>
          </a:p>
        </p:txBody>
      </p:sp>
      <p:sp>
        <p:nvSpPr>
          <p:cNvPr id="17" name="Tekstiruutu 16">
            <a:extLst>
              <a:ext uri="{FF2B5EF4-FFF2-40B4-BE49-F238E27FC236}">
                <a16:creationId xmlns:a16="http://schemas.microsoft.com/office/drawing/2014/main" id="{5090F91A-B4E2-4B7A-AFA9-EC36DF2052B4}"/>
              </a:ext>
            </a:extLst>
          </p:cNvPr>
          <p:cNvSpPr txBox="1"/>
          <p:nvPr/>
        </p:nvSpPr>
        <p:spPr>
          <a:xfrm rot="20199898">
            <a:off x="3394352" y="1193584"/>
            <a:ext cx="1857375" cy="577081"/>
          </a:xfrm>
          <a:custGeom>
            <a:avLst/>
            <a:gdLst>
              <a:gd name="connsiteX0" fmla="*/ 0 w 2476500"/>
              <a:gd name="connsiteY0" fmla="*/ 0 h 738664"/>
              <a:gd name="connsiteX1" fmla="*/ 2476500 w 2476500"/>
              <a:gd name="connsiteY1" fmla="*/ 0 h 738664"/>
              <a:gd name="connsiteX2" fmla="*/ 2476500 w 2476500"/>
              <a:gd name="connsiteY2" fmla="*/ 738664 h 738664"/>
              <a:gd name="connsiteX3" fmla="*/ 0 w 2476500"/>
              <a:gd name="connsiteY3" fmla="*/ 738664 h 738664"/>
              <a:gd name="connsiteX4" fmla="*/ 0 w 2476500"/>
              <a:gd name="connsiteY4" fmla="*/ 0 h 738664"/>
              <a:gd name="connsiteX0" fmla="*/ 0 w 2476500"/>
              <a:gd name="connsiteY0" fmla="*/ 0 h 738664"/>
              <a:gd name="connsiteX1" fmla="*/ 2476500 w 2476500"/>
              <a:gd name="connsiteY1" fmla="*/ 0 h 738664"/>
              <a:gd name="connsiteX2" fmla="*/ 2161742 w 2476500"/>
              <a:gd name="connsiteY2" fmla="*/ 621152 h 738664"/>
              <a:gd name="connsiteX3" fmla="*/ 0 w 2476500"/>
              <a:gd name="connsiteY3" fmla="*/ 738664 h 738664"/>
              <a:gd name="connsiteX4" fmla="*/ 0 w 2476500"/>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38664">
                <a:moveTo>
                  <a:pt x="0" y="0"/>
                </a:moveTo>
                <a:lnTo>
                  <a:pt x="2476500" y="0"/>
                </a:lnTo>
                <a:lnTo>
                  <a:pt x="2161742" y="621152"/>
                </a:lnTo>
                <a:lnTo>
                  <a:pt x="0" y="738664"/>
                </a:lnTo>
                <a:lnTo>
                  <a:pt x="0" y="0"/>
                </a:lnTo>
                <a:close/>
              </a:path>
            </a:pathLst>
          </a:custGeom>
          <a:noFill/>
          <a:ln>
            <a:solidFill>
              <a:schemeClr val="accent1"/>
            </a:solidFill>
          </a:ln>
        </p:spPr>
        <p:txBody>
          <a:bodyPr wrap="square" rtlCol="0">
            <a:spAutoFit/>
          </a:bodyPr>
          <a:lstStyle/>
          <a:p>
            <a:r>
              <a:rPr lang="fi-FI" sz="1050" dirty="0"/>
              <a:t>Lääkinnällisen kuntoutuksen polku:</a:t>
            </a:r>
          </a:p>
          <a:p>
            <a:r>
              <a:rPr lang="fi-FI" sz="1050" dirty="0"/>
              <a:t>- Terveydenhuolto </a:t>
            </a:r>
          </a:p>
        </p:txBody>
      </p:sp>
      <p:sp>
        <p:nvSpPr>
          <p:cNvPr id="18" name="Tekstiruutu 17">
            <a:extLst>
              <a:ext uri="{FF2B5EF4-FFF2-40B4-BE49-F238E27FC236}">
                <a16:creationId xmlns:a16="http://schemas.microsoft.com/office/drawing/2014/main" id="{C9C98EE4-8E48-4902-9365-679F7718A2EA}"/>
              </a:ext>
            </a:extLst>
          </p:cNvPr>
          <p:cNvSpPr txBox="1"/>
          <p:nvPr/>
        </p:nvSpPr>
        <p:spPr>
          <a:xfrm rot="19189563">
            <a:off x="1053996" y="2553482"/>
            <a:ext cx="1857375" cy="415498"/>
          </a:xfrm>
          <a:prstGeom prst="rect">
            <a:avLst/>
          </a:prstGeom>
          <a:noFill/>
          <a:ln>
            <a:solidFill>
              <a:schemeClr val="accent1"/>
            </a:solidFill>
          </a:ln>
        </p:spPr>
        <p:txBody>
          <a:bodyPr wrap="square" rtlCol="0">
            <a:spAutoFit/>
          </a:bodyPr>
          <a:lstStyle/>
          <a:p>
            <a:r>
              <a:rPr lang="fi-FI" sz="1050" dirty="0"/>
              <a:t>Sairauksien hoito ja tutkiminen</a:t>
            </a:r>
          </a:p>
        </p:txBody>
      </p:sp>
      <p:sp>
        <p:nvSpPr>
          <p:cNvPr id="19" name="Tekstiruutu 18">
            <a:extLst>
              <a:ext uri="{FF2B5EF4-FFF2-40B4-BE49-F238E27FC236}">
                <a16:creationId xmlns:a16="http://schemas.microsoft.com/office/drawing/2014/main" id="{E5CAD6E9-20AF-411C-B3C0-65ABED6DA1F8}"/>
              </a:ext>
            </a:extLst>
          </p:cNvPr>
          <p:cNvSpPr txBox="1"/>
          <p:nvPr/>
        </p:nvSpPr>
        <p:spPr>
          <a:xfrm rot="20857761">
            <a:off x="4192709" y="2508262"/>
            <a:ext cx="1857375" cy="1061829"/>
          </a:xfrm>
          <a:custGeom>
            <a:avLst/>
            <a:gdLst>
              <a:gd name="connsiteX0" fmla="*/ 0 w 2476500"/>
              <a:gd name="connsiteY0" fmla="*/ 0 h 1169551"/>
              <a:gd name="connsiteX1" fmla="*/ 2476500 w 2476500"/>
              <a:gd name="connsiteY1" fmla="*/ 0 h 1169551"/>
              <a:gd name="connsiteX2" fmla="*/ 2476500 w 2476500"/>
              <a:gd name="connsiteY2" fmla="*/ 1169551 h 1169551"/>
              <a:gd name="connsiteX3" fmla="*/ 0 w 2476500"/>
              <a:gd name="connsiteY3" fmla="*/ 1169551 h 1169551"/>
              <a:gd name="connsiteX4" fmla="*/ 0 w 2476500"/>
              <a:gd name="connsiteY4" fmla="*/ 0 h 1169551"/>
              <a:gd name="connsiteX0" fmla="*/ 0 w 2476500"/>
              <a:gd name="connsiteY0" fmla="*/ 0 h 1169551"/>
              <a:gd name="connsiteX1" fmla="*/ 2476500 w 2476500"/>
              <a:gd name="connsiteY1" fmla="*/ 0 h 1169551"/>
              <a:gd name="connsiteX2" fmla="*/ 2307599 w 2476500"/>
              <a:gd name="connsiteY2" fmla="*/ 1047504 h 1169551"/>
              <a:gd name="connsiteX3" fmla="*/ 0 w 2476500"/>
              <a:gd name="connsiteY3" fmla="*/ 1169551 h 1169551"/>
              <a:gd name="connsiteX4" fmla="*/ 0 w 2476500"/>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169551">
                <a:moveTo>
                  <a:pt x="0" y="0"/>
                </a:moveTo>
                <a:lnTo>
                  <a:pt x="2476500" y="0"/>
                </a:lnTo>
                <a:lnTo>
                  <a:pt x="2307599" y="1047504"/>
                </a:lnTo>
                <a:lnTo>
                  <a:pt x="0" y="1169551"/>
                </a:lnTo>
                <a:lnTo>
                  <a:pt x="0" y="0"/>
                </a:lnTo>
                <a:close/>
              </a:path>
            </a:pathLst>
          </a:custGeom>
          <a:noFill/>
          <a:ln>
            <a:solidFill>
              <a:schemeClr val="accent1"/>
            </a:solidFill>
          </a:ln>
        </p:spPr>
        <p:txBody>
          <a:bodyPr wrap="square" rtlCol="0">
            <a:spAutoFit/>
          </a:bodyPr>
          <a:lstStyle/>
          <a:p>
            <a:r>
              <a:rPr lang="fi-FI" sz="1050" dirty="0"/>
              <a:t>Ammatillisen kuntoutuksen polku:</a:t>
            </a:r>
          </a:p>
          <a:p>
            <a:r>
              <a:rPr lang="fi-FI" sz="1050" dirty="0"/>
              <a:t>- Työkokeilu, työhönvalmennus, uudelleenkoulutus yms. KELA, työeläkeyhtiöt</a:t>
            </a:r>
          </a:p>
        </p:txBody>
      </p:sp>
      <p:sp>
        <p:nvSpPr>
          <p:cNvPr id="22" name="Tekstiruutu 21">
            <a:extLst>
              <a:ext uri="{FF2B5EF4-FFF2-40B4-BE49-F238E27FC236}">
                <a16:creationId xmlns:a16="http://schemas.microsoft.com/office/drawing/2014/main" id="{7629737F-498D-4AFC-9977-9AD4CBC17DCC}"/>
              </a:ext>
            </a:extLst>
          </p:cNvPr>
          <p:cNvSpPr txBox="1"/>
          <p:nvPr/>
        </p:nvSpPr>
        <p:spPr>
          <a:xfrm>
            <a:off x="4475008" y="1699426"/>
            <a:ext cx="1344765" cy="430887"/>
          </a:xfrm>
          <a:prstGeom prst="rect">
            <a:avLst/>
          </a:prstGeom>
          <a:noFill/>
        </p:spPr>
        <p:txBody>
          <a:bodyPr wrap="square" rtlCol="0">
            <a:spAutoFit/>
          </a:bodyPr>
          <a:lstStyle/>
          <a:p>
            <a:r>
              <a:rPr lang="fi-FI" sz="1100" dirty="0"/>
              <a:t>Vastuuhenkilöiden sopiminen</a:t>
            </a:r>
          </a:p>
        </p:txBody>
      </p:sp>
      <p:sp>
        <p:nvSpPr>
          <p:cNvPr id="24" name="Tekstiruutu 23">
            <a:extLst>
              <a:ext uri="{FF2B5EF4-FFF2-40B4-BE49-F238E27FC236}">
                <a16:creationId xmlns:a16="http://schemas.microsoft.com/office/drawing/2014/main" id="{D51D97F6-EFD0-4324-A129-BECDC86E6EA9}"/>
              </a:ext>
            </a:extLst>
          </p:cNvPr>
          <p:cNvSpPr txBox="1"/>
          <p:nvPr/>
        </p:nvSpPr>
        <p:spPr>
          <a:xfrm rot="20658354">
            <a:off x="4483275" y="3531062"/>
            <a:ext cx="1867000" cy="1223412"/>
          </a:xfrm>
          <a:custGeom>
            <a:avLst/>
            <a:gdLst>
              <a:gd name="connsiteX0" fmla="*/ 0 w 2476500"/>
              <a:gd name="connsiteY0" fmla="*/ 0 h 1384995"/>
              <a:gd name="connsiteX1" fmla="*/ 2476500 w 2476500"/>
              <a:gd name="connsiteY1" fmla="*/ 0 h 1384995"/>
              <a:gd name="connsiteX2" fmla="*/ 2476500 w 2476500"/>
              <a:gd name="connsiteY2" fmla="*/ 1384995 h 1384995"/>
              <a:gd name="connsiteX3" fmla="*/ 0 w 2476500"/>
              <a:gd name="connsiteY3" fmla="*/ 1384995 h 1384995"/>
              <a:gd name="connsiteX4" fmla="*/ 0 w 2476500"/>
              <a:gd name="connsiteY4" fmla="*/ 0 h 1384995"/>
              <a:gd name="connsiteX0" fmla="*/ 0 w 2476500"/>
              <a:gd name="connsiteY0" fmla="*/ 0 h 1384995"/>
              <a:gd name="connsiteX1" fmla="*/ 2476500 w 2476500"/>
              <a:gd name="connsiteY1" fmla="*/ 0 h 1384995"/>
              <a:gd name="connsiteX2" fmla="*/ 2269559 w 2476500"/>
              <a:gd name="connsiteY2" fmla="*/ 1345792 h 1384995"/>
              <a:gd name="connsiteX3" fmla="*/ 0 w 2476500"/>
              <a:gd name="connsiteY3" fmla="*/ 1384995 h 1384995"/>
              <a:gd name="connsiteX4" fmla="*/ 0 w 2476500"/>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384995">
                <a:moveTo>
                  <a:pt x="0" y="0"/>
                </a:moveTo>
                <a:lnTo>
                  <a:pt x="2476500" y="0"/>
                </a:lnTo>
                <a:lnTo>
                  <a:pt x="2269559" y="1345792"/>
                </a:lnTo>
                <a:lnTo>
                  <a:pt x="0" y="1384995"/>
                </a:lnTo>
                <a:lnTo>
                  <a:pt x="0" y="0"/>
                </a:lnTo>
                <a:close/>
              </a:path>
            </a:pathLst>
          </a:custGeom>
          <a:noFill/>
          <a:ln>
            <a:solidFill>
              <a:schemeClr val="accent1"/>
            </a:solidFill>
          </a:ln>
        </p:spPr>
        <p:txBody>
          <a:bodyPr wrap="square" rtlCol="0">
            <a:spAutoFit/>
          </a:bodyPr>
          <a:lstStyle/>
          <a:p>
            <a:r>
              <a:rPr lang="fi-FI" sz="1050" dirty="0"/>
              <a:t>Työkyvyn tuen tiimi.</a:t>
            </a:r>
          </a:p>
          <a:p>
            <a:pPr marL="214313" indent="-214313">
              <a:buFontTx/>
              <a:buChar char="-"/>
            </a:pPr>
            <a:r>
              <a:rPr lang="fi-FI" sz="1050" dirty="0"/>
              <a:t>Moniammatillinen työryhmä</a:t>
            </a:r>
          </a:p>
          <a:p>
            <a:pPr marL="214313" indent="-214313">
              <a:buFontTx/>
              <a:buChar char="-"/>
            </a:pPr>
            <a:r>
              <a:rPr lang="fi-FI" sz="1050" dirty="0"/>
              <a:t>Terveys-, työllisyys-, sosiaali- ja kuntoutuspalvelut ja KELA</a:t>
            </a:r>
          </a:p>
        </p:txBody>
      </p:sp>
      <p:sp>
        <p:nvSpPr>
          <p:cNvPr id="25" name="Tekstiruutu 24">
            <a:extLst>
              <a:ext uri="{FF2B5EF4-FFF2-40B4-BE49-F238E27FC236}">
                <a16:creationId xmlns:a16="http://schemas.microsoft.com/office/drawing/2014/main" id="{6A5D4530-3D06-42A8-921C-58A294DB61A2}"/>
              </a:ext>
            </a:extLst>
          </p:cNvPr>
          <p:cNvSpPr txBox="1"/>
          <p:nvPr/>
        </p:nvSpPr>
        <p:spPr>
          <a:xfrm>
            <a:off x="7264026" y="2757921"/>
            <a:ext cx="1857375" cy="900246"/>
          </a:xfrm>
          <a:prstGeom prst="rect">
            <a:avLst/>
          </a:prstGeom>
          <a:noFill/>
          <a:ln>
            <a:solidFill>
              <a:schemeClr val="accent1"/>
            </a:solidFill>
          </a:ln>
        </p:spPr>
        <p:txBody>
          <a:bodyPr wrap="square" rtlCol="0">
            <a:spAutoFit/>
          </a:bodyPr>
          <a:lstStyle/>
          <a:p>
            <a:r>
              <a:rPr lang="fi-FI" sz="1050" dirty="0"/>
              <a:t>Työllistymistä edistävät palvelut: </a:t>
            </a:r>
          </a:p>
          <a:p>
            <a:r>
              <a:rPr lang="fi-FI" sz="1050" dirty="0"/>
              <a:t>- työkokeilu, palkkatuki, työolosuhteiden järjestelytuki</a:t>
            </a:r>
          </a:p>
        </p:txBody>
      </p:sp>
      <p:sp>
        <p:nvSpPr>
          <p:cNvPr id="29" name="Nuoli: Kaareva alas 28">
            <a:extLst>
              <a:ext uri="{FF2B5EF4-FFF2-40B4-BE49-F238E27FC236}">
                <a16:creationId xmlns:a16="http://schemas.microsoft.com/office/drawing/2014/main" id="{0133C588-BF70-4279-879D-B86C69E05F7A}"/>
              </a:ext>
            </a:extLst>
          </p:cNvPr>
          <p:cNvSpPr/>
          <p:nvPr/>
        </p:nvSpPr>
        <p:spPr>
          <a:xfrm rot="2043272">
            <a:off x="5150347" y="470670"/>
            <a:ext cx="1697753" cy="6233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tx1"/>
              </a:solidFill>
            </a:endParaRPr>
          </a:p>
        </p:txBody>
      </p:sp>
      <p:sp>
        <p:nvSpPr>
          <p:cNvPr id="30" name="Tekstiruutu 29">
            <a:extLst>
              <a:ext uri="{FF2B5EF4-FFF2-40B4-BE49-F238E27FC236}">
                <a16:creationId xmlns:a16="http://schemas.microsoft.com/office/drawing/2014/main" id="{89E8AC12-6935-4EAC-B4B3-F0309D8670E8}"/>
              </a:ext>
            </a:extLst>
          </p:cNvPr>
          <p:cNvSpPr txBox="1"/>
          <p:nvPr/>
        </p:nvSpPr>
        <p:spPr>
          <a:xfrm>
            <a:off x="6011351" y="1493106"/>
            <a:ext cx="1835311" cy="600164"/>
          </a:xfrm>
          <a:prstGeom prst="rect">
            <a:avLst/>
          </a:prstGeom>
          <a:noFill/>
        </p:spPr>
        <p:txBody>
          <a:bodyPr wrap="square" rtlCol="0">
            <a:spAutoFit/>
          </a:bodyPr>
          <a:lstStyle/>
          <a:p>
            <a:r>
              <a:rPr lang="fi-FI" sz="1100" dirty="0"/>
              <a:t>Seuranta, arviointi ja suunnitelman tarkistaminen</a:t>
            </a:r>
          </a:p>
        </p:txBody>
      </p:sp>
      <p:sp>
        <p:nvSpPr>
          <p:cNvPr id="31" name="Nuoli: Kaareva ylös 30">
            <a:extLst>
              <a:ext uri="{FF2B5EF4-FFF2-40B4-BE49-F238E27FC236}">
                <a16:creationId xmlns:a16="http://schemas.microsoft.com/office/drawing/2014/main" id="{DE953D5D-5E20-4922-9FC8-058C1B0582EF}"/>
              </a:ext>
            </a:extLst>
          </p:cNvPr>
          <p:cNvSpPr/>
          <p:nvPr/>
        </p:nvSpPr>
        <p:spPr>
          <a:xfrm rot="18667106">
            <a:off x="6205409" y="2376312"/>
            <a:ext cx="901362" cy="4607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tx1"/>
              </a:solidFill>
            </a:endParaRPr>
          </a:p>
        </p:txBody>
      </p:sp>
    </p:spTree>
    <p:extLst>
      <p:ext uri="{BB962C8B-B14F-4D97-AF65-F5344CB8AC3E}">
        <p14:creationId xmlns:p14="http://schemas.microsoft.com/office/powerpoint/2010/main" val="130185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23BAFB5-D6EE-03D1-9E70-BE29106A9BB2}"/>
              </a:ext>
            </a:extLst>
          </p:cNvPr>
          <p:cNvSpPr>
            <a:spLocks noGrp="1"/>
          </p:cNvSpPr>
          <p:nvPr>
            <p:ph idx="1"/>
          </p:nvPr>
        </p:nvSpPr>
        <p:spPr>
          <a:xfrm>
            <a:off x="432785" y="1209611"/>
            <a:ext cx="6443471" cy="3698550"/>
          </a:xfrm>
        </p:spPr>
        <p:txBody>
          <a:bodyPr vert="horz" lIns="91440" tIns="45720" rIns="91440" bIns="45720" rtlCol="0" anchor="t">
            <a:normAutofit fontScale="40000" lnSpcReduction="20000"/>
          </a:bodyPr>
          <a:lstStyle/>
          <a:p>
            <a:pPr marL="0" indent="0">
              <a:buNone/>
            </a:pPr>
            <a:endParaRPr lang="fi-FI" dirty="0"/>
          </a:p>
          <a:p>
            <a:pPr>
              <a:spcBef>
                <a:spcPts val="600"/>
              </a:spcBef>
            </a:pPr>
            <a:r>
              <a:rPr lang="fi-FI" sz="3500" dirty="0"/>
              <a:t>Asiakas  ei terveydentilan tai toimintakyvyn heikkouden vuoksi pysty osallistumaan TE-toimiston palveluihin tai kuntouttavaan työtoimintaa</a:t>
            </a:r>
          </a:p>
          <a:p>
            <a:pPr>
              <a:spcBef>
                <a:spcPts val="600"/>
              </a:spcBef>
            </a:pPr>
            <a:r>
              <a:rPr lang="fi-FI" sz="3500" dirty="0"/>
              <a:t>Asiakkaalla on työkyvyttömyyden uhka</a:t>
            </a:r>
          </a:p>
          <a:p>
            <a:pPr>
              <a:spcBef>
                <a:spcPts val="600"/>
              </a:spcBef>
            </a:pPr>
            <a:r>
              <a:rPr lang="fi-FI" sz="3500" dirty="0"/>
              <a:t>Asiakkaan aiemmat selvittelyt eivät ole tuottaneet ratkaisua</a:t>
            </a:r>
          </a:p>
          <a:p>
            <a:pPr>
              <a:spcBef>
                <a:spcPts val="600"/>
              </a:spcBef>
            </a:pPr>
            <a:r>
              <a:rPr lang="fi-FI" sz="3500" dirty="0"/>
              <a:t>Kokonaistilanteen arviointi sekä tutkimuksen, hoidon ja kuntoutumisen suunnittelu on tehtävä ennen työllistymisprosessin eteenpäin viemistä.</a:t>
            </a:r>
          </a:p>
          <a:p>
            <a:pPr>
              <a:spcBef>
                <a:spcPts val="600"/>
              </a:spcBef>
            </a:pPr>
            <a:r>
              <a:rPr lang="fi-FI" sz="3500" dirty="0"/>
              <a:t>On epäselvää, millä toimintakyvyn osa-alueella (fyysinen, psyykkinen, sosiaalinen, kognitiivinen) työkyvyn ongelma on</a:t>
            </a:r>
          </a:p>
          <a:p>
            <a:pPr>
              <a:spcBef>
                <a:spcPts val="600"/>
              </a:spcBef>
            </a:pPr>
            <a:r>
              <a:rPr lang="fi-FI" sz="3500" dirty="0"/>
              <a:t>Asiakkaalla on useita työkykyyn vaikuttavia ongelmia</a:t>
            </a:r>
          </a:p>
          <a:p>
            <a:pPr>
              <a:spcBef>
                <a:spcPts val="600"/>
              </a:spcBef>
            </a:pPr>
            <a:r>
              <a:rPr lang="fi-FI" sz="3500" dirty="0"/>
              <a:t>Asiakas itse ei tunnista ongelmaa</a:t>
            </a:r>
          </a:p>
          <a:p>
            <a:pPr>
              <a:spcBef>
                <a:spcPts val="600"/>
              </a:spcBef>
            </a:pPr>
            <a:r>
              <a:rPr lang="fi-FI" sz="3500" dirty="0"/>
              <a:t>On epäselvää mikä aiemmin selvittelyjen jatkosuositus on/ei päästä asiassa eteenpäin</a:t>
            </a:r>
          </a:p>
          <a:p>
            <a:pPr>
              <a:spcBef>
                <a:spcPts val="600"/>
              </a:spcBef>
            </a:pPr>
            <a:r>
              <a:rPr lang="fi-FI" sz="3500" dirty="0"/>
              <a:t>Työkyvyttömyyseläke hylätty, ammatillinen kuntoutus ei käynnisty</a:t>
            </a:r>
          </a:p>
          <a:p>
            <a:pPr>
              <a:spcBef>
                <a:spcPts val="600"/>
              </a:spcBef>
            </a:pPr>
            <a:r>
              <a:rPr lang="fi-FI" sz="3500" dirty="0"/>
              <a:t>Jatkosuunnitelma on epäselvä</a:t>
            </a:r>
          </a:p>
          <a:p>
            <a:pPr marL="267970" indent="-267970"/>
            <a:endParaRPr lang="en-US" dirty="0"/>
          </a:p>
          <a:p>
            <a:pPr marL="0" indent="0">
              <a:buNone/>
            </a:pPr>
            <a:endParaRPr lang="en-US" dirty="0"/>
          </a:p>
        </p:txBody>
      </p:sp>
      <p:sp>
        <p:nvSpPr>
          <p:cNvPr id="3" name="Otsikko 2">
            <a:extLst>
              <a:ext uri="{FF2B5EF4-FFF2-40B4-BE49-F238E27FC236}">
                <a16:creationId xmlns:a16="http://schemas.microsoft.com/office/drawing/2014/main" id="{64D7CC6D-0441-4FC1-BBD7-410B9D64678D}"/>
              </a:ext>
            </a:extLst>
          </p:cNvPr>
          <p:cNvSpPr>
            <a:spLocks noGrp="1"/>
          </p:cNvSpPr>
          <p:nvPr>
            <p:ph type="title"/>
          </p:nvPr>
        </p:nvSpPr>
        <p:spPr>
          <a:xfrm>
            <a:off x="432785" y="235340"/>
            <a:ext cx="7739615" cy="974270"/>
          </a:xfrm>
        </p:spPr>
        <p:txBody>
          <a:bodyPr anchor="b">
            <a:normAutofit fontScale="90000"/>
          </a:bodyPr>
          <a:lstStyle/>
          <a:p>
            <a:r>
              <a:rPr lang="fi-FI" dirty="0"/>
              <a:t>Milloin konsultointi/ohjaus työkyvyn tuen tiimiin?</a:t>
            </a:r>
          </a:p>
        </p:txBody>
      </p:sp>
      <p:sp>
        <p:nvSpPr>
          <p:cNvPr id="5" name="Päivämäärän paikkamerkki 4" hidden="1">
            <a:extLst>
              <a:ext uri="{FF2B5EF4-FFF2-40B4-BE49-F238E27FC236}">
                <a16:creationId xmlns:a16="http://schemas.microsoft.com/office/drawing/2014/main" id="{CE808DFB-C3E8-4F88-84A6-FBC9203012CD}"/>
              </a:ext>
            </a:extLst>
          </p:cNvPr>
          <p:cNvSpPr>
            <a:spLocks noGrp="1"/>
          </p:cNvSpPr>
          <p:nvPr>
            <p:ph type="dt" sz="half" idx="4294967295"/>
          </p:nvPr>
        </p:nvSpPr>
        <p:spPr>
          <a:xfrm>
            <a:off x="432785" y="4873089"/>
            <a:ext cx="683568" cy="201104"/>
          </a:xfrm>
          <a:prstGeom prst="rect">
            <a:avLst/>
          </a:prstGeom>
        </p:spPr>
        <p:txBody>
          <a:bodyPr/>
          <a:lstStyle/>
          <a:p>
            <a:pPr>
              <a:spcAft>
                <a:spcPts val="600"/>
              </a:spcAft>
            </a:pPr>
            <a:fld id="{9504BABE-377C-4042-9CE4-D8BB0ACFBA08}" type="datetime1">
              <a:rPr lang="fi-FI" smtClean="0"/>
              <a:pPr>
                <a:spcAft>
                  <a:spcPts val="600"/>
                </a:spcAft>
              </a:pPr>
              <a:t>30.5.2022</a:t>
            </a:fld>
            <a:endParaRPr lang="fi-FI"/>
          </a:p>
        </p:txBody>
      </p:sp>
      <p:sp>
        <p:nvSpPr>
          <p:cNvPr id="6" name="Dian numeron paikkamerkki 5" hidden="1">
            <a:extLst>
              <a:ext uri="{FF2B5EF4-FFF2-40B4-BE49-F238E27FC236}">
                <a16:creationId xmlns:a16="http://schemas.microsoft.com/office/drawing/2014/main" id="{0125BF6D-0784-432B-B140-D89B45EB04CC}"/>
              </a:ext>
            </a:extLst>
          </p:cNvPr>
          <p:cNvSpPr>
            <a:spLocks noGrp="1"/>
          </p:cNvSpPr>
          <p:nvPr>
            <p:ph type="sldNum" sz="quarter" idx="4294967295"/>
          </p:nvPr>
        </p:nvSpPr>
        <p:spPr>
          <a:xfrm>
            <a:off x="-1" y="4873089"/>
            <a:ext cx="404211" cy="201103"/>
          </a:xfrm>
          <a:prstGeom prst="rect">
            <a:avLst/>
          </a:prstGeom>
        </p:spPr>
        <p:txBody>
          <a:bodyPr/>
          <a:lstStyle/>
          <a:p>
            <a:pPr>
              <a:spcAft>
                <a:spcPts val="600"/>
              </a:spcAft>
            </a:pPr>
            <a:fld id="{1EA1DD0D-7089-48C5-B116-A19F892CF1D9}" type="slidenum">
              <a:rPr lang="fi-FI" smtClean="0"/>
              <a:pPr>
                <a:spcAft>
                  <a:spcPts val="600"/>
                </a:spcAft>
              </a:pPr>
              <a:t>30</a:t>
            </a:fld>
            <a:r>
              <a:rPr lang="fi-FI"/>
              <a:t>  </a:t>
            </a:r>
            <a:r>
              <a:rPr lang="fi-FI" b="0">
                <a:solidFill>
                  <a:schemeClr val="bg1">
                    <a:lumMod val="65000"/>
                  </a:schemeClr>
                </a:solidFill>
              </a:rPr>
              <a:t>|</a:t>
            </a:r>
            <a:endParaRPr lang="fi-FI" sz="600" b="0">
              <a:solidFill>
                <a:schemeClr val="bg1">
                  <a:lumMod val="65000"/>
                </a:schemeClr>
              </a:solidFill>
            </a:endParaRPr>
          </a:p>
        </p:txBody>
      </p:sp>
      <p:pic>
        <p:nvPicPr>
          <p:cNvPr id="8" name="Kuva 7">
            <a:extLst>
              <a:ext uri="{FF2B5EF4-FFF2-40B4-BE49-F238E27FC236}">
                <a16:creationId xmlns:a16="http://schemas.microsoft.com/office/drawing/2014/main" id="{755D6800-D250-4552-9170-649ABD680726}"/>
              </a:ext>
            </a:extLst>
          </p:cNvPr>
          <p:cNvPicPr>
            <a:picLocks noChangeAspect="1"/>
          </p:cNvPicPr>
          <p:nvPr/>
        </p:nvPicPr>
        <p:blipFill>
          <a:blip r:embed="rId2"/>
          <a:stretch>
            <a:fillRect/>
          </a:stretch>
        </p:blipFill>
        <p:spPr>
          <a:xfrm>
            <a:off x="7020272" y="1779662"/>
            <a:ext cx="1907704" cy="2952328"/>
          </a:xfrm>
          <a:prstGeom prst="rect">
            <a:avLst/>
          </a:prstGeom>
        </p:spPr>
      </p:pic>
    </p:spTree>
    <p:extLst>
      <p:ext uri="{BB962C8B-B14F-4D97-AF65-F5344CB8AC3E}">
        <p14:creationId xmlns:p14="http://schemas.microsoft.com/office/powerpoint/2010/main" val="3317224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lvi 9">
            <a:extLst>
              <a:ext uri="{FF2B5EF4-FFF2-40B4-BE49-F238E27FC236}">
                <a16:creationId xmlns:a16="http://schemas.microsoft.com/office/drawing/2014/main" id="{0C4327C1-A576-468A-9DF2-1A177DDEC5F2}"/>
              </a:ext>
            </a:extLst>
          </p:cNvPr>
          <p:cNvSpPr/>
          <p:nvPr/>
        </p:nvSpPr>
        <p:spPr>
          <a:xfrm>
            <a:off x="253061" y="497913"/>
            <a:ext cx="1582636" cy="112663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1"/>
                </a:solidFill>
              </a:rPr>
              <a:t>Asiakas on itse suostuvainen palveluun </a:t>
            </a:r>
          </a:p>
        </p:txBody>
      </p:sp>
      <p:sp>
        <p:nvSpPr>
          <p:cNvPr id="11" name="Pilvi 10">
            <a:extLst>
              <a:ext uri="{FF2B5EF4-FFF2-40B4-BE49-F238E27FC236}">
                <a16:creationId xmlns:a16="http://schemas.microsoft.com/office/drawing/2014/main" id="{558B1524-A43B-4717-A4D8-8F94CE7775E5}"/>
              </a:ext>
            </a:extLst>
          </p:cNvPr>
          <p:cNvSpPr/>
          <p:nvPr/>
        </p:nvSpPr>
        <p:spPr>
          <a:xfrm>
            <a:off x="4084188" y="52881"/>
            <a:ext cx="2858597" cy="157166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Asiakkaat ovat pääasiassa työikäisiä. Ensivaiheessa palvelu on kohdennettu pitkäaikaistyöttömille, heikoimmassa työmarkkina-asemassa oleville asiakkaille.</a:t>
            </a:r>
          </a:p>
        </p:txBody>
      </p:sp>
      <p:sp>
        <p:nvSpPr>
          <p:cNvPr id="12" name="Pilvi 11">
            <a:extLst>
              <a:ext uri="{FF2B5EF4-FFF2-40B4-BE49-F238E27FC236}">
                <a16:creationId xmlns:a16="http://schemas.microsoft.com/office/drawing/2014/main" id="{ED716BDB-F32E-41AC-A6E6-116E6E036EC9}"/>
              </a:ext>
            </a:extLst>
          </p:cNvPr>
          <p:cNvSpPr/>
          <p:nvPr/>
        </p:nvSpPr>
        <p:spPr>
          <a:xfrm>
            <a:off x="1856641" y="278539"/>
            <a:ext cx="2119273" cy="17420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1"/>
                </a:solidFill>
              </a:rPr>
              <a:t>Asiakkaalla on moninaisia työ- ja toimintakyvyn haasteita ja/tai paljon haasteita arjessa selviytymisessä </a:t>
            </a:r>
          </a:p>
        </p:txBody>
      </p:sp>
      <p:sp>
        <p:nvSpPr>
          <p:cNvPr id="13" name="Pilvi 12">
            <a:extLst>
              <a:ext uri="{FF2B5EF4-FFF2-40B4-BE49-F238E27FC236}">
                <a16:creationId xmlns:a16="http://schemas.microsoft.com/office/drawing/2014/main" id="{9AEEFB40-4244-45C5-AEE3-7DDEF6D51BA7}"/>
              </a:ext>
            </a:extLst>
          </p:cNvPr>
          <p:cNvSpPr/>
          <p:nvPr/>
        </p:nvSpPr>
        <p:spPr>
          <a:xfrm>
            <a:off x="3738067" y="3417075"/>
            <a:ext cx="2435604" cy="165418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Yksittäisistä palveluista ei ole löytynyt ratkaisua asiakkaan tilanteen edistämiseksi tai asiakas voi olla myös kokonaan palveluiden ulkopuolella </a:t>
            </a:r>
          </a:p>
        </p:txBody>
      </p:sp>
      <p:sp>
        <p:nvSpPr>
          <p:cNvPr id="14" name="Pilvi 13">
            <a:extLst>
              <a:ext uri="{FF2B5EF4-FFF2-40B4-BE49-F238E27FC236}">
                <a16:creationId xmlns:a16="http://schemas.microsoft.com/office/drawing/2014/main" id="{4A38C945-BAB3-403F-A5FF-B0CD5617EAC2}"/>
              </a:ext>
            </a:extLst>
          </p:cNvPr>
          <p:cNvSpPr/>
          <p:nvPr/>
        </p:nvSpPr>
        <p:spPr>
          <a:xfrm>
            <a:off x="1463021" y="2190680"/>
            <a:ext cx="2201822" cy="121812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solidFill>
                  <a:schemeClr val="tx1"/>
                </a:solidFill>
              </a:rPr>
              <a:t>Asiakkaan aiemmat palvelut ja/tai selvittelyt ovat keskeytyneet</a:t>
            </a:r>
          </a:p>
        </p:txBody>
      </p:sp>
      <p:sp>
        <p:nvSpPr>
          <p:cNvPr id="15" name="Pilvi 14">
            <a:extLst>
              <a:ext uri="{FF2B5EF4-FFF2-40B4-BE49-F238E27FC236}">
                <a16:creationId xmlns:a16="http://schemas.microsoft.com/office/drawing/2014/main" id="{501C1872-CFA8-44D3-AAFE-2D2A3CE298E1}"/>
              </a:ext>
            </a:extLst>
          </p:cNvPr>
          <p:cNvSpPr/>
          <p:nvPr/>
        </p:nvSpPr>
        <p:spPr>
          <a:xfrm>
            <a:off x="115752" y="1593259"/>
            <a:ext cx="1997567" cy="112663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Terveystarkastus olisi hyvä olla tehtynä, ei kuitenkaan edellytys</a:t>
            </a:r>
          </a:p>
        </p:txBody>
      </p:sp>
      <p:sp>
        <p:nvSpPr>
          <p:cNvPr id="16" name="Pilvi 15">
            <a:extLst>
              <a:ext uri="{FF2B5EF4-FFF2-40B4-BE49-F238E27FC236}">
                <a16:creationId xmlns:a16="http://schemas.microsoft.com/office/drawing/2014/main" id="{FF2D5FF5-E9AE-485F-99EC-CCCDA1BB2021}"/>
              </a:ext>
            </a:extLst>
          </p:cNvPr>
          <p:cNvSpPr/>
          <p:nvPr/>
        </p:nvSpPr>
        <p:spPr>
          <a:xfrm>
            <a:off x="54205" y="3140391"/>
            <a:ext cx="3448416" cy="195807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Asiakkaalla on tarve monialaiselle tuelle sekä monelle palvelulle samanaikaisesti, tai hän tarvitsee koordinoidusti sosiaali- sekä terveyspalveluita ja voi tarvita lisäksi myös Kelan ja TE-toimiston palveluita, eikä TYP ole asiakkaalle sopiva vaihtoehto </a:t>
            </a:r>
          </a:p>
        </p:txBody>
      </p:sp>
      <p:sp>
        <p:nvSpPr>
          <p:cNvPr id="17" name="Pilvi 16">
            <a:extLst>
              <a:ext uri="{FF2B5EF4-FFF2-40B4-BE49-F238E27FC236}">
                <a16:creationId xmlns:a16="http://schemas.microsoft.com/office/drawing/2014/main" id="{1EC360CD-2D4B-44B7-9148-C07374C0B29A}"/>
              </a:ext>
            </a:extLst>
          </p:cNvPr>
          <p:cNvSpPr/>
          <p:nvPr/>
        </p:nvSpPr>
        <p:spPr>
          <a:xfrm>
            <a:off x="3102428" y="1474946"/>
            <a:ext cx="2200950" cy="132479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Työllistymisen esteiden syyt eivät ole tiedossa ja asiakkaan tilanne on epäselvä tai jumiutunut</a:t>
            </a:r>
          </a:p>
        </p:txBody>
      </p:sp>
      <p:sp>
        <p:nvSpPr>
          <p:cNvPr id="18" name="Pilvi 17">
            <a:extLst>
              <a:ext uri="{FF2B5EF4-FFF2-40B4-BE49-F238E27FC236}">
                <a16:creationId xmlns:a16="http://schemas.microsoft.com/office/drawing/2014/main" id="{2773FA0A-DF42-4952-8A2E-62D7E151204F}"/>
              </a:ext>
            </a:extLst>
          </p:cNvPr>
          <p:cNvSpPr/>
          <p:nvPr/>
        </p:nvSpPr>
        <p:spPr>
          <a:xfrm>
            <a:off x="3366886" y="2673963"/>
            <a:ext cx="1625421" cy="120120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Tämä palvelu ei korvaa peruspalveluja</a:t>
            </a:r>
          </a:p>
        </p:txBody>
      </p:sp>
      <p:sp>
        <p:nvSpPr>
          <p:cNvPr id="19" name="Pilvi 18">
            <a:extLst>
              <a:ext uri="{FF2B5EF4-FFF2-40B4-BE49-F238E27FC236}">
                <a16:creationId xmlns:a16="http://schemas.microsoft.com/office/drawing/2014/main" id="{693CF612-CD5E-4709-82BD-588E5F9D4AEE}"/>
              </a:ext>
            </a:extLst>
          </p:cNvPr>
          <p:cNvSpPr/>
          <p:nvPr/>
        </p:nvSpPr>
        <p:spPr>
          <a:xfrm>
            <a:off x="6267811" y="640478"/>
            <a:ext cx="2743629" cy="157166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Mikäli asiakas tulee autetuksi peruspalveluissa, ei välttämättä tarvita laajamittaista työ- ja toimintakyvyn arviointia</a:t>
            </a:r>
          </a:p>
        </p:txBody>
      </p:sp>
      <p:sp>
        <p:nvSpPr>
          <p:cNvPr id="20" name="Pilvi 19">
            <a:extLst>
              <a:ext uri="{FF2B5EF4-FFF2-40B4-BE49-F238E27FC236}">
                <a16:creationId xmlns:a16="http://schemas.microsoft.com/office/drawing/2014/main" id="{6C8B8CB1-FB29-4D85-B114-817AC3D074C6}"/>
              </a:ext>
            </a:extLst>
          </p:cNvPr>
          <p:cNvSpPr/>
          <p:nvPr/>
        </p:nvSpPr>
        <p:spPr>
          <a:xfrm>
            <a:off x="4940347" y="1949154"/>
            <a:ext cx="2394725" cy="162263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Ikä, kansalaisuus, työttömyyden kesto, akuutit päihdeongelmat jne. eivät ole poissulkevia tekijöitä</a:t>
            </a:r>
          </a:p>
        </p:txBody>
      </p:sp>
      <p:sp>
        <p:nvSpPr>
          <p:cNvPr id="21" name="Pilvi 20">
            <a:extLst>
              <a:ext uri="{FF2B5EF4-FFF2-40B4-BE49-F238E27FC236}">
                <a16:creationId xmlns:a16="http://schemas.microsoft.com/office/drawing/2014/main" id="{5279A3D1-87C4-46CC-A07F-FF1DB22E98B7}"/>
              </a:ext>
            </a:extLst>
          </p:cNvPr>
          <p:cNvSpPr/>
          <p:nvPr/>
        </p:nvSpPr>
        <p:spPr>
          <a:xfrm>
            <a:off x="6267811" y="2931356"/>
            <a:ext cx="2743629" cy="157166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a:solidFill>
                  <a:schemeClr val="tx1"/>
                </a:solidFill>
              </a:rPr>
              <a:t>Työkykytiimiltä on myös mahdollista saada konsultaatioapua ja ohjausta palveluiden yhteensovittamisessa yhteistyöverkostojen kesken </a:t>
            </a:r>
          </a:p>
        </p:txBody>
      </p:sp>
    </p:spTree>
    <p:extLst>
      <p:ext uri="{BB962C8B-B14F-4D97-AF65-F5344CB8AC3E}">
        <p14:creationId xmlns:p14="http://schemas.microsoft.com/office/powerpoint/2010/main" val="329795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a:xfrm>
            <a:off x="2813272" y="771550"/>
            <a:ext cx="6336704" cy="4371950"/>
          </a:xfrm>
        </p:spPr>
        <p:txBody>
          <a:bodyPr>
            <a:normAutofit fontScale="85000" lnSpcReduction="10000"/>
          </a:bodyPr>
          <a:lstStyle/>
          <a:p>
            <a:pPr marL="0" indent="0">
              <a:buNone/>
            </a:pPr>
            <a:r>
              <a:rPr lang="fi-FI" sz="1800" b="1" dirty="0"/>
              <a:t>Palveluun ohjaus</a:t>
            </a:r>
          </a:p>
          <a:p>
            <a:r>
              <a:rPr lang="fi-FI" sz="1800" dirty="0"/>
              <a:t>Sähköinen yhteydenotto/ lähete asiakkaan suostumuksella joko työkyvyn tuen tiimin vastuutyöntekijälle (terveyssosiaalityöhön), </a:t>
            </a:r>
            <a:r>
              <a:rPr lang="fi-FI" sz="1800" dirty="0" err="1"/>
              <a:t>Typ</a:t>
            </a:r>
            <a:r>
              <a:rPr lang="fi-FI" sz="1800" dirty="0"/>
              <a:t>-palveluun tai aikuissosiaalityöhön.</a:t>
            </a:r>
          </a:p>
          <a:p>
            <a:r>
              <a:rPr lang="fi-FI" sz="1800" dirty="0"/>
              <a:t>Yhteistyössä Te- toimisto/kuntakokeilu, ja tarvittavat sosiaali- ja terveyspalvelut kartoittavat asiakkaan hoidon, ja kuntoutuksen tarpeen</a:t>
            </a:r>
          </a:p>
          <a:p>
            <a:r>
              <a:rPr lang="fi-FI" sz="1800" dirty="0"/>
              <a:t>Asiakkaan kanssa laaditaan sosiaali- ja terveydenhuollon yhteinen asiakassuunnitelma ja nimetään omatyöntekijä ja vastuuhenkilö/t.</a:t>
            </a:r>
          </a:p>
          <a:p>
            <a:r>
              <a:rPr lang="fi-FI" sz="1800" dirty="0"/>
              <a:t>Omatyöntekijä/vastuuhenkilö koordinoi asiakkaan palveluiden toteutumista, ja kulkee asiakkaan rinnalla palvelun ajan.</a:t>
            </a:r>
          </a:p>
          <a:p>
            <a:pPr marL="0" indent="0">
              <a:buNone/>
            </a:pPr>
            <a:endParaRPr lang="fi-FI" sz="1800" dirty="0"/>
          </a:p>
          <a:p>
            <a:pPr marL="0" indent="0">
              <a:buNone/>
            </a:pPr>
            <a:r>
              <a:rPr lang="fi-FI" sz="1800" dirty="0"/>
              <a:t> </a:t>
            </a:r>
          </a:p>
          <a:p>
            <a:pPr marL="0" indent="0">
              <a:buNone/>
            </a:pPr>
            <a:endParaRPr lang="fi-FI" sz="1800" b="1" dirty="0"/>
          </a:p>
          <a:p>
            <a:pPr marL="0" indent="0">
              <a:buNone/>
            </a:pPr>
            <a:endParaRPr lang="fi-FI" dirty="0"/>
          </a:p>
          <a:p>
            <a:endParaRPr lang="fi-FI" dirty="0"/>
          </a:p>
          <a:p>
            <a:endParaRPr lang="fi-FI" dirty="0"/>
          </a:p>
          <a:p>
            <a:endParaRPr lang="fi-FI" dirty="0"/>
          </a:p>
        </p:txBody>
      </p:sp>
      <p:sp>
        <p:nvSpPr>
          <p:cNvPr id="6" name="Otsikko 5"/>
          <p:cNvSpPr>
            <a:spLocks noGrp="1"/>
          </p:cNvSpPr>
          <p:nvPr>
            <p:ph type="title"/>
          </p:nvPr>
        </p:nvSpPr>
        <p:spPr>
          <a:xfrm>
            <a:off x="251521" y="411510"/>
            <a:ext cx="2160240" cy="1224136"/>
          </a:xfrm>
        </p:spPr>
        <p:txBody>
          <a:bodyPr/>
          <a:lstStyle/>
          <a:p>
            <a:r>
              <a:rPr lang="fi-FI" sz="2000" dirty="0"/>
              <a:t>Kun asiakkaan työkyvyn tuen tarve on tunnistettu</a:t>
            </a:r>
          </a:p>
        </p:txBody>
      </p:sp>
      <p:pic>
        <p:nvPicPr>
          <p:cNvPr id="8" name="Sisällön paikkamerkki 7">
            <a:extLst>
              <a:ext uri="{FF2B5EF4-FFF2-40B4-BE49-F238E27FC236}">
                <a16:creationId xmlns:a16="http://schemas.microsoft.com/office/drawing/2014/main" id="{5C87D128-9ADE-4B79-83E9-F9A59D83F50B}"/>
              </a:ext>
            </a:extLst>
          </p:cNvPr>
          <p:cNvPicPr>
            <a:picLocks noGrp="1" noChangeAspect="1"/>
          </p:cNvPicPr>
          <p:nvPr>
            <p:ph idx="14"/>
          </p:nvPr>
        </p:nvPicPr>
        <p:blipFill>
          <a:blip r:embed="rId2"/>
          <a:stretch>
            <a:fillRect/>
          </a:stretch>
        </p:blipFill>
        <p:spPr>
          <a:xfrm>
            <a:off x="230423" y="1779662"/>
            <a:ext cx="2160588" cy="2390502"/>
          </a:xfrm>
          <a:prstGeom prst="rect">
            <a:avLst/>
          </a:prstGeom>
        </p:spPr>
      </p:pic>
    </p:spTree>
    <p:extLst>
      <p:ext uri="{BB962C8B-B14F-4D97-AF65-F5344CB8AC3E}">
        <p14:creationId xmlns:p14="http://schemas.microsoft.com/office/powerpoint/2010/main" val="14643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lattia, sisä&#10;&#10;Kuvaus luotu automaattisesti">
            <a:extLst>
              <a:ext uri="{FF2B5EF4-FFF2-40B4-BE49-F238E27FC236}">
                <a16:creationId xmlns:a16="http://schemas.microsoft.com/office/drawing/2014/main" id="{BD7BF6F9-6601-4DF6-9CB1-F86BD942DF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33" r="3794"/>
          <a:stretch/>
        </p:blipFill>
        <p:spPr>
          <a:xfrm>
            <a:off x="2771800" y="10"/>
            <a:ext cx="6378176" cy="5143490"/>
          </a:xfrm>
          <a:prstGeom prst="rect">
            <a:avLst/>
          </a:prstGeom>
          <a:noFill/>
        </p:spPr>
      </p:pic>
      <p:sp>
        <p:nvSpPr>
          <p:cNvPr id="2" name="Otsikko 1">
            <a:extLst>
              <a:ext uri="{FF2B5EF4-FFF2-40B4-BE49-F238E27FC236}">
                <a16:creationId xmlns:a16="http://schemas.microsoft.com/office/drawing/2014/main" id="{5A4A8E53-91C1-464F-81D4-3E6960831094}"/>
              </a:ext>
            </a:extLst>
          </p:cNvPr>
          <p:cNvSpPr>
            <a:spLocks noGrp="1"/>
          </p:cNvSpPr>
          <p:nvPr>
            <p:ph type="title"/>
          </p:nvPr>
        </p:nvSpPr>
        <p:spPr>
          <a:xfrm>
            <a:off x="251520" y="207920"/>
            <a:ext cx="2376263" cy="851662"/>
          </a:xfrm>
        </p:spPr>
        <p:txBody>
          <a:bodyPr anchor="b">
            <a:normAutofit fontScale="90000"/>
          </a:bodyPr>
          <a:lstStyle/>
          <a:p>
            <a:r>
              <a:rPr lang="fi-FI" dirty="0">
                <a:solidFill>
                  <a:schemeClr val="tx1"/>
                </a:solidFill>
              </a:rPr>
              <a:t>Työkyvyn tuen tiimi</a:t>
            </a:r>
          </a:p>
        </p:txBody>
      </p:sp>
      <p:sp>
        <p:nvSpPr>
          <p:cNvPr id="3" name="Sisällön paikkamerkki 2">
            <a:extLst>
              <a:ext uri="{FF2B5EF4-FFF2-40B4-BE49-F238E27FC236}">
                <a16:creationId xmlns:a16="http://schemas.microsoft.com/office/drawing/2014/main" id="{6D162FBA-4E8D-47CA-BC1C-C51FC9457F7F}"/>
              </a:ext>
            </a:extLst>
          </p:cNvPr>
          <p:cNvSpPr>
            <a:spLocks noGrp="1"/>
          </p:cNvSpPr>
          <p:nvPr>
            <p:ph idx="14"/>
          </p:nvPr>
        </p:nvSpPr>
        <p:spPr>
          <a:xfrm>
            <a:off x="251521" y="1059582"/>
            <a:ext cx="2160240" cy="3920263"/>
          </a:xfrm>
        </p:spPr>
        <p:txBody>
          <a:bodyPr>
            <a:normAutofit/>
          </a:bodyPr>
          <a:lstStyle/>
          <a:p>
            <a:pPr>
              <a:lnSpc>
                <a:spcPct val="90000"/>
              </a:lnSpc>
            </a:pPr>
            <a:r>
              <a:rPr lang="fi-FI" sz="1200" dirty="0"/>
              <a:t>Työkyvyn tuen tiimin vastuutyöntekijä kokoaa tarvittavan moniammatillisen asiantuntijaverkoston, ja toimii verkoston koolle kutsujana. Työkyvyn tuen tiimin vastuutyöntekijä konsultoi tarpeen mukaan asiakkaan asioissa mm.</a:t>
            </a:r>
          </a:p>
          <a:p>
            <a:pPr>
              <a:lnSpc>
                <a:spcPct val="90000"/>
              </a:lnSpc>
            </a:pPr>
            <a:r>
              <a:rPr lang="fi-FI" sz="1200" dirty="0"/>
              <a:t>Perusterveydenhuollon lääkäreitä</a:t>
            </a:r>
          </a:p>
          <a:p>
            <a:pPr>
              <a:lnSpc>
                <a:spcPct val="90000"/>
              </a:lnSpc>
            </a:pPr>
            <a:r>
              <a:rPr lang="fi-FI" sz="1200" dirty="0"/>
              <a:t>Kuntoutuspalveluja</a:t>
            </a:r>
          </a:p>
          <a:p>
            <a:pPr>
              <a:lnSpc>
                <a:spcPct val="90000"/>
              </a:lnSpc>
            </a:pPr>
            <a:r>
              <a:rPr lang="fi-FI" sz="1200" dirty="0"/>
              <a:t>Aikuissosiaalityötä</a:t>
            </a:r>
          </a:p>
          <a:p>
            <a:pPr>
              <a:lnSpc>
                <a:spcPct val="90000"/>
              </a:lnSpc>
            </a:pPr>
            <a:r>
              <a:rPr lang="fi-FI" sz="1200" dirty="0"/>
              <a:t>Kela</a:t>
            </a:r>
          </a:p>
          <a:p>
            <a:pPr>
              <a:lnSpc>
                <a:spcPct val="90000"/>
              </a:lnSpc>
            </a:pPr>
            <a:endParaRPr lang="fi-FI" sz="1100" dirty="0"/>
          </a:p>
        </p:txBody>
      </p:sp>
      <p:sp>
        <p:nvSpPr>
          <p:cNvPr id="17" name="Date Placeholder 4">
            <a:extLst>
              <a:ext uri="{FF2B5EF4-FFF2-40B4-BE49-F238E27FC236}">
                <a16:creationId xmlns:a16="http://schemas.microsoft.com/office/drawing/2014/main" id="{081989C3-AB6F-4E26-A7F6-A657403A3FAA}"/>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18" name="Slide Number Placeholder 5">
            <a:extLst>
              <a:ext uri="{FF2B5EF4-FFF2-40B4-BE49-F238E27FC236}">
                <a16:creationId xmlns:a16="http://schemas.microsoft.com/office/drawing/2014/main" id="{1DD55AA5-40DF-EBD3-B5AB-DF49BAA7A128}"/>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33</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613582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9300349-7859-4122-8A13-7E1A2ECD39BD}"/>
              </a:ext>
            </a:extLst>
          </p:cNvPr>
          <p:cNvSpPr>
            <a:spLocks noGrp="1"/>
          </p:cNvSpPr>
          <p:nvPr>
            <p:ph idx="1"/>
          </p:nvPr>
        </p:nvSpPr>
        <p:spPr/>
        <p:txBody>
          <a:bodyPr/>
          <a:lstStyle/>
          <a:p>
            <a:endParaRPr lang="fi-FI"/>
          </a:p>
          <a:p>
            <a:endParaRPr lang="fi-FI"/>
          </a:p>
        </p:txBody>
      </p:sp>
      <p:sp>
        <p:nvSpPr>
          <p:cNvPr id="5" name="Tekstiruutu 4">
            <a:extLst>
              <a:ext uri="{FF2B5EF4-FFF2-40B4-BE49-F238E27FC236}">
                <a16:creationId xmlns:a16="http://schemas.microsoft.com/office/drawing/2014/main" id="{0C37843F-E32C-4E63-B9B1-57BEE036420B}"/>
              </a:ext>
            </a:extLst>
          </p:cNvPr>
          <p:cNvSpPr txBox="1"/>
          <p:nvPr/>
        </p:nvSpPr>
        <p:spPr>
          <a:xfrm>
            <a:off x="2286000" y="2385643"/>
            <a:ext cx="4572000" cy="369332"/>
          </a:xfrm>
          <a:prstGeom prst="rect">
            <a:avLst/>
          </a:prstGeom>
          <a:noFill/>
        </p:spPr>
        <p:txBody>
          <a:bodyPr wrap="square">
            <a:spAutoFit/>
          </a:bodyPr>
          <a:lstStyle/>
          <a:p>
            <a:endParaRPr lang="fi-FI" dirty="0"/>
          </a:p>
        </p:txBody>
      </p:sp>
      <p:sp>
        <p:nvSpPr>
          <p:cNvPr id="7" name="Tekstiruutu 6">
            <a:extLst>
              <a:ext uri="{FF2B5EF4-FFF2-40B4-BE49-F238E27FC236}">
                <a16:creationId xmlns:a16="http://schemas.microsoft.com/office/drawing/2014/main" id="{5CF95D5B-5D84-471C-A0BD-CECF643E6F4F}"/>
              </a:ext>
            </a:extLst>
          </p:cNvPr>
          <p:cNvSpPr txBox="1"/>
          <p:nvPr/>
        </p:nvSpPr>
        <p:spPr>
          <a:xfrm>
            <a:off x="2286000" y="2385643"/>
            <a:ext cx="4572000" cy="369332"/>
          </a:xfrm>
          <a:prstGeom prst="rect">
            <a:avLst/>
          </a:prstGeom>
          <a:noFill/>
        </p:spPr>
        <p:txBody>
          <a:bodyPr wrap="square">
            <a:spAutoFit/>
          </a:bodyPr>
          <a:lstStyle/>
          <a:p>
            <a:endParaRPr lang="fi-FI" dirty="0"/>
          </a:p>
        </p:txBody>
      </p:sp>
      <p:sp>
        <p:nvSpPr>
          <p:cNvPr id="9" name="Tekstiruutu 8">
            <a:extLst>
              <a:ext uri="{FF2B5EF4-FFF2-40B4-BE49-F238E27FC236}">
                <a16:creationId xmlns:a16="http://schemas.microsoft.com/office/drawing/2014/main" id="{FE5CFF32-1157-4BB5-815D-E5EA0C3AEABF}"/>
              </a:ext>
            </a:extLst>
          </p:cNvPr>
          <p:cNvSpPr txBox="1"/>
          <p:nvPr/>
        </p:nvSpPr>
        <p:spPr>
          <a:xfrm>
            <a:off x="2286000" y="2385643"/>
            <a:ext cx="4572000" cy="369332"/>
          </a:xfrm>
          <a:prstGeom prst="rect">
            <a:avLst/>
          </a:prstGeom>
          <a:noFill/>
        </p:spPr>
        <p:txBody>
          <a:bodyPr wrap="square">
            <a:spAutoFit/>
          </a:bodyPr>
          <a:lstStyle/>
          <a:p>
            <a:endParaRPr lang="fi-FI" dirty="0"/>
          </a:p>
        </p:txBody>
      </p:sp>
      <p:pic>
        <p:nvPicPr>
          <p:cNvPr id="10" name="Kuva 9" descr="Kuva, joka sisältää kohteen teksti&#10;&#10;Kuvaus luotu automaattisesti">
            <a:extLst>
              <a:ext uri="{FF2B5EF4-FFF2-40B4-BE49-F238E27FC236}">
                <a16:creationId xmlns:a16="http://schemas.microsoft.com/office/drawing/2014/main" id="{17E47E6A-B2C1-4ECC-8A0D-5D8B73A6A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73" y="0"/>
            <a:ext cx="3636454" cy="5143500"/>
          </a:xfrm>
          <a:prstGeom prst="rect">
            <a:avLst/>
          </a:prstGeom>
        </p:spPr>
      </p:pic>
    </p:spTree>
    <p:extLst>
      <p:ext uri="{BB962C8B-B14F-4D97-AF65-F5344CB8AC3E}">
        <p14:creationId xmlns:p14="http://schemas.microsoft.com/office/powerpoint/2010/main" val="140314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14A02274-5944-4CCE-8708-BD397F8C6E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78834"/>
            <a:ext cx="3528391" cy="4990653"/>
          </a:xfrm>
        </p:spPr>
      </p:pic>
    </p:spTree>
    <p:extLst>
      <p:ext uri="{BB962C8B-B14F-4D97-AF65-F5344CB8AC3E}">
        <p14:creationId xmlns:p14="http://schemas.microsoft.com/office/powerpoint/2010/main" val="381951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23BAFB5-D6EE-03D1-9E70-BE29106A9BB2}"/>
              </a:ext>
            </a:extLst>
          </p:cNvPr>
          <p:cNvSpPr>
            <a:spLocks noGrp="1"/>
          </p:cNvSpPr>
          <p:nvPr>
            <p:ph idx="1"/>
          </p:nvPr>
        </p:nvSpPr>
        <p:spPr>
          <a:xfrm>
            <a:off x="432785" y="1209611"/>
            <a:ext cx="6731503" cy="3698550"/>
          </a:xfrm>
        </p:spPr>
        <p:txBody>
          <a:bodyPr vert="horz" lIns="91440" tIns="45720" rIns="91440" bIns="45720" rtlCol="0" anchor="t">
            <a:normAutofit/>
          </a:bodyPr>
          <a:lstStyle/>
          <a:p>
            <a:pPr marL="0" indent="0">
              <a:buNone/>
            </a:pPr>
            <a:r>
              <a:rPr lang="en-US" sz="1400" b="1" dirty="0"/>
              <a:t>SPR</a:t>
            </a:r>
            <a:r>
              <a:rPr lang="fi-FI" sz="1400" b="1" dirty="0"/>
              <a:t>-kirppis </a:t>
            </a:r>
            <a:r>
              <a:rPr lang="fi-FI" sz="1400" dirty="0"/>
              <a:t>tuottaa työllistymistä edistäviä palveluita joita ovat palkkatukityö, oppisopimustyösuhde, työkokeilu, kuntouttava työtoiminta, avo- tai terapiatyö, työssäoppimis- ja työharjoittelujaksot ,koulutussopimuksen kautta (ammatilliset oppilaitokset ja ammattikorkeakoulu),yhdyskuntapalvelu, tai vapaaehtoistyö. SPR Kokkola on mukana myös TOIVOA-hankkeessa jonka palvelut on tarkoitettu pitkään työttömänä olleille (pääsääntöisesti 2v työttömyyttä) ja muussa haastavassa työmarkkinatilanteessa oleville työnhakijoille kuten osatyökykyisille ja erityistä tukea työllistymiseen tarvitseville ja maahanmuuttajille. </a:t>
            </a:r>
          </a:p>
          <a:p>
            <a:pPr marL="0" indent="0">
              <a:buNone/>
            </a:pPr>
            <a:r>
              <a:rPr lang="en-US" sz="1400" b="1" dirty="0">
                <a:sym typeface="Wingdings" panose="05000000000000000000" pitchFamily="2" charset="2"/>
              </a:rPr>
              <a:t>KPSPY</a:t>
            </a:r>
            <a:r>
              <a:rPr lang="fi-FI" sz="1400" dirty="0">
                <a:sym typeface="Wingdings" panose="05000000000000000000" pitchFamily="2" charset="2"/>
              </a:rPr>
              <a:t> tuottaa työllistymistä edistävinä palveluina sosiaalista kuntoutusta, ja kuntouttavaa työtoimintaa. Sosiaalinen kuntoutus voi olla ohjattua ryhmätoimintaa, neuropsykiatrista ryhmävalmennusta, tai työ- tai avotyötoimintaa. Kuntouttavan työtoiminnan palvelu on joko ryhmämuotoista tai  yksilömuotoista työtoimintaa yhdistyksen työpajoilla.</a:t>
            </a:r>
            <a:endParaRPr lang="en-US" sz="1400" dirty="0"/>
          </a:p>
          <a:p>
            <a:pPr marL="0" indent="0">
              <a:buNone/>
            </a:pPr>
            <a:endParaRPr lang="en-US" dirty="0"/>
          </a:p>
        </p:txBody>
      </p:sp>
      <p:sp>
        <p:nvSpPr>
          <p:cNvPr id="3" name="Otsikko 2">
            <a:extLst>
              <a:ext uri="{FF2B5EF4-FFF2-40B4-BE49-F238E27FC236}">
                <a16:creationId xmlns:a16="http://schemas.microsoft.com/office/drawing/2014/main" id="{64D7CC6D-0441-4FC1-BBD7-410B9D64678D}"/>
              </a:ext>
            </a:extLst>
          </p:cNvPr>
          <p:cNvSpPr>
            <a:spLocks noGrp="1"/>
          </p:cNvSpPr>
          <p:nvPr>
            <p:ph type="title"/>
          </p:nvPr>
        </p:nvSpPr>
        <p:spPr>
          <a:xfrm>
            <a:off x="432785" y="235340"/>
            <a:ext cx="7739615" cy="974270"/>
          </a:xfrm>
        </p:spPr>
        <p:txBody>
          <a:bodyPr anchor="b">
            <a:normAutofit/>
          </a:bodyPr>
          <a:lstStyle/>
          <a:p>
            <a:r>
              <a:rPr lang="fi-FI" dirty="0"/>
              <a:t>Työkyvyn tuen kentällä toimivia järjestöjä</a:t>
            </a:r>
          </a:p>
        </p:txBody>
      </p:sp>
      <p:sp>
        <p:nvSpPr>
          <p:cNvPr id="5" name="Päivämäärän paikkamerkki 4" hidden="1">
            <a:extLst>
              <a:ext uri="{FF2B5EF4-FFF2-40B4-BE49-F238E27FC236}">
                <a16:creationId xmlns:a16="http://schemas.microsoft.com/office/drawing/2014/main" id="{CE808DFB-C3E8-4F88-84A6-FBC9203012CD}"/>
              </a:ext>
            </a:extLst>
          </p:cNvPr>
          <p:cNvSpPr>
            <a:spLocks noGrp="1"/>
          </p:cNvSpPr>
          <p:nvPr>
            <p:ph type="dt" sz="half" idx="4294967295"/>
          </p:nvPr>
        </p:nvSpPr>
        <p:spPr>
          <a:xfrm>
            <a:off x="432785" y="4873089"/>
            <a:ext cx="683568" cy="201104"/>
          </a:xfrm>
          <a:prstGeom prst="rect">
            <a:avLst/>
          </a:prstGeom>
        </p:spPr>
        <p:txBody>
          <a:bodyPr/>
          <a:lstStyle/>
          <a:p>
            <a:pPr>
              <a:spcAft>
                <a:spcPts val="600"/>
              </a:spcAft>
            </a:pPr>
            <a:fld id="{9504BABE-377C-4042-9CE4-D8BB0ACFBA08}" type="datetime1">
              <a:rPr lang="fi-FI" smtClean="0"/>
              <a:pPr>
                <a:spcAft>
                  <a:spcPts val="600"/>
                </a:spcAft>
              </a:pPr>
              <a:t>30.5.2022</a:t>
            </a:fld>
            <a:endParaRPr lang="fi-FI"/>
          </a:p>
        </p:txBody>
      </p:sp>
      <p:sp>
        <p:nvSpPr>
          <p:cNvPr id="6" name="Dian numeron paikkamerkki 5" hidden="1">
            <a:extLst>
              <a:ext uri="{FF2B5EF4-FFF2-40B4-BE49-F238E27FC236}">
                <a16:creationId xmlns:a16="http://schemas.microsoft.com/office/drawing/2014/main" id="{0125BF6D-0784-432B-B140-D89B45EB04CC}"/>
              </a:ext>
            </a:extLst>
          </p:cNvPr>
          <p:cNvSpPr>
            <a:spLocks noGrp="1"/>
          </p:cNvSpPr>
          <p:nvPr>
            <p:ph type="sldNum" sz="quarter" idx="4294967295"/>
          </p:nvPr>
        </p:nvSpPr>
        <p:spPr>
          <a:xfrm>
            <a:off x="-1" y="4873089"/>
            <a:ext cx="404211" cy="201103"/>
          </a:xfrm>
          <a:prstGeom prst="rect">
            <a:avLst/>
          </a:prstGeom>
        </p:spPr>
        <p:txBody>
          <a:bodyPr/>
          <a:lstStyle/>
          <a:p>
            <a:pPr>
              <a:spcAft>
                <a:spcPts val="600"/>
              </a:spcAft>
            </a:pPr>
            <a:fld id="{1EA1DD0D-7089-48C5-B116-A19F892CF1D9}" type="slidenum">
              <a:rPr lang="fi-FI" smtClean="0"/>
              <a:pPr>
                <a:spcAft>
                  <a:spcPts val="600"/>
                </a:spcAft>
              </a:pPr>
              <a:t>36</a:t>
            </a:fld>
            <a:r>
              <a:rPr lang="fi-FI"/>
              <a:t>  </a:t>
            </a:r>
            <a:r>
              <a:rPr lang="fi-FI" b="0">
                <a:solidFill>
                  <a:schemeClr val="bg1">
                    <a:lumMod val="65000"/>
                  </a:schemeClr>
                </a:solidFill>
              </a:rPr>
              <a:t>|</a:t>
            </a:r>
            <a:endParaRPr lang="fi-FI" sz="600" b="0">
              <a:solidFill>
                <a:schemeClr val="bg1">
                  <a:lumMod val="65000"/>
                </a:schemeClr>
              </a:solidFill>
            </a:endParaRPr>
          </a:p>
        </p:txBody>
      </p:sp>
      <p:pic>
        <p:nvPicPr>
          <p:cNvPr id="8" name="Kuva 7">
            <a:extLst>
              <a:ext uri="{FF2B5EF4-FFF2-40B4-BE49-F238E27FC236}">
                <a16:creationId xmlns:a16="http://schemas.microsoft.com/office/drawing/2014/main" id="{755D6800-D250-4552-9170-649ABD680726}"/>
              </a:ext>
            </a:extLst>
          </p:cNvPr>
          <p:cNvPicPr>
            <a:picLocks noChangeAspect="1"/>
          </p:cNvPicPr>
          <p:nvPr/>
        </p:nvPicPr>
        <p:blipFill>
          <a:blip r:embed="rId3"/>
          <a:stretch>
            <a:fillRect/>
          </a:stretch>
        </p:blipFill>
        <p:spPr>
          <a:xfrm>
            <a:off x="7164288" y="1266214"/>
            <a:ext cx="1728192" cy="3465776"/>
          </a:xfrm>
          <a:prstGeom prst="rect">
            <a:avLst/>
          </a:prstGeom>
        </p:spPr>
      </p:pic>
    </p:spTree>
    <p:extLst>
      <p:ext uri="{BB962C8B-B14F-4D97-AF65-F5344CB8AC3E}">
        <p14:creationId xmlns:p14="http://schemas.microsoft.com/office/powerpoint/2010/main" val="23633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366651" y="411510"/>
            <a:ext cx="4277357" cy="2967062"/>
          </a:xfrm>
        </p:spPr>
        <p:txBody>
          <a:bodyPr/>
          <a:lstStyle/>
          <a:p>
            <a:r>
              <a:rPr lang="fi-FI" sz="3200" dirty="0"/>
              <a:t>Moniammatillista ja suunnitelmallista yhteistyötä </a:t>
            </a:r>
          </a:p>
        </p:txBody>
      </p:sp>
      <p:sp>
        <p:nvSpPr>
          <p:cNvPr id="5" name="Alaotsikko 4"/>
          <p:cNvSpPr>
            <a:spLocks noGrp="1"/>
          </p:cNvSpPr>
          <p:nvPr>
            <p:ph type="subTitle" idx="1"/>
          </p:nvPr>
        </p:nvSpPr>
        <p:spPr>
          <a:xfrm>
            <a:off x="366651" y="3507854"/>
            <a:ext cx="3485270" cy="1512168"/>
          </a:xfrm>
        </p:spPr>
        <p:txBody>
          <a:bodyPr>
            <a:normAutofit/>
          </a:bodyPr>
          <a:lstStyle/>
          <a:p>
            <a:r>
              <a:rPr lang="fi-FI" dirty="0"/>
              <a:t>Sosiaali- ja terveyspalvelut</a:t>
            </a:r>
          </a:p>
          <a:p>
            <a:r>
              <a:rPr lang="fi-FI" dirty="0"/>
              <a:t>Työllisyyspalvelut</a:t>
            </a:r>
          </a:p>
          <a:p>
            <a:r>
              <a:rPr lang="fi-FI" dirty="0"/>
              <a:t>Kela</a:t>
            </a:r>
          </a:p>
          <a:p>
            <a:r>
              <a:rPr lang="fi-FI" dirty="0"/>
              <a:t>Kuntoutuspalvelut</a:t>
            </a:r>
          </a:p>
          <a:p>
            <a:r>
              <a:rPr lang="fi-FI" dirty="0"/>
              <a:t>Päihde- ja mielenterveyspalvelut</a:t>
            </a:r>
          </a:p>
          <a:p>
            <a:endParaRPr lang="fi-FI" dirty="0"/>
          </a:p>
          <a:p>
            <a:endParaRPr lang="fi-FI" dirty="0"/>
          </a:p>
          <a:p>
            <a:endParaRPr lang="fi-FI" dirty="0"/>
          </a:p>
        </p:txBody>
      </p:sp>
    </p:spTree>
    <p:extLst>
      <p:ext uri="{BB962C8B-B14F-4D97-AF65-F5344CB8AC3E}">
        <p14:creationId xmlns:p14="http://schemas.microsoft.com/office/powerpoint/2010/main" val="1811875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p:nvSpPr>
        <p:spPr>
          <a:xfrm>
            <a:off x="-36512" y="0"/>
            <a:ext cx="9180512" cy="43719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Freeform 6">
            <a:extLst>
              <a:ext uri="{C183D7F6-B498-43B3-948B-1728B52AA6E4}">
                <adec:decorative xmlns:adec="http://schemas.microsoft.com/office/drawing/2017/decorative" val="1"/>
              </a:ext>
            </a:extLst>
          </p:cNvPr>
          <p:cNvSpPr>
            <a:spLocks/>
          </p:cNvSpPr>
          <p:nvPr/>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Content Placeholder 7"/>
          <p:cNvSpPr>
            <a:spLocks noGrp="1"/>
          </p:cNvSpPr>
          <p:nvPr>
            <p:ph idx="1"/>
          </p:nvPr>
        </p:nvSpPr>
        <p:spPr/>
        <p:txBody>
          <a:bodyPr/>
          <a:lstStyle/>
          <a:p>
            <a:pPr marL="0" indent="0">
              <a:buNone/>
            </a:pPr>
            <a:r>
              <a:rPr lang="fi-FI" sz="1200" dirty="0"/>
              <a:t>Monipalvelumalli on toimintamalli ammattilaisille jotka kohtaavat työssään monipalveluiden piiriin kuuluvia asiakkaita. Monipalvelumallin avulla tunnistetaan monipalvelu- ja paljon tukea tarvitsevat asiakkaat, ja heidän tuen, ja palveluiden tarve. Monipalvelumallin tavoitteena on ammattilaisten yhteistyö yli yksikkörajojen asiakkaan auttamiseksi, ja palveluun ohjauksen toteutuminen yhdellä yhteydenotolla.</a:t>
            </a:r>
            <a:br>
              <a:rPr lang="fi-FI" sz="1200" dirty="0">
                <a:highlight>
                  <a:srgbClr val="FFFF00"/>
                </a:highlight>
              </a:rPr>
            </a:br>
            <a:r>
              <a:rPr lang="fi-FI" sz="1200" dirty="0" err="1"/>
              <a:t>Soiten</a:t>
            </a:r>
            <a:r>
              <a:rPr lang="fi-FI" sz="1200" dirty="0"/>
              <a:t> monipalvelumallissa ovat mukana perusterveydenhuollon vastaanotot, aikuisten sosiaalipalvelut, ikääntyneiden avopalvelut, päihde- ja mielenterveyspalvelut, perhekeskuspalvelut, kuntoutuspalvelut, ja työllisyyden tuen palvelut.</a:t>
            </a:r>
          </a:p>
          <a:p>
            <a:pPr marL="0" indent="0">
              <a:buNone/>
            </a:pPr>
            <a:endParaRPr lang="fi-FI" sz="1200" dirty="0"/>
          </a:p>
        </p:txBody>
      </p:sp>
      <p:sp>
        <p:nvSpPr>
          <p:cNvPr id="6" name="Title 5"/>
          <p:cNvSpPr>
            <a:spLocks noGrp="1"/>
          </p:cNvSpPr>
          <p:nvPr>
            <p:ph type="title"/>
          </p:nvPr>
        </p:nvSpPr>
        <p:spPr/>
        <p:txBody>
          <a:bodyPr/>
          <a:lstStyle/>
          <a:p>
            <a:r>
              <a:rPr lang="fi-FI" dirty="0"/>
              <a:t>Soite monipalvelumalli</a:t>
            </a:r>
          </a:p>
        </p:txBody>
      </p:sp>
      <p:pic>
        <p:nvPicPr>
          <p:cNvPr id="2" name="Kuva 1">
            <a:extLst>
              <a:ext uri="{FF2B5EF4-FFF2-40B4-BE49-F238E27FC236}">
                <a16:creationId xmlns:a16="http://schemas.microsoft.com/office/drawing/2014/main" id="{012711A5-3EB7-488F-ACB3-5D79498B587B}"/>
              </a:ext>
            </a:extLst>
          </p:cNvPr>
          <p:cNvPicPr>
            <a:picLocks noChangeAspect="1"/>
          </p:cNvPicPr>
          <p:nvPr/>
        </p:nvPicPr>
        <p:blipFill>
          <a:blip r:embed="rId2"/>
          <a:stretch>
            <a:fillRect/>
          </a:stretch>
        </p:blipFill>
        <p:spPr>
          <a:xfrm>
            <a:off x="7740352" y="3107497"/>
            <a:ext cx="1137002" cy="1131590"/>
          </a:xfrm>
          <a:prstGeom prst="rect">
            <a:avLst/>
          </a:prstGeom>
        </p:spPr>
      </p:pic>
    </p:spTree>
    <p:extLst>
      <p:ext uri="{BB962C8B-B14F-4D97-AF65-F5344CB8AC3E}">
        <p14:creationId xmlns:p14="http://schemas.microsoft.com/office/powerpoint/2010/main" val="2756060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p:nvSpPr>
        <p:spPr>
          <a:xfrm>
            <a:off x="-36512" y="-92546"/>
            <a:ext cx="9180512" cy="47319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Freeform 6">
            <a:extLst>
              <a:ext uri="{C183D7F6-B498-43B3-948B-1728B52AA6E4}">
                <adec:decorative xmlns:adec="http://schemas.microsoft.com/office/drawing/2017/decorative" val="1"/>
              </a:ext>
            </a:extLst>
          </p:cNvPr>
          <p:cNvSpPr>
            <a:spLocks/>
          </p:cNvSpPr>
          <p:nvPr/>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Content Placeholder 7"/>
          <p:cNvSpPr>
            <a:spLocks noGrp="1"/>
          </p:cNvSpPr>
          <p:nvPr>
            <p:ph idx="1"/>
          </p:nvPr>
        </p:nvSpPr>
        <p:spPr/>
        <p:txBody>
          <a:bodyPr>
            <a:normAutofit fontScale="25000" lnSpcReduction="20000"/>
          </a:bodyPr>
          <a:lstStyle/>
          <a:p>
            <a:pPr marL="0" indent="0">
              <a:buNone/>
            </a:pPr>
            <a:endParaRPr lang="fi-FI" sz="1200" dirty="0"/>
          </a:p>
          <a:p>
            <a:pPr marL="0" indent="0">
              <a:buNone/>
            </a:pPr>
            <a:r>
              <a:rPr lang="fi-FI" sz="4800" b="1" dirty="0"/>
              <a:t>Monipalveluiden asiakkaiden tunnistaminen </a:t>
            </a:r>
          </a:p>
          <a:p>
            <a:pPr marL="0" indent="0">
              <a:buNone/>
            </a:pPr>
            <a:r>
              <a:rPr lang="fi-FI" sz="4400" dirty="0"/>
              <a:t>Terveydenhuollossa asiakkaiden moniammatillisen tuen tarve voi ilmetä mm. arjen hallinnan vaikeutena, pitkittyneenä työttömyytenä, taloudellisina huolina, asumisen vaikeutena (esim. vuokrarästit), vaikeuksina ihmissuhteissa, yksinäisyytenä, syrjäytymisenä, unettomuutena, ja asiakas voi kokea oman terveydentilansa huonona.</a:t>
            </a:r>
          </a:p>
          <a:p>
            <a:pPr marL="0" indent="0">
              <a:buNone/>
            </a:pPr>
            <a:r>
              <a:rPr lang="fi-FI" sz="4400" dirty="0"/>
              <a:t>Sosiaalihuollossa asiakkaan terveyspalveluiden tarve voi ilmetä terveydellisinä ongelmia jotka voivat vaikuttaa, arjessa selviytymisentyökyvyttömyytenä , toistuvia asiointeja terveydenhuollossa ja peruuttamattomina aikoja jne. Asiakkaan elämäntilanne voi olla haastava, ja siihen voi liittyä mm. työttömyyttä, taloudellisia ja terveydellisiä haasteita ,tai asiakkaan tilanne voi olla kriisiytynyt tai asiakkaasta herää epäily riippuvuuksista tai että asiakkaalla on esim. pitkäaikaissairaus joka ei ole hoitotasapainossa. Asiakas ei kykene hakemaan apua tai ei näe omaa avuntarvettaan.</a:t>
            </a:r>
          </a:p>
          <a:p>
            <a:pPr marL="0" indent="0">
              <a:buNone/>
            </a:pPr>
            <a:endParaRPr lang="fi-FI" sz="3400" b="1" dirty="0"/>
          </a:p>
          <a:p>
            <a:pPr marL="0" indent="0">
              <a:buNone/>
            </a:pPr>
            <a:r>
              <a:rPr lang="fi-FI" sz="4800" b="1" dirty="0"/>
              <a:t>Monipalvelumallin käyttöönotto etenee </a:t>
            </a:r>
          </a:p>
          <a:p>
            <a:pPr marL="0" indent="0">
              <a:buNone/>
            </a:pPr>
            <a:r>
              <a:rPr lang="fi-FI" sz="4400" dirty="0"/>
              <a:t>Keväällä 2022 </a:t>
            </a:r>
            <a:r>
              <a:rPr lang="fi-FI" sz="4400" dirty="0" err="1"/>
              <a:t>Soitessa</a:t>
            </a:r>
            <a:r>
              <a:rPr lang="fi-FI" sz="4400" dirty="0"/>
              <a:t> on otettu käyttöön konsultaationumerot sote-ammattilaisille. </a:t>
            </a:r>
          </a:p>
          <a:p>
            <a:pPr marL="0" indent="0">
              <a:buNone/>
            </a:pPr>
            <a:r>
              <a:rPr lang="fi-FI" sz="4400" dirty="0"/>
              <a:t>Yhteinen asiakassuunnitelma otetaan käyttöön myöhemmin </a:t>
            </a:r>
          </a:p>
          <a:p>
            <a:pPr marL="0" indent="0">
              <a:buNone/>
            </a:pPr>
            <a:endParaRPr lang="fi-FI" sz="1200" dirty="0"/>
          </a:p>
          <a:p>
            <a:pPr marL="0" indent="0">
              <a:buNone/>
            </a:pPr>
            <a:endParaRPr lang="fi-FI" sz="1200" dirty="0"/>
          </a:p>
          <a:p>
            <a:pPr marL="0" indent="0">
              <a:buNone/>
            </a:pPr>
            <a:endParaRPr lang="fi-FI" sz="1200" dirty="0"/>
          </a:p>
          <a:p>
            <a:pPr marL="0" indent="0">
              <a:buNone/>
            </a:pPr>
            <a:r>
              <a:rPr lang="fi-FI" sz="1200" dirty="0"/>
              <a:t>Monipalvelumallin myöhemmässä vaiheessa mukaan otetaan </a:t>
            </a:r>
            <a:r>
              <a:rPr lang="fi-FI" sz="1200" dirty="0" err="1"/>
              <a:t>Soiten</a:t>
            </a:r>
            <a:r>
              <a:rPr lang="fi-FI" sz="1200" dirty="0"/>
              <a:t> ulkopuoliset julkiset toimijat ja kolmas sektori.</a:t>
            </a:r>
          </a:p>
          <a:p>
            <a:pPr marL="0" indent="0">
              <a:buNone/>
            </a:pPr>
            <a:endParaRPr lang="fi-FI" sz="1200" dirty="0"/>
          </a:p>
        </p:txBody>
      </p:sp>
      <p:sp>
        <p:nvSpPr>
          <p:cNvPr id="6" name="Title 5"/>
          <p:cNvSpPr>
            <a:spLocks noGrp="1"/>
          </p:cNvSpPr>
          <p:nvPr>
            <p:ph type="title"/>
          </p:nvPr>
        </p:nvSpPr>
        <p:spPr/>
        <p:txBody>
          <a:bodyPr/>
          <a:lstStyle/>
          <a:p>
            <a:r>
              <a:rPr lang="fi-FI" dirty="0" err="1"/>
              <a:t>Soiten</a:t>
            </a:r>
            <a:r>
              <a:rPr lang="fi-FI" dirty="0"/>
              <a:t> monipalvelumalli</a:t>
            </a:r>
          </a:p>
        </p:txBody>
      </p:sp>
      <p:pic>
        <p:nvPicPr>
          <p:cNvPr id="2" name="Kuva 1">
            <a:extLst>
              <a:ext uri="{FF2B5EF4-FFF2-40B4-BE49-F238E27FC236}">
                <a16:creationId xmlns:a16="http://schemas.microsoft.com/office/drawing/2014/main" id="{012711A5-3EB7-488F-ACB3-5D79498B587B}"/>
              </a:ext>
            </a:extLst>
          </p:cNvPr>
          <p:cNvPicPr>
            <a:picLocks noChangeAspect="1"/>
          </p:cNvPicPr>
          <p:nvPr/>
        </p:nvPicPr>
        <p:blipFill>
          <a:blip r:embed="rId2"/>
          <a:stretch>
            <a:fillRect/>
          </a:stretch>
        </p:blipFill>
        <p:spPr>
          <a:xfrm>
            <a:off x="6969175" y="178714"/>
            <a:ext cx="1137002" cy="1131590"/>
          </a:xfrm>
          <a:prstGeom prst="rect">
            <a:avLst/>
          </a:prstGeom>
        </p:spPr>
      </p:pic>
    </p:spTree>
    <p:extLst>
      <p:ext uri="{BB962C8B-B14F-4D97-AF65-F5344CB8AC3E}">
        <p14:creationId xmlns:p14="http://schemas.microsoft.com/office/powerpoint/2010/main" val="261216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4E2C5F3-0C65-4FE2-A503-5F32A97BE1F5}"/>
              </a:ext>
            </a:extLst>
          </p:cNvPr>
          <p:cNvSpPr>
            <a:spLocks noGrp="1"/>
          </p:cNvSpPr>
          <p:nvPr>
            <p:ph idx="1"/>
          </p:nvPr>
        </p:nvSpPr>
        <p:spPr>
          <a:xfrm>
            <a:off x="2813272" y="627534"/>
            <a:ext cx="6223224" cy="4515966"/>
          </a:xfrm>
        </p:spPr>
        <p:txBody>
          <a:bodyPr>
            <a:normAutofit/>
          </a:bodyPr>
          <a:lstStyle/>
          <a:p>
            <a:pPr marL="0" indent="0">
              <a:lnSpc>
                <a:spcPct val="90000"/>
              </a:lnSpc>
              <a:buNone/>
            </a:pPr>
            <a:r>
              <a:rPr lang="fi-FI" sz="1700" dirty="0"/>
              <a:t>Työkyvyn tuen tiimin -toimintamalli otetaan käyttöön Keski-Pohjanmaalla. Tiimin käsittelyyn voi ohjata asiakkaita, joiden terveys- ja työkyky on epäselvä, eikä yksittäisistä palveluista ole löytynyt ratkaisua heidän tilanteeseensa. </a:t>
            </a:r>
          </a:p>
          <a:p>
            <a:pPr marL="0" indent="0">
              <a:lnSpc>
                <a:spcPct val="90000"/>
              </a:lnSpc>
              <a:buNone/>
            </a:pPr>
            <a:r>
              <a:rPr lang="fi-FI" sz="1700" dirty="0"/>
              <a:t>Työkyvyn tuen tiimiin liittyy vahvasti myös asiakasvastaavamalli. Tällä toiminnalla varmistetaan asiakasohjaus, palveluiden järjestäminen ja koordinointi. Asiakasvastaavaksi nimetään asiakkaan tilanteen kannalta sopivin henkilö tiimistä tai muista palveluista.</a:t>
            </a:r>
          </a:p>
          <a:p>
            <a:pPr marL="0" indent="0">
              <a:lnSpc>
                <a:spcPct val="90000"/>
              </a:lnSpc>
              <a:buNone/>
            </a:pPr>
            <a:r>
              <a:rPr lang="fi-FI" sz="1700" dirty="0"/>
              <a:t>Työkyvyn tuen tiimin yksi työkalu on työkyvyn tuen suunnitelma. Yhteinen suunnitelma sisältää palveluiden suunnittelua, yhteensovittamista ja kirjallisten suunnitelmien laatimista. Näin turvataan oikea-aikainen tavoitteellinen toiminta sekä asiakkaan prosessin eteneminen, seuranta ja arviointi. Suunnitelma toimii myös asiakkaalle palvelukarttana, joka auttaa asiakasta hahmottamaan palvelujensa kokonaisuutensa.</a:t>
            </a:r>
          </a:p>
          <a:p>
            <a:pPr>
              <a:lnSpc>
                <a:spcPct val="90000"/>
              </a:lnSpc>
            </a:pPr>
            <a:endParaRPr lang="fi-FI" sz="1700" dirty="0"/>
          </a:p>
        </p:txBody>
      </p:sp>
      <p:sp>
        <p:nvSpPr>
          <p:cNvPr id="3" name="Otsikko 2">
            <a:extLst>
              <a:ext uri="{FF2B5EF4-FFF2-40B4-BE49-F238E27FC236}">
                <a16:creationId xmlns:a16="http://schemas.microsoft.com/office/drawing/2014/main" id="{5085541A-326D-420C-95B1-82A47FE902D2}"/>
              </a:ext>
            </a:extLst>
          </p:cNvPr>
          <p:cNvSpPr>
            <a:spLocks noGrp="1"/>
          </p:cNvSpPr>
          <p:nvPr>
            <p:ph type="title"/>
          </p:nvPr>
        </p:nvSpPr>
        <p:spPr>
          <a:xfrm>
            <a:off x="251521" y="207920"/>
            <a:ext cx="2160240" cy="1427726"/>
          </a:xfrm>
        </p:spPr>
        <p:txBody>
          <a:bodyPr anchor="b">
            <a:normAutofit/>
          </a:bodyPr>
          <a:lstStyle/>
          <a:p>
            <a:pPr>
              <a:lnSpc>
                <a:spcPct val="90000"/>
              </a:lnSpc>
            </a:pPr>
            <a:r>
              <a:rPr lang="fi-FI" sz="1800"/>
              <a:t>Työkyvyn tuen tiimi osana palvelukokonaisuutta</a:t>
            </a:r>
          </a:p>
        </p:txBody>
      </p:sp>
      <p:sp>
        <p:nvSpPr>
          <p:cNvPr id="16" name="Date Placeholder 4">
            <a:extLst>
              <a:ext uri="{FF2B5EF4-FFF2-40B4-BE49-F238E27FC236}">
                <a16:creationId xmlns:a16="http://schemas.microsoft.com/office/drawing/2014/main" id="{6BEFB12D-1171-8D86-65B7-33D72FD01D9F}"/>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17" name="Slide Number Placeholder 5">
            <a:extLst>
              <a:ext uri="{FF2B5EF4-FFF2-40B4-BE49-F238E27FC236}">
                <a16:creationId xmlns:a16="http://schemas.microsoft.com/office/drawing/2014/main" id="{427B5A6A-95F8-1A5A-A9B4-40493CE6EFA9}"/>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4</a:t>
            </a:fld>
            <a:r>
              <a:rPr lang="fi-FI"/>
              <a:t>  </a:t>
            </a:r>
            <a:r>
              <a:rPr lang="fi-FI" b="0">
                <a:solidFill>
                  <a:schemeClr val="bg1">
                    <a:lumMod val="65000"/>
                  </a:schemeClr>
                </a:solidFill>
              </a:rPr>
              <a:t>|</a:t>
            </a:r>
            <a:endParaRPr lang="fi-FI" sz="600" b="0">
              <a:solidFill>
                <a:schemeClr val="bg1">
                  <a:lumMod val="65000"/>
                </a:schemeClr>
              </a:solidFill>
            </a:endParaRPr>
          </a:p>
        </p:txBody>
      </p:sp>
      <p:pic>
        <p:nvPicPr>
          <p:cNvPr id="1026" name="Picture 2" descr="brown wooden fence during daytime">
            <a:extLst>
              <a:ext uri="{FF2B5EF4-FFF2-40B4-BE49-F238E27FC236}">
                <a16:creationId xmlns:a16="http://schemas.microsoft.com/office/drawing/2014/main" id="{12BF15C8-139C-43C3-BD52-946E1F9380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040" y="1655143"/>
            <a:ext cx="2160239" cy="315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1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10997"/>
            <a:ext cx="6215615" cy="3393001"/>
          </a:xfrm>
        </p:spPr>
        <p:txBody>
          <a:bodyPr vert="horz" lIns="91440" tIns="45720" rIns="91440" bIns="45720" rtlCol="0" anchor="t">
            <a:normAutofit fontScale="62500" lnSpcReduction="20000"/>
          </a:bodyPr>
          <a:lstStyle/>
          <a:p>
            <a:pPr marL="0" indent="0">
              <a:buNone/>
            </a:pPr>
            <a:r>
              <a:rPr lang="fi-FI" b="1" dirty="0">
                <a:ea typeface="+mn-lt"/>
                <a:cs typeface="+mn-lt"/>
              </a:rPr>
              <a:t>Työkokeilu</a:t>
            </a:r>
            <a:endParaRPr lang="fi-FI" b="1" dirty="0">
              <a:cs typeface="Arial"/>
            </a:endParaRPr>
          </a:p>
          <a:p>
            <a:pPr marL="267970" indent="-267970"/>
            <a:r>
              <a:rPr lang="fi-FI" dirty="0">
                <a:ea typeface="+mn-lt"/>
                <a:cs typeface="+mn-lt"/>
              </a:rPr>
              <a:t>Työkokeilun avulla voi tutustua työelämään, eri työtehtäviin ja ammattialoihin sekä saada apua alalle soveltuvuudesta. Työkokeilun tavoitteena voi olla myös ammatillisten suunnitelmien selkiyttäminen.</a:t>
            </a:r>
            <a:endParaRPr lang="fi-FI" dirty="0"/>
          </a:p>
          <a:p>
            <a:pPr marL="0" indent="0">
              <a:buNone/>
            </a:pPr>
            <a:r>
              <a:rPr lang="fi-FI" b="1" dirty="0">
                <a:ea typeface="+mn-lt"/>
                <a:cs typeface="+mn-lt"/>
              </a:rPr>
              <a:t>Työhönvalmennus</a:t>
            </a:r>
            <a:endParaRPr lang="fi-FI" b="1" dirty="0"/>
          </a:p>
          <a:p>
            <a:pPr marL="267970" indent="-267970"/>
            <a:r>
              <a:rPr lang="fi-FI" dirty="0">
                <a:ea typeface="+mn-lt"/>
                <a:cs typeface="+mn-lt"/>
              </a:rPr>
              <a:t>Työhönvalmennus on asiakkaille, jotka tarvitsevat henkilökohtaista tukea työpaikan, palkkatuetun työn, työkokeilun tai oppisopimuspaikan löytämiseen.</a:t>
            </a:r>
            <a:endParaRPr lang="fi-FI" dirty="0"/>
          </a:p>
          <a:p>
            <a:pPr marL="0" indent="0">
              <a:buNone/>
            </a:pPr>
            <a:r>
              <a:rPr lang="fi-FI" b="1" dirty="0">
                <a:ea typeface="+mn-lt"/>
                <a:cs typeface="+mn-lt"/>
              </a:rPr>
              <a:t>Työvoimakoulutus</a:t>
            </a:r>
            <a:r>
              <a:rPr lang="fi-FI" dirty="0">
                <a:ea typeface="+mn-lt"/>
                <a:cs typeface="+mn-lt"/>
              </a:rPr>
              <a:t> </a:t>
            </a:r>
            <a:endParaRPr lang="fi-FI" dirty="0"/>
          </a:p>
          <a:p>
            <a:pPr marL="267970" indent="-267970"/>
            <a:r>
              <a:rPr lang="fi-FI" dirty="0">
                <a:ea typeface="+mn-lt"/>
                <a:cs typeface="+mn-lt"/>
              </a:rPr>
              <a:t>Työvoimakoulutus on tarkoitettu ensisijaisesti työttömille tai työttömyysuhan alaisille yli 20-vuotiaille työnhakijoille, jotka ovat suorittaneet oppivelvollisuutensa. Työvoimakoulutuksen tavoitteena on suorittaa perus-, ammatti- tai erikoisammattitutkinto tai näiden osia. Lisäksi monille eri aloille järjestetään jatko- ja täydennyskoulutusta työvoimakoulutuksena.</a:t>
            </a:r>
            <a:endParaRPr lang="fi-FI" dirty="0"/>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TE-toimiston/kuntakokeilun palvelut</a:t>
            </a:r>
            <a:endParaRPr lang="fi-FI" dirty="0"/>
          </a:p>
        </p:txBody>
      </p:sp>
      <p:sp>
        <p:nvSpPr>
          <p:cNvPr id="4" name="TextBox 3">
            <a:extLst>
              <a:ext uri="{FF2B5EF4-FFF2-40B4-BE49-F238E27FC236}">
                <a16:creationId xmlns:a16="http://schemas.microsoft.com/office/drawing/2014/main" id="{D701F2F9-59BD-7548-4FAB-756FFD4DC1BE}"/>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Arial"/>
            </a:endParaRPr>
          </a:p>
        </p:txBody>
      </p:sp>
      <p:pic>
        <p:nvPicPr>
          <p:cNvPr id="7" name="Picture 7">
            <a:extLst>
              <a:ext uri="{FF2B5EF4-FFF2-40B4-BE49-F238E27FC236}">
                <a16:creationId xmlns:a16="http://schemas.microsoft.com/office/drawing/2014/main" id="{45D05377-3732-D7AA-28E3-2B1F7584C61A}"/>
              </a:ext>
            </a:extLst>
          </p:cNvPr>
          <p:cNvPicPr>
            <a:picLocks noChangeAspect="1"/>
          </p:cNvPicPr>
          <p:nvPr/>
        </p:nvPicPr>
        <p:blipFill>
          <a:blip r:embed="rId2"/>
          <a:stretch>
            <a:fillRect/>
          </a:stretch>
        </p:blipFill>
        <p:spPr>
          <a:xfrm>
            <a:off x="6653213" y="1697037"/>
            <a:ext cx="2330450" cy="2979738"/>
          </a:xfrm>
          <a:prstGeom prst="rect">
            <a:avLst/>
          </a:prstGeom>
        </p:spPr>
      </p:pic>
    </p:spTree>
    <p:extLst>
      <p:ext uri="{BB962C8B-B14F-4D97-AF65-F5344CB8AC3E}">
        <p14:creationId xmlns:p14="http://schemas.microsoft.com/office/powerpoint/2010/main" val="10133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10997"/>
            <a:ext cx="6215615" cy="3393001"/>
          </a:xfrm>
        </p:spPr>
        <p:txBody>
          <a:bodyPr vert="horz" lIns="91440" tIns="45720" rIns="91440" bIns="45720" rtlCol="0" anchor="t">
            <a:normAutofit fontScale="92500" lnSpcReduction="20000"/>
          </a:bodyPr>
          <a:lstStyle/>
          <a:p>
            <a:pPr marL="0" indent="0">
              <a:buNone/>
            </a:pPr>
            <a:r>
              <a:rPr lang="fi-FI" dirty="0">
                <a:cs typeface="Arial"/>
              </a:rPr>
              <a:t>Ammatinvalinnanohjaus on palvelu työnhakijoilla jotka miettivät ammatinvalintaa, suunnittelevat ammatillisen osaamisen kehittämistä, uudelleenkouluttautumista, tai harkitsevat uran vaihtoa. </a:t>
            </a:r>
          </a:p>
          <a:p>
            <a:pPr marL="0" indent="0">
              <a:buNone/>
            </a:pPr>
            <a:r>
              <a:rPr lang="fi-FI" dirty="0">
                <a:cs typeface="Arial"/>
              </a:rPr>
              <a:t>Ammatinvalinnanohjaus on asiakkaan, ja psykologin yhteistyötä johon kuuluu luottamuksellisia keskusteluita, ja tapaamisia. Tapaamisilla voidaan tehdä soveltuvuustestejä, kun mietitään alalle sopivuutta.</a:t>
            </a:r>
          </a:p>
          <a:p>
            <a:pPr marL="0" indent="0">
              <a:buNone/>
            </a:pPr>
            <a:r>
              <a:rPr lang="fi-FI" dirty="0">
                <a:cs typeface="Arial"/>
              </a:rPr>
              <a:t>Psykologi voi esittää omia näkemyksiään tilanteesta, mutta lopulliset ratkaisut tekee aina asiakas. Ammatinvalintapsykologin tapaamiset ovat maksuttomia ja keskustelut luottamuksellisia. </a:t>
            </a: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Ammatinvalinta ja uraohjaus</a:t>
            </a:r>
            <a:endParaRPr lang="fi-FI" dirty="0"/>
          </a:p>
        </p:txBody>
      </p:sp>
      <p:sp>
        <p:nvSpPr>
          <p:cNvPr id="4" name="TextBox 3">
            <a:extLst>
              <a:ext uri="{FF2B5EF4-FFF2-40B4-BE49-F238E27FC236}">
                <a16:creationId xmlns:a16="http://schemas.microsoft.com/office/drawing/2014/main" id="{D701F2F9-59BD-7548-4FAB-756FFD4DC1BE}"/>
              </a:ext>
            </a:extLst>
          </p:cNvPr>
          <p:cNvSpPr txBox="1"/>
          <p:nvPr/>
        </p:nvSpPr>
        <p:spPr>
          <a:xfrm>
            <a:off x="3200400" y="23870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Arial"/>
            </a:endParaRPr>
          </a:p>
        </p:txBody>
      </p:sp>
      <p:pic>
        <p:nvPicPr>
          <p:cNvPr id="2050" name="Picture 2" descr="white and red lighthouse near body of water under cloudy sky during daytime">
            <a:extLst>
              <a:ext uri="{FF2B5EF4-FFF2-40B4-BE49-F238E27FC236}">
                <a16:creationId xmlns:a16="http://schemas.microsoft.com/office/drawing/2014/main" id="{E023980E-EC44-49E5-922B-781979D6B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5465" y="1410997"/>
            <a:ext cx="2389023" cy="318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0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10997"/>
            <a:ext cx="6371463" cy="3393001"/>
          </a:xfrm>
        </p:spPr>
        <p:txBody>
          <a:bodyPr vert="horz" lIns="91440" tIns="45720" rIns="91440" bIns="45720" rtlCol="0" anchor="t">
            <a:normAutofit fontScale="77500" lnSpcReduction="20000"/>
          </a:bodyPr>
          <a:lstStyle/>
          <a:p>
            <a:pPr marL="0" indent="0">
              <a:buNone/>
            </a:pPr>
            <a:r>
              <a:rPr lang="fi-FI" sz="1900" b="1" dirty="0">
                <a:ea typeface="+mn-lt"/>
                <a:cs typeface="+mn-lt"/>
              </a:rPr>
              <a:t>Koulutuskokeilu</a:t>
            </a:r>
            <a:endParaRPr lang="fi-FI" sz="1900" dirty="0">
              <a:ea typeface="+mn-lt"/>
              <a:cs typeface="+mn-lt"/>
            </a:endParaRPr>
          </a:p>
          <a:p>
            <a:pPr marL="0" indent="0">
              <a:buNone/>
            </a:pPr>
            <a:r>
              <a:rPr lang="fi-FI" sz="1900" dirty="0">
                <a:ea typeface="+mn-lt"/>
                <a:cs typeface="+mn-lt"/>
              </a:rPr>
              <a:t>Koulutuskokeilussa tutustutaan koulutuksen sisältöön ja ammatin vaatimuksiin. Koulutuskokeilussa voi keskustella opettajien ja oppilaanohjaajien kanssa opiskeluun liittyvistä asioista. Koulutuskokeilun aikana tutustutaan opiskeluun seuraamalla oppitunteja. Koulutuskokeilu kestää enintään 10 päivää.</a:t>
            </a:r>
            <a:endParaRPr lang="fi-FI" sz="1200" b="1" dirty="0">
              <a:cs typeface="Arial"/>
            </a:endParaRPr>
          </a:p>
          <a:p>
            <a:pPr marL="0" indent="0">
              <a:buNone/>
            </a:pPr>
            <a:r>
              <a:rPr lang="fi-FI" sz="1900" b="1" dirty="0">
                <a:ea typeface="+mn-lt"/>
                <a:cs typeface="+mn-lt"/>
              </a:rPr>
              <a:t>Omaehtoinen opiskelu työttömyysetuudella</a:t>
            </a:r>
            <a:r>
              <a:rPr lang="fi-FI" sz="1900" dirty="0">
                <a:ea typeface="+mn-lt"/>
                <a:cs typeface="+mn-lt"/>
              </a:rPr>
              <a:t> </a:t>
            </a:r>
          </a:p>
          <a:p>
            <a:pPr marL="0" indent="0">
              <a:buNone/>
            </a:pPr>
            <a:r>
              <a:rPr lang="fi-FI" sz="1900" dirty="0">
                <a:ea typeface="+mn-lt"/>
                <a:cs typeface="+mn-lt"/>
              </a:rPr>
              <a:t>Omaehtoinen opiskelu työttömyysetuudella on tarkoitettu  yli 25-vuotiaille työttömille työnhakijoille. Koulutuksen tulee olla päätoimista. Omaehtoisten opintojen tulee johtaa ammatilliseen perustutkintoon, ammattitutkintoon tai erikoisammattitutkintoon, alempaan tai ylempään korkeakoulututkintoon tai näiden tutkintojen osien suorittamiseen. Opinnot voi olla lisä- ja täydennyskoulutusta tai avointa yliopisto- tai ammattikorkeakouluopetusta. Yhtä opintokokonaisuutta voidaan tukea enintään 24 kuukautta.</a:t>
            </a:r>
            <a:endParaRPr lang="fi-FI" sz="1900" dirty="0">
              <a:cs typeface="Arial"/>
            </a:endParaRPr>
          </a:p>
          <a:p>
            <a:pPr marL="267970" indent="-267970"/>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395537" y="235340"/>
            <a:ext cx="7776864" cy="974270"/>
          </a:xfrm>
        </p:spPr>
        <p:txBody>
          <a:bodyPr/>
          <a:lstStyle/>
          <a:p>
            <a:r>
              <a:rPr lang="fi-FI" dirty="0">
                <a:latin typeface="Arial Narrow"/>
              </a:rPr>
              <a:t>TE-toimiston/kuntakokeilun palvelut</a:t>
            </a:r>
          </a:p>
        </p:txBody>
      </p:sp>
      <p:pic>
        <p:nvPicPr>
          <p:cNvPr id="4" name="Kuva 3">
            <a:extLst>
              <a:ext uri="{FF2B5EF4-FFF2-40B4-BE49-F238E27FC236}">
                <a16:creationId xmlns:a16="http://schemas.microsoft.com/office/drawing/2014/main" id="{4D58DCAD-FD79-45F2-8EB3-BC4951703476}"/>
              </a:ext>
            </a:extLst>
          </p:cNvPr>
          <p:cNvPicPr>
            <a:picLocks noChangeAspect="1"/>
          </p:cNvPicPr>
          <p:nvPr/>
        </p:nvPicPr>
        <p:blipFill>
          <a:blip r:embed="rId2"/>
          <a:stretch>
            <a:fillRect/>
          </a:stretch>
        </p:blipFill>
        <p:spPr>
          <a:xfrm>
            <a:off x="6804559" y="1995686"/>
            <a:ext cx="2302993" cy="2736304"/>
          </a:xfrm>
          <a:prstGeom prst="rect">
            <a:avLst/>
          </a:prstGeom>
        </p:spPr>
      </p:pic>
    </p:spTree>
    <p:extLst>
      <p:ext uri="{BB962C8B-B14F-4D97-AF65-F5344CB8AC3E}">
        <p14:creationId xmlns:p14="http://schemas.microsoft.com/office/powerpoint/2010/main" val="112950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432785" y="1410997"/>
            <a:ext cx="5867407" cy="3393001"/>
          </a:xfrm>
        </p:spPr>
        <p:txBody>
          <a:bodyPr vert="horz" lIns="91440" tIns="45720" rIns="91440" bIns="45720" rtlCol="0" anchor="t">
            <a:normAutofit/>
          </a:bodyPr>
          <a:lstStyle/>
          <a:p>
            <a:pPr marL="0" indent="0">
              <a:buNone/>
            </a:pPr>
            <a:r>
              <a:rPr lang="fi-FI" sz="1200" b="1" dirty="0">
                <a:cs typeface="Arial"/>
              </a:rPr>
              <a:t>Aktivointisuunnitelma</a:t>
            </a:r>
          </a:p>
          <a:p>
            <a:pPr marL="0" indent="0">
              <a:buNone/>
            </a:pPr>
            <a:r>
              <a:rPr lang="fi" sz="1200" dirty="0">
                <a:ea typeface="+mn-lt"/>
                <a:cs typeface="+mn-lt"/>
              </a:rPr>
              <a:t>Aktivointisuunnitelma tehdään henkilöille, jotka ovat olleet pitkään työttöminä. Asiakas, työ- ja elinkeinotoimisto sekä kunta tekevät yhdessä aktivointisuunnitelman. Aktivointisuunnitelma täytyy tehdä työttömälle </a:t>
            </a:r>
            <a:r>
              <a:rPr lang="fi" sz="1200" b="1" dirty="0">
                <a:ea typeface="+mn-lt"/>
                <a:cs typeface="+mn-lt"/>
              </a:rPr>
              <a:t>alle 25-vuotiaalle asiakkaalle</a:t>
            </a:r>
            <a:r>
              <a:rPr lang="fi" sz="1200" dirty="0">
                <a:ea typeface="+mn-lt"/>
                <a:cs typeface="+mn-lt"/>
              </a:rPr>
              <a:t>, jolle on laadittu työllistymissuunnitelma, ja joka on saanut työmarkkinatukea vähintään 180 päivältä viimeisen 12 kalenterikuukauden aikana tai joka on saanut enimmäisajan työttömyyspäivärahaa tai jolle on tehty työnhakijan haastattelu ja jonka pääasiallinen toimeentulo on viimeisen neljän kuukauden aikana perustunut työttömyyden johdosta maksettuun toimeentulotukeen. </a:t>
            </a:r>
          </a:p>
          <a:p>
            <a:pPr marL="0" indent="0">
              <a:buNone/>
            </a:pPr>
            <a:r>
              <a:rPr lang="fi" sz="1200" dirty="0">
                <a:ea typeface="+mn-lt"/>
                <a:cs typeface="+mn-lt"/>
              </a:rPr>
              <a:t>Aktivointisuunnitelma täytyy tehdä työttömälle </a:t>
            </a:r>
            <a:r>
              <a:rPr lang="fi" sz="1200" b="1" dirty="0">
                <a:ea typeface="+mn-lt"/>
                <a:cs typeface="+mn-lt"/>
              </a:rPr>
              <a:t>25 vuotta täyttäneelle asiakkaalle</a:t>
            </a:r>
            <a:r>
              <a:rPr lang="fi" sz="1200" dirty="0">
                <a:ea typeface="+mn-lt"/>
                <a:cs typeface="+mn-lt"/>
              </a:rPr>
              <a:t>, jolle on laadittu työllistymissuunnitelma ja joka on saanut työmarkkinatukea vähintään 500 päivältä tai joka on työttömyyspäivärahan enimmäismaksuajan jälkeen saanut työmarkkinatukea vähintään 180 päivältä tai jonka pääasiallinen toimeentulo on viimeisen 12 kuukauden aikana perustunut työttömyyden johdosta maksettuun toimeentulotukeen.</a:t>
            </a:r>
            <a:endParaRPr lang="fi" dirty="0">
              <a:cs typeface="Arial"/>
            </a:endParaRPr>
          </a:p>
          <a:p>
            <a:pPr marL="0" indent="0">
              <a:buNone/>
            </a:pPr>
            <a:endParaRPr lang="fi-FI" b="1" dirty="0">
              <a:cs typeface="Arial"/>
            </a:endParaRPr>
          </a:p>
          <a:p>
            <a:pPr marL="267970" indent="-267970"/>
            <a:endParaRPr lang="fi-FI" dirty="0">
              <a:cs typeface="Arial"/>
            </a:endParaRPr>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p:txBody>
          <a:bodyPr/>
          <a:lstStyle/>
          <a:p>
            <a:r>
              <a:rPr lang="fi-FI" dirty="0">
                <a:latin typeface="Arial Narrow"/>
              </a:rPr>
              <a:t>Sosiaalihuollon työllistymistä tukevat palvelut </a:t>
            </a:r>
            <a:endParaRPr lang="fi-FI" dirty="0"/>
          </a:p>
        </p:txBody>
      </p:sp>
      <p:pic>
        <p:nvPicPr>
          <p:cNvPr id="13" name="Kuva 12">
            <a:extLst>
              <a:ext uri="{FF2B5EF4-FFF2-40B4-BE49-F238E27FC236}">
                <a16:creationId xmlns:a16="http://schemas.microsoft.com/office/drawing/2014/main" id="{D14D348D-5221-437D-96C5-A981162F6744}"/>
              </a:ext>
            </a:extLst>
          </p:cNvPr>
          <p:cNvPicPr>
            <a:picLocks noChangeAspect="1"/>
          </p:cNvPicPr>
          <p:nvPr/>
        </p:nvPicPr>
        <p:blipFill>
          <a:blip r:embed="rId2"/>
          <a:stretch>
            <a:fillRect/>
          </a:stretch>
        </p:blipFill>
        <p:spPr>
          <a:xfrm>
            <a:off x="6444208" y="1779662"/>
            <a:ext cx="2664296" cy="2857432"/>
          </a:xfrm>
          <a:prstGeom prst="rect">
            <a:avLst/>
          </a:prstGeom>
        </p:spPr>
      </p:pic>
    </p:spTree>
    <p:extLst>
      <p:ext uri="{BB962C8B-B14F-4D97-AF65-F5344CB8AC3E}">
        <p14:creationId xmlns:p14="http://schemas.microsoft.com/office/powerpoint/2010/main" val="273739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4EFE4F-24E0-4956-9192-A0561B811320}"/>
              </a:ext>
            </a:extLst>
          </p:cNvPr>
          <p:cNvSpPr>
            <a:spLocks noGrp="1"/>
          </p:cNvSpPr>
          <p:nvPr>
            <p:ph idx="1"/>
          </p:nvPr>
        </p:nvSpPr>
        <p:spPr>
          <a:xfrm>
            <a:off x="2813272" y="0"/>
            <a:ext cx="6336704" cy="5143500"/>
          </a:xfrm>
        </p:spPr>
        <p:txBody>
          <a:bodyPr vert="horz" lIns="91440" tIns="45720" rIns="91440" bIns="45720" rtlCol="0">
            <a:normAutofit/>
          </a:bodyPr>
          <a:lstStyle/>
          <a:p>
            <a:pPr marL="0" indent="0">
              <a:buNone/>
            </a:pPr>
            <a:endParaRPr lang="fi-FI" sz="1600" dirty="0"/>
          </a:p>
          <a:p>
            <a:pPr marL="0" indent="0">
              <a:buNone/>
            </a:pPr>
            <a:r>
              <a:rPr lang="fi-FI" sz="1600" dirty="0"/>
              <a:t>Aktivointisuunnitelmaan merkitään työnhakijan: </a:t>
            </a:r>
          </a:p>
          <a:p>
            <a:pPr>
              <a:spcBef>
                <a:spcPts val="0"/>
              </a:spcBef>
            </a:pPr>
            <a:r>
              <a:rPr lang="fi-FI" sz="1600" kern="0" dirty="0"/>
              <a:t>koulutus</a:t>
            </a:r>
          </a:p>
          <a:p>
            <a:pPr>
              <a:spcBef>
                <a:spcPts val="0"/>
              </a:spcBef>
            </a:pPr>
            <a:r>
              <a:rPr lang="fi-FI" sz="1600" kern="0" dirty="0"/>
              <a:t>työuratiedot</a:t>
            </a:r>
          </a:p>
          <a:p>
            <a:pPr>
              <a:spcBef>
                <a:spcPts val="0"/>
              </a:spcBef>
            </a:pPr>
            <a:r>
              <a:rPr lang="fi-FI" sz="1600" kern="0" dirty="0"/>
              <a:t>arvio aikaisempien julkisten työvoimapalvelujen vaikuttavuudesta sekä </a:t>
            </a:r>
          </a:p>
          <a:p>
            <a:pPr>
              <a:spcBef>
                <a:spcPts val="0"/>
              </a:spcBef>
            </a:pPr>
            <a:r>
              <a:rPr lang="fi-FI" sz="1600" kern="0" dirty="0"/>
              <a:t>mahdollisten aikaisempien työllistymissuunnitelmien, ja kunnan tekemien suunnitelmien toteutumisesta</a:t>
            </a:r>
          </a:p>
          <a:p>
            <a:pPr marL="0" indent="0">
              <a:buNone/>
            </a:pPr>
            <a:r>
              <a:rPr lang="fi-FI" sz="1600" dirty="0"/>
              <a:t>Aktivointisuunnitelmaan merkitään sovitut toimenpiteet, joita voivat olla julkiset työvoimapalveluja, kuntouttava työtoiminta, tai muita sosiaalipalveluja kuten sosiaalinen kuntoutus elämänhallinnan, ja työllistymisedellytysten parantamiseksi sekä terveys-, kuntoutus- ja koulutuspalveluja.</a:t>
            </a:r>
          </a:p>
          <a:p>
            <a:pPr marL="0" indent="0">
              <a:buNone/>
            </a:pPr>
            <a:r>
              <a:rPr lang="fi-FI" sz="1600" dirty="0"/>
              <a:t>Aktivointisuunnitelmaa laadittaessa on ensin selvitettävä mahdollisuus tarjota julkisia työvoimapalveluja. Aktivointisuunnitelmaa täytyy päivittää 3-24 kuukauden välein ja jos kuntouttavan työtoiminnan kesto tai sisältö muuttuu paljon aktivointisuunnitelma pitää uudistaa.</a:t>
            </a:r>
          </a:p>
          <a:p>
            <a:pPr marL="0" indent="0">
              <a:buNone/>
            </a:pPr>
            <a:endParaRPr lang="fi-FI" sz="1900" dirty="0"/>
          </a:p>
        </p:txBody>
      </p:sp>
      <p:sp>
        <p:nvSpPr>
          <p:cNvPr id="3" name="Otsikko 2">
            <a:extLst>
              <a:ext uri="{FF2B5EF4-FFF2-40B4-BE49-F238E27FC236}">
                <a16:creationId xmlns:a16="http://schemas.microsoft.com/office/drawing/2014/main" id="{07806F5C-351A-4803-80ED-5D1C44F716B5}"/>
              </a:ext>
            </a:extLst>
          </p:cNvPr>
          <p:cNvSpPr>
            <a:spLocks noGrp="1"/>
          </p:cNvSpPr>
          <p:nvPr>
            <p:ph type="title"/>
          </p:nvPr>
        </p:nvSpPr>
        <p:spPr>
          <a:xfrm>
            <a:off x="251521" y="217411"/>
            <a:ext cx="2160240" cy="1427726"/>
          </a:xfrm>
        </p:spPr>
        <p:txBody>
          <a:bodyPr anchor="b">
            <a:normAutofit/>
          </a:bodyPr>
          <a:lstStyle/>
          <a:p>
            <a:pPr>
              <a:lnSpc>
                <a:spcPct val="90000"/>
              </a:lnSpc>
            </a:pPr>
            <a:r>
              <a:rPr lang="fi-FI" sz="1800" dirty="0"/>
              <a:t>Sosiaalihuollon työllistymistä tukevat palvelut </a:t>
            </a:r>
            <a:br>
              <a:rPr lang="fi-FI" sz="1800" dirty="0"/>
            </a:br>
            <a:r>
              <a:rPr lang="fi-FI" sz="1800" dirty="0"/>
              <a:t>Aktivointisuunnitelma</a:t>
            </a:r>
          </a:p>
        </p:txBody>
      </p:sp>
      <p:pic>
        <p:nvPicPr>
          <p:cNvPr id="3074" name="Picture 2" descr="gray and black computer keyboard">
            <a:extLst>
              <a:ext uri="{FF2B5EF4-FFF2-40B4-BE49-F238E27FC236}">
                <a16:creationId xmlns:a16="http://schemas.microsoft.com/office/drawing/2014/main" id="{2E2D44AE-4BB1-487E-BB54-9BE68419F7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627"/>
          <a:stretch/>
        </p:blipFill>
        <p:spPr bwMode="auto">
          <a:xfrm>
            <a:off x="251521" y="1739485"/>
            <a:ext cx="2160240" cy="3240360"/>
          </a:xfrm>
          <a:prstGeom prst="rect">
            <a:avLst/>
          </a:prstGeom>
          <a:solidFill>
            <a:srgbClr val="FFFFFF"/>
          </a:solidFill>
        </p:spPr>
      </p:pic>
      <p:sp>
        <p:nvSpPr>
          <p:cNvPr id="3076" name="Date Placeholder 4">
            <a:extLst>
              <a:ext uri="{FF2B5EF4-FFF2-40B4-BE49-F238E27FC236}">
                <a16:creationId xmlns:a16="http://schemas.microsoft.com/office/drawing/2014/main" id="{3EF5C41B-B5A8-0EC0-38A2-21E9908EB8CA}"/>
              </a:ext>
            </a:extLst>
          </p:cNvPr>
          <p:cNvSpPr>
            <a:spLocks noGrp="1"/>
          </p:cNvSpPr>
          <p:nvPr>
            <p:ph type="dt" sz="half" idx="2"/>
          </p:nvPr>
        </p:nvSpPr>
        <p:spPr>
          <a:xfrm>
            <a:off x="432785" y="4873089"/>
            <a:ext cx="683568" cy="201104"/>
          </a:xfrm>
        </p:spPr>
        <p:txBody>
          <a:bodyPr/>
          <a:lstStyle/>
          <a:p>
            <a:pPr>
              <a:spcAft>
                <a:spcPts val="600"/>
              </a:spcAft>
            </a:pPr>
            <a:fld id="{9504BABE-377C-4042-9CE4-D8BB0ACFBA08}" type="datetime1">
              <a:rPr lang="fi-FI" smtClean="0"/>
              <a:pPr>
                <a:spcAft>
                  <a:spcPts val="600"/>
                </a:spcAft>
              </a:pPr>
              <a:t>30.5.2022</a:t>
            </a:fld>
            <a:endParaRPr lang="fi-FI"/>
          </a:p>
        </p:txBody>
      </p:sp>
      <p:sp>
        <p:nvSpPr>
          <p:cNvPr id="3077" name="Slide Number Placeholder 5">
            <a:extLst>
              <a:ext uri="{FF2B5EF4-FFF2-40B4-BE49-F238E27FC236}">
                <a16:creationId xmlns:a16="http://schemas.microsoft.com/office/drawing/2014/main" id="{CB83B7E6-F3E3-CBD9-2A8B-93E9948361D4}"/>
              </a:ext>
            </a:extLst>
          </p:cNvPr>
          <p:cNvSpPr>
            <a:spLocks noGrp="1"/>
          </p:cNvSpPr>
          <p:nvPr>
            <p:ph type="sldNum" sz="quarter" idx="12"/>
          </p:nvPr>
        </p:nvSpPr>
        <p:spPr>
          <a:xfrm>
            <a:off x="-1" y="4873089"/>
            <a:ext cx="404211" cy="201103"/>
          </a:xfrm>
        </p:spPr>
        <p:txBody>
          <a:bodyPr/>
          <a:lstStyle/>
          <a:p>
            <a:pPr>
              <a:spcAft>
                <a:spcPts val="600"/>
              </a:spcAft>
            </a:pPr>
            <a:fld id="{1EA1DD0D-7089-48C5-B116-A19F892CF1D9}" type="slidenum">
              <a:rPr lang="fi-FI" smtClean="0"/>
              <a:pPr>
                <a:spcAft>
                  <a:spcPts val="600"/>
                </a:spcAft>
              </a:pPr>
              <a:t>9</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1678353514"/>
      </p:ext>
    </p:extLst>
  </p:cSld>
  <p:clrMapOvr>
    <a:masterClrMapping/>
  </p:clrMapOvr>
</p:sld>
</file>

<file path=ppt/theme/theme1.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88CE34071B4514BBD1383A24C91A617" ma:contentTypeVersion="7" ma:contentTypeDescription="Luo uusi asiakirja." ma:contentTypeScope="" ma:versionID="1363951b919be8ad6f113dd3b89c5e60">
  <xsd:schema xmlns:xsd="http://www.w3.org/2001/XMLSchema" xmlns:xs="http://www.w3.org/2001/XMLSchema" xmlns:p="http://schemas.microsoft.com/office/2006/metadata/properties" xmlns:ns3="ba20fa5f-470a-4392-8c8c-6891f02dc701" xmlns:ns4="4e253e12-bcb4-45c8-84f3-519ec00ee813" targetNamespace="http://schemas.microsoft.com/office/2006/metadata/properties" ma:root="true" ma:fieldsID="a6bb58d5eefd49531775031130455968" ns3:_="" ns4:_="">
    <xsd:import namespace="ba20fa5f-470a-4392-8c8c-6891f02dc701"/>
    <xsd:import namespace="4e253e12-bcb4-45c8-84f3-519ec00ee8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0fa5f-470a-4392-8c8c-6891f02d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253e12-bcb4-45c8-84f3-519ec00ee81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4D897-C501-4CCF-9541-7EAAB9E2C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0fa5f-470a-4392-8c8c-6891f02dc701"/>
    <ds:schemaRef ds:uri="4e253e12-bcb4-45c8-84f3-519ec00ee8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87B98E-7019-4082-B0B9-3EEF012B5F48}">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 ds:uri="4e253e12-bcb4-45c8-84f3-519ec00ee813"/>
    <ds:schemaRef ds:uri="ba20fa5f-470a-4392-8c8c-6891f02dc70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A4BAC8A-14FA-4695-8C1F-AD61DFD2A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3177</Words>
  <Application>Microsoft Office PowerPoint</Application>
  <PresentationFormat>Näytössä katseltava esitys (16:9)</PresentationFormat>
  <Paragraphs>293</Paragraphs>
  <Slides>39</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39</vt:i4>
      </vt:variant>
    </vt:vector>
  </HeadingPairs>
  <TitlesOfParts>
    <vt:vector size="46" baseType="lpstr">
      <vt:lpstr>Arial</vt:lpstr>
      <vt:lpstr>Arial Narrow</vt:lpstr>
      <vt:lpstr>Arial,Sans-Serif</vt:lpstr>
      <vt:lpstr>Calibri</vt:lpstr>
      <vt:lpstr>Libre Franklin</vt:lpstr>
      <vt:lpstr>Montserrat</vt:lpstr>
      <vt:lpstr>VN-uudistukset-ppt_01/2020</vt:lpstr>
      <vt:lpstr>Työkyvyn tuen palvelukokonaisuus</vt:lpstr>
      <vt:lpstr>Työkyvyn tuen palvelukokonaisuus</vt:lpstr>
      <vt:lpstr>PowerPoint-esitys</vt:lpstr>
      <vt:lpstr>Työkyvyn tuen tiimi osana palvelukokonaisuutta</vt:lpstr>
      <vt:lpstr>TE-toimiston/kuntakokeilun palvelut</vt:lpstr>
      <vt:lpstr>Ammatinvalinta ja uraohjaus</vt:lpstr>
      <vt:lpstr>TE-toimiston/kuntakokeilun palvelut</vt:lpstr>
      <vt:lpstr>Sosiaalihuollon työllistymistä tukevat palvelut </vt:lpstr>
      <vt:lpstr>Sosiaalihuollon työllistymistä tukevat palvelut  Aktivointisuunnitelma</vt:lpstr>
      <vt:lpstr>  Sosiaalihuollon työllistymistä tukevat palvelut, TYP-palvelu</vt:lpstr>
      <vt:lpstr>Sosiaalihuollon työllistymistä tukevat palvelut, kuntouttava työtoiminta</vt:lpstr>
      <vt:lpstr>Sosiaalihuollon työllistymistä tukevat palvelut, kuntouttava työtoiminta</vt:lpstr>
      <vt:lpstr>Sosiaalihuollon työllistymistä tukevat palvelut, sosiaalinen kuntoutus</vt:lpstr>
      <vt:lpstr>Sosiaalihuollon työllistymistä tukevat palvelut, sosiaalinen kuntoutus</vt:lpstr>
      <vt:lpstr>Sosiaalihuolto; työllistymistä tukevat palvelut </vt:lpstr>
      <vt:lpstr>Terveyssosiaalityö vastaanotoilla aikuisten sosiaalityön kehittämishanke 2022-2024</vt:lpstr>
      <vt:lpstr>Sosiaalipalvelut </vt:lpstr>
      <vt:lpstr>Aikuissosiaalityön palvelu pitkäaikaistyöttömille vaikeassa työmarkkinatilanteessa oleville asiakkaille -Tulevaisuuden sote-keskus hanke 2022-24</vt:lpstr>
      <vt:lpstr> Aikuissosiaalityön palvelu pitkäaikaistyöttömille vaikeassa työmarkkinatilanteessa oleville asiakkaille -Tulevaisuuden sote-keskus hanke 2022-24</vt:lpstr>
      <vt:lpstr>Terveydenhuollon palvelut  </vt:lpstr>
      <vt:lpstr>Työttömien terveystarkastus </vt:lpstr>
      <vt:lpstr>Kelan palvelut</vt:lpstr>
      <vt:lpstr>Kelan palvelut</vt:lpstr>
      <vt:lpstr>Kelan palvelut</vt:lpstr>
      <vt:lpstr>Kelan palvelut</vt:lpstr>
      <vt:lpstr>Kelan palvelut</vt:lpstr>
      <vt:lpstr>Kelan palvelut</vt:lpstr>
      <vt:lpstr>Työkyvyn tuen tiimi  KP-Työkyky-hanke 2020-22</vt:lpstr>
      <vt:lpstr>Työkyvyn tuen tarve tulee selvittää kun,</vt:lpstr>
      <vt:lpstr>Milloin konsultointi/ohjaus työkyvyn tuen tiimiin?</vt:lpstr>
      <vt:lpstr>PowerPoint-esitys</vt:lpstr>
      <vt:lpstr>Kun asiakkaan työkyvyn tuen tarve on tunnistettu</vt:lpstr>
      <vt:lpstr>Työkyvyn tuen tiimi</vt:lpstr>
      <vt:lpstr>PowerPoint-esitys</vt:lpstr>
      <vt:lpstr>PowerPoint-esitys</vt:lpstr>
      <vt:lpstr>Työkyvyn tuen kentällä toimivia järjestöjä</vt:lpstr>
      <vt:lpstr>Moniammatillista ja suunnitelmallista yhteistyötä </vt:lpstr>
      <vt:lpstr>Soite monipalvelumalli</vt:lpstr>
      <vt:lpstr>Soiten monipalvelumalli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Työkyvyn tuen palvelukokonaisuus</dc:title>
  <dc:creator/>
  <cp:lastModifiedBy/>
  <cp:revision>1156</cp:revision>
  <dcterms:created xsi:type="dcterms:W3CDTF">2020-10-06T11:24:12Z</dcterms:created>
  <dcterms:modified xsi:type="dcterms:W3CDTF">2022-05-31T08:08:10Z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0x010100688CE34071B4514BBD1383A24C91A617</vt:lpwstr>
  </property>
</Properties>
</file>