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4" r:id="rId1"/>
    <p:sldMasterId id="2147483747" r:id="rId2"/>
  </p:sldMasterIdLst>
  <p:notesMasterIdLst>
    <p:notesMasterId r:id="rId5"/>
  </p:notesMasterIdLst>
  <p:sldIdLst>
    <p:sldId id="1343" r:id="rId3"/>
    <p:sldId id="1331" r:id="rId4"/>
  </p:sldIdLst>
  <p:sldSz cx="12192000" cy="6858000"/>
  <p:notesSz cx="9928225" cy="14303375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0" autoAdjust="0"/>
    <p:restoredTop sz="86410" autoAdjust="0"/>
  </p:normalViewPr>
  <p:slideViewPr>
    <p:cSldViewPr snapToGrid="0">
      <p:cViewPr varScale="1">
        <p:scale>
          <a:sx n="57" d="100"/>
          <a:sy n="57" d="100"/>
        </p:scale>
        <p:origin x="268" y="6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231" cy="717653"/>
          </a:xfrm>
          <a:prstGeom prst="rect">
            <a:avLst/>
          </a:prstGeom>
        </p:spPr>
        <p:txBody>
          <a:bodyPr vert="horz" lIns="138458" tIns="69229" rIns="138458" bIns="69229" rtlCol="0"/>
          <a:lstStyle>
            <a:lvl1pPr algn="l">
              <a:defRPr sz="18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5623697" y="0"/>
            <a:ext cx="4302231" cy="717653"/>
          </a:xfrm>
          <a:prstGeom prst="rect">
            <a:avLst/>
          </a:prstGeom>
        </p:spPr>
        <p:txBody>
          <a:bodyPr vert="horz" lIns="138458" tIns="69229" rIns="138458" bIns="69229" rtlCol="0"/>
          <a:lstStyle>
            <a:lvl1pPr algn="r">
              <a:defRPr sz="1800"/>
            </a:lvl1pPr>
          </a:lstStyle>
          <a:p>
            <a:fld id="{E7C632C7-55FC-4F97-9980-D466A22205EE}" type="datetimeFigureOut">
              <a:rPr lang="fi-FI" smtClean="0"/>
              <a:t>13.6.2022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73100" y="1787525"/>
            <a:ext cx="8582025" cy="48275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8458" tIns="69229" rIns="138458" bIns="69229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992823" y="6883499"/>
            <a:ext cx="7942580" cy="5631954"/>
          </a:xfrm>
          <a:prstGeom prst="rect">
            <a:avLst/>
          </a:prstGeom>
        </p:spPr>
        <p:txBody>
          <a:bodyPr vert="horz" lIns="138458" tIns="69229" rIns="138458" bIns="69229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13585725"/>
            <a:ext cx="4302231" cy="717651"/>
          </a:xfrm>
          <a:prstGeom prst="rect">
            <a:avLst/>
          </a:prstGeom>
        </p:spPr>
        <p:txBody>
          <a:bodyPr vert="horz" lIns="138458" tIns="69229" rIns="138458" bIns="69229" rtlCol="0" anchor="b"/>
          <a:lstStyle>
            <a:lvl1pPr algn="l">
              <a:defRPr sz="18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5623697" y="13585725"/>
            <a:ext cx="4302231" cy="717651"/>
          </a:xfrm>
          <a:prstGeom prst="rect">
            <a:avLst/>
          </a:prstGeom>
        </p:spPr>
        <p:txBody>
          <a:bodyPr vert="horz" lIns="138458" tIns="69229" rIns="138458" bIns="69229" rtlCol="0" anchor="b"/>
          <a:lstStyle>
            <a:lvl1pPr algn="r">
              <a:defRPr sz="1800"/>
            </a:lvl1pPr>
          </a:lstStyle>
          <a:p>
            <a:fld id="{E55B04E2-6E6C-41E2-B19A-DFF9815777E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49838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1384584">
              <a:defRPr/>
            </a:pPr>
            <a:fld id="{9C460CE8-491B-4D96-993C-EE29F2881F7C}" type="slidenum">
              <a:rPr lang="fi" sz="2000">
                <a:solidFill>
                  <a:prstClr val="black"/>
                </a:solidFill>
                <a:latin typeface="Calibri" panose="020F0502020204030204"/>
              </a:rPr>
              <a:pPr defTabSz="1384584">
                <a:defRPr/>
              </a:pPr>
              <a:t>1</a:t>
            </a:fld>
            <a:endParaRPr lang="en-US" sz="200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5763281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1384584">
              <a:defRPr/>
            </a:pPr>
            <a:fld id="{9C460CE8-491B-4D96-993C-EE29F2881F7C}" type="slidenum">
              <a:rPr lang="fi" sz="2000">
                <a:solidFill>
                  <a:prstClr val="black"/>
                </a:solidFill>
                <a:latin typeface="Calibri" panose="020F0502020204030204"/>
              </a:rPr>
              <a:pPr defTabSz="1384584">
                <a:defRPr/>
              </a:pPr>
              <a:t>2</a:t>
            </a:fld>
            <a:endParaRPr lang="en-US" sz="200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7619573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5CDF9B2-F536-4023-9F2F-A4473B7FCD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1280E471-D098-4F37-8D1A-3F05BB6783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6B1BC87-D93B-4441-9B13-727010C10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7BE78-E880-41A7-83DB-E83972258887}" type="datetime1">
              <a:rPr lang="fi-FI" smtClean="0"/>
              <a:t>13.6.2022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950EB9E-DFF7-4D4A-95E3-EC71F1C0C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Krista Keränen/ Vision Factory @krikera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F2884E6-2CDB-4633-BF0A-A2224158F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FFAB3-4EAC-4D20-BCA0-42C8DFD6272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04446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032D302-FD56-416A-9FE1-2EAA776A9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2E30106C-81BC-4C49-BCC0-75E518FE16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5FAC156-A3CE-46E7-BAD9-8F3A16069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54385-0EF4-43E2-B756-A359DC026060}" type="datetime1">
              <a:rPr lang="fi-FI" smtClean="0"/>
              <a:t>13.6.2022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ED20EC2-6B25-4431-8523-4ABAF416C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Krista Keränen/ Vision Factory @krikera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5A34C4F-65C9-43E1-82F1-0BF866A04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FFAB3-4EAC-4D20-BCA0-42C8DFD6272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09190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11F7B14E-D519-4A06-B0C2-DE35CD5B58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14B43736-2A12-4C03-A8A9-40FF64AA34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C191BE9-3F68-4008-9CB4-743EA1263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47029-E309-49F9-90DE-0E7C5936CA63}" type="datetime1">
              <a:rPr lang="fi-FI" smtClean="0"/>
              <a:t>13.6.2022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BBFF362-FB50-4A2C-A2CF-1C278865C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Krista Keränen/ Vision Factory @krikera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D2EE056-40F7-4462-BE45-332906CAB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FFAB3-4EAC-4D20-BCA0-42C8DFD6272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025579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Interstate Bold"/>
                <a:cs typeface="Interstate 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/>
              <a:t>Krista Keränen/ Vision Factory @krikera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50D41D-B40E-4FD6-838F-DB7AE4F08817}" type="datetime1">
              <a:rPr lang="fi-FI" smtClean="0"/>
              <a:t>13.6.2022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841344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5410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D74B3D8-BDD0-48FC-904B-162BDBE3D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0340FF5-1B0B-42CC-957F-4ADDDF9197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624A9B4-96AB-4491-A029-8A5868754C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2B1A9-B2B1-4DDB-9F88-968C9E3CBAAF}" type="datetime1">
              <a:rPr lang="fi-FI" smtClean="0"/>
              <a:t>13.6.2022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E1835BA-1AEA-4860-A235-F845363D5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Krista Keränen/ Vision Factory @krikera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CDDDA9D-64B6-4C5E-BE16-C87F41028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FFAB3-4EAC-4D20-BCA0-42C8DFD6272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81390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762E138-EDFE-4435-94B5-25D866311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E127F7F-F4F9-4481-B121-32083D6221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8B749DD-C4CE-462A-9C36-F996A8BC7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047B9-5FFF-4965-9FF8-6EB76CAA8C43}" type="datetime1">
              <a:rPr lang="fi-FI" smtClean="0"/>
              <a:t>13.6.2022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1140C92-C7E6-45E9-8A99-EAF2AB841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Krista Keränen/ Vision Factory @krikera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5D1FA23-C26D-403B-A6BB-98AF6ABAF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FFAB3-4EAC-4D20-BCA0-42C8DFD6272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44194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E3F5C35-5F94-4FB8-8BC7-7FCE2579C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1348F3B-C5FB-447F-AC8D-FFE80F3C0F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3743993-282F-4E87-AFB2-488F79D31D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479D0B13-37FB-422F-A448-EA7C9F5D8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BDD94-0280-47BB-8E3B-047CD2903B89}" type="datetime1">
              <a:rPr lang="fi-FI" smtClean="0"/>
              <a:t>13.6.2022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5CC3CD33-B8B3-4336-A40B-7083D754A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Krista Keränen/ Vision Factory @krikera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4BC502CB-4710-4B49-98F8-F203D918A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FFAB3-4EAC-4D20-BCA0-42C8DFD6272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34957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D25200D-0ABB-46E7-AE11-D45A79BF2D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C9AAE6E-8114-4181-9478-7A9752282E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22FB8947-1593-4F92-A039-DE3EAC7840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ED2E6591-CFF5-4DB5-A7AF-D7476D4F04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050F08EC-CE47-4670-A9E0-5422B46A49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DB98080F-D5C1-4E00-99F3-917CD8160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84E44-E614-468A-935A-CDFE56A1D8B9}" type="datetime1">
              <a:rPr lang="fi-FI" smtClean="0"/>
              <a:t>13.6.2022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1406FEC-7B44-476A-BC9D-4B05201A5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Krista Keränen/ Vision Factory @krikera</a:t>
            </a:r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2193794C-0EC4-4BD5-996C-16B25A74C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FFAB3-4EAC-4D20-BCA0-42C8DFD6272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10454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15D7F17-F7AB-4CF5-A9D4-52A88E762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B6FAC58E-8205-4B75-BC8A-1AF4E48C3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7DD26-9D3F-4CE5-9AB1-4A8792CB73F8}" type="datetime1">
              <a:rPr lang="fi-FI" smtClean="0"/>
              <a:t>13.6.2022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27087149-B309-4248-9E3E-DEF7BC901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Krista Keränen/ Vision Factory @krikera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BA6FE0B9-400C-43C4-9694-B9A4AFB6B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FFAB3-4EAC-4D20-BCA0-42C8DFD6272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19584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30411DAF-25E1-4A44-9756-57C1AE2D2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98896-B4A6-4D57-BA48-8BD10914988B}" type="datetime1">
              <a:rPr lang="fi-FI" smtClean="0"/>
              <a:t>13.6.2022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45B2B283-539E-4186-AFFD-E929311A4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Krista Keränen/ Vision Factory @krikera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625580CD-1DBF-4692-97B6-610D1F54F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FFAB3-4EAC-4D20-BCA0-42C8DFD6272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39210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84D81B0-7AB5-4DEE-AD51-D134A6FA4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A9F895C-4B67-40D0-99C8-C611F73B6A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96BCA8B9-5D1B-425E-B8DB-F890B3D303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4EFAE7C-8AFE-4AF3-9371-4C84A5E84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42470-3A04-47AE-AE49-260B0530E0CB}" type="datetime1">
              <a:rPr lang="fi-FI" smtClean="0"/>
              <a:t>13.6.2022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3E707A7D-856B-4E8A-8167-746CDC1D2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Krista Keränen/ Vision Factory @krikera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14D3229F-7337-469D-949F-537D9AA24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FFAB3-4EAC-4D20-BCA0-42C8DFD6272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1387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3E0B5FA-8DA8-4725-BDD2-8E12B4020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8E3AEE87-8913-4F6D-A6BF-9309409F4F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55B278E-6F82-44B8-9212-13EEC98325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B39C31F-95ED-4492-8344-BB3FE57F3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3AD78-DC3F-4EAB-9F9E-CD82EB52918F}" type="datetime1">
              <a:rPr lang="fi-FI" smtClean="0"/>
              <a:t>13.6.2022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5D870E22-0707-45EC-AAAE-6CA2A5758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Krista Keränen/ Vision Factory @krikera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A046993-9FBC-4A00-B62F-55C979095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FFAB3-4EAC-4D20-BCA0-42C8DFD6272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69972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009FBC9-E3DA-4BF1-AD79-73D4DDB23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9892969-D1C7-4854-8409-11620528E6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F197607-797B-481F-B8E3-ECE998E4EC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6D40A-FCB1-45DA-A112-92F9EF7C0DCA}" type="datetime1">
              <a:rPr lang="fi-FI" smtClean="0"/>
              <a:t>13.6.2022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8690292-1BC8-4B68-A501-55AA476709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/>
              <a:t>Krista Keränen/ Vision Factory @krikera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2C6DF4E-E19E-40A5-8234-41707CB73D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FFAB3-4EAC-4D20-BCA0-42C8DFD6272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82303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  <p:sldLayoutId id="2147483746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>
            <a:extLst>
              <a:ext uri="{FF2B5EF4-FFF2-40B4-BE49-F238E27FC236}">
                <a16:creationId xmlns:a16="http://schemas.microsoft.com/office/drawing/2014/main" id="{DAF92FA2-2BC2-49EB-9BD2-0DF8C8E144C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185331" y="156463"/>
            <a:ext cx="877900" cy="1268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664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Google Shape;326;p17" descr="Kuva, joka sisältää kohteen clipart-kuva, ruokailuvälineet, lautanen&#10;&#10;Kuvaus luotu automaattisesti">
            <a:extLst>
              <a:ext uri="{FF2B5EF4-FFF2-40B4-BE49-F238E27FC236}">
                <a16:creationId xmlns:a16="http://schemas.microsoft.com/office/drawing/2014/main" id="{67CBE092-629C-46EE-A0BF-EEDF3A749351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876669" y="197970"/>
            <a:ext cx="1144996" cy="393435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Suorakulmio 23">
            <a:extLst>
              <a:ext uri="{FF2B5EF4-FFF2-40B4-BE49-F238E27FC236}">
                <a16:creationId xmlns:a16="http://schemas.microsoft.com/office/drawing/2014/main" id="{92CD6A4C-414D-9BC0-291F-5CCD8BABB7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2703991">
            <a:off x="7349327" y="1997421"/>
            <a:ext cx="3096000" cy="309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buntu" panose="020B0504030602030204"/>
              <a:ea typeface="+mn-ea"/>
              <a:cs typeface="+mn-cs"/>
            </a:endParaRPr>
          </a:p>
        </p:txBody>
      </p:sp>
      <p:cxnSp>
        <p:nvCxnSpPr>
          <p:cNvPr id="39" name="Suora yhdysviiva 38">
            <a:extLst>
              <a:ext uri="{FF2B5EF4-FFF2-40B4-BE49-F238E27FC236}">
                <a16:creationId xmlns:a16="http://schemas.microsoft.com/office/drawing/2014/main" id="{ADFE7F5B-4D09-5308-6DC4-9462EB3C5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8883320" y="1362938"/>
            <a:ext cx="7210" cy="4305339"/>
          </a:xfrm>
          <a:prstGeom prst="line">
            <a:avLst/>
          </a:prstGeom>
          <a:ln>
            <a:prstDash val="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1" name="Suorakulmio 40">
            <a:extLst>
              <a:ext uri="{FF2B5EF4-FFF2-40B4-BE49-F238E27FC236}">
                <a16:creationId xmlns:a16="http://schemas.microsoft.com/office/drawing/2014/main" id="{1422792B-06CE-E6E3-5E64-8C53F114F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2703991">
            <a:off x="2037836" y="2004140"/>
            <a:ext cx="3096000" cy="309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buntu" panose="020B0504030602030204"/>
              <a:ea typeface="+mn-ea"/>
              <a:cs typeface="+mn-cs"/>
            </a:endParaRPr>
          </a:p>
        </p:txBody>
      </p:sp>
      <p:cxnSp>
        <p:nvCxnSpPr>
          <p:cNvPr id="48" name="Suora yhdysviiva 47">
            <a:extLst>
              <a:ext uri="{FF2B5EF4-FFF2-40B4-BE49-F238E27FC236}">
                <a16:creationId xmlns:a16="http://schemas.microsoft.com/office/drawing/2014/main" id="{E6449918-667C-3D44-DB73-3394DE3AEF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3571829" y="1369657"/>
            <a:ext cx="7210" cy="4305339"/>
          </a:xfrm>
          <a:prstGeom prst="line">
            <a:avLst/>
          </a:prstGeom>
          <a:ln>
            <a:prstDash val="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51" name="Tekstiruutu 50">
            <a:extLst>
              <a:ext uri="{FF2B5EF4-FFF2-40B4-BE49-F238E27FC236}">
                <a16:creationId xmlns:a16="http://schemas.microsoft.com/office/drawing/2014/main" id="{0EA2C1A7-8EB8-B964-7BA2-88D9DB5B3F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 rot="2714431">
            <a:off x="9410917" y="2181856"/>
            <a:ext cx="2199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buntu" panose="020B0504030602030204"/>
                <a:ea typeface="+mn-ea"/>
                <a:cs typeface="+mn-cs"/>
              </a:rPr>
              <a:t> </a:t>
            </a:r>
          </a:p>
        </p:txBody>
      </p:sp>
      <p:sp>
        <p:nvSpPr>
          <p:cNvPr id="46" name="Otsikko 45">
            <a:extLst>
              <a:ext uri="{FF2B5EF4-FFF2-40B4-BE49-F238E27FC236}">
                <a16:creationId xmlns:a16="http://schemas.microsoft.com/office/drawing/2014/main" id="{9D015CC9-5F7E-4380-BCCC-3BD8733A2D4B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21133" y="-47637"/>
            <a:ext cx="10433664" cy="769441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44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Ubuntu" panose="020B0504030602030204"/>
                <a:ea typeface="+mn-ea"/>
                <a:cs typeface="+mn-cs"/>
              </a:rPr>
              <a:t>Ekosysteemin muotoiluprosessi 1.0 </a:t>
            </a:r>
            <a:r>
              <a:rPr kumimoji="0" lang="fi-FI" sz="16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Ubuntu" panose="020B0504030602030204"/>
                <a:ea typeface="+mn-ea"/>
                <a:cs typeface="+mn-cs"/>
              </a:rPr>
              <a:t>(ohje)</a:t>
            </a:r>
          </a:p>
        </p:txBody>
      </p:sp>
      <p:sp>
        <p:nvSpPr>
          <p:cNvPr id="49" name="Tekstiruutu 48">
            <a:extLst>
              <a:ext uri="{FF2B5EF4-FFF2-40B4-BE49-F238E27FC236}">
                <a16:creationId xmlns:a16="http://schemas.microsoft.com/office/drawing/2014/main" id="{ABE51857-B846-13DB-A98D-EE6C565B0D6F}"/>
              </a:ext>
            </a:extLst>
          </p:cNvPr>
          <p:cNvSpPr txBox="1"/>
          <p:nvPr/>
        </p:nvSpPr>
        <p:spPr>
          <a:xfrm>
            <a:off x="1383742" y="663794"/>
            <a:ext cx="46176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buntu" panose="020B0504030602030204"/>
                <a:ea typeface="+mn-ea"/>
                <a:cs typeface="+mn-cs"/>
              </a:rPr>
              <a:t>Ongelma-avaruus</a:t>
            </a:r>
          </a:p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buntu" panose="020B0504030602030204"/>
                <a:ea typeface="+mn-ea"/>
                <a:cs typeface="+mn-cs"/>
              </a:rPr>
              <a:t>Tunnista ilmiö, ekosysteemitoimijat &amp; heidän tarpeet </a:t>
            </a:r>
          </a:p>
        </p:txBody>
      </p:sp>
      <p:sp>
        <p:nvSpPr>
          <p:cNvPr id="54" name="Tekstiruutu 53">
            <a:extLst>
              <a:ext uri="{FF2B5EF4-FFF2-40B4-BE49-F238E27FC236}">
                <a16:creationId xmlns:a16="http://schemas.microsoft.com/office/drawing/2014/main" id="{6C722A5B-9C30-4AA5-2C83-814DBBAF4C34}"/>
              </a:ext>
            </a:extLst>
          </p:cNvPr>
          <p:cNvSpPr txBox="1"/>
          <p:nvPr/>
        </p:nvSpPr>
        <p:spPr>
          <a:xfrm>
            <a:off x="59815" y="2212112"/>
            <a:ext cx="19709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Alustava idea ja suunnitelma ekosysteemin kehittämisestä</a:t>
            </a:r>
          </a:p>
        </p:txBody>
      </p:sp>
      <p:cxnSp>
        <p:nvCxnSpPr>
          <p:cNvPr id="57" name="Suora nuoliyhdysviiva 56" descr="kaksisuuntainen nuoli">
            <a:extLst>
              <a:ext uri="{FF2B5EF4-FFF2-40B4-BE49-F238E27FC236}">
                <a16:creationId xmlns:a16="http://schemas.microsoft.com/office/drawing/2014/main" id="{414820DD-B3EA-AD7B-314D-C0BA6F12C9B8}"/>
              </a:ext>
            </a:extLst>
          </p:cNvPr>
          <p:cNvCxnSpPr>
            <a:cxnSpLocks/>
          </p:cNvCxnSpPr>
          <p:nvPr/>
        </p:nvCxnSpPr>
        <p:spPr>
          <a:xfrm>
            <a:off x="210200" y="2679431"/>
            <a:ext cx="1681545" cy="0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kstiruutu 60">
            <a:extLst>
              <a:ext uri="{FF2B5EF4-FFF2-40B4-BE49-F238E27FC236}">
                <a16:creationId xmlns:a16="http://schemas.microsoft.com/office/drawing/2014/main" id="{360E01B0-4E13-5DE4-FEF0-6130BF4D2E6B}"/>
              </a:ext>
            </a:extLst>
          </p:cNvPr>
          <p:cNvSpPr txBox="1"/>
          <p:nvPr/>
        </p:nvSpPr>
        <p:spPr>
          <a:xfrm>
            <a:off x="0" y="2796499"/>
            <a:ext cx="11020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30000"/>
              <a:buFont typeface="Wingdings" panose="05000000000000000000" pitchFamily="2" charset="2"/>
              <a:buChar char="q"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Alustava kehittämis-suunnitelma tehty</a:t>
            </a:r>
          </a:p>
        </p:txBody>
      </p:sp>
      <p:sp>
        <p:nvSpPr>
          <p:cNvPr id="53" name="Tekstiruutu 52">
            <a:extLst>
              <a:ext uri="{FF2B5EF4-FFF2-40B4-BE49-F238E27FC236}">
                <a16:creationId xmlns:a16="http://schemas.microsoft.com/office/drawing/2014/main" id="{732A4639-1F33-9F8A-076F-4AD768BCFF7F}"/>
              </a:ext>
            </a:extLst>
          </p:cNvPr>
          <p:cNvSpPr txBox="1"/>
          <p:nvPr/>
        </p:nvSpPr>
        <p:spPr>
          <a:xfrm>
            <a:off x="1090606" y="2818249"/>
            <a:ext cx="2448000" cy="380417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noAutofit/>
          </a:bodyPr>
          <a:lstStyle/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buntu" panose="020B0504030602030204"/>
                <a:ea typeface="+mn-ea"/>
                <a:cs typeface="+mn-cs"/>
              </a:rPr>
              <a:t>1. Kartoita ja ymmärrä</a:t>
            </a:r>
          </a:p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buntu" panose="020B0504030602030204"/>
              <a:ea typeface="+mn-ea"/>
              <a:cs typeface="+mn-cs"/>
            </a:endParaRPr>
          </a:p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buntu" panose="020B0504030602030204"/>
              <a:ea typeface="+mn-ea"/>
              <a:cs typeface="+mn-cs"/>
            </a:endParaRPr>
          </a:p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buntu" panose="020B0504030602030204"/>
              <a:ea typeface="+mn-ea"/>
              <a:cs typeface="+mn-cs"/>
            </a:endParaRPr>
          </a:p>
        </p:txBody>
      </p:sp>
      <p:sp>
        <p:nvSpPr>
          <p:cNvPr id="60" name="Tekstiruutu 59">
            <a:extLst>
              <a:ext uri="{FF2B5EF4-FFF2-40B4-BE49-F238E27FC236}">
                <a16:creationId xmlns:a16="http://schemas.microsoft.com/office/drawing/2014/main" id="{43564A88-F96B-CC41-9A45-14DBCA15866E}"/>
              </a:ext>
            </a:extLst>
          </p:cNvPr>
          <p:cNvSpPr txBox="1"/>
          <p:nvPr/>
        </p:nvSpPr>
        <p:spPr>
          <a:xfrm>
            <a:off x="1103408" y="3338407"/>
            <a:ext cx="2420342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30000"/>
              <a:buFont typeface="Wingdings" panose="05000000000000000000" pitchFamily="2" charset="2"/>
              <a:buChar char="q"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Ekosysteemiin liittyvä ilmiön nykytila-analyysi tehty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30000"/>
              <a:buFont typeface="Wingdings" panose="05000000000000000000" pitchFamily="2" charset="2"/>
              <a:buChar char="q"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Sidosryhmäkartta/-</a:t>
            </a:r>
            <a:r>
              <a:rPr kumimoji="0" lang="fi-FI" sz="11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tat</a:t>
            </a: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tehty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30000"/>
              <a:buFont typeface="Wingdings" panose="05000000000000000000" pitchFamily="2" charset="2"/>
              <a:buChar char="q"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Ekosysteemin sidosryhmien roolit tunnistettu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30000"/>
              <a:buFont typeface="Wingdings" panose="05000000000000000000" pitchFamily="2" charset="2"/>
              <a:buChar char="q"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Sidosryhmien kipupisteet, tavoitteet</a:t>
            </a:r>
            <a:r>
              <a:rPr lang="fi-FI" sz="110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fi-FI" sz="1100" dirty="0">
                <a:solidFill>
                  <a:prstClr val="black"/>
                </a:solidFill>
                <a:latin typeface="Calibri" panose="020F0502020204030204"/>
                <a:sym typeface="Wingdings" panose="05000000000000000000" pitchFamily="2" charset="2"/>
              </a:rPr>
              <a:t> </a:t>
            </a: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tarpeet kartoitettu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30000"/>
              <a:buFont typeface="Wingdings" panose="05000000000000000000" pitchFamily="2" charset="2"/>
              <a:buChar char="q"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Ekosysteemistä on olemassa kompakti päivittyvä esittelymateriaali, joka avaa myös ekosysteemin kehittämisen toimenpiteet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Tekstiruutu 46">
            <a:extLst>
              <a:ext uri="{FF2B5EF4-FFF2-40B4-BE49-F238E27FC236}">
                <a16:creationId xmlns:a16="http://schemas.microsoft.com/office/drawing/2014/main" id="{AB87D6AF-9D94-EF06-DC96-EC80A998A913}"/>
              </a:ext>
            </a:extLst>
          </p:cNvPr>
          <p:cNvSpPr txBox="1"/>
          <p:nvPr/>
        </p:nvSpPr>
        <p:spPr>
          <a:xfrm rot="18898280">
            <a:off x="1857151" y="1944909"/>
            <a:ext cx="16215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buntu" panose="020B0504030602030204"/>
                <a:ea typeface="+mn-ea"/>
                <a:cs typeface="+mn-cs"/>
              </a:rPr>
              <a:t>Laajenna ymmärrystäsi</a:t>
            </a:r>
          </a:p>
        </p:txBody>
      </p:sp>
      <p:sp>
        <p:nvSpPr>
          <p:cNvPr id="43" name="Tekstiruutu 42">
            <a:extLst>
              <a:ext uri="{FF2B5EF4-FFF2-40B4-BE49-F238E27FC236}">
                <a16:creationId xmlns:a16="http://schemas.microsoft.com/office/drawing/2014/main" id="{5987EF4D-4129-09B8-88EE-D05E4AE5B289}"/>
              </a:ext>
            </a:extLst>
          </p:cNvPr>
          <p:cNvSpPr txBox="1"/>
          <p:nvPr/>
        </p:nvSpPr>
        <p:spPr>
          <a:xfrm>
            <a:off x="3612261" y="2793800"/>
            <a:ext cx="2518711" cy="384245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noAutofit/>
          </a:bodyPr>
          <a:lstStyle/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buntu" panose="020B0504030602030204"/>
                <a:ea typeface="+mn-ea"/>
                <a:cs typeface="+mn-cs"/>
              </a:rPr>
              <a:t>2. Määrittele ja täsmennä</a:t>
            </a:r>
          </a:p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5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buntu" panose="020B0504030602030204"/>
              <a:ea typeface="+mn-ea"/>
              <a:cs typeface="+mn-cs"/>
            </a:endParaRPr>
          </a:p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buntu" panose="020B0504030602030204"/>
              <a:ea typeface="+mn-ea"/>
              <a:cs typeface="+mn-cs"/>
            </a:endParaRPr>
          </a:p>
        </p:txBody>
      </p:sp>
      <p:sp>
        <p:nvSpPr>
          <p:cNvPr id="62" name="Tekstiruutu 61">
            <a:extLst>
              <a:ext uri="{FF2B5EF4-FFF2-40B4-BE49-F238E27FC236}">
                <a16:creationId xmlns:a16="http://schemas.microsoft.com/office/drawing/2014/main" id="{E3DCB716-CC47-70FF-8E73-52B9B8F0F5BC}"/>
              </a:ext>
            </a:extLst>
          </p:cNvPr>
          <p:cNvSpPr txBox="1"/>
          <p:nvPr/>
        </p:nvSpPr>
        <p:spPr>
          <a:xfrm>
            <a:off x="3574054" y="3333717"/>
            <a:ext cx="2518711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30000"/>
              <a:buFont typeface="Wingdings" panose="05000000000000000000" pitchFamily="2" charset="2"/>
              <a:buChar char="q"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Ekosysteemin määritys on tehty/ minkälaisesta ekosysteemistä on kyse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30000"/>
              <a:buFont typeface="Wingdings" panose="05000000000000000000" pitchFamily="2" charset="2"/>
              <a:buChar char="q"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Ekosysteemin kehittämissuunnitelma on päivitetty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" name="Tekstiruutu 49">
            <a:extLst>
              <a:ext uri="{FF2B5EF4-FFF2-40B4-BE49-F238E27FC236}">
                <a16:creationId xmlns:a16="http://schemas.microsoft.com/office/drawing/2014/main" id="{102A9AFC-3498-B1E6-7CEB-96428D333835}"/>
              </a:ext>
            </a:extLst>
          </p:cNvPr>
          <p:cNvSpPr txBox="1"/>
          <p:nvPr/>
        </p:nvSpPr>
        <p:spPr>
          <a:xfrm rot="2714431">
            <a:off x="3729512" y="1883424"/>
            <a:ext cx="14945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buntu" panose="020B0504030602030204"/>
                <a:ea typeface="+mn-ea"/>
                <a:cs typeface="+mn-cs"/>
              </a:rPr>
              <a:t>Yhteenvedä</a:t>
            </a: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buntu" panose="020B0504030602030204"/>
                <a:ea typeface="+mn-ea"/>
                <a:cs typeface="+mn-cs"/>
              </a:rPr>
              <a:t> tulokset </a:t>
            </a:r>
          </a:p>
        </p:txBody>
      </p:sp>
      <p:sp>
        <p:nvSpPr>
          <p:cNvPr id="59" name="Tekstiruutu 58">
            <a:extLst>
              <a:ext uri="{FF2B5EF4-FFF2-40B4-BE49-F238E27FC236}">
                <a16:creationId xmlns:a16="http://schemas.microsoft.com/office/drawing/2014/main" id="{A385B78F-716C-C84E-D68A-A9E2EA042141}"/>
              </a:ext>
            </a:extLst>
          </p:cNvPr>
          <p:cNvSpPr txBox="1"/>
          <p:nvPr/>
        </p:nvSpPr>
        <p:spPr>
          <a:xfrm>
            <a:off x="5202324" y="2212111"/>
            <a:ext cx="19709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Päivitetty kehittämissuunnitelma </a:t>
            </a:r>
          </a:p>
        </p:txBody>
      </p:sp>
      <p:cxnSp>
        <p:nvCxnSpPr>
          <p:cNvPr id="56" name="Suora nuoliyhdysviiva 55" descr="kaksisuuntainen nuoli">
            <a:extLst>
              <a:ext uri="{FF2B5EF4-FFF2-40B4-BE49-F238E27FC236}">
                <a16:creationId xmlns:a16="http://schemas.microsoft.com/office/drawing/2014/main" id="{DB01F629-82A5-816F-67F0-A4530732D2F6}"/>
              </a:ext>
            </a:extLst>
          </p:cNvPr>
          <p:cNvCxnSpPr>
            <a:cxnSpLocks/>
          </p:cNvCxnSpPr>
          <p:nvPr/>
        </p:nvCxnSpPr>
        <p:spPr>
          <a:xfrm flipV="1">
            <a:off x="5598396" y="2656520"/>
            <a:ext cx="1189553" cy="9114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kstiruutu 41">
            <a:extLst>
              <a:ext uri="{FF2B5EF4-FFF2-40B4-BE49-F238E27FC236}">
                <a16:creationId xmlns:a16="http://schemas.microsoft.com/office/drawing/2014/main" id="{157DB363-7142-31CE-B654-A1BCBCBF4BA8}"/>
              </a:ext>
            </a:extLst>
          </p:cNvPr>
          <p:cNvSpPr txBox="1"/>
          <p:nvPr/>
        </p:nvSpPr>
        <p:spPr>
          <a:xfrm>
            <a:off x="6652257" y="663794"/>
            <a:ext cx="47053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buntu" panose="020B0504030602030204"/>
                <a:ea typeface="+mn-ea"/>
                <a:cs typeface="+mn-cs"/>
              </a:rPr>
              <a:t>Ratkaisu-avaruus</a:t>
            </a:r>
          </a:p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buntu" panose="020B0504030602030204"/>
                <a:ea typeface="+mn-ea"/>
                <a:cs typeface="+mn-cs"/>
              </a:rPr>
              <a:t>Kehitä &amp; viimeistele ekosysteemin toimintamalli </a:t>
            </a:r>
          </a:p>
        </p:txBody>
      </p:sp>
      <p:sp>
        <p:nvSpPr>
          <p:cNvPr id="44" name="Tekstiruutu 43">
            <a:extLst>
              <a:ext uri="{FF2B5EF4-FFF2-40B4-BE49-F238E27FC236}">
                <a16:creationId xmlns:a16="http://schemas.microsoft.com/office/drawing/2014/main" id="{DF74B49F-7A4C-D51F-32B5-5ADE7860FB7C}"/>
              </a:ext>
            </a:extLst>
          </p:cNvPr>
          <p:cNvSpPr txBox="1"/>
          <p:nvPr/>
        </p:nvSpPr>
        <p:spPr>
          <a:xfrm>
            <a:off x="6204169" y="2793800"/>
            <a:ext cx="2649598" cy="382862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noAutofit/>
          </a:bodyPr>
          <a:lstStyle/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buntu" panose="020B0504030602030204"/>
                <a:ea typeface="+mn-ea"/>
                <a:cs typeface="+mn-cs"/>
              </a:rPr>
              <a:t>3. Ideoi, kehitä ja testaa</a:t>
            </a:r>
          </a:p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5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buntu" panose="020B0504030602030204"/>
              <a:ea typeface="+mn-ea"/>
              <a:cs typeface="+mn-cs"/>
            </a:endParaRPr>
          </a:p>
        </p:txBody>
      </p:sp>
      <p:sp>
        <p:nvSpPr>
          <p:cNvPr id="63" name="Tekstiruutu 62">
            <a:extLst>
              <a:ext uri="{FF2B5EF4-FFF2-40B4-BE49-F238E27FC236}">
                <a16:creationId xmlns:a16="http://schemas.microsoft.com/office/drawing/2014/main" id="{2467A5C2-C9B5-F53B-6A0E-2947120EFDDE}"/>
              </a:ext>
            </a:extLst>
          </p:cNvPr>
          <p:cNvSpPr txBox="1"/>
          <p:nvPr/>
        </p:nvSpPr>
        <p:spPr>
          <a:xfrm>
            <a:off x="6163447" y="3293190"/>
            <a:ext cx="272347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30000"/>
              <a:buFont typeface="Wingdings" panose="05000000000000000000" pitchFamily="2" charset="2"/>
              <a:buChar char="q"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Ekosysteemin palvelu-/ arvolupaus on tehty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30000"/>
              <a:buFont typeface="Wingdings" panose="05000000000000000000" pitchFamily="2" charset="2"/>
              <a:buChar char="q"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Ekosysteemillä on visio ja yhteiset tavoitteet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30000"/>
              <a:buFont typeface="Wingdings" panose="05000000000000000000" pitchFamily="2" charset="2"/>
              <a:buChar char="q"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Ekosysteemin alustava palvelu-/ toimintokartta on tehty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30000"/>
              <a:buFont typeface="Wingdings" panose="05000000000000000000" pitchFamily="2" charset="2"/>
              <a:buChar char="q"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Ekosysteemin toimijoiden roolit ja vastuut on kirkastettu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30000"/>
              <a:buFont typeface="Wingdings" panose="05000000000000000000" pitchFamily="2" charset="2"/>
              <a:buChar char="q"/>
              <a:tabLst/>
              <a:defRPr/>
            </a:pPr>
            <a:endParaRPr kumimoji="0" lang="fi-FI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Tekstiruutu 24">
            <a:extLst>
              <a:ext uri="{FF2B5EF4-FFF2-40B4-BE49-F238E27FC236}">
                <a16:creationId xmlns:a16="http://schemas.microsoft.com/office/drawing/2014/main" id="{125DAA10-15F8-D8B1-62C8-4DE1AF4AD9AA}"/>
              </a:ext>
            </a:extLst>
          </p:cNvPr>
          <p:cNvSpPr txBox="1"/>
          <p:nvPr/>
        </p:nvSpPr>
        <p:spPr>
          <a:xfrm rot="18898280">
            <a:off x="7168642" y="1938190"/>
            <a:ext cx="16215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buntu" panose="020B0504030602030204"/>
                <a:ea typeface="+mn-ea"/>
                <a:cs typeface="+mn-cs"/>
              </a:rPr>
              <a:t>Laajenna ymmärrystäsi</a:t>
            </a:r>
          </a:p>
        </p:txBody>
      </p:sp>
      <p:sp>
        <p:nvSpPr>
          <p:cNvPr id="45" name="Tekstiruutu 44">
            <a:extLst>
              <a:ext uri="{FF2B5EF4-FFF2-40B4-BE49-F238E27FC236}">
                <a16:creationId xmlns:a16="http://schemas.microsoft.com/office/drawing/2014/main" id="{58EA3548-59EF-937A-3D4E-AA330F147224}"/>
              </a:ext>
            </a:extLst>
          </p:cNvPr>
          <p:cNvSpPr txBox="1"/>
          <p:nvPr/>
        </p:nvSpPr>
        <p:spPr>
          <a:xfrm>
            <a:off x="8920083" y="2793800"/>
            <a:ext cx="2448000" cy="38286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noAutofit/>
          </a:bodyPr>
          <a:lstStyle/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buntu" panose="020B0504030602030204"/>
                <a:ea typeface="+mn-ea"/>
                <a:cs typeface="+mn-cs"/>
              </a:rPr>
              <a:t>4. Viimeistele ja toteuta</a:t>
            </a:r>
          </a:p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buntu" panose="020B0504030602030204"/>
              <a:ea typeface="+mn-ea"/>
              <a:cs typeface="+mn-cs"/>
            </a:endParaRPr>
          </a:p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buntu" panose="020B0504030602030204"/>
              <a:ea typeface="+mn-ea"/>
              <a:cs typeface="+mn-cs"/>
            </a:endParaRPr>
          </a:p>
        </p:txBody>
      </p:sp>
      <p:sp>
        <p:nvSpPr>
          <p:cNvPr id="64" name="Tekstiruutu 63">
            <a:extLst>
              <a:ext uri="{FF2B5EF4-FFF2-40B4-BE49-F238E27FC236}">
                <a16:creationId xmlns:a16="http://schemas.microsoft.com/office/drawing/2014/main" id="{D972F43E-1DF1-0FFD-F65D-3C66DFC3555C}"/>
              </a:ext>
            </a:extLst>
          </p:cNvPr>
          <p:cNvSpPr txBox="1"/>
          <p:nvPr/>
        </p:nvSpPr>
        <p:spPr>
          <a:xfrm>
            <a:off x="8883320" y="3299909"/>
            <a:ext cx="251723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30000"/>
              <a:buFont typeface="Wingdings" panose="05000000000000000000" pitchFamily="2" charset="2"/>
              <a:buChar char="q"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Ekosysteemin palvelu-/ toimintokartta on viimeistely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30000"/>
              <a:buFont typeface="Wingdings" panose="05000000000000000000" pitchFamily="2" charset="2"/>
              <a:buChar char="q"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Ekosysteemillä on oma mittarikartta, jonka kautta se mittaa toimintaa ja ekosysteemin arvon tuottamista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30000"/>
              <a:buFont typeface="Wingdings" panose="05000000000000000000" pitchFamily="2" charset="2"/>
              <a:buChar char="q"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Ekosysteemillä on toimintamalli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30000"/>
              <a:buFont typeface="Wingdings" panose="05000000000000000000" pitchFamily="2" charset="2"/>
              <a:buChar char="q"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Ekosysteemillä on päivitetty esittelymateriaali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30000"/>
              <a:buFont typeface="Wingdings" panose="05000000000000000000" pitchFamily="2" charset="2"/>
              <a:buChar char="q"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Ekosysteemillä on viestintäsuunnitelma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30000"/>
              <a:buFont typeface="Wingdings" panose="05000000000000000000" pitchFamily="2" charset="2"/>
              <a:buChar char="q"/>
              <a:tabLst/>
              <a:defRPr/>
            </a:pPr>
            <a:endParaRPr kumimoji="0" lang="fi-FI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Tekstiruutu 39">
            <a:extLst>
              <a:ext uri="{FF2B5EF4-FFF2-40B4-BE49-F238E27FC236}">
                <a16:creationId xmlns:a16="http://schemas.microsoft.com/office/drawing/2014/main" id="{A201BC58-1F98-7B87-8FCA-8F4AD1B2258E}"/>
              </a:ext>
            </a:extLst>
          </p:cNvPr>
          <p:cNvSpPr txBox="1"/>
          <p:nvPr/>
        </p:nvSpPr>
        <p:spPr>
          <a:xfrm rot="2714431">
            <a:off x="9041003" y="1876705"/>
            <a:ext cx="14945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buntu" panose="020B0504030602030204"/>
                <a:ea typeface="+mn-ea"/>
                <a:cs typeface="+mn-cs"/>
              </a:rPr>
              <a:t>Yhteenvedä</a:t>
            </a: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buntu" panose="020B0504030602030204"/>
                <a:ea typeface="+mn-ea"/>
                <a:cs typeface="+mn-cs"/>
              </a:rPr>
              <a:t> tulokset </a:t>
            </a:r>
          </a:p>
        </p:txBody>
      </p:sp>
      <p:sp>
        <p:nvSpPr>
          <p:cNvPr id="58" name="Tekstiruutu 57">
            <a:extLst>
              <a:ext uri="{FF2B5EF4-FFF2-40B4-BE49-F238E27FC236}">
                <a16:creationId xmlns:a16="http://schemas.microsoft.com/office/drawing/2014/main" id="{89AE5E50-8CD7-EDA6-753E-D1D5CDE9D793}"/>
              </a:ext>
            </a:extLst>
          </p:cNvPr>
          <p:cNvSpPr txBox="1"/>
          <p:nvPr/>
        </p:nvSpPr>
        <p:spPr>
          <a:xfrm>
            <a:off x="10333956" y="2372589"/>
            <a:ext cx="19709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Ekosysteemin arjen toiminta </a:t>
            </a:r>
          </a:p>
        </p:txBody>
      </p:sp>
      <p:cxnSp>
        <p:nvCxnSpPr>
          <p:cNvPr id="55" name="Suora nuoliyhdysviiva 54" descr="kaksisuuntainen nuoli">
            <a:extLst>
              <a:ext uri="{FF2B5EF4-FFF2-40B4-BE49-F238E27FC236}">
                <a16:creationId xmlns:a16="http://schemas.microsoft.com/office/drawing/2014/main" id="{5480B1A0-B7D3-9455-7949-CD9A3FB85E47}"/>
              </a:ext>
            </a:extLst>
          </p:cNvPr>
          <p:cNvCxnSpPr>
            <a:cxnSpLocks/>
          </p:cNvCxnSpPr>
          <p:nvPr/>
        </p:nvCxnSpPr>
        <p:spPr>
          <a:xfrm flipV="1">
            <a:off x="10600548" y="2630100"/>
            <a:ext cx="1189553" cy="9114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3F5CBDE8-8D75-4D6C-AE22-868FD4835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501772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0B0159-E0EB-45AD-8483-378FA2F54EE7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Ubuntu" panose="020B0504030602030204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i-FI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Ubuntu" panose="020B0504030602030204"/>
            </a:endParaRPr>
          </a:p>
        </p:txBody>
      </p:sp>
      <p:sp>
        <p:nvSpPr>
          <p:cNvPr id="52" name="Tekstiruutu 51">
            <a:extLst>
              <a:ext uri="{FF2B5EF4-FFF2-40B4-BE49-F238E27FC236}">
                <a16:creationId xmlns:a16="http://schemas.microsoft.com/office/drawing/2014/main" id="{624A22C9-8962-AEF5-D6DA-7ACD0997C332}"/>
              </a:ext>
            </a:extLst>
          </p:cNvPr>
          <p:cNvSpPr txBox="1"/>
          <p:nvPr/>
        </p:nvSpPr>
        <p:spPr>
          <a:xfrm>
            <a:off x="8252573" y="6623103"/>
            <a:ext cx="3769092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675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buntu" panose="020B0504030602030204"/>
                <a:ea typeface="+mn-ea"/>
                <a:cs typeface="+mn-cs"/>
              </a:rPr>
              <a:t>Keränen, Kinnunen &amp; Väisänen 2022, </a:t>
            </a:r>
            <a:r>
              <a:rPr kumimoji="0" lang="fi-FI" sz="675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buntu" panose="020B0504030602030204"/>
                <a:ea typeface="+mn-ea"/>
                <a:cs typeface="+mn-cs"/>
              </a:rPr>
              <a:t>Mukaellen</a:t>
            </a:r>
            <a:r>
              <a:rPr kumimoji="0" lang="fi-FI" sz="675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buntu" panose="020B0504030602030204"/>
                <a:ea typeface="+mn-ea"/>
                <a:cs typeface="+mn-cs"/>
              </a:rPr>
              <a:t> UK Design </a:t>
            </a:r>
            <a:r>
              <a:rPr kumimoji="0" lang="fi-FI" sz="675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buntu" panose="020B0504030602030204"/>
                <a:ea typeface="+mn-ea"/>
                <a:cs typeface="+mn-cs"/>
              </a:rPr>
              <a:t>Council</a:t>
            </a:r>
            <a:r>
              <a:rPr kumimoji="0" lang="fi-FI" sz="675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buntu" panose="020B0504030602030204"/>
                <a:ea typeface="+mn-ea"/>
                <a:cs typeface="+mn-cs"/>
              </a:rPr>
              <a:t>/ </a:t>
            </a:r>
            <a:r>
              <a:rPr kumimoji="0" lang="fi-FI" sz="675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buntu" panose="020B0504030602030204"/>
                <a:ea typeface="+mn-ea"/>
                <a:cs typeface="+mn-cs"/>
              </a:rPr>
              <a:t>Double</a:t>
            </a:r>
            <a:r>
              <a:rPr kumimoji="0" lang="fi-FI" sz="675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buntu" panose="020B0504030602030204"/>
                <a:ea typeface="+mn-ea"/>
                <a:cs typeface="+mn-cs"/>
              </a:rPr>
              <a:t> </a:t>
            </a:r>
            <a:r>
              <a:rPr kumimoji="0" lang="fi-FI" sz="675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buntu" panose="020B0504030602030204"/>
                <a:ea typeface="+mn-ea"/>
                <a:cs typeface="+mn-cs"/>
              </a:rPr>
              <a:t>Diamond</a:t>
            </a:r>
            <a:r>
              <a:rPr kumimoji="0" lang="fi-FI" sz="675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buntu" panose="020B0504030602030204"/>
                <a:ea typeface="+mn-ea"/>
                <a:cs typeface="+mn-cs"/>
              </a:rPr>
              <a:t> </a:t>
            </a:r>
            <a:r>
              <a:rPr kumimoji="0" lang="fi-FI" sz="675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buntu" panose="020B0504030602030204"/>
                <a:ea typeface="+mn-ea"/>
                <a:cs typeface="+mn-cs"/>
              </a:rPr>
              <a:t>Model</a:t>
            </a:r>
            <a:endParaRPr kumimoji="0" lang="fi-FI" sz="675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buntu" panose="020B0504030602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6298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uorakulmio 46">
            <a:extLst>
              <a:ext uri="{FF2B5EF4-FFF2-40B4-BE49-F238E27FC236}">
                <a16:creationId xmlns:a16="http://schemas.microsoft.com/office/drawing/2014/main" id="{6B194D64-95F3-415C-A2A0-F253F0C62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2703991">
            <a:off x="6963337" y="2035931"/>
            <a:ext cx="3096000" cy="309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buntu" panose="020B0504030602030204"/>
            </a:endParaRPr>
          </a:p>
        </p:txBody>
      </p:sp>
      <p:cxnSp>
        <p:nvCxnSpPr>
          <p:cNvPr id="49" name="Suora yhdysviiva 48">
            <a:extLst>
              <a:ext uri="{FF2B5EF4-FFF2-40B4-BE49-F238E27FC236}">
                <a16:creationId xmlns:a16="http://schemas.microsoft.com/office/drawing/2014/main" id="{0039E16A-F6DC-4FE8-9E22-CB8074AD1C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8497330" y="1401448"/>
            <a:ext cx="7210" cy="4305339"/>
          </a:xfrm>
          <a:prstGeom prst="line">
            <a:avLst/>
          </a:prstGeom>
          <a:ln>
            <a:prstDash val="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" name="Suorakulmio 1">
            <a:extLst>
              <a:ext uri="{FF2B5EF4-FFF2-40B4-BE49-F238E27FC236}">
                <a16:creationId xmlns:a16="http://schemas.microsoft.com/office/drawing/2014/main" id="{DAB6DFC7-CE72-4933-962F-4F832ABDE9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2703991">
            <a:off x="1651846" y="2042650"/>
            <a:ext cx="3096000" cy="309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buntu" panose="020B0504030602030204"/>
            </a:endParaRPr>
          </a:p>
        </p:txBody>
      </p:sp>
      <p:sp>
        <p:nvSpPr>
          <p:cNvPr id="25" name="Tekstiruutu 24">
            <a:extLst>
              <a:ext uri="{FF2B5EF4-FFF2-40B4-BE49-F238E27FC236}">
                <a16:creationId xmlns:a16="http://schemas.microsoft.com/office/drawing/2014/main" id="{AD4B39FC-9F7D-4E97-9EA0-831D440883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 rot="2714431">
            <a:off x="9024927" y="2220366"/>
            <a:ext cx="2199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buntu" panose="020B0504030602030204"/>
              </a:rPr>
              <a:t> </a:t>
            </a:r>
          </a:p>
        </p:txBody>
      </p:sp>
      <p:cxnSp>
        <p:nvCxnSpPr>
          <p:cNvPr id="13" name="Suora yhdysviiva 12">
            <a:extLst>
              <a:ext uri="{FF2B5EF4-FFF2-40B4-BE49-F238E27FC236}">
                <a16:creationId xmlns:a16="http://schemas.microsoft.com/office/drawing/2014/main" id="{4B217BBE-62E0-479D-9273-4E8DA41C45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3185839" y="1408167"/>
            <a:ext cx="7210" cy="4305339"/>
          </a:xfrm>
          <a:prstGeom prst="line">
            <a:avLst/>
          </a:prstGeom>
          <a:ln>
            <a:prstDash val="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6" name="Otsikko 45">
            <a:extLst>
              <a:ext uri="{FF2B5EF4-FFF2-40B4-BE49-F238E27FC236}">
                <a16:creationId xmlns:a16="http://schemas.microsoft.com/office/drawing/2014/main" id="{9D015CC9-5F7E-4380-BCCC-3BD8733A2D4B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298387" y="100620"/>
            <a:ext cx="10362132" cy="646331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36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Ubuntu" panose="020B0504030602030204"/>
                <a:ea typeface="+mn-ea"/>
                <a:cs typeface="+mn-cs"/>
              </a:rPr>
              <a:t>Ekosysteemin muotoiluprosessikanvas 1.0 </a:t>
            </a:r>
            <a:r>
              <a:rPr kumimoji="0" lang="fi-FI" sz="16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Ubuntu" panose="020B0504030602030204"/>
                <a:ea typeface="+mn-ea"/>
                <a:cs typeface="+mn-cs"/>
              </a:rPr>
              <a:t>(malli)</a:t>
            </a:r>
          </a:p>
        </p:txBody>
      </p:sp>
      <p:pic>
        <p:nvPicPr>
          <p:cNvPr id="36" name="Google Shape;326;p17" descr="Kuva, joka sisältää kohteen clipart-kuva, ruokailuvälineet, lautanen&#10;&#10;Kuvaus luotu automaattisesti">
            <a:extLst>
              <a:ext uri="{FF2B5EF4-FFF2-40B4-BE49-F238E27FC236}">
                <a16:creationId xmlns:a16="http://schemas.microsoft.com/office/drawing/2014/main" id="{67CBE092-629C-46EE-A0BF-EEDF3A749351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876669" y="197970"/>
            <a:ext cx="1144996" cy="393435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Tekstiruutu 19">
            <a:extLst>
              <a:ext uri="{FF2B5EF4-FFF2-40B4-BE49-F238E27FC236}">
                <a16:creationId xmlns:a16="http://schemas.microsoft.com/office/drawing/2014/main" id="{D77C0AB6-2A83-4FD1-A728-758EDF6E96BB}"/>
              </a:ext>
            </a:extLst>
          </p:cNvPr>
          <p:cNvSpPr txBox="1"/>
          <p:nvPr/>
        </p:nvSpPr>
        <p:spPr>
          <a:xfrm>
            <a:off x="877002" y="775645"/>
            <a:ext cx="46176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buntu" panose="020B0504030602030204"/>
              </a:rPr>
              <a:t>Ongelma-avaruus</a:t>
            </a:r>
          </a:p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buntu" panose="020B0504030602030204"/>
              </a:rPr>
              <a:t>Tunnista ilmiö, ekosysteemitoimijat &amp; heidän tarpeet </a:t>
            </a:r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6A4D1775-60B8-4F7C-BF7C-360EF9D8769D}"/>
              </a:ext>
            </a:extLst>
          </p:cNvPr>
          <p:cNvSpPr txBox="1"/>
          <p:nvPr/>
        </p:nvSpPr>
        <p:spPr>
          <a:xfrm>
            <a:off x="708341" y="2832310"/>
            <a:ext cx="2448000" cy="384245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noAutofit/>
          </a:bodyPr>
          <a:lstStyle/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5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Ubuntu" panose="020B0504030602030204"/>
              </a:rPr>
              <a:t>1. Kartoita ja ymmärrä</a:t>
            </a:r>
          </a:p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Ubuntu" panose="020B0504030602030204"/>
            </a:endParaRPr>
          </a:p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buntu" panose="020B0504030602030204"/>
            </a:endParaRPr>
          </a:p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buntu" panose="020B0504030602030204"/>
            </a:endParaRPr>
          </a:p>
        </p:txBody>
      </p:sp>
      <p:sp>
        <p:nvSpPr>
          <p:cNvPr id="11" name="Tekstiruutu 10">
            <a:extLst>
              <a:ext uri="{FF2B5EF4-FFF2-40B4-BE49-F238E27FC236}">
                <a16:creationId xmlns:a16="http://schemas.microsoft.com/office/drawing/2014/main" id="{49A9FD41-0A90-4124-B0FF-8961F1D526DC}"/>
              </a:ext>
            </a:extLst>
          </p:cNvPr>
          <p:cNvSpPr txBox="1"/>
          <p:nvPr/>
        </p:nvSpPr>
        <p:spPr>
          <a:xfrm rot="18898280">
            <a:off x="1471161" y="1983419"/>
            <a:ext cx="16215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buntu" panose="020B0504030602030204"/>
              </a:rPr>
              <a:t>Laajenna ymmärrystäsi</a:t>
            </a:r>
          </a:p>
        </p:txBody>
      </p:sp>
      <p:sp>
        <p:nvSpPr>
          <p:cNvPr id="8" name="Tekstiruutu 7">
            <a:extLst>
              <a:ext uri="{FF2B5EF4-FFF2-40B4-BE49-F238E27FC236}">
                <a16:creationId xmlns:a16="http://schemas.microsoft.com/office/drawing/2014/main" id="{72D2A3ED-B749-4FCC-BD90-66FC1DD90563}"/>
              </a:ext>
            </a:extLst>
          </p:cNvPr>
          <p:cNvSpPr txBox="1"/>
          <p:nvPr/>
        </p:nvSpPr>
        <p:spPr>
          <a:xfrm>
            <a:off x="3232811" y="2832311"/>
            <a:ext cx="2448000" cy="384245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noAutofit/>
          </a:bodyPr>
          <a:lstStyle/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5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Ubuntu" panose="020B0504030602030204"/>
              </a:rPr>
              <a:t>2. Määrittele ja täsmennä</a:t>
            </a:r>
          </a:p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5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Ubuntu" panose="020B0504030602030204"/>
            </a:endParaRPr>
          </a:p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buntu" panose="020B0504030602030204"/>
            </a:endParaRPr>
          </a:p>
        </p:txBody>
      </p:sp>
      <p:sp>
        <p:nvSpPr>
          <p:cNvPr id="24" name="Tekstiruutu 23">
            <a:extLst>
              <a:ext uri="{FF2B5EF4-FFF2-40B4-BE49-F238E27FC236}">
                <a16:creationId xmlns:a16="http://schemas.microsoft.com/office/drawing/2014/main" id="{415B3AEF-F87C-4DF3-B08F-C29B10F1F8F3}"/>
              </a:ext>
            </a:extLst>
          </p:cNvPr>
          <p:cNvSpPr txBox="1"/>
          <p:nvPr/>
        </p:nvSpPr>
        <p:spPr>
          <a:xfrm rot="2714431">
            <a:off x="3343522" y="1921934"/>
            <a:ext cx="14945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buntu" panose="020B0504030602030204"/>
              </a:rPr>
              <a:t>Yhteenvedä</a:t>
            </a: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buntu" panose="020B0504030602030204"/>
              </a:rPr>
              <a:t> tulokset 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2C4F0C75-8384-4398-9423-6F1F177E7CC6}"/>
              </a:ext>
            </a:extLst>
          </p:cNvPr>
          <p:cNvSpPr txBox="1"/>
          <p:nvPr/>
        </p:nvSpPr>
        <p:spPr>
          <a:xfrm>
            <a:off x="6038225" y="789765"/>
            <a:ext cx="48384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buntu" panose="020B0504030602030204"/>
              </a:rPr>
              <a:t>Ratkaisu-avaruus</a:t>
            </a:r>
          </a:p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buntu" panose="020B0504030602030204"/>
              </a:rPr>
              <a:t>Kehitä &amp; viimeistele ekosysteemin toimintamalli </a:t>
            </a:r>
          </a:p>
        </p:txBody>
      </p:sp>
      <p:sp>
        <p:nvSpPr>
          <p:cNvPr id="9" name="Tekstiruutu 8">
            <a:extLst>
              <a:ext uri="{FF2B5EF4-FFF2-40B4-BE49-F238E27FC236}">
                <a16:creationId xmlns:a16="http://schemas.microsoft.com/office/drawing/2014/main" id="{FEB6FCDD-0262-4A61-B51D-11506AAE8707}"/>
              </a:ext>
            </a:extLst>
          </p:cNvPr>
          <p:cNvSpPr txBox="1"/>
          <p:nvPr/>
        </p:nvSpPr>
        <p:spPr>
          <a:xfrm>
            <a:off x="5818179" y="2832310"/>
            <a:ext cx="2649598" cy="382862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noAutofit/>
          </a:bodyPr>
          <a:lstStyle/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buntu" panose="020B0504030602030204"/>
              </a:rPr>
              <a:t>3. Ideoi, kehitä ja testaa</a:t>
            </a:r>
          </a:p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5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buntu" panose="020B0504030602030204"/>
            </a:endParaRPr>
          </a:p>
        </p:txBody>
      </p:sp>
      <p:sp>
        <p:nvSpPr>
          <p:cNvPr id="48" name="Tekstiruutu 47">
            <a:extLst>
              <a:ext uri="{FF2B5EF4-FFF2-40B4-BE49-F238E27FC236}">
                <a16:creationId xmlns:a16="http://schemas.microsoft.com/office/drawing/2014/main" id="{B1ED1453-DA73-40C5-9F61-A0A8E0D089F4}"/>
              </a:ext>
            </a:extLst>
          </p:cNvPr>
          <p:cNvSpPr txBox="1"/>
          <p:nvPr/>
        </p:nvSpPr>
        <p:spPr>
          <a:xfrm rot="18898280">
            <a:off x="6782652" y="1976700"/>
            <a:ext cx="16215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buntu" panose="020B0504030602030204"/>
              </a:rPr>
              <a:t>Laajenna ymmärrystäsi</a:t>
            </a:r>
          </a:p>
        </p:txBody>
      </p:sp>
      <p:sp>
        <p:nvSpPr>
          <p:cNvPr id="10" name="Tekstiruutu 9">
            <a:extLst>
              <a:ext uri="{FF2B5EF4-FFF2-40B4-BE49-F238E27FC236}">
                <a16:creationId xmlns:a16="http://schemas.microsoft.com/office/drawing/2014/main" id="{80876125-9DA8-47E0-8D99-A14151A5E144}"/>
              </a:ext>
            </a:extLst>
          </p:cNvPr>
          <p:cNvSpPr txBox="1"/>
          <p:nvPr/>
        </p:nvSpPr>
        <p:spPr>
          <a:xfrm>
            <a:off x="8534093" y="2827159"/>
            <a:ext cx="2448000" cy="38286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noAutofit/>
          </a:bodyPr>
          <a:lstStyle/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buntu" panose="020B0504030602030204"/>
              </a:rPr>
              <a:t>4. Viimeistele ja toteuta</a:t>
            </a:r>
          </a:p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buntu" panose="020B0504030602030204"/>
            </a:endParaRPr>
          </a:p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buntu" panose="020B0504030602030204"/>
            </a:endParaRPr>
          </a:p>
        </p:txBody>
      </p:sp>
      <p:sp>
        <p:nvSpPr>
          <p:cNvPr id="50" name="Tekstiruutu 49">
            <a:extLst>
              <a:ext uri="{FF2B5EF4-FFF2-40B4-BE49-F238E27FC236}">
                <a16:creationId xmlns:a16="http://schemas.microsoft.com/office/drawing/2014/main" id="{96908A34-7F56-4A59-A177-FBADD4FFDDDC}"/>
              </a:ext>
            </a:extLst>
          </p:cNvPr>
          <p:cNvSpPr txBox="1"/>
          <p:nvPr/>
        </p:nvSpPr>
        <p:spPr>
          <a:xfrm rot="2714431">
            <a:off x="8655013" y="1915215"/>
            <a:ext cx="14945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buntu" panose="020B0504030602030204"/>
              </a:rPr>
              <a:t>Yhteenvedä</a:t>
            </a: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buntu" panose="020B0504030602030204"/>
              </a:rPr>
              <a:t> tulokset </a:t>
            </a:r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8210CB28-4ADC-4714-9175-558C086685FE}"/>
              </a:ext>
            </a:extLst>
          </p:cNvPr>
          <p:cNvSpPr txBox="1"/>
          <p:nvPr/>
        </p:nvSpPr>
        <p:spPr>
          <a:xfrm>
            <a:off x="10960184" y="6139150"/>
            <a:ext cx="106148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675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buntu" panose="020B0504030602030204"/>
              </a:rPr>
              <a:t>Keränen 2022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675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buntu" panose="020B0504030602030204"/>
              </a:rPr>
              <a:t>Mukaellen</a:t>
            </a:r>
            <a:r>
              <a:rPr kumimoji="0" lang="fi-FI" sz="675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buntu" panose="020B0504030602030204"/>
              </a:rPr>
              <a:t> UK Design </a:t>
            </a:r>
            <a:r>
              <a:rPr kumimoji="0" lang="fi-FI" sz="675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buntu" panose="020B0504030602030204"/>
              </a:rPr>
              <a:t>Council</a:t>
            </a:r>
            <a:r>
              <a:rPr kumimoji="0" lang="fi-FI" sz="675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buntu" panose="020B0504030602030204"/>
              </a:rPr>
              <a:t>/ </a:t>
            </a:r>
            <a:r>
              <a:rPr kumimoji="0" lang="fi-FI" sz="675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buntu" panose="020B0504030602030204"/>
              </a:rPr>
              <a:t>Double</a:t>
            </a:r>
            <a:r>
              <a:rPr kumimoji="0" lang="fi-FI" sz="675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buntu" panose="020B0504030602030204"/>
              </a:rPr>
              <a:t> </a:t>
            </a:r>
            <a:r>
              <a:rPr kumimoji="0" lang="fi-FI" sz="675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buntu" panose="020B0504030602030204"/>
              </a:rPr>
              <a:t>Diamond</a:t>
            </a:r>
            <a:r>
              <a:rPr kumimoji="0" lang="fi-FI" sz="675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buntu" panose="020B0504030602030204"/>
              </a:rPr>
              <a:t> </a:t>
            </a:r>
            <a:r>
              <a:rPr kumimoji="0" lang="fi-FI" sz="675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buntu" panose="020B0504030602030204"/>
              </a:rPr>
              <a:t>Model</a:t>
            </a:r>
            <a:endParaRPr kumimoji="0" lang="fi-FI" sz="675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buntu" panose="020B0504030602030204"/>
            </a:endParaRP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3F5CBDE8-8D75-4D6C-AE22-868FD4835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501772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0B0159-E0EB-45AD-8483-378FA2F54EE7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Ubuntu" panose="020B0504030602030204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i-FI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Ubuntu" panose="020B0504030602030204"/>
            </a:endParaRPr>
          </a:p>
        </p:txBody>
      </p:sp>
    </p:spTree>
    <p:extLst>
      <p:ext uri="{BB962C8B-B14F-4D97-AF65-F5344CB8AC3E}">
        <p14:creationId xmlns:p14="http://schemas.microsoft.com/office/powerpoint/2010/main" val="7809336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ukautettu suunnittelumalli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VF teema 08042021</Template>
  <TotalTime>5003</TotalTime>
  <Words>247</Words>
  <Application>Microsoft Office PowerPoint</Application>
  <PresentationFormat>Laajakuva</PresentationFormat>
  <Paragraphs>57</Paragraphs>
  <Slides>2</Slides>
  <Notes>2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Interstate Bold</vt:lpstr>
      <vt:lpstr>Ubuntu</vt:lpstr>
      <vt:lpstr>Wingdings</vt:lpstr>
      <vt:lpstr>Office-teema</vt:lpstr>
      <vt:lpstr>Mukautettu suunnittelumalli</vt:lpstr>
      <vt:lpstr>Ekosysteemin muotoiluprosessi 1.0 (ohje)</vt:lpstr>
      <vt:lpstr>Ekosysteemin muotoiluprosessikanvas 1.0 (malli)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Outi Kinnunen</dc:creator>
  <cp:lastModifiedBy>Sari Eskelinen</cp:lastModifiedBy>
  <cp:revision>137</cp:revision>
  <cp:lastPrinted>2022-05-23T06:08:11Z</cp:lastPrinted>
  <dcterms:created xsi:type="dcterms:W3CDTF">2021-04-08T08:22:17Z</dcterms:created>
  <dcterms:modified xsi:type="dcterms:W3CDTF">2022-06-13T12:43:25Z</dcterms:modified>
</cp:coreProperties>
</file>