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77" r:id="rId1"/>
    <p:sldMasterId id="2147483778" r:id="rId2"/>
  </p:sldMasterIdLst>
  <p:notesMasterIdLst>
    <p:notesMasterId r:id="rId10"/>
  </p:notesMasterIdLst>
  <p:sldIdLst>
    <p:sldId id="260" r:id="rId3"/>
    <p:sldId id="272" r:id="rId4"/>
    <p:sldId id="271" r:id="rId5"/>
    <p:sldId id="273" r:id="rId6"/>
    <p:sldId id="270" r:id="rId7"/>
    <p:sldId id="280" r:id="rId8"/>
    <p:sldId id="281" r:id="rId9"/>
  </p:sldIdLst>
  <p:sldSz cx="9144000" cy="5143500" type="screen16x9"/>
  <p:notesSz cx="9144000" cy="5143500"/>
  <p:embeddedFontLst>
    <p:embeddedFont>
      <p:font typeface="Arial Narrow,Bold" panose="020B0604020202020204" charset="0"/>
      <p:bold r:id="rId11"/>
    </p:embeddedFont>
    <p:embeddedFont>
      <p:font typeface="Arial" panose="020B0604020202020204" pitchFamily="34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Arial Narrow" panose="020B0606020202030204" pitchFamily="34" charset="0"/>
      <p:regular r:id="rId17"/>
      <p:bold r:id="rId18"/>
      <p:italic r:id="rId19"/>
      <p:boldItalic r:id="rId20"/>
    </p:embeddedFont>
    <p:embeddedFont>
      <p:font typeface="Tahoma,Bold" panose="020B0604020202020204" charset="0"/>
      <p:bold r:id="rId21"/>
    </p:embeddedFont>
    <p:embeddedFont>
      <p:font typeface="Tahoma" panose="020B0604030504040204" pitchFamily="34" charset="0"/>
      <p:regular r:id="rId22"/>
      <p:bold r:id="rId23"/>
    </p:embeddedFont>
  </p:embeddedFontLst>
  <p:defaultTextStyle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2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dirty="0"/>
              <a:t>Vaasa	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elo.21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Taul1!$A$2:$A$5</c:f>
              <c:strCache>
                <c:ptCount val="3"/>
                <c:pt idx="0">
                  <c:v>Työttömät työnhakijat</c:v>
                </c:pt>
                <c:pt idx="1">
                  <c:v>Pitkäaikaistyöttömät</c:v>
                </c:pt>
                <c:pt idx="2">
                  <c:v>Osatyökykyiset</c:v>
                </c:pt>
              </c:strCache>
            </c:strRef>
          </c:cat>
          <c:val>
            <c:numRef>
              <c:f>Taul1!$B$2:$B$5</c:f>
              <c:numCache>
                <c:formatCode>General</c:formatCode>
                <c:ptCount val="4"/>
                <c:pt idx="0">
                  <c:v>2690</c:v>
                </c:pt>
                <c:pt idx="1">
                  <c:v>1001</c:v>
                </c:pt>
                <c:pt idx="2">
                  <c:v>324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65-41CE-8332-1E019FD1452F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elo.20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Taul1!$A$2:$A$5</c:f>
              <c:strCache>
                <c:ptCount val="3"/>
                <c:pt idx="0">
                  <c:v>Työttömät työnhakijat</c:v>
                </c:pt>
                <c:pt idx="1">
                  <c:v>Pitkäaikaistyöttömät</c:v>
                </c:pt>
                <c:pt idx="2">
                  <c:v>Osatyökykyiset</c:v>
                </c:pt>
              </c:strCache>
            </c:strRef>
          </c:cat>
          <c:val>
            <c:numRef>
              <c:f>Taul1!$C$2:$C$5</c:f>
              <c:numCache>
                <c:formatCode>General</c:formatCode>
                <c:ptCount val="4"/>
                <c:pt idx="0">
                  <c:v>4035</c:v>
                </c:pt>
                <c:pt idx="1">
                  <c:v>865</c:v>
                </c:pt>
                <c:pt idx="2">
                  <c:v>364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65-41CE-8332-1E019FD145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3442896"/>
        <c:axId val="343439616"/>
      </c:barChart>
      <c:catAx>
        <c:axId val="343442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43439616"/>
        <c:crosses val="autoZero"/>
        <c:auto val="1"/>
        <c:lblAlgn val="ctr"/>
        <c:lblOffset val="100"/>
        <c:noMultiLvlLbl val="0"/>
      </c:catAx>
      <c:valAx>
        <c:axId val="343439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43442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cap="flat">
      <a:solidFill>
        <a:srgbClr val="0070C0">
          <a:alpha val="94000"/>
        </a:srgbClr>
      </a:solidFill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7408F6-E48A-4FC8-A225-F552A4193342}" type="datetimeFigureOut">
              <a:rPr lang="fi-FI" smtClean="0"/>
              <a:t>18.8.2022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0B979C-BBE0-407B-B474-3DD6C50B6A4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0967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tsikko ja sisältö Te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 descr="kaarielementti"/>
          <p:cNvSpPr>
            <a:spLocks/>
          </p:cNvSpPr>
          <p:nvPr userDrawn="1"/>
        </p:nvSpPr>
        <p:spPr bwMode="auto">
          <a:xfrm>
            <a:off x="7605713" y="0"/>
            <a:ext cx="1538287" cy="4587875"/>
          </a:xfrm>
          <a:custGeom>
            <a:avLst/>
            <a:gdLst>
              <a:gd name="T0" fmla="*/ 6 w 969"/>
              <a:gd name="T1" fmla="*/ 0 h 2890"/>
              <a:gd name="T2" fmla="*/ 6 w 969"/>
              <a:gd name="T3" fmla="*/ 0 h 2890"/>
              <a:gd name="T4" fmla="*/ 1 w 969"/>
              <a:gd name="T5" fmla="*/ 97 h 2890"/>
              <a:gd name="T6" fmla="*/ 0 w 969"/>
              <a:gd name="T7" fmla="*/ 193 h 2890"/>
              <a:gd name="T8" fmla="*/ 0 w 969"/>
              <a:gd name="T9" fmla="*/ 290 h 2890"/>
              <a:gd name="T10" fmla="*/ 2 w 969"/>
              <a:gd name="T11" fmla="*/ 386 h 2890"/>
              <a:gd name="T12" fmla="*/ 8 w 969"/>
              <a:gd name="T13" fmla="*/ 483 h 2890"/>
              <a:gd name="T14" fmla="*/ 15 w 969"/>
              <a:gd name="T15" fmla="*/ 577 h 2890"/>
              <a:gd name="T16" fmla="*/ 24 w 969"/>
              <a:gd name="T17" fmla="*/ 673 h 2890"/>
              <a:gd name="T18" fmla="*/ 36 w 969"/>
              <a:gd name="T19" fmla="*/ 767 h 2890"/>
              <a:gd name="T20" fmla="*/ 50 w 969"/>
              <a:gd name="T21" fmla="*/ 862 h 2890"/>
              <a:gd name="T22" fmla="*/ 65 w 969"/>
              <a:gd name="T23" fmla="*/ 956 h 2890"/>
              <a:gd name="T24" fmla="*/ 83 w 969"/>
              <a:gd name="T25" fmla="*/ 1048 h 2890"/>
              <a:gd name="T26" fmla="*/ 104 w 969"/>
              <a:gd name="T27" fmla="*/ 1142 h 2890"/>
              <a:gd name="T28" fmla="*/ 125 w 969"/>
              <a:gd name="T29" fmla="*/ 1234 h 2890"/>
              <a:gd name="T30" fmla="*/ 150 w 969"/>
              <a:gd name="T31" fmla="*/ 1325 h 2890"/>
              <a:gd name="T32" fmla="*/ 176 w 969"/>
              <a:gd name="T33" fmla="*/ 1416 h 2890"/>
              <a:gd name="T34" fmla="*/ 204 w 969"/>
              <a:gd name="T35" fmla="*/ 1506 h 2890"/>
              <a:gd name="T36" fmla="*/ 204 w 969"/>
              <a:gd name="T37" fmla="*/ 1506 h 2890"/>
              <a:gd name="T38" fmla="*/ 236 w 969"/>
              <a:gd name="T39" fmla="*/ 1604 h 2890"/>
              <a:gd name="T40" fmla="*/ 272 w 969"/>
              <a:gd name="T41" fmla="*/ 1700 h 2890"/>
              <a:gd name="T42" fmla="*/ 309 w 969"/>
              <a:gd name="T43" fmla="*/ 1794 h 2890"/>
              <a:gd name="T44" fmla="*/ 349 w 969"/>
              <a:gd name="T45" fmla="*/ 1888 h 2890"/>
              <a:gd name="T46" fmla="*/ 389 w 969"/>
              <a:gd name="T47" fmla="*/ 1979 h 2890"/>
              <a:gd name="T48" fmla="*/ 433 w 969"/>
              <a:gd name="T49" fmla="*/ 2069 h 2890"/>
              <a:gd name="T50" fmla="*/ 478 w 969"/>
              <a:gd name="T51" fmla="*/ 2158 h 2890"/>
              <a:gd name="T52" fmla="*/ 526 w 969"/>
              <a:gd name="T53" fmla="*/ 2245 h 2890"/>
              <a:gd name="T54" fmla="*/ 575 w 969"/>
              <a:gd name="T55" fmla="*/ 2331 h 2890"/>
              <a:gd name="T56" fmla="*/ 626 w 969"/>
              <a:gd name="T57" fmla="*/ 2415 h 2890"/>
              <a:gd name="T58" fmla="*/ 679 w 969"/>
              <a:gd name="T59" fmla="*/ 2499 h 2890"/>
              <a:gd name="T60" fmla="*/ 733 w 969"/>
              <a:gd name="T61" fmla="*/ 2580 h 2890"/>
              <a:gd name="T62" fmla="*/ 790 w 969"/>
              <a:gd name="T63" fmla="*/ 2659 h 2890"/>
              <a:gd name="T64" fmla="*/ 847 w 969"/>
              <a:gd name="T65" fmla="*/ 2738 h 2890"/>
              <a:gd name="T66" fmla="*/ 907 w 969"/>
              <a:gd name="T67" fmla="*/ 2815 h 2890"/>
              <a:gd name="T68" fmla="*/ 969 w 969"/>
              <a:gd name="T69" fmla="*/ 2890 h 2890"/>
              <a:gd name="T70" fmla="*/ 969 w 969"/>
              <a:gd name="T71" fmla="*/ 0 h 2890"/>
              <a:gd name="T72" fmla="*/ 6 w 969"/>
              <a:gd name="T73" fmla="*/ 0 h 2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69" h="2890">
                <a:moveTo>
                  <a:pt x="6" y="0"/>
                </a:moveTo>
                <a:lnTo>
                  <a:pt x="6" y="0"/>
                </a:lnTo>
                <a:lnTo>
                  <a:pt x="1" y="97"/>
                </a:lnTo>
                <a:lnTo>
                  <a:pt x="0" y="193"/>
                </a:lnTo>
                <a:lnTo>
                  <a:pt x="0" y="290"/>
                </a:lnTo>
                <a:lnTo>
                  <a:pt x="2" y="386"/>
                </a:lnTo>
                <a:lnTo>
                  <a:pt x="8" y="483"/>
                </a:lnTo>
                <a:lnTo>
                  <a:pt x="15" y="577"/>
                </a:lnTo>
                <a:lnTo>
                  <a:pt x="24" y="673"/>
                </a:lnTo>
                <a:lnTo>
                  <a:pt x="36" y="767"/>
                </a:lnTo>
                <a:lnTo>
                  <a:pt x="50" y="862"/>
                </a:lnTo>
                <a:lnTo>
                  <a:pt x="65" y="956"/>
                </a:lnTo>
                <a:lnTo>
                  <a:pt x="83" y="1048"/>
                </a:lnTo>
                <a:lnTo>
                  <a:pt x="104" y="1142"/>
                </a:lnTo>
                <a:lnTo>
                  <a:pt x="125" y="1234"/>
                </a:lnTo>
                <a:lnTo>
                  <a:pt x="150" y="1325"/>
                </a:lnTo>
                <a:lnTo>
                  <a:pt x="176" y="1416"/>
                </a:lnTo>
                <a:lnTo>
                  <a:pt x="204" y="1506"/>
                </a:lnTo>
                <a:lnTo>
                  <a:pt x="204" y="1506"/>
                </a:lnTo>
                <a:lnTo>
                  <a:pt x="236" y="1604"/>
                </a:lnTo>
                <a:lnTo>
                  <a:pt x="272" y="1700"/>
                </a:lnTo>
                <a:lnTo>
                  <a:pt x="309" y="1794"/>
                </a:lnTo>
                <a:lnTo>
                  <a:pt x="349" y="1888"/>
                </a:lnTo>
                <a:lnTo>
                  <a:pt x="389" y="1979"/>
                </a:lnTo>
                <a:lnTo>
                  <a:pt x="433" y="2069"/>
                </a:lnTo>
                <a:lnTo>
                  <a:pt x="478" y="2158"/>
                </a:lnTo>
                <a:lnTo>
                  <a:pt x="526" y="2245"/>
                </a:lnTo>
                <a:lnTo>
                  <a:pt x="575" y="2331"/>
                </a:lnTo>
                <a:lnTo>
                  <a:pt x="626" y="2415"/>
                </a:lnTo>
                <a:lnTo>
                  <a:pt x="679" y="2499"/>
                </a:lnTo>
                <a:lnTo>
                  <a:pt x="733" y="2580"/>
                </a:lnTo>
                <a:lnTo>
                  <a:pt x="790" y="2659"/>
                </a:lnTo>
                <a:lnTo>
                  <a:pt x="847" y="2738"/>
                </a:lnTo>
                <a:lnTo>
                  <a:pt x="907" y="2815"/>
                </a:lnTo>
                <a:lnTo>
                  <a:pt x="969" y="2890"/>
                </a:lnTo>
                <a:lnTo>
                  <a:pt x="969" y="0"/>
                </a:lnTo>
                <a:lnTo>
                  <a:pt x="6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Freeform 6" descr="kaarielementti"/>
          <p:cNvSpPr>
            <a:spLocks/>
          </p:cNvSpPr>
          <p:nvPr userDrawn="1"/>
        </p:nvSpPr>
        <p:spPr bwMode="auto">
          <a:xfrm>
            <a:off x="7975600" y="0"/>
            <a:ext cx="1168400" cy="1317625"/>
          </a:xfrm>
          <a:custGeom>
            <a:avLst/>
            <a:gdLst>
              <a:gd name="T0" fmla="*/ 548 w 736"/>
              <a:gd name="T1" fmla="*/ 713 h 830"/>
              <a:gd name="T2" fmla="*/ 548 w 736"/>
              <a:gd name="T3" fmla="*/ 713 h 830"/>
              <a:gd name="T4" fmla="*/ 594 w 736"/>
              <a:gd name="T5" fmla="*/ 745 h 830"/>
              <a:gd name="T6" fmla="*/ 640 w 736"/>
              <a:gd name="T7" fmla="*/ 775 h 830"/>
              <a:gd name="T8" fmla="*/ 688 w 736"/>
              <a:gd name="T9" fmla="*/ 803 h 830"/>
              <a:gd name="T10" fmla="*/ 736 w 736"/>
              <a:gd name="T11" fmla="*/ 830 h 830"/>
              <a:gd name="T12" fmla="*/ 736 w 736"/>
              <a:gd name="T13" fmla="*/ 0 h 830"/>
              <a:gd name="T14" fmla="*/ 0 w 736"/>
              <a:gd name="T15" fmla="*/ 0 h 830"/>
              <a:gd name="T16" fmla="*/ 0 w 736"/>
              <a:gd name="T17" fmla="*/ 0 h 830"/>
              <a:gd name="T18" fmla="*/ 22 w 736"/>
              <a:gd name="T19" fmla="*/ 55 h 830"/>
              <a:gd name="T20" fmla="*/ 46 w 736"/>
              <a:gd name="T21" fmla="*/ 108 h 830"/>
              <a:gd name="T22" fmla="*/ 72 w 736"/>
              <a:gd name="T23" fmla="*/ 161 h 830"/>
              <a:gd name="T24" fmla="*/ 100 w 736"/>
              <a:gd name="T25" fmla="*/ 211 h 830"/>
              <a:gd name="T26" fmla="*/ 129 w 736"/>
              <a:gd name="T27" fmla="*/ 261 h 830"/>
              <a:gd name="T28" fmla="*/ 160 w 736"/>
              <a:gd name="T29" fmla="*/ 309 h 830"/>
              <a:gd name="T30" fmla="*/ 192 w 736"/>
              <a:gd name="T31" fmla="*/ 357 h 830"/>
              <a:gd name="T32" fmla="*/ 226 w 736"/>
              <a:gd name="T33" fmla="*/ 402 h 830"/>
              <a:gd name="T34" fmla="*/ 262 w 736"/>
              <a:gd name="T35" fmla="*/ 445 h 830"/>
              <a:gd name="T36" fmla="*/ 298 w 736"/>
              <a:gd name="T37" fmla="*/ 488 h 830"/>
              <a:gd name="T38" fmla="*/ 338 w 736"/>
              <a:gd name="T39" fmla="*/ 530 h 830"/>
              <a:gd name="T40" fmla="*/ 377 w 736"/>
              <a:gd name="T41" fmla="*/ 569 h 830"/>
              <a:gd name="T42" fmla="*/ 418 w 736"/>
              <a:gd name="T43" fmla="*/ 607 h 830"/>
              <a:gd name="T44" fmla="*/ 460 w 736"/>
              <a:gd name="T45" fmla="*/ 645 h 830"/>
              <a:gd name="T46" fmla="*/ 503 w 736"/>
              <a:gd name="T47" fmla="*/ 679 h 830"/>
              <a:gd name="T48" fmla="*/ 548 w 736"/>
              <a:gd name="T49" fmla="*/ 713 h 830"/>
              <a:gd name="T50" fmla="*/ 548 w 736"/>
              <a:gd name="T51" fmla="*/ 713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36" h="830">
                <a:moveTo>
                  <a:pt x="548" y="713"/>
                </a:moveTo>
                <a:lnTo>
                  <a:pt x="548" y="713"/>
                </a:lnTo>
                <a:lnTo>
                  <a:pt x="594" y="745"/>
                </a:lnTo>
                <a:lnTo>
                  <a:pt x="640" y="775"/>
                </a:lnTo>
                <a:lnTo>
                  <a:pt x="688" y="803"/>
                </a:lnTo>
                <a:lnTo>
                  <a:pt x="736" y="830"/>
                </a:lnTo>
                <a:lnTo>
                  <a:pt x="736" y="0"/>
                </a:lnTo>
                <a:lnTo>
                  <a:pt x="0" y="0"/>
                </a:lnTo>
                <a:lnTo>
                  <a:pt x="0" y="0"/>
                </a:lnTo>
                <a:lnTo>
                  <a:pt x="22" y="55"/>
                </a:lnTo>
                <a:lnTo>
                  <a:pt x="46" y="108"/>
                </a:lnTo>
                <a:lnTo>
                  <a:pt x="72" y="161"/>
                </a:lnTo>
                <a:lnTo>
                  <a:pt x="100" y="211"/>
                </a:lnTo>
                <a:lnTo>
                  <a:pt x="129" y="261"/>
                </a:lnTo>
                <a:lnTo>
                  <a:pt x="160" y="309"/>
                </a:lnTo>
                <a:lnTo>
                  <a:pt x="192" y="357"/>
                </a:lnTo>
                <a:lnTo>
                  <a:pt x="226" y="402"/>
                </a:lnTo>
                <a:lnTo>
                  <a:pt x="262" y="445"/>
                </a:lnTo>
                <a:lnTo>
                  <a:pt x="298" y="488"/>
                </a:lnTo>
                <a:lnTo>
                  <a:pt x="338" y="530"/>
                </a:lnTo>
                <a:lnTo>
                  <a:pt x="377" y="569"/>
                </a:lnTo>
                <a:lnTo>
                  <a:pt x="418" y="607"/>
                </a:lnTo>
                <a:lnTo>
                  <a:pt x="460" y="645"/>
                </a:lnTo>
                <a:lnTo>
                  <a:pt x="503" y="679"/>
                </a:lnTo>
                <a:lnTo>
                  <a:pt x="548" y="713"/>
                </a:lnTo>
                <a:lnTo>
                  <a:pt x="548" y="713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432785" y="1410997"/>
            <a:ext cx="7739615" cy="339300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432785" y="235340"/>
            <a:ext cx="7739615" cy="97427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pic>
        <p:nvPicPr>
          <p:cNvPr id="11" name="Picture 10" descr="työkykyohjelman logo">
            <a:extLst>
              <a:ext uri="{FF2B5EF4-FFF2-40B4-BE49-F238E27FC236}">
                <a16:creationId xmlns:a16="http://schemas.microsoft.com/office/drawing/2014/main" id="{80809B85-DEF6-2A45-9E8D-29AF28A4B7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731990"/>
            <a:ext cx="1542059" cy="30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739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ja sisältö Teema pieni yläkul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 descr="kaarielementti"/>
          <p:cNvSpPr>
            <a:spLocks/>
          </p:cNvSpPr>
          <p:nvPr userDrawn="1"/>
        </p:nvSpPr>
        <p:spPr bwMode="auto">
          <a:xfrm>
            <a:off x="7975600" y="0"/>
            <a:ext cx="1168400" cy="1317625"/>
          </a:xfrm>
          <a:custGeom>
            <a:avLst/>
            <a:gdLst>
              <a:gd name="T0" fmla="*/ 548 w 736"/>
              <a:gd name="T1" fmla="*/ 713 h 830"/>
              <a:gd name="T2" fmla="*/ 548 w 736"/>
              <a:gd name="T3" fmla="*/ 713 h 830"/>
              <a:gd name="T4" fmla="*/ 594 w 736"/>
              <a:gd name="T5" fmla="*/ 745 h 830"/>
              <a:gd name="T6" fmla="*/ 640 w 736"/>
              <a:gd name="T7" fmla="*/ 775 h 830"/>
              <a:gd name="T8" fmla="*/ 688 w 736"/>
              <a:gd name="T9" fmla="*/ 803 h 830"/>
              <a:gd name="T10" fmla="*/ 736 w 736"/>
              <a:gd name="T11" fmla="*/ 830 h 830"/>
              <a:gd name="T12" fmla="*/ 736 w 736"/>
              <a:gd name="T13" fmla="*/ 0 h 830"/>
              <a:gd name="T14" fmla="*/ 0 w 736"/>
              <a:gd name="T15" fmla="*/ 0 h 830"/>
              <a:gd name="T16" fmla="*/ 0 w 736"/>
              <a:gd name="T17" fmla="*/ 0 h 830"/>
              <a:gd name="T18" fmla="*/ 22 w 736"/>
              <a:gd name="T19" fmla="*/ 55 h 830"/>
              <a:gd name="T20" fmla="*/ 46 w 736"/>
              <a:gd name="T21" fmla="*/ 108 h 830"/>
              <a:gd name="T22" fmla="*/ 72 w 736"/>
              <a:gd name="T23" fmla="*/ 161 h 830"/>
              <a:gd name="T24" fmla="*/ 100 w 736"/>
              <a:gd name="T25" fmla="*/ 211 h 830"/>
              <a:gd name="T26" fmla="*/ 129 w 736"/>
              <a:gd name="T27" fmla="*/ 261 h 830"/>
              <a:gd name="T28" fmla="*/ 160 w 736"/>
              <a:gd name="T29" fmla="*/ 309 h 830"/>
              <a:gd name="T30" fmla="*/ 192 w 736"/>
              <a:gd name="T31" fmla="*/ 357 h 830"/>
              <a:gd name="T32" fmla="*/ 226 w 736"/>
              <a:gd name="T33" fmla="*/ 402 h 830"/>
              <a:gd name="T34" fmla="*/ 262 w 736"/>
              <a:gd name="T35" fmla="*/ 445 h 830"/>
              <a:gd name="T36" fmla="*/ 298 w 736"/>
              <a:gd name="T37" fmla="*/ 488 h 830"/>
              <a:gd name="T38" fmla="*/ 338 w 736"/>
              <a:gd name="T39" fmla="*/ 530 h 830"/>
              <a:gd name="T40" fmla="*/ 377 w 736"/>
              <a:gd name="T41" fmla="*/ 569 h 830"/>
              <a:gd name="T42" fmla="*/ 418 w 736"/>
              <a:gd name="T43" fmla="*/ 607 h 830"/>
              <a:gd name="T44" fmla="*/ 460 w 736"/>
              <a:gd name="T45" fmla="*/ 645 h 830"/>
              <a:gd name="T46" fmla="*/ 503 w 736"/>
              <a:gd name="T47" fmla="*/ 679 h 830"/>
              <a:gd name="T48" fmla="*/ 548 w 736"/>
              <a:gd name="T49" fmla="*/ 713 h 830"/>
              <a:gd name="T50" fmla="*/ 548 w 736"/>
              <a:gd name="T51" fmla="*/ 713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36" h="830">
                <a:moveTo>
                  <a:pt x="548" y="713"/>
                </a:moveTo>
                <a:lnTo>
                  <a:pt x="548" y="713"/>
                </a:lnTo>
                <a:lnTo>
                  <a:pt x="594" y="745"/>
                </a:lnTo>
                <a:lnTo>
                  <a:pt x="640" y="775"/>
                </a:lnTo>
                <a:lnTo>
                  <a:pt x="688" y="803"/>
                </a:lnTo>
                <a:lnTo>
                  <a:pt x="736" y="830"/>
                </a:lnTo>
                <a:lnTo>
                  <a:pt x="736" y="0"/>
                </a:lnTo>
                <a:lnTo>
                  <a:pt x="0" y="0"/>
                </a:lnTo>
                <a:lnTo>
                  <a:pt x="0" y="0"/>
                </a:lnTo>
                <a:lnTo>
                  <a:pt x="22" y="55"/>
                </a:lnTo>
                <a:lnTo>
                  <a:pt x="46" y="108"/>
                </a:lnTo>
                <a:lnTo>
                  <a:pt x="72" y="161"/>
                </a:lnTo>
                <a:lnTo>
                  <a:pt x="100" y="211"/>
                </a:lnTo>
                <a:lnTo>
                  <a:pt x="129" y="261"/>
                </a:lnTo>
                <a:lnTo>
                  <a:pt x="160" y="309"/>
                </a:lnTo>
                <a:lnTo>
                  <a:pt x="192" y="357"/>
                </a:lnTo>
                <a:lnTo>
                  <a:pt x="226" y="402"/>
                </a:lnTo>
                <a:lnTo>
                  <a:pt x="262" y="445"/>
                </a:lnTo>
                <a:lnTo>
                  <a:pt x="298" y="488"/>
                </a:lnTo>
                <a:lnTo>
                  <a:pt x="338" y="530"/>
                </a:lnTo>
                <a:lnTo>
                  <a:pt x="377" y="569"/>
                </a:lnTo>
                <a:lnTo>
                  <a:pt x="418" y="607"/>
                </a:lnTo>
                <a:lnTo>
                  <a:pt x="460" y="645"/>
                </a:lnTo>
                <a:lnTo>
                  <a:pt x="503" y="679"/>
                </a:lnTo>
                <a:lnTo>
                  <a:pt x="548" y="713"/>
                </a:lnTo>
                <a:lnTo>
                  <a:pt x="548" y="713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432785" y="1410997"/>
            <a:ext cx="7739615" cy="339300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432785" y="235340"/>
            <a:ext cx="7739615" cy="97427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pic>
        <p:nvPicPr>
          <p:cNvPr id="4" name="Picture 3" descr="työkykyohjelman logo">
            <a:extLst>
              <a:ext uri="{FF2B5EF4-FFF2-40B4-BE49-F238E27FC236}">
                <a16:creationId xmlns:a16="http://schemas.microsoft.com/office/drawing/2014/main" id="{043217B7-5BA6-1B4D-8DFE-E44A884E81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731990"/>
            <a:ext cx="1542059" cy="30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316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600" y="234000"/>
            <a:ext cx="8077199" cy="97427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411201"/>
            <a:ext cx="8077199" cy="3248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4063746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>
              <a:lumMod val="85000"/>
              <a:lumOff val="15000"/>
            </a:schemeClr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261938" algn="l" defTabSz="914400" rtl="0" eaLnBrk="1" latinLnBrk="0" hangingPunct="1"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87425" indent="-182563" algn="l" defTabSz="914400" rtl="0" eaLnBrk="1" latinLnBrk="0" hangingPunct="1"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400" indent="-180975" algn="l" defTabSz="914400" rtl="0" eaLnBrk="1" latinLnBrk="0" hangingPunct="1"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174625" algn="l" defTabSz="914400" rtl="0" eaLnBrk="1" latinLnBrk="0" hangingPunct="1"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Freeform 241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0" t="0" r="0" b="0"/>
            <a:pathLst>
              <a:path w="9144000" h="5143500">
                <a:moveTo>
                  <a:pt x="0" y="5143500"/>
                </a:moveTo>
                <a:lnTo>
                  <a:pt x="9144000" y="5143500"/>
                </a:lnTo>
                <a:lnTo>
                  <a:pt x="9144000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2" name="Freeform 242"/>
          <p:cNvSpPr/>
          <p:nvPr/>
        </p:nvSpPr>
        <p:spPr>
          <a:xfrm>
            <a:off x="6265926" y="0"/>
            <a:ext cx="2301875" cy="2160652"/>
          </a:xfrm>
          <a:custGeom>
            <a:avLst/>
            <a:gdLst/>
            <a:ahLst/>
            <a:cxnLst/>
            <a:rect l="0" t="0" r="0" b="0"/>
            <a:pathLst>
              <a:path w="2301875" h="2160652">
                <a:moveTo>
                  <a:pt x="0" y="0"/>
                </a:moveTo>
                <a:lnTo>
                  <a:pt x="0" y="0"/>
                </a:lnTo>
                <a:lnTo>
                  <a:pt x="20574" y="122174"/>
                </a:lnTo>
                <a:lnTo>
                  <a:pt x="38100" y="242824"/>
                </a:lnTo>
                <a:lnTo>
                  <a:pt x="49149" y="301625"/>
                </a:lnTo>
                <a:lnTo>
                  <a:pt x="60325" y="361950"/>
                </a:lnTo>
                <a:lnTo>
                  <a:pt x="77724" y="422275"/>
                </a:lnTo>
                <a:lnTo>
                  <a:pt x="93599" y="480949"/>
                </a:lnTo>
                <a:lnTo>
                  <a:pt x="115824" y="544449"/>
                </a:lnTo>
                <a:lnTo>
                  <a:pt x="139700" y="611124"/>
                </a:lnTo>
                <a:lnTo>
                  <a:pt x="166624" y="673100"/>
                </a:lnTo>
                <a:lnTo>
                  <a:pt x="195199" y="738124"/>
                </a:lnTo>
                <a:lnTo>
                  <a:pt x="223774" y="800100"/>
                </a:lnTo>
                <a:lnTo>
                  <a:pt x="255524" y="860425"/>
                </a:lnTo>
                <a:lnTo>
                  <a:pt x="287274" y="922274"/>
                </a:lnTo>
                <a:lnTo>
                  <a:pt x="322199" y="982599"/>
                </a:lnTo>
                <a:lnTo>
                  <a:pt x="357124" y="1041400"/>
                </a:lnTo>
                <a:lnTo>
                  <a:pt x="395224" y="1100074"/>
                </a:lnTo>
                <a:lnTo>
                  <a:pt x="431800" y="1157224"/>
                </a:lnTo>
                <a:lnTo>
                  <a:pt x="471424" y="1214374"/>
                </a:lnTo>
                <a:lnTo>
                  <a:pt x="512699" y="1270000"/>
                </a:lnTo>
                <a:lnTo>
                  <a:pt x="555625" y="1325499"/>
                </a:lnTo>
                <a:lnTo>
                  <a:pt x="598424" y="1379602"/>
                </a:lnTo>
                <a:lnTo>
                  <a:pt x="641350" y="1431925"/>
                </a:lnTo>
                <a:lnTo>
                  <a:pt x="687324" y="1485900"/>
                </a:lnTo>
                <a:lnTo>
                  <a:pt x="731774" y="1536700"/>
                </a:lnTo>
                <a:lnTo>
                  <a:pt x="779399" y="1587500"/>
                </a:lnTo>
                <a:lnTo>
                  <a:pt x="827024" y="1638300"/>
                </a:lnTo>
                <a:lnTo>
                  <a:pt x="874649" y="1685925"/>
                </a:lnTo>
                <a:lnTo>
                  <a:pt x="923925" y="1733550"/>
                </a:lnTo>
                <a:lnTo>
                  <a:pt x="1023874" y="1827149"/>
                </a:lnTo>
                <a:lnTo>
                  <a:pt x="1125474" y="1916177"/>
                </a:lnTo>
                <a:lnTo>
                  <a:pt x="1227074" y="2001902"/>
                </a:lnTo>
                <a:lnTo>
                  <a:pt x="1330325" y="2084452"/>
                </a:lnTo>
                <a:lnTo>
                  <a:pt x="1435100" y="2160652"/>
                </a:lnTo>
                <a:lnTo>
                  <a:pt x="1484249" y="2098675"/>
                </a:lnTo>
                <a:lnTo>
                  <a:pt x="1531874" y="2036827"/>
                </a:lnTo>
                <a:lnTo>
                  <a:pt x="1577975" y="1971675"/>
                </a:lnTo>
                <a:lnTo>
                  <a:pt x="1623949" y="1908175"/>
                </a:lnTo>
                <a:lnTo>
                  <a:pt x="1666875" y="1843024"/>
                </a:lnTo>
                <a:lnTo>
                  <a:pt x="1709674" y="1776349"/>
                </a:lnTo>
                <a:lnTo>
                  <a:pt x="1747774" y="1712849"/>
                </a:lnTo>
                <a:lnTo>
                  <a:pt x="1787525" y="1644650"/>
                </a:lnTo>
                <a:lnTo>
                  <a:pt x="1825625" y="1579627"/>
                </a:lnTo>
                <a:lnTo>
                  <a:pt x="1862074" y="1512952"/>
                </a:lnTo>
                <a:lnTo>
                  <a:pt x="1896999" y="1444625"/>
                </a:lnTo>
                <a:lnTo>
                  <a:pt x="1930400" y="1376427"/>
                </a:lnTo>
                <a:lnTo>
                  <a:pt x="1962150" y="1309624"/>
                </a:lnTo>
                <a:lnTo>
                  <a:pt x="1992249" y="1239774"/>
                </a:lnTo>
                <a:lnTo>
                  <a:pt x="2020824" y="1171575"/>
                </a:lnTo>
                <a:lnTo>
                  <a:pt x="2049399" y="1101725"/>
                </a:lnTo>
                <a:lnTo>
                  <a:pt x="2076450" y="1033399"/>
                </a:lnTo>
                <a:lnTo>
                  <a:pt x="2101850" y="965200"/>
                </a:lnTo>
                <a:lnTo>
                  <a:pt x="2125599" y="895350"/>
                </a:lnTo>
                <a:lnTo>
                  <a:pt x="2146300" y="825500"/>
                </a:lnTo>
                <a:lnTo>
                  <a:pt x="2168525" y="755650"/>
                </a:lnTo>
                <a:lnTo>
                  <a:pt x="2187575" y="687324"/>
                </a:lnTo>
                <a:lnTo>
                  <a:pt x="2204974" y="617474"/>
                </a:lnTo>
                <a:lnTo>
                  <a:pt x="2220849" y="547624"/>
                </a:lnTo>
                <a:lnTo>
                  <a:pt x="2235200" y="479425"/>
                </a:lnTo>
                <a:lnTo>
                  <a:pt x="2249424" y="409575"/>
                </a:lnTo>
                <a:lnTo>
                  <a:pt x="2262124" y="341249"/>
                </a:lnTo>
                <a:lnTo>
                  <a:pt x="2273300" y="271399"/>
                </a:lnTo>
                <a:lnTo>
                  <a:pt x="2282825" y="203200"/>
                </a:lnTo>
                <a:lnTo>
                  <a:pt x="2289175" y="136525"/>
                </a:lnTo>
                <a:lnTo>
                  <a:pt x="2297049" y="68199"/>
                </a:lnTo>
                <a:lnTo>
                  <a:pt x="2301875" y="0"/>
                </a:lnTo>
                <a:lnTo>
                  <a:pt x="0" y="0"/>
                </a:lnTo>
                <a:close/>
                <a:moveTo>
                  <a:pt x="-1122426" y="5143500"/>
                </a:moveTo>
              </a:path>
            </a:pathLst>
          </a:custGeom>
          <a:solidFill>
            <a:srgbClr val="FFE7C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3" name="Freeform 243"/>
          <p:cNvSpPr/>
          <p:nvPr/>
        </p:nvSpPr>
        <p:spPr>
          <a:xfrm>
            <a:off x="7701026" y="1171575"/>
            <a:ext cx="1441450" cy="1657350"/>
          </a:xfrm>
          <a:custGeom>
            <a:avLst/>
            <a:gdLst/>
            <a:ahLst/>
            <a:cxnLst/>
            <a:rect l="0" t="0" r="0" b="0"/>
            <a:pathLst>
              <a:path w="1441450" h="1657350">
                <a:moveTo>
                  <a:pt x="1441450" y="0"/>
                </a:moveTo>
                <a:lnTo>
                  <a:pt x="1441450" y="0"/>
                </a:lnTo>
                <a:lnTo>
                  <a:pt x="1346200" y="44450"/>
                </a:lnTo>
                <a:lnTo>
                  <a:pt x="1252474" y="93599"/>
                </a:lnTo>
                <a:lnTo>
                  <a:pt x="1157224" y="141224"/>
                </a:lnTo>
                <a:lnTo>
                  <a:pt x="1065149" y="190500"/>
                </a:lnTo>
                <a:lnTo>
                  <a:pt x="971550" y="242824"/>
                </a:lnTo>
                <a:lnTo>
                  <a:pt x="880999" y="296799"/>
                </a:lnTo>
                <a:lnTo>
                  <a:pt x="790575" y="352425"/>
                </a:lnTo>
                <a:lnTo>
                  <a:pt x="698500" y="411099"/>
                </a:lnTo>
                <a:lnTo>
                  <a:pt x="609600" y="473075"/>
                </a:lnTo>
                <a:lnTo>
                  <a:pt x="520700" y="538099"/>
                </a:lnTo>
                <a:lnTo>
                  <a:pt x="433324" y="603250"/>
                </a:lnTo>
                <a:lnTo>
                  <a:pt x="344424" y="673100"/>
                </a:lnTo>
                <a:lnTo>
                  <a:pt x="257175" y="747649"/>
                </a:lnTo>
                <a:lnTo>
                  <a:pt x="169799" y="825500"/>
                </a:lnTo>
                <a:lnTo>
                  <a:pt x="84074" y="904875"/>
                </a:lnTo>
                <a:lnTo>
                  <a:pt x="0" y="988949"/>
                </a:lnTo>
                <a:lnTo>
                  <a:pt x="84074" y="1047750"/>
                </a:lnTo>
                <a:lnTo>
                  <a:pt x="168275" y="1108075"/>
                </a:lnTo>
                <a:lnTo>
                  <a:pt x="254000" y="1162050"/>
                </a:lnTo>
                <a:lnTo>
                  <a:pt x="341249" y="1217549"/>
                </a:lnTo>
                <a:lnTo>
                  <a:pt x="428625" y="1270000"/>
                </a:lnTo>
                <a:lnTo>
                  <a:pt x="515874" y="1319149"/>
                </a:lnTo>
                <a:lnTo>
                  <a:pt x="607949" y="1368425"/>
                </a:lnTo>
                <a:lnTo>
                  <a:pt x="696849" y="1412875"/>
                </a:lnTo>
                <a:lnTo>
                  <a:pt x="787400" y="1455674"/>
                </a:lnTo>
                <a:lnTo>
                  <a:pt x="880999" y="1495425"/>
                </a:lnTo>
                <a:lnTo>
                  <a:pt x="971550" y="1530350"/>
                </a:lnTo>
                <a:lnTo>
                  <a:pt x="1065149" y="1565275"/>
                </a:lnTo>
                <a:lnTo>
                  <a:pt x="1158875" y="1593850"/>
                </a:lnTo>
                <a:lnTo>
                  <a:pt x="1252474" y="1617599"/>
                </a:lnTo>
                <a:lnTo>
                  <a:pt x="1346200" y="1639824"/>
                </a:lnTo>
                <a:lnTo>
                  <a:pt x="1441450" y="1657350"/>
                </a:lnTo>
                <a:lnTo>
                  <a:pt x="1441450" y="0"/>
                </a:lnTo>
                <a:close/>
                <a:moveTo>
                  <a:pt x="-3729101" y="3971925"/>
                </a:moveTo>
              </a:path>
            </a:pathLst>
          </a:custGeom>
          <a:solidFill>
            <a:srgbClr val="FFE7C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4" name="Freeform 244"/>
          <p:cNvSpPr/>
          <p:nvPr/>
        </p:nvSpPr>
        <p:spPr>
          <a:xfrm>
            <a:off x="5773801" y="2160652"/>
            <a:ext cx="3368675" cy="2982848"/>
          </a:xfrm>
          <a:custGeom>
            <a:avLst/>
            <a:gdLst/>
            <a:ahLst/>
            <a:cxnLst/>
            <a:rect l="0" t="0" r="0" b="0"/>
            <a:pathLst>
              <a:path w="3368675" h="2982848">
                <a:moveTo>
                  <a:pt x="3368675" y="2982848"/>
                </a:moveTo>
                <a:lnTo>
                  <a:pt x="3368675" y="796925"/>
                </a:lnTo>
                <a:lnTo>
                  <a:pt x="3182874" y="709548"/>
                </a:lnTo>
                <a:lnTo>
                  <a:pt x="2998724" y="622300"/>
                </a:lnTo>
                <a:lnTo>
                  <a:pt x="2814574" y="530225"/>
                </a:lnTo>
                <a:lnTo>
                  <a:pt x="2724150" y="484123"/>
                </a:lnTo>
                <a:lnTo>
                  <a:pt x="2635250" y="436498"/>
                </a:lnTo>
                <a:lnTo>
                  <a:pt x="2543175" y="387350"/>
                </a:lnTo>
                <a:lnTo>
                  <a:pt x="2454275" y="338073"/>
                </a:lnTo>
                <a:lnTo>
                  <a:pt x="2365375" y="285750"/>
                </a:lnTo>
                <a:lnTo>
                  <a:pt x="2277999" y="233298"/>
                </a:lnTo>
                <a:lnTo>
                  <a:pt x="2189099" y="179323"/>
                </a:lnTo>
                <a:lnTo>
                  <a:pt x="2101850" y="122173"/>
                </a:lnTo>
                <a:lnTo>
                  <a:pt x="2012950" y="61848"/>
                </a:lnTo>
                <a:lnTo>
                  <a:pt x="1927225" y="0"/>
                </a:lnTo>
                <a:lnTo>
                  <a:pt x="1795399" y="209550"/>
                </a:lnTo>
                <a:lnTo>
                  <a:pt x="1670050" y="414273"/>
                </a:lnTo>
                <a:lnTo>
                  <a:pt x="1549400" y="615950"/>
                </a:lnTo>
                <a:lnTo>
                  <a:pt x="1431925" y="815975"/>
                </a:lnTo>
                <a:lnTo>
                  <a:pt x="1203325" y="1204848"/>
                </a:lnTo>
                <a:lnTo>
                  <a:pt x="1090549" y="1393824"/>
                </a:lnTo>
                <a:lnTo>
                  <a:pt x="979424" y="1581149"/>
                </a:lnTo>
                <a:lnTo>
                  <a:pt x="866775" y="1763648"/>
                </a:lnTo>
                <a:lnTo>
                  <a:pt x="755650" y="1944623"/>
                </a:lnTo>
                <a:lnTo>
                  <a:pt x="638175" y="2124011"/>
                </a:lnTo>
                <a:lnTo>
                  <a:pt x="519049" y="2300223"/>
                </a:lnTo>
                <a:lnTo>
                  <a:pt x="458724" y="2385948"/>
                </a:lnTo>
                <a:lnTo>
                  <a:pt x="398399" y="2473261"/>
                </a:lnTo>
                <a:lnTo>
                  <a:pt x="334899" y="2558986"/>
                </a:lnTo>
                <a:lnTo>
                  <a:pt x="271399" y="2644711"/>
                </a:lnTo>
                <a:lnTo>
                  <a:pt x="204724" y="2730436"/>
                </a:lnTo>
                <a:lnTo>
                  <a:pt x="139700" y="2814573"/>
                </a:lnTo>
                <a:lnTo>
                  <a:pt x="69850" y="2898711"/>
                </a:lnTo>
                <a:lnTo>
                  <a:pt x="0" y="2982848"/>
                </a:lnTo>
                <a:lnTo>
                  <a:pt x="3368675" y="2982848"/>
                </a:lnTo>
                <a:close/>
                <a:moveTo>
                  <a:pt x="-5773801" y="2982848"/>
                </a:moveTo>
              </a:path>
            </a:pathLst>
          </a:custGeom>
          <a:solidFill>
            <a:srgbClr val="F187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5" name="Freeform 245"/>
          <p:cNvSpPr/>
          <p:nvPr/>
        </p:nvSpPr>
        <p:spPr>
          <a:xfrm>
            <a:off x="7701026" y="0"/>
            <a:ext cx="1441450" cy="2160652"/>
          </a:xfrm>
          <a:custGeom>
            <a:avLst/>
            <a:gdLst/>
            <a:ahLst/>
            <a:cxnLst/>
            <a:rect l="0" t="0" r="0" b="0"/>
            <a:pathLst>
              <a:path w="1441450" h="2160652">
                <a:moveTo>
                  <a:pt x="0" y="2160652"/>
                </a:moveTo>
                <a:lnTo>
                  <a:pt x="0" y="2160652"/>
                </a:lnTo>
                <a:lnTo>
                  <a:pt x="84074" y="2100327"/>
                </a:lnTo>
                <a:lnTo>
                  <a:pt x="169799" y="2040002"/>
                </a:lnTo>
                <a:lnTo>
                  <a:pt x="255524" y="1981200"/>
                </a:lnTo>
                <a:lnTo>
                  <a:pt x="342900" y="1924050"/>
                </a:lnTo>
                <a:lnTo>
                  <a:pt x="430149" y="1866900"/>
                </a:lnTo>
                <a:lnTo>
                  <a:pt x="520700" y="1811274"/>
                </a:lnTo>
                <a:lnTo>
                  <a:pt x="609600" y="1755775"/>
                </a:lnTo>
                <a:lnTo>
                  <a:pt x="698500" y="1701800"/>
                </a:lnTo>
                <a:lnTo>
                  <a:pt x="790575" y="1647825"/>
                </a:lnTo>
                <a:lnTo>
                  <a:pt x="880999" y="1597025"/>
                </a:lnTo>
                <a:lnTo>
                  <a:pt x="971550" y="1546225"/>
                </a:lnTo>
                <a:lnTo>
                  <a:pt x="1065149" y="1497077"/>
                </a:lnTo>
                <a:lnTo>
                  <a:pt x="1157224" y="1447800"/>
                </a:lnTo>
                <a:lnTo>
                  <a:pt x="1252474" y="1400175"/>
                </a:lnTo>
                <a:lnTo>
                  <a:pt x="1346200" y="1354074"/>
                </a:lnTo>
                <a:lnTo>
                  <a:pt x="1441450" y="1309624"/>
                </a:lnTo>
                <a:lnTo>
                  <a:pt x="1441450" y="0"/>
                </a:lnTo>
                <a:lnTo>
                  <a:pt x="414274" y="0"/>
                </a:lnTo>
                <a:lnTo>
                  <a:pt x="406400" y="136525"/>
                </a:lnTo>
                <a:lnTo>
                  <a:pt x="393700" y="269875"/>
                </a:lnTo>
                <a:lnTo>
                  <a:pt x="379349" y="404749"/>
                </a:lnTo>
                <a:lnTo>
                  <a:pt x="363474" y="539750"/>
                </a:lnTo>
                <a:lnTo>
                  <a:pt x="344424" y="674624"/>
                </a:lnTo>
                <a:lnTo>
                  <a:pt x="325374" y="811149"/>
                </a:lnTo>
                <a:lnTo>
                  <a:pt x="301625" y="946150"/>
                </a:lnTo>
                <a:lnTo>
                  <a:pt x="277749" y="1081024"/>
                </a:lnTo>
                <a:lnTo>
                  <a:pt x="250825" y="1216025"/>
                </a:lnTo>
                <a:lnTo>
                  <a:pt x="222250" y="1352550"/>
                </a:lnTo>
                <a:lnTo>
                  <a:pt x="190500" y="1487552"/>
                </a:lnTo>
                <a:lnTo>
                  <a:pt x="157099" y="1622425"/>
                </a:lnTo>
                <a:lnTo>
                  <a:pt x="120650" y="1757299"/>
                </a:lnTo>
                <a:lnTo>
                  <a:pt x="82550" y="1890649"/>
                </a:lnTo>
                <a:lnTo>
                  <a:pt x="42799" y="2027302"/>
                </a:lnTo>
                <a:lnTo>
                  <a:pt x="0" y="2160652"/>
                </a:lnTo>
                <a:close/>
                <a:moveTo>
                  <a:pt x="-4718178" y="51435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6" name="Freeform 246"/>
          <p:cNvSpPr/>
          <p:nvPr/>
        </p:nvSpPr>
        <p:spPr>
          <a:xfrm>
            <a:off x="5600700" y="0"/>
            <a:ext cx="2100326" cy="2160652"/>
          </a:xfrm>
          <a:custGeom>
            <a:avLst/>
            <a:gdLst/>
            <a:ahLst/>
            <a:cxnLst/>
            <a:rect l="0" t="0" r="0" b="0"/>
            <a:pathLst>
              <a:path w="2100326" h="2160652">
                <a:moveTo>
                  <a:pt x="2100326" y="2160652"/>
                </a:moveTo>
                <a:lnTo>
                  <a:pt x="2100326" y="2160652"/>
                </a:lnTo>
                <a:lnTo>
                  <a:pt x="2049526" y="2124075"/>
                </a:lnTo>
                <a:lnTo>
                  <a:pt x="1997075" y="2084452"/>
                </a:lnTo>
                <a:lnTo>
                  <a:pt x="1947926" y="2043177"/>
                </a:lnTo>
                <a:lnTo>
                  <a:pt x="1897126" y="2001902"/>
                </a:lnTo>
                <a:lnTo>
                  <a:pt x="1849501" y="1958975"/>
                </a:lnTo>
                <a:lnTo>
                  <a:pt x="1801876" y="1916177"/>
                </a:lnTo>
                <a:lnTo>
                  <a:pt x="1754251" y="1871599"/>
                </a:lnTo>
                <a:lnTo>
                  <a:pt x="1708150" y="1827149"/>
                </a:lnTo>
                <a:lnTo>
                  <a:pt x="1662176" y="1781175"/>
                </a:lnTo>
                <a:lnTo>
                  <a:pt x="1617726" y="1733550"/>
                </a:lnTo>
                <a:lnTo>
                  <a:pt x="1573276" y="1685925"/>
                </a:lnTo>
                <a:lnTo>
                  <a:pt x="1530350" y="1638300"/>
                </a:lnTo>
                <a:lnTo>
                  <a:pt x="1489075" y="1587500"/>
                </a:lnTo>
                <a:lnTo>
                  <a:pt x="1447800" y="1536700"/>
                </a:lnTo>
                <a:lnTo>
                  <a:pt x="1406525" y="1485900"/>
                </a:lnTo>
                <a:lnTo>
                  <a:pt x="1366901" y="1431925"/>
                </a:lnTo>
                <a:lnTo>
                  <a:pt x="1327150" y="1379602"/>
                </a:lnTo>
                <a:lnTo>
                  <a:pt x="1290701" y="1325499"/>
                </a:lnTo>
                <a:lnTo>
                  <a:pt x="1254125" y="1270000"/>
                </a:lnTo>
                <a:lnTo>
                  <a:pt x="1219200" y="1214374"/>
                </a:lnTo>
                <a:lnTo>
                  <a:pt x="1185926" y="1157224"/>
                </a:lnTo>
                <a:lnTo>
                  <a:pt x="1151001" y="1100074"/>
                </a:lnTo>
                <a:lnTo>
                  <a:pt x="1119251" y="1041400"/>
                </a:lnTo>
                <a:lnTo>
                  <a:pt x="1089025" y="982599"/>
                </a:lnTo>
                <a:lnTo>
                  <a:pt x="1058926" y="922274"/>
                </a:lnTo>
                <a:lnTo>
                  <a:pt x="1030351" y="860425"/>
                </a:lnTo>
                <a:lnTo>
                  <a:pt x="1001776" y="800100"/>
                </a:lnTo>
                <a:lnTo>
                  <a:pt x="974725" y="738124"/>
                </a:lnTo>
                <a:lnTo>
                  <a:pt x="949325" y="673100"/>
                </a:lnTo>
                <a:lnTo>
                  <a:pt x="923925" y="611124"/>
                </a:lnTo>
                <a:lnTo>
                  <a:pt x="901700" y="544449"/>
                </a:lnTo>
                <a:lnTo>
                  <a:pt x="879475" y="480949"/>
                </a:lnTo>
                <a:lnTo>
                  <a:pt x="860425" y="422275"/>
                </a:lnTo>
                <a:lnTo>
                  <a:pt x="843026" y="361950"/>
                </a:lnTo>
                <a:lnTo>
                  <a:pt x="825500" y="301625"/>
                </a:lnTo>
                <a:lnTo>
                  <a:pt x="811276" y="242824"/>
                </a:lnTo>
                <a:lnTo>
                  <a:pt x="796925" y="182499"/>
                </a:lnTo>
                <a:lnTo>
                  <a:pt x="782701" y="122174"/>
                </a:lnTo>
                <a:lnTo>
                  <a:pt x="773176" y="60325"/>
                </a:lnTo>
                <a:lnTo>
                  <a:pt x="760476" y="0"/>
                </a:lnTo>
                <a:lnTo>
                  <a:pt x="0" y="0"/>
                </a:lnTo>
                <a:lnTo>
                  <a:pt x="111125" y="157099"/>
                </a:lnTo>
                <a:lnTo>
                  <a:pt x="222250" y="312674"/>
                </a:lnTo>
                <a:lnTo>
                  <a:pt x="338201" y="465074"/>
                </a:lnTo>
                <a:lnTo>
                  <a:pt x="458851" y="612775"/>
                </a:lnTo>
                <a:lnTo>
                  <a:pt x="579501" y="757174"/>
                </a:lnTo>
                <a:lnTo>
                  <a:pt x="704850" y="901700"/>
                </a:lnTo>
                <a:lnTo>
                  <a:pt x="833501" y="1041400"/>
                </a:lnTo>
                <a:lnTo>
                  <a:pt x="963676" y="1179449"/>
                </a:lnTo>
                <a:lnTo>
                  <a:pt x="1095375" y="1311275"/>
                </a:lnTo>
                <a:lnTo>
                  <a:pt x="1233551" y="1443102"/>
                </a:lnTo>
                <a:lnTo>
                  <a:pt x="1370076" y="1570102"/>
                </a:lnTo>
                <a:lnTo>
                  <a:pt x="1511300" y="1695450"/>
                </a:lnTo>
                <a:lnTo>
                  <a:pt x="1655826" y="1816100"/>
                </a:lnTo>
                <a:lnTo>
                  <a:pt x="1801876" y="1933575"/>
                </a:lnTo>
                <a:lnTo>
                  <a:pt x="1949450" y="2047875"/>
                </a:lnTo>
                <a:lnTo>
                  <a:pt x="2100326" y="2160652"/>
                </a:lnTo>
                <a:close/>
                <a:moveTo>
                  <a:pt x="-2617852" y="5143500"/>
                </a:moveTo>
              </a:path>
            </a:pathLst>
          </a:custGeom>
          <a:solidFill>
            <a:srgbClr val="FFB85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7" name="Freeform 247"/>
          <p:cNvSpPr/>
          <p:nvPr/>
        </p:nvSpPr>
        <p:spPr>
          <a:xfrm>
            <a:off x="7701026" y="2160652"/>
            <a:ext cx="1441450" cy="852423"/>
          </a:xfrm>
          <a:custGeom>
            <a:avLst/>
            <a:gdLst/>
            <a:ahLst/>
            <a:cxnLst/>
            <a:rect l="0" t="0" r="0" b="0"/>
            <a:pathLst>
              <a:path w="1441450" h="852423">
                <a:moveTo>
                  <a:pt x="1441450" y="600075"/>
                </a:moveTo>
                <a:lnTo>
                  <a:pt x="1441450" y="600075"/>
                </a:lnTo>
                <a:lnTo>
                  <a:pt x="1346200" y="582548"/>
                </a:lnTo>
                <a:lnTo>
                  <a:pt x="1252474" y="565150"/>
                </a:lnTo>
                <a:lnTo>
                  <a:pt x="1158875" y="541273"/>
                </a:lnTo>
                <a:lnTo>
                  <a:pt x="1065149" y="515873"/>
                </a:lnTo>
                <a:lnTo>
                  <a:pt x="971550" y="490473"/>
                </a:lnTo>
                <a:lnTo>
                  <a:pt x="880999" y="458723"/>
                </a:lnTo>
                <a:lnTo>
                  <a:pt x="787400" y="425450"/>
                </a:lnTo>
                <a:lnTo>
                  <a:pt x="696849" y="390525"/>
                </a:lnTo>
                <a:lnTo>
                  <a:pt x="607949" y="352425"/>
                </a:lnTo>
                <a:lnTo>
                  <a:pt x="515874" y="309498"/>
                </a:lnTo>
                <a:lnTo>
                  <a:pt x="428625" y="265048"/>
                </a:lnTo>
                <a:lnTo>
                  <a:pt x="341249" y="219075"/>
                </a:lnTo>
                <a:lnTo>
                  <a:pt x="254000" y="168275"/>
                </a:lnTo>
                <a:lnTo>
                  <a:pt x="168275" y="114300"/>
                </a:lnTo>
                <a:lnTo>
                  <a:pt x="84074" y="58673"/>
                </a:lnTo>
                <a:lnTo>
                  <a:pt x="0" y="0"/>
                </a:lnTo>
                <a:lnTo>
                  <a:pt x="85725" y="63500"/>
                </a:lnTo>
                <a:lnTo>
                  <a:pt x="174625" y="123825"/>
                </a:lnTo>
                <a:lnTo>
                  <a:pt x="261874" y="182498"/>
                </a:lnTo>
                <a:lnTo>
                  <a:pt x="350774" y="241300"/>
                </a:lnTo>
                <a:lnTo>
                  <a:pt x="438150" y="298450"/>
                </a:lnTo>
                <a:lnTo>
                  <a:pt x="527050" y="355600"/>
                </a:lnTo>
                <a:lnTo>
                  <a:pt x="615950" y="411098"/>
                </a:lnTo>
                <a:lnTo>
                  <a:pt x="708025" y="465073"/>
                </a:lnTo>
                <a:lnTo>
                  <a:pt x="796925" y="515873"/>
                </a:lnTo>
                <a:lnTo>
                  <a:pt x="887349" y="568325"/>
                </a:lnTo>
                <a:lnTo>
                  <a:pt x="979424" y="619125"/>
                </a:lnTo>
                <a:lnTo>
                  <a:pt x="1071499" y="668273"/>
                </a:lnTo>
                <a:lnTo>
                  <a:pt x="1163574" y="714375"/>
                </a:lnTo>
                <a:lnTo>
                  <a:pt x="1255649" y="762000"/>
                </a:lnTo>
                <a:lnTo>
                  <a:pt x="1349375" y="807973"/>
                </a:lnTo>
                <a:lnTo>
                  <a:pt x="1441450" y="852423"/>
                </a:lnTo>
                <a:lnTo>
                  <a:pt x="1441450" y="600075"/>
                </a:lnTo>
                <a:close/>
                <a:moveTo>
                  <a:pt x="-5318253" y="2982848"/>
                </a:moveTo>
              </a:path>
            </a:pathLst>
          </a:custGeom>
          <a:solidFill>
            <a:srgbClr val="FFB85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8" name="Freeform 248"/>
          <p:cNvSpPr/>
          <p:nvPr/>
        </p:nvSpPr>
        <p:spPr>
          <a:xfrm>
            <a:off x="5103876" y="2160652"/>
            <a:ext cx="2597150" cy="2982848"/>
          </a:xfrm>
          <a:custGeom>
            <a:avLst/>
            <a:gdLst/>
            <a:ahLst/>
            <a:cxnLst/>
            <a:rect l="0" t="0" r="0" b="0"/>
            <a:pathLst>
              <a:path w="2597150" h="2982848">
                <a:moveTo>
                  <a:pt x="0" y="2982848"/>
                </a:moveTo>
                <a:lnTo>
                  <a:pt x="933450" y="2982848"/>
                </a:lnTo>
                <a:lnTo>
                  <a:pt x="1003300" y="2898711"/>
                </a:lnTo>
                <a:lnTo>
                  <a:pt x="1073150" y="2814573"/>
                </a:lnTo>
                <a:lnTo>
                  <a:pt x="1141349" y="2728848"/>
                </a:lnTo>
                <a:lnTo>
                  <a:pt x="1206500" y="2643123"/>
                </a:lnTo>
                <a:lnTo>
                  <a:pt x="1273175" y="2557398"/>
                </a:lnTo>
                <a:lnTo>
                  <a:pt x="1336675" y="2470086"/>
                </a:lnTo>
                <a:lnTo>
                  <a:pt x="1401699" y="2382773"/>
                </a:lnTo>
                <a:lnTo>
                  <a:pt x="1463675" y="2293873"/>
                </a:lnTo>
                <a:lnTo>
                  <a:pt x="1525524" y="2204973"/>
                </a:lnTo>
                <a:lnTo>
                  <a:pt x="1584325" y="2114486"/>
                </a:lnTo>
                <a:lnTo>
                  <a:pt x="1642999" y="2023998"/>
                </a:lnTo>
                <a:lnTo>
                  <a:pt x="1700149" y="1933511"/>
                </a:lnTo>
                <a:lnTo>
                  <a:pt x="1757299" y="1841436"/>
                </a:lnTo>
                <a:lnTo>
                  <a:pt x="1812925" y="1749361"/>
                </a:lnTo>
                <a:lnTo>
                  <a:pt x="1865249" y="1655698"/>
                </a:lnTo>
                <a:lnTo>
                  <a:pt x="1917700" y="1563623"/>
                </a:lnTo>
                <a:lnTo>
                  <a:pt x="1970024" y="1468373"/>
                </a:lnTo>
                <a:lnTo>
                  <a:pt x="2019300" y="1373123"/>
                </a:lnTo>
                <a:lnTo>
                  <a:pt x="2070100" y="1279525"/>
                </a:lnTo>
                <a:lnTo>
                  <a:pt x="2117725" y="1182623"/>
                </a:lnTo>
                <a:lnTo>
                  <a:pt x="2163699" y="1085850"/>
                </a:lnTo>
                <a:lnTo>
                  <a:pt x="2208149" y="990600"/>
                </a:lnTo>
                <a:lnTo>
                  <a:pt x="2252599" y="893698"/>
                </a:lnTo>
                <a:lnTo>
                  <a:pt x="2295525" y="795273"/>
                </a:lnTo>
                <a:lnTo>
                  <a:pt x="2338324" y="698500"/>
                </a:lnTo>
                <a:lnTo>
                  <a:pt x="2378075" y="598423"/>
                </a:lnTo>
                <a:lnTo>
                  <a:pt x="2419350" y="499998"/>
                </a:lnTo>
                <a:lnTo>
                  <a:pt x="2457450" y="401573"/>
                </a:lnTo>
                <a:lnTo>
                  <a:pt x="2493899" y="301625"/>
                </a:lnTo>
                <a:lnTo>
                  <a:pt x="2530475" y="201548"/>
                </a:lnTo>
                <a:lnTo>
                  <a:pt x="2563749" y="99948"/>
                </a:lnTo>
                <a:lnTo>
                  <a:pt x="2597150" y="0"/>
                </a:lnTo>
                <a:lnTo>
                  <a:pt x="2492375" y="77723"/>
                </a:lnTo>
                <a:lnTo>
                  <a:pt x="2390775" y="155575"/>
                </a:lnTo>
                <a:lnTo>
                  <a:pt x="2289175" y="234950"/>
                </a:lnTo>
                <a:lnTo>
                  <a:pt x="2189099" y="314325"/>
                </a:lnTo>
                <a:lnTo>
                  <a:pt x="2090674" y="396875"/>
                </a:lnTo>
                <a:lnTo>
                  <a:pt x="1993900" y="479425"/>
                </a:lnTo>
                <a:lnTo>
                  <a:pt x="1900174" y="563498"/>
                </a:lnTo>
                <a:lnTo>
                  <a:pt x="1804924" y="649223"/>
                </a:lnTo>
                <a:lnTo>
                  <a:pt x="1712849" y="734948"/>
                </a:lnTo>
                <a:lnTo>
                  <a:pt x="1620774" y="822325"/>
                </a:lnTo>
                <a:lnTo>
                  <a:pt x="1531874" y="909573"/>
                </a:lnTo>
                <a:lnTo>
                  <a:pt x="1444625" y="998473"/>
                </a:lnTo>
                <a:lnTo>
                  <a:pt x="1358900" y="1090548"/>
                </a:lnTo>
                <a:lnTo>
                  <a:pt x="1273175" y="1181100"/>
                </a:lnTo>
                <a:lnTo>
                  <a:pt x="1188974" y="1273175"/>
                </a:lnTo>
                <a:lnTo>
                  <a:pt x="1106424" y="1366773"/>
                </a:lnTo>
                <a:lnTo>
                  <a:pt x="1027049" y="1462023"/>
                </a:lnTo>
                <a:lnTo>
                  <a:pt x="947674" y="1557273"/>
                </a:lnTo>
                <a:lnTo>
                  <a:pt x="871474" y="1654174"/>
                </a:lnTo>
                <a:lnTo>
                  <a:pt x="795274" y="1750948"/>
                </a:lnTo>
                <a:lnTo>
                  <a:pt x="719074" y="1849373"/>
                </a:lnTo>
                <a:lnTo>
                  <a:pt x="646049" y="1949386"/>
                </a:lnTo>
                <a:lnTo>
                  <a:pt x="574675" y="2049398"/>
                </a:lnTo>
                <a:lnTo>
                  <a:pt x="504825" y="2149411"/>
                </a:lnTo>
                <a:lnTo>
                  <a:pt x="438150" y="2251011"/>
                </a:lnTo>
                <a:lnTo>
                  <a:pt x="369824" y="2352611"/>
                </a:lnTo>
                <a:lnTo>
                  <a:pt x="304800" y="2455798"/>
                </a:lnTo>
                <a:lnTo>
                  <a:pt x="241300" y="2558986"/>
                </a:lnTo>
                <a:lnTo>
                  <a:pt x="179324" y="2665348"/>
                </a:lnTo>
                <a:lnTo>
                  <a:pt x="117475" y="2770123"/>
                </a:lnTo>
                <a:lnTo>
                  <a:pt x="58674" y="2876486"/>
                </a:lnTo>
                <a:lnTo>
                  <a:pt x="0" y="2982848"/>
                </a:lnTo>
                <a:close/>
                <a:moveTo>
                  <a:pt x="-5103876" y="2982848"/>
                </a:moveTo>
              </a:path>
            </a:pathLst>
          </a:custGeom>
          <a:solidFill>
            <a:srgbClr val="FFB85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49" name="Picture 10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88252" y="4507751"/>
            <a:ext cx="2412745" cy="481761"/>
          </a:xfrm>
          <a:prstGeom prst="rect">
            <a:avLst/>
          </a:prstGeom>
          <a:noFill/>
        </p:spPr>
      </p:pic>
      <p:sp>
        <p:nvSpPr>
          <p:cNvPr id="250" name="Rectangle 250"/>
          <p:cNvSpPr/>
          <p:nvPr/>
        </p:nvSpPr>
        <p:spPr>
          <a:xfrm>
            <a:off x="559003" y="1225025"/>
            <a:ext cx="7503657" cy="12300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3995" b="1" dirty="0">
                <a:solidFill>
                  <a:srgbClr val="212121"/>
                </a:solidFill>
                <a:latin typeface="Arial Narrow,Bold"/>
              </a:rPr>
              <a:t>Palvelukokonaisuus osatyökykyisille </a:t>
            </a:r>
          </a:p>
          <a:p>
            <a:pPr marL="0"/>
            <a:r>
              <a:rPr lang="fi-FI" sz="3995" b="1">
                <a:solidFill>
                  <a:srgbClr val="212121"/>
                </a:solidFill>
                <a:latin typeface="Arial Narrow,Bold"/>
              </a:rPr>
              <a:t>Pohjanmaan hyvinvointialue</a:t>
            </a:r>
            <a:r>
              <a:rPr lang="fi-FI" sz="3998" b="1" i="0" spc="0" baseline="0">
                <a:solidFill>
                  <a:srgbClr val="212121"/>
                </a:solidFill>
                <a:latin typeface="Arial Narrow,Bold"/>
              </a:rPr>
              <a:t> </a:t>
            </a:r>
            <a:endParaRPr lang="fi-FI" sz="3998" b="1" i="0" spc="0" baseline="0" dirty="0">
              <a:solidFill>
                <a:srgbClr val="212121"/>
              </a:solidFill>
              <a:latin typeface="Arial Narrow,Bold"/>
            </a:endParaRPr>
          </a:p>
        </p:txBody>
      </p:sp>
      <p:sp>
        <p:nvSpPr>
          <p:cNvPr id="251" name="Rectangle 251"/>
          <p:cNvSpPr/>
          <p:nvPr/>
        </p:nvSpPr>
        <p:spPr>
          <a:xfrm>
            <a:off x="559003" y="2444479"/>
            <a:ext cx="115708" cy="69790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3995" b="1" i="0" spc="0" baseline="0" dirty="0">
                <a:solidFill>
                  <a:srgbClr val="212121"/>
                </a:solidFill>
                <a:latin typeface="Arial Narrow,Bold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Nykytila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fi-FI" sz="18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Työkykyä tuetaan perustason sosiaali- ja terveydenhuollon palveluissa, työterveyshuollossa, erikoissairaanhoidossa ja työllisyyspalveluissa. Osatyökyinen ei aina saa kaikkea mahdollista tukea ja palveluiden yhteensovittaminen voi jäädä heikoksi. </a:t>
            </a: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fi-FI" sz="1800" dirty="0"/>
              <a:t>Pohjanmaan ELY­ keskusalueen työttömien työnhakijoiden osuus työvoimasta oli elokuussa 2021 manner Suomen toiseksi alhaisin (6,5 %, Vaasassa 8,2%).Koko maassa vastaava osuus on 10,7%.assa. </a:t>
            </a:r>
            <a:endParaRPr lang="fi-FI" sz="1800" dirty="0">
              <a:solidFill>
                <a:srgbClr val="333333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048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432785" y="235340"/>
            <a:ext cx="7739615" cy="688024"/>
          </a:xfrm>
        </p:spPr>
        <p:txBody>
          <a:bodyPr/>
          <a:lstStyle/>
          <a:p>
            <a:r>
              <a:rPr lang="fi-FI" dirty="0"/>
              <a:t>Tilastot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4674F5A9-1549-4BB6-9AB8-2C9FA41209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4906653"/>
              </p:ext>
            </p:extLst>
          </p:nvPr>
        </p:nvGraphicFramePr>
        <p:xfrm>
          <a:off x="433338" y="923364"/>
          <a:ext cx="7739062" cy="3594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19246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Kohderyhmä (=segmentti)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fi-FI" sz="6400" b="1" dirty="0">
                <a:latin typeface="Calibri" panose="020F0502020204030204" pitchFamily="34" charset="0"/>
                <a:cs typeface="Calibri" panose="020F0502020204030204" pitchFamily="34" charset="0"/>
              </a:rPr>
              <a:t>Palvelukokonaisuuden kohderyhmänä ovat osatyökykyiset tai itsensä osatyökykyiseksi tuntevat työikäiset työnhakijat.</a:t>
            </a:r>
          </a:p>
          <a:p>
            <a:r>
              <a:rPr lang="fi-FI" sz="5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600" dirty="0">
                <a:latin typeface="Calibri" panose="020F0502020204030204" pitchFamily="34" charset="0"/>
                <a:cs typeface="Calibri" panose="020F0502020204030204" pitchFamily="34" charset="0"/>
              </a:rPr>
              <a:t>Asiakkaalla on taustalla mm. useita työttömyyspätkiä tai on pitkäaikaistyötön</a:t>
            </a:r>
            <a:r>
              <a:rPr lang="fi-FI" sz="56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fi-FI" sz="5600" b="0" i="0" spc="0" baseline="0" dirty="0">
                <a:solidFill>
                  <a:srgbClr val="3434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Asiakkaan kokonaistilanne on epäselvä eikä yksi</a:t>
            </a:r>
            <a:r>
              <a:rPr lang="fi-FI" sz="5600" b="0" i="0" spc="-23" baseline="0" dirty="0">
                <a:solidFill>
                  <a:srgbClr val="3434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tt</a:t>
            </a:r>
            <a:r>
              <a:rPr lang="fi-FI" sz="5600" b="0" i="0" spc="0" baseline="0" dirty="0">
                <a:solidFill>
                  <a:srgbClr val="3434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äisis</a:t>
            </a:r>
            <a:r>
              <a:rPr lang="fi-FI" sz="5600" b="0" i="0" spc="-11" baseline="0" dirty="0">
                <a:solidFill>
                  <a:srgbClr val="3434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fi-FI" sz="5600" b="0" i="0" spc="0" baseline="0" dirty="0">
                <a:solidFill>
                  <a:srgbClr val="3434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ä palveluis</a:t>
            </a:r>
            <a:r>
              <a:rPr lang="fi-FI" sz="5600" b="0" i="0" spc="-23" baseline="0" dirty="0">
                <a:solidFill>
                  <a:srgbClr val="3434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fi-FI" sz="5600" b="0" i="0" spc="0" baseline="0" dirty="0">
                <a:solidFill>
                  <a:srgbClr val="3434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ole</a:t>
            </a:r>
            <a:r>
              <a:rPr lang="fi-FI" sz="5600" b="0" i="0" spc="-20" baseline="0" dirty="0">
                <a:solidFill>
                  <a:srgbClr val="3434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600" b="0" i="0" spc="0" baseline="0" dirty="0">
                <a:solidFill>
                  <a:srgbClr val="3434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löy</a:t>
            </a:r>
            <a:r>
              <a:rPr lang="fi-FI" sz="5600" b="0" i="0" spc="-23" baseline="0" dirty="0">
                <a:solidFill>
                  <a:srgbClr val="3434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fi-FI" sz="5600" b="0" i="0" spc="0" baseline="0" dirty="0">
                <a:solidFill>
                  <a:srgbClr val="3434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yny</a:t>
            </a:r>
            <a:r>
              <a:rPr lang="fi-FI" sz="5600" b="0" i="0" spc="-22" baseline="0" dirty="0">
                <a:solidFill>
                  <a:srgbClr val="3434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fi-FI" sz="5600" b="0" i="0" spc="0" baseline="0" dirty="0">
                <a:solidFill>
                  <a:srgbClr val="3434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ra</a:t>
            </a:r>
            <a:r>
              <a:rPr lang="fi-FI" sz="5600" b="0" i="0" spc="-23" baseline="0" dirty="0">
                <a:solidFill>
                  <a:srgbClr val="3434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fi-FI" sz="5600" b="0" i="0" spc="0" baseline="0" dirty="0">
                <a:solidFill>
                  <a:srgbClr val="3434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kaisua työllistymisen edistämiseksi. Ei ole selkeää tietoa miksi asiakas ei ole työllistynyt.</a:t>
            </a:r>
          </a:p>
          <a:p>
            <a:r>
              <a:rPr lang="fi-FI" sz="5600" dirty="0">
                <a:solidFill>
                  <a:srgbClr val="3434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Asiakkaalta saattaa puuttua toisen asteen koulutus tai opinnot ovat keskeytyneet useasti.</a:t>
            </a:r>
          </a:p>
          <a:p>
            <a:r>
              <a:rPr lang="fi-FI" sz="5600" b="0" i="0" spc="0" baseline="0" dirty="0">
                <a:solidFill>
                  <a:srgbClr val="3434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Asiakas tarvitsee monialaista tukea sekä monia palveluita samanaikaisesti. Hän tarvitsee työllistymiseensä apua.</a:t>
            </a:r>
          </a:p>
          <a:p>
            <a:r>
              <a:rPr lang="fi-FI" sz="5600" b="0" i="0" spc="0" baseline="0" dirty="0">
                <a:solidFill>
                  <a:srgbClr val="3434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Asiakkaalla itsellään on halu työllistyä!</a:t>
            </a:r>
          </a:p>
          <a:p>
            <a:pPr marL="0" indent="0">
              <a:buNone/>
            </a:pPr>
            <a:endParaRPr lang="fi-FI" sz="6400" b="0" i="0" spc="0" baseline="0" dirty="0">
              <a:solidFill>
                <a:srgbClr val="34343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ts val="1439"/>
              </a:lnSpc>
              <a:buNone/>
            </a:pPr>
            <a:r>
              <a:rPr lang="fi-FI" sz="4900" b="0" i="0" spc="0" baseline="0" dirty="0">
                <a:solidFill>
                  <a:srgbClr val="3434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/>
            <a:endParaRPr lang="fi-FI" dirty="0"/>
          </a:p>
          <a:p>
            <a:pPr marL="0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741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Freeform 253"/>
          <p:cNvSpPr/>
          <p:nvPr/>
        </p:nvSpPr>
        <p:spPr>
          <a:xfrm>
            <a:off x="729905" y="496557"/>
            <a:ext cx="7745920" cy="4313981"/>
          </a:xfrm>
          <a:custGeom>
            <a:avLst/>
            <a:gdLst/>
            <a:ahLst/>
            <a:cxnLst/>
            <a:rect l="0" t="0" r="0" b="0"/>
            <a:pathLst>
              <a:path w="9144000" h="5143500">
                <a:moveTo>
                  <a:pt x="0" y="5143500"/>
                </a:moveTo>
                <a:lnTo>
                  <a:pt x="9144000" y="5143500"/>
                </a:lnTo>
                <a:lnTo>
                  <a:pt x="9144000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25000" lnSpcReduction="20000"/>
          </a:bodyPr>
          <a:lstStyle/>
          <a:p>
            <a:endParaRPr lang="fi-FI" sz="1799" dirty="0"/>
          </a:p>
        </p:txBody>
      </p:sp>
      <p:sp>
        <p:nvSpPr>
          <p:cNvPr id="254" name="Freeform 254"/>
          <p:cNvSpPr/>
          <p:nvPr/>
        </p:nvSpPr>
        <p:spPr>
          <a:xfrm>
            <a:off x="2245192" y="3187004"/>
            <a:ext cx="691427" cy="482385"/>
          </a:xfrm>
          <a:custGeom>
            <a:avLst/>
            <a:gdLst/>
            <a:ahLst/>
            <a:cxnLst/>
            <a:rect l="0" t="0" r="0" b="0"/>
            <a:pathLst>
              <a:path w="628905" h="398907">
                <a:moveTo>
                  <a:pt x="0" y="398907"/>
                </a:moveTo>
                <a:lnTo>
                  <a:pt x="628905" y="0"/>
                </a:lnTo>
              </a:path>
            </a:pathLst>
          </a:custGeom>
          <a:noFill/>
          <a:ln w="53975" cap="rnd" cmpd="sng">
            <a:solidFill>
              <a:srgbClr val="FF0000"/>
            </a:solidFill>
            <a:miter lim="127000"/>
            <a:headEnd w="lg" len="lg"/>
            <a:tailEnd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5" name="Freeform 255"/>
          <p:cNvSpPr/>
          <p:nvPr/>
        </p:nvSpPr>
        <p:spPr>
          <a:xfrm>
            <a:off x="3066754" y="3190940"/>
            <a:ext cx="338858" cy="531839"/>
          </a:xfrm>
          <a:custGeom>
            <a:avLst/>
            <a:gdLst/>
            <a:ahLst/>
            <a:cxnLst/>
            <a:rect l="0" t="0" r="0" b="0"/>
            <a:pathLst>
              <a:path w="338963" h="532003">
                <a:moveTo>
                  <a:pt x="0" y="532003"/>
                </a:moveTo>
                <a:lnTo>
                  <a:pt x="338963" y="0"/>
                </a:lnTo>
              </a:path>
            </a:pathLst>
          </a:custGeom>
          <a:noFill/>
          <a:ln w="9525" cap="rnd" cmpd="sng">
            <a:solidFill>
              <a:srgbClr val="CA665C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6" name="Freeform 256"/>
          <p:cNvSpPr/>
          <p:nvPr/>
        </p:nvSpPr>
        <p:spPr>
          <a:xfrm>
            <a:off x="3734693" y="3207826"/>
            <a:ext cx="8507" cy="588209"/>
          </a:xfrm>
          <a:custGeom>
            <a:avLst/>
            <a:gdLst/>
            <a:ahLst/>
            <a:cxnLst/>
            <a:rect l="0" t="0" r="0" b="0"/>
            <a:pathLst>
              <a:path w="8510" h="588391">
                <a:moveTo>
                  <a:pt x="0" y="588391"/>
                </a:moveTo>
                <a:lnTo>
                  <a:pt x="8510" y="0"/>
                </a:lnTo>
              </a:path>
            </a:pathLst>
          </a:custGeom>
          <a:noFill/>
          <a:ln w="9525" cap="rnd" cmpd="sng">
            <a:solidFill>
              <a:srgbClr val="CA665C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7" name="Freeform 257"/>
          <p:cNvSpPr/>
          <p:nvPr/>
        </p:nvSpPr>
        <p:spPr>
          <a:xfrm>
            <a:off x="4547877" y="3495772"/>
            <a:ext cx="126" cy="318927"/>
          </a:xfrm>
          <a:custGeom>
            <a:avLst/>
            <a:gdLst/>
            <a:ahLst/>
            <a:cxnLst/>
            <a:rect l="0" t="0" r="0" b="0"/>
            <a:pathLst>
              <a:path w="126" h="319025">
                <a:moveTo>
                  <a:pt x="0" y="319025"/>
                </a:moveTo>
                <a:lnTo>
                  <a:pt x="126" y="0"/>
                </a:lnTo>
              </a:path>
            </a:pathLst>
          </a:custGeom>
          <a:noFill/>
          <a:ln w="9525" cap="rnd" cmpd="sng">
            <a:solidFill>
              <a:srgbClr val="CA665C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8" name="Freeform 258"/>
          <p:cNvSpPr/>
          <p:nvPr/>
        </p:nvSpPr>
        <p:spPr>
          <a:xfrm>
            <a:off x="5352430" y="3424801"/>
            <a:ext cx="8760" cy="371233"/>
          </a:xfrm>
          <a:custGeom>
            <a:avLst/>
            <a:gdLst/>
            <a:ahLst/>
            <a:cxnLst/>
            <a:rect l="0" t="0" r="0" b="0"/>
            <a:pathLst>
              <a:path w="8763" h="371348">
                <a:moveTo>
                  <a:pt x="8763" y="371348"/>
                </a:moveTo>
                <a:lnTo>
                  <a:pt x="0" y="0"/>
                </a:lnTo>
              </a:path>
            </a:pathLst>
          </a:custGeom>
          <a:noFill/>
          <a:ln w="9525" cap="rnd" cmpd="sng">
            <a:solidFill>
              <a:srgbClr val="CA665C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9" name="Freeform 259"/>
          <p:cNvSpPr/>
          <p:nvPr/>
        </p:nvSpPr>
        <p:spPr>
          <a:xfrm>
            <a:off x="5845797" y="3267498"/>
            <a:ext cx="328703" cy="426333"/>
          </a:xfrm>
          <a:custGeom>
            <a:avLst/>
            <a:gdLst/>
            <a:ahLst/>
            <a:cxnLst/>
            <a:rect l="0" t="0" r="0" b="0"/>
            <a:pathLst>
              <a:path w="328804" h="426465">
                <a:moveTo>
                  <a:pt x="328804" y="426465"/>
                </a:moveTo>
                <a:lnTo>
                  <a:pt x="0" y="0"/>
                </a:lnTo>
              </a:path>
            </a:pathLst>
          </a:custGeom>
          <a:noFill/>
          <a:ln w="9525" cap="rnd" cmpd="sng">
            <a:solidFill>
              <a:srgbClr val="CA665C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0" name="Freeform 260"/>
          <p:cNvSpPr/>
          <p:nvPr/>
        </p:nvSpPr>
        <p:spPr>
          <a:xfrm>
            <a:off x="6139204" y="3129363"/>
            <a:ext cx="711614" cy="438904"/>
          </a:xfrm>
          <a:custGeom>
            <a:avLst/>
            <a:gdLst/>
            <a:ahLst/>
            <a:cxnLst/>
            <a:rect l="0" t="0" r="0" b="0"/>
            <a:pathLst>
              <a:path w="711834" h="439039">
                <a:moveTo>
                  <a:pt x="711834" y="439039"/>
                </a:moveTo>
                <a:lnTo>
                  <a:pt x="0" y="0"/>
                </a:lnTo>
              </a:path>
            </a:pathLst>
          </a:custGeom>
          <a:noFill/>
          <a:ln w="9525" cap="rnd" cmpd="sng">
            <a:solidFill>
              <a:srgbClr val="CA665C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1" name="Freeform 261"/>
          <p:cNvSpPr/>
          <p:nvPr/>
        </p:nvSpPr>
        <p:spPr>
          <a:xfrm>
            <a:off x="2688156" y="1898732"/>
            <a:ext cx="3698495" cy="1774912"/>
          </a:xfrm>
          <a:custGeom>
            <a:avLst/>
            <a:gdLst/>
            <a:ahLst/>
            <a:cxnLst/>
            <a:rect l="0" t="0" r="0" b="0"/>
            <a:pathLst>
              <a:path w="3699637" h="1775460">
                <a:moveTo>
                  <a:pt x="0" y="94106"/>
                </a:moveTo>
                <a:cubicBezTo>
                  <a:pt x="0" y="42163"/>
                  <a:pt x="42165" y="0"/>
                  <a:pt x="94107" y="0"/>
                </a:cubicBezTo>
                <a:lnTo>
                  <a:pt x="3605657" y="0"/>
                </a:lnTo>
                <a:cubicBezTo>
                  <a:pt x="3657600" y="0"/>
                  <a:pt x="3699637" y="42163"/>
                  <a:pt x="3699637" y="94106"/>
                </a:cubicBezTo>
                <a:lnTo>
                  <a:pt x="3699637" y="1681479"/>
                </a:lnTo>
                <a:cubicBezTo>
                  <a:pt x="3699637" y="1733423"/>
                  <a:pt x="3657600" y="1775460"/>
                  <a:pt x="3605657" y="1775460"/>
                </a:cubicBezTo>
                <a:lnTo>
                  <a:pt x="94107" y="1775460"/>
                </a:lnTo>
                <a:cubicBezTo>
                  <a:pt x="42165" y="1775460"/>
                  <a:pt x="0" y="1733423"/>
                  <a:pt x="0" y="1681479"/>
                </a:cubicBezTo>
                <a:close/>
                <a:moveTo>
                  <a:pt x="463297" y="3244976"/>
                </a:moveTo>
              </a:path>
            </a:pathLst>
          </a:custGeom>
          <a:solidFill>
            <a:srgbClr val="FFFFFF">
              <a:alpha val="50195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2" name="Freeform 262"/>
          <p:cNvSpPr/>
          <p:nvPr/>
        </p:nvSpPr>
        <p:spPr>
          <a:xfrm>
            <a:off x="2743258" y="1508455"/>
            <a:ext cx="178126" cy="449060"/>
          </a:xfrm>
          <a:custGeom>
            <a:avLst/>
            <a:gdLst/>
            <a:ahLst/>
            <a:cxnLst/>
            <a:rect l="0" t="0" r="0" b="0"/>
            <a:pathLst>
              <a:path w="178181" h="449199">
                <a:moveTo>
                  <a:pt x="0" y="0"/>
                </a:moveTo>
                <a:lnTo>
                  <a:pt x="178181" y="449199"/>
                </a:lnTo>
              </a:path>
            </a:pathLst>
          </a:custGeom>
          <a:noFill/>
          <a:ln w="9525" cap="rnd" cmpd="sng">
            <a:solidFill>
              <a:srgbClr val="425A7C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3" name="Freeform 263"/>
          <p:cNvSpPr/>
          <p:nvPr/>
        </p:nvSpPr>
        <p:spPr>
          <a:xfrm>
            <a:off x="2011074" y="1412092"/>
            <a:ext cx="925545" cy="790331"/>
          </a:xfrm>
          <a:custGeom>
            <a:avLst/>
            <a:gdLst/>
            <a:ahLst/>
            <a:cxnLst/>
            <a:rect l="0" t="0" r="0" b="0"/>
            <a:pathLst>
              <a:path w="925831" h="790575">
                <a:moveTo>
                  <a:pt x="0" y="0"/>
                </a:moveTo>
                <a:lnTo>
                  <a:pt x="925831" y="790575"/>
                </a:lnTo>
              </a:path>
            </a:pathLst>
          </a:custGeom>
          <a:noFill/>
          <a:ln w="9525" cap="rnd" cmpd="sng">
            <a:solidFill>
              <a:srgbClr val="425A7C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4" name="Freeform 264"/>
          <p:cNvSpPr/>
          <p:nvPr/>
        </p:nvSpPr>
        <p:spPr>
          <a:xfrm>
            <a:off x="1651139" y="2114819"/>
            <a:ext cx="1341723" cy="376566"/>
          </a:xfrm>
          <a:custGeom>
            <a:avLst/>
            <a:gdLst/>
            <a:ahLst/>
            <a:cxnLst/>
            <a:rect l="0" t="0" r="0" b="0"/>
            <a:pathLst>
              <a:path w="1503807" h="790701">
                <a:moveTo>
                  <a:pt x="0" y="0"/>
                </a:moveTo>
                <a:lnTo>
                  <a:pt x="1503807" y="790701"/>
                </a:lnTo>
              </a:path>
            </a:pathLst>
          </a:custGeom>
          <a:noFill/>
          <a:ln w="9525" cap="rnd" cmpd="sng">
            <a:solidFill>
              <a:srgbClr val="425A7C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 dirty="0"/>
          </a:p>
        </p:txBody>
      </p:sp>
      <p:sp>
        <p:nvSpPr>
          <p:cNvPr id="266" name="Freeform 266"/>
          <p:cNvSpPr/>
          <p:nvPr/>
        </p:nvSpPr>
        <p:spPr>
          <a:xfrm>
            <a:off x="1759184" y="2860586"/>
            <a:ext cx="1341723" cy="63226"/>
          </a:xfrm>
          <a:custGeom>
            <a:avLst/>
            <a:gdLst/>
            <a:ahLst/>
            <a:cxnLst/>
            <a:rect l="0" t="0" r="0" b="0"/>
            <a:pathLst>
              <a:path w="1342137" h="63246">
                <a:moveTo>
                  <a:pt x="0" y="63246"/>
                </a:moveTo>
                <a:lnTo>
                  <a:pt x="1342137" y="0"/>
                </a:lnTo>
              </a:path>
            </a:pathLst>
          </a:custGeom>
          <a:noFill/>
          <a:ln w="9525" cap="rnd" cmpd="sng">
            <a:solidFill>
              <a:srgbClr val="425A7C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7" name="Freeform 267"/>
          <p:cNvSpPr/>
          <p:nvPr/>
        </p:nvSpPr>
        <p:spPr>
          <a:xfrm>
            <a:off x="6042207" y="2275931"/>
            <a:ext cx="582369" cy="0"/>
          </a:xfrm>
          <a:custGeom>
            <a:avLst/>
            <a:gdLst/>
            <a:ahLst/>
            <a:cxnLst/>
            <a:rect l="0" t="0" r="0" b="0"/>
            <a:pathLst>
              <a:path w="582549">
                <a:moveTo>
                  <a:pt x="0" y="0"/>
                </a:moveTo>
                <a:lnTo>
                  <a:pt x="582549" y="0"/>
                </a:lnTo>
              </a:path>
            </a:pathLst>
          </a:custGeom>
          <a:noFill/>
          <a:ln w="9525" cap="rnd" cmpd="sng">
            <a:solidFill>
              <a:srgbClr val="425A7C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8" name="Freeform 268"/>
          <p:cNvSpPr/>
          <p:nvPr/>
        </p:nvSpPr>
        <p:spPr>
          <a:xfrm>
            <a:off x="6552462" y="1357243"/>
            <a:ext cx="291121" cy="541489"/>
          </a:xfrm>
          <a:custGeom>
            <a:avLst/>
            <a:gdLst/>
            <a:ahLst/>
            <a:cxnLst/>
            <a:rect l="0" t="0" r="0" b="0"/>
            <a:pathLst>
              <a:path w="291211" h="541656">
                <a:moveTo>
                  <a:pt x="0" y="0"/>
                </a:moveTo>
                <a:lnTo>
                  <a:pt x="291211" y="541656"/>
                </a:lnTo>
              </a:path>
            </a:pathLst>
          </a:custGeom>
          <a:noFill/>
          <a:ln w="9525" cap="rnd" cmpd="sng">
            <a:solidFill>
              <a:srgbClr val="425A7C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9" name="Freeform 269"/>
          <p:cNvSpPr/>
          <p:nvPr/>
        </p:nvSpPr>
        <p:spPr>
          <a:xfrm>
            <a:off x="7083284" y="1411710"/>
            <a:ext cx="66402" cy="487022"/>
          </a:xfrm>
          <a:custGeom>
            <a:avLst/>
            <a:gdLst/>
            <a:ahLst/>
            <a:cxnLst/>
            <a:rect l="0" t="0" r="0" b="0"/>
            <a:pathLst>
              <a:path w="66422" h="487172">
                <a:moveTo>
                  <a:pt x="66422" y="0"/>
                </a:moveTo>
                <a:lnTo>
                  <a:pt x="0" y="487172"/>
                </a:lnTo>
              </a:path>
            </a:pathLst>
          </a:custGeom>
          <a:noFill/>
          <a:ln w="9525" cap="rnd" cmpd="sng">
            <a:solidFill>
              <a:srgbClr val="425A7C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0" name="Freeform 270"/>
          <p:cNvSpPr/>
          <p:nvPr/>
        </p:nvSpPr>
        <p:spPr>
          <a:xfrm>
            <a:off x="7191329" y="1508455"/>
            <a:ext cx="399166" cy="498321"/>
          </a:xfrm>
          <a:custGeom>
            <a:avLst/>
            <a:gdLst/>
            <a:ahLst/>
            <a:cxnLst/>
            <a:rect l="0" t="0" r="0" b="0"/>
            <a:pathLst>
              <a:path w="399289" h="498475">
                <a:moveTo>
                  <a:pt x="399289" y="0"/>
                </a:moveTo>
                <a:lnTo>
                  <a:pt x="0" y="498475"/>
                </a:lnTo>
              </a:path>
            </a:pathLst>
          </a:custGeom>
          <a:noFill/>
          <a:ln w="9525" cap="rnd" cmpd="sng">
            <a:solidFill>
              <a:srgbClr val="425A7C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1" name="Freeform 271"/>
          <p:cNvSpPr/>
          <p:nvPr/>
        </p:nvSpPr>
        <p:spPr>
          <a:xfrm>
            <a:off x="7299372" y="1898733"/>
            <a:ext cx="503653" cy="216086"/>
          </a:xfrm>
          <a:custGeom>
            <a:avLst/>
            <a:gdLst/>
            <a:ahLst/>
            <a:cxnLst/>
            <a:rect l="0" t="0" r="0" b="0"/>
            <a:pathLst>
              <a:path w="503808" h="216153">
                <a:moveTo>
                  <a:pt x="503808" y="0"/>
                </a:moveTo>
                <a:lnTo>
                  <a:pt x="0" y="216153"/>
                </a:lnTo>
              </a:path>
            </a:pathLst>
          </a:custGeom>
          <a:noFill/>
          <a:ln w="9525" cap="rnd" cmpd="sng">
            <a:solidFill>
              <a:srgbClr val="425A7C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2" name="Freeform 272"/>
          <p:cNvSpPr/>
          <p:nvPr/>
        </p:nvSpPr>
        <p:spPr>
          <a:xfrm>
            <a:off x="7338602" y="2365948"/>
            <a:ext cx="369330" cy="112106"/>
          </a:xfrm>
          <a:custGeom>
            <a:avLst/>
            <a:gdLst/>
            <a:ahLst/>
            <a:cxnLst/>
            <a:rect l="0" t="0" r="0" b="0"/>
            <a:pathLst>
              <a:path w="369444" h="112141">
                <a:moveTo>
                  <a:pt x="369444" y="112141"/>
                </a:moveTo>
                <a:lnTo>
                  <a:pt x="0" y="0"/>
                </a:lnTo>
              </a:path>
            </a:pathLst>
          </a:custGeom>
          <a:noFill/>
          <a:ln w="9525" cap="rnd" cmpd="sng">
            <a:solidFill>
              <a:srgbClr val="425A7C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3" name="Freeform 273"/>
          <p:cNvSpPr/>
          <p:nvPr/>
        </p:nvSpPr>
        <p:spPr>
          <a:xfrm>
            <a:off x="7170128" y="2569467"/>
            <a:ext cx="298103" cy="342921"/>
          </a:xfrm>
          <a:custGeom>
            <a:avLst/>
            <a:gdLst/>
            <a:ahLst/>
            <a:cxnLst/>
            <a:rect l="0" t="0" r="0" b="0"/>
            <a:pathLst>
              <a:path w="298195" h="343027">
                <a:moveTo>
                  <a:pt x="298195" y="343027"/>
                </a:moveTo>
                <a:lnTo>
                  <a:pt x="0" y="0"/>
                </a:lnTo>
              </a:path>
            </a:pathLst>
          </a:custGeom>
          <a:noFill/>
          <a:ln w="9525" cap="rnd" cmpd="sng">
            <a:solidFill>
              <a:srgbClr val="425A7C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74" name="Picture 27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52234" y="1191295"/>
            <a:ext cx="1219459" cy="808625"/>
          </a:xfrm>
          <a:prstGeom prst="rect">
            <a:avLst/>
          </a:prstGeom>
          <a:noFill/>
        </p:spPr>
      </p:pic>
      <p:pic>
        <p:nvPicPr>
          <p:cNvPr id="275" name="Picture 27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8903" y="1182039"/>
            <a:ext cx="1060758" cy="817881"/>
          </a:xfrm>
          <a:prstGeom prst="rect">
            <a:avLst/>
          </a:prstGeom>
          <a:noFill/>
        </p:spPr>
      </p:pic>
      <p:sp>
        <p:nvSpPr>
          <p:cNvPr id="276" name="Freeform 276"/>
          <p:cNvSpPr/>
          <p:nvPr/>
        </p:nvSpPr>
        <p:spPr>
          <a:xfrm>
            <a:off x="4062761" y="735896"/>
            <a:ext cx="1018479" cy="1018608"/>
          </a:xfrm>
          <a:custGeom>
            <a:avLst/>
            <a:gdLst/>
            <a:ahLst/>
            <a:cxnLst/>
            <a:rect l="0" t="0" r="0" b="0"/>
            <a:pathLst>
              <a:path w="1018793" h="1018922">
                <a:moveTo>
                  <a:pt x="0" y="509524"/>
                </a:moveTo>
                <a:cubicBezTo>
                  <a:pt x="0" y="228092"/>
                  <a:pt x="228092" y="0"/>
                  <a:pt x="509397" y="0"/>
                </a:cubicBezTo>
                <a:cubicBezTo>
                  <a:pt x="790701" y="0"/>
                  <a:pt x="1018793" y="228092"/>
                  <a:pt x="1018793" y="509524"/>
                </a:cubicBezTo>
                <a:cubicBezTo>
                  <a:pt x="1018793" y="790830"/>
                  <a:pt x="790701" y="1018922"/>
                  <a:pt x="509397" y="1018922"/>
                </a:cubicBezTo>
                <a:cubicBezTo>
                  <a:pt x="228092" y="1018922"/>
                  <a:pt x="0" y="790830"/>
                  <a:pt x="0" y="509524"/>
                </a:cubicBezTo>
                <a:close/>
                <a:moveTo>
                  <a:pt x="-163957" y="4408170"/>
                </a:moveTo>
              </a:path>
            </a:pathLst>
          </a:custGeom>
          <a:solidFill>
            <a:srgbClr val="93CDE2">
              <a:alpha val="50195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77" name="Picture 27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04066" y="1080851"/>
            <a:ext cx="735915" cy="817881"/>
          </a:xfrm>
          <a:prstGeom prst="rect">
            <a:avLst/>
          </a:prstGeom>
          <a:noFill/>
        </p:spPr>
      </p:pic>
      <p:sp>
        <p:nvSpPr>
          <p:cNvPr id="278" name="Freeform 278"/>
          <p:cNvSpPr/>
          <p:nvPr/>
        </p:nvSpPr>
        <p:spPr>
          <a:xfrm>
            <a:off x="2359294" y="751453"/>
            <a:ext cx="760240" cy="760242"/>
          </a:xfrm>
          <a:custGeom>
            <a:avLst/>
            <a:gdLst/>
            <a:ahLst/>
            <a:cxnLst/>
            <a:rect l="0" t="0" r="0" b="0"/>
            <a:pathLst>
              <a:path w="760475" h="760477">
                <a:moveTo>
                  <a:pt x="0" y="380238"/>
                </a:moveTo>
                <a:cubicBezTo>
                  <a:pt x="0" y="170307"/>
                  <a:pt x="170306" y="0"/>
                  <a:pt x="380238" y="0"/>
                </a:cubicBezTo>
                <a:cubicBezTo>
                  <a:pt x="590296" y="0"/>
                  <a:pt x="760475" y="170307"/>
                  <a:pt x="760475" y="380238"/>
                </a:cubicBezTo>
                <a:cubicBezTo>
                  <a:pt x="760475" y="590297"/>
                  <a:pt x="590296" y="760477"/>
                  <a:pt x="380238" y="760477"/>
                </a:cubicBezTo>
                <a:cubicBezTo>
                  <a:pt x="170306" y="760477"/>
                  <a:pt x="0" y="590297"/>
                  <a:pt x="0" y="380238"/>
                </a:cubicBezTo>
                <a:close/>
                <a:moveTo>
                  <a:pt x="1728343" y="4453382"/>
                </a:moveTo>
              </a:path>
            </a:pathLst>
          </a:custGeom>
          <a:solidFill>
            <a:srgbClr val="92D05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9" name="Freeform 279"/>
          <p:cNvSpPr/>
          <p:nvPr/>
        </p:nvSpPr>
        <p:spPr>
          <a:xfrm>
            <a:off x="1530780" y="688414"/>
            <a:ext cx="760241" cy="760241"/>
          </a:xfrm>
          <a:custGeom>
            <a:avLst/>
            <a:gdLst/>
            <a:ahLst/>
            <a:cxnLst/>
            <a:rect l="0" t="0" r="0" b="0"/>
            <a:pathLst>
              <a:path w="760476" h="760476">
                <a:moveTo>
                  <a:pt x="0" y="380238"/>
                </a:moveTo>
                <a:cubicBezTo>
                  <a:pt x="0" y="170179"/>
                  <a:pt x="170307" y="0"/>
                  <a:pt x="380238" y="0"/>
                </a:cubicBezTo>
                <a:cubicBezTo>
                  <a:pt x="590297" y="0"/>
                  <a:pt x="760476" y="170179"/>
                  <a:pt x="760476" y="380238"/>
                </a:cubicBezTo>
                <a:cubicBezTo>
                  <a:pt x="760476" y="590169"/>
                  <a:pt x="590297" y="760476"/>
                  <a:pt x="380238" y="760476"/>
                </a:cubicBezTo>
                <a:cubicBezTo>
                  <a:pt x="170307" y="760476"/>
                  <a:pt x="0" y="590169"/>
                  <a:pt x="0" y="380238"/>
                </a:cubicBezTo>
                <a:close/>
                <a:moveTo>
                  <a:pt x="2545588" y="4455667"/>
                </a:moveTo>
              </a:path>
            </a:pathLst>
          </a:custGeom>
          <a:solidFill>
            <a:srgbClr val="92D05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0" name="Freeform 280"/>
          <p:cNvSpPr/>
          <p:nvPr/>
        </p:nvSpPr>
        <p:spPr>
          <a:xfrm>
            <a:off x="934327" y="1689897"/>
            <a:ext cx="760228" cy="760242"/>
          </a:xfrm>
          <a:custGeom>
            <a:avLst/>
            <a:gdLst/>
            <a:ahLst/>
            <a:cxnLst/>
            <a:rect l="0" t="0" r="0" b="0"/>
            <a:pathLst>
              <a:path w="760463" h="760477">
                <a:moveTo>
                  <a:pt x="0" y="380238"/>
                </a:moveTo>
                <a:cubicBezTo>
                  <a:pt x="0" y="170307"/>
                  <a:pt x="170244" y="0"/>
                  <a:pt x="380238" y="0"/>
                </a:cubicBezTo>
                <a:cubicBezTo>
                  <a:pt x="590284" y="0"/>
                  <a:pt x="760463" y="170307"/>
                  <a:pt x="760463" y="380238"/>
                </a:cubicBezTo>
                <a:cubicBezTo>
                  <a:pt x="760463" y="590296"/>
                  <a:pt x="590284" y="760477"/>
                  <a:pt x="380238" y="760477"/>
                </a:cubicBezTo>
                <a:cubicBezTo>
                  <a:pt x="170244" y="760477"/>
                  <a:pt x="0" y="590296"/>
                  <a:pt x="0" y="380238"/>
                </a:cubicBezTo>
                <a:close/>
                <a:moveTo>
                  <a:pt x="2810117" y="4005453"/>
                </a:moveTo>
              </a:path>
            </a:pathLst>
          </a:custGeom>
          <a:solidFill>
            <a:srgbClr val="92D05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2" name="Freeform 282"/>
          <p:cNvSpPr/>
          <p:nvPr/>
        </p:nvSpPr>
        <p:spPr>
          <a:xfrm>
            <a:off x="1013859" y="2691983"/>
            <a:ext cx="781889" cy="781825"/>
          </a:xfrm>
          <a:custGeom>
            <a:avLst/>
            <a:gdLst/>
            <a:ahLst/>
            <a:cxnLst/>
            <a:rect l="0" t="0" r="0" b="0"/>
            <a:pathLst>
              <a:path w="782130" h="782066">
                <a:moveTo>
                  <a:pt x="0" y="391032"/>
                </a:moveTo>
                <a:cubicBezTo>
                  <a:pt x="0" y="175005"/>
                  <a:pt x="175082" y="0"/>
                  <a:pt x="391097" y="0"/>
                </a:cubicBezTo>
                <a:cubicBezTo>
                  <a:pt x="606997" y="0"/>
                  <a:pt x="782130" y="175005"/>
                  <a:pt x="782130" y="391032"/>
                </a:cubicBezTo>
                <a:cubicBezTo>
                  <a:pt x="782130" y="606932"/>
                  <a:pt x="606997" y="782066"/>
                  <a:pt x="391097" y="782066"/>
                </a:cubicBezTo>
                <a:cubicBezTo>
                  <a:pt x="175082" y="782066"/>
                  <a:pt x="0" y="606932"/>
                  <a:pt x="0" y="391032"/>
                </a:cubicBezTo>
                <a:close/>
                <a:moveTo>
                  <a:pt x="1047687" y="2451480"/>
                </a:moveTo>
              </a:path>
            </a:pathLst>
          </a:custGeom>
          <a:solidFill>
            <a:srgbClr val="92D05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3" name="Freeform 283"/>
          <p:cNvSpPr/>
          <p:nvPr/>
        </p:nvSpPr>
        <p:spPr>
          <a:xfrm>
            <a:off x="6604895" y="1908255"/>
            <a:ext cx="781953" cy="781952"/>
          </a:xfrm>
          <a:custGeom>
            <a:avLst/>
            <a:gdLst/>
            <a:ahLst/>
            <a:cxnLst/>
            <a:rect l="0" t="0" r="0" b="0"/>
            <a:pathLst>
              <a:path w="782194" h="782193">
                <a:moveTo>
                  <a:pt x="0" y="391159"/>
                </a:moveTo>
                <a:cubicBezTo>
                  <a:pt x="0" y="175132"/>
                  <a:pt x="175133" y="0"/>
                  <a:pt x="391160" y="0"/>
                </a:cubicBezTo>
                <a:cubicBezTo>
                  <a:pt x="607060" y="0"/>
                  <a:pt x="782194" y="175132"/>
                  <a:pt x="782194" y="391159"/>
                </a:cubicBezTo>
                <a:cubicBezTo>
                  <a:pt x="782194" y="607059"/>
                  <a:pt x="607060" y="782193"/>
                  <a:pt x="391160" y="782193"/>
                </a:cubicBezTo>
                <a:cubicBezTo>
                  <a:pt x="175133" y="782193"/>
                  <a:pt x="0" y="607059"/>
                  <a:pt x="0" y="391159"/>
                </a:cubicBezTo>
                <a:close/>
                <a:moveTo>
                  <a:pt x="-3761231" y="3235451"/>
                </a:moveTo>
              </a:path>
            </a:pathLst>
          </a:custGeom>
          <a:solidFill>
            <a:srgbClr val="00206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4" name="Freeform 284"/>
          <p:cNvSpPr/>
          <p:nvPr/>
        </p:nvSpPr>
        <p:spPr>
          <a:xfrm>
            <a:off x="6118636" y="688416"/>
            <a:ext cx="668830" cy="668829"/>
          </a:xfrm>
          <a:custGeom>
            <a:avLst/>
            <a:gdLst/>
            <a:ahLst/>
            <a:cxnLst/>
            <a:rect l="0" t="0" r="0" b="0"/>
            <a:pathLst>
              <a:path w="669036" h="669035">
                <a:moveTo>
                  <a:pt x="0" y="334517"/>
                </a:moveTo>
                <a:cubicBezTo>
                  <a:pt x="0" y="149733"/>
                  <a:pt x="149732" y="0"/>
                  <a:pt x="334518" y="0"/>
                </a:cubicBezTo>
                <a:cubicBezTo>
                  <a:pt x="519303" y="0"/>
                  <a:pt x="669036" y="149733"/>
                  <a:pt x="669036" y="334517"/>
                </a:cubicBezTo>
                <a:cubicBezTo>
                  <a:pt x="669036" y="519302"/>
                  <a:pt x="519303" y="669035"/>
                  <a:pt x="334518" y="669035"/>
                </a:cubicBezTo>
                <a:cubicBezTo>
                  <a:pt x="149732" y="669035"/>
                  <a:pt x="0" y="519302"/>
                  <a:pt x="0" y="334517"/>
                </a:cubicBezTo>
                <a:close/>
                <a:moveTo>
                  <a:pt x="-1997964" y="4455667"/>
                </a:moveTo>
              </a:path>
            </a:pathLst>
          </a:custGeom>
          <a:solidFill>
            <a:srgbClr val="0070C0">
              <a:alpha val="6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5" name="Freeform 285"/>
          <p:cNvSpPr/>
          <p:nvPr/>
        </p:nvSpPr>
        <p:spPr>
          <a:xfrm>
            <a:off x="6826441" y="769733"/>
            <a:ext cx="668957" cy="668957"/>
          </a:xfrm>
          <a:custGeom>
            <a:avLst/>
            <a:gdLst/>
            <a:ahLst/>
            <a:cxnLst/>
            <a:rect l="0" t="0" r="0" b="0"/>
            <a:pathLst>
              <a:path w="669163" h="669163">
                <a:moveTo>
                  <a:pt x="0" y="334518"/>
                </a:moveTo>
                <a:cubicBezTo>
                  <a:pt x="0" y="149733"/>
                  <a:pt x="149859" y="0"/>
                  <a:pt x="334644" y="0"/>
                </a:cubicBezTo>
                <a:cubicBezTo>
                  <a:pt x="519429" y="0"/>
                  <a:pt x="669163" y="149733"/>
                  <a:pt x="669163" y="334518"/>
                </a:cubicBezTo>
                <a:cubicBezTo>
                  <a:pt x="669163" y="519304"/>
                  <a:pt x="519429" y="669163"/>
                  <a:pt x="334644" y="669163"/>
                </a:cubicBezTo>
                <a:cubicBezTo>
                  <a:pt x="149859" y="669163"/>
                  <a:pt x="0" y="519304"/>
                  <a:pt x="0" y="334518"/>
                </a:cubicBezTo>
                <a:close/>
                <a:moveTo>
                  <a:pt x="-2694305" y="4467352"/>
                </a:moveTo>
              </a:path>
            </a:pathLst>
          </a:custGeom>
          <a:solidFill>
            <a:srgbClr val="0070C0">
              <a:alpha val="6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6" name="Freeform 286"/>
          <p:cNvSpPr/>
          <p:nvPr/>
        </p:nvSpPr>
        <p:spPr>
          <a:xfrm>
            <a:off x="7465895" y="944200"/>
            <a:ext cx="668957" cy="668957"/>
          </a:xfrm>
          <a:custGeom>
            <a:avLst/>
            <a:gdLst/>
            <a:ahLst/>
            <a:cxnLst/>
            <a:rect l="0" t="0" r="0" b="0"/>
            <a:pathLst>
              <a:path w="669163" h="669163">
                <a:moveTo>
                  <a:pt x="0" y="334645"/>
                </a:moveTo>
                <a:cubicBezTo>
                  <a:pt x="0" y="149861"/>
                  <a:pt x="149732" y="0"/>
                  <a:pt x="334517" y="0"/>
                </a:cubicBezTo>
                <a:cubicBezTo>
                  <a:pt x="519302" y="0"/>
                  <a:pt x="669163" y="149861"/>
                  <a:pt x="669163" y="334645"/>
                </a:cubicBezTo>
                <a:cubicBezTo>
                  <a:pt x="669163" y="519431"/>
                  <a:pt x="519302" y="669163"/>
                  <a:pt x="334517" y="669163"/>
                </a:cubicBezTo>
                <a:cubicBezTo>
                  <a:pt x="149732" y="669163"/>
                  <a:pt x="0" y="519431"/>
                  <a:pt x="0" y="334645"/>
                </a:cubicBezTo>
                <a:close/>
                <a:moveTo>
                  <a:pt x="-3597402" y="4272534"/>
                </a:moveTo>
              </a:path>
            </a:pathLst>
          </a:custGeom>
          <a:solidFill>
            <a:srgbClr val="0070C0">
              <a:alpha val="6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7" name="Freeform 287"/>
          <p:cNvSpPr/>
          <p:nvPr/>
        </p:nvSpPr>
        <p:spPr>
          <a:xfrm>
            <a:off x="7789140" y="1541675"/>
            <a:ext cx="668957" cy="668831"/>
          </a:xfrm>
          <a:custGeom>
            <a:avLst/>
            <a:gdLst/>
            <a:ahLst/>
            <a:cxnLst/>
            <a:rect l="0" t="0" r="0" b="0"/>
            <a:pathLst>
              <a:path w="669163" h="669037">
                <a:moveTo>
                  <a:pt x="0" y="334518"/>
                </a:moveTo>
                <a:cubicBezTo>
                  <a:pt x="0" y="149734"/>
                  <a:pt x="149860" y="0"/>
                  <a:pt x="334646" y="0"/>
                </a:cubicBezTo>
                <a:cubicBezTo>
                  <a:pt x="519431" y="0"/>
                  <a:pt x="669163" y="149734"/>
                  <a:pt x="669163" y="334518"/>
                </a:cubicBezTo>
                <a:cubicBezTo>
                  <a:pt x="669163" y="519304"/>
                  <a:pt x="519431" y="669037"/>
                  <a:pt x="334646" y="669037"/>
                </a:cubicBezTo>
                <a:cubicBezTo>
                  <a:pt x="149860" y="669037"/>
                  <a:pt x="0" y="519304"/>
                  <a:pt x="0" y="334518"/>
                </a:cubicBezTo>
                <a:close/>
                <a:moveTo>
                  <a:pt x="-4587112" y="3617214"/>
                </a:moveTo>
              </a:path>
            </a:pathLst>
          </a:custGeom>
          <a:solidFill>
            <a:srgbClr val="0070C0">
              <a:alpha val="6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8" name="Freeform 288"/>
          <p:cNvSpPr/>
          <p:nvPr/>
        </p:nvSpPr>
        <p:spPr>
          <a:xfrm>
            <a:off x="7685520" y="2252228"/>
            <a:ext cx="668958" cy="668957"/>
          </a:xfrm>
          <a:custGeom>
            <a:avLst/>
            <a:gdLst/>
            <a:ahLst/>
            <a:cxnLst/>
            <a:rect l="0" t="0" r="0" b="0"/>
            <a:pathLst>
              <a:path w="669164" h="669163">
                <a:moveTo>
                  <a:pt x="0" y="334646"/>
                </a:moveTo>
                <a:cubicBezTo>
                  <a:pt x="0" y="149860"/>
                  <a:pt x="149733" y="0"/>
                  <a:pt x="334519" y="0"/>
                </a:cubicBezTo>
                <a:cubicBezTo>
                  <a:pt x="519304" y="0"/>
                  <a:pt x="669164" y="149860"/>
                  <a:pt x="669164" y="334646"/>
                </a:cubicBezTo>
                <a:cubicBezTo>
                  <a:pt x="669164" y="519431"/>
                  <a:pt x="519304" y="669163"/>
                  <a:pt x="334519" y="669163"/>
                </a:cubicBezTo>
                <a:cubicBezTo>
                  <a:pt x="149733" y="669163"/>
                  <a:pt x="0" y="519431"/>
                  <a:pt x="0" y="334646"/>
                </a:cubicBezTo>
                <a:close/>
                <a:moveTo>
                  <a:pt x="-5192522" y="2867660"/>
                </a:moveTo>
              </a:path>
            </a:pathLst>
          </a:custGeom>
          <a:solidFill>
            <a:srgbClr val="0070C0">
              <a:alpha val="6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9" name="Freeform 289"/>
          <p:cNvSpPr/>
          <p:nvPr/>
        </p:nvSpPr>
        <p:spPr>
          <a:xfrm>
            <a:off x="7300262" y="2873282"/>
            <a:ext cx="668957" cy="668958"/>
          </a:xfrm>
          <a:custGeom>
            <a:avLst/>
            <a:gdLst/>
            <a:ahLst/>
            <a:cxnLst/>
            <a:rect l="0" t="0" r="0" b="0"/>
            <a:pathLst>
              <a:path w="669163" h="669164">
                <a:moveTo>
                  <a:pt x="0" y="334646"/>
                </a:moveTo>
                <a:cubicBezTo>
                  <a:pt x="0" y="149861"/>
                  <a:pt x="149860" y="0"/>
                  <a:pt x="334644" y="0"/>
                </a:cubicBezTo>
                <a:cubicBezTo>
                  <a:pt x="519429" y="0"/>
                  <a:pt x="669163" y="149861"/>
                  <a:pt x="669163" y="334646"/>
                </a:cubicBezTo>
                <a:cubicBezTo>
                  <a:pt x="669163" y="519430"/>
                  <a:pt x="519429" y="669164"/>
                  <a:pt x="334644" y="669164"/>
                </a:cubicBezTo>
                <a:cubicBezTo>
                  <a:pt x="149860" y="669164"/>
                  <a:pt x="0" y="519430"/>
                  <a:pt x="0" y="334646"/>
                </a:cubicBezTo>
                <a:close/>
                <a:moveTo>
                  <a:pt x="-5365624" y="2270125"/>
                </a:moveTo>
              </a:path>
            </a:pathLst>
          </a:custGeom>
          <a:solidFill>
            <a:srgbClr val="0070C0">
              <a:alpha val="6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0" name="Freeform 290"/>
          <p:cNvSpPr/>
          <p:nvPr/>
        </p:nvSpPr>
        <p:spPr>
          <a:xfrm>
            <a:off x="1272395" y="3540717"/>
            <a:ext cx="1224178" cy="1106226"/>
          </a:xfrm>
          <a:custGeom>
            <a:avLst/>
            <a:gdLst/>
            <a:ahLst/>
            <a:cxnLst/>
            <a:rect l="0" t="0" r="0" b="0"/>
            <a:pathLst>
              <a:path w="777113" h="777139">
                <a:moveTo>
                  <a:pt x="0" y="388582"/>
                </a:moveTo>
                <a:cubicBezTo>
                  <a:pt x="0" y="173990"/>
                  <a:pt x="173990" y="0"/>
                  <a:pt x="388493" y="0"/>
                </a:cubicBezTo>
                <a:cubicBezTo>
                  <a:pt x="603124" y="0"/>
                  <a:pt x="777113" y="173990"/>
                  <a:pt x="777113" y="388582"/>
                </a:cubicBezTo>
                <a:cubicBezTo>
                  <a:pt x="777113" y="603174"/>
                  <a:pt x="603124" y="777139"/>
                  <a:pt x="388493" y="777139"/>
                </a:cubicBezTo>
                <a:cubicBezTo>
                  <a:pt x="173990" y="777139"/>
                  <a:pt x="0" y="603174"/>
                  <a:pt x="0" y="388582"/>
                </a:cubicBezTo>
                <a:close/>
                <a:moveTo>
                  <a:pt x="-504913" y="1602486"/>
                </a:moveTo>
              </a:path>
            </a:pathLst>
          </a:custGeom>
          <a:solidFill>
            <a:srgbClr val="FFC000">
              <a:alpha val="69804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1" name="Freeform 291"/>
          <p:cNvSpPr/>
          <p:nvPr/>
        </p:nvSpPr>
        <p:spPr>
          <a:xfrm>
            <a:off x="2533010" y="3693830"/>
            <a:ext cx="776873" cy="776950"/>
          </a:xfrm>
          <a:custGeom>
            <a:avLst/>
            <a:gdLst/>
            <a:ahLst/>
            <a:cxnLst/>
            <a:rect l="0" t="0" r="0" b="0"/>
            <a:pathLst>
              <a:path w="777113" h="777190">
                <a:moveTo>
                  <a:pt x="0" y="388621"/>
                </a:moveTo>
                <a:cubicBezTo>
                  <a:pt x="0" y="173991"/>
                  <a:pt x="173863" y="0"/>
                  <a:pt x="388494" y="0"/>
                </a:cubicBezTo>
                <a:cubicBezTo>
                  <a:pt x="603123" y="0"/>
                  <a:pt x="777113" y="173991"/>
                  <a:pt x="777113" y="388621"/>
                </a:cubicBezTo>
                <a:cubicBezTo>
                  <a:pt x="777113" y="603225"/>
                  <a:pt x="603123" y="777190"/>
                  <a:pt x="388494" y="777190"/>
                </a:cubicBezTo>
                <a:cubicBezTo>
                  <a:pt x="173863" y="777190"/>
                  <a:pt x="0" y="603225"/>
                  <a:pt x="0" y="388621"/>
                </a:cubicBezTo>
                <a:close/>
                <a:moveTo>
                  <a:pt x="-1471676" y="1449324"/>
                </a:moveTo>
              </a:path>
            </a:pathLst>
          </a:custGeom>
          <a:solidFill>
            <a:srgbClr val="FFC000">
              <a:alpha val="69804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2" name="Freeform 292"/>
          <p:cNvSpPr/>
          <p:nvPr/>
        </p:nvSpPr>
        <p:spPr>
          <a:xfrm>
            <a:off x="3346195" y="3796036"/>
            <a:ext cx="776873" cy="776847"/>
          </a:xfrm>
          <a:custGeom>
            <a:avLst/>
            <a:gdLst/>
            <a:ahLst/>
            <a:cxnLst/>
            <a:rect l="0" t="0" r="0" b="0"/>
            <a:pathLst>
              <a:path w="777113" h="777087">
                <a:moveTo>
                  <a:pt x="0" y="388531"/>
                </a:moveTo>
                <a:cubicBezTo>
                  <a:pt x="0" y="173926"/>
                  <a:pt x="173989" y="0"/>
                  <a:pt x="388619" y="0"/>
                </a:cubicBezTo>
                <a:cubicBezTo>
                  <a:pt x="603250" y="0"/>
                  <a:pt x="777113" y="173926"/>
                  <a:pt x="777113" y="388531"/>
                </a:cubicBezTo>
                <a:cubicBezTo>
                  <a:pt x="777113" y="603122"/>
                  <a:pt x="603250" y="777087"/>
                  <a:pt x="388619" y="777087"/>
                </a:cubicBezTo>
                <a:cubicBezTo>
                  <a:pt x="173989" y="777087"/>
                  <a:pt x="0" y="603122"/>
                  <a:pt x="0" y="388531"/>
                </a:cubicBezTo>
                <a:close/>
                <a:moveTo>
                  <a:pt x="-2387258" y="1347088"/>
                </a:moveTo>
              </a:path>
            </a:pathLst>
          </a:custGeom>
          <a:solidFill>
            <a:srgbClr val="FFC000">
              <a:alpha val="69804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3" name="Freeform 293"/>
          <p:cNvSpPr/>
          <p:nvPr/>
        </p:nvSpPr>
        <p:spPr>
          <a:xfrm>
            <a:off x="4159506" y="3814697"/>
            <a:ext cx="776873" cy="776834"/>
          </a:xfrm>
          <a:custGeom>
            <a:avLst/>
            <a:gdLst/>
            <a:ahLst/>
            <a:cxnLst/>
            <a:rect l="0" t="0" r="0" b="0"/>
            <a:pathLst>
              <a:path w="777113" h="777074">
                <a:moveTo>
                  <a:pt x="0" y="388518"/>
                </a:moveTo>
                <a:cubicBezTo>
                  <a:pt x="0" y="173926"/>
                  <a:pt x="173989" y="0"/>
                  <a:pt x="388493" y="0"/>
                </a:cubicBezTo>
                <a:cubicBezTo>
                  <a:pt x="603123" y="0"/>
                  <a:pt x="777113" y="173926"/>
                  <a:pt x="777113" y="388518"/>
                </a:cubicBezTo>
                <a:cubicBezTo>
                  <a:pt x="777113" y="603110"/>
                  <a:pt x="603123" y="777074"/>
                  <a:pt x="388493" y="777074"/>
                </a:cubicBezTo>
                <a:cubicBezTo>
                  <a:pt x="173989" y="777074"/>
                  <a:pt x="0" y="603110"/>
                  <a:pt x="0" y="388518"/>
                </a:cubicBezTo>
                <a:close/>
                <a:moveTo>
                  <a:pt x="-3219476" y="1328419"/>
                </a:moveTo>
              </a:path>
            </a:pathLst>
          </a:custGeom>
          <a:solidFill>
            <a:srgbClr val="FFC000">
              <a:alpha val="69804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4" name="Freeform 294"/>
          <p:cNvSpPr/>
          <p:nvPr/>
        </p:nvSpPr>
        <p:spPr>
          <a:xfrm>
            <a:off x="4972817" y="3796036"/>
            <a:ext cx="776873" cy="776847"/>
          </a:xfrm>
          <a:custGeom>
            <a:avLst/>
            <a:gdLst/>
            <a:ahLst/>
            <a:cxnLst/>
            <a:rect l="0" t="0" r="0" b="0"/>
            <a:pathLst>
              <a:path w="777113" h="777087">
                <a:moveTo>
                  <a:pt x="0" y="388531"/>
                </a:moveTo>
                <a:cubicBezTo>
                  <a:pt x="0" y="173926"/>
                  <a:pt x="173863" y="0"/>
                  <a:pt x="388493" y="0"/>
                </a:cubicBezTo>
                <a:cubicBezTo>
                  <a:pt x="603122" y="0"/>
                  <a:pt x="777113" y="173926"/>
                  <a:pt x="777113" y="388531"/>
                </a:cubicBezTo>
                <a:cubicBezTo>
                  <a:pt x="777113" y="603122"/>
                  <a:pt x="603122" y="777087"/>
                  <a:pt x="388493" y="777087"/>
                </a:cubicBezTo>
                <a:cubicBezTo>
                  <a:pt x="173863" y="777087"/>
                  <a:pt x="0" y="603122"/>
                  <a:pt x="0" y="388531"/>
                </a:cubicBezTo>
                <a:close/>
                <a:moveTo>
                  <a:pt x="-4014382" y="1347088"/>
                </a:moveTo>
              </a:path>
            </a:pathLst>
          </a:custGeom>
          <a:solidFill>
            <a:srgbClr val="FFC000">
              <a:alpha val="69804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5" name="Freeform 295"/>
          <p:cNvSpPr/>
          <p:nvPr/>
        </p:nvSpPr>
        <p:spPr>
          <a:xfrm>
            <a:off x="5786064" y="3717409"/>
            <a:ext cx="776873" cy="776950"/>
          </a:xfrm>
          <a:custGeom>
            <a:avLst/>
            <a:gdLst/>
            <a:ahLst/>
            <a:cxnLst/>
            <a:rect l="0" t="0" r="0" b="0"/>
            <a:pathLst>
              <a:path w="777113" h="777190">
                <a:moveTo>
                  <a:pt x="0" y="388621"/>
                </a:moveTo>
                <a:cubicBezTo>
                  <a:pt x="0" y="173991"/>
                  <a:pt x="173991" y="0"/>
                  <a:pt x="388621" y="0"/>
                </a:cubicBezTo>
                <a:cubicBezTo>
                  <a:pt x="603250" y="0"/>
                  <a:pt x="777113" y="173991"/>
                  <a:pt x="777113" y="388621"/>
                </a:cubicBezTo>
                <a:cubicBezTo>
                  <a:pt x="777113" y="603225"/>
                  <a:pt x="603250" y="777190"/>
                  <a:pt x="388621" y="777190"/>
                </a:cubicBezTo>
                <a:cubicBezTo>
                  <a:pt x="173991" y="777190"/>
                  <a:pt x="0" y="603225"/>
                  <a:pt x="0" y="388621"/>
                </a:cubicBezTo>
                <a:close/>
                <a:moveTo>
                  <a:pt x="-4725670" y="1449324"/>
                </a:moveTo>
              </a:path>
            </a:pathLst>
          </a:custGeom>
          <a:solidFill>
            <a:srgbClr val="FFC000">
              <a:alpha val="69804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6" name="Freeform 296"/>
          <p:cNvSpPr/>
          <p:nvPr/>
        </p:nvSpPr>
        <p:spPr>
          <a:xfrm>
            <a:off x="1113238" y="1059930"/>
            <a:ext cx="776873" cy="776899"/>
          </a:xfrm>
          <a:custGeom>
            <a:avLst/>
            <a:gdLst/>
            <a:ahLst/>
            <a:cxnLst/>
            <a:rect l="0" t="0" r="0" b="0"/>
            <a:pathLst>
              <a:path w="777113" h="777139">
                <a:moveTo>
                  <a:pt x="0" y="388582"/>
                </a:moveTo>
                <a:cubicBezTo>
                  <a:pt x="0" y="173990"/>
                  <a:pt x="173991" y="0"/>
                  <a:pt x="388494" y="0"/>
                </a:cubicBezTo>
                <a:cubicBezTo>
                  <a:pt x="603123" y="0"/>
                  <a:pt x="777113" y="173990"/>
                  <a:pt x="777113" y="388582"/>
                </a:cubicBezTo>
                <a:cubicBezTo>
                  <a:pt x="777113" y="603174"/>
                  <a:pt x="603123" y="777139"/>
                  <a:pt x="388494" y="777139"/>
                </a:cubicBezTo>
                <a:cubicBezTo>
                  <a:pt x="173991" y="777139"/>
                  <a:pt x="0" y="603174"/>
                  <a:pt x="0" y="388582"/>
                </a:cubicBezTo>
                <a:close/>
                <a:moveTo>
                  <a:pt x="-5386031" y="1602486"/>
                </a:moveTo>
              </a:path>
            </a:pathLst>
          </a:custGeom>
          <a:solidFill>
            <a:srgbClr val="FFC000">
              <a:alpha val="69804"/>
            </a:srgb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>
            <a:spAutoFit/>
          </a:bodyPr>
          <a:lstStyle/>
          <a:p>
            <a:r>
              <a:rPr lang="fi-FI" sz="1799" dirty="0"/>
              <a:t>K</a:t>
            </a:r>
          </a:p>
        </p:txBody>
      </p:sp>
      <p:sp>
        <p:nvSpPr>
          <p:cNvPr id="297" name="Freeform 297"/>
          <p:cNvSpPr/>
          <p:nvPr/>
        </p:nvSpPr>
        <p:spPr>
          <a:xfrm>
            <a:off x="2856133" y="1886336"/>
            <a:ext cx="3497684" cy="1603238"/>
          </a:xfrm>
          <a:custGeom>
            <a:avLst/>
            <a:gdLst/>
            <a:ahLst/>
            <a:cxnLst/>
            <a:rect l="0" t="0" r="0" b="0"/>
            <a:pathLst>
              <a:path w="3809239" h="1775715">
                <a:moveTo>
                  <a:pt x="0" y="93981"/>
                </a:moveTo>
                <a:cubicBezTo>
                  <a:pt x="0" y="42038"/>
                  <a:pt x="42037" y="0"/>
                  <a:pt x="93980" y="0"/>
                </a:cubicBezTo>
                <a:lnTo>
                  <a:pt x="3715259" y="0"/>
                </a:lnTo>
                <a:cubicBezTo>
                  <a:pt x="3767202" y="0"/>
                  <a:pt x="3809239" y="42038"/>
                  <a:pt x="3809239" y="93981"/>
                </a:cubicBezTo>
                <a:lnTo>
                  <a:pt x="3809239" y="1681607"/>
                </a:lnTo>
                <a:cubicBezTo>
                  <a:pt x="3809239" y="1733551"/>
                  <a:pt x="3767202" y="1775715"/>
                  <a:pt x="3715259" y="1775715"/>
                </a:cubicBezTo>
                <a:lnTo>
                  <a:pt x="93980" y="1775715"/>
                </a:lnTo>
                <a:cubicBezTo>
                  <a:pt x="42037" y="1775715"/>
                  <a:pt x="0" y="1733551"/>
                  <a:pt x="0" y="1681607"/>
                </a:cubicBezTo>
                <a:close/>
                <a:moveTo>
                  <a:pt x="484759" y="3246120"/>
                </a:moveTo>
              </a:path>
            </a:pathLst>
          </a:custGeom>
          <a:solidFill>
            <a:srgbClr val="425A7C">
              <a:alpha val="14902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8" name="Freeform 298"/>
          <p:cNvSpPr/>
          <p:nvPr/>
        </p:nvSpPr>
        <p:spPr>
          <a:xfrm>
            <a:off x="2903276" y="1923737"/>
            <a:ext cx="3367764" cy="1542448"/>
          </a:xfrm>
          <a:custGeom>
            <a:avLst/>
            <a:gdLst/>
            <a:ahLst/>
            <a:cxnLst/>
            <a:rect l="0" t="0" r="0" b="0"/>
            <a:pathLst>
              <a:path w="3368803" h="1542924">
                <a:moveTo>
                  <a:pt x="0" y="134747"/>
                </a:moveTo>
                <a:cubicBezTo>
                  <a:pt x="0" y="60325"/>
                  <a:pt x="60325" y="0"/>
                  <a:pt x="134747" y="0"/>
                </a:cubicBezTo>
                <a:lnTo>
                  <a:pt x="3234055" y="0"/>
                </a:lnTo>
                <a:cubicBezTo>
                  <a:pt x="3308478" y="0"/>
                  <a:pt x="3368803" y="60325"/>
                  <a:pt x="3368803" y="134747"/>
                </a:cubicBezTo>
                <a:lnTo>
                  <a:pt x="3368803" y="1408303"/>
                </a:lnTo>
                <a:cubicBezTo>
                  <a:pt x="3368803" y="1482599"/>
                  <a:pt x="3308478" y="1542924"/>
                  <a:pt x="3234055" y="1542924"/>
                </a:cubicBezTo>
                <a:lnTo>
                  <a:pt x="134747" y="1542924"/>
                </a:lnTo>
                <a:cubicBezTo>
                  <a:pt x="60325" y="1542924"/>
                  <a:pt x="0" y="1482599"/>
                  <a:pt x="0" y="1408303"/>
                </a:cubicBezTo>
                <a:close/>
                <a:moveTo>
                  <a:pt x="222124" y="3244469"/>
                </a:moveTo>
              </a:path>
            </a:pathLst>
          </a:custGeom>
          <a:solidFill>
            <a:schemeClr val="accent6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9" name="Rectangle 299"/>
          <p:cNvSpPr/>
          <p:nvPr/>
        </p:nvSpPr>
        <p:spPr>
          <a:xfrm>
            <a:off x="4316937" y="839254"/>
            <a:ext cx="556071" cy="16243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fi-FI" sz="1056" b="1" dirty="0">
                <a:solidFill>
                  <a:srgbClr val="232323"/>
                </a:solidFill>
                <a:latin typeface="Tahoma,Bold"/>
              </a:rPr>
              <a:t>Asiakas </a:t>
            </a:r>
          </a:p>
        </p:txBody>
      </p:sp>
      <p:sp>
        <p:nvSpPr>
          <p:cNvPr id="300" name="Rectangle 300"/>
          <p:cNvSpPr/>
          <p:nvPr/>
        </p:nvSpPr>
        <p:spPr>
          <a:xfrm>
            <a:off x="1582035" y="914450"/>
            <a:ext cx="644407" cy="57066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tabLst>
                <a:tab pos="807097" algn="l"/>
              </a:tabLst>
            </a:pPr>
            <a:r>
              <a:rPr lang="fi-FI" sz="1400" baseline="2111" dirty="0">
                <a:solidFill>
                  <a:srgbClr val="FFFFFF"/>
                </a:solidFill>
                <a:latin typeface="+mn-lt"/>
              </a:rPr>
              <a:t> TYP/</a:t>
            </a:r>
          </a:p>
          <a:p>
            <a:pPr>
              <a:tabLst>
                <a:tab pos="807097" algn="l"/>
              </a:tabLst>
            </a:pPr>
            <a:r>
              <a:rPr lang="fi-FI" sz="1400" baseline="2111" dirty="0">
                <a:solidFill>
                  <a:srgbClr val="FFFFFF"/>
                </a:solidFill>
                <a:latin typeface="+mn-lt"/>
              </a:rPr>
              <a:t>  työllistämis-</a:t>
            </a:r>
          </a:p>
          <a:p>
            <a:pPr>
              <a:tabLst>
                <a:tab pos="807097" algn="l"/>
              </a:tabLst>
            </a:pPr>
            <a:r>
              <a:rPr lang="fi-FI" sz="1400" baseline="2111" dirty="0">
                <a:solidFill>
                  <a:srgbClr val="FFFFFF"/>
                </a:solidFill>
                <a:latin typeface="+mn-lt"/>
              </a:rPr>
              <a:t>   palvelut</a:t>
            </a:r>
          </a:p>
          <a:p>
            <a:pPr>
              <a:tabLst>
                <a:tab pos="807097" algn="l"/>
              </a:tabLst>
            </a:pPr>
            <a:r>
              <a:rPr lang="fi-FI" sz="900" dirty="0">
                <a:solidFill>
                  <a:srgbClr val="FFFFFF"/>
                </a:solidFill>
                <a:latin typeface="Tahoma"/>
              </a:rPr>
              <a:t>la</a:t>
            </a:r>
          </a:p>
        </p:txBody>
      </p:sp>
      <p:sp>
        <p:nvSpPr>
          <p:cNvPr id="301" name="Rectangle 301"/>
          <p:cNvSpPr/>
          <p:nvPr/>
        </p:nvSpPr>
        <p:spPr>
          <a:xfrm>
            <a:off x="1079636" y="1648097"/>
            <a:ext cx="495328" cy="40908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09694"/>
            <a:r>
              <a:rPr lang="fi-FI" sz="900" dirty="0">
                <a:solidFill>
                  <a:srgbClr val="FFFFFF"/>
                </a:solidFill>
                <a:latin typeface="Tahoma"/>
              </a:rPr>
              <a:t>TE- </a:t>
            </a:r>
          </a:p>
          <a:p>
            <a:pPr>
              <a:lnSpc>
                <a:spcPts val="1079"/>
              </a:lnSpc>
            </a:pPr>
            <a:r>
              <a:rPr lang="fi-FI" sz="900" dirty="0">
                <a:solidFill>
                  <a:srgbClr val="FFFFFF"/>
                </a:solidFill>
                <a:latin typeface="Tahoma"/>
              </a:rPr>
              <a:t>Palvelut/</a:t>
            </a:r>
          </a:p>
          <a:p>
            <a:pPr>
              <a:lnSpc>
                <a:spcPts val="1079"/>
              </a:lnSpc>
            </a:pPr>
            <a:r>
              <a:rPr lang="fi-FI" sz="900" dirty="0">
                <a:solidFill>
                  <a:srgbClr val="FFFFFF"/>
                </a:solidFill>
                <a:latin typeface="Tahoma"/>
              </a:rPr>
              <a:t>Ohjaamo </a:t>
            </a:r>
          </a:p>
        </p:txBody>
      </p:sp>
      <p:sp>
        <p:nvSpPr>
          <p:cNvPr id="303" name="Rectangle 303"/>
          <p:cNvSpPr/>
          <p:nvPr/>
        </p:nvSpPr>
        <p:spPr>
          <a:xfrm>
            <a:off x="1133090" y="2781586"/>
            <a:ext cx="588121" cy="55030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8946"/>
            <a:r>
              <a:rPr lang="fi-FI" sz="902" dirty="0">
                <a:solidFill>
                  <a:srgbClr val="FFFFFF"/>
                </a:solidFill>
                <a:latin typeface="Tahoma"/>
              </a:rPr>
              <a:t>Työeläke- </a:t>
            </a:r>
          </a:p>
          <a:p>
            <a:pPr>
              <a:lnSpc>
                <a:spcPts val="1079"/>
              </a:lnSpc>
            </a:pPr>
            <a:r>
              <a:rPr lang="fi-FI" sz="900" dirty="0">
                <a:solidFill>
                  <a:srgbClr val="FFFFFF"/>
                </a:solidFill>
                <a:latin typeface="Tahoma"/>
              </a:rPr>
              <a:t>laitokset ja </a:t>
            </a:r>
          </a:p>
          <a:p>
            <a:pPr marL="25900">
              <a:lnSpc>
                <a:spcPts val="1080"/>
              </a:lnSpc>
            </a:pPr>
            <a:r>
              <a:rPr lang="fi-FI" sz="900" dirty="0">
                <a:solidFill>
                  <a:srgbClr val="FFFFFF"/>
                </a:solidFill>
                <a:latin typeface="Tahoma"/>
              </a:rPr>
              <a:t>vakuutus- </a:t>
            </a:r>
          </a:p>
          <a:p>
            <a:pPr marL="129500">
              <a:lnSpc>
                <a:spcPts val="1080"/>
              </a:lnSpc>
            </a:pPr>
            <a:r>
              <a:rPr lang="fi-FI" sz="900" dirty="0">
                <a:solidFill>
                  <a:srgbClr val="FFFFFF"/>
                </a:solidFill>
                <a:latin typeface="Tahoma"/>
              </a:rPr>
              <a:t>yhtiöt </a:t>
            </a:r>
          </a:p>
        </p:txBody>
      </p:sp>
      <p:sp>
        <p:nvSpPr>
          <p:cNvPr id="304" name="Rectangle 304"/>
          <p:cNvSpPr/>
          <p:nvPr/>
        </p:nvSpPr>
        <p:spPr>
          <a:xfrm>
            <a:off x="6766137" y="1997981"/>
            <a:ext cx="504790" cy="26793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50277"/>
            <a:r>
              <a:rPr lang="fi-FI" sz="900" dirty="0">
                <a:solidFill>
                  <a:srgbClr val="FFFFFF"/>
                </a:solidFill>
                <a:latin typeface="Tahoma"/>
              </a:rPr>
              <a:t>Kolmas </a:t>
            </a:r>
          </a:p>
          <a:p>
            <a:pPr>
              <a:lnSpc>
                <a:spcPts val="1080"/>
              </a:lnSpc>
            </a:pPr>
            <a:r>
              <a:rPr lang="fi-FI" sz="900" dirty="0">
                <a:solidFill>
                  <a:srgbClr val="FFFFFF"/>
                </a:solidFill>
                <a:latin typeface="Tahoma"/>
              </a:rPr>
              <a:t>sektori ja </a:t>
            </a:r>
          </a:p>
        </p:txBody>
      </p:sp>
      <p:sp>
        <p:nvSpPr>
          <p:cNvPr id="305" name="Rectangle 305"/>
          <p:cNvSpPr/>
          <p:nvPr/>
        </p:nvSpPr>
        <p:spPr>
          <a:xfrm>
            <a:off x="6749379" y="2272218"/>
            <a:ext cx="538443" cy="26793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fi-FI" sz="900" dirty="0">
                <a:solidFill>
                  <a:srgbClr val="FFFFFF"/>
                </a:solidFill>
                <a:latin typeface="Tahoma"/>
              </a:rPr>
              <a:t>yksityiset  </a:t>
            </a:r>
          </a:p>
          <a:p>
            <a:pPr marL="51800">
              <a:lnSpc>
                <a:spcPts val="1080"/>
              </a:lnSpc>
            </a:pPr>
            <a:r>
              <a:rPr lang="fi-FI" sz="900" dirty="0">
                <a:solidFill>
                  <a:srgbClr val="FFFFFF"/>
                </a:solidFill>
                <a:latin typeface="Tahoma"/>
              </a:rPr>
              <a:t>palvelut </a:t>
            </a:r>
          </a:p>
        </p:txBody>
      </p:sp>
      <p:sp>
        <p:nvSpPr>
          <p:cNvPr id="306" name="Rectangle 306"/>
          <p:cNvSpPr/>
          <p:nvPr/>
        </p:nvSpPr>
        <p:spPr>
          <a:xfrm>
            <a:off x="6238454" y="949075"/>
            <a:ext cx="436017" cy="11798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ts val="995"/>
              </a:lnSpc>
            </a:pPr>
            <a:r>
              <a:rPr lang="fi-FI" sz="827" dirty="0">
                <a:solidFill>
                  <a:srgbClr val="FFFFFF"/>
                </a:solidFill>
                <a:latin typeface="Tahoma"/>
              </a:rPr>
              <a:t>Järjestöt </a:t>
            </a:r>
          </a:p>
        </p:txBody>
      </p:sp>
      <p:sp>
        <p:nvSpPr>
          <p:cNvPr id="307" name="Rectangle 307"/>
          <p:cNvSpPr/>
          <p:nvPr/>
        </p:nvSpPr>
        <p:spPr>
          <a:xfrm>
            <a:off x="6900209" y="1006127"/>
            <a:ext cx="437620" cy="24532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fi-FI" sz="827" dirty="0">
                <a:solidFill>
                  <a:srgbClr val="FFFFFF"/>
                </a:solidFill>
                <a:latin typeface="Tahoma"/>
              </a:rPr>
              <a:t>Yritykset </a:t>
            </a:r>
          </a:p>
          <a:p>
            <a:pPr marL="13712">
              <a:lnSpc>
                <a:spcPts val="998"/>
              </a:lnSpc>
            </a:pPr>
            <a:r>
              <a:rPr lang="fi-FI" sz="830" dirty="0">
                <a:solidFill>
                  <a:srgbClr val="FFFFFF"/>
                </a:solidFill>
                <a:latin typeface="Tahoma"/>
              </a:rPr>
              <a:t> </a:t>
            </a:r>
          </a:p>
        </p:txBody>
      </p:sp>
      <p:sp>
        <p:nvSpPr>
          <p:cNvPr id="308" name="Rectangle 308"/>
          <p:cNvSpPr/>
          <p:nvPr/>
        </p:nvSpPr>
        <p:spPr>
          <a:xfrm>
            <a:off x="7626146" y="1122262"/>
            <a:ext cx="405435" cy="24518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fi-FI" sz="827" dirty="0">
                <a:solidFill>
                  <a:srgbClr val="FFFFFF"/>
                </a:solidFill>
                <a:latin typeface="Tahoma"/>
              </a:rPr>
              <a:t>Asumis- </a:t>
            </a:r>
          </a:p>
          <a:p>
            <a:pPr marL="3046">
              <a:lnSpc>
                <a:spcPts val="995"/>
              </a:lnSpc>
            </a:pPr>
            <a:r>
              <a:rPr lang="fi-FI" sz="827" dirty="0">
                <a:solidFill>
                  <a:srgbClr val="FFFFFF"/>
                </a:solidFill>
                <a:latin typeface="Tahoma"/>
              </a:rPr>
              <a:t>palvelut </a:t>
            </a:r>
          </a:p>
        </p:txBody>
      </p:sp>
      <p:sp>
        <p:nvSpPr>
          <p:cNvPr id="309" name="Rectangle 309"/>
          <p:cNvSpPr/>
          <p:nvPr/>
        </p:nvSpPr>
        <p:spPr>
          <a:xfrm>
            <a:off x="7798585" y="1646095"/>
            <a:ext cx="763594" cy="373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59671"/>
            <a:r>
              <a:rPr lang="fi-FI" sz="827" dirty="0">
                <a:solidFill>
                  <a:srgbClr val="FFFFFF"/>
                </a:solidFill>
                <a:latin typeface="Tahoma"/>
              </a:rPr>
              <a:t>Sosiaalisen </a:t>
            </a:r>
          </a:p>
          <a:p>
            <a:pPr>
              <a:lnSpc>
                <a:spcPts val="996"/>
              </a:lnSpc>
            </a:pPr>
            <a:r>
              <a:rPr lang="fi-FI" sz="827" dirty="0">
                <a:solidFill>
                  <a:srgbClr val="FFFFFF"/>
                </a:solidFill>
                <a:latin typeface="Tahoma"/>
              </a:rPr>
              <a:t>kuntoutuksen </a:t>
            </a:r>
          </a:p>
          <a:p>
            <a:pPr marL="131278">
              <a:lnSpc>
                <a:spcPts val="983"/>
              </a:lnSpc>
            </a:pPr>
            <a:r>
              <a:rPr lang="fi-FI" sz="827" dirty="0">
                <a:solidFill>
                  <a:srgbClr val="FFFFFF"/>
                </a:solidFill>
                <a:latin typeface="Tahoma"/>
              </a:rPr>
              <a:t>palvelut </a:t>
            </a:r>
          </a:p>
        </p:txBody>
      </p:sp>
      <p:sp>
        <p:nvSpPr>
          <p:cNvPr id="310" name="Rectangle 310"/>
          <p:cNvSpPr/>
          <p:nvPr/>
        </p:nvSpPr>
        <p:spPr>
          <a:xfrm>
            <a:off x="7772781" y="2387455"/>
            <a:ext cx="471138" cy="24518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fi-FI" sz="827" dirty="0">
                <a:solidFill>
                  <a:srgbClr val="FFFFFF"/>
                </a:solidFill>
                <a:latin typeface="Tahoma"/>
              </a:rPr>
              <a:t>Yksityiset </a:t>
            </a:r>
          </a:p>
          <a:p>
            <a:pPr marL="48753">
              <a:lnSpc>
                <a:spcPts val="995"/>
              </a:lnSpc>
            </a:pPr>
            <a:r>
              <a:rPr lang="fi-FI" sz="827" dirty="0">
                <a:solidFill>
                  <a:srgbClr val="FFFFFF"/>
                </a:solidFill>
                <a:latin typeface="Tahoma"/>
              </a:rPr>
              <a:t>erikois- </a:t>
            </a:r>
          </a:p>
        </p:txBody>
      </p:sp>
      <p:sp>
        <p:nvSpPr>
          <p:cNvPr id="311" name="Rectangle 311"/>
          <p:cNvSpPr/>
          <p:nvPr/>
        </p:nvSpPr>
        <p:spPr>
          <a:xfrm>
            <a:off x="7798584" y="2647055"/>
            <a:ext cx="565686" cy="12724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fi-FI" sz="827" dirty="0">
                <a:solidFill>
                  <a:srgbClr val="FFFFFF"/>
                </a:solidFill>
                <a:latin typeface="Tahoma"/>
              </a:rPr>
              <a:t>lääkäripalv. </a:t>
            </a:r>
          </a:p>
        </p:txBody>
      </p:sp>
      <p:sp>
        <p:nvSpPr>
          <p:cNvPr id="312" name="Rectangle 312"/>
          <p:cNvSpPr/>
          <p:nvPr/>
        </p:nvSpPr>
        <p:spPr>
          <a:xfrm>
            <a:off x="7351174" y="2993276"/>
            <a:ext cx="615363" cy="37338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69493"/>
            <a:r>
              <a:rPr lang="fi-FI" sz="827" dirty="0">
                <a:solidFill>
                  <a:srgbClr val="FFFFFF"/>
                </a:solidFill>
                <a:latin typeface="Tahoma"/>
              </a:rPr>
              <a:t>Muut </a:t>
            </a:r>
          </a:p>
          <a:p>
            <a:pPr>
              <a:lnSpc>
                <a:spcPts val="996"/>
              </a:lnSpc>
            </a:pPr>
            <a:r>
              <a:rPr lang="fi-FI" sz="827" dirty="0">
                <a:solidFill>
                  <a:srgbClr val="FFFFFF"/>
                </a:solidFill>
                <a:latin typeface="Tahoma"/>
              </a:rPr>
              <a:t>asiantuntija- </a:t>
            </a:r>
          </a:p>
          <a:p>
            <a:pPr marL="105504">
              <a:lnSpc>
                <a:spcPts val="983"/>
              </a:lnSpc>
            </a:pPr>
            <a:r>
              <a:rPr lang="fi-FI" sz="827" dirty="0">
                <a:solidFill>
                  <a:srgbClr val="FFFFFF"/>
                </a:solidFill>
                <a:latin typeface="Tahoma"/>
              </a:rPr>
              <a:t>palvelut </a:t>
            </a:r>
          </a:p>
        </p:txBody>
      </p:sp>
      <p:sp>
        <p:nvSpPr>
          <p:cNvPr id="313" name="Rectangle 313"/>
          <p:cNvSpPr/>
          <p:nvPr/>
        </p:nvSpPr>
        <p:spPr>
          <a:xfrm>
            <a:off x="1918264" y="3777539"/>
            <a:ext cx="33664" cy="127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fi-FI" sz="827" dirty="0">
                <a:solidFill>
                  <a:srgbClr val="FFFFFF"/>
                </a:solidFill>
                <a:latin typeface="Tahoma"/>
              </a:rPr>
              <a:t> </a:t>
            </a:r>
          </a:p>
        </p:txBody>
      </p:sp>
      <p:sp>
        <p:nvSpPr>
          <p:cNvPr id="314" name="Rectangle 314"/>
          <p:cNvSpPr/>
          <p:nvPr/>
        </p:nvSpPr>
        <p:spPr>
          <a:xfrm>
            <a:off x="1956354" y="3904297"/>
            <a:ext cx="1214060" cy="1285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tabLst>
                <a:tab pos="767612" algn="l"/>
              </a:tabLst>
            </a:pPr>
            <a:r>
              <a:rPr lang="fi-FI" sz="827" dirty="0">
                <a:solidFill>
                  <a:srgbClr val="FFFFFF"/>
                </a:solidFill>
                <a:latin typeface="Tahoma"/>
              </a:rPr>
              <a:t> 	</a:t>
            </a:r>
            <a:r>
              <a:rPr lang="fi-FI" sz="1253" baseline="-25217" dirty="0">
                <a:solidFill>
                  <a:srgbClr val="FFFFFF"/>
                </a:solidFill>
                <a:latin typeface="Tahoma"/>
              </a:rPr>
              <a:t>Terveys- </a:t>
            </a:r>
          </a:p>
        </p:txBody>
      </p:sp>
      <p:sp>
        <p:nvSpPr>
          <p:cNvPr id="315" name="Rectangle 315"/>
          <p:cNvSpPr/>
          <p:nvPr/>
        </p:nvSpPr>
        <p:spPr>
          <a:xfrm>
            <a:off x="2740716" y="4057258"/>
            <a:ext cx="1233611" cy="2310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tabLst>
                <a:tab pos="804431" algn="l"/>
              </a:tabLst>
            </a:pPr>
            <a:r>
              <a:rPr lang="fi-FI" sz="827" dirty="0">
                <a:solidFill>
                  <a:srgbClr val="FFFFFF"/>
                </a:solidFill>
                <a:latin typeface="Tahoma"/>
              </a:rPr>
              <a:t>palvelut 	</a:t>
            </a:r>
            <a:r>
              <a:rPr lang="fi-FI" sz="1253" baseline="23188" dirty="0">
                <a:solidFill>
                  <a:srgbClr val="FFFFFF"/>
                </a:solidFill>
                <a:latin typeface="Tahoma"/>
              </a:rPr>
              <a:t>Sosiaali- </a:t>
            </a:r>
          </a:p>
          <a:p>
            <a:pPr marL="813572">
              <a:lnSpc>
                <a:spcPts val="806"/>
              </a:lnSpc>
            </a:pPr>
            <a:r>
              <a:rPr lang="fi-FI" sz="827" dirty="0">
                <a:solidFill>
                  <a:srgbClr val="FFFFFF"/>
                </a:solidFill>
                <a:latin typeface="Tahoma"/>
              </a:rPr>
              <a:t>palvelut </a:t>
            </a:r>
          </a:p>
        </p:txBody>
      </p:sp>
      <p:sp>
        <p:nvSpPr>
          <p:cNvPr id="316" name="Rectangle 316"/>
          <p:cNvSpPr/>
          <p:nvPr/>
        </p:nvSpPr>
        <p:spPr>
          <a:xfrm>
            <a:off x="4295989" y="4051773"/>
            <a:ext cx="548058" cy="24518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fi-FI" sz="827" dirty="0">
                <a:solidFill>
                  <a:srgbClr val="FFFFFF"/>
                </a:solidFill>
                <a:latin typeface="Tahoma"/>
              </a:rPr>
              <a:t>Kuntoutus- </a:t>
            </a:r>
          </a:p>
          <a:p>
            <a:pPr marL="71606">
              <a:lnSpc>
                <a:spcPts val="995"/>
              </a:lnSpc>
            </a:pPr>
            <a:r>
              <a:rPr lang="fi-FI" sz="827" dirty="0">
                <a:solidFill>
                  <a:srgbClr val="FFFFFF"/>
                </a:solidFill>
                <a:latin typeface="Tahoma"/>
              </a:rPr>
              <a:t>palvelut </a:t>
            </a:r>
          </a:p>
        </p:txBody>
      </p:sp>
      <p:sp>
        <p:nvSpPr>
          <p:cNvPr id="317" name="Rectangle 317"/>
          <p:cNvSpPr/>
          <p:nvPr/>
        </p:nvSpPr>
        <p:spPr>
          <a:xfrm>
            <a:off x="5176586" y="3907343"/>
            <a:ext cx="411845" cy="24518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8283"/>
            <a:r>
              <a:rPr lang="fi-FI" sz="827" dirty="0">
                <a:solidFill>
                  <a:srgbClr val="FFFFFF"/>
                </a:solidFill>
                <a:latin typeface="Tahoma"/>
              </a:rPr>
              <a:t>Mielen- </a:t>
            </a:r>
          </a:p>
          <a:p>
            <a:pPr>
              <a:lnSpc>
                <a:spcPts val="995"/>
              </a:lnSpc>
            </a:pPr>
            <a:r>
              <a:rPr lang="fi-FI" sz="827" dirty="0">
                <a:solidFill>
                  <a:srgbClr val="FFFFFF"/>
                </a:solidFill>
                <a:latin typeface="Tahoma"/>
              </a:rPr>
              <a:t>terveys- </a:t>
            </a:r>
          </a:p>
        </p:txBody>
      </p:sp>
      <p:sp>
        <p:nvSpPr>
          <p:cNvPr id="318" name="Rectangle 318"/>
          <p:cNvSpPr/>
          <p:nvPr/>
        </p:nvSpPr>
        <p:spPr>
          <a:xfrm>
            <a:off x="5130882" y="4158725"/>
            <a:ext cx="506393" cy="24518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fi-FI" sz="827" dirty="0">
                <a:solidFill>
                  <a:srgbClr val="FFFFFF"/>
                </a:solidFill>
                <a:latin typeface="Tahoma"/>
              </a:rPr>
              <a:t>ja päihde- </a:t>
            </a:r>
          </a:p>
          <a:p>
            <a:pPr marL="50277">
              <a:lnSpc>
                <a:spcPts val="995"/>
              </a:lnSpc>
            </a:pPr>
            <a:r>
              <a:rPr lang="fi-FI" sz="827" dirty="0">
                <a:solidFill>
                  <a:srgbClr val="FFFFFF"/>
                </a:solidFill>
                <a:latin typeface="Tahoma"/>
              </a:rPr>
              <a:t>palvelut </a:t>
            </a:r>
          </a:p>
        </p:txBody>
      </p:sp>
      <p:sp>
        <p:nvSpPr>
          <p:cNvPr id="319" name="Rectangle 319"/>
          <p:cNvSpPr/>
          <p:nvPr/>
        </p:nvSpPr>
        <p:spPr>
          <a:xfrm>
            <a:off x="5880078" y="3805266"/>
            <a:ext cx="634593" cy="50158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01107"/>
            <a:r>
              <a:rPr lang="fi-FI" sz="827" dirty="0">
                <a:solidFill>
                  <a:srgbClr val="FFFFFF"/>
                </a:solidFill>
                <a:latin typeface="Tahoma"/>
              </a:rPr>
              <a:t>ESH </a:t>
            </a:r>
          </a:p>
          <a:p>
            <a:pPr>
              <a:lnSpc>
                <a:spcPts val="996"/>
              </a:lnSpc>
            </a:pPr>
            <a:r>
              <a:rPr lang="fi-FI" sz="827" dirty="0">
                <a:solidFill>
                  <a:srgbClr val="FFFFFF"/>
                </a:solidFill>
                <a:latin typeface="Tahoma"/>
              </a:rPr>
              <a:t>konsultaatiot </a:t>
            </a:r>
          </a:p>
          <a:p>
            <a:pPr marL="83795">
              <a:lnSpc>
                <a:spcPts val="983"/>
              </a:lnSpc>
            </a:pPr>
            <a:r>
              <a:rPr lang="fi-FI" sz="827" dirty="0">
                <a:solidFill>
                  <a:srgbClr val="FFFFFF"/>
                </a:solidFill>
                <a:latin typeface="Tahoma"/>
              </a:rPr>
              <a:t>arvioinnit </a:t>
            </a:r>
          </a:p>
          <a:p>
            <a:pPr marL="25900">
              <a:lnSpc>
                <a:spcPts val="995"/>
              </a:lnSpc>
            </a:pPr>
            <a:r>
              <a:rPr lang="fi-FI" sz="827" dirty="0">
                <a:solidFill>
                  <a:srgbClr val="FFFFFF"/>
                </a:solidFill>
                <a:latin typeface="Tahoma"/>
              </a:rPr>
              <a:t>tutkimukset </a:t>
            </a:r>
          </a:p>
        </p:txBody>
      </p:sp>
      <p:sp>
        <p:nvSpPr>
          <p:cNvPr id="321" name="Rectangle 321"/>
          <p:cNvSpPr/>
          <p:nvPr/>
        </p:nvSpPr>
        <p:spPr>
          <a:xfrm>
            <a:off x="6669266" y="3903383"/>
            <a:ext cx="33654" cy="12724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fi-FI" sz="827" dirty="0">
                <a:solidFill>
                  <a:srgbClr val="FFFFFF"/>
                </a:solidFill>
                <a:latin typeface="Tahoma"/>
              </a:rPr>
              <a:t> </a:t>
            </a:r>
          </a:p>
        </p:txBody>
      </p:sp>
      <p:sp>
        <p:nvSpPr>
          <p:cNvPr id="322" name="Rectangle 322"/>
          <p:cNvSpPr/>
          <p:nvPr/>
        </p:nvSpPr>
        <p:spPr>
          <a:xfrm>
            <a:off x="3261568" y="1912834"/>
            <a:ext cx="2682594" cy="54886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fi-FI" sz="1200" b="1" dirty="0">
                <a:solidFill>
                  <a:srgbClr val="FFFFFF"/>
                </a:solidFill>
                <a:latin typeface="Tahoma,Bold"/>
              </a:rPr>
              <a:t>Työkykytiimi</a:t>
            </a:r>
          </a:p>
          <a:p>
            <a:pPr algn="ctr"/>
            <a:r>
              <a:rPr lang="fi-FI" sz="1200" b="1" dirty="0">
                <a:solidFill>
                  <a:srgbClr val="FFFFFF"/>
                </a:solidFill>
                <a:latin typeface="Tahoma,Bold"/>
              </a:rPr>
              <a:t>Monialainen</a:t>
            </a:r>
            <a:r>
              <a:rPr lang="fi-FI" sz="1200" b="1" spc="-16" dirty="0">
                <a:solidFill>
                  <a:srgbClr val="FFFFFF"/>
                </a:solidFill>
                <a:latin typeface="Tahoma,Bold"/>
              </a:rPr>
              <a:t> </a:t>
            </a:r>
            <a:r>
              <a:rPr lang="fi-FI" sz="1200" b="1" dirty="0">
                <a:solidFill>
                  <a:srgbClr val="FFFFFF"/>
                </a:solidFill>
                <a:latin typeface="Tahoma,Bold"/>
              </a:rPr>
              <a:t>työ-</a:t>
            </a:r>
            <a:r>
              <a:rPr lang="fi-FI" sz="1200" b="1" spc="-28" dirty="0">
                <a:solidFill>
                  <a:srgbClr val="FFFFFF"/>
                </a:solidFill>
                <a:latin typeface="Tahoma,Bold"/>
              </a:rPr>
              <a:t> </a:t>
            </a:r>
            <a:r>
              <a:rPr lang="fi-FI" sz="1200" b="1" dirty="0">
                <a:solidFill>
                  <a:srgbClr val="FFFFFF"/>
                </a:solidFill>
                <a:latin typeface="Tahoma,Bold"/>
              </a:rPr>
              <a:t>ja toimintakyvyn </a:t>
            </a:r>
          </a:p>
          <a:p>
            <a:pPr marL="455539" algn="ctr">
              <a:lnSpc>
                <a:spcPts val="1439"/>
              </a:lnSpc>
            </a:pPr>
            <a:r>
              <a:rPr lang="fi-FI" sz="1200" b="1" dirty="0">
                <a:solidFill>
                  <a:srgbClr val="FFFFFF"/>
                </a:solidFill>
                <a:latin typeface="Tahoma,Bold"/>
              </a:rPr>
              <a:t>arviointi	</a:t>
            </a:r>
          </a:p>
        </p:txBody>
      </p:sp>
      <p:sp>
        <p:nvSpPr>
          <p:cNvPr id="323" name="Rectangle 323"/>
          <p:cNvSpPr/>
          <p:nvPr/>
        </p:nvSpPr>
        <p:spPr>
          <a:xfrm>
            <a:off x="3346195" y="2526495"/>
            <a:ext cx="1784687" cy="1272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fi-FI" sz="827" dirty="0">
                <a:solidFill>
                  <a:srgbClr val="FFFFFF"/>
                </a:solidFill>
                <a:latin typeface="Tahoma"/>
              </a:rPr>
              <a:t>Asiakaskoordinaattori koordinoi </a:t>
            </a:r>
          </a:p>
        </p:txBody>
      </p:sp>
      <p:sp>
        <p:nvSpPr>
          <p:cNvPr id="324" name="Rectangle 324"/>
          <p:cNvSpPr/>
          <p:nvPr/>
        </p:nvSpPr>
        <p:spPr>
          <a:xfrm>
            <a:off x="2952234" y="2677270"/>
            <a:ext cx="3223701" cy="773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fi-FI" sz="827" dirty="0">
                <a:solidFill>
                  <a:srgbClr val="FFFFFF"/>
                </a:solidFill>
                <a:latin typeface="Tahoma"/>
              </a:rPr>
              <a:t>Asiakasvastaava, sosiaaliohjaaja, terveydenhoitaja, lääkäri </a:t>
            </a:r>
          </a:p>
          <a:p>
            <a:r>
              <a:rPr lang="fi-FI" sz="827" dirty="0">
                <a:solidFill>
                  <a:srgbClr val="FFFFFF"/>
                </a:solidFill>
                <a:latin typeface="Tahoma"/>
              </a:rPr>
              <a:t>Kokemusasiantuntija+ asiakkaan tilanteen kannalta </a:t>
            </a:r>
          </a:p>
          <a:p>
            <a:r>
              <a:rPr lang="fi-FI" sz="827" dirty="0">
                <a:solidFill>
                  <a:srgbClr val="FFFFFF"/>
                </a:solidFill>
                <a:latin typeface="Tahoma"/>
              </a:rPr>
              <a:t>sopivat asiantuntijat (verkostosta)</a:t>
            </a:r>
          </a:p>
          <a:p>
            <a:r>
              <a:rPr lang="fi-FI" sz="827" dirty="0">
                <a:solidFill>
                  <a:srgbClr val="FFFFFF"/>
                </a:solidFill>
                <a:latin typeface="Tahoma"/>
              </a:rPr>
              <a:t>Tuen tarpeen kartoitus, työ- ja toimintakyvyn </a:t>
            </a:r>
            <a:r>
              <a:rPr lang="fi-FI" sz="827" dirty="0" err="1">
                <a:solidFill>
                  <a:srgbClr val="FFFFFF"/>
                </a:solidFill>
                <a:latin typeface="Tahoma"/>
              </a:rPr>
              <a:t>arvionti</a:t>
            </a:r>
            <a:r>
              <a:rPr lang="fi-FI" sz="827" dirty="0">
                <a:solidFill>
                  <a:srgbClr val="FFFFFF"/>
                </a:solidFill>
                <a:latin typeface="Tahoma"/>
              </a:rPr>
              <a:t>, monialaisen tiimin kokoaminen, palvelupolun rakentaminen, seuranta</a:t>
            </a:r>
          </a:p>
          <a:p>
            <a:pPr marL="732824">
              <a:lnSpc>
                <a:spcPts val="1188"/>
              </a:lnSpc>
            </a:pPr>
            <a:endParaRPr lang="fi-FI" sz="827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326" name="Rectangle 326"/>
          <p:cNvSpPr/>
          <p:nvPr/>
        </p:nvSpPr>
        <p:spPr>
          <a:xfrm>
            <a:off x="4000041" y="3256213"/>
            <a:ext cx="67326" cy="127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fi-FI" sz="827" dirty="0">
                <a:solidFill>
                  <a:srgbClr val="FFFFFF"/>
                </a:solidFill>
                <a:latin typeface="Tahoma"/>
              </a:rPr>
              <a:t>  </a:t>
            </a:r>
          </a:p>
        </p:txBody>
      </p:sp>
      <p:sp>
        <p:nvSpPr>
          <p:cNvPr id="327" name="Rectangle 327"/>
          <p:cNvSpPr/>
          <p:nvPr/>
        </p:nvSpPr>
        <p:spPr>
          <a:xfrm>
            <a:off x="3461005" y="3519666"/>
            <a:ext cx="2267934" cy="16243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fi-FI" sz="1056" b="1" dirty="0">
                <a:solidFill>
                  <a:srgbClr val="425A7C"/>
                </a:solidFill>
                <a:latin typeface="Tahoma,Bold"/>
              </a:rPr>
              <a:t>Yhteistyökumppanit</a:t>
            </a:r>
            <a:r>
              <a:rPr lang="fi-FI" sz="1056" b="1" spc="-34" dirty="0">
                <a:solidFill>
                  <a:srgbClr val="425A7C"/>
                </a:solidFill>
                <a:latin typeface="Tahoma,Bold"/>
              </a:rPr>
              <a:t> </a:t>
            </a:r>
            <a:r>
              <a:rPr lang="fi-FI" sz="1056" b="1" dirty="0">
                <a:solidFill>
                  <a:srgbClr val="425A7C"/>
                </a:solidFill>
                <a:latin typeface="Tahoma,Bold"/>
              </a:rPr>
              <a:t>ja</a:t>
            </a:r>
            <a:r>
              <a:rPr lang="fi-FI" sz="1056" b="1" spc="-13" dirty="0">
                <a:solidFill>
                  <a:srgbClr val="425A7C"/>
                </a:solidFill>
                <a:latin typeface="Tahoma,Bold"/>
              </a:rPr>
              <a:t> </a:t>
            </a:r>
            <a:r>
              <a:rPr lang="fi-FI" sz="1056" b="1" dirty="0">
                <a:solidFill>
                  <a:srgbClr val="425A7C"/>
                </a:solidFill>
                <a:latin typeface="Tahoma,Bold"/>
              </a:rPr>
              <a:t>-verkosto 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2398DCA8-3BBA-45E8-8440-9BC6D2E8C41A}"/>
              </a:ext>
            </a:extLst>
          </p:cNvPr>
          <p:cNvSpPr txBox="1"/>
          <p:nvPr/>
        </p:nvSpPr>
        <p:spPr>
          <a:xfrm>
            <a:off x="6688179" y="3691381"/>
            <a:ext cx="8250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800" dirty="0">
                <a:solidFill>
                  <a:schemeClr val="bg1"/>
                </a:solidFill>
              </a:rPr>
              <a:t>Oppilaitokset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4B6B891B-ABA9-42D3-A50D-ACD481197214}"/>
              </a:ext>
            </a:extLst>
          </p:cNvPr>
          <p:cNvSpPr txBox="1"/>
          <p:nvPr/>
        </p:nvSpPr>
        <p:spPr>
          <a:xfrm>
            <a:off x="2456832" y="869210"/>
            <a:ext cx="6236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1"/>
                </a:solidFill>
                <a:latin typeface="+mj-lt"/>
              </a:rPr>
              <a:t>Kela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9B48AF63-B8B1-4F4E-9408-192C92D315BC}"/>
              </a:ext>
            </a:extLst>
          </p:cNvPr>
          <p:cNvSpPr txBox="1"/>
          <p:nvPr/>
        </p:nvSpPr>
        <p:spPr>
          <a:xfrm>
            <a:off x="1459932" y="3775142"/>
            <a:ext cx="8162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Työhönvalmennus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4F675396-8508-4B41-A54D-BD6CAA535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785" y="1196311"/>
            <a:ext cx="7739615" cy="3393001"/>
          </a:xfrm>
        </p:spPr>
        <p:txBody>
          <a:bodyPr>
            <a:normAutofit/>
          </a:bodyPr>
          <a:lstStyle/>
          <a:p>
            <a:pPr lvl="1">
              <a:lnSpc>
                <a:spcPct val="107000"/>
              </a:lnSpc>
            </a:pPr>
            <a:r>
              <a:rPr lang="fi-FI" dirty="0"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fi-FI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siakkaan oma tavoite/tahtotila toiminnan keskiössä – motivaatio ja hallinnan tunne omista asioista kasvaa</a:t>
            </a:r>
          </a:p>
          <a:p>
            <a:pPr lvl="1">
              <a:lnSpc>
                <a:spcPct val="107000"/>
              </a:lnSpc>
            </a:pPr>
            <a:r>
              <a:rPr lang="fi-FI" dirty="0"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fi-FI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uen piiriin hakeutumisen kynnys madaltuu </a:t>
            </a:r>
            <a:r>
              <a:rPr lang="fi-FI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fi-FI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”yhden luukun periaate” josta palveluihin ohjataan ja </a:t>
            </a:r>
            <a:r>
              <a:rPr lang="fi-FI" dirty="0">
                <a:ea typeface="Calibri" panose="020F0502020204030204" pitchFamily="34" charset="0"/>
                <a:cs typeface="Times New Roman" panose="02020603050405020304" pitchFamily="18" charset="0"/>
              </a:rPr>
              <a:t>etenemistä palvelupolulla </a:t>
            </a:r>
            <a:r>
              <a:rPr lang="fi-FI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tuetaan</a:t>
            </a:r>
          </a:p>
          <a:p>
            <a:pPr lvl="1">
              <a:lnSpc>
                <a:spcPct val="107000"/>
              </a:lnSpc>
            </a:pPr>
            <a:r>
              <a:rPr lang="fi-FI" dirty="0"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fi-FI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ksilölliset toimenpiteet ja selkeät palvelupolut</a:t>
            </a:r>
          </a:p>
          <a:p>
            <a:pPr lvl="1">
              <a:lnSpc>
                <a:spcPct val="107000"/>
              </a:lnSpc>
            </a:pPr>
            <a:r>
              <a:rPr lang="fi-FI" dirty="0"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fi-FI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hteensovitetut palvelut → yksi palvelupolku/yksi suunnitelma, jota seurataan</a:t>
            </a:r>
          </a:p>
          <a:p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B61E0794-D137-4D38-A577-652F05AB9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785" y="227656"/>
            <a:ext cx="7739615" cy="817373"/>
          </a:xfrm>
        </p:spPr>
        <p:txBody>
          <a:bodyPr/>
          <a:lstStyle/>
          <a:p>
            <a:r>
              <a:rPr lang="fi-FI" dirty="0">
                <a:latin typeface="+mj-lt"/>
              </a:rPr>
              <a:t>Hyödyt asiakkaalle</a:t>
            </a:r>
          </a:p>
        </p:txBody>
      </p:sp>
    </p:spTree>
    <p:extLst>
      <p:ext uri="{BB962C8B-B14F-4D97-AF65-F5344CB8AC3E}">
        <p14:creationId xmlns:p14="http://schemas.microsoft.com/office/powerpoint/2010/main" val="1358669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BA692FCD-66B1-4F10-86B4-711F4BC7D6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fi-FI" dirty="0"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fi-FI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elkeä roolitus toimijoiden kesken (asiakasohjaus helpottuu)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fi-FI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Yhteensovitettu palvelusuunnitelma </a:t>
            </a:r>
            <a:r>
              <a:rPr lang="fi-FI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fi-FI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yhteinen tieto 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fi-FI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Kustannustehokkuus → asiakas heti oikean palvelun piiriin 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fi-FI" dirty="0">
                <a:ea typeface="Calibri" panose="020F0502020204030204" pitchFamily="34" charset="0"/>
                <a:cs typeface="Calibri" panose="020F0502020204030204" pitchFamily="34" charset="0"/>
              </a:rPr>
              <a:t>Työpari/konsultaatio</a:t>
            </a:r>
            <a:endParaRPr lang="fi-FI" sz="18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fi-FI" dirty="0">
                <a:ea typeface="Calibri" panose="020F0502020204030204" pitchFamily="34" charset="0"/>
                <a:cs typeface="Calibri" panose="020F0502020204030204" pitchFamily="34" charset="0"/>
              </a:rPr>
              <a:t>Osaaminen verkoston tarjoamista palveluista lisääntyy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fi-FI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Verkoston hyödyntäminen ja tiedon jakaminen</a:t>
            </a:r>
            <a:endParaRPr lang="fi-FI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3A96D735-8861-4AC8-98FB-D641DBA42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785" y="235340"/>
            <a:ext cx="7739615" cy="763584"/>
          </a:xfrm>
        </p:spPr>
        <p:txBody>
          <a:bodyPr/>
          <a:lstStyle/>
          <a:p>
            <a:r>
              <a:rPr lang="fi-FI" dirty="0">
                <a:latin typeface="+mj-lt"/>
              </a:rPr>
              <a:t>Hyödyt ammattilaisille</a:t>
            </a:r>
          </a:p>
        </p:txBody>
      </p:sp>
    </p:spTree>
    <p:extLst>
      <p:ext uri="{BB962C8B-B14F-4D97-AF65-F5344CB8AC3E}">
        <p14:creationId xmlns:p14="http://schemas.microsoft.com/office/powerpoint/2010/main" val="1511464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N-uudistukset-ppt_01/2020">
  <a:themeElements>
    <a:clrScheme name="VN-tyollisyys">
      <a:dk1>
        <a:sysClr val="windowText" lastClr="000000"/>
      </a:dk1>
      <a:lt1>
        <a:srgbClr val="FFFFFF"/>
      </a:lt1>
      <a:dk2>
        <a:srgbClr val="365ABD"/>
      </a:dk2>
      <a:lt2>
        <a:srgbClr val="9B9183"/>
      </a:lt2>
      <a:accent1>
        <a:srgbClr val="F18700"/>
      </a:accent1>
      <a:accent2>
        <a:srgbClr val="00A79F"/>
      </a:accent2>
      <a:accent3>
        <a:srgbClr val="2699D6"/>
      </a:accent3>
      <a:accent4>
        <a:srgbClr val="D90066"/>
      </a:accent4>
      <a:accent5>
        <a:srgbClr val="8C4091"/>
      </a:accent5>
      <a:accent6>
        <a:srgbClr val="76B82A"/>
      </a:accent6>
      <a:hlink>
        <a:srgbClr val="00A9E0"/>
      </a:hlink>
      <a:folHlink>
        <a:srgbClr val="002F6C"/>
      </a:folHlink>
    </a:clrScheme>
    <a:fontScheme name="V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N-tyollisyys.potx" id="{5A4FD749-049F-4662-B84B-9278351C808F}" vid="{43428384-F227-48C4-92C5-42AE54B5AC71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1273</TotalTime>
  <Words>346</Words>
  <Application>Microsoft Office PowerPoint</Application>
  <PresentationFormat>On-screen Show (16:9)</PresentationFormat>
  <Paragraphs>88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 Narrow,Bold</vt:lpstr>
      <vt:lpstr>Courier New</vt:lpstr>
      <vt:lpstr>Arial</vt:lpstr>
      <vt:lpstr>Calibri</vt:lpstr>
      <vt:lpstr>Arial Narrow</vt:lpstr>
      <vt:lpstr>Tahoma,Bold</vt:lpstr>
      <vt:lpstr>Times New Roman</vt:lpstr>
      <vt:lpstr>Tahoma</vt:lpstr>
      <vt:lpstr>Office Theme</vt:lpstr>
      <vt:lpstr>VN-uudistukset-ppt_01/2020</vt:lpstr>
      <vt:lpstr>PowerPoint Presentation</vt:lpstr>
      <vt:lpstr>Nykytila</vt:lpstr>
      <vt:lpstr>Tilastot</vt:lpstr>
      <vt:lpstr>Kohderyhmä (=segmentti)</vt:lpstr>
      <vt:lpstr>PowerPoint Presentation</vt:lpstr>
      <vt:lpstr>Hyödyt asiakkaalle</vt:lpstr>
      <vt:lpstr>Hyödyt ammattilaisille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Strömmer Minna</dc:creator>
  <cp:lastModifiedBy>Kullbäck Charlotta</cp:lastModifiedBy>
  <cp:revision>85</cp:revision>
  <dcterms:modified xsi:type="dcterms:W3CDTF">2022-08-18T11:44:06Z</dcterms:modified>
</cp:coreProperties>
</file>