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4" r:id="rId9"/>
    <p:sldId id="271" r:id="rId10"/>
  </p:sldIdLst>
  <p:sldSz cx="9144000" cy="5143500" type="screen16x9"/>
  <p:notesSz cx="9144000" cy="51435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ArialMT"/>
      <p:regular r:id="rId15"/>
    </p:embeddedFont>
    <p:embeddedFont>
      <p:font typeface="ArialNarrow-Bold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03498F-5A4A-B5AE-5C21-562D4500E8D9}" name="Masalin Raija" initials="MR" userId="S::raija.masalin@vantaa.fi::21fe8857-ef24-4713-a75a-014dab449d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5F95C-89D1-4AAD-B07B-EF7A4C534488}" v="1024" dt="2022-10-04T10:45:14.679"/>
    <p1510:client id="{4BDA325D-D348-4630-97BE-CD6898FED6DA}" v="1195" dt="2022-10-04T10:01:29.789"/>
    <p1510:client id="{C13DCB32-24E6-4EA6-97D8-4C93DEB26FBE}" v="160" dt="2022-10-04T10:32:07.522"/>
    <p1510:client id="{C5A7D1D7-B728-47FA-946C-17F1591638EB}" v="784" dt="2022-10-04T10:53:06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0"/>
            <a:ext cx="7699248" cy="5143500"/>
          </a:xfrm>
          <a:custGeom>
            <a:avLst/>
            <a:gdLst/>
            <a:ahLst/>
            <a:cxnLst/>
            <a:rect l="0" t="0" r="0" b="0"/>
            <a:pathLst>
              <a:path w="7699248" h="5143500">
                <a:moveTo>
                  <a:pt x="5645150" y="0"/>
                </a:moveTo>
                <a:lnTo>
                  <a:pt x="0" y="0"/>
                </a:lnTo>
                <a:lnTo>
                  <a:pt x="0" y="5143500"/>
                </a:lnTo>
                <a:lnTo>
                  <a:pt x="5124958" y="5143500"/>
                </a:lnTo>
                <a:lnTo>
                  <a:pt x="7699248" y="2160524"/>
                </a:lnTo>
                <a:lnTo>
                  <a:pt x="5645150" y="0"/>
                </a:lnTo>
                <a:close/>
                <a:moveTo>
                  <a:pt x="5140453" y="5143500"/>
                </a:moveTo>
              </a:path>
            </a:pathLst>
          </a:custGeom>
          <a:solidFill>
            <a:srgbClr val="365A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6268211" y="0"/>
            <a:ext cx="2301241" cy="2161033"/>
          </a:xfrm>
          <a:custGeom>
            <a:avLst/>
            <a:gdLst/>
            <a:ahLst/>
            <a:cxnLst/>
            <a:rect l="0" t="0" r="0" b="0"/>
            <a:pathLst>
              <a:path w="2301241" h="2161033">
                <a:moveTo>
                  <a:pt x="0" y="0"/>
                </a:moveTo>
                <a:lnTo>
                  <a:pt x="0" y="0"/>
                </a:lnTo>
                <a:lnTo>
                  <a:pt x="20574" y="122302"/>
                </a:lnTo>
                <a:lnTo>
                  <a:pt x="38100" y="242952"/>
                </a:lnTo>
                <a:lnTo>
                  <a:pt x="49149" y="301625"/>
                </a:lnTo>
                <a:lnTo>
                  <a:pt x="60325" y="362078"/>
                </a:lnTo>
                <a:lnTo>
                  <a:pt x="77724" y="422403"/>
                </a:lnTo>
                <a:lnTo>
                  <a:pt x="93599" y="481077"/>
                </a:lnTo>
                <a:lnTo>
                  <a:pt x="115824" y="544577"/>
                </a:lnTo>
                <a:lnTo>
                  <a:pt x="139700" y="611252"/>
                </a:lnTo>
                <a:lnTo>
                  <a:pt x="166624" y="673228"/>
                </a:lnTo>
                <a:lnTo>
                  <a:pt x="195199" y="738379"/>
                </a:lnTo>
                <a:lnTo>
                  <a:pt x="223774" y="800228"/>
                </a:lnTo>
                <a:lnTo>
                  <a:pt x="255524" y="860553"/>
                </a:lnTo>
                <a:lnTo>
                  <a:pt x="287274" y="922529"/>
                </a:lnTo>
                <a:lnTo>
                  <a:pt x="322199" y="982854"/>
                </a:lnTo>
                <a:lnTo>
                  <a:pt x="357124" y="1041654"/>
                </a:lnTo>
                <a:lnTo>
                  <a:pt x="395224" y="1100329"/>
                </a:lnTo>
                <a:lnTo>
                  <a:pt x="431673" y="1157479"/>
                </a:lnTo>
                <a:lnTo>
                  <a:pt x="471297" y="1214629"/>
                </a:lnTo>
                <a:lnTo>
                  <a:pt x="512572" y="1270254"/>
                </a:lnTo>
                <a:lnTo>
                  <a:pt x="555498" y="1325880"/>
                </a:lnTo>
                <a:lnTo>
                  <a:pt x="598297" y="1379855"/>
                </a:lnTo>
                <a:lnTo>
                  <a:pt x="641223" y="1432179"/>
                </a:lnTo>
                <a:lnTo>
                  <a:pt x="687197" y="1486154"/>
                </a:lnTo>
                <a:lnTo>
                  <a:pt x="731647" y="1536954"/>
                </a:lnTo>
                <a:lnTo>
                  <a:pt x="779272" y="1587881"/>
                </a:lnTo>
                <a:lnTo>
                  <a:pt x="826897" y="1638681"/>
                </a:lnTo>
                <a:lnTo>
                  <a:pt x="874522" y="1686306"/>
                </a:lnTo>
                <a:lnTo>
                  <a:pt x="923671" y="1733931"/>
                </a:lnTo>
                <a:lnTo>
                  <a:pt x="1023620" y="1827530"/>
                </a:lnTo>
                <a:lnTo>
                  <a:pt x="1125220" y="1916558"/>
                </a:lnTo>
                <a:lnTo>
                  <a:pt x="1226820" y="2002283"/>
                </a:lnTo>
                <a:lnTo>
                  <a:pt x="1329945" y="2084833"/>
                </a:lnTo>
                <a:lnTo>
                  <a:pt x="1434720" y="2161033"/>
                </a:lnTo>
                <a:lnTo>
                  <a:pt x="1483869" y="2099056"/>
                </a:lnTo>
                <a:lnTo>
                  <a:pt x="1531494" y="2037208"/>
                </a:lnTo>
                <a:lnTo>
                  <a:pt x="1577595" y="1972056"/>
                </a:lnTo>
                <a:lnTo>
                  <a:pt x="1623569" y="1908556"/>
                </a:lnTo>
                <a:lnTo>
                  <a:pt x="1666368" y="1843405"/>
                </a:lnTo>
                <a:lnTo>
                  <a:pt x="1709294" y="1776730"/>
                </a:lnTo>
                <a:lnTo>
                  <a:pt x="1747394" y="1713230"/>
                </a:lnTo>
                <a:lnTo>
                  <a:pt x="1787018" y="1645031"/>
                </a:lnTo>
                <a:lnTo>
                  <a:pt x="1825118" y="1579880"/>
                </a:lnTo>
                <a:lnTo>
                  <a:pt x="1861567" y="1513205"/>
                </a:lnTo>
                <a:lnTo>
                  <a:pt x="1896492" y="1444879"/>
                </a:lnTo>
                <a:lnTo>
                  <a:pt x="1929893" y="1376680"/>
                </a:lnTo>
                <a:lnTo>
                  <a:pt x="1961643" y="1310005"/>
                </a:lnTo>
                <a:lnTo>
                  <a:pt x="1991742" y="1240155"/>
                </a:lnTo>
                <a:lnTo>
                  <a:pt x="2020317" y="1171829"/>
                </a:lnTo>
                <a:lnTo>
                  <a:pt x="2048892" y="1101979"/>
                </a:lnTo>
                <a:lnTo>
                  <a:pt x="2075816" y="1033654"/>
                </a:lnTo>
                <a:lnTo>
                  <a:pt x="2101216" y="965454"/>
                </a:lnTo>
                <a:lnTo>
                  <a:pt x="2125092" y="895478"/>
                </a:lnTo>
                <a:lnTo>
                  <a:pt x="2145666" y="825628"/>
                </a:lnTo>
                <a:lnTo>
                  <a:pt x="2167891" y="755778"/>
                </a:lnTo>
                <a:lnTo>
                  <a:pt x="2186941" y="687579"/>
                </a:lnTo>
                <a:lnTo>
                  <a:pt x="2204467" y="617729"/>
                </a:lnTo>
                <a:lnTo>
                  <a:pt x="2220342" y="547752"/>
                </a:lnTo>
                <a:lnTo>
                  <a:pt x="2234566" y="479553"/>
                </a:lnTo>
                <a:lnTo>
                  <a:pt x="2248917" y="409703"/>
                </a:lnTo>
                <a:lnTo>
                  <a:pt x="2261617" y="341377"/>
                </a:lnTo>
                <a:lnTo>
                  <a:pt x="2272666" y="271527"/>
                </a:lnTo>
                <a:lnTo>
                  <a:pt x="2282191" y="203200"/>
                </a:lnTo>
                <a:lnTo>
                  <a:pt x="2288541" y="136525"/>
                </a:lnTo>
                <a:lnTo>
                  <a:pt x="2296542" y="68327"/>
                </a:lnTo>
                <a:lnTo>
                  <a:pt x="2301241" y="0"/>
                </a:lnTo>
                <a:lnTo>
                  <a:pt x="0" y="0"/>
                </a:lnTo>
                <a:close/>
                <a:moveTo>
                  <a:pt x="-1124711" y="5143500"/>
                </a:moveTo>
              </a:path>
            </a:pathLst>
          </a:custGeom>
          <a:solidFill>
            <a:srgbClr val="BCC8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7702295" y="1171956"/>
            <a:ext cx="1441705" cy="1656589"/>
          </a:xfrm>
          <a:custGeom>
            <a:avLst/>
            <a:gdLst/>
            <a:ahLst/>
            <a:cxnLst/>
            <a:rect l="0" t="0" r="0" b="0"/>
            <a:pathLst>
              <a:path w="1441705" h="1656589">
                <a:moveTo>
                  <a:pt x="1441705" y="0"/>
                </a:moveTo>
                <a:lnTo>
                  <a:pt x="1441705" y="0"/>
                </a:lnTo>
                <a:lnTo>
                  <a:pt x="1346455" y="44450"/>
                </a:lnTo>
                <a:lnTo>
                  <a:pt x="1252728" y="93599"/>
                </a:lnTo>
                <a:lnTo>
                  <a:pt x="1157478" y="141224"/>
                </a:lnTo>
                <a:lnTo>
                  <a:pt x="1065403" y="190373"/>
                </a:lnTo>
                <a:lnTo>
                  <a:pt x="971677" y="242824"/>
                </a:lnTo>
                <a:lnTo>
                  <a:pt x="881253" y="296673"/>
                </a:lnTo>
                <a:lnTo>
                  <a:pt x="790702" y="352298"/>
                </a:lnTo>
                <a:lnTo>
                  <a:pt x="698627" y="410973"/>
                </a:lnTo>
                <a:lnTo>
                  <a:pt x="609727" y="472822"/>
                </a:lnTo>
                <a:lnTo>
                  <a:pt x="520827" y="537973"/>
                </a:lnTo>
                <a:lnTo>
                  <a:pt x="433451" y="602997"/>
                </a:lnTo>
                <a:lnTo>
                  <a:pt x="344551" y="672847"/>
                </a:lnTo>
                <a:lnTo>
                  <a:pt x="257175" y="747396"/>
                </a:lnTo>
                <a:lnTo>
                  <a:pt x="169926" y="825119"/>
                </a:lnTo>
                <a:lnTo>
                  <a:pt x="84201" y="904494"/>
                </a:lnTo>
                <a:lnTo>
                  <a:pt x="0" y="988568"/>
                </a:lnTo>
                <a:lnTo>
                  <a:pt x="84201" y="1047243"/>
                </a:lnTo>
                <a:lnTo>
                  <a:pt x="168275" y="1107568"/>
                </a:lnTo>
                <a:lnTo>
                  <a:pt x="254000" y="1161543"/>
                </a:lnTo>
                <a:lnTo>
                  <a:pt x="341376" y="1217042"/>
                </a:lnTo>
                <a:lnTo>
                  <a:pt x="428752" y="1269365"/>
                </a:lnTo>
                <a:lnTo>
                  <a:pt x="516001" y="1318642"/>
                </a:lnTo>
                <a:lnTo>
                  <a:pt x="608076" y="1367790"/>
                </a:lnTo>
                <a:lnTo>
                  <a:pt x="696976" y="1412240"/>
                </a:lnTo>
                <a:lnTo>
                  <a:pt x="787527" y="1455040"/>
                </a:lnTo>
                <a:lnTo>
                  <a:pt x="881253" y="1494790"/>
                </a:lnTo>
                <a:lnTo>
                  <a:pt x="971677" y="1529589"/>
                </a:lnTo>
                <a:lnTo>
                  <a:pt x="1065403" y="1564514"/>
                </a:lnTo>
                <a:lnTo>
                  <a:pt x="1159130" y="1593089"/>
                </a:lnTo>
                <a:lnTo>
                  <a:pt x="1252728" y="1616965"/>
                </a:lnTo>
                <a:lnTo>
                  <a:pt x="1346455" y="1639190"/>
                </a:lnTo>
                <a:lnTo>
                  <a:pt x="1441705" y="1656589"/>
                </a:lnTo>
                <a:lnTo>
                  <a:pt x="1441705" y="0"/>
                </a:lnTo>
                <a:close/>
                <a:moveTo>
                  <a:pt x="-3730751" y="3971544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775959" y="2161033"/>
            <a:ext cx="3368041" cy="2982467"/>
          </a:xfrm>
          <a:custGeom>
            <a:avLst/>
            <a:gdLst/>
            <a:ahLst/>
            <a:cxnLst/>
            <a:rect l="0" t="0" r="0" b="0"/>
            <a:pathLst>
              <a:path w="3368041" h="2982467">
                <a:moveTo>
                  <a:pt x="3368041" y="2982467"/>
                </a:moveTo>
                <a:lnTo>
                  <a:pt x="3368041" y="796797"/>
                </a:lnTo>
                <a:lnTo>
                  <a:pt x="3182367" y="709548"/>
                </a:lnTo>
                <a:lnTo>
                  <a:pt x="2998217" y="622172"/>
                </a:lnTo>
                <a:lnTo>
                  <a:pt x="2814067" y="530097"/>
                </a:lnTo>
                <a:lnTo>
                  <a:pt x="2723643" y="484123"/>
                </a:lnTo>
                <a:lnTo>
                  <a:pt x="2634743" y="436498"/>
                </a:lnTo>
                <a:lnTo>
                  <a:pt x="2542668" y="387350"/>
                </a:lnTo>
                <a:lnTo>
                  <a:pt x="2453768" y="338073"/>
                </a:lnTo>
                <a:lnTo>
                  <a:pt x="2364868" y="285750"/>
                </a:lnTo>
                <a:lnTo>
                  <a:pt x="2277619" y="233298"/>
                </a:lnTo>
                <a:lnTo>
                  <a:pt x="2188719" y="179323"/>
                </a:lnTo>
                <a:lnTo>
                  <a:pt x="2101470" y="122173"/>
                </a:lnTo>
                <a:lnTo>
                  <a:pt x="2012570" y="61848"/>
                </a:lnTo>
                <a:lnTo>
                  <a:pt x="1926845" y="0"/>
                </a:lnTo>
                <a:lnTo>
                  <a:pt x="1795146" y="209550"/>
                </a:lnTo>
                <a:lnTo>
                  <a:pt x="1669797" y="414273"/>
                </a:lnTo>
                <a:lnTo>
                  <a:pt x="1549147" y="615822"/>
                </a:lnTo>
                <a:lnTo>
                  <a:pt x="1431672" y="815847"/>
                </a:lnTo>
                <a:lnTo>
                  <a:pt x="1203072" y="1204722"/>
                </a:lnTo>
                <a:lnTo>
                  <a:pt x="1090422" y="1393570"/>
                </a:lnTo>
                <a:lnTo>
                  <a:pt x="979297" y="1580895"/>
                </a:lnTo>
                <a:lnTo>
                  <a:pt x="866648" y="1763445"/>
                </a:lnTo>
                <a:lnTo>
                  <a:pt x="755523" y="1944395"/>
                </a:lnTo>
                <a:lnTo>
                  <a:pt x="638049" y="2123757"/>
                </a:lnTo>
                <a:lnTo>
                  <a:pt x="519050" y="2299944"/>
                </a:lnTo>
                <a:lnTo>
                  <a:pt x="458725" y="2385656"/>
                </a:lnTo>
                <a:lnTo>
                  <a:pt x="398400" y="2472956"/>
                </a:lnTo>
                <a:lnTo>
                  <a:pt x="334900" y="2558669"/>
                </a:lnTo>
                <a:lnTo>
                  <a:pt x="271400" y="2644381"/>
                </a:lnTo>
                <a:lnTo>
                  <a:pt x="204725" y="2730093"/>
                </a:lnTo>
                <a:lnTo>
                  <a:pt x="139700" y="2814218"/>
                </a:lnTo>
                <a:lnTo>
                  <a:pt x="69850" y="2898341"/>
                </a:lnTo>
                <a:lnTo>
                  <a:pt x="0" y="2982467"/>
                </a:lnTo>
                <a:lnTo>
                  <a:pt x="3368041" y="2982467"/>
                </a:lnTo>
                <a:close/>
                <a:moveTo>
                  <a:pt x="-5775959" y="2982467"/>
                </a:moveTo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7702295" y="0"/>
            <a:ext cx="1441705" cy="2161033"/>
          </a:xfrm>
          <a:custGeom>
            <a:avLst/>
            <a:gdLst/>
            <a:ahLst/>
            <a:cxnLst/>
            <a:rect l="0" t="0" r="0" b="0"/>
            <a:pathLst>
              <a:path w="1441705" h="2161033">
                <a:moveTo>
                  <a:pt x="0" y="2161033"/>
                </a:moveTo>
                <a:lnTo>
                  <a:pt x="0" y="2161033"/>
                </a:lnTo>
                <a:lnTo>
                  <a:pt x="84201" y="2100708"/>
                </a:lnTo>
                <a:lnTo>
                  <a:pt x="169926" y="2040383"/>
                </a:lnTo>
                <a:lnTo>
                  <a:pt x="255651" y="1981581"/>
                </a:lnTo>
                <a:lnTo>
                  <a:pt x="342900" y="1924431"/>
                </a:lnTo>
                <a:lnTo>
                  <a:pt x="430276" y="1867281"/>
                </a:lnTo>
                <a:lnTo>
                  <a:pt x="520827" y="1811655"/>
                </a:lnTo>
                <a:lnTo>
                  <a:pt x="609727" y="1756156"/>
                </a:lnTo>
                <a:lnTo>
                  <a:pt x="698627" y="1702181"/>
                </a:lnTo>
                <a:lnTo>
                  <a:pt x="790702" y="1648206"/>
                </a:lnTo>
                <a:lnTo>
                  <a:pt x="881253" y="1597406"/>
                </a:lnTo>
                <a:lnTo>
                  <a:pt x="971677" y="1546606"/>
                </a:lnTo>
                <a:lnTo>
                  <a:pt x="1065403" y="1497330"/>
                </a:lnTo>
                <a:lnTo>
                  <a:pt x="1157478" y="1448054"/>
                </a:lnTo>
                <a:lnTo>
                  <a:pt x="1252728" y="1400429"/>
                </a:lnTo>
                <a:lnTo>
                  <a:pt x="1346455" y="1354455"/>
                </a:lnTo>
                <a:lnTo>
                  <a:pt x="1441705" y="1310005"/>
                </a:lnTo>
                <a:lnTo>
                  <a:pt x="1441705" y="0"/>
                </a:lnTo>
                <a:lnTo>
                  <a:pt x="414401" y="0"/>
                </a:lnTo>
                <a:lnTo>
                  <a:pt x="406527" y="136525"/>
                </a:lnTo>
                <a:lnTo>
                  <a:pt x="393827" y="269875"/>
                </a:lnTo>
                <a:lnTo>
                  <a:pt x="379476" y="404877"/>
                </a:lnTo>
                <a:lnTo>
                  <a:pt x="363601" y="539878"/>
                </a:lnTo>
                <a:lnTo>
                  <a:pt x="344551" y="674879"/>
                </a:lnTo>
                <a:lnTo>
                  <a:pt x="325501" y="811404"/>
                </a:lnTo>
                <a:lnTo>
                  <a:pt x="301625" y="946404"/>
                </a:lnTo>
                <a:lnTo>
                  <a:pt x="277876" y="1081279"/>
                </a:lnTo>
                <a:lnTo>
                  <a:pt x="250825" y="1216279"/>
                </a:lnTo>
                <a:lnTo>
                  <a:pt x="222250" y="1352804"/>
                </a:lnTo>
                <a:lnTo>
                  <a:pt x="190500" y="1487805"/>
                </a:lnTo>
                <a:lnTo>
                  <a:pt x="157226" y="1622806"/>
                </a:lnTo>
                <a:lnTo>
                  <a:pt x="120650" y="1757680"/>
                </a:lnTo>
                <a:lnTo>
                  <a:pt x="82550" y="1891158"/>
                </a:lnTo>
                <a:lnTo>
                  <a:pt x="42926" y="2027683"/>
                </a:lnTo>
                <a:lnTo>
                  <a:pt x="0" y="2161033"/>
                </a:lnTo>
                <a:close/>
                <a:moveTo>
                  <a:pt x="-4719828" y="51435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5602223" y="0"/>
            <a:ext cx="2100072" cy="2161033"/>
          </a:xfrm>
          <a:custGeom>
            <a:avLst/>
            <a:gdLst/>
            <a:ahLst/>
            <a:cxnLst/>
            <a:rect l="0" t="0" r="0" b="0"/>
            <a:pathLst>
              <a:path w="2100072" h="2161033">
                <a:moveTo>
                  <a:pt x="2100072" y="2161033"/>
                </a:moveTo>
                <a:lnTo>
                  <a:pt x="2100072" y="2161033"/>
                </a:lnTo>
                <a:lnTo>
                  <a:pt x="2049272" y="2124456"/>
                </a:lnTo>
                <a:lnTo>
                  <a:pt x="1996948" y="2084833"/>
                </a:lnTo>
                <a:lnTo>
                  <a:pt x="1947672" y="2043558"/>
                </a:lnTo>
                <a:lnTo>
                  <a:pt x="1896872" y="2002283"/>
                </a:lnTo>
                <a:lnTo>
                  <a:pt x="1849247" y="1959356"/>
                </a:lnTo>
                <a:lnTo>
                  <a:pt x="1801622" y="1916558"/>
                </a:lnTo>
                <a:lnTo>
                  <a:pt x="1753997" y="1872108"/>
                </a:lnTo>
                <a:lnTo>
                  <a:pt x="1708023" y="1827530"/>
                </a:lnTo>
                <a:lnTo>
                  <a:pt x="1661922" y="1781556"/>
                </a:lnTo>
                <a:lnTo>
                  <a:pt x="1617472" y="1733931"/>
                </a:lnTo>
                <a:lnTo>
                  <a:pt x="1573022" y="1686306"/>
                </a:lnTo>
                <a:lnTo>
                  <a:pt x="1530223" y="1638681"/>
                </a:lnTo>
                <a:lnTo>
                  <a:pt x="1488948" y="1587881"/>
                </a:lnTo>
                <a:lnTo>
                  <a:pt x="1447673" y="1536954"/>
                </a:lnTo>
                <a:lnTo>
                  <a:pt x="1406398" y="1486154"/>
                </a:lnTo>
                <a:lnTo>
                  <a:pt x="1366774" y="1432179"/>
                </a:lnTo>
                <a:lnTo>
                  <a:pt x="1327023" y="1379855"/>
                </a:lnTo>
                <a:lnTo>
                  <a:pt x="1290574" y="1325880"/>
                </a:lnTo>
                <a:lnTo>
                  <a:pt x="1253998" y="1270254"/>
                </a:lnTo>
                <a:lnTo>
                  <a:pt x="1219073" y="1214629"/>
                </a:lnTo>
                <a:lnTo>
                  <a:pt x="1185799" y="1157479"/>
                </a:lnTo>
                <a:lnTo>
                  <a:pt x="1150874" y="1100329"/>
                </a:lnTo>
                <a:lnTo>
                  <a:pt x="1119124" y="1041654"/>
                </a:lnTo>
                <a:lnTo>
                  <a:pt x="1088898" y="982854"/>
                </a:lnTo>
                <a:lnTo>
                  <a:pt x="1058799" y="922529"/>
                </a:lnTo>
                <a:lnTo>
                  <a:pt x="1030224" y="860553"/>
                </a:lnTo>
                <a:lnTo>
                  <a:pt x="1001649" y="800228"/>
                </a:lnTo>
                <a:lnTo>
                  <a:pt x="974598" y="738379"/>
                </a:lnTo>
                <a:lnTo>
                  <a:pt x="949198" y="673228"/>
                </a:lnTo>
                <a:lnTo>
                  <a:pt x="923798" y="611252"/>
                </a:lnTo>
                <a:lnTo>
                  <a:pt x="901573" y="544577"/>
                </a:lnTo>
                <a:lnTo>
                  <a:pt x="879348" y="481077"/>
                </a:lnTo>
                <a:lnTo>
                  <a:pt x="860298" y="422403"/>
                </a:lnTo>
                <a:lnTo>
                  <a:pt x="842899" y="362078"/>
                </a:lnTo>
                <a:lnTo>
                  <a:pt x="825373" y="301625"/>
                </a:lnTo>
                <a:lnTo>
                  <a:pt x="811149" y="242952"/>
                </a:lnTo>
                <a:lnTo>
                  <a:pt x="796798" y="182627"/>
                </a:lnTo>
                <a:lnTo>
                  <a:pt x="782574" y="122302"/>
                </a:lnTo>
                <a:lnTo>
                  <a:pt x="773049" y="60325"/>
                </a:lnTo>
                <a:lnTo>
                  <a:pt x="760349" y="0"/>
                </a:lnTo>
                <a:lnTo>
                  <a:pt x="0" y="0"/>
                </a:lnTo>
                <a:lnTo>
                  <a:pt x="111125" y="157227"/>
                </a:lnTo>
                <a:lnTo>
                  <a:pt x="222250" y="312802"/>
                </a:lnTo>
                <a:lnTo>
                  <a:pt x="338074" y="465202"/>
                </a:lnTo>
                <a:lnTo>
                  <a:pt x="458724" y="612903"/>
                </a:lnTo>
                <a:lnTo>
                  <a:pt x="579374" y="757429"/>
                </a:lnTo>
                <a:lnTo>
                  <a:pt x="704723" y="901828"/>
                </a:lnTo>
                <a:lnTo>
                  <a:pt x="833374" y="1041654"/>
                </a:lnTo>
                <a:lnTo>
                  <a:pt x="963549" y="1179704"/>
                </a:lnTo>
                <a:lnTo>
                  <a:pt x="1095248" y="1311529"/>
                </a:lnTo>
                <a:lnTo>
                  <a:pt x="1233424" y="1443355"/>
                </a:lnTo>
                <a:lnTo>
                  <a:pt x="1369949" y="1570355"/>
                </a:lnTo>
                <a:lnTo>
                  <a:pt x="1511173" y="1695831"/>
                </a:lnTo>
                <a:lnTo>
                  <a:pt x="1655572" y="1816481"/>
                </a:lnTo>
                <a:lnTo>
                  <a:pt x="1801622" y="1933956"/>
                </a:lnTo>
                <a:lnTo>
                  <a:pt x="1949323" y="2048256"/>
                </a:lnTo>
                <a:lnTo>
                  <a:pt x="2100072" y="2161033"/>
                </a:lnTo>
                <a:close/>
                <a:moveTo>
                  <a:pt x="-2619756" y="5143500"/>
                </a:moveTo>
              </a:path>
            </a:pathLst>
          </a:custGeom>
          <a:solidFill>
            <a:srgbClr val="7991D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7702295" y="2161033"/>
            <a:ext cx="1441705" cy="851916"/>
          </a:xfrm>
          <a:custGeom>
            <a:avLst/>
            <a:gdLst/>
            <a:ahLst/>
            <a:cxnLst/>
            <a:rect l="0" t="0" r="0" b="0"/>
            <a:pathLst>
              <a:path w="1441705" h="851916">
                <a:moveTo>
                  <a:pt x="1441705" y="599694"/>
                </a:moveTo>
                <a:lnTo>
                  <a:pt x="1441705" y="599694"/>
                </a:lnTo>
                <a:lnTo>
                  <a:pt x="1346455" y="582167"/>
                </a:lnTo>
                <a:lnTo>
                  <a:pt x="1252728" y="564769"/>
                </a:lnTo>
                <a:lnTo>
                  <a:pt x="1159130" y="541019"/>
                </a:lnTo>
                <a:lnTo>
                  <a:pt x="1065403" y="515619"/>
                </a:lnTo>
                <a:lnTo>
                  <a:pt x="971677" y="490219"/>
                </a:lnTo>
                <a:lnTo>
                  <a:pt x="881253" y="458469"/>
                </a:lnTo>
                <a:lnTo>
                  <a:pt x="787527" y="425195"/>
                </a:lnTo>
                <a:lnTo>
                  <a:pt x="696976" y="390270"/>
                </a:lnTo>
                <a:lnTo>
                  <a:pt x="608076" y="352170"/>
                </a:lnTo>
                <a:lnTo>
                  <a:pt x="516001" y="309372"/>
                </a:lnTo>
                <a:lnTo>
                  <a:pt x="428752" y="264922"/>
                </a:lnTo>
                <a:lnTo>
                  <a:pt x="341376" y="218947"/>
                </a:lnTo>
                <a:lnTo>
                  <a:pt x="254000" y="168147"/>
                </a:lnTo>
                <a:lnTo>
                  <a:pt x="168275" y="114172"/>
                </a:lnTo>
                <a:lnTo>
                  <a:pt x="84201" y="58673"/>
                </a:lnTo>
                <a:lnTo>
                  <a:pt x="0" y="0"/>
                </a:lnTo>
                <a:lnTo>
                  <a:pt x="85725" y="63500"/>
                </a:lnTo>
                <a:lnTo>
                  <a:pt x="174625" y="123697"/>
                </a:lnTo>
                <a:lnTo>
                  <a:pt x="262001" y="182498"/>
                </a:lnTo>
                <a:lnTo>
                  <a:pt x="350901" y="241172"/>
                </a:lnTo>
                <a:lnTo>
                  <a:pt x="438277" y="298195"/>
                </a:lnTo>
                <a:lnTo>
                  <a:pt x="527177" y="355345"/>
                </a:lnTo>
                <a:lnTo>
                  <a:pt x="616077" y="410844"/>
                </a:lnTo>
                <a:lnTo>
                  <a:pt x="708152" y="464819"/>
                </a:lnTo>
                <a:lnTo>
                  <a:pt x="797052" y="515619"/>
                </a:lnTo>
                <a:lnTo>
                  <a:pt x="887603" y="567944"/>
                </a:lnTo>
                <a:lnTo>
                  <a:pt x="979678" y="618744"/>
                </a:lnTo>
                <a:lnTo>
                  <a:pt x="1071753" y="667892"/>
                </a:lnTo>
                <a:lnTo>
                  <a:pt x="1163828" y="713866"/>
                </a:lnTo>
                <a:lnTo>
                  <a:pt x="1255903" y="761491"/>
                </a:lnTo>
                <a:lnTo>
                  <a:pt x="1349630" y="807466"/>
                </a:lnTo>
                <a:lnTo>
                  <a:pt x="1441705" y="851916"/>
                </a:lnTo>
                <a:lnTo>
                  <a:pt x="1441705" y="599694"/>
                </a:lnTo>
                <a:close/>
                <a:moveTo>
                  <a:pt x="-5319522" y="2982467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5105400" y="2161033"/>
            <a:ext cx="2596895" cy="2982467"/>
          </a:xfrm>
          <a:custGeom>
            <a:avLst/>
            <a:gdLst/>
            <a:ahLst/>
            <a:cxnLst/>
            <a:rect l="0" t="0" r="0" b="0"/>
            <a:pathLst>
              <a:path w="2596895" h="2982467">
                <a:moveTo>
                  <a:pt x="0" y="2982467"/>
                </a:moveTo>
                <a:lnTo>
                  <a:pt x="933322" y="2982467"/>
                </a:lnTo>
                <a:lnTo>
                  <a:pt x="1003172" y="2898341"/>
                </a:lnTo>
                <a:lnTo>
                  <a:pt x="1073022" y="2814218"/>
                </a:lnTo>
                <a:lnTo>
                  <a:pt x="1141348" y="2728506"/>
                </a:lnTo>
                <a:lnTo>
                  <a:pt x="1206372" y="2642793"/>
                </a:lnTo>
                <a:lnTo>
                  <a:pt x="1273047" y="2557081"/>
                </a:lnTo>
                <a:lnTo>
                  <a:pt x="1336547" y="2469781"/>
                </a:lnTo>
                <a:lnTo>
                  <a:pt x="1401571" y="2382481"/>
                </a:lnTo>
                <a:lnTo>
                  <a:pt x="1463547" y="2293594"/>
                </a:lnTo>
                <a:lnTo>
                  <a:pt x="1525396" y="2204707"/>
                </a:lnTo>
                <a:lnTo>
                  <a:pt x="1584197" y="2114232"/>
                </a:lnTo>
                <a:lnTo>
                  <a:pt x="1642871" y="2023757"/>
                </a:lnTo>
                <a:lnTo>
                  <a:pt x="1700021" y="1933282"/>
                </a:lnTo>
                <a:lnTo>
                  <a:pt x="1757171" y="1841220"/>
                </a:lnTo>
                <a:lnTo>
                  <a:pt x="1812797" y="1749158"/>
                </a:lnTo>
                <a:lnTo>
                  <a:pt x="1865121" y="1655571"/>
                </a:lnTo>
                <a:lnTo>
                  <a:pt x="1917572" y="1563496"/>
                </a:lnTo>
                <a:lnTo>
                  <a:pt x="1969896" y="1468246"/>
                </a:lnTo>
                <a:lnTo>
                  <a:pt x="2019045" y="1372996"/>
                </a:lnTo>
                <a:lnTo>
                  <a:pt x="2069845" y="1279270"/>
                </a:lnTo>
                <a:lnTo>
                  <a:pt x="2117470" y="1182497"/>
                </a:lnTo>
                <a:lnTo>
                  <a:pt x="2163571" y="1085722"/>
                </a:lnTo>
                <a:lnTo>
                  <a:pt x="2208021" y="990472"/>
                </a:lnTo>
                <a:lnTo>
                  <a:pt x="2252471" y="893572"/>
                </a:lnTo>
                <a:lnTo>
                  <a:pt x="2295270" y="795273"/>
                </a:lnTo>
                <a:lnTo>
                  <a:pt x="2338196" y="698372"/>
                </a:lnTo>
                <a:lnTo>
                  <a:pt x="2377820" y="598423"/>
                </a:lnTo>
                <a:lnTo>
                  <a:pt x="2419095" y="499998"/>
                </a:lnTo>
                <a:lnTo>
                  <a:pt x="2457195" y="401573"/>
                </a:lnTo>
                <a:lnTo>
                  <a:pt x="2493771" y="301625"/>
                </a:lnTo>
                <a:lnTo>
                  <a:pt x="2530220" y="201548"/>
                </a:lnTo>
                <a:lnTo>
                  <a:pt x="2563621" y="99948"/>
                </a:lnTo>
                <a:lnTo>
                  <a:pt x="2596895" y="0"/>
                </a:lnTo>
                <a:lnTo>
                  <a:pt x="2492120" y="77723"/>
                </a:lnTo>
                <a:lnTo>
                  <a:pt x="2390520" y="155575"/>
                </a:lnTo>
                <a:lnTo>
                  <a:pt x="2288920" y="234950"/>
                </a:lnTo>
                <a:lnTo>
                  <a:pt x="2188971" y="314325"/>
                </a:lnTo>
                <a:lnTo>
                  <a:pt x="2090546" y="396875"/>
                </a:lnTo>
                <a:lnTo>
                  <a:pt x="1993645" y="479297"/>
                </a:lnTo>
                <a:lnTo>
                  <a:pt x="1900046" y="563498"/>
                </a:lnTo>
                <a:lnTo>
                  <a:pt x="1804796" y="649223"/>
                </a:lnTo>
                <a:lnTo>
                  <a:pt x="1712721" y="734948"/>
                </a:lnTo>
                <a:lnTo>
                  <a:pt x="1620646" y="822197"/>
                </a:lnTo>
                <a:lnTo>
                  <a:pt x="1531746" y="909447"/>
                </a:lnTo>
                <a:lnTo>
                  <a:pt x="1444497" y="998347"/>
                </a:lnTo>
                <a:lnTo>
                  <a:pt x="1358772" y="1090422"/>
                </a:lnTo>
                <a:lnTo>
                  <a:pt x="1273047" y="1180972"/>
                </a:lnTo>
                <a:lnTo>
                  <a:pt x="1188973" y="1273047"/>
                </a:lnTo>
                <a:lnTo>
                  <a:pt x="1106423" y="1366646"/>
                </a:lnTo>
                <a:lnTo>
                  <a:pt x="1027048" y="1461896"/>
                </a:lnTo>
                <a:lnTo>
                  <a:pt x="947673" y="1557146"/>
                </a:lnTo>
                <a:lnTo>
                  <a:pt x="871473" y="1653920"/>
                </a:lnTo>
                <a:lnTo>
                  <a:pt x="795273" y="1750745"/>
                </a:lnTo>
                <a:lnTo>
                  <a:pt x="719073" y="1849158"/>
                </a:lnTo>
                <a:lnTo>
                  <a:pt x="646048" y="1949157"/>
                </a:lnTo>
                <a:lnTo>
                  <a:pt x="574675" y="2049157"/>
                </a:lnTo>
                <a:lnTo>
                  <a:pt x="504825" y="2149157"/>
                </a:lnTo>
                <a:lnTo>
                  <a:pt x="438150" y="2250744"/>
                </a:lnTo>
                <a:lnTo>
                  <a:pt x="369823" y="2352319"/>
                </a:lnTo>
                <a:lnTo>
                  <a:pt x="304800" y="2455494"/>
                </a:lnTo>
                <a:lnTo>
                  <a:pt x="241300" y="2558669"/>
                </a:lnTo>
                <a:lnTo>
                  <a:pt x="179323" y="2665018"/>
                </a:lnTo>
                <a:lnTo>
                  <a:pt x="117475" y="2769768"/>
                </a:lnTo>
                <a:lnTo>
                  <a:pt x="58673" y="2876120"/>
                </a:lnTo>
                <a:lnTo>
                  <a:pt x="0" y="2982467"/>
                </a:lnTo>
                <a:close/>
                <a:moveTo>
                  <a:pt x="-5105400" y="2982467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52" y="4507993"/>
            <a:ext cx="2412492" cy="481583"/>
          </a:xfrm>
          <a:prstGeom prst="rect">
            <a:avLst/>
          </a:prstGeom>
          <a:noFill/>
        </p:spPr>
      </p:pic>
      <p:sp>
        <p:nvSpPr>
          <p:cNvPr id="110" name="Rectangle 110"/>
          <p:cNvSpPr/>
          <p:nvPr/>
        </p:nvSpPr>
        <p:spPr>
          <a:xfrm>
            <a:off x="775106" y="1111413"/>
            <a:ext cx="3582618" cy="1723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600" b="1" i="0" spc="-220" baseline="0">
                <a:solidFill>
                  <a:srgbClr val="FFFFFF"/>
                </a:solidFill>
                <a:latin typeface="ArialNarrow-Bold"/>
              </a:rPr>
              <a:t>T</a:t>
            </a:r>
            <a:r>
              <a:rPr lang="tg-Cyrl-TJ" sz="3600" b="1" i="0" spc="0" baseline="0">
                <a:solidFill>
                  <a:srgbClr val="FFFFFF"/>
                </a:solidFill>
                <a:latin typeface="ArialNarrow-Bold"/>
              </a:rPr>
              <a:t>yökyvyn</a:t>
            </a:r>
            <a:r>
              <a:rPr lang="tg-Cyrl-TJ" sz="3600" b="1" i="0" spc="-26" baseline="0">
                <a:solidFill>
                  <a:srgbClr val="FFFFFF"/>
                </a:solidFill>
                <a:latin typeface="ArialNarrow-Bold"/>
              </a:rPr>
              <a:t> </a:t>
            </a:r>
            <a:r>
              <a:rPr lang="tg-Cyrl-TJ" sz="3600" b="1" i="0" spc="0" baseline="0">
                <a:solidFill>
                  <a:srgbClr val="FFFFFF"/>
                </a:solidFill>
                <a:latin typeface="ArialNarrow-Bold"/>
              </a:rPr>
              <a:t>tuen </a:t>
            </a:r>
          </a:p>
          <a:p>
            <a:pPr marL="0">
              <a:lnSpc>
                <a:spcPts val="4322"/>
              </a:lnSpc>
            </a:pPr>
            <a:r>
              <a:rPr lang="tg-Cyrl-TJ" sz="3600" b="1" i="0" spc="0" baseline="0">
                <a:solidFill>
                  <a:srgbClr val="FFFFFF"/>
                </a:solidFill>
                <a:latin typeface="ArialNarrow-Bold"/>
              </a:rPr>
              <a:t>palvelukok</a:t>
            </a:r>
            <a:r>
              <a:rPr lang="tg-Cyrl-TJ" sz="3600" b="1" i="0" spc="-11" baseline="0">
                <a:solidFill>
                  <a:srgbClr val="FFFFFF"/>
                </a:solidFill>
                <a:latin typeface="ArialNarrow-Bold"/>
              </a:rPr>
              <a:t>o</a:t>
            </a:r>
            <a:r>
              <a:rPr lang="tg-Cyrl-TJ" sz="3600" b="1" i="0" spc="0" baseline="0">
                <a:solidFill>
                  <a:srgbClr val="FFFFFF"/>
                </a:solidFill>
                <a:latin typeface="ArialNarrow-Bold"/>
              </a:rPr>
              <a:t>naisuus</a:t>
            </a:r>
          </a:p>
          <a:p>
            <a:pPr marL="0">
              <a:lnSpc>
                <a:spcPts val="4296"/>
              </a:lnSpc>
            </a:pPr>
            <a:r>
              <a:rPr lang="tg-Cyrl-TJ" sz="3600" b="1" i="0" spc="-159" baseline="0">
                <a:solidFill>
                  <a:srgbClr val="FFFFFF"/>
                </a:solidFill>
                <a:latin typeface="ArialNarrow-Bold"/>
              </a:rPr>
              <a:t>V</a:t>
            </a:r>
            <a:r>
              <a:rPr lang="tg-Cyrl-TJ" sz="3600" b="1" i="0" spc="0" baseline="0">
                <a:solidFill>
                  <a:srgbClr val="FFFFFF"/>
                </a:solidFill>
                <a:latin typeface="ArialNarrow-Bold"/>
              </a:rPr>
              <a:t>antaa-Kerava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7606283" y="0"/>
            <a:ext cx="1537717" cy="4587241"/>
          </a:xfrm>
          <a:custGeom>
            <a:avLst/>
            <a:gdLst/>
            <a:ahLst/>
            <a:cxnLst/>
            <a:rect l="0" t="0" r="0" b="0"/>
            <a:pathLst>
              <a:path w="1537717" h="4587241">
                <a:moveTo>
                  <a:pt x="9525" y="0"/>
                </a:moveTo>
                <a:lnTo>
                  <a:pt x="9525" y="0"/>
                </a:lnTo>
                <a:lnTo>
                  <a:pt x="1524" y="153924"/>
                </a:lnTo>
                <a:lnTo>
                  <a:pt x="0" y="306324"/>
                </a:lnTo>
                <a:lnTo>
                  <a:pt x="0" y="460248"/>
                </a:lnTo>
                <a:lnTo>
                  <a:pt x="3175" y="612648"/>
                </a:lnTo>
                <a:lnTo>
                  <a:pt x="12700" y="766699"/>
                </a:lnTo>
                <a:lnTo>
                  <a:pt x="23749" y="915924"/>
                </a:lnTo>
                <a:lnTo>
                  <a:pt x="38100" y="1068197"/>
                </a:lnTo>
                <a:lnTo>
                  <a:pt x="57150" y="1217422"/>
                </a:lnTo>
                <a:lnTo>
                  <a:pt x="79375" y="1368298"/>
                </a:lnTo>
                <a:lnTo>
                  <a:pt x="103124" y="1517397"/>
                </a:lnTo>
                <a:lnTo>
                  <a:pt x="131699" y="1663447"/>
                </a:lnTo>
                <a:lnTo>
                  <a:pt x="165100" y="1812672"/>
                </a:lnTo>
                <a:lnTo>
                  <a:pt x="198374" y="1958721"/>
                </a:lnTo>
                <a:lnTo>
                  <a:pt x="237998" y="2103121"/>
                </a:lnTo>
                <a:lnTo>
                  <a:pt x="279273" y="2247646"/>
                </a:lnTo>
                <a:lnTo>
                  <a:pt x="323723" y="2390395"/>
                </a:lnTo>
                <a:lnTo>
                  <a:pt x="374523" y="2545970"/>
                </a:lnTo>
                <a:lnTo>
                  <a:pt x="431673" y="2698370"/>
                </a:lnTo>
                <a:lnTo>
                  <a:pt x="490348" y="2847595"/>
                </a:lnTo>
                <a:lnTo>
                  <a:pt x="553848" y="2996820"/>
                </a:lnTo>
                <a:lnTo>
                  <a:pt x="617348" y="3141218"/>
                </a:lnTo>
                <a:lnTo>
                  <a:pt x="687071" y="3284093"/>
                </a:lnTo>
                <a:lnTo>
                  <a:pt x="758572" y="3425318"/>
                </a:lnTo>
                <a:lnTo>
                  <a:pt x="834772" y="3563493"/>
                </a:lnTo>
                <a:lnTo>
                  <a:pt x="912496" y="3699892"/>
                </a:lnTo>
                <a:lnTo>
                  <a:pt x="993395" y="3833242"/>
                </a:lnTo>
                <a:lnTo>
                  <a:pt x="1077469" y="3966617"/>
                </a:lnTo>
                <a:lnTo>
                  <a:pt x="1163194" y="4095179"/>
                </a:lnTo>
                <a:lnTo>
                  <a:pt x="1253618" y="4220579"/>
                </a:lnTo>
                <a:lnTo>
                  <a:pt x="1344169" y="4345979"/>
                </a:lnTo>
                <a:lnTo>
                  <a:pt x="1439292" y="4468191"/>
                </a:lnTo>
                <a:lnTo>
                  <a:pt x="1537717" y="4587241"/>
                </a:lnTo>
                <a:lnTo>
                  <a:pt x="1537717" y="0"/>
                </a:lnTo>
                <a:lnTo>
                  <a:pt x="9525" y="0"/>
                </a:lnTo>
                <a:close/>
                <a:moveTo>
                  <a:pt x="-2462783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7975092" y="0"/>
            <a:ext cx="1168908" cy="1318260"/>
          </a:xfrm>
          <a:custGeom>
            <a:avLst/>
            <a:gdLst/>
            <a:ahLst/>
            <a:cxnLst/>
            <a:rect l="0" t="0" r="0" b="0"/>
            <a:pathLst>
              <a:path w="1168908" h="1318260">
                <a:moveTo>
                  <a:pt x="870330" y="1132460"/>
                </a:moveTo>
                <a:lnTo>
                  <a:pt x="870330" y="1132460"/>
                </a:lnTo>
                <a:lnTo>
                  <a:pt x="943355" y="1183260"/>
                </a:lnTo>
                <a:lnTo>
                  <a:pt x="1016380" y="1230885"/>
                </a:lnTo>
                <a:lnTo>
                  <a:pt x="1092708" y="1275335"/>
                </a:lnTo>
                <a:lnTo>
                  <a:pt x="1168908" y="1318260"/>
                </a:lnTo>
                <a:lnTo>
                  <a:pt x="1168908" y="0"/>
                </a:lnTo>
                <a:lnTo>
                  <a:pt x="0" y="0"/>
                </a:lnTo>
                <a:lnTo>
                  <a:pt x="34925" y="87377"/>
                </a:lnTo>
                <a:lnTo>
                  <a:pt x="73025" y="171578"/>
                </a:lnTo>
                <a:lnTo>
                  <a:pt x="114300" y="255652"/>
                </a:lnTo>
                <a:lnTo>
                  <a:pt x="158876" y="335154"/>
                </a:lnTo>
                <a:lnTo>
                  <a:pt x="204851" y="414529"/>
                </a:lnTo>
                <a:lnTo>
                  <a:pt x="254126" y="490729"/>
                </a:lnTo>
                <a:lnTo>
                  <a:pt x="304926" y="567055"/>
                </a:lnTo>
                <a:lnTo>
                  <a:pt x="358901" y="638429"/>
                </a:lnTo>
                <a:lnTo>
                  <a:pt x="416051" y="706755"/>
                </a:lnTo>
                <a:lnTo>
                  <a:pt x="473328" y="775081"/>
                </a:lnTo>
                <a:lnTo>
                  <a:pt x="536828" y="841756"/>
                </a:lnTo>
                <a:lnTo>
                  <a:pt x="598804" y="903733"/>
                </a:lnTo>
                <a:lnTo>
                  <a:pt x="663828" y="964058"/>
                </a:lnTo>
                <a:lnTo>
                  <a:pt x="730503" y="1024383"/>
                </a:lnTo>
                <a:lnTo>
                  <a:pt x="798829" y="1078485"/>
                </a:lnTo>
                <a:lnTo>
                  <a:pt x="870330" y="1132460"/>
                </a:lnTo>
                <a:close/>
                <a:moveTo>
                  <a:pt x="-39640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59" y="4732021"/>
            <a:ext cx="1542288" cy="307847"/>
          </a:xfrm>
          <a:prstGeom prst="rect">
            <a:avLst/>
          </a:prstGeom>
          <a:noFill/>
        </p:spPr>
      </p:pic>
      <p:sp>
        <p:nvSpPr>
          <p:cNvPr id="117" name="Rectangle 117"/>
          <p:cNvSpPr/>
          <p:nvPr/>
        </p:nvSpPr>
        <p:spPr>
          <a:xfrm>
            <a:off x="524255" y="1377377"/>
            <a:ext cx="6506572" cy="350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8224" algn="l"/>
              </a:tabLst>
            </a:pPr>
            <a:r>
              <a:rPr lang="tg-Cyrl-TJ" sz="2004" b="0" i="0" spc="0" baseline="0">
                <a:solidFill>
                  <a:srgbClr val="F18700"/>
                </a:solidFill>
                <a:latin typeface="ArialMT"/>
              </a:rPr>
              <a:t>•	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Lis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ä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 os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öl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l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-33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en 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öm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en 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ökyvyn</a:t>
            </a:r>
            <a:r>
              <a:rPr lang="tg-Cyrl-TJ" sz="2004" b="0" i="0" spc="-45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edel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l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yty</a:t>
            </a:r>
            <a:r>
              <a:rPr lang="tg-Cyrl-TJ" sz="2004" b="0" i="0" spc="-19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siä, 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</a:t>
            </a:r>
            <a:r>
              <a:rPr lang="tg-Cyrl-TJ" sz="2004" b="0" i="0" spc="442" baseline="0">
                <a:solidFill>
                  <a:srgbClr val="000000"/>
                </a:solidFill>
                <a:latin typeface="Calibri"/>
              </a:rPr>
              <a:t>-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ja 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792480" y="1697000"/>
            <a:ext cx="4778642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oi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m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nt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akyk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 ja y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h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eis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unnall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 osall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suu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a.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524255" y="2104707"/>
            <a:ext cx="6697860" cy="350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8224" algn="l"/>
              </a:tabLst>
            </a:pPr>
            <a:r>
              <a:rPr lang="tg-Cyrl-TJ" sz="2004" b="0" i="0" spc="0" baseline="0">
                <a:solidFill>
                  <a:srgbClr val="F18700"/>
                </a:solidFill>
                <a:latin typeface="ArialMT"/>
              </a:rPr>
              <a:t>•	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Luoda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moniala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nen pal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elu</a:t>
            </a:r>
            <a:r>
              <a:rPr lang="tg-Cyrl-TJ" sz="2004" b="0" i="0" spc="-69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o</a:t>
            </a:r>
            <a:r>
              <a:rPr lang="tg-Cyrl-TJ" sz="2004" b="0" i="0" spc="-73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onaisuus, jossa os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ökykyi</a:t>
            </a:r>
            <a:r>
              <a:rPr lang="tg-Cyrl-TJ" sz="2004" b="0" i="0" spc="-33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en 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792480" y="2424329"/>
            <a:ext cx="6212286" cy="5797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öm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en t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ökyvyn</a:t>
            </a:r>
            <a:r>
              <a:rPr lang="tg-Cyrl-TJ" sz="2004" b="0" i="0" spc="-37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ar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 tunni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-15" baseline="0">
                <a:solidFill>
                  <a:srgbClr val="000000"/>
                </a:solidFill>
                <a:latin typeface="Calibri"/>
              </a:rPr>
              <a:t>e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aan, ja joissa pal</a:t>
            </a:r>
            <a:r>
              <a:rPr lang="tg-Cyrl-TJ" sz="2004" b="0" i="0" spc="-33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elut ja </a:t>
            </a:r>
          </a:p>
          <a:p>
            <a:pPr marL="0">
              <a:lnSpc>
                <a:spcPts val="2160"/>
              </a:lnSpc>
            </a:pP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pal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elupolut 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oi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m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-35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 asia</a:t>
            </a:r>
            <a:r>
              <a:rPr lang="tg-Cyrl-TJ" sz="2004" b="0" i="0" spc="-37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aslä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h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öise</a:t>
            </a:r>
            <a:r>
              <a:rPr lang="tg-Cyrl-TJ" sz="2004" b="0" i="0" spc="-29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ti.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524255" y="3104107"/>
            <a:ext cx="7220536" cy="3511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8224" algn="l"/>
              </a:tabLst>
            </a:pPr>
            <a:r>
              <a:rPr lang="tg-Cyrl-TJ" sz="2006" b="0" i="0" spc="0" baseline="0">
                <a:solidFill>
                  <a:srgbClr val="F18700"/>
                </a:solidFill>
                <a:latin typeface="ArialMT"/>
              </a:rPr>
              <a:t>•	</a:t>
            </a:r>
            <a:r>
              <a:rPr lang="tg-Cyrl-TJ" sz="2006" b="0" i="0" spc="-37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ehi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ää amm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at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ti</a:t>
            </a:r>
            <a:r>
              <a:rPr lang="tg-Cyrl-TJ" sz="2006" b="0" i="0" spc="-13" baseline="0">
                <a:solidFill>
                  <a:srgbClr val="000000"/>
                </a:solidFill>
                <a:latin typeface="Calibri"/>
              </a:rPr>
              <a:t>l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ai</a:t>
            </a:r>
            <a:r>
              <a:rPr lang="tg-Cyrl-TJ" sz="2006" b="0" i="0" spc="-29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en osaami</a:t>
            </a:r>
            <a:r>
              <a:rPr lang="tg-Cyrl-TJ" sz="2006" b="0" i="0" spc="-35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a s</a:t>
            </a:r>
            <a:r>
              <a:rPr lang="tg-Cyrl-TJ" sz="2006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en, </a:t>
            </a:r>
            <a:r>
              <a:rPr lang="tg-Cyrl-TJ" sz="2006" b="0" i="0" spc="-17" baseline="0">
                <a:solidFill>
                  <a:srgbClr val="000000"/>
                </a:solidFill>
                <a:latin typeface="Calibri"/>
              </a:rPr>
              <a:t>e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ä he tu</a:t>
            </a:r>
            <a:r>
              <a:rPr lang="tg-Cyrl-TJ" sz="2006" b="0" i="0" spc="-19" baseline="0">
                <a:solidFill>
                  <a:srgbClr val="000000"/>
                </a:solidFill>
                <a:latin typeface="Calibri"/>
              </a:rPr>
              <a:t>n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-17" baseline="0">
                <a:solidFill>
                  <a:srgbClr val="000000"/>
                </a:solidFill>
                <a:latin typeface="Calibri"/>
              </a:rPr>
              <a:t>e</a:t>
            </a:r>
            <a:r>
              <a:rPr lang="tg-Cyrl-TJ" sz="2006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t t</a:t>
            </a:r>
            <a:r>
              <a:rPr lang="tg-Cyrl-TJ" sz="2006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ökyvy</a:t>
            </a:r>
            <a:r>
              <a:rPr lang="tg-Cyrl-TJ" sz="2006" b="0" i="0" spc="-11" baseline="0">
                <a:solidFill>
                  <a:srgbClr val="000000"/>
                </a:solidFill>
                <a:latin typeface="Calibri"/>
              </a:rPr>
              <a:t>n 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792480" y="3424327"/>
            <a:ext cx="6600156" cy="579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tuen pal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elu</a:t>
            </a:r>
            <a:r>
              <a:rPr lang="tg-Cyrl-TJ" sz="2004" b="0" i="0" spc="-69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o</a:t>
            </a:r>
            <a:r>
              <a:rPr lang="tg-Cyrl-TJ" sz="2004" b="0" i="0" spc="-73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onaisuuden ja osa</a:t>
            </a:r>
            <a:r>
              <a:rPr lang="tg-Cyrl-TJ" sz="2004" b="0" i="0" spc="-41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t </a:t>
            </a:r>
            <a:r>
              <a:rPr lang="tg-Cyrl-TJ" sz="2004" b="0" i="0" spc="-33" baseline="0">
                <a:solidFill>
                  <a:srgbClr val="000000"/>
                </a:solidFill>
                <a:latin typeface="Calibri"/>
              </a:rPr>
              <a:t>h</a:t>
            </a:r>
            <a:r>
              <a:rPr lang="tg-Cyrl-TJ" sz="2004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ödy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nt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ää</a:t>
            </a:r>
            <a:r>
              <a:rPr lang="tg-Cyrl-TJ" sz="2004" b="0" i="0" spc="-33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si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 asiak</a:t>
            </a:r>
            <a:r>
              <a:rPr lang="tg-Cyrl-TJ" sz="2004" b="0" i="0" spc="-37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aan </a:t>
            </a:r>
          </a:p>
          <a:p>
            <a:pPr marL="0">
              <a:lnSpc>
                <a:spcPts val="2160"/>
              </a:lnSpc>
            </a:pPr>
            <a:r>
              <a:rPr lang="tg-Cyrl-TJ" sz="2004" b="0" i="0" spc="-33" baseline="0">
                <a:solidFill>
                  <a:srgbClr val="000000"/>
                </a:solidFill>
                <a:latin typeface="Calibri"/>
              </a:rPr>
              <a:t>h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si.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524255" y="4105654"/>
            <a:ext cx="7245508" cy="3511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8224" algn="l"/>
              </a:tabLst>
            </a:pPr>
            <a:r>
              <a:rPr lang="tg-Cyrl-TJ" sz="2006" b="0" i="0" spc="0" baseline="0">
                <a:solidFill>
                  <a:srgbClr val="F18700"/>
                </a:solidFill>
                <a:latin typeface="ArialMT"/>
              </a:rPr>
              <a:t>•	</a:t>
            </a:r>
            <a:r>
              <a:rPr lang="tg-Cyrl-TJ" sz="2006" b="0" i="0" spc="-1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uo</a:t>
            </a:r>
            <a:r>
              <a:rPr lang="tg-Cyrl-TJ" sz="2006" b="0" i="0" spc="-23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aa</a:t>
            </a:r>
            <a:r>
              <a:rPr lang="tg-Cyrl-TJ" sz="2006" b="0" i="0" spc="-13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ti</a:t>
            </a:r>
            <a:r>
              <a:rPr lang="tg-Cyrl-TJ" sz="2006" b="0" i="0" spc="-21" baseline="0">
                <a:solidFill>
                  <a:srgbClr val="000000"/>
                </a:solidFill>
                <a:latin typeface="Calibri"/>
              </a:rPr>
              <a:t>e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oa os</a:t>
            </a:r>
            <a:r>
              <a:rPr lang="tg-Cyrl-TJ" sz="2006" b="0" i="0" spc="-31" baseline="0">
                <a:solidFill>
                  <a:srgbClr val="000000"/>
                </a:solidFill>
                <a:latin typeface="Calibri"/>
              </a:rPr>
              <a:t>a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ökykyi</a:t>
            </a:r>
            <a:r>
              <a:rPr lang="tg-Cyrl-TJ" sz="2006" b="0" i="0" spc="-31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en</a:t>
            </a:r>
            <a:r>
              <a:rPr lang="tg-Cyrl-TJ" sz="2006" b="0" i="0" spc="-11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-21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ö</a:t>
            </a:r>
            <a:r>
              <a:rPr lang="tg-Cyrl-TJ" sz="2006" b="0" i="0" spc="-27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ömien pal</a:t>
            </a:r>
            <a:r>
              <a:rPr lang="tg-Cyrl-TJ" sz="2006" b="0" i="0" spc="-35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eluiden ja </a:t>
            </a:r>
            <a:r>
              <a:rPr lang="tg-Cyrl-TJ" sz="2006" b="0" i="0" spc="-17" baseline="0">
                <a:solidFill>
                  <a:srgbClr val="000000"/>
                </a:solidFill>
                <a:latin typeface="Calibri"/>
              </a:rPr>
              <a:t>e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tuu</a:t>
            </a:r>
            <a:r>
              <a:rPr lang="tg-Cyrl-TJ" sz="2006" b="0" i="0" spc="-21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s</a:t>
            </a:r>
            <a:r>
              <a:rPr lang="tg-Cyrl-TJ" sz="2006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6" b="0" i="0" spc="0" baseline="0">
                <a:solidFill>
                  <a:srgbClr val="000000"/>
                </a:solidFill>
                <a:latin typeface="Calibri"/>
              </a:rPr>
              <a:t>en 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792480" y="4425925"/>
            <a:ext cx="6379497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y</a:t>
            </a:r>
            <a:r>
              <a:rPr lang="tg-Cyrl-TJ" sz="2004" b="0" i="0" spc="-17" baseline="0">
                <a:solidFill>
                  <a:srgbClr val="000000"/>
                </a:solidFill>
                <a:latin typeface="Calibri"/>
              </a:rPr>
              <a:t>h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eens</a:t>
            </a:r>
            <a:r>
              <a:rPr lang="tg-Cyrl-TJ" sz="2004" b="0" i="0" spc="-17" baseline="0">
                <a:solidFill>
                  <a:srgbClr val="000000"/>
                </a:solidFill>
                <a:latin typeface="Calibri"/>
              </a:rPr>
              <a:t>o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v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am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se</a:t>
            </a:r>
            <a:r>
              <a:rPr lang="tg-Cyrl-TJ" sz="2004" b="0" i="0" spc="-31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si se</a:t>
            </a:r>
            <a:r>
              <a:rPr lang="tg-Cyrl-TJ" sz="2004" b="0" i="0" spc="-43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 la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nsäädännön </a:t>
            </a:r>
            <a:r>
              <a:rPr lang="tg-Cyrl-TJ" sz="2004" b="0" i="0" spc="-61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ehi</a:t>
            </a:r>
            <a:r>
              <a:rPr lang="tg-Cyrl-TJ" sz="2004" b="0" i="0" spc="-27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-25" baseline="0">
                <a:solidFill>
                  <a:srgbClr val="000000"/>
                </a:solidFill>
                <a:latin typeface="Calibri"/>
              </a:rPr>
              <a:t>t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äm</a:t>
            </a:r>
            <a:r>
              <a:rPr lang="tg-Cyrl-TJ" sz="2004" b="0" i="0" spc="-11" baseline="0">
                <a:solidFill>
                  <a:srgbClr val="000000"/>
                </a:solidFill>
                <a:latin typeface="Calibri"/>
              </a:rPr>
              <a:t>i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sen tue</a:t>
            </a:r>
            <a:r>
              <a:rPr lang="tg-Cyrl-TJ" sz="2004" b="0" i="0" spc="-23" baseline="0">
                <a:solidFill>
                  <a:srgbClr val="000000"/>
                </a:solidFill>
                <a:latin typeface="Calibri"/>
              </a:rPr>
              <a:t>k</a:t>
            </a:r>
            <a:r>
              <a:rPr lang="tg-Cyrl-TJ" sz="2004" b="0" i="0" spc="0" baseline="0">
                <a:solidFill>
                  <a:srgbClr val="000000"/>
                </a:solidFill>
                <a:latin typeface="Calibri"/>
              </a:rPr>
              <a:t>si.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524255" y="600291"/>
            <a:ext cx="1832306" cy="559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4" b="1" i="0" spc="-190" baseline="0">
                <a:solidFill>
                  <a:srgbClr val="212121"/>
                </a:solidFill>
                <a:latin typeface="ArialNarrow-Bold"/>
              </a:rPr>
              <a:t>T</a:t>
            </a:r>
            <a:r>
              <a:rPr lang="tg-Cyrl-TJ" sz="3204" b="1" i="0" spc="0" baseline="0">
                <a:solidFill>
                  <a:srgbClr val="212121"/>
                </a:solidFill>
                <a:latin typeface="ArialNarrow-Bold"/>
              </a:rPr>
              <a:t>avoitteena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12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7606283" y="0"/>
            <a:ext cx="1537717" cy="4587241"/>
          </a:xfrm>
          <a:custGeom>
            <a:avLst/>
            <a:gdLst/>
            <a:ahLst/>
            <a:cxnLst/>
            <a:rect l="0" t="0" r="0" b="0"/>
            <a:pathLst>
              <a:path w="1537717" h="4587241">
                <a:moveTo>
                  <a:pt x="9525" y="0"/>
                </a:moveTo>
                <a:lnTo>
                  <a:pt x="9525" y="0"/>
                </a:lnTo>
                <a:lnTo>
                  <a:pt x="1524" y="153924"/>
                </a:lnTo>
                <a:lnTo>
                  <a:pt x="0" y="306324"/>
                </a:lnTo>
                <a:lnTo>
                  <a:pt x="0" y="460248"/>
                </a:lnTo>
                <a:lnTo>
                  <a:pt x="3175" y="612648"/>
                </a:lnTo>
                <a:lnTo>
                  <a:pt x="12700" y="766699"/>
                </a:lnTo>
                <a:lnTo>
                  <a:pt x="23749" y="915924"/>
                </a:lnTo>
                <a:lnTo>
                  <a:pt x="38100" y="1068197"/>
                </a:lnTo>
                <a:lnTo>
                  <a:pt x="57150" y="1217422"/>
                </a:lnTo>
                <a:lnTo>
                  <a:pt x="79375" y="1368298"/>
                </a:lnTo>
                <a:lnTo>
                  <a:pt x="103124" y="1517397"/>
                </a:lnTo>
                <a:lnTo>
                  <a:pt x="131699" y="1663447"/>
                </a:lnTo>
                <a:lnTo>
                  <a:pt x="165100" y="1812672"/>
                </a:lnTo>
                <a:lnTo>
                  <a:pt x="198374" y="1958721"/>
                </a:lnTo>
                <a:lnTo>
                  <a:pt x="237998" y="2103121"/>
                </a:lnTo>
                <a:lnTo>
                  <a:pt x="279273" y="2247646"/>
                </a:lnTo>
                <a:lnTo>
                  <a:pt x="323723" y="2390395"/>
                </a:lnTo>
                <a:lnTo>
                  <a:pt x="374523" y="2545970"/>
                </a:lnTo>
                <a:lnTo>
                  <a:pt x="431673" y="2698370"/>
                </a:lnTo>
                <a:lnTo>
                  <a:pt x="490348" y="2847595"/>
                </a:lnTo>
                <a:lnTo>
                  <a:pt x="553848" y="2996820"/>
                </a:lnTo>
                <a:lnTo>
                  <a:pt x="617348" y="3141218"/>
                </a:lnTo>
                <a:lnTo>
                  <a:pt x="687071" y="3284093"/>
                </a:lnTo>
                <a:lnTo>
                  <a:pt x="758572" y="3425318"/>
                </a:lnTo>
                <a:lnTo>
                  <a:pt x="834772" y="3563493"/>
                </a:lnTo>
                <a:lnTo>
                  <a:pt x="912496" y="3699892"/>
                </a:lnTo>
                <a:lnTo>
                  <a:pt x="993395" y="3833242"/>
                </a:lnTo>
                <a:lnTo>
                  <a:pt x="1077469" y="3966617"/>
                </a:lnTo>
                <a:lnTo>
                  <a:pt x="1163194" y="4095179"/>
                </a:lnTo>
                <a:lnTo>
                  <a:pt x="1253618" y="4220579"/>
                </a:lnTo>
                <a:lnTo>
                  <a:pt x="1344169" y="4345979"/>
                </a:lnTo>
                <a:lnTo>
                  <a:pt x="1439292" y="4468191"/>
                </a:lnTo>
                <a:lnTo>
                  <a:pt x="1537717" y="4587241"/>
                </a:lnTo>
                <a:lnTo>
                  <a:pt x="1537717" y="0"/>
                </a:lnTo>
                <a:lnTo>
                  <a:pt x="9525" y="0"/>
                </a:lnTo>
                <a:close/>
                <a:moveTo>
                  <a:pt x="-2462783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7975092" y="0"/>
            <a:ext cx="1168908" cy="1318260"/>
          </a:xfrm>
          <a:custGeom>
            <a:avLst/>
            <a:gdLst/>
            <a:ahLst/>
            <a:cxnLst/>
            <a:rect l="0" t="0" r="0" b="0"/>
            <a:pathLst>
              <a:path w="1168908" h="1318260">
                <a:moveTo>
                  <a:pt x="870330" y="1132460"/>
                </a:moveTo>
                <a:lnTo>
                  <a:pt x="870330" y="1132460"/>
                </a:lnTo>
                <a:lnTo>
                  <a:pt x="943355" y="1183260"/>
                </a:lnTo>
                <a:lnTo>
                  <a:pt x="1016380" y="1230885"/>
                </a:lnTo>
                <a:lnTo>
                  <a:pt x="1092708" y="1275335"/>
                </a:lnTo>
                <a:lnTo>
                  <a:pt x="1168908" y="1318260"/>
                </a:lnTo>
                <a:lnTo>
                  <a:pt x="1168908" y="0"/>
                </a:lnTo>
                <a:lnTo>
                  <a:pt x="0" y="0"/>
                </a:lnTo>
                <a:lnTo>
                  <a:pt x="34925" y="87377"/>
                </a:lnTo>
                <a:lnTo>
                  <a:pt x="73025" y="171578"/>
                </a:lnTo>
                <a:lnTo>
                  <a:pt x="114300" y="255652"/>
                </a:lnTo>
                <a:lnTo>
                  <a:pt x="158876" y="335154"/>
                </a:lnTo>
                <a:lnTo>
                  <a:pt x="204851" y="414529"/>
                </a:lnTo>
                <a:lnTo>
                  <a:pt x="254126" y="490729"/>
                </a:lnTo>
                <a:lnTo>
                  <a:pt x="304926" y="567055"/>
                </a:lnTo>
                <a:lnTo>
                  <a:pt x="358901" y="638429"/>
                </a:lnTo>
                <a:lnTo>
                  <a:pt x="416051" y="706755"/>
                </a:lnTo>
                <a:lnTo>
                  <a:pt x="473328" y="775081"/>
                </a:lnTo>
                <a:lnTo>
                  <a:pt x="536828" y="841756"/>
                </a:lnTo>
                <a:lnTo>
                  <a:pt x="598804" y="903733"/>
                </a:lnTo>
                <a:lnTo>
                  <a:pt x="663828" y="964058"/>
                </a:lnTo>
                <a:lnTo>
                  <a:pt x="730503" y="1024383"/>
                </a:lnTo>
                <a:lnTo>
                  <a:pt x="798829" y="1078485"/>
                </a:lnTo>
                <a:lnTo>
                  <a:pt x="870330" y="1132460"/>
                </a:lnTo>
                <a:close/>
                <a:moveTo>
                  <a:pt x="-39640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59" y="4732021"/>
            <a:ext cx="1542288" cy="307847"/>
          </a:xfrm>
          <a:prstGeom prst="rect">
            <a:avLst/>
          </a:prstGeom>
          <a:noFill/>
        </p:spPr>
      </p:pic>
      <p:sp>
        <p:nvSpPr>
          <p:cNvPr id="132" name="Freeform 132"/>
          <p:cNvSpPr/>
          <p:nvPr/>
        </p:nvSpPr>
        <p:spPr>
          <a:xfrm>
            <a:off x="5656326" y="1088898"/>
            <a:ext cx="2418588" cy="1606297"/>
          </a:xfrm>
          <a:custGeom>
            <a:avLst/>
            <a:gdLst/>
            <a:ahLst/>
            <a:cxnLst/>
            <a:rect l="0" t="0" r="0" b="0"/>
            <a:pathLst>
              <a:path w="2418588" h="1606297">
                <a:moveTo>
                  <a:pt x="0" y="1606297"/>
                </a:moveTo>
                <a:lnTo>
                  <a:pt x="2418588" y="1606297"/>
                </a:lnTo>
                <a:lnTo>
                  <a:pt x="2418588" y="0"/>
                </a:lnTo>
                <a:lnTo>
                  <a:pt x="0" y="0"/>
                </a:lnTo>
                <a:lnTo>
                  <a:pt x="0" y="1606297"/>
                </a:lnTo>
                <a:close/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5656326" y="1088898"/>
            <a:ext cx="2418588" cy="1606297"/>
          </a:xfrm>
          <a:custGeom>
            <a:avLst/>
            <a:gdLst/>
            <a:ahLst/>
            <a:cxnLst/>
            <a:rect l="0" t="0" r="0" b="0"/>
            <a:pathLst>
              <a:path w="2418588" h="1606297">
                <a:moveTo>
                  <a:pt x="0" y="1606297"/>
                </a:moveTo>
                <a:lnTo>
                  <a:pt x="2418588" y="1606297"/>
                </a:lnTo>
                <a:lnTo>
                  <a:pt x="2418588" y="0"/>
                </a:lnTo>
                <a:lnTo>
                  <a:pt x="0" y="0"/>
                </a:lnTo>
                <a:lnTo>
                  <a:pt x="0" y="1606297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099054" y="1059942"/>
            <a:ext cx="2409444" cy="1674876"/>
          </a:xfrm>
          <a:custGeom>
            <a:avLst/>
            <a:gdLst/>
            <a:ahLst/>
            <a:cxnLst/>
            <a:rect l="0" t="0" r="0" b="0"/>
            <a:pathLst>
              <a:path w="2409444" h="1674876">
                <a:moveTo>
                  <a:pt x="0" y="1674876"/>
                </a:moveTo>
                <a:lnTo>
                  <a:pt x="2409444" y="1674876"/>
                </a:lnTo>
                <a:lnTo>
                  <a:pt x="2409444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solidFill>
            <a:srgbClr val="F1870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99054" y="1059942"/>
            <a:ext cx="2409444" cy="1674876"/>
          </a:xfrm>
          <a:custGeom>
            <a:avLst/>
            <a:gdLst/>
            <a:ahLst/>
            <a:cxnLst/>
            <a:rect l="0" t="0" r="0" b="0"/>
            <a:pathLst>
              <a:path w="2409444" h="1674876">
                <a:moveTo>
                  <a:pt x="0" y="1674876"/>
                </a:moveTo>
                <a:lnTo>
                  <a:pt x="2409444" y="1674876"/>
                </a:lnTo>
                <a:lnTo>
                  <a:pt x="2409444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453390" y="1088898"/>
            <a:ext cx="2418588" cy="1674876"/>
          </a:xfrm>
          <a:custGeom>
            <a:avLst/>
            <a:gdLst/>
            <a:ahLst/>
            <a:cxnLst/>
            <a:rect l="0" t="0" r="0" b="0"/>
            <a:pathLst>
              <a:path w="2418588" h="1674876">
                <a:moveTo>
                  <a:pt x="0" y="1674876"/>
                </a:moveTo>
                <a:lnTo>
                  <a:pt x="2418588" y="1674876"/>
                </a:lnTo>
                <a:lnTo>
                  <a:pt x="2418588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solidFill>
            <a:srgbClr val="F1870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453390" y="1088898"/>
            <a:ext cx="2418588" cy="1674876"/>
          </a:xfrm>
          <a:custGeom>
            <a:avLst/>
            <a:gdLst/>
            <a:ahLst/>
            <a:cxnLst/>
            <a:rect l="0" t="0" r="0" b="0"/>
            <a:pathLst>
              <a:path w="2418588" h="1674876">
                <a:moveTo>
                  <a:pt x="0" y="1674876"/>
                </a:moveTo>
                <a:lnTo>
                  <a:pt x="2418588" y="1674876"/>
                </a:lnTo>
                <a:lnTo>
                  <a:pt x="2418588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1764029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solidFill>
            <a:srgbClr val="F1870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1764029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4424934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solidFill>
            <a:srgbClr val="F18700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4424934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2"/>
          <p:cNvSpPr/>
          <p:nvPr/>
        </p:nvSpPr>
        <p:spPr>
          <a:xfrm>
            <a:off x="524255" y="306159"/>
            <a:ext cx="2133825" cy="559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4" b="1" i="0" spc="0" baseline="0">
                <a:solidFill>
                  <a:srgbClr val="212121"/>
                </a:solidFill>
                <a:latin typeface="ArialNarrow-Bold"/>
              </a:rPr>
              <a:t>Alatyöryhmät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5728715" y="1179359"/>
            <a:ext cx="2322283" cy="607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Osaamisen</a:t>
            </a:r>
            <a:r>
              <a:rPr lang="tg-Cyrl-TJ" sz="1403" b="0" i="0" spc="-31" baseline="0">
                <a:solidFill>
                  <a:srgbClr val="000000"/>
                </a:solidFill>
                <a:latin typeface="Arial"/>
              </a:rPr>
              <a:t> 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ah</a:t>
            </a:r>
            <a:r>
              <a:rPr lang="tg-Cyrl-TJ" sz="1403" b="0" i="0" spc="-20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istaminen ja </a:t>
            </a:r>
          </a:p>
          <a:p>
            <a:pPr marL="339852">
              <a:lnSpc>
                <a:spcPts val="1451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asiakasosal</a:t>
            </a:r>
            <a:r>
              <a:rPr lang="tg-Cyrl-TJ" sz="1403" b="0" i="0" spc="-13" baseline="0">
                <a:solidFill>
                  <a:srgbClr val="000000"/>
                </a:solidFill>
                <a:latin typeface="Arial"/>
              </a:rPr>
              <a:t>l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isu</a:t>
            </a:r>
            <a:r>
              <a:rPr lang="tg-Cyrl-TJ" sz="1403" b="0" i="0" spc="-13" baseline="0">
                <a:solidFill>
                  <a:srgbClr val="000000"/>
                </a:solidFill>
                <a:latin typeface="Arial"/>
              </a:rPr>
              <a:t>u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den </a:t>
            </a:r>
          </a:p>
          <a:p>
            <a:pPr marL="672084">
              <a:lnSpc>
                <a:spcPts val="1451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menetelmät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6118859" y="1814828"/>
            <a:ext cx="1495318" cy="733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971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Palautek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sel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yt</a:t>
            </a:r>
          </a:p>
          <a:p>
            <a:pPr marL="60960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Kokemusasiantuntijan </a:t>
            </a:r>
          </a:p>
          <a:p>
            <a:pPr marL="274320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öd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ntäminen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Sharepointin tietopankki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3200400" y="1084527"/>
            <a:ext cx="2254629" cy="6079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406" b="0" i="0" spc="-15" baseline="0">
                <a:solidFill>
                  <a:srgbClr val="000000"/>
                </a:solidFill>
                <a:latin typeface="Arial"/>
              </a:rPr>
              <a:t>Y</a:t>
            </a:r>
            <a:r>
              <a:rPr lang="tg-Cyrl-TJ" sz="1406" b="0" i="0" spc="0" baseline="0">
                <a:solidFill>
                  <a:srgbClr val="000000"/>
                </a:solidFill>
                <a:latin typeface="Arial"/>
              </a:rPr>
              <a:t>ksilöllisten</a:t>
            </a:r>
            <a:r>
              <a:rPr lang="tg-Cyrl-TJ" sz="1406" b="0" i="0" spc="-36" baseline="0">
                <a:solidFill>
                  <a:srgbClr val="000000"/>
                </a:solidFill>
                <a:latin typeface="Arial"/>
              </a:rPr>
              <a:t> </a:t>
            </a:r>
            <a:r>
              <a:rPr lang="tg-Cyrl-TJ" sz="1406" b="0" i="0" spc="0" baseline="0">
                <a:solidFill>
                  <a:srgbClr val="000000"/>
                </a:solidFill>
                <a:latin typeface="Arial"/>
              </a:rPr>
              <a:t>pal</a:t>
            </a:r>
            <a:r>
              <a:rPr lang="tg-Cyrl-TJ" sz="1406" b="0" i="0" spc="-24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6" b="0" i="0" spc="0" baseline="0">
                <a:solidFill>
                  <a:srgbClr val="000000"/>
                </a:solidFill>
                <a:latin typeface="Arial"/>
              </a:rPr>
              <a:t>elupolkujen </a:t>
            </a:r>
          </a:p>
          <a:p>
            <a:pPr marL="222503">
              <a:lnSpc>
                <a:spcPts val="1453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ja pal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eluiden saannin </a:t>
            </a:r>
          </a:p>
          <a:p>
            <a:pPr marL="524255">
              <a:lnSpc>
                <a:spcPts val="1452"/>
              </a:lnSpc>
            </a:pP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armistaminen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3192779" y="1720938"/>
            <a:ext cx="2260152" cy="5320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3246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NHG:</a:t>
            </a:r>
            <a:r>
              <a:rPr lang="tg-Cyrl-TJ" sz="1103" b="0" i="0" spc="300" baseline="0">
                <a:solidFill>
                  <a:srgbClr val="FFFFFF"/>
                </a:solidFill>
                <a:latin typeface="Arial"/>
              </a:rPr>
              <a:t>n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öpajat</a:t>
            </a:r>
          </a:p>
          <a:p>
            <a:pPr marL="0">
              <a:lnSpc>
                <a:spcPts val="1572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Sosiaalihuollon 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öllist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mistä tuke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 </a:t>
            </a:r>
          </a:p>
          <a:p>
            <a:pPr marL="722376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elupolku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3832859" y="2266186"/>
            <a:ext cx="767967" cy="35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28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Nettisi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ut</a:t>
            </a:r>
          </a:p>
          <a:p>
            <a:pPr marL="0">
              <a:lnSpc>
                <a:spcPts val="1585"/>
              </a:lnSpc>
            </a:pPr>
            <a:endParaRPr lang="tg-Cyrl-TJ" sz="1103" b="0" i="0" spc="0" baseline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8" name="Rectangle 148"/>
          <p:cNvSpPr/>
          <p:nvPr/>
        </p:nvSpPr>
        <p:spPr>
          <a:xfrm>
            <a:off x="696772" y="1305470"/>
            <a:ext cx="1978683" cy="422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403" b="0" i="0" spc="-78" baseline="0">
                <a:solidFill>
                  <a:srgbClr val="000000"/>
                </a:solidFill>
                <a:latin typeface="Arial"/>
              </a:rPr>
              <a:t>T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y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ök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yvy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n tuen</a:t>
            </a:r>
            <a:r>
              <a:rPr lang="tg-Cyrl-TJ" sz="1403" b="0" i="0" spc="-20" baseline="0">
                <a:solidFill>
                  <a:srgbClr val="000000"/>
                </a:solidFill>
                <a:latin typeface="Arial"/>
              </a:rPr>
              <a:t> 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tarpeiden </a:t>
            </a:r>
          </a:p>
          <a:p>
            <a:pPr marL="409955">
              <a:lnSpc>
                <a:spcPts val="1451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tunnistaminen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559612" y="1757260"/>
            <a:ext cx="2242206" cy="733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528"/>
            <a:r>
              <a:rPr lang="tg-Cyrl-TJ" sz="1103" b="0" i="0" spc="-20" baseline="0">
                <a:solidFill>
                  <a:srgbClr val="FFFFFF"/>
                </a:solidFill>
                <a:latin typeface="Arial"/>
              </a:rPr>
              <a:t>M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oniammatillinen tiimi</a:t>
            </a:r>
          </a:p>
          <a:p>
            <a:pPr marL="4343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astaa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amalli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</a:t>
            </a:r>
            <a:r>
              <a:rPr lang="tg-Cyrl-TJ" sz="1103" b="0" i="0" spc="-21" baseline="0">
                <a:solidFill>
                  <a:srgbClr val="FFFFFF"/>
                </a:solidFill>
                <a:latin typeface="Arial"/>
              </a:rPr>
              <a:t> 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terve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denhuollon </a:t>
            </a:r>
          </a:p>
          <a:p>
            <a:pPr marL="879297">
              <a:lnSpc>
                <a:spcPts val="1127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kanssa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2091563" y="2987077"/>
            <a:ext cx="1812856" cy="12077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2419"/>
            <a:r>
              <a:rPr lang="tg-Cyrl-TJ" sz="1403" b="0" i="0" spc="-78" baseline="0">
                <a:solidFill>
                  <a:srgbClr val="000000"/>
                </a:solidFill>
                <a:latin typeface="Arial"/>
              </a:rPr>
              <a:t>T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y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ök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yvy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n tuen </a:t>
            </a:r>
          </a:p>
          <a:p>
            <a:pPr marL="0">
              <a:lnSpc>
                <a:spcPts val="1452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pal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elukokonaisuuden </a:t>
            </a:r>
          </a:p>
          <a:p>
            <a:pPr marL="248411">
              <a:lnSpc>
                <a:spcPts val="1452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rakentaminen</a:t>
            </a:r>
            <a:r>
              <a:rPr lang="tg-Cyrl-TJ" sz="1403" b="0" i="0" spc="-33" baseline="0">
                <a:solidFill>
                  <a:srgbClr val="000000"/>
                </a:solidFill>
                <a:latin typeface="Arial"/>
              </a:rPr>
              <a:t> 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ja </a:t>
            </a:r>
          </a:p>
          <a:p>
            <a:pPr marL="332232">
              <a:lnSpc>
                <a:spcPts val="1440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mallintaminen</a:t>
            </a:r>
          </a:p>
          <a:p>
            <a:pPr marL="263651">
              <a:lnSpc>
                <a:spcPts val="1701"/>
              </a:lnSpc>
            </a:pP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Asiakast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ön pilotti 1</a:t>
            </a:r>
          </a:p>
          <a:p>
            <a:pPr marL="353567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Konsultaatiomalli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2140330" y="4208411"/>
            <a:ext cx="1664268" cy="388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Prosessien selke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ttäminen</a:t>
            </a:r>
          </a:p>
          <a:p>
            <a:pPr marL="280416">
              <a:lnSpc>
                <a:spcPts val="1584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4560061" y="3171227"/>
            <a:ext cx="2194793" cy="422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Laatukriteereihi</a:t>
            </a:r>
            <a:r>
              <a:rPr lang="tg-Cyrl-TJ" sz="1403" b="0" i="0" spc="-15" baseline="0">
                <a:solidFill>
                  <a:srgbClr val="000000"/>
                </a:solidFill>
                <a:latin typeface="Arial"/>
              </a:rPr>
              <a:t>n</a:t>
            </a:r>
            <a:r>
              <a:rPr lang="tg-Cyrl-TJ" sz="1403" b="0" i="0" spc="-31" baseline="0">
                <a:solidFill>
                  <a:srgbClr val="000000"/>
                </a:solidFill>
                <a:latin typeface="Arial"/>
              </a:rPr>
              <a:t> 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perustu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a </a:t>
            </a:r>
          </a:p>
          <a:p>
            <a:pPr marL="376428">
              <a:lnSpc>
                <a:spcPts val="1452"/>
              </a:lnSpc>
            </a:pP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t</a:t>
            </a:r>
            <a:r>
              <a:rPr lang="tg-Cyrl-TJ" sz="1403" b="0" i="0" spc="-19" baseline="0">
                <a:solidFill>
                  <a:srgbClr val="000000"/>
                </a:solidFill>
                <a:latin typeface="Arial"/>
              </a:rPr>
              <a:t>y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öhön</a:t>
            </a:r>
            <a:r>
              <a:rPr lang="tg-Cyrl-TJ" sz="1403" b="0" i="0" spc="-22" baseline="0">
                <a:solidFill>
                  <a:srgbClr val="000000"/>
                </a:solidFill>
                <a:latin typeface="Arial"/>
              </a:rPr>
              <a:t>v</a:t>
            </a:r>
            <a:r>
              <a:rPr lang="tg-Cyrl-TJ" sz="1403" b="0" i="0" spc="0" baseline="0">
                <a:solidFill>
                  <a:srgbClr val="000000"/>
                </a:solidFill>
                <a:latin typeface="Arial"/>
              </a:rPr>
              <a:t>almennus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015738" y="3622636"/>
            <a:ext cx="1234391" cy="789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Asiakastyön pilotti 2</a:t>
            </a:r>
          </a:p>
          <a:p>
            <a:pPr marL="1676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Yrit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  <a:p>
            <a:pPr marL="44196">
              <a:lnSpc>
                <a:spcPts val="1584"/>
              </a:lnSpc>
            </a:pP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Viestintäkampanja</a:t>
            </a:r>
          </a:p>
          <a:p>
            <a:pPr marL="65532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9"/>
          <p:cNvSpPr/>
          <p:nvPr/>
        </p:nvSpPr>
        <p:spPr>
          <a:xfrm>
            <a:off x="7606283" y="0"/>
            <a:ext cx="1537717" cy="4587241"/>
          </a:xfrm>
          <a:custGeom>
            <a:avLst/>
            <a:gdLst/>
            <a:ahLst/>
            <a:cxnLst/>
            <a:rect l="0" t="0" r="0" b="0"/>
            <a:pathLst>
              <a:path w="1537717" h="4587241">
                <a:moveTo>
                  <a:pt x="9525" y="0"/>
                </a:moveTo>
                <a:lnTo>
                  <a:pt x="9525" y="0"/>
                </a:lnTo>
                <a:lnTo>
                  <a:pt x="1524" y="153924"/>
                </a:lnTo>
                <a:lnTo>
                  <a:pt x="0" y="306324"/>
                </a:lnTo>
                <a:lnTo>
                  <a:pt x="0" y="460248"/>
                </a:lnTo>
                <a:lnTo>
                  <a:pt x="3175" y="612648"/>
                </a:lnTo>
                <a:lnTo>
                  <a:pt x="12700" y="766699"/>
                </a:lnTo>
                <a:lnTo>
                  <a:pt x="23749" y="915924"/>
                </a:lnTo>
                <a:lnTo>
                  <a:pt x="38100" y="1068197"/>
                </a:lnTo>
                <a:lnTo>
                  <a:pt x="57150" y="1217422"/>
                </a:lnTo>
                <a:lnTo>
                  <a:pt x="79375" y="1368298"/>
                </a:lnTo>
                <a:lnTo>
                  <a:pt x="103124" y="1517397"/>
                </a:lnTo>
                <a:lnTo>
                  <a:pt x="131699" y="1663447"/>
                </a:lnTo>
                <a:lnTo>
                  <a:pt x="165100" y="1812672"/>
                </a:lnTo>
                <a:lnTo>
                  <a:pt x="198374" y="1958721"/>
                </a:lnTo>
                <a:lnTo>
                  <a:pt x="237998" y="2103121"/>
                </a:lnTo>
                <a:lnTo>
                  <a:pt x="279273" y="2247646"/>
                </a:lnTo>
                <a:lnTo>
                  <a:pt x="323723" y="2390395"/>
                </a:lnTo>
                <a:lnTo>
                  <a:pt x="374523" y="2545970"/>
                </a:lnTo>
                <a:lnTo>
                  <a:pt x="431673" y="2698370"/>
                </a:lnTo>
                <a:lnTo>
                  <a:pt x="490348" y="2847595"/>
                </a:lnTo>
                <a:lnTo>
                  <a:pt x="553848" y="2996820"/>
                </a:lnTo>
                <a:lnTo>
                  <a:pt x="617348" y="3141218"/>
                </a:lnTo>
                <a:lnTo>
                  <a:pt x="687071" y="3284093"/>
                </a:lnTo>
                <a:lnTo>
                  <a:pt x="758572" y="3425318"/>
                </a:lnTo>
                <a:lnTo>
                  <a:pt x="834772" y="3563493"/>
                </a:lnTo>
                <a:lnTo>
                  <a:pt x="912496" y="3699892"/>
                </a:lnTo>
                <a:lnTo>
                  <a:pt x="993395" y="3833242"/>
                </a:lnTo>
                <a:lnTo>
                  <a:pt x="1077469" y="3966617"/>
                </a:lnTo>
                <a:lnTo>
                  <a:pt x="1163194" y="4095179"/>
                </a:lnTo>
                <a:lnTo>
                  <a:pt x="1253618" y="4220579"/>
                </a:lnTo>
                <a:lnTo>
                  <a:pt x="1344169" y="4345979"/>
                </a:lnTo>
                <a:lnTo>
                  <a:pt x="1439292" y="4468191"/>
                </a:lnTo>
                <a:lnTo>
                  <a:pt x="1537717" y="4587241"/>
                </a:lnTo>
                <a:lnTo>
                  <a:pt x="1537717" y="0"/>
                </a:lnTo>
                <a:lnTo>
                  <a:pt x="9525" y="0"/>
                </a:lnTo>
                <a:close/>
                <a:moveTo>
                  <a:pt x="-2462783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7975092" y="0"/>
            <a:ext cx="1168908" cy="1318260"/>
          </a:xfrm>
          <a:custGeom>
            <a:avLst/>
            <a:gdLst/>
            <a:ahLst/>
            <a:cxnLst/>
            <a:rect l="0" t="0" r="0" b="0"/>
            <a:pathLst>
              <a:path w="1168908" h="1318260">
                <a:moveTo>
                  <a:pt x="870330" y="1132460"/>
                </a:moveTo>
                <a:lnTo>
                  <a:pt x="870330" y="1132460"/>
                </a:lnTo>
                <a:lnTo>
                  <a:pt x="943355" y="1183260"/>
                </a:lnTo>
                <a:lnTo>
                  <a:pt x="1016380" y="1230885"/>
                </a:lnTo>
                <a:lnTo>
                  <a:pt x="1092708" y="1275335"/>
                </a:lnTo>
                <a:lnTo>
                  <a:pt x="1168908" y="1318260"/>
                </a:lnTo>
                <a:lnTo>
                  <a:pt x="1168908" y="0"/>
                </a:lnTo>
                <a:lnTo>
                  <a:pt x="0" y="0"/>
                </a:lnTo>
                <a:lnTo>
                  <a:pt x="34925" y="87377"/>
                </a:lnTo>
                <a:lnTo>
                  <a:pt x="73025" y="171578"/>
                </a:lnTo>
                <a:lnTo>
                  <a:pt x="114300" y="255652"/>
                </a:lnTo>
                <a:lnTo>
                  <a:pt x="158876" y="335154"/>
                </a:lnTo>
                <a:lnTo>
                  <a:pt x="204851" y="414529"/>
                </a:lnTo>
                <a:lnTo>
                  <a:pt x="254126" y="490729"/>
                </a:lnTo>
                <a:lnTo>
                  <a:pt x="304926" y="567055"/>
                </a:lnTo>
                <a:lnTo>
                  <a:pt x="358901" y="638429"/>
                </a:lnTo>
                <a:lnTo>
                  <a:pt x="416051" y="706755"/>
                </a:lnTo>
                <a:lnTo>
                  <a:pt x="473328" y="775081"/>
                </a:lnTo>
                <a:lnTo>
                  <a:pt x="536828" y="841756"/>
                </a:lnTo>
                <a:lnTo>
                  <a:pt x="598804" y="903733"/>
                </a:lnTo>
                <a:lnTo>
                  <a:pt x="663828" y="964058"/>
                </a:lnTo>
                <a:lnTo>
                  <a:pt x="730503" y="1024383"/>
                </a:lnTo>
                <a:lnTo>
                  <a:pt x="798829" y="1078485"/>
                </a:lnTo>
                <a:lnTo>
                  <a:pt x="870330" y="1132460"/>
                </a:lnTo>
                <a:close/>
                <a:moveTo>
                  <a:pt x="-39640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59" y="4732021"/>
            <a:ext cx="1542288" cy="307847"/>
          </a:xfrm>
          <a:prstGeom prst="rect">
            <a:avLst/>
          </a:prstGeom>
          <a:noFill/>
        </p:spPr>
      </p:pic>
      <p:sp>
        <p:nvSpPr>
          <p:cNvPr id="133" name="Freeform 133"/>
          <p:cNvSpPr/>
          <p:nvPr/>
        </p:nvSpPr>
        <p:spPr>
          <a:xfrm>
            <a:off x="5656326" y="1506071"/>
            <a:ext cx="737750" cy="1189124"/>
          </a:xfrm>
          <a:custGeom>
            <a:avLst/>
            <a:gdLst/>
            <a:ahLst/>
            <a:cxnLst/>
            <a:rect l="0" t="0" r="0" b="0"/>
            <a:pathLst>
              <a:path w="2418588" h="1606297">
                <a:moveTo>
                  <a:pt x="0" y="1606297"/>
                </a:moveTo>
                <a:lnTo>
                  <a:pt x="2418588" y="1606297"/>
                </a:lnTo>
                <a:lnTo>
                  <a:pt x="2418588" y="0"/>
                </a:lnTo>
                <a:lnTo>
                  <a:pt x="0" y="0"/>
                </a:lnTo>
                <a:lnTo>
                  <a:pt x="0" y="1606297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99054" y="1059942"/>
            <a:ext cx="2409444" cy="1674876"/>
          </a:xfrm>
          <a:custGeom>
            <a:avLst/>
            <a:gdLst/>
            <a:ahLst/>
            <a:cxnLst/>
            <a:rect l="0" t="0" r="0" b="0"/>
            <a:pathLst>
              <a:path w="2409444" h="1674876">
                <a:moveTo>
                  <a:pt x="0" y="1674876"/>
                </a:moveTo>
                <a:lnTo>
                  <a:pt x="2409444" y="1674876"/>
                </a:lnTo>
                <a:lnTo>
                  <a:pt x="2409444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453390" y="1088898"/>
            <a:ext cx="2418588" cy="1674876"/>
          </a:xfrm>
          <a:custGeom>
            <a:avLst/>
            <a:gdLst/>
            <a:ahLst/>
            <a:cxnLst/>
            <a:rect l="0" t="0" r="0" b="0"/>
            <a:pathLst>
              <a:path w="2418588" h="1674876">
                <a:moveTo>
                  <a:pt x="0" y="1674876"/>
                </a:moveTo>
                <a:lnTo>
                  <a:pt x="2418588" y="1674876"/>
                </a:lnTo>
                <a:lnTo>
                  <a:pt x="2418588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1764029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4424934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>
            <a:off x="6118859" y="1814828"/>
            <a:ext cx="1513235" cy="7025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971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Palautek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sel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yt</a:t>
            </a:r>
          </a:p>
          <a:p>
            <a:pPr marL="60960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okemusasiantuntijan </a:t>
            </a:r>
          </a:p>
          <a:p>
            <a:pPr marL="274320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öd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ntäminen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Sharepointin tietopankki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3192779" y="1720938"/>
            <a:ext cx="2260152" cy="5320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3246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NHG:</a:t>
            </a:r>
            <a:r>
              <a:rPr lang="tg-Cyrl-TJ" sz="1103" b="0" i="0" spc="300" baseline="0">
                <a:solidFill>
                  <a:srgbClr val="FFFFFF"/>
                </a:solidFill>
                <a:latin typeface="Arial"/>
              </a:rPr>
              <a:t>n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öpajat</a:t>
            </a:r>
          </a:p>
          <a:p>
            <a:pPr marL="0">
              <a:lnSpc>
                <a:spcPts val="1572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Sosiaalihuollon 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öllist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mistä tuke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 </a:t>
            </a:r>
          </a:p>
          <a:p>
            <a:pPr marL="722376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elupolku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3832859" y="2266186"/>
            <a:ext cx="941356" cy="389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28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Nettisi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ut</a:t>
            </a:r>
          </a:p>
          <a:p>
            <a:pPr marL="0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elukartasto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559612" y="1757260"/>
            <a:ext cx="2242206" cy="733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528"/>
            <a:r>
              <a:rPr lang="tg-Cyrl-TJ" sz="1103" b="0" i="0" spc="-20" baseline="0">
                <a:solidFill>
                  <a:srgbClr val="FFFFFF"/>
                </a:solidFill>
                <a:latin typeface="Arial"/>
              </a:rPr>
              <a:t>M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oniammatillinen tiimi</a:t>
            </a:r>
          </a:p>
          <a:p>
            <a:pPr marL="4343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astaa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amalli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</a:t>
            </a:r>
            <a:r>
              <a:rPr lang="tg-Cyrl-TJ" sz="1103" b="0" i="0" spc="-21" baseline="0">
                <a:solidFill>
                  <a:srgbClr val="FFFFFF"/>
                </a:solidFill>
                <a:latin typeface="Arial"/>
              </a:rPr>
              <a:t> 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terve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denhuollon </a:t>
            </a:r>
          </a:p>
          <a:p>
            <a:pPr marL="879297">
              <a:lnSpc>
                <a:spcPts val="1127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kanssa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2091563" y="2987077"/>
            <a:ext cx="1431161" cy="35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2419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1</a:t>
            </a:r>
          </a:p>
          <a:p>
            <a:pPr marL="353567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Konsultaatiomalli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2140330" y="4208411"/>
            <a:ext cx="1664268" cy="388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Prosessien selke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ttäminen</a:t>
            </a:r>
          </a:p>
          <a:p>
            <a:pPr marL="280416">
              <a:lnSpc>
                <a:spcPts val="1584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015738" y="3622636"/>
            <a:ext cx="1234391" cy="789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Asiakastyön pilotti 2</a:t>
            </a:r>
          </a:p>
          <a:p>
            <a:pPr marL="1676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Yrit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  <a:p>
            <a:pPr marL="44196">
              <a:lnSpc>
                <a:spcPts val="1584"/>
              </a:lnSpc>
            </a:pP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Viestintäkampanja</a:t>
            </a:r>
          </a:p>
          <a:p>
            <a:pPr marL="65532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2D66AA-F7DE-E86D-F7BC-83A83AF863A5}"/>
              </a:ext>
            </a:extLst>
          </p:cNvPr>
          <p:cNvSpPr/>
          <p:nvPr/>
        </p:nvSpPr>
        <p:spPr>
          <a:xfrm>
            <a:off x="1826047" y="302841"/>
            <a:ext cx="5283579" cy="441047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Ympyräkuvaajat 100% ääriviiva">
            <a:extLst>
              <a:ext uri="{FF2B5EF4-FFF2-40B4-BE49-F238E27FC236}">
                <a16:creationId xmlns:a16="http://schemas.microsoft.com/office/drawing/2014/main" id="{16AC2915-2F39-F0D7-1979-45ED3900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353" y="883222"/>
            <a:ext cx="3169773" cy="3169773"/>
          </a:xfrm>
          <a:prstGeom prst="rect">
            <a:avLst/>
          </a:prstGeom>
        </p:spPr>
      </p:pic>
      <p:pic>
        <p:nvPicPr>
          <p:cNvPr id="9" name="Kuva 8" descr="Ympyräkuvaajat 100% ääriviiva">
            <a:extLst>
              <a:ext uri="{FF2B5EF4-FFF2-40B4-BE49-F238E27FC236}">
                <a16:creationId xmlns:a16="http://schemas.microsoft.com/office/drawing/2014/main" id="{438AFC13-4C47-05B3-9BEA-89C23497D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4914" y="1527943"/>
            <a:ext cx="1854847" cy="1854847"/>
          </a:xfrm>
          <a:prstGeom prst="rect">
            <a:avLst/>
          </a:prstGeom>
        </p:spPr>
      </p:pic>
      <p:sp>
        <p:nvSpPr>
          <p:cNvPr id="13" name="Suorakulmio: Pyöristetyt kulmat 12">
            <a:hlinkClick r:id="rId5" action="ppaction://hlinksldjump"/>
            <a:extLst>
              <a:ext uri="{FF2B5EF4-FFF2-40B4-BE49-F238E27FC236}">
                <a16:creationId xmlns:a16="http://schemas.microsoft.com/office/drawing/2014/main" id="{62623A62-B3DE-6432-A1C4-DF3469256696}"/>
              </a:ext>
            </a:extLst>
          </p:cNvPr>
          <p:cNvSpPr/>
          <p:nvPr/>
        </p:nvSpPr>
        <p:spPr>
          <a:xfrm>
            <a:off x="5285419" y="1155557"/>
            <a:ext cx="968018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KUNTOUTTAVA TYÖTOIMINTA</a:t>
            </a:r>
          </a:p>
        </p:txBody>
      </p:sp>
      <p:sp>
        <p:nvSpPr>
          <p:cNvPr id="14" name="Suorakulmio: Pyöristetyt kulmat 13">
            <a:hlinkClick r:id="rId5" action="ppaction://hlinksldjump"/>
            <a:extLst>
              <a:ext uri="{FF2B5EF4-FFF2-40B4-BE49-F238E27FC236}">
                <a16:creationId xmlns:a16="http://schemas.microsoft.com/office/drawing/2014/main" id="{4DAA42B7-D3F2-0130-845F-B6B755F66F2C}"/>
              </a:ext>
            </a:extLst>
          </p:cNvPr>
          <p:cNvSpPr/>
          <p:nvPr/>
        </p:nvSpPr>
        <p:spPr>
          <a:xfrm>
            <a:off x="5630213" y="2136141"/>
            <a:ext cx="968018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TYP</a:t>
            </a:r>
          </a:p>
        </p:txBody>
      </p:sp>
      <p:sp>
        <p:nvSpPr>
          <p:cNvPr id="15" name="Suorakulmio: Pyöristetyt kulmat 14">
            <a:hlinkClick r:id="rId5" action="ppaction://hlinksldjump"/>
            <a:extLst>
              <a:ext uri="{FF2B5EF4-FFF2-40B4-BE49-F238E27FC236}">
                <a16:creationId xmlns:a16="http://schemas.microsoft.com/office/drawing/2014/main" id="{4EFDB0CC-707C-7F74-ABFF-55964AE17918}"/>
              </a:ext>
            </a:extLst>
          </p:cNvPr>
          <p:cNvSpPr/>
          <p:nvPr/>
        </p:nvSpPr>
        <p:spPr>
          <a:xfrm>
            <a:off x="5326370" y="3059547"/>
            <a:ext cx="968018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TE-PALVELUT/</a:t>
            </a:r>
          </a:p>
          <a:p>
            <a:pPr algn="ctr"/>
            <a:r>
              <a:rPr lang="fi-FI" sz="900"/>
              <a:t>KUNTAKOKEILU</a:t>
            </a:r>
          </a:p>
        </p:txBody>
      </p:sp>
      <p:sp>
        <p:nvSpPr>
          <p:cNvPr id="16" name="Suorakulmio: Pyöristetyt kulmat 15">
            <a:hlinkClick r:id="rId5" action="ppaction://hlinksldjump"/>
            <a:extLst>
              <a:ext uri="{FF2B5EF4-FFF2-40B4-BE49-F238E27FC236}">
                <a16:creationId xmlns:a16="http://schemas.microsoft.com/office/drawing/2014/main" id="{854EAEC2-065A-0E94-5CCF-432250C45246}"/>
              </a:ext>
            </a:extLst>
          </p:cNvPr>
          <p:cNvSpPr/>
          <p:nvPr/>
        </p:nvSpPr>
        <p:spPr>
          <a:xfrm>
            <a:off x="4006003" y="814520"/>
            <a:ext cx="968018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KELA</a:t>
            </a:r>
          </a:p>
        </p:txBody>
      </p:sp>
      <p:sp>
        <p:nvSpPr>
          <p:cNvPr id="17" name="Suorakulmio: Pyöristetyt kulmat 16">
            <a:hlinkClick r:id="rId5" action="ppaction://hlinksldjump"/>
            <a:extLst>
              <a:ext uri="{FF2B5EF4-FFF2-40B4-BE49-F238E27FC236}">
                <a16:creationId xmlns:a16="http://schemas.microsoft.com/office/drawing/2014/main" id="{088AA619-3DD2-043A-9F3A-2D60B2E1D3BD}"/>
              </a:ext>
            </a:extLst>
          </p:cNvPr>
          <p:cNvSpPr/>
          <p:nvPr/>
        </p:nvSpPr>
        <p:spPr>
          <a:xfrm>
            <a:off x="2559494" y="1281897"/>
            <a:ext cx="1068437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HELSINGIN TYÖKYKYSELVITYS</a:t>
            </a:r>
          </a:p>
        </p:txBody>
      </p:sp>
      <p:sp>
        <p:nvSpPr>
          <p:cNvPr id="18" name="Suorakulmio: Pyöristetyt kulmat 17">
            <a:hlinkClick r:id="rId5" action="ppaction://hlinksldjump"/>
            <a:extLst>
              <a:ext uri="{FF2B5EF4-FFF2-40B4-BE49-F238E27FC236}">
                <a16:creationId xmlns:a16="http://schemas.microsoft.com/office/drawing/2014/main" id="{3761D1C1-5E75-C9AC-1288-AD5AB6FB0C69}"/>
              </a:ext>
            </a:extLst>
          </p:cNvPr>
          <p:cNvSpPr/>
          <p:nvPr/>
        </p:nvSpPr>
        <p:spPr>
          <a:xfrm>
            <a:off x="3746224" y="69974"/>
            <a:ext cx="1540475" cy="418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KOKEMUSASIANTUNTIJAT</a:t>
            </a:r>
          </a:p>
        </p:txBody>
      </p:sp>
      <p:sp>
        <p:nvSpPr>
          <p:cNvPr id="19" name="Suorakulmio: Pyöristetyt kulmat 18">
            <a:hlinkClick r:id="rId5" action="ppaction://hlinksldjump"/>
            <a:extLst>
              <a:ext uri="{FF2B5EF4-FFF2-40B4-BE49-F238E27FC236}">
                <a16:creationId xmlns:a16="http://schemas.microsoft.com/office/drawing/2014/main" id="{A1BF58ED-B9C4-616F-F681-3A90FE1468F2}"/>
              </a:ext>
            </a:extLst>
          </p:cNvPr>
          <p:cNvSpPr/>
          <p:nvPr/>
        </p:nvSpPr>
        <p:spPr>
          <a:xfrm>
            <a:off x="2415487" y="3008298"/>
            <a:ext cx="1218837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SOSIAALITOIMI</a:t>
            </a:r>
          </a:p>
        </p:txBody>
      </p:sp>
      <p:sp>
        <p:nvSpPr>
          <p:cNvPr id="20" name="Suorakulmio: Pyöristetyt kulmat 19">
            <a:hlinkClick r:id="rId5" action="ppaction://hlinksldjump"/>
            <a:extLst>
              <a:ext uri="{FF2B5EF4-FFF2-40B4-BE49-F238E27FC236}">
                <a16:creationId xmlns:a16="http://schemas.microsoft.com/office/drawing/2014/main" id="{D588A6DE-1028-BCFA-549E-265E2561F23A}"/>
              </a:ext>
            </a:extLst>
          </p:cNvPr>
          <p:cNvSpPr/>
          <p:nvPr/>
        </p:nvSpPr>
        <p:spPr>
          <a:xfrm>
            <a:off x="3909051" y="3600092"/>
            <a:ext cx="1185521" cy="511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TERVEYSPALVELUT (ML. MTP-PALVELUT)</a:t>
            </a:r>
          </a:p>
        </p:txBody>
      </p:sp>
      <p:sp>
        <p:nvSpPr>
          <p:cNvPr id="21" name="Suorakulmio: Pyöristetyt kulmat 20">
            <a:hlinkClick r:id="rId6" action="ppaction://hlinksldjump"/>
            <a:extLst>
              <a:ext uri="{FF2B5EF4-FFF2-40B4-BE49-F238E27FC236}">
                <a16:creationId xmlns:a16="http://schemas.microsoft.com/office/drawing/2014/main" id="{3A3A29D6-E18D-E3B8-63CE-8FA633E6D8F8}"/>
              </a:ext>
            </a:extLst>
          </p:cNvPr>
          <p:cNvSpPr/>
          <p:nvPr/>
        </p:nvSpPr>
        <p:spPr>
          <a:xfrm>
            <a:off x="6761151" y="1324312"/>
            <a:ext cx="1241614" cy="545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TYÖELÄKELAITOKSET</a:t>
            </a:r>
          </a:p>
        </p:txBody>
      </p:sp>
      <p:sp>
        <p:nvSpPr>
          <p:cNvPr id="22" name="Suorakulmio: Pyöristetyt kulmat 21">
            <a:hlinkClick r:id="rId6" action="ppaction://hlinksldjump"/>
            <a:extLst>
              <a:ext uri="{FF2B5EF4-FFF2-40B4-BE49-F238E27FC236}">
                <a16:creationId xmlns:a16="http://schemas.microsoft.com/office/drawing/2014/main" id="{D594E7A3-633C-4F49-D368-896D5274E5BB}"/>
              </a:ext>
            </a:extLst>
          </p:cNvPr>
          <p:cNvSpPr/>
          <p:nvPr/>
        </p:nvSpPr>
        <p:spPr>
          <a:xfrm>
            <a:off x="1093588" y="1486527"/>
            <a:ext cx="1048884" cy="39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OPPILAITOKSET</a:t>
            </a:r>
          </a:p>
        </p:txBody>
      </p:sp>
      <p:sp>
        <p:nvSpPr>
          <p:cNvPr id="23" name="Suorakulmio: Pyöristetyt kulmat 22">
            <a:hlinkClick r:id="rId5" action="ppaction://hlinksldjump"/>
            <a:extLst>
              <a:ext uri="{FF2B5EF4-FFF2-40B4-BE49-F238E27FC236}">
                <a16:creationId xmlns:a16="http://schemas.microsoft.com/office/drawing/2014/main" id="{47F6E78E-32FD-3B0C-45B1-FC00FB2D27E4}"/>
              </a:ext>
            </a:extLst>
          </p:cNvPr>
          <p:cNvSpPr/>
          <p:nvPr/>
        </p:nvSpPr>
        <p:spPr>
          <a:xfrm>
            <a:off x="2077554" y="2121238"/>
            <a:ext cx="1387584" cy="523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TYÖNANTAJAPALVELUT/</a:t>
            </a:r>
          </a:p>
          <a:p>
            <a:pPr algn="ctr"/>
            <a:r>
              <a:rPr lang="fi-FI" sz="900"/>
              <a:t>TYÖNANTAJAT</a:t>
            </a:r>
          </a:p>
        </p:txBody>
      </p:sp>
      <p:sp>
        <p:nvSpPr>
          <p:cNvPr id="25" name="Suorakulmio: Pyöristetyt kulmat 24">
            <a:hlinkClick r:id="rId6" action="ppaction://hlinksldjump"/>
            <a:extLst>
              <a:ext uri="{FF2B5EF4-FFF2-40B4-BE49-F238E27FC236}">
                <a16:creationId xmlns:a16="http://schemas.microsoft.com/office/drawing/2014/main" id="{F74A2324-D349-E293-0521-E83E2E3D88C1}"/>
              </a:ext>
            </a:extLst>
          </p:cNvPr>
          <p:cNvSpPr/>
          <p:nvPr/>
        </p:nvSpPr>
        <p:spPr>
          <a:xfrm>
            <a:off x="2221808" y="4197977"/>
            <a:ext cx="1271816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MUUT HANKKEET</a:t>
            </a:r>
          </a:p>
        </p:txBody>
      </p:sp>
      <p:sp>
        <p:nvSpPr>
          <p:cNvPr id="26" name="Suorakulmio: Pyöristetyt kulmat 25">
            <a:hlinkClick r:id="rId6" action="ppaction://hlinksldjump"/>
            <a:extLst>
              <a:ext uri="{FF2B5EF4-FFF2-40B4-BE49-F238E27FC236}">
                <a16:creationId xmlns:a16="http://schemas.microsoft.com/office/drawing/2014/main" id="{2A2E63CF-CF3B-488E-07BE-B859098C9D20}"/>
              </a:ext>
            </a:extLst>
          </p:cNvPr>
          <p:cNvSpPr/>
          <p:nvPr/>
        </p:nvSpPr>
        <p:spPr>
          <a:xfrm>
            <a:off x="5890790" y="4108774"/>
            <a:ext cx="968018" cy="5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JÄRJESTÖT/</a:t>
            </a:r>
          </a:p>
          <a:p>
            <a:pPr algn="ctr"/>
            <a:r>
              <a:rPr lang="fi-FI" sz="900"/>
              <a:t>SEURAKUNNAT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4E7D0FF-1A24-A778-EA65-4FEE5F91E418}"/>
              </a:ext>
            </a:extLst>
          </p:cNvPr>
          <p:cNvSpPr txBox="1"/>
          <p:nvPr/>
        </p:nvSpPr>
        <p:spPr>
          <a:xfrm>
            <a:off x="3946682" y="2110770"/>
            <a:ext cx="125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/>
              <a:t>TYÖKYVYN TUEN PALVELUKOKONAISUUS</a:t>
            </a:r>
          </a:p>
        </p:txBody>
      </p: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A158928C-17AE-7038-F5FA-80623B60FDA4}"/>
              </a:ext>
            </a:extLst>
          </p:cNvPr>
          <p:cNvCxnSpPr>
            <a:cxnSpLocks/>
          </p:cNvCxnSpPr>
          <p:nvPr/>
        </p:nvCxnSpPr>
        <p:spPr>
          <a:xfrm>
            <a:off x="4479194" y="1555861"/>
            <a:ext cx="10818" cy="358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uora nuoliyhdysviiva 133">
            <a:extLst>
              <a:ext uri="{FF2B5EF4-FFF2-40B4-BE49-F238E27FC236}">
                <a16:creationId xmlns:a16="http://schemas.microsoft.com/office/drawing/2014/main" id="{4CB44E5B-DDB4-6904-C41F-54015AE8DB3D}"/>
              </a:ext>
            </a:extLst>
          </p:cNvPr>
          <p:cNvCxnSpPr>
            <a:cxnSpLocks/>
          </p:cNvCxnSpPr>
          <p:nvPr/>
        </p:nvCxnSpPr>
        <p:spPr>
          <a:xfrm flipH="1" flipV="1">
            <a:off x="5063287" y="2414241"/>
            <a:ext cx="344794" cy="2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uora nuoliyhdysviiva 141">
            <a:extLst>
              <a:ext uri="{FF2B5EF4-FFF2-40B4-BE49-F238E27FC236}">
                <a16:creationId xmlns:a16="http://schemas.microsoft.com/office/drawing/2014/main" id="{C14A8A86-66B9-0B4B-40D2-C262199D4A60}"/>
              </a:ext>
            </a:extLst>
          </p:cNvPr>
          <p:cNvCxnSpPr/>
          <p:nvPr/>
        </p:nvCxnSpPr>
        <p:spPr>
          <a:xfrm flipV="1">
            <a:off x="4501811" y="3019322"/>
            <a:ext cx="0" cy="324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uora nuoliyhdysviiva 144">
            <a:extLst>
              <a:ext uri="{FF2B5EF4-FFF2-40B4-BE49-F238E27FC236}">
                <a16:creationId xmlns:a16="http://schemas.microsoft.com/office/drawing/2014/main" id="{8C28B1DD-495B-2017-946B-20DC55075CF6}"/>
              </a:ext>
            </a:extLst>
          </p:cNvPr>
          <p:cNvCxnSpPr>
            <a:cxnSpLocks/>
          </p:cNvCxnSpPr>
          <p:nvPr/>
        </p:nvCxnSpPr>
        <p:spPr>
          <a:xfrm flipV="1">
            <a:off x="3812631" y="2752044"/>
            <a:ext cx="217880" cy="2557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uora nuoliyhdysviiva 151">
            <a:extLst>
              <a:ext uri="{FF2B5EF4-FFF2-40B4-BE49-F238E27FC236}">
                <a16:creationId xmlns:a16="http://schemas.microsoft.com/office/drawing/2014/main" id="{7E8C35E4-0B05-81E0-636E-92ABEAB1CE56}"/>
              </a:ext>
            </a:extLst>
          </p:cNvPr>
          <p:cNvCxnSpPr>
            <a:cxnSpLocks/>
          </p:cNvCxnSpPr>
          <p:nvPr/>
        </p:nvCxnSpPr>
        <p:spPr>
          <a:xfrm>
            <a:off x="3634324" y="2402151"/>
            <a:ext cx="302854" cy="10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uora nuoliyhdysviiva 154">
            <a:extLst>
              <a:ext uri="{FF2B5EF4-FFF2-40B4-BE49-F238E27FC236}">
                <a16:creationId xmlns:a16="http://schemas.microsoft.com/office/drawing/2014/main" id="{92FF4AFD-D35E-BB83-8E2C-28D220F12987}"/>
              </a:ext>
            </a:extLst>
          </p:cNvPr>
          <p:cNvCxnSpPr>
            <a:cxnSpLocks/>
          </p:cNvCxnSpPr>
          <p:nvPr/>
        </p:nvCxnSpPr>
        <p:spPr>
          <a:xfrm>
            <a:off x="3832859" y="1845818"/>
            <a:ext cx="260109" cy="16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uora nuoliyhdysviiva 168">
            <a:extLst>
              <a:ext uri="{FF2B5EF4-FFF2-40B4-BE49-F238E27FC236}">
                <a16:creationId xmlns:a16="http://schemas.microsoft.com/office/drawing/2014/main" id="{3254DCE8-ACCB-C7AB-9883-FAB97D054697}"/>
              </a:ext>
            </a:extLst>
          </p:cNvPr>
          <p:cNvCxnSpPr>
            <a:cxnSpLocks/>
          </p:cNvCxnSpPr>
          <p:nvPr/>
        </p:nvCxnSpPr>
        <p:spPr>
          <a:xfrm flipH="1">
            <a:off x="4913364" y="1859932"/>
            <a:ext cx="227121" cy="225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uora nuoliyhdysviiva 170">
            <a:extLst>
              <a:ext uri="{FF2B5EF4-FFF2-40B4-BE49-F238E27FC236}">
                <a16:creationId xmlns:a16="http://schemas.microsoft.com/office/drawing/2014/main" id="{4EB221C1-DFE3-031E-3235-4D245E6C190E}"/>
              </a:ext>
            </a:extLst>
          </p:cNvPr>
          <p:cNvCxnSpPr>
            <a:cxnSpLocks/>
          </p:cNvCxnSpPr>
          <p:nvPr/>
        </p:nvCxnSpPr>
        <p:spPr>
          <a:xfrm>
            <a:off x="4946537" y="2811014"/>
            <a:ext cx="260109" cy="16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Kuva 184" descr="Koti tasaisella täytöllä">
            <a:extLst>
              <a:ext uri="{FF2B5EF4-FFF2-40B4-BE49-F238E27FC236}">
                <a16:creationId xmlns:a16="http://schemas.microsoft.com/office/drawing/2014/main" id="{9A330674-3C23-289A-F6D5-BAA17E8C0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153" y="2286319"/>
            <a:ext cx="668919" cy="668919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410C802-8401-6446-3978-656B6E814726}"/>
              </a:ext>
            </a:extLst>
          </p:cNvPr>
          <p:cNvSpPr txBox="1"/>
          <p:nvPr/>
        </p:nvSpPr>
        <p:spPr>
          <a:xfrm>
            <a:off x="107156" y="69974"/>
            <a:ext cx="276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latin typeface="Arial Narrow" panose="020B0606020202030204" pitchFamily="34" charset="0"/>
              </a:rPr>
              <a:t>Verkostokartta</a:t>
            </a:r>
          </a:p>
        </p:txBody>
      </p:sp>
    </p:spTree>
    <p:extLst>
      <p:ext uri="{BB962C8B-B14F-4D97-AF65-F5344CB8AC3E}">
        <p14:creationId xmlns:p14="http://schemas.microsoft.com/office/powerpoint/2010/main" val="224860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9"/>
          <p:cNvSpPr/>
          <p:nvPr/>
        </p:nvSpPr>
        <p:spPr>
          <a:xfrm>
            <a:off x="7606283" y="0"/>
            <a:ext cx="1537717" cy="4587241"/>
          </a:xfrm>
          <a:custGeom>
            <a:avLst/>
            <a:gdLst/>
            <a:ahLst/>
            <a:cxnLst/>
            <a:rect l="0" t="0" r="0" b="0"/>
            <a:pathLst>
              <a:path w="1537717" h="4587241">
                <a:moveTo>
                  <a:pt x="9525" y="0"/>
                </a:moveTo>
                <a:lnTo>
                  <a:pt x="9525" y="0"/>
                </a:lnTo>
                <a:lnTo>
                  <a:pt x="1524" y="153924"/>
                </a:lnTo>
                <a:lnTo>
                  <a:pt x="0" y="306324"/>
                </a:lnTo>
                <a:lnTo>
                  <a:pt x="0" y="460248"/>
                </a:lnTo>
                <a:lnTo>
                  <a:pt x="3175" y="612648"/>
                </a:lnTo>
                <a:lnTo>
                  <a:pt x="12700" y="766699"/>
                </a:lnTo>
                <a:lnTo>
                  <a:pt x="23749" y="915924"/>
                </a:lnTo>
                <a:lnTo>
                  <a:pt x="38100" y="1068197"/>
                </a:lnTo>
                <a:lnTo>
                  <a:pt x="57150" y="1217422"/>
                </a:lnTo>
                <a:lnTo>
                  <a:pt x="79375" y="1368298"/>
                </a:lnTo>
                <a:lnTo>
                  <a:pt x="103124" y="1517397"/>
                </a:lnTo>
                <a:lnTo>
                  <a:pt x="131699" y="1663447"/>
                </a:lnTo>
                <a:lnTo>
                  <a:pt x="165100" y="1812672"/>
                </a:lnTo>
                <a:lnTo>
                  <a:pt x="198374" y="1958721"/>
                </a:lnTo>
                <a:lnTo>
                  <a:pt x="237998" y="2103121"/>
                </a:lnTo>
                <a:lnTo>
                  <a:pt x="279273" y="2247646"/>
                </a:lnTo>
                <a:lnTo>
                  <a:pt x="323723" y="2390395"/>
                </a:lnTo>
                <a:lnTo>
                  <a:pt x="374523" y="2545970"/>
                </a:lnTo>
                <a:lnTo>
                  <a:pt x="431673" y="2698370"/>
                </a:lnTo>
                <a:lnTo>
                  <a:pt x="490348" y="2847595"/>
                </a:lnTo>
                <a:lnTo>
                  <a:pt x="553848" y="2996820"/>
                </a:lnTo>
                <a:lnTo>
                  <a:pt x="617348" y="3141218"/>
                </a:lnTo>
                <a:lnTo>
                  <a:pt x="687071" y="3284093"/>
                </a:lnTo>
                <a:lnTo>
                  <a:pt x="758572" y="3425318"/>
                </a:lnTo>
                <a:lnTo>
                  <a:pt x="834772" y="3563493"/>
                </a:lnTo>
                <a:lnTo>
                  <a:pt x="912496" y="3699892"/>
                </a:lnTo>
                <a:lnTo>
                  <a:pt x="993395" y="3833242"/>
                </a:lnTo>
                <a:lnTo>
                  <a:pt x="1077469" y="3966617"/>
                </a:lnTo>
                <a:lnTo>
                  <a:pt x="1163194" y="4095179"/>
                </a:lnTo>
                <a:lnTo>
                  <a:pt x="1253618" y="4220579"/>
                </a:lnTo>
                <a:lnTo>
                  <a:pt x="1344169" y="4345979"/>
                </a:lnTo>
                <a:lnTo>
                  <a:pt x="1439292" y="4468191"/>
                </a:lnTo>
                <a:lnTo>
                  <a:pt x="1537717" y="4587241"/>
                </a:lnTo>
                <a:lnTo>
                  <a:pt x="1537717" y="0"/>
                </a:lnTo>
                <a:lnTo>
                  <a:pt x="9525" y="0"/>
                </a:lnTo>
                <a:close/>
                <a:moveTo>
                  <a:pt x="-2462783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7975092" y="0"/>
            <a:ext cx="1168908" cy="1318260"/>
          </a:xfrm>
          <a:custGeom>
            <a:avLst/>
            <a:gdLst/>
            <a:ahLst/>
            <a:cxnLst/>
            <a:rect l="0" t="0" r="0" b="0"/>
            <a:pathLst>
              <a:path w="1168908" h="1318260">
                <a:moveTo>
                  <a:pt x="870330" y="1132460"/>
                </a:moveTo>
                <a:lnTo>
                  <a:pt x="870330" y="1132460"/>
                </a:lnTo>
                <a:lnTo>
                  <a:pt x="943355" y="1183260"/>
                </a:lnTo>
                <a:lnTo>
                  <a:pt x="1016380" y="1230885"/>
                </a:lnTo>
                <a:lnTo>
                  <a:pt x="1092708" y="1275335"/>
                </a:lnTo>
                <a:lnTo>
                  <a:pt x="1168908" y="1318260"/>
                </a:lnTo>
                <a:lnTo>
                  <a:pt x="1168908" y="0"/>
                </a:lnTo>
                <a:lnTo>
                  <a:pt x="0" y="0"/>
                </a:lnTo>
                <a:lnTo>
                  <a:pt x="34925" y="87377"/>
                </a:lnTo>
                <a:lnTo>
                  <a:pt x="73025" y="171578"/>
                </a:lnTo>
                <a:lnTo>
                  <a:pt x="114300" y="255652"/>
                </a:lnTo>
                <a:lnTo>
                  <a:pt x="158876" y="335154"/>
                </a:lnTo>
                <a:lnTo>
                  <a:pt x="204851" y="414529"/>
                </a:lnTo>
                <a:lnTo>
                  <a:pt x="254126" y="490729"/>
                </a:lnTo>
                <a:lnTo>
                  <a:pt x="304926" y="567055"/>
                </a:lnTo>
                <a:lnTo>
                  <a:pt x="358901" y="638429"/>
                </a:lnTo>
                <a:lnTo>
                  <a:pt x="416051" y="706755"/>
                </a:lnTo>
                <a:lnTo>
                  <a:pt x="473328" y="775081"/>
                </a:lnTo>
                <a:lnTo>
                  <a:pt x="536828" y="841756"/>
                </a:lnTo>
                <a:lnTo>
                  <a:pt x="598804" y="903733"/>
                </a:lnTo>
                <a:lnTo>
                  <a:pt x="663828" y="964058"/>
                </a:lnTo>
                <a:lnTo>
                  <a:pt x="730503" y="1024383"/>
                </a:lnTo>
                <a:lnTo>
                  <a:pt x="798829" y="1078485"/>
                </a:lnTo>
                <a:lnTo>
                  <a:pt x="870330" y="1132460"/>
                </a:lnTo>
                <a:close/>
                <a:moveTo>
                  <a:pt x="-39640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59" y="4732021"/>
            <a:ext cx="1542288" cy="307847"/>
          </a:xfrm>
          <a:prstGeom prst="rect">
            <a:avLst/>
          </a:prstGeom>
          <a:noFill/>
        </p:spPr>
      </p:pic>
      <p:sp>
        <p:nvSpPr>
          <p:cNvPr id="133" name="Freeform 133"/>
          <p:cNvSpPr/>
          <p:nvPr/>
        </p:nvSpPr>
        <p:spPr>
          <a:xfrm>
            <a:off x="5656326" y="1506071"/>
            <a:ext cx="737750" cy="1189124"/>
          </a:xfrm>
          <a:custGeom>
            <a:avLst/>
            <a:gdLst/>
            <a:ahLst/>
            <a:cxnLst/>
            <a:rect l="0" t="0" r="0" b="0"/>
            <a:pathLst>
              <a:path w="2418588" h="1606297">
                <a:moveTo>
                  <a:pt x="0" y="1606297"/>
                </a:moveTo>
                <a:lnTo>
                  <a:pt x="2418588" y="1606297"/>
                </a:lnTo>
                <a:lnTo>
                  <a:pt x="2418588" y="0"/>
                </a:lnTo>
                <a:lnTo>
                  <a:pt x="0" y="0"/>
                </a:lnTo>
                <a:lnTo>
                  <a:pt x="0" y="1606297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99054" y="1059942"/>
            <a:ext cx="2409444" cy="1674876"/>
          </a:xfrm>
          <a:custGeom>
            <a:avLst/>
            <a:gdLst/>
            <a:ahLst/>
            <a:cxnLst/>
            <a:rect l="0" t="0" r="0" b="0"/>
            <a:pathLst>
              <a:path w="2409444" h="1674876">
                <a:moveTo>
                  <a:pt x="0" y="1674876"/>
                </a:moveTo>
                <a:lnTo>
                  <a:pt x="2409444" y="1674876"/>
                </a:lnTo>
                <a:lnTo>
                  <a:pt x="2409444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453390" y="1088898"/>
            <a:ext cx="2418588" cy="1674876"/>
          </a:xfrm>
          <a:custGeom>
            <a:avLst/>
            <a:gdLst/>
            <a:ahLst/>
            <a:cxnLst/>
            <a:rect l="0" t="0" r="0" b="0"/>
            <a:pathLst>
              <a:path w="2418588" h="1674876">
                <a:moveTo>
                  <a:pt x="0" y="1674876"/>
                </a:moveTo>
                <a:lnTo>
                  <a:pt x="2418588" y="1674876"/>
                </a:lnTo>
                <a:lnTo>
                  <a:pt x="2418588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1764029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4424934" y="2977134"/>
            <a:ext cx="2418588" cy="1684021"/>
          </a:xfrm>
          <a:custGeom>
            <a:avLst/>
            <a:gdLst/>
            <a:ahLst/>
            <a:cxnLst/>
            <a:rect l="0" t="0" r="0" b="0"/>
            <a:pathLst>
              <a:path w="2418588" h="1684021">
                <a:moveTo>
                  <a:pt x="0" y="1684021"/>
                </a:moveTo>
                <a:lnTo>
                  <a:pt x="2418588" y="1684021"/>
                </a:lnTo>
                <a:lnTo>
                  <a:pt x="2418588" y="0"/>
                </a:lnTo>
                <a:lnTo>
                  <a:pt x="0" y="0"/>
                </a:lnTo>
                <a:lnTo>
                  <a:pt x="0" y="1684021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>
            <a:off x="6118859" y="1814828"/>
            <a:ext cx="1513235" cy="7025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971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Palautek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sel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yt</a:t>
            </a:r>
          </a:p>
          <a:p>
            <a:pPr marL="60960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okemusasiantuntijan </a:t>
            </a:r>
          </a:p>
          <a:p>
            <a:pPr marL="274320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öd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ntäminen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Sharepointin tietopankki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3192779" y="1720938"/>
            <a:ext cx="2260152" cy="5320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3246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NHG:</a:t>
            </a:r>
            <a:r>
              <a:rPr lang="tg-Cyrl-TJ" sz="1103" b="0" i="0" spc="300" baseline="0">
                <a:solidFill>
                  <a:srgbClr val="FFFFFF"/>
                </a:solidFill>
                <a:latin typeface="Arial"/>
              </a:rPr>
              <a:t>n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öpajat</a:t>
            </a:r>
          </a:p>
          <a:p>
            <a:pPr marL="0">
              <a:lnSpc>
                <a:spcPts val="1572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Sosiaalihuollon 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öllist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mistä tuke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 </a:t>
            </a:r>
          </a:p>
          <a:p>
            <a:pPr marL="722376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elupolku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3832859" y="2266186"/>
            <a:ext cx="941356" cy="389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28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Nettisi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ut</a:t>
            </a:r>
          </a:p>
          <a:p>
            <a:pPr marL="0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elukartasto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559612" y="1757260"/>
            <a:ext cx="2242206" cy="733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528"/>
            <a:r>
              <a:rPr lang="tg-Cyrl-TJ" sz="1103" b="0" i="0" spc="-20" baseline="0">
                <a:solidFill>
                  <a:srgbClr val="FFFFFF"/>
                </a:solidFill>
                <a:latin typeface="Arial"/>
              </a:rPr>
              <a:t>M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oniammatillinen tiimi</a:t>
            </a:r>
          </a:p>
          <a:p>
            <a:pPr marL="4343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astaa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amalli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</a:t>
            </a:r>
            <a:r>
              <a:rPr lang="tg-Cyrl-TJ" sz="1103" b="0" i="0" spc="-21" baseline="0">
                <a:solidFill>
                  <a:srgbClr val="FFFFFF"/>
                </a:solidFill>
                <a:latin typeface="Arial"/>
              </a:rPr>
              <a:t> 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terve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denhuollon </a:t>
            </a:r>
          </a:p>
          <a:p>
            <a:pPr marL="879297">
              <a:lnSpc>
                <a:spcPts val="1127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kanssa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2091563" y="2987077"/>
            <a:ext cx="1431161" cy="35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2419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1</a:t>
            </a:r>
          </a:p>
          <a:p>
            <a:pPr marL="353567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Konsultaatiomalli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2140330" y="4208411"/>
            <a:ext cx="1664268" cy="388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Prosessien selke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ttäminen</a:t>
            </a:r>
          </a:p>
          <a:p>
            <a:pPr marL="280416">
              <a:lnSpc>
                <a:spcPts val="1584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015738" y="3622636"/>
            <a:ext cx="1234391" cy="789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Asiakastyön pilotti 2</a:t>
            </a:r>
          </a:p>
          <a:p>
            <a:pPr marL="1676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Yrit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  <a:p>
            <a:pPr marL="44196">
              <a:lnSpc>
                <a:spcPts val="1584"/>
              </a:lnSpc>
            </a:pP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Viestintäkampanja</a:t>
            </a:r>
          </a:p>
          <a:p>
            <a:pPr marL="65532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yö</a:t>
            </a: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47DE5D1F-A6CF-2C9D-9236-285AC8A91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71524"/>
              </p:ext>
            </p:extLst>
          </p:nvPr>
        </p:nvGraphicFramePr>
        <p:xfrm>
          <a:off x="69260" y="43270"/>
          <a:ext cx="7942970" cy="4688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7707">
                  <a:extLst>
                    <a:ext uri="{9D8B030D-6E8A-4147-A177-3AD203B41FA5}">
                      <a16:colId xmlns:a16="http://schemas.microsoft.com/office/drawing/2014/main" val="3848528339"/>
                    </a:ext>
                  </a:extLst>
                </a:gridCol>
                <a:gridCol w="6145263">
                  <a:extLst>
                    <a:ext uri="{9D8B030D-6E8A-4147-A177-3AD203B41FA5}">
                      <a16:colId xmlns:a16="http://schemas.microsoft.com/office/drawing/2014/main" val="1371054760"/>
                    </a:ext>
                  </a:extLst>
                </a:gridCol>
              </a:tblGrid>
              <a:tr h="362683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TOIMIJA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TEHTÄVÄ/VASTUU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76027"/>
                  </a:ext>
                </a:extLst>
              </a:tr>
              <a:tr h="471715">
                <a:tc>
                  <a:txBody>
                    <a:bodyPr/>
                    <a:lstStyle/>
                    <a:p>
                      <a:pPr algn="l"/>
                      <a:r>
                        <a:rPr lang="fi-FI" sz="800"/>
                        <a:t>Kela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Työkykytiimin tukeminen asiakkaan terveydentilan, työ- ja toimintakyvyn selvityksien sekä kuntoutuspalvelun palautteiden kokoamisessa. Asiakkaiden ohjaaminen sekä verkoston konsultointi etuuksien ja palveluiden hakemisessa.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28161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/>
                      <a:r>
                        <a:rPr lang="fi-FI" sz="800"/>
                        <a:t>Kuntouttava työtoiminta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Sos.ohjaajat tekevät kuntouttavan työtoiminnan ja matkakorvauksen päätökset sekä työtoimintapaikan jaksoarvioinnit, antavat sosiaaliohjausta kuntouttavan työtoiminnan aikana.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09033"/>
                  </a:ext>
                </a:extLst>
              </a:tr>
              <a:tr h="505472">
                <a:tc>
                  <a:txBody>
                    <a:bodyPr/>
                    <a:lstStyle/>
                    <a:p>
                      <a:pPr algn="l"/>
                      <a:r>
                        <a:rPr lang="fi-FI" sz="800"/>
                        <a:t>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noProof="0"/>
                        <a:t>Omavalmentajat tekevät monialaiset työllistymissuunnitelmat/aktivointisuunnitelmat, hyväksyvät esim. kuntouttavan työtoiminnan  paikat, ja työkokeilut/palkkatukijaksot sekä voivat lähettää asiakkaan ostopalveluihin työkyvyn arviointia tai kuntoutusta varten.</a:t>
                      </a:r>
                      <a:endParaRPr lang="fi-FI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37654"/>
                  </a:ext>
                </a:extLst>
              </a:tr>
              <a:tr h="469912">
                <a:tc>
                  <a:txBody>
                    <a:bodyPr/>
                    <a:lstStyle/>
                    <a:p>
                      <a:pPr algn="l"/>
                      <a:r>
                        <a:rPr lang="fi-FI" sz="800"/>
                        <a:t>TE-palvelut/Kuntakokeilu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Omavalmentajat tekevät työllistymissuunnitelmat/tai aktivointisuunnitelmat, hyväksyvät esim. kuntouttavan työtoiminnan paikat ja työkokeilut/palkkatukijaksot sekä voivat lähettää asiakkaan ostopalveluihin työkyvyn arviointia tai kuntoutusta varten.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14524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Terveyspalvelut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(Mukaan lukien Mielenterveys- ja päihdepalvelut)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noProof="0"/>
                        <a:t>Terveyspalveluissa tehdään hoidon tarpeen arvioinnit, jonka pohjalta asiakkaat saavat tarvitsemaansa hoitoa tai ohjataan jatkotutkimuksiin.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noProof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800" noProof="0"/>
                        <a:t>Terveydenhoitaja tekee työttömien  terveystarkastuksen ja ohjaa tarvittaessa lääkärille, suun terveydenhuoltoon  tai muihin terveydenhuollon palveluihin. Lääkäri kirjoittaa  lausunnot työkyvyn arviointiin ja kuntoutukseen liittyen sekä ohjaa erikoissairaanhoidon palveluihin.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22619"/>
                  </a:ext>
                </a:extLst>
              </a:tr>
              <a:tr h="92295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Sosiaalipalvelut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fi-FI" sz="800"/>
                        <a:t>Sos.ohjaajat/sos.työntekijät tekevät palvelutarpeen arvioinnit ja asia</a:t>
                      </a:r>
                      <a:r>
                        <a:rPr lang="tg-Cyrl-TJ" sz="800"/>
                        <a:t>kassuunnitelma</a:t>
                      </a:r>
                      <a:r>
                        <a:rPr lang="fi-FI" sz="800"/>
                        <a:t>t,  sosiaalisen kuntoutuksen päätökset/ohjaukset, ehkäisevän/täydentävän toimeentulotuen päätökset, ohjaukset työkykyselvitysyksikköön sekä Keravalla myös aktivointisuunnitelmat</a:t>
                      </a:r>
                    </a:p>
                    <a:p>
                      <a:pPr marL="0" algn="l"/>
                      <a:endParaRPr lang="fi-FI" sz="800"/>
                    </a:p>
                    <a:p>
                      <a:pPr marL="0" algn="l"/>
                      <a:r>
                        <a:rPr lang="fi-FI" sz="800"/>
                        <a:t>Vammaispalveluissa tehdään vammaisuuteen perustuva palvelutarpeen arviointi/asiakassuunnitelma, päätökset vammaispalvelulain, omaishoitolain, erityishuoltolain mukaisista palveluista (sekä joistain sosiaalihuollon palveluista), ohjaus vammaispalveluiden työllistämistä tukeviin palveluihin.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50760"/>
                  </a:ext>
                </a:extLst>
              </a:tr>
              <a:tr h="36268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Työnantajapalvelut/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Työnantajat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Työnantajien neuvonta (mm. tuet), tekevät palkkatukipäätöksiä/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Yritysyhteistyö (mm. palkkatukityöpaikat)</a:t>
                      </a:r>
                      <a:endParaRPr lang="fi-FI" sz="8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65519"/>
                  </a:ext>
                </a:extLst>
              </a:tr>
              <a:tr h="36268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/>
                        <a:t>Helsingin työkykyselvitysyksikkö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Vantaan kaupungin käyttämä ostopalvelu, kun asiakas tarvitsee laajempaa työkyvyn tuen arviointia.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5490"/>
                  </a:ext>
                </a:extLst>
              </a:tr>
            </a:tbl>
          </a:graphicData>
        </a:graphic>
      </p:graphicFrame>
      <p:pic>
        <p:nvPicPr>
          <p:cNvPr id="6" name="Kuva 5" descr="Ympyrä ja vasen nuoli tasaisella täytöllä">
            <a:hlinkClick r:id="rId3" action="ppaction://hlinksldjump"/>
            <a:extLst>
              <a:ext uri="{FF2B5EF4-FFF2-40B4-BE49-F238E27FC236}">
                <a16:creationId xmlns:a16="http://schemas.microsoft.com/office/drawing/2014/main" id="{D3DB331E-612A-7380-0242-3E2B5C445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4408" y="103632"/>
            <a:ext cx="647414" cy="6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9"/>
          <p:cNvSpPr/>
          <p:nvPr/>
        </p:nvSpPr>
        <p:spPr>
          <a:xfrm>
            <a:off x="7606283" y="0"/>
            <a:ext cx="1537717" cy="4587241"/>
          </a:xfrm>
          <a:custGeom>
            <a:avLst/>
            <a:gdLst/>
            <a:ahLst/>
            <a:cxnLst/>
            <a:rect l="0" t="0" r="0" b="0"/>
            <a:pathLst>
              <a:path w="1537717" h="4587241">
                <a:moveTo>
                  <a:pt x="9525" y="0"/>
                </a:moveTo>
                <a:lnTo>
                  <a:pt x="9525" y="0"/>
                </a:lnTo>
                <a:lnTo>
                  <a:pt x="1524" y="153924"/>
                </a:lnTo>
                <a:lnTo>
                  <a:pt x="0" y="306324"/>
                </a:lnTo>
                <a:lnTo>
                  <a:pt x="0" y="460248"/>
                </a:lnTo>
                <a:lnTo>
                  <a:pt x="3175" y="612648"/>
                </a:lnTo>
                <a:lnTo>
                  <a:pt x="12700" y="766699"/>
                </a:lnTo>
                <a:lnTo>
                  <a:pt x="23749" y="915924"/>
                </a:lnTo>
                <a:lnTo>
                  <a:pt x="38100" y="1068197"/>
                </a:lnTo>
                <a:lnTo>
                  <a:pt x="57150" y="1217422"/>
                </a:lnTo>
                <a:lnTo>
                  <a:pt x="79375" y="1368298"/>
                </a:lnTo>
                <a:lnTo>
                  <a:pt x="103124" y="1517397"/>
                </a:lnTo>
                <a:lnTo>
                  <a:pt x="131699" y="1663447"/>
                </a:lnTo>
                <a:lnTo>
                  <a:pt x="165100" y="1812672"/>
                </a:lnTo>
                <a:lnTo>
                  <a:pt x="198374" y="1958721"/>
                </a:lnTo>
                <a:lnTo>
                  <a:pt x="237998" y="2103121"/>
                </a:lnTo>
                <a:lnTo>
                  <a:pt x="279273" y="2247646"/>
                </a:lnTo>
                <a:lnTo>
                  <a:pt x="323723" y="2390395"/>
                </a:lnTo>
                <a:lnTo>
                  <a:pt x="374523" y="2545970"/>
                </a:lnTo>
                <a:lnTo>
                  <a:pt x="431673" y="2698370"/>
                </a:lnTo>
                <a:lnTo>
                  <a:pt x="490348" y="2847595"/>
                </a:lnTo>
                <a:lnTo>
                  <a:pt x="553848" y="2996820"/>
                </a:lnTo>
                <a:lnTo>
                  <a:pt x="617348" y="3141218"/>
                </a:lnTo>
                <a:lnTo>
                  <a:pt x="687071" y="3284093"/>
                </a:lnTo>
                <a:lnTo>
                  <a:pt x="758572" y="3425318"/>
                </a:lnTo>
                <a:lnTo>
                  <a:pt x="834772" y="3563493"/>
                </a:lnTo>
                <a:lnTo>
                  <a:pt x="912496" y="3699892"/>
                </a:lnTo>
                <a:lnTo>
                  <a:pt x="993395" y="3833242"/>
                </a:lnTo>
                <a:lnTo>
                  <a:pt x="1077469" y="3966617"/>
                </a:lnTo>
                <a:lnTo>
                  <a:pt x="1163194" y="4095179"/>
                </a:lnTo>
                <a:lnTo>
                  <a:pt x="1253618" y="4220579"/>
                </a:lnTo>
                <a:lnTo>
                  <a:pt x="1344169" y="4345979"/>
                </a:lnTo>
                <a:lnTo>
                  <a:pt x="1439292" y="4468191"/>
                </a:lnTo>
                <a:lnTo>
                  <a:pt x="1537717" y="4587241"/>
                </a:lnTo>
                <a:lnTo>
                  <a:pt x="1537717" y="0"/>
                </a:lnTo>
                <a:lnTo>
                  <a:pt x="9525" y="0"/>
                </a:lnTo>
                <a:close/>
                <a:moveTo>
                  <a:pt x="-2462783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7975092" y="0"/>
            <a:ext cx="1168908" cy="1318260"/>
          </a:xfrm>
          <a:custGeom>
            <a:avLst/>
            <a:gdLst/>
            <a:ahLst/>
            <a:cxnLst/>
            <a:rect l="0" t="0" r="0" b="0"/>
            <a:pathLst>
              <a:path w="1168908" h="1318260">
                <a:moveTo>
                  <a:pt x="870330" y="1132460"/>
                </a:moveTo>
                <a:lnTo>
                  <a:pt x="870330" y="1132460"/>
                </a:lnTo>
                <a:lnTo>
                  <a:pt x="943355" y="1183260"/>
                </a:lnTo>
                <a:lnTo>
                  <a:pt x="1016380" y="1230885"/>
                </a:lnTo>
                <a:lnTo>
                  <a:pt x="1092708" y="1275335"/>
                </a:lnTo>
                <a:lnTo>
                  <a:pt x="1168908" y="1318260"/>
                </a:lnTo>
                <a:lnTo>
                  <a:pt x="1168908" y="0"/>
                </a:lnTo>
                <a:lnTo>
                  <a:pt x="0" y="0"/>
                </a:lnTo>
                <a:lnTo>
                  <a:pt x="34925" y="87377"/>
                </a:lnTo>
                <a:lnTo>
                  <a:pt x="73025" y="171578"/>
                </a:lnTo>
                <a:lnTo>
                  <a:pt x="114300" y="255652"/>
                </a:lnTo>
                <a:lnTo>
                  <a:pt x="158876" y="335154"/>
                </a:lnTo>
                <a:lnTo>
                  <a:pt x="204851" y="414529"/>
                </a:lnTo>
                <a:lnTo>
                  <a:pt x="254126" y="490729"/>
                </a:lnTo>
                <a:lnTo>
                  <a:pt x="304926" y="567055"/>
                </a:lnTo>
                <a:lnTo>
                  <a:pt x="358901" y="638429"/>
                </a:lnTo>
                <a:lnTo>
                  <a:pt x="416051" y="706755"/>
                </a:lnTo>
                <a:lnTo>
                  <a:pt x="473328" y="775081"/>
                </a:lnTo>
                <a:lnTo>
                  <a:pt x="536828" y="841756"/>
                </a:lnTo>
                <a:lnTo>
                  <a:pt x="598804" y="903733"/>
                </a:lnTo>
                <a:lnTo>
                  <a:pt x="663828" y="964058"/>
                </a:lnTo>
                <a:lnTo>
                  <a:pt x="730503" y="1024383"/>
                </a:lnTo>
                <a:lnTo>
                  <a:pt x="798829" y="1078485"/>
                </a:lnTo>
                <a:lnTo>
                  <a:pt x="870330" y="1132460"/>
                </a:lnTo>
                <a:close/>
                <a:moveTo>
                  <a:pt x="-39640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59" y="4732021"/>
            <a:ext cx="1542288" cy="307847"/>
          </a:xfrm>
          <a:prstGeom prst="rect">
            <a:avLst/>
          </a:prstGeom>
          <a:noFill/>
        </p:spPr>
      </p:pic>
      <p:sp>
        <p:nvSpPr>
          <p:cNvPr id="133" name="Freeform 133"/>
          <p:cNvSpPr/>
          <p:nvPr/>
        </p:nvSpPr>
        <p:spPr>
          <a:xfrm>
            <a:off x="5656326" y="1506071"/>
            <a:ext cx="737750" cy="1189124"/>
          </a:xfrm>
          <a:custGeom>
            <a:avLst/>
            <a:gdLst/>
            <a:ahLst/>
            <a:cxnLst/>
            <a:rect l="0" t="0" r="0" b="0"/>
            <a:pathLst>
              <a:path w="2418588" h="1606297">
                <a:moveTo>
                  <a:pt x="0" y="1606297"/>
                </a:moveTo>
                <a:lnTo>
                  <a:pt x="2418588" y="1606297"/>
                </a:lnTo>
                <a:lnTo>
                  <a:pt x="2418588" y="0"/>
                </a:lnTo>
                <a:lnTo>
                  <a:pt x="0" y="0"/>
                </a:lnTo>
                <a:lnTo>
                  <a:pt x="0" y="1606297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99054" y="1059942"/>
            <a:ext cx="2409444" cy="1674876"/>
          </a:xfrm>
          <a:custGeom>
            <a:avLst/>
            <a:gdLst/>
            <a:ahLst/>
            <a:cxnLst/>
            <a:rect l="0" t="0" r="0" b="0"/>
            <a:pathLst>
              <a:path w="2409444" h="1674876">
                <a:moveTo>
                  <a:pt x="0" y="1674876"/>
                </a:moveTo>
                <a:lnTo>
                  <a:pt x="2409444" y="1674876"/>
                </a:lnTo>
                <a:lnTo>
                  <a:pt x="2409444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453390" y="1088898"/>
            <a:ext cx="2418588" cy="1674876"/>
          </a:xfrm>
          <a:custGeom>
            <a:avLst/>
            <a:gdLst/>
            <a:ahLst/>
            <a:cxnLst/>
            <a:rect l="0" t="0" r="0" b="0"/>
            <a:pathLst>
              <a:path w="2418588" h="1674876">
                <a:moveTo>
                  <a:pt x="0" y="1674876"/>
                </a:moveTo>
                <a:lnTo>
                  <a:pt x="2418588" y="1674876"/>
                </a:lnTo>
                <a:lnTo>
                  <a:pt x="2418588" y="0"/>
                </a:lnTo>
                <a:lnTo>
                  <a:pt x="0" y="0"/>
                </a:lnTo>
                <a:lnTo>
                  <a:pt x="0" y="1674876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>
            <a:off x="6118859" y="1814828"/>
            <a:ext cx="1513235" cy="7025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971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Palautek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sel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yt</a:t>
            </a:r>
          </a:p>
          <a:p>
            <a:pPr marL="60960">
              <a:lnSpc>
                <a:spcPts val="157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okemusasiantuntijan </a:t>
            </a:r>
          </a:p>
          <a:p>
            <a:pPr marL="274320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öd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ntäminen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Sharepointin tietopankki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3192779" y="1720938"/>
            <a:ext cx="2260152" cy="5320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32460"/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NHG:</a:t>
            </a:r>
            <a:r>
              <a:rPr lang="tg-Cyrl-TJ" sz="1103" b="0" i="0" spc="300" baseline="0">
                <a:solidFill>
                  <a:srgbClr val="FFFFFF"/>
                </a:solidFill>
                <a:latin typeface="Arial"/>
              </a:rPr>
              <a:t>n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öpajat</a:t>
            </a:r>
          </a:p>
          <a:p>
            <a:pPr marL="0">
              <a:lnSpc>
                <a:spcPts val="1572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Sosiaalihuollon 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öllist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mistä tuke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 </a:t>
            </a:r>
          </a:p>
          <a:p>
            <a:pPr marL="722376">
              <a:lnSpc>
                <a:spcPts val="1140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elupolku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3832859" y="2266186"/>
            <a:ext cx="941356" cy="389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2880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Nettisi</a:t>
            </a:r>
            <a:r>
              <a:rPr lang="tg-Cyrl-TJ" sz="1106" b="0" i="0" spc="-14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ut</a:t>
            </a:r>
          </a:p>
          <a:p>
            <a:pPr marL="0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pal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elukartasto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559612" y="1757260"/>
            <a:ext cx="2242206" cy="733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4528"/>
            <a:r>
              <a:rPr lang="tg-Cyrl-TJ" sz="1103" b="0" i="0" spc="-20" baseline="0">
                <a:solidFill>
                  <a:srgbClr val="FFFFFF"/>
                </a:solidFill>
                <a:latin typeface="Arial"/>
              </a:rPr>
              <a:t>M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oniammatillinen tiimi</a:t>
            </a:r>
          </a:p>
          <a:p>
            <a:pPr marL="43434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Asiakas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astaa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v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amalli</a:t>
            </a:r>
          </a:p>
          <a:p>
            <a:pPr marL="0">
              <a:lnSpc>
                <a:spcPts val="1583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Verkosto</a:t>
            </a:r>
            <a:r>
              <a:rPr lang="tg-Cyrl-TJ" sz="1103" b="0" i="0" spc="-12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hteist</a:t>
            </a:r>
            <a:r>
              <a:rPr lang="tg-Cyrl-TJ" sz="1103" b="0" i="0" spc="-13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ö</a:t>
            </a:r>
            <a:r>
              <a:rPr lang="tg-Cyrl-TJ" sz="1103" b="0" i="0" spc="-21" baseline="0">
                <a:solidFill>
                  <a:srgbClr val="FFFFFF"/>
                </a:solidFill>
                <a:latin typeface="Arial"/>
              </a:rPr>
              <a:t> 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terve</a:t>
            </a:r>
            <a:r>
              <a:rPr lang="tg-Cyrl-TJ" sz="1103" b="0" i="0" spc="-15" baseline="0">
                <a:solidFill>
                  <a:srgbClr val="FFFFFF"/>
                </a:solidFill>
                <a:latin typeface="Arial"/>
              </a:rPr>
              <a:t>y</a:t>
            </a: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denhuollon </a:t>
            </a:r>
          </a:p>
          <a:p>
            <a:pPr marL="879297">
              <a:lnSpc>
                <a:spcPts val="1127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kanssa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2091563" y="2987077"/>
            <a:ext cx="1431161" cy="35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2419"/>
            <a:r>
              <a:rPr lang="tg-Cyrl-TJ" sz="1106" b="0" i="0" spc="0" baseline="0">
                <a:solidFill>
                  <a:srgbClr val="FFFFFF"/>
                </a:solidFill>
                <a:latin typeface="Arial"/>
              </a:rPr>
              <a:t>1</a:t>
            </a:r>
          </a:p>
          <a:p>
            <a:pPr marL="353567">
              <a:lnSpc>
                <a:spcPts val="1585"/>
              </a:lnSpc>
            </a:pPr>
            <a:r>
              <a:rPr lang="tg-Cyrl-TJ" sz="1103" b="0" i="0" spc="0" baseline="0">
                <a:solidFill>
                  <a:srgbClr val="FFFFFF"/>
                </a:solidFill>
                <a:latin typeface="Arial"/>
              </a:rPr>
              <a:t>Konsultaatiomalli</a:t>
            </a: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47DE5D1F-A6CF-2C9D-9236-285AC8A91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6037"/>
              </p:ext>
            </p:extLst>
          </p:nvPr>
        </p:nvGraphicFramePr>
        <p:xfrm>
          <a:off x="335756" y="731033"/>
          <a:ext cx="7116603" cy="27704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1342">
                  <a:extLst>
                    <a:ext uri="{9D8B030D-6E8A-4147-A177-3AD203B41FA5}">
                      <a16:colId xmlns:a16="http://schemas.microsoft.com/office/drawing/2014/main" val="3848528339"/>
                    </a:ext>
                  </a:extLst>
                </a:gridCol>
                <a:gridCol w="4835261">
                  <a:extLst>
                    <a:ext uri="{9D8B030D-6E8A-4147-A177-3AD203B41FA5}">
                      <a16:colId xmlns:a16="http://schemas.microsoft.com/office/drawing/2014/main" val="1371054760"/>
                    </a:ext>
                  </a:extLst>
                </a:gridCol>
              </a:tblGrid>
              <a:tr h="407194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TOIMIJA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TEHTÄVÄ/VASTUU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76027"/>
                  </a:ext>
                </a:extLst>
              </a:tr>
              <a:tr h="294981">
                <a:tc>
                  <a:txBody>
                    <a:bodyPr/>
                    <a:lstStyle/>
                    <a:p>
                      <a:r>
                        <a:rPr lang="fi-FI" sz="800"/>
                        <a:t>Kokemusasiantuntija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noProof="0"/>
                        <a:t>Asiakastyön ja hanketyön kehittämisessä mukana.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28161"/>
                  </a:ext>
                </a:extLst>
              </a:tr>
              <a:tr h="268494">
                <a:tc>
                  <a:txBody>
                    <a:bodyPr/>
                    <a:lstStyle/>
                    <a:p>
                      <a:r>
                        <a:rPr lang="fi-FI" sz="800"/>
                        <a:t>Oppilaitokset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Opiskelumahdollisuuksien kartoittaminen.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012406"/>
                  </a:ext>
                </a:extLst>
              </a:tr>
              <a:tr h="477750">
                <a:tc>
                  <a:txBody>
                    <a:bodyPr/>
                    <a:lstStyle/>
                    <a:p>
                      <a:r>
                        <a:rPr lang="fi-FI" sz="800"/>
                        <a:t>Muut hankkeet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Tiedon, kokemusten ja ammattiosaamisen hyödyntäminen palveluiden kehittämisessä</a:t>
                      </a:r>
                    </a:p>
                    <a:p>
                      <a:r>
                        <a:rPr lang="fi-FI" sz="800"/>
                        <a:t>(mm. IPS-hanke, muut työkykyohjelman hankkeet, Asunnottomuuden ehkäisy- hanke, Korson monialainen toimintamalli- pilotti).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76312"/>
                  </a:ext>
                </a:extLst>
              </a:tr>
              <a:tr h="640850">
                <a:tc>
                  <a:txBody>
                    <a:bodyPr/>
                    <a:lstStyle/>
                    <a:p>
                      <a:r>
                        <a:rPr lang="fi-FI" sz="800"/>
                        <a:t>Järjestöt/Seurakunnat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800"/>
                        <a:t>Vapaa-ajan toiminnan ja tukipalveluiden järjestäminen.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98985"/>
                  </a:ext>
                </a:extLst>
              </a:tr>
              <a:tr h="640850">
                <a:tc>
                  <a:txBody>
                    <a:bodyPr/>
                    <a:lstStyle/>
                    <a:p>
                      <a:r>
                        <a:rPr lang="fi-FI" sz="800"/>
                        <a:t>Työeläkelaitokset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Työeläke-etuuksiin ja palveluihin liittyvä neuvonta ja  kuntoutuspalveluiden järjestäminen.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345212"/>
                  </a:ext>
                </a:extLst>
              </a:tr>
            </a:tbl>
          </a:graphicData>
        </a:graphic>
      </p:graphicFrame>
      <p:pic>
        <p:nvPicPr>
          <p:cNvPr id="4" name="Kuva 3" descr="Ympyrä ja vasen nuoli tasaisella täytöllä">
            <a:hlinkClick r:id="rId3" action="ppaction://hlinksldjump"/>
            <a:extLst>
              <a:ext uri="{FF2B5EF4-FFF2-40B4-BE49-F238E27FC236}">
                <a16:creationId xmlns:a16="http://schemas.microsoft.com/office/drawing/2014/main" id="{0C42A58D-5C32-83AB-859A-606DEF53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881" y="171020"/>
            <a:ext cx="770478" cy="7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146190D02890449155F321940170E8" ma:contentTypeVersion="15" ma:contentTypeDescription="Luo uusi asiakirja." ma:contentTypeScope="" ma:versionID="6615f344a126858a029905a80001d41b">
  <xsd:schema xmlns:xsd="http://www.w3.org/2001/XMLSchema" xmlns:xs="http://www.w3.org/2001/XMLSchema" xmlns:p="http://schemas.microsoft.com/office/2006/metadata/properties" xmlns:ns2="e29119f6-d155-4f71-af44-9378d618aeec" xmlns:ns3="d1379ef8-6827-4039-8e4a-6f4dafcbffc4" targetNamespace="http://schemas.microsoft.com/office/2006/metadata/properties" ma:root="true" ma:fieldsID="352f762f47e0faae0985a1d94e224411" ns2:_="" ns3:_="">
    <xsd:import namespace="e29119f6-d155-4f71-af44-9378d618aeec"/>
    <xsd:import namespace="d1379ef8-6827-4039-8e4a-6f4dafcbf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119f6-d155-4f71-af44-9378d618a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79ef8-6827-4039-8e4a-6f4dafcbf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64877d-f3ac-49c8-8838-b6064f299de8}" ma:internalName="TaxCatchAll" ma:showField="CatchAllData" ma:web="d1379ef8-6827-4039-8e4a-6f4dafcbff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9119f6-d155-4f71-af44-9378d618aeec">
      <Terms xmlns="http://schemas.microsoft.com/office/infopath/2007/PartnerControls"/>
    </lcf76f155ced4ddcb4097134ff3c332f>
    <TaxCatchAll xmlns="d1379ef8-6827-4039-8e4a-6f4dafcbffc4" xsi:nil="true"/>
  </documentManagement>
</p:properties>
</file>

<file path=customXml/itemProps1.xml><?xml version="1.0" encoding="utf-8"?>
<ds:datastoreItem xmlns:ds="http://schemas.openxmlformats.org/officeDocument/2006/customXml" ds:itemID="{7F83883E-1374-421A-A48C-F1CFB64D7D4A}">
  <ds:schemaRefs>
    <ds:schemaRef ds:uri="d1379ef8-6827-4039-8e4a-6f4dafcbffc4"/>
    <ds:schemaRef ds:uri="e29119f6-d155-4f71-af44-9378d618ae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05EC8E-F095-4AC6-972E-19E81B22F1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F1FE0-6827-4E34-BCCE-633C87D88A3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1379ef8-6827-4039-8e4a-6f4dafcbffc4"/>
    <ds:schemaRef ds:uri="e29119f6-d155-4f71-af44-9378d618aee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Näytössä katseltava esitys (16:9)</PresentationFormat>
  <Paragraphs>162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ArialMT</vt:lpstr>
      <vt:lpstr>Calibri</vt:lpstr>
      <vt:lpstr>Arial Narrow</vt:lpstr>
      <vt:lpstr>Arial</vt:lpstr>
      <vt:lpstr>ArialNarrow-Bold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Kivijoki Mervi</dc:creator>
  <cp:lastModifiedBy>Kivijoki Mervi</cp:lastModifiedBy>
  <cp:revision>1</cp:revision>
  <dcterms:modified xsi:type="dcterms:W3CDTF">2022-10-04T10:55:51Z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0x0101008A146190D02890449155F321940170E8</vt:lpwstr>
  </property>
  <property fmtid="{D5CDD505-2E9C-101B-9397-08002B2CF9AE}" pid="3" name="MediaServiceImageTags">
    <vt:lpwstr/>
  </property>
</Properties>
</file>