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8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087541-6223-4C92-950B-ED97227B22C3}" type="datetimeFigureOut">
              <a:rPr lang="fi-FI" smtClean="0"/>
              <a:t>4.11.2022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6C89A9-B2AE-4413-9DF7-C474B139380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9539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9010869-AE85-4CC6-B03B-907227076F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DA60FC5-CF85-42E4-80B9-0E4FDF078B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9DB2556-565C-48A9-BEEE-B931F301E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B5343-CEFF-4AF2-960C-D4D8AC011AE1}" type="datetimeFigureOut">
              <a:rPr lang="fi-FI" smtClean="0"/>
              <a:t>4.11.2022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F1DCC6B-A274-40D9-9C57-C0FDE8938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D99AEE2-64C9-4235-A9FC-0618C4AD9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4B3E1-7FB7-49BA-B7EC-40EC7D0ED85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8720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E2C15EA-0219-45D6-9427-685FF217E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AE5132B3-9A0C-49E6-B7C8-1211A97501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3DD132A-79AD-43CC-87A4-D921F092F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B5343-CEFF-4AF2-960C-D4D8AC011AE1}" type="datetimeFigureOut">
              <a:rPr lang="fi-FI" smtClean="0"/>
              <a:t>4.11.2022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825C95D-8DA6-452B-BF11-85193CB40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739944A-6AD1-42B4-A654-2A3CF78A1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4B3E1-7FB7-49BA-B7EC-40EC7D0ED85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00805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9D226461-4695-4D33-8086-63B6044F3A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8ABD20AD-8D7C-41C8-9375-0BF151FA0B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56D0469-E7DD-4577-8B41-46FB540A7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B5343-CEFF-4AF2-960C-D4D8AC011AE1}" type="datetimeFigureOut">
              <a:rPr lang="fi-FI" smtClean="0"/>
              <a:t>4.11.2022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21F56B8-3692-4E43-BB72-594407BF7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98C935A-CDBB-42FE-BDBD-37A396E51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4B3E1-7FB7-49BA-B7EC-40EC7D0ED85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4080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1DED31C-0ACF-4360-90BD-EB0E70CC7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44CAC17-4680-4DBC-8B39-1635222B8F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F6B73EA-A7ED-469A-9BC8-CA49E27B6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B5343-CEFF-4AF2-960C-D4D8AC011AE1}" type="datetimeFigureOut">
              <a:rPr lang="fi-FI" smtClean="0"/>
              <a:t>4.11.2022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5862572-EA34-4D09-BB8D-7F924941D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428AB1C-2192-4F17-8CF7-5A50ED414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4B3E1-7FB7-49BA-B7EC-40EC7D0ED85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62972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758A7B2-30EC-4165-B188-88D33F8A5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3E90809-80A1-4E1A-AB5E-76949D8CC5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385D8F1-EEBA-4EB5-8D7D-894D103DD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B5343-CEFF-4AF2-960C-D4D8AC011AE1}" type="datetimeFigureOut">
              <a:rPr lang="fi-FI" smtClean="0"/>
              <a:t>4.11.2022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48DEDB3-AC22-417E-966D-BDE19D70B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AB2ACC-8443-401B-B1AF-46993196B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4B3E1-7FB7-49BA-B7EC-40EC7D0ED85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2206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A7A5404-7A4B-48A5-BD36-E1327D81F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ACCBEA9-D367-45DB-B496-D811E4D8DE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2A2016FE-F709-49DD-86A7-2267F44D98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74DA072-6389-46AB-8819-CA16E2704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B5343-CEFF-4AF2-960C-D4D8AC011AE1}" type="datetimeFigureOut">
              <a:rPr lang="fi-FI" smtClean="0"/>
              <a:t>4.11.2022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6BC513C-F3F3-4423-A530-650C9A16F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1BB6A3C-5421-4AF1-9A63-C0275B48F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4B3E1-7FB7-49BA-B7EC-40EC7D0ED85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29765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7BC8484-EEA8-4B21-BB36-488E2DC5C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CE997382-BD48-4EE7-BC88-ED770FF1C7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03187DA-0330-45F5-8F36-6322A0327B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9A4279D8-B7A5-430A-8700-AF1641A003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55FED1BD-E501-4CA8-8EE3-68F46EEFDD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274728E3-3DF5-4C93-96C4-6D38A1E3C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B5343-CEFF-4AF2-960C-D4D8AC011AE1}" type="datetimeFigureOut">
              <a:rPr lang="fi-FI" smtClean="0"/>
              <a:t>4.11.2022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1B337EF-C5BD-41AD-9B5F-4FC2489EC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522C6363-9AF5-4A9D-9C17-5CB13CBC2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4B3E1-7FB7-49BA-B7EC-40EC7D0ED85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68721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220BE8D-49C1-408A-ACA0-2F069EB27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7753636F-A6BC-4B9E-866D-86FC84189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B5343-CEFF-4AF2-960C-D4D8AC011AE1}" type="datetimeFigureOut">
              <a:rPr lang="fi-FI" smtClean="0"/>
              <a:t>4.11.2022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7387AD8-230E-49C2-84A9-5B6D5FAEC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5870D827-D960-4747-9277-AFE19A71C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4B3E1-7FB7-49BA-B7EC-40EC7D0ED85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91679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3ED54830-5643-4194-B7CE-81678E5D6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B5343-CEFF-4AF2-960C-D4D8AC011AE1}" type="datetimeFigureOut">
              <a:rPr lang="fi-FI" smtClean="0"/>
              <a:t>4.11.2022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1DF3DB49-806C-44D9-9BE6-9D29542F9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93FAF69A-B8BB-40AF-9DA6-8AB633CED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4B3E1-7FB7-49BA-B7EC-40EC7D0ED85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34537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FC741D4-1EED-48CC-9A0B-5A9EA13A6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6071481-BF30-4C3A-8610-EF5429153A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63FC0B28-1086-4B76-991C-BA1C46266B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EECE421-3316-4170-A791-4822EA359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B5343-CEFF-4AF2-960C-D4D8AC011AE1}" type="datetimeFigureOut">
              <a:rPr lang="fi-FI" smtClean="0"/>
              <a:t>4.11.2022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D078C774-F555-4534-A7BB-4D07E80B6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B3351D1-DFDA-4221-AD34-852D259C6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4B3E1-7FB7-49BA-B7EC-40EC7D0ED85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56894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7B51006-824A-4CF0-9773-D1FF3B5AA8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1767E324-1A90-4E47-A9BF-BEA550960D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65A9E534-B1F4-403C-AB37-87EF878478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19379C9-C1E6-48AC-889E-5DC3C0C29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B5343-CEFF-4AF2-960C-D4D8AC011AE1}" type="datetimeFigureOut">
              <a:rPr lang="fi-FI" smtClean="0"/>
              <a:t>4.11.2022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671DDAF-D2B6-4393-BAD8-4AAD510FC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C16A4FE-D96E-4B03-AF98-00FF3C06C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4B3E1-7FB7-49BA-B7EC-40EC7D0ED85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02640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52694D81-2B05-4D4B-B2A3-74369D7A4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312A3A9-2C8F-4AD9-9A1B-89194215CD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7C4A71D-8295-4659-A334-94E2A7E41A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B5343-CEFF-4AF2-960C-D4D8AC011AE1}" type="datetimeFigureOut">
              <a:rPr lang="fi-FI" smtClean="0"/>
              <a:t>4.11.2022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DE9978A-BFC1-469C-B6BA-A8214F2104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1F77AAC-AE29-4810-8BDB-DFEC511F03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4B3E1-7FB7-49BA-B7EC-40EC7D0ED85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78062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817976" y="60541"/>
            <a:ext cx="6024647" cy="586917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5" name="Google Shape;95;p3"/>
          <p:cNvGrpSpPr/>
          <p:nvPr/>
        </p:nvGrpSpPr>
        <p:grpSpPr>
          <a:xfrm>
            <a:off x="6128831" y="302929"/>
            <a:ext cx="5375165" cy="5257451"/>
            <a:chOff x="5220585" y="429598"/>
            <a:chExt cx="5375165" cy="5257451"/>
          </a:xfrm>
        </p:grpSpPr>
        <p:pic>
          <p:nvPicPr>
            <p:cNvPr id="96" name="Google Shape;96;p3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5220585" y="1793207"/>
              <a:ext cx="1435397" cy="101456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7" name="Google Shape;97;p3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9162030" y="1974190"/>
              <a:ext cx="1089609" cy="10896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8" name="Google Shape;98;p3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6575854" y="1832812"/>
              <a:ext cx="2692400" cy="26924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9" name="Google Shape;99;p3"/>
            <p:cNvPicPr preferRelativeResize="0"/>
            <p:nvPr/>
          </p:nvPicPr>
          <p:blipFill rotWithShape="1">
            <a:blip r:embed="rId7">
              <a:alphaModFix/>
            </a:blip>
            <a:srcRect/>
            <a:stretch/>
          </p:blipFill>
          <p:spPr>
            <a:xfrm>
              <a:off x="6843236" y="429598"/>
              <a:ext cx="1267916" cy="126791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0" name="Google Shape;100;p3"/>
            <p:cNvPicPr preferRelativeResize="0"/>
            <p:nvPr/>
          </p:nvPicPr>
          <p:blipFill rotWithShape="1">
            <a:blip r:embed="rId8">
              <a:alphaModFix/>
            </a:blip>
            <a:srcRect/>
            <a:stretch/>
          </p:blipFill>
          <p:spPr>
            <a:xfrm>
              <a:off x="5894712" y="3868828"/>
              <a:ext cx="783271" cy="78327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1" name="Google Shape;101;p3"/>
            <p:cNvSpPr txBox="1"/>
            <p:nvPr/>
          </p:nvSpPr>
          <p:spPr>
            <a:xfrm>
              <a:off x="8589487" y="1335884"/>
              <a:ext cx="1696628" cy="73862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Calibri"/>
                <a:buNone/>
              </a:pPr>
              <a:r>
                <a:rPr lang="fi-FI" sz="1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PALVELU-</a:t>
              </a:r>
              <a:br>
                <a:rPr lang="fi-FI" sz="1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</a:br>
              <a:r>
                <a:rPr lang="fi-FI" sz="1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LUPAUS JA</a:t>
              </a:r>
              <a:br>
                <a:rPr lang="fi-FI" sz="1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</a:br>
              <a:r>
                <a:rPr lang="fi-FI" sz="1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ARVO asiakkaalle</a:t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" name="Google Shape;102;p3"/>
            <p:cNvSpPr txBox="1"/>
            <p:nvPr/>
          </p:nvSpPr>
          <p:spPr>
            <a:xfrm>
              <a:off x="7477194" y="4718816"/>
              <a:ext cx="1398677" cy="52318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Calibri"/>
                <a:buNone/>
              </a:pPr>
              <a:br>
                <a:rPr lang="fi-FI" sz="1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</a:br>
              <a:r>
                <a:rPr lang="fi-FI" sz="1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POLKU</a:t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" name="Google Shape;103;p3"/>
            <p:cNvSpPr txBox="1"/>
            <p:nvPr/>
          </p:nvSpPr>
          <p:spPr>
            <a:xfrm>
              <a:off x="9050338" y="3266986"/>
              <a:ext cx="1545412" cy="52318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Calibri"/>
                <a:buNone/>
              </a:pPr>
              <a:r>
                <a:rPr lang="fi-FI" sz="1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MALLIN PÄÄTOIMIJAT</a:t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" name="Google Shape;104;p3"/>
            <p:cNvSpPr txBox="1"/>
            <p:nvPr/>
          </p:nvSpPr>
          <p:spPr>
            <a:xfrm>
              <a:off x="7560450" y="936238"/>
              <a:ext cx="1101403" cy="52318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Calibri"/>
                <a:buNone/>
              </a:pPr>
              <a:r>
                <a:rPr lang="fi-FI" sz="1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MITÄ JA KENELLE?</a:t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" name="Google Shape;105;p3"/>
            <p:cNvSpPr txBox="1"/>
            <p:nvPr/>
          </p:nvSpPr>
          <p:spPr>
            <a:xfrm>
              <a:off x="5595266" y="1412689"/>
              <a:ext cx="1382164" cy="30773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Calibri"/>
                <a:buNone/>
              </a:pPr>
              <a:r>
                <a:rPr lang="fi-FI" sz="1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MITTARIT</a:t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" name="Google Shape;106;p3"/>
            <p:cNvSpPr txBox="1"/>
            <p:nvPr/>
          </p:nvSpPr>
          <p:spPr>
            <a:xfrm>
              <a:off x="5273818" y="3293145"/>
              <a:ext cx="1382164" cy="52318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Calibri"/>
                <a:buNone/>
              </a:pPr>
              <a:r>
                <a:rPr lang="fi-FI" sz="1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TYÖKALU-</a:t>
              </a:r>
              <a:br>
                <a:rPr lang="fi-FI" sz="1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</a:br>
              <a:r>
                <a:rPr lang="fi-FI" sz="1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KARTTA</a:t>
              </a:r>
              <a:endParaRPr/>
            </a:p>
          </p:txBody>
        </p:sp>
        <p:pic>
          <p:nvPicPr>
            <p:cNvPr id="107" name="Google Shape;107;p3"/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 rot="1495974">
              <a:off x="7120130" y="4701902"/>
              <a:ext cx="898266" cy="8347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8" name="Google Shape;108;p3"/>
            <p:cNvPicPr preferRelativeResize="0"/>
            <p:nvPr/>
          </p:nvPicPr>
          <p:blipFill rotWithShape="1">
            <a:blip r:embed="rId10">
              <a:alphaModFix/>
            </a:blip>
            <a:srcRect/>
            <a:stretch/>
          </p:blipFill>
          <p:spPr>
            <a:xfrm>
              <a:off x="8852995" y="3744616"/>
              <a:ext cx="1020211" cy="1020211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09" name="Google Shape;109;p3"/>
          <p:cNvSpPr txBox="1"/>
          <p:nvPr/>
        </p:nvSpPr>
        <p:spPr>
          <a:xfrm>
            <a:off x="222642" y="169249"/>
            <a:ext cx="5492145" cy="5206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Calibri"/>
              <a:buNone/>
            </a:pPr>
            <a:r>
              <a:rPr lang="fi-FI" sz="3200" b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Palvelupilotin tavoitteet</a:t>
            </a:r>
            <a:endParaRPr/>
          </a:p>
        </p:txBody>
      </p:sp>
      <p:sp>
        <p:nvSpPr>
          <p:cNvPr id="110" name="Google Shape;110;p3"/>
          <p:cNvSpPr txBox="1"/>
          <p:nvPr/>
        </p:nvSpPr>
        <p:spPr>
          <a:xfrm>
            <a:off x="222642" y="796576"/>
            <a:ext cx="6143400" cy="504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400" b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Palvelupilotin aikana tavoitteena on testata toimintaa käytännössä ja tarkentaa palvelumallia niin, että se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oto Sans Symbols"/>
              <a:buChar char="▪"/>
            </a:pPr>
            <a:r>
              <a:rPr lang="fi-FI" sz="1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Kirkastaa, mitä tarjotaan, kuka tarjoaa, milloin tarjotaan, miten ja missä tarjotaan ja kenelle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oto Sans Symbols"/>
              <a:buChar char="▪"/>
            </a:pPr>
            <a:r>
              <a:rPr lang="fi-FI" sz="1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Tuo esille eri palvelutoimijat ja heidän vastuut ts. ammattilaiset tietävät mitä itse tekee, mitä muut toimijat tekevät, milloin tehdään, miten tehdään ja toimitaan sekä kenen kanssa tehdään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oto Sans Symbols"/>
              <a:buChar char="▪"/>
            </a:pPr>
            <a:r>
              <a:rPr lang="fi-FI" sz="1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Kuvaa polun/ polut eri pääasiakkuuksien näkökulmasta sekä polun palvelut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oto Sans Symbols"/>
              <a:buChar char="▪"/>
            </a:pPr>
            <a:r>
              <a:rPr lang="fi-FI" sz="1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Määrittää käytettävät työkalut kuten mm. arvioinnit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oto Sans Symbols"/>
              <a:buChar char="▪"/>
            </a:pPr>
            <a:r>
              <a:rPr lang="fi-FI" sz="1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Määrittää käytettävät asiakasarvonmittarit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oto Sans Symbols"/>
              <a:buChar char="▪"/>
            </a:pPr>
            <a:r>
              <a:rPr lang="fi-FI" sz="1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Vahvistaa luovaa tilannekohtaista ratkaisukykyä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oto Sans Symbols"/>
              <a:buChar char="▪"/>
            </a:pPr>
            <a:r>
              <a:rPr lang="fi-FI" sz="1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Vahvistaa yhteistyötä ja –toimijuutta eri ammattilaisten ja asiakkaan välillä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oto Sans Symbols"/>
              <a:buChar char="▪"/>
            </a:pPr>
            <a:r>
              <a:rPr lang="fi-FI" sz="1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Kirkastaa yhteisiä toimintatapoja ja vastuita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oto Sans Symbols"/>
              <a:buChar char="▪"/>
            </a:pPr>
            <a:r>
              <a:rPr lang="fi-FI" sz="1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Poistaa päällekkäisyyksiä ja turhia toistoja toiminnoissa sekä oikaisee turhia mutkia eri palvelupolun toiminnoissa mahdollisuuksien mukaan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400" b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Tavoitteena on li</a:t>
            </a:r>
            <a:r>
              <a:rPr lang="fi-FI" b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  <a:r>
              <a:rPr lang="fi-FI" sz="1400" b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äksi</a:t>
            </a:r>
            <a:endParaRPr sz="1400" b="1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oto Sans Symbols"/>
              <a:buChar char="▪"/>
            </a:pPr>
            <a:r>
              <a:rPr lang="fi-FI" sz="1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Asiakas lähetetään nopeammin tarvitsemiensa työkyvyn tuen palvelujen piiriin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400" b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Lisäksi pilotin aikana tavoitteena on kehittää materiaalia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oto Sans Symbols"/>
              <a:buChar char="▪"/>
            </a:pPr>
            <a:r>
              <a:rPr lang="fi-FI" sz="1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Palvelumallin viestintään- ja markkinointiin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oto Sans Symbols"/>
              <a:buChar char="▪"/>
            </a:pPr>
            <a:r>
              <a:rPr lang="fi-FI" sz="1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Palvelumallin perehdyttämiseen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🡪 Työ- ja toimintakyvyn tuen palvelumallin –työkirja 🡪 Näin toimin -käsikirja</a:t>
            </a:r>
            <a:endParaRPr sz="14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1" name="Google Shape;111;p3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1290419" y="6504574"/>
            <a:ext cx="826565" cy="279895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3"/>
          <p:cNvSpPr txBox="1"/>
          <p:nvPr/>
        </p:nvSpPr>
        <p:spPr>
          <a:xfrm>
            <a:off x="11275033" y="6293834"/>
            <a:ext cx="838691" cy="230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900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Yhteistyössä</a:t>
            </a:r>
            <a:endParaRPr/>
          </a:p>
        </p:txBody>
      </p:sp>
      <p:sp>
        <p:nvSpPr>
          <p:cNvPr id="113" name="Google Shape;113;p3"/>
          <p:cNvSpPr txBox="1"/>
          <p:nvPr/>
        </p:nvSpPr>
        <p:spPr>
          <a:xfrm>
            <a:off x="7689968" y="5662723"/>
            <a:ext cx="2466957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Palvelumallin osa-alueet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C9A50DBDE6DD49BDA831B7407B9590" ma:contentTypeVersion="13" ma:contentTypeDescription="Create a new document." ma:contentTypeScope="" ma:versionID="592de001720a78c4d1cfa25b79db5d57">
  <xsd:schema xmlns:xsd="http://www.w3.org/2001/XMLSchema" xmlns:xs="http://www.w3.org/2001/XMLSchema" xmlns:p="http://schemas.microsoft.com/office/2006/metadata/properties" xmlns:ns3="10055d64-e8dd-4dca-a261-35eeb659ac8e" xmlns:ns4="be439688-afe1-4aac-b7c7-6a5535b0c565" targetNamespace="http://schemas.microsoft.com/office/2006/metadata/properties" ma:root="true" ma:fieldsID="133f1eeceb3dacac54c83b81951f5c53" ns3:_="" ns4:_="">
    <xsd:import namespace="10055d64-e8dd-4dca-a261-35eeb659ac8e"/>
    <xsd:import namespace="be439688-afe1-4aac-b7c7-6a5535b0c56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055d64-e8dd-4dca-a261-35eeb659ac8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439688-afe1-4aac-b7c7-6a5535b0c56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7D8BB1C-8B79-4021-9B41-1419B65DB88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0055d64-e8dd-4dca-a261-35eeb659ac8e"/>
    <ds:schemaRef ds:uri="be439688-afe1-4aac-b7c7-6a5535b0c56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2B41788-EDB2-4DB4-9B35-E0566AE9F79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00DCC47-480B-41F3-8663-6BB48C5F291D}">
  <ds:schemaRefs>
    <ds:schemaRef ds:uri="http://purl.org/dc/dcmitype/"/>
    <ds:schemaRef ds:uri="10055d64-e8dd-4dca-a261-35eeb659ac8e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be439688-afe1-4aac-b7c7-6a5535b0c565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177</Words>
  <Application>Microsoft Office PowerPoint</Application>
  <PresentationFormat>Laajakuva</PresentationFormat>
  <Paragraphs>27</Paragraphs>
  <Slides>1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Noto Sans Symbols</vt:lpstr>
      <vt:lpstr>Ubuntu</vt:lpstr>
      <vt:lpstr>Office-teema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Toivanen Pirjo</dc:creator>
  <cp:lastModifiedBy>Toivanen Pirjo</cp:lastModifiedBy>
  <cp:revision>1</cp:revision>
  <dcterms:created xsi:type="dcterms:W3CDTF">2022-11-04T09:24:24Z</dcterms:created>
  <dcterms:modified xsi:type="dcterms:W3CDTF">2022-11-04T09:25:53Z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0x010100CFC9A50DBDE6DD49BDA831B7407B9590</vt:lpwstr>
  </property>
</Properties>
</file>