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6AC55-BA61-47FF-A688-DA478E938778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909B3-3295-4D31-84F4-C60AC3A182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42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3B77F2-2E34-4642-9BAA-8FD453BF0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3C4DEC7-EA3E-49A5-8040-865DF604B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F808074-0CFC-41CC-8814-5D374DCF7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25CF-2D3A-477C-84BB-F64293314FA6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1080AD-8C8B-4B18-B3CF-382E64C19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8AAD63B-EB9E-4DC1-811E-A619EA17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57C-B730-4424-B7FA-646E5D99D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408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EE7C42-A9A1-463B-9459-D5F5A08D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242CE89-F57D-4A71-896D-DB123A98B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841F0DC-3415-46B0-BF47-96E107BAA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25CF-2D3A-477C-84BB-F64293314FA6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A93B66-BFA9-4858-AA13-AF78594EB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46F23DE-FE1D-473A-8446-D16FA1D06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57C-B730-4424-B7FA-646E5D99D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572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F180B05-E981-4DB0-8415-ED00981737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BEB83FF-399C-4BF0-9CAB-19F81447A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8A27110-4846-479A-AA79-FF75002E1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25CF-2D3A-477C-84BB-F64293314FA6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F835F7B-D3F2-477A-B46D-16900180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54130B8-71B7-4B0A-9E5E-87BF5FF39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57C-B730-4424-B7FA-646E5D99D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705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65F0A8-D509-4E7B-BAD6-98FEA4925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A990DC-6B27-4177-8869-1EC97D88D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1F002E5-76F8-493E-9DE5-B208A6AB5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25CF-2D3A-477C-84BB-F64293314FA6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655158-A9AA-4723-95F1-1FCC1DBC8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920742-E094-48AB-A4B3-8A532AFD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57C-B730-4424-B7FA-646E5D99D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628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FD340F-5A24-49EE-ADBA-B9F2AFF8E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863CB16-1A3A-47EC-BCDB-30E9C37F8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E73F1C-3DC2-45A7-B153-B83B4BD68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25CF-2D3A-477C-84BB-F64293314FA6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FA1FC37-A770-49D8-8E91-BC11222F2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51DEBC0-5BDA-4572-A17C-F7F1B263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57C-B730-4424-B7FA-646E5D99D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228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9EB96C-A11A-4F5D-87C0-CABFCDB6B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FDE85F-47CA-49AF-947F-31E2666F9D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4646EC-4B38-4CAF-B03D-3F57874AC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09DA71A-5EE3-4D58-88F7-E1E083795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25CF-2D3A-477C-84BB-F64293314FA6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9B48A1-9F72-48AF-BD8B-93B6D6908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3D7168D-5F80-4489-ACAB-F83CD0FA5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57C-B730-4424-B7FA-646E5D99D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146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C05DF5-FE47-4F84-A752-B1EC1E08B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55F3ADB-CF8E-40CB-A4BA-9838CE6BC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4A053C2-F48A-4967-920A-5CF69C50F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6062485-C7DF-4E56-A22E-8C24B50094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E0775D9-FB08-46DD-8B44-84AFBA9C8A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53CF94B-D02A-4258-A8F1-9952EDF49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25CF-2D3A-477C-84BB-F64293314FA6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0B03D75-13C0-4841-8C12-EE4989AE4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63A57A4-FCE5-45B7-8D87-2BB3C75B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57C-B730-4424-B7FA-646E5D99D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378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FF3568-4A98-4998-9B59-C0118C35A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A5843BD-7F45-4CB0-90E1-F1A273267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25CF-2D3A-477C-84BB-F64293314FA6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36606A4-B270-4B97-8DDA-86ACDF14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91E91BD-5EF1-4ECD-96C7-7713F907A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57C-B730-4424-B7FA-646E5D99D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927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52365F3-B9D3-493F-83EB-ABEC07527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25CF-2D3A-477C-84BB-F64293314FA6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2CBBBE3-99AE-49B8-A303-F42D59784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C02BC3D-86F8-4FFC-9A2D-E3E1F0081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57C-B730-4424-B7FA-646E5D99D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422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113362-7950-4898-B081-1A6AE2817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56E5E6A-12A7-4BAC-8C66-65EFD3068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EE73012-7849-4BE7-AEA6-E3CF3B47F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01BA08-2A9D-4D05-80FA-B5773FD12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25CF-2D3A-477C-84BB-F64293314FA6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883CBF-6E09-4200-A551-8318B02EE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5B49E1E-8591-4078-BEE0-0CF9BF958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57C-B730-4424-B7FA-646E5D99D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601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978C8D-8011-41EE-AE11-CF88789D5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ADE36D7-C82B-4B0A-8D88-8B56710294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62D8FE6-56C4-4E60-9856-85E3999AA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64D18DB-C843-4AB6-8396-CCFFFA61C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25CF-2D3A-477C-84BB-F64293314FA6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F4428EF-FE94-4480-B0AC-4E4C6060D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7EA3E6F-FBDE-42A3-BEAA-6570D7620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57C-B730-4424-B7FA-646E5D99D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91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3ECE02F-9796-407A-89FC-9721E174C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53500B-87D7-499D-B900-439C71337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CE5FAE-FF07-4334-A9B5-96592D6211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C25CF-2D3A-477C-84BB-F64293314FA6}" type="datetimeFigureOut">
              <a:rPr lang="fi-FI" smtClean="0"/>
              <a:t>4.11.2022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156CBD-669E-426C-BC2D-D5B586B7B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B9C0DCD-3322-40B4-A8AA-3DEDACB93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CF57C-B730-4424-B7FA-646E5D99D8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985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/>
          <p:nvPr/>
        </p:nvSpPr>
        <p:spPr>
          <a:xfrm>
            <a:off x="134007" y="126343"/>
            <a:ext cx="10598950" cy="877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lang="fi-FI" sz="28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Etelä-Karjalan alueen Työ- ja toimintakyvyn tuen palvelumallin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lang="fi-FI" sz="28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pilotin </a:t>
            </a:r>
            <a:r>
              <a:rPr lang="fi-FI" sz="2800" b="1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suunnittelu</a:t>
            </a:r>
            <a:r>
              <a:rPr lang="fi-FI" sz="28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6-8/2022</a:t>
            </a:r>
            <a:endParaRPr/>
          </a:p>
        </p:txBody>
      </p:sp>
      <p:sp>
        <p:nvSpPr>
          <p:cNvPr id="119" name="Google Shape;119;p4"/>
          <p:cNvSpPr/>
          <p:nvPr/>
        </p:nvSpPr>
        <p:spPr>
          <a:xfrm>
            <a:off x="4090586" y="4240019"/>
            <a:ext cx="4956918" cy="1006926"/>
          </a:xfrm>
          <a:prstGeom prst="roundRect">
            <a:avLst>
              <a:gd name="adj" fmla="val 16667"/>
            </a:avLst>
          </a:prstGeom>
          <a:solidFill>
            <a:srgbClr val="FFC100"/>
          </a:solidFill>
          <a:ln w="12700" cap="flat" cmpd="sng">
            <a:solidFill>
              <a:srgbClr val="FFCE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400"/>
              <a:buFont typeface="Calibri"/>
              <a:buNone/>
            </a:pPr>
            <a:r>
              <a:rPr lang="fi-FI" sz="1400" b="1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KYKYÄ BOOTCAMP 1.0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400"/>
              <a:buFont typeface="Calibri"/>
              <a:buNone/>
            </a:pPr>
            <a:r>
              <a:rPr lang="fi-FI" sz="1400" b="1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22.8.2022, klo 10-16 | Imatran Valtionhotelli</a:t>
            </a:r>
            <a:endParaRPr/>
          </a:p>
          <a:p>
            <a:pPr marL="171450" marR="0" lvl="0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None/>
            </a:pPr>
            <a:endParaRPr sz="11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1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1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0" name="Google Shape;120;p4" descr="Suuntanuoli: myötäpäivään tasaisella täytöllä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6673481">
            <a:off x="1942814" y="627642"/>
            <a:ext cx="582371" cy="903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4" descr="Suuntanuoli: loiva kaarre tasaisella täytöllä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167788">
            <a:off x="-268731" y="3642794"/>
            <a:ext cx="765680" cy="765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4" descr="Suuntanuoli: loiva kaarre tasaisella täytöllä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0800000">
            <a:off x="9780675" y="2093140"/>
            <a:ext cx="682514" cy="682514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4"/>
          <p:cNvSpPr/>
          <p:nvPr/>
        </p:nvSpPr>
        <p:spPr>
          <a:xfrm>
            <a:off x="232858" y="1197117"/>
            <a:ext cx="1832029" cy="997081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Pilotin suunnittelutiimin </a:t>
            </a: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kehittämistapaaminen</a:t>
            </a:r>
            <a:endParaRPr sz="11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31.5.2022, klo 11.45-13.30</a:t>
            </a:r>
            <a:endParaRPr sz="11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4090587" y="1210394"/>
            <a:ext cx="7836088" cy="983805"/>
          </a:xfrm>
          <a:prstGeom prst="roundRect">
            <a:avLst>
              <a:gd name="adj" fmla="val 16667"/>
            </a:avLst>
          </a:prstGeom>
          <a:solidFill>
            <a:srgbClr val="FFE69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Kirkastaminen 🡪 Arviointiprosessi, suunnitelman tekeminen ja suunnitelman toimeenpano mallin eri vaiheissa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 Pirjo toteuttaa ketterästi eksoten toimijoiden kanssa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 b="1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Esimerkiksi seuraavien toimijoiden kanssa: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Eksoten terveys- ja hyvinvointiasemien työttömien terveystarkastukset: Hanna Muhli, Maiju Nironen &amp; Jenna </a:t>
            </a: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Pylkkönen +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Eksoten hyvinvointiasemien palveluneuvonta: Sari Laamanen, Palveluohjaaja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1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4"/>
          <p:cNvSpPr/>
          <p:nvPr/>
        </p:nvSpPr>
        <p:spPr>
          <a:xfrm>
            <a:off x="9146784" y="4240019"/>
            <a:ext cx="2869667" cy="1006926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400"/>
              <a:buFont typeface="Calibri"/>
              <a:buNone/>
            </a:pPr>
            <a:r>
              <a:rPr lang="fi-FI" sz="1400" b="1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Pilotti alkaa 1.9.2022</a:t>
            </a:r>
            <a:endParaRPr/>
          </a:p>
        </p:txBody>
      </p:sp>
      <p:sp>
        <p:nvSpPr>
          <p:cNvPr id="126" name="Google Shape;126;p4"/>
          <p:cNvSpPr/>
          <p:nvPr/>
        </p:nvSpPr>
        <p:spPr>
          <a:xfrm>
            <a:off x="2133538" y="1210394"/>
            <a:ext cx="1903041" cy="967418"/>
          </a:xfrm>
          <a:prstGeom prst="roundRect">
            <a:avLst>
              <a:gd name="adj" fmla="val 16667"/>
            </a:avLst>
          </a:prstGeom>
          <a:solidFill>
            <a:srgbClr val="ED7C3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Ydintiimin suunnittelutapaaminen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3.6.2022, klo 10-11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Imatran tapahtuma</a:t>
            </a:r>
            <a:endParaRPr sz="11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4"/>
          <p:cNvSpPr/>
          <p:nvPr/>
        </p:nvSpPr>
        <p:spPr>
          <a:xfrm>
            <a:off x="232858" y="2558257"/>
            <a:ext cx="1708792" cy="133189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Pilottitiimin  kehittämistapaaminen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10.8.2022, 9-11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Palvelumallin viimeistely tässä vaiheessa</a:t>
            </a:r>
            <a:endParaRPr/>
          </a:p>
        </p:txBody>
      </p:sp>
      <p:sp>
        <p:nvSpPr>
          <p:cNvPr id="128" name="Google Shape;128;p4"/>
          <p:cNvSpPr/>
          <p:nvPr/>
        </p:nvSpPr>
        <p:spPr>
          <a:xfrm>
            <a:off x="10267241" y="2548660"/>
            <a:ext cx="1726883" cy="136488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Pilottitiimin </a:t>
            </a: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kehittämistapaaminen</a:t>
            </a:r>
            <a:endParaRPr sz="11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14.6.2022, klo </a:t>
            </a: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9-11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Palvelupolutus kuntoon TE-palveluista – seuraavaan vaiheeseen</a:t>
            </a:r>
            <a:endParaRPr/>
          </a:p>
        </p:txBody>
      </p:sp>
      <p:sp>
        <p:nvSpPr>
          <p:cNvPr id="129" name="Google Shape;129;p4"/>
          <p:cNvSpPr/>
          <p:nvPr/>
        </p:nvSpPr>
        <p:spPr>
          <a:xfrm>
            <a:off x="1985351" y="2565152"/>
            <a:ext cx="1769116" cy="1331895"/>
          </a:xfrm>
          <a:prstGeom prst="roundRect">
            <a:avLst>
              <a:gd name="adj" fmla="val 16667"/>
            </a:avLst>
          </a:prstGeom>
          <a:solidFill>
            <a:srgbClr val="ED7C3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Ydintiimin suunnittelutapaaminen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9.8.2022, klo 14.30-16.00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Imatran tapahtuma</a:t>
            </a:r>
            <a:endParaRPr sz="11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"/>
          <p:cNvSpPr/>
          <p:nvPr/>
        </p:nvSpPr>
        <p:spPr>
          <a:xfrm>
            <a:off x="3850262" y="2563359"/>
            <a:ext cx="6321183" cy="1335480"/>
          </a:xfrm>
          <a:prstGeom prst="roundRect">
            <a:avLst>
              <a:gd name="adj" fmla="val 16667"/>
            </a:avLst>
          </a:prstGeom>
          <a:solidFill>
            <a:srgbClr val="FFE69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Arviointiprosessin kirkastaminen, suunnitelman tekeminen ja suunnitelman toimeenpano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Pirjo toteuttaa ketterästi eksoten toimijoiden kanssa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 b="1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Esimerkiksi seuraavien toimijoiden kanssa: </a:t>
            </a: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Eksoten hyvinvointiasemien palveluneuvonta: Sari Laamanen, Palveluohjaaja </a:t>
            </a: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+ mahdolliset muut ryhmät (fysioterapeutit, toimintaterapeutit)</a:t>
            </a:r>
            <a:endParaRPr sz="11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1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"/>
          <p:cNvSpPr/>
          <p:nvPr/>
        </p:nvSpPr>
        <p:spPr>
          <a:xfrm>
            <a:off x="232858" y="4198994"/>
            <a:ext cx="1726883" cy="10479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Pilottitiimin kehittämistapaaminen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17.8.2022, 13-15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Palvelumallin viimeistely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esityskuntoon</a:t>
            </a:r>
            <a:endParaRPr/>
          </a:p>
        </p:txBody>
      </p:sp>
      <p:sp>
        <p:nvSpPr>
          <p:cNvPr id="132" name="Google Shape;132;p4"/>
          <p:cNvSpPr/>
          <p:nvPr/>
        </p:nvSpPr>
        <p:spPr>
          <a:xfrm>
            <a:off x="2053661" y="4240018"/>
            <a:ext cx="1948172" cy="1006926"/>
          </a:xfrm>
          <a:prstGeom prst="roundRect">
            <a:avLst>
              <a:gd name="adj" fmla="val 16667"/>
            </a:avLst>
          </a:prstGeom>
          <a:solidFill>
            <a:srgbClr val="ED7C3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Ydintiimin suunnittelutapaaminen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18.8.2022, 9-11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Calibri"/>
              <a:buNone/>
            </a:pP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Imatran tapahtuma</a:t>
            </a:r>
            <a:endParaRPr/>
          </a:p>
        </p:txBody>
      </p:sp>
      <p:pic>
        <p:nvPicPr>
          <p:cNvPr id="133" name="Google Shape;133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290419" y="6504574"/>
            <a:ext cx="826565" cy="27989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4"/>
          <p:cNvSpPr txBox="1"/>
          <p:nvPr/>
        </p:nvSpPr>
        <p:spPr>
          <a:xfrm>
            <a:off x="11275033" y="6293834"/>
            <a:ext cx="838691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9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Yhteistyössä</a:t>
            </a:r>
            <a:endParaRPr/>
          </a:p>
        </p:txBody>
      </p:sp>
      <p:pic>
        <p:nvPicPr>
          <p:cNvPr id="135" name="Google Shape;135;p4" descr="Suuntanuoli: myötäpäivään tasaisella täytöllä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6673481">
            <a:off x="3736661" y="608504"/>
            <a:ext cx="582371" cy="903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4" descr="Suuntanuoli: myötäpäivään tasaisella täytöllä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7911367">
            <a:off x="11370157" y="1609283"/>
            <a:ext cx="582371" cy="903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4" descr="Suuntanuoli: myötäpäivään tasaisella täytöllä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6673481">
            <a:off x="1744524" y="3633776"/>
            <a:ext cx="582371" cy="903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4" descr="Suuntanuoli: loiva kaarre tasaisella täytöllä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0800000">
            <a:off x="3408072" y="2048301"/>
            <a:ext cx="682514" cy="6825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4" descr="Suuntanuoli: loiva kaarre tasaisella täytöllä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0800000">
            <a:off x="1630752" y="2063845"/>
            <a:ext cx="682514" cy="6825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4" descr="Suuntanuoli: myötäpäivään tasaisella täytöllä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6673481">
            <a:off x="3852220" y="3633775"/>
            <a:ext cx="582371" cy="903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4" descr="Suuntanuoli: myötäpäivään tasaisella täytöllä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6673481">
            <a:off x="8733402" y="3665869"/>
            <a:ext cx="582371" cy="903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4"/>
          <p:cNvSpPr/>
          <p:nvPr/>
        </p:nvSpPr>
        <p:spPr>
          <a:xfrm>
            <a:off x="6710039" y="5416609"/>
            <a:ext cx="3010446" cy="1325563"/>
          </a:xfrm>
          <a:prstGeom prst="roundRect">
            <a:avLst>
              <a:gd name="adj" fmla="val 16667"/>
            </a:avLst>
          </a:prstGeom>
          <a:solidFill>
            <a:srgbClr val="ED7C3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400"/>
              <a:buFont typeface="Calibri"/>
              <a:buNone/>
            </a:pPr>
            <a:r>
              <a:rPr lang="fi-FI" sz="1400" b="1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Ydintiimin toimijat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Noto Sans Symbols"/>
              <a:buChar char="▪"/>
            </a:pP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Työtä –hanke: Pirjo Toivanen/ Pilottien 1 &amp; 2 vetäjä, Kaisa Pesonen, Katja Heiskanen</a:t>
            </a:r>
            <a:endParaRPr sz="11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Noto Sans Symbols"/>
              <a:buChar char="▪"/>
            </a:pP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Vision Factory:</a:t>
            </a: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 Krista Keränen</a:t>
            </a: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ja </a:t>
            </a: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Laura Väisänen</a:t>
            </a:r>
            <a:endParaRPr sz="11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1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4"/>
          <p:cNvSpPr/>
          <p:nvPr/>
        </p:nvSpPr>
        <p:spPr>
          <a:xfrm>
            <a:off x="216894" y="5406094"/>
            <a:ext cx="6437480" cy="1325563"/>
          </a:xfrm>
          <a:prstGeom prst="roundRect">
            <a:avLst>
              <a:gd name="adj" fmla="val 16667"/>
            </a:avLst>
          </a:prstGeom>
          <a:solidFill>
            <a:srgbClr val="A9CF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400" b="1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Pilotin suunnittelutiimi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Noto Sans Symbols"/>
              <a:buChar char="▪"/>
            </a:pP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Te-palvelut: Miia Pöllänen, Työkykykoordinaattori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Noto Sans Symbols"/>
              <a:buChar char="▪"/>
            </a:pP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Eksoten työllisyyspalvelut: Minna Kolari, Terveydenhoitaja</a:t>
            </a:r>
            <a:endParaRPr sz="11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Noto Sans Symbols"/>
              <a:buChar char="▪"/>
            </a:pP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Eksoten kuntoutustutkimuspoliklinikka: Heli Kokkola, Sosiaalityöntekijä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Noto Sans Symbols"/>
              <a:buChar char="▪"/>
            </a:pP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Työtä –hanke: Pirjo Toivanen/ Pilottien 1 &amp; 2 vetäjä, Kaisa Pesonen, Katja Heiskanen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Noto Sans Symbols"/>
              <a:buChar char="▪"/>
            </a:pP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Vision Factory:</a:t>
            </a:r>
            <a:r>
              <a:rPr lang="fi-FI" sz="11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 Krista Keränen, Jaakko Hannula, Laura Väisänen, Palvelumuotoilijat</a:t>
            </a:r>
            <a:endParaRPr sz="11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4"/>
          <p:cNvSpPr/>
          <p:nvPr/>
        </p:nvSpPr>
        <p:spPr>
          <a:xfrm>
            <a:off x="9840768" y="5416609"/>
            <a:ext cx="2175683" cy="877225"/>
          </a:xfrm>
          <a:prstGeom prst="roundRect">
            <a:avLst>
              <a:gd name="adj" fmla="val 16667"/>
            </a:avLst>
          </a:prstGeom>
          <a:solidFill>
            <a:srgbClr val="FFE69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400"/>
              <a:buFont typeface="Calibri"/>
              <a:buNone/>
            </a:pPr>
            <a:r>
              <a:rPr lang="fi-FI" sz="1400" b="1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Taustamateriaalin ja – ymmärryksen hankinta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100"/>
              <a:buFont typeface="Noto Sans Symbols"/>
              <a:buChar char="▪"/>
            </a:pPr>
            <a:r>
              <a:rPr lang="fi-FI" sz="11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Työtä –hanke: Pirjo Toivanen</a:t>
            </a:r>
            <a:endParaRPr sz="11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"/>
          <p:cNvSpPr txBox="1"/>
          <p:nvPr/>
        </p:nvSpPr>
        <p:spPr>
          <a:xfrm>
            <a:off x="134007" y="126343"/>
            <a:ext cx="10598950" cy="877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lang="fi-FI" sz="28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Etelä-Karjalan alueen Työ- ja toimintakyvyn tuen palvelumallin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</a:pPr>
            <a:r>
              <a:rPr lang="fi-FI" sz="28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pilotin toteuttamisen suunnitelma ja toimijat 9-12/2022</a:t>
            </a:r>
            <a:endParaRPr/>
          </a:p>
        </p:txBody>
      </p:sp>
      <p:sp>
        <p:nvSpPr>
          <p:cNvPr id="150" name="Google Shape;150;p5"/>
          <p:cNvSpPr/>
          <p:nvPr/>
        </p:nvSpPr>
        <p:spPr>
          <a:xfrm>
            <a:off x="188785" y="6076450"/>
            <a:ext cx="10999168" cy="665600"/>
          </a:xfrm>
          <a:prstGeom prst="roundRect">
            <a:avLst>
              <a:gd name="adj" fmla="val 16667"/>
            </a:avLst>
          </a:prstGeom>
          <a:solidFill>
            <a:srgbClr val="FFC100"/>
          </a:solidFill>
          <a:ln w="12700" cap="flat" cmpd="sng">
            <a:solidFill>
              <a:srgbClr val="FFCE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400"/>
              <a:buFont typeface="Calibri"/>
              <a:buNone/>
            </a:pPr>
            <a:r>
              <a:rPr lang="fi-FI" sz="1400" b="1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Työ- ja toimintakyvyn tuen palvelumallin ja työkirjan esittely 20.12.2022, 9-10.30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400"/>
              <a:buFont typeface="Calibri"/>
              <a:buNone/>
            </a:pPr>
            <a:r>
              <a:rPr lang="fi-FI" sz="1400" b="1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Työkyvyntuki tulevaisuuden sotekeskukseen: Palvelumallin jalkauttaminen ja käyttöönotto 1-10/2023</a:t>
            </a:r>
            <a:endParaRPr/>
          </a:p>
        </p:txBody>
      </p:sp>
      <p:sp>
        <p:nvSpPr>
          <p:cNvPr id="151" name="Google Shape;151;p5"/>
          <p:cNvSpPr/>
          <p:nvPr/>
        </p:nvSpPr>
        <p:spPr>
          <a:xfrm>
            <a:off x="5912735" y="1123789"/>
            <a:ext cx="2064352" cy="4876094"/>
          </a:xfrm>
          <a:prstGeom prst="roundRect">
            <a:avLst>
              <a:gd name="adj" fmla="val 16667"/>
            </a:avLst>
          </a:prstGeom>
          <a:solidFill>
            <a:srgbClr val="A2D02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400"/>
              <a:buFont typeface="Calibri"/>
              <a:buNone/>
            </a:pPr>
            <a:r>
              <a:rPr lang="fi-FI" sz="1400" b="1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Pilottitiimin Palvelumallin kehittäminen – työpajat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Fokusoituu laajemman näkökulman tuomiseen pilotin toteuttamiseen ja palvelumallin rakentamiseen</a:t>
            </a:r>
            <a:endParaRPr sz="120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1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21.9.2022, 15-16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28.9.2022, 15-16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5.10.2022, 15-16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400"/>
              <a:buFont typeface="Calibri"/>
              <a:buNone/>
            </a:pPr>
            <a:r>
              <a:rPr lang="fi-FI" sz="1400" b="1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Osallistujat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Diassa 6 esitellyt toimijat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sekä esihenkilöitä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5"/>
          <p:cNvSpPr/>
          <p:nvPr/>
        </p:nvSpPr>
        <p:spPr>
          <a:xfrm>
            <a:off x="188785" y="1113181"/>
            <a:ext cx="3265325" cy="4872681"/>
          </a:xfrm>
          <a:prstGeom prst="roundRect">
            <a:avLst>
              <a:gd name="adj" fmla="val 16667"/>
            </a:avLst>
          </a:prstGeom>
          <a:solidFill>
            <a:srgbClr val="F0904E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400"/>
              <a:buFont typeface="Calibri"/>
              <a:buNone/>
            </a:pPr>
            <a:r>
              <a:rPr lang="fi-FI" sz="1400" b="1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Pilotin Pamu-tiimin työpajat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Fokusoituu palvelumallin rakentamiseen pilotin avulla</a:t>
            </a:r>
            <a:endParaRPr sz="120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24.8.2022, 9-10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2.9.2022, 9-11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8.9.2022, 9-11</a:t>
            </a:r>
            <a:endParaRPr sz="12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12.9.2022, 10-11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21.9.2022, 13-14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28.9.2022, 10-12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4.10.2022, 9-10.30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13.10.2022, 8-9?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26.10.2022, 13-15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1.11.2022, 14-16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9.11.2022, 13-15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15.11.2022, 10-12 Lappeenranta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22.11.2022, 14-16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29.11.2022, 10-12 ja 14.30-16 Lappeenranta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12.12.2022 10-12 ja 14.30-16 Lappeenranta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13.12.2022 9-12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400"/>
              <a:buFont typeface="Calibri"/>
              <a:buNone/>
            </a:pPr>
            <a:r>
              <a:rPr lang="fi-FI" sz="1400" b="1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Osallistujat</a:t>
            </a:r>
            <a:endParaRPr sz="1400" b="1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Noto Sans Symbols"/>
              <a:buChar char="▪"/>
            </a:pPr>
            <a:r>
              <a:rPr lang="fi-FI" sz="12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Pirjo Toivanen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Noto Sans Symbols"/>
              <a:buChar char="▪"/>
            </a:pPr>
            <a:r>
              <a:rPr lang="fi-FI" sz="12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Krista Keränen</a:t>
            </a: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Noto Sans Symbols"/>
              <a:buChar char="▪"/>
            </a:pPr>
            <a:r>
              <a:rPr lang="fi-FI" sz="12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Kai Hämäläinen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Noto Sans Symbols"/>
              <a:buChar char="▪"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Lisätukena: Heli Kokkola, Mika Piiroinen</a:t>
            </a:r>
            <a:endParaRPr sz="12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1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5"/>
          <p:cNvSpPr/>
          <p:nvPr/>
        </p:nvSpPr>
        <p:spPr>
          <a:xfrm>
            <a:off x="8051654" y="1105713"/>
            <a:ext cx="2229390" cy="4894169"/>
          </a:xfrm>
          <a:prstGeom prst="roundRect">
            <a:avLst>
              <a:gd name="adj" fmla="val 16667"/>
            </a:avLst>
          </a:prstGeom>
          <a:solidFill>
            <a:srgbClr val="6ACDF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400"/>
              <a:buFont typeface="Calibri"/>
              <a:buNone/>
            </a:pPr>
            <a:r>
              <a:rPr lang="fi-FI" sz="1400" b="1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Johdon ja pilottitiimin työpajat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Fokusoituu laajemman näkökulman tuomiseen  palvelumallin rakentamiseen ja palvelumallin viimeistelyyn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b="1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Pidetään </a:t>
            </a:r>
            <a:r>
              <a:rPr lang="fi-FI" sz="1200" b="1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fi-FI" sz="1200" b="1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ksoten keskussairaala-alueella Lappeenrannassa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1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15.11.2022, 12.15-14.15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29.11.2022, 12.30-14.30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12.12.2022, 12.30-14.30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1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1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1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400"/>
              <a:buFont typeface="Calibri"/>
              <a:buNone/>
            </a:pPr>
            <a:r>
              <a:rPr lang="fi-FI" sz="1400" b="1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Osallistujat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Diassa 6 esitellyt toimijat, sote-puolen työ- ja toimintakyvyn johtajia</a:t>
            </a: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5"/>
          <p:cNvSpPr/>
          <p:nvPr/>
        </p:nvSpPr>
        <p:spPr>
          <a:xfrm>
            <a:off x="10355611" y="1105714"/>
            <a:ext cx="1748187" cy="4880148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400"/>
              <a:buFont typeface="Calibri"/>
              <a:buNone/>
            </a:pPr>
            <a:r>
              <a:rPr lang="fi-FI" sz="1400" b="1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Työtä-hankkeen ohryt</a:t>
            </a:r>
            <a:endParaRPr sz="1400" b="1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Esitellään tuloksia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16.9.2022, 12-14.30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24.11.2022, 13-15</a:t>
            </a:r>
            <a:endParaRPr sz="120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400"/>
              <a:buFont typeface="Calibri"/>
              <a:buNone/>
            </a:pPr>
            <a:r>
              <a:rPr lang="fi-FI" sz="1400" b="1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Osallistujat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Ohryn jäsenet </a:t>
            </a: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ja Työtä- hankkeen esittelijät</a:t>
            </a:r>
            <a:endParaRPr sz="120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5"/>
          <p:cNvSpPr/>
          <p:nvPr/>
        </p:nvSpPr>
        <p:spPr>
          <a:xfrm>
            <a:off x="3501012" y="1127202"/>
            <a:ext cx="2337156" cy="4872681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400"/>
              <a:buFont typeface="Calibri"/>
              <a:buNone/>
            </a:pPr>
            <a:r>
              <a:rPr lang="fi-FI" sz="1400" b="1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Pilottiperjantai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Pilotin HelpDesk –tapaaminen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Fokusoituu pilotin arjen onnistumisiin ja haasteisiin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9.9.2022, 8-9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16.9.2022, 8-9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23.9.2022, 8-9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30.9.2022, 8-9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7.10.2022, 8-9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14.10.2022, 8-9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21.10.2022, 8-9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28.10.2022, 8-9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4.11.2022, 8-9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11.11,2022, 8-9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b="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18.11.2022, 8-9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25.11.2022, 8-9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400"/>
              <a:buFont typeface="Calibri"/>
              <a:buNone/>
            </a:pPr>
            <a:r>
              <a:rPr lang="fi-FI" sz="1400" b="1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Osallistujat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3838"/>
              </a:buClr>
              <a:buSzPts val="1200"/>
              <a:buFont typeface="Calibri"/>
              <a:buNone/>
            </a:pPr>
            <a:r>
              <a:rPr lang="fi-FI" sz="1200" i="0" u="none" strike="noStrike" cap="none">
                <a:solidFill>
                  <a:srgbClr val="383838"/>
                </a:solidFill>
                <a:latin typeface="Calibri"/>
                <a:ea typeface="Calibri"/>
                <a:cs typeface="Calibri"/>
                <a:sym typeface="Calibri"/>
              </a:rPr>
              <a:t>Diassa 6 esitellyt toimijat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100" b="0" i="0" u="none" strike="noStrike" cap="none">
              <a:solidFill>
                <a:srgbClr val="38383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6" name="Google Shape;15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90419" y="6504574"/>
            <a:ext cx="826565" cy="27989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5"/>
          <p:cNvSpPr txBox="1"/>
          <p:nvPr/>
        </p:nvSpPr>
        <p:spPr>
          <a:xfrm>
            <a:off x="11275033" y="6293834"/>
            <a:ext cx="838691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9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Yhteistyössä</a:t>
            </a:r>
            <a:endParaRPr/>
          </a:p>
        </p:txBody>
      </p:sp>
      <p:pic>
        <p:nvPicPr>
          <p:cNvPr id="158" name="Google Shape;158;p5" descr="Ympyrät ja nuolet ääriviiv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12533" y="5225448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5" descr="Ympyrät ja nuolet ääriviiv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27778" y="5227672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5" descr="Ympyrät ja nuolet ääriviiv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98794" y="5227672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5" descr="Ympyrät ja nuolet ääriviiv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801296" y="5225448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5"/>
          <p:cNvSpPr txBox="1"/>
          <p:nvPr/>
        </p:nvSpPr>
        <p:spPr>
          <a:xfrm>
            <a:off x="133812" y="865592"/>
            <a:ext cx="2728632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Tapaamiset Teamsissä, jollei muuta mainita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C9A50DBDE6DD49BDA831B7407B9590" ma:contentTypeVersion="13" ma:contentTypeDescription="Create a new document." ma:contentTypeScope="" ma:versionID="592de001720a78c4d1cfa25b79db5d57">
  <xsd:schema xmlns:xsd="http://www.w3.org/2001/XMLSchema" xmlns:xs="http://www.w3.org/2001/XMLSchema" xmlns:p="http://schemas.microsoft.com/office/2006/metadata/properties" xmlns:ns3="10055d64-e8dd-4dca-a261-35eeb659ac8e" xmlns:ns4="be439688-afe1-4aac-b7c7-6a5535b0c565" targetNamespace="http://schemas.microsoft.com/office/2006/metadata/properties" ma:root="true" ma:fieldsID="133f1eeceb3dacac54c83b81951f5c53" ns3:_="" ns4:_="">
    <xsd:import namespace="10055d64-e8dd-4dca-a261-35eeb659ac8e"/>
    <xsd:import namespace="be439688-afe1-4aac-b7c7-6a5535b0c5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55d64-e8dd-4dca-a261-35eeb659ac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439688-afe1-4aac-b7c7-6a5535b0c5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27B09C-787E-4784-856C-B0578F4A17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055d64-e8dd-4dca-a261-35eeb659ac8e"/>
    <ds:schemaRef ds:uri="be439688-afe1-4aac-b7c7-6a5535b0c5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7B45DF-2598-40A9-AB0D-7CEC033183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8AAD8C-D7E9-4770-841F-EC6AC022F0AF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be439688-afe1-4aac-b7c7-6a5535b0c565"/>
    <ds:schemaRef ds:uri="10055d64-e8dd-4dca-a261-35eeb659ac8e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511</Words>
  <Application>Microsoft Office PowerPoint</Application>
  <PresentationFormat>Laajakuva</PresentationFormat>
  <Paragraphs>150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Noto Sans Symbols</vt:lpstr>
      <vt:lpstr>Ubuntu</vt:lpstr>
      <vt:lpstr>Office-teema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Toivanen Pirjo</dc:creator>
  <cp:lastModifiedBy>Toivanen Pirjo</cp:lastModifiedBy>
  <cp:revision>1</cp:revision>
  <dcterms:created xsi:type="dcterms:W3CDTF">2022-11-04T09:33:25Z</dcterms:created>
  <dcterms:modified xsi:type="dcterms:W3CDTF">2022-11-04T09:35:43Z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0x010100CFC9A50DBDE6DD49BDA831B7407B9590</vt:lpwstr>
  </property>
</Properties>
</file>