
<file path=[Content_Types].xml><?xml version="1.0" encoding="utf-8"?>
<Types xmlns="http://schemas.openxmlformats.org/package/2006/content-types">
  <Default Extension="png" ContentType="image/png"/>
  <Default Extension="svg" ContentType="image/svg+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421" r:id="rId5"/>
    <p:sldId id="463" r:id="rId6"/>
    <p:sldId id="443" r:id="rId7"/>
    <p:sldId id="442" r:id="rId8"/>
    <p:sldId id="447" r:id="rId9"/>
    <p:sldId id="454" r:id="rId10"/>
    <p:sldId id="455" r:id="rId11"/>
    <p:sldId id="457" r:id="rId12"/>
    <p:sldId id="458" r:id="rId13"/>
    <p:sldId id="459" r:id="rId14"/>
    <p:sldId id="461" r:id="rId15"/>
    <p:sldId id="462" r:id="rId16"/>
    <p:sldId id="446" r:id="rId17"/>
    <p:sldId id="425" r:id="rId18"/>
  </p:sldIdLst>
  <p:sldSz cx="9144000" cy="5143500" type="screen16x9"/>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000"/>
    <a:srgbClr val="FFEED9"/>
    <a:srgbClr val="7E95D5"/>
    <a:srgbClr val="F18700"/>
    <a:srgbClr val="98AADD"/>
    <a:srgbClr val="ADBBE4"/>
    <a:srgbClr val="BDC9E9"/>
    <a:srgbClr val="CAD4ED"/>
    <a:srgbClr val="365ABD"/>
    <a:srgbClr val="D5D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2839" autoAdjust="0"/>
  </p:normalViewPr>
  <p:slideViewPr>
    <p:cSldViewPr showGuides="1">
      <p:cViewPr varScale="1">
        <p:scale>
          <a:sx n="85" d="100"/>
          <a:sy n="85" d="100"/>
        </p:scale>
        <p:origin x="724"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760" y="44"/>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10.11.2022</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10.11.2022</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33CE14-C27A-42FB-A7CF-16D08FB8F53C}" type="slidenum">
              <a:rPr lang="fi-FI" smtClean="0"/>
              <a:pPr/>
              <a:t>1</a:t>
            </a:fld>
            <a:endParaRPr lang="fi-FI"/>
          </a:p>
        </p:txBody>
      </p:sp>
    </p:spTree>
    <p:extLst>
      <p:ext uri="{BB962C8B-B14F-4D97-AF65-F5344CB8AC3E}">
        <p14:creationId xmlns:p14="http://schemas.microsoft.com/office/powerpoint/2010/main" val="90962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433CE14-C27A-42FB-A7CF-16D08FB8F53C}" type="slidenum">
              <a:rPr lang="fi-FI" smtClean="0"/>
              <a:pPr/>
              <a:t>2</a:t>
            </a:fld>
            <a:endParaRPr lang="fi-FI"/>
          </a:p>
        </p:txBody>
      </p:sp>
    </p:spTree>
    <p:extLst>
      <p:ext uri="{BB962C8B-B14F-4D97-AF65-F5344CB8AC3E}">
        <p14:creationId xmlns:p14="http://schemas.microsoft.com/office/powerpoint/2010/main" val="326618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433CE14-C27A-42FB-A7CF-16D08FB8F53C}" type="slidenum">
              <a:rPr lang="fi-FI" smtClean="0"/>
              <a:pPr/>
              <a:t>4</a:t>
            </a:fld>
            <a:endParaRPr lang="fi-FI"/>
          </a:p>
        </p:txBody>
      </p:sp>
    </p:spTree>
    <p:extLst>
      <p:ext uri="{BB962C8B-B14F-4D97-AF65-F5344CB8AC3E}">
        <p14:creationId xmlns:p14="http://schemas.microsoft.com/office/powerpoint/2010/main" val="268825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433CE14-C27A-42FB-A7CF-16D08FB8F53C}" type="slidenum">
              <a:rPr lang="fi-FI" smtClean="0"/>
              <a:pPr/>
              <a:t>6</a:t>
            </a:fld>
            <a:endParaRPr lang="fi-FI"/>
          </a:p>
        </p:txBody>
      </p:sp>
    </p:spTree>
    <p:extLst>
      <p:ext uri="{BB962C8B-B14F-4D97-AF65-F5344CB8AC3E}">
        <p14:creationId xmlns:p14="http://schemas.microsoft.com/office/powerpoint/2010/main" val="428357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7</a:t>
            </a:fld>
            <a:endParaRPr lang="fi-FI"/>
          </a:p>
        </p:txBody>
      </p:sp>
    </p:spTree>
    <p:extLst>
      <p:ext uri="{BB962C8B-B14F-4D97-AF65-F5344CB8AC3E}">
        <p14:creationId xmlns:p14="http://schemas.microsoft.com/office/powerpoint/2010/main" val="161807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0433CE14-C27A-42FB-A7CF-16D08FB8F53C}" type="slidenum">
              <a:rPr lang="fi-FI" smtClean="0"/>
              <a:pPr/>
              <a:t>12</a:t>
            </a:fld>
            <a:endParaRPr lang="fi-FI"/>
          </a:p>
        </p:txBody>
      </p:sp>
    </p:spTree>
    <p:extLst>
      <p:ext uri="{BB962C8B-B14F-4D97-AF65-F5344CB8AC3E}">
        <p14:creationId xmlns:p14="http://schemas.microsoft.com/office/powerpoint/2010/main" val="2889675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grpSp>
        <p:nvGrpSpPr>
          <p:cNvPr id="58" name="Group 60" descr="Taustakuva"/>
          <p:cNvGrpSpPr>
            <a:grpSpLocks noChangeAspect="1"/>
          </p:cNvGrpSpPr>
          <p:nvPr userDrawn="1"/>
        </p:nvGrpSpPr>
        <p:grpSpPr bwMode="auto">
          <a:xfrm>
            <a:off x="3175" y="0"/>
            <a:ext cx="9140825" cy="5143500"/>
            <a:chOff x="1" y="0"/>
            <a:chExt cx="5758" cy="3240"/>
          </a:xfrm>
        </p:grpSpPr>
        <p:sp>
          <p:nvSpPr>
            <p:cNvPr id="59" name="AutoShape 59"/>
            <p:cNvSpPr>
              <a:spLocks noChangeAspect="1" noChangeArrowheads="1" noTextEdit="1"/>
            </p:cNvSpPr>
            <p:nvPr userDrawn="1"/>
          </p:nvSpPr>
          <p:spPr bwMode="auto">
            <a:xfrm>
              <a:off x="1" y="0"/>
              <a:ext cx="575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61"/>
            <p:cNvSpPr>
              <a:spLocks/>
            </p:cNvSpPr>
            <p:nvPr userDrawn="1"/>
          </p:nvSpPr>
          <p:spPr bwMode="auto">
            <a:xfrm>
              <a:off x="1" y="0"/>
              <a:ext cx="4850" cy="3240"/>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62"/>
            <p:cNvSpPr>
              <a:spLocks/>
            </p:cNvSpPr>
            <p:nvPr userDrawn="1"/>
          </p:nvSpPr>
          <p:spPr bwMode="auto">
            <a:xfrm>
              <a:off x="3947" y="0"/>
              <a:ext cx="1450" cy="1361"/>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63"/>
            <p:cNvSpPr>
              <a:spLocks/>
            </p:cNvSpPr>
            <p:nvPr userDrawn="1"/>
          </p:nvSpPr>
          <p:spPr bwMode="auto">
            <a:xfrm>
              <a:off x="4851" y="738"/>
              <a:ext cx="908" cy="1044"/>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64"/>
            <p:cNvSpPr>
              <a:spLocks/>
            </p:cNvSpPr>
            <p:nvPr userDrawn="1"/>
          </p:nvSpPr>
          <p:spPr bwMode="auto">
            <a:xfrm>
              <a:off x="3637" y="1361"/>
              <a:ext cx="2122" cy="1879"/>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65"/>
            <p:cNvSpPr>
              <a:spLocks/>
            </p:cNvSpPr>
            <p:nvPr userDrawn="1"/>
          </p:nvSpPr>
          <p:spPr bwMode="auto">
            <a:xfrm>
              <a:off x="4851" y="0"/>
              <a:ext cx="908" cy="1361"/>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66"/>
            <p:cNvSpPr>
              <a:spLocks/>
            </p:cNvSpPr>
            <p:nvPr userDrawn="1"/>
          </p:nvSpPr>
          <p:spPr bwMode="auto">
            <a:xfrm>
              <a:off x="3528" y="0"/>
              <a:ext cx="1323" cy="1361"/>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67"/>
            <p:cNvSpPr>
              <a:spLocks/>
            </p:cNvSpPr>
            <p:nvPr userDrawn="1"/>
          </p:nvSpPr>
          <p:spPr bwMode="auto">
            <a:xfrm>
              <a:off x="4851" y="1361"/>
              <a:ext cx="908" cy="537"/>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68"/>
            <p:cNvSpPr>
              <a:spLocks/>
            </p:cNvSpPr>
            <p:nvPr userDrawn="1"/>
          </p:nvSpPr>
          <p:spPr bwMode="auto">
            <a:xfrm>
              <a:off x="3215" y="1361"/>
              <a:ext cx="1636" cy="1879"/>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p:nvPr>
        </p:nvSpPr>
        <p:spPr>
          <a:xfrm>
            <a:off x="683568" y="1347614"/>
            <a:ext cx="5832648" cy="2095528"/>
          </a:xfrm>
        </p:spPr>
        <p:txBody>
          <a:bodyPr anchor="b" anchorCtr="0">
            <a:noAutofit/>
          </a:bodyPr>
          <a:lstStyle>
            <a:lvl1pPr algn="l">
              <a:defRPr sz="4000">
                <a:solidFill>
                  <a:srgbClr val="FFFFFF"/>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3" name="Picture 2" descr="työkykyohjelman logo">
            <a:extLst>
              <a:ext uri="{FF2B5EF4-FFF2-40B4-BE49-F238E27FC236}">
                <a16:creationId xmlns:a16="http://schemas.microsoft.com/office/drawing/2014/main" id="{6A75AB53-7407-FB4F-88DB-E4EB86078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4507749"/>
            <a:ext cx="2412801" cy="481764"/>
          </a:xfrm>
          <a:prstGeom prst="rect">
            <a:avLst/>
          </a:prstGeom>
        </p:spPr>
      </p:pic>
    </p:spTree>
    <p:extLst>
      <p:ext uri="{BB962C8B-B14F-4D97-AF65-F5344CB8AC3E}">
        <p14:creationId xmlns:p14="http://schemas.microsoft.com/office/powerpoint/2010/main" val="4832063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303782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tsikko ja sisältö Teema alakulma">
    <p:spTree>
      <p:nvGrpSpPr>
        <p:cNvPr id="1" name=""/>
        <p:cNvGrpSpPr/>
        <p:nvPr/>
      </p:nvGrpSpPr>
      <p:grpSpPr>
        <a:xfrm>
          <a:off x="0" y="0"/>
          <a:ext cx="0" cy="0"/>
          <a:chOff x="0" y="0"/>
          <a:chExt cx="0" cy="0"/>
        </a:xfrm>
      </p:grpSpPr>
      <p:sp>
        <p:nvSpPr>
          <p:cNvPr id="9" name="Freeform 6"/>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0" name="Picture 9" descr="työkykyohjelman logo">
            <a:extLst>
              <a:ext uri="{FF2B5EF4-FFF2-40B4-BE49-F238E27FC236}">
                <a16:creationId xmlns:a16="http://schemas.microsoft.com/office/drawing/2014/main" id="{E74FAC7E-06E9-1F40-9493-9E7A400F8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70797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7" y="-21804"/>
            <a:ext cx="4582667" cy="51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Rectangle 57" descr="kaarielementti"/>
          <p:cNvSpPr/>
          <p:nvPr userDrawn="1"/>
        </p:nvSpPr>
        <p:spPr>
          <a:xfrm rot="10800000" flipV="1">
            <a:off x="4427983" y="-21804"/>
            <a:ext cx="4714430" cy="5165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Freeform 7" descr="kaarielementti"/>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Otsikko 1"/>
          <p:cNvSpPr>
            <a:spLocks noGrp="1"/>
          </p:cNvSpPr>
          <p:nvPr userDrawn="1">
            <p:ph type="ctrTitle"/>
          </p:nvPr>
        </p:nvSpPr>
        <p:spPr>
          <a:xfrm>
            <a:off x="366651" y="411510"/>
            <a:ext cx="3485269" cy="2967062"/>
          </a:xfrm>
        </p:spPr>
        <p:txBody>
          <a:bodyPr anchor="b" anchorCtr="0">
            <a:noAutofit/>
          </a:bodyPr>
          <a:lstStyle>
            <a:lvl1pPr algn="l">
              <a:defRPr sz="4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366651" y="3507854"/>
            <a:ext cx="3485270" cy="1512168"/>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04" name="Picture 51" descr="työkykyohjelman logo">
            <a:extLst>
              <a:ext uri="{FF2B5EF4-FFF2-40B4-BE49-F238E27FC236}">
                <a16:creationId xmlns:a16="http://schemas.microsoft.com/office/drawing/2014/main" id="{F07F2CD9-BDD8-2848-B9FD-12A39B160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9599" y="4363971"/>
            <a:ext cx="3132881" cy="625542"/>
          </a:xfrm>
          <a:prstGeom prst="rect">
            <a:avLst/>
          </a:prstGeom>
        </p:spPr>
      </p:pic>
    </p:spTree>
    <p:extLst>
      <p:ext uri="{BB962C8B-B14F-4D97-AF65-F5344CB8AC3E}">
        <p14:creationId xmlns:p14="http://schemas.microsoft.com/office/powerpoint/2010/main" val="26352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41205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r>
              <a:rPr lang="fi-FI"/>
              <a:t>Muokkaa tekstin perustyylejä</a:t>
            </a:r>
          </a:p>
        </p:txBody>
      </p:sp>
      <p:sp>
        <p:nvSpPr>
          <p:cNvPr id="8" name="Otsikko 7"/>
          <p:cNvSpPr>
            <a:spLocks noGrp="1"/>
          </p:cNvSpPr>
          <p:nvPr>
            <p:ph type="title"/>
          </p:nvPr>
        </p:nvSpPr>
        <p:spPr>
          <a:xfrm>
            <a:off x="432785" y="4371949"/>
            <a:ext cx="4211223" cy="607895"/>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4860032" y="4518180"/>
            <a:ext cx="4283968" cy="461665"/>
          </a:xfrm>
        </p:spPr>
        <p:txBody>
          <a:bodyPr>
            <a:noAutofit/>
          </a:bodyPr>
          <a:lstStyle/>
          <a:p>
            <a:pPr marL="0" lvl="0" indent="0">
              <a:buNone/>
            </a:pPr>
            <a:r>
              <a:rPr lang="fi-FI" sz="1200"/>
              <a:t>Muokkaa tekstin perustyylejä</a:t>
            </a:r>
          </a:p>
        </p:txBody>
      </p:sp>
    </p:spTree>
    <p:extLst>
      <p:ext uri="{BB962C8B-B14F-4D97-AF65-F5344CB8AC3E}">
        <p14:creationId xmlns:p14="http://schemas.microsoft.com/office/powerpoint/2010/main" val="363994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813272" y="0"/>
            <a:ext cx="6336704" cy="5143500"/>
          </a:xfrm>
        </p:spPr>
        <p:txBody>
          <a:bodyPr/>
          <a:lstStyle/>
          <a:p>
            <a:pPr lvl="0"/>
            <a:r>
              <a:rPr lang="fi-FI"/>
              <a:t>Muokkaa tekstin perustyylejä</a:t>
            </a:r>
          </a:p>
        </p:txBody>
      </p:sp>
      <p:sp>
        <p:nvSpPr>
          <p:cNvPr id="8" name="Otsikko 7"/>
          <p:cNvSpPr>
            <a:spLocks noGrp="1"/>
          </p:cNvSpPr>
          <p:nvPr>
            <p:ph type="title"/>
          </p:nvPr>
        </p:nvSpPr>
        <p:spPr>
          <a:xfrm>
            <a:off x="251521" y="207920"/>
            <a:ext cx="2160240" cy="1427726"/>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251521" y="1739485"/>
            <a:ext cx="2160240" cy="3240360"/>
          </a:xfrm>
        </p:spPr>
        <p:txBody>
          <a:bodyPr>
            <a:normAutofit/>
          </a:bodyPr>
          <a:lstStyle/>
          <a:p>
            <a:pPr lvl="0"/>
            <a:r>
              <a:rPr lang="fi-FI" sz="1400"/>
              <a:t>Muokkaa tekstin perustyylejä</a:t>
            </a:r>
          </a:p>
          <a:p>
            <a:pPr lvl="1"/>
            <a:r>
              <a:rPr lang="fi-FI" sz="1400"/>
              <a:t>toinen taso</a:t>
            </a:r>
          </a:p>
          <a:p>
            <a:pPr lvl="2"/>
            <a:r>
              <a:rPr lang="fi-FI" sz="1400"/>
              <a:t>kolmas taso</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10.11.2022</a:t>
            </a:fld>
            <a:endParaRPr lang="fi-FI" dirty="0"/>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5976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9144000" cy="51435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61"/>
            <p:cNvSpPr>
              <a:spLocks/>
            </p:cNvSpPr>
            <p:nvPr userDrawn="1"/>
          </p:nvSpPr>
          <p:spPr bwMode="auto">
            <a:xfrm flipH="1">
              <a:off x="1354507" y="0"/>
              <a:ext cx="7789492" cy="5143501"/>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hasCustomPrompt="1"/>
          </p:nvPr>
        </p:nvSpPr>
        <p:spPr>
          <a:xfrm>
            <a:off x="4251079" y="1563638"/>
            <a:ext cx="4634027" cy="1687040"/>
          </a:xfrm>
        </p:spPr>
        <p:txBody>
          <a:bodyPr anchor="b" anchorCtr="0">
            <a:noAutofit/>
          </a:bodyPr>
          <a:lstStyle>
            <a:lvl1pPr algn="l">
              <a:defRPr sz="4000">
                <a:solidFill>
                  <a:srgbClr val="FFFFFF"/>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4251079" y="3507853"/>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466250"/>
            <a:ext cx="2412801" cy="481764"/>
          </a:xfrm>
          <a:prstGeom prst="rect">
            <a:avLst/>
          </a:prstGeom>
        </p:spPr>
      </p:pic>
    </p:spTree>
    <p:extLst>
      <p:ext uri="{BB962C8B-B14F-4D97-AF65-F5344CB8AC3E}">
        <p14:creationId xmlns:p14="http://schemas.microsoft.com/office/powerpoint/2010/main" val="374766855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4_Lopetus VN-Teema">
    <p:spTree>
      <p:nvGrpSpPr>
        <p:cNvPr id="1" name=""/>
        <p:cNvGrpSpPr/>
        <p:nvPr/>
      </p:nvGrpSpPr>
      <p:grpSpPr>
        <a:xfrm>
          <a:off x="0" y="0"/>
          <a:ext cx="0" cy="0"/>
          <a:chOff x="0" y="0"/>
          <a:chExt cx="0" cy="0"/>
        </a:xfrm>
      </p:grpSpPr>
      <p:grpSp>
        <p:nvGrpSpPr>
          <p:cNvPr id="3" name="Group 2" descr="kaarielementti"/>
          <p:cNvGrpSpPr/>
          <p:nvPr userDrawn="1"/>
        </p:nvGrpSpPr>
        <p:grpSpPr>
          <a:xfrm>
            <a:off x="0" y="1"/>
            <a:ext cx="9144000" cy="51435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hasCustomPrompt="1"/>
          </p:nvPr>
        </p:nvSpPr>
        <p:spPr>
          <a:xfrm>
            <a:off x="4251079" y="1563638"/>
            <a:ext cx="4634027" cy="1687040"/>
          </a:xfrm>
        </p:spPr>
        <p:txBody>
          <a:bodyPr anchor="b" anchorCtr="0">
            <a:noAutofit/>
          </a:bodyPr>
          <a:lstStyle>
            <a:lvl1pPr algn="l">
              <a:defRPr sz="4000">
                <a:solidFill>
                  <a:schemeClr val="tx1"/>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4251079" y="3507853"/>
            <a:ext cx="4595595" cy="131888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15" name="Picture 14" descr="työkykyohjelman logo">
            <a:extLst>
              <a:ext uri="{FF2B5EF4-FFF2-40B4-BE49-F238E27FC236}">
                <a16:creationId xmlns:a16="http://schemas.microsoft.com/office/drawing/2014/main" id="{6DC9CB17-0753-3448-8A0D-E554F9368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466250"/>
            <a:ext cx="2412801" cy="481764"/>
          </a:xfrm>
          <a:prstGeom prst="rect">
            <a:avLst/>
          </a:prstGeom>
        </p:spPr>
      </p:pic>
    </p:spTree>
    <p:extLst>
      <p:ext uri="{BB962C8B-B14F-4D97-AF65-F5344CB8AC3E}">
        <p14:creationId xmlns:p14="http://schemas.microsoft.com/office/powerpoint/2010/main" val="3037628315"/>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4_Lopetus VN">
    <p:spTree>
      <p:nvGrpSpPr>
        <p:cNvPr id="1" name=""/>
        <p:cNvGrpSpPr/>
        <p:nvPr/>
      </p:nvGrpSpPr>
      <p:grpSpPr>
        <a:xfrm>
          <a:off x="0" y="0"/>
          <a:ext cx="0" cy="0"/>
          <a:chOff x="0" y="0"/>
          <a:chExt cx="0" cy="0"/>
        </a:xfrm>
      </p:grpSpPr>
      <p:grpSp>
        <p:nvGrpSpPr>
          <p:cNvPr id="105" name="Group 104" descr="kaarielementti"/>
          <p:cNvGrpSpPr/>
          <p:nvPr userDrawn="1"/>
        </p:nvGrpSpPr>
        <p:grpSpPr>
          <a:xfrm>
            <a:off x="-1" y="0"/>
            <a:ext cx="9143999" cy="5143501"/>
            <a:chOff x="-1" y="0"/>
            <a:chExt cx="9143999" cy="5143501"/>
          </a:xfrm>
        </p:grpSpPr>
        <p:sp>
          <p:nvSpPr>
            <p:cNvPr id="100" name="Freeform 8"/>
            <p:cNvSpPr>
              <a:spLocks/>
            </p:cNvSpPr>
            <p:nvPr userDrawn="1"/>
          </p:nvSpPr>
          <p:spPr bwMode="auto">
            <a:xfrm flipH="1">
              <a:off x="1436706" y="0"/>
              <a:ext cx="7707292" cy="5143500"/>
            </a:xfrm>
            <a:custGeom>
              <a:avLst/>
              <a:gdLst>
                <a:gd name="T0" fmla="*/ 3309 w 4863"/>
                <a:gd name="T1" fmla="*/ 0 h 3240"/>
                <a:gd name="T2" fmla="*/ 0 w 4863"/>
                <a:gd name="T3" fmla="*/ 0 h 3240"/>
                <a:gd name="T4" fmla="*/ 0 w 4863"/>
                <a:gd name="T5" fmla="*/ 3240 h 3240"/>
                <a:gd name="T6" fmla="*/ 4276 w 4863"/>
                <a:gd name="T7" fmla="*/ 3240 h 3240"/>
                <a:gd name="T8" fmla="*/ 4276 w 4863"/>
                <a:gd name="T9" fmla="*/ 3240 h 3240"/>
                <a:gd name="T10" fmla="*/ 4327 w 4863"/>
                <a:gd name="T11" fmla="*/ 3176 h 3240"/>
                <a:gd name="T12" fmla="*/ 4374 w 4863"/>
                <a:gd name="T13" fmla="*/ 3116 h 3240"/>
                <a:gd name="T14" fmla="*/ 4417 w 4863"/>
                <a:gd name="T15" fmla="*/ 3060 h 3240"/>
                <a:gd name="T16" fmla="*/ 4455 w 4863"/>
                <a:gd name="T17" fmla="*/ 3006 h 3240"/>
                <a:gd name="T18" fmla="*/ 4490 w 4863"/>
                <a:gd name="T19" fmla="*/ 2953 h 3240"/>
                <a:gd name="T20" fmla="*/ 4524 w 4863"/>
                <a:gd name="T21" fmla="*/ 2903 h 3240"/>
                <a:gd name="T22" fmla="*/ 4554 w 4863"/>
                <a:gd name="T23" fmla="*/ 2851 h 3240"/>
                <a:gd name="T24" fmla="*/ 4585 w 4863"/>
                <a:gd name="T25" fmla="*/ 2799 h 3240"/>
                <a:gd name="T26" fmla="*/ 4614 w 4863"/>
                <a:gd name="T27" fmla="*/ 2747 h 3240"/>
                <a:gd name="T28" fmla="*/ 4645 w 4863"/>
                <a:gd name="T29" fmla="*/ 2692 h 3240"/>
                <a:gd name="T30" fmla="*/ 4707 w 4863"/>
                <a:gd name="T31" fmla="*/ 2576 h 3240"/>
                <a:gd name="T32" fmla="*/ 4778 w 4863"/>
                <a:gd name="T33" fmla="*/ 2445 h 3240"/>
                <a:gd name="T34" fmla="*/ 4818 w 4863"/>
                <a:gd name="T35" fmla="*/ 2372 h 3240"/>
                <a:gd name="T36" fmla="*/ 4863 w 4863"/>
                <a:gd name="T37" fmla="*/ 2293 h 3240"/>
                <a:gd name="T38" fmla="*/ 4863 w 4863"/>
                <a:gd name="T39" fmla="*/ 2293 h 3240"/>
                <a:gd name="T40" fmla="*/ 4789 w 4863"/>
                <a:gd name="T41" fmla="*/ 2239 h 3240"/>
                <a:gd name="T42" fmla="*/ 4719 w 4863"/>
                <a:gd name="T43" fmla="*/ 2184 h 3240"/>
                <a:gd name="T44" fmla="*/ 4652 w 4863"/>
                <a:gd name="T45" fmla="*/ 2127 h 3240"/>
                <a:gd name="T46" fmla="*/ 4585 w 4863"/>
                <a:gd name="T47" fmla="*/ 2069 h 3240"/>
                <a:gd name="T48" fmla="*/ 4522 w 4863"/>
                <a:gd name="T49" fmla="*/ 2010 h 3240"/>
                <a:gd name="T50" fmla="*/ 4461 w 4863"/>
                <a:gd name="T51" fmla="*/ 1951 h 3240"/>
                <a:gd name="T52" fmla="*/ 4401 w 4863"/>
                <a:gd name="T53" fmla="*/ 1889 h 3240"/>
                <a:gd name="T54" fmla="*/ 4343 w 4863"/>
                <a:gd name="T55" fmla="*/ 1827 h 3240"/>
                <a:gd name="T56" fmla="*/ 4288 w 4863"/>
                <a:gd name="T57" fmla="*/ 1763 h 3240"/>
                <a:gd name="T58" fmla="*/ 4234 w 4863"/>
                <a:gd name="T59" fmla="*/ 1699 h 3240"/>
                <a:gd name="T60" fmla="*/ 4182 w 4863"/>
                <a:gd name="T61" fmla="*/ 1632 h 3240"/>
                <a:gd name="T62" fmla="*/ 4131 w 4863"/>
                <a:gd name="T63" fmla="*/ 1565 h 3240"/>
                <a:gd name="T64" fmla="*/ 4081 w 4863"/>
                <a:gd name="T65" fmla="*/ 1497 h 3240"/>
                <a:gd name="T66" fmla="*/ 4034 w 4863"/>
                <a:gd name="T67" fmla="*/ 1428 h 3240"/>
                <a:gd name="T68" fmla="*/ 3986 w 4863"/>
                <a:gd name="T69" fmla="*/ 1358 h 3240"/>
                <a:gd name="T70" fmla="*/ 3941 w 4863"/>
                <a:gd name="T71" fmla="*/ 1286 h 3240"/>
                <a:gd name="T72" fmla="*/ 3897 w 4863"/>
                <a:gd name="T73" fmla="*/ 1214 h 3240"/>
                <a:gd name="T74" fmla="*/ 3854 w 4863"/>
                <a:gd name="T75" fmla="*/ 1140 h 3240"/>
                <a:gd name="T76" fmla="*/ 3811 w 4863"/>
                <a:gd name="T77" fmla="*/ 1065 h 3240"/>
                <a:gd name="T78" fmla="*/ 3771 w 4863"/>
                <a:gd name="T79" fmla="*/ 989 h 3240"/>
                <a:gd name="T80" fmla="*/ 3730 w 4863"/>
                <a:gd name="T81" fmla="*/ 912 h 3240"/>
                <a:gd name="T82" fmla="*/ 3689 w 4863"/>
                <a:gd name="T83" fmla="*/ 835 h 3240"/>
                <a:gd name="T84" fmla="*/ 3650 w 4863"/>
                <a:gd name="T85" fmla="*/ 755 h 3240"/>
                <a:gd name="T86" fmla="*/ 3611 w 4863"/>
                <a:gd name="T87" fmla="*/ 675 h 3240"/>
                <a:gd name="T88" fmla="*/ 3573 w 4863"/>
                <a:gd name="T89" fmla="*/ 594 h 3240"/>
                <a:gd name="T90" fmla="*/ 3535 w 4863"/>
                <a:gd name="T91" fmla="*/ 512 h 3240"/>
                <a:gd name="T92" fmla="*/ 3460 w 4863"/>
                <a:gd name="T93" fmla="*/ 345 h 3240"/>
                <a:gd name="T94" fmla="*/ 3385 w 4863"/>
                <a:gd name="T95" fmla="*/ 174 h 3240"/>
                <a:gd name="T96" fmla="*/ 3309 w 4863"/>
                <a:gd name="T97" fmla="*/ 0 h 3240"/>
                <a:gd name="T98" fmla="*/ 3309 w 486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63" h="3240">
                  <a:moveTo>
                    <a:pt x="3309" y="0"/>
                  </a:moveTo>
                  <a:lnTo>
                    <a:pt x="0" y="0"/>
                  </a:lnTo>
                  <a:lnTo>
                    <a:pt x="0" y="3240"/>
                  </a:lnTo>
                  <a:lnTo>
                    <a:pt x="4276" y="3240"/>
                  </a:lnTo>
                  <a:lnTo>
                    <a:pt x="4276" y="3240"/>
                  </a:lnTo>
                  <a:lnTo>
                    <a:pt x="4327" y="3176"/>
                  </a:lnTo>
                  <a:lnTo>
                    <a:pt x="4374" y="3116"/>
                  </a:lnTo>
                  <a:lnTo>
                    <a:pt x="4417" y="3060"/>
                  </a:lnTo>
                  <a:lnTo>
                    <a:pt x="4455" y="3006"/>
                  </a:lnTo>
                  <a:lnTo>
                    <a:pt x="4490" y="2953"/>
                  </a:lnTo>
                  <a:lnTo>
                    <a:pt x="4524" y="2903"/>
                  </a:lnTo>
                  <a:lnTo>
                    <a:pt x="4554" y="2851"/>
                  </a:lnTo>
                  <a:lnTo>
                    <a:pt x="4585" y="2799"/>
                  </a:lnTo>
                  <a:lnTo>
                    <a:pt x="4614" y="2747"/>
                  </a:lnTo>
                  <a:lnTo>
                    <a:pt x="4645" y="2692"/>
                  </a:lnTo>
                  <a:lnTo>
                    <a:pt x="4707" y="2576"/>
                  </a:lnTo>
                  <a:lnTo>
                    <a:pt x="4778" y="2445"/>
                  </a:lnTo>
                  <a:lnTo>
                    <a:pt x="4818" y="2372"/>
                  </a:lnTo>
                  <a:lnTo>
                    <a:pt x="4863" y="2293"/>
                  </a:lnTo>
                  <a:lnTo>
                    <a:pt x="4863" y="2293"/>
                  </a:lnTo>
                  <a:lnTo>
                    <a:pt x="4789" y="2239"/>
                  </a:lnTo>
                  <a:lnTo>
                    <a:pt x="4719" y="2184"/>
                  </a:lnTo>
                  <a:lnTo>
                    <a:pt x="4652" y="2127"/>
                  </a:lnTo>
                  <a:lnTo>
                    <a:pt x="4585" y="2069"/>
                  </a:lnTo>
                  <a:lnTo>
                    <a:pt x="4522" y="2010"/>
                  </a:lnTo>
                  <a:lnTo>
                    <a:pt x="4461" y="1951"/>
                  </a:lnTo>
                  <a:lnTo>
                    <a:pt x="4401" y="1889"/>
                  </a:lnTo>
                  <a:lnTo>
                    <a:pt x="4343" y="1827"/>
                  </a:lnTo>
                  <a:lnTo>
                    <a:pt x="4288" y="1763"/>
                  </a:lnTo>
                  <a:lnTo>
                    <a:pt x="4234" y="1699"/>
                  </a:lnTo>
                  <a:lnTo>
                    <a:pt x="4182" y="1632"/>
                  </a:lnTo>
                  <a:lnTo>
                    <a:pt x="4131" y="1565"/>
                  </a:lnTo>
                  <a:lnTo>
                    <a:pt x="4081" y="1497"/>
                  </a:lnTo>
                  <a:lnTo>
                    <a:pt x="4034" y="1428"/>
                  </a:lnTo>
                  <a:lnTo>
                    <a:pt x="3986" y="1358"/>
                  </a:lnTo>
                  <a:lnTo>
                    <a:pt x="3941" y="1286"/>
                  </a:lnTo>
                  <a:lnTo>
                    <a:pt x="3897" y="1214"/>
                  </a:lnTo>
                  <a:lnTo>
                    <a:pt x="3854" y="1140"/>
                  </a:lnTo>
                  <a:lnTo>
                    <a:pt x="3811" y="1065"/>
                  </a:lnTo>
                  <a:lnTo>
                    <a:pt x="3771" y="989"/>
                  </a:lnTo>
                  <a:lnTo>
                    <a:pt x="3730" y="912"/>
                  </a:lnTo>
                  <a:lnTo>
                    <a:pt x="3689" y="835"/>
                  </a:lnTo>
                  <a:lnTo>
                    <a:pt x="3650" y="755"/>
                  </a:lnTo>
                  <a:lnTo>
                    <a:pt x="3611" y="675"/>
                  </a:lnTo>
                  <a:lnTo>
                    <a:pt x="3573" y="594"/>
                  </a:lnTo>
                  <a:lnTo>
                    <a:pt x="3535" y="512"/>
                  </a:lnTo>
                  <a:lnTo>
                    <a:pt x="3460" y="345"/>
                  </a:lnTo>
                  <a:lnTo>
                    <a:pt x="3385" y="174"/>
                  </a:lnTo>
                  <a:lnTo>
                    <a:pt x="3309" y="0"/>
                  </a:lnTo>
                  <a:lnTo>
                    <a:pt x="330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6"/>
            <p:cNvSpPr>
              <a:spLocks/>
            </p:cNvSpPr>
            <p:nvPr userDrawn="1"/>
          </p:nvSpPr>
          <p:spPr bwMode="auto">
            <a:xfrm flipH="1">
              <a:off x="-1" y="2641600"/>
              <a:ext cx="1453361" cy="1671638"/>
            </a:xfrm>
            <a:custGeom>
              <a:avLst/>
              <a:gdLst>
                <a:gd name="T0" fmla="*/ 919 w 919"/>
                <a:gd name="T1" fmla="*/ 0 h 1053"/>
                <a:gd name="T2" fmla="*/ 919 w 919"/>
                <a:gd name="T3" fmla="*/ 0 h 1053"/>
                <a:gd name="T4" fmla="*/ 858 w 919"/>
                <a:gd name="T5" fmla="*/ 29 h 1053"/>
                <a:gd name="T6" fmla="*/ 798 w 919"/>
                <a:gd name="T7" fmla="*/ 62 h 1053"/>
                <a:gd name="T8" fmla="*/ 738 w 919"/>
                <a:gd name="T9" fmla="*/ 97 h 1053"/>
                <a:gd name="T10" fmla="*/ 678 w 919"/>
                <a:gd name="T11" fmla="*/ 133 h 1053"/>
                <a:gd name="T12" fmla="*/ 620 w 919"/>
                <a:gd name="T13" fmla="*/ 171 h 1053"/>
                <a:gd name="T14" fmla="*/ 561 w 919"/>
                <a:gd name="T15" fmla="*/ 210 h 1053"/>
                <a:gd name="T16" fmla="*/ 502 w 919"/>
                <a:gd name="T17" fmla="*/ 251 h 1053"/>
                <a:gd name="T18" fmla="*/ 445 w 919"/>
                <a:gd name="T19" fmla="*/ 294 h 1053"/>
                <a:gd name="T20" fmla="*/ 331 w 919"/>
                <a:gd name="T21" fmla="*/ 378 h 1053"/>
                <a:gd name="T22" fmla="*/ 219 w 919"/>
                <a:gd name="T23" fmla="*/ 465 h 1053"/>
                <a:gd name="T24" fmla="*/ 108 w 919"/>
                <a:gd name="T25" fmla="*/ 549 h 1053"/>
                <a:gd name="T26" fmla="*/ 53 w 919"/>
                <a:gd name="T27" fmla="*/ 589 h 1053"/>
                <a:gd name="T28" fmla="*/ 0 w 919"/>
                <a:gd name="T29" fmla="*/ 629 h 1053"/>
                <a:gd name="T30" fmla="*/ 0 w 919"/>
                <a:gd name="T31" fmla="*/ 629 h 1053"/>
                <a:gd name="T32" fmla="*/ 0 w 919"/>
                <a:gd name="T33" fmla="*/ 629 h 1053"/>
                <a:gd name="T34" fmla="*/ 53 w 919"/>
                <a:gd name="T35" fmla="*/ 667 h 1053"/>
                <a:gd name="T36" fmla="*/ 107 w 919"/>
                <a:gd name="T37" fmla="*/ 704 h 1053"/>
                <a:gd name="T38" fmla="*/ 161 w 919"/>
                <a:gd name="T39" fmla="*/ 739 h 1053"/>
                <a:gd name="T40" fmla="*/ 217 w 919"/>
                <a:gd name="T41" fmla="*/ 774 h 1053"/>
                <a:gd name="T42" fmla="*/ 273 w 919"/>
                <a:gd name="T43" fmla="*/ 808 h 1053"/>
                <a:gd name="T44" fmla="*/ 330 w 919"/>
                <a:gd name="T45" fmla="*/ 839 h 1053"/>
                <a:gd name="T46" fmla="*/ 386 w 919"/>
                <a:gd name="T47" fmla="*/ 870 h 1053"/>
                <a:gd name="T48" fmla="*/ 444 w 919"/>
                <a:gd name="T49" fmla="*/ 899 h 1053"/>
                <a:gd name="T50" fmla="*/ 502 w 919"/>
                <a:gd name="T51" fmla="*/ 926 h 1053"/>
                <a:gd name="T52" fmla="*/ 561 w 919"/>
                <a:gd name="T53" fmla="*/ 951 h 1053"/>
                <a:gd name="T54" fmla="*/ 620 w 919"/>
                <a:gd name="T55" fmla="*/ 973 h 1053"/>
                <a:gd name="T56" fmla="*/ 678 w 919"/>
                <a:gd name="T57" fmla="*/ 994 h 1053"/>
                <a:gd name="T58" fmla="*/ 738 w 919"/>
                <a:gd name="T59" fmla="*/ 1012 h 1053"/>
                <a:gd name="T60" fmla="*/ 798 w 919"/>
                <a:gd name="T61" fmla="*/ 1028 h 1053"/>
                <a:gd name="T62" fmla="*/ 858 w 919"/>
                <a:gd name="T63" fmla="*/ 1042 h 1053"/>
                <a:gd name="T64" fmla="*/ 889 w 919"/>
                <a:gd name="T65" fmla="*/ 1048 h 1053"/>
                <a:gd name="T66" fmla="*/ 919 w 919"/>
                <a:gd name="T67" fmla="*/ 1053 h 1053"/>
                <a:gd name="T68" fmla="*/ 919 w 919"/>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9" h="1053">
                  <a:moveTo>
                    <a:pt x="919" y="0"/>
                  </a:moveTo>
                  <a:lnTo>
                    <a:pt x="919" y="0"/>
                  </a:lnTo>
                  <a:lnTo>
                    <a:pt x="858" y="29"/>
                  </a:lnTo>
                  <a:lnTo>
                    <a:pt x="798" y="62"/>
                  </a:lnTo>
                  <a:lnTo>
                    <a:pt x="738" y="97"/>
                  </a:lnTo>
                  <a:lnTo>
                    <a:pt x="678" y="133"/>
                  </a:lnTo>
                  <a:lnTo>
                    <a:pt x="620" y="171"/>
                  </a:lnTo>
                  <a:lnTo>
                    <a:pt x="561" y="210"/>
                  </a:lnTo>
                  <a:lnTo>
                    <a:pt x="502" y="251"/>
                  </a:lnTo>
                  <a:lnTo>
                    <a:pt x="445" y="294"/>
                  </a:lnTo>
                  <a:lnTo>
                    <a:pt x="331" y="378"/>
                  </a:lnTo>
                  <a:lnTo>
                    <a:pt x="219" y="465"/>
                  </a:lnTo>
                  <a:lnTo>
                    <a:pt x="108" y="549"/>
                  </a:lnTo>
                  <a:lnTo>
                    <a:pt x="53" y="589"/>
                  </a:lnTo>
                  <a:lnTo>
                    <a:pt x="0" y="629"/>
                  </a:lnTo>
                  <a:lnTo>
                    <a:pt x="0" y="629"/>
                  </a:lnTo>
                  <a:lnTo>
                    <a:pt x="0" y="629"/>
                  </a:lnTo>
                  <a:lnTo>
                    <a:pt x="53" y="667"/>
                  </a:lnTo>
                  <a:lnTo>
                    <a:pt x="107" y="704"/>
                  </a:lnTo>
                  <a:lnTo>
                    <a:pt x="161" y="739"/>
                  </a:lnTo>
                  <a:lnTo>
                    <a:pt x="217" y="774"/>
                  </a:lnTo>
                  <a:lnTo>
                    <a:pt x="273" y="808"/>
                  </a:lnTo>
                  <a:lnTo>
                    <a:pt x="330" y="839"/>
                  </a:lnTo>
                  <a:lnTo>
                    <a:pt x="386" y="870"/>
                  </a:lnTo>
                  <a:lnTo>
                    <a:pt x="444" y="899"/>
                  </a:lnTo>
                  <a:lnTo>
                    <a:pt x="502" y="926"/>
                  </a:lnTo>
                  <a:lnTo>
                    <a:pt x="561" y="951"/>
                  </a:lnTo>
                  <a:lnTo>
                    <a:pt x="620" y="973"/>
                  </a:lnTo>
                  <a:lnTo>
                    <a:pt x="678" y="994"/>
                  </a:lnTo>
                  <a:lnTo>
                    <a:pt x="738" y="1012"/>
                  </a:lnTo>
                  <a:lnTo>
                    <a:pt x="798" y="1028"/>
                  </a:lnTo>
                  <a:lnTo>
                    <a:pt x="858" y="1042"/>
                  </a:lnTo>
                  <a:lnTo>
                    <a:pt x="889" y="1048"/>
                  </a:lnTo>
                  <a:lnTo>
                    <a:pt x="919" y="1053"/>
                  </a:lnTo>
                  <a:lnTo>
                    <a:pt x="919"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AutoShape 3"/>
            <p:cNvSpPr>
              <a:spLocks noChangeAspect="1" noChangeArrowheads="1" noTextEdit="1"/>
            </p:cNvSpPr>
            <p:nvPr userDrawn="1"/>
          </p:nvSpPr>
          <p:spPr bwMode="auto">
            <a:xfrm flipH="1">
              <a:off x="-1"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5"/>
            <p:cNvSpPr>
              <a:spLocks/>
            </p:cNvSpPr>
            <p:nvPr userDrawn="1"/>
          </p:nvSpPr>
          <p:spPr bwMode="auto">
            <a:xfrm flipH="1">
              <a:off x="-1" y="3640138"/>
              <a:ext cx="2425959" cy="1503363"/>
            </a:xfrm>
            <a:custGeom>
              <a:avLst/>
              <a:gdLst>
                <a:gd name="T0" fmla="*/ 1534 w 1534"/>
                <a:gd name="T1" fmla="*/ 947 h 947"/>
                <a:gd name="T2" fmla="*/ 1534 w 1534"/>
                <a:gd name="T3" fmla="*/ 491 h 947"/>
                <a:gd name="T4" fmla="*/ 1534 w 1534"/>
                <a:gd name="T5" fmla="*/ 491 h 947"/>
                <a:gd name="T6" fmla="*/ 1297 w 1534"/>
                <a:gd name="T7" fmla="*/ 382 h 947"/>
                <a:gd name="T8" fmla="*/ 1181 w 1534"/>
                <a:gd name="T9" fmla="*/ 327 h 947"/>
                <a:gd name="T10" fmla="*/ 1123 w 1534"/>
                <a:gd name="T11" fmla="*/ 299 h 947"/>
                <a:gd name="T12" fmla="*/ 1065 w 1534"/>
                <a:gd name="T13" fmla="*/ 270 h 947"/>
                <a:gd name="T14" fmla="*/ 1008 w 1534"/>
                <a:gd name="T15" fmla="*/ 241 h 947"/>
                <a:gd name="T16" fmla="*/ 950 w 1534"/>
                <a:gd name="T17" fmla="*/ 210 h 947"/>
                <a:gd name="T18" fmla="*/ 894 w 1534"/>
                <a:gd name="T19" fmla="*/ 179 h 947"/>
                <a:gd name="T20" fmla="*/ 837 w 1534"/>
                <a:gd name="T21" fmla="*/ 146 h 947"/>
                <a:gd name="T22" fmla="*/ 781 w 1534"/>
                <a:gd name="T23" fmla="*/ 111 h 947"/>
                <a:gd name="T24" fmla="*/ 725 w 1534"/>
                <a:gd name="T25" fmla="*/ 76 h 947"/>
                <a:gd name="T26" fmla="*/ 670 w 1534"/>
                <a:gd name="T27" fmla="*/ 39 h 947"/>
                <a:gd name="T28" fmla="*/ 615 w 1534"/>
                <a:gd name="T29" fmla="*/ 0 h 947"/>
                <a:gd name="T30" fmla="*/ 615 w 1534"/>
                <a:gd name="T31" fmla="*/ 0 h 947"/>
                <a:gd name="T32" fmla="*/ 572 w 1534"/>
                <a:gd name="T33" fmla="*/ 70 h 947"/>
                <a:gd name="T34" fmla="*/ 530 w 1534"/>
                <a:gd name="T35" fmla="*/ 137 h 947"/>
                <a:gd name="T36" fmla="*/ 488 w 1534"/>
                <a:gd name="T37" fmla="*/ 202 h 947"/>
                <a:gd name="T38" fmla="*/ 446 w 1534"/>
                <a:gd name="T39" fmla="*/ 265 h 947"/>
                <a:gd name="T40" fmla="*/ 365 w 1534"/>
                <a:gd name="T41" fmla="*/ 386 h 947"/>
                <a:gd name="T42" fmla="*/ 285 w 1534"/>
                <a:gd name="T43" fmla="*/ 502 h 947"/>
                <a:gd name="T44" fmla="*/ 208 w 1534"/>
                <a:gd name="T45" fmla="*/ 614 h 947"/>
                <a:gd name="T46" fmla="*/ 171 w 1534"/>
                <a:gd name="T47" fmla="*/ 669 h 947"/>
                <a:gd name="T48" fmla="*/ 135 w 1534"/>
                <a:gd name="T49" fmla="*/ 724 h 947"/>
                <a:gd name="T50" fmla="*/ 100 w 1534"/>
                <a:gd name="T51" fmla="*/ 779 h 947"/>
                <a:gd name="T52" fmla="*/ 66 w 1534"/>
                <a:gd name="T53" fmla="*/ 835 h 947"/>
                <a:gd name="T54" fmla="*/ 32 w 1534"/>
                <a:gd name="T55" fmla="*/ 890 h 947"/>
                <a:gd name="T56" fmla="*/ 0 w 1534"/>
                <a:gd name="T57" fmla="*/ 947 h 947"/>
                <a:gd name="T58" fmla="*/ 1534 w 1534"/>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4" h="947">
                  <a:moveTo>
                    <a:pt x="1534" y="947"/>
                  </a:moveTo>
                  <a:lnTo>
                    <a:pt x="1534" y="491"/>
                  </a:lnTo>
                  <a:lnTo>
                    <a:pt x="1534" y="491"/>
                  </a:lnTo>
                  <a:lnTo>
                    <a:pt x="1297" y="382"/>
                  </a:lnTo>
                  <a:lnTo>
                    <a:pt x="1181" y="327"/>
                  </a:lnTo>
                  <a:lnTo>
                    <a:pt x="1123" y="299"/>
                  </a:lnTo>
                  <a:lnTo>
                    <a:pt x="1065" y="270"/>
                  </a:lnTo>
                  <a:lnTo>
                    <a:pt x="1008" y="241"/>
                  </a:lnTo>
                  <a:lnTo>
                    <a:pt x="950" y="210"/>
                  </a:lnTo>
                  <a:lnTo>
                    <a:pt x="894" y="179"/>
                  </a:lnTo>
                  <a:lnTo>
                    <a:pt x="837" y="146"/>
                  </a:lnTo>
                  <a:lnTo>
                    <a:pt x="781" y="111"/>
                  </a:lnTo>
                  <a:lnTo>
                    <a:pt x="725" y="76"/>
                  </a:lnTo>
                  <a:lnTo>
                    <a:pt x="670" y="39"/>
                  </a:lnTo>
                  <a:lnTo>
                    <a:pt x="615" y="0"/>
                  </a:lnTo>
                  <a:lnTo>
                    <a:pt x="615" y="0"/>
                  </a:lnTo>
                  <a:lnTo>
                    <a:pt x="572" y="70"/>
                  </a:lnTo>
                  <a:lnTo>
                    <a:pt x="530" y="137"/>
                  </a:lnTo>
                  <a:lnTo>
                    <a:pt x="488" y="202"/>
                  </a:lnTo>
                  <a:lnTo>
                    <a:pt x="446" y="265"/>
                  </a:lnTo>
                  <a:lnTo>
                    <a:pt x="365" y="386"/>
                  </a:lnTo>
                  <a:lnTo>
                    <a:pt x="285" y="502"/>
                  </a:lnTo>
                  <a:lnTo>
                    <a:pt x="208" y="614"/>
                  </a:lnTo>
                  <a:lnTo>
                    <a:pt x="171" y="669"/>
                  </a:lnTo>
                  <a:lnTo>
                    <a:pt x="135" y="724"/>
                  </a:lnTo>
                  <a:lnTo>
                    <a:pt x="100" y="779"/>
                  </a:lnTo>
                  <a:lnTo>
                    <a:pt x="66" y="835"/>
                  </a:lnTo>
                  <a:lnTo>
                    <a:pt x="32" y="890"/>
                  </a:lnTo>
                  <a:lnTo>
                    <a:pt x="0" y="947"/>
                  </a:lnTo>
                  <a:lnTo>
                    <a:pt x="1534"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7"/>
            <p:cNvSpPr>
              <a:spLocks/>
            </p:cNvSpPr>
            <p:nvPr userDrawn="1"/>
          </p:nvSpPr>
          <p:spPr bwMode="auto">
            <a:xfrm flipH="1">
              <a:off x="624676" y="0"/>
              <a:ext cx="2546150" cy="3640138"/>
            </a:xfrm>
            <a:custGeom>
              <a:avLst/>
              <a:gdLst>
                <a:gd name="T0" fmla="*/ 47 w 1610"/>
                <a:gd name="T1" fmla="*/ 0 h 2293"/>
                <a:gd name="T2" fmla="*/ 28 w 1610"/>
                <a:gd name="T3" fmla="*/ 79 h 2293"/>
                <a:gd name="T4" fmla="*/ 13 w 1610"/>
                <a:gd name="T5" fmla="*/ 158 h 2293"/>
                <a:gd name="T6" fmla="*/ 5 w 1610"/>
                <a:gd name="T7" fmla="*/ 236 h 2293"/>
                <a:gd name="T8" fmla="*/ 0 w 1610"/>
                <a:gd name="T9" fmla="*/ 315 h 2293"/>
                <a:gd name="T10" fmla="*/ 2 w 1610"/>
                <a:gd name="T11" fmla="*/ 394 h 2293"/>
                <a:gd name="T12" fmla="*/ 7 w 1610"/>
                <a:gd name="T13" fmla="*/ 473 h 2293"/>
                <a:gd name="T14" fmla="*/ 16 w 1610"/>
                <a:gd name="T15" fmla="*/ 551 h 2293"/>
                <a:gd name="T16" fmla="*/ 28 w 1610"/>
                <a:gd name="T17" fmla="*/ 630 h 2293"/>
                <a:gd name="T18" fmla="*/ 43 w 1610"/>
                <a:gd name="T19" fmla="*/ 708 h 2293"/>
                <a:gd name="T20" fmla="*/ 81 w 1610"/>
                <a:gd name="T21" fmla="*/ 862 h 2293"/>
                <a:gd name="T22" fmla="*/ 125 w 1610"/>
                <a:gd name="T23" fmla="*/ 1014 h 2293"/>
                <a:gd name="T24" fmla="*/ 196 w 1610"/>
                <a:gd name="T25" fmla="*/ 1236 h 2293"/>
                <a:gd name="T26" fmla="*/ 211 w 1610"/>
                <a:gd name="T27" fmla="*/ 1277 h 2293"/>
                <a:gd name="T28" fmla="*/ 243 w 1610"/>
                <a:gd name="T29" fmla="*/ 1358 h 2293"/>
                <a:gd name="T30" fmla="*/ 281 w 1610"/>
                <a:gd name="T31" fmla="*/ 1437 h 2293"/>
                <a:gd name="T32" fmla="*/ 323 w 1610"/>
                <a:gd name="T33" fmla="*/ 1514 h 2293"/>
                <a:gd name="T34" fmla="*/ 371 w 1610"/>
                <a:gd name="T35" fmla="*/ 1590 h 2293"/>
                <a:gd name="T36" fmla="*/ 422 w 1610"/>
                <a:gd name="T37" fmla="*/ 1662 h 2293"/>
                <a:gd name="T38" fmla="*/ 476 w 1610"/>
                <a:gd name="T39" fmla="*/ 1733 h 2293"/>
                <a:gd name="T40" fmla="*/ 534 w 1610"/>
                <a:gd name="T41" fmla="*/ 1801 h 2293"/>
                <a:gd name="T42" fmla="*/ 593 w 1610"/>
                <a:gd name="T43" fmla="*/ 1869 h 2293"/>
                <a:gd name="T44" fmla="*/ 655 w 1610"/>
                <a:gd name="T45" fmla="*/ 1933 h 2293"/>
                <a:gd name="T46" fmla="*/ 753 w 1610"/>
                <a:gd name="T47" fmla="*/ 2025 h 2293"/>
                <a:gd name="T48" fmla="*/ 885 w 1610"/>
                <a:gd name="T49" fmla="*/ 2139 h 2293"/>
                <a:gd name="T50" fmla="*/ 1019 w 1610"/>
                <a:gd name="T51" fmla="*/ 2244 h 2293"/>
                <a:gd name="T52" fmla="*/ 1086 w 1610"/>
                <a:gd name="T53" fmla="*/ 2293 h 2293"/>
                <a:gd name="T54" fmla="*/ 1112 w 1610"/>
                <a:gd name="T55" fmla="*/ 2266 h 2293"/>
                <a:gd name="T56" fmla="*/ 1163 w 1610"/>
                <a:gd name="T57" fmla="*/ 2210 h 2293"/>
                <a:gd name="T58" fmla="*/ 1211 w 1610"/>
                <a:gd name="T59" fmla="*/ 2151 h 2293"/>
                <a:gd name="T60" fmla="*/ 1255 w 1610"/>
                <a:gd name="T61" fmla="*/ 2090 h 2293"/>
                <a:gd name="T62" fmla="*/ 1296 w 1610"/>
                <a:gd name="T63" fmla="*/ 2027 h 2293"/>
                <a:gd name="T64" fmla="*/ 1334 w 1610"/>
                <a:gd name="T65" fmla="*/ 1963 h 2293"/>
                <a:gd name="T66" fmla="*/ 1369 w 1610"/>
                <a:gd name="T67" fmla="*/ 1898 h 2293"/>
                <a:gd name="T68" fmla="*/ 1402 w 1610"/>
                <a:gd name="T69" fmla="*/ 1830 h 2293"/>
                <a:gd name="T70" fmla="*/ 1431 w 1610"/>
                <a:gd name="T71" fmla="*/ 1762 h 2293"/>
                <a:gd name="T72" fmla="*/ 1458 w 1610"/>
                <a:gd name="T73" fmla="*/ 1692 h 2293"/>
                <a:gd name="T74" fmla="*/ 1482 w 1610"/>
                <a:gd name="T75" fmla="*/ 1620 h 2293"/>
                <a:gd name="T76" fmla="*/ 1515 w 1610"/>
                <a:gd name="T77" fmla="*/ 1511 h 2293"/>
                <a:gd name="T78" fmla="*/ 1549 w 1610"/>
                <a:gd name="T79" fmla="*/ 1362 h 2293"/>
                <a:gd name="T80" fmla="*/ 1575 w 1610"/>
                <a:gd name="T81" fmla="*/ 1211 h 2293"/>
                <a:gd name="T82" fmla="*/ 1593 w 1610"/>
                <a:gd name="T83" fmla="*/ 1058 h 2293"/>
                <a:gd name="T84" fmla="*/ 1604 w 1610"/>
                <a:gd name="T85" fmla="*/ 902 h 2293"/>
                <a:gd name="T86" fmla="*/ 1610 w 1610"/>
                <a:gd name="T87" fmla="*/ 747 h 2293"/>
                <a:gd name="T88" fmla="*/ 1609 w 1610"/>
                <a:gd name="T89" fmla="*/ 593 h 2293"/>
                <a:gd name="T90" fmla="*/ 1604 w 1610"/>
                <a:gd name="T91" fmla="*/ 440 h 2293"/>
                <a:gd name="T92" fmla="*/ 1595 w 1610"/>
                <a:gd name="T93" fmla="*/ 290 h 2293"/>
                <a:gd name="T94" fmla="*/ 1584 w 1610"/>
                <a:gd name="T95" fmla="*/ 143 h 2293"/>
                <a:gd name="T96" fmla="*/ 47 w 1610"/>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0" h="2293">
                  <a:moveTo>
                    <a:pt x="47" y="0"/>
                  </a:moveTo>
                  <a:lnTo>
                    <a:pt x="47" y="0"/>
                  </a:lnTo>
                  <a:lnTo>
                    <a:pt x="37" y="39"/>
                  </a:lnTo>
                  <a:lnTo>
                    <a:pt x="28" y="79"/>
                  </a:lnTo>
                  <a:lnTo>
                    <a:pt x="20" y="118"/>
                  </a:lnTo>
                  <a:lnTo>
                    <a:pt x="13" y="158"/>
                  </a:lnTo>
                  <a:lnTo>
                    <a:pt x="8" y="197"/>
                  </a:lnTo>
                  <a:lnTo>
                    <a:pt x="5" y="236"/>
                  </a:lnTo>
                  <a:lnTo>
                    <a:pt x="3" y="276"/>
                  </a:lnTo>
                  <a:lnTo>
                    <a:pt x="0" y="315"/>
                  </a:lnTo>
                  <a:lnTo>
                    <a:pt x="0" y="354"/>
                  </a:lnTo>
                  <a:lnTo>
                    <a:pt x="2" y="394"/>
                  </a:lnTo>
                  <a:lnTo>
                    <a:pt x="4" y="433"/>
                  </a:lnTo>
                  <a:lnTo>
                    <a:pt x="7" y="473"/>
                  </a:lnTo>
                  <a:lnTo>
                    <a:pt x="11" y="512"/>
                  </a:lnTo>
                  <a:lnTo>
                    <a:pt x="16" y="551"/>
                  </a:lnTo>
                  <a:lnTo>
                    <a:pt x="22" y="591"/>
                  </a:lnTo>
                  <a:lnTo>
                    <a:pt x="28" y="630"/>
                  </a:lnTo>
                  <a:lnTo>
                    <a:pt x="36" y="668"/>
                  </a:lnTo>
                  <a:lnTo>
                    <a:pt x="43" y="708"/>
                  </a:lnTo>
                  <a:lnTo>
                    <a:pt x="60" y="785"/>
                  </a:lnTo>
                  <a:lnTo>
                    <a:pt x="81" y="862"/>
                  </a:lnTo>
                  <a:lnTo>
                    <a:pt x="102" y="938"/>
                  </a:lnTo>
                  <a:lnTo>
                    <a:pt x="125" y="1014"/>
                  </a:lnTo>
                  <a:lnTo>
                    <a:pt x="148" y="1089"/>
                  </a:lnTo>
                  <a:lnTo>
                    <a:pt x="196" y="1236"/>
                  </a:lnTo>
                  <a:lnTo>
                    <a:pt x="196" y="1236"/>
                  </a:lnTo>
                  <a:lnTo>
                    <a:pt x="211" y="1277"/>
                  </a:lnTo>
                  <a:lnTo>
                    <a:pt x="225" y="1319"/>
                  </a:lnTo>
                  <a:lnTo>
                    <a:pt x="243" y="1358"/>
                  </a:lnTo>
                  <a:lnTo>
                    <a:pt x="261" y="1398"/>
                  </a:lnTo>
                  <a:lnTo>
                    <a:pt x="281" y="1437"/>
                  </a:lnTo>
                  <a:lnTo>
                    <a:pt x="301" y="1476"/>
                  </a:lnTo>
                  <a:lnTo>
                    <a:pt x="323" y="1514"/>
                  </a:lnTo>
                  <a:lnTo>
                    <a:pt x="346" y="1551"/>
                  </a:lnTo>
                  <a:lnTo>
                    <a:pt x="371" y="1590"/>
                  </a:lnTo>
                  <a:lnTo>
                    <a:pt x="396" y="1626"/>
                  </a:lnTo>
                  <a:lnTo>
                    <a:pt x="422" y="1662"/>
                  </a:lnTo>
                  <a:lnTo>
                    <a:pt x="448" y="1698"/>
                  </a:lnTo>
                  <a:lnTo>
                    <a:pt x="476" y="1733"/>
                  </a:lnTo>
                  <a:lnTo>
                    <a:pt x="504" y="1767"/>
                  </a:lnTo>
                  <a:lnTo>
                    <a:pt x="534" y="1801"/>
                  </a:lnTo>
                  <a:lnTo>
                    <a:pt x="563" y="1835"/>
                  </a:lnTo>
                  <a:lnTo>
                    <a:pt x="593" y="1869"/>
                  </a:lnTo>
                  <a:lnTo>
                    <a:pt x="624" y="1900"/>
                  </a:lnTo>
                  <a:lnTo>
                    <a:pt x="655" y="1933"/>
                  </a:lnTo>
                  <a:lnTo>
                    <a:pt x="688" y="1963"/>
                  </a:lnTo>
                  <a:lnTo>
                    <a:pt x="753" y="2025"/>
                  </a:lnTo>
                  <a:lnTo>
                    <a:pt x="818" y="2084"/>
                  </a:lnTo>
                  <a:lnTo>
                    <a:pt x="885" y="2139"/>
                  </a:lnTo>
                  <a:lnTo>
                    <a:pt x="952" y="2193"/>
                  </a:lnTo>
                  <a:lnTo>
                    <a:pt x="1019" y="2244"/>
                  </a:lnTo>
                  <a:lnTo>
                    <a:pt x="1086" y="2293"/>
                  </a:lnTo>
                  <a:lnTo>
                    <a:pt x="1086" y="2293"/>
                  </a:lnTo>
                  <a:lnTo>
                    <a:pt x="1086" y="2293"/>
                  </a:lnTo>
                  <a:lnTo>
                    <a:pt x="1112" y="2266"/>
                  </a:lnTo>
                  <a:lnTo>
                    <a:pt x="1138" y="2238"/>
                  </a:lnTo>
                  <a:lnTo>
                    <a:pt x="1163" y="2210"/>
                  </a:lnTo>
                  <a:lnTo>
                    <a:pt x="1187" y="2180"/>
                  </a:lnTo>
                  <a:lnTo>
                    <a:pt x="1211" y="2151"/>
                  </a:lnTo>
                  <a:lnTo>
                    <a:pt x="1234" y="2121"/>
                  </a:lnTo>
                  <a:lnTo>
                    <a:pt x="1255" y="2090"/>
                  </a:lnTo>
                  <a:lnTo>
                    <a:pt x="1275" y="2059"/>
                  </a:lnTo>
                  <a:lnTo>
                    <a:pt x="1296" y="2027"/>
                  </a:lnTo>
                  <a:lnTo>
                    <a:pt x="1316" y="1996"/>
                  </a:lnTo>
                  <a:lnTo>
                    <a:pt x="1334" y="1963"/>
                  </a:lnTo>
                  <a:lnTo>
                    <a:pt x="1352" y="1931"/>
                  </a:lnTo>
                  <a:lnTo>
                    <a:pt x="1369" y="1898"/>
                  </a:lnTo>
                  <a:lnTo>
                    <a:pt x="1386" y="1864"/>
                  </a:lnTo>
                  <a:lnTo>
                    <a:pt x="1402" y="1830"/>
                  </a:lnTo>
                  <a:lnTo>
                    <a:pt x="1417" y="1797"/>
                  </a:lnTo>
                  <a:lnTo>
                    <a:pt x="1431" y="1762"/>
                  </a:lnTo>
                  <a:lnTo>
                    <a:pt x="1445" y="1727"/>
                  </a:lnTo>
                  <a:lnTo>
                    <a:pt x="1458" y="1692"/>
                  </a:lnTo>
                  <a:lnTo>
                    <a:pt x="1471" y="1656"/>
                  </a:lnTo>
                  <a:lnTo>
                    <a:pt x="1482" y="1620"/>
                  </a:lnTo>
                  <a:lnTo>
                    <a:pt x="1493" y="1584"/>
                  </a:lnTo>
                  <a:lnTo>
                    <a:pt x="1515" y="1511"/>
                  </a:lnTo>
                  <a:lnTo>
                    <a:pt x="1533" y="1438"/>
                  </a:lnTo>
                  <a:lnTo>
                    <a:pt x="1549" y="1362"/>
                  </a:lnTo>
                  <a:lnTo>
                    <a:pt x="1563" y="1287"/>
                  </a:lnTo>
                  <a:lnTo>
                    <a:pt x="1575" y="1211"/>
                  </a:lnTo>
                  <a:lnTo>
                    <a:pt x="1585" y="1134"/>
                  </a:lnTo>
                  <a:lnTo>
                    <a:pt x="1593" y="1058"/>
                  </a:lnTo>
                  <a:lnTo>
                    <a:pt x="1600" y="980"/>
                  </a:lnTo>
                  <a:lnTo>
                    <a:pt x="1604" y="902"/>
                  </a:lnTo>
                  <a:lnTo>
                    <a:pt x="1607" y="825"/>
                  </a:lnTo>
                  <a:lnTo>
                    <a:pt x="1610" y="747"/>
                  </a:lnTo>
                  <a:lnTo>
                    <a:pt x="1610" y="671"/>
                  </a:lnTo>
                  <a:lnTo>
                    <a:pt x="1609" y="593"/>
                  </a:lnTo>
                  <a:lnTo>
                    <a:pt x="1607" y="516"/>
                  </a:lnTo>
                  <a:lnTo>
                    <a:pt x="1604" y="440"/>
                  </a:lnTo>
                  <a:lnTo>
                    <a:pt x="1600" y="365"/>
                  </a:lnTo>
                  <a:lnTo>
                    <a:pt x="1595" y="290"/>
                  </a:lnTo>
                  <a:lnTo>
                    <a:pt x="1589" y="216"/>
                  </a:lnTo>
                  <a:lnTo>
                    <a:pt x="1584" y="143"/>
                  </a:lnTo>
                  <a:lnTo>
                    <a:pt x="1569" y="0"/>
                  </a:lnTo>
                  <a:lnTo>
                    <a:pt x="47"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9"/>
            <p:cNvSpPr>
              <a:spLocks/>
            </p:cNvSpPr>
            <p:nvPr userDrawn="1"/>
          </p:nvSpPr>
          <p:spPr bwMode="auto">
            <a:xfrm flipH="1">
              <a:off x="-1" y="0"/>
              <a:ext cx="1453361" cy="3640138"/>
            </a:xfrm>
            <a:custGeom>
              <a:avLst/>
              <a:gdLst>
                <a:gd name="T0" fmla="*/ 919 w 919"/>
                <a:gd name="T1" fmla="*/ 1753 h 2293"/>
                <a:gd name="T2" fmla="*/ 919 w 919"/>
                <a:gd name="T3" fmla="*/ 0 h 2293"/>
                <a:gd name="T4" fmla="*/ 241 w 919"/>
                <a:gd name="T5" fmla="*/ 0 h 2293"/>
                <a:gd name="T6" fmla="*/ 241 w 919"/>
                <a:gd name="T7" fmla="*/ 0 h 2293"/>
                <a:gd name="T8" fmla="*/ 248 w 919"/>
                <a:gd name="T9" fmla="*/ 70 h 2293"/>
                <a:gd name="T10" fmla="*/ 255 w 919"/>
                <a:gd name="T11" fmla="*/ 141 h 2293"/>
                <a:gd name="T12" fmla="*/ 261 w 919"/>
                <a:gd name="T13" fmla="*/ 212 h 2293"/>
                <a:gd name="T14" fmla="*/ 264 w 919"/>
                <a:gd name="T15" fmla="*/ 282 h 2293"/>
                <a:gd name="T16" fmla="*/ 267 w 919"/>
                <a:gd name="T17" fmla="*/ 353 h 2293"/>
                <a:gd name="T18" fmla="*/ 271 w 919"/>
                <a:gd name="T19" fmla="*/ 424 h 2293"/>
                <a:gd name="T20" fmla="*/ 272 w 919"/>
                <a:gd name="T21" fmla="*/ 496 h 2293"/>
                <a:gd name="T22" fmla="*/ 273 w 919"/>
                <a:gd name="T23" fmla="*/ 567 h 2293"/>
                <a:gd name="T24" fmla="*/ 272 w 919"/>
                <a:gd name="T25" fmla="*/ 639 h 2293"/>
                <a:gd name="T26" fmla="*/ 271 w 919"/>
                <a:gd name="T27" fmla="*/ 710 h 2293"/>
                <a:gd name="T28" fmla="*/ 270 w 919"/>
                <a:gd name="T29" fmla="*/ 782 h 2293"/>
                <a:gd name="T30" fmla="*/ 266 w 919"/>
                <a:gd name="T31" fmla="*/ 854 h 2293"/>
                <a:gd name="T32" fmla="*/ 262 w 919"/>
                <a:gd name="T33" fmla="*/ 925 h 2293"/>
                <a:gd name="T34" fmla="*/ 257 w 919"/>
                <a:gd name="T35" fmla="*/ 997 h 2293"/>
                <a:gd name="T36" fmla="*/ 252 w 919"/>
                <a:gd name="T37" fmla="*/ 1069 h 2293"/>
                <a:gd name="T38" fmla="*/ 244 w 919"/>
                <a:gd name="T39" fmla="*/ 1141 h 2293"/>
                <a:gd name="T40" fmla="*/ 236 w 919"/>
                <a:gd name="T41" fmla="*/ 1213 h 2293"/>
                <a:gd name="T42" fmla="*/ 228 w 919"/>
                <a:gd name="T43" fmla="*/ 1285 h 2293"/>
                <a:gd name="T44" fmla="*/ 218 w 919"/>
                <a:gd name="T45" fmla="*/ 1357 h 2293"/>
                <a:gd name="T46" fmla="*/ 206 w 919"/>
                <a:gd name="T47" fmla="*/ 1429 h 2293"/>
                <a:gd name="T48" fmla="*/ 195 w 919"/>
                <a:gd name="T49" fmla="*/ 1502 h 2293"/>
                <a:gd name="T50" fmla="*/ 183 w 919"/>
                <a:gd name="T51" fmla="*/ 1574 h 2293"/>
                <a:gd name="T52" fmla="*/ 168 w 919"/>
                <a:gd name="T53" fmla="*/ 1646 h 2293"/>
                <a:gd name="T54" fmla="*/ 153 w 919"/>
                <a:gd name="T55" fmla="*/ 1718 h 2293"/>
                <a:gd name="T56" fmla="*/ 138 w 919"/>
                <a:gd name="T57" fmla="*/ 1790 h 2293"/>
                <a:gd name="T58" fmla="*/ 122 w 919"/>
                <a:gd name="T59" fmla="*/ 1862 h 2293"/>
                <a:gd name="T60" fmla="*/ 104 w 919"/>
                <a:gd name="T61" fmla="*/ 1934 h 2293"/>
                <a:gd name="T62" fmla="*/ 84 w 919"/>
                <a:gd name="T63" fmla="*/ 2006 h 2293"/>
                <a:gd name="T64" fmla="*/ 65 w 919"/>
                <a:gd name="T65" fmla="*/ 2078 h 2293"/>
                <a:gd name="T66" fmla="*/ 44 w 919"/>
                <a:gd name="T67" fmla="*/ 2150 h 2293"/>
                <a:gd name="T68" fmla="*/ 22 w 919"/>
                <a:gd name="T69" fmla="*/ 2221 h 2293"/>
                <a:gd name="T70" fmla="*/ 0 w 919"/>
                <a:gd name="T71" fmla="*/ 2293 h 2293"/>
                <a:gd name="T72" fmla="*/ 0 w 919"/>
                <a:gd name="T73" fmla="*/ 2293 h 2293"/>
                <a:gd name="T74" fmla="*/ 53 w 919"/>
                <a:gd name="T75" fmla="*/ 2255 h 2293"/>
                <a:gd name="T76" fmla="*/ 108 w 919"/>
                <a:gd name="T77" fmla="*/ 2216 h 2293"/>
                <a:gd name="T78" fmla="*/ 162 w 919"/>
                <a:gd name="T79" fmla="*/ 2179 h 2293"/>
                <a:gd name="T80" fmla="*/ 219 w 919"/>
                <a:gd name="T81" fmla="*/ 2142 h 2293"/>
                <a:gd name="T82" fmla="*/ 274 w 919"/>
                <a:gd name="T83" fmla="*/ 2106 h 2293"/>
                <a:gd name="T84" fmla="*/ 331 w 919"/>
                <a:gd name="T85" fmla="*/ 2071 h 2293"/>
                <a:gd name="T86" fmla="*/ 387 w 919"/>
                <a:gd name="T87" fmla="*/ 2036 h 2293"/>
                <a:gd name="T88" fmla="*/ 445 w 919"/>
                <a:gd name="T89" fmla="*/ 2001 h 2293"/>
                <a:gd name="T90" fmla="*/ 502 w 919"/>
                <a:gd name="T91" fmla="*/ 1969 h 2293"/>
                <a:gd name="T92" fmla="*/ 561 w 919"/>
                <a:gd name="T93" fmla="*/ 1935 h 2293"/>
                <a:gd name="T94" fmla="*/ 620 w 919"/>
                <a:gd name="T95" fmla="*/ 1904 h 2293"/>
                <a:gd name="T96" fmla="*/ 678 w 919"/>
                <a:gd name="T97" fmla="*/ 1872 h 2293"/>
                <a:gd name="T98" fmla="*/ 738 w 919"/>
                <a:gd name="T99" fmla="*/ 1842 h 2293"/>
                <a:gd name="T100" fmla="*/ 798 w 919"/>
                <a:gd name="T101" fmla="*/ 1811 h 2293"/>
                <a:gd name="T102" fmla="*/ 858 w 919"/>
                <a:gd name="T103" fmla="*/ 1782 h 2293"/>
                <a:gd name="T104" fmla="*/ 919 w 919"/>
                <a:gd name="T105" fmla="*/ 1753 h 2293"/>
                <a:gd name="T106" fmla="*/ 919 w 919"/>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9" h="2293">
                  <a:moveTo>
                    <a:pt x="919" y="1753"/>
                  </a:moveTo>
                  <a:lnTo>
                    <a:pt x="919" y="0"/>
                  </a:lnTo>
                  <a:lnTo>
                    <a:pt x="241" y="0"/>
                  </a:lnTo>
                  <a:lnTo>
                    <a:pt x="241" y="0"/>
                  </a:lnTo>
                  <a:lnTo>
                    <a:pt x="248" y="70"/>
                  </a:lnTo>
                  <a:lnTo>
                    <a:pt x="255" y="141"/>
                  </a:lnTo>
                  <a:lnTo>
                    <a:pt x="261" y="212"/>
                  </a:lnTo>
                  <a:lnTo>
                    <a:pt x="264" y="282"/>
                  </a:lnTo>
                  <a:lnTo>
                    <a:pt x="267" y="353"/>
                  </a:lnTo>
                  <a:lnTo>
                    <a:pt x="271" y="424"/>
                  </a:lnTo>
                  <a:lnTo>
                    <a:pt x="272" y="496"/>
                  </a:lnTo>
                  <a:lnTo>
                    <a:pt x="273" y="567"/>
                  </a:lnTo>
                  <a:lnTo>
                    <a:pt x="272" y="639"/>
                  </a:lnTo>
                  <a:lnTo>
                    <a:pt x="271" y="710"/>
                  </a:lnTo>
                  <a:lnTo>
                    <a:pt x="270" y="782"/>
                  </a:lnTo>
                  <a:lnTo>
                    <a:pt x="266" y="854"/>
                  </a:lnTo>
                  <a:lnTo>
                    <a:pt x="262" y="925"/>
                  </a:lnTo>
                  <a:lnTo>
                    <a:pt x="257" y="997"/>
                  </a:lnTo>
                  <a:lnTo>
                    <a:pt x="252" y="1069"/>
                  </a:lnTo>
                  <a:lnTo>
                    <a:pt x="244" y="1141"/>
                  </a:lnTo>
                  <a:lnTo>
                    <a:pt x="236" y="1213"/>
                  </a:lnTo>
                  <a:lnTo>
                    <a:pt x="228" y="1285"/>
                  </a:lnTo>
                  <a:lnTo>
                    <a:pt x="218" y="1357"/>
                  </a:lnTo>
                  <a:lnTo>
                    <a:pt x="206" y="1429"/>
                  </a:lnTo>
                  <a:lnTo>
                    <a:pt x="195" y="1502"/>
                  </a:lnTo>
                  <a:lnTo>
                    <a:pt x="183" y="1574"/>
                  </a:lnTo>
                  <a:lnTo>
                    <a:pt x="168" y="1646"/>
                  </a:lnTo>
                  <a:lnTo>
                    <a:pt x="153" y="1718"/>
                  </a:lnTo>
                  <a:lnTo>
                    <a:pt x="138" y="1790"/>
                  </a:lnTo>
                  <a:lnTo>
                    <a:pt x="122" y="1862"/>
                  </a:lnTo>
                  <a:lnTo>
                    <a:pt x="104" y="1934"/>
                  </a:lnTo>
                  <a:lnTo>
                    <a:pt x="84" y="2006"/>
                  </a:lnTo>
                  <a:lnTo>
                    <a:pt x="65" y="2078"/>
                  </a:lnTo>
                  <a:lnTo>
                    <a:pt x="44" y="2150"/>
                  </a:lnTo>
                  <a:lnTo>
                    <a:pt x="22" y="2221"/>
                  </a:lnTo>
                  <a:lnTo>
                    <a:pt x="0" y="2293"/>
                  </a:lnTo>
                  <a:lnTo>
                    <a:pt x="0" y="2293"/>
                  </a:lnTo>
                  <a:lnTo>
                    <a:pt x="53" y="2255"/>
                  </a:lnTo>
                  <a:lnTo>
                    <a:pt x="108" y="2216"/>
                  </a:lnTo>
                  <a:lnTo>
                    <a:pt x="162" y="2179"/>
                  </a:lnTo>
                  <a:lnTo>
                    <a:pt x="219" y="2142"/>
                  </a:lnTo>
                  <a:lnTo>
                    <a:pt x="274" y="2106"/>
                  </a:lnTo>
                  <a:lnTo>
                    <a:pt x="331" y="2071"/>
                  </a:lnTo>
                  <a:lnTo>
                    <a:pt x="387" y="2036"/>
                  </a:lnTo>
                  <a:lnTo>
                    <a:pt x="445" y="2001"/>
                  </a:lnTo>
                  <a:lnTo>
                    <a:pt x="502" y="1969"/>
                  </a:lnTo>
                  <a:lnTo>
                    <a:pt x="561" y="1935"/>
                  </a:lnTo>
                  <a:lnTo>
                    <a:pt x="620" y="1904"/>
                  </a:lnTo>
                  <a:lnTo>
                    <a:pt x="678" y="1872"/>
                  </a:lnTo>
                  <a:lnTo>
                    <a:pt x="738" y="1842"/>
                  </a:lnTo>
                  <a:lnTo>
                    <a:pt x="798" y="1811"/>
                  </a:lnTo>
                  <a:lnTo>
                    <a:pt x="858" y="1782"/>
                  </a:lnTo>
                  <a:lnTo>
                    <a:pt x="919" y="1753"/>
                  </a:lnTo>
                  <a:lnTo>
                    <a:pt x="919"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10"/>
            <p:cNvSpPr>
              <a:spLocks/>
            </p:cNvSpPr>
            <p:nvPr userDrawn="1"/>
          </p:nvSpPr>
          <p:spPr bwMode="auto">
            <a:xfrm flipH="1">
              <a:off x="-1" y="3640138"/>
              <a:ext cx="1453361" cy="857250"/>
            </a:xfrm>
            <a:custGeom>
              <a:avLst/>
              <a:gdLst>
                <a:gd name="T0" fmla="*/ 919 w 919"/>
                <a:gd name="T1" fmla="*/ 378 h 540"/>
                <a:gd name="T2" fmla="*/ 919 w 919"/>
                <a:gd name="T3" fmla="*/ 378 h 540"/>
                <a:gd name="T4" fmla="*/ 858 w 919"/>
                <a:gd name="T5" fmla="*/ 368 h 540"/>
                <a:gd name="T6" fmla="*/ 798 w 919"/>
                <a:gd name="T7" fmla="*/ 356 h 540"/>
                <a:gd name="T8" fmla="*/ 738 w 919"/>
                <a:gd name="T9" fmla="*/ 342 h 540"/>
                <a:gd name="T10" fmla="*/ 678 w 919"/>
                <a:gd name="T11" fmla="*/ 327 h 540"/>
                <a:gd name="T12" fmla="*/ 620 w 919"/>
                <a:gd name="T13" fmla="*/ 309 h 540"/>
                <a:gd name="T14" fmla="*/ 561 w 919"/>
                <a:gd name="T15" fmla="*/ 290 h 540"/>
                <a:gd name="T16" fmla="*/ 502 w 919"/>
                <a:gd name="T17" fmla="*/ 270 h 540"/>
                <a:gd name="T18" fmla="*/ 444 w 919"/>
                <a:gd name="T19" fmla="*/ 247 h 540"/>
                <a:gd name="T20" fmla="*/ 386 w 919"/>
                <a:gd name="T21" fmla="*/ 223 h 540"/>
                <a:gd name="T22" fmla="*/ 330 w 919"/>
                <a:gd name="T23" fmla="*/ 196 h 540"/>
                <a:gd name="T24" fmla="*/ 273 w 919"/>
                <a:gd name="T25" fmla="*/ 167 h 540"/>
                <a:gd name="T26" fmla="*/ 217 w 919"/>
                <a:gd name="T27" fmla="*/ 138 h 540"/>
                <a:gd name="T28" fmla="*/ 161 w 919"/>
                <a:gd name="T29" fmla="*/ 107 h 540"/>
                <a:gd name="T30" fmla="*/ 107 w 919"/>
                <a:gd name="T31" fmla="*/ 73 h 540"/>
                <a:gd name="T32" fmla="*/ 53 w 919"/>
                <a:gd name="T33" fmla="*/ 37 h 540"/>
                <a:gd name="T34" fmla="*/ 0 w 919"/>
                <a:gd name="T35" fmla="*/ 0 h 540"/>
                <a:gd name="T36" fmla="*/ 0 w 919"/>
                <a:gd name="T37" fmla="*/ 0 h 540"/>
                <a:gd name="T38" fmla="*/ 55 w 919"/>
                <a:gd name="T39" fmla="*/ 39 h 540"/>
                <a:gd name="T40" fmla="*/ 110 w 919"/>
                <a:gd name="T41" fmla="*/ 79 h 540"/>
                <a:gd name="T42" fmla="*/ 166 w 919"/>
                <a:gd name="T43" fmla="*/ 116 h 540"/>
                <a:gd name="T44" fmla="*/ 222 w 919"/>
                <a:gd name="T45" fmla="*/ 153 h 540"/>
                <a:gd name="T46" fmla="*/ 279 w 919"/>
                <a:gd name="T47" fmla="*/ 190 h 540"/>
                <a:gd name="T48" fmla="*/ 335 w 919"/>
                <a:gd name="T49" fmla="*/ 225 h 540"/>
                <a:gd name="T50" fmla="*/ 393 w 919"/>
                <a:gd name="T51" fmla="*/ 260 h 540"/>
                <a:gd name="T52" fmla="*/ 450 w 919"/>
                <a:gd name="T53" fmla="*/ 295 h 540"/>
                <a:gd name="T54" fmla="*/ 508 w 919"/>
                <a:gd name="T55" fmla="*/ 327 h 540"/>
                <a:gd name="T56" fmla="*/ 566 w 919"/>
                <a:gd name="T57" fmla="*/ 360 h 540"/>
                <a:gd name="T58" fmla="*/ 624 w 919"/>
                <a:gd name="T59" fmla="*/ 392 h 540"/>
                <a:gd name="T60" fmla="*/ 682 w 919"/>
                <a:gd name="T61" fmla="*/ 423 h 540"/>
                <a:gd name="T62" fmla="*/ 741 w 919"/>
                <a:gd name="T63" fmla="*/ 453 h 540"/>
                <a:gd name="T64" fmla="*/ 800 w 919"/>
                <a:gd name="T65" fmla="*/ 482 h 540"/>
                <a:gd name="T66" fmla="*/ 859 w 919"/>
                <a:gd name="T67" fmla="*/ 512 h 540"/>
                <a:gd name="T68" fmla="*/ 919 w 919"/>
                <a:gd name="T69" fmla="*/ 540 h 540"/>
                <a:gd name="T70" fmla="*/ 919 w 919"/>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540">
                  <a:moveTo>
                    <a:pt x="919" y="378"/>
                  </a:moveTo>
                  <a:lnTo>
                    <a:pt x="919" y="378"/>
                  </a:lnTo>
                  <a:lnTo>
                    <a:pt x="858" y="368"/>
                  </a:lnTo>
                  <a:lnTo>
                    <a:pt x="798" y="356"/>
                  </a:lnTo>
                  <a:lnTo>
                    <a:pt x="738" y="342"/>
                  </a:lnTo>
                  <a:lnTo>
                    <a:pt x="678" y="327"/>
                  </a:lnTo>
                  <a:lnTo>
                    <a:pt x="620" y="309"/>
                  </a:lnTo>
                  <a:lnTo>
                    <a:pt x="561" y="290"/>
                  </a:lnTo>
                  <a:lnTo>
                    <a:pt x="502" y="270"/>
                  </a:lnTo>
                  <a:lnTo>
                    <a:pt x="444" y="247"/>
                  </a:lnTo>
                  <a:lnTo>
                    <a:pt x="386" y="223"/>
                  </a:lnTo>
                  <a:lnTo>
                    <a:pt x="330" y="196"/>
                  </a:lnTo>
                  <a:lnTo>
                    <a:pt x="273" y="167"/>
                  </a:lnTo>
                  <a:lnTo>
                    <a:pt x="217" y="138"/>
                  </a:lnTo>
                  <a:lnTo>
                    <a:pt x="161" y="107"/>
                  </a:lnTo>
                  <a:lnTo>
                    <a:pt x="107" y="73"/>
                  </a:lnTo>
                  <a:lnTo>
                    <a:pt x="53" y="37"/>
                  </a:lnTo>
                  <a:lnTo>
                    <a:pt x="0" y="0"/>
                  </a:lnTo>
                  <a:lnTo>
                    <a:pt x="0" y="0"/>
                  </a:lnTo>
                  <a:lnTo>
                    <a:pt x="55" y="39"/>
                  </a:lnTo>
                  <a:lnTo>
                    <a:pt x="110" y="79"/>
                  </a:lnTo>
                  <a:lnTo>
                    <a:pt x="166" y="116"/>
                  </a:lnTo>
                  <a:lnTo>
                    <a:pt x="222" y="153"/>
                  </a:lnTo>
                  <a:lnTo>
                    <a:pt x="279" y="190"/>
                  </a:lnTo>
                  <a:lnTo>
                    <a:pt x="335" y="225"/>
                  </a:lnTo>
                  <a:lnTo>
                    <a:pt x="393" y="260"/>
                  </a:lnTo>
                  <a:lnTo>
                    <a:pt x="450" y="295"/>
                  </a:lnTo>
                  <a:lnTo>
                    <a:pt x="508" y="327"/>
                  </a:lnTo>
                  <a:lnTo>
                    <a:pt x="566" y="360"/>
                  </a:lnTo>
                  <a:lnTo>
                    <a:pt x="624" y="392"/>
                  </a:lnTo>
                  <a:lnTo>
                    <a:pt x="682" y="423"/>
                  </a:lnTo>
                  <a:lnTo>
                    <a:pt x="741" y="453"/>
                  </a:lnTo>
                  <a:lnTo>
                    <a:pt x="800" y="482"/>
                  </a:lnTo>
                  <a:lnTo>
                    <a:pt x="859" y="512"/>
                  </a:lnTo>
                  <a:lnTo>
                    <a:pt x="919" y="540"/>
                  </a:lnTo>
                  <a:lnTo>
                    <a:pt x="919"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11"/>
            <p:cNvSpPr>
              <a:spLocks/>
            </p:cNvSpPr>
            <p:nvPr userDrawn="1"/>
          </p:nvSpPr>
          <p:spPr bwMode="auto">
            <a:xfrm flipH="1">
              <a:off x="1453360" y="0"/>
              <a:ext cx="2913048" cy="3640138"/>
            </a:xfrm>
            <a:custGeom>
              <a:avLst/>
              <a:gdLst>
                <a:gd name="T0" fmla="*/ 1069 w 1842"/>
                <a:gd name="T1" fmla="*/ 1236 h 2293"/>
                <a:gd name="T2" fmla="*/ 1047 w 1842"/>
                <a:gd name="T3" fmla="*/ 1163 h 2293"/>
                <a:gd name="T4" fmla="*/ 1028 w 1842"/>
                <a:gd name="T5" fmla="*/ 1089 h 2293"/>
                <a:gd name="T6" fmla="*/ 1009 w 1842"/>
                <a:gd name="T7" fmla="*/ 1014 h 2293"/>
                <a:gd name="T8" fmla="*/ 996 w 1842"/>
                <a:gd name="T9" fmla="*/ 938 h 2293"/>
                <a:gd name="T10" fmla="*/ 983 w 1842"/>
                <a:gd name="T11" fmla="*/ 862 h 2293"/>
                <a:gd name="T12" fmla="*/ 974 w 1842"/>
                <a:gd name="T13" fmla="*/ 785 h 2293"/>
                <a:gd name="T14" fmla="*/ 969 w 1842"/>
                <a:gd name="T15" fmla="*/ 708 h 2293"/>
                <a:gd name="T16" fmla="*/ 965 w 1842"/>
                <a:gd name="T17" fmla="*/ 630 h 2293"/>
                <a:gd name="T18" fmla="*/ 965 w 1842"/>
                <a:gd name="T19" fmla="*/ 551 h 2293"/>
                <a:gd name="T20" fmla="*/ 968 w 1842"/>
                <a:gd name="T21" fmla="*/ 473 h 2293"/>
                <a:gd name="T22" fmla="*/ 973 w 1842"/>
                <a:gd name="T23" fmla="*/ 394 h 2293"/>
                <a:gd name="T24" fmla="*/ 982 w 1842"/>
                <a:gd name="T25" fmla="*/ 315 h 2293"/>
                <a:gd name="T26" fmla="*/ 995 w 1842"/>
                <a:gd name="T27" fmla="*/ 236 h 2293"/>
                <a:gd name="T28" fmla="*/ 1009 w 1842"/>
                <a:gd name="T29" fmla="*/ 158 h 2293"/>
                <a:gd name="T30" fmla="*/ 1028 w 1842"/>
                <a:gd name="T31" fmla="*/ 79 h 2293"/>
                <a:gd name="T32" fmla="*/ 1048 w 1842"/>
                <a:gd name="T33" fmla="*/ 0 h 2293"/>
                <a:gd name="T34" fmla="*/ 0 w 1842"/>
                <a:gd name="T35" fmla="*/ 0 h 2293"/>
                <a:gd name="T36" fmla="*/ 79 w 1842"/>
                <a:gd name="T37" fmla="*/ 174 h 2293"/>
                <a:gd name="T38" fmla="*/ 162 w 1842"/>
                <a:gd name="T39" fmla="*/ 345 h 2293"/>
                <a:gd name="T40" fmla="*/ 253 w 1842"/>
                <a:gd name="T41" fmla="*/ 512 h 2293"/>
                <a:gd name="T42" fmla="*/ 348 w 1842"/>
                <a:gd name="T43" fmla="*/ 675 h 2293"/>
                <a:gd name="T44" fmla="*/ 447 w 1842"/>
                <a:gd name="T45" fmla="*/ 835 h 2293"/>
                <a:gd name="T46" fmla="*/ 552 w 1842"/>
                <a:gd name="T47" fmla="*/ 989 h 2293"/>
                <a:gd name="T48" fmla="*/ 662 w 1842"/>
                <a:gd name="T49" fmla="*/ 1140 h 2293"/>
                <a:gd name="T50" fmla="*/ 777 w 1842"/>
                <a:gd name="T51" fmla="*/ 1286 h 2293"/>
                <a:gd name="T52" fmla="*/ 895 w 1842"/>
                <a:gd name="T53" fmla="*/ 1428 h 2293"/>
                <a:gd name="T54" fmla="*/ 1018 w 1842"/>
                <a:gd name="T55" fmla="*/ 1565 h 2293"/>
                <a:gd name="T56" fmla="*/ 1146 w 1842"/>
                <a:gd name="T57" fmla="*/ 1699 h 2293"/>
                <a:gd name="T58" fmla="*/ 1277 w 1842"/>
                <a:gd name="T59" fmla="*/ 1827 h 2293"/>
                <a:gd name="T60" fmla="*/ 1413 w 1842"/>
                <a:gd name="T61" fmla="*/ 1951 h 2293"/>
                <a:gd name="T62" fmla="*/ 1552 w 1842"/>
                <a:gd name="T63" fmla="*/ 2069 h 2293"/>
                <a:gd name="T64" fmla="*/ 1695 w 1842"/>
                <a:gd name="T65" fmla="*/ 2184 h 2293"/>
                <a:gd name="T66" fmla="*/ 1842 w 1842"/>
                <a:gd name="T67" fmla="*/ 2293 h 2293"/>
                <a:gd name="T68" fmla="*/ 1809 w 1842"/>
                <a:gd name="T69" fmla="*/ 2269 h 2293"/>
                <a:gd name="T70" fmla="*/ 1745 w 1842"/>
                <a:gd name="T71" fmla="*/ 2219 h 2293"/>
                <a:gd name="T72" fmla="*/ 1683 w 1842"/>
                <a:gd name="T73" fmla="*/ 2167 h 2293"/>
                <a:gd name="T74" fmla="*/ 1623 w 1842"/>
                <a:gd name="T75" fmla="*/ 2112 h 2293"/>
                <a:gd name="T76" fmla="*/ 1564 w 1842"/>
                <a:gd name="T77" fmla="*/ 2054 h 2293"/>
                <a:gd name="T78" fmla="*/ 1509 w 1842"/>
                <a:gd name="T79" fmla="*/ 1995 h 2293"/>
                <a:gd name="T80" fmla="*/ 1454 w 1842"/>
                <a:gd name="T81" fmla="*/ 1933 h 2293"/>
                <a:gd name="T82" fmla="*/ 1402 w 1842"/>
                <a:gd name="T83" fmla="*/ 1869 h 2293"/>
                <a:gd name="T84" fmla="*/ 1354 w 1842"/>
                <a:gd name="T85" fmla="*/ 1801 h 2293"/>
                <a:gd name="T86" fmla="*/ 1306 w 1842"/>
                <a:gd name="T87" fmla="*/ 1733 h 2293"/>
                <a:gd name="T88" fmla="*/ 1262 w 1842"/>
                <a:gd name="T89" fmla="*/ 1662 h 2293"/>
                <a:gd name="T90" fmla="*/ 1222 w 1842"/>
                <a:gd name="T91" fmla="*/ 1590 h 2293"/>
                <a:gd name="T92" fmla="*/ 1182 w 1842"/>
                <a:gd name="T93" fmla="*/ 1514 h 2293"/>
                <a:gd name="T94" fmla="*/ 1147 w 1842"/>
                <a:gd name="T95" fmla="*/ 1437 h 2293"/>
                <a:gd name="T96" fmla="*/ 1113 w 1842"/>
                <a:gd name="T97" fmla="*/ 1358 h 2293"/>
                <a:gd name="T98" fmla="*/ 1084 w 1842"/>
                <a:gd name="T99" fmla="*/ 1277 h 2293"/>
                <a:gd name="T100" fmla="*/ 1069 w 1842"/>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2" h="2293">
                  <a:moveTo>
                    <a:pt x="1069" y="1236"/>
                  </a:moveTo>
                  <a:lnTo>
                    <a:pt x="1069" y="1236"/>
                  </a:lnTo>
                  <a:lnTo>
                    <a:pt x="1058" y="1199"/>
                  </a:lnTo>
                  <a:lnTo>
                    <a:pt x="1047" y="1163"/>
                  </a:lnTo>
                  <a:lnTo>
                    <a:pt x="1037" y="1126"/>
                  </a:lnTo>
                  <a:lnTo>
                    <a:pt x="1028" y="1089"/>
                  </a:lnTo>
                  <a:lnTo>
                    <a:pt x="1018" y="1051"/>
                  </a:lnTo>
                  <a:lnTo>
                    <a:pt x="1009" y="1014"/>
                  </a:lnTo>
                  <a:lnTo>
                    <a:pt x="1003" y="975"/>
                  </a:lnTo>
                  <a:lnTo>
                    <a:pt x="996" y="938"/>
                  </a:lnTo>
                  <a:lnTo>
                    <a:pt x="989" y="900"/>
                  </a:lnTo>
                  <a:lnTo>
                    <a:pt x="983" y="862"/>
                  </a:lnTo>
                  <a:lnTo>
                    <a:pt x="979" y="824"/>
                  </a:lnTo>
                  <a:lnTo>
                    <a:pt x="974" y="785"/>
                  </a:lnTo>
                  <a:lnTo>
                    <a:pt x="971" y="746"/>
                  </a:lnTo>
                  <a:lnTo>
                    <a:pt x="969" y="708"/>
                  </a:lnTo>
                  <a:lnTo>
                    <a:pt x="967" y="668"/>
                  </a:lnTo>
                  <a:lnTo>
                    <a:pt x="965" y="630"/>
                  </a:lnTo>
                  <a:lnTo>
                    <a:pt x="965" y="591"/>
                  </a:lnTo>
                  <a:lnTo>
                    <a:pt x="965" y="551"/>
                  </a:lnTo>
                  <a:lnTo>
                    <a:pt x="967" y="512"/>
                  </a:lnTo>
                  <a:lnTo>
                    <a:pt x="968" y="473"/>
                  </a:lnTo>
                  <a:lnTo>
                    <a:pt x="971" y="433"/>
                  </a:lnTo>
                  <a:lnTo>
                    <a:pt x="973" y="394"/>
                  </a:lnTo>
                  <a:lnTo>
                    <a:pt x="978" y="354"/>
                  </a:lnTo>
                  <a:lnTo>
                    <a:pt x="982" y="315"/>
                  </a:lnTo>
                  <a:lnTo>
                    <a:pt x="988" y="276"/>
                  </a:lnTo>
                  <a:lnTo>
                    <a:pt x="995" y="236"/>
                  </a:lnTo>
                  <a:lnTo>
                    <a:pt x="1002" y="197"/>
                  </a:lnTo>
                  <a:lnTo>
                    <a:pt x="1009" y="158"/>
                  </a:lnTo>
                  <a:lnTo>
                    <a:pt x="1017" y="118"/>
                  </a:lnTo>
                  <a:lnTo>
                    <a:pt x="1028" y="79"/>
                  </a:lnTo>
                  <a:lnTo>
                    <a:pt x="1038" y="39"/>
                  </a:lnTo>
                  <a:lnTo>
                    <a:pt x="1048" y="0"/>
                  </a:lnTo>
                  <a:lnTo>
                    <a:pt x="0" y="0"/>
                  </a:lnTo>
                  <a:lnTo>
                    <a:pt x="0" y="0"/>
                  </a:lnTo>
                  <a:lnTo>
                    <a:pt x="38" y="88"/>
                  </a:lnTo>
                  <a:lnTo>
                    <a:pt x="79" y="174"/>
                  </a:lnTo>
                  <a:lnTo>
                    <a:pt x="121" y="260"/>
                  </a:lnTo>
                  <a:lnTo>
                    <a:pt x="162" y="345"/>
                  </a:lnTo>
                  <a:lnTo>
                    <a:pt x="208" y="430"/>
                  </a:lnTo>
                  <a:lnTo>
                    <a:pt x="253" y="512"/>
                  </a:lnTo>
                  <a:lnTo>
                    <a:pt x="299" y="594"/>
                  </a:lnTo>
                  <a:lnTo>
                    <a:pt x="348" y="675"/>
                  </a:lnTo>
                  <a:lnTo>
                    <a:pt x="397" y="755"/>
                  </a:lnTo>
                  <a:lnTo>
                    <a:pt x="447" y="835"/>
                  </a:lnTo>
                  <a:lnTo>
                    <a:pt x="499" y="912"/>
                  </a:lnTo>
                  <a:lnTo>
                    <a:pt x="552" y="989"/>
                  </a:lnTo>
                  <a:lnTo>
                    <a:pt x="606" y="1065"/>
                  </a:lnTo>
                  <a:lnTo>
                    <a:pt x="662" y="1140"/>
                  </a:lnTo>
                  <a:lnTo>
                    <a:pt x="719" y="1214"/>
                  </a:lnTo>
                  <a:lnTo>
                    <a:pt x="777" y="1286"/>
                  </a:lnTo>
                  <a:lnTo>
                    <a:pt x="836" y="1358"/>
                  </a:lnTo>
                  <a:lnTo>
                    <a:pt x="895" y="1428"/>
                  </a:lnTo>
                  <a:lnTo>
                    <a:pt x="956" y="1497"/>
                  </a:lnTo>
                  <a:lnTo>
                    <a:pt x="1018" y="1565"/>
                  </a:lnTo>
                  <a:lnTo>
                    <a:pt x="1082" y="1632"/>
                  </a:lnTo>
                  <a:lnTo>
                    <a:pt x="1146" y="1699"/>
                  </a:lnTo>
                  <a:lnTo>
                    <a:pt x="1212" y="1763"/>
                  </a:lnTo>
                  <a:lnTo>
                    <a:pt x="1277" y="1827"/>
                  </a:lnTo>
                  <a:lnTo>
                    <a:pt x="1345" y="1889"/>
                  </a:lnTo>
                  <a:lnTo>
                    <a:pt x="1413" y="1951"/>
                  </a:lnTo>
                  <a:lnTo>
                    <a:pt x="1482" y="2010"/>
                  </a:lnTo>
                  <a:lnTo>
                    <a:pt x="1552" y="2069"/>
                  </a:lnTo>
                  <a:lnTo>
                    <a:pt x="1623" y="2127"/>
                  </a:lnTo>
                  <a:lnTo>
                    <a:pt x="1695" y="2184"/>
                  </a:lnTo>
                  <a:lnTo>
                    <a:pt x="1767" y="2239"/>
                  </a:lnTo>
                  <a:lnTo>
                    <a:pt x="1842" y="2293"/>
                  </a:lnTo>
                  <a:lnTo>
                    <a:pt x="1842" y="2293"/>
                  </a:lnTo>
                  <a:lnTo>
                    <a:pt x="1809" y="2269"/>
                  </a:lnTo>
                  <a:lnTo>
                    <a:pt x="1776" y="2244"/>
                  </a:lnTo>
                  <a:lnTo>
                    <a:pt x="1745" y="2219"/>
                  </a:lnTo>
                  <a:lnTo>
                    <a:pt x="1713" y="2193"/>
                  </a:lnTo>
                  <a:lnTo>
                    <a:pt x="1683" y="2167"/>
                  </a:lnTo>
                  <a:lnTo>
                    <a:pt x="1652" y="2139"/>
                  </a:lnTo>
                  <a:lnTo>
                    <a:pt x="1623" y="2112"/>
                  </a:lnTo>
                  <a:lnTo>
                    <a:pt x="1593" y="2084"/>
                  </a:lnTo>
                  <a:lnTo>
                    <a:pt x="1564" y="2054"/>
                  </a:lnTo>
                  <a:lnTo>
                    <a:pt x="1536" y="2025"/>
                  </a:lnTo>
                  <a:lnTo>
                    <a:pt x="1509" y="1995"/>
                  </a:lnTo>
                  <a:lnTo>
                    <a:pt x="1482" y="1963"/>
                  </a:lnTo>
                  <a:lnTo>
                    <a:pt x="1454" y="1933"/>
                  </a:lnTo>
                  <a:lnTo>
                    <a:pt x="1428" y="1900"/>
                  </a:lnTo>
                  <a:lnTo>
                    <a:pt x="1402" y="1869"/>
                  </a:lnTo>
                  <a:lnTo>
                    <a:pt x="1378" y="1835"/>
                  </a:lnTo>
                  <a:lnTo>
                    <a:pt x="1354" y="1801"/>
                  </a:lnTo>
                  <a:lnTo>
                    <a:pt x="1330" y="1767"/>
                  </a:lnTo>
                  <a:lnTo>
                    <a:pt x="1306" y="1733"/>
                  </a:lnTo>
                  <a:lnTo>
                    <a:pt x="1285" y="1698"/>
                  </a:lnTo>
                  <a:lnTo>
                    <a:pt x="1262" y="1662"/>
                  </a:lnTo>
                  <a:lnTo>
                    <a:pt x="1242" y="1626"/>
                  </a:lnTo>
                  <a:lnTo>
                    <a:pt x="1222" y="1590"/>
                  </a:lnTo>
                  <a:lnTo>
                    <a:pt x="1201" y="1551"/>
                  </a:lnTo>
                  <a:lnTo>
                    <a:pt x="1182" y="1514"/>
                  </a:lnTo>
                  <a:lnTo>
                    <a:pt x="1164" y="1476"/>
                  </a:lnTo>
                  <a:lnTo>
                    <a:pt x="1147" y="1437"/>
                  </a:lnTo>
                  <a:lnTo>
                    <a:pt x="1130" y="1398"/>
                  </a:lnTo>
                  <a:lnTo>
                    <a:pt x="1113" y="1358"/>
                  </a:lnTo>
                  <a:lnTo>
                    <a:pt x="1099" y="1319"/>
                  </a:lnTo>
                  <a:lnTo>
                    <a:pt x="1084" y="1277"/>
                  </a:lnTo>
                  <a:lnTo>
                    <a:pt x="1069" y="1236"/>
                  </a:lnTo>
                  <a:lnTo>
                    <a:pt x="1069"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4" name="Freeform 12"/>
            <p:cNvSpPr>
              <a:spLocks/>
            </p:cNvSpPr>
            <p:nvPr userDrawn="1"/>
          </p:nvSpPr>
          <p:spPr bwMode="auto">
            <a:xfrm flipH="1">
              <a:off x="1453360" y="3640138"/>
              <a:ext cx="1605181" cy="1503363"/>
            </a:xfrm>
            <a:custGeom>
              <a:avLst/>
              <a:gdLst>
                <a:gd name="T0" fmla="*/ 605 w 1015"/>
                <a:gd name="T1" fmla="*/ 947 h 947"/>
                <a:gd name="T2" fmla="*/ 605 w 1015"/>
                <a:gd name="T3" fmla="*/ 947 h 947"/>
                <a:gd name="T4" fmla="*/ 635 w 1015"/>
                <a:gd name="T5" fmla="*/ 890 h 947"/>
                <a:gd name="T6" fmla="*/ 666 w 1015"/>
                <a:gd name="T7" fmla="*/ 832 h 947"/>
                <a:gd name="T8" fmla="*/ 695 w 1015"/>
                <a:gd name="T9" fmla="*/ 775 h 947"/>
                <a:gd name="T10" fmla="*/ 725 w 1015"/>
                <a:gd name="T11" fmla="*/ 716 h 947"/>
                <a:gd name="T12" fmla="*/ 753 w 1015"/>
                <a:gd name="T13" fmla="*/ 658 h 947"/>
                <a:gd name="T14" fmla="*/ 780 w 1015"/>
                <a:gd name="T15" fmla="*/ 599 h 947"/>
                <a:gd name="T16" fmla="*/ 806 w 1015"/>
                <a:gd name="T17" fmla="*/ 541 h 947"/>
                <a:gd name="T18" fmla="*/ 832 w 1015"/>
                <a:gd name="T19" fmla="*/ 481 h 947"/>
                <a:gd name="T20" fmla="*/ 858 w 1015"/>
                <a:gd name="T21" fmla="*/ 423 h 947"/>
                <a:gd name="T22" fmla="*/ 881 w 1015"/>
                <a:gd name="T23" fmla="*/ 363 h 947"/>
                <a:gd name="T24" fmla="*/ 906 w 1015"/>
                <a:gd name="T25" fmla="*/ 302 h 947"/>
                <a:gd name="T26" fmla="*/ 929 w 1015"/>
                <a:gd name="T27" fmla="*/ 243 h 947"/>
                <a:gd name="T28" fmla="*/ 952 w 1015"/>
                <a:gd name="T29" fmla="*/ 182 h 947"/>
                <a:gd name="T30" fmla="*/ 973 w 1015"/>
                <a:gd name="T31" fmla="*/ 121 h 947"/>
                <a:gd name="T32" fmla="*/ 994 w 1015"/>
                <a:gd name="T33" fmla="*/ 61 h 947"/>
                <a:gd name="T34" fmla="*/ 1015 w 1015"/>
                <a:gd name="T35" fmla="*/ 0 h 947"/>
                <a:gd name="T36" fmla="*/ 1015 w 1015"/>
                <a:gd name="T37" fmla="*/ 0 h 947"/>
                <a:gd name="T38" fmla="*/ 1015 w 1015"/>
                <a:gd name="T39" fmla="*/ 0 h 947"/>
                <a:gd name="T40" fmla="*/ 942 w 1015"/>
                <a:gd name="T41" fmla="*/ 53 h 947"/>
                <a:gd name="T42" fmla="*/ 871 w 1015"/>
                <a:gd name="T43" fmla="*/ 107 h 947"/>
                <a:gd name="T44" fmla="*/ 802 w 1015"/>
                <a:gd name="T45" fmla="*/ 161 h 947"/>
                <a:gd name="T46" fmla="*/ 734 w 1015"/>
                <a:gd name="T47" fmla="*/ 217 h 947"/>
                <a:gd name="T48" fmla="*/ 667 w 1015"/>
                <a:gd name="T49" fmla="*/ 273 h 947"/>
                <a:gd name="T50" fmla="*/ 600 w 1015"/>
                <a:gd name="T51" fmla="*/ 329 h 947"/>
                <a:gd name="T52" fmla="*/ 535 w 1015"/>
                <a:gd name="T53" fmla="*/ 388 h 947"/>
                <a:gd name="T54" fmla="*/ 472 w 1015"/>
                <a:gd name="T55" fmla="*/ 446 h 947"/>
                <a:gd name="T56" fmla="*/ 408 w 1015"/>
                <a:gd name="T57" fmla="*/ 507 h 947"/>
                <a:gd name="T58" fmla="*/ 346 w 1015"/>
                <a:gd name="T59" fmla="*/ 567 h 947"/>
                <a:gd name="T60" fmla="*/ 285 w 1015"/>
                <a:gd name="T61" fmla="*/ 629 h 947"/>
                <a:gd name="T62" fmla="*/ 227 w 1015"/>
                <a:gd name="T63" fmla="*/ 691 h 947"/>
                <a:gd name="T64" fmla="*/ 168 w 1015"/>
                <a:gd name="T65" fmla="*/ 754 h 947"/>
                <a:gd name="T66" fmla="*/ 110 w 1015"/>
                <a:gd name="T67" fmla="*/ 818 h 947"/>
                <a:gd name="T68" fmla="*/ 54 w 1015"/>
                <a:gd name="T69" fmla="*/ 882 h 947"/>
                <a:gd name="T70" fmla="*/ 0 w 1015"/>
                <a:gd name="T71" fmla="*/ 947 h 947"/>
                <a:gd name="T72" fmla="*/ 605 w 1015"/>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947">
                  <a:moveTo>
                    <a:pt x="605" y="947"/>
                  </a:moveTo>
                  <a:lnTo>
                    <a:pt x="605" y="947"/>
                  </a:lnTo>
                  <a:lnTo>
                    <a:pt x="635" y="890"/>
                  </a:lnTo>
                  <a:lnTo>
                    <a:pt x="666" y="832"/>
                  </a:lnTo>
                  <a:lnTo>
                    <a:pt x="695" y="775"/>
                  </a:lnTo>
                  <a:lnTo>
                    <a:pt x="725" y="716"/>
                  </a:lnTo>
                  <a:lnTo>
                    <a:pt x="753" y="658"/>
                  </a:lnTo>
                  <a:lnTo>
                    <a:pt x="780" y="599"/>
                  </a:lnTo>
                  <a:lnTo>
                    <a:pt x="806" y="541"/>
                  </a:lnTo>
                  <a:lnTo>
                    <a:pt x="832" y="481"/>
                  </a:lnTo>
                  <a:lnTo>
                    <a:pt x="858" y="423"/>
                  </a:lnTo>
                  <a:lnTo>
                    <a:pt x="881" y="363"/>
                  </a:lnTo>
                  <a:lnTo>
                    <a:pt x="906" y="302"/>
                  </a:lnTo>
                  <a:lnTo>
                    <a:pt x="929" y="243"/>
                  </a:lnTo>
                  <a:lnTo>
                    <a:pt x="952" y="182"/>
                  </a:lnTo>
                  <a:lnTo>
                    <a:pt x="973" y="121"/>
                  </a:lnTo>
                  <a:lnTo>
                    <a:pt x="994" y="61"/>
                  </a:lnTo>
                  <a:lnTo>
                    <a:pt x="1015" y="0"/>
                  </a:lnTo>
                  <a:lnTo>
                    <a:pt x="1015" y="0"/>
                  </a:lnTo>
                  <a:lnTo>
                    <a:pt x="1015" y="0"/>
                  </a:lnTo>
                  <a:lnTo>
                    <a:pt x="942" y="53"/>
                  </a:lnTo>
                  <a:lnTo>
                    <a:pt x="871" y="107"/>
                  </a:lnTo>
                  <a:lnTo>
                    <a:pt x="802" y="161"/>
                  </a:lnTo>
                  <a:lnTo>
                    <a:pt x="734" y="217"/>
                  </a:lnTo>
                  <a:lnTo>
                    <a:pt x="667" y="273"/>
                  </a:lnTo>
                  <a:lnTo>
                    <a:pt x="600" y="329"/>
                  </a:lnTo>
                  <a:lnTo>
                    <a:pt x="535" y="388"/>
                  </a:lnTo>
                  <a:lnTo>
                    <a:pt x="472" y="446"/>
                  </a:lnTo>
                  <a:lnTo>
                    <a:pt x="408" y="507"/>
                  </a:lnTo>
                  <a:lnTo>
                    <a:pt x="346" y="567"/>
                  </a:lnTo>
                  <a:lnTo>
                    <a:pt x="285" y="629"/>
                  </a:lnTo>
                  <a:lnTo>
                    <a:pt x="227" y="691"/>
                  </a:lnTo>
                  <a:lnTo>
                    <a:pt x="168" y="754"/>
                  </a:lnTo>
                  <a:lnTo>
                    <a:pt x="110" y="818"/>
                  </a:lnTo>
                  <a:lnTo>
                    <a:pt x="54" y="882"/>
                  </a:lnTo>
                  <a:lnTo>
                    <a:pt x="0" y="947"/>
                  </a:lnTo>
                  <a:lnTo>
                    <a:pt x="605"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5" name="Otsikko 1"/>
          <p:cNvSpPr>
            <a:spLocks noGrp="1"/>
          </p:cNvSpPr>
          <p:nvPr userDrawn="1">
            <p:ph type="ctrTitle" hasCustomPrompt="1"/>
          </p:nvPr>
        </p:nvSpPr>
        <p:spPr>
          <a:xfrm>
            <a:off x="4251079" y="1755757"/>
            <a:ext cx="4634027" cy="1400175"/>
          </a:xfrm>
        </p:spPr>
        <p:txBody>
          <a:bodyPr anchor="b" anchorCtr="0">
            <a:noAutofit/>
          </a:bodyPr>
          <a:lstStyle>
            <a:lvl1pPr algn="l">
              <a:defRPr sz="4000">
                <a:solidFill>
                  <a:srgbClr val="FFFFFF"/>
                </a:solidFill>
              </a:defRPr>
            </a:lvl1pPr>
          </a:lstStyle>
          <a:p>
            <a:r>
              <a:rPr lang="fi-FI" dirty="0"/>
              <a:t>Esityksen </a:t>
            </a:r>
            <a:br>
              <a:rPr lang="fi-FI" dirty="0"/>
            </a:br>
            <a:r>
              <a:rPr lang="fi-FI" dirty="0"/>
              <a:t>päättävä teksti</a:t>
            </a:r>
          </a:p>
        </p:txBody>
      </p:sp>
      <p:sp>
        <p:nvSpPr>
          <p:cNvPr id="96" name="Alaotsikko 2"/>
          <p:cNvSpPr>
            <a:spLocks noGrp="1"/>
          </p:cNvSpPr>
          <p:nvPr userDrawn="1">
            <p:ph type="subTitle" idx="1"/>
          </p:nvPr>
        </p:nvSpPr>
        <p:spPr>
          <a:xfrm>
            <a:off x="4251079" y="3413108"/>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5" name="Picture 14" descr="työkykyohjelman logo">
            <a:extLst>
              <a:ext uri="{FF2B5EF4-FFF2-40B4-BE49-F238E27FC236}">
                <a16:creationId xmlns:a16="http://schemas.microsoft.com/office/drawing/2014/main" id="{CCC6C89A-EB61-4042-B19C-8A683577C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4507749"/>
            <a:ext cx="2412801" cy="481763"/>
          </a:xfrm>
          <a:prstGeom prst="rect">
            <a:avLst/>
          </a:prstGeom>
        </p:spPr>
      </p:pic>
    </p:spTree>
    <p:extLst>
      <p:ext uri="{BB962C8B-B14F-4D97-AF65-F5344CB8AC3E}">
        <p14:creationId xmlns:p14="http://schemas.microsoft.com/office/powerpoint/2010/main" val="285817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ääotsikko Teema">
    <p:spTree>
      <p:nvGrpSpPr>
        <p:cNvPr id="1" name=""/>
        <p:cNvGrpSpPr/>
        <p:nvPr/>
      </p:nvGrpSpPr>
      <p:grpSpPr>
        <a:xfrm>
          <a:off x="0" y="0"/>
          <a:ext cx="0" cy="0"/>
          <a:chOff x="0" y="0"/>
          <a:chExt cx="0" cy="0"/>
        </a:xfrm>
      </p:grpSpPr>
      <p:grpSp>
        <p:nvGrpSpPr>
          <p:cNvPr id="2" name="Group 1" descr="taustakuva"/>
          <p:cNvGrpSpPr/>
          <p:nvPr userDrawn="1"/>
        </p:nvGrpSpPr>
        <p:grpSpPr>
          <a:xfrm>
            <a:off x="5103813" y="0"/>
            <a:ext cx="4038600" cy="5143501"/>
            <a:chOff x="5103813" y="0"/>
            <a:chExt cx="4038600" cy="5143501"/>
          </a:xfrm>
        </p:grpSpPr>
        <p:sp>
          <p:nvSpPr>
            <p:cNvPr id="67" name="Freeform 62"/>
            <p:cNvSpPr>
              <a:spLocks/>
            </p:cNvSpPr>
            <p:nvPr userDrawn="1"/>
          </p:nvSpPr>
          <p:spPr bwMode="auto">
            <a:xfrm>
              <a:off x="6265863" y="0"/>
              <a:ext cx="2301875" cy="2160588"/>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a:off x="7700963" y="1171575"/>
              <a:ext cx="1441450" cy="1657350"/>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a:off x="5773738" y="2160588"/>
              <a:ext cx="3368675"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a:off x="7700963" y="0"/>
              <a:ext cx="1441450" cy="2160588"/>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a:off x="5600701" y="0"/>
              <a:ext cx="2100263" cy="2160588"/>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FFB85E"/>
            </a:solidFill>
            <a:ln>
              <a:noFill/>
            </a:ln>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a:off x="7700963" y="2160588"/>
              <a:ext cx="1441450"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a:off x="5103813" y="2160588"/>
              <a:ext cx="2597150"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p:nvPr>
        </p:nvSpPr>
        <p:spPr>
          <a:xfrm>
            <a:off x="683568" y="1347614"/>
            <a:ext cx="5832648" cy="2095528"/>
          </a:xfrm>
        </p:spPr>
        <p:txBody>
          <a:bodyPr anchor="b" anchorCtr="0">
            <a:noAutofit/>
          </a:bodyPr>
          <a:lstStyle>
            <a:lvl1pPr algn="l">
              <a:defRPr sz="4000">
                <a:solidFill>
                  <a:schemeClr val="tx1">
                    <a:lumMod val="85000"/>
                    <a:lumOff val="15000"/>
                  </a:schemeClr>
                </a:solidFill>
              </a:defRPr>
            </a:lvl1pPr>
          </a:lstStyle>
          <a:p>
            <a:r>
              <a:rPr lang="fi-FI"/>
              <a:t>Muokkaa perustyyl. napsautt.</a:t>
            </a:r>
            <a:endParaRPr lang="fi-FI" dirty="0"/>
          </a:p>
        </p:txBody>
      </p:sp>
      <p:sp>
        <p:nvSpPr>
          <p:cNvPr id="8"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14" name="Picture 13" descr="työkykyohjelman logo">
            <a:extLst>
              <a:ext uri="{FF2B5EF4-FFF2-40B4-BE49-F238E27FC236}">
                <a16:creationId xmlns:a16="http://schemas.microsoft.com/office/drawing/2014/main" id="{178ED2CD-2483-5F40-8C43-0CE3EDDC76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4507749"/>
            <a:ext cx="2412801" cy="481764"/>
          </a:xfrm>
          <a:prstGeom prst="rect">
            <a:avLst/>
          </a:prstGeom>
        </p:spPr>
      </p:pic>
    </p:spTree>
    <p:extLst>
      <p:ext uri="{BB962C8B-B14F-4D97-AF65-F5344CB8AC3E}">
        <p14:creationId xmlns:p14="http://schemas.microsoft.com/office/powerpoint/2010/main" val="228203029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Pääotsikko VN">
    <p:spTree>
      <p:nvGrpSpPr>
        <p:cNvPr id="1" name=""/>
        <p:cNvGrpSpPr/>
        <p:nvPr/>
      </p:nvGrpSpPr>
      <p:grpSpPr>
        <a:xfrm>
          <a:off x="0" y="0"/>
          <a:ext cx="0" cy="0"/>
          <a:chOff x="0" y="0"/>
          <a:chExt cx="0" cy="0"/>
        </a:xfrm>
      </p:grpSpPr>
      <p:pic>
        <p:nvPicPr>
          <p:cNvPr id="60" name="Picture 59" descr="taustakuv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7" y="0"/>
            <a:ext cx="9139646" cy="5143500"/>
          </a:xfrm>
          <a:prstGeom prst="rect">
            <a:avLst/>
          </a:prstGeom>
        </p:spPr>
      </p:pic>
      <p:sp>
        <p:nvSpPr>
          <p:cNvPr id="10" name="Otsikko 1"/>
          <p:cNvSpPr>
            <a:spLocks noGrp="1"/>
          </p:cNvSpPr>
          <p:nvPr userDrawn="1">
            <p:ph type="ctrTitle"/>
          </p:nvPr>
        </p:nvSpPr>
        <p:spPr>
          <a:xfrm>
            <a:off x="683568" y="1844374"/>
            <a:ext cx="5832648" cy="2095528"/>
          </a:xfrm>
        </p:spPr>
        <p:txBody>
          <a:bodyPr anchor="b" anchorCtr="0">
            <a:noAutofit/>
          </a:bodyPr>
          <a:lstStyle>
            <a:lvl1pPr algn="l">
              <a:defRPr sz="4000">
                <a:solidFill>
                  <a:srgbClr val="FFFFFF"/>
                </a:solidFill>
              </a:defRPr>
            </a:lvl1pPr>
          </a:lstStyle>
          <a:p>
            <a:r>
              <a:rPr lang="fi-FI"/>
              <a:t>Muokkaa perustyyl. napsautt.</a:t>
            </a:r>
            <a:endParaRPr lang="fi-FI" dirty="0"/>
          </a:p>
        </p:txBody>
      </p:sp>
      <p:sp>
        <p:nvSpPr>
          <p:cNvPr id="11"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52" name="Picture 51">
            <a:extLst>
              <a:ext uri="{FF2B5EF4-FFF2-40B4-BE49-F238E27FC236}">
                <a16:creationId xmlns:a16="http://schemas.microsoft.com/office/drawing/2014/main" id="{F07F2CD9-BDD8-2848-B9FD-12A39B160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4248" y="4550883"/>
            <a:ext cx="2196777" cy="438630"/>
          </a:xfrm>
          <a:prstGeom prst="rect">
            <a:avLst/>
          </a:prstGeom>
        </p:spPr>
      </p:pic>
    </p:spTree>
    <p:extLst>
      <p:ext uri="{BB962C8B-B14F-4D97-AF65-F5344CB8AC3E}">
        <p14:creationId xmlns:p14="http://schemas.microsoft.com/office/powerpoint/2010/main" val="133674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9933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4" name="Picture 3" descr="työkykyohjelman logo">
            <a:extLst>
              <a:ext uri="{FF2B5EF4-FFF2-40B4-BE49-F238E27FC236}">
                <a16:creationId xmlns:a16="http://schemas.microsoft.com/office/drawing/2014/main" id="{043217B7-5BA6-1B4D-8DFE-E44A884E81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240282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Otsikko ja sisältö VN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312469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00151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11" name="Picture 10" descr="työkykyohjelman logo">
            <a:extLst>
              <a:ext uri="{FF2B5EF4-FFF2-40B4-BE49-F238E27FC236}">
                <a16:creationId xmlns:a16="http://schemas.microsoft.com/office/drawing/2014/main" id="{80809B85-DEF6-2A45-9E8D-29AF28A4B7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31990"/>
            <a:ext cx="1542059" cy="307903"/>
          </a:xfrm>
          <a:prstGeom prst="rect">
            <a:avLst/>
          </a:prstGeom>
        </p:spPr>
      </p:pic>
    </p:spTree>
    <p:extLst>
      <p:ext uri="{BB962C8B-B14F-4D97-AF65-F5344CB8AC3E}">
        <p14:creationId xmlns:p14="http://schemas.microsoft.com/office/powerpoint/2010/main" val="198073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Otsikko ja sisältö Teema">
    <p:spTree>
      <p:nvGrpSpPr>
        <p:cNvPr id="1" name=""/>
        <p:cNvGrpSpPr/>
        <p:nvPr/>
      </p:nvGrpSpPr>
      <p:grpSpPr>
        <a:xfrm>
          <a:off x="0" y="0"/>
          <a:ext cx="0" cy="0"/>
          <a:chOff x="0" y="0"/>
          <a:chExt cx="0" cy="0"/>
        </a:xfrm>
      </p:grpSpPr>
      <p:sp>
        <p:nvSpPr>
          <p:cNvPr id="7" name="Freeform 5" descr="kaarielementti"/>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404441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773" r:id="rId1"/>
    <p:sldLayoutId id="2147483779" r:id="rId2"/>
    <p:sldLayoutId id="2147483690" r:id="rId3"/>
    <p:sldLayoutId id="2147483776" r:id="rId4"/>
    <p:sldLayoutId id="2147483792" r:id="rId5"/>
    <p:sldLayoutId id="2147483783" r:id="rId6"/>
    <p:sldLayoutId id="2147483786" r:id="rId7"/>
    <p:sldLayoutId id="2147483775" r:id="rId8"/>
    <p:sldLayoutId id="2147483787" r:id="rId9"/>
    <p:sldLayoutId id="2147483778" r:id="rId10"/>
    <p:sldLayoutId id="2147483791" r:id="rId11"/>
    <p:sldLayoutId id="2147483789" r:id="rId12"/>
    <p:sldLayoutId id="2147483747" r:id="rId13"/>
    <p:sldLayoutId id="2147483780" r:id="rId14"/>
    <p:sldLayoutId id="2147483781" r:id="rId15"/>
    <p:sldLayoutId id="2147483777" r:id="rId16"/>
    <p:sldLayoutId id="2147483788" r:id="rId17"/>
    <p:sldLayoutId id="2147483691" r:id="rId18"/>
  </p:sldLayoutIdLst>
  <p:hf hdr="0" ftr="0"/>
  <p:txStyles>
    <p:title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3.sv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85654"/>
            <a:ext cx="5832648" cy="1440160"/>
          </a:xfrm>
        </p:spPr>
        <p:txBody>
          <a:bodyPr/>
          <a:lstStyle/>
          <a:p>
            <a:r>
              <a:rPr kumimoji="0" lang="sv-FI" sz="3600" b="1" i="0" u="none" strike="noStrike" kern="1200" cap="none" spc="0" normalizeH="0" baseline="0" noProof="0">
                <a:ln>
                  <a:noFill/>
                </a:ln>
                <a:solidFill>
                  <a:srgbClr val="365ABD"/>
                </a:solidFill>
                <a:effectLst/>
                <a:uLnTx/>
                <a:uFillTx/>
                <a:latin typeface="Arial Narrow" panose="020B0606020202030204" pitchFamily="34" charset="0"/>
                <a:ea typeface="+mj-ea"/>
                <a:cs typeface="+mj-cs"/>
              </a:rPr>
              <a:t>Teamet för arbetsförmåga –</a:t>
            </a:r>
            <a:br>
              <a:rPr kumimoji="0" lang="sv-FI" sz="3600" b="1" i="0" u="none" strike="noStrike" kern="1200" cap="none" spc="0" normalizeH="0" baseline="0" noProof="0">
                <a:ln>
                  <a:noFill/>
                </a:ln>
                <a:solidFill>
                  <a:srgbClr val="365ABD"/>
                </a:solidFill>
                <a:effectLst/>
                <a:uLnTx/>
                <a:uFillTx/>
                <a:latin typeface="Arial Narrow" panose="020B0606020202030204" pitchFamily="34" charset="0"/>
                <a:ea typeface="+mj-ea"/>
                <a:cs typeface="+mj-cs"/>
              </a:rPr>
            </a:br>
            <a:r>
              <a:rPr kumimoji="0" lang="sv-FI" sz="3600" b="1" i="0" u="none" strike="noStrike" kern="1200" cap="none" spc="0" normalizeH="0" baseline="0" noProof="0">
                <a:ln>
                  <a:noFill/>
                </a:ln>
                <a:solidFill>
                  <a:srgbClr val="365ABD"/>
                </a:solidFill>
                <a:effectLst/>
                <a:uLnTx/>
                <a:uFillTx/>
                <a:latin typeface="Arial Narrow" panose="020B0606020202030204" pitchFamily="34" charset="0"/>
                <a:ea typeface="+mj-ea"/>
                <a:cs typeface="+mj-cs"/>
              </a:rPr>
              <a:t>ditt stöd på väg mot arbetslivet</a:t>
            </a:r>
            <a:endParaRPr lang="fi-FI" dirty="0">
              <a:solidFill>
                <a:schemeClr val="tx2"/>
              </a:solidFill>
            </a:endParaRPr>
          </a:p>
        </p:txBody>
      </p:sp>
      <p:sp>
        <p:nvSpPr>
          <p:cNvPr id="7" name="Alaotsikko 6">
            <a:extLst>
              <a:ext uri="{FF2B5EF4-FFF2-40B4-BE49-F238E27FC236}">
                <a16:creationId xmlns:a16="http://schemas.microsoft.com/office/drawing/2014/main" id="{E082FEDB-F6E1-E555-6C05-6C00D812CD17}"/>
              </a:ext>
            </a:extLst>
          </p:cNvPr>
          <p:cNvSpPr>
            <a:spLocks noGrp="1"/>
          </p:cNvSpPr>
          <p:nvPr>
            <p:ph type="subTitle" idx="1"/>
          </p:nvPr>
        </p:nvSpPr>
        <p:spPr>
          <a:xfrm>
            <a:off x="683568" y="2896163"/>
            <a:ext cx="4032448" cy="1269811"/>
          </a:xfrm>
        </p:spPr>
        <p:txBody>
          <a:bodyPr>
            <a:normAutofit/>
          </a:bodyPr>
          <a:lstStyle/>
          <a:p>
            <a:r>
              <a:rPr lang="sv-SE" sz="1800">
                <a:solidFill>
                  <a:schemeClr val="tx2"/>
                </a:solidFill>
              </a:rPr>
              <a:t>Stöd för arbetsförmågan för partiellt arbetsföra och modellen för stödd sysselsättning i Vasa</a:t>
            </a:r>
          </a:p>
        </p:txBody>
      </p:sp>
    </p:spTree>
    <p:extLst>
      <p:ext uri="{BB962C8B-B14F-4D97-AF65-F5344CB8AC3E}">
        <p14:creationId xmlns:p14="http://schemas.microsoft.com/office/powerpoint/2010/main" val="344944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58" name="Puhekupla: Soikea 57">
            <a:extLst>
              <a:ext uri="{FF2B5EF4-FFF2-40B4-BE49-F238E27FC236}">
                <a16:creationId xmlns:a16="http://schemas.microsoft.com/office/drawing/2014/main" id="{748C542C-C1D8-575E-B739-15FE03C66C56}"/>
              </a:ext>
              <a:ext uri="{C183D7F6-B498-43B3-948B-1728B52AA6E4}">
                <adec:decorative xmlns:adec="http://schemas.microsoft.com/office/drawing/2017/decorative" xmlns="" val="1"/>
              </a:ext>
            </a:extLst>
          </p:cNvPr>
          <p:cNvSpPr/>
          <p:nvPr/>
        </p:nvSpPr>
        <p:spPr>
          <a:xfrm flipH="1">
            <a:off x="4067944" y="318446"/>
            <a:ext cx="1872208" cy="1173186"/>
          </a:xfrm>
          <a:prstGeom prst="wedgeEllipseCallout">
            <a:avLst>
              <a:gd name="adj1" fmla="val -47953"/>
              <a:gd name="adj2" fmla="val 508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18" name="Ellipsi 17">
            <a:extLst>
              <a:ext uri="{FF2B5EF4-FFF2-40B4-BE49-F238E27FC236}">
                <a16:creationId xmlns:a16="http://schemas.microsoft.com/office/drawing/2014/main" id="{15B4326B-3E25-38A8-12B3-3B865167333A}"/>
              </a:ext>
              <a:ext uri="{C183D7F6-B498-43B3-948B-1728B52AA6E4}">
                <adec:decorative xmlns:adec="http://schemas.microsoft.com/office/drawing/2017/decorative" xmlns="" val="1"/>
              </a:ext>
            </a:extLst>
          </p:cNvPr>
          <p:cNvSpPr/>
          <p:nvPr/>
        </p:nvSpPr>
        <p:spPr>
          <a:xfrm>
            <a:off x="690313" y="339502"/>
            <a:ext cx="831890" cy="8318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Graphic 6">
            <a:extLst>
              <a:ext uri="{FF2B5EF4-FFF2-40B4-BE49-F238E27FC236}">
                <a16:creationId xmlns:a16="http://schemas.microsoft.com/office/drawing/2014/main" id="{7611EEBC-4916-28F0-3D5C-E3E02810C070}"/>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05994" y="1386823"/>
            <a:ext cx="4095314" cy="2913119"/>
          </a:xfrm>
          <a:prstGeom prst="rect">
            <a:avLst/>
          </a:prstGeom>
        </p:spPr>
      </p:pic>
      <p:grpSp>
        <p:nvGrpSpPr>
          <p:cNvPr id="4" name="Group 3">
            <a:extLst>
              <a:ext uri="{FF2B5EF4-FFF2-40B4-BE49-F238E27FC236}">
                <a16:creationId xmlns:a16="http://schemas.microsoft.com/office/drawing/2014/main" id="{1065390A-6FCE-8018-6B1C-8D90FEE3BCC6}"/>
              </a:ext>
              <a:ext uri="{C183D7F6-B498-43B3-948B-1728B52AA6E4}">
                <adec:decorative xmlns:adec="http://schemas.microsoft.com/office/drawing/2017/decorative" xmlns="" val="1"/>
              </a:ext>
            </a:extLst>
          </p:cNvPr>
          <p:cNvGrpSpPr/>
          <p:nvPr/>
        </p:nvGrpSpPr>
        <p:grpSpPr>
          <a:xfrm>
            <a:off x="0" y="4617305"/>
            <a:ext cx="9144000" cy="528341"/>
            <a:chOff x="0" y="4617305"/>
            <a:chExt cx="9144000" cy="528341"/>
          </a:xfrm>
        </p:grpSpPr>
        <p:sp>
          <p:nvSpPr>
            <p:cNvPr id="41" name="Suorakulmio 32">
              <a:extLst>
                <a:ext uri="{FF2B5EF4-FFF2-40B4-BE49-F238E27FC236}">
                  <a16:creationId xmlns:a16="http://schemas.microsoft.com/office/drawing/2014/main" id="{28E703EE-93D3-66D2-440A-7D84097081BE}"/>
                </a:ext>
              </a:extLst>
            </p:cNvPr>
            <p:cNvSpPr>
              <a:spLocks/>
            </p:cNvSpPr>
            <p:nvPr/>
          </p:nvSpPr>
          <p:spPr>
            <a:xfrm>
              <a:off x="0" y="4764539"/>
              <a:ext cx="2777882" cy="378961"/>
            </a:xfrm>
            <a:prstGeom prst="rect">
              <a:avLst/>
            </a:prstGeom>
            <a:solidFill>
              <a:srgbClr val="CA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2" name="Kuva 23">
              <a:extLst>
                <a:ext uri="{FF2B5EF4-FFF2-40B4-BE49-F238E27FC236}">
                  <a16:creationId xmlns:a16="http://schemas.microsoft.com/office/drawing/2014/main" id="{2B697CE4-25E8-0DE5-2C12-E8862FEE63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7504" y="4860449"/>
              <a:ext cx="162734" cy="184347"/>
            </a:xfrm>
            <a:prstGeom prst="rect">
              <a:avLst/>
            </a:prstGeom>
          </p:spPr>
        </p:pic>
        <p:sp>
          <p:nvSpPr>
            <p:cNvPr id="44" name="Freeform: Shape 43">
              <a:extLst>
                <a:ext uri="{FF2B5EF4-FFF2-40B4-BE49-F238E27FC236}">
                  <a16:creationId xmlns:a16="http://schemas.microsoft.com/office/drawing/2014/main" id="{3BB8A4F1-E072-F258-08F9-0A9201E6808E}"/>
                </a:ext>
              </a:extLst>
            </p:cNvPr>
            <p:cNvSpPr>
              <a:spLocks/>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BDC9E9"/>
            </a:solidFill>
            <a:ln w="1356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87FA6FA8-EF84-9313-289D-C8468E5851D7}"/>
                </a:ext>
              </a:extLst>
            </p:cNvPr>
            <p:cNvSpPr>
              <a:spLocks/>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ADBBE4"/>
            </a:solidFill>
            <a:ln w="1356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784F5A03-F185-46C3-6877-426AB9767B2F}"/>
                </a:ext>
              </a:extLst>
            </p:cNvPr>
            <p:cNvSpPr>
              <a:spLocks/>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F18700"/>
            </a:solidFill>
            <a:ln w="1356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0E5E500E-0D0B-FED8-5BE3-54AAE32948B9}"/>
                </a:ext>
              </a:extLst>
            </p:cNvPr>
            <p:cNvSpPr>
              <a:spLocks/>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7E95D5"/>
            </a:solidFill>
            <a:ln w="13565" cap="flat">
              <a:noFill/>
              <a:prstDash val="solid"/>
              <a:miter/>
            </a:ln>
          </p:spPr>
          <p:txBody>
            <a:bodyPr rtlCol="0" anchor="ctr"/>
            <a:lstStyle/>
            <a:p>
              <a:endParaRPr lang="fi-FI"/>
            </a:p>
          </p:txBody>
        </p:sp>
        <p:sp>
          <p:nvSpPr>
            <p:cNvPr id="48" name="TextBox 47">
              <a:extLst>
                <a:ext uri="{FF2B5EF4-FFF2-40B4-BE49-F238E27FC236}">
                  <a16:creationId xmlns:a16="http://schemas.microsoft.com/office/drawing/2014/main" id="{64A78C4D-ACAA-A4EF-93BC-0580522C5A55}"/>
                </a:ext>
              </a:extLst>
            </p:cNvPr>
            <p:cNvSpPr txBox="1">
              <a:spLocks/>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49" name="TextBox 48">
              <a:extLst>
                <a:ext uri="{FF2B5EF4-FFF2-40B4-BE49-F238E27FC236}">
                  <a16:creationId xmlns:a16="http://schemas.microsoft.com/office/drawing/2014/main" id="{CF2A925D-C83F-3676-0DCA-971FFCC5DF42}"/>
                </a:ext>
              </a:extLst>
            </p:cNvPr>
            <p:cNvSpPr txBox="1">
              <a:spLocks/>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50" name="TextBox 49">
              <a:extLst>
                <a:ext uri="{FF2B5EF4-FFF2-40B4-BE49-F238E27FC236}">
                  <a16:creationId xmlns:a16="http://schemas.microsoft.com/office/drawing/2014/main" id="{CD32F6D9-D0F6-CFA6-7A58-FBA2E2FF15F2}"/>
                </a:ext>
              </a:extLst>
            </p:cNvPr>
            <p:cNvSpPr txBox="1">
              <a:spLocks/>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51" name="TextBox 50">
              <a:extLst>
                <a:ext uri="{FF2B5EF4-FFF2-40B4-BE49-F238E27FC236}">
                  <a16:creationId xmlns:a16="http://schemas.microsoft.com/office/drawing/2014/main" id="{13B66161-C0BB-497B-2931-22663AE6C381}"/>
                </a:ext>
              </a:extLst>
            </p:cNvPr>
            <p:cNvSpPr txBox="1">
              <a:spLocks/>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52" name="Tekstiruutu 29">
              <a:extLst>
                <a:ext uri="{FF2B5EF4-FFF2-40B4-BE49-F238E27FC236}">
                  <a16:creationId xmlns:a16="http://schemas.microsoft.com/office/drawing/2014/main" id="{88A076A8-AF3C-9D72-208A-C5F63C02DFE8}"/>
                </a:ext>
              </a:extLst>
            </p:cNvPr>
            <p:cNvSpPr txBox="1">
              <a:spLocks/>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57" name="Tasakylkinen kolmio 31">
              <a:extLst>
                <a:ext uri="{FF2B5EF4-FFF2-40B4-BE49-F238E27FC236}">
                  <a16:creationId xmlns:a16="http://schemas.microsoft.com/office/drawing/2014/main" id="{C6A0CEED-D62A-D3C2-6C92-3A6B1982FADD}"/>
                </a:ext>
              </a:extLst>
            </p:cNvPr>
            <p:cNvSpPr>
              <a:spLocks/>
            </p:cNvSpPr>
            <p:nvPr/>
          </p:nvSpPr>
          <p:spPr>
            <a:xfrm>
              <a:off x="4885475" y="4617305"/>
              <a:ext cx="265209" cy="2286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Suorakulmio 6">
              <a:extLst>
                <a:ext uri="{FF2B5EF4-FFF2-40B4-BE49-F238E27FC236}">
                  <a16:creationId xmlns:a16="http://schemas.microsoft.com/office/drawing/2014/main" id="{E22DE954-C87F-F2F7-3D68-C66E7E14AEFF}"/>
                </a:ext>
              </a:extLst>
            </p:cNvPr>
            <p:cNvSpPr>
              <a:spLocks/>
            </p:cNvSpPr>
            <p:nvPr/>
          </p:nvSpPr>
          <p:spPr>
            <a:xfrm>
              <a:off x="6362195" y="4764539"/>
              <a:ext cx="2781805" cy="381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2" name="Kuva 13">
              <a:extLst>
                <a:ext uri="{FF2B5EF4-FFF2-40B4-BE49-F238E27FC236}">
                  <a16:creationId xmlns:a16="http://schemas.microsoft.com/office/drawing/2014/main" id="{B1916AB3-0545-8AAF-C6C6-6DCAC2B2FD9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8797" y="4866741"/>
              <a:ext cx="162734" cy="184347"/>
            </a:xfrm>
            <a:prstGeom prst="rect">
              <a:avLst/>
            </a:prstGeom>
          </p:spPr>
        </p:pic>
        <p:sp>
          <p:nvSpPr>
            <p:cNvPr id="64" name="TextBox 63">
              <a:extLst>
                <a:ext uri="{FF2B5EF4-FFF2-40B4-BE49-F238E27FC236}">
                  <a16:creationId xmlns:a16="http://schemas.microsoft.com/office/drawing/2014/main" id="{13DA6917-8931-DC23-75C4-389748EEC300}"/>
                </a:ext>
              </a:extLst>
            </p:cNvPr>
            <p:cNvSpPr txBox="1">
              <a:spLocks/>
            </p:cNvSpPr>
            <p:nvPr/>
          </p:nvSpPr>
          <p:spPr>
            <a:xfrm>
              <a:off x="6668690"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sp>
          <p:nvSpPr>
            <p:cNvPr id="2" name="Tekstiruutu 19">
              <a:extLst>
                <a:ext uri="{FF2B5EF4-FFF2-40B4-BE49-F238E27FC236}">
                  <a16:creationId xmlns:a16="http://schemas.microsoft.com/office/drawing/2014/main" id="{0EDCC477-144D-8AB2-41F1-DB8231CA3915}"/>
                </a:ext>
              </a:extLst>
            </p:cNvPr>
            <p:cNvSpPr txBox="1">
              <a:spLocks/>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3" name="Tekstiruutu 25">
              <a:extLst>
                <a:ext uri="{FF2B5EF4-FFF2-40B4-BE49-F238E27FC236}">
                  <a16:creationId xmlns:a16="http://schemas.microsoft.com/office/drawing/2014/main" id="{86A9D473-E366-33F2-4A4B-811187083045}"/>
                </a:ext>
              </a:extLst>
            </p:cNvPr>
            <p:cNvSpPr txBox="1">
              <a:spLocks/>
            </p:cNvSpPr>
            <p:nvPr/>
          </p:nvSpPr>
          <p:spPr>
            <a:xfrm>
              <a:off x="256969" y="4835896"/>
              <a:ext cx="1829422" cy="246221"/>
            </a:xfrm>
            <a:prstGeom prst="rect">
              <a:avLst/>
            </a:prstGeom>
            <a:noFill/>
          </p:spPr>
          <p:txBody>
            <a:bodyPr wrap="square">
              <a:spAutoFit/>
            </a:bodyPr>
            <a:lstStyle/>
            <a:p>
              <a:pPr lvl="0"/>
              <a:r>
                <a:rPr lang="fi-FI" sz="1000" b="1">
                  <a:latin typeface="Arial Narrow" panose="020B0606020202030204" pitchFamily="34" charset="0"/>
                </a:rPr>
                <a:t>Partiellt arbetsför arbetstagare</a:t>
              </a:r>
            </a:p>
          </p:txBody>
        </p:sp>
      </p:grpSp>
      <p:sp>
        <p:nvSpPr>
          <p:cNvPr id="19" name="Otsikko 4">
            <a:extLst>
              <a:ext uri="{FF2B5EF4-FFF2-40B4-BE49-F238E27FC236}">
                <a16:creationId xmlns:a16="http://schemas.microsoft.com/office/drawing/2014/main" id="{1D7EF08B-1B4A-1BDC-6AAC-5DE36AA5F1D0}"/>
              </a:ext>
            </a:extLst>
          </p:cNvPr>
          <p:cNvSpPr txBox="1">
            <a:spLocks/>
          </p:cNvSpPr>
          <p:nvPr/>
        </p:nvSpPr>
        <p:spPr>
          <a:xfrm>
            <a:off x="755586" y="471462"/>
            <a:ext cx="701343" cy="6644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4400" dirty="0">
                <a:solidFill>
                  <a:schemeClr val="bg1"/>
                </a:solidFill>
              </a:rPr>
              <a:t>4</a:t>
            </a:r>
          </a:p>
        </p:txBody>
      </p:sp>
      <p:sp>
        <p:nvSpPr>
          <p:cNvPr id="15" name="Otsikko 9">
            <a:extLst>
              <a:ext uri="{FF2B5EF4-FFF2-40B4-BE49-F238E27FC236}">
                <a16:creationId xmlns:a16="http://schemas.microsoft.com/office/drawing/2014/main" id="{1322C9F2-41B4-563A-BDC8-ADB534CC7330}"/>
              </a:ext>
            </a:extLst>
          </p:cNvPr>
          <p:cNvSpPr>
            <a:spLocks noGrp="1"/>
          </p:cNvSpPr>
          <p:nvPr>
            <p:ph type="title"/>
          </p:nvPr>
        </p:nvSpPr>
        <p:spPr>
          <a:xfrm>
            <a:off x="544003" y="1439878"/>
            <a:ext cx="2602476" cy="367811"/>
          </a:xfrm>
        </p:spPr>
        <p:txBody>
          <a:bodyPr anchor="t"/>
          <a:lstStyle/>
          <a:p>
            <a:pPr rtl="0"/>
            <a:r>
              <a:rPr lang="fi-FI" sz="1400" b="1" i="0" u="none" strike="noStrike" kern="1200" baseline="0">
                <a:solidFill>
                  <a:schemeClr val="accent1"/>
                </a:solidFill>
                <a:latin typeface="Arial Narrow" panose="020B0606020202030204" pitchFamily="34" charset="0"/>
              </a:rPr>
              <a:t>Upprättande av en plan</a:t>
            </a:r>
            <a:endParaRPr lang="fi-FI" sz="1400" b="1" i="0" u="none" strike="noStrike" kern="1200" baseline="0" dirty="0">
              <a:solidFill>
                <a:schemeClr val="accent1"/>
              </a:solidFill>
              <a:latin typeface="Arial Narrow" panose="020B0606020202030204" pitchFamily="34" charset="0"/>
            </a:endParaRPr>
          </a:p>
        </p:txBody>
      </p:sp>
      <p:sp>
        <p:nvSpPr>
          <p:cNvPr id="21" name="Tekstiruutu 20">
            <a:extLst>
              <a:ext uri="{FF2B5EF4-FFF2-40B4-BE49-F238E27FC236}">
                <a16:creationId xmlns:a16="http://schemas.microsoft.com/office/drawing/2014/main" id="{3D0D3091-E000-A9BC-93E9-874D9A126A95}"/>
              </a:ext>
            </a:extLst>
          </p:cNvPr>
          <p:cNvSpPr txBox="1"/>
          <p:nvPr/>
        </p:nvSpPr>
        <p:spPr>
          <a:xfrm>
            <a:off x="537795" y="1843169"/>
            <a:ext cx="4032244" cy="1107996"/>
          </a:xfrm>
          <a:prstGeom prst="rect">
            <a:avLst/>
          </a:prstGeom>
          <a:noFill/>
        </p:spPr>
        <p:txBody>
          <a:bodyPr wrap="square">
            <a:spAutoFit/>
          </a:bodyPr>
          <a:lstStyle/>
          <a:p>
            <a:r>
              <a:rPr lang="sv-SE" sz="1650" b="1">
                <a:solidFill>
                  <a:schemeClr val="tx2"/>
                </a:solidFill>
              </a:rPr>
              <a:t>Efter att vi skapat klarhet kring nuläget, dina mål och ditt stödbehov, är det dags att upprätta en individuell plan som motsvarar just dina behov.</a:t>
            </a:r>
          </a:p>
        </p:txBody>
      </p:sp>
      <p:sp>
        <p:nvSpPr>
          <p:cNvPr id="20" name="Tekstiruutu 19">
            <a:extLst>
              <a:ext uri="{FF2B5EF4-FFF2-40B4-BE49-F238E27FC236}">
                <a16:creationId xmlns:a16="http://schemas.microsoft.com/office/drawing/2014/main" id="{7E66B1B9-DC66-8B69-F8DD-11BA82529B1B}"/>
              </a:ext>
            </a:extLst>
          </p:cNvPr>
          <p:cNvSpPr txBox="1"/>
          <p:nvPr/>
        </p:nvSpPr>
        <p:spPr>
          <a:xfrm>
            <a:off x="537794" y="3051542"/>
            <a:ext cx="3989649" cy="738664"/>
          </a:xfrm>
          <a:prstGeom prst="rect">
            <a:avLst/>
          </a:prstGeom>
          <a:noFill/>
        </p:spPr>
        <p:txBody>
          <a:bodyPr wrap="square">
            <a:spAutoFit/>
          </a:bodyPr>
          <a:lstStyle/>
          <a:p>
            <a:r>
              <a:rPr lang="sv-SE" sz="1400" kern="0">
                <a:solidFill>
                  <a:sysClr val="windowText" lastClr="000000"/>
                </a:solidFill>
                <a:latin typeface="Arial" panose="020B0604020202020204" pitchFamily="34" charset="0"/>
                <a:cs typeface="Arial" panose="020B0604020202020204" pitchFamily="34" charset="0"/>
              </a:rPr>
              <a:t>Vi i teamet för arbetsförmåga samordnar de tjänster du behöver och som hjälper dig att göra framsteg i riktning mot dina mål.</a:t>
            </a:r>
          </a:p>
        </p:txBody>
      </p:sp>
      <p:sp>
        <p:nvSpPr>
          <p:cNvPr id="60" name="Tekstiruutu 59">
            <a:extLst>
              <a:ext uri="{FF2B5EF4-FFF2-40B4-BE49-F238E27FC236}">
                <a16:creationId xmlns:a16="http://schemas.microsoft.com/office/drawing/2014/main" id="{7508CEC0-0C7C-7FBA-2080-1BC52507313C}"/>
              </a:ext>
            </a:extLst>
          </p:cNvPr>
          <p:cNvSpPr txBox="1"/>
          <p:nvPr/>
        </p:nvSpPr>
        <p:spPr>
          <a:xfrm>
            <a:off x="4215693" y="568488"/>
            <a:ext cx="1556110" cy="738664"/>
          </a:xfrm>
          <a:prstGeom prst="rect">
            <a:avLst/>
          </a:prstGeom>
          <a:noFill/>
        </p:spPr>
        <p:txBody>
          <a:bodyPr wrap="square">
            <a:spAutoFit/>
          </a:bodyPr>
          <a:lstStyle/>
          <a:p>
            <a:pPr algn="ctr"/>
            <a:r>
              <a:rPr lang="sv-FI" sz="1400" b="1"/>
              <a:t>Upprättande av en individuell servicestig</a:t>
            </a:r>
            <a:endParaRPr lang="sv-FI" sz="1400" b="1" dirty="0"/>
          </a:p>
        </p:txBody>
      </p:sp>
    </p:spTree>
    <p:extLst>
      <p:ext uri="{BB962C8B-B14F-4D97-AF65-F5344CB8AC3E}">
        <p14:creationId xmlns:p14="http://schemas.microsoft.com/office/powerpoint/2010/main" val="13321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4" name="Puhekupla: Soikea 23">
            <a:extLst>
              <a:ext uri="{FF2B5EF4-FFF2-40B4-BE49-F238E27FC236}">
                <a16:creationId xmlns:a16="http://schemas.microsoft.com/office/drawing/2014/main" id="{C31B1122-DADF-8D41-6913-5804B7ED13E1}"/>
              </a:ext>
              <a:ext uri="{C183D7F6-B498-43B3-948B-1728B52AA6E4}">
                <adec:decorative xmlns:adec="http://schemas.microsoft.com/office/drawing/2017/decorative" xmlns="" val="1"/>
              </a:ext>
            </a:extLst>
          </p:cNvPr>
          <p:cNvSpPr/>
          <p:nvPr/>
        </p:nvSpPr>
        <p:spPr>
          <a:xfrm flipH="1">
            <a:off x="4884625" y="468043"/>
            <a:ext cx="1748783" cy="1311619"/>
          </a:xfrm>
          <a:prstGeom prst="wedgeEllipseCallout">
            <a:avLst>
              <a:gd name="adj1" fmla="val -36195"/>
              <a:gd name="adj2" fmla="val 65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sp>
        <p:nvSpPr>
          <p:cNvPr id="18" name="Ellipsi 17">
            <a:extLst>
              <a:ext uri="{FF2B5EF4-FFF2-40B4-BE49-F238E27FC236}">
                <a16:creationId xmlns:a16="http://schemas.microsoft.com/office/drawing/2014/main" id="{15B4326B-3E25-38A8-12B3-3B865167333A}"/>
              </a:ext>
              <a:ext uri="{C183D7F6-B498-43B3-948B-1728B52AA6E4}">
                <adec:decorative xmlns:adec="http://schemas.microsoft.com/office/drawing/2017/decorative" xmlns="" val="1"/>
              </a:ext>
            </a:extLst>
          </p:cNvPr>
          <p:cNvSpPr/>
          <p:nvPr/>
        </p:nvSpPr>
        <p:spPr>
          <a:xfrm>
            <a:off x="690313" y="339502"/>
            <a:ext cx="831890" cy="8318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29">
            <a:extLst>
              <a:ext uri="{FF2B5EF4-FFF2-40B4-BE49-F238E27FC236}">
                <a16:creationId xmlns:a16="http://schemas.microsoft.com/office/drawing/2014/main" id="{0592D566-6CC1-EAFB-A360-54ABC2C85143}"/>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468802" y="1343074"/>
            <a:ext cx="1847614" cy="3028876"/>
          </a:xfrm>
          <a:prstGeom prst="rect">
            <a:avLst/>
          </a:prstGeom>
        </p:spPr>
      </p:pic>
      <p:grpSp>
        <p:nvGrpSpPr>
          <p:cNvPr id="8" name="Group 7">
            <a:extLst>
              <a:ext uri="{FF2B5EF4-FFF2-40B4-BE49-F238E27FC236}">
                <a16:creationId xmlns:a16="http://schemas.microsoft.com/office/drawing/2014/main" id="{15C13153-4B7C-CD65-94E5-2B17CE8A9DBF}"/>
              </a:ext>
              <a:ext uri="{C183D7F6-B498-43B3-948B-1728B52AA6E4}">
                <adec:decorative xmlns:adec="http://schemas.microsoft.com/office/drawing/2017/decorative" xmlns="" val="1"/>
              </a:ext>
            </a:extLst>
          </p:cNvPr>
          <p:cNvGrpSpPr/>
          <p:nvPr/>
        </p:nvGrpSpPr>
        <p:grpSpPr>
          <a:xfrm>
            <a:off x="0" y="4617305"/>
            <a:ext cx="9144000" cy="528341"/>
            <a:chOff x="0" y="4617305"/>
            <a:chExt cx="9144000" cy="528341"/>
          </a:xfrm>
        </p:grpSpPr>
        <p:sp>
          <p:nvSpPr>
            <p:cNvPr id="39" name="Suorakulmio 32">
              <a:extLst>
                <a:ext uri="{FF2B5EF4-FFF2-40B4-BE49-F238E27FC236}">
                  <a16:creationId xmlns:a16="http://schemas.microsoft.com/office/drawing/2014/main" id="{81A0B1F5-A18B-7587-47A6-F7A6CCC4643F}"/>
                </a:ext>
              </a:extLst>
            </p:cNvPr>
            <p:cNvSpPr>
              <a:spLocks/>
            </p:cNvSpPr>
            <p:nvPr/>
          </p:nvSpPr>
          <p:spPr>
            <a:xfrm>
              <a:off x="0" y="4764539"/>
              <a:ext cx="2777882" cy="378961"/>
            </a:xfrm>
            <a:prstGeom prst="rect">
              <a:avLst/>
            </a:prstGeom>
            <a:solidFill>
              <a:srgbClr val="CA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2" name="Kuva 23">
              <a:extLst>
                <a:ext uri="{FF2B5EF4-FFF2-40B4-BE49-F238E27FC236}">
                  <a16:creationId xmlns:a16="http://schemas.microsoft.com/office/drawing/2014/main" id="{35FA7EE8-D8E1-CAA7-66A1-0E0598FE31C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7504" y="4860449"/>
              <a:ext cx="162734" cy="184347"/>
            </a:xfrm>
            <a:prstGeom prst="rect">
              <a:avLst/>
            </a:prstGeom>
          </p:spPr>
        </p:pic>
        <p:sp>
          <p:nvSpPr>
            <p:cNvPr id="45" name="Freeform: Shape 44">
              <a:extLst>
                <a:ext uri="{FF2B5EF4-FFF2-40B4-BE49-F238E27FC236}">
                  <a16:creationId xmlns:a16="http://schemas.microsoft.com/office/drawing/2014/main" id="{767B06F3-8902-387B-DDF1-97EC77F5053D}"/>
                </a:ext>
              </a:extLst>
            </p:cNvPr>
            <p:cNvSpPr>
              <a:spLocks/>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BDC9E9"/>
            </a:solidFill>
            <a:ln w="1356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82E4FEEB-EDFB-9ABC-C3B1-A675AB456298}"/>
                </a:ext>
              </a:extLst>
            </p:cNvPr>
            <p:cNvSpPr>
              <a:spLocks/>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ADBBE4"/>
            </a:solidFill>
            <a:ln w="1356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99695CC6-C6BA-1986-2760-BD3FF4D5F6FC}"/>
                </a:ext>
              </a:extLst>
            </p:cNvPr>
            <p:cNvSpPr>
              <a:spLocks/>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98AADD"/>
            </a:solidFill>
            <a:ln w="1356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A6795D4F-BDAF-A28C-6412-0B58DF0B48CB}"/>
                </a:ext>
              </a:extLst>
            </p:cNvPr>
            <p:cNvSpPr>
              <a:spLocks/>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F18700"/>
            </a:solidFill>
            <a:ln w="13565" cap="flat">
              <a:noFill/>
              <a:prstDash val="solid"/>
              <a:miter/>
            </a:ln>
          </p:spPr>
          <p:txBody>
            <a:bodyPr rtlCol="0" anchor="ctr"/>
            <a:lstStyle/>
            <a:p>
              <a:endParaRPr lang="fi-FI"/>
            </a:p>
          </p:txBody>
        </p:sp>
        <p:sp>
          <p:nvSpPr>
            <p:cNvPr id="50" name="TextBox 49">
              <a:extLst>
                <a:ext uri="{FF2B5EF4-FFF2-40B4-BE49-F238E27FC236}">
                  <a16:creationId xmlns:a16="http://schemas.microsoft.com/office/drawing/2014/main" id="{930B2CEC-7F02-F238-34DD-FCDC5A219AA1}"/>
                </a:ext>
              </a:extLst>
            </p:cNvPr>
            <p:cNvSpPr txBox="1">
              <a:spLocks/>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51" name="TextBox 50">
              <a:extLst>
                <a:ext uri="{FF2B5EF4-FFF2-40B4-BE49-F238E27FC236}">
                  <a16:creationId xmlns:a16="http://schemas.microsoft.com/office/drawing/2014/main" id="{849259EB-072D-A9F3-C2F9-CC8510B144AF}"/>
                </a:ext>
              </a:extLst>
            </p:cNvPr>
            <p:cNvSpPr txBox="1">
              <a:spLocks/>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52" name="TextBox 51">
              <a:extLst>
                <a:ext uri="{FF2B5EF4-FFF2-40B4-BE49-F238E27FC236}">
                  <a16:creationId xmlns:a16="http://schemas.microsoft.com/office/drawing/2014/main" id="{0D3D2E21-3087-83CA-B38A-A8760A4B03AB}"/>
                </a:ext>
              </a:extLst>
            </p:cNvPr>
            <p:cNvSpPr txBox="1">
              <a:spLocks/>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53" name="TextBox 52">
              <a:extLst>
                <a:ext uri="{FF2B5EF4-FFF2-40B4-BE49-F238E27FC236}">
                  <a16:creationId xmlns:a16="http://schemas.microsoft.com/office/drawing/2014/main" id="{701962B9-0A09-2403-85B1-2F165DC5ED6E}"/>
                </a:ext>
              </a:extLst>
            </p:cNvPr>
            <p:cNvSpPr txBox="1">
              <a:spLocks/>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54" name="Tekstiruutu 29">
              <a:extLst>
                <a:ext uri="{FF2B5EF4-FFF2-40B4-BE49-F238E27FC236}">
                  <a16:creationId xmlns:a16="http://schemas.microsoft.com/office/drawing/2014/main" id="{E9EDF5E4-C154-03B3-D300-73F9A405E821}"/>
                </a:ext>
              </a:extLst>
            </p:cNvPr>
            <p:cNvSpPr txBox="1">
              <a:spLocks/>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59" name="Tasakylkinen kolmio 31">
              <a:extLst>
                <a:ext uri="{FF2B5EF4-FFF2-40B4-BE49-F238E27FC236}">
                  <a16:creationId xmlns:a16="http://schemas.microsoft.com/office/drawing/2014/main" id="{C3223C0F-1904-11B7-BFC0-1C480DD8CBE8}"/>
                </a:ext>
              </a:extLst>
            </p:cNvPr>
            <p:cNvSpPr>
              <a:spLocks/>
            </p:cNvSpPr>
            <p:nvPr/>
          </p:nvSpPr>
          <p:spPr>
            <a:xfrm>
              <a:off x="5788572" y="4617305"/>
              <a:ext cx="265209" cy="2286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Suorakulmio 6">
              <a:extLst>
                <a:ext uri="{FF2B5EF4-FFF2-40B4-BE49-F238E27FC236}">
                  <a16:creationId xmlns:a16="http://schemas.microsoft.com/office/drawing/2014/main" id="{91DA689E-FD2B-9B12-3BB1-CDB13941BF07}"/>
                </a:ext>
              </a:extLst>
            </p:cNvPr>
            <p:cNvSpPr>
              <a:spLocks/>
            </p:cNvSpPr>
            <p:nvPr/>
          </p:nvSpPr>
          <p:spPr>
            <a:xfrm>
              <a:off x="6362195" y="4764539"/>
              <a:ext cx="2781805" cy="381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2" name="Kuva 13">
              <a:extLst>
                <a:ext uri="{FF2B5EF4-FFF2-40B4-BE49-F238E27FC236}">
                  <a16:creationId xmlns:a16="http://schemas.microsoft.com/office/drawing/2014/main" id="{46A3AA9F-4E0F-7EC4-598E-8F8BF890C8E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8797" y="4866741"/>
              <a:ext cx="162734" cy="184347"/>
            </a:xfrm>
            <a:prstGeom prst="rect">
              <a:avLst/>
            </a:prstGeom>
          </p:spPr>
        </p:pic>
        <p:sp>
          <p:nvSpPr>
            <p:cNvPr id="64" name="TextBox 63">
              <a:extLst>
                <a:ext uri="{FF2B5EF4-FFF2-40B4-BE49-F238E27FC236}">
                  <a16:creationId xmlns:a16="http://schemas.microsoft.com/office/drawing/2014/main" id="{E7F5EF8F-E73D-7342-8466-1FE41CEDEA64}"/>
                </a:ext>
              </a:extLst>
            </p:cNvPr>
            <p:cNvSpPr txBox="1">
              <a:spLocks/>
            </p:cNvSpPr>
            <p:nvPr/>
          </p:nvSpPr>
          <p:spPr>
            <a:xfrm>
              <a:off x="6668690"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sp>
          <p:nvSpPr>
            <p:cNvPr id="3" name="Tekstiruutu 19">
              <a:extLst>
                <a:ext uri="{FF2B5EF4-FFF2-40B4-BE49-F238E27FC236}">
                  <a16:creationId xmlns:a16="http://schemas.microsoft.com/office/drawing/2014/main" id="{C5015289-C292-55DA-D4AA-DDA433C751DA}"/>
                </a:ext>
              </a:extLst>
            </p:cNvPr>
            <p:cNvSpPr txBox="1">
              <a:spLocks/>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7" name="Tekstiruutu 25">
              <a:extLst>
                <a:ext uri="{FF2B5EF4-FFF2-40B4-BE49-F238E27FC236}">
                  <a16:creationId xmlns:a16="http://schemas.microsoft.com/office/drawing/2014/main" id="{C974DB88-E6D1-0E2D-BF0D-74469D10559C}"/>
                </a:ext>
              </a:extLst>
            </p:cNvPr>
            <p:cNvSpPr txBox="1">
              <a:spLocks/>
            </p:cNvSpPr>
            <p:nvPr/>
          </p:nvSpPr>
          <p:spPr>
            <a:xfrm>
              <a:off x="256969" y="4835896"/>
              <a:ext cx="1829422" cy="246221"/>
            </a:xfrm>
            <a:prstGeom prst="rect">
              <a:avLst/>
            </a:prstGeom>
            <a:noFill/>
          </p:spPr>
          <p:txBody>
            <a:bodyPr wrap="square">
              <a:spAutoFit/>
            </a:bodyPr>
            <a:lstStyle/>
            <a:p>
              <a:pPr lvl="0"/>
              <a:r>
                <a:rPr lang="fi-FI" sz="1000" b="1">
                  <a:latin typeface="Arial Narrow" panose="020B0606020202030204" pitchFamily="34" charset="0"/>
                </a:rPr>
                <a:t>Partiellt arbetsför arbetstagare</a:t>
              </a:r>
            </a:p>
          </p:txBody>
        </p:sp>
      </p:grpSp>
      <p:sp>
        <p:nvSpPr>
          <p:cNvPr id="19" name="Otsikko 4">
            <a:extLst>
              <a:ext uri="{FF2B5EF4-FFF2-40B4-BE49-F238E27FC236}">
                <a16:creationId xmlns:a16="http://schemas.microsoft.com/office/drawing/2014/main" id="{1D7EF08B-1B4A-1BDC-6AAC-5DE36AA5F1D0}"/>
              </a:ext>
            </a:extLst>
          </p:cNvPr>
          <p:cNvSpPr txBox="1">
            <a:spLocks/>
          </p:cNvSpPr>
          <p:nvPr/>
        </p:nvSpPr>
        <p:spPr>
          <a:xfrm>
            <a:off x="755586" y="471462"/>
            <a:ext cx="701343" cy="6644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4400" dirty="0">
                <a:solidFill>
                  <a:schemeClr val="bg1"/>
                </a:solidFill>
              </a:rPr>
              <a:t>5</a:t>
            </a:r>
          </a:p>
        </p:txBody>
      </p:sp>
      <p:sp>
        <p:nvSpPr>
          <p:cNvPr id="15" name="Otsikko 9">
            <a:extLst>
              <a:ext uri="{FF2B5EF4-FFF2-40B4-BE49-F238E27FC236}">
                <a16:creationId xmlns:a16="http://schemas.microsoft.com/office/drawing/2014/main" id="{1322C9F2-41B4-563A-BDC8-ADB534CC7330}"/>
              </a:ext>
            </a:extLst>
          </p:cNvPr>
          <p:cNvSpPr>
            <a:spLocks noGrp="1"/>
          </p:cNvSpPr>
          <p:nvPr>
            <p:ph type="title"/>
          </p:nvPr>
        </p:nvSpPr>
        <p:spPr>
          <a:xfrm>
            <a:off x="544002" y="1439878"/>
            <a:ext cx="3667957" cy="477283"/>
          </a:xfrm>
        </p:spPr>
        <p:txBody>
          <a:bodyPr anchor="t"/>
          <a:lstStyle/>
          <a:p>
            <a:r>
              <a:rPr lang="sv-SE" sz="1400" b="1">
                <a:solidFill>
                  <a:schemeClr val="accent1"/>
                </a:solidFill>
                <a:latin typeface="Arial Narrow" panose="020B0606020202030204" pitchFamily="34" charset="0"/>
              </a:rPr>
              <a:t>Verktyg och metoder till stöd för arbetsförmågan</a:t>
            </a:r>
            <a:endParaRPr lang="fi-FI" sz="1400" b="1" dirty="0">
              <a:solidFill>
                <a:schemeClr val="accent1"/>
              </a:solidFill>
              <a:latin typeface="Arial Narrow" panose="020B0606020202030204" pitchFamily="34" charset="0"/>
            </a:endParaRPr>
          </a:p>
        </p:txBody>
      </p:sp>
      <p:sp>
        <p:nvSpPr>
          <p:cNvPr id="21" name="Tekstiruutu 20">
            <a:extLst>
              <a:ext uri="{FF2B5EF4-FFF2-40B4-BE49-F238E27FC236}">
                <a16:creationId xmlns:a16="http://schemas.microsoft.com/office/drawing/2014/main" id="{3D0D3091-E000-A9BC-93E9-874D9A126A95}"/>
              </a:ext>
            </a:extLst>
          </p:cNvPr>
          <p:cNvSpPr txBox="1"/>
          <p:nvPr/>
        </p:nvSpPr>
        <p:spPr>
          <a:xfrm>
            <a:off x="537795" y="1843170"/>
            <a:ext cx="4610270" cy="923330"/>
          </a:xfrm>
          <a:prstGeom prst="rect">
            <a:avLst/>
          </a:prstGeom>
          <a:noFill/>
        </p:spPr>
        <p:txBody>
          <a:bodyPr wrap="square">
            <a:spAutoFit/>
          </a:bodyPr>
          <a:lstStyle/>
          <a:p>
            <a:r>
              <a:rPr lang="sv-SE" b="1">
                <a:solidFill>
                  <a:schemeClr val="tx2"/>
                </a:solidFill>
              </a:rPr>
              <a:t>Professionella från olika branscher vidtar åtgärder som utformats för din väg mot sysselsättning.</a:t>
            </a:r>
          </a:p>
        </p:txBody>
      </p:sp>
      <p:sp>
        <p:nvSpPr>
          <p:cNvPr id="20" name="Tekstiruutu 19">
            <a:extLst>
              <a:ext uri="{FF2B5EF4-FFF2-40B4-BE49-F238E27FC236}">
                <a16:creationId xmlns:a16="http://schemas.microsoft.com/office/drawing/2014/main" id="{7E66B1B9-DC66-8B69-F8DD-11BA82529B1B}"/>
              </a:ext>
            </a:extLst>
          </p:cNvPr>
          <p:cNvSpPr txBox="1"/>
          <p:nvPr/>
        </p:nvSpPr>
        <p:spPr>
          <a:xfrm>
            <a:off x="537795" y="2907712"/>
            <a:ext cx="4826294" cy="1384995"/>
          </a:xfrm>
          <a:prstGeom prst="rect">
            <a:avLst/>
          </a:prstGeom>
          <a:noFill/>
        </p:spPr>
        <p:txBody>
          <a:bodyPr wrap="square">
            <a:spAutoFit/>
          </a:bodyPr>
          <a:lstStyle/>
          <a:p>
            <a:r>
              <a:rPr lang="sv-SE" sz="1400" kern="0">
                <a:solidFill>
                  <a:sysClr val="windowText" lastClr="000000"/>
                </a:solidFill>
                <a:latin typeface="Arial" panose="020B0604020202020204" pitchFamily="34" charset="0"/>
                <a:cs typeface="Arial" panose="020B0604020202020204" pitchFamily="34" charset="0"/>
              </a:rPr>
              <a:t>Det kan exempelvis röra sig om stöd inom socialservicen, besök hos fysioterapeut eller psykiatrisk sjukskötare, arbetslivsträning, arbetsprövning, anskaffande av studieplats med hjälp av din personliga coach och din koordinator för arbetsförmåga, eller ansökan om FPA:s yrkesinriktade rehabilitering.</a:t>
            </a:r>
          </a:p>
        </p:txBody>
      </p:sp>
      <p:sp>
        <p:nvSpPr>
          <p:cNvPr id="5" name="Tekstiruutu 26">
            <a:extLst>
              <a:ext uri="{FF2B5EF4-FFF2-40B4-BE49-F238E27FC236}">
                <a16:creationId xmlns:a16="http://schemas.microsoft.com/office/drawing/2014/main" id="{BB2B38C7-21BA-5254-C549-38778BABAD21}"/>
              </a:ext>
            </a:extLst>
          </p:cNvPr>
          <p:cNvSpPr txBox="1"/>
          <p:nvPr/>
        </p:nvSpPr>
        <p:spPr>
          <a:xfrm>
            <a:off x="4879572" y="903365"/>
            <a:ext cx="1748784" cy="523220"/>
          </a:xfrm>
          <a:prstGeom prst="rect">
            <a:avLst/>
          </a:prstGeom>
          <a:noFill/>
        </p:spPr>
        <p:txBody>
          <a:bodyPr wrap="square">
            <a:spAutoFit/>
          </a:bodyPr>
          <a:lstStyle/>
          <a:p>
            <a:pPr algn="ctr"/>
            <a:r>
              <a:rPr lang="sv-SE" sz="1400" b="1"/>
              <a:t>Experter ger dig</a:t>
            </a:r>
            <a:br>
              <a:rPr lang="sv-SE" sz="1400" b="1"/>
            </a:br>
            <a:r>
              <a:rPr lang="sv-SE" sz="1400" b="1"/>
              <a:t>hjälp och stöd</a:t>
            </a:r>
          </a:p>
        </p:txBody>
      </p:sp>
    </p:spTree>
    <p:extLst>
      <p:ext uri="{BB962C8B-B14F-4D97-AF65-F5344CB8AC3E}">
        <p14:creationId xmlns:p14="http://schemas.microsoft.com/office/powerpoint/2010/main" val="4397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11" name="Puhekupla: Soikea 13">
            <a:extLst>
              <a:ext uri="{FF2B5EF4-FFF2-40B4-BE49-F238E27FC236}">
                <a16:creationId xmlns:a16="http://schemas.microsoft.com/office/drawing/2014/main" id="{BF7335E9-8800-AC75-FE55-8BEC925980DA}"/>
              </a:ext>
              <a:ext uri="{C183D7F6-B498-43B3-948B-1728B52AA6E4}">
                <adec:decorative xmlns:adec="http://schemas.microsoft.com/office/drawing/2017/decorative" xmlns="" val="1"/>
              </a:ext>
            </a:extLst>
          </p:cNvPr>
          <p:cNvSpPr/>
          <p:nvPr/>
        </p:nvSpPr>
        <p:spPr>
          <a:xfrm>
            <a:off x="4139951" y="370390"/>
            <a:ext cx="2064954" cy="1476373"/>
          </a:xfrm>
          <a:prstGeom prst="wedgeEllipseCallout">
            <a:avLst>
              <a:gd name="adj1" fmla="val 51856"/>
              <a:gd name="adj2" fmla="val 393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pic>
        <p:nvPicPr>
          <p:cNvPr id="6" name="Kuva 42">
            <a:extLst>
              <a:ext uri="{FF2B5EF4-FFF2-40B4-BE49-F238E27FC236}">
                <a16:creationId xmlns:a16="http://schemas.microsoft.com/office/drawing/2014/main" id="{56983C2B-F7C0-7B1E-8602-661A99566F6E}"/>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79611" y="1498110"/>
            <a:ext cx="3112869" cy="2896222"/>
          </a:xfrm>
          <a:prstGeom prst="rect">
            <a:avLst/>
          </a:prstGeom>
        </p:spPr>
      </p:pic>
      <p:sp>
        <p:nvSpPr>
          <p:cNvPr id="18" name="Ellipsi 17">
            <a:extLst>
              <a:ext uri="{FF2B5EF4-FFF2-40B4-BE49-F238E27FC236}">
                <a16:creationId xmlns:a16="http://schemas.microsoft.com/office/drawing/2014/main" id="{15B4326B-3E25-38A8-12B3-3B865167333A}"/>
              </a:ext>
              <a:ext uri="{C183D7F6-B498-43B3-948B-1728B52AA6E4}">
                <adec:decorative xmlns:adec="http://schemas.microsoft.com/office/drawing/2017/decorative" xmlns="" val="1"/>
              </a:ext>
            </a:extLst>
          </p:cNvPr>
          <p:cNvSpPr/>
          <p:nvPr/>
        </p:nvSpPr>
        <p:spPr>
          <a:xfrm>
            <a:off x="690313" y="339502"/>
            <a:ext cx="831890" cy="8318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44">
            <a:extLst>
              <a:ext uri="{FF2B5EF4-FFF2-40B4-BE49-F238E27FC236}">
                <a16:creationId xmlns:a16="http://schemas.microsoft.com/office/drawing/2014/main" id="{F43F2867-E557-FB09-66C8-E152FA6AFD4F}"/>
              </a:ext>
              <a:ext uri="{C183D7F6-B498-43B3-948B-1728B52AA6E4}">
                <adec:decorative xmlns:adec="http://schemas.microsoft.com/office/drawing/2017/decorative" xmlns="" val="1"/>
              </a:ext>
            </a:extLst>
          </p:cNvPr>
          <p:cNvSpPr txBox="1"/>
          <p:nvPr/>
        </p:nvSpPr>
        <p:spPr>
          <a:xfrm flipH="1">
            <a:off x="6682535" y="3065164"/>
            <a:ext cx="1239012" cy="738664"/>
          </a:xfrm>
          <a:prstGeom prst="rect">
            <a:avLst/>
          </a:prstGeom>
          <a:noFill/>
        </p:spPr>
        <p:txBody>
          <a:bodyPr wrap="square">
            <a:spAutoFit/>
          </a:bodyPr>
          <a:lstStyle/>
          <a:p>
            <a:pPr algn="ctr"/>
            <a:r>
              <a:rPr lang="sv-SE" sz="1400" b="1" kern="0">
                <a:solidFill>
                  <a:schemeClr val="bg1"/>
                </a:solidFill>
                <a:latin typeface="Arial" panose="020B0604020202020204" pitchFamily="34" charset="0"/>
                <a:cs typeface="Arial" panose="020B0604020202020204" pitchFamily="34" charset="0"/>
              </a:rPr>
              <a:t>Vid din </a:t>
            </a:r>
            <a:br>
              <a:rPr lang="sv-SE" sz="1400" b="1" kern="0">
                <a:solidFill>
                  <a:schemeClr val="bg1"/>
                </a:solidFill>
                <a:latin typeface="Arial" panose="020B0604020202020204" pitchFamily="34" charset="0"/>
                <a:cs typeface="Arial" panose="020B0604020202020204" pitchFamily="34" charset="0"/>
              </a:rPr>
            </a:br>
            <a:r>
              <a:rPr lang="sv-SE" sz="1400" b="1" kern="0">
                <a:solidFill>
                  <a:schemeClr val="bg1"/>
                </a:solidFill>
                <a:latin typeface="Arial" panose="020B0604020202020204" pitchFamily="34" charset="0"/>
                <a:cs typeface="Arial" panose="020B0604020202020204" pitchFamily="34" charset="0"/>
              </a:rPr>
              <a:t>sida</a:t>
            </a:r>
            <a:br>
              <a:rPr lang="sv-SE" sz="1400" b="1" kern="0">
                <a:solidFill>
                  <a:schemeClr val="bg1"/>
                </a:solidFill>
                <a:latin typeface="Arial" panose="020B0604020202020204" pitchFamily="34" charset="0"/>
                <a:cs typeface="Arial" panose="020B0604020202020204" pitchFamily="34" charset="0"/>
              </a:rPr>
            </a:br>
            <a:r>
              <a:rPr lang="sv-SE" sz="1400" b="1" kern="0">
                <a:solidFill>
                  <a:schemeClr val="bg1"/>
                </a:solidFill>
                <a:latin typeface="Arial" panose="020B0604020202020204" pitchFamily="34" charset="0"/>
                <a:cs typeface="Arial" panose="020B0604020202020204" pitchFamily="34" charset="0"/>
              </a:rPr>
              <a:t>varje steg</a:t>
            </a:r>
          </a:p>
        </p:txBody>
      </p:sp>
      <p:grpSp>
        <p:nvGrpSpPr>
          <p:cNvPr id="4" name="Group 3">
            <a:extLst>
              <a:ext uri="{FF2B5EF4-FFF2-40B4-BE49-F238E27FC236}">
                <a16:creationId xmlns:a16="http://schemas.microsoft.com/office/drawing/2014/main" id="{6E4FCB6C-B34A-8DC6-DFED-CC12217FF60A}"/>
              </a:ext>
              <a:ext uri="{C183D7F6-B498-43B3-948B-1728B52AA6E4}">
                <adec:decorative xmlns:adec="http://schemas.microsoft.com/office/drawing/2017/decorative" xmlns="" val="1"/>
              </a:ext>
            </a:extLst>
          </p:cNvPr>
          <p:cNvGrpSpPr>
            <a:grpSpLocks noGrp="1" noUngrp="1" noRot="1" noMove="1" noResize="1"/>
          </p:cNvGrpSpPr>
          <p:nvPr/>
        </p:nvGrpSpPr>
        <p:grpSpPr>
          <a:xfrm>
            <a:off x="0" y="4617305"/>
            <a:ext cx="9144000" cy="528341"/>
            <a:chOff x="0" y="4617305"/>
            <a:chExt cx="9144000" cy="528341"/>
          </a:xfrm>
        </p:grpSpPr>
        <p:sp>
          <p:nvSpPr>
            <p:cNvPr id="32" name="Suorakulmio 32">
              <a:extLst>
                <a:ext uri="{FF2B5EF4-FFF2-40B4-BE49-F238E27FC236}">
                  <a16:creationId xmlns:a16="http://schemas.microsoft.com/office/drawing/2014/main" id="{DD974EB9-5185-E2B4-B7CC-F973BD3CCA37}"/>
                </a:ext>
              </a:extLst>
            </p:cNvPr>
            <p:cNvSpPr>
              <a:spLocks noGrp="1" noRot="1" noMove="1" noResize="1" noEditPoints="1" noAdjustHandles="1" noChangeArrowheads="1" noChangeShapeType="1"/>
            </p:cNvSpPr>
            <p:nvPr/>
          </p:nvSpPr>
          <p:spPr>
            <a:xfrm>
              <a:off x="0" y="4764539"/>
              <a:ext cx="2777882" cy="378961"/>
            </a:xfrm>
            <a:prstGeom prst="rect">
              <a:avLst/>
            </a:prstGeom>
            <a:solidFill>
              <a:srgbClr val="CA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33" name="Kuva 23">
              <a:extLst>
                <a:ext uri="{FF2B5EF4-FFF2-40B4-BE49-F238E27FC236}">
                  <a16:creationId xmlns:a16="http://schemas.microsoft.com/office/drawing/2014/main" id="{DC685B56-78DA-E231-CA3D-F97B6579B93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xmlns="" r:embed="rId6"/>
                </a:ext>
              </a:extLst>
            </a:blip>
            <a:stretch>
              <a:fillRect/>
            </a:stretch>
          </p:blipFill>
          <p:spPr>
            <a:xfrm>
              <a:off x="107504" y="4860449"/>
              <a:ext cx="162734" cy="184347"/>
            </a:xfrm>
            <a:prstGeom prst="rect">
              <a:avLst/>
            </a:prstGeom>
          </p:spPr>
        </p:pic>
        <p:sp>
          <p:nvSpPr>
            <p:cNvPr id="35" name="Freeform: Shape 34">
              <a:extLst>
                <a:ext uri="{FF2B5EF4-FFF2-40B4-BE49-F238E27FC236}">
                  <a16:creationId xmlns:a16="http://schemas.microsoft.com/office/drawing/2014/main" id="{3FA6A996-FC0C-E0EB-EB61-FF196E7B565B}"/>
                </a:ext>
              </a:extLst>
            </p:cNvPr>
            <p:cNvSpPr>
              <a:spLocks noGrp="1" noRot="1" noMove="1" noResize="1" noEditPoints="1" noAdjustHandles="1" noChangeArrowheads="1" noChangeShapeType="1"/>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BDC9E9"/>
            </a:solidFill>
            <a:ln w="1356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889508C9-8449-A0B7-7C20-5EA2AF27420A}"/>
                </a:ext>
              </a:extLst>
            </p:cNvPr>
            <p:cNvSpPr>
              <a:spLocks noGrp="1" noRot="1" noMove="1" noResize="1" noEditPoints="1" noAdjustHandles="1" noChangeArrowheads="1" noChangeShapeType="1"/>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ADBBE4"/>
            </a:solidFill>
            <a:ln w="1356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F519CBF1-5FCE-B6C3-034C-DBF44100280F}"/>
                </a:ext>
              </a:extLst>
            </p:cNvPr>
            <p:cNvSpPr>
              <a:spLocks noGrp="1" noRot="1" noMove="1" noResize="1" noEditPoints="1" noAdjustHandles="1" noChangeArrowheads="1" noChangeShapeType="1"/>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98AADD"/>
            </a:solidFill>
            <a:ln w="1356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CA21B449-E948-C799-87A7-AC1C8AC368D5}"/>
                </a:ext>
              </a:extLst>
            </p:cNvPr>
            <p:cNvSpPr>
              <a:spLocks noGrp="1" noRot="1" noMove="1" noResize="1" noEditPoints="1" noAdjustHandles="1" noChangeArrowheads="1" noChangeShapeType="1"/>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7E95D5"/>
            </a:solidFill>
            <a:ln w="13565" cap="flat">
              <a:noFill/>
              <a:prstDash val="solid"/>
              <a:miter/>
            </a:ln>
          </p:spPr>
          <p:txBody>
            <a:bodyPr rtlCol="0" anchor="ctr"/>
            <a:lstStyle/>
            <a:p>
              <a:endParaRPr lang="fi-FI"/>
            </a:p>
          </p:txBody>
        </p:sp>
        <p:sp>
          <p:nvSpPr>
            <p:cNvPr id="45" name="TextBox 44">
              <a:extLst>
                <a:ext uri="{FF2B5EF4-FFF2-40B4-BE49-F238E27FC236}">
                  <a16:creationId xmlns:a16="http://schemas.microsoft.com/office/drawing/2014/main" id="{29DCCF88-962E-8719-4D59-B0B7497AA53A}"/>
                </a:ext>
              </a:extLst>
            </p:cNvPr>
            <p:cNvSpPr txBox="1">
              <a:spLocks noGrp="1" noRot="1" noMove="1" noResize="1" noEditPoints="1" noAdjustHandles="1" noChangeArrowheads="1" noChangeShapeType="1"/>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46" name="TextBox 45">
              <a:extLst>
                <a:ext uri="{FF2B5EF4-FFF2-40B4-BE49-F238E27FC236}">
                  <a16:creationId xmlns:a16="http://schemas.microsoft.com/office/drawing/2014/main" id="{9EE19AF9-D322-62FA-BA68-083F18A24364}"/>
                </a:ext>
              </a:extLst>
            </p:cNvPr>
            <p:cNvSpPr txBox="1">
              <a:spLocks noGrp="1" noRot="1" noMove="1" noResize="1" noEditPoints="1" noAdjustHandles="1" noChangeArrowheads="1" noChangeShapeType="1"/>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47" name="TextBox 46">
              <a:extLst>
                <a:ext uri="{FF2B5EF4-FFF2-40B4-BE49-F238E27FC236}">
                  <a16:creationId xmlns:a16="http://schemas.microsoft.com/office/drawing/2014/main" id="{C848EC30-68DB-9202-A613-A79491C4CEB7}"/>
                </a:ext>
              </a:extLst>
            </p:cNvPr>
            <p:cNvSpPr txBox="1">
              <a:spLocks noGrp="1" noRot="1" noMove="1" noResize="1" noEditPoints="1" noAdjustHandles="1" noChangeArrowheads="1" noChangeShapeType="1"/>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52" name="TextBox 51">
              <a:extLst>
                <a:ext uri="{FF2B5EF4-FFF2-40B4-BE49-F238E27FC236}">
                  <a16:creationId xmlns:a16="http://schemas.microsoft.com/office/drawing/2014/main" id="{9FBA99D0-9911-6FDC-1A7B-360ADB647283}"/>
                </a:ext>
              </a:extLst>
            </p:cNvPr>
            <p:cNvSpPr txBox="1">
              <a:spLocks noGrp="1" noRot="1" noMove="1" noResize="1" noEditPoints="1" noAdjustHandles="1" noChangeArrowheads="1" noChangeShapeType="1"/>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53" name="Tekstiruutu 29">
              <a:extLst>
                <a:ext uri="{FF2B5EF4-FFF2-40B4-BE49-F238E27FC236}">
                  <a16:creationId xmlns:a16="http://schemas.microsoft.com/office/drawing/2014/main" id="{DD6F29CA-544B-432B-CC51-9582E9AA0435}"/>
                </a:ext>
              </a:extLst>
            </p:cNvPr>
            <p:cNvSpPr txBox="1">
              <a:spLocks noGrp="1" noRot="1" noMove="1" noResize="1" noEditPoints="1" noAdjustHandles="1" noChangeArrowheads="1" noChangeShapeType="1"/>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54" name="Suorakulmio 6">
              <a:extLst>
                <a:ext uri="{FF2B5EF4-FFF2-40B4-BE49-F238E27FC236}">
                  <a16:creationId xmlns:a16="http://schemas.microsoft.com/office/drawing/2014/main" id="{FA2F75EA-E018-002F-06F0-E58189CFAF9E}"/>
                </a:ext>
              </a:extLst>
            </p:cNvPr>
            <p:cNvSpPr>
              <a:spLocks noGrp="1" noRot="1" noMove="1" noResize="1" noEditPoints="1" noAdjustHandles="1" noChangeArrowheads="1" noChangeShapeType="1"/>
            </p:cNvSpPr>
            <p:nvPr/>
          </p:nvSpPr>
          <p:spPr>
            <a:xfrm>
              <a:off x="6362195" y="4764539"/>
              <a:ext cx="2781805" cy="381107"/>
            </a:xfrm>
            <a:prstGeom prst="rect">
              <a:avLst/>
            </a:prstGeom>
            <a:solidFill>
              <a:srgbClr val="F18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5" name="Kuva 13">
              <a:extLst>
                <a:ext uri="{FF2B5EF4-FFF2-40B4-BE49-F238E27FC236}">
                  <a16:creationId xmlns:a16="http://schemas.microsoft.com/office/drawing/2014/main" id="{147D05D0-BFBC-0D7D-9366-3E06C2639F51}"/>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xmlns="" r:embed="rId8"/>
                </a:ext>
              </a:extLst>
            </a:blip>
            <a:stretch>
              <a:fillRect/>
            </a:stretch>
          </p:blipFill>
          <p:spPr>
            <a:xfrm>
              <a:off x="8838797" y="4866741"/>
              <a:ext cx="162734" cy="184347"/>
            </a:xfrm>
            <a:prstGeom prst="rect">
              <a:avLst/>
            </a:prstGeom>
          </p:spPr>
        </p:pic>
        <p:sp>
          <p:nvSpPr>
            <p:cNvPr id="58" name="Tasakylkinen kolmio 31">
              <a:extLst>
                <a:ext uri="{FF2B5EF4-FFF2-40B4-BE49-F238E27FC236}">
                  <a16:creationId xmlns:a16="http://schemas.microsoft.com/office/drawing/2014/main" id="{B9B2BBC8-E8AD-5A7B-FD5B-6C53B7EF98C6}"/>
                </a:ext>
              </a:extLst>
            </p:cNvPr>
            <p:cNvSpPr>
              <a:spLocks noGrp="1" noRot="1" noMove="1" noResize="1" noEditPoints="1" noAdjustHandles="1" noChangeArrowheads="1" noChangeShapeType="1"/>
            </p:cNvSpPr>
            <p:nvPr/>
          </p:nvSpPr>
          <p:spPr>
            <a:xfrm>
              <a:off x="6680855" y="4617305"/>
              <a:ext cx="265209" cy="2286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xtBox 58">
              <a:extLst>
                <a:ext uri="{FF2B5EF4-FFF2-40B4-BE49-F238E27FC236}">
                  <a16:creationId xmlns:a16="http://schemas.microsoft.com/office/drawing/2014/main" id="{89905C45-C5AC-B6D1-DB72-F780F9F04D5D}"/>
                </a:ext>
              </a:extLst>
            </p:cNvPr>
            <p:cNvSpPr txBox="1">
              <a:spLocks noGrp="1" noRot="1" noMove="1" noResize="1" noEditPoints="1" noAdjustHandles="1" noChangeArrowheads="1" noChangeShapeType="1"/>
            </p:cNvSpPr>
            <p:nvPr/>
          </p:nvSpPr>
          <p:spPr>
            <a:xfrm>
              <a:off x="666742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sp>
          <p:nvSpPr>
            <p:cNvPr id="2" name="Tekstiruutu 19">
              <a:extLst>
                <a:ext uri="{FF2B5EF4-FFF2-40B4-BE49-F238E27FC236}">
                  <a16:creationId xmlns:a16="http://schemas.microsoft.com/office/drawing/2014/main" id="{43067190-F6A6-61E3-1CBB-AAC0262A6EA7}"/>
                </a:ext>
              </a:extLst>
            </p:cNvPr>
            <p:cNvSpPr txBox="1">
              <a:spLocks noGrp="1" noRot="1" noMove="1" noResize="1" noEditPoints="1" noAdjustHandles="1" noChangeArrowheads="1" noChangeShapeType="1"/>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3" name="Tekstiruutu 25">
              <a:extLst>
                <a:ext uri="{FF2B5EF4-FFF2-40B4-BE49-F238E27FC236}">
                  <a16:creationId xmlns:a16="http://schemas.microsoft.com/office/drawing/2014/main" id="{1B44EC50-DF68-C35A-FA24-93CA399EF252}"/>
                </a:ext>
              </a:extLst>
            </p:cNvPr>
            <p:cNvSpPr txBox="1">
              <a:spLocks noGrp="1" noRot="1" noMove="1" noResize="1" noEditPoints="1" noAdjustHandles="1" noChangeArrowheads="1" noChangeShapeType="1"/>
            </p:cNvSpPr>
            <p:nvPr/>
          </p:nvSpPr>
          <p:spPr>
            <a:xfrm>
              <a:off x="256969" y="4835896"/>
              <a:ext cx="1829422" cy="246221"/>
            </a:xfrm>
            <a:prstGeom prst="rect">
              <a:avLst/>
            </a:prstGeom>
            <a:noFill/>
          </p:spPr>
          <p:txBody>
            <a:bodyPr wrap="square">
              <a:spAutoFit/>
            </a:bodyPr>
            <a:lstStyle/>
            <a:p>
              <a:pPr lvl="0"/>
              <a:r>
                <a:rPr lang="fi-FI" sz="1000" b="1">
                  <a:latin typeface="Arial Narrow" panose="020B0606020202030204" pitchFamily="34" charset="0"/>
                </a:rPr>
                <a:t>Partiellt arbetsför arbetstagare</a:t>
              </a:r>
            </a:p>
          </p:txBody>
        </p:sp>
      </p:grpSp>
      <p:sp>
        <p:nvSpPr>
          <p:cNvPr id="19" name="Otsikko 4">
            <a:extLst>
              <a:ext uri="{FF2B5EF4-FFF2-40B4-BE49-F238E27FC236}">
                <a16:creationId xmlns:a16="http://schemas.microsoft.com/office/drawing/2014/main" id="{1D7EF08B-1B4A-1BDC-6AAC-5DE36AA5F1D0}"/>
              </a:ext>
            </a:extLst>
          </p:cNvPr>
          <p:cNvSpPr txBox="1">
            <a:spLocks/>
          </p:cNvSpPr>
          <p:nvPr/>
        </p:nvSpPr>
        <p:spPr>
          <a:xfrm>
            <a:off x="755586" y="471462"/>
            <a:ext cx="701343" cy="6644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4400" dirty="0">
                <a:solidFill>
                  <a:schemeClr val="bg1"/>
                </a:solidFill>
              </a:rPr>
              <a:t>6</a:t>
            </a:r>
          </a:p>
        </p:txBody>
      </p:sp>
      <p:sp>
        <p:nvSpPr>
          <p:cNvPr id="15" name="Otsikko 9">
            <a:extLst>
              <a:ext uri="{FF2B5EF4-FFF2-40B4-BE49-F238E27FC236}">
                <a16:creationId xmlns:a16="http://schemas.microsoft.com/office/drawing/2014/main" id="{1322C9F2-41B4-563A-BDC8-ADB534CC7330}"/>
              </a:ext>
            </a:extLst>
          </p:cNvPr>
          <p:cNvSpPr>
            <a:spLocks noGrp="1"/>
          </p:cNvSpPr>
          <p:nvPr>
            <p:ph type="title"/>
          </p:nvPr>
        </p:nvSpPr>
        <p:spPr>
          <a:xfrm>
            <a:off x="544002" y="1439878"/>
            <a:ext cx="3595949" cy="441801"/>
          </a:xfrm>
        </p:spPr>
        <p:txBody>
          <a:bodyPr anchor="t"/>
          <a:lstStyle/>
          <a:p>
            <a:r>
              <a:rPr lang="fi-FI" sz="1400" b="1">
                <a:solidFill>
                  <a:schemeClr val="accent1"/>
                </a:solidFill>
                <a:latin typeface="Arial Narrow" panose="020B0606020202030204" pitchFamily="34" charset="0"/>
              </a:rPr>
              <a:t>Uppföljning och utvärdering</a:t>
            </a:r>
            <a:endParaRPr lang="fi-FI" sz="1400" b="1" dirty="0">
              <a:solidFill>
                <a:schemeClr val="accent1"/>
              </a:solidFill>
              <a:latin typeface="Arial Narrow" panose="020B0606020202030204" pitchFamily="34" charset="0"/>
            </a:endParaRPr>
          </a:p>
        </p:txBody>
      </p:sp>
      <p:sp>
        <p:nvSpPr>
          <p:cNvPr id="21" name="Tekstiruutu 20">
            <a:extLst>
              <a:ext uri="{FF2B5EF4-FFF2-40B4-BE49-F238E27FC236}">
                <a16:creationId xmlns:a16="http://schemas.microsoft.com/office/drawing/2014/main" id="{3D0D3091-E000-A9BC-93E9-874D9A126A95}"/>
              </a:ext>
            </a:extLst>
          </p:cNvPr>
          <p:cNvSpPr txBox="1"/>
          <p:nvPr/>
        </p:nvSpPr>
        <p:spPr>
          <a:xfrm>
            <a:off x="537794" y="1843170"/>
            <a:ext cx="3732201" cy="1107996"/>
          </a:xfrm>
          <a:prstGeom prst="rect">
            <a:avLst/>
          </a:prstGeom>
          <a:noFill/>
        </p:spPr>
        <p:txBody>
          <a:bodyPr wrap="square">
            <a:spAutoFit/>
          </a:bodyPr>
          <a:lstStyle/>
          <a:p>
            <a:r>
              <a:rPr lang="sv-SE" sz="2200" b="1">
                <a:solidFill>
                  <a:schemeClr val="tx2"/>
                </a:solidFill>
              </a:rPr>
              <a:t>Vi är med dig vid varje steg under servicestigen för arbetsförmåga.</a:t>
            </a:r>
          </a:p>
        </p:txBody>
      </p:sp>
      <p:sp>
        <p:nvSpPr>
          <p:cNvPr id="20" name="Tekstiruutu 19">
            <a:extLst>
              <a:ext uri="{FF2B5EF4-FFF2-40B4-BE49-F238E27FC236}">
                <a16:creationId xmlns:a16="http://schemas.microsoft.com/office/drawing/2014/main" id="{7E66B1B9-DC66-8B69-F8DD-11BA82529B1B}"/>
              </a:ext>
            </a:extLst>
          </p:cNvPr>
          <p:cNvSpPr txBox="1"/>
          <p:nvPr/>
        </p:nvSpPr>
        <p:spPr>
          <a:xfrm>
            <a:off x="526095" y="2993156"/>
            <a:ext cx="5054017" cy="1384995"/>
          </a:xfrm>
          <a:prstGeom prst="rect">
            <a:avLst/>
          </a:prstGeom>
          <a:noFill/>
        </p:spPr>
        <p:txBody>
          <a:bodyPr wrap="square">
            <a:spAutoFit/>
          </a:bodyPr>
          <a:lstStyle/>
          <a:p>
            <a:r>
              <a:rPr lang="sv-SE" sz="1400" kern="0">
                <a:solidFill>
                  <a:sysClr val="windowText" lastClr="000000"/>
                </a:solidFill>
                <a:latin typeface="Arial" panose="020B0604020202020204" pitchFamily="34" charset="0"/>
                <a:cs typeface="Arial" panose="020B0604020202020204" pitchFamily="34" charset="0"/>
              </a:rPr>
              <a:t>Din klientansvariga finns hela tiden vid din sida. Han eller hon följer med dina framsteg, hjälper dig vid behov och samordnar eventuella ändringar. Det är möjligt att ditt mål förändras under resans gång, exempelvis att du inleder en utbildning eller blir sjukpensionär i stället för att börja jobba, men vi hjälper dig att nå dina mål och hitta vägen till ett gott liv.</a:t>
            </a:r>
          </a:p>
        </p:txBody>
      </p:sp>
      <p:sp>
        <p:nvSpPr>
          <p:cNvPr id="13" name="Tekstiruutu 23">
            <a:extLst>
              <a:ext uri="{FF2B5EF4-FFF2-40B4-BE49-F238E27FC236}">
                <a16:creationId xmlns:a16="http://schemas.microsoft.com/office/drawing/2014/main" id="{D522E1F8-A354-7EE3-C9B6-9FF99404ACC6}"/>
              </a:ext>
            </a:extLst>
          </p:cNvPr>
          <p:cNvSpPr txBox="1"/>
          <p:nvPr/>
        </p:nvSpPr>
        <p:spPr>
          <a:xfrm>
            <a:off x="3858676" y="747243"/>
            <a:ext cx="2606364" cy="738664"/>
          </a:xfrm>
          <a:prstGeom prst="rect">
            <a:avLst/>
          </a:prstGeom>
          <a:noFill/>
        </p:spPr>
        <p:txBody>
          <a:bodyPr wrap="square">
            <a:spAutoFit/>
          </a:bodyPr>
          <a:lstStyle/>
          <a:p>
            <a:pPr algn="ctr"/>
            <a:r>
              <a:rPr lang="sv-SE" sz="1400" b="1" kern="0">
                <a:solidFill>
                  <a:sysClr val="windowText" lastClr="000000"/>
                </a:solidFill>
                <a:latin typeface="Arial" panose="020B0604020202020204" pitchFamily="34" charset="0"/>
                <a:cs typeface="Arial" panose="020B0604020202020204" pitchFamily="34" charset="0"/>
              </a:rPr>
              <a:t>Vid stigens slut</a:t>
            </a:r>
            <a:br>
              <a:rPr lang="sv-SE" sz="1400" b="1" kern="0">
                <a:solidFill>
                  <a:sysClr val="windowText" lastClr="000000"/>
                </a:solidFill>
                <a:latin typeface="Arial" panose="020B0604020202020204" pitchFamily="34" charset="0"/>
                <a:cs typeface="Arial" panose="020B0604020202020204" pitchFamily="34" charset="0"/>
              </a:rPr>
            </a:br>
            <a:r>
              <a:rPr lang="sv-SE" sz="1400" b="1" kern="0">
                <a:solidFill>
                  <a:sysClr val="windowText" lastClr="000000"/>
                </a:solidFill>
                <a:latin typeface="Arial" panose="020B0604020202020204" pitchFamily="34" charset="0"/>
                <a:cs typeface="Arial" panose="020B0604020202020204" pitchFamily="34" charset="0"/>
              </a:rPr>
              <a:t>når du ditt mål</a:t>
            </a:r>
            <a:br>
              <a:rPr lang="sv-SE" sz="1400" b="1" kern="0">
                <a:solidFill>
                  <a:sysClr val="windowText" lastClr="000000"/>
                </a:solidFill>
                <a:latin typeface="Arial" panose="020B0604020202020204" pitchFamily="34" charset="0"/>
                <a:cs typeface="Arial" panose="020B0604020202020204" pitchFamily="34" charset="0"/>
              </a:rPr>
            </a:br>
            <a:r>
              <a:rPr lang="sv-SE" sz="1400" b="1" kern="0">
                <a:solidFill>
                  <a:sysClr val="windowText" lastClr="000000"/>
                </a:solidFill>
                <a:latin typeface="Arial" panose="020B0604020202020204" pitchFamily="34" charset="0"/>
                <a:cs typeface="Arial" panose="020B0604020202020204" pitchFamily="34" charset="0"/>
              </a:rPr>
              <a:t>och ett gott liv.</a:t>
            </a:r>
          </a:p>
        </p:txBody>
      </p:sp>
    </p:spTree>
    <p:extLst>
      <p:ext uri="{BB962C8B-B14F-4D97-AF65-F5344CB8AC3E}">
        <p14:creationId xmlns:p14="http://schemas.microsoft.com/office/powerpoint/2010/main" val="41621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2">
            <a:extLst>
              <a:ext uri="{FF2B5EF4-FFF2-40B4-BE49-F238E27FC236}">
                <a16:creationId xmlns:a16="http://schemas.microsoft.com/office/drawing/2014/main" id="{A70724A8-C1CE-967F-94EB-BE65C26E41E2}"/>
              </a:ext>
            </a:extLst>
          </p:cNvPr>
          <p:cNvSpPr txBox="1">
            <a:spLocks noGrp="1"/>
          </p:cNvSpPr>
          <p:nvPr>
            <p:ph type="title" idx="4294967295"/>
          </p:nvPr>
        </p:nvSpPr>
        <p:spPr>
          <a:xfrm>
            <a:off x="1727872" y="1066276"/>
            <a:ext cx="5688257" cy="10081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sv-SE" sz="4000" b="1" i="0" u="none" strike="noStrike" kern="1200" cap="none" spc="0" normalizeH="0" baseline="0" noProof="0">
                <a:ln>
                  <a:noFill/>
                </a:ln>
                <a:solidFill>
                  <a:schemeClr val="tx2"/>
                </a:solidFill>
                <a:effectLst/>
                <a:uLnTx/>
                <a:uFillTx/>
                <a:latin typeface="Arial Narrow" panose="020B0606020202030204" pitchFamily="34" charset="0"/>
                <a:ea typeface="+mj-ea"/>
                <a:cs typeface="+mj-cs"/>
              </a:rPr>
              <a:t>Vårt mål är att räta ut din väg till ett gott liv.</a:t>
            </a:r>
          </a:p>
        </p:txBody>
      </p:sp>
      <p:sp>
        <p:nvSpPr>
          <p:cNvPr id="6" name="Tekstiruutu 5">
            <a:extLst>
              <a:ext uri="{FF2B5EF4-FFF2-40B4-BE49-F238E27FC236}">
                <a16:creationId xmlns:a16="http://schemas.microsoft.com/office/drawing/2014/main" id="{BF051770-4ADF-9927-FA28-10080BFF0F9B}"/>
              </a:ext>
            </a:extLst>
          </p:cNvPr>
          <p:cNvSpPr txBox="1"/>
          <p:nvPr/>
        </p:nvSpPr>
        <p:spPr>
          <a:xfrm>
            <a:off x="1547446" y="2290412"/>
            <a:ext cx="6049108"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Tidigare har partiellt arbetsföra klienter bollats från en tjänst till en annan. Modellen för stödd sysselsättning ger den arbetssökande en tydlig riktning.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Klientkoordinatorn går vid klientens sida längs hela servicestigen och bistår vid behov med stöd och handledning på vägen mot sysselsättning, utbildning, rehabilitering eller sjukpension</a:t>
            </a:r>
            <a:br>
              <a:rPr kumimoji="0" lang="sv-SE" sz="1600" b="0" i="0" u="none" strike="noStrike" kern="1200" cap="none" spc="0" normalizeH="0" baseline="0" noProof="0">
                <a:ln>
                  <a:noFill/>
                </a:ln>
                <a:solidFill>
                  <a:prstClr val="black"/>
                </a:solidFill>
                <a:effectLst/>
                <a:uLnTx/>
                <a:uFillTx/>
                <a:latin typeface="Arial"/>
                <a:ea typeface="+mn-ea"/>
                <a:cs typeface="+mn-cs"/>
              </a:rPr>
            </a:br>
            <a:r>
              <a:rPr kumimoji="0" lang="sv-SE" sz="1600" b="0" i="0" u="none" strike="noStrike" kern="1200" cap="none" spc="0" normalizeH="0" baseline="0" noProof="0">
                <a:ln>
                  <a:noFill/>
                </a:ln>
                <a:solidFill>
                  <a:prstClr val="black"/>
                </a:solidFill>
                <a:effectLst/>
                <a:uLnTx/>
                <a:uFillTx/>
                <a:latin typeface="Arial"/>
                <a:ea typeface="+mn-ea"/>
                <a:cs typeface="+mn-cs"/>
              </a:rPr>
              <a:t>– i riktning mot ett gott liv.</a:t>
            </a:r>
          </a:p>
        </p:txBody>
      </p:sp>
    </p:spTree>
    <p:extLst>
      <p:ext uri="{BB962C8B-B14F-4D97-AF65-F5344CB8AC3E}">
        <p14:creationId xmlns:p14="http://schemas.microsoft.com/office/powerpoint/2010/main" val="32066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Otsikko 7"/>
          <p:cNvSpPr>
            <a:spLocks noGrp="1"/>
          </p:cNvSpPr>
          <p:nvPr>
            <p:ph type="ctrTitle"/>
          </p:nvPr>
        </p:nvSpPr>
        <p:spPr>
          <a:xfrm>
            <a:off x="1015439" y="1635646"/>
            <a:ext cx="7113122" cy="1400175"/>
          </a:xfrm>
        </p:spPr>
        <p:txBody>
          <a:bodyPr/>
          <a:lstStyle/>
          <a:p>
            <a:pPr algn="ctr">
              <a:lnSpc>
                <a:spcPct val="95000"/>
              </a:lnSpc>
            </a:pPr>
            <a:r>
              <a:rPr lang="sv-SE" sz="4500"/>
              <a:t>Vägen känns lättare att vandra när någon går bredvid.</a:t>
            </a:r>
            <a:endParaRPr lang="fi-FI" sz="4500" dirty="0"/>
          </a:p>
        </p:txBody>
      </p:sp>
      <p:sp>
        <p:nvSpPr>
          <p:cNvPr id="4" name="Tekstiruutu 3">
            <a:extLst>
              <a:ext uri="{FF2B5EF4-FFF2-40B4-BE49-F238E27FC236}">
                <a16:creationId xmlns:a16="http://schemas.microsoft.com/office/drawing/2014/main" id="{AB4A5C4F-9C05-4327-A102-BA87368E2A35}"/>
              </a:ext>
            </a:extLst>
          </p:cNvPr>
          <p:cNvSpPr txBox="1"/>
          <p:nvPr/>
        </p:nvSpPr>
        <p:spPr>
          <a:xfrm>
            <a:off x="1556792" y="3363838"/>
            <a:ext cx="6030416" cy="369332"/>
          </a:xfrm>
          <a:prstGeom prst="rect">
            <a:avLst/>
          </a:prstGeom>
          <a:noFill/>
        </p:spPr>
        <p:txBody>
          <a:bodyPr wrap="square">
            <a:spAutoFit/>
          </a:bodyPr>
          <a:lstStyle/>
          <a:p>
            <a:pPr marL="0" indent="0" algn="ctr">
              <a:buNone/>
            </a:pPr>
            <a:r>
              <a:rPr lang="fi-FI" sz="1800">
                <a:solidFill>
                  <a:schemeClr val="bg1"/>
                </a:solidFill>
              </a:rPr>
              <a:t>Ta kontakt </a:t>
            </a:r>
            <a:r>
              <a:rPr lang="fi-FI" sz="1800" b="1">
                <a:solidFill>
                  <a:schemeClr val="accent1"/>
                </a:solidFill>
              </a:rPr>
              <a:t>www</a:t>
            </a:r>
            <a:r>
              <a:rPr lang="fi-FI" sz="1800" b="1" dirty="0">
                <a:solidFill>
                  <a:schemeClr val="accent1"/>
                </a:solidFill>
              </a:rPr>
              <a:t>.xxxx.fi</a:t>
            </a:r>
          </a:p>
        </p:txBody>
      </p:sp>
    </p:spTree>
    <p:extLst>
      <p:ext uri="{BB962C8B-B14F-4D97-AF65-F5344CB8AC3E}">
        <p14:creationId xmlns:p14="http://schemas.microsoft.com/office/powerpoint/2010/main" val="269051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Graphic 2068">
            <a:extLst>
              <a:ext uri="{FF2B5EF4-FFF2-40B4-BE49-F238E27FC236}">
                <a16:creationId xmlns:a16="http://schemas.microsoft.com/office/drawing/2014/main" id="{1DE8A5FF-D121-AD4B-B862-185840286FA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xmlns="" r:embed="rId4"/>
              </a:ext>
            </a:extLst>
          </a:blip>
          <a:stretch>
            <a:fillRect/>
          </a:stretch>
        </p:blipFill>
        <p:spPr>
          <a:xfrm>
            <a:off x="0" y="0"/>
            <a:ext cx="9144000" cy="5143500"/>
          </a:xfrm>
          <a:prstGeom prst="rect">
            <a:avLst/>
          </a:prstGeom>
        </p:spPr>
      </p:pic>
      <p:grpSp>
        <p:nvGrpSpPr>
          <p:cNvPr id="2083" name="Group 2082">
            <a:extLst>
              <a:ext uri="{FF2B5EF4-FFF2-40B4-BE49-F238E27FC236}">
                <a16:creationId xmlns:a16="http://schemas.microsoft.com/office/drawing/2014/main" id="{8E5B9D27-E6FA-4059-BD25-CA422A61F30A}"/>
              </a:ext>
              <a:ext uri="{C183D7F6-B498-43B3-948B-1728B52AA6E4}">
                <adec:decorative xmlns:adec="http://schemas.microsoft.com/office/drawing/2017/decorative" xmlns="" val="1"/>
              </a:ext>
            </a:extLst>
          </p:cNvPr>
          <p:cNvGrpSpPr>
            <a:grpSpLocks noGrp="1" noUngrp="1" noRot="1" noMove="1" noResize="1"/>
          </p:cNvGrpSpPr>
          <p:nvPr/>
        </p:nvGrpSpPr>
        <p:grpSpPr>
          <a:xfrm>
            <a:off x="1259633" y="1744074"/>
            <a:ext cx="1265234" cy="3015615"/>
            <a:chOff x="1286065" y="1849278"/>
            <a:chExt cx="1223962" cy="3015615"/>
          </a:xfrm>
        </p:grpSpPr>
        <p:sp>
          <p:nvSpPr>
            <p:cNvPr id="2074" name="Freeform: Shape 2073">
              <a:extLst>
                <a:ext uri="{FF2B5EF4-FFF2-40B4-BE49-F238E27FC236}">
                  <a16:creationId xmlns:a16="http://schemas.microsoft.com/office/drawing/2014/main" id="{5D2B8138-4410-7014-0E14-5C5AF38B6499}"/>
                </a:ext>
              </a:extLst>
            </p:cNvPr>
            <p:cNvSpPr>
              <a:spLocks noGrp="1" noRot="1" noMove="1" noResize="1" noEditPoints="1" noAdjustHandles="1" noChangeArrowheads="1" noChangeShapeType="1"/>
            </p:cNvSpPr>
            <p:nvPr/>
          </p:nvSpPr>
          <p:spPr>
            <a:xfrm>
              <a:off x="1286065" y="1849278"/>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75" name="Freeform: Shape 2074">
              <a:extLst>
                <a:ext uri="{FF2B5EF4-FFF2-40B4-BE49-F238E27FC236}">
                  <a16:creationId xmlns:a16="http://schemas.microsoft.com/office/drawing/2014/main" id="{AFB00EB5-58C0-8164-1865-2343B81E0548}"/>
                </a:ext>
              </a:extLst>
            </p:cNvPr>
            <p:cNvSpPr>
              <a:spLocks noGrp="1" noRot="1" noMove="1" noResize="1" noEditPoints="1" noAdjustHandles="1" noChangeArrowheads="1" noChangeShapeType="1"/>
            </p:cNvSpPr>
            <p:nvPr/>
          </p:nvSpPr>
          <p:spPr>
            <a:xfrm>
              <a:off x="1286065" y="2198846"/>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76" name="Freeform: Shape 2075">
              <a:extLst>
                <a:ext uri="{FF2B5EF4-FFF2-40B4-BE49-F238E27FC236}">
                  <a16:creationId xmlns:a16="http://schemas.microsoft.com/office/drawing/2014/main" id="{0238687D-8B35-35C5-9378-E4CEF4481B5C}"/>
                </a:ext>
              </a:extLst>
            </p:cNvPr>
            <p:cNvSpPr>
              <a:spLocks noGrp="1" noRot="1" noMove="1" noResize="1" noEditPoints="1" noAdjustHandles="1" noChangeArrowheads="1" noChangeShapeType="1"/>
            </p:cNvSpPr>
            <p:nvPr/>
          </p:nvSpPr>
          <p:spPr>
            <a:xfrm>
              <a:off x="1286065" y="2548413"/>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1"/>
                    <a:pt x="1211169" y="219075"/>
                    <a:pt x="1195387" y="219075"/>
                  </a:cubicBezTo>
                  <a:lnTo>
                    <a:pt x="28575" y="219075"/>
                  </a:lnTo>
                  <a:cubicBezTo>
                    <a:pt x="12793" y="219075"/>
                    <a:pt x="0" y="206281"/>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77" name="Freeform: Shape 2076">
              <a:extLst>
                <a:ext uri="{FF2B5EF4-FFF2-40B4-BE49-F238E27FC236}">
                  <a16:creationId xmlns:a16="http://schemas.microsoft.com/office/drawing/2014/main" id="{4605F7D4-F568-5EC3-76F1-318F8D7E54FF}"/>
                </a:ext>
              </a:extLst>
            </p:cNvPr>
            <p:cNvSpPr>
              <a:spLocks noGrp="1" noRot="1" noMove="1" noResize="1" noEditPoints="1" noAdjustHandles="1" noChangeArrowheads="1" noChangeShapeType="1"/>
            </p:cNvSpPr>
            <p:nvPr/>
          </p:nvSpPr>
          <p:spPr>
            <a:xfrm>
              <a:off x="1286065" y="2897981"/>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78" name="Freeform: Shape 2077">
              <a:extLst>
                <a:ext uri="{FF2B5EF4-FFF2-40B4-BE49-F238E27FC236}">
                  <a16:creationId xmlns:a16="http://schemas.microsoft.com/office/drawing/2014/main" id="{8DEC53DA-F66D-9698-7F5E-8E2EC9E1F72D}"/>
                </a:ext>
              </a:extLst>
            </p:cNvPr>
            <p:cNvSpPr>
              <a:spLocks noGrp="1" noRot="1" noMove="1" noResize="1" noEditPoints="1" noAdjustHandles="1" noChangeArrowheads="1" noChangeShapeType="1"/>
            </p:cNvSpPr>
            <p:nvPr/>
          </p:nvSpPr>
          <p:spPr>
            <a:xfrm>
              <a:off x="1286065" y="3247548"/>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4"/>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4"/>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79" name="Freeform: Shape 2078">
              <a:extLst>
                <a:ext uri="{FF2B5EF4-FFF2-40B4-BE49-F238E27FC236}">
                  <a16:creationId xmlns:a16="http://schemas.microsoft.com/office/drawing/2014/main" id="{A6F27F06-B812-5C1B-9FC8-865D20C5B40E}"/>
                </a:ext>
              </a:extLst>
            </p:cNvPr>
            <p:cNvSpPr>
              <a:spLocks noGrp="1" noRot="1" noMove="1" noResize="1" noEditPoints="1" noAdjustHandles="1" noChangeArrowheads="1" noChangeShapeType="1"/>
            </p:cNvSpPr>
            <p:nvPr/>
          </p:nvSpPr>
          <p:spPr>
            <a:xfrm>
              <a:off x="1286065" y="3597116"/>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80" name="Freeform: Shape 2079">
              <a:extLst>
                <a:ext uri="{FF2B5EF4-FFF2-40B4-BE49-F238E27FC236}">
                  <a16:creationId xmlns:a16="http://schemas.microsoft.com/office/drawing/2014/main" id="{88844AB9-DD77-4D2D-25DC-A83A7F5E80D0}"/>
                </a:ext>
              </a:extLst>
            </p:cNvPr>
            <p:cNvSpPr>
              <a:spLocks noGrp="1" noRot="1" noMove="1" noResize="1" noEditPoints="1" noAdjustHandles="1" noChangeArrowheads="1" noChangeShapeType="1"/>
            </p:cNvSpPr>
            <p:nvPr/>
          </p:nvSpPr>
          <p:spPr>
            <a:xfrm>
              <a:off x="1286065" y="3946683"/>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81" name="Freeform: Shape 2080">
              <a:extLst>
                <a:ext uri="{FF2B5EF4-FFF2-40B4-BE49-F238E27FC236}">
                  <a16:creationId xmlns:a16="http://schemas.microsoft.com/office/drawing/2014/main" id="{4C4A407A-8355-67F1-0C94-7C237040F708}"/>
                </a:ext>
              </a:extLst>
            </p:cNvPr>
            <p:cNvSpPr>
              <a:spLocks noGrp="1" noRot="1" noMove="1" noResize="1" noEditPoints="1" noAdjustHandles="1" noChangeArrowheads="1" noChangeShapeType="1"/>
            </p:cNvSpPr>
            <p:nvPr/>
          </p:nvSpPr>
          <p:spPr>
            <a:xfrm>
              <a:off x="1286065" y="4296251"/>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1"/>
                    <a:pt x="1211169" y="219075"/>
                    <a:pt x="1195387" y="219075"/>
                  </a:cubicBezTo>
                  <a:lnTo>
                    <a:pt x="28575" y="219075"/>
                  </a:lnTo>
                  <a:cubicBezTo>
                    <a:pt x="12793" y="219075"/>
                    <a:pt x="0" y="206281"/>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sp>
          <p:nvSpPr>
            <p:cNvPr id="2082" name="Freeform: Shape 2081">
              <a:extLst>
                <a:ext uri="{FF2B5EF4-FFF2-40B4-BE49-F238E27FC236}">
                  <a16:creationId xmlns:a16="http://schemas.microsoft.com/office/drawing/2014/main" id="{E364CBA3-A8A6-0AEF-E19F-369053F63193}"/>
                </a:ext>
              </a:extLst>
            </p:cNvPr>
            <p:cNvSpPr>
              <a:spLocks noGrp="1" noRot="1" noMove="1" noResize="1" noEditPoints="1" noAdjustHandles="1" noChangeArrowheads="1" noChangeShapeType="1"/>
            </p:cNvSpPr>
            <p:nvPr/>
          </p:nvSpPr>
          <p:spPr>
            <a:xfrm>
              <a:off x="1286065" y="4645818"/>
              <a:ext cx="1223962" cy="219075"/>
            </a:xfrm>
            <a:custGeom>
              <a:avLst/>
              <a:gdLst>
                <a:gd name="connsiteX0" fmla="*/ 1195387 w 1223962"/>
                <a:gd name="connsiteY0" fmla="*/ 0 h 219075"/>
                <a:gd name="connsiteX1" fmla="*/ 1223962 w 1223962"/>
                <a:gd name="connsiteY1" fmla="*/ 28575 h 219075"/>
                <a:gd name="connsiteX2" fmla="*/ 1223962 w 1223962"/>
                <a:gd name="connsiteY2" fmla="*/ 190500 h 219075"/>
                <a:gd name="connsiteX3" fmla="*/ 1195387 w 1223962"/>
                <a:gd name="connsiteY3" fmla="*/ 219075 h 219075"/>
                <a:gd name="connsiteX4" fmla="*/ 28575 w 1223962"/>
                <a:gd name="connsiteY4" fmla="*/ 219075 h 219075"/>
                <a:gd name="connsiteX5" fmla="*/ 0 w 1223962"/>
                <a:gd name="connsiteY5" fmla="*/ 190500 h 219075"/>
                <a:gd name="connsiteX6" fmla="*/ 0 w 1223962"/>
                <a:gd name="connsiteY6" fmla="*/ 28575 h 219075"/>
                <a:gd name="connsiteX7" fmla="*/ 28575 w 1223962"/>
                <a:gd name="connsiteY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962" h="219075">
                  <a:moveTo>
                    <a:pt x="1195387" y="0"/>
                  </a:moveTo>
                  <a:cubicBezTo>
                    <a:pt x="1211169" y="0"/>
                    <a:pt x="1223962" y="12793"/>
                    <a:pt x="1223962" y="28575"/>
                  </a:cubicBezTo>
                  <a:lnTo>
                    <a:pt x="1223962" y="190500"/>
                  </a:lnTo>
                  <a:cubicBezTo>
                    <a:pt x="1223962" y="206282"/>
                    <a:pt x="1211169" y="219075"/>
                    <a:pt x="1195387" y="219075"/>
                  </a:cubicBezTo>
                  <a:lnTo>
                    <a:pt x="28575" y="219075"/>
                  </a:lnTo>
                  <a:cubicBezTo>
                    <a:pt x="12793" y="219075"/>
                    <a:pt x="0" y="206282"/>
                    <a:pt x="0" y="190500"/>
                  </a:cubicBezTo>
                  <a:lnTo>
                    <a:pt x="0" y="28575"/>
                  </a:lnTo>
                  <a:cubicBezTo>
                    <a:pt x="0" y="12793"/>
                    <a:pt x="12793" y="0"/>
                    <a:pt x="28575" y="0"/>
                  </a:cubicBezTo>
                  <a:close/>
                </a:path>
              </a:pathLst>
            </a:custGeom>
            <a:solidFill>
              <a:srgbClr val="3659BD"/>
            </a:solidFill>
            <a:ln w="4763" cap="flat">
              <a:noFill/>
              <a:prstDash val="solid"/>
              <a:miter/>
            </a:ln>
          </p:spPr>
          <p:txBody>
            <a:bodyPr rtlCol="0" anchor="ctr"/>
            <a:lstStyle/>
            <a:p>
              <a:endParaRPr lang="fi-FI"/>
            </a:p>
          </p:txBody>
        </p:sp>
      </p:grpSp>
      <p:grpSp>
        <p:nvGrpSpPr>
          <p:cNvPr id="2087" name="Group 2086">
            <a:extLst>
              <a:ext uri="{FF2B5EF4-FFF2-40B4-BE49-F238E27FC236}">
                <a16:creationId xmlns:a16="http://schemas.microsoft.com/office/drawing/2014/main" id="{80FD5953-7DB5-03B9-DBAB-71F458DEE030}"/>
              </a:ext>
              <a:ext uri="{C183D7F6-B498-43B3-948B-1728B52AA6E4}">
                <adec:decorative xmlns:adec="http://schemas.microsoft.com/office/drawing/2017/decorative" xmlns="" val="1"/>
              </a:ext>
            </a:extLst>
          </p:cNvPr>
          <p:cNvGrpSpPr>
            <a:grpSpLocks noGrp="1" noUngrp="1" noRot="1" noMove="1" noResize="1"/>
          </p:cNvGrpSpPr>
          <p:nvPr/>
        </p:nvGrpSpPr>
        <p:grpSpPr>
          <a:xfrm>
            <a:off x="119258" y="2676525"/>
            <a:ext cx="1110245" cy="1115044"/>
            <a:chOff x="138922" y="2676525"/>
            <a:chExt cx="1110245" cy="1115044"/>
          </a:xfrm>
        </p:grpSpPr>
        <p:sp>
          <p:nvSpPr>
            <p:cNvPr id="2084" name="Freeform: Shape 2083">
              <a:extLst>
                <a:ext uri="{FF2B5EF4-FFF2-40B4-BE49-F238E27FC236}">
                  <a16:creationId xmlns:a16="http://schemas.microsoft.com/office/drawing/2014/main" id="{6CD0430C-B120-D10D-74FE-78353C5F45A6}"/>
                </a:ext>
              </a:extLst>
            </p:cNvPr>
            <p:cNvSpPr>
              <a:spLocks noGrp="1" noRot="1" noMove="1" noResize="1" noEditPoints="1" noAdjustHandles="1" noChangeArrowheads="1" noChangeShapeType="1"/>
            </p:cNvSpPr>
            <p:nvPr/>
          </p:nvSpPr>
          <p:spPr>
            <a:xfrm>
              <a:off x="138922" y="2676525"/>
              <a:ext cx="1110245" cy="304800"/>
            </a:xfrm>
            <a:custGeom>
              <a:avLst/>
              <a:gdLst>
                <a:gd name="connsiteX0" fmla="*/ 524256 w 1110245"/>
                <a:gd name="connsiteY0" fmla="*/ 304800 h 304800"/>
                <a:gd name="connsiteX1" fmla="*/ 1000506 w 1110245"/>
                <a:gd name="connsiteY1" fmla="*/ 304800 h 304800"/>
                <a:gd name="connsiteX2" fmla="*/ 1022652 w 1110245"/>
                <a:gd name="connsiteY2" fmla="*/ 292846 h 304800"/>
                <a:gd name="connsiteX3" fmla="*/ 1106995 w 1110245"/>
                <a:gd name="connsiteY3" fmla="*/ 164354 h 304800"/>
                <a:gd name="connsiteX4" fmla="*/ 1106995 w 1110245"/>
                <a:gd name="connsiteY4" fmla="*/ 140446 h 304800"/>
                <a:gd name="connsiteX5" fmla="*/ 1022652 w 1110245"/>
                <a:gd name="connsiteY5" fmla="*/ 11954 h 304800"/>
                <a:gd name="connsiteX6" fmla="*/ 1000506 w 1110245"/>
                <a:gd name="connsiteY6" fmla="*/ 0 h 304800"/>
                <a:gd name="connsiteX7" fmla="*/ 57150 w 1110245"/>
                <a:gd name="connsiteY7" fmla="*/ 0 h 304800"/>
                <a:gd name="connsiteX8" fmla="*/ 0 w 1110245"/>
                <a:gd name="connsiteY8" fmla="*/ 57150 h 304800"/>
                <a:gd name="connsiteX9" fmla="*/ 0 w 1110245"/>
                <a:gd name="connsiteY9" fmla="*/ 247650 h 304800"/>
                <a:gd name="connsiteX10" fmla="*/ 57150 w 1110245"/>
                <a:gd name="connsiteY10" fmla="*/ 304800 h 304800"/>
                <a:gd name="connsiteX11" fmla="*/ 524304 w 1110245"/>
                <a:gd name="connsiteY1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245" h="304800">
                  <a:moveTo>
                    <a:pt x="524256" y="304800"/>
                  </a:moveTo>
                  <a:lnTo>
                    <a:pt x="1000506" y="304800"/>
                  </a:lnTo>
                  <a:cubicBezTo>
                    <a:pt x="1008412" y="304800"/>
                    <a:pt x="1018318" y="299466"/>
                    <a:pt x="1022652" y="292846"/>
                  </a:cubicBezTo>
                  <a:lnTo>
                    <a:pt x="1106995" y="164354"/>
                  </a:lnTo>
                  <a:cubicBezTo>
                    <a:pt x="1111329" y="157734"/>
                    <a:pt x="1111329" y="147066"/>
                    <a:pt x="1106995" y="140446"/>
                  </a:cubicBezTo>
                  <a:lnTo>
                    <a:pt x="1022652" y="11954"/>
                  </a:lnTo>
                  <a:cubicBezTo>
                    <a:pt x="1018318" y="5334"/>
                    <a:pt x="1008412" y="0"/>
                    <a:pt x="1000506" y="0"/>
                  </a:cubicBezTo>
                  <a:lnTo>
                    <a:pt x="57150" y="0"/>
                  </a:lnTo>
                  <a:cubicBezTo>
                    <a:pt x="25575" y="0"/>
                    <a:pt x="0" y="25575"/>
                    <a:pt x="0" y="57150"/>
                  </a:cubicBezTo>
                  <a:lnTo>
                    <a:pt x="0" y="247650"/>
                  </a:lnTo>
                  <a:cubicBezTo>
                    <a:pt x="0" y="279225"/>
                    <a:pt x="25575" y="304800"/>
                    <a:pt x="57150" y="304800"/>
                  </a:cubicBezTo>
                  <a:lnTo>
                    <a:pt x="524304" y="304800"/>
                  </a:lnTo>
                  <a:close/>
                </a:path>
              </a:pathLst>
            </a:custGeom>
            <a:solidFill>
              <a:srgbClr val="F28700"/>
            </a:solidFill>
            <a:ln w="4763" cap="flat">
              <a:noFill/>
              <a:prstDash val="solid"/>
              <a:miter/>
            </a:ln>
          </p:spPr>
          <p:txBody>
            <a:bodyPr rtlCol="0" anchor="ctr"/>
            <a:lstStyle/>
            <a:p>
              <a:endParaRPr lang="fi-FI"/>
            </a:p>
          </p:txBody>
        </p:sp>
        <p:sp>
          <p:nvSpPr>
            <p:cNvPr id="2085" name="Freeform: Shape 2084">
              <a:extLst>
                <a:ext uri="{FF2B5EF4-FFF2-40B4-BE49-F238E27FC236}">
                  <a16:creationId xmlns:a16="http://schemas.microsoft.com/office/drawing/2014/main" id="{CB9517AA-B312-0F6D-8368-1D81BA94AFCD}"/>
                </a:ext>
              </a:extLst>
            </p:cNvPr>
            <p:cNvSpPr>
              <a:spLocks noGrp="1" noRot="1" noMove="1" noResize="1" noEditPoints="1" noAdjustHandles="1" noChangeArrowheads="1" noChangeShapeType="1"/>
            </p:cNvSpPr>
            <p:nvPr/>
          </p:nvSpPr>
          <p:spPr>
            <a:xfrm>
              <a:off x="138922" y="3081623"/>
              <a:ext cx="1110245" cy="304800"/>
            </a:xfrm>
            <a:custGeom>
              <a:avLst/>
              <a:gdLst>
                <a:gd name="connsiteX0" fmla="*/ 524256 w 1110245"/>
                <a:gd name="connsiteY0" fmla="*/ 304800 h 304800"/>
                <a:gd name="connsiteX1" fmla="*/ 1000506 w 1110245"/>
                <a:gd name="connsiteY1" fmla="*/ 304800 h 304800"/>
                <a:gd name="connsiteX2" fmla="*/ 1022652 w 1110245"/>
                <a:gd name="connsiteY2" fmla="*/ 292846 h 304800"/>
                <a:gd name="connsiteX3" fmla="*/ 1106995 w 1110245"/>
                <a:gd name="connsiteY3" fmla="*/ 164354 h 304800"/>
                <a:gd name="connsiteX4" fmla="*/ 1106995 w 1110245"/>
                <a:gd name="connsiteY4" fmla="*/ 140446 h 304800"/>
                <a:gd name="connsiteX5" fmla="*/ 1022652 w 1110245"/>
                <a:gd name="connsiteY5" fmla="*/ 11954 h 304800"/>
                <a:gd name="connsiteX6" fmla="*/ 1000506 w 1110245"/>
                <a:gd name="connsiteY6" fmla="*/ 0 h 304800"/>
                <a:gd name="connsiteX7" fmla="*/ 57150 w 1110245"/>
                <a:gd name="connsiteY7" fmla="*/ 0 h 304800"/>
                <a:gd name="connsiteX8" fmla="*/ 0 w 1110245"/>
                <a:gd name="connsiteY8" fmla="*/ 57150 h 304800"/>
                <a:gd name="connsiteX9" fmla="*/ 0 w 1110245"/>
                <a:gd name="connsiteY9" fmla="*/ 247650 h 304800"/>
                <a:gd name="connsiteX10" fmla="*/ 57150 w 1110245"/>
                <a:gd name="connsiteY10" fmla="*/ 304800 h 304800"/>
                <a:gd name="connsiteX11" fmla="*/ 524304 w 1110245"/>
                <a:gd name="connsiteY1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245" h="304800">
                  <a:moveTo>
                    <a:pt x="524256" y="304800"/>
                  </a:moveTo>
                  <a:lnTo>
                    <a:pt x="1000506" y="304800"/>
                  </a:lnTo>
                  <a:cubicBezTo>
                    <a:pt x="1008412" y="304800"/>
                    <a:pt x="1018318" y="299466"/>
                    <a:pt x="1022652" y="292846"/>
                  </a:cubicBezTo>
                  <a:lnTo>
                    <a:pt x="1106995" y="164354"/>
                  </a:lnTo>
                  <a:cubicBezTo>
                    <a:pt x="1111329" y="157734"/>
                    <a:pt x="1111329" y="147066"/>
                    <a:pt x="1106995" y="140446"/>
                  </a:cubicBezTo>
                  <a:lnTo>
                    <a:pt x="1022652" y="11954"/>
                  </a:lnTo>
                  <a:cubicBezTo>
                    <a:pt x="1018318" y="5334"/>
                    <a:pt x="1008412" y="0"/>
                    <a:pt x="1000506" y="0"/>
                  </a:cubicBezTo>
                  <a:lnTo>
                    <a:pt x="57150" y="0"/>
                  </a:lnTo>
                  <a:cubicBezTo>
                    <a:pt x="25575" y="0"/>
                    <a:pt x="0" y="25575"/>
                    <a:pt x="0" y="57150"/>
                  </a:cubicBezTo>
                  <a:lnTo>
                    <a:pt x="0" y="247650"/>
                  </a:lnTo>
                  <a:cubicBezTo>
                    <a:pt x="0" y="279225"/>
                    <a:pt x="25575" y="304800"/>
                    <a:pt x="57150" y="304800"/>
                  </a:cubicBezTo>
                  <a:lnTo>
                    <a:pt x="524304" y="304800"/>
                  </a:lnTo>
                  <a:close/>
                </a:path>
              </a:pathLst>
            </a:custGeom>
            <a:solidFill>
              <a:srgbClr val="F28700"/>
            </a:solidFill>
            <a:ln w="4763" cap="flat">
              <a:noFill/>
              <a:prstDash val="solid"/>
              <a:miter/>
            </a:ln>
          </p:spPr>
          <p:txBody>
            <a:bodyPr rtlCol="0" anchor="ctr"/>
            <a:lstStyle/>
            <a:p>
              <a:endParaRPr lang="fi-FI"/>
            </a:p>
          </p:txBody>
        </p:sp>
        <p:sp>
          <p:nvSpPr>
            <p:cNvPr id="2086" name="Freeform: Shape 2085">
              <a:extLst>
                <a:ext uri="{FF2B5EF4-FFF2-40B4-BE49-F238E27FC236}">
                  <a16:creationId xmlns:a16="http://schemas.microsoft.com/office/drawing/2014/main" id="{A1542D9A-574E-559B-2460-F650BB7D838E}"/>
                </a:ext>
              </a:extLst>
            </p:cNvPr>
            <p:cNvSpPr>
              <a:spLocks noGrp="1" noRot="1" noMove="1" noResize="1" noEditPoints="1" noAdjustHandles="1" noChangeArrowheads="1" noChangeShapeType="1"/>
            </p:cNvSpPr>
            <p:nvPr/>
          </p:nvSpPr>
          <p:spPr>
            <a:xfrm>
              <a:off x="138922" y="3486769"/>
              <a:ext cx="1110245" cy="304800"/>
            </a:xfrm>
            <a:custGeom>
              <a:avLst/>
              <a:gdLst>
                <a:gd name="connsiteX0" fmla="*/ 524256 w 1110245"/>
                <a:gd name="connsiteY0" fmla="*/ 304800 h 304800"/>
                <a:gd name="connsiteX1" fmla="*/ 1000506 w 1110245"/>
                <a:gd name="connsiteY1" fmla="*/ 304800 h 304800"/>
                <a:gd name="connsiteX2" fmla="*/ 1022652 w 1110245"/>
                <a:gd name="connsiteY2" fmla="*/ 292846 h 304800"/>
                <a:gd name="connsiteX3" fmla="*/ 1106995 w 1110245"/>
                <a:gd name="connsiteY3" fmla="*/ 164354 h 304800"/>
                <a:gd name="connsiteX4" fmla="*/ 1106995 w 1110245"/>
                <a:gd name="connsiteY4" fmla="*/ 140446 h 304800"/>
                <a:gd name="connsiteX5" fmla="*/ 1022652 w 1110245"/>
                <a:gd name="connsiteY5" fmla="*/ 11954 h 304800"/>
                <a:gd name="connsiteX6" fmla="*/ 1000506 w 1110245"/>
                <a:gd name="connsiteY6" fmla="*/ 0 h 304800"/>
                <a:gd name="connsiteX7" fmla="*/ 57150 w 1110245"/>
                <a:gd name="connsiteY7" fmla="*/ 0 h 304800"/>
                <a:gd name="connsiteX8" fmla="*/ 0 w 1110245"/>
                <a:gd name="connsiteY8" fmla="*/ 57150 h 304800"/>
                <a:gd name="connsiteX9" fmla="*/ 0 w 1110245"/>
                <a:gd name="connsiteY9" fmla="*/ 247650 h 304800"/>
                <a:gd name="connsiteX10" fmla="*/ 57150 w 1110245"/>
                <a:gd name="connsiteY10" fmla="*/ 304800 h 304800"/>
                <a:gd name="connsiteX11" fmla="*/ 524304 w 1110245"/>
                <a:gd name="connsiteY11"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245" h="304800">
                  <a:moveTo>
                    <a:pt x="524256" y="304800"/>
                  </a:moveTo>
                  <a:lnTo>
                    <a:pt x="1000506" y="304800"/>
                  </a:lnTo>
                  <a:cubicBezTo>
                    <a:pt x="1008412" y="304800"/>
                    <a:pt x="1018318" y="299466"/>
                    <a:pt x="1022652" y="292846"/>
                  </a:cubicBezTo>
                  <a:lnTo>
                    <a:pt x="1106995" y="164354"/>
                  </a:lnTo>
                  <a:cubicBezTo>
                    <a:pt x="1111329" y="157734"/>
                    <a:pt x="1111329" y="147066"/>
                    <a:pt x="1106995" y="140446"/>
                  </a:cubicBezTo>
                  <a:lnTo>
                    <a:pt x="1022652" y="11954"/>
                  </a:lnTo>
                  <a:cubicBezTo>
                    <a:pt x="1018318" y="5334"/>
                    <a:pt x="1008412" y="0"/>
                    <a:pt x="1000506" y="0"/>
                  </a:cubicBezTo>
                  <a:lnTo>
                    <a:pt x="57150" y="0"/>
                  </a:lnTo>
                  <a:cubicBezTo>
                    <a:pt x="25575" y="0"/>
                    <a:pt x="0" y="25575"/>
                    <a:pt x="0" y="57150"/>
                  </a:cubicBezTo>
                  <a:lnTo>
                    <a:pt x="0" y="247650"/>
                  </a:lnTo>
                  <a:cubicBezTo>
                    <a:pt x="0" y="279225"/>
                    <a:pt x="25575" y="304800"/>
                    <a:pt x="57150" y="304800"/>
                  </a:cubicBezTo>
                  <a:lnTo>
                    <a:pt x="524304" y="304800"/>
                  </a:lnTo>
                  <a:close/>
                </a:path>
              </a:pathLst>
            </a:custGeom>
            <a:solidFill>
              <a:srgbClr val="F28700"/>
            </a:solidFill>
            <a:ln w="4763" cap="flat">
              <a:noFill/>
              <a:prstDash val="solid"/>
              <a:miter/>
            </a:ln>
          </p:spPr>
          <p:txBody>
            <a:bodyPr rtlCol="0" anchor="ctr"/>
            <a:lstStyle/>
            <a:p>
              <a:endParaRPr lang="fi-FI"/>
            </a:p>
          </p:txBody>
        </p:sp>
      </p:grpSp>
      <p:sp>
        <p:nvSpPr>
          <p:cNvPr id="2099" name="Freeform: Shape 2098">
            <a:extLst>
              <a:ext uri="{FF2B5EF4-FFF2-40B4-BE49-F238E27FC236}">
                <a16:creationId xmlns:a16="http://schemas.microsoft.com/office/drawing/2014/main" id="{F9C8517C-F480-437B-E0CA-929747B435D2}"/>
              </a:ext>
              <a:ext uri="{C183D7F6-B498-43B3-948B-1728B52AA6E4}">
                <adec:decorative xmlns:adec="http://schemas.microsoft.com/office/drawing/2017/decorative" xmlns="" val="1"/>
              </a:ext>
            </a:extLst>
          </p:cNvPr>
          <p:cNvSpPr>
            <a:spLocks/>
          </p:cNvSpPr>
          <p:nvPr/>
        </p:nvSpPr>
        <p:spPr>
          <a:xfrm>
            <a:off x="152400" y="149751"/>
            <a:ext cx="8839200" cy="4762"/>
          </a:xfrm>
          <a:custGeom>
            <a:avLst/>
            <a:gdLst>
              <a:gd name="connsiteX0" fmla="*/ 0 w 8839200"/>
              <a:gd name="connsiteY0" fmla="*/ 0 h 4762"/>
              <a:gd name="connsiteX1" fmla="*/ 8839200 w 8839200"/>
              <a:gd name="connsiteY1" fmla="*/ 0 h 4762"/>
            </a:gdLst>
            <a:ahLst/>
            <a:cxnLst>
              <a:cxn ang="0">
                <a:pos x="connsiteX0" y="connsiteY0"/>
              </a:cxn>
              <a:cxn ang="0">
                <a:pos x="connsiteX1" y="connsiteY1"/>
              </a:cxn>
            </a:cxnLst>
            <a:rect l="l" t="t" r="r" b="b"/>
            <a:pathLst>
              <a:path w="8839200" h="4762">
                <a:moveTo>
                  <a:pt x="0" y="0"/>
                </a:moveTo>
                <a:lnTo>
                  <a:pt x="8839200" y="0"/>
                </a:lnTo>
              </a:path>
            </a:pathLst>
          </a:custGeom>
          <a:ln w="11906" cap="flat">
            <a:solidFill>
              <a:srgbClr val="F28700"/>
            </a:solidFill>
            <a:prstDash val="solid"/>
            <a:miter/>
          </a:ln>
        </p:spPr>
        <p:txBody>
          <a:bodyPr rtlCol="0" anchor="ctr"/>
          <a:lstStyle/>
          <a:p>
            <a:endParaRPr lang="fi-FI"/>
          </a:p>
        </p:txBody>
      </p:sp>
      <p:sp>
        <p:nvSpPr>
          <p:cNvPr id="18" name="Title 17">
            <a:extLst>
              <a:ext uri="{FF2B5EF4-FFF2-40B4-BE49-F238E27FC236}">
                <a16:creationId xmlns:a16="http://schemas.microsoft.com/office/drawing/2014/main" id="{71523BDA-F299-A75A-415E-016A16CD10A9}"/>
              </a:ext>
            </a:extLst>
          </p:cNvPr>
          <p:cNvSpPr txBox="1">
            <a:spLocks noGrp="1"/>
          </p:cNvSpPr>
          <p:nvPr>
            <p:ph type="title" idx="4294967295"/>
          </p:nvPr>
        </p:nvSpPr>
        <p:spPr>
          <a:xfrm>
            <a:off x="2605988" y="23387"/>
            <a:ext cx="3132000" cy="246221"/>
          </a:xfrm>
          <a:prstGeom prst="rect">
            <a:avLst/>
          </a:prstGeom>
          <a:solidFill>
            <a:srgbClr val="FFEED9"/>
          </a:solid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20" normalizeH="0" baseline="0" noProof="0">
                <a:ln>
                  <a:noFill/>
                </a:ln>
                <a:solidFill>
                  <a:schemeClr val="accent1"/>
                </a:solidFill>
                <a:effectLst/>
                <a:uLnTx/>
                <a:uFillTx/>
                <a:latin typeface="Arial Narrow" panose="020B0606020202030204" pitchFamily="34" charset="0"/>
                <a:ea typeface="+mn-ea"/>
                <a:cs typeface="+mn-cs"/>
              </a:rPr>
              <a:t>SERVICEHELHETEN FÖR STÖD FÖR ARBETSFÖRMÅGA</a:t>
            </a:r>
            <a:endParaRPr kumimoji="0" lang="fi-FI" sz="1000" b="1" i="0" u="none" strike="noStrike" kern="1200" cap="none" spc="20" normalizeH="0" baseline="0" noProof="0">
              <a:ln>
                <a:noFill/>
              </a:ln>
              <a:solidFill>
                <a:schemeClr val="accent1"/>
              </a:solidFill>
              <a:effectLst/>
              <a:uLnTx/>
              <a:uFillTx/>
              <a:latin typeface="Arial Narrow" panose="020B0606020202030204" pitchFamily="34" charset="0"/>
              <a:ea typeface="+mn-ea"/>
              <a:cs typeface="+mn-cs"/>
            </a:endParaRPr>
          </a:p>
        </p:txBody>
      </p:sp>
      <p:sp>
        <p:nvSpPr>
          <p:cNvPr id="1952" name="TextBox 1951">
            <a:extLst>
              <a:ext uri="{FF2B5EF4-FFF2-40B4-BE49-F238E27FC236}">
                <a16:creationId xmlns:a16="http://schemas.microsoft.com/office/drawing/2014/main" id="{32E53272-1064-42C5-F9BB-F747028D073D}"/>
              </a:ext>
            </a:extLst>
          </p:cNvPr>
          <p:cNvSpPr txBox="1"/>
          <p:nvPr/>
        </p:nvSpPr>
        <p:spPr>
          <a:xfrm>
            <a:off x="143507" y="383834"/>
            <a:ext cx="1944216" cy="253916"/>
          </a:xfrm>
          <a:prstGeom prst="rect">
            <a:avLst/>
          </a:prstGeom>
          <a:noFill/>
        </p:spPr>
        <p:txBody>
          <a:bodyPr wrap="square" rtlCol="0">
            <a:spAutoFit/>
          </a:bodyPr>
          <a:lstStyle/>
          <a:p>
            <a:r>
              <a:rPr lang="en-GB" sz="1000" b="1" spc="20">
                <a:latin typeface="Arial Narrow" panose="020B0606020202030204" pitchFamily="34" charset="0"/>
              </a:rPr>
              <a:t>Österbottens välfärdsområde</a:t>
            </a:r>
            <a:endParaRPr lang="fi-FI" sz="1000" b="1" spc="20">
              <a:latin typeface="Arial Narrow" panose="020B0606020202030204" pitchFamily="34" charset="0"/>
            </a:endParaRPr>
          </a:p>
        </p:txBody>
      </p:sp>
      <p:pic>
        <p:nvPicPr>
          <p:cNvPr id="1946" name="Picture 1945" descr="Työkykyohjelman logo">
            <a:extLst>
              <a:ext uri="{FF2B5EF4-FFF2-40B4-BE49-F238E27FC236}">
                <a16:creationId xmlns:a16="http://schemas.microsoft.com/office/drawing/2014/main" id="{846E6F7E-1EF8-502E-8B68-5D0FD04EF7B1}"/>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179512" y="722388"/>
            <a:ext cx="1584176" cy="317775"/>
          </a:xfrm>
          <a:prstGeom prst="rect">
            <a:avLst/>
          </a:prstGeom>
        </p:spPr>
      </p:pic>
      <p:sp>
        <p:nvSpPr>
          <p:cNvPr id="1925" name="TextBox 1924">
            <a:extLst>
              <a:ext uri="{FF2B5EF4-FFF2-40B4-BE49-F238E27FC236}">
                <a16:creationId xmlns:a16="http://schemas.microsoft.com/office/drawing/2014/main" id="{8EC0C5E5-3B5B-F841-AA01-049C32593873}"/>
              </a:ext>
            </a:extLst>
          </p:cNvPr>
          <p:cNvSpPr txBox="1"/>
          <p:nvPr/>
        </p:nvSpPr>
        <p:spPr>
          <a:xfrm>
            <a:off x="182429" y="2287573"/>
            <a:ext cx="918784" cy="338554"/>
          </a:xfrm>
          <a:prstGeom prst="rect">
            <a:avLst/>
          </a:prstGeom>
          <a:noFill/>
        </p:spPr>
        <p:txBody>
          <a:bodyPr wrap="square" rtlCol="0">
            <a:spAutoFit/>
          </a:bodyPr>
          <a:lstStyle/>
          <a:p>
            <a:pPr algn="ctr"/>
            <a:r>
              <a:rPr lang="en-GB" sz="800" b="1" spc="20">
                <a:latin typeface="Arial Narrow" panose="020B0606020202030204" pitchFamily="34" charset="0"/>
              </a:rPr>
              <a:t>IDENTIFIERING AV KLIENTER</a:t>
            </a:r>
            <a:endParaRPr lang="fi-FI" sz="800" b="1" spc="20">
              <a:latin typeface="Arial Narrow" panose="020B0606020202030204" pitchFamily="34" charset="0"/>
            </a:endParaRPr>
          </a:p>
        </p:txBody>
      </p:sp>
      <p:sp>
        <p:nvSpPr>
          <p:cNvPr id="1926" name="TextBox 1925">
            <a:extLst>
              <a:ext uri="{FF2B5EF4-FFF2-40B4-BE49-F238E27FC236}">
                <a16:creationId xmlns:a16="http://schemas.microsoft.com/office/drawing/2014/main" id="{4E807D3A-7990-C762-8985-868C81A9FE4E}"/>
              </a:ext>
            </a:extLst>
          </p:cNvPr>
          <p:cNvSpPr txBox="1"/>
          <p:nvPr/>
        </p:nvSpPr>
        <p:spPr>
          <a:xfrm>
            <a:off x="90955" y="2662806"/>
            <a:ext cx="1121396" cy="323165"/>
          </a:xfrm>
          <a:prstGeom prst="rect">
            <a:avLst/>
          </a:prstGeom>
          <a:noFill/>
        </p:spPr>
        <p:txBody>
          <a:bodyPr wrap="square" rtlCol="0">
            <a:spAutoFit/>
          </a:bodyPr>
          <a:lstStyle/>
          <a:p>
            <a:pPr algn="ctr"/>
            <a:r>
              <a:rPr lang="sv-SE" sz="750" b="1" i="0" u="none" strike="noStrike" baseline="0">
                <a:solidFill>
                  <a:srgbClr val="FFFFFF"/>
                </a:solidFill>
                <a:latin typeface="Arial Narrow" panose="020B0606020202030204" pitchFamily="34" charset="0"/>
              </a:rPr>
              <a:t>Nya klienter som söker sig till tjänsterna</a:t>
            </a:r>
            <a:endParaRPr lang="fi-FI" sz="750" b="1" spc="20">
              <a:latin typeface="Arial Narrow" panose="020B0606020202030204" pitchFamily="34" charset="0"/>
            </a:endParaRPr>
          </a:p>
        </p:txBody>
      </p:sp>
      <p:sp>
        <p:nvSpPr>
          <p:cNvPr id="1927" name="TextBox 1926">
            <a:extLst>
              <a:ext uri="{FF2B5EF4-FFF2-40B4-BE49-F238E27FC236}">
                <a16:creationId xmlns:a16="http://schemas.microsoft.com/office/drawing/2014/main" id="{A591C401-8646-57C5-5DD4-CFB3E23650FF}"/>
              </a:ext>
            </a:extLst>
          </p:cNvPr>
          <p:cNvSpPr txBox="1"/>
          <p:nvPr/>
        </p:nvSpPr>
        <p:spPr>
          <a:xfrm>
            <a:off x="127649" y="3069207"/>
            <a:ext cx="1048008" cy="323165"/>
          </a:xfrm>
          <a:prstGeom prst="rect">
            <a:avLst/>
          </a:prstGeom>
          <a:noFill/>
        </p:spPr>
        <p:txBody>
          <a:bodyPr wrap="square" rtlCol="0">
            <a:spAutoFit/>
          </a:bodyPr>
          <a:lstStyle/>
          <a:p>
            <a:pPr algn="ctr"/>
            <a:r>
              <a:rPr lang="sv-SE" sz="750" b="1" i="0" u="none" strike="noStrike" baseline="0">
                <a:solidFill>
                  <a:schemeClr val="bg1"/>
                </a:solidFill>
                <a:latin typeface="Arial Narrow" panose="020B0606020202030204" pitchFamily="34" charset="0"/>
              </a:rPr>
              <a:t>Personer som står utanför tjänsterna</a:t>
            </a:r>
            <a:endParaRPr lang="fi-FI" sz="750" b="1" spc="20">
              <a:solidFill>
                <a:schemeClr val="bg1"/>
              </a:solidFill>
              <a:latin typeface="Arial Narrow" panose="020B0606020202030204" pitchFamily="34" charset="0"/>
            </a:endParaRPr>
          </a:p>
        </p:txBody>
      </p:sp>
      <p:sp>
        <p:nvSpPr>
          <p:cNvPr id="1929" name="TextBox 1928">
            <a:extLst>
              <a:ext uri="{FF2B5EF4-FFF2-40B4-BE49-F238E27FC236}">
                <a16:creationId xmlns:a16="http://schemas.microsoft.com/office/drawing/2014/main" id="{657B243C-8CC9-2F6F-0349-5248AB34A806}"/>
              </a:ext>
            </a:extLst>
          </p:cNvPr>
          <p:cNvSpPr txBox="1"/>
          <p:nvPr/>
        </p:nvSpPr>
        <p:spPr>
          <a:xfrm>
            <a:off x="143100" y="3469811"/>
            <a:ext cx="1017106" cy="323165"/>
          </a:xfrm>
          <a:prstGeom prst="rect">
            <a:avLst/>
          </a:prstGeom>
          <a:noFill/>
        </p:spPr>
        <p:txBody>
          <a:bodyPr wrap="square" rtlCol="0">
            <a:spAutoFit/>
          </a:bodyPr>
          <a:lstStyle/>
          <a:p>
            <a:pPr algn="ctr"/>
            <a:r>
              <a:rPr lang="sv-SE" sz="750" b="1" i="0" u="none" strike="noStrike" baseline="0">
                <a:solidFill>
                  <a:schemeClr val="bg1"/>
                </a:solidFill>
                <a:latin typeface="Arial Narrow" panose="020B0606020202030204" pitchFamily="34" charset="0"/>
              </a:rPr>
              <a:t>Klienter som redan omfattas av tjänsterna</a:t>
            </a:r>
            <a:endParaRPr lang="fi-FI" sz="750" b="1" spc="20">
              <a:solidFill>
                <a:schemeClr val="bg1"/>
              </a:solidFill>
              <a:latin typeface="Arial Narrow" panose="020B0606020202030204" pitchFamily="34" charset="0"/>
            </a:endParaRPr>
          </a:p>
        </p:txBody>
      </p:sp>
      <p:sp>
        <p:nvSpPr>
          <p:cNvPr id="60" name="TextBox 59">
            <a:extLst>
              <a:ext uri="{FF2B5EF4-FFF2-40B4-BE49-F238E27FC236}">
                <a16:creationId xmlns:a16="http://schemas.microsoft.com/office/drawing/2014/main" id="{5EC40CE2-6363-2FB9-EE37-0378369644DA}"/>
              </a:ext>
            </a:extLst>
          </p:cNvPr>
          <p:cNvSpPr txBox="1"/>
          <p:nvPr/>
        </p:nvSpPr>
        <p:spPr>
          <a:xfrm>
            <a:off x="1129289" y="1746466"/>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TE-TJÄNSTER</a:t>
            </a:r>
          </a:p>
        </p:txBody>
      </p:sp>
      <p:sp>
        <p:nvSpPr>
          <p:cNvPr id="61" name="TextBox 60">
            <a:extLst>
              <a:ext uri="{FF2B5EF4-FFF2-40B4-BE49-F238E27FC236}">
                <a16:creationId xmlns:a16="http://schemas.microsoft.com/office/drawing/2014/main" id="{EE32B844-4A6F-BFAE-19D7-A263658A585B}"/>
              </a:ext>
            </a:extLst>
          </p:cNvPr>
          <p:cNvSpPr txBox="1"/>
          <p:nvPr/>
        </p:nvSpPr>
        <p:spPr>
          <a:xfrm>
            <a:off x="1129289" y="2107225"/>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SYSSELSÄTTNINGSSERVICE</a:t>
            </a:r>
          </a:p>
        </p:txBody>
      </p:sp>
      <p:sp>
        <p:nvSpPr>
          <p:cNvPr id="62" name="TextBox 61">
            <a:extLst>
              <a:ext uri="{FF2B5EF4-FFF2-40B4-BE49-F238E27FC236}">
                <a16:creationId xmlns:a16="http://schemas.microsoft.com/office/drawing/2014/main" id="{D2113FFF-2F50-80F8-7B55-AB9EB57DF1F5}"/>
              </a:ext>
            </a:extLst>
          </p:cNvPr>
          <p:cNvSpPr txBox="1"/>
          <p:nvPr/>
        </p:nvSpPr>
        <p:spPr>
          <a:xfrm>
            <a:off x="1032157" y="2449322"/>
            <a:ext cx="1710292" cy="198772"/>
          </a:xfrm>
          <a:prstGeom prst="rect">
            <a:avLst/>
          </a:prstGeom>
          <a:noFill/>
        </p:spPr>
        <p:txBody>
          <a:bodyPr wrap="square" rtlCol="0">
            <a:spAutoFit/>
          </a:bodyPr>
          <a:lstStyle/>
          <a:p>
            <a:pPr algn="ctr">
              <a:lnSpc>
                <a:spcPts val="850"/>
              </a:lnSpc>
              <a:spcAft>
                <a:spcPts val="1850"/>
              </a:spcAft>
            </a:pPr>
            <a:r>
              <a:rPr lang="fi-FI" sz="640" b="1" spc="20">
                <a:solidFill>
                  <a:schemeClr val="bg1"/>
                </a:solidFill>
                <a:latin typeface="Arial Narrow" panose="020B0606020202030204" pitchFamily="34" charset="0"/>
              </a:rPr>
              <a:t>FPA, ARBETSPENSIONSANSTALT</a:t>
            </a:r>
          </a:p>
        </p:txBody>
      </p:sp>
      <p:sp>
        <p:nvSpPr>
          <p:cNvPr id="63" name="TextBox 62">
            <a:extLst>
              <a:ext uri="{FF2B5EF4-FFF2-40B4-BE49-F238E27FC236}">
                <a16:creationId xmlns:a16="http://schemas.microsoft.com/office/drawing/2014/main" id="{B4293866-6752-EA3C-FEE2-872772D9D63F}"/>
              </a:ext>
            </a:extLst>
          </p:cNvPr>
          <p:cNvSpPr txBox="1"/>
          <p:nvPr/>
        </p:nvSpPr>
        <p:spPr>
          <a:xfrm>
            <a:off x="1129289" y="2800623"/>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ORGANISATIONER</a:t>
            </a:r>
          </a:p>
        </p:txBody>
      </p:sp>
      <p:sp>
        <p:nvSpPr>
          <p:cNvPr id="1920" name="TextBox 1919">
            <a:extLst>
              <a:ext uri="{FF2B5EF4-FFF2-40B4-BE49-F238E27FC236}">
                <a16:creationId xmlns:a16="http://schemas.microsoft.com/office/drawing/2014/main" id="{098A41A1-2C20-CE2D-040C-5D8A5F6D146E}"/>
              </a:ext>
            </a:extLst>
          </p:cNvPr>
          <p:cNvSpPr txBox="1"/>
          <p:nvPr/>
        </p:nvSpPr>
        <p:spPr>
          <a:xfrm>
            <a:off x="1129289" y="3151924"/>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TJÄNSTEPRODUCENTER</a:t>
            </a:r>
          </a:p>
        </p:txBody>
      </p:sp>
      <p:sp>
        <p:nvSpPr>
          <p:cNvPr id="1921" name="TextBox 1920">
            <a:extLst>
              <a:ext uri="{FF2B5EF4-FFF2-40B4-BE49-F238E27FC236}">
                <a16:creationId xmlns:a16="http://schemas.microsoft.com/office/drawing/2014/main" id="{40636D34-912A-9E4B-D5A1-FDEFF72B5A0E}"/>
              </a:ext>
            </a:extLst>
          </p:cNvPr>
          <p:cNvSpPr txBox="1"/>
          <p:nvPr/>
        </p:nvSpPr>
        <p:spPr>
          <a:xfrm>
            <a:off x="1129289" y="3498088"/>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FÖRETAGSHÄLSOVÅRDEN</a:t>
            </a:r>
          </a:p>
        </p:txBody>
      </p:sp>
      <p:sp>
        <p:nvSpPr>
          <p:cNvPr id="1922" name="TextBox 1921">
            <a:extLst>
              <a:ext uri="{FF2B5EF4-FFF2-40B4-BE49-F238E27FC236}">
                <a16:creationId xmlns:a16="http://schemas.microsoft.com/office/drawing/2014/main" id="{958DDFD9-B82B-A079-A58A-02146FB14F81}"/>
              </a:ext>
            </a:extLst>
          </p:cNvPr>
          <p:cNvSpPr txBox="1"/>
          <p:nvPr/>
        </p:nvSpPr>
        <p:spPr>
          <a:xfrm>
            <a:off x="1134205" y="3854305"/>
            <a:ext cx="1506696" cy="196977"/>
          </a:xfrm>
          <a:prstGeom prst="rect">
            <a:avLst/>
          </a:prstGeom>
          <a:noFill/>
        </p:spPr>
        <p:txBody>
          <a:bodyPr wrap="square" rtlCol="0">
            <a:spAutoFit/>
          </a:bodyPr>
          <a:lstStyle/>
          <a:p>
            <a:pPr algn="ctr">
              <a:lnSpc>
                <a:spcPts val="850"/>
              </a:lnSpc>
              <a:spcAft>
                <a:spcPts val="1850"/>
              </a:spcAft>
            </a:pPr>
            <a:r>
              <a:rPr lang="fi-FI" sz="640" b="1" spc="20">
                <a:solidFill>
                  <a:schemeClr val="bg1"/>
                </a:solidFill>
                <a:latin typeface="Arial Narrow" panose="020B0606020202030204" pitchFamily="34" charset="0"/>
              </a:rPr>
              <a:t>BROTTSPÅFÖLJDSMYNDIGHETEN</a:t>
            </a:r>
          </a:p>
        </p:txBody>
      </p:sp>
      <p:sp>
        <p:nvSpPr>
          <p:cNvPr id="1923" name="TextBox 1922">
            <a:extLst>
              <a:ext uri="{FF2B5EF4-FFF2-40B4-BE49-F238E27FC236}">
                <a16:creationId xmlns:a16="http://schemas.microsoft.com/office/drawing/2014/main" id="{D35A8127-8AA9-74C6-37AF-9189B9F403F1}"/>
              </a:ext>
            </a:extLst>
          </p:cNvPr>
          <p:cNvSpPr txBox="1"/>
          <p:nvPr/>
        </p:nvSpPr>
        <p:spPr>
          <a:xfrm>
            <a:off x="1129289" y="4195553"/>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TJÄNSTER FÖR UNGA</a:t>
            </a:r>
          </a:p>
        </p:txBody>
      </p:sp>
      <p:sp>
        <p:nvSpPr>
          <p:cNvPr id="1924" name="TextBox 1923">
            <a:extLst>
              <a:ext uri="{FF2B5EF4-FFF2-40B4-BE49-F238E27FC236}">
                <a16:creationId xmlns:a16="http://schemas.microsoft.com/office/drawing/2014/main" id="{3D750A9D-D2AC-9411-E2B4-60BB80771FC7}"/>
              </a:ext>
            </a:extLst>
          </p:cNvPr>
          <p:cNvSpPr txBox="1"/>
          <p:nvPr/>
        </p:nvSpPr>
        <p:spPr>
          <a:xfrm>
            <a:off x="1129289" y="4542738"/>
            <a:ext cx="1506696" cy="198772"/>
          </a:xfrm>
          <a:prstGeom prst="rect">
            <a:avLst/>
          </a:prstGeom>
          <a:noFill/>
        </p:spPr>
        <p:txBody>
          <a:bodyPr wrap="square" rtlCol="0">
            <a:spAutoFit/>
          </a:bodyPr>
          <a:lstStyle/>
          <a:p>
            <a:pPr algn="ctr">
              <a:lnSpc>
                <a:spcPts val="850"/>
              </a:lnSpc>
              <a:spcAft>
                <a:spcPts val="1850"/>
              </a:spcAft>
            </a:pPr>
            <a:r>
              <a:rPr lang="fi-FI" sz="700" b="1" spc="20">
                <a:solidFill>
                  <a:schemeClr val="bg1"/>
                </a:solidFill>
                <a:latin typeface="Arial Narrow" panose="020B0606020202030204" pitchFamily="34" charset="0"/>
              </a:rPr>
              <a:t>UTBILDNINGSTJÄNSTER</a:t>
            </a:r>
          </a:p>
        </p:txBody>
      </p:sp>
      <p:sp>
        <p:nvSpPr>
          <p:cNvPr id="59" name="TextBox 58">
            <a:extLst>
              <a:ext uri="{FF2B5EF4-FFF2-40B4-BE49-F238E27FC236}">
                <a16:creationId xmlns:a16="http://schemas.microsoft.com/office/drawing/2014/main" id="{257353E4-5694-3FD0-B7DB-81FAF076E435}"/>
              </a:ext>
            </a:extLst>
          </p:cNvPr>
          <p:cNvSpPr txBox="1"/>
          <p:nvPr/>
        </p:nvSpPr>
        <p:spPr>
          <a:xfrm>
            <a:off x="3104539" y="359220"/>
            <a:ext cx="2131138" cy="223138"/>
          </a:xfrm>
          <a:prstGeom prst="rect">
            <a:avLst/>
          </a:prstGeom>
          <a:noFill/>
        </p:spPr>
        <p:txBody>
          <a:bodyPr wrap="square" rtlCol="0">
            <a:spAutoFit/>
          </a:bodyPr>
          <a:lstStyle/>
          <a:p>
            <a:pPr algn="ctr"/>
            <a:r>
              <a:rPr lang="fi-FI" sz="800" b="1" spc="20">
                <a:solidFill>
                  <a:schemeClr val="bg1"/>
                </a:solidFill>
                <a:latin typeface="Arial Narrow" panose="020B0606020202030204" pitchFamily="34" charset="0"/>
              </a:rPr>
              <a:t>SOCIAL- OCH HÄLSOVÅRDSTJÄNSTER</a:t>
            </a:r>
          </a:p>
        </p:txBody>
      </p:sp>
      <p:sp>
        <p:nvSpPr>
          <p:cNvPr id="1930" name="TextBox 1929">
            <a:extLst>
              <a:ext uri="{FF2B5EF4-FFF2-40B4-BE49-F238E27FC236}">
                <a16:creationId xmlns:a16="http://schemas.microsoft.com/office/drawing/2014/main" id="{5DEEDF75-27C4-2F86-F57B-F77F6C020950}"/>
              </a:ext>
            </a:extLst>
          </p:cNvPr>
          <p:cNvSpPr txBox="1"/>
          <p:nvPr/>
        </p:nvSpPr>
        <p:spPr>
          <a:xfrm>
            <a:off x="2848900" y="670548"/>
            <a:ext cx="2642416" cy="363689"/>
          </a:xfrm>
          <a:prstGeom prst="rect">
            <a:avLst/>
          </a:prstGeom>
          <a:noFill/>
        </p:spPr>
        <p:txBody>
          <a:bodyPr wrap="square" rtlCol="0">
            <a:spAutoFit/>
          </a:bodyPr>
          <a:lstStyle/>
          <a:p>
            <a:pPr algn="ctr">
              <a:spcAft>
                <a:spcPts val="400"/>
              </a:spcAft>
            </a:pPr>
            <a:r>
              <a:rPr lang="fi-FI" sz="700" b="1" i="0" u="none" strike="noStrike" baseline="0">
                <a:solidFill>
                  <a:srgbClr val="3559BC"/>
                </a:solidFill>
                <a:latin typeface="Arial Narrow" panose="020B0606020202030204" pitchFamily="34" charset="0"/>
              </a:rPr>
              <a:t>TEAMET FÖR ARBETSFÖRMÅGA</a:t>
            </a:r>
          </a:p>
          <a:p>
            <a:pPr algn="ctr">
              <a:spcAft>
                <a:spcPts val="400"/>
              </a:spcAft>
            </a:pPr>
            <a:r>
              <a:rPr lang="fi-FI" sz="730" b="0" i="0" u="none" strike="noStrike" baseline="0">
                <a:solidFill>
                  <a:srgbClr val="000000"/>
                </a:solidFill>
                <a:latin typeface="Myriad Pro" panose="020B0503030403020204" pitchFamily="34" charset="0"/>
              </a:rPr>
              <a:t>Sektorsövergripande samarbete över förvaltningsgränserna</a:t>
            </a:r>
            <a:endParaRPr lang="fi-FI" sz="730" b="1" spc="20">
              <a:latin typeface="Arial Narrow" panose="020B0606020202030204" pitchFamily="34" charset="0"/>
            </a:endParaRPr>
          </a:p>
        </p:txBody>
      </p:sp>
      <p:sp>
        <p:nvSpPr>
          <p:cNvPr id="1932" name="TextBox 1931">
            <a:extLst>
              <a:ext uri="{FF2B5EF4-FFF2-40B4-BE49-F238E27FC236}">
                <a16:creationId xmlns:a16="http://schemas.microsoft.com/office/drawing/2014/main" id="{51C3A759-656C-C39A-E2E9-21184AA9668F}"/>
              </a:ext>
            </a:extLst>
          </p:cNvPr>
          <p:cNvSpPr txBox="1"/>
          <p:nvPr/>
        </p:nvSpPr>
        <p:spPr>
          <a:xfrm>
            <a:off x="2693517" y="1103908"/>
            <a:ext cx="1390027" cy="2307939"/>
          </a:xfrm>
          <a:prstGeom prst="rect">
            <a:avLst/>
          </a:prstGeom>
          <a:noFill/>
        </p:spPr>
        <p:txBody>
          <a:bodyPr wrap="square" lIns="0" tIns="0" rIns="0" bIns="0" rtlCol="0">
            <a:spAutoFit/>
          </a:bodyPr>
          <a:lstStyle/>
          <a:p>
            <a:pPr>
              <a:lnSpc>
                <a:spcPct val="110000"/>
              </a:lnSpc>
              <a:spcAft>
                <a:spcPts val="400"/>
              </a:spcAft>
            </a:pPr>
            <a:r>
              <a:rPr lang="fi-FI" sz="700" b="1" i="0" u="none" strike="noStrike" spc="10" baseline="0">
                <a:solidFill>
                  <a:srgbClr val="3559BC"/>
                </a:solidFill>
                <a:latin typeface="Arial Narrow" panose="020B0606020202030204" pitchFamily="34" charset="0"/>
              </a:rPr>
              <a:t>” INLEDANDE SERVICE”</a:t>
            </a:r>
          </a:p>
          <a:p>
            <a:pPr>
              <a:lnSpc>
                <a:spcPct val="110000"/>
              </a:lnSpc>
              <a:spcAft>
                <a:spcPts val="100"/>
              </a:spcAft>
            </a:pPr>
            <a:r>
              <a:rPr lang="sv-SE" sz="625" b="1" i="0" u="none" strike="noStrike" spc="10" baseline="0">
                <a:latin typeface="Arial Narrow" panose="020B0606020202030204" pitchFamily="34" charset="0"/>
              </a:rPr>
              <a:t>KLIENTEN RIKTAS IN PÅ SERVICEN...</a:t>
            </a:r>
            <a:endParaRPr lang="fi-FI" sz="625" b="0" i="0" u="none" strike="noStrike" spc="10" baseline="0">
              <a:latin typeface="Arial Narrow" panose="020B0606020202030204" pitchFamily="34" charset="0"/>
            </a:endParaRP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genom att själv ta kontakt</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genom samarbetsnätverket</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efter uppmuntran från en</a:t>
            </a:r>
            <a:br>
              <a:rPr lang="sv-SE" sz="700" b="0" i="0" u="none" strike="noStrike" spc="10" baseline="0">
                <a:solidFill>
                  <a:srgbClr val="000000"/>
                </a:solidFill>
                <a:latin typeface="Myriad Pro" panose="020B0503030403020204" pitchFamily="34" charset="0"/>
              </a:rPr>
            </a:br>
            <a:r>
              <a:rPr lang="sv-SE" sz="700" b="0" i="0" u="none" strike="noStrike" spc="10" baseline="0">
                <a:solidFill>
                  <a:srgbClr val="000000"/>
                </a:solidFill>
                <a:latin typeface="Myriad Pro" panose="020B0503030403020204" pitchFamily="34" charset="0"/>
              </a:rPr>
              <a:t>aktör i tredje sektorn</a:t>
            </a:r>
            <a:endParaRPr lang="fi-FI" sz="700" spc="10">
              <a:solidFill>
                <a:srgbClr val="000000"/>
              </a:solidFill>
              <a:latin typeface="Myriad Pro" panose="020B0503030403020204" pitchFamily="34" charset="0"/>
            </a:endParaRPr>
          </a:p>
          <a:p>
            <a:pPr>
              <a:lnSpc>
                <a:spcPct val="110000"/>
              </a:lnSpc>
              <a:spcBef>
                <a:spcPts val="400"/>
              </a:spcBef>
              <a:spcAft>
                <a:spcPts val="100"/>
              </a:spcAft>
            </a:pPr>
            <a:r>
              <a:rPr lang="fi-FI" sz="626" b="1" spc="10">
                <a:latin typeface="Arial Narrow" panose="020B0606020202030204" pitchFamily="34" charset="0"/>
              </a:rPr>
              <a:t>HANDLEDNING TILL SERVICEN</a:t>
            </a:r>
            <a:endParaRPr lang="fi-FI" sz="626" b="0" i="0" u="none" strike="noStrike" spc="10" baseline="0">
              <a:latin typeface="Arial Narrow" panose="020B0606020202030204" pitchFamily="34" charset="0"/>
            </a:endParaRP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inledande intervju</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rådgivning och vägledning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rådgivning om förmåner</a:t>
            </a:r>
            <a:endParaRPr lang="fi-FI" sz="700" b="0" i="0" u="none" strike="noStrike" spc="10" baseline="0">
              <a:solidFill>
                <a:srgbClr val="000000"/>
              </a:solidFill>
              <a:latin typeface="Myriad Pro" panose="020B0503030403020204" pitchFamily="34" charset="0"/>
            </a:endParaRPr>
          </a:p>
          <a:p>
            <a:pPr>
              <a:lnSpc>
                <a:spcPct val="110000"/>
              </a:lnSpc>
              <a:spcBef>
                <a:spcPts val="400"/>
              </a:spcBef>
              <a:spcAft>
                <a:spcPts val="100"/>
              </a:spcAft>
            </a:pPr>
            <a:r>
              <a:rPr lang="fi-FI" sz="630" b="1" i="0" u="none" strike="noStrike" spc="10" baseline="0">
                <a:latin typeface="Arial Narrow" panose="020B0606020202030204" pitchFamily="34" charset="0"/>
              </a:rPr>
              <a:t>KONSULTATION</a:t>
            </a:r>
            <a:endParaRPr lang="fi-FI" sz="630" b="0" i="0" u="none" strike="noStrike" spc="10" baseline="0">
              <a:latin typeface="Arial Narrow" panose="020B0606020202030204" pitchFamily="34" charset="0"/>
            </a:endParaRPr>
          </a:p>
          <a:p>
            <a:pPr marL="90000" indent="-90000">
              <a:lnSpc>
                <a:spcPct val="110000"/>
              </a:lnSpc>
              <a:buFont typeface="Arial" panose="020B0604020202020204" pitchFamily="34" charset="0"/>
              <a:buChar char="•"/>
            </a:pPr>
            <a:r>
              <a:rPr lang="fi-FI" sz="700" b="0" i="0" u="none" strike="noStrike" spc="10" baseline="0">
                <a:solidFill>
                  <a:srgbClr val="000000"/>
                </a:solidFill>
                <a:latin typeface="Myriad Pro" panose="020B0503030403020204" pitchFamily="34" charset="0"/>
              </a:rPr>
              <a:t>motpartsarbete</a:t>
            </a:r>
          </a:p>
          <a:p>
            <a:pPr>
              <a:lnSpc>
                <a:spcPct val="110000"/>
              </a:lnSpc>
              <a:spcBef>
                <a:spcPts val="400"/>
              </a:spcBef>
              <a:spcAft>
                <a:spcPts val="100"/>
              </a:spcAft>
            </a:pPr>
            <a:r>
              <a:rPr lang="sv-SE" sz="630" b="1" i="0" u="none" strike="noStrike" spc="10" baseline="0">
                <a:latin typeface="Arial Narrow" panose="020B0606020202030204" pitchFamily="34" charset="0"/>
              </a:rPr>
              <a:t>SAMORDNING TILL TEAMET FÖR</a:t>
            </a:r>
            <a:br>
              <a:rPr lang="sv-SE" sz="630" b="1" i="0" u="none" strike="noStrike" spc="10" baseline="0">
                <a:latin typeface="Arial Narrow" panose="020B0606020202030204" pitchFamily="34" charset="0"/>
              </a:rPr>
            </a:br>
            <a:r>
              <a:rPr lang="sv-SE" sz="630" b="1" i="0" u="none" strike="noStrike" spc="10" baseline="0">
                <a:latin typeface="Arial Narrow" panose="020B0606020202030204" pitchFamily="34" charset="0"/>
              </a:rPr>
              <a:t>STÖD FÖR ARBETSFÖRMÅGAN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tidsbokning till teamet, ytter-ligare utredning behövs inte</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tidsbokning för ytterligare utredning</a:t>
            </a:r>
            <a:endParaRPr lang="fi-FI" sz="700" b="1" spc="10">
              <a:latin typeface="Arial Narrow" panose="020B0606020202030204" pitchFamily="34" charset="0"/>
            </a:endParaRPr>
          </a:p>
        </p:txBody>
      </p:sp>
      <p:sp>
        <p:nvSpPr>
          <p:cNvPr id="1939" name="TextBox 1938">
            <a:extLst>
              <a:ext uri="{FF2B5EF4-FFF2-40B4-BE49-F238E27FC236}">
                <a16:creationId xmlns:a16="http://schemas.microsoft.com/office/drawing/2014/main" id="{EA5503E5-BC77-7169-4397-F5A69AA2BD68}"/>
              </a:ext>
            </a:extLst>
          </p:cNvPr>
          <p:cNvSpPr txBox="1"/>
          <p:nvPr/>
        </p:nvSpPr>
        <p:spPr>
          <a:xfrm>
            <a:off x="2681889" y="3512391"/>
            <a:ext cx="603308" cy="215444"/>
          </a:xfrm>
          <a:prstGeom prst="rect">
            <a:avLst/>
          </a:prstGeom>
          <a:noFill/>
        </p:spPr>
        <p:txBody>
          <a:bodyPr wrap="square" rtlCol="0">
            <a:spAutoFit/>
          </a:bodyPr>
          <a:lstStyle/>
          <a:p>
            <a:pPr algn="ctr"/>
            <a:r>
              <a:rPr lang="fi-FI" sz="750" b="1" i="0" u="none" strike="noStrike" baseline="0">
                <a:latin typeface="Arial Narrow" panose="020B0606020202030204" pitchFamily="34" charset="0"/>
              </a:rPr>
              <a:t>Egenvård</a:t>
            </a:r>
            <a:endParaRPr lang="fi-FI" sz="750" b="1" spc="20">
              <a:latin typeface="Arial Narrow" panose="020B0606020202030204" pitchFamily="34" charset="0"/>
            </a:endParaRPr>
          </a:p>
        </p:txBody>
      </p:sp>
      <p:sp>
        <p:nvSpPr>
          <p:cNvPr id="1940" name="TextBox 1939">
            <a:extLst>
              <a:ext uri="{FF2B5EF4-FFF2-40B4-BE49-F238E27FC236}">
                <a16:creationId xmlns:a16="http://schemas.microsoft.com/office/drawing/2014/main" id="{E0815BBE-290B-421E-9216-9DC8BFB2393D}"/>
              </a:ext>
            </a:extLst>
          </p:cNvPr>
          <p:cNvSpPr txBox="1"/>
          <p:nvPr/>
        </p:nvSpPr>
        <p:spPr>
          <a:xfrm>
            <a:off x="2633220" y="3804374"/>
            <a:ext cx="1320460" cy="323165"/>
          </a:xfrm>
          <a:prstGeom prst="rect">
            <a:avLst/>
          </a:prstGeom>
          <a:noFill/>
        </p:spPr>
        <p:txBody>
          <a:bodyPr wrap="square" rtlCol="0">
            <a:spAutoFit/>
          </a:bodyPr>
          <a:lstStyle/>
          <a:p>
            <a:pPr algn="ctr"/>
            <a:r>
              <a:rPr lang="sv-SE" sz="750" b="1" i="0" u="none" strike="noStrike" baseline="0">
                <a:latin typeface="Arial Narrow" panose="020B0606020202030204" pitchFamily="34" charset="0"/>
              </a:rPr>
              <a:t>Hälsoundersökning för personer i arbetsför ålder</a:t>
            </a:r>
            <a:endParaRPr lang="fi-FI" sz="750" b="1" spc="20">
              <a:latin typeface="Arial Narrow" panose="020B0606020202030204" pitchFamily="34" charset="0"/>
            </a:endParaRPr>
          </a:p>
        </p:txBody>
      </p:sp>
      <p:sp>
        <p:nvSpPr>
          <p:cNvPr id="1931" name="TextBox 1930">
            <a:extLst>
              <a:ext uri="{FF2B5EF4-FFF2-40B4-BE49-F238E27FC236}">
                <a16:creationId xmlns:a16="http://schemas.microsoft.com/office/drawing/2014/main" id="{6671C808-529E-28BA-0A05-578017BED858}"/>
              </a:ext>
            </a:extLst>
          </p:cNvPr>
          <p:cNvSpPr txBox="1"/>
          <p:nvPr/>
        </p:nvSpPr>
        <p:spPr>
          <a:xfrm>
            <a:off x="4308549" y="1103908"/>
            <a:ext cx="1512168" cy="851452"/>
          </a:xfrm>
          <a:prstGeom prst="rect">
            <a:avLst/>
          </a:prstGeom>
          <a:noFill/>
        </p:spPr>
        <p:txBody>
          <a:bodyPr wrap="square" lIns="0" tIns="0" rIns="0" bIns="0" rtlCol="0">
            <a:spAutoFit/>
          </a:bodyPr>
          <a:lstStyle/>
          <a:p>
            <a:pPr>
              <a:spcAft>
                <a:spcPts val="400"/>
              </a:spcAft>
            </a:pPr>
            <a:r>
              <a:rPr lang="sv-SE" sz="700" b="1" i="0" u="none" strike="noStrike" spc="10">
                <a:solidFill>
                  <a:srgbClr val="3559BC"/>
                </a:solidFill>
                <a:latin typeface="Arial Narrow" panose="020B0606020202030204" pitchFamily="34" charset="0"/>
              </a:rPr>
              <a:t>KARTLÄGGNING AV STÖDET</a:t>
            </a:r>
            <a:br>
              <a:rPr lang="sv-SE" sz="700" b="1" i="0" u="none" strike="noStrike" spc="10">
                <a:solidFill>
                  <a:srgbClr val="3559BC"/>
                </a:solidFill>
                <a:latin typeface="Arial Narrow" panose="020B0606020202030204" pitchFamily="34" charset="0"/>
              </a:rPr>
            </a:br>
            <a:r>
              <a:rPr lang="sv-SE" sz="700" b="1" i="0" u="none" strike="noStrike" spc="10">
                <a:solidFill>
                  <a:srgbClr val="3559BC"/>
                </a:solidFill>
                <a:latin typeface="Arial Narrow" panose="020B0606020202030204" pitchFamily="34" charset="0"/>
              </a:rPr>
              <a:t>FÖR ARBETSFÖRMÅGA</a:t>
            </a:r>
            <a:endParaRPr lang="fi-FI" sz="700" b="0" i="0" u="none" strike="noStrike" spc="10">
              <a:solidFill>
                <a:srgbClr val="3559BC"/>
              </a:solidFill>
              <a:latin typeface="Arial Narrow" panose="020B0606020202030204" pitchFamily="34" charset="0"/>
            </a:endParaRPr>
          </a:p>
          <a:p>
            <a:pPr marL="90000" indent="-90000">
              <a:lnSpc>
                <a:spcPct val="110000"/>
              </a:lnSpc>
              <a:buFont typeface="Arial" panose="020B0604020202020204" pitchFamily="34" charset="0"/>
              <a:buChar char="•"/>
            </a:pPr>
            <a:r>
              <a:rPr lang="sv-SE" sz="700" b="0" i="0" u="none" strike="noStrike" spc="10">
                <a:solidFill>
                  <a:srgbClr val="000000"/>
                </a:solidFill>
                <a:latin typeface="Myriad Pro" panose="020B0503030403020204" pitchFamily="34" charset="0"/>
              </a:rPr>
              <a:t>bedömning av arbetsförmågan</a:t>
            </a:r>
          </a:p>
          <a:p>
            <a:pPr marL="90000" indent="-90000">
              <a:lnSpc>
                <a:spcPct val="110000"/>
              </a:lnSpc>
              <a:buFont typeface="Arial" panose="020B0604020202020204" pitchFamily="34" charset="0"/>
              <a:buChar char="•"/>
            </a:pPr>
            <a:r>
              <a:rPr lang="sv-SE" sz="700" b="0" i="0" u="none" strike="noStrike" spc="10">
                <a:solidFill>
                  <a:srgbClr val="000000"/>
                </a:solidFill>
                <a:latin typeface="Myriad Pro" panose="020B0503030403020204" pitchFamily="34" charset="0"/>
              </a:rPr>
              <a:t>plan för stödet för arbetsförmåga</a:t>
            </a:r>
          </a:p>
          <a:p>
            <a:pPr marL="90000" indent="-90000">
              <a:lnSpc>
                <a:spcPct val="110000"/>
              </a:lnSpc>
              <a:buFont typeface="Arial" panose="020B0604020202020204" pitchFamily="34" charset="0"/>
              <a:buChar char="•"/>
            </a:pPr>
            <a:r>
              <a:rPr lang="sv-SE" sz="700" b="0" i="0" u="none" strike="noStrike" spc="10">
                <a:solidFill>
                  <a:srgbClr val="000000"/>
                </a:solidFill>
                <a:latin typeface="Myriad Pro" panose="020B0503030403020204" pitchFamily="34" charset="0"/>
              </a:rPr>
              <a:t>fortsatt handledning och rådgivning</a:t>
            </a:r>
          </a:p>
          <a:p>
            <a:pPr marL="90000" indent="-90000">
              <a:lnSpc>
                <a:spcPct val="110000"/>
              </a:lnSpc>
              <a:buFont typeface="Arial" panose="020B0604020202020204" pitchFamily="34" charset="0"/>
              <a:buChar char="•"/>
            </a:pPr>
            <a:r>
              <a:rPr lang="sv-SE" sz="700" b="0" i="0" u="none" strike="noStrike" spc="10">
                <a:solidFill>
                  <a:srgbClr val="000000"/>
                </a:solidFill>
                <a:latin typeface="Myriad Pro" panose="020B0503030403020204" pitchFamily="34" charset="0"/>
              </a:rPr>
              <a:t>överenskommelse om</a:t>
            </a:r>
            <a:br>
              <a:rPr lang="sv-SE" sz="700" b="0" i="0" u="none" strike="noStrike" spc="10">
                <a:solidFill>
                  <a:srgbClr val="000000"/>
                </a:solidFill>
                <a:latin typeface="Myriad Pro" panose="020B0503030403020204" pitchFamily="34" charset="0"/>
              </a:rPr>
            </a:br>
            <a:r>
              <a:rPr lang="sv-SE" sz="700" b="0" i="0" u="none" strike="noStrike" spc="10">
                <a:solidFill>
                  <a:srgbClr val="000000"/>
                </a:solidFill>
                <a:latin typeface="Myriad Pro" panose="020B0503030403020204" pitchFamily="34" charset="0"/>
              </a:rPr>
              <a:t>klientansvarig</a:t>
            </a:r>
            <a:endParaRPr lang="fi-FI" sz="700" b="1" spc="10">
              <a:latin typeface="Arial Narrow" panose="020B0606020202030204" pitchFamily="34" charset="0"/>
            </a:endParaRPr>
          </a:p>
        </p:txBody>
      </p:sp>
      <p:sp>
        <p:nvSpPr>
          <p:cNvPr id="1941" name="TextBox 1940">
            <a:extLst>
              <a:ext uri="{FF2B5EF4-FFF2-40B4-BE49-F238E27FC236}">
                <a16:creationId xmlns:a16="http://schemas.microsoft.com/office/drawing/2014/main" id="{B93D9BF6-190D-0918-AE97-1C217BDC26D8}"/>
              </a:ext>
            </a:extLst>
          </p:cNvPr>
          <p:cNvSpPr txBox="1"/>
          <p:nvPr/>
        </p:nvSpPr>
        <p:spPr>
          <a:xfrm>
            <a:off x="4383780" y="3804374"/>
            <a:ext cx="1196026" cy="323165"/>
          </a:xfrm>
          <a:prstGeom prst="rect">
            <a:avLst/>
          </a:prstGeom>
          <a:noFill/>
        </p:spPr>
        <p:txBody>
          <a:bodyPr wrap="square" rtlCol="0">
            <a:spAutoFit/>
          </a:bodyPr>
          <a:lstStyle/>
          <a:p>
            <a:pPr algn="ctr"/>
            <a:r>
              <a:rPr lang="sv-SE" sz="750" b="1" i="0" u="none" strike="noStrike" baseline="0">
                <a:latin typeface="Arial Narrow" panose="020B0606020202030204" pitchFamily="34" charset="0"/>
              </a:rPr>
              <a:t>Följebrev och plan för stödet för arbetsförmåga</a:t>
            </a:r>
            <a:endParaRPr lang="fi-FI" sz="750" b="1" spc="20">
              <a:latin typeface="Arial Narrow" panose="020B0606020202030204" pitchFamily="34" charset="0"/>
            </a:endParaRPr>
          </a:p>
        </p:txBody>
      </p:sp>
      <p:sp>
        <p:nvSpPr>
          <p:cNvPr id="1933" name="TextBox 1932">
            <a:extLst>
              <a:ext uri="{FF2B5EF4-FFF2-40B4-BE49-F238E27FC236}">
                <a16:creationId xmlns:a16="http://schemas.microsoft.com/office/drawing/2014/main" id="{7D9A95C3-F2EE-E975-9197-F2BC17448C79}"/>
              </a:ext>
            </a:extLst>
          </p:cNvPr>
          <p:cNvSpPr txBox="1"/>
          <p:nvPr/>
        </p:nvSpPr>
        <p:spPr>
          <a:xfrm>
            <a:off x="6015687" y="209533"/>
            <a:ext cx="1427939" cy="338554"/>
          </a:xfrm>
          <a:prstGeom prst="rect">
            <a:avLst/>
          </a:prstGeom>
          <a:noFill/>
        </p:spPr>
        <p:txBody>
          <a:bodyPr wrap="square" rtlCol="0">
            <a:spAutoFit/>
          </a:bodyPr>
          <a:lstStyle/>
          <a:p>
            <a:pPr algn="ctr"/>
            <a:r>
              <a:rPr lang="fi-FI" sz="800" b="1" spc="20">
                <a:solidFill>
                  <a:schemeClr val="bg1"/>
                </a:solidFill>
                <a:latin typeface="Arial Narrow" panose="020B0606020202030204" pitchFamily="34" charset="0"/>
              </a:rPr>
              <a:t>REHABILITERING OCH ARBETSLIVSTRÄNING</a:t>
            </a:r>
          </a:p>
        </p:txBody>
      </p:sp>
      <p:sp>
        <p:nvSpPr>
          <p:cNvPr id="1936" name="TextBox 1935">
            <a:extLst>
              <a:ext uri="{FF2B5EF4-FFF2-40B4-BE49-F238E27FC236}">
                <a16:creationId xmlns:a16="http://schemas.microsoft.com/office/drawing/2014/main" id="{01504FA0-F403-46BD-693F-104AF7414354}"/>
              </a:ext>
            </a:extLst>
          </p:cNvPr>
          <p:cNvSpPr txBox="1"/>
          <p:nvPr/>
        </p:nvSpPr>
        <p:spPr>
          <a:xfrm>
            <a:off x="6045499" y="625010"/>
            <a:ext cx="1338765" cy="3663054"/>
          </a:xfrm>
          <a:prstGeom prst="rect">
            <a:avLst/>
          </a:prstGeom>
          <a:noFill/>
        </p:spPr>
        <p:txBody>
          <a:bodyPr wrap="square" lIns="90000" tIns="0" rIns="0" bIns="0" rtlCol="0">
            <a:spAutoFit/>
          </a:bodyPr>
          <a:lstStyle/>
          <a:p>
            <a:pPr>
              <a:lnSpc>
                <a:spcPct val="110000"/>
              </a:lnSpc>
              <a:spcAft>
                <a:spcPts val="100"/>
              </a:spcAft>
            </a:pPr>
            <a:r>
              <a:rPr lang="fi-FI" sz="625" b="1" i="0" u="none" strike="noStrike" spc="10" baseline="0">
                <a:latin typeface="Arial Narrow" panose="020B0606020202030204" pitchFamily="34" charset="0"/>
              </a:rPr>
              <a:t>SOCIALVÅRDSTJÄNSTER SOM STÖDER SYSSELSÄTTNING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rehabiliterande arbetsverksamhet</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sysselsättningsfrämjande verksamhet och arbetsverksamhet enligt socialvårdslagen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arbetsverksamhet och arbetsträning för utvecklingsstörda</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arbetsträning för stödd arbetsförmåga</a:t>
            </a:r>
            <a:endParaRPr lang="fi-FI" sz="700" spc="10">
              <a:solidFill>
                <a:srgbClr val="000000"/>
              </a:solidFill>
              <a:latin typeface="Myriad Pro" panose="020B0503030403020204" pitchFamily="34" charset="0"/>
            </a:endParaRPr>
          </a:p>
          <a:p>
            <a:pPr>
              <a:lnSpc>
                <a:spcPct val="110000"/>
              </a:lnSpc>
              <a:spcBef>
                <a:spcPts val="300"/>
              </a:spcBef>
              <a:spcAft>
                <a:spcPts val="100"/>
              </a:spcAft>
            </a:pPr>
            <a:r>
              <a:rPr lang="sv-SE" sz="626" b="1" spc="10">
                <a:latin typeface="Arial Narrow" panose="020B0606020202030204" pitchFamily="34" charset="0"/>
              </a:rPr>
              <a:t>ANDRA TJÄNSTER SOM STÖDER SYSSELSÄTTNING</a:t>
            </a:r>
            <a:endParaRPr lang="fi-FI" sz="626" b="1" spc="10">
              <a:latin typeface="Arial Narrow" panose="020B0606020202030204" pitchFamily="34" charset="0"/>
            </a:endParaRPr>
          </a:p>
          <a:p>
            <a:pPr marL="90000" indent="-90000">
              <a:lnSpc>
                <a:spcPct val="110000"/>
              </a:lnSpc>
              <a:buFont typeface="Arial" panose="020B0604020202020204" pitchFamily="34" charset="0"/>
              <a:buChar char="•"/>
            </a:pPr>
            <a:r>
              <a:rPr lang="fi-FI" sz="700" b="0" i="0" u="none" strike="noStrike" spc="10" baseline="0">
                <a:solidFill>
                  <a:srgbClr val="000000"/>
                </a:solidFill>
                <a:latin typeface="Myriad Pro" panose="020B0503030403020204" pitchFamily="34" charset="0"/>
              </a:rPr>
              <a:t>arbetsträning</a:t>
            </a:r>
          </a:p>
          <a:p>
            <a:pPr marL="90000" indent="-90000">
              <a:lnSpc>
                <a:spcPct val="110000"/>
              </a:lnSpc>
              <a:buFont typeface="Arial" panose="020B0604020202020204" pitchFamily="34" charset="0"/>
              <a:buChar char="•"/>
            </a:pPr>
            <a:r>
              <a:rPr lang="fi-FI" sz="700" b="0" i="0" u="none" strike="noStrike" spc="10" baseline="0">
                <a:solidFill>
                  <a:srgbClr val="000000"/>
                </a:solidFill>
                <a:latin typeface="Myriad Pro" panose="020B0503030403020204" pitchFamily="34" charset="0"/>
              </a:rPr>
              <a:t>arbetsprövning</a:t>
            </a:r>
          </a:p>
          <a:p>
            <a:pPr>
              <a:lnSpc>
                <a:spcPct val="110000"/>
              </a:lnSpc>
              <a:spcBef>
                <a:spcPts val="300"/>
              </a:spcBef>
              <a:spcAft>
                <a:spcPts val="100"/>
              </a:spcAft>
            </a:pPr>
            <a:r>
              <a:rPr lang="fi-FI" sz="630" b="1" i="0" u="none" strike="noStrike" spc="10" baseline="0">
                <a:latin typeface="Arial Narrow" panose="020B0606020202030204" pitchFamily="34" charset="0"/>
              </a:rPr>
              <a:t>REHABILITERING</a:t>
            </a:r>
            <a:endParaRPr lang="fi-FI" sz="630" b="0" i="0" u="none" strike="noStrike" spc="10" baseline="0">
              <a:latin typeface="Arial Narrow" panose="020B0606020202030204" pitchFamily="34" charset="0"/>
            </a:endParaRP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medicinsk</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professionell</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social</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missbruksarbete och</a:t>
            </a:r>
            <a:br>
              <a:rPr lang="sv-SE" sz="700" b="0" i="0" u="none" strike="noStrike" spc="10" baseline="0">
                <a:solidFill>
                  <a:srgbClr val="000000"/>
                </a:solidFill>
                <a:latin typeface="Myriad Pro" panose="020B0503030403020204" pitchFamily="34" charset="0"/>
              </a:rPr>
            </a:br>
            <a:r>
              <a:rPr lang="sv-SE" sz="700" b="0" i="0" u="none" strike="noStrike" spc="10" baseline="0">
                <a:solidFill>
                  <a:srgbClr val="000000"/>
                </a:solidFill>
                <a:latin typeface="Myriad Pro" panose="020B0503030403020204" pitchFamily="34" charset="0"/>
              </a:rPr>
              <a:t>mental hälsa</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rehabiliteringspenning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rehabiliteringsstöd</a:t>
            </a:r>
            <a:endParaRPr lang="fi-FI" sz="700" b="0" i="0" u="none" strike="noStrike" spc="10" baseline="0">
              <a:solidFill>
                <a:srgbClr val="000000"/>
              </a:solidFill>
              <a:latin typeface="Myriad Pro" panose="020B0503030403020204" pitchFamily="34" charset="0"/>
            </a:endParaRPr>
          </a:p>
          <a:p>
            <a:pPr>
              <a:lnSpc>
                <a:spcPct val="110000"/>
              </a:lnSpc>
              <a:spcBef>
                <a:spcPts val="300"/>
              </a:spcBef>
              <a:spcAft>
                <a:spcPts val="100"/>
              </a:spcAft>
            </a:pPr>
            <a:r>
              <a:rPr lang="fi-FI" sz="630" b="1" i="0" u="none" strike="noStrike" spc="10" baseline="0">
                <a:latin typeface="Arial Narrow" panose="020B0606020202030204" pitchFamily="34" charset="0"/>
              </a:rPr>
              <a:t>SPECIALSJUKVÅRD</a:t>
            </a:r>
            <a:endParaRPr lang="fi-FI" sz="630" b="0" i="0" u="none" strike="noStrike" spc="10" baseline="0">
              <a:solidFill>
                <a:srgbClr val="000000"/>
              </a:solidFill>
              <a:latin typeface="Myriad Pro" panose="020B0503030403020204" pitchFamily="34" charset="0"/>
            </a:endParaRPr>
          </a:p>
          <a:p>
            <a:pPr marL="90000" indent="-90000">
              <a:lnSpc>
                <a:spcPct val="110000"/>
              </a:lnSpc>
              <a:buFont typeface="Arial" panose="020B0604020202020204" pitchFamily="34" charset="0"/>
              <a:buChar char="•"/>
            </a:pPr>
            <a:r>
              <a:rPr lang="fi-FI" sz="700" b="0" i="0" u="none" strike="noStrike" spc="10" baseline="0">
                <a:solidFill>
                  <a:srgbClr val="000000"/>
                </a:solidFill>
                <a:latin typeface="Myriad Pro" panose="020B0503030403020204" pitchFamily="34" charset="0"/>
              </a:rPr>
              <a:t>specialpolikliniker</a:t>
            </a:r>
          </a:p>
          <a:p>
            <a:pPr>
              <a:lnSpc>
                <a:spcPct val="110000"/>
              </a:lnSpc>
              <a:spcBef>
                <a:spcPts val="300"/>
              </a:spcBef>
              <a:spcAft>
                <a:spcPts val="100"/>
              </a:spcAft>
            </a:pPr>
            <a:r>
              <a:rPr lang="fi-FI" sz="630" b="1" i="0" u="none" strike="noStrike" spc="10" baseline="0">
                <a:latin typeface="Arial Narrow" panose="020B0606020202030204" pitchFamily="34" charset="0"/>
              </a:rPr>
              <a:t>SJUKFRÅNVARO</a:t>
            </a:r>
            <a:endParaRPr lang="fi-FI" sz="630" b="0" i="0" u="none" strike="noStrike" spc="10" baseline="0">
              <a:solidFill>
                <a:srgbClr val="000000"/>
              </a:solidFill>
              <a:latin typeface="Myriad Pro" panose="020B0503030403020204" pitchFamily="34" charset="0"/>
            </a:endParaRPr>
          </a:p>
          <a:p>
            <a:pPr marL="90000" indent="-90000">
              <a:lnSpc>
                <a:spcPct val="110000"/>
              </a:lnSpc>
              <a:buFont typeface="Arial" panose="020B0604020202020204" pitchFamily="34" charset="0"/>
              <a:buChar char="•"/>
            </a:pPr>
            <a:r>
              <a:rPr lang="fi-FI" sz="700" b="0" i="0" u="none" strike="noStrike" spc="10" baseline="0">
                <a:solidFill>
                  <a:srgbClr val="000000"/>
                </a:solidFill>
                <a:latin typeface="Myriad Pro" panose="020B0503030403020204" pitchFamily="34" charset="0"/>
              </a:rPr>
              <a:t>sjukdagpenning</a:t>
            </a:r>
            <a:endParaRPr lang="fi-FI" sz="700" b="1" spc="10">
              <a:latin typeface="Arial Narrow" panose="020B0606020202030204" pitchFamily="34" charset="0"/>
            </a:endParaRPr>
          </a:p>
        </p:txBody>
      </p:sp>
      <p:sp>
        <p:nvSpPr>
          <p:cNvPr id="1934" name="TextBox 1933">
            <a:extLst>
              <a:ext uri="{FF2B5EF4-FFF2-40B4-BE49-F238E27FC236}">
                <a16:creationId xmlns:a16="http://schemas.microsoft.com/office/drawing/2014/main" id="{808B9BBF-DB6A-050C-E39B-2F7A70CA0219}"/>
              </a:ext>
            </a:extLst>
          </p:cNvPr>
          <p:cNvSpPr txBox="1"/>
          <p:nvPr/>
        </p:nvSpPr>
        <p:spPr>
          <a:xfrm>
            <a:off x="7515546" y="209533"/>
            <a:ext cx="1412697" cy="338554"/>
          </a:xfrm>
          <a:prstGeom prst="rect">
            <a:avLst/>
          </a:prstGeom>
          <a:noFill/>
        </p:spPr>
        <p:txBody>
          <a:bodyPr wrap="square" rtlCol="0">
            <a:spAutoFit/>
          </a:bodyPr>
          <a:lstStyle/>
          <a:p>
            <a:pPr algn="ctr"/>
            <a:r>
              <a:rPr lang="en-GB" sz="800" b="1" spc="20">
                <a:solidFill>
                  <a:schemeClr val="bg1"/>
                </a:solidFill>
                <a:latin typeface="Arial Narrow" panose="020B0606020202030204" pitchFamily="34" charset="0"/>
              </a:rPr>
              <a:t>DEN ÖPPNA ARBETSMARKNADEN</a:t>
            </a:r>
            <a:endParaRPr lang="fi-FI" sz="800" b="1" spc="20">
              <a:solidFill>
                <a:schemeClr val="bg1"/>
              </a:solidFill>
              <a:latin typeface="Arial Narrow" panose="020B0606020202030204" pitchFamily="34" charset="0"/>
            </a:endParaRPr>
          </a:p>
        </p:txBody>
      </p:sp>
      <p:sp>
        <p:nvSpPr>
          <p:cNvPr id="1937" name="TextBox 1936">
            <a:extLst>
              <a:ext uri="{FF2B5EF4-FFF2-40B4-BE49-F238E27FC236}">
                <a16:creationId xmlns:a16="http://schemas.microsoft.com/office/drawing/2014/main" id="{F695614D-3547-61E0-7333-3640E6A2116A}"/>
              </a:ext>
            </a:extLst>
          </p:cNvPr>
          <p:cNvSpPr txBox="1"/>
          <p:nvPr/>
        </p:nvSpPr>
        <p:spPr>
          <a:xfrm>
            <a:off x="7545359" y="625010"/>
            <a:ext cx="1312403" cy="3348289"/>
          </a:xfrm>
          <a:prstGeom prst="rect">
            <a:avLst/>
          </a:prstGeom>
          <a:noFill/>
        </p:spPr>
        <p:txBody>
          <a:bodyPr wrap="square" lIns="90000" tIns="0" rIns="0" bIns="0" rtlCol="0">
            <a:spAutoFit/>
          </a:bodyPr>
          <a:lstStyle/>
          <a:p>
            <a:pPr>
              <a:lnSpc>
                <a:spcPct val="110000"/>
              </a:lnSpc>
              <a:spcAft>
                <a:spcPts val="100"/>
              </a:spcAft>
            </a:pPr>
            <a:r>
              <a:rPr lang="fi-FI" sz="625" b="1" i="0" u="none" strike="noStrike" spc="10" baseline="0">
                <a:latin typeface="Arial Narrow" panose="020B0606020202030204" pitchFamily="34" charset="0"/>
              </a:rPr>
              <a:t>I ARBETSLIVET</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tidigt stöd för arbetsförmågan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förhandling om arbetsförmågan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anpassning av</a:t>
            </a:r>
            <a:br>
              <a:rPr lang="sv-SE" sz="700" b="0" i="0" u="none" strike="noStrike" spc="10" baseline="0">
                <a:solidFill>
                  <a:srgbClr val="000000"/>
                </a:solidFill>
                <a:latin typeface="Myriad Pro" panose="020B0503030403020204" pitchFamily="34" charset="0"/>
              </a:rPr>
            </a:br>
            <a:r>
              <a:rPr lang="sv-SE" sz="700" b="0" i="0" u="none" strike="noStrike" spc="10" baseline="0">
                <a:solidFill>
                  <a:srgbClr val="000000"/>
                </a:solidFill>
                <a:latin typeface="Myriad Pro" panose="020B0503030403020204" pitchFamily="34" charset="0"/>
              </a:rPr>
              <a:t>arbetsplatsen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arbetsprövning</a:t>
            </a:r>
            <a:endParaRPr lang="fi-FI" sz="700" spc="10">
              <a:solidFill>
                <a:srgbClr val="000000"/>
              </a:solidFill>
              <a:latin typeface="Myriad Pro" panose="020B0503030403020204" pitchFamily="34" charset="0"/>
            </a:endParaRPr>
          </a:p>
          <a:p>
            <a:pPr>
              <a:lnSpc>
                <a:spcPct val="110000"/>
              </a:lnSpc>
              <a:spcBef>
                <a:spcPts val="300"/>
              </a:spcBef>
              <a:spcAft>
                <a:spcPts val="100"/>
              </a:spcAft>
            </a:pPr>
            <a:r>
              <a:rPr lang="fi-FI" sz="626" b="1" spc="10">
                <a:latin typeface="Arial Narrow" panose="020B0606020202030204" pitchFamily="34" charset="0"/>
              </a:rPr>
              <a:t>MOT ARBETSLIVET</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arbetsprövning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lönesubvention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startpeng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anpassning av arbetsplatsen</a:t>
            </a:r>
            <a:endParaRPr lang="fi-FI" sz="700" b="0" i="0" u="none" strike="noStrike" spc="10" baseline="0">
              <a:solidFill>
                <a:srgbClr val="000000"/>
              </a:solidFill>
              <a:latin typeface="Myriad Pro" panose="020B0503030403020204" pitchFamily="34" charset="0"/>
            </a:endParaRPr>
          </a:p>
          <a:p>
            <a:pPr>
              <a:lnSpc>
                <a:spcPct val="110000"/>
              </a:lnSpc>
              <a:spcBef>
                <a:spcPts val="300"/>
              </a:spcBef>
              <a:spcAft>
                <a:spcPts val="100"/>
              </a:spcAft>
            </a:pPr>
            <a:r>
              <a:rPr lang="fi-FI" sz="630" b="1" i="0" u="none" strike="noStrike" spc="10" baseline="0">
                <a:latin typeface="Arial Narrow" panose="020B0606020202030204" pitchFamily="34" charset="0"/>
              </a:rPr>
              <a:t>UTBILDNING</a:t>
            </a:r>
            <a:endParaRPr lang="fi-FI" sz="630" b="0" i="0" u="none" strike="noStrike" spc="10" baseline="0">
              <a:latin typeface="Arial Narrow" panose="020B0606020202030204" pitchFamily="34" charset="0"/>
            </a:endParaRP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utbildningsprövning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förberedande utbildning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arbetskraftsutbildning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frivillig utbildning med arbetslöshetsförmån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utbildning som yrkesinriktad rehabilitering</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läroavtal</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företagarutbildning</a:t>
            </a:r>
            <a:endParaRPr lang="fi-FI" sz="700" b="0" i="0" u="none" strike="noStrike" spc="10" baseline="0">
              <a:solidFill>
                <a:srgbClr val="000000"/>
              </a:solidFill>
              <a:latin typeface="Myriad Pro" panose="020B0503030403020204" pitchFamily="34" charset="0"/>
            </a:endParaRPr>
          </a:p>
          <a:p>
            <a:pPr>
              <a:lnSpc>
                <a:spcPct val="110000"/>
              </a:lnSpc>
              <a:spcBef>
                <a:spcPts val="300"/>
              </a:spcBef>
              <a:spcAft>
                <a:spcPts val="100"/>
              </a:spcAft>
            </a:pPr>
            <a:r>
              <a:rPr lang="fi-FI" sz="630" b="1" i="0" u="none" strike="noStrike" spc="10" baseline="0">
                <a:latin typeface="Arial Narrow" panose="020B0606020202030204" pitchFamily="34" charset="0"/>
              </a:rPr>
              <a:t>PENSION</a:t>
            </a:r>
            <a:endParaRPr lang="fi-FI" sz="630" b="0" i="0" u="none" strike="noStrike" spc="10" baseline="0">
              <a:solidFill>
                <a:srgbClr val="000000"/>
              </a:solidFill>
              <a:latin typeface="Myriad Pro" panose="020B0503030403020204" pitchFamily="34" charset="0"/>
            </a:endParaRP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sjukpension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delinvalidpension</a:t>
            </a:r>
          </a:p>
          <a:p>
            <a:pPr marL="90000" indent="-90000">
              <a:lnSpc>
                <a:spcPct val="110000"/>
              </a:lnSpc>
              <a:buFont typeface="Arial" panose="020B0604020202020204" pitchFamily="34" charset="0"/>
              <a:buChar char="•"/>
            </a:pPr>
            <a:r>
              <a:rPr lang="sv-SE" sz="700" b="0" i="0" u="none" strike="noStrike" spc="10" baseline="0">
                <a:solidFill>
                  <a:srgbClr val="000000"/>
                </a:solidFill>
                <a:latin typeface="Myriad Pro" panose="020B0503030403020204" pitchFamily="34" charset="0"/>
              </a:rPr>
              <a:t>att lämna pensionen vilande</a:t>
            </a:r>
            <a:endParaRPr lang="fi-FI" sz="700" b="0" i="0" u="none" strike="noStrike" spc="10" baseline="0">
              <a:solidFill>
                <a:srgbClr val="000000"/>
              </a:solidFill>
              <a:latin typeface="Myriad Pro" panose="020B0503030403020204" pitchFamily="34" charset="0"/>
            </a:endParaRPr>
          </a:p>
        </p:txBody>
      </p:sp>
      <p:sp>
        <p:nvSpPr>
          <p:cNvPr id="1942" name="TextBox 1941">
            <a:extLst>
              <a:ext uri="{FF2B5EF4-FFF2-40B4-BE49-F238E27FC236}">
                <a16:creationId xmlns:a16="http://schemas.microsoft.com/office/drawing/2014/main" id="{E2343A48-CBD5-F339-067B-E5A58F46DF13}"/>
              </a:ext>
            </a:extLst>
          </p:cNvPr>
          <p:cNvSpPr txBox="1"/>
          <p:nvPr/>
        </p:nvSpPr>
        <p:spPr>
          <a:xfrm>
            <a:off x="2916763" y="4232023"/>
            <a:ext cx="1655238" cy="207749"/>
          </a:xfrm>
          <a:prstGeom prst="rect">
            <a:avLst/>
          </a:prstGeom>
          <a:noFill/>
        </p:spPr>
        <p:txBody>
          <a:bodyPr wrap="square" rtlCol="0">
            <a:spAutoFit/>
          </a:bodyPr>
          <a:lstStyle/>
          <a:p>
            <a:pPr algn="ctr"/>
            <a:r>
              <a:rPr lang="en-GB" sz="750" b="1" spc="20">
                <a:latin typeface="Arial Narrow" panose="020B0606020202030204" pitchFamily="34" charset="0"/>
              </a:rPr>
              <a:t>KLIENTANSVARIG</a:t>
            </a:r>
            <a:endParaRPr lang="fi-FI" sz="750" b="1" spc="20">
              <a:latin typeface="Arial Narrow" panose="020B0606020202030204" pitchFamily="34" charset="0"/>
            </a:endParaRPr>
          </a:p>
        </p:txBody>
      </p:sp>
      <p:sp>
        <p:nvSpPr>
          <p:cNvPr id="1943" name="TextBox 1942">
            <a:extLst>
              <a:ext uri="{FF2B5EF4-FFF2-40B4-BE49-F238E27FC236}">
                <a16:creationId xmlns:a16="http://schemas.microsoft.com/office/drawing/2014/main" id="{D5E1E669-8667-B5F3-DCA8-AE9524811BCB}"/>
              </a:ext>
            </a:extLst>
          </p:cNvPr>
          <p:cNvSpPr txBox="1"/>
          <p:nvPr/>
        </p:nvSpPr>
        <p:spPr>
          <a:xfrm>
            <a:off x="4989563" y="4232023"/>
            <a:ext cx="1670670" cy="207749"/>
          </a:xfrm>
          <a:prstGeom prst="rect">
            <a:avLst/>
          </a:prstGeom>
          <a:noFill/>
        </p:spPr>
        <p:txBody>
          <a:bodyPr wrap="square" rtlCol="0">
            <a:spAutoFit/>
          </a:bodyPr>
          <a:lstStyle/>
          <a:p>
            <a:pPr algn="ctr"/>
            <a:r>
              <a:rPr lang="en-GB" sz="750" b="1" spc="20">
                <a:latin typeface="Arial Narrow" panose="020B0606020202030204" pitchFamily="34" charset="0"/>
              </a:rPr>
              <a:t>KLIENTDELAKTIGHET</a:t>
            </a:r>
            <a:endParaRPr lang="fi-FI" sz="750" b="1" spc="20">
              <a:latin typeface="Arial Narrow" panose="020B0606020202030204" pitchFamily="34" charset="0"/>
            </a:endParaRPr>
          </a:p>
        </p:txBody>
      </p:sp>
      <p:sp>
        <p:nvSpPr>
          <p:cNvPr id="1945" name="TextBox 1944">
            <a:extLst>
              <a:ext uri="{FF2B5EF4-FFF2-40B4-BE49-F238E27FC236}">
                <a16:creationId xmlns:a16="http://schemas.microsoft.com/office/drawing/2014/main" id="{00657FBB-3BCA-A3DD-5A0F-10981AD16707}"/>
              </a:ext>
            </a:extLst>
          </p:cNvPr>
          <p:cNvSpPr txBox="1"/>
          <p:nvPr/>
        </p:nvSpPr>
        <p:spPr>
          <a:xfrm>
            <a:off x="6944996" y="4232023"/>
            <a:ext cx="1947486" cy="207749"/>
          </a:xfrm>
          <a:prstGeom prst="rect">
            <a:avLst/>
          </a:prstGeom>
          <a:noFill/>
        </p:spPr>
        <p:txBody>
          <a:bodyPr wrap="square" rtlCol="0">
            <a:spAutoFit/>
          </a:bodyPr>
          <a:lstStyle/>
          <a:p>
            <a:pPr algn="ctr"/>
            <a:r>
              <a:rPr lang="en-GB" sz="750" b="1" spc="20">
                <a:latin typeface="Arial Narrow" panose="020B0606020202030204" pitchFamily="34" charset="0"/>
              </a:rPr>
              <a:t>KLIENTENS MÅL</a:t>
            </a:r>
            <a:endParaRPr lang="fi-FI" sz="750" b="1" spc="20">
              <a:latin typeface="Arial Narrow" panose="020B0606020202030204" pitchFamily="34" charset="0"/>
            </a:endParaRPr>
          </a:p>
        </p:txBody>
      </p:sp>
      <p:sp>
        <p:nvSpPr>
          <p:cNvPr id="1950" name="TextBox 1949">
            <a:extLst>
              <a:ext uri="{FF2B5EF4-FFF2-40B4-BE49-F238E27FC236}">
                <a16:creationId xmlns:a16="http://schemas.microsoft.com/office/drawing/2014/main" id="{E2FBD605-2887-84DF-A602-249C0F5BB57A}"/>
              </a:ext>
            </a:extLst>
          </p:cNvPr>
          <p:cNvSpPr txBox="1"/>
          <p:nvPr/>
        </p:nvSpPr>
        <p:spPr>
          <a:xfrm>
            <a:off x="2867587" y="4507890"/>
            <a:ext cx="2787240" cy="207749"/>
          </a:xfrm>
          <a:prstGeom prst="rect">
            <a:avLst/>
          </a:prstGeom>
          <a:noFill/>
        </p:spPr>
        <p:txBody>
          <a:bodyPr wrap="square" rtlCol="0">
            <a:spAutoFit/>
          </a:bodyPr>
          <a:lstStyle/>
          <a:p>
            <a:pPr algn="ctr"/>
            <a:r>
              <a:rPr lang="sv-SE" sz="750" b="1" spc="20">
                <a:latin typeface="Arial Narrow" panose="020B0606020202030204" pitchFamily="34" charset="0"/>
              </a:rPr>
              <a:t>ETT ARBETSSÄTT INRIKTAT PÅ SERVICEHANDLEDNING</a:t>
            </a:r>
            <a:endParaRPr lang="fi-FI" sz="750" b="1" spc="20">
              <a:latin typeface="Arial Narrow" panose="020B0606020202030204" pitchFamily="34" charset="0"/>
            </a:endParaRPr>
          </a:p>
        </p:txBody>
      </p:sp>
      <p:sp>
        <p:nvSpPr>
          <p:cNvPr id="1951" name="TextBox 1950">
            <a:extLst>
              <a:ext uri="{FF2B5EF4-FFF2-40B4-BE49-F238E27FC236}">
                <a16:creationId xmlns:a16="http://schemas.microsoft.com/office/drawing/2014/main" id="{5DE2F7EF-665A-800D-BE10-A467926D8870}"/>
              </a:ext>
            </a:extLst>
          </p:cNvPr>
          <p:cNvSpPr txBox="1"/>
          <p:nvPr/>
        </p:nvSpPr>
        <p:spPr>
          <a:xfrm>
            <a:off x="5920297" y="4507890"/>
            <a:ext cx="2958232" cy="215444"/>
          </a:xfrm>
          <a:prstGeom prst="rect">
            <a:avLst/>
          </a:prstGeom>
          <a:noFill/>
        </p:spPr>
        <p:txBody>
          <a:bodyPr wrap="square" rtlCol="0">
            <a:spAutoFit/>
          </a:bodyPr>
          <a:lstStyle/>
          <a:p>
            <a:pPr algn="ctr"/>
            <a:r>
              <a:rPr lang="sv-SE" sz="750" b="1" spc="20">
                <a:latin typeface="Arial Narrow" panose="020B0606020202030204" pitchFamily="34" charset="0"/>
              </a:rPr>
              <a:t>BEDÖMNING AV BEHOVET AV STÖD FÖR ARBETSFÖRMÅGAN</a:t>
            </a:r>
            <a:endParaRPr lang="fi-FI" sz="750" b="1" spc="20">
              <a:latin typeface="Arial Narrow" panose="020B0606020202030204" pitchFamily="34" charset="0"/>
            </a:endParaRPr>
          </a:p>
        </p:txBody>
      </p:sp>
      <p:sp>
        <p:nvSpPr>
          <p:cNvPr id="1947" name="TextBox 1946">
            <a:extLst>
              <a:ext uri="{FF2B5EF4-FFF2-40B4-BE49-F238E27FC236}">
                <a16:creationId xmlns:a16="http://schemas.microsoft.com/office/drawing/2014/main" id="{0FFA39F0-F9FA-5C4A-1D3A-249F66AF5C35}"/>
              </a:ext>
            </a:extLst>
          </p:cNvPr>
          <p:cNvSpPr txBox="1"/>
          <p:nvPr/>
        </p:nvSpPr>
        <p:spPr>
          <a:xfrm>
            <a:off x="2675874" y="4775100"/>
            <a:ext cx="2137016" cy="215444"/>
          </a:xfrm>
          <a:prstGeom prst="rect">
            <a:avLst/>
          </a:prstGeom>
          <a:noFill/>
        </p:spPr>
        <p:txBody>
          <a:bodyPr wrap="square" rtlCol="0">
            <a:spAutoFit/>
          </a:bodyPr>
          <a:lstStyle/>
          <a:p>
            <a:pPr algn="ctr"/>
            <a:r>
              <a:rPr lang="en-GB" sz="750" b="1" spc="20">
                <a:latin typeface="Arial Narrow" panose="020B0606020202030204" pitchFamily="34" charset="0"/>
              </a:rPr>
              <a:t>GEMENSAMMA VERKSAMHETSMODELLER</a:t>
            </a:r>
            <a:endParaRPr lang="fi-FI" sz="750" b="1" spc="20">
              <a:latin typeface="Arial Narrow" panose="020B0606020202030204" pitchFamily="34" charset="0"/>
            </a:endParaRPr>
          </a:p>
        </p:txBody>
      </p:sp>
      <p:sp>
        <p:nvSpPr>
          <p:cNvPr id="1948" name="TextBox 1947">
            <a:extLst>
              <a:ext uri="{FF2B5EF4-FFF2-40B4-BE49-F238E27FC236}">
                <a16:creationId xmlns:a16="http://schemas.microsoft.com/office/drawing/2014/main" id="{9D77BBC0-29E5-656F-E88C-A3310767A6A3}"/>
              </a:ext>
            </a:extLst>
          </p:cNvPr>
          <p:cNvSpPr txBox="1"/>
          <p:nvPr/>
        </p:nvSpPr>
        <p:spPr>
          <a:xfrm>
            <a:off x="4989563" y="4775100"/>
            <a:ext cx="1670670" cy="207749"/>
          </a:xfrm>
          <a:prstGeom prst="rect">
            <a:avLst/>
          </a:prstGeom>
          <a:noFill/>
        </p:spPr>
        <p:txBody>
          <a:bodyPr wrap="square" rtlCol="0">
            <a:spAutoFit/>
          </a:bodyPr>
          <a:lstStyle/>
          <a:p>
            <a:pPr algn="ctr"/>
            <a:r>
              <a:rPr lang="en-GB" sz="750" b="1" spc="20">
                <a:latin typeface="Arial Narrow" panose="020B0606020202030204" pitchFamily="34" charset="0"/>
              </a:rPr>
              <a:t>METODER OCH INDIKATORER</a:t>
            </a:r>
            <a:endParaRPr lang="fi-FI" sz="750" b="1" spc="20">
              <a:latin typeface="Arial Narrow" panose="020B0606020202030204" pitchFamily="34" charset="0"/>
            </a:endParaRPr>
          </a:p>
        </p:txBody>
      </p:sp>
      <p:sp>
        <p:nvSpPr>
          <p:cNvPr id="1949" name="TextBox 1948">
            <a:extLst>
              <a:ext uri="{FF2B5EF4-FFF2-40B4-BE49-F238E27FC236}">
                <a16:creationId xmlns:a16="http://schemas.microsoft.com/office/drawing/2014/main" id="{ABD558DA-9703-69D6-B6EA-42489EC6275A}"/>
              </a:ext>
            </a:extLst>
          </p:cNvPr>
          <p:cNvSpPr txBox="1"/>
          <p:nvPr/>
        </p:nvSpPr>
        <p:spPr>
          <a:xfrm>
            <a:off x="6944996" y="4775100"/>
            <a:ext cx="1947486" cy="207749"/>
          </a:xfrm>
          <a:prstGeom prst="rect">
            <a:avLst/>
          </a:prstGeom>
          <a:noFill/>
        </p:spPr>
        <p:txBody>
          <a:bodyPr wrap="square" rtlCol="0">
            <a:spAutoFit/>
          </a:bodyPr>
          <a:lstStyle/>
          <a:p>
            <a:pPr algn="ctr"/>
            <a:r>
              <a:rPr lang="en-GB" sz="750" b="1" spc="20">
                <a:latin typeface="Arial Narrow" panose="020B0606020202030204" pitchFamily="34" charset="0"/>
              </a:rPr>
              <a:t>UPPFÖLJNING OCH UTVÄRDERING</a:t>
            </a:r>
            <a:endParaRPr lang="fi-FI" sz="750" b="1" spc="20">
              <a:latin typeface="Arial Narrow" panose="020B0606020202030204" pitchFamily="34" charset="0"/>
            </a:endParaRPr>
          </a:p>
        </p:txBody>
      </p:sp>
    </p:spTree>
    <p:extLst>
      <p:ext uri="{BB962C8B-B14F-4D97-AF65-F5344CB8AC3E}">
        <p14:creationId xmlns:p14="http://schemas.microsoft.com/office/powerpoint/2010/main" val="429411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5B968E-4DC0-D6F9-64F2-532BAECC5AC0}"/>
              </a:ext>
              <a:ext uri="{C183D7F6-B498-43B3-948B-1728B52AA6E4}">
                <adec:decorative xmlns:adec="http://schemas.microsoft.com/office/drawing/2017/decorative" xmlns="" val="1"/>
              </a:ext>
            </a:extLst>
          </p:cNvPr>
          <p:cNvGrpSpPr/>
          <p:nvPr/>
        </p:nvGrpSpPr>
        <p:grpSpPr>
          <a:xfrm>
            <a:off x="3764165" y="2972292"/>
            <a:ext cx="1619751" cy="1833432"/>
            <a:chOff x="3764165" y="2972292"/>
            <a:chExt cx="1619751" cy="1833432"/>
          </a:xfrm>
        </p:grpSpPr>
        <p:sp>
          <p:nvSpPr>
            <p:cNvPr id="4" name="Ellipsi 10">
              <a:extLst>
                <a:ext uri="{FF2B5EF4-FFF2-40B4-BE49-F238E27FC236}">
                  <a16:creationId xmlns:a16="http://schemas.microsoft.com/office/drawing/2014/main" id="{F144A41C-92E0-2969-639E-8B94C4A962D0}"/>
                </a:ext>
                <a:ext uri="{C183D7F6-B498-43B3-948B-1728B52AA6E4}">
                  <adec:decorative xmlns:adec="http://schemas.microsoft.com/office/drawing/2017/decorative" xmlns="" val="1"/>
                </a:ext>
              </a:extLst>
            </p:cNvPr>
            <p:cNvSpPr/>
            <p:nvPr/>
          </p:nvSpPr>
          <p:spPr>
            <a:xfrm>
              <a:off x="3764165" y="3185973"/>
              <a:ext cx="1619751" cy="16197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6" name="Ellipsi 5">
              <a:extLst>
                <a:ext uri="{FF2B5EF4-FFF2-40B4-BE49-F238E27FC236}">
                  <a16:creationId xmlns:a16="http://schemas.microsoft.com/office/drawing/2014/main" id="{609D8D06-6D2F-BB95-792B-292B1A6CEF70}"/>
                </a:ext>
                <a:ext uri="{C183D7F6-B498-43B3-948B-1728B52AA6E4}">
                  <adec:decorative xmlns:adec="http://schemas.microsoft.com/office/drawing/2017/decorative" xmlns="" val="1"/>
                </a:ext>
              </a:extLst>
            </p:cNvPr>
            <p:cNvSpPr/>
            <p:nvPr/>
          </p:nvSpPr>
          <p:spPr>
            <a:xfrm>
              <a:off x="3800027" y="2972292"/>
              <a:ext cx="511315" cy="5113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Group 11">
            <a:extLst>
              <a:ext uri="{FF2B5EF4-FFF2-40B4-BE49-F238E27FC236}">
                <a16:creationId xmlns:a16="http://schemas.microsoft.com/office/drawing/2014/main" id="{F51321B1-CDD1-8E7B-8856-8DBC05E81C86}"/>
              </a:ext>
              <a:ext uri="{C183D7F6-B498-43B3-948B-1728B52AA6E4}">
                <adec:decorative xmlns:adec="http://schemas.microsoft.com/office/drawing/2017/decorative" xmlns="" val="1"/>
              </a:ext>
            </a:extLst>
          </p:cNvPr>
          <p:cNvGrpSpPr/>
          <p:nvPr/>
        </p:nvGrpSpPr>
        <p:grpSpPr>
          <a:xfrm>
            <a:off x="5755864" y="2976985"/>
            <a:ext cx="1619751" cy="1833431"/>
            <a:chOff x="5755864" y="2976985"/>
            <a:chExt cx="1619751" cy="1833431"/>
          </a:xfrm>
        </p:grpSpPr>
        <p:sp>
          <p:nvSpPr>
            <p:cNvPr id="28" name="Ellipsi 10">
              <a:extLst>
                <a:ext uri="{FF2B5EF4-FFF2-40B4-BE49-F238E27FC236}">
                  <a16:creationId xmlns:a16="http://schemas.microsoft.com/office/drawing/2014/main" id="{B582156A-9B89-E1FC-C7E0-EAB88D1C1852}"/>
                </a:ext>
                <a:ext uri="{C183D7F6-B498-43B3-948B-1728B52AA6E4}">
                  <adec:decorative xmlns:adec="http://schemas.microsoft.com/office/drawing/2017/decorative" xmlns="" val="1"/>
                </a:ext>
              </a:extLst>
            </p:cNvPr>
            <p:cNvSpPr/>
            <p:nvPr/>
          </p:nvSpPr>
          <p:spPr>
            <a:xfrm>
              <a:off x="5755864" y="3190665"/>
              <a:ext cx="1619751" cy="16197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13" name="Ellipsi 12">
              <a:extLst>
                <a:ext uri="{FF2B5EF4-FFF2-40B4-BE49-F238E27FC236}">
                  <a16:creationId xmlns:a16="http://schemas.microsoft.com/office/drawing/2014/main" id="{BC898694-C91F-62E5-79B8-4DC06330345E}"/>
                </a:ext>
                <a:ext uri="{C183D7F6-B498-43B3-948B-1728B52AA6E4}">
                  <adec:decorative xmlns:adec="http://schemas.microsoft.com/office/drawing/2017/decorative" xmlns="" val="1"/>
                </a:ext>
              </a:extLst>
            </p:cNvPr>
            <p:cNvSpPr/>
            <p:nvPr/>
          </p:nvSpPr>
          <p:spPr>
            <a:xfrm>
              <a:off x="5892112" y="2976985"/>
              <a:ext cx="511315" cy="5113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 name="Group 1">
            <a:extLst>
              <a:ext uri="{FF2B5EF4-FFF2-40B4-BE49-F238E27FC236}">
                <a16:creationId xmlns:a16="http://schemas.microsoft.com/office/drawing/2014/main" id="{40D42C9F-6442-9C23-C942-9B34396ED8E2}"/>
              </a:ext>
              <a:ext uri="{C183D7F6-B498-43B3-948B-1728B52AA6E4}">
                <adec:decorative xmlns:adec="http://schemas.microsoft.com/office/drawing/2017/decorative" xmlns="" val="1"/>
              </a:ext>
            </a:extLst>
          </p:cNvPr>
          <p:cNvGrpSpPr/>
          <p:nvPr/>
        </p:nvGrpSpPr>
        <p:grpSpPr>
          <a:xfrm>
            <a:off x="1654753" y="2975855"/>
            <a:ext cx="1619751" cy="1829868"/>
            <a:chOff x="1654753" y="2975855"/>
            <a:chExt cx="1619751" cy="1829868"/>
          </a:xfrm>
        </p:grpSpPr>
        <p:sp>
          <p:nvSpPr>
            <p:cNvPr id="11" name="Ellipsi 10">
              <a:extLst>
                <a:ext uri="{FF2B5EF4-FFF2-40B4-BE49-F238E27FC236}">
                  <a16:creationId xmlns:a16="http://schemas.microsoft.com/office/drawing/2014/main" id="{50793E73-8363-0757-89E0-8546AA37CDEF}"/>
                </a:ext>
                <a:ext uri="{C183D7F6-B498-43B3-948B-1728B52AA6E4}">
                  <adec:decorative xmlns:adec="http://schemas.microsoft.com/office/drawing/2017/decorative" xmlns="" val="1"/>
                </a:ext>
              </a:extLst>
            </p:cNvPr>
            <p:cNvSpPr/>
            <p:nvPr/>
          </p:nvSpPr>
          <p:spPr>
            <a:xfrm>
              <a:off x="1654753" y="3185972"/>
              <a:ext cx="1619751" cy="16197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21" name="Ellipsi 20">
              <a:extLst>
                <a:ext uri="{FF2B5EF4-FFF2-40B4-BE49-F238E27FC236}">
                  <a16:creationId xmlns:a16="http://schemas.microsoft.com/office/drawing/2014/main" id="{365F1C36-86C4-09D4-F75E-37BCB360C4BF}"/>
                </a:ext>
                <a:ext uri="{C183D7F6-B498-43B3-948B-1728B52AA6E4}">
                  <adec:decorative xmlns:adec="http://schemas.microsoft.com/office/drawing/2017/decorative" xmlns="" val="1"/>
                </a:ext>
              </a:extLst>
            </p:cNvPr>
            <p:cNvSpPr/>
            <p:nvPr/>
          </p:nvSpPr>
          <p:spPr>
            <a:xfrm>
              <a:off x="1720084" y="2975855"/>
              <a:ext cx="511315" cy="5113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Otsikko 2">
            <a:extLst>
              <a:ext uri="{FF2B5EF4-FFF2-40B4-BE49-F238E27FC236}">
                <a16:creationId xmlns:a16="http://schemas.microsoft.com/office/drawing/2014/main" id="{DC47E670-489B-4AC2-8EFA-CC322F365367}"/>
              </a:ext>
            </a:extLst>
          </p:cNvPr>
          <p:cNvSpPr>
            <a:spLocks noGrp="1"/>
          </p:cNvSpPr>
          <p:nvPr>
            <p:ph type="title"/>
          </p:nvPr>
        </p:nvSpPr>
        <p:spPr>
          <a:xfrm>
            <a:off x="924447" y="339502"/>
            <a:ext cx="7295106" cy="974270"/>
          </a:xfrm>
        </p:spPr>
        <p:txBody>
          <a:bodyPr/>
          <a:lstStyle/>
          <a:p>
            <a:pPr algn="ctr">
              <a:lnSpc>
                <a:spcPct val="95000"/>
              </a:lnSpc>
            </a:pPr>
            <a:r>
              <a:rPr lang="sv-SE" sz="2400">
                <a:solidFill>
                  <a:schemeClr val="tx2"/>
                </a:solidFill>
              </a:rPr>
              <a:t>Stöd för arbetsförmågan för partiellt arbetsföra arbetslösa och modellen för stödd sysselsättning i Vasa</a:t>
            </a:r>
            <a:endParaRPr lang="fi-FI" sz="2400" dirty="0">
              <a:solidFill>
                <a:schemeClr val="tx2"/>
              </a:solidFill>
            </a:endParaRPr>
          </a:p>
        </p:txBody>
      </p:sp>
      <p:sp>
        <p:nvSpPr>
          <p:cNvPr id="16" name="Sisällön paikkamerkki 1">
            <a:extLst>
              <a:ext uri="{FF2B5EF4-FFF2-40B4-BE49-F238E27FC236}">
                <a16:creationId xmlns:a16="http://schemas.microsoft.com/office/drawing/2014/main" id="{766209EA-84B7-818F-635F-FB34B1DC8084}"/>
              </a:ext>
            </a:extLst>
          </p:cNvPr>
          <p:cNvSpPr txBox="1">
            <a:spLocks/>
          </p:cNvSpPr>
          <p:nvPr/>
        </p:nvSpPr>
        <p:spPr>
          <a:xfrm>
            <a:off x="266281" y="1388312"/>
            <a:ext cx="8611438" cy="1080795"/>
          </a:xfrm>
          <a:prstGeom prst="rect">
            <a:avLst/>
          </a:prstGeom>
        </p:spPr>
        <p:txBody>
          <a:bodyPr vert="horz" lIns="91440" tIns="45720" rIns="91440" bIns="45720" rtlCol="0">
            <a:noAutofit/>
          </a:bodyPr>
          <a:lst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v-SE" sz="1400"/>
              <a:t>Syftet med projektet är att stödja partiellt arbetsföra arbetslösas och långtidsarbetslösas möjligheter att få jobb och stanna kvar i arbetslivet samt att förhindra att arbetslösheten förlängs eller att arbetsförmågan går förlorad. Målet är också att se till att de personer som befinner sig i en svår arbetsmarknadssituation blir mer delaktiga i arbetslivet. Projektet ingår i det nationella programmet för arbetsförmåga.</a:t>
            </a:r>
          </a:p>
        </p:txBody>
      </p:sp>
      <p:sp>
        <p:nvSpPr>
          <p:cNvPr id="5" name="Tekstiruutu 4">
            <a:extLst>
              <a:ext uri="{FF2B5EF4-FFF2-40B4-BE49-F238E27FC236}">
                <a16:creationId xmlns:a16="http://schemas.microsoft.com/office/drawing/2014/main" id="{B38EF2A0-5199-35A8-A47F-BD816BE09847}"/>
              </a:ext>
            </a:extLst>
          </p:cNvPr>
          <p:cNvSpPr txBox="1"/>
          <p:nvPr/>
        </p:nvSpPr>
        <p:spPr>
          <a:xfrm>
            <a:off x="2285999" y="2469107"/>
            <a:ext cx="4572000" cy="369332"/>
          </a:xfrm>
          <a:prstGeom prst="rect">
            <a:avLst/>
          </a:prstGeom>
          <a:noFill/>
        </p:spPr>
        <p:txBody>
          <a:bodyPr wrap="square">
            <a:spAutoFit/>
          </a:bodyPr>
          <a:lstStyle/>
          <a:p>
            <a:pPr marL="0" indent="0" algn="ctr">
              <a:buNone/>
            </a:pPr>
            <a:r>
              <a:rPr lang="sv-SE" b="1">
                <a:solidFill>
                  <a:schemeClr val="accent1"/>
                </a:solidFill>
                <a:latin typeface="Arial Narrow" panose="020B0606020202030204" pitchFamily="34" charset="0"/>
              </a:rPr>
              <a:t>Så här hjälper vi dig.</a:t>
            </a:r>
          </a:p>
        </p:txBody>
      </p:sp>
      <p:sp>
        <p:nvSpPr>
          <p:cNvPr id="22" name="Otsikko 4">
            <a:extLst>
              <a:ext uri="{FF2B5EF4-FFF2-40B4-BE49-F238E27FC236}">
                <a16:creationId xmlns:a16="http://schemas.microsoft.com/office/drawing/2014/main" id="{29B68E5C-4A70-3D6B-20AE-3F9C0BC3C8CF}"/>
              </a:ext>
            </a:extLst>
          </p:cNvPr>
          <p:cNvSpPr txBox="1">
            <a:spLocks/>
          </p:cNvSpPr>
          <p:nvPr/>
        </p:nvSpPr>
        <p:spPr>
          <a:xfrm>
            <a:off x="1579698" y="2926910"/>
            <a:ext cx="792089" cy="53814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2800" dirty="0">
                <a:solidFill>
                  <a:schemeClr val="bg1"/>
                </a:solidFill>
              </a:rPr>
              <a:t>1</a:t>
            </a:r>
          </a:p>
        </p:txBody>
      </p:sp>
      <p:sp>
        <p:nvSpPr>
          <p:cNvPr id="18" name="Tekstiruutu 17">
            <a:extLst>
              <a:ext uri="{FF2B5EF4-FFF2-40B4-BE49-F238E27FC236}">
                <a16:creationId xmlns:a16="http://schemas.microsoft.com/office/drawing/2014/main" id="{A2EA1887-8037-D8E3-C965-2A072E0D9AB1}"/>
              </a:ext>
            </a:extLst>
          </p:cNvPr>
          <p:cNvSpPr txBox="1"/>
          <p:nvPr/>
        </p:nvSpPr>
        <p:spPr>
          <a:xfrm>
            <a:off x="1569650" y="3432773"/>
            <a:ext cx="1799330" cy="1200329"/>
          </a:xfrm>
          <a:prstGeom prst="rect">
            <a:avLst/>
          </a:prstGeom>
          <a:noFill/>
        </p:spPr>
        <p:txBody>
          <a:bodyPr wrap="square">
            <a:spAutoFit/>
          </a:bodyPr>
          <a:lstStyle/>
          <a:p>
            <a:pPr lvl="0" algn="ctr"/>
            <a:r>
              <a:rPr lang="sv-SE" sz="1200" b="1"/>
              <a:t>Insatser för </a:t>
            </a:r>
          </a:p>
          <a:p>
            <a:pPr lvl="0" algn="ctr"/>
            <a:r>
              <a:rPr lang="sv-SE" sz="1200" b="1"/>
              <a:t>att förhindra att arbetslösheten förlängs eller att arbetsförmågan </a:t>
            </a:r>
          </a:p>
          <a:p>
            <a:pPr lvl="0" algn="ctr"/>
            <a:r>
              <a:rPr lang="sv-SE" sz="1200" b="1"/>
              <a:t>går förlorad </a:t>
            </a:r>
          </a:p>
        </p:txBody>
      </p:sp>
      <p:sp>
        <p:nvSpPr>
          <p:cNvPr id="8" name="Otsikko 4">
            <a:extLst>
              <a:ext uri="{FF2B5EF4-FFF2-40B4-BE49-F238E27FC236}">
                <a16:creationId xmlns:a16="http://schemas.microsoft.com/office/drawing/2014/main" id="{F9579F0D-4FBC-CF60-FABC-05764E83E561}"/>
              </a:ext>
            </a:extLst>
          </p:cNvPr>
          <p:cNvSpPr txBox="1">
            <a:spLocks/>
          </p:cNvSpPr>
          <p:nvPr/>
        </p:nvSpPr>
        <p:spPr>
          <a:xfrm>
            <a:off x="3659641" y="2923347"/>
            <a:ext cx="792089" cy="53814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2800" dirty="0">
                <a:solidFill>
                  <a:schemeClr val="bg1"/>
                </a:solidFill>
              </a:rPr>
              <a:t>2</a:t>
            </a:r>
          </a:p>
        </p:txBody>
      </p:sp>
      <p:sp>
        <p:nvSpPr>
          <p:cNvPr id="17" name="Tekstiruutu 16">
            <a:extLst>
              <a:ext uri="{FF2B5EF4-FFF2-40B4-BE49-F238E27FC236}">
                <a16:creationId xmlns:a16="http://schemas.microsoft.com/office/drawing/2014/main" id="{31D7312E-D7D2-DC9D-7708-FDF9A86B0F21}"/>
              </a:ext>
            </a:extLst>
          </p:cNvPr>
          <p:cNvSpPr txBox="1"/>
          <p:nvPr/>
        </p:nvSpPr>
        <p:spPr>
          <a:xfrm>
            <a:off x="3557920" y="3594333"/>
            <a:ext cx="2041298" cy="892552"/>
          </a:xfrm>
          <a:prstGeom prst="rect">
            <a:avLst/>
          </a:prstGeom>
          <a:noFill/>
        </p:spPr>
        <p:txBody>
          <a:bodyPr wrap="square">
            <a:spAutoFit/>
          </a:bodyPr>
          <a:lstStyle/>
          <a:p>
            <a:pPr lvl="0" algn="ctr"/>
            <a:r>
              <a:rPr lang="sv-SE" sz="1300" b="1"/>
              <a:t>Stöd för att</a:t>
            </a:r>
            <a:br>
              <a:rPr lang="sv-SE" sz="1300" b="1"/>
            </a:br>
            <a:r>
              <a:rPr lang="sv-SE" sz="1300" b="1"/>
              <a:t>få arbete </a:t>
            </a:r>
            <a:br>
              <a:rPr lang="sv-SE" sz="1300" b="1"/>
            </a:br>
            <a:r>
              <a:rPr lang="sv-SE" sz="1300" b="1"/>
              <a:t>och förbli</a:t>
            </a:r>
            <a:br>
              <a:rPr lang="sv-SE" sz="1300" b="1"/>
            </a:br>
            <a:r>
              <a:rPr lang="sv-SE" sz="1300" b="1"/>
              <a:t>sysselsatt</a:t>
            </a:r>
          </a:p>
        </p:txBody>
      </p:sp>
      <p:sp>
        <p:nvSpPr>
          <p:cNvPr id="14" name="Otsikko 4">
            <a:extLst>
              <a:ext uri="{FF2B5EF4-FFF2-40B4-BE49-F238E27FC236}">
                <a16:creationId xmlns:a16="http://schemas.microsoft.com/office/drawing/2014/main" id="{8B90A0EB-ACE3-50DE-0374-1ACE43948BA0}"/>
              </a:ext>
            </a:extLst>
          </p:cNvPr>
          <p:cNvSpPr txBox="1">
            <a:spLocks/>
          </p:cNvSpPr>
          <p:nvPr/>
        </p:nvSpPr>
        <p:spPr>
          <a:xfrm>
            <a:off x="5751726" y="2928040"/>
            <a:ext cx="792089" cy="53814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2800" dirty="0">
                <a:solidFill>
                  <a:schemeClr val="bg1"/>
                </a:solidFill>
              </a:rPr>
              <a:t>3</a:t>
            </a:r>
          </a:p>
        </p:txBody>
      </p:sp>
      <p:sp>
        <p:nvSpPr>
          <p:cNvPr id="19" name="Tekstiruutu 18">
            <a:extLst>
              <a:ext uri="{FF2B5EF4-FFF2-40B4-BE49-F238E27FC236}">
                <a16:creationId xmlns:a16="http://schemas.microsoft.com/office/drawing/2014/main" id="{27309B10-514A-D728-5419-5DC9096F6F1F}"/>
              </a:ext>
            </a:extLst>
          </p:cNvPr>
          <p:cNvSpPr txBox="1"/>
          <p:nvPr/>
        </p:nvSpPr>
        <p:spPr>
          <a:xfrm>
            <a:off x="5866272" y="3594333"/>
            <a:ext cx="1433856" cy="892552"/>
          </a:xfrm>
          <a:prstGeom prst="rect">
            <a:avLst/>
          </a:prstGeom>
          <a:noFill/>
        </p:spPr>
        <p:txBody>
          <a:bodyPr wrap="square">
            <a:spAutoFit/>
          </a:bodyPr>
          <a:lstStyle/>
          <a:p>
            <a:pPr lvl="0" algn="ctr"/>
            <a:r>
              <a:rPr lang="sv-SE" sz="1300" b="1"/>
              <a:t>Insatser förökad delaktighet i arbetslivet</a:t>
            </a:r>
          </a:p>
        </p:txBody>
      </p:sp>
    </p:spTree>
    <p:extLst>
      <p:ext uri="{BB962C8B-B14F-4D97-AF65-F5344CB8AC3E}">
        <p14:creationId xmlns:p14="http://schemas.microsoft.com/office/powerpoint/2010/main" val="130143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ECBA2C-5FBC-08B0-11B3-F11B104BA5E6}"/>
              </a:ext>
              <a:ext uri="{C183D7F6-B498-43B3-948B-1728B52AA6E4}">
                <adec:decorative xmlns:adec="http://schemas.microsoft.com/office/drawing/2017/decorative" xmlns="" val="1"/>
              </a:ext>
            </a:extLst>
          </p:cNvPr>
          <p:cNvGrpSpPr/>
          <p:nvPr/>
        </p:nvGrpSpPr>
        <p:grpSpPr>
          <a:xfrm>
            <a:off x="1289568" y="2735981"/>
            <a:ext cx="1986288" cy="1979791"/>
            <a:chOff x="1289568" y="2735981"/>
            <a:chExt cx="1986288" cy="1979791"/>
          </a:xfrm>
        </p:grpSpPr>
        <p:sp>
          <p:nvSpPr>
            <p:cNvPr id="18" name="Ellipsi 14">
              <a:extLst>
                <a:ext uri="{FF2B5EF4-FFF2-40B4-BE49-F238E27FC236}">
                  <a16:creationId xmlns:a16="http://schemas.microsoft.com/office/drawing/2014/main" id="{E2BE0031-44DB-DEFF-5117-B19D11DC64DE}"/>
                </a:ext>
              </a:extLst>
            </p:cNvPr>
            <p:cNvSpPr/>
            <p:nvPr/>
          </p:nvSpPr>
          <p:spPr>
            <a:xfrm>
              <a:off x="1296065" y="2735981"/>
              <a:ext cx="1979791" cy="197979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21" name="Ellipsi 5">
              <a:extLst>
                <a:ext uri="{FF2B5EF4-FFF2-40B4-BE49-F238E27FC236}">
                  <a16:creationId xmlns:a16="http://schemas.microsoft.com/office/drawing/2014/main" id="{BEC5D2B9-429E-DFE3-89BE-BA7217C23165}"/>
                </a:ext>
              </a:extLst>
            </p:cNvPr>
            <p:cNvSpPr/>
            <p:nvPr/>
          </p:nvSpPr>
          <p:spPr>
            <a:xfrm>
              <a:off x="1289568" y="2760961"/>
              <a:ext cx="511315" cy="5113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 name="Group 4">
            <a:extLst>
              <a:ext uri="{FF2B5EF4-FFF2-40B4-BE49-F238E27FC236}">
                <a16:creationId xmlns:a16="http://schemas.microsoft.com/office/drawing/2014/main" id="{2BD355FB-87D0-24AE-5DC0-A516A030EB9C}"/>
              </a:ext>
              <a:ext uri="{C183D7F6-B498-43B3-948B-1728B52AA6E4}">
                <adec:decorative xmlns:adec="http://schemas.microsoft.com/office/drawing/2017/decorative" xmlns="" val="1"/>
              </a:ext>
            </a:extLst>
          </p:cNvPr>
          <p:cNvGrpSpPr/>
          <p:nvPr/>
        </p:nvGrpSpPr>
        <p:grpSpPr>
          <a:xfrm>
            <a:off x="3654897" y="2735981"/>
            <a:ext cx="1979791" cy="1979791"/>
            <a:chOff x="3654897" y="2735981"/>
            <a:chExt cx="1979791" cy="1979791"/>
          </a:xfrm>
        </p:grpSpPr>
        <p:sp>
          <p:nvSpPr>
            <p:cNvPr id="34" name="Ellipsi 11">
              <a:extLst>
                <a:ext uri="{FF2B5EF4-FFF2-40B4-BE49-F238E27FC236}">
                  <a16:creationId xmlns:a16="http://schemas.microsoft.com/office/drawing/2014/main" id="{3D537599-8C72-E61F-44B3-41FC65A6E948}"/>
                </a:ext>
              </a:extLst>
            </p:cNvPr>
            <p:cNvSpPr/>
            <p:nvPr/>
          </p:nvSpPr>
          <p:spPr>
            <a:xfrm>
              <a:off x="3654897" y="2735981"/>
              <a:ext cx="1979791" cy="197979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32" name="Ellipsi 12">
              <a:extLst>
                <a:ext uri="{FF2B5EF4-FFF2-40B4-BE49-F238E27FC236}">
                  <a16:creationId xmlns:a16="http://schemas.microsoft.com/office/drawing/2014/main" id="{5CF56E87-1DCC-C752-5812-1FAE3D51DE37}"/>
                </a:ext>
              </a:extLst>
            </p:cNvPr>
            <p:cNvSpPr/>
            <p:nvPr/>
          </p:nvSpPr>
          <p:spPr>
            <a:xfrm>
              <a:off x="3680918" y="2806742"/>
              <a:ext cx="511315" cy="5113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 name="Group 5">
            <a:extLst>
              <a:ext uri="{FF2B5EF4-FFF2-40B4-BE49-F238E27FC236}">
                <a16:creationId xmlns:a16="http://schemas.microsoft.com/office/drawing/2014/main" id="{02AF7FDB-CD81-DC49-7501-8A6C71CD7449}"/>
              </a:ext>
              <a:ext uri="{C183D7F6-B498-43B3-948B-1728B52AA6E4}">
                <adec:decorative xmlns:adec="http://schemas.microsoft.com/office/drawing/2017/decorative" xmlns="" val="1"/>
              </a:ext>
            </a:extLst>
          </p:cNvPr>
          <p:cNvGrpSpPr/>
          <p:nvPr/>
        </p:nvGrpSpPr>
        <p:grpSpPr>
          <a:xfrm>
            <a:off x="6048593" y="2715766"/>
            <a:ext cx="1979791" cy="1979791"/>
            <a:chOff x="6048593" y="2715766"/>
            <a:chExt cx="1979791" cy="1979791"/>
          </a:xfrm>
        </p:grpSpPr>
        <p:sp>
          <p:nvSpPr>
            <p:cNvPr id="41" name="Ellipsi 10">
              <a:extLst>
                <a:ext uri="{FF2B5EF4-FFF2-40B4-BE49-F238E27FC236}">
                  <a16:creationId xmlns:a16="http://schemas.microsoft.com/office/drawing/2014/main" id="{1076D941-E898-091C-F127-C6FCA6DE2237}"/>
                </a:ext>
              </a:extLst>
            </p:cNvPr>
            <p:cNvSpPr/>
            <p:nvPr/>
          </p:nvSpPr>
          <p:spPr>
            <a:xfrm>
              <a:off x="6048593" y="2715766"/>
              <a:ext cx="1979791" cy="197979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1"/>
                </a:solidFill>
              </a:endParaRPr>
            </a:p>
          </p:txBody>
        </p:sp>
        <p:sp>
          <p:nvSpPr>
            <p:cNvPr id="39" name="Ellipsi 20">
              <a:extLst>
                <a:ext uri="{FF2B5EF4-FFF2-40B4-BE49-F238E27FC236}">
                  <a16:creationId xmlns:a16="http://schemas.microsoft.com/office/drawing/2014/main" id="{DF5F84F7-1E17-E74E-70CB-97C776EC5F43}"/>
                </a:ext>
              </a:extLst>
            </p:cNvPr>
            <p:cNvSpPr/>
            <p:nvPr/>
          </p:nvSpPr>
          <p:spPr>
            <a:xfrm>
              <a:off x="6059669" y="2791372"/>
              <a:ext cx="511315" cy="5113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Otsikko 2">
            <a:extLst>
              <a:ext uri="{FF2B5EF4-FFF2-40B4-BE49-F238E27FC236}">
                <a16:creationId xmlns:a16="http://schemas.microsoft.com/office/drawing/2014/main" id="{DC47E670-489B-4AC2-8EFA-CC322F365367}"/>
              </a:ext>
            </a:extLst>
          </p:cNvPr>
          <p:cNvSpPr>
            <a:spLocks noGrp="1"/>
          </p:cNvSpPr>
          <p:nvPr>
            <p:ph type="title"/>
          </p:nvPr>
        </p:nvSpPr>
        <p:spPr>
          <a:xfrm>
            <a:off x="702193" y="267494"/>
            <a:ext cx="7739615" cy="787430"/>
          </a:xfrm>
        </p:spPr>
        <p:txBody>
          <a:bodyPr/>
          <a:lstStyle/>
          <a:p>
            <a:pPr algn="ctr">
              <a:lnSpc>
                <a:spcPct val="95000"/>
              </a:lnSpc>
            </a:pPr>
            <a:r>
              <a:rPr lang="sv-SE" sz="2400">
                <a:solidFill>
                  <a:schemeClr val="tx2"/>
                </a:solidFill>
              </a:rPr>
              <a:t>Vi förbättrar tjänsterna för partiellt arbetsföra arbetslösa</a:t>
            </a:r>
            <a:endParaRPr lang="fi-FI" sz="2400" dirty="0">
              <a:solidFill>
                <a:schemeClr val="tx2"/>
              </a:solidFill>
            </a:endParaRPr>
          </a:p>
        </p:txBody>
      </p:sp>
      <p:sp>
        <p:nvSpPr>
          <p:cNvPr id="2" name="Sisällön paikkamerkki 1">
            <a:extLst>
              <a:ext uri="{FF2B5EF4-FFF2-40B4-BE49-F238E27FC236}">
                <a16:creationId xmlns:a16="http://schemas.microsoft.com/office/drawing/2014/main" id="{3BFD3E5A-D629-4823-AA9E-C3EDFE54F5FB}"/>
              </a:ext>
            </a:extLst>
          </p:cNvPr>
          <p:cNvSpPr>
            <a:spLocks noGrp="1"/>
          </p:cNvSpPr>
          <p:nvPr>
            <p:ph idx="1"/>
          </p:nvPr>
        </p:nvSpPr>
        <p:spPr>
          <a:xfrm>
            <a:off x="1145512" y="1197640"/>
            <a:ext cx="6852976" cy="958151"/>
          </a:xfrm>
        </p:spPr>
        <p:txBody>
          <a:bodyPr>
            <a:noAutofit/>
          </a:bodyPr>
          <a:lstStyle/>
          <a:p>
            <a:pPr marL="0" indent="0" algn="ctr">
              <a:buNone/>
            </a:pPr>
            <a:r>
              <a:rPr lang="sv-SE" sz="1600"/>
              <a:t>I Vasa utarbetas nu en klientorienterad, lättillgänglig, sektorsövergripande servicehelhet och -modell som ska användas för att bedöma arbets- och funktionsförmåga och som beaktar din individuella situation.</a:t>
            </a:r>
          </a:p>
        </p:txBody>
      </p:sp>
      <p:sp>
        <p:nvSpPr>
          <p:cNvPr id="43" name="Tekstiruutu 4">
            <a:extLst>
              <a:ext uri="{FF2B5EF4-FFF2-40B4-BE49-F238E27FC236}">
                <a16:creationId xmlns:a16="http://schemas.microsoft.com/office/drawing/2014/main" id="{DFFF0688-E951-154A-9D6C-4602984295E1}"/>
              </a:ext>
            </a:extLst>
          </p:cNvPr>
          <p:cNvSpPr txBox="1"/>
          <p:nvPr/>
        </p:nvSpPr>
        <p:spPr>
          <a:xfrm>
            <a:off x="2285999" y="2139702"/>
            <a:ext cx="4572000" cy="369332"/>
          </a:xfrm>
          <a:prstGeom prst="rect">
            <a:avLst/>
          </a:prstGeom>
          <a:noFill/>
        </p:spPr>
        <p:txBody>
          <a:bodyPr wrap="square">
            <a:spAutoFit/>
          </a:bodyPr>
          <a:lstStyle/>
          <a:p>
            <a:pPr marL="0" indent="0" algn="ctr">
              <a:buNone/>
            </a:pPr>
            <a:r>
              <a:rPr lang="sv-SE" b="1">
                <a:solidFill>
                  <a:schemeClr val="accent1"/>
                </a:solidFill>
                <a:latin typeface="Arial Narrow" panose="020B0606020202030204" pitchFamily="34" charset="0"/>
              </a:rPr>
              <a:t>Teamet för arbetsförmåga finns här för dig. </a:t>
            </a:r>
          </a:p>
        </p:txBody>
      </p:sp>
      <p:sp>
        <p:nvSpPr>
          <p:cNvPr id="22" name="Otsikko 4">
            <a:extLst>
              <a:ext uri="{FF2B5EF4-FFF2-40B4-BE49-F238E27FC236}">
                <a16:creationId xmlns:a16="http://schemas.microsoft.com/office/drawing/2014/main" id="{A89CF4A7-5A95-2651-6AF1-434BBD2ED475}"/>
              </a:ext>
            </a:extLst>
          </p:cNvPr>
          <p:cNvSpPr txBox="1">
            <a:spLocks/>
          </p:cNvSpPr>
          <p:nvPr/>
        </p:nvSpPr>
        <p:spPr>
          <a:xfrm>
            <a:off x="1149182" y="2681650"/>
            <a:ext cx="792089" cy="56851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2800" dirty="0">
                <a:solidFill>
                  <a:schemeClr val="bg1"/>
                </a:solidFill>
              </a:rPr>
              <a:t>1</a:t>
            </a:r>
          </a:p>
        </p:txBody>
      </p:sp>
      <p:sp>
        <p:nvSpPr>
          <p:cNvPr id="19" name="Tekstiruutu 16">
            <a:extLst>
              <a:ext uri="{FF2B5EF4-FFF2-40B4-BE49-F238E27FC236}">
                <a16:creationId xmlns:a16="http://schemas.microsoft.com/office/drawing/2014/main" id="{405D7127-F66D-8C75-EF8D-910F13715779}"/>
              </a:ext>
            </a:extLst>
          </p:cNvPr>
          <p:cNvSpPr txBox="1"/>
          <p:nvPr/>
        </p:nvSpPr>
        <p:spPr>
          <a:xfrm>
            <a:off x="1421789" y="3259659"/>
            <a:ext cx="1719444"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mn-cs"/>
              </a:rPr>
              <a:t>Tidig identifiering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mn-cs"/>
              </a:rPr>
              <a:t>av stödbehovet hos partiellt arbetsföra arbetslösa</a:t>
            </a:r>
          </a:p>
        </p:txBody>
      </p:sp>
      <p:sp>
        <p:nvSpPr>
          <p:cNvPr id="33" name="Otsikko 4">
            <a:extLst>
              <a:ext uri="{FF2B5EF4-FFF2-40B4-BE49-F238E27FC236}">
                <a16:creationId xmlns:a16="http://schemas.microsoft.com/office/drawing/2014/main" id="{2184D1F9-0981-7618-D75C-38608C7BA750}"/>
              </a:ext>
            </a:extLst>
          </p:cNvPr>
          <p:cNvSpPr txBox="1">
            <a:spLocks/>
          </p:cNvSpPr>
          <p:nvPr/>
        </p:nvSpPr>
        <p:spPr>
          <a:xfrm>
            <a:off x="3540532" y="2727431"/>
            <a:ext cx="792089" cy="56851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2800" dirty="0">
                <a:solidFill>
                  <a:schemeClr val="bg1"/>
                </a:solidFill>
              </a:rPr>
              <a:t>2</a:t>
            </a:r>
          </a:p>
        </p:txBody>
      </p:sp>
      <p:sp>
        <p:nvSpPr>
          <p:cNvPr id="35" name="Tekstiruutu 18">
            <a:extLst>
              <a:ext uri="{FF2B5EF4-FFF2-40B4-BE49-F238E27FC236}">
                <a16:creationId xmlns:a16="http://schemas.microsoft.com/office/drawing/2014/main" id="{CC58225C-6120-A4FA-EBDB-19DDAEB07375}"/>
              </a:ext>
            </a:extLst>
          </p:cNvPr>
          <p:cNvSpPr txBox="1"/>
          <p:nvPr/>
        </p:nvSpPr>
        <p:spPr>
          <a:xfrm>
            <a:off x="3735340" y="3115663"/>
            <a:ext cx="1818904" cy="12772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En modell</a:t>
            </a:r>
            <a:br>
              <a:rPr kumimoji="0" lang="sv-SE" sz="1100" b="1" i="0" u="none" strike="noStrike" kern="1200" cap="none" spc="0" normalizeH="0" baseline="0" noProof="0">
                <a:ln>
                  <a:noFill/>
                </a:ln>
                <a:solidFill>
                  <a:prstClr val="black"/>
                </a:solidFill>
                <a:effectLst/>
                <a:uLnTx/>
                <a:uFillTx/>
                <a:latin typeface="Arial"/>
                <a:ea typeface="+mn-ea"/>
                <a:cs typeface="+mn-cs"/>
              </a:rPr>
            </a:br>
            <a:r>
              <a:rPr kumimoji="0" lang="sv-SE" sz="1100" b="1" i="0" u="none" strike="noStrike" kern="1200" cap="none" spc="0" normalizeH="0" baseline="0" noProof="0">
                <a:ln>
                  <a:noFill/>
                </a:ln>
                <a:solidFill>
                  <a:prstClr val="black"/>
                </a:solidFill>
                <a:effectLst/>
                <a:uLnTx/>
                <a:uFillTx/>
                <a:latin typeface="Arial"/>
                <a:ea typeface="+mn-ea"/>
                <a:cs typeface="+mn-cs"/>
              </a:rPr>
              <a:t>med klientansvariga, med vilken vi säker-ställer att servicen är tillgänglig och att servicestigarna utformasindividuellt</a:t>
            </a:r>
          </a:p>
        </p:txBody>
      </p:sp>
      <p:sp>
        <p:nvSpPr>
          <p:cNvPr id="40" name="Otsikko 4">
            <a:extLst>
              <a:ext uri="{FF2B5EF4-FFF2-40B4-BE49-F238E27FC236}">
                <a16:creationId xmlns:a16="http://schemas.microsoft.com/office/drawing/2014/main" id="{9A03E70C-7D93-8DBB-91C6-6B2B33CBAFED}"/>
              </a:ext>
            </a:extLst>
          </p:cNvPr>
          <p:cNvSpPr txBox="1">
            <a:spLocks/>
          </p:cNvSpPr>
          <p:nvPr/>
        </p:nvSpPr>
        <p:spPr>
          <a:xfrm>
            <a:off x="5919283" y="2712061"/>
            <a:ext cx="792089" cy="56851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2800" dirty="0">
                <a:solidFill>
                  <a:schemeClr val="bg1"/>
                </a:solidFill>
              </a:rPr>
              <a:t>3</a:t>
            </a:r>
          </a:p>
        </p:txBody>
      </p:sp>
      <p:sp>
        <p:nvSpPr>
          <p:cNvPr id="42" name="Tekstiruutu 17">
            <a:extLst>
              <a:ext uri="{FF2B5EF4-FFF2-40B4-BE49-F238E27FC236}">
                <a16:creationId xmlns:a16="http://schemas.microsoft.com/office/drawing/2014/main" id="{5103165A-0B5E-262D-BCED-EC19B13F22F8}"/>
              </a:ext>
            </a:extLst>
          </p:cNvPr>
          <p:cNvSpPr txBox="1"/>
          <p:nvPr/>
        </p:nvSpPr>
        <p:spPr>
          <a:xfrm>
            <a:off x="6103653" y="3407030"/>
            <a:ext cx="1864689" cy="692497"/>
          </a:xfrm>
          <a:prstGeom prst="rect">
            <a:avLst/>
          </a:prstGeom>
          <a:noFill/>
        </p:spPr>
        <p:txBody>
          <a:bodyPr wrap="square">
            <a:spAutoFit/>
          </a:bodyPr>
          <a:lstStyle/>
          <a:p>
            <a:pPr lvl="0" algn="ctr"/>
            <a:r>
              <a:rPr lang="fi-FI" sz="1300" b="1"/>
              <a:t>Sektorsövergripande stöd för arbetsförmågan</a:t>
            </a:r>
          </a:p>
        </p:txBody>
      </p:sp>
    </p:spTree>
    <p:extLst>
      <p:ext uri="{BB962C8B-B14F-4D97-AF65-F5344CB8AC3E}">
        <p14:creationId xmlns:p14="http://schemas.microsoft.com/office/powerpoint/2010/main" val="122817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B5C9652-67B8-ECFD-7323-DC74B58C336F}"/>
              </a:ext>
              <a:ext uri="{C183D7F6-B498-43B3-948B-1728B52AA6E4}">
                <adec:decorative xmlns:adec="http://schemas.microsoft.com/office/drawing/2017/decorative" xmlns="" val="1"/>
              </a:ext>
            </a:extLst>
          </p:cNvPr>
          <p:cNvGrpSpPr/>
          <p:nvPr/>
        </p:nvGrpSpPr>
        <p:grpSpPr>
          <a:xfrm>
            <a:off x="263007" y="2464275"/>
            <a:ext cx="8637342" cy="1403619"/>
            <a:chOff x="263007" y="2464275"/>
            <a:chExt cx="8637342" cy="1403619"/>
          </a:xfrm>
        </p:grpSpPr>
        <p:sp>
          <p:nvSpPr>
            <p:cNvPr id="27" name="Ellipsi 26">
              <a:extLst>
                <a:ext uri="{FF2B5EF4-FFF2-40B4-BE49-F238E27FC236}">
                  <a16:creationId xmlns:a16="http://schemas.microsoft.com/office/drawing/2014/main" id="{CE8526B5-06FC-7D86-C0AB-40C3D9895068}"/>
                </a:ext>
              </a:extLst>
            </p:cNvPr>
            <p:cNvSpPr/>
            <p:nvPr/>
          </p:nvSpPr>
          <p:spPr>
            <a:xfrm>
              <a:off x="263007" y="2482394"/>
              <a:ext cx="1385500" cy="13855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26">
              <a:extLst>
                <a:ext uri="{FF2B5EF4-FFF2-40B4-BE49-F238E27FC236}">
                  <a16:creationId xmlns:a16="http://schemas.microsoft.com/office/drawing/2014/main" id="{37231BB2-30E8-AC5D-88CB-FB83723A4538}"/>
                </a:ext>
              </a:extLst>
            </p:cNvPr>
            <p:cNvSpPr/>
            <p:nvPr/>
          </p:nvSpPr>
          <p:spPr>
            <a:xfrm>
              <a:off x="1708678" y="2482394"/>
              <a:ext cx="1385500" cy="13855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26">
              <a:extLst>
                <a:ext uri="{FF2B5EF4-FFF2-40B4-BE49-F238E27FC236}">
                  <a16:creationId xmlns:a16="http://schemas.microsoft.com/office/drawing/2014/main" id="{5A1BB692-8726-ABBD-8968-EB935C60BF0C}"/>
                </a:ext>
              </a:extLst>
            </p:cNvPr>
            <p:cNvSpPr/>
            <p:nvPr/>
          </p:nvSpPr>
          <p:spPr>
            <a:xfrm>
              <a:off x="3154349" y="2473793"/>
              <a:ext cx="1385500" cy="13855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26">
              <a:extLst>
                <a:ext uri="{FF2B5EF4-FFF2-40B4-BE49-F238E27FC236}">
                  <a16:creationId xmlns:a16="http://schemas.microsoft.com/office/drawing/2014/main" id="{2C63B915-3B01-6286-3D7B-B61AFF113455}"/>
                </a:ext>
              </a:extLst>
            </p:cNvPr>
            <p:cNvSpPr/>
            <p:nvPr/>
          </p:nvSpPr>
          <p:spPr>
            <a:xfrm>
              <a:off x="4611764" y="2482394"/>
              <a:ext cx="1385500" cy="13855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26">
              <a:extLst>
                <a:ext uri="{FF2B5EF4-FFF2-40B4-BE49-F238E27FC236}">
                  <a16:creationId xmlns:a16="http://schemas.microsoft.com/office/drawing/2014/main" id="{1D56E408-5B2B-9D04-550B-482A2707C794}"/>
                </a:ext>
              </a:extLst>
            </p:cNvPr>
            <p:cNvSpPr/>
            <p:nvPr/>
          </p:nvSpPr>
          <p:spPr>
            <a:xfrm>
              <a:off x="6069178" y="2482394"/>
              <a:ext cx="1385500" cy="13855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26">
              <a:extLst>
                <a:ext uri="{FF2B5EF4-FFF2-40B4-BE49-F238E27FC236}">
                  <a16:creationId xmlns:a16="http://schemas.microsoft.com/office/drawing/2014/main" id="{4A098010-EC56-F9C8-B6EF-50F2D1FA85ED}"/>
                </a:ext>
              </a:extLst>
            </p:cNvPr>
            <p:cNvSpPr/>
            <p:nvPr/>
          </p:nvSpPr>
          <p:spPr>
            <a:xfrm>
              <a:off x="7514849" y="2464275"/>
              <a:ext cx="1385500" cy="13855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Otsikko 2">
            <a:extLst>
              <a:ext uri="{FF2B5EF4-FFF2-40B4-BE49-F238E27FC236}">
                <a16:creationId xmlns:a16="http://schemas.microsoft.com/office/drawing/2014/main" id="{DC47E670-489B-4AC2-8EFA-CC322F365367}"/>
              </a:ext>
            </a:extLst>
          </p:cNvPr>
          <p:cNvSpPr>
            <a:spLocks noGrp="1"/>
          </p:cNvSpPr>
          <p:nvPr>
            <p:ph type="title"/>
          </p:nvPr>
        </p:nvSpPr>
        <p:spPr>
          <a:xfrm>
            <a:off x="702193" y="483518"/>
            <a:ext cx="7739615" cy="568071"/>
          </a:xfrm>
        </p:spPr>
        <p:txBody>
          <a:bodyPr anchor="b" anchorCtr="0"/>
          <a:lstStyle/>
          <a:p>
            <a:pPr algn="ctr">
              <a:lnSpc>
                <a:spcPct val="95000"/>
              </a:lnSpc>
            </a:pPr>
            <a:r>
              <a:rPr lang="sv-SE" sz="2400">
                <a:solidFill>
                  <a:schemeClr val="tx2"/>
                </a:solidFill>
              </a:rPr>
              <a:t>Klienter hos teamet för arbetsförmåga</a:t>
            </a:r>
            <a:endParaRPr lang="fi-FI" sz="2400" dirty="0">
              <a:solidFill>
                <a:schemeClr val="tx2"/>
              </a:solidFill>
            </a:endParaRPr>
          </a:p>
        </p:txBody>
      </p:sp>
      <p:sp>
        <p:nvSpPr>
          <p:cNvPr id="2" name="Sisällön paikkamerkki 1">
            <a:extLst>
              <a:ext uri="{FF2B5EF4-FFF2-40B4-BE49-F238E27FC236}">
                <a16:creationId xmlns:a16="http://schemas.microsoft.com/office/drawing/2014/main" id="{3BFD3E5A-D629-4823-AA9E-C3EDFE54F5FB}"/>
              </a:ext>
            </a:extLst>
          </p:cNvPr>
          <p:cNvSpPr>
            <a:spLocks noGrp="1"/>
          </p:cNvSpPr>
          <p:nvPr>
            <p:ph idx="1"/>
          </p:nvPr>
        </p:nvSpPr>
        <p:spPr>
          <a:xfrm>
            <a:off x="702193" y="1200263"/>
            <a:ext cx="7739615" cy="720821"/>
          </a:xfrm>
        </p:spPr>
        <p:txBody>
          <a:bodyPr>
            <a:noAutofit/>
          </a:bodyPr>
          <a:lstStyle/>
          <a:p>
            <a:pPr marL="0" indent="0" algn="ctr">
              <a:buNone/>
            </a:pPr>
            <a:r>
              <a:rPr lang="sv-SE" sz="1600"/>
              <a:t>Vår målgrupp är partiellt arbetsföra arbetssökande som är klienter vid TE-byrån samt arbetslösa personer i arbetsför ålder som inte är arbetssökande hos TE-byrån.</a:t>
            </a:r>
          </a:p>
        </p:txBody>
      </p:sp>
      <p:sp>
        <p:nvSpPr>
          <p:cNvPr id="5" name="Tekstiruutu 4">
            <a:extLst>
              <a:ext uri="{FF2B5EF4-FFF2-40B4-BE49-F238E27FC236}">
                <a16:creationId xmlns:a16="http://schemas.microsoft.com/office/drawing/2014/main" id="{2898D06E-8088-43C2-B7EE-EF6537F6A875}"/>
              </a:ext>
            </a:extLst>
          </p:cNvPr>
          <p:cNvSpPr txBox="1"/>
          <p:nvPr/>
        </p:nvSpPr>
        <p:spPr>
          <a:xfrm>
            <a:off x="2286000" y="1878457"/>
            <a:ext cx="4572000" cy="369332"/>
          </a:xfrm>
          <a:prstGeom prst="rect">
            <a:avLst/>
          </a:prstGeom>
          <a:noFill/>
        </p:spPr>
        <p:txBody>
          <a:bodyPr wrap="square">
            <a:spAutoFit/>
          </a:bodyPr>
          <a:lstStyle/>
          <a:p>
            <a:pPr marL="0" indent="0" algn="ctr">
              <a:buNone/>
            </a:pPr>
            <a:r>
              <a:rPr lang="fi-FI" b="1">
                <a:solidFill>
                  <a:schemeClr val="accent1"/>
                </a:solidFill>
                <a:latin typeface="Arial Narrow" panose="020B0606020202030204" pitchFamily="34" charset="0"/>
              </a:rPr>
              <a:t>Våra klientkriterier</a:t>
            </a:r>
          </a:p>
        </p:txBody>
      </p:sp>
      <p:sp>
        <p:nvSpPr>
          <p:cNvPr id="28" name="Tekstiruutu 27">
            <a:extLst>
              <a:ext uri="{FF2B5EF4-FFF2-40B4-BE49-F238E27FC236}">
                <a16:creationId xmlns:a16="http://schemas.microsoft.com/office/drawing/2014/main" id="{4614AFA0-0D28-A710-E6A4-84B730CBFDB0}"/>
              </a:ext>
            </a:extLst>
          </p:cNvPr>
          <p:cNvSpPr txBox="1"/>
          <p:nvPr/>
        </p:nvSpPr>
        <p:spPr>
          <a:xfrm>
            <a:off x="242714" y="2729500"/>
            <a:ext cx="1424391" cy="938719"/>
          </a:xfrm>
          <a:prstGeom prst="rect">
            <a:avLst/>
          </a:prstGeom>
          <a:noFill/>
        </p:spPr>
        <p:txBody>
          <a:bodyPr wrap="square">
            <a:spAutoFit/>
          </a:bodyPr>
          <a:lstStyle/>
          <a:p>
            <a:pPr lvl="0" algn="ctr"/>
            <a:r>
              <a:rPr lang="sv-SE" sz="1100"/>
              <a:t>En arbetslös i arbetsför ålder som</a:t>
            </a:r>
            <a:br>
              <a:rPr lang="sv-SE" sz="1100"/>
            </a:br>
            <a:r>
              <a:rPr lang="sv-SE" sz="1100"/>
              <a:t>är, eller upplever sig vara, partiellt arbetsför </a:t>
            </a:r>
          </a:p>
        </p:txBody>
      </p:sp>
      <p:sp>
        <p:nvSpPr>
          <p:cNvPr id="11" name="Tekstiruutu 27">
            <a:extLst>
              <a:ext uri="{FF2B5EF4-FFF2-40B4-BE49-F238E27FC236}">
                <a16:creationId xmlns:a16="http://schemas.microsoft.com/office/drawing/2014/main" id="{31F68074-755F-C413-056C-22131FDAEA73}"/>
              </a:ext>
            </a:extLst>
          </p:cNvPr>
          <p:cNvSpPr txBox="1"/>
          <p:nvPr/>
        </p:nvSpPr>
        <p:spPr>
          <a:xfrm>
            <a:off x="1653530" y="2784766"/>
            <a:ext cx="1505843" cy="769441"/>
          </a:xfrm>
          <a:prstGeom prst="rect">
            <a:avLst/>
          </a:prstGeom>
          <a:noFill/>
        </p:spPr>
        <p:txBody>
          <a:bodyPr wrap="square">
            <a:spAutoFit/>
          </a:bodyPr>
          <a:lstStyle/>
          <a:p>
            <a:pPr lvl="0" algn="ctr"/>
            <a:r>
              <a:rPr lang="sv-SE" sz="1100"/>
              <a:t>Långtids-arbetslöshet eller ett flertal perioder med arbetslöshet </a:t>
            </a:r>
          </a:p>
        </p:txBody>
      </p:sp>
      <p:sp>
        <p:nvSpPr>
          <p:cNvPr id="13" name="Tekstiruutu 27">
            <a:extLst>
              <a:ext uri="{FF2B5EF4-FFF2-40B4-BE49-F238E27FC236}">
                <a16:creationId xmlns:a16="http://schemas.microsoft.com/office/drawing/2014/main" id="{202843B4-B397-9BAC-2BFD-0DBAD94B3BCD}"/>
              </a:ext>
            </a:extLst>
          </p:cNvPr>
          <p:cNvSpPr txBox="1"/>
          <p:nvPr/>
        </p:nvSpPr>
        <p:spPr>
          <a:xfrm>
            <a:off x="3099202" y="2701698"/>
            <a:ext cx="1505843" cy="938719"/>
          </a:xfrm>
          <a:prstGeom prst="rect">
            <a:avLst/>
          </a:prstGeom>
          <a:noFill/>
        </p:spPr>
        <p:txBody>
          <a:bodyPr wrap="square">
            <a:spAutoFit/>
          </a:bodyPr>
          <a:lstStyle/>
          <a:p>
            <a:pPr lvl="0" algn="ctr"/>
            <a:r>
              <a:rPr lang="sv-SE" sz="1100"/>
              <a:t>Icke kartlagda hälsorelaterade problem som påverkar utsikterna till sysselsättning</a:t>
            </a:r>
          </a:p>
        </p:txBody>
      </p:sp>
      <p:sp>
        <p:nvSpPr>
          <p:cNvPr id="15" name="Tekstiruutu 27">
            <a:extLst>
              <a:ext uri="{FF2B5EF4-FFF2-40B4-BE49-F238E27FC236}">
                <a16:creationId xmlns:a16="http://schemas.microsoft.com/office/drawing/2014/main" id="{844321D1-E6C2-027D-2F99-F8BE5749C2C5}"/>
              </a:ext>
            </a:extLst>
          </p:cNvPr>
          <p:cNvSpPr txBox="1"/>
          <p:nvPr/>
        </p:nvSpPr>
        <p:spPr>
          <a:xfrm>
            <a:off x="4557719" y="2701698"/>
            <a:ext cx="1505843" cy="938719"/>
          </a:xfrm>
          <a:prstGeom prst="rect">
            <a:avLst/>
          </a:prstGeom>
          <a:noFill/>
        </p:spPr>
        <p:txBody>
          <a:bodyPr wrap="square">
            <a:spAutoFit/>
          </a:bodyPr>
          <a:lstStyle/>
          <a:p>
            <a:pPr lvl="0" algn="ctr"/>
            <a:r>
              <a:rPr lang="sv-SE" sz="1100"/>
              <a:t>Oklar situation </a:t>
            </a:r>
          </a:p>
          <a:p>
            <a:pPr lvl="0" algn="ctr"/>
            <a:r>
              <a:rPr lang="sv-SE" sz="1100"/>
              <a:t>rent generellt, ingen tydlig lösning för </a:t>
            </a:r>
          </a:p>
          <a:p>
            <a:pPr lvl="0" algn="ctr"/>
            <a:r>
              <a:rPr lang="sv-SE" sz="1100"/>
              <a:t>att främja sysselsättningen</a:t>
            </a:r>
          </a:p>
        </p:txBody>
      </p:sp>
      <p:sp>
        <p:nvSpPr>
          <p:cNvPr id="19" name="Tekstiruutu 27">
            <a:extLst>
              <a:ext uri="{FF2B5EF4-FFF2-40B4-BE49-F238E27FC236}">
                <a16:creationId xmlns:a16="http://schemas.microsoft.com/office/drawing/2014/main" id="{BD132D95-5E2D-B43D-71DD-4440C6ED06A3}"/>
              </a:ext>
            </a:extLst>
          </p:cNvPr>
          <p:cNvSpPr txBox="1"/>
          <p:nvPr/>
        </p:nvSpPr>
        <p:spPr>
          <a:xfrm>
            <a:off x="6023568" y="2701698"/>
            <a:ext cx="1505843" cy="938719"/>
          </a:xfrm>
          <a:prstGeom prst="rect">
            <a:avLst/>
          </a:prstGeom>
          <a:noFill/>
        </p:spPr>
        <p:txBody>
          <a:bodyPr wrap="square">
            <a:spAutoFit/>
          </a:bodyPr>
          <a:lstStyle/>
          <a:p>
            <a:pPr lvl="0" algn="ctr"/>
            <a:r>
              <a:rPr lang="sv-SE" sz="1100"/>
              <a:t>Utbildning på </a:t>
            </a:r>
          </a:p>
          <a:p>
            <a:pPr lvl="0" algn="ctr"/>
            <a:r>
              <a:rPr lang="sv-SE" sz="1100"/>
              <a:t>andra stadiet saknas, alternativt att studierna avbrutits ett flertal gånger</a:t>
            </a:r>
          </a:p>
        </p:txBody>
      </p:sp>
      <p:sp>
        <p:nvSpPr>
          <p:cNvPr id="21" name="Tekstiruutu 27">
            <a:extLst>
              <a:ext uri="{FF2B5EF4-FFF2-40B4-BE49-F238E27FC236}">
                <a16:creationId xmlns:a16="http://schemas.microsoft.com/office/drawing/2014/main" id="{F50445B0-4B1B-735D-9B3E-C3E054DC34BF}"/>
              </a:ext>
            </a:extLst>
          </p:cNvPr>
          <p:cNvSpPr txBox="1"/>
          <p:nvPr/>
        </p:nvSpPr>
        <p:spPr>
          <a:xfrm>
            <a:off x="7484673" y="2701698"/>
            <a:ext cx="1505843" cy="938719"/>
          </a:xfrm>
          <a:prstGeom prst="rect">
            <a:avLst/>
          </a:prstGeom>
          <a:noFill/>
        </p:spPr>
        <p:txBody>
          <a:bodyPr wrap="square">
            <a:spAutoFit/>
          </a:bodyPr>
          <a:lstStyle/>
          <a:p>
            <a:pPr lvl="0" algn="ctr"/>
            <a:r>
              <a:rPr lang="sv-SE" sz="1100"/>
              <a:t>Samtidigt behov </a:t>
            </a:r>
          </a:p>
          <a:p>
            <a:pPr lvl="0" algn="ctr"/>
            <a:r>
              <a:rPr lang="sv-SE" sz="1100"/>
              <a:t>av sektors- övergripande stöd och ett flertal </a:t>
            </a:r>
          </a:p>
          <a:p>
            <a:pPr lvl="0" algn="ctr"/>
            <a:r>
              <a:rPr lang="sv-SE" sz="1100"/>
              <a:t>tjänster</a:t>
            </a:r>
          </a:p>
        </p:txBody>
      </p:sp>
      <p:sp>
        <p:nvSpPr>
          <p:cNvPr id="22" name="Sisällön paikkamerkki 1">
            <a:extLst>
              <a:ext uri="{FF2B5EF4-FFF2-40B4-BE49-F238E27FC236}">
                <a16:creationId xmlns:a16="http://schemas.microsoft.com/office/drawing/2014/main" id="{C5A8DD89-83EA-CC31-BB83-126161968B43}"/>
              </a:ext>
            </a:extLst>
          </p:cNvPr>
          <p:cNvSpPr txBox="1">
            <a:spLocks/>
          </p:cNvSpPr>
          <p:nvPr/>
        </p:nvSpPr>
        <p:spPr>
          <a:xfrm>
            <a:off x="1331640" y="4213753"/>
            <a:ext cx="6840760" cy="406316"/>
          </a:xfrm>
          <a:prstGeom prst="rect">
            <a:avLst/>
          </a:prstGeom>
        </p:spPr>
        <p:txBody>
          <a:bodyPr vert="horz" lIns="91440" tIns="45720" rIns="91440" bIns="45720" rtlCol="0">
            <a:noAutofit/>
          </a:bodyPr>
          <a:lst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sv-SE" sz="2200" b="1">
                <a:solidFill>
                  <a:schemeClr val="tx2"/>
                </a:solidFill>
                <a:latin typeface="Arial Narrow" panose="020B0606020202030204" pitchFamily="34" charset="0"/>
              </a:rPr>
              <a:t>Det viktigaste är motivationen och viljan att hitta ett jobb!</a:t>
            </a:r>
          </a:p>
        </p:txBody>
      </p:sp>
    </p:spTree>
    <p:extLst>
      <p:ext uri="{BB962C8B-B14F-4D97-AF65-F5344CB8AC3E}">
        <p14:creationId xmlns:p14="http://schemas.microsoft.com/office/powerpoint/2010/main" val="100104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B83290B2-3BF9-456A-2796-00467E98E7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xmlns="" r:embed="rId4"/>
              </a:ext>
            </a:extLst>
          </a:blip>
          <a:stretch>
            <a:fillRect/>
          </a:stretch>
        </p:blipFill>
        <p:spPr>
          <a:xfrm>
            <a:off x="0" y="0"/>
            <a:ext cx="9144000" cy="5143500"/>
          </a:xfrm>
          <a:prstGeom prst="rect">
            <a:avLst/>
          </a:prstGeom>
        </p:spPr>
      </p:pic>
      <p:sp>
        <p:nvSpPr>
          <p:cNvPr id="8" name="Freeform 6">
            <a:extLst>
              <a:ext uri="{FF2B5EF4-FFF2-40B4-BE49-F238E27FC236}">
                <a16:creationId xmlns:a16="http://schemas.microsoft.com/office/drawing/2014/main" id="{A432B431-4774-2A9B-8C25-B63E83A354FB}"/>
              </a:ext>
              <a:ext uri="{C183D7F6-B498-43B3-948B-1728B52AA6E4}">
                <adec:decorative xmlns:adec="http://schemas.microsoft.com/office/drawing/2017/decorative" xmlns="" val="1"/>
              </a:ext>
            </a:extLst>
          </p:cNvPr>
          <p:cNvSpPr>
            <a:spLocks noGrp="1" noRot="1" noMove="1" noResize="1" noEditPoints="1" noAdjustHandles="1" noChangeArrowheads="1" noChangeShapeType="1"/>
          </p:cNvSpPr>
          <p:nvPr/>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 name="Group 1">
            <a:extLst>
              <a:ext uri="{FF2B5EF4-FFF2-40B4-BE49-F238E27FC236}">
                <a16:creationId xmlns:a16="http://schemas.microsoft.com/office/drawing/2014/main" id="{065F1A2D-36C8-DE2C-1202-043641CAA53D}"/>
              </a:ext>
              <a:ext uri="{C183D7F6-B498-43B3-948B-1728B52AA6E4}">
                <adec:decorative xmlns:adec="http://schemas.microsoft.com/office/drawing/2017/decorative" xmlns="" val="1"/>
              </a:ext>
            </a:extLst>
          </p:cNvPr>
          <p:cNvGrpSpPr/>
          <p:nvPr/>
        </p:nvGrpSpPr>
        <p:grpSpPr>
          <a:xfrm>
            <a:off x="0" y="4764539"/>
            <a:ext cx="9144000" cy="381107"/>
            <a:chOff x="0" y="4764539"/>
            <a:chExt cx="9144000" cy="381107"/>
          </a:xfrm>
        </p:grpSpPr>
        <p:sp>
          <p:nvSpPr>
            <p:cNvPr id="4" name="Suorakulmio 32">
              <a:extLst>
                <a:ext uri="{FF2B5EF4-FFF2-40B4-BE49-F238E27FC236}">
                  <a16:creationId xmlns:a16="http://schemas.microsoft.com/office/drawing/2014/main" id="{4C918AB0-3305-D80F-61F2-2A7E7129D3C3}"/>
                </a:ext>
              </a:extLst>
            </p:cNvPr>
            <p:cNvSpPr>
              <a:spLocks/>
            </p:cNvSpPr>
            <p:nvPr/>
          </p:nvSpPr>
          <p:spPr>
            <a:xfrm>
              <a:off x="0" y="4764539"/>
              <a:ext cx="2777882" cy="378961"/>
            </a:xfrm>
            <a:prstGeom prst="rect">
              <a:avLst/>
            </a:prstGeom>
            <a:solidFill>
              <a:srgbClr val="CA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5" name="Kuva 23">
              <a:extLst>
                <a:ext uri="{FF2B5EF4-FFF2-40B4-BE49-F238E27FC236}">
                  <a16:creationId xmlns:a16="http://schemas.microsoft.com/office/drawing/2014/main" id="{FBF9E886-FE98-CE80-5BF0-185E924FE93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7504" y="4860449"/>
              <a:ext cx="162734" cy="184347"/>
            </a:xfrm>
            <a:prstGeom prst="rect">
              <a:avLst/>
            </a:prstGeom>
          </p:spPr>
        </p:pic>
        <p:sp>
          <p:nvSpPr>
            <p:cNvPr id="6" name="Tekstiruutu 25">
              <a:extLst>
                <a:ext uri="{FF2B5EF4-FFF2-40B4-BE49-F238E27FC236}">
                  <a16:creationId xmlns:a16="http://schemas.microsoft.com/office/drawing/2014/main" id="{74811390-BD0C-35C5-FEFB-DC53FE6E95F6}"/>
                </a:ext>
              </a:extLst>
            </p:cNvPr>
            <p:cNvSpPr txBox="1">
              <a:spLocks/>
            </p:cNvSpPr>
            <p:nvPr/>
          </p:nvSpPr>
          <p:spPr>
            <a:xfrm>
              <a:off x="256969" y="4835896"/>
              <a:ext cx="1829422" cy="246221"/>
            </a:xfrm>
            <a:prstGeom prst="rect">
              <a:avLst/>
            </a:prstGeom>
            <a:noFill/>
          </p:spPr>
          <p:txBody>
            <a:bodyPr wrap="square">
              <a:spAutoFit/>
            </a:bodyPr>
            <a:lstStyle/>
            <a:p>
              <a:pPr lvl="0"/>
              <a:r>
                <a:rPr lang="fi-FI" sz="1000" b="1">
                  <a:latin typeface="Arial Narrow" panose="020B0606020202030204" pitchFamily="34" charset="0"/>
                </a:rPr>
                <a:t>Partiellt arbetsför arbetstagare</a:t>
              </a:r>
            </a:p>
          </p:txBody>
        </p:sp>
        <p:sp>
          <p:nvSpPr>
            <p:cNvPr id="10" name="Freeform: Shape 9">
              <a:extLst>
                <a:ext uri="{FF2B5EF4-FFF2-40B4-BE49-F238E27FC236}">
                  <a16:creationId xmlns:a16="http://schemas.microsoft.com/office/drawing/2014/main" id="{8577CC5B-AF99-D551-3A34-008EE937E3A0}"/>
                </a:ext>
              </a:extLst>
            </p:cNvPr>
            <p:cNvSpPr>
              <a:spLocks/>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BDC9E9"/>
            </a:solidFill>
            <a:ln w="1356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85657ED0-DB21-AC12-216E-FD0A459957FB}"/>
                </a:ext>
              </a:extLst>
            </p:cNvPr>
            <p:cNvSpPr>
              <a:spLocks/>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ADBBE4"/>
            </a:solidFill>
            <a:ln w="1356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A53F2757-90AD-DD7D-D9FC-9DA1D191C73A}"/>
                </a:ext>
              </a:extLst>
            </p:cNvPr>
            <p:cNvSpPr>
              <a:spLocks/>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98AADD"/>
            </a:solidFill>
            <a:ln w="1356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0808E516-55F6-F5D1-A507-957176CC37EF}"/>
                </a:ext>
              </a:extLst>
            </p:cNvPr>
            <p:cNvSpPr>
              <a:spLocks/>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7E95D5"/>
            </a:solidFill>
            <a:ln w="13565" cap="flat">
              <a:noFill/>
              <a:prstDash val="solid"/>
              <a:miter/>
            </a:ln>
          </p:spPr>
          <p:txBody>
            <a:bodyPr rtlCol="0" anchor="ctr"/>
            <a:lstStyle/>
            <a:p>
              <a:endParaRPr lang="fi-FI"/>
            </a:p>
          </p:txBody>
        </p:sp>
        <p:sp>
          <p:nvSpPr>
            <p:cNvPr id="19" name="TextBox 18">
              <a:extLst>
                <a:ext uri="{FF2B5EF4-FFF2-40B4-BE49-F238E27FC236}">
                  <a16:creationId xmlns:a16="http://schemas.microsoft.com/office/drawing/2014/main" id="{56A7900C-3A32-4709-069F-94BFBA7FD751}"/>
                </a:ext>
              </a:extLst>
            </p:cNvPr>
            <p:cNvSpPr txBox="1">
              <a:spLocks/>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21" name="TextBox 20">
              <a:extLst>
                <a:ext uri="{FF2B5EF4-FFF2-40B4-BE49-F238E27FC236}">
                  <a16:creationId xmlns:a16="http://schemas.microsoft.com/office/drawing/2014/main" id="{869011EF-CDC2-AE3A-232F-CAB764A1C386}"/>
                </a:ext>
              </a:extLst>
            </p:cNvPr>
            <p:cNvSpPr txBox="1">
              <a:spLocks/>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23" name="TextBox 22">
              <a:extLst>
                <a:ext uri="{FF2B5EF4-FFF2-40B4-BE49-F238E27FC236}">
                  <a16:creationId xmlns:a16="http://schemas.microsoft.com/office/drawing/2014/main" id="{F4740A36-AB46-5C78-B641-3D25DB3A89E2}"/>
                </a:ext>
              </a:extLst>
            </p:cNvPr>
            <p:cNvSpPr txBox="1">
              <a:spLocks/>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24" name="TextBox 23">
              <a:extLst>
                <a:ext uri="{FF2B5EF4-FFF2-40B4-BE49-F238E27FC236}">
                  <a16:creationId xmlns:a16="http://schemas.microsoft.com/office/drawing/2014/main" id="{1D57D1D7-92F4-F964-CA2A-3B4EE24F7FAD}"/>
                </a:ext>
              </a:extLst>
            </p:cNvPr>
            <p:cNvSpPr txBox="1">
              <a:spLocks/>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26" name="Tekstiruutu 29">
              <a:extLst>
                <a:ext uri="{FF2B5EF4-FFF2-40B4-BE49-F238E27FC236}">
                  <a16:creationId xmlns:a16="http://schemas.microsoft.com/office/drawing/2014/main" id="{1B21E192-099D-33DC-AE6B-3D25247D7020}"/>
                </a:ext>
              </a:extLst>
            </p:cNvPr>
            <p:cNvSpPr txBox="1">
              <a:spLocks/>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27" name="Suorakulmio 6">
              <a:extLst>
                <a:ext uri="{FF2B5EF4-FFF2-40B4-BE49-F238E27FC236}">
                  <a16:creationId xmlns:a16="http://schemas.microsoft.com/office/drawing/2014/main" id="{0611DC44-94A3-C7C1-768A-22474680A604}"/>
                </a:ext>
              </a:extLst>
            </p:cNvPr>
            <p:cNvSpPr>
              <a:spLocks/>
            </p:cNvSpPr>
            <p:nvPr/>
          </p:nvSpPr>
          <p:spPr>
            <a:xfrm>
              <a:off x="6362195" y="4764539"/>
              <a:ext cx="2781805" cy="381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9" name="Kuva 13">
              <a:extLst>
                <a:ext uri="{FF2B5EF4-FFF2-40B4-BE49-F238E27FC236}">
                  <a16:creationId xmlns:a16="http://schemas.microsoft.com/office/drawing/2014/main" id="{D477954D-2014-7ED2-1983-0719F6D78F4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838797" y="4866741"/>
              <a:ext cx="162734" cy="184347"/>
            </a:xfrm>
            <a:prstGeom prst="rect">
              <a:avLst/>
            </a:prstGeom>
          </p:spPr>
        </p:pic>
        <p:sp>
          <p:nvSpPr>
            <p:cNvPr id="30" name="Tekstiruutu 19">
              <a:extLst>
                <a:ext uri="{FF2B5EF4-FFF2-40B4-BE49-F238E27FC236}">
                  <a16:creationId xmlns:a16="http://schemas.microsoft.com/office/drawing/2014/main" id="{E527CC5E-C063-FBB8-8959-E8F6F2FBD22F}"/>
                </a:ext>
              </a:extLst>
            </p:cNvPr>
            <p:cNvSpPr txBox="1">
              <a:spLocks/>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31" name="TextBox 30">
              <a:extLst>
                <a:ext uri="{FF2B5EF4-FFF2-40B4-BE49-F238E27FC236}">
                  <a16:creationId xmlns:a16="http://schemas.microsoft.com/office/drawing/2014/main" id="{32E60C09-C547-F6A9-9B58-521C61C58EF5}"/>
                </a:ext>
              </a:extLst>
            </p:cNvPr>
            <p:cNvSpPr txBox="1">
              <a:spLocks/>
            </p:cNvSpPr>
            <p:nvPr/>
          </p:nvSpPr>
          <p:spPr>
            <a:xfrm>
              <a:off x="6668690"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grpSp>
      <p:sp>
        <p:nvSpPr>
          <p:cNvPr id="36" name="Otsikko 2">
            <a:extLst>
              <a:ext uri="{FF2B5EF4-FFF2-40B4-BE49-F238E27FC236}">
                <a16:creationId xmlns:a16="http://schemas.microsoft.com/office/drawing/2014/main" id="{4A2C38F3-F870-1E91-C711-892D503749EF}"/>
              </a:ext>
            </a:extLst>
          </p:cNvPr>
          <p:cNvSpPr>
            <a:spLocks noGrp="1"/>
          </p:cNvSpPr>
          <p:nvPr>
            <p:ph type="title"/>
          </p:nvPr>
        </p:nvSpPr>
        <p:spPr>
          <a:xfrm>
            <a:off x="1240617" y="952211"/>
            <a:ext cx="6662766" cy="1464165"/>
          </a:xfrm>
        </p:spPr>
        <p:txBody>
          <a:bodyPr/>
          <a:lstStyle/>
          <a:p>
            <a:pPr algn="ctr">
              <a:lnSpc>
                <a:spcPct val="95000"/>
              </a:lnSpc>
            </a:pPr>
            <a:r>
              <a:rPr lang="sv-SE" sz="3600">
                <a:solidFill>
                  <a:schemeClr val="tx2"/>
                </a:solidFill>
              </a:rPr>
              <a:t>Servicestigen för stödd arbetsförmåga väntar på dig!</a:t>
            </a:r>
            <a:endParaRPr lang="fi-FI" sz="3600" dirty="0">
              <a:solidFill>
                <a:schemeClr val="tx2"/>
              </a:solidFill>
            </a:endParaRPr>
          </a:p>
        </p:txBody>
      </p:sp>
      <p:sp>
        <p:nvSpPr>
          <p:cNvPr id="37" name="Sisällön paikkamerkki 1">
            <a:extLst>
              <a:ext uri="{FF2B5EF4-FFF2-40B4-BE49-F238E27FC236}">
                <a16:creationId xmlns:a16="http://schemas.microsoft.com/office/drawing/2014/main" id="{5DE1A645-A665-6618-6936-F6B0B70714C5}"/>
              </a:ext>
            </a:extLst>
          </p:cNvPr>
          <p:cNvSpPr txBox="1">
            <a:spLocks/>
          </p:cNvSpPr>
          <p:nvPr/>
        </p:nvSpPr>
        <p:spPr>
          <a:xfrm>
            <a:off x="2205048" y="2605615"/>
            <a:ext cx="4733903" cy="530841"/>
          </a:xfrm>
          <a:prstGeom prst="rect">
            <a:avLst/>
          </a:prstGeom>
        </p:spPr>
        <p:txBody>
          <a:bodyPr vert="horz" lIns="91440" tIns="45720" rIns="91440" bIns="45720" rtlCol="0">
            <a:noAutofit/>
          </a:bodyPr>
          <a:lst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sv-SE" b="1">
                <a:solidFill>
                  <a:schemeClr val="accent1"/>
                </a:solidFill>
                <a:latin typeface="Arial Narrow" panose="020B0606020202030204" pitchFamily="34" charset="0"/>
              </a:rPr>
              <a:t>Vi är din guide under resans gång.</a:t>
            </a:r>
          </a:p>
        </p:txBody>
      </p:sp>
    </p:spTree>
    <p:extLst>
      <p:ext uri="{BB962C8B-B14F-4D97-AF65-F5344CB8AC3E}">
        <p14:creationId xmlns:p14="http://schemas.microsoft.com/office/powerpoint/2010/main" val="137764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74" name="Puhekupla: Soikea 73">
            <a:extLst>
              <a:ext uri="{FF2B5EF4-FFF2-40B4-BE49-F238E27FC236}">
                <a16:creationId xmlns:a16="http://schemas.microsoft.com/office/drawing/2014/main" id="{CF59C6C1-F221-95C9-6B91-29A73DAFB2CA}"/>
              </a:ext>
              <a:ext uri="{C183D7F6-B498-43B3-948B-1728B52AA6E4}">
                <adec:decorative xmlns:adec="http://schemas.microsoft.com/office/drawing/2017/decorative" xmlns="" val="1"/>
              </a:ext>
            </a:extLst>
          </p:cNvPr>
          <p:cNvSpPr/>
          <p:nvPr/>
        </p:nvSpPr>
        <p:spPr>
          <a:xfrm flipH="1">
            <a:off x="4930291" y="457093"/>
            <a:ext cx="1653034" cy="1034537"/>
          </a:xfrm>
          <a:prstGeom prst="wedgeEllipseCallout">
            <a:avLst>
              <a:gd name="adj1" fmla="val -48318"/>
              <a:gd name="adj2" fmla="val 61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sp>
        <p:nvSpPr>
          <p:cNvPr id="9" name="Ellipsi 8">
            <a:extLst>
              <a:ext uri="{FF2B5EF4-FFF2-40B4-BE49-F238E27FC236}">
                <a16:creationId xmlns:a16="http://schemas.microsoft.com/office/drawing/2014/main" id="{043B474B-D02D-B46A-136B-E0EEF9F6D8DF}"/>
              </a:ext>
              <a:ext uri="{C183D7F6-B498-43B3-948B-1728B52AA6E4}">
                <adec:decorative xmlns:adec="http://schemas.microsoft.com/office/drawing/2017/decorative" xmlns="" val="1"/>
              </a:ext>
            </a:extLst>
          </p:cNvPr>
          <p:cNvSpPr/>
          <p:nvPr/>
        </p:nvSpPr>
        <p:spPr>
          <a:xfrm>
            <a:off x="690313" y="339502"/>
            <a:ext cx="831890" cy="8318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8" name="Kuva 77">
            <a:extLst>
              <a:ext uri="{FF2B5EF4-FFF2-40B4-BE49-F238E27FC236}">
                <a16:creationId xmlns:a16="http://schemas.microsoft.com/office/drawing/2014/main" id="{82C8EAD5-AE2C-7CB3-A48C-FB23CF4A7F9A}"/>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50372" y="1680177"/>
            <a:ext cx="3098092" cy="2712632"/>
          </a:xfrm>
          <a:prstGeom prst="rect">
            <a:avLst/>
          </a:prstGeom>
        </p:spPr>
      </p:pic>
      <p:grpSp>
        <p:nvGrpSpPr>
          <p:cNvPr id="5" name="Group 4">
            <a:extLst>
              <a:ext uri="{FF2B5EF4-FFF2-40B4-BE49-F238E27FC236}">
                <a16:creationId xmlns:a16="http://schemas.microsoft.com/office/drawing/2014/main" id="{18F1B4AA-D32B-62BF-5028-5784FC7B7805}"/>
              </a:ext>
              <a:ext uri="{C183D7F6-B498-43B3-948B-1728B52AA6E4}">
                <adec:decorative xmlns:adec="http://schemas.microsoft.com/office/drawing/2017/decorative" xmlns="" val="1"/>
              </a:ext>
            </a:extLst>
          </p:cNvPr>
          <p:cNvGrpSpPr/>
          <p:nvPr/>
        </p:nvGrpSpPr>
        <p:grpSpPr>
          <a:xfrm>
            <a:off x="0" y="4617305"/>
            <a:ext cx="9144000" cy="528341"/>
            <a:chOff x="0" y="4617305"/>
            <a:chExt cx="9144000" cy="528341"/>
          </a:xfrm>
        </p:grpSpPr>
        <p:sp>
          <p:nvSpPr>
            <p:cNvPr id="33" name="Suorakulmio 32">
              <a:extLst>
                <a:ext uri="{FF2B5EF4-FFF2-40B4-BE49-F238E27FC236}">
                  <a16:creationId xmlns:a16="http://schemas.microsoft.com/office/drawing/2014/main" id="{63B37BF5-D8FC-8B11-03C0-4F78E25E5DCC}"/>
                </a:ext>
              </a:extLst>
            </p:cNvPr>
            <p:cNvSpPr>
              <a:spLocks/>
            </p:cNvSpPr>
            <p:nvPr/>
          </p:nvSpPr>
          <p:spPr>
            <a:xfrm>
              <a:off x="0" y="4764539"/>
              <a:ext cx="2777882" cy="378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4" name="Kuva 23">
              <a:extLst>
                <a:ext uri="{FF2B5EF4-FFF2-40B4-BE49-F238E27FC236}">
                  <a16:creationId xmlns:a16="http://schemas.microsoft.com/office/drawing/2014/main" id="{2F41A0F1-E2B5-69CF-B1D7-E2F1C64D439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7504" y="4860449"/>
              <a:ext cx="162734" cy="184347"/>
            </a:xfrm>
            <a:prstGeom prst="rect">
              <a:avLst/>
            </a:prstGeom>
          </p:spPr>
        </p:pic>
        <p:sp>
          <p:nvSpPr>
            <p:cNvPr id="11" name="Freeform: Shape 10">
              <a:extLst>
                <a:ext uri="{FF2B5EF4-FFF2-40B4-BE49-F238E27FC236}">
                  <a16:creationId xmlns:a16="http://schemas.microsoft.com/office/drawing/2014/main" id="{10642672-D17A-CF6D-79C2-B3694D3EB47B}"/>
                </a:ext>
              </a:extLst>
            </p:cNvPr>
            <p:cNvSpPr>
              <a:spLocks/>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BDC9E9"/>
            </a:solidFill>
            <a:ln w="1356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2A1F61C5-8C3E-3AE1-FDC7-B6BD7E8DA9B6}"/>
                </a:ext>
              </a:extLst>
            </p:cNvPr>
            <p:cNvSpPr>
              <a:spLocks/>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ADBBE4"/>
            </a:solidFill>
            <a:ln w="1356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C687F511-C22B-FF7D-EE6F-A4DDC79AE71D}"/>
                </a:ext>
              </a:extLst>
            </p:cNvPr>
            <p:cNvSpPr>
              <a:spLocks/>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98AADD"/>
            </a:solidFill>
            <a:ln w="1356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6F516BE5-F3D6-F8CB-33E0-A69826DEC0D2}"/>
                </a:ext>
              </a:extLst>
            </p:cNvPr>
            <p:cNvSpPr>
              <a:spLocks/>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7E95D5"/>
            </a:solidFill>
            <a:ln w="13565" cap="flat">
              <a:noFill/>
              <a:prstDash val="solid"/>
              <a:miter/>
            </a:ln>
          </p:spPr>
          <p:txBody>
            <a:bodyPr rtlCol="0" anchor="ctr"/>
            <a:lstStyle/>
            <a:p>
              <a:endParaRPr lang="fi-FI"/>
            </a:p>
          </p:txBody>
        </p:sp>
        <p:sp>
          <p:nvSpPr>
            <p:cNvPr id="42" name="TextBox 41">
              <a:extLst>
                <a:ext uri="{FF2B5EF4-FFF2-40B4-BE49-F238E27FC236}">
                  <a16:creationId xmlns:a16="http://schemas.microsoft.com/office/drawing/2014/main" id="{5B6CD340-E0DE-F917-ECE7-0A4726A2BAF7}"/>
                </a:ext>
              </a:extLst>
            </p:cNvPr>
            <p:cNvSpPr txBox="1">
              <a:spLocks/>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43" name="TextBox 42">
              <a:extLst>
                <a:ext uri="{FF2B5EF4-FFF2-40B4-BE49-F238E27FC236}">
                  <a16:creationId xmlns:a16="http://schemas.microsoft.com/office/drawing/2014/main" id="{F8F4A524-2DE9-577D-6317-F98AC2688B25}"/>
                </a:ext>
              </a:extLst>
            </p:cNvPr>
            <p:cNvSpPr txBox="1">
              <a:spLocks/>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44" name="TextBox 43">
              <a:extLst>
                <a:ext uri="{FF2B5EF4-FFF2-40B4-BE49-F238E27FC236}">
                  <a16:creationId xmlns:a16="http://schemas.microsoft.com/office/drawing/2014/main" id="{8B860BF9-9DB3-473B-4791-BF66C99B63C7}"/>
                </a:ext>
              </a:extLst>
            </p:cNvPr>
            <p:cNvSpPr txBox="1">
              <a:spLocks/>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45" name="TextBox 44">
              <a:extLst>
                <a:ext uri="{FF2B5EF4-FFF2-40B4-BE49-F238E27FC236}">
                  <a16:creationId xmlns:a16="http://schemas.microsoft.com/office/drawing/2014/main" id="{0EB69353-4901-7E94-84AA-981E585E64FA}"/>
                </a:ext>
              </a:extLst>
            </p:cNvPr>
            <p:cNvSpPr txBox="1">
              <a:spLocks/>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52" name="Tasakylkinen kolmio 31">
              <a:extLst>
                <a:ext uri="{FF2B5EF4-FFF2-40B4-BE49-F238E27FC236}">
                  <a16:creationId xmlns:a16="http://schemas.microsoft.com/office/drawing/2014/main" id="{381DE23C-EBF8-70E4-236B-4904794A7BF0}"/>
                </a:ext>
              </a:extLst>
            </p:cNvPr>
            <p:cNvSpPr>
              <a:spLocks/>
            </p:cNvSpPr>
            <p:nvPr/>
          </p:nvSpPr>
          <p:spPr>
            <a:xfrm>
              <a:off x="2207963" y="4617305"/>
              <a:ext cx="265209" cy="2286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Tekstiruutu 29">
              <a:extLst>
                <a:ext uri="{FF2B5EF4-FFF2-40B4-BE49-F238E27FC236}">
                  <a16:creationId xmlns:a16="http://schemas.microsoft.com/office/drawing/2014/main" id="{273F340F-7CB7-D647-355F-7CF47FC2E3DD}"/>
                </a:ext>
              </a:extLst>
            </p:cNvPr>
            <p:cNvSpPr txBox="1">
              <a:spLocks/>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84" name="Suorakulmio 6">
              <a:extLst>
                <a:ext uri="{FF2B5EF4-FFF2-40B4-BE49-F238E27FC236}">
                  <a16:creationId xmlns:a16="http://schemas.microsoft.com/office/drawing/2014/main" id="{6AAD3917-CDF0-AE62-1D92-381900A442F8}"/>
                </a:ext>
              </a:extLst>
            </p:cNvPr>
            <p:cNvSpPr>
              <a:spLocks/>
            </p:cNvSpPr>
            <p:nvPr/>
          </p:nvSpPr>
          <p:spPr>
            <a:xfrm>
              <a:off x="6362195" y="4764539"/>
              <a:ext cx="2781805" cy="381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5" name="Kuva 13">
              <a:extLst>
                <a:ext uri="{FF2B5EF4-FFF2-40B4-BE49-F238E27FC236}">
                  <a16:creationId xmlns:a16="http://schemas.microsoft.com/office/drawing/2014/main" id="{F315519F-933C-C146-36E8-1C3D3389886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838797" y="4866741"/>
              <a:ext cx="162734" cy="184347"/>
            </a:xfrm>
            <a:prstGeom prst="rect">
              <a:avLst/>
            </a:prstGeom>
          </p:spPr>
        </p:pic>
        <p:sp>
          <p:nvSpPr>
            <p:cNvPr id="87" name="TextBox 86">
              <a:extLst>
                <a:ext uri="{FF2B5EF4-FFF2-40B4-BE49-F238E27FC236}">
                  <a16:creationId xmlns:a16="http://schemas.microsoft.com/office/drawing/2014/main" id="{1D34EB37-61B6-49E5-09E3-45E3D60214AD}"/>
                </a:ext>
              </a:extLst>
            </p:cNvPr>
            <p:cNvSpPr txBox="1">
              <a:spLocks/>
            </p:cNvSpPr>
            <p:nvPr/>
          </p:nvSpPr>
          <p:spPr>
            <a:xfrm>
              <a:off x="6668690"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sp>
          <p:nvSpPr>
            <p:cNvPr id="2" name="Tekstiruutu 19">
              <a:extLst>
                <a:ext uri="{FF2B5EF4-FFF2-40B4-BE49-F238E27FC236}">
                  <a16:creationId xmlns:a16="http://schemas.microsoft.com/office/drawing/2014/main" id="{7738171B-71CF-055D-F142-737B7826C60C}"/>
                </a:ext>
              </a:extLst>
            </p:cNvPr>
            <p:cNvSpPr txBox="1">
              <a:spLocks/>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3" name="Tekstiruutu 25">
              <a:extLst>
                <a:ext uri="{FF2B5EF4-FFF2-40B4-BE49-F238E27FC236}">
                  <a16:creationId xmlns:a16="http://schemas.microsoft.com/office/drawing/2014/main" id="{451E7FD9-D184-A6E7-C964-9102DB033949}"/>
                </a:ext>
              </a:extLst>
            </p:cNvPr>
            <p:cNvSpPr txBox="1">
              <a:spLocks/>
            </p:cNvSpPr>
            <p:nvPr/>
          </p:nvSpPr>
          <p:spPr>
            <a:xfrm>
              <a:off x="256969" y="4835896"/>
              <a:ext cx="1829422" cy="246221"/>
            </a:xfrm>
            <a:prstGeom prst="rect">
              <a:avLst/>
            </a:prstGeom>
            <a:noFill/>
          </p:spPr>
          <p:txBody>
            <a:bodyPr wrap="square">
              <a:spAutoFit/>
            </a:bodyPr>
            <a:lstStyle/>
            <a:p>
              <a:pPr lvl="0"/>
              <a:r>
                <a:rPr lang="fi-FI" sz="1000" b="1">
                  <a:solidFill>
                    <a:schemeClr val="bg1"/>
                  </a:solidFill>
                  <a:latin typeface="Arial Narrow" panose="020B0606020202030204" pitchFamily="34" charset="0"/>
                </a:rPr>
                <a:t>Partiellt arbetsför arbetstagare</a:t>
              </a:r>
            </a:p>
          </p:txBody>
        </p:sp>
      </p:grpSp>
      <p:sp>
        <p:nvSpPr>
          <p:cNvPr id="10" name="Otsikko 4">
            <a:extLst>
              <a:ext uri="{FF2B5EF4-FFF2-40B4-BE49-F238E27FC236}">
                <a16:creationId xmlns:a16="http://schemas.microsoft.com/office/drawing/2014/main" id="{AD332CDC-9AB5-63F0-E23C-CE1040E69898}"/>
              </a:ext>
            </a:extLst>
          </p:cNvPr>
          <p:cNvSpPr txBox="1">
            <a:spLocks/>
          </p:cNvSpPr>
          <p:nvPr/>
        </p:nvSpPr>
        <p:spPr>
          <a:xfrm>
            <a:off x="755586" y="471462"/>
            <a:ext cx="701343" cy="6644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4400" dirty="0">
                <a:solidFill>
                  <a:schemeClr val="bg1"/>
                </a:solidFill>
              </a:rPr>
              <a:t>1</a:t>
            </a:r>
          </a:p>
        </p:txBody>
      </p:sp>
      <p:sp>
        <p:nvSpPr>
          <p:cNvPr id="8" name="Otsikko 9">
            <a:extLst>
              <a:ext uri="{FF2B5EF4-FFF2-40B4-BE49-F238E27FC236}">
                <a16:creationId xmlns:a16="http://schemas.microsoft.com/office/drawing/2014/main" id="{244ED31A-4C8B-436D-745A-4B84D812CA8E}"/>
              </a:ext>
            </a:extLst>
          </p:cNvPr>
          <p:cNvSpPr>
            <a:spLocks noGrp="1"/>
          </p:cNvSpPr>
          <p:nvPr>
            <p:ph type="title"/>
          </p:nvPr>
        </p:nvSpPr>
        <p:spPr>
          <a:xfrm>
            <a:off x="544003" y="1439878"/>
            <a:ext cx="3433924" cy="367811"/>
          </a:xfrm>
        </p:spPr>
        <p:txBody>
          <a:bodyPr anchor="t"/>
          <a:lstStyle/>
          <a:p>
            <a:pPr rtl="0"/>
            <a:r>
              <a:rPr lang="fi-FI" sz="1400" b="1" i="0" u="none" strike="noStrike" kern="1200" baseline="0">
                <a:solidFill>
                  <a:schemeClr val="accent1"/>
                </a:solidFill>
              </a:rPr>
              <a:t>Egenvårdstjänster eller inledande tjänster</a:t>
            </a:r>
            <a:endParaRPr lang="fi-FI" sz="1400" b="1" i="0" u="none" strike="noStrike" kern="1200" baseline="0" dirty="0">
              <a:solidFill>
                <a:schemeClr val="accent1"/>
              </a:solidFill>
            </a:endParaRPr>
          </a:p>
        </p:txBody>
      </p:sp>
      <p:sp>
        <p:nvSpPr>
          <p:cNvPr id="4" name="Tekstiruutu 3">
            <a:extLst>
              <a:ext uri="{FF2B5EF4-FFF2-40B4-BE49-F238E27FC236}">
                <a16:creationId xmlns:a16="http://schemas.microsoft.com/office/drawing/2014/main" id="{BA0FC287-E304-50F8-90F8-9073CE1A587B}"/>
              </a:ext>
            </a:extLst>
          </p:cNvPr>
          <p:cNvSpPr txBox="1"/>
          <p:nvPr/>
        </p:nvSpPr>
        <p:spPr>
          <a:xfrm>
            <a:off x="537794" y="1843171"/>
            <a:ext cx="4106214" cy="677108"/>
          </a:xfrm>
          <a:prstGeom prst="rect">
            <a:avLst/>
          </a:prstGeom>
          <a:noFill/>
        </p:spPr>
        <p:txBody>
          <a:bodyPr wrap="square">
            <a:spAutoFit/>
          </a:bodyPr>
          <a:lstStyle/>
          <a:p>
            <a:r>
              <a:rPr lang="sv-SE" sz="1900" b="1">
                <a:solidFill>
                  <a:schemeClr val="tx2"/>
                </a:solidFill>
              </a:rPr>
              <a:t>Ta kontakt och bli klient hos teamet för arbetsförmåga.</a:t>
            </a:r>
          </a:p>
        </p:txBody>
      </p:sp>
      <p:sp>
        <p:nvSpPr>
          <p:cNvPr id="12" name="Tekstiruutu 11">
            <a:extLst>
              <a:ext uri="{FF2B5EF4-FFF2-40B4-BE49-F238E27FC236}">
                <a16:creationId xmlns:a16="http://schemas.microsoft.com/office/drawing/2014/main" id="{BEA57816-80D2-07BC-FC0C-B65C99D5CDBB}"/>
              </a:ext>
            </a:extLst>
          </p:cNvPr>
          <p:cNvSpPr txBox="1"/>
          <p:nvPr/>
        </p:nvSpPr>
        <p:spPr>
          <a:xfrm>
            <a:off x="537794" y="2657724"/>
            <a:ext cx="4970310" cy="16773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Du är välkommen till servicestigen för stöd för arbetsförmåga oavsett om du är ny klient som i nuläget står utanför tjänsterna, eller redan omfattas av servicen, antingen på eget initiativ eller via någon av våra samarbetspartner.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Du kan nå tjänsterna bl.a. via TE- och sysselsättningsservicen, socialvården, FPA, olika organisationer, företagshälsovården, Brottspåföljdsmyndigheten eller organ som tillhandahåller ungdoms- och utbildningstjänster.</a:t>
            </a:r>
          </a:p>
        </p:txBody>
      </p:sp>
      <p:sp>
        <p:nvSpPr>
          <p:cNvPr id="76" name="Tekstiruutu 75">
            <a:extLst>
              <a:ext uri="{FF2B5EF4-FFF2-40B4-BE49-F238E27FC236}">
                <a16:creationId xmlns:a16="http://schemas.microsoft.com/office/drawing/2014/main" id="{19EBA6B1-BD41-4AEA-2BF8-8633958E4607}"/>
              </a:ext>
            </a:extLst>
          </p:cNvPr>
          <p:cNvSpPr txBox="1"/>
          <p:nvPr/>
        </p:nvSpPr>
        <p:spPr>
          <a:xfrm>
            <a:off x="4889332" y="736386"/>
            <a:ext cx="1734952" cy="523220"/>
          </a:xfrm>
          <a:prstGeom prst="rect">
            <a:avLst/>
          </a:prstGeom>
          <a:noFill/>
        </p:spPr>
        <p:txBody>
          <a:bodyPr wrap="square">
            <a:spAutoFit/>
          </a:bodyPr>
          <a:lstStyle/>
          <a:p>
            <a:pPr algn="ctr"/>
            <a:r>
              <a:rPr lang="fi-FI" sz="1400" b="1"/>
              <a:t>Kontakta oss:</a:t>
            </a:r>
          </a:p>
          <a:p>
            <a:pPr algn="ctr"/>
            <a:r>
              <a:rPr lang="fi-FI" sz="1400" b="1"/>
              <a:t>www</a:t>
            </a:r>
            <a:r>
              <a:rPr lang="fi-FI" sz="1400" b="1" dirty="0"/>
              <a:t>.xxxx.fi</a:t>
            </a:r>
          </a:p>
        </p:txBody>
      </p:sp>
    </p:spTree>
    <p:extLst>
      <p:ext uri="{BB962C8B-B14F-4D97-AF65-F5344CB8AC3E}">
        <p14:creationId xmlns:p14="http://schemas.microsoft.com/office/powerpoint/2010/main" val="28911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96" name="Puhekupla: Soikea 95">
            <a:extLst>
              <a:ext uri="{FF2B5EF4-FFF2-40B4-BE49-F238E27FC236}">
                <a16:creationId xmlns:a16="http://schemas.microsoft.com/office/drawing/2014/main" id="{D5235943-6B13-3249-6BE1-42C634E83CAB}"/>
              </a:ext>
              <a:ext uri="{C183D7F6-B498-43B3-948B-1728B52AA6E4}">
                <adec:decorative xmlns:adec="http://schemas.microsoft.com/office/drawing/2017/decorative" xmlns="" val="1"/>
              </a:ext>
            </a:extLst>
          </p:cNvPr>
          <p:cNvSpPr/>
          <p:nvPr/>
        </p:nvSpPr>
        <p:spPr>
          <a:xfrm flipH="1">
            <a:off x="4344397" y="484184"/>
            <a:ext cx="1454132" cy="1007446"/>
          </a:xfrm>
          <a:prstGeom prst="wedgeEllipseCallout">
            <a:avLst>
              <a:gd name="adj1" fmla="val -42448"/>
              <a:gd name="adj2" fmla="val 552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pic>
        <p:nvPicPr>
          <p:cNvPr id="100" name="Kuva 99">
            <a:extLst>
              <a:ext uri="{FF2B5EF4-FFF2-40B4-BE49-F238E27FC236}">
                <a16:creationId xmlns:a16="http://schemas.microsoft.com/office/drawing/2014/main" id="{0C78CE24-D791-AAC8-8E4B-DE3600B9D066}"/>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60032" y="1239505"/>
            <a:ext cx="3816424" cy="2921837"/>
          </a:xfrm>
          <a:prstGeom prst="rect">
            <a:avLst/>
          </a:prstGeom>
        </p:spPr>
      </p:pic>
      <p:sp>
        <p:nvSpPr>
          <p:cNvPr id="24" name="Ellipsi 23">
            <a:extLst>
              <a:ext uri="{FF2B5EF4-FFF2-40B4-BE49-F238E27FC236}">
                <a16:creationId xmlns:a16="http://schemas.microsoft.com/office/drawing/2014/main" id="{F41F7A90-727A-D0EE-BE4C-B3CC232CC818}"/>
              </a:ext>
              <a:ext uri="{C183D7F6-B498-43B3-948B-1728B52AA6E4}">
                <adec:decorative xmlns:adec="http://schemas.microsoft.com/office/drawing/2017/decorative" xmlns="" val="1"/>
              </a:ext>
            </a:extLst>
          </p:cNvPr>
          <p:cNvSpPr/>
          <p:nvPr/>
        </p:nvSpPr>
        <p:spPr>
          <a:xfrm>
            <a:off x="690313" y="339502"/>
            <a:ext cx="831890" cy="8318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6" name="Group 5">
            <a:extLst>
              <a:ext uri="{FF2B5EF4-FFF2-40B4-BE49-F238E27FC236}">
                <a16:creationId xmlns:a16="http://schemas.microsoft.com/office/drawing/2014/main" id="{278700D7-FE08-0A91-A368-80D103FB38CC}"/>
              </a:ext>
              <a:ext uri="{C183D7F6-B498-43B3-948B-1728B52AA6E4}">
                <adec:decorative xmlns:adec="http://schemas.microsoft.com/office/drawing/2017/decorative" xmlns="" val="1"/>
              </a:ext>
            </a:extLst>
          </p:cNvPr>
          <p:cNvGrpSpPr/>
          <p:nvPr/>
        </p:nvGrpSpPr>
        <p:grpSpPr>
          <a:xfrm>
            <a:off x="0" y="4617305"/>
            <a:ext cx="9144000" cy="528341"/>
            <a:chOff x="0" y="4617305"/>
            <a:chExt cx="9144000" cy="528341"/>
          </a:xfrm>
        </p:grpSpPr>
        <p:sp>
          <p:nvSpPr>
            <p:cNvPr id="3" name="Suorakulmio 32">
              <a:extLst>
                <a:ext uri="{FF2B5EF4-FFF2-40B4-BE49-F238E27FC236}">
                  <a16:creationId xmlns:a16="http://schemas.microsoft.com/office/drawing/2014/main" id="{A9E9BE69-90DC-D0CA-402D-77D56EEE9BD8}"/>
                </a:ext>
              </a:extLst>
            </p:cNvPr>
            <p:cNvSpPr>
              <a:spLocks/>
            </p:cNvSpPr>
            <p:nvPr/>
          </p:nvSpPr>
          <p:spPr>
            <a:xfrm>
              <a:off x="0" y="4764539"/>
              <a:ext cx="2777882" cy="378961"/>
            </a:xfrm>
            <a:prstGeom prst="rect">
              <a:avLst/>
            </a:prstGeom>
            <a:solidFill>
              <a:srgbClr val="CA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5" name="Kuva 23">
              <a:extLst>
                <a:ext uri="{FF2B5EF4-FFF2-40B4-BE49-F238E27FC236}">
                  <a16:creationId xmlns:a16="http://schemas.microsoft.com/office/drawing/2014/main" id="{DBAC2B22-2350-FF62-B13F-82000B3596C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7504" y="4860449"/>
              <a:ext cx="162734" cy="184347"/>
            </a:xfrm>
            <a:prstGeom prst="rect">
              <a:avLst/>
            </a:prstGeom>
          </p:spPr>
        </p:pic>
        <p:sp>
          <p:nvSpPr>
            <p:cNvPr id="11" name="Freeform: Shape 10">
              <a:extLst>
                <a:ext uri="{FF2B5EF4-FFF2-40B4-BE49-F238E27FC236}">
                  <a16:creationId xmlns:a16="http://schemas.microsoft.com/office/drawing/2014/main" id="{60C96069-64FA-BCAE-D109-E4AE92799A2E}"/>
                </a:ext>
              </a:extLst>
            </p:cNvPr>
            <p:cNvSpPr>
              <a:spLocks/>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F18700"/>
            </a:solidFill>
            <a:ln w="1356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CCBFB928-38D8-A9BC-8D32-E33907A5C89B}"/>
                </a:ext>
              </a:extLst>
            </p:cNvPr>
            <p:cNvSpPr>
              <a:spLocks/>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ADBBE4"/>
            </a:solidFill>
            <a:ln w="1356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2653A72E-794E-46C0-B8D0-94F8CED822CE}"/>
                </a:ext>
              </a:extLst>
            </p:cNvPr>
            <p:cNvSpPr>
              <a:spLocks/>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98AADD"/>
            </a:solidFill>
            <a:ln w="1356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0BACB649-B3D4-1664-EF2D-CBD1EB14F92D}"/>
                </a:ext>
              </a:extLst>
            </p:cNvPr>
            <p:cNvSpPr>
              <a:spLocks/>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7E95D5"/>
            </a:solidFill>
            <a:ln w="13565" cap="flat">
              <a:noFill/>
              <a:prstDash val="solid"/>
              <a:miter/>
            </a:ln>
          </p:spPr>
          <p:txBody>
            <a:bodyPr rtlCol="0" anchor="ctr"/>
            <a:lstStyle/>
            <a:p>
              <a:endParaRPr lang="fi-FI"/>
            </a:p>
          </p:txBody>
        </p:sp>
        <p:sp>
          <p:nvSpPr>
            <p:cNvPr id="19" name="TextBox 18">
              <a:extLst>
                <a:ext uri="{FF2B5EF4-FFF2-40B4-BE49-F238E27FC236}">
                  <a16:creationId xmlns:a16="http://schemas.microsoft.com/office/drawing/2014/main" id="{86865C35-AC2C-4D21-4E74-964C37F5C281}"/>
                </a:ext>
              </a:extLst>
            </p:cNvPr>
            <p:cNvSpPr txBox="1">
              <a:spLocks/>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23" name="TextBox 22">
              <a:extLst>
                <a:ext uri="{FF2B5EF4-FFF2-40B4-BE49-F238E27FC236}">
                  <a16:creationId xmlns:a16="http://schemas.microsoft.com/office/drawing/2014/main" id="{7B88F2C5-93CE-1AAC-055E-6A24B8912F32}"/>
                </a:ext>
              </a:extLst>
            </p:cNvPr>
            <p:cNvSpPr txBox="1">
              <a:spLocks/>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25" name="TextBox 24">
              <a:extLst>
                <a:ext uri="{FF2B5EF4-FFF2-40B4-BE49-F238E27FC236}">
                  <a16:creationId xmlns:a16="http://schemas.microsoft.com/office/drawing/2014/main" id="{B13D5785-50E9-2B1D-7495-BDC8F49FE47A}"/>
                </a:ext>
              </a:extLst>
            </p:cNvPr>
            <p:cNvSpPr txBox="1">
              <a:spLocks/>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33" name="TextBox 32">
              <a:extLst>
                <a:ext uri="{FF2B5EF4-FFF2-40B4-BE49-F238E27FC236}">
                  <a16:creationId xmlns:a16="http://schemas.microsoft.com/office/drawing/2014/main" id="{68E01905-FF2E-4895-21C6-412E04E63820}"/>
                </a:ext>
              </a:extLst>
            </p:cNvPr>
            <p:cNvSpPr txBox="1">
              <a:spLocks/>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34" name="Tekstiruutu 29">
              <a:extLst>
                <a:ext uri="{FF2B5EF4-FFF2-40B4-BE49-F238E27FC236}">
                  <a16:creationId xmlns:a16="http://schemas.microsoft.com/office/drawing/2014/main" id="{587DC493-F20B-8A9F-E957-84D34F3E0119}"/>
                </a:ext>
              </a:extLst>
            </p:cNvPr>
            <p:cNvSpPr txBox="1">
              <a:spLocks/>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40" name="Tasakylkinen kolmio 31">
              <a:extLst>
                <a:ext uri="{FF2B5EF4-FFF2-40B4-BE49-F238E27FC236}">
                  <a16:creationId xmlns:a16="http://schemas.microsoft.com/office/drawing/2014/main" id="{89C80122-AAB5-E425-7132-BD5998246E9E}"/>
                </a:ext>
              </a:extLst>
            </p:cNvPr>
            <p:cNvSpPr>
              <a:spLocks/>
            </p:cNvSpPr>
            <p:nvPr/>
          </p:nvSpPr>
          <p:spPr>
            <a:xfrm>
              <a:off x="3095278" y="4617305"/>
              <a:ext cx="265209" cy="2286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Suorakulmio 6">
              <a:extLst>
                <a:ext uri="{FF2B5EF4-FFF2-40B4-BE49-F238E27FC236}">
                  <a16:creationId xmlns:a16="http://schemas.microsoft.com/office/drawing/2014/main" id="{7665942D-8231-78AE-CF00-A0B43541C7E6}"/>
                </a:ext>
              </a:extLst>
            </p:cNvPr>
            <p:cNvSpPr>
              <a:spLocks/>
            </p:cNvSpPr>
            <p:nvPr/>
          </p:nvSpPr>
          <p:spPr>
            <a:xfrm>
              <a:off x="6362195" y="4764539"/>
              <a:ext cx="2781805" cy="381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3" name="Kuva 13">
              <a:extLst>
                <a:ext uri="{FF2B5EF4-FFF2-40B4-BE49-F238E27FC236}">
                  <a16:creationId xmlns:a16="http://schemas.microsoft.com/office/drawing/2014/main" id="{72E654B2-1201-074E-CB81-F07F1B837DB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838797" y="4866741"/>
              <a:ext cx="162734" cy="184347"/>
            </a:xfrm>
            <a:prstGeom prst="rect">
              <a:avLst/>
            </a:prstGeom>
          </p:spPr>
        </p:pic>
        <p:sp>
          <p:nvSpPr>
            <p:cNvPr id="45" name="TextBox 44">
              <a:extLst>
                <a:ext uri="{FF2B5EF4-FFF2-40B4-BE49-F238E27FC236}">
                  <a16:creationId xmlns:a16="http://schemas.microsoft.com/office/drawing/2014/main" id="{30BB37E8-7380-D08E-E964-35BB11534834}"/>
                </a:ext>
              </a:extLst>
            </p:cNvPr>
            <p:cNvSpPr txBox="1">
              <a:spLocks/>
            </p:cNvSpPr>
            <p:nvPr/>
          </p:nvSpPr>
          <p:spPr>
            <a:xfrm>
              <a:off x="6668690"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sp>
          <p:nvSpPr>
            <p:cNvPr id="2" name="Tekstiruutu 19">
              <a:extLst>
                <a:ext uri="{FF2B5EF4-FFF2-40B4-BE49-F238E27FC236}">
                  <a16:creationId xmlns:a16="http://schemas.microsoft.com/office/drawing/2014/main" id="{80F3F36E-BC6D-9255-C1C5-3D3F49B0A757}"/>
                </a:ext>
              </a:extLst>
            </p:cNvPr>
            <p:cNvSpPr txBox="1">
              <a:spLocks/>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4" name="Tekstiruutu 25">
              <a:extLst>
                <a:ext uri="{FF2B5EF4-FFF2-40B4-BE49-F238E27FC236}">
                  <a16:creationId xmlns:a16="http://schemas.microsoft.com/office/drawing/2014/main" id="{98E9F1DE-4FD4-82DB-AA2E-C9CFE35147B7}"/>
                </a:ext>
              </a:extLst>
            </p:cNvPr>
            <p:cNvSpPr txBox="1">
              <a:spLocks/>
            </p:cNvSpPr>
            <p:nvPr/>
          </p:nvSpPr>
          <p:spPr>
            <a:xfrm>
              <a:off x="256969" y="4835896"/>
              <a:ext cx="1829422" cy="246221"/>
            </a:xfrm>
            <a:prstGeom prst="rect">
              <a:avLst/>
            </a:prstGeom>
            <a:noFill/>
          </p:spPr>
          <p:txBody>
            <a:bodyPr wrap="square">
              <a:spAutoFit/>
            </a:bodyPr>
            <a:lstStyle/>
            <a:p>
              <a:pPr lvl="0"/>
              <a:r>
                <a:rPr lang="fi-FI" sz="1000" b="1">
                  <a:latin typeface="Arial Narrow" panose="020B0606020202030204" pitchFamily="34" charset="0"/>
                </a:rPr>
                <a:t>Partiellt arbetsför arbetstagare</a:t>
              </a:r>
            </a:p>
          </p:txBody>
        </p:sp>
      </p:grpSp>
      <p:sp>
        <p:nvSpPr>
          <p:cNvPr id="26" name="Otsikko 4">
            <a:extLst>
              <a:ext uri="{FF2B5EF4-FFF2-40B4-BE49-F238E27FC236}">
                <a16:creationId xmlns:a16="http://schemas.microsoft.com/office/drawing/2014/main" id="{E43856C7-0898-D2CB-2C42-EC3403A096CA}"/>
              </a:ext>
            </a:extLst>
          </p:cNvPr>
          <p:cNvSpPr txBox="1">
            <a:spLocks/>
          </p:cNvSpPr>
          <p:nvPr/>
        </p:nvSpPr>
        <p:spPr>
          <a:xfrm>
            <a:off x="755586" y="471462"/>
            <a:ext cx="701343" cy="6644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4400" dirty="0">
                <a:solidFill>
                  <a:schemeClr val="bg1"/>
                </a:solidFill>
              </a:rPr>
              <a:t>2</a:t>
            </a:r>
          </a:p>
        </p:txBody>
      </p:sp>
      <p:sp>
        <p:nvSpPr>
          <p:cNvPr id="21" name="Otsikko 9">
            <a:extLst>
              <a:ext uri="{FF2B5EF4-FFF2-40B4-BE49-F238E27FC236}">
                <a16:creationId xmlns:a16="http://schemas.microsoft.com/office/drawing/2014/main" id="{AF29F7C8-6ABB-493B-F081-02413B5BB0AF}"/>
              </a:ext>
            </a:extLst>
          </p:cNvPr>
          <p:cNvSpPr>
            <a:spLocks noGrp="1"/>
          </p:cNvSpPr>
          <p:nvPr>
            <p:ph type="title"/>
          </p:nvPr>
        </p:nvSpPr>
        <p:spPr>
          <a:xfrm>
            <a:off x="544003" y="1439878"/>
            <a:ext cx="2602476" cy="367811"/>
          </a:xfrm>
        </p:spPr>
        <p:txBody>
          <a:bodyPr anchor="t"/>
          <a:lstStyle/>
          <a:p>
            <a:pPr rtl="0"/>
            <a:r>
              <a:rPr lang="fi-FI" sz="1400" b="1" i="0" u="none" strike="noStrike" kern="1200" baseline="0">
                <a:solidFill>
                  <a:schemeClr val="accent1"/>
                </a:solidFill>
              </a:rPr>
              <a:t>Identifiering av servicebehovet</a:t>
            </a:r>
            <a:endParaRPr lang="fi-FI" sz="1400" b="1" i="0" u="none" strike="noStrike" kern="1200" baseline="0" dirty="0">
              <a:solidFill>
                <a:schemeClr val="accent1"/>
              </a:solidFill>
            </a:endParaRPr>
          </a:p>
        </p:txBody>
      </p:sp>
      <p:sp>
        <p:nvSpPr>
          <p:cNvPr id="32" name="Tekstiruutu 31">
            <a:extLst>
              <a:ext uri="{FF2B5EF4-FFF2-40B4-BE49-F238E27FC236}">
                <a16:creationId xmlns:a16="http://schemas.microsoft.com/office/drawing/2014/main" id="{F4CA9070-D39E-9FFB-0A4D-BAB53FCA1BD4}"/>
              </a:ext>
            </a:extLst>
          </p:cNvPr>
          <p:cNvSpPr txBox="1"/>
          <p:nvPr/>
        </p:nvSpPr>
        <p:spPr>
          <a:xfrm>
            <a:off x="537794" y="1843170"/>
            <a:ext cx="4178222" cy="923330"/>
          </a:xfrm>
          <a:prstGeom prst="rect">
            <a:avLst/>
          </a:prstGeom>
          <a:noFill/>
        </p:spPr>
        <p:txBody>
          <a:bodyPr wrap="square">
            <a:spAutoFit/>
          </a:bodyPr>
          <a:lstStyle/>
          <a:p>
            <a:r>
              <a:rPr lang="sv-SE" b="1">
                <a:solidFill>
                  <a:schemeClr val="tx2"/>
                </a:solidFill>
              </a:rPr>
              <a:t>Vi inleder identifieringen av servicebehovet med en intervju där vi reder ut din arbetskraftssituation.</a:t>
            </a:r>
          </a:p>
        </p:txBody>
      </p:sp>
      <p:sp>
        <p:nvSpPr>
          <p:cNvPr id="28" name="Tekstiruutu 27">
            <a:extLst>
              <a:ext uri="{FF2B5EF4-FFF2-40B4-BE49-F238E27FC236}">
                <a16:creationId xmlns:a16="http://schemas.microsoft.com/office/drawing/2014/main" id="{2C5D774B-2E52-B41F-5BCE-A7171D6CF5DD}"/>
              </a:ext>
            </a:extLst>
          </p:cNvPr>
          <p:cNvSpPr txBox="1"/>
          <p:nvPr/>
        </p:nvSpPr>
        <p:spPr>
          <a:xfrm>
            <a:off x="526094" y="2874213"/>
            <a:ext cx="4261930"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Den inledande intervjun hjälper oss att avgöra vilken tjänst som passar dig bäst. Utgående från intervjun vägleder vi dig antingen till teamet för arbetsförmåga som tilldelar dig en en klientansvarig och  gör en mer utförlig kartläggning av stöd för arbetsförmåga, eller till en tjänst som matchar </a:t>
            </a:r>
            <a:br>
              <a:rPr kumimoji="0" lang="sv-SE" sz="1400" b="0" i="0" u="none" strike="noStrike" kern="1200" cap="none" spc="0" normalizeH="0" baseline="0" noProof="0">
                <a:ln>
                  <a:noFill/>
                </a:ln>
                <a:solidFill>
                  <a:prstClr val="black"/>
                </a:solidFill>
                <a:effectLst/>
                <a:uLnTx/>
                <a:uFillTx/>
                <a:latin typeface="Arial"/>
                <a:ea typeface="+mn-ea"/>
                <a:cs typeface="+mn-cs"/>
              </a:rPr>
            </a:br>
            <a:r>
              <a:rPr kumimoji="0" lang="sv-SE" sz="1400" b="0" i="0" u="none" strike="noStrike" kern="1200" cap="none" spc="0" normalizeH="0" baseline="0" noProof="0">
                <a:ln>
                  <a:noFill/>
                </a:ln>
                <a:solidFill>
                  <a:prstClr val="black"/>
                </a:solidFill>
                <a:effectLst/>
                <a:uLnTx/>
                <a:uFillTx/>
                <a:latin typeface="Arial"/>
                <a:ea typeface="+mn-ea"/>
                <a:cs typeface="+mn-cs"/>
              </a:rPr>
              <a:t>din situation.</a:t>
            </a:r>
          </a:p>
        </p:txBody>
      </p:sp>
      <p:sp>
        <p:nvSpPr>
          <p:cNvPr id="98" name="Tekstiruutu 97">
            <a:extLst>
              <a:ext uri="{FF2B5EF4-FFF2-40B4-BE49-F238E27FC236}">
                <a16:creationId xmlns:a16="http://schemas.microsoft.com/office/drawing/2014/main" id="{E05A160A-6EE5-EF26-7175-B146186F5A44}"/>
              </a:ext>
            </a:extLst>
          </p:cNvPr>
          <p:cNvSpPr txBox="1"/>
          <p:nvPr/>
        </p:nvSpPr>
        <p:spPr>
          <a:xfrm>
            <a:off x="4344397" y="742164"/>
            <a:ext cx="1454132" cy="523220"/>
          </a:xfrm>
          <a:prstGeom prst="rect">
            <a:avLst/>
          </a:prstGeom>
          <a:noFill/>
        </p:spPr>
        <p:txBody>
          <a:bodyPr wrap="square">
            <a:spAutoFit/>
          </a:bodyPr>
          <a:lstStyle/>
          <a:p>
            <a:pPr algn="ctr"/>
            <a:r>
              <a:rPr lang="sv-FI" sz="1400" b="1"/>
              <a:t>Inledande</a:t>
            </a:r>
          </a:p>
          <a:p>
            <a:pPr algn="ctr"/>
            <a:r>
              <a:rPr lang="sv-FI" sz="1400" b="1"/>
              <a:t>intervju</a:t>
            </a:r>
            <a:endParaRPr lang="sv-FI" sz="1400" b="1" dirty="0"/>
          </a:p>
        </p:txBody>
      </p:sp>
    </p:spTree>
    <p:extLst>
      <p:ext uri="{BB962C8B-B14F-4D97-AF65-F5344CB8AC3E}">
        <p14:creationId xmlns:p14="http://schemas.microsoft.com/office/powerpoint/2010/main" val="20869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500"/>
                                        <p:tgtEl>
                                          <p:spTgt spid="9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107" name="Puhekupla: Soikea 106">
            <a:extLst>
              <a:ext uri="{FF2B5EF4-FFF2-40B4-BE49-F238E27FC236}">
                <a16:creationId xmlns:a16="http://schemas.microsoft.com/office/drawing/2014/main" id="{CD0D1CAD-F9C5-778E-5270-585ECEFC312A}"/>
              </a:ext>
              <a:ext uri="{C183D7F6-B498-43B3-948B-1728B52AA6E4}">
                <adec:decorative xmlns:adec="http://schemas.microsoft.com/office/drawing/2017/decorative" xmlns="" val="1"/>
              </a:ext>
            </a:extLst>
          </p:cNvPr>
          <p:cNvSpPr/>
          <p:nvPr/>
        </p:nvSpPr>
        <p:spPr>
          <a:xfrm flipH="1">
            <a:off x="5004048" y="527010"/>
            <a:ext cx="1559115" cy="1023619"/>
          </a:xfrm>
          <a:prstGeom prst="wedgeEllipseCallout">
            <a:avLst>
              <a:gd name="adj1" fmla="val -48944"/>
              <a:gd name="adj2" fmla="val 580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2"/>
              </a:solidFill>
            </a:endParaRPr>
          </a:p>
        </p:txBody>
      </p:sp>
      <p:sp>
        <p:nvSpPr>
          <p:cNvPr id="18" name="Ellipsi 17">
            <a:extLst>
              <a:ext uri="{FF2B5EF4-FFF2-40B4-BE49-F238E27FC236}">
                <a16:creationId xmlns:a16="http://schemas.microsoft.com/office/drawing/2014/main" id="{15B4326B-3E25-38A8-12B3-3B865167333A}"/>
              </a:ext>
              <a:ext uri="{C183D7F6-B498-43B3-948B-1728B52AA6E4}">
                <adec:decorative xmlns:adec="http://schemas.microsoft.com/office/drawing/2017/decorative" xmlns="" val="1"/>
              </a:ext>
            </a:extLst>
          </p:cNvPr>
          <p:cNvSpPr/>
          <p:nvPr/>
        </p:nvSpPr>
        <p:spPr>
          <a:xfrm>
            <a:off x="690313" y="339502"/>
            <a:ext cx="831890" cy="8318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3" name="Group 2">
            <a:extLst>
              <a:ext uri="{FF2B5EF4-FFF2-40B4-BE49-F238E27FC236}">
                <a16:creationId xmlns:a16="http://schemas.microsoft.com/office/drawing/2014/main" id="{1FB46F42-88DE-52D2-4F64-A2C99C8B7FBA}"/>
              </a:ext>
              <a:ext uri="{C183D7F6-B498-43B3-948B-1728B52AA6E4}">
                <adec:decorative xmlns:adec="http://schemas.microsoft.com/office/drawing/2017/decorative" xmlns="" val="1"/>
              </a:ext>
            </a:extLst>
          </p:cNvPr>
          <p:cNvGrpSpPr/>
          <p:nvPr/>
        </p:nvGrpSpPr>
        <p:grpSpPr>
          <a:xfrm>
            <a:off x="5948800" y="1054151"/>
            <a:ext cx="2246369" cy="3154276"/>
            <a:chOff x="5948800" y="1054151"/>
            <a:chExt cx="2246369" cy="3154276"/>
          </a:xfrm>
        </p:grpSpPr>
        <p:pic>
          <p:nvPicPr>
            <p:cNvPr id="113" name="Kuva 112">
              <a:extLst>
                <a:ext uri="{FF2B5EF4-FFF2-40B4-BE49-F238E27FC236}">
                  <a16:creationId xmlns:a16="http://schemas.microsoft.com/office/drawing/2014/main" id="{65287DF4-1FDE-97C0-4133-3EA877797028}"/>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789653">
              <a:off x="5948800" y="1054151"/>
              <a:ext cx="2246369" cy="3154276"/>
            </a:xfrm>
            <a:prstGeom prst="rect">
              <a:avLst/>
            </a:prstGeom>
          </p:spPr>
        </p:pic>
        <p:pic>
          <p:nvPicPr>
            <p:cNvPr id="115" name="Kuva 114">
              <a:extLst>
                <a:ext uri="{FF2B5EF4-FFF2-40B4-BE49-F238E27FC236}">
                  <a16:creationId xmlns:a16="http://schemas.microsoft.com/office/drawing/2014/main" id="{7CD1DD7D-21C5-F842-30CC-E843D36325F9}"/>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884" y="1182916"/>
              <a:ext cx="781050" cy="485775"/>
            </a:xfrm>
            <a:prstGeom prst="rect">
              <a:avLst/>
            </a:prstGeom>
          </p:spPr>
        </p:pic>
      </p:grpSp>
      <p:grpSp>
        <p:nvGrpSpPr>
          <p:cNvPr id="5" name="Group 4">
            <a:extLst>
              <a:ext uri="{FF2B5EF4-FFF2-40B4-BE49-F238E27FC236}">
                <a16:creationId xmlns:a16="http://schemas.microsoft.com/office/drawing/2014/main" id="{307BD8D4-8AC3-A4E5-91DD-EB8A4640CA56}"/>
              </a:ext>
              <a:ext uri="{C183D7F6-B498-43B3-948B-1728B52AA6E4}">
                <adec:decorative xmlns:adec="http://schemas.microsoft.com/office/drawing/2017/decorative" xmlns="" val="1"/>
              </a:ext>
            </a:extLst>
          </p:cNvPr>
          <p:cNvGrpSpPr/>
          <p:nvPr/>
        </p:nvGrpSpPr>
        <p:grpSpPr>
          <a:xfrm>
            <a:off x="0" y="4617305"/>
            <a:ext cx="9144000" cy="528341"/>
            <a:chOff x="0" y="4617305"/>
            <a:chExt cx="9144000" cy="528341"/>
          </a:xfrm>
        </p:grpSpPr>
        <p:sp>
          <p:nvSpPr>
            <p:cNvPr id="12" name="Suorakulmio 32">
              <a:extLst>
                <a:ext uri="{FF2B5EF4-FFF2-40B4-BE49-F238E27FC236}">
                  <a16:creationId xmlns:a16="http://schemas.microsoft.com/office/drawing/2014/main" id="{F7521A24-4C18-8495-F8FD-29AA9E247475}"/>
                </a:ext>
              </a:extLst>
            </p:cNvPr>
            <p:cNvSpPr>
              <a:spLocks/>
            </p:cNvSpPr>
            <p:nvPr/>
          </p:nvSpPr>
          <p:spPr>
            <a:xfrm>
              <a:off x="0" y="4764539"/>
              <a:ext cx="2777882" cy="378961"/>
            </a:xfrm>
            <a:prstGeom prst="rect">
              <a:avLst/>
            </a:prstGeom>
            <a:solidFill>
              <a:srgbClr val="CA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4" name="Kuva 23">
              <a:extLst>
                <a:ext uri="{FF2B5EF4-FFF2-40B4-BE49-F238E27FC236}">
                  <a16:creationId xmlns:a16="http://schemas.microsoft.com/office/drawing/2014/main" id="{8078506E-02E0-9D23-C1FC-DD2397975DD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7504" y="4860449"/>
              <a:ext cx="162734" cy="184347"/>
            </a:xfrm>
            <a:prstGeom prst="rect">
              <a:avLst/>
            </a:prstGeom>
          </p:spPr>
        </p:pic>
        <p:sp>
          <p:nvSpPr>
            <p:cNvPr id="26" name="Freeform: Shape 25">
              <a:extLst>
                <a:ext uri="{FF2B5EF4-FFF2-40B4-BE49-F238E27FC236}">
                  <a16:creationId xmlns:a16="http://schemas.microsoft.com/office/drawing/2014/main" id="{F64BC720-F182-E93E-7556-3D652FA5A23B}"/>
                </a:ext>
              </a:extLst>
            </p:cNvPr>
            <p:cNvSpPr>
              <a:spLocks/>
            </p:cNvSpPr>
            <p:nvPr/>
          </p:nvSpPr>
          <p:spPr>
            <a:xfrm>
              <a:off x="2777883"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BDC9E9"/>
            </a:solidFill>
            <a:ln w="1356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C8F2EFC3-3F4A-C7DD-94A3-74B5CDEBCC22}"/>
                </a:ext>
              </a:extLst>
            </p:cNvPr>
            <p:cNvSpPr>
              <a:spLocks/>
            </p:cNvSpPr>
            <p:nvPr/>
          </p:nvSpPr>
          <p:spPr>
            <a:xfrm>
              <a:off x="3673961"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F18700"/>
            </a:solidFill>
            <a:ln w="1356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42B6DDEE-EE9B-A095-A5D2-F82F509AFFF3}"/>
                </a:ext>
              </a:extLst>
            </p:cNvPr>
            <p:cNvSpPr>
              <a:spLocks/>
            </p:cNvSpPr>
            <p:nvPr/>
          </p:nvSpPr>
          <p:spPr>
            <a:xfrm>
              <a:off x="4570039"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98AADD"/>
            </a:solidFill>
            <a:ln w="1356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28CB05BB-3536-DD1B-A32C-B12EC3FF9C02}"/>
                </a:ext>
              </a:extLst>
            </p:cNvPr>
            <p:cNvSpPr>
              <a:spLocks/>
            </p:cNvSpPr>
            <p:nvPr/>
          </p:nvSpPr>
          <p:spPr>
            <a:xfrm>
              <a:off x="5466118" y="4764539"/>
              <a:ext cx="900000" cy="378961"/>
            </a:xfrm>
            <a:custGeom>
              <a:avLst/>
              <a:gdLst>
                <a:gd name="connsiteX0" fmla="*/ 0 w 716150"/>
                <a:gd name="connsiteY0" fmla="*/ 0 h 378961"/>
                <a:gd name="connsiteX1" fmla="*/ 716150 w 716150"/>
                <a:gd name="connsiteY1" fmla="*/ 0 h 378961"/>
                <a:gd name="connsiteX2" fmla="*/ 716150 w 716150"/>
                <a:gd name="connsiteY2" fmla="*/ 378962 h 378961"/>
                <a:gd name="connsiteX3" fmla="*/ 0 w 716150"/>
                <a:gd name="connsiteY3" fmla="*/ 378962 h 378961"/>
              </a:gdLst>
              <a:ahLst/>
              <a:cxnLst>
                <a:cxn ang="0">
                  <a:pos x="connsiteX0" y="connsiteY0"/>
                </a:cxn>
                <a:cxn ang="0">
                  <a:pos x="connsiteX1" y="connsiteY1"/>
                </a:cxn>
                <a:cxn ang="0">
                  <a:pos x="connsiteX2" y="connsiteY2"/>
                </a:cxn>
                <a:cxn ang="0">
                  <a:pos x="connsiteX3" y="connsiteY3"/>
                </a:cxn>
              </a:cxnLst>
              <a:rect l="l" t="t" r="r" b="b"/>
              <a:pathLst>
                <a:path w="716150" h="378961">
                  <a:moveTo>
                    <a:pt x="0" y="0"/>
                  </a:moveTo>
                  <a:lnTo>
                    <a:pt x="716150" y="0"/>
                  </a:lnTo>
                  <a:lnTo>
                    <a:pt x="716150" y="378962"/>
                  </a:lnTo>
                  <a:lnTo>
                    <a:pt x="0" y="378962"/>
                  </a:lnTo>
                  <a:close/>
                </a:path>
              </a:pathLst>
            </a:custGeom>
            <a:solidFill>
              <a:srgbClr val="7E95D5"/>
            </a:solidFill>
            <a:ln w="13565" cap="flat">
              <a:noFill/>
              <a:prstDash val="solid"/>
              <a:miter/>
            </a:ln>
          </p:spPr>
          <p:txBody>
            <a:bodyPr rtlCol="0" anchor="ctr"/>
            <a:lstStyle/>
            <a:p>
              <a:endParaRPr lang="fi-FI"/>
            </a:p>
          </p:txBody>
        </p:sp>
        <p:sp>
          <p:nvSpPr>
            <p:cNvPr id="30" name="TextBox 29">
              <a:extLst>
                <a:ext uri="{FF2B5EF4-FFF2-40B4-BE49-F238E27FC236}">
                  <a16:creationId xmlns:a16="http://schemas.microsoft.com/office/drawing/2014/main" id="{BE73E6C6-5E0D-6CB4-B692-54A8CCEB7A56}"/>
                </a:ext>
              </a:extLst>
            </p:cNvPr>
            <p:cNvSpPr txBox="1">
              <a:spLocks/>
            </p:cNvSpPr>
            <p:nvPr/>
          </p:nvSpPr>
          <p:spPr>
            <a:xfrm>
              <a:off x="3081849"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2</a:t>
              </a:r>
            </a:p>
          </p:txBody>
        </p:sp>
        <p:sp>
          <p:nvSpPr>
            <p:cNvPr id="31" name="TextBox 30">
              <a:extLst>
                <a:ext uri="{FF2B5EF4-FFF2-40B4-BE49-F238E27FC236}">
                  <a16:creationId xmlns:a16="http://schemas.microsoft.com/office/drawing/2014/main" id="{ECFABB7C-DCA0-9CDF-0868-F4E6ED1562C7}"/>
                </a:ext>
              </a:extLst>
            </p:cNvPr>
            <p:cNvSpPr txBox="1">
              <a:spLocks/>
            </p:cNvSpPr>
            <p:nvPr/>
          </p:nvSpPr>
          <p:spPr>
            <a:xfrm>
              <a:off x="3977927"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3</a:t>
              </a:r>
            </a:p>
          </p:txBody>
        </p:sp>
        <p:sp>
          <p:nvSpPr>
            <p:cNvPr id="32" name="TextBox 31">
              <a:extLst>
                <a:ext uri="{FF2B5EF4-FFF2-40B4-BE49-F238E27FC236}">
                  <a16:creationId xmlns:a16="http://schemas.microsoft.com/office/drawing/2014/main" id="{A6E8E4E8-9104-68D2-3B3B-5914B9D734D7}"/>
                </a:ext>
              </a:extLst>
            </p:cNvPr>
            <p:cNvSpPr txBox="1">
              <a:spLocks/>
            </p:cNvSpPr>
            <p:nvPr/>
          </p:nvSpPr>
          <p:spPr>
            <a:xfrm>
              <a:off x="4874005"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4</a:t>
              </a:r>
            </a:p>
          </p:txBody>
        </p:sp>
        <p:sp>
          <p:nvSpPr>
            <p:cNvPr id="33" name="TextBox 32">
              <a:extLst>
                <a:ext uri="{FF2B5EF4-FFF2-40B4-BE49-F238E27FC236}">
                  <a16:creationId xmlns:a16="http://schemas.microsoft.com/office/drawing/2014/main" id="{0C1DE2EE-63BB-17C8-927E-2F5791E404D4}"/>
                </a:ext>
              </a:extLst>
            </p:cNvPr>
            <p:cNvSpPr txBox="1">
              <a:spLocks/>
            </p:cNvSpPr>
            <p:nvPr/>
          </p:nvSpPr>
          <p:spPr>
            <a:xfrm>
              <a:off x="5770084"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5</a:t>
              </a:r>
            </a:p>
          </p:txBody>
        </p:sp>
        <p:sp>
          <p:nvSpPr>
            <p:cNvPr id="34" name="Tekstiruutu 29">
              <a:extLst>
                <a:ext uri="{FF2B5EF4-FFF2-40B4-BE49-F238E27FC236}">
                  <a16:creationId xmlns:a16="http://schemas.microsoft.com/office/drawing/2014/main" id="{B203132B-0B1D-D882-2BDE-CA402F5F1CE1}"/>
                </a:ext>
              </a:extLst>
            </p:cNvPr>
            <p:cNvSpPr txBox="1">
              <a:spLocks/>
            </p:cNvSpPr>
            <p:nvPr/>
          </p:nvSpPr>
          <p:spPr>
            <a:xfrm>
              <a:off x="2165809" y="4804281"/>
              <a:ext cx="322658" cy="323165"/>
            </a:xfrm>
            <a:prstGeom prst="rect">
              <a:avLst/>
            </a:prstGeom>
            <a:noFill/>
            <a:ln>
              <a:noFill/>
            </a:ln>
          </p:spPr>
          <p:txBody>
            <a:bodyPr wrap="square">
              <a:spAutoFit/>
            </a:bodyPr>
            <a:lstStyle/>
            <a:p>
              <a:pPr lvl="0" algn="ctr"/>
              <a:r>
                <a:rPr lang="fi-FI" sz="1500" b="1" dirty="0">
                  <a:solidFill>
                    <a:schemeClr val="bg1"/>
                  </a:solidFill>
                  <a:latin typeface="+mj-lt"/>
                </a:rPr>
                <a:t>1</a:t>
              </a:r>
            </a:p>
          </p:txBody>
        </p:sp>
        <p:sp>
          <p:nvSpPr>
            <p:cNvPr id="39" name="Tasakylkinen kolmio 31">
              <a:extLst>
                <a:ext uri="{FF2B5EF4-FFF2-40B4-BE49-F238E27FC236}">
                  <a16:creationId xmlns:a16="http://schemas.microsoft.com/office/drawing/2014/main" id="{3947BA38-0466-BFDF-43F0-877AF5EAC369}"/>
                </a:ext>
              </a:extLst>
            </p:cNvPr>
            <p:cNvSpPr>
              <a:spLocks/>
            </p:cNvSpPr>
            <p:nvPr/>
          </p:nvSpPr>
          <p:spPr>
            <a:xfrm>
              <a:off x="3990132" y="4617305"/>
              <a:ext cx="265209" cy="2286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Suorakulmio 6">
              <a:extLst>
                <a:ext uri="{FF2B5EF4-FFF2-40B4-BE49-F238E27FC236}">
                  <a16:creationId xmlns:a16="http://schemas.microsoft.com/office/drawing/2014/main" id="{7790D0BB-9DD0-BD08-33D5-46E35B86E60F}"/>
                </a:ext>
              </a:extLst>
            </p:cNvPr>
            <p:cNvSpPr>
              <a:spLocks/>
            </p:cNvSpPr>
            <p:nvPr/>
          </p:nvSpPr>
          <p:spPr>
            <a:xfrm>
              <a:off x="6362195" y="4764539"/>
              <a:ext cx="2781805" cy="381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9" name="Kuva 13">
              <a:extLst>
                <a:ext uri="{FF2B5EF4-FFF2-40B4-BE49-F238E27FC236}">
                  <a16:creationId xmlns:a16="http://schemas.microsoft.com/office/drawing/2014/main" id="{21C2F170-5807-9824-CE47-76DB5BD9246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838797" y="4866741"/>
              <a:ext cx="162734" cy="184347"/>
            </a:xfrm>
            <a:prstGeom prst="rect">
              <a:avLst/>
            </a:prstGeom>
          </p:spPr>
        </p:pic>
        <p:sp>
          <p:nvSpPr>
            <p:cNvPr id="61" name="TextBox 60">
              <a:extLst>
                <a:ext uri="{FF2B5EF4-FFF2-40B4-BE49-F238E27FC236}">
                  <a16:creationId xmlns:a16="http://schemas.microsoft.com/office/drawing/2014/main" id="{99B21074-7192-FDB1-7BBC-486C9E077E85}"/>
                </a:ext>
              </a:extLst>
            </p:cNvPr>
            <p:cNvSpPr txBox="1">
              <a:spLocks/>
            </p:cNvSpPr>
            <p:nvPr/>
          </p:nvSpPr>
          <p:spPr>
            <a:xfrm>
              <a:off x="6668690" y="4804281"/>
              <a:ext cx="292068" cy="323165"/>
            </a:xfrm>
            <a:prstGeom prst="rect">
              <a:avLst/>
            </a:prstGeom>
            <a:noFill/>
          </p:spPr>
          <p:txBody>
            <a:bodyPr wrap="none" rtlCol="0">
              <a:spAutoFit/>
            </a:bodyPr>
            <a:lstStyle/>
            <a:p>
              <a:pPr algn="l"/>
              <a:r>
                <a:rPr lang="fi-FI" sz="1500" b="1" spc="0" baseline="0">
                  <a:ln/>
                  <a:solidFill>
                    <a:srgbClr val="FFFFFF"/>
                  </a:solidFill>
                  <a:latin typeface="+mj-lt"/>
                  <a:sym typeface="MyriadPro-Bold"/>
                  <a:rtl val="0"/>
                </a:rPr>
                <a:t>6</a:t>
              </a:r>
            </a:p>
          </p:txBody>
        </p:sp>
        <p:sp>
          <p:nvSpPr>
            <p:cNvPr id="2" name="Tekstiruutu 19">
              <a:extLst>
                <a:ext uri="{FF2B5EF4-FFF2-40B4-BE49-F238E27FC236}">
                  <a16:creationId xmlns:a16="http://schemas.microsoft.com/office/drawing/2014/main" id="{081D9F95-5994-44F1-589C-5EA1F857D7FF}"/>
                </a:ext>
              </a:extLst>
            </p:cNvPr>
            <p:cNvSpPr txBox="1">
              <a:spLocks/>
            </p:cNvSpPr>
            <p:nvPr/>
          </p:nvSpPr>
          <p:spPr>
            <a:xfrm>
              <a:off x="6963419" y="4835896"/>
              <a:ext cx="1868544" cy="246221"/>
            </a:xfrm>
            <a:prstGeom prst="rect">
              <a:avLst/>
            </a:prstGeom>
            <a:noFill/>
          </p:spPr>
          <p:txBody>
            <a:bodyPr wrap="square">
              <a:spAutoFit/>
            </a:bodyPr>
            <a:lstStyle/>
            <a:p>
              <a:pPr lvl="0" algn="r"/>
              <a:r>
                <a:rPr lang="fi-FI" sz="1000" b="1">
                  <a:solidFill>
                    <a:schemeClr val="bg1"/>
                  </a:solidFill>
                  <a:latin typeface="Arial Narrow" panose="020B0606020202030204" pitchFamily="34" charset="0"/>
                </a:rPr>
                <a:t>Förvärvsarbetande arbetstagare</a:t>
              </a:r>
            </a:p>
          </p:txBody>
        </p:sp>
        <p:sp>
          <p:nvSpPr>
            <p:cNvPr id="4" name="Tekstiruutu 25">
              <a:extLst>
                <a:ext uri="{FF2B5EF4-FFF2-40B4-BE49-F238E27FC236}">
                  <a16:creationId xmlns:a16="http://schemas.microsoft.com/office/drawing/2014/main" id="{0C18A62E-9252-C1E4-6F4A-F4C5FA5092DA}"/>
                </a:ext>
              </a:extLst>
            </p:cNvPr>
            <p:cNvSpPr txBox="1">
              <a:spLocks/>
            </p:cNvSpPr>
            <p:nvPr/>
          </p:nvSpPr>
          <p:spPr>
            <a:xfrm>
              <a:off x="256969" y="4835896"/>
              <a:ext cx="1829422" cy="246221"/>
            </a:xfrm>
            <a:prstGeom prst="rect">
              <a:avLst/>
            </a:prstGeom>
            <a:noFill/>
          </p:spPr>
          <p:txBody>
            <a:bodyPr wrap="square">
              <a:spAutoFit/>
            </a:bodyPr>
            <a:lstStyle/>
            <a:p>
              <a:pPr lvl="0"/>
              <a:r>
                <a:rPr lang="fi-FI" sz="1000" b="1">
                  <a:latin typeface="Arial Narrow" panose="020B0606020202030204" pitchFamily="34" charset="0"/>
                </a:rPr>
                <a:t>Partiellt arbetsför arbetstagare</a:t>
              </a:r>
            </a:p>
          </p:txBody>
        </p:sp>
      </p:grpSp>
      <p:sp>
        <p:nvSpPr>
          <p:cNvPr id="19" name="Otsikko 4">
            <a:extLst>
              <a:ext uri="{FF2B5EF4-FFF2-40B4-BE49-F238E27FC236}">
                <a16:creationId xmlns:a16="http://schemas.microsoft.com/office/drawing/2014/main" id="{1D7EF08B-1B4A-1BDC-6AAC-5DE36AA5F1D0}"/>
              </a:ext>
            </a:extLst>
          </p:cNvPr>
          <p:cNvSpPr txBox="1">
            <a:spLocks/>
          </p:cNvSpPr>
          <p:nvPr/>
        </p:nvSpPr>
        <p:spPr>
          <a:xfrm>
            <a:off x="755586" y="471462"/>
            <a:ext cx="701343" cy="66444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a:lstStyle>
          <a:p>
            <a:pPr algn="ctr"/>
            <a:r>
              <a:rPr lang="fi-FI" sz="4400" dirty="0">
                <a:solidFill>
                  <a:schemeClr val="bg1"/>
                </a:solidFill>
              </a:rPr>
              <a:t>3</a:t>
            </a:r>
          </a:p>
        </p:txBody>
      </p:sp>
      <p:sp>
        <p:nvSpPr>
          <p:cNvPr id="15" name="Otsikko 9">
            <a:extLst>
              <a:ext uri="{FF2B5EF4-FFF2-40B4-BE49-F238E27FC236}">
                <a16:creationId xmlns:a16="http://schemas.microsoft.com/office/drawing/2014/main" id="{1322C9F2-41B4-563A-BDC8-ADB534CC7330}"/>
              </a:ext>
            </a:extLst>
          </p:cNvPr>
          <p:cNvSpPr>
            <a:spLocks noGrp="1"/>
          </p:cNvSpPr>
          <p:nvPr>
            <p:ph type="title"/>
          </p:nvPr>
        </p:nvSpPr>
        <p:spPr>
          <a:xfrm>
            <a:off x="544003" y="1439878"/>
            <a:ext cx="2602476" cy="367811"/>
          </a:xfrm>
        </p:spPr>
        <p:txBody>
          <a:bodyPr anchor="t"/>
          <a:lstStyle/>
          <a:p>
            <a:pPr rtl="0"/>
            <a:r>
              <a:rPr lang="fi-FI" sz="1400" b="1" i="0" u="none" strike="noStrike" kern="1200" baseline="0">
                <a:solidFill>
                  <a:schemeClr val="accent1"/>
                </a:solidFill>
                <a:latin typeface="Arial Narrow" panose="020B0606020202030204" pitchFamily="34" charset="0"/>
              </a:rPr>
              <a:t>Fastställande av mål</a:t>
            </a:r>
            <a:endParaRPr lang="fi-FI" sz="1400" b="1" i="0" u="none" strike="noStrike" kern="1200" baseline="0" dirty="0">
              <a:solidFill>
                <a:schemeClr val="accent1"/>
              </a:solidFill>
              <a:latin typeface="Arial Narrow" panose="020B0606020202030204" pitchFamily="34" charset="0"/>
            </a:endParaRPr>
          </a:p>
        </p:txBody>
      </p:sp>
      <p:sp>
        <p:nvSpPr>
          <p:cNvPr id="21" name="Tekstiruutu 20">
            <a:extLst>
              <a:ext uri="{FF2B5EF4-FFF2-40B4-BE49-F238E27FC236}">
                <a16:creationId xmlns:a16="http://schemas.microsoft.com/office/drawing/2014/main" id="{3D0D3091-E000-A9BC-93E9-874D9A126A95}"/>
              </a:ext>
            </a:extLst>
          </p:cNvPr>
          <p:cNvSpPr txBox="1"/>
          <p:nvPr/>
        </p:nvSpPr>
        <p:spPr>
          <a:xfrm>
            <a:off x="537794" y="1843170"/>
            <a:ext cx="446625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365ABD"/>
                </a:solidFill>
                <a:effectLst/>
                <a:uLnTx/>
                <a:uFillTx/>
                <a:latin typeface="Arial"/>
                <a:ea typeface="+mn-ea"/>
                <a:cs typeface="+mn-cs"/>
              </a:rPr>
              <a:t>Vi använder appen Kykyviisari för att bedöma din situation, och fastställer konkreta mål tillsammans.</a:t>
            </a:r>
          </a:p>
        </p:txBody>
      </p:sp>
      <p:sp>
        <p:nvSpPr>
          <p:cNvPr id="20" name="Tekstiruutu 19">
            <a:extLst>
              <a:ext uri="{FF2B5EF4-FFF2-40B4-BE49-F238E27FC236}">
                <a16:creationId xmlns:a16="http://schemas.microsoft.com/office/drawing/2014/main" id="{7E66B1B9-DC66-8B69-F8DD-11BA82529B1B}"/>
              </a:ext>
            </a:extLst>
          </p:cNvPr>
          <p:cNvSpPr txBox="1"/>
          <p:nvPr/>
        </p:nvSpPr>
        <p:spPr>
          <a:xfrm>
            <a:off x="526096" y="2917008"/>
            <a:ext cx="5065142" cy="1384995"/>
          </a:xfrm>
          <a:prstGeom prst="rect">
            <a:avLst/>
          </a:prstGeom>
          <a:noFill/>
        </p:spPr>
        <p:txBody>
          <a:bodyPr wrap="square">
            <a:spAutoFit/>
          </a:bodyPr>
          <a:lstStyle/>
          <a:p>
            <a:r>
              <a:rPr lang="sv-SE" sz="1400" kern="0">
                <a:solidFill>
                  <a:sysClr val="windowText" lastClr="000000"/>
                </a:solidFill>
                <a:latin typeface="Arial" panose="020B0604020202020204" pitchFamily="34" charset="0"/>
                <a:cs typeface="Arial" panose="020B0604020202020204" pitchFamily="34" charset="0"/>
              </a:rPr>
              <a:t>Klientkoordinatorn utgår från en hälsogranskning och en bedömning av arbetsförmågan för att sätta samman ett mångprofessionellt team som motsvarar ditt stödbehov och som kan hjälpa dig att sätta upp sysselsättningsmål. Om utredningen skulle visa att du inte är arbetsförmögen, har du möjlighet att få utbildning, rehabilitering eller sjukpension.</a:t>
            </a:r>
          </a:p>
        </p:txBody>
      </p:sp>
      <p:sp>
        <p:nvSpPr>
          <p:cNvPr id="109" name="Tekstiruutu 108">
            <a:extLst>
              <a:ext uri="{FF2B5EF4-FFF2-40B4-BE49-F238E27FC236}">
                <a16:creationId xmlns:a16="http://schemas.microsoft.com/office/drawing/2014/main" id="{4A287E39-4A94-E02D-4AFE-1DD4601A9452}"/>
              </a:ext>
            </a:extLst>
          </p:cNvPr>
          <p:cNvSpPr txBox="1"/>
          <p:nvPr/>
        </p:nvSpPr>
        <p:spPr>
          <a:xfrm>
            <a:off x="5031726" y="899627"/>
            <a:ext cx="1497786" cy="307777"/>
          </a:xfrm>
          <a:prstGeom prst="rect">
            <a:avLst/>
          </a:prstGeom>
          <a:noFill/>
        </p:spPr>
        <p:txBody>
          <a:bodyPr wrap="square">
            <a:spAutoFit/>
          </a:bodyPr>
          <a:lstStyle/>
          <a:p>
            <a:pPr algn="ctr"/>
            <a:r>
              <a:rPr lang="fi-FI" sz="1400" b="1"/>
              <a:t>Kartläggning</a:t>
            </a:r>
          </a:p>
        </p:txBody>
      </p:sp>
    </p:spTree>
    <p:extLst>
      <p:ext uri="{BB962C8B-B14F-4D97-AF65-F5344CB8AC3E}">
        <p14:creationId xmlns:p14="http://schemas.microsoft.com/office/powerpoint/2010/main" val="40547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9" grpId="0"/>
    </p:bldLst>
  </p:timing>
</p:sld>
</file>

<file path=ppt/theme/theme1.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742B9A829786F43817BC37819629B5C" ma:contentTypeVersion="12" ma:contentTypeDescription="Luo uusi asiakirja." ma:contentTypeScope="" ma:versionID="58e346f4cde6a3cb0dbb412b27e3bdf9">
  <xsd:schema xmlns:xsd="http://www.w3.org/2001/XMLSchema" xmlns:xs="http://www.w3.org/2001/XMLSchema" xmlns:p="http://schemas.microsoft.com/office/2006/metadata/properties" xmlns:ns3="3523af40-231f-4237-84d9-a013f86b4d76" xmlns:ns4="7c177f36-8773-4f18-846d-abf6b204858e" targetNamespace="http://schemas.microsoft.com/office/2006/metadata/properties" ma:root="true" ma:fieldsID="48bd4a02b296a1abdae218b11917ad09" ns3:_="" ns4:_="">
    <xsd:import namespace="3523af40-231f-4237-84d9-a013f86b4d76"/>
    <xsd:import namespace="7c177f36-8773-4f18-846d-abf6b204858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3af40-231f-4237-84d9-a013f86b4d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77f36-8773-4f18-846d-abf6b204858e"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SharingHintHash" ma:index="19"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64CF9-D056-425E-9086-585CA2A158E0}">
  <ds:schemaRefs>
    <ds:schemaRef ds:uri="http://schemas.microsoft.com/sharepoint/v3/contenttype/forms"/>
  </ds:schemaRefs>
</ds:datastoreItem>
</file>

<file path=customXml/itemProps2.xml><?xml version="1.0" encoding="utf-8"?>
<ds:datastoreItem xmlns:ds="http://schemas.openxmlformats.org/officeDocument/2006/customXml" ds:itemID="{966730B9-D9B8-4F1D-BC3D-0BDF8170A5EB}">
  <ds:schemaRefs>
    <ds:schemaRef ds:uri="3523af40-231f-4237-84d9-a013f86b4d7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c177f36-8773-4f18-846d-abf6b204858e"/>
    <ds:schemaRef ds:uri="http://www.w3.org/XML/1998/namespace"/>
  </ds:schemaRefs>
</ds:datastoreItem>
</file>

<file path=customXml/itemProps3.xml><?xml version="1.0" encoding="utf-8"?>
<ds:datastoreItem xmlns:ds="http://schemas.openxmlformats.org/officeDocument/2006/customXml" ds:itemID="{3968F790-811A-442C-87BC-BEF697087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23af40-231f-4237-84d9-a013f86b4d76"/>
    <ds:schemaRef ds:uri="7c177f36-8773-4f18-846d-abf6b2048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VN esityspohja, työllisyys (1)</Template>
  <TotalTime>0</TotalTime>
  <Words>1245</Words>
  <Application>Microsoft Office PowerPoint</Application>
  <PresentationFormat>On-screen Show (16:9)</PresentationFormat>
  <Paragraphs>234</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Myriad Pro</vt:lpstr>
      <vt:lpstr>MyriadPro-Bold</vt:lpstr>
      <vt:lpstr>VN-uudistukset-ppt_01/2020</vt:lpstr>
      <vt:lpstr>Teamet för arbetsförmåga – ditt stöd på väg mot arbetslivet</vt:lpstr>
      <vt:lpstr>SERVICEHELHETEN FÖR STÖD FÖR ARBETSFÖRMÅGA</vt:lpstr>
      <vt:lpstr>Stöd för arbetsförmågan för partiellt arbetsföra arbetslösa och modellen för stödd sysselsättning i Vasa</vt:lpstr>
      <vt:lpstr>Vi förbättrar tjänsterna för partiellt arbetsföra arbetslösa</vt:lpstr>
      <vt:lpstr>Klienter hos teamet för arbetsförmåga</vt:lpstr>
      <vt:lpstr>Servicestigen för stödd arbetsförmåga väntar på dig!</vt:lpstr>
      <vt:lpstr>Egenvårdstjänster eller inledande tjänster</vt:lpstr>
      <vt:lpstr>Identifiering av servicebehovet</vt:lpstr>
      <vt:lpstr>Fastställande av mål</vt:lpstr>
      <vt:lpstr>Upprättande av en plan</vt:lpstr>
      <vt:lpstr>Verktyg och metoder till stöd för arbetsförmågan</vt:lpstr>
      <vt:lpstr>Uppföljning och utvärdering</vt:lpstr>
      <vt:lpstr>Vårt mål är att räta ut din väg till ett gott liv.</vt:lpstr>
      <vt:lpstr>Vägen känns lättare att vandra när någon går bredvid.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2020-10-06T11:24:12Z</dcterms:created>
  <dcterms:modified xsi:type="dcterms:W3CDTF">2022-11-10T13:13:50Z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0x0101000742B9A829786F43817BC37819629B5C</vt:lpwstr>
  </property>
</Properties>
</file>