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7_8270435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80" r:id="rId5"/>
    <p:sldMasterId id="2147483703" r:id="rId6"/>
    <p:sldMasterId id="2147483711" r:id="rId7"/>
    <p:sldMasterId id="2147483689" r:id="rId8"/>
    <p:sldMasterId id="2147483695" r:id="rId9"/>
    <p:sldMasterId id="2147483700" r:id="rId10"/>
    <p:sldMasterId id="2147483750" r:id="rId11"/>
  </p:sldMasterIdLst>
  <p:notesMasterIdLst>
    <p:notesMasterId r:id="rId22"/>
  </p:notesMasterIdLst>
  <p:handoutMasterIdLst>
    <p:handoutMasterId r:id="rId23"/>
  </p:handoutMasterIdLst>
  <p:sldIdLst>
    <p:sldId id="267" r:id="rId12"/>
    <p:sldId id="268" r:id="rId13"/>
    <p:sldId id="257" r:id="rId14"/>
    <p:sldId id="269" r:id="rId15"/>
    <p:sldId id="258" r:id="rId16"/>
    <p:sldId id="256" r:id="rId17"/>
    <p:sldId id="263" r:id="rId18"/>
    <p:sldId id="265" r:id="rId19"/>
    <p:sldId id="266" r:id="rId20"/>
    <p:sldId id="262"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816689-71C3-964D-9E43-3FF51A8A7643}" name="Kiviranta Joonas" initials="KJ" userId="S::joonas.kiviranta@tampere.fi::87811ed1-df72-4d25-b288-2f64168566b7" providerId="AD"/>
  <p188:author id="{F62856B0-7A0F-C9F4-B029-F6E67EE5DBCD}" name="Perkiö Elina" initials="PE" userId="S::elina.perkio@tampere.fi::379693a2-df85-47bc-b5a4-76cf90f21ffb" providerId="AD"/>
  <p188:author id="{E76169E0-54F2-1524-2C1A-FE5FABB0D2B4}" name="Autio Vanja" initials="AV" userId="S::vanja.autio@tampere.fi::404befc9-f73f-45da-a945-fcfe545a88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kiö Elina" initials="PE" lastIdx="1" clrIdx="0">
    <p:extLst>
      <p:ext uri="{19B8F6BF-5375-455C-9EA6-DF929625EA0E}">
        <p15:presenceInfo xmlns:p15="http://schemas.microsoft.com/office/powerpoint/2012/main" userId="S::elina.perkio@tampere.fi::379693a2-df85-47bc-b5a4-76cf90f21ffb" providerId="AD"/>
      </p:ext>
    </p:extLst>
  </p:cmAuthor>
  <p:cmAuthor id="2" name="Kiviranta Joonas" initials="KJ" lastIdx="2" clrIdx="1">
    <p:extLst>
      <p:ext uri="{19B8F6BF-5375-455C-9EA6-DF929625EA0E}">
        <p15:presenceInfo xmlns:p15="http://schemas.microsoft.com/office/powerpoint/2012/main" userId="S::joonas.kiviranta@tampere.fi::87811ed1-df72-4d25-b288-2f64168566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E4D"/>
    <a:srgbClr val="AD3963"/>
    <a:srgbClr val="004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990D4-A672-7371-2B2A-BB09E70A4031}" v="149" dt="2022-08-08T04:47:32.565"/>
    <p1510:client id="{09926390-B6DF-5274-4024-5CD87ADD209A}" v="2049" dt="2022-08-22T10:10:59.457"/>
    <p1510:client id="{0F17547F-ED0A-5D1E-3D37-E3478BD091AC}" v="720" dt="2022-08-17T10:04:17.867"/>
    <p1510:client id="{1262642F-6847-B1C4-1C44-B2231ED7ED2F}" v="727" dt="2022-08-12T06:59:40.949"/>
    <p1510:client id="{1960538E-861D-9392-6913-D276EF037F43}" v="2" dt="2022-08-22T07:23:44.739"/>
    <p1510:client id="{36BC9290-7259-74B1-990F-88ECB6FF58C7}" v="60" dt="2022-08-05T06:52:45.520"/>
    <p1510:client id="{53F6F484-39E6-8DD1-F638-18B1AFCC1B98}" v="167" dt="2022-08-23T11:57:39.257"/>
    <p1510:client id="{5F706BCA-F9F1-D5CB-A067-869D27A0E875}" v="135" dt="2022-09-05T08:55:28.773"/>
    <p1510:client id="{6DDD55A3-12F8-6007-7CFF-A381840A3DCD}" v="2" dt="2022-09-21T09:15:42.491"/>
    <p1510:client id="{6E3D2288-FF99-AEE7-3372-02F7D33D3CB4}" v="511" dt="2022-08-18T09:01:04.838"/>
    <p1510:client id="{7037E74A-314F-A240-8A39-C426B1CF4B03}" v="2" dt="2022-09-05T07:24:52.825"/>
    <p1510:client id="{7514DE85-EACC-0651-4EAD-7C36084CDA65}" v="2" dt="2022-09-07T12:36:02.146"/>
    <p1510:client id="{7B939304-7001-512C-A7EA-02C83F304F59}" v="4" dt="2022-09-16T12:22:33.388"/>
    <p1510:client id="{7EFFDAF8-08C1-25FC-1B79-101F839A1DDD}" v="10" dt="2022-09-23T06:39:56.952"/>
    <p1510:client id="{917D068E-4DDF-39ED-773C-1D828F78A3D0}" v="2" dt="2022-09-05T09:05:42.321"/>
    <p1510:client id="{93550B04-55CA-CC0C-3280-481B449A8569}" v="10" dt="2022-08-22T10:14:04.620"/>
    <p1510:client id="{9F9B13DA-F55E-A07D-E6DF-067A06605319}" v="1034" dt="2022-08-22T07:56:40.897"/>
    <p1510:client id="{A818F9A3-8A9E-F02B-4643-5B492B43A5A2}" v="438" dt="2022-11-03T08:00:09.189"/>
    <p1510:client id="{A8994D55-5846-B871-A685-7C944A75E35F}" v="1643" dt="2022-08-08T11:42:18.214"/>
    <p1510:client id="{AE1B9DCE-9F4D-AFE1-C3E7-CAF3AD497143}" v="96" dt="2022-09-09T06:36:34.267"/>
    <p1510:client id="{B4F8AE52-4C4B-48FF-8D71-49E33B4C7929}" v="1500" dt="2022-08-05T06:51:46.552"/>
    <p1510:client id="{BBFB66E0-5268-A511-60E6-90445E731844}" v="449" dt="2022-09-05T07:51:23.201"/>
    <p1510:client id="{CACDA2AC-F85F-8895-ABD3-2D161DE670F7}" v="886" dt="2022-08-22T09:17:36.596"/>
    <p1510:client id="{E2078188-62B1-0BF5-F890-3CE33856A47A}" v="204" dt="2022-08-24T07:04:49.816"/>
    <p1510:client id="{F8BC377A-46BB-CF74-0C0D-B8568787DDE8}" v="1989" dt="2022-08-22T07:52:39.498"/>
    <p1510:client id="{FEE07CFD-CB73-A92E-B7FE-8A1A433E8F2C}" v="3208" dt="2022-08-17T11:14:57.410"/>
    <p1510:client id="{FF9C6102-5996-DE9E-4A8B-469903DB5C35}" v="7" dt="2022-08-22T10:18:45.60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Vaalea tyyli 2 - Korostu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Vaalea tyyli 3 - Korostu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omments/modernComment_107_8270435B.xml><?xml version="1.0" encoding="utf-8"?>
<p188:cmLst xmlns:a="http://schemas.openxmlformats.org/drawingml/2006/main" xmlns:r="http://schemas.openxmlformats.org/officeDocument/2006/relationships" xmlns:p188="http://schemas.microsoft.com/office/powerpoint/2018/8/main">
  <p188:cm id="{74426E66-FB9F-47F8-AB21-3CB96A3E2C1F}" authorId="{F62856B0-7A0F-C9F4-B029-F6E67EE5DBCD}" status="resolved" created="2022-08-22T07:30:25.829" complete="100000">
    <ac:deMkLst xmlns:ac="http://schemas.microsoft.com/office/drawing/2013/main/command">
      <pc:docMk xmlns:pc="http://schemas.microsoft.com/office/powerpoint/2013/main/command"/>
      <pc:sldMk xmlns:pc="http://schemas.microsoft.com/office/powerpoint/2013/main/command" cId="2188395355" sldId="263"/>
      <ac:graphicFrameMk id="7" creationId="{29805AB6-9BC5-4EA8-ABE6-A842840E8ECE}"/>
    </ac:deMkLst>
    <p188:txBody>
      <a:bodyPr/>
      <a:lstStyle/>
      <a:p>
        <a:r>
          <a:rPr lang="fi-FI"/>
          <a:t>[@Autio Vanja] katsotko tekstit tasakokoisiksi ja muutenkin siistiksi</a:t>
        </a:r>
      </a:p>
    </p188:txBody>
  </p188:cm>
</p188:cmLst>
</file>

<file path=ppt/diagrams/_rels/data1.xml.rels><?xml version="1.0" encoding="UTF-8" standalone="yes"?>
<Relationships xmlns="http://schemas.openxmlformats.org/package/2006/relationships"><Relationship Id="rId1" Type="http://schemas.openxmlformats.org/officeDocument/2006/relationships/hyperlink" Target="https://pakolaisapu.fi/2021/06/22/vuoden-pakolaismies-2021/"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pakolaisapu.fi/2021/06/22/vuoden-pakolaismies-2021/"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C5DDF7-FA45-4695-AB2B-36B93A054DFE}"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0ECFC0FC-BFA3-48E5-B215-7BEFDD033B6C}">
      <dgm:prSet phldr="0"/>
      <dgm:spPr/>
      <dgm:t>
        <a:bodyPr/>
        <a:lstStyle/>
        <a:p>
          <a:pPr rtl="0"/>
          <a:r>
            <a:rPr lang="fi-FI" b="1">
              <a:latin typeface="Calibri" panose="020F0502020204030204"/>
            </a:rPr>
            <a:t>YHTEISÖNEUVOJA:</a:t>
          </a:r>
          <a:r>
            <a:rPr lang="fi-FI" b="0">
              <a:latin typeface="Calibri" panose="020F0502020204030204"/>
            </a:rPr>
            <a:t> Asiakkaasta toimijaksi. Asiakkaan osaaminen ja kyvyt tunnistetaan ja niitä arvostetaan. Matalalla kynnyksellä mukaan työyhteisöön, työelämätaitojen vahvistuminen ja rohkaistuminen.</a:t>
          </a:r>
          <a:endParaRPr lang="fi-FI" b="0"/>
        </a:p>
      </dgm:t>
    </dgm:pt>
    <dgm:pt modelId="{FB2DDF9A-C9AF-4BC5-9471-659259E901B4}" type="parTrans" cxnId="{C77B216E-6EF4-491A-A678-36D4D3DBFF75}">
      <dgm:prSet/>
      <dgm:spPr/>
      <dgm:t>
        <a:bodyPr/>
        <a:lstStyle/>
        <a:p>
          <a:endParaRPr lang="en-US"/>
        </a:p>
      </dgm:t>
    </dgm:pt>
    <dgm:pt modelId="{38CA9186-7A41-4CDC-8E0B-15E27DBB005F}" type="sibTrans" cxnId="{C77B216E-6EF4-491A-A678-36D4D3DBFF75}">
      <dgm:prSet/>
      <dgm:spPr/>
      <dgm:t>
        <a:bodyPr/>
        <a:lstStyle/>
        <a:p>
          <a:endParaRPr lang="en-US"/>
        </a:p>
      </dgm:t>
    </dgm:pt>
    <dgm:pt modelId="{158E244E-B0CF-4AF7-812C-87F0B9B2A773}">
      <dgm:prSet phldr="0"/>
      <dgm:spPr/>
      <dgm:t>
        <a:bodyPr/>
        <a:lstStyle/>
        <a:p>
          <a:pPr rtl="0"/>
          <a:r>
            <a:rPr lang="fi-FI" b="1">
              <a:latin typeface="Calibri" panose="020F0502020204030204"/>
            </a:rPr>
            <a:t>KUNTA</a:t>
          </a:r>
          <a:r>
            <a:rPr lang="fi-FI">
              <a:latin typeface="Calibri" panose="020F0502020204030204"/>
            </a:rPr>
            <a:t>: Nopeat ja sujuvat väylät työelämään, puutteet työelämätaidoissa eivät ole este yhteisöneuvonnalle. Lisäresurssi monikieliselle ohjaus -ja neuvonta työlle. Ajantasaista asukaslähtöistä tietoa asuinalueen ilmiöistä ja ongelmista. </a:t>
          </a:r>
          <a:br>
            <a:rPr lang="fi-FI">
              <a:latin typeface="Calibri" panose="020F0502020204030204"/>
            </a:rPr>
          </a:br>
          <a:r>
            <a:rPr lang="fi-FI">
              <a:latin typeface="Calibri" panose="020F0502020204030204"/>
            </a:rPr>
            <a:t>Epävirallisten verkostojen hyödyntäminen</a:t>
          </a:r>
          <a:endParaRPr lang="fi-FI"/>
        </a:p>
      </dgm:t>
    </dgm:pt>
    <dgm:pt modelId="{2FBB1989-47B9-4119-9772-E0B0CE6C401B}" type="parTrans" cxnId="{77FF2A42-27FF-48C2-AF4E-C6244E83CE12}">
      <dgm:prSet/>
      <dgm:spPr/>
      <dgm:t>
        <a:bodyPr/>
        <a:lstStyle/>
        <a:p>
          <a:endParaRPr lang="en-US"/>
        </a:p>
      </dgm:t>
    </dgm:pt>
    <dgm:pt modelId="{FE8A69AB-6438-466E-A330-5054512D1872}" type="sibTrans" cxnId="{77FF2A42-27FF-48C2-AF4E-C6244E83CE12}">
      <dgm:prSet/>
      <dgm:spPr/>
      <dgm:t>
        <a:bodyPr/>
        <a:lstStyle/>
        <a:p>
          <a:endParaRPr lang="en-US"/>
        </a:p>
      </dgm:t>
    </dgm:pt>
    <dgm:pt modelId="{B6F02C23-D09A-48E0-8CAB-24569FB6320F}">
      <dgm:prSet phldr="0"/>
      <dgm:spPr/>
      <dgm:t>
        <a:bodyPr/>
        <a:lstStyle/>
        <a:p>
          <a:pPr rtl="0"/>
          <a:r>
            <a:rPr lang="fi-FI" b="1">
              <a:latin typeface="Calibri" panose="020F0502020204030204"/>
            </a:rPr>
            <a:t>HYVINVOINTIALUE:</a:t>
          </a:r>
          <a:r>
            <a:rPr lang="fi-FI">
              <a:latin typeface="Calibri" panose="020F0502020204030204"/>
            </a:rPr>
            <a:t> Lisäresurssi sosiaali- ja terveyspalveluihin, kaikkeen työhön ei tarvita sote-alan ammattitutkintoa. </a:t>
          </a:r>
          <a:br>
            <a:rPr lang="fi-FI">
              <a:latin typeface="Calibri" panose="020F0502020204030204"/>
            </a:rPr>
          </a:br>
          <a:r>
            <a:rPr lang="fi-FI">
              <a:latin typeface="Calibri" panose="020F0502020204030204"/>
            </a:rPr>
            <a:t>Niiden asiakkaiden tavoittaminen, joita julkinen sektori ei löydä. Virallista tietoa yhteisöneuvojien yhteisöihin ja </a:t>
          </a:r>
          <a:br>
            <a:rPr lang="fi-FI">
              <a:latin typeface="Calibri" panose="020F0502020204030204"/>
            </a:rPr>
          </a:br>
          <a:r>
            <a:rPr lang="fi-FI">
              <a:latin typeface="Calibri" panose="020F0502020204030204"/>
            </a:rPr>
            <a:t>verkostoihin. Sosiaalisten ongelmien ennaltaehkäisyyn ja ratkaisemiseen uusia keinoja.  </a:t>
          </a:r>
          <a:endParaRPr lang="fi-FI"/>
        </a:p>
      </dgm:t>
    </dgm:pt>
    <dgm:pt modelId="{3A24EC56-0205-4E8E-9AEC-15DA30F9A4B7}" type="parTrans" cxnId="{25E5C97B-7259-4766-9EFE-5BDC0DB6413F}">
      <dgm:prSet/>
      <dgm:spPr/>
      <dgm:t>
        <a:bodyPr/>
        <a:lstStyle/>
        <a:p>
          <a:endParaRPr lang="en-US"/>
        </a:p>
      </dgm:t>
    </dgm:pt>
    <dgm:pt modelId="{001A6FD7-C0C1-4319-B2C8-DC2C20B21F98}" type="sibTrans" cxnId="{25E5C97B-7259-4766-9EFE-5BDC0DB6413F}">
      <dgm:prSet/>
      <dgm:spPr/>
      <dgm:t>
        <a:bodyPr/>
        <a:lstStyle/>
        <a:p>
          <a:endParaRPr lang="en-US"/>
        </a:p>
      </dgm:t>
    </dgm:pt>
    <dgm:pt modelId="{6ABE6939-3DCE-416F-B48F-58AF0742FABC}">
      <dgm:prSet phldr="0"/>
      <dgm:spPr/>
      <dgm:t>
        <a:bodyPr/>
        <a:lstStyle/>
        <a:p>
          <a:pPr rtl="0"/>
          <a:r>
            <a:rPr lang="fi-FI" b="1">
              <a:latin typeface="Calibri" panose="020F0502020204030204"/>
            </a:rPr>
            <a:t>3. SEKTORI:</a:t>
          </a:r>
          <a:r>
            <a:rPr lang="fi-FI">
              <a:latin typeface="Calibri" panose="020F0502020204030204"/>
            </a:rPr>
            <a:t> Toimintamalli ja nimike vapaaehtoistyön, kokemusasiantuntijuuden ja välityömarkkinoiden kentälle. </a:t>
          </a:r>
          <a:br>
            <a:rPr lang="fi-FI">
              <a:latin typeface="Calibri" panose="020F0502020204030204"/>
            </a:rPr>
          </a:br>
          <a:r>
            <a:rPr lang="fi-FI">
              <a:latin typeface="Calibri" panose="020F0502020204030204"/>
            </a:rPr>
            <a:t>Mahdollisuus koulutuksiin ja konsultointikanaviin. Yhteishankkeet ja toiminnan kehittäminen tarvelähtöisesti ja </a:t>
          </a:r>
          <a:br>
            <a:rPr lang="fi-FI">
              <a:latin typeface="Calibri" panose="020F0502020204030204"/>
            </a:rPr>
          </a:br>
          <a:r>
            <a:rPr lang="fi-FI">
              <a:latin typeface="Calibri" panose="020F0502020204030204"/>
            </a:rPr>
            <a:t>yhteistyössä kunnan ja hyvinvointialueen kanssa. </a:t>
          </a:r>
          <a:endParaRPr lang="fi-FI"/>
        </a:p>
      </dgm:t>
    </dgm:pt>
    <dgm:pt modelId="{C8984A12-38DE-4FCE-BA8F-527FEE5866DF}" type="parTrans" cxnId="{25162016-D0AA-434C-8996-8B0C8584892C}">
      <dgm:prSet/>
      <dgm:spPr/>
      <dgm:t>
        <a:bodyPr/>
        <a:lstStyle/>
        <a:p>
          <a:endParaRPr lang="en-US"/>
        </a:p>
      </dgm:t>
    </dgm:pt>
    <dgm:pt modelId="{6A3B09F7-4441-411F-89EC-B0579269B791}" type="sibTrans" cxnId="{25162016-D0AA-434C-8996-8B0C8584892C}">
      <dgm:prSet/>
      <dgm:spPr/>
      <dgm:t>
        <a:bodyPr/>
        <a:lstStyle/>
        <a:p>
          <a:endParaRPr lang="en-US"/>
        </a:p>
      </dgm:t>
    </dgm:pt>
    <dgm:pt modelId="{1F0B9740-3626-412E-B043-53EFEB54FFB7}">
      <dgm:prSet/>
      <dgm:spPr/>
      <dgm:t>
        <a:bodyPr/>
        <a:lstStyle/>
        <a:p>
          <a:pPr rtl="0"/>
          <a:r>
            <a:rPr lang="fi-FI" i="1">
              <a:latin typeface="Calibri" panose="020F0502020204030204"/>
            </a:rPr>
            <a:t>                  Esimerkki </a:t>
          </a:r>
          <a:r>
            <a:rPr lang="fi-FI" i="1"/>
            <a:t>case: </a:t>
          </a:r>
          <a:br>
            <a:rPr lang="fi-FI" b="0" i="1">
              <a:latin typeface="Calibri" panose="020F0502020204030204"/>
            </a:rPr>
          </a:br>
          <a:r>
            <a:rPr lang="fi-FI" b="1">
              <a:latin typeface="Calibri" panose="020F0502020204030204"/>
            </a:rPr>
            <a:t>                  </a:t>
          </a:r>
          <a:r>
            <a:rPr lang="fi-FI" b="1"/>
            <a:t>Vuoden pakolaismies 2021 Ahmed </a:t>
          </a:r>
          <a:r>
            <a:rPr lang="fi-FI" b="1" err="1"/>
            <a:t>Mesaedy</a:t>
          </a:r>
          <a:r>
            <a:rPr lang="fi-FI" b="1"/>
            <a:t>: </a:t>
          </a:r>
          <a:r>
            <a:rPr lang="fi-FI">
              <a:hlinkClick xmlns:r="http://schemas.openxmlformats.org/officeDocument/2006/relationships" r:id="rId1"/>
            </a:rPr>
            <a:t>Vuoden pakolaismies 2021 Ahmed Mesaedy - Suomen Pakolaisapu</a:t>
          </a:r>
          <a:endParaRPr lang="en-US"/>
        </a:p>
      </dgm:t>
    </dgm:pt>
    <dgm:pt modelId="{19571436-3A6A-4D7F-99E9-7D67727611C1}" type="parTrans" cxnId="{8041355B-F26D-46EA-A5E3-3C391FA92CAB}">
      <dgm:prSet/>
      <dgm:spPr/>
      <dgm:t>
        <a:bodyPr/>
        <a:lstStyle/>
        <a:p>
          <a:endParaRPr lang="en-US"/>
        </a:p>
      </dgm:t>
    </dgm:pt>
    <dgm:pt modelId="{B7E21A32-B848-4886-B1C5-A1FFDC5E2183}" type="sibTrans" cxnId="{8041355B-F26D-46EA-A5E3-3C391FA92CAB}">
      <dgm:prSet/>
      <dgm:spPr/>
      <dgm:t>
        <a:bodyPr/>
        <a:lstStyle/>
        <a:p>
          <a:endParaRPr lang="en-US"/>
        </a:p>
      </dgm:t>
    </dgm:pt>
    <dgm:pt modelId="{95B51556-9E74-4306-9945-253F3D5228A2}" type="pres">
      <dgm:prSet presAssocID="{8DC5DDF7-FA45-4695-AB2B-36B93A054DFE}" presName="vert0" presStyleCnt="0">
        <dgm:presLayoutVars>
          <dgm:dir/>
          <dgm:animOne val="branch"/>
          <dgm:animLvl val="lvl"/>
        </dgm:presLayoutVars>
      </dgm:prSet>
      <dgm:spPr/>
    </dgm:pt>
    <dgm:pt modelId="{14FF31CD-ECAC-4AEE-BD67-E4937BA61EF4}" type="pres">
      <dgm:prSet presAssocID="{0ECFC0FC-BFA3-48E5-B215-7BEFDD033B6C}" presName="thickLine" presStyleLbl="alignNode1" presStyleIdx="0" presStyleCnt="5"/>
      <dgm:spPr/>
    </dgm:pt>
    <dgm:pt modelId="{00507A9E-9ECE-44FE-97D1-3FA6DE12B149}" type="pres">
      <dgm:prSet presAssocID="{0ECFC0FC-BFA3-48E5-B215-7BEFDD033B6C}" presName="horz1" presStyleCnt="0"/>
      <dgm:spPr/>
    </dgm:pt>
    <dgm:pt modelId="{68C48A1A-8CE7-4B0F-9A5D-F4FB8FB501E7}" type="pres">
      <dgm:prSet presAssocID="{0ECFC0FC-BFA3-48E5-B215-7BEFDD033B6C}" presName="tx1" presStyleLbl="revTx" presStyleIdx="0" presStyleCnt="5"/>
      <dgm:spPr/>
    </dgm:pt>
    <dgm:pt modelId="{52A08C2B-80AC-463D-89A5-6B5B617C17B8}" type="pres">
      <dgm:prSet presAssocID="{0ECFC0FC-BFA3-48E5-B215-7BEFDD033B6C}" presName="vert1" presStyleCnt="0"/>
      <dgm:spPr/>
    </dgm:pt>
    <dgm:pt modelId="{D1D0BF70-89F6-4848-BC14-9D0E96F14E0C}" type="pres">
      <dgm:prSet presAssocID="{158E244E-B0CF-4AF7-812C-87F0B9B2A773}" presName="thickLine" presStyleLbl="alignNode1" presStyleIdx="1" presStyleCnt="5"/>
      <dgm:spPr/>
    </dgm:pt>
    <dgm:pt modelId="{6418BD80-DD27-4EA4-8A72-C5C58DBB4E35}" type="pres">
      <dgm:prSet presAssocID="{158E244E-B0CF-4AF7-812C-87F0B9B2A773}" presName="horz1" presStyleCnt="0"/>
      <dgm:spPr/>
    </dgm:pt>
    <dgm:pt modelId="{E96147C1-6C4F-415C-A4CC-9C868CCFED04}" type="pres">
      <dgm:prSet presAssocID="{158E244E-B0CF-4AF7-812C-87F0B9B2A773}" presName="tx1" presStyleLbl="revTx" presStyleIdx="1" presStyleCnt="5"/>
      <dgm:spPr/>
    </dgm:pt>
    <dgm:pt modelId="{89E4AFB7-7737-423E-80EC-E21BB8379502}" type="pres">
      <dgm:prSet presAssocID="{158E244E-B0CF-4AF7-812C-87F0B9B2A773}" presName="vert1" presStyleCnt="0"/>
      <dgm:spPr/>
    </dgm:pt>
    <dgm:pt modelId="{45287ED1-D936-4583-991E-01937ECACE06}" type="pres">
      <dgm:prSet presAssocID="{B6F02C23-D09A-48E0-8CAB-24569FB6320F}" presName="thickLine" presStyleLbl="alignNode1" presStyleIdx="2" presStyleCnt="5"/>
      <dgm:spPr/>
    </dgm:pt>
    <dgm:pt modelId="{23DFD0D5-4306-40E3-9B76-8F529230E771}" type="pres">
      <dgm:prSet presAssocID="{B6F02C23-D09A-48E0-8CAB-24569FB6320F}" presName="horz1" presStyleCnt="0"/>
      <dgm:spPr/>
    </dgm:pt>
    <dgm:pt modelId="{C5B793E2-296B-439D-AAAB-90D7E76CA5E3}" type="pres">
      <dgm:prSet presAssocID="{B6F02C23-D09A-48E0-8CAB-24569FB6320F}" presName="tx1" presStyleLbl="revTx" presStyleIdx="2" presStyleCnt="5"/>
      <dgm:spPr/>
    </dgm:pt>
    <dgm:pt modelId="{2980C45B-9B94-4344-829B-65E862D5FE21}" type="pres">
      <dgm:prSet presAssocID="{B6F02C23-D09A-48E0-8CAB-24569FB6320F}" presName="vert1" presStyleCnt="0"/>
      <dgm:spPr/>
    </dgm:pt>
    <dgm:pt modelId="{992A4318-FD1C-4587-9C16-8930A9385D65}" type="pres">
      <dgm:prSet presAssocID="{6ABE6939-3DCE-416F-B48F-58AF0742FABC}" presName="thickLine" presStyleLbl="alignNode1" presStyleIdx="3" presStyleCnt="5"/>
      <dgm:spPr/>
    </dgm:pt>
    <dgm:pt modelId="{ABFF86A9-D70A-4F83-8B21-FA7EFFD2DFB3}" type="pres">
      <dgm:prSet presAssocID="{6ABE6939-3DCE-416F-B48F-58AF0742FABC}" presName="horz1" presStyleCnt="0"/>
      <dgm:spPr/>
    </dgm:pt>
    <dgm:pt modelId="{93E6194C-8B43-46FE-BCBB-E31CF4E87C09}" type="pres">
      <dgm:prSet presAssocID="{6ABE6939-3DCE-416F-B48F-58AF0742FABC}" presName="tx1" presStyleLbl="revTx" presStyleIdx="3" presStyleCnt="5"/>
      <dgm:spPr/>
    </dgm:pt>
    <dgm:pt modelId="{BDC97CAA-4C59-4207-977A-99FAEA929844}" type="pres">
      <dgm:prSet presAssocID="{6ABE6939-3DCE-416F-B48F-58AF0742FABC}" presName="vert1" presStyleCnt="0"/>
      <dgm:spPr/>
    </dgm:pt>
    <dgm:pt modelId="{67948881-AB8D-4D26-B8BC-E8CB9913E01B}" type="pres">
      <dgm:prSet presAssocID="{1F0B9740-3626-412E-B043-53EFEB54FFB7}" presName="thickLine" presStyleLbl="alignNode1" presStyleIdx="4" presStyleCnt="5"/>
      <dgm:spPr/>
    </dgm:pt>
    <dgm:pt modelId="{105F2557-DD34-4C9E-A187-C77BFB395D6C}" type="pres">
      <dgm:prSet presAssocID="{1F0B9740-3626-412E-B043-53EFEB54FFB7}" presName="horz1" presStyleCnt="0"/>
      <dgm:spPr/>
    </dgm:pt>
    <dgm:pt modelId="{F8E9B1EC-EA45-4F7B-ABB9-24E53E7705A7}" type="pres">
      <dgm:prSet presAssocID="{1F0B9740-3626-412E-B043-53EFEB54FFB7}" presName="tx1" presStyleLbl="revTx" presStyleIdx="4" presStyleCnt="5"/>
      <dgm:spPr/>
    </dgm:pt>
    <dgm:pt modelId="{02F6864F-0603-4558-9840-D3FEAC98806B}" type="pres">
      <dgm:prSet presAssocID="{1F0B9740-3626-412E-B043-53EFEB54FFB7}" presName="vert1" presStyleCnt="0"/>
      <dgm:spPr/>
    </dgm:pt>
  </dgm:ptLst>
  <dgm:cxnLst>
    <dgm:cxn modelId="{4AFE270C-EDAC-4F0D-ACCB-9B17ADEB8EAD}" type="presOf" srcId="{B6F02C23-D09A-48E0-8CAB-24569FB6320F}" destId="{C5B793E2-296B-439D-AAAB-90D7E76CA5E3}" srcOrd="0" destOrd="0" presId="urn:microsoft.com/office/officeart/2008/layout/LinedList"/>
    <dgm:cxn modelId="{25162016-D0AA-434C-8996-8B0C8584892C}" srcId="{8DC5DDF7-FA45-4695-AB2B-36B93A054DFE}" destId="{6ABE6939-3DCE-416F-B48F-58AF0742FABC}" srcOrd="3" destOrd="0" parTransId="{C8984A12-38DE-4FCE-BA8F-527FEE5866DF}" sibTransId="{6A3B09F7-4441-411F-89EC-B0579269B791}"/>
    <dgm:cxn modelId="{EC092B2D-540E-4657-8F96-A899DDD3A01E}" type="presOf" srcId="{8DC5DDF7-FA45-4695-AB2B-36B93A054DFE}" destId="{95B51556-9E74-4306-9945-253F3D5228A2}" srcOrd="0" destOrd="0" presId="urn:microsoft.com/office/officeart/2008/layout/LinedList"/>
    <dgm:cxn modelId="{8041355B-F26D-46EA-A5E3-3C391FA92CAB}" srcId="{8DC5DDF7-FA45-4695-AB2B-36B93A054DFE}" destId="{1F0B9740-3626-412E-B043-53EFEB54FFB7}" srcOrd="4" destOrd="0" parTransId="{19571436-3A6A-4D7F-99E9-7D67727611C1}" sibTransId="{B7E21A32-B848-4886-B1C5-A1FFDC5E2183}"/>
    <dgm:cxn modelId="{77FF2A42-27FF-48C2-AF4E-C6244E83CE12}" srcId="{8DC5DDF7-FA45-4695-AB2B-36B93A054DFE}" destId="{158E244E-B0CF-4AF7-812C-87F0B9B2A773}" srcOrd="1" destOrd="0" parTransId="{2FBB1989-47B9-4119-9772-E0B0CE6C401B}" sibTransId="{FE8A69AB-6438-466E-A330-5054512D1872}"/>
    <dgm:cxn modelId="{284AE845-E50A-489C-92BB-2CE252799028}" type="presOf" srcId="{1F0B9740-3626-412E-B043-53EFEB54FFB7}" destId="{F8E9B1EC-EA45-4F7B-ABB9-24E53E7705A7}" srcOrd="0" destOrd="0" presId="urn:microsoft.com/office/officeart/2008/layout/LinedList"/>
    <dgm:cxn modelId="{C77B216E-6EF4-491A-A678-36D4D3DBFF75}" srcId="{8DC5DDF7-FA45-4695-AB2B-36B93A054DFE}" destId="{0ECFC0FC-BFA3-48E5-B215-7BEFDD033B6C}" srcOrd="0" destOrd="0" parTransId="{FB2DDF9A-C9AF-4BC5-9471-659259E901B4}" sibTransId="{38CA9186-7A41-4CDC-8E0B-15E27DBB005F}"/>
    <dgm:cxn modelId="{25E5C97B-7259-4766-9EFE-5BDC0DB6413F}" srcId="{8DC5DDF7-FA45-4695-AB2B-36B93A054DFE}" destId="{B6F02C23-D09A-48E0-8CAB-24569FB6320F}" srcOrd="2" destOrd="0" parTransId="{3A24EC56-0205-4E8E-9AEC-15DA30F9A4B7}" sibTransId="{001A6FD7-C0C1-4319-B2C8-DC2C20B21F98}"/>
    <dgm:cxn modelId="{8D6469AD-D635-44B8-81D9-D9A4808686BD}" type="presOf" srcId="{158E244E-B0CF-4AF7-812C-87F0B9B2A773}" destId="{E96147C1-6C4F-415C-A4CC-9C868CCFED04}" srcOrd="0" destOrd="0" presId="urn:microsoft.com/office/officeart/2008/layout/LinedList"/>
    <dgm:cxn modelId="{720856B5-38FC-41B8-B675-6D90DB144F96}" type="presOf" srcId="{0ECFC0FC-BFA3-48E5-B215-7BEFDD033B6C}" destId="{68C48A1A-8CE7-4B0F-9A5D-F4FB8FB501E7}" srcOrd="0" destOrd="0" presId="urn:microsoft.com/office/officeart/2008/layout/LinedList"/>
    <dgm:cxn modelId="{DAFA5DE0-0A08-4F9B-BEE2-3F75FC2B1335}" type="presOf" srcId="{6ABE6939-3DCE-416F-B48F-58AF0742FABC}" destId="{93E6194C-8B43-46FE-BCBB-E31CF4E87C09}" srcOrd="0" destOrd="0" presId="urn:microsoft.com/office/officeart/2008/layout/LinedList"/>
    <dgm:cxn modelId="{B869EA03-0935-48E8-BC01-3E014A1ACC19}" type="presParOf" srcId="{95B51556-9E74-4306-9945-253F3D5228A2}" destId="{14FF31CD-ECAC-4AEE-BD67-E4937BA61EF4}" srcOrd="0" destOrd="0" presId="urn:microsoft.com/office/officeart/2008/layout/LinedList"/>
    <dgm:cxn modelId="{FE32C6AE-2C05-4296-B0C5-CA1814813B35}" type="presParOf" srcId="{95B51556-9E74-4306-9945-253F3D5228A2}" destId="{00507A9E-9ECE-44FE-97D1-3FA6DE12B149}" srcOrd="1" destOrd="0" presId="urn:microsoft.com/office/officeart/2008/layout/LinedList"/>
    <dgm:cxn modelId="{33FD8821-F7A4-46AF-9F32-5EA2DC06B258}" type="presParOf" srcId="{00507A9E-9ECE-44FE-97D1-3FA6DE12B149}" destId="{68C48A1A-8CE7-4B0F-9A5D-F4FB8FB501E7}" srcOrd="0" destOrd="0" presId="urn:microsoft.com/office/officeart/2008/layout/LinedList"/>
    <dgm:cxn modelId="{E3F0B094-A25B-4243-A7F5-FC51107DA3B5}" type="presParOf" srcId="{00507A9E-9ECE-44FE-97D1-3FA6DE12B149}" destId="{52A08C2B-80AC-463D-89A5-6B5B617C17B8}" srcOrd="1" destOrd="0" presId="urn:microsoft.com/office/officeart/2008/layout/LinedList"/>
    <dgm:cxn modelId="{6F6DEA63-3EF5-4116-8C71-C2A72573D153}" type="presParOf" srcId="{95B51556-9E74-4306-9945-253F3D5228A2}" destId="{D1D0BF70-89F6-4848-BC14-9D0E96F14E0C}" srcOrd="2" destOrd="0" presId="urn:microsoft.com/office/officeart/2008/layout/LinedList"/>
    <dgm:cxn modelId="{4D1B9BCC-D660-4836-BEDA-DDBDA77D0E4F}" type="presParOf" srcId="{95B51556-9E74-4306-9945-253F3D5228A2}" destId="{6418BD80-DD27-4EA4-8A72-C5C58DBB4E35}" srcOrd="3" destOrd="0" presId="urn:microsoft.com/office/officeart/2008/layout/LinedList"/>
    <dgm:cxn modelId="{FEFE7F00-2B46-441F-9132-A595738FAD18}" type="presParOf" srcId="{6418BD80-DD27-4EA4-8A72-C5C58DBB4E35}" destId="{E96147C1-6C4F-415C-A4CC-9C868CCFED04}" srcOrd="0" destOrd="0" presId="urn:microsoft.com/office/officeart/2008/layout/LinedList"/>
    <dgm:cxn modelId="{6CCDA2F8-0B2C-4452-8100-248D2ECF9DD3}" type="presParOf" srcId="{6418BD80-DD27-4EA4-8A72-C5C58DBB4E35}" destId="{89E4AFB7-7737-423E-80EC-E21BB8379502}" srcOrd="1" destOrd="0" presId="urn:microsoft.com/office/officeart/2008/layout/LinedList"/>
    <dgm:cxn modelId="{C0100A1A-270C-48BE-992B-E92A5C5A47F4}" type="presParOf" srcId="{95B51556-9E74-4306-9945-253F3D5228A2}" destId="{45287ED1-D936-4583-991E-01937ECACE06}" srcOrd="4" destOrd="0" presId="urn:microsoft.com/office/officeart/2008/layout/LinedList"/>
    <dgm:cxn modelId="{FCC5E23B-1388-4846-BC04-F7129204FC9B}" type="presParOf" srcId="{95B51556-9E74-4306-9945-253F3D5228A2}" destId="{23DFD0D5-4306-40E3-9B76-8F529230E771}" srcOrd="5" destOrd="0" presId="urn:microsoft.com/office/officeart/2008/layout/LinedList"/>
    <dgm:cxn modelId="{C0407C79-0687-4BBC-B31E-68471F25705D}" type="presParOf" srcId="{23DFD0D5-4306-40E3-9B76-8F529230E771}" destId="{C5B793E2-296B-439D-AAAB-90D7E76CA5E3}" srcOrd="0" destOrd="0" presId="urn:microsoft.com/office/officeart/2008/layout/LinedList"/>
    <dgm:cxn modelId="{B059BBC4-0E35-40EC-A048-397A945E617B}" type="presParOf" srcId="{23DFD0D5-4306-40E3-9B76-8F529230E771}" destId="{2980C45B-9B94-4344-829B-65E862D5FE21}" srcOrd="1" destOrd="0" presId="urn:microsoft.com/office/officeart/2008/layout/LinedList"/>
    <dgm:cxn modelId="{95DAA6F4-980F-4258-AD9A-4572C1F4E1F9}" type="presParOf" srcId="{95B51556-9E74-4306-9945-253F3D5228A2}" destId="{992A4318-FD1C-4587-9C16-8930A9385D65}" srcOrd="6" destOrd="0" presId="urn:microsoft.com/office/officeart/2008/layout/LinedList"/>
    <dgm:cxn modelId="{D38EC86C-B5D7-4033-980C-323684EC43F6}" type="presParOf" srcId="{95B51556-9E74-4306-9945-253F3D5228A2}" destId="{ABFF86A9-D70A-4F83-8B21-FA7EFFD2DFB3}" srcOrd="7" destOrd="0" presId="urn:microsoft.com/office/officeart/2008/layout/LinedList"/>
    <dgm:cxn modelId="{C5209A59-2183-4475-96BF-A13306557F32}" type="presParOf" srcId="{ABFF86A9-D70A-4F83-8B21-FA7EFFD2DFB3}" destId="{93E6194C-8B43-46FE-BCBB-E31CF4E87C09}" srcOrd="0" destOrd="0" presId="urn:microsoft.com/office/officeart/2008/layout/LinedList"/>
    <dgm:cxn modelId="{700BF054-45CF-40CE-AC3C-C7CFE6E7C725}" type="presParOf" srcId="{ABFF86A9-D70A-4F83-8B21-FA7EFFD2DFB3}" destId="{BDC97CAA-4C59-4207-977A-99FAEA929844}" srcOrd="1" destOrd="0" presId="urn:microsoft.com/office/officeart/2008/layout/LinedList"/>
    <dgm:cxn modelId="{21133C5F-F94B-417A-878E-ED7941735449}" type="presParOf" srcId="{95B51556-9E74-4306-9945-253F3D5228A2}" destId="{67948881-AB8D-4D26-B8BC-E8CB9913E01B}" srcOrd="8" destOrd="0" presId="urn:microsoft.com/office/officeart/2008/layout/LinedList"/>
    <dgm:cxn modelId="{988D3931-478D-4020-AE3F-3960D0979101}" type="presParOf" srcId="{95B51556-9E74-4306-9945-253F3D5228A2}" destId="{105F2557-DD34-4C9E-A187-C77BFB395D6C}" srcOrd="9" destOrd="0" presId="urn:microsoft.com/office/officeart/2008/layout/LinedList"/>
    <dgm:cxn modelId="{E439DB11-6A95-4D8B-B076-3C9D64298C26}" type="presParOf" srcId="{105F2557-DD34-4C9E-A187-C77BFB395D6C}" destId="{F8E9B1EC-EA45-4F7B-ABB9-24E53E7705A7}" srcOrd="0" destOrd="0" presId="urn:microsoft.com/office/officeart/2008/layout/LinedList"/>
    <dgm:cxn modelId="{39FDF06A-CDEA-4DF1-BE23-CE94970D0A62}" type="presParOf" srcId="{105F2557-DD34-4C9E-A187-C77BFB395D6C}" destId="{02F6864F-0603-4558-9840-D3FEAC9880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F31CD-ECAC-4AEE-BD67-E4937BA61EF4}">
      <dsp:nvSpPr>
        <dsp:cNvPr id="0" name=""/>
        <dsp:cNvSpPr/>
      </dsp:nvSpPr>
      <dsp:spPr>
        <a:xfrm>
          <a:off x="0" y="496"/>
          <a:ext cx="1052557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48A1A-8CE7-4B0F-9A5D-F4FB8FB501E7}">
      <dsp:nvSpPr>
        <dsp:cNvPr id="0" name=""/>
        <dsp:cNvSpPr/>
      </dsp:nvSpPr>
      <dsp:spPr>
        <a:xfrm>
          <a:off x="0" y="496"/>
          <a:ext cx="10525570" cy="81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b="1" kern="1200">
              <a:latin typeface="Calibri" panose="020F0502020204030204"/>
            </a:rPr>
            <a:t>YHTEISÖNEUVOJA:</a:t>
          </a:r>
          <a:r>
            <a:rPr lang="fi-FI" sz="1600" b="0" kern="1200">
              <a:latin typeface="Calibri" panose="020F0502020204030204"/>
            </a:rPr>
            <a:t> Asiakkaasta toimijaksi. Asiakkaan osaaminen ja kyvyt tunnistetaan ja niitä arvostetaan. Matalalla kynnyksellä mukaan työyhteisöön, työelämätaitojen vahvistuminen ja rohkaistuminen.</a:t>
          </a:r>
          <a:endParaRPr lang="fi-FI" sz="1600" b="0" kern="1200"/>
        </a:p>
      </dsp:txBody>
      <dsp:txXfrm>
        <a:off x="0" y="496"/>
        <a:ext cx="10525570" cy="812460"/>
      </dsp:txXfrm>
    </dsp:sp>
    <dsp:sp modelId="{D1D0BF70-89F6-4848-BC14-9D0E96F14E0C}">
      <dsp:nvSpPr>
        <dsp:cNvPr id="0" name=""/>
        <dsp:cNvSpPr/>
      </dsp:nvSpPr>
      <dsp:spPr>
        <a:xfrm>
          <a:off x="0" y="812956"/>
          <a:ext cx="10525570" cy="0"/>
        </a:xfrm>
        <a:prstGeom prst="line">
          <a:avLst/>
        </a:prstGeom>
        <a:solidFill>
          <a:schemeClr val="accent5">
            <a:hueOff val="-1833712"/>
            <a:satOff val="-5944"/>
            <a:lumOff val="-3235"/>
            <a:alphaOff val="0"/>
          </a:schemeClr>
        </a:solidFill>
        <a:ln w="12700" cap="flat" cmpd="sng" algn="ctr">
          <a:solidFill>
            <a:schemeClr val="accent5">
              <a:hueOff val="-1833712"/>
              <a:satOff val="-5944"/>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147C1-6C4F-415C-A4CC-9C868CCFED04}">
      <dsp:nvSpPr>
        <dsp:cNvPr id="0" name=""/>
        <dsp:cNvSpPr/>
      </dsp:nvSpPr>
      <dsp:spPr>
        <a:xfrm>
          <a:off x="0" y="812956"/>
          <a:ext cx="10525570" cy="81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b="1" kern="1200">
              <a:latin typeface="Calibri" panose="020F0502020204030204"/>
            </a:rPr>
            <a:t>KUNTA</a:t>
          </a:r>
          <a:r>
            <a:rPr lang="fi-FI" sz="1600" kern="1200">
              <a:latin typeface="Calibri" panose="020F0502020204030204"/>
            </a:rPr>
            <a:t>: Nopeat ja sujuvat väylät työelämään, puutteet työelämätaidoissa eivät ole este yhteisöneuvonnalle. Lisäresurssi monikieliselle ohjaus -ja neuvonta työlle. Ajantasaista asukaslähtöistä tietoa asuinalueen ilmiöistä ja ongelmista. </a:t>
          </a:r>
          <a:br>
            <a:rPr lang="fi-FI" sz="1600" kern="1200">
              <a:latin typeface="Calibri" panose="020F0502020204030204"/>
            </a:rPr>
          </a:br>
          <a:r>
            <a:rPr lang="fi-FI" sz="1600" kern="1200">
              <a:latin typeface="Calibri" panose="020F0502020204030204"/>
            </a:rPr>
            <a:t>Epävirallisten verkostojen hyödyntäminen</a:t>
          </a:r>
          <a:endParaRPr lang="fi-FI" sz="1600" kern="1200"/>
        </a:p>
      </dsp:txBody>
      <dsp:txXfrm>
        <a:off x="0" y="812956"/>
        <a:ext cx="10525570" cy="812460"/>
      </dsp:txXfrm>
    </dsp:sp>
    <dsp:sp modelId="{45287ED1-D936-4583-991E-01937ECACE06}">
      <dsp:nvSpPr>
        <dsp:cNvPr id="0" name=""/>
        <dsp:cNvSpPr/>
      </dsp:nvSpPr>
      <dsp:spPr>
        <a:xfrm>
          <a:off x="0" y="1625416"/>
          <a:ext cx="10525570" cy="0"/>
        </a:xfrm>
        <a:prstGeom prst="line">
          <a:avLst/>
        </a:prstGeom>
        <a:solidFill>
          <a:schemeClr val="accent5">
            <a:hueOff val="-3667425"/>
            <a:satOff val="-11889"/>
            <a:lumOff val="-6471"/>
            <a:alphaOff val="0"/>
          </a:schemeClr>
        </a:solidFill>
        <a:ln w="12700" cap="flat" cmpd="sng" algn="ctr">
          <a:solidFill>
            <a:schemeClr val="accent5">
              <a:hueOff val="-3667425"/>
              <a:satOff val="-11889"/>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793E2-296B-439D-AAAB-90D7E76CA5E3}">
      <dsp:nvSpPr>
        <dsp:cNvPr id="0" name=""/>
        <dsp:cNvSpPr/>
      </dsp:nvSpPr>
      <dsp:spPr>
        <a:xfrm>
          <a:off x="0" y="1625416"/>
          <a:ext cx="10525570" cy="81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b="1" kern="1200">
              <a:latin typeface="Calibri" panose="020F0502020204030204"/>
            </a:rPr>
            <a:t>HYVINVOINTIALUE:</a:t>
          </a:r>
          <a:r>
            <a:rPr lang="fi-FI" sz="1600" kern="1200">
              <a:latin typeface="Calibri" panose="020F0502020204030204"/>
            </a:rPr>
            <a:t> Lisäresurssi sosiaali- ja terveyspalveluihin, kaikkeen työhön ei tarvita sote-alan ammattitutkintoa. </a:t>
          </a:r>
          <a:br>
            <a:rPr lang="fi-FI" sz="1600" kern="1200">
              <a:latin typeface="Calibri" panose="020F0502020204030204"/>
            </a:rPr>
          </a:br>
          <a:r>
            <a:rPr lang="fi-FI" sz="1600" kern="1200">
              <a:latin typeface="Calibri" panose="020F0502020204030204"/>
            </a:rPr>
            <a:t>Niiden asiakkaiden tavoittaminen, joita julkinen sektori ei löydä. Virallista tietoa yhteisöneuvojien yhteisöihin ja </a:t>
          </a:r>
          <a:br>
            <a:rPr lang="fi-FI" sz="1600" kern="1200">
              <a:latin typeface="Calibri" panose="020F0502020204030204"/>
            </a:rPr>
          </a:br>
          <a:r>
            <a:rPr lang="fi-FI" sz="1600" kern="1200">
              <a:latin typeface="Calibri" panose="020F0502020204030204"/>
            </a:rPr>
            <a:t>verkostoihin. Sosiaalisten ongelmien ennaltaehkäisyyn ja ratkaisemiseen uusia keinoja.  </a:t>
          </a:r>
          <a:endParaRPr lang="fi-FI" sz="1600" kern="1200"/>
        </a:p>
      </dsp:txBody>
      <dsp:txXfrm>
        <a:off x="0" y="1625416"/>
        <a:ext cx="10525570" cy="812460"/>
      </dsp:txXfrm>
    </dsp:sp>
    <dsp:sp modelId="{992A4318-FD1C-4587-9C16-8930A9385D65}">
      <dsp:nvSpPr>
        <dsp:cNvPr id="0" name=""/>
        <dsp:cNvSpPr/>
      </dsp:nvSpPr>
      <dsp:spPr>
        <a:xfrm>
          <a:off x="0" y="2437877"/>
          <a:ext cx="10525570" cy="0"/>
        </a:xfrm>
        <a:prstGeom prst="line">
          <a:avLst/>
        </a:prstGeom>
        <a:solidFill>
          <a:schemeClr val="accent5">
            <a:hueOff val="-5501137"/>
            <a:satOff val="-17833"/>
            <a:lumOff val="-9706"/>
            <a:alphaOff val="0"/>
          </a:schemeClr>
        </a:solidFill>
        <a:ln w="12700" cap="flat" cmpd="sng" algn="ctr">
          <a:solidFill>
            <a:schemeClr val="accent5">
              <a:hueOff val="-5501137"/>
              <a:satOff val="-17833"/>
              <a:lumOff val="-9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6194C-8B43-46FE-BCBB-E31CF4E87C09}">
      <dsp:nvSpPr>
        <dsp:cNvPr id="0" name=""/>
        <dsp:cNvSpPr/>
      </dsp:nvSpPr>
      <dsp:spPr>
        <a:xfrm>
          <a:off x="0" y="2437877"/>
          <a:ext cx="10525570" cy="81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b="1" kern="1200">
              <a:latin typeface="Calibri" panose="020F0502020204030204"/>
            </a:rPr>
            <a:t>3. SEKTORI:</a:t>
          </a:r>
          <a:r>
            <a:rPr lang="fi-FI" sz="1600" kern="1200">
              <a:latin typeface="Calibri" panose="020F0502020204030204"/>
            </a:rPr>
            <a:t> Toimintamalli ja nimike vapaaehtoistyön, kokemusasiantuntijuuden ja välityömarkkinoiden kentälle. </a:t>
          </a:r>
          <a:br>
            <a:rPr lang="fi-FI" sz="1600" kern="1200">
              <a:latin typeface="Calibri" panose="020F0502020204030204"/>
            </a:rPr>
          </a:br>
          <a:r>
            <a:rPr lang="fi-FI" sz="1600" kern="1200">
              <a:latin typeface="Calibri" panose="020F0502020204030204"/>
            </a:rPr>
            <a:t>Mahdollisuus koulutuksiin ja konsultointikanaviin. Yhteishankkeet ja toiminnan kehittäminen tarvelähtöisesti ja </a:t>
          </a:r>
          <a:br>
            <a:rPr lang="fi-FI" sz="1600" kern="1200">
              <a:latin typeface="Calibri" panose="020F0502020204030204"/>
            </a:rPr>
          </a:br>
          <a:r>
            <a:rPr lang="fi-FI" sz="1600" kern="1200">
              <a:latin typeface="Calibri" panose="020F0502020204030204"/>
            </a:rPr>
            <a:t>yhteistyössä kunnan ja hyvinvointialueen kanssa. </a:t>
          </a:r>
          <a:endParaRPr lang="fi-FI" sz="1600" kern="1200"/>
        </a:p>
      </dsp:txBody>
      <dsp:txXfrm>
        <a:off x="0" y="2437877"/>
        <a:ext cx="10525570" cy="812460"/>
      </dsp:txXfrm>
    </dsp:sp>
    <dsp:sp modelId="{67948881-AB8D-4D26-B8BC-E8CB9913E01B}">
      <dsp:nvSpPr>
        <dsp:cNvPr id="0" name=""/>
        <dsp:cNvSpPr/>
      </dsp:nvSpPr>
      <dsp:spPr>
        <a:xfrm>
          <a:off x="0" y="3250337"/>
          <a:ext cx="10525570" cy="0"/>
        </a:xfrm>
        <a:prstGeom prst="line">
          <a:avLst/>
        </a:prstGeom>
        <a:solidFill>
          <a:schemeClr val="accent5">
            <a:hueOff val="-7334850"/>
            <a:satOff val="-23777"/>
            <a:lumOff val="-12942"/>
            <a:alphaOff val="0"/>
          </a:schemeClr>
        </a:solidFill>
        <a:ln w="12700" cap="flat" cmpd="sng" algn="ctr">
          <a:solidFill>
            <a:schemeClr val="accent5">
              <a:hueOff val="-7334850"/>
              <a:satOff val="-23777"/>
              <a:lumOff val="-1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9B1EC-EA45-4F7B-ABB9-24E53E7705A7}">
      <dsp:nvSpPr>
        <dsp:cNvPr id="0" name=""/>
        <dsp:cNvSpPr/>
      </dsp:nvSpPr>
      <dsp:spPr>
        <a:xfrm>
          <a:off x="0" y="3250337"/>
          <a:ext cx="10525570" cy="81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i="1" kern="1200">
              <a:latin typeface="Calibri" panose="020F0502020204030204"/>
            </a:rPr>
            <a:t>                  Esimerkki </a:t>
          </a:r>
          <a:r>
            <a:rPr lang="fi-FI" sz="1600" i="1" kern="1200"/>
            <a:t>case: </a:t>
          </a:r>
          <a:br>
            <a:rPr lang="fi-FI" sz="1600" b="0" i="1" kern="1200">
              <a:latin typeface="Calibri" panose="020F0502020204030204"/>
            </a:rPr>
          </a:br>
          <a:r>
            <a:rPr lang="fi-FI" sz="1600" b="1" kern="1200">
              <a:latin typeface="Calibri" panose="020F0502020204030204"/>
            </a:rPr>
            <a:t>                  </a:t>
          </a:r>
          <a:r>
            <a:rPr lang="fi-FI" sz="1600" b="1" kern="1200"/>
            <a:t>Vuoden pakolaismies 2021 Ahmed </a:t>
          </a:r>
          <a:r>
            <a:rPr lang="fi-FI" sz="1600" b="1" kern="1200" err="1"/>
            <a:t>Mesaedy</a:t>
          </a:r>
          <a:r>
            <a:rPr lang="fi-FI" sz="1600" b="1" kern="1200"/>
            <a:t>: </a:t>
          </a:r>
          <a:r>
            <a:rPr lang="fi-FI" sz="1600" kern="1200">
              <a:hlinkClick xmlns:r="http://schemas.openxmlformats.org/officeDocument/2006/relationships" r:id="rId1"/>
            </a:rPr>
            <a:t>Vuoden pakolaismies 2021 Ahmed Mesaedy - Suomen Pakolaisapu</a:t>
          </a:r>
          <a:endParaRPr lang="en-US" sz="1600" kern="1200"/>
        </a:p>
      </dsp:txBody>
      <dsp:txXfrm>
        <a:off x="0" y="3250337"/>
        <a:ext cx="10525570" cy="8124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33DAE404-DD2B-4DE5-B0CE-992ED5713C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FC15FA0B-E055-434F-9E11-CCA88C7883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D2137A-EBCB-49EC-9734-26FC45E32E86}" type="datetimeFigureOut">
              <a:rPr lang="fi-FI" smtClean="0"/>
              <a:t>17.11.2022</a:t>
            </a:fld>
            <a:endParaRPr lang="fi-FI"/>
          </a:p>
        </p:txBody>
      </p:sp>
      <p:sp>
        <p:nvSpPr>
          <p:cNvPr id="4" name="Alatunnisteen paikkamerkki 3">
            <a:extLst>
              <a:ext uri="{FF2B5EF4-FFF2-40B4-BE49-F238E27FC236}">
                <a16:creationId xmlns:a16="http://schemas.microsoft.com/office/drawing/2014/main" id="{988F5078-AF5B-496C-93A1-3CA8AC44E7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542F74D-8F19-4A29-8457-0C7AB1C560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CCB98-25CB-4FD0-B2B3-A73A24D4DE4B}" type="slidenum">
              <a:rPr lang="fi-FI" smtClean="0"/>
              <a:t>‹#›</a:t>
            </a:fld>
            <a:endParaRPr lang="fi-FI"/>
          </a:p>
        </p:txBody>
      </p:sp>
    </p:spTree>
    <p:extLst>
      <p:ext uri="{BB962C8B-B14F-4D97-AF65-F5344CB8AC3E}">
        <p14:creationId xmlns:p14="http://schemas.microsoft.com/office/powerpoint/2010/main" val="11555437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CCC1C-3D33-4DD6-9439-6415BA8504E7}" type="datetimeFigureOut">
              <a:rPr lang="fi-FI" smtClean="0"/>
              <a:t>17.11.2022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9F7F8-48A1-4863-ABF0-01A9D479BFD7}" type="slidenum">
              <a:rPr lang="fi-FI" smtClean="0"/>
              <a:t>‹#›</a:t>
            </a:fld>
            <a:endParaRPr lang="fi-FI"/>
          </a:p>
        </p:txBody>
      </p:sp>
    </p:spTree>
    <p:extLst>
      <p:ext uri="{BB962C8B-B14F-4D97-AF65-F5344CB8AC3E}">
        <p14:creationId xmlns:p14="http://schemas.microsoft.com/office/powerpoint/2010/main" val="2582201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035436-5929-2E40-834E-F6CEBAD568B7}"/>
              </a:ext>
            </a:extLst>
          </p:cNvPr>
          <p:cNvSpPr>
            <a:spLocks noGrp="1"/>
          </p:cNvSpPr>
          <p:nvPr>
            <p:ph type="ctrTitle" hasCustomPrompt="1"/>
          </p:nvPr>
        </p:nvSpPr>
        <p:spPr>
          <a:xfrm>
            <a:off x="2273039" y="1876516"/>
            <a:ext cx="7679255" cy="1068736"/>
          </a:xfrm>
          <a:solidFill>
            <a:schemeClr val="accent3"/>
          </a:solidFill>
          <a:effectLst/>
        </p:spPr>
        <p:txBody>
          <a:bodyPr wrap="none" lIns="360000" tIns="72000" rIns="360000" bIns="72000" anchor="ctr">
            <a:spAutoFit/>
          </a:bodyPr>
          <a:lstStyle>
            <a:lvl1pPr algn="ctr">
              <a:lnSpc>
                <a:spcPct val="100000"/>
              </a:lnSpc>
              <a:defRPr sz="6000"/>
            </a:lvl1pPr>
          </a:lstStyle>
          <a:p>
            <a:r>
              <a:rPr lang="fi-FI"/>
              <a:t>KANSISIVUN OTSIKKO</a:t>
            </a:r>
          </a:p>
        </p:txBody>
      </p:sp>
      <p:sp>
        <p:nvSpPr>
          <p:cNvPr id="5" name="Tekstin paikkamerkki 4">
            <a:extLst>
              <a:ext uri="{FF2B5EF4-FFF2-40B4-BE49-F238E27FC236}">
                <a16:creationId xmlns:a16="http://schemas.microsoft.com/office/drawing/2014/main" id="{F45E5D94-A1C7-924B-BDE8-CA503E9556E1}"/>
              </a:ext>
            </a:extLst>
          </p:cNvPr>
          <p:cNvSpPr>
            <a:spLocks noGrp="1"/>
          </p:cNvSpPr>
          <p:nvPr>
            <p:ph type="body" sz="quarter" idx="16" hasCustomPrompt="1"/>
          </p:nvPr>
        </p:nvSpPr>
        <p:spPr>
          <a:xfrm>
            <a:off x="1342913" y="3053382"/>
            <a:ext cx="9539507" cy="976403"/>
          </a:xfrm>
          <a:solidFill>
            <a:schemeClr val="accent3"/>
          </a:solidFill>
          <a:effectLst/>
        </p:spPr>
        <p:txBody>
          <a:bodyPr wrap="none" lIns="360000" tIns="72000" rIns="360000" bIns="72000" anchor="ctr">
            <a:spAutoFit/>
          </a:bodyPr>
          <a:lstStyle>
            <a:lvl1pPr marL="0" indent="0">
              <a:buNone/>
              <a:defRPr sz="6000" b="1"/>
            </a:lvl1pPr>
          </a:lstStyle>
          <a:p>
            <a:r>
              <a:rPr lang="fi-FI"/>
              <a:t>CALIBRI BOLD 60, VERSAALI</a:t>
            </a:r>
          </a:p>
        </p:txBody>
      </p:sp>
      <p:sp>
        <p:nvSpPr>
          <p:cNvPr id="3" name="Alaotsikko 2">
            <a:extLst>
              <a:ext uri="{FF2B5EF4-FFF2-40B4-BE49-F238E27FC236}">
                <a16:creationId xmlns:a16="http://schemas.microsoft.com/office/drawing/2014/main" id="{D24114FA-9876-9349-B8B5-3E39DB3B0E05}"/>
              </a:ext>
            </a:extLst>
          </p:cNvPr>
          <p:cNvSpPr>
            <a:spLocks noGrp="1"/>
          </p:cNvSpPr>
          <p:nvPr>
            <p:ph type="subTitle" idx="1" hasCustomPrompt="1"/>
          </p:nvPr>
        </p:nvSpPr>
        <p:spPr>
          <a:xfrm>
            <a:off x="2768575" y="4304236"/>
            <a:ext cx="6688183" cy="1003237"/>
          </a:xfrm>
          <a:prstGeom prst="rect">
            <a:avLst/>
          </a:prstGeom>
        </p:spPr>
        <p:txBody>
          <a:bodyPr>
            <a:normAutofit/>
          </a:bodyPr>
          <a:lstStyle>
            <a:lvl1pPr marL="0" indent="0" algn="ctr">
              <a:buNone/>
              <a:defRPr sz="26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Lisätietoa tähän </a:t>
            </a:r>
            <a:r>
              <a:rPr lang="fi-FI" err="1"/>
              <a:t>Calibri</a:t>
            </a:r>
            <a:r>
              <a:rPr lang="fi-FI"/>
              <a:t> </a:t>
            </a:r>
            <a:r>
              <a:rPr lang="fi-FI" err="1"/>
              <a:t>Regular</a:t>
            </a:r>
            <a:r>
              <a:rPr lang="fi-FI"/>
              <a:t> 26</a:t>
            </a:r>
          </a:p>
        </p:txBody>
      </p:sp>
      <p:sp>
        <p:nvSpPr>
          <p:cNvPr id="7" name="Tekstin paikkamerkki 6">
            <a:extLst>
              <a:ext uri="{FF2B5EF4-FFF2-40B4-BE49-F238E27FC236}">
                <a16:creationId xmlns:a16="http://schemas.microsoft.com/office/drawing/2014/main" id="{241E846E-185C-F04A-9893-6A12CDEC9F62}"/>
              </a:ext>
            </a:extLst>
          </p:cNvPr>
          <p:cNvSpPr>
            <a:spLocks noGrp="1"/>
          </p:cNvSpPr>
          <p:nvPr>
            <p:ph type="body" sz="quarter" idx="17" hasCustomPrompt="1"/>
          </p:nvPr>
        </p:nvSpPr>
        <p:spPr>
          <a:xfrm>
            <a:off x="3998116" y="5421310"/>
            <a:ext cx="4229100" cy="593725"/>
          </a:xfrm>
          <a:effectLst>
            <a:outerShdw blurRad="50800" dist="38100" dir="2700000" algn="tl" rotWithShape="0">
              <a:prstClr val="black">
                <a:alpha val="58000"/>
              </a:prstClr>
            </a:outerShdw>
          </a:effectLst>
        </p:spPr>
        <p:txBody>
          <a:bodyPr>
            <a:noAutofit/>
          </a:bodyPr>
          <a:lstStyle>
            <a:lvl1pPr marL="0" indent="0">
              <a:buNone/>
              <a:defRPr sz="2000"/>
            </a:lvl1pPr>
          </a:lstStyle>
          <a:p>
            <a:r>
              <a:rPr lang="fi-FI"/>
              <a:t>Etunimi Sukunimi, Titteli, pvm</a:t>
            </a:r>
          </a:p>
        </p:txBody>
      </p:sp>
    </p:spTree>
    <p:extLst>
      <p:ext uri="{BB962C8B-B14F-4D97-AF65-F5344CB8AC3E}">
        <p14:creationId xmlns:p14="http://schemas.microsoft.com/office/powerpoint/2010/main" val="353914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EDEAAA-85EE-4BE0-96D2-98803BEE6ECA}"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17.11.2022</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6228325-6032-4F41-9E54-225E76F5EA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8" name="Alatunnisteen paikkamerkki 1">
            <a:extLst>
              <a:ext uri="{FF2B5EF4-FFF2-40B4-BE49-F238E27FC236}">
                <a16:creationId xmlns:a16="http://schemas.microsoft.com/office/drawing/2014/main" id="{9EEAAD98-ACDF-4CEA-BB1F-A7470144A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09926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1A449-591F-46B4-A051-723FB2E0C2F2}" type="datetime1">
              <a:rPr lang="fi-FI" smtClean="0"/>
              <a:t>17.11.2022</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5F7AA0F4-8832-4C98-880F-32049A82B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05994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a:normAutofit/>
          </a:bodyPr>
          <a:lstStyle>
            <a:lvl1pPr marL="0" indent="0" algn="ctr">
              <a:buNone/>
              <a:defRPr sz="2400" i="1"/>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35A80A9-F689-254A-9877-D83262B3882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BC6-4151-4CA8-BE6B-575B08346364}" type="datetime1">
              <a:rPr lang="fi-FI" smtClean="0"/>
              <a:t>17.11.2022</a:t>
            </a:fld>
            <a:endParaRPr lang="fi-FI"/>
          </a:p>
        </p:txBody>
      </p:sp>
      <p:sp>
        <p:nvSpPr>
          <p:cNvPr id="11" name="Dian numeron paikkamerkki 5">
            <a:extLst>
              <a:ext uri="{FF2B5EF4-FFF2-40B4-BE49-F238E27FC236}">
                <a16:creationId xmlns:a16="http://schemas.microsoft.com/office/drawing/2014/main" id="{05936F28-65A3-F746-805B-242219146F45}"/>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C599D6C2-7EB9-41C6-B0E2-0885AE33D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00632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61129-94EE-4151-92C2-CD14878B26F9}" type="datetime1">
              <a:rPr lang="fi-FI" smtClean="0"/>
              <a:t>17.11.2022</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731D126B-5A40-411B-B642-6F8F323F8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488286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ustakuva + väripoh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7CAC690-39F5-9846-9AE3-4121A651A645}"/>
              </a:ext>
            </a:extLst>
          </p:cNvPr>
          <p:cNvSpPr/>
          <p:nvPr userDrawn="1"/>
        </p:nvSpPr>
        <p:spPr>
          <a:xfrm>
            <a:off x="0" y="0"/>
            <a:ext cx="12192000" cy="6858000"/>
          </a:xfrm>
          <a:prstGeom prst="rect">
            <a:avLst/>
          </a:prstGeom>
          <a:solidFill>
            <a:srgbClr val="00417D">
              <a:alpha val="8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p>
        </p:txBody>
      </p:sp>
      <p:pic>
        <p:nvPicPr>
          <p:cNvPr id="7" name="Kuva 6">
            <a:extLst>
              <a:ext uri="{FF2B5EF4-FFF2-40B4-BE49-F238E27FC236}">
                <a16:creationId xmlns:a16="http://schemas.microsoft.com/office/drawing/2014/main" id="{1ED67071-8C30-694F-BA12-08D42223571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Päivämäärän paikkamerkki 3">
            <a:extLst>
              <a:ext uri="{FF2B5EF4-FFF2-40B4-BE49-F238E27FC236}">
                <a16:creationId xmlns:a16="http://schemas.microsoft.com/office/drawing/2014/main" id="{43E9578C-26BF-9649-9E22-50E784DF348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99A09-0296-4F1C-8798-F93108A573F4}" type="datetime1">
              <a:rPr lang="fi-FI" smtClean="0"/>
              <a:t>17.11.2022</a:t>
            </a:fld>
            <a:endParaRPr lang="fi-FI"/>
          </a:p>
        </p:txBody>
      </p:sp>
      <p:sp>
        <p:nvSpPr>
          <p:cNvPr id="10" name="Dian numeron paikkamerkki 5">
            <a:extLst>
              <a:ext uri="{FF2B5EF4-FFF2-40B4-BE49-F238E27FC236}">
                <a16:creationId xmlns:a16="http://schemas.microsoft.com/office/drawing/2014/main" id="{FECCA077-B9DC-D540-9E6A-3AFEAA34846A}"/>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1" name="Kuva 7">
            <a:extLst>
              <a:ext uri="{FF2B5EF4-FFF2-40B4-BE49-F238E27FC236}">
                <a16:creationId xmlns:a16="http://schemas.microsoft.com/office/drawing/2014/main" id="{65D8BD63-1FCF-2646-86A9-5BC3CBB59AE0}"/>
              </a:ext>
            </a:extLst>
          </p:cNvPr>
          <p:cNvPicPr>
            <a:picLocks noChangeAspect="1"/>
          </p:cNvPicPr>
          <p:nvPr userDrawn="1"/>
        </p:nvPicPr>
        <p:blipFill>
          <a:blip r:embed="rId4"/>
          <a:srcRect/>
          <a:stretch/>
        </p:blipFill>
        <p:spPr>
          <a:xfrm>
            <a:off x="242781" y="6356350"/>
            <a:ext cx="1238935" cy="311634"/>
          </a:xfrm>
          <a:prstGeom prst="rect">
            <a:avLst/>
          </a:prstGeom>
        </p:spPr>
      </p:pic>
      <p:sp>
        <p:nvSpPr>
          <p:cNvPr id="12" name="Alatunnisteen paikkamerkki 1">
            <a:extLst>
              <a:ext uri="{FF2B5EF4-FFF2-40B4-BE49-F238E27FC236}">
                <a16:creationId xmlns:a16="http://schemas.microsoft.com/office/drawing/2014/main" id="{AB72FCDB-7ADB-4D0E-9E0C-4EEDEF3D9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52231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321FF94A-CD5B-4619-9C0F-6E5C72EBC64C}" type="datetime1">
              <a:rPr lang="fi-FI" smtClean="0"/>
              <a:t>17.11.2022</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AFA49757-D398-4B4D-B760-15786ACFF7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7985CE74-02F0-4719-9C30-90FBA05BE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62498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teksti + vaale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bg1"/>
                </a:solidFill>
              </a:defRPr>
            </a:lvl1pPr>
          </a:lstStyle>
          <a:p>
            <a:fld id="{93FFDEF9-1CE2-451E-BE50-ADD346576EE8}" type="datetime1">
              <a:rPr lang="fi-FI" smtClean="0"/>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bg1"/>
                </a:solidFill>
              </a:defRPr>
            </a:lvl1pPr>
          </a:lstStyle>
          <a:p>
            <a:fld id="{F3EE06F1-2D77-A44E-97FA-F679B9CB76D5}" type="slidenum">
              <a:rPr lang="fi-FI" smtClean="0"/>
              <a:pPr/>
              <a:t>‹#›</a:t>
            </a:fld>
            <a:endParaRPr lang="fi-FI"/>
          </a:p>
        </p:txBody>
      </p:sp>
      <p:pic>
        <p:nvPicPr>
          <p:cNvPr id="9" name="Kuva 8">
            <a:extLst>
              <a:ext uri="{FF2B5EF4-FFF2-40B4-BE49-F238E27FC236}">
                <a16:creationId xmlns:a16="http://schemas.microsoft.com/office/drawing/2014/main" id="{511FFF81-77D5-4378-9DE4-B9EA51041D09}"/>
              </a:ext>
            </a:extLst>
          </p:cNvPr>
          <p:cNvPicPr>
            <a:picLocks noChangeAspect="1"/>
          </p:cNvPicPr>
          <p:nvPr userDrawn="1"/>
        </p:nvPicPr>
        <p:blipFill>
          <a:blip r:embed="rId3"/>
          <a:srcRect/>
          <a:stretch/>
        </p:blipFill>
        <p:spPr>
          <a:xfrm>
            <a:off x="242781" y="6356350"/>
            <a:ext cx="1238935" cy="311634"/>
          </a:xfrm>
          <a:prstGeom prst="rect">
            <a:avLst/>
          </a:prstGeom>
        </p:spPr>
      </p:pic>
      <p:pic>
        <p:nvPicPr>
          <p:cNvPr id="10" name="Kuva 9">
            <a:extLst>
              <a:ext uri="{FF2B5EF4-FFF2-40B4-BE49-F238E27FC236}">
                <a16:creationId xmlns:a16="http://schemas.microsoft.com/office/drawing/2014/main" id="{91CD7E16-9A6E-4F34-A645-7A62FB94E9D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1" name="Alatunnisteen paikkamerkki 1">
            <a:extLst>
              <a:ext uri="{FF2B5EF4-FFF2-40B4-BE49-F238E27FC236}">
                <a16:creationId xmlns:a16="http://schemas.microsoft.com/office/drawing/2014/main" id="{46BF366E-D9D2-4469-A28D-AA18E3588B0A}"/>
              </a:ext>
            </a:extLst>
          </p:cNvPr>
          <p:cNvSpPr>
            <a:spLocks noGrp="1"/>
          </p:cNvSpPr>
          <p:nvPr>
            <p:ph type="ftr" sz="quarter" idx="3"/>
          </p:nvPr>
        </p:nvSpPr>
        <p:spPr>
          <a:xfrm>
            <a:off x="172449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572864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teksti + tumm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p>
            <a:fld id="{F4994F79-FE72-443B-A0A1-5D35E1C495C2}" type="datetime1">
              <a:rPr lang="fi-FI" smtClean="0"/>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8" name="Kuva 7">
            <a:extLst>
              <a:ext uri="{FF2B5EF4-FFF2-40B4-BE49-F238E27FC236}">
                <a16:creationId xmlns:a16="http://schemas.microsoft.com/office/drawing/2014/main" id="{57457B7E-5AA7-4260-8532-302724F16158}"/>
              </a:ext>
            </a:extLst>
          </p:cNvPr>
          <p:cNvPicPr>
            <a:picLocks noChangeAspect="1"/>
          </p:cNvPicPr>
          <p:nvPr userDrawn="1"/>
        </p:nvPicPr>
        <p:blipFill>
          <a:blip r:embed="rId3"/>
          <a:srcRect/>
          <a:stretch/>
        </p:blipFill>
        <p:spPr>
          <a:xfrm>
            <a:off x="242781" y="6356350"/>
            <a:ext cx="1238935" cy="311634"/>
          </a:xfrm>
          <a:prstGeom prst="rect">
            <a:avLst/>
          </a:prstGeom>
        </p:spPr>
      </p:pic>
      <p:pic>
        <p:nvPicPr>
          <p:cNvPr id="9" name="Kuva 8">
            <a:extLst>
              <a:ext uri="{FF2B5EF4-FFF2-40B4-BE49-F238E27FC236}">
                <a16:creationId xmlns:a16="http://schemas.microsoft.com/office/drawing/2014/main" id="{57963739-4D90-489B-8E8E-DFEEE0FE94A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10" name="Alatunnisteen paikkamerkki 1">
            <a:extLst>
              <a:ext uri="{FF2B5EF4-FFF2-40B4-BE49-F238E27FC236}">
                <a16:creationId xmlns:a16="http://schemas.microsoft.com/office/drawing/2014/main" id="{13E31506-27FD-49F4-A87B-EBBD8D3B2F57}"/>
              </a:ext>
            </a:extLst>
          </p:cNvPr>
          <p:cNvSpPr>
            <a:spLocks noGrp="1"/>
          </p:cNvSpPr>
          <p:nvPr>
            <p:ph type="ftr" sz="quarter" idx="3"/>
          </p:nvPr>
        </p:nvSpPr>
        <p:spPr>
          <a:xfrm>
            <a:off x="172449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2471917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1A977F-3D9E-4909-BED9-7FB7582D0DE9}" type="datetime1">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t>17.11.2022</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EE06F1-2D77-A44E-97FA-F679B9CB76D5}" type="slidenum">
              <a:rPr kumimoji="0" lang="fi-FI" sz="1200" b="0" i="0" u="none" strike="noStrike" kern="1200" cap="none" spc="0" normalizeH="0" baseline="0" noProof="0" smtClean="0">
                <a:ln>
                  <a:noFill/>
                </a:ln>
                <a:solidFill>
                  <a:srgbClr val="FFFFFF">
                    <a:lumMod val="75000"/>
                    <a:lumOff val="2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FFFFFF">
                  <a:lumMod val="75000"/>
                  <a:lumOff val="25000"/>
                </a:srgbClr>
              </a:solidFill>
              <a:effectLst/>
              <a:uLnTx/>
              <a:uFillTx/>
              <a:latin typeface="Calibri" panose="020F0502020204030204"/>
              <a:ea typeface="+mn-ea"/>
              <a:cs typeface="+mn-cs"/>
            </a:endParaRPr>
          </a:p>
        </p:txBody>
      </p:sp>
      <p:pic>
        <p:nvPicPr>
          <p:cNvPr id="7" name="Kuva 6">
            <a:extLst>
              <a:ext uri="{FF2B5EF4-FFF2-40B4-BE49-F238E27FC236}">
                <a16:creationId xmlns:a16="http://schemas.microsoft.com/office/drawing/2014/main" id="{66228325-6032-4F41-9E54-225E76F5EA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8" name="Alatunnisteen paikkamerkki 1">
            <a:extLst>
              <a:ext uri="{FF2B5EF4-FFF2-40B4-BE49-F238E27FC236}">
                <a16:creationId xmlns:a16="http://schemas.microsoft.com/office/drawing/2014/main" id="{D3889267-8B30-4984-9E0A-88CF5483F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945653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52144-0838-4312-9860-E8F49EA42DD9}" type="datetime1">
              <a:rPr lang="fi-FI" smtClean="0"/>
              <a:t>17.11.2022</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6C859A41-6745-478E-BF83-BF02C10F3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39724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10501532"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FD9320EA-10A2-4D80-97F4-B5438742DBB6}" type="datetime1">
              <a:rPr lang="fi-FI" smtClean="0"/>
              <a:t>17.11.2022</a:t>
            </a:fld>
            <a:endParaRPr lang="fi-FI"/>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7" name="Alatunnisteen paikkamerkki 6">
            <a:extLst>
              <a:ext uri="{FF2B5EF4-FFF2-40B4-BE49-F238E27FC236}">
                <a16:creationId xmlns:a16="http://schemas.microsoft.com/office/drawing/2014/main" id="{288D8BBB-D8B9-472B-BF13-8FEF001B6F48}"/>
              </a:ext>
            </a:extLst>
          </p:cNvPr>
          <p:cNvSpPr>
            <a:spLocks noGrp="1"/>
          </p:cNvSpPr>
          <p:nvPr>
            <p:ph type="ftr" sz="quarter" idx="11"/>
          </p:nvPr>
        </p:nvSpPr>
        <p:spPr>
          <a:xfrm>
            <a:off x="4121668" y="6356350"/>
            <a:ext cx="3935963" cy="365125"/>
          </a:xfrm>
        </p:spPr>
        <p:txBody>
          <a:bodyPr/>
          <a:lstStyle/>
          <a:p>
            <a:endParaRPr lang="fi-FI"/>
          </a:p>
        </p:txBody>
      </p:sp>
    </p:spTree>
    <p:extLst>
      <p:ext uri="{BB962C8B-B14F-4D97-AF65-F5344CB8AC3E}">
        <p14:creationId xmlns:p14="http://schemas.microsoft.com/office/powerpoint/2010/main" val="123811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F2C59-5C5C-B64C-A942-709B83363EA8}"/>
              </a:ext>
            </a:extLst>
          </p:cNvPr>
          <p:cNvSpPr>
            <a:spLocks noGrp="1"/>
          </p:cNvSpPr>
          <p:nvPr>
            <p:ph type="title"/>
          </p:nvPr>
        </p:nvSpPr>
        <p:spPr>
          <a:xfrm>
            <a:off x="831850" y="683744"/>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3" name="Sisällön paikkamerkki 12">
            <a:extLst>
              <a:ext uri="{FF2B5EF4-FFF2-40B4-BE49-F238E27FC236}">
                <a16:creationId xmlns:a16="http://schemas.microsoft.com/office/drawing/2014/main" id="{7A8DE876-7802-F443-B27E-BF46C207122D}"/>
              </a:ext>
            </a:extLst>
          </p:cNvPr>
          <p:cNvSpPr>
            <a:spLocks noGrp="1"/>
          </p:cNvSpPr>
          <p:nvPr>
            <p:ph sz="quarter" idx="14" hasCustomPrompt="1"/>
          </p:nvPr>
        </p:nvSpPr>
        <p:spPr>
          <a:xfrm>
            <a:off x="822215" y="1780614"/>
            <a:ext cx="10525236" cy="611823"/>
          </a:xfrm>
          <a:effectLst/>
        </p:spPr>
        <p:txBody>
          <a:bodyPr>
            <a:normAutofit/>
          </a:bodyPr>
          <a:lstStyle>
            <a:lvl1pPr marL="0" indent="0" algn="ctr">
              <a:buNone/>
              <a:defRPr sz="2400" i="1"/>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1"/>
              </a:buClr>
              <a:buFont typeface="Arial" panose="020B0604020202020204" pitchFamily="34" charset="0"/>
              <a:buChar char="•"/>
              <a:defRPr sz="2400">
                <a:solidFill>
                  <a:schemeClr val="tx1">
                    <a:tint val="75000"/>
                  </a:schemeClr>
                </a:solidFill>
              </a:defRPr>
            </a:lvl1pPr>
            <a:lvl2pPr marL="800100" indent="-342900" algn="l">
              <a:buClr>
                <a:schemeClr val="tx1"/>
              </a:buClr>
              <a:buFont typeface="Courier New" panose="02070309020205020404" pitchFamily="49" charset="0"/>
              <a:buChar char="o"/>
              <a:defRPr sz="2000">
                <a:solidFill>
                  <a:schemeClr val="tx1">
                    <a:tint val="75000"/>
                  </a:schemeClr>
                </a:solidFill>
              </a:defRPr>
            </a:lvl2pPr>
            <a:lvl3pPr marL="1200150" indent="-285750" algn="l">
              <a:buClr>
                <a:schemeClr val="tx1"/>
              </a:buClr>
              <a:buFont typeface="Wingdings" pitchFamily="2" charset="2"/>
              <a:buChar char="§"/>
              <a:defRPr sz="1800">
                <a:solidFill>
                  <a:schemeClr val="tx1">
                    <a:tint val="75000"/>
                  </a:schemeClr>
                </a:solidFill>
              </a:defRPr>
            </a:lvl3pPr>
            <a:lvl4pPr marL="1657350" indent="-285750" algn="l">
              <a:buClr>
                <a:schemeClr val="tx1"/>
              </a:buClr>
              <a:buFont typeface="Wingdings" pitchFamily="2" charset="2"/>
              <a:buChar char="§"/>
              <a:defRPr sz="1600">
                <a:solidFill>
                  <a:schemeClr val="tx1">
                    <a:tint val="75000"/>
                  </a:schemeClr>
                </a:solidFill>
              </a:defRPr>
            </a:lvl4pPr>
            <a:lvl5pPr marL="2114550" indent="-285750" algn="l">
              <a:buClr>
                <a:schemeClr val="tx1"/>
              </a:buClr>
              <a:buFont typeface="Wingdings" pitchFamily="2" charset="2"/>
              <a:buChar char="§"/>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3">
            <a:extLst>
              <a:ext uri="{FF2B5EF4-FFF2-40B4-BE49-F238E27FC236}">
                <a16:creationId xmlns:a16="http://schemas.microsoft.com/office/drawing/2014/main" id="{BAAD8882-CAED-0944-B454-3E362FFEA82A}"/>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1"/>
              </a:buClr>
              <a:buFont typeface="Arial" panose="020B0604020202020204" pitchFamily="34" charset="0"/>
              <a:buChar char="•"/>
              <a:defRPr sz="2400"/>
            </a:lvl1pPr>
            <a:lvl2pPr algn="l">
              <a:buClr>
                <a:schemeClr val="tx1"/>
              </a:buClr>
              <a:defRPr sz="2000"/>
            </a:lvl2pPr>
            <a:lvl3pPr marL="1143000" indent="-228600" algn="l">
              <a:buClr>
                <a:schemeClr val="tx1"/>
              </a:buClr>
              <a:buFont typeface="Wingdings" pitchFamily="2" charset="2"/>
              <a:buChar char="§"/>
              <a:defRPr/>
            </a:lvl3pPr>
            <a:lvl4pPr marL="1600200" indent="-228600" algn="l">
              <a:buClr>
                <a:schemeClr val="tx1"/>
              </a:buClr>
              <a:buFont typeface="Wingdings" pitchFamily="2" charset="2"/>
              <a:buChar char="§"/>
              <a:defRPr sz="1600"/>
            </a:lvl4pPr>
            <a:lvl5pPr marL="2057400" indent="-228600" algn="l">
              <a:buClr>
                <a:schemeClr val="tx1"/>
              </a:buClr>
              <a:buFont typeface="Wingdings" pitchFamily="2" charset="2"/>
              <a:buChar cha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määrän paikkamerkki 3">
            <a:extLst>
              <a:ext uri="{FF2B5EF4-FFF2-40B4-BE49-F238E27FC236}">
                <a16:creationId xmlns:a16="http://schemas.microsoft.com/office/drawing/2014/main" id="{C35A80A9-F689-254A-9877-D83262B3882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DCB79-4FD8-4507-A614-1BD41EE8C117}" type="datetime1">
              <a:rPr lang="fi-FI" smtClean="0"/>
              <a:t>17.11.2022</a:t>
            </a:fld>
            <a:endParaRPr lang="fi-FI"/>
          </a:p>
        </p:txBody>
      </p:sp>
      <p:sp>
        <p:nvSpPr>
          <p:cNvPr id="11" name="Dian numeron paikkamerkki 5">
            <a:extLst>
              <a:ext uri="{FF2B5EF4-FFF2-40B4-BE49-F238E27FC236}">
                <a16:creationId xmlns:a16="http://schemas.microsoft.com/office/drawing/2014/main" id="{05936F28-65A3-F746-805B-242219146F45}"/>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4" name="Kuva 13">
            <a:extLst>
              <a:ext uri="{FF2B5EF4-FFF2-40B4-BE49-F238E27FC236}">
                <a16:creationId xmlns:a16="http://schemas.microsoft.com/office/drawing/2014/main" id="{C51D31CB-0844-C34C-AC5D-61C763D3B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63C01A44-7426-40AA-A7AA-900D0FFB5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251814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0127F-1610-4C65-AD4A-AB7B5417E6F2}" type="datetime1">
              <a:rPr lang="fi-FI" smtClean="0"/>
              <a:t>17.11.2022</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5" name="Kuva 14">
            <a:extLst>
              <a:ext uri="{FF2B5EF4-FFF2-40B4-BE49-F238E27FC236}">
                <a16:creationId xmlns:a16="http://schemas.microsoft.com/office/drawing/2014/main" id="{908AB178-A514-D340-AB2C-029E914716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7" name="Alatunnisteen paikkamerkki 1">
            <a:extLst>
              <a:ext uri="{FF2B5EF4-FFF2-40B4-BE49-F238E27FC236}">
                <a16:creationId xmlns:a16="http://schemas.microsoft.com/office/drawing/2014/main" id="{C7E4915C-8FEA-4AF9-BF5F-697E12189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415640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ustakuva + väripohj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7CAC690-39F5-9846-9AE3-4121A651A645}"/>
              </a:ext>
            </a:extLst>
          </p:cNvPr>
          <p:cNvSpPr/>
          <p:nvPr userDrawn="1"/>
        </p:nvSpPr>
        <p:spPr>
          <a:xfrm>
            <a:off x="0" y="0"/>
            <a:ext cx="12192000" cy="6858000"/>
          </a:xfrm>
          <a:prstGeom prst="rect">
            <a:avLst/>
          </a:prstGeom>
          <a:solidFill>
            <a:srgbClr val="AD3963">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        </a:t>
            </a:r>
          </a:p>
        </p:txBody>
      </p:sp>
      <p:pic>
        <p:nvPicPr>
          <p:cNvPr id="7" name="Kuva 6">
            <a:extLst>
              <a:ext uri="{FF2B5EF4-FFF2-40B4-BE49-F238E27FC236}">
                <a16:creationId xmlns:a16="http://schemas.microsoft.com/office/drawing/2014/main" id="{1ED67071-8C30-694F-BA12-08D42223571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Päivämäärän paikkamerkki 3">
            <a:extLst>
              <a:ext uri="{FF2B5EF4-FFF2-40B4-BE49-F238E27FC236}">
                <a16:creationId xmlns:a16="http://schemas.microsoft.com/office/drawing/2014/main" id="{43E9578C-26BF-9649-9E22-50E784DF348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885E6-D847-414D-B5E3-8BD3A4E498A3}" type="datetime1">
              <a:rPr lang="fi-FI" smtClean="0"/>
              <a:t>17.11.2022</a:t>
            </a:fld>
            <a:endParaRPr lang="fi-FI"/>
          </a:p>
        </p:txBody>
      </p:sp>
      <p:sp>
        <p:nvSpPr>
          <p:cNvPr id="10" name="Dian numeron paikkamerkki 5">
            <a:extLst>
              <a:ext uri="{FF2B5EF4-FFF2-40B4-BE49-F238E27FC236}">
                <a16:creationId xmlns:a16="http://schemas.microsoft.com/office/drawing/2014/main" id="{FECCA077-B9DC-D540-9E6A-3AFEAA34846A}"/>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1" name="Kuva 7">
            <a:extLst>
              <a:ext uri="{FF2B5EF4-FFF2-40B4-BE49-F238E27FC236}">
                <a16:creationId xmlns:a16="http://schemas.microsoft.com/office/drawing/2014/main" id="{65D8BD63-1FCF-2646-86A9-5BC3CBB59AE0}"/>
              </a:ext>
            </a:extLst>
          </p:cNvPr>
          <p:cNvPicPr>
            <a:picLocks noChangeAspect="1"/>
          </p:cNvPicPr>
          <p:nvPr userDrawn="1"/>
        </p:nvPicPr>
        <p:blipFill>
          <a:blip r:embed="rId4"/>
          <a:srcRect/>
          <a:stretch/>
        </p:blipFill>
        <p:spPr>
          <a:xfrm>
            <a:off x="242781" y="6356350"/>
            <a:ext cx="1238935" cy="311634"/>
          </a:xfrm>
          <a:prstGeom prst="rect">
            <a:avLst/>
          </a:prstGeom>
        </p:spPr>
      </p:pic>
      <p:sp>
        <p:nvSpPr>
          <p:cNvPr id="12" name="Alatunnisteen paikkamerkki 1">
            <a:extLst>
              <a:ext uri="{FF2B5EF4-FFF2-40B4-BE49-F238E27FC236}">
                <a16:creationId xmlns:a16="http://schemas.microsoft.com/office/drawing/2014/main" id="{C4938F1B-7A85-427A-A5F5-39FACD060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95336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93E5FB91-9B7E-4B44-98EB-1BCCB4E61003}" type="datetime1">
              <a:rPr lang="fi-FI" smtClean="0"/>
              <a:t>17.11.2022</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351C1884-D5C5-4E6D-8EE0-CB27AD410E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9" name="Alatunnisteen paikkamerkki 1">
            <a:extLst>
              <a:ext uri="{FF2B5EF4-FFF2-40B4-BE49-F238E27FC236}">
                <a16:creationId xmlns:a16="http://schemas.microsoft.com/office/drawing/2014/main" id="{A9EE3407-857B-4A94-9624-2A7B66711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563171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teksti + vaale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rgbClr val="AD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bg1"/>
                </a:solidFill>
              </a:defRPr>
            </a:lvl1pPr>
          </a:lstStyle>
          <a:p>
            <a:fld id="{D2BA88E3-9700-44D1-B492-0C41237443EC}" type="datetime1">
              <a:rPr lang="fi-FI" smtClean="0"/>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bg1"/>
                </a:solidFill>
              </a:defRPr>
            </a:lvl1pPr>
          </a:lstStyle>
          <a:p>
            <a:fld id="{F3EE06F1-2D77-A44E-97FA-F679B9CB76D5}" type="slidenum">
              <a:rPr lang="fi-FI" smtClean="0"/>
              <a:pPr/>
              <a:t>‹#›</a:t>
            </a:fld>
            <a:endParaRPr lang="fi-FI"/>
          </a:p>
        </p:txBody>
      </p:sp>
      <p:pic>
        <p:nvPicPr>
          <p:cNvPr id="8" name="Kuva 7">
            <a:extLst>
              <a:ext uri="{FF2B5EF4-FFF2-40B4-BE49-F238E27FC236}">
                <a16:creationId xmlns:a16="http://schemas.microsoft.com/office/drawing/2014/main" id="{21BBF0A4-1D75-47A8-860F-1914694F3B10}"/>
              </a:ext>
            </a:extLst>
          </p:cNvPr>
          <p:cNvPicPr>
            <a:picLocks noChangeAspect="1"/>
          </p:cNvPicPr>
          <p:nvPr userDrawn="1"/>
        </p:nvPicPr>
        <p:blipFill>
          <a:blip r:embed="rId3"/>
          <a:srcRect/>
          <a:stretch/>
        </p:blipFill>
        <p:spPr>
          <a:xfrm>
            <a:off x="242781" y="6356350"/>
            <a:ext cx="1238935" cy="311634"/>
          </a:xfrm>
          <a:prstGeom prst="rect">
            <a:avLst/>
          </a:prstGeom>
        </p:spPr>
      </p:pic>
      <p:pic>
        <p:nvPicPr>
          <p:cNvPr id="9" name="Kuva 8">
            <a:extLst>
              <a:ext uri="{FF2B5EF4-FFF2-40B4-BE49-F238E27FC236}">
                <a16:creationId xmlns:a16="http://schemas.microsoft.com/office/drawing/2014/main" id="{20859CBC-7FFA-4640-8178-B3656DDF697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0" name="Alatunnisteen paikkamerkki 1">
            <a:extLst>
              <a:ext uri="{FF2B5EF4-FFF2-40B4-BE49-F238E27FC236}">
                <a16:creationId xmlns:a16="http://schemas.microsoft.com/office/drawing/2014/main" id="{AB6AE115-E3E2-43D1-9845-A3AA13F971AE}"/>
              </a:ext>
            </a:extLst>
          </p:cNvPr>
          <p:cNvSpPr>
            <a:spLocks noGrp="1"/>
          </p:cNvSpPr>
          <p:nvPr>
            <p:ph type="ftr" sz="quarter" idx="3"/>
          </p:nvPr>
        </p:nvSpPr>
        <p:spPr>
          <a:xfrm>
            <a:off x="172449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262583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teksti + tumm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rgbClr val="AD3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tx1"/>
                </a:solidFill>
              </a:defRPr>
            </a:lvl1pPr>
          </a:lstStyle>
          <a:p>
            <a:fld id="{A23B8C92-AE32-40D1-BF7C-E8654936889D}" type="datetime1">
              <a:rPr lang="fi-FI" smtClean="0"/>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tx1"/>
                </a:solidFill>
              </a:defRPr>
            </a:lvl1pPr>
          </a:lstStyle>
          <a:p>
            <a:fld id="{F3EE06F1-2D77-A44E-97FA-F679B9CB76D5}" type="slidenum">
              <a:rPr lang="fi-FI" smtClean="0"/>
              <a:pPr/>
              <a:t>‹#›</a:t>
            </a:fld>
            <a:endParaRPr lang="fi-FI"/>
          </a:p>
        </p:txBody>
      </p:sp>
      <p:pic>
        <p:nvPicPr>
          <p:cNvPr id="9" name="Kuva 8">
            <a:extLst>
              <a:ext uri="{FF2B5EF4-FFF2-40B4-BE49-F238E27FC236}">
                <a16:creationId xmlns:a16="http://schemas.microsoft.com/office/drawing/2014/main" id="{BAB25729-2C5D-42D1-9730-46D36E8A3D0B}"/>
              </a:ext>
            </a:extLst>
          </p:cNvPr>
          <p:cNvPicPr>
            <a:picLocks noChangeAspect="1"/>
          </p:cNvPicPr>
          <p:nvPr userDrawn="1"/>
        </p:nvPicPr>
        <p:blipFill>
          <a:blip r:embed="rId3"/>
          <a:srcRect/>
          <a:stretch/>
        </p:blipFill>
        <p:spPr>
          <a:xfrm>
            <a:off x="242781" y="6356350"/>
            <a:ext cx="1238935" cy="311634"/>
          </a:xfrm>
          <a:prstGeom prst="rect">
            <a:avLst/>
          </a:prstGeom>
        </p:spPr>
      </p:pic>
      <p:pic>
        <p:nvPicPr>
          <p:cNvPr id="10" name="Kuva 9">
            <a:extLst>
              <a:ext uri="{FF2B5EF4-FFF2-40B4-BE49-F238E27FC236}">
                <a16:creationId xmlns:a16="http://schemas.microsoft.com/office/drawing/2014/main" id="{1ADF0989-4AB4-4D01-8DC7-7EB4F611D13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9188" y="157359"/>
            <a:ext cx="1704381" cy="655442"/>
          </a:xfrm>
          <a:prstGeom prst="rect">
            <a:avLst/>
          </a:prstGeom>
        </p:spPr>
      </p:pic>
      <p:sp>
        <p:nvSpPr>
          <p:cNvPr id="11" name="Alatunnisteen paikkamerkki 1">
            <a:extLst>
              <a:ext uri="{FF2B5EF4-FFF2-40B4-BE49-F238E27FC236}">
                <a16:creationId xmlns:a16="http://schemas.microsoft.com/office/drawing/2014/main" id="{D09C33A0-3A5F-4E95-922C-00F9AC5FA1E2}"/>
              </a:ext>
            </a:extLst>
          </p:cNvPr>
          <p:cNvSpPr>
            <a:spLocks noGrp="1"/>
          </p:cNvSpPr>
          <p:nvPr>
            <p:ph type="ftr" sz="quarter" idx="3"/>
          </p:nvPr>
        </p:nvSpPr>
        <p:spPr>
          <a:xfrm>
            <a:off x="172449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307350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pohja + pyöristetty valkoinen">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BB95BA5C-6A4F-46AB-97E9-A4D4F9BCBDAE}"/>
              </a:ext>
            </a:extLst>
          </p:cNvPr>
          <p:cNvSpPr/>
          <p:nvPr userDrawn="1"/>
        </p:nvSpPr>
        <p:spPr>
          <a:xfrm flipH="1" flipV="1">
            <a:off x="6281642" y="-15240"/>
            <a:ext cx="5923300" cy="687324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0 w 7112020"/>
              <a:gd name="connsiteY11" fmla="*/ 6858000 h 6858000"/>
              <a:gd name="connsiteX12" fmla="*/ 0 w 7112020"/>
              <a:gd name="connsiteY12" fmla="*/ 5841980 h 6858000"/>
              <a:gd name="connsiteX13" fmla="*/ 0 w 7112020"/>
              <a:gd name="connsiteY13" fmla="*/ 1016020 h 6858000"/>
              <a:gd name="connsiteX14" fmla="*/ 0 w 7112020"/>
              <a:gd name="connsiteY14" fmla="*/ 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0 w 7112020"/>
              <a:gd name="connsiteY10" fmla="*/ 6858000 h 6858000"/>
              <a:gd name="connsiteX11" fmla="*/ 0 w 7112020"/>
              <a:gd name="connsiteY11" fmla="*/ 5841980 h 6858000"/>
              <a:gd name="connsiteX12" fmla="*/ 0 w 7112020"/>
              <a:gd name="connsiteY12" fmla="*/ 1016020 h 6858000"/>
              <a:gd name="connsiteX13" fmla="*/ 0 w 7112020"/>
              <a:gd name="connsiteY13" fmla="*/ 0 h 6858000"/>
              <a:gd name="connsiteX0" fmla="*/ 0 w 7112020"/>
              <a:gd name="connsiteY0" fmla="*/ 0 h 6858000"/>
              <a:gd name="connsiteX1" fmla="*/ 1016020 w 7112020"/>
              <a:gd name="connsiteY1" fmla="*/ 0 h 6858000"/>
              <a:gd name="connsiteX2" fmla="*/ 2042160 w 7112020"/>
              <a:gd name="connsiteY2" fmla="*/ 0 h 6858000"/>
              <a:gd name="connsiteX3" fmla="*/ 5079981 w 7112020"/>
              <a:gd name="connsiteY3" fmla="*/ 0 h 6858000"/>
              <a:gd name="connsiteX4" fmla="*/ 7112020 w 7112020"/>
              <a:gd name="connsiteY4" fmla="*/ 0 h 6858000"/>
              <a:gd name="connsiteX5" fmla="*/ 6096000 w 7112020"/>
              <a:gd name="connsiteY5" fmla="*/ 1016020 h 6858000"/>
              <a:gd name="connsiteX6" fmla="*/ 6096000 w 7112020"/>
              <a:gd name="connsiteY6" fmla="*/ 1158240 h 6858000"/>
              <a:gd name="connsiteX7" fmla="*/ 6096000 w 7112020"/>
              <a:gd name="connsiteY7" fmla="*/ 5841980 h 6858000"/>
              <a:gd name="connsiteX8" fmla="*/ 5079981 w 7112020"/>
              <a:gd name="connsiteY8" fmla="*/ 6858000 h 6858000"/>
              <a:gd name="connsiteX9" fmla="*/ 0 w 7112020"/>
              <a:gd name="connsiteY9" fmla="*/ 6858000 h 6858000"/>
              <a:gd name="connsiteX10" fmla="*/ 0 w 7112020"/>
              <a:gd name="connsiteY10" fmla="*/ 5841980 h 6858000"/>
              <a:gd name="connsiteX11" fmla="*/ 0 w 7112020"/>
              <a:gd name="connsiteY11" fmla="*/ 1016020 h 6858000"/>
              <a:gd name="connsiteX12" fmla="*/ 0 w 7112020"/>
              <a:gd name="connsiteY12" fmla="*/ 0 h 6858000"/>
              <a:gd name="connsiteX0" fmla="*/ 0 w 7112020"/>
              <a:gd name="connsiteY0" fmla="*/ 0 h 6858000"/>
              <a:gd name="connsiteX1" fmla="*/ 1016020 w 7112020"/>
              <a:gd name="connsiteY1" fmla="*/ 0 h 6858000"/>
              <a:gd name="connsiteX2" fmla="*/ 2042160 w 7112020"/>
              <a:gd name="connsiteY2" fmla="*/ 0 h 6858000"/>
              <a:gd name="connsiteX3" fmla="*/ 7112020 w 7112020"/>
              <a:gd name="connsiteY3" fmla="*/ 0 h 6858000"/>
              <a:gd name="connsiteX4" fmla="*/ 6096000 w 7112020"/>
              <a:gd name="connsiteY4" fmla="*/ 1016020 h 6858000"/>
              <a:gd name="connsiteX5" fmla="*/ 6096000 w 7112020"/>
              <a:gd name="connsiteY5" fmla="*/ 1158240 h 6858000"/>
              <a:gd name="connsiteX6" fmla="*/ 6096000 w 7112020"/>
              <a:gd name="connsiteY6" fmla="*/ 5841980 h 6858000"/>
              <a:gd name="connsiteX7" fmla="*/ 5079981 w 7112020"/>
              <a:gd name="connsiteY7" fmla="*/ 6858000 h 6858000"/>
              <a:gd name="connsiteX8" fmla="*/ 0 w 7112020"/>
              <a:gd name="connsiteY8" fmla="*/ 6858000 h 6858000"/>
              <a:gd name="connsiteX9" fmla="*/ 0 w 7112020"/>
              <a:gd name="connsiteY9" fmla="*/ 5841980 h 6858000"/>
              <a:gd name="connsiteX10" fmla="*/ 0 w 7112020"/>
              <a:gd name="connsiteY10" fmla="*/ 1016020 h 6858000"/>
              <a:gd name="connsiteX11" fmla="*/ 0 w 7112020"/>
              <a:gd name="connsiteY11" fmla="*/ 0 h 6858000"/>
              <a:gd name="connsiteX0" fmla="*/ 0 w 7112020"/>
              <a:gd name="connsiteY0" fmla="*/ 0 h 6858000"/>
              <a:gd name="connsiteX1" fmla="*/ 1016020 w 7112020"/>
              <a:gd name="connsiteY1" fmla="*/ 0 h 6858000"/>
              <a:gd name="connsiteX2" fmla="*/ 7112020 w 7112020"/>
              <a:gd name="connsiteY2" fmla="*/ 0 h 6858000"/>
              <a:gd name="connsiteX3" fmla="*/ 6096000 w 7112020"/>
              <a:gd name="connsiteY3" fmla="*/ 1016020 h 6858000"/>
              <a:gd name="connsiteX4" fmla="*/ 6096000 w 7112020"/>
              <a:gd name="connsiteY4" fmla="*/ 1158240 h 6858000"/>
              <a:gd name="connsiteX5" fmla="*/ 6096000 w 7112020"/>
              <a:gd name="connsiteY5" fmla="*/ 5841980 h 6858000"/>
              <a:gd name="connsiteX6" fmla="*/ 5079981 w 7112020"/>
              <a:gd name="connsiteY6" fmla="*/ 6858000 h 6858000"/>
              <a:gd name="connsiteX7" fmla="*/ 0 w 7112020"/>
              <a:gd name="connsiteY7" fmla="*/ 6858000 h 6858000"/>
              <a:gd name="connsiteX8" fmla="*/ 0 w 7112020"/>
              <a:gd name="connsiteY8" fmla="*/ 5841980 h 6858000"/>
              <a:gd name="connsiteX9" fmla="*/ 0 w 7112020"/>
              <a:gd name="connsiteY9" fmla="*/ 1016020 h 6858000"/>
              <a:gd name="connsiteX10" fmla="*/ 0 w 7112020"/>
              <a:gd name="connsiteY10"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1016020 h 6858000"/>
              <a:gd name="connsiteX9" fmla="*/ 0 w 7112020"/>
              <a:gd name="connsiteY9"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0 h 6858000"/>
              <a:gd name="connsiteX0" fmla="*/ 0 w 7112020"/>
              <a:gd name="connsiteY0" fmla="*/ 0 h 6949440"/>
              <a:gd name="connsiteX1" fmla="*/ 7112020 w 7112020"/>
              <a:gd name="connsiteY1" fmla="*/ 0 h 6949440"/>
              <a:gd name="connsiteX2" fmla="*/ 6096000 w 7112020"/>
              <a:gd name="connsiteY2" fmla="*/ 1016020 h 6949440"/>
              <a:gd name="connsiteX3" fmla="*/ 6096000 w 7112020"/>
              <a:gd name="connsiteY3" fmla="*/ 1158240 h 6949440"/>
              <a:gd name="connsiteX4" fmla="*/ 6096000 w 7112020"/>
              <a:gd name="connsiteY4" fmla="*/ 5841980 h 6949440"/>
              <a:gd name="connsiteX5" fmla="*/ 5079981 w 7112020"/>
              <a:gd name="connsiteY5" fmla="*/ 6858000 h 6949440"/>
              <a:gd name="connsiteX6" fmla="*/ 2941320 w 7112020"/>
              <a:gd name="connsiteY6" fmla="*/ 6949440 h 6949440"/>
              <a:gd name="connsiteX7" fmla="*/ 0 w 7112020"/>
              <a:gd name="connsiteY7" fmla="*/ 0 h 6949440"/>
              <a:gd name="connsiteX0" fmla="*/ 0 w 7112020"/>
              <a:gd name="connsiteY0" fmla="*/ 0 h 6873240"/>
              <a:gd name="connsiteX1" fmla="*/ 7112020 w 7112020"/>
              <a:gd name="connsiteY1" fmla="*/ 0 h 6873240"/>
              <a:gd name="connsiteX2" fmla="*/ 6096000 w 7112020"/>
              <a:gd name="connsiteY2" fmla="*/ 1016020 h 6873240"/>
              <a:gd name="connsiteX3" fmla="*/ 6096000 w 7112020"/>
              <a:gd name="connsiteY3" fmla="*/ 1158240 h 6873240"/>
              <a:gd name="connsiteX4" fmla="*/ 6096000 w 7112020"/>
              <a:gd name="connsiteY4" fmla="*/ 5841980 h 6873240"/>
              <a:gd name="connsiteX5" fmla="*/ 5079981 w 7112020"/>
              <a:gd name="connsiteY5" fmla="*/ 6858000 h 6873240"/>
              <a:gd name="connsiteX6" fmla="*/ 1188720 w 7112020"/>
              <a:gd name="connsiteY6" fmla="*/ 6873240 h 6873240"/>
              <a:gd name="connsiteX7" fmla="*/ 0 w 7112020"/>
              <a:gd name="connsiteY7" fmla="*/ 0 h 6873240"/>
              <a:gd name="connsiteX0" fmla="*/ 1386840 w 5923300"/>
              <a:gd name="connsiteY0" fmla="*/ 53340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1386840 w 5923300"/>
              <a:gd name="connsiteY7" fmla="*/ 533400 h 6873240"/>
              <a:gd name="connsiteX0" fmla="*/ 0 w 5923300"/>
              <a:gd name="connsiteY0" fmla="*/ 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0 w 5923300"/>
              <a:gd name="connsiteY7" fmla="*/ 0 h 687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3300" h="6873240">
                <a:moveTo>
                  <a:pt x="0" y="0"/>
                </a:moveTo>
                <a:lnTo>
                  <a:pt x="5923300" y="0"/>
                </a:lnTo>
                <a:cubicBezTo>
                  <a:pt x="5362168" y="0"/>
                  <a:pt x="4907280" y="454888"/>
                  <a:pt x="4907280" y="1016020"/>
                </a:cubicBezTo>
                <a:lnTo>
                  <a:pt x="4907280" y="1158240"/>
                </a:lnTo>
                <a:lnTo>
                  <a:pt x="4907280" y="5841980"/>
                </a:lnTo>
                <a:cubicBezTo>
                  <a:pt x="4907280" y="6403112"/>
                  <a:pt x="4452392" y="6858000"/>
                  <a:pt x="3891261" y="6858000"/>
                </a:cubicBezTo>
                <a:lnTo>
                  <a:pt x="0" y="687324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A64CEC-B5A9-4CF0-82B6-C33A7AA548BC}"/>
              </a:ext>
            </a:extLst>
          </p:cNvPr>
          <p:cNvSpPr>
            <a:spLocks noGrp="1"/>
          </p:cNvSpPr>
          <p:nvPr>
            <p:ph type="title"/>
          </p:nvPr>
        </p:nvSpPr>
        <p:spPr>
          <a:xfrm>
            <a:off x="563880" y="563880"/>
            <a:ext cx="6197620" cy="178308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1" name="Tekstin paikkamerkki 10">
            <a:extLst>
              <a:ext uri="{FF2B5EF4-FFF2-40B4-BE49-F238E27FC236}">
                <a16:creationId xmlns:a16="http://schemas.microsoft.com/office/drawing/2014/main" id="{7EBADEF1-62B8-4B6C-AD77-12933D5576F5}"/>
              </a:ext>
            </a:extLst>
          </p:cNvPr>
          <p:cNvSpPr>
            <a:spLocks noGrp="1"/>
          </p:cNvSpPr>
          <p:nvPr>
            <p:ph type="body" sz="quarter" idx="12"/>
          </p:nvPr>
        </p:nvSpPr>
        <p:spPr>
          <a:xfrm>
            <a:off x="7832725" y="1249680"/>
            <a:ext cx="4221163" cy="467804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B768F1D5-092B-4423-8F72-67DEC7797CAE}"/>
              </a:ext>
            </a:extLst>
          </p:cNvPr>
          <p:cNvSpPr>
            <a:spLocks noGrp="1"/>
          </p:cNvSpPr>
          <p:nvPr>
            <p:ph type="dt" sz="half" idx="10"/>
          </p:nvPr>
        </p:nvSpPr>
        <p:spPr/>
        <p:txBody>
          <a:bodyPr/>
          <a:lstStyle/>
          <a:p>
            <a:fld id="{672DD095-5116-4BDC-8A5F-8D20BA69658B}" type="datetime1">
              <a:rPr lang="fi-FI" smtClean="0"/>
              <a:t>17.11.2022</a:t>
            </a:fld>
            <a:endParaRPr lang="fi-FI"/>
          </a:p>
        </p:txBody>
      </p:sp>
      <p:sp>
        <p:nvSpPr>
          <p:cNvPr id="4" name="Dian numeron paikkamerkki 3">
            <a:extLst>
              <a:ext uri="{FF2B5EF4-FFF2-40B4-BE49-F238E27FC236}">
                <a16:creationId xmlns:a16="http://schemas.microsoft.com/office/drawing/2014/main" id="{3ED9AED5-EFD5-4A14-AECE-F28BE8AF5385}"/>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9" name="Kuva 8">
            <a:extLst>
              <a:ext uri="{FF2B5EF4-FFF2-40B4-BE49-F238E27FC236}">
                <a16:creationId xmlns:a16="http://schemas.microsoft.com/office/drawing/2014/main" id="{4F2CCF5D-CD8C-4726-A3FC-C8418B2363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1">
            <a:extLst>
              <a:ext uri="{FF2B5EF4-FFF2-40B4-BE49-F238E27FC236}">
                <a16:creationId xmlns:a16="http://schemas.microsoft.com/office/drawing/2014/main" id="{1F3A78A1-04AD-4F64-A3EA-2321A91999FF}"/>
              </a:ext>
            </a:extLst>
          </p:cNvPr>
          <p:cNvSpPr>
            <a:spLocks noGrp="1"/>
          </p:cNvSpPr>
          <p:nvPr>
            <p:ph type="ftr" sz="quarter" idx="3"/>
          </p:nvPr>
        </p:nvSpPr>
        <p:spPr>
          <a:xfrm>
            <a:off x="7145079" y="6356350"/>
            <a:ext cx="27534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i-FI"/>
          </a:p>
        </p:txBody>
      </p:sp>
    </p:spTree>
    <p:extLst>
      <p:ext uri="{BB962C8B-B14F-4D97-AF65-F5344CB8AC3E}">
        <p14:creationId xmlns:p14="http://schemas.microsoft.com/office/powerpoint/2010/main" val="4249348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pohja + Läpikuultava valkoinen">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BB95BA5C-6A4F-46AB-97E9-A4D4F9BCBDAE}"/>
              </a:ext>
            </a:extLst>
          </p:cNvPr>
          <p:cNvSpPr/>
          <p:nvPr userDrawn="1"/>
        </p:nvSpPr>
        <p:spPr>
          <a:xfrm flipH="1" flipV="1">
            <a:off x="6281642" y="-15240"/>
            <a:ext cx="5923300" cy="687324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0 w 7112020"/>
              <a:gd name="connsiteY11" fmla="*/ 6858000 h 6858000"/>
              <a:gd name="connsiteX12" fmla="*/ 0 w 7112020"/>
              <a:gd name="connsiteY12" fmla="*/ 5841980 h 6858000"/>
              <a:gd name="connsiteX13" fmla="*/ 0 w 7112020"/>
              <a:gd name="connsiteY13" fmla="*/ 1016020 h 6858000"/>
              <a:gd name="connsiteX14" fmla="*/ 0 w 7112020"/>
              <a:gd name="connsiteY14" fmla="*/ 0 h 6858000"/>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0 w 7112020"/>
              <a:gd name="connsiteY10" fmla="*/ 6858000 h 6858000"/>
              <a:gd name="connsiteX11" fmla="*/ 0 w 7112020"/>
              <a:gd name="connsiteY11" fmla="*/ 5841980 h 6858000"/>
              <a:gd name="connsiteX12" fmla="*/ 0 w 7112020"/>
              <a:gd name="connsiteY12" fmla="*/ 1016020 h 6858000"/>
              <a:gd name="connsiteX13" fmla="*/ 0 w 7112020"/>
              <a:gd name="connsiteY13" fmla="*/ 0 h 6858000"/>
              <a:gd name="connsiteX0" fmla="*/ 0 w 7112020"/>
              <a:gd name="connsiteY0" fmla="*/ 0 h 6858000"/>
              <a:gd name="connsiteX1" fmla="*/ 1016020 w 7112020"/>
              <a:gd name="connsiteY1" fmla="*/ 0 h 6858000"/>
              <a:gd name="connsiteX2" fmla="*/ 2042160 w 7112020"/>
              <a:gd name="connsiteY2" fmla="*/ 0 h 6858000"/>
              <a:gd name="connsiteX3" fmla="*/ 5079981 w 7112020"/>
              <a:gd name="connsiteY3" fmla="*/ 0 h 6858000"/>
              <a:gd name="connsiteX4" fmla="*/ 7112020 w 7112020"/>
              <a:gd name="connsiteY4" fmla="*/ 0 h 6858000"/>
              <a:gd name="connsiteX5" fmla="*/ 6096000 w 7112020"/>
              <a:gd name="connsiteY5" fmla="*/ 1016020 h 6858000"/>
              <a:gd name="connsiteX6" fmla="*/ 6096000 w 7112020"/>
              <a:gd name="connsiteY6" fmla="*/ 1158240 h 6858000"/>
              <a:gd name="connsiteX7" fmla="*/ 6096000 w 7112020"/>
              <a:gd name="connsiteY7" fmla="*/ 5841980 h 6858000"/>
              <a:gd name="connsiteX8" fmla="*/ 5079981 w 7112020"/>
              <a:gd name="connsiteY8" fmla="*/ 6858000 h 6858000"/>
              <a:gd name="connsiteX9" fmla="*/ 0 w 7112020"/>
              <a:gd name="connsiteY9" fmla="*/ 6858000 h 6858000"/>
              <a:gd name="connsiteX10" fmla="*/ 0 w 7112020"/>
              <a:gd name="connsiteY10" fmla="*/ 5841980 h 6858000"/>
              <a:gd name="connsiteX11" fmla="*/ 0 w 7112020"/>
              <a:gd name="connsiteY11" fmla="*/ 1016020 h 6858000"/>
              <a:gd name="connsiteX12" fmla="*/ 0 w 7112020"/>
              <a:gd name="connsiteY12" fmla="*/ 0 h 6858000"/>
              <a:gd name="connsiteX0" fmla="*/ 0 w 7112020"/>
              <a:gd name="connsiteY0" fmla="*/ 0 h 6858000"/>
              <a:gd name="connsiteX1" fmla="*/ 1016020 w 7112020"/>
              <a:gd name="connsiteY1" fmla="*/ 0 h 6858000"/>
              <a:gd name="connsiteX2" fmla="*/ 2042160 w 7112020"/>
              <a:gd name="connsiteY2" fmla="*/ 0 h 6858000"/>
              <a:gd name="connsiteX3" fmla="*/ 7112020 w 7112020"/>
              <a:gd name="connsiteY3" fmla="*/ 0 h 6858000"/>
              <a:gd name="connsiteX4" fmla="*/ 6096000 w 7112020"/>
              <a:gd name="connsiteY4" fmla="*/ 1016020 h 6858000"/>
              <a:gd name="connsiteX5" fmla="*/ 6096000 w 7112020"/>
              <a:gd name="connsiteY5" fmla="*/ 1158240 h 6858000"/>
              <a:gd name="connsiteX6" fmla="*/ 6096000 w 7112020"/>
              <a:gd name="connsiteY6" fmla="*/ 5841980 h 6858000"/>
              <a:gd name="connsiteX7" fmla="*/ 5079981 w 7112020"/>
              <a:gd name="connsiteY7" fmla="*/ 6858000 h 6858000"/>
              <a:gd name="connsiteX8" fmla="*/ 0 w 7112020"/>
              <a:gd name="connsiteY8" fmla="*/ 6858000 h 6858000"/>
              <a:gd name="connsiteX9" fmla="*/ 0 w 7112020"/>
              <a:gd name="connsiteY9" fmla="*/ 5841980 h 6858000"/>
              <a:gd name="connsiteX10" fmla="*/ 0 w 7112020"/>
              <a:gd name="connsiteY10" fmla="*/ 1016020 h 6858000"/>
              <a:gd name="connsiteX11" fmla="*/ 0 w 7112020"/>
              <a:gd name="connsiteY11" fmla="*/ 0 h 6858000"/>
              <a:gd name="connsiteX0" fmla="*/ 0 w 7112020"/>
              <a:gd name="connsiteY0" fmla="*/ 0 h 6858000"/>
              <a:gd name="connsiteX1" fmla="*/ 1016020 w 7112020"/>
              <a:gd name="connsiteY1" fmla="*/ 0 h 6858000"/>
              <a:gd name="connsiteX2" fmla="*/ 7112020 w 7112020"/>
              <a:gd name="connsiteY2" fmla="*/ 0 h 6858000"/>
              <a:gd name="connsiteX3" fmla="*/ 6096000 w 7112020"/>
              <a:gd name="connsiteY3" fmla="*/ 1016020 h 6858000"/>
              <a:gd name="connsiteX4" fmla="*/ 6096000 w 7112020"/>
              <a:gd name="connsiteY4" fmla="*/ 1158240 h 6858000"/>
              <a:gd name="connsiteX5" fmla="*/ 6096000 w 7112020"/>
              <a:gd name="connsiteY5" fmla="*/ 5841980 h 6858000"/>
              <a:gd name="connsiteX6" fmla="*/ 5079981 w 7112020"/>
              <a:gd name="connsiteY6" fmla="*/ 6858000 h 6858000"/>
              <a:gd name="connsiteX7" fmla="*/ 0 w 7112020"/>
              <a:gd name="connsiteY7" fmla="*/ 6858000 h 6858000"/>
              <a:gd name="connsiteX8" fmla="*/ 0 w 7112020"/>
              <a:gd name="connsiteY8" fmla="*/ 5841980 h 6858000"/>
              <a:gd name="connsiteX9" fmla="*/ 0 w 7112020"/>
              <a:gd name="connsiteY9" fmla="*/ 1016020 h 6858000"/>
              <a:gd name="connsiteX10" fmla="*/ 0 w 7112020"/>
              <a:gd name="connsiteY10"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1016020 h 6858000"/>
              <a:gd name="connsiteX9" fmla="*/ 0 w 7112020"/>
              <a:gd name="connsiteY9"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5841980 h 6858000"/>
              <a:gd name="connsiteX8" fmla="*/ 0 w 7112020"/>
              <a:gd name="connsiteY8" fmla="*/ 0 h 6858000"/>
              <a:gd name="connsiteX0" fmla="*/ 0 w 7112020"/>
              <a:gd name="connsiteY0" fmla="*/ 0 h 6858000"/>
              <a:gd name="connsiteX1" fmla="*/ 7112020 w 7112020"/>
              <a:gd name="connsiteY1" fmla="*/ 0 h 6858000"/>
              <a:gd name="connsiteX2" fmla="*/ 6096000 w 7112020"/>
              <a:gd name="connsiteY2" fmla="*/ 1016020 h 6858000"/>
              <a:gd name="connsiteX3" fmla="*/ 6096000 w 7112020"/>
              <a:gd name="connsiteY3" fmla="*/ 1158240 h 6858000"/>
              <a:gd name="connsiteX4" fmla="*/ 6096000 w 7112020"/>
              <a:gd name="connsiteY4" fmla="*/ 5841980 h 6858000"/>
              <a:gd name="connsiteX5" fmla="*/ 5079981 w 7112020"/>
              <a:gd name="connsiteY5" fmla="*/ 6858000 h 6858000"/>
              <a:gd name="connsiteX6" fmla="*/ 0 w 7112020"/>
              <a:gd name="connsiteY6" fmla="*/ 6858000 h 6858000"/>
              <a:gd name="connsiteX7" fmla="*/ 0 w 7112020"/>
              <a:gd name="connsiteY7" fmla="*/ 0 h 6858000"/>
              <a:gd name="connsiteX0" fmla="*/ 0 w 7112020"/>
              <a:gd name="connsiteY0" fmla="*/ 0 h 6949440"/>
              <a:gd name="connsiteX1" fmla="*/ 7112020 w 7112020"/>
              <a:gd name="connsiteY1" fmla="*/ 0 h 6949440"/>
              <a:gd name="connsiteX2" fmla="*/ 6096000 w 7112020"/>
              <a:gd name="connsiteY2" fmla="*/ 1016020 h 6949440"/>
              <a:gd name="connsiteX3" fmla="*/ 6096000 w 7112020"/>
              <a:gd name="connsiteY3" fmla="*/ 1158240 h 6949440"/>
              <a:gd name="connsiteX4" fmla="*/ 6096000 w 7112020"/>
              <a:gd name="connsiteY4" fmla="*/ 5841980 h 6949440"/>
              <a:gd name="connsiteX5" fmla="*/ 5079981 w 7112020"/>
              <a:gd name="connsiteY5" fmla="*/ 6858000 h 6949440"/>
              <a:gd name="connsiteX6" fmla="*/ 2941320 w 7112020"/>
              <a:gd name="connsiteY6" fmla="*/ 6949440 h 6949440"/>
              <a:gd name="connsiteX7" fmla="*/ 0 w 7112020"/>
              <a:gd name="connsiteY7" fmla="*/ 0 h 6949440"/>
              <a:gd name="connsiteX0" fmla="*/ 0 w 7112020"/>
              <a:gd name="connsiteY0" fmla="*/ 0 h 6873240"/>
              <a:gd name="connsiteX1" fmla="*/ 7112020 w 7112020"/>
              <a:gd name="connsiteY1" fmla="*/ 0 h 6873240"/>
              <a:gd name="connsiteX2" fmla="*/ 6096000 w 7112020"/>
              <a:gd name="connsiteY2" fmla="*/ 1016020 h 6873240"/>
              <a:gd name="connsiteX3" fmla="*/ 6096000 w 7112020"/>
              <a:gd name="connsiteY3" fmla="*/ 1158240 h 6873240"/>
              <a:gd name="connsiteX4" fmla="*/ 6096000 w 7112020"/>
              <a:gd name="connsiteY4" fmla="*/ 5841980 h 6873240"/>
              <a:gd name="connsiteX5" fmla="*/ 5079981 w 7112020"/>
              <a:gd name="connsiteY5" fmla="*/ 6858000 h 6873240"/>
              <a:gd name="connsiteX6" fmla="*/ 1188720 w 7112020"/>
              <a:gd name="connsiteY6" fmla="*/ 6873240 h 6873240"/>
              <a:gd name="connsiteX7" fmla="*/ 0 w 7112020"/>
              <a:gd name="connsiteY7" fmla="*/ 0 h 6873240"/>
              <a:gd name="connsiteX0" fmla="*/ 1386840 w 5923300"/>
              <a:gd name="connsiteY0" fmla="*/ 53340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1386840 w 5923300"/>
              <a:gd name="connsiteY7" fmla="*/ 533400 h 6873240"/>
              <a:gd name="connsiteX0" fmla="*/ 0 w 5923300"/>
              <a:gd name="connsiteY0" fmla="*/ 0 h 6873240"/>
              <a:gd name="connsiteX1" fmla="*/ 5923300 w 5923300"/>
              <a:gd name="connsiteY1" fmla="*/ 0 h 6873240"/>
              <a:gd name="connsiteX2" fmla="*/ 4907280 w 5923300"/>
              <a:gd name="connsiteY2" fmla="*/ 1016020 h 6873240"/>
              <a:gd name="connsiteX3" fmla="*/ 4907280 w 5923300"/>
              <a:gd name="connsiteY3" fmla="*/ 1158240 h 6873240"/>
              <a:gd name="connsiteX4" fmla="*/ 4907280 w 5923300"/>
              <a:gd name="connsiteY4" fmla="*/ 5841980 h 6873240"/>
              <a:gd name="connsiteX5" fmla="*/ 3891261 w 5923300"/>
              <a:gd name="connsiteY5" fmla="*/ 6858000 h 6873240"/>
              <a:gd name="connsiteX6" fmla="*/ 0 w 5923300"/>
              <a:gd name="connsiteY6" fmla="*/ 6873240 h 6873240"/>
              <a:gd name="connsiteX7" fmla="*/ 0 w 5923300"/>
              <a:gd name="connsiteY7" fmla="*/ 0 h 687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3300" h="6873240">
                <a:moveTo>
                  <a:pt x="0" y="0"/>
                </a:moveTo>
                <a:lnTo>
                  <a:pt x="5923300" y="0"/>
                </a:lnTo>
                <a:cubicBezTo>
                  <a:pt x="5362168" y="0"/>
                  <a:pt x="4907280" y="454888"/>
                  <a:pt x="4907280" y="1016020"/>
                </a:cubicBezTo>
                <a:lnTo>
                  <a:pt x="4907280" y="1158240"/>
                </a:lnTo>
                <a:lnTo>
                  <a:pt x="4907280" y="5841980"/>
                </a:lnTo>
                <a:cubicBezTo>
                  <a:pt x="4907280" y="6403112"/>
                  <a:pt x="4452392" y="6858000"/>
                  <a:pt x="3891261" y="6858000"/>
                </a:cubicBezTo>
                <a:lnTo>
                  <a:pt x="0" y="687324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FA64CEC-B5A9-4CF0-82B6-C33A7AA548BC}"/>
              </a:ext>
            </a:extLst>
          </p:cNvPr>
          <p:cNvSpPr>
            <a:spLocks noGrp="1"/>
          </p:cNvSpPr>
          <p:nvPr>
            <p:ph type="title"/>
          </p:nvPr>
        </p:nvSpPr>
        <p:spPr>
          <a:xfrm>
            <a:off x="563880" y="563880"/>
            <a:ext cx="6197620" cy="1783080"/>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11" name="Tekstin paikkamerkki 10">
            <a:extLst>
              <a:ext uri="{FF2B5EF4-FFF2-40B4-BE49-F238E27FC236}">
                <a16:creationId xmlns:a16="http://schemas.microsoft.com/office/drawing/2014/main" id="{7EBADEF1-62B8-4B6C-AD77-12933D5576F5}"/>
              </a:ext>
            </a:extLst>
          </p:cNvPr>
          <p:cNvSpPr>
            <a:spLocks noGrp="1"/>
          </p:cNvSpPr>
          <p:nvPr>
            <p:ph type="body" sz="quarter" idx="12"/>
          </p:nvPr>
        </p:nvSpPr>
        <p:spPr>
          <a:xfrm>
            <a:off x="7832725" y="1249680"/>
            <a:ext cx="4221163" cy="467804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B768F1D5-092B-4423-8F72-67DEC7797CAE}"/>
              </a:ext>
            </a:extLst>
          </p:cNvPr>
          <p:cNvSpPr>
            <a:spLocks noGrp="1"/>
          </p:cNvSpPr>
          <p:nvPr>
            <p:ph type="dt" sz="half" idx="10"/>
          </p:nvPr>
        </p:nvSpPr>
        <p:spPr/>
        <p:txBody>
          <a:bodyPr/>
          <a:lstStyle/>
          <a:p>
            <a:fld id="{A0753FBA-A636-41C4-A5A7-C162D2C866D5}" type="datetime1">
              <a:rPr lang="fi-FI" smtClean="0"/>
              <a:t>17.11.2022</a:t>
            </a:fld>
            <a:endParaRPr lang="fi-FI"/>
          </a:p>
        </p:txBody>
      </p:sp>
      <p:sp>
        <p:nvSpPr>
          <p:cNvPr id="4" name="Dian numeron paikkamerkki 3">
            <a:extLst>
              <a:ext uri="{FF2B5EF4-FFF2-40B4-BE49-F238E27FC236}">
                <a16:creationId xmlns:a16="http://schemas.microsoft.com/office/drawing/2014/main" id="{3ED9AED5-EFD5-4A14-AECE-F28BE8AF5385}"/>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9" name="Kuva 8">
            <a:extLst>
              <a:ext uri="{FF2B5EF4-FFF2-40B4-BE49-F238E27FC236}">
                <a16:creationId xmlns:a16="http://schemas.microsoft.com/office/drawing/2014/main" id="{4F2CCF5D-CD8C-4726-A3FC-C8418B2363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1">
            <a:extLst>
              <a:ext uri="{FF2B5EF4-FFF2-40B4-BE49-F238E27FC236}">
                <a16:creationId xmlns:a16="http://schemas.microsoft.com/office/drawing/2014/main" id="{9ADCCD60-E644-4369-96D4-64B207170DA0}"/>
              </a:ext>
            </a:extLst>
          </p:cNvPr>
          <p:cNvSpPr>
            <a:spLocks noGrp="1"/>
          </p:cNvSpPr>
          <p:nvPr>
            <p:ph type="ftr" sz="quarter" idx="3"/>
          </p:nvPr>
        </p:nvSpPr>
        <p:spPr>
          <a:xfrm>
            <a:off x="7145079" y="6356350"/>
            <a:ext cx="27534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538520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pohjan alaosan tummen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60B30E-EA62-42C1-BD5F-2DCF3199E6BD}"/>
              </a:ext>
            </a:extLst>
          </p:cNvPr>
          <p:cNvSpPr>
            <a:spLocks noGrp="1"/>
          </p:cNvSpPr>
          <p:nvPr>
            <p:ph type="title"/>
          </p:nvPr>
        </p:nvSpPr>
        <p:spPr>
          <a:xfrm>
            <a:off x="838200" y="4327525"/>
            <a:ext cx="10515600" cy="132556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A15D81E-857B-4E28-8920-E1EFC8E5EDF8}"/>
              </a:ext>
            </a:extLst>
          </p:cNvPr>
          <p:cNvSpPr>
            <a:spLocks noGrp="1"/>
          </p:cNvSpPr>
          <p:nvPr>
            <p:ph type="dt" sz="half" idx="10"/>
          </p:nvPr>
        </p:nvSpPr>
        <p:spPr/>
        <p:txBody>
          <a:bodyPr/>
          <a:lstStyle/>
          <a:p>
            <a:fld id="{BD93A2AD-31D5-4501-85A8-49003B0210AC}" type="datetime1">
              <a:rPr lang="fi-FI" smtClean="0"/>
              <a:t>17.11.2022</a:t>
            </a:fld>
            <a:endParaRPr lang="fi-FI"/>
          </a:p>
        </p:txBody>
      </p:sp>
      <p:sp>
        <p:nvSpPr>
          <p:cNvPr id="4" name="Dian numeron paikkamerkki 3">
            <a:extLst>
              <a:ext uri="{FF2B5EF4-FFF2-40B4-BE49-F238E27FC236}">
                <a16:creationId xmlns:a16="http://schemas.microsoft.com/office/drawing/2014/main" id="{74135D63-660E-44FB-AC47-8FD8E86B580D}"/>
              </a:ext>
            </a:extLst>
          </p:cNvPr>
          <p:cNvSpPr>
            <a:spLocks noGrp="1"/>
          </p:cNvSpPr>
          <p:nvPr>
            <p:ph type="sldNum" sz="quarter" idx="11"/>
          </p:nvPr>
        </p:nvSpPr>
        <p:spPr/>
        <p:txBody>
          <a:bodyPr/>
          <a:lstStyle/>
          <a:p>
            <a:fld id="{F3EE06F1-2D77-A44E-97FA-F679B9CB76D5}" type="slidenum">
              <a:rPr lang="fi-FI" smtClean="0"/>
              <a:t>‹#›</a:t>
            </a:fld>
            <a:endParaRPr lang="fi-FI"/>
          </a:p>
        </p:txBody>
      </p:sp>
      <p:sp>
        <p:nvSpPr>
          <p:cNvPr id="6" name="Alatunnisteen paikkamerkki 4">
            <a:extLst>
              <a:ext uri="{FF2B5EF4-FFF2-40B4-BE49-F238E27FC236}">
                <a16:creationId xmlns:a16="http://schemas.microsoft.com/office/drawing/2014/main" id="{D623878E-9C77-4A5E-AD71-31106A99A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a:p>
        </p:txBody>
      </p:sp>
    </p:spTree>
    <p:extLst>
      <p:ext uri="{BB962C8B-B14F-4D97-AF65-F5344CB8AC3E}">
        <p14:creationId xmlns:p14="http://schemas.microsoft.com/office/powerpoint/2010/main" val="3276592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pohjan yläosan tummennu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60B30E-EA62-42C1-BD5F-2DCF3199E6B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A15D81E-857B-4E28-8920-E1EFC8E5EDF8}"/>
              </a:ext>
            </a:extLst>
          </p:cNvPr>
          <p:cNvSpPr>
            <a:spLocks noGrp="1"/>
          </p:cNvSpPr>
          <p:nvPr>
            <p:ph type="dt" sz="half" idx="10"/>
          </p:nvPr>
        </p:nvSpPr>
        <p:spPr/>
        <p:txBody>
          <a:bodyPr/>
          <a:lstStyle/>
          <a:p>
            <a:fld id="{A0D618C1-D3BE-47FC-B3C0-73831EDB5568}" type="datetime1">
              <a:rPr lang="fi-FI" smtClean="0"/>
              <a:t>17.11.2022</a:t>
            </a:fld>
            <a:endParaRPr lang="fi-FI"/>
          </a:p>
        </p:txBody>
      </p:sp>
      <p:sp>
        <p:nvSpPr>
          <p:cNvPr id="4" name="Dian numeron paikkamerkki 3">
            <a:extLst>
              <a:ext uri="{FF2B5EF4-FFF2-40B4-BE49-F238E27FC236}">
                <a16:creationId xmlns:a16="http://schemas.microsoft.com/office/drawing/2014/main" id="{74135D63-660E-44FB-AC47-8FD8E86B580D}"/>
              </a:ext>
            </a:extLst>
          </p:cNvPr>
          <p:cNvSpPr>
            <a:spLocks noGrp="1"/>
          </p:cNvSpPr>
          <p:nvPr>
            <p:ph type="sldNum" sz="quarter" idx="11"/>
          </p:nvPr>
        </p:nvSpPr>
        <p:spPr/>
        <p:txBody>
          <a:bodyPr/>
          <a:lstStyle/>
          <a:p>
            <a:fld id="{F3EE06F1-2D77-A44E-97FA-F679B9CB76D5}" type="slidenum">
              <a:rPr lang="fi-FI" smtClean="0"/>
              <a:t>‹#›</a:t>
            </a:fld>
            <a:endParaRPr lang="fi-FI"/>
          </a:p>
        </p:txBody>
      </p:sp>
      <p:sp>
        <p:nvSpPr>
          <p:cNvPr id="5" name="Alatunnisteen paikkamerkki 4">
            <a:extLst>
              <a:ext uri="{FF2B5EF4-FFF2-40B4-BE49-F238E27FC236}">
                <a16:creationId xmlns:a16="http://schemas.microsoft.com/office/drawing/2014/main" id="{8E88D44F-08FA-47BC-967B-5D4DDE869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a:p>
        </p:txBody>
      </p:sp>
    </p:spTree>
    <p:extLst>
      <p:ext uri="{BB962C8B-B14F-4D97-AF65-F5344CB8AC3E}">
        <p14:creationId xmlns:p14="http://schemas.microsoft.com/office/powerpoint/2010/main" val="212280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0353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4" name="Sisällön paikkamerkki 3">
            <a:extLst>
              <a:ext uri="{FF2B5EF4-FFF2-40B4-BE49-F238E27FC236}">
                <a16:creationId xmlns:a16="http://schemas.microsoft.com/office/drawing/2014/main" id="{4B847D3A-71CB-9E4A-9D31-D3708B0A38EE}"/>
              </a:ext>
            </a:extLst>
          </p:cNvPr>
          <p:cNvSpPr>
            <a:spLocks noGrp="1"/>
          </p:cNvSpPr>
          <p:nvPr>
            <p:ph sz="quarter" idx="15"/>
          </p:nvPr>
        </p:nvSpPr>
        <p:spPr>
          <a:xfrm>
            <a:off x="821880" y="1927274"/>
            <a:ext cx="10525570" cy="4163079"/>
          </a:xfrm>
          <a:effectLst/>
        </p:spPr>
        <p:txBody>
          <a:bodyPr/>
          <a:lstStyle>
            <a:lvl1pPr algn="l">
              <a:buClr>
                <a:schemeClr val="tx1"/>
              </a:buClr>
              <a:defRPr sz="2400"/>
            </a:lvl1pPr>
            <a:lvl2pPr algn="l">
              <a:buClr>
                <a:schemeClr val="tx1"/>
              </a:buClr>
              <a:defRPr sz="2000"/>
            </a:lvl2pPr>
            <a:lvl3pPr marL="1143000" indent="-228600" algn="l">
              <a:buClr>
                <a:schemeClr val="tx1"/>
              </a:buClr>
              <a:buFont typeface="Wingdings" pitchFamily="2" charset="2"/>
              <a:buChar char="§"/>
              <a:defRPr sz="1800"/>
            </a:lvl3pPr>
            <a:lvl4pPr marL="1600200" indent="-228600" algn="l">
              <a:buClr>
                <a:schemeClr val="tx1"/>
              </a:buClr>
              <a:buFont typeface="Wingdings" pitchFamily="2" charset="2"/>
              <a:buChar char="§"/>
              <a:defRPr sz="1600"/>
            </a:lvl4pPr>
            <a:lvl5pPr algn="l">
              <a:buClr>
                <a:schemeClr val="tx1"/>
              </a:buClr>
              <a:defRPr sz="1600"/>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BC113-F77D-460D-93D0-13521233AE4E}" type="datetime1">
              <a:rPr lang="fi-FI" smtClean="0"/>
              <a:t>17.11.2022</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7DEC344F-66C6-4AB1-A5D0-028D84B065E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EF66A10E-4733-4BA7-8132-A2EB004F951C}"/>
              </a:ext>
            </a:extLst>
          </p:cNvPr>
          <p:cNvSpPr>
            <a:spLocks noGrp="1"/>
          </p:cNvSpPr>
          <p:nvPr>
            <p:ph type="ftr" sz="quarter" idx="11"/>
          </p:nvPr>
        </p:nvSpPr>
        <p:spPr>
          <a:xfrm>
            <a:off x="4121668" y="6356350"/>
            <a:ext cx="3935963" cy="365125"/>
          </a:xfrm>
        </p:spPr>
        <p:txBody>
          <a:bodyPr/>
          <a:lstStyle/>
          <a:p>
            <a:endParaRPr lang="fi-FI"/>
          </a:p>
        </p:txBody>
      </p:sp>
    </p:spTree>
    <p:extLst>
      <p:ext uri="{BB962C8B-B14F-4D97-AF65-F5344CB8AC3E}">
        <p14:creationId xmlns:p14="http://schemas.microsoft.com/office/powerpoint/2010/main" val="904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lkoinen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4051B4EF-FC0E-AF46-9178-EA008EA4BA2F}" type="datetime1">
              <a:rPr lang="fi-FI" smtClean="0"/>
              <a:t>17.11.2022</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BDBA0311-57F4-475E-9D97-DE8E7A6EE5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Tree>
    <p:extLst>
      <p:ext uri="{BB962C8B-B14F-4D97-AF65-F5344CB8AC3E}">
        <p14:creationId xmlns:p14="http://schemas.microsoft.com/office/powerpoint/2010/main" val="2766716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alkoinen + vaale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tx1"/>
                </a:solidFill>
              </a:defRPr>
            </a:lvl1pPr>
          </a:lstStyle>
          <a:p>
            <a:fld id="{4051B4EF-FC0E-AF46-9178-EA008EA4BA2F}" type="datetime1">
              <a:rPr lang="fi-FI" smtClean="0"/>
              <a:pPr/>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tx1"/>
                </a:solidFill>
              </a:defRPr>
            </a:lvl1pPr>
          </a:lstStyle>
          <a:p>
            <a:fld id="{F3EE06F1-2D77-A44E-97FA-F679B9CB76D5}" type="slidenum">
              <a:rPr lang="fi-FI" smtClean="0"/>
              <a:pPr/>
              <a:t>‹#›</a:t>
            </a:fld>
            <a:endParaRPr lang="fi-FI"/>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8" name="Kuva 7">
            <a:extLst>
              <a:ext uri="{FF2B5EF4-FFF2-40B4-BE49-F238E27FC236}">
                <a16:creationId xmlns:a16="http://schemas.microsoft.com/office/drawing/2014/main" id="{70C5C3FC-118B-4E7A-BCF3-9D8A1A011B63}"/>
              </a:ext>
            </a:extLst>
          </p:cNvPr>
          <p:cNvPicPr>
            <a:picLocks noChangeAspect="1"/>
          </p:cNvPicPr>
          <p:nvPr userDrawn="1"/>
        </p:nvPicPr>
        <p:blipFill>
          <a:blip r:embed="rId3"/>
          <a:srcRect/>
          <a:stretch/>
        </p:blipFill>
        <p:spPr>
          <a:xfrm>
            <a:off x="242780" y="6353212"/>
            <a:ext cx="1231334" cy="311634"/>
          </a:xfrm>
          <a:prstGeom prst="rect">
            <a:avLst/>
          </a:prstGeom>
        </p:spPr>
      </p:pic>
      <p:pic>
        <p:nvPicPr>
          <p:cNvPr id="8" name="Kuva 7">
            <a:extLst>
              <a:ext uri="{FF2B5EF4-FFF2-40B4-BE49-F238E27FC236}">
                <a16:creationId xmlns:a16="http://schemas.microsoft.com/office/drawing/2014/main" id="{D355BB97-0882-4B31-848D-53C823A558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Tree>
    <p:extLst>
      <p:ext uri="{BB962C8B-B14F-4D97-AF65-F5344CB8AC3E}">
        <p14:creationId xmlns:p14="http://schemas.microsoft.com/office/powerpoint/2010/main" val="1446592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alkoinen + tumm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bg1"/>
                </a:solidFill>
              </a:defRPr>
            </a:lvl1pPr>
          </a:lstStyle>
          <a:p>
            <a:fld id="{4051B4EF-FC0E-AF46-9178-EA008EA4BA2F}" type="datetime1">
              <a:rPr lang="fi-FI" smtClean="0"/>
              <a:pPr/>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bg1"/>
                </a:solidFill>
              </a:defRPr>
            </a:lvl1pPr>
          </a:lstStyle>
          <a:p>
            <a:fld id="{F3EE06F1-2D77-A44E-97FA-F679B9CB76D5}" type="slidenum">
              <a:rPr lang="fi-FI" smtClean="0"/>
              <a:pPr/>
              <a:t>‹#›</a:t>
            </a:fld>
            <a:endParaRPr lang="fi-FI"/>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8" name="Kuva 7">
            <a:extLst>
              <a:ext uri="{FF2B5EF4-FFF2-40B4-BE49-F238E27FC236}">
                <a16:creationId xmlns:a16="http://schemas.microsoft.com/office/drawing/2014/main" id="{70C5C3FC-118B-4E7A-BCF3-9D8A1A011B63}"/>
              </a:ext>
            </a:extLst>
          </p:cNvPr>
          <p:cNvPicPr>
            <a:picLocks noChangeAspect="1"/>
          </p:cNvPicPr>
          <p:nvPr userDrawn="1"/>
        </p:nvPicPr>
        <p:blipFill>
          <a:blip r:embed="rId3"/>
          <a:srcRect/>
          <a:stretch/>
        </p:blipFill>
        <p:spPr>
          <a:xfrm>
            <a:off x="242780" y="6353212"/>
            <a:ext cx="1231334" cy="311634"/>
          </a:xfrm>
          <a:prstGeom prst="rect">
            <a:avLst/>
          </a:prstGeom>
        </p:spPr>
      </p:pic>
      <p:pic>
        <p:nvPicPr>
          <p:cNvPr id="19" name="Kuva 18">
            <a:extLst>
              <a:ext uri="{FF2B5EF4-FFF2-40B4-BE49-F238E27FC236}">
                <a16:creationId xmlns:a16="http://schemas.microsoft.com/office/drawing/2014/main" id="{C362B3E9-73F5-4134-84DB-F508B7E544C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48678" y="167869"/>
            <a:ext cx="1704381" cy="655442"/>
          </a:xfrm>
          <a:prstGeom prst="rect">
            <a:avLst/>
          </a:prstGeom>
        </p:spPr>
      </p:pic>
    </p:spTree>
    <p:extLst>
      <p:ext uri="{BB962C8B-B14F-4D97-AF65-F5344CB8AC3E}">
        <p14:creationId xmlns:p14="http://schemas.microsoft.com/office/powerpoint/2010/main" val="3294566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teksti ja sisältö">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2131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1818186"/>
            <a:ext cx="10525236" cy="640852"/>
          </a:xfrm>
          <a:effectLst/>
        </p:spPr>
        <p:txBody>
          <a:bodyPr>
            <a:normAutofit/>
          </a:bodyPr>
          <a:lstStyle>
            <a:lvl1pPr marL="0" indent="0" algn="ctr">
              <a:buNone/>
              <a:defRPr sz="2400" i="1">
                <a:solidFill>
                  <a:schemeClr val="tx2"/>
                </a:solidFill>
              </a:defRPr>
            </a:lvl1pPr>
          </a:lstStyle>
          <a:p>
            <a:r>
              <a:rPr lang="fi-FI"/>
              <a:t>Otsikko</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31850" y="2577783"/>
            <a:ext cx="4966522" cy="3642042"/>
          </a:xfrm>
          <a:prstGeom prst="rect">
            <a:avLst/>
          </a:prstGeom>
          <a:effectLst/>
        </p:spPr>
        <p:txBody>
          <a:bodyPr/>
          <a:lstStyle>
            <a:lvl1pPr marL="342900" indent="-342900" algn="l">
              <a:buClr>
                <a:schemeClr val="tx2"/>
              </a:buClr>
              <a:buFont typeface="Arial" panose="020B0604020202020204" pitchFamily="34" charset="0"/>
              <a:buChar char="•"/>
              <a:defRPr sz="2400">
                <a:solidFill>
                  <a:schemeClr val="tx2"/>
                </a:solidFill>
              </a:defRPr>
            </a:lvl1pPr>
            <a:lvl2pPr marL="800100" indent="-342900" algn="l">
              <a:buClr>
                <a:schemeClr val="tx2"/>
              </a:buClr>
              <a:buFont typeface="Courier New" panose="02070309020205020404" pitchFamily="49" charset="0"/>
              <a:buChar char="o"/>
              <a:defRPr sz="2000">
                <a:solidFill>
                  <a:schemeClr val="tx2"/>
                </a:solidFill>
              </a:defRPr>
            </a:lvl2pPr>
            <a:lvl3pPr marL="1200150" indent="-285750" algn="l">
              <a:buClr>
                <a:schemeClr val="tx2"/>
              </a:buClr>
              <a:buFont typeface="Wingdings" pitchFamily="2" charset="2"/>
              <a:buChar char="§"/>
              <a:defRPr sz="1800">
                <a:solidFill>
                  <a:schemeClr val="tx2"/>
                </a:solidFill>
              </a:defRPr>
            </a:lvl3pPr>
            <a:lvl4pPr marL="1657350" indent="-285750" algn="l">
              <a:buClr>
                <a:schemeClr val="tx2"/>
              </a:buClr>
              <a:buFont typeface="Wingdings" pitchFamily="2" charset="2"/>
              <a:buChar char="§"/>
              <a:defRPr sz="1600">
                <a:solidFill>
                  <a:schemeClr val="tx2"/>
                </a:solidFill>
              </a:defRPr>
            </a:lvl4pPr>
            <a:lvl5pPr marL="2114550" indent="-285750" algn="l">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3">
            <a:extLst>
              <a:ext uri="{FF2B5EF4-FFF2-40B4-BE49-F238E27FC236}">
                <a16:creationId xmlns:a16="http://schemas.microsoft.com/office/drawing/2014/main" id="{AB1A52CF-0DED-2B41-9D9E-F377E3E3C879}"/>
              </a:ext>
            </a:extLst>
          </p:cNvPr>
          <p:cNvSpPr>
            <a:spLocks noGrp="1"/>
          </p:cNvSpPr>
          <p:nvPr>
            <p:ph sz="quarter" idx="15"/>
          </p:nvPr>
        </p:nvSpPr>
        <p:spPr>
          <a:xfrm>
            <a:off x="6280150" y="2595880"/>
            <a:ext cx="5067300" cy="3641725"/>
          </a:xfrm>
          <a:effectLst/>
        </p:spPr>
        <p:txBody>
          <a:bodyPr>
            <a:normAutofit/>
          </a:bodyPr>
          <a:lstStyle>
            <a:lvl1pPr marL="342900" indent="-342900" algn="l">
              <a:buClr>
                <a:schemeClr val="tx2"/>
              </a:buClr>
              <a:buFont typeface="Arial" panose="020B0604020202020204" pitchFamily="34" charset="0"/>
              <a:buChar char="•"/>
              <a:defRPr sz="2400">
                <a:solidFill>
                  <a:schemeClr val="tx2"/>
                </a:solidFill>
              </a:defRPr>
            </a:lvl1pPr>
            <a:lvl2pPr algn="l">
              <a:buClr>
                <a:schemeClr val="tx2"/>
              </a:buClr>
              <a:defRPr sz="2000">
                <a:solidFill>
                  <a:schemeClr val="tx2"/>
                </a:solidFill>
              </a:defRPr>
            </a:lvl2pPr>
            <a:lvl3pPr marL="1143000" indent="-228600" algn="l">
              <a:buClr>
                <a:schemeClr val="tx2"/>
              </a:buClr>
              <a:buFont typeface="Wingdings" pitchFamily="2" charset="2"/>
              <a:buChar char="§"/>
              <a:defRPr sz="1800">
                <a:solidFill>
                  <a:schemeClr val="tx2"/>
                </a:solidFill>
              </a:defRPr>
            </a:lvl3pPr>
            <a:lvl4pPr marL="1600200" indent="-228600" algn="l">
              <a:buClr>
                <a:schemeClr val="tx2"/>
              </a:buClr>
              <a:buFont typeface="Wingdings" pitchFamily="2" charset="2"/>
              <a:buChar char="§"/>
              <a:defRPr sz="1600">
                <a:solidFill>
                  <a:schemeClr val="tx2"/>
                </a:solidFill>
              </a:defRPr>
            </a:lvl4pPr>
            <a:lvl5pPr marL="2057400" indent="-228600" algn="l">
              <a:buClr>
                <a:schemeClr val="tx2"/>
              </a:buClr>
              <a:buFont typeface="Wingdings" pitchFamily="2" charset="2"/>
              <a:buChar char="§"/>
              <a:defRPr sz="1600">
                <a:solidFill>
                  <a:schemeClr val="tx2"/>
                </a:solidFill>
              </a:defRPr>
            </a:lvl5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6BB38-9D60-314D-953C-E4852C9DE2CB}"/>
              </a:ext>
            </a:extLst>
          </p:cNvPr>
          <p:cNvSpPr>
            <a:spLocks noGrp="1"/>
          </p:cNvSpPr>
          <p:nvPr>
            <p:ph type="dt" sz="half" idx="10"/>
          </p:nvPr>
        </p:nvSpPr>
        <p:spPr/>
        <p:txBody>
          <a:bodyPr/>
          <a:lstStyle>
            <a:lvl1pPr>
              <a:defRPr>
                <a:solidFill>
                  <a:schemeClr val="tx1">
                    <a:lumMod val="75000"/>
                    <a:lumOff val="25000"/>
                  </a:schemeClr>
                </a:solidFill>
              </a:defRPr>
            </a:lvl1pPr>
          </a:lstStyle>
          <a:p>
            <a:fld id="{48705208-28F5-4EBD-B30F-0F98C1621763}" type="datetime1">
              <a:rPr lang="fi-FI" smtClean="0"/>
              <a:t>17.11.2022</a:t>
            </a:fld>
            <a:endParaRPr lang="fi-FI"/>
          </a:p>
        </p:txBody>
      </p:sp>
      <p:sp>
        <p:nvSpPr>
          <p:cNvPr id="6" name="Dian numeron paikkamerkki 5">
            <a:extLst>
              <a:ext uri="{FF2B5EF4-FFF2-40B4-BE49-F238E27FC236}">
                <a16:creationId xmlns:a16="http://schemas.microsoft.com/office/drawing/2014/main" id="{CB2CC15D-54FB-394B-9156-B7B3BA66510E}"/>
              </a:ext>
            </a:extLst>
          </p:cNvPr>
          <p:cNvSpPr>
            <a:spLocks noGrp="1"/>
          </p:cNvSpPr>
          <p:nvPr>
            <p:ph type="sldNum" sz="quarter" idx="12"/>
          </p:nvPr>
        </p:nvSpPr>
        <p:spPr/>
        <p:txBody>
          <a:bodyPr/>
          <a:lstStyle>
            <a:lvl1pPr>
              <a:defRPr>
                <a:solidFill>
                  <a:schemeClr val="tx1">
                    <a:lumMod val="75000"/>
                    <a:lumOff val="25000"/>
                  </a:schemeClr>
                </a:solidFill>
              </a:defRPr>
            </a:lvl1pPr>
          </a:lstStyle>
          <a:p>
            <a:fld id="{F3EE06F1-2D77-A44E-97FA-F679B9CB76D5}" type="slidenum">
              <a:rPr lang="fi-FI" smtClean="0"/>
              <a:pPr/>
              <a:t>‹#›</a:t>
            </a:fld>
            <a:endParaRPr lang="fi-FI"/>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11" name="Alatunnisteen paikkamerkki 6">
            <a:extLst>
              <a:ext uri="{FF2B5EF4-FFF2-40B4-BE49-F238E27FC236}">
                <a16:creationId xmlns:a16="http://schemas.microsoft.com/office/drawing/2014/main" id="{A12F04CB-ECF6-4F64-AACC-9FB0DFBA1BD7}"/>
              </a:ext>
            </a:extLst>
          </p:cNvPr>
          <p:cNvSpPr>
            <a:spLocks noGrp="1"/>
          </p:cNvSpPr>
          <p:nvPr>
            <p:ph type="ftr" sz="quarter" idx="11"/>
          </p:nvPr>
        </p:nvSpPr>
        <p:spPr>
          <a:xfrm>
            <a:off x="4121668" y="6356350"/>
            <a:ext cx="3935963" cy="365125"/>
          </a:xfrm>
        </p:spPr>
        <p:txBody>
          <a:bodyPr/>
          <a:lstStyle/>
          <a:p>
            <a:endParaRPr lang="fi-FI"/>
          </a:p>
        </p:txBody>
      </p:sp>
    </p:spTree>
    <p:extLst>
      <p:ext uri="{BB962C8B-B14F-4D97-AF65-F5344CB8AC3E}">
        <p14:creationId xmlns:p14="http://schemas.microsoft.com/office/powerpoint/2010/main" val="17428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1740275"/>
            <a:ext cx="10515600" cy="1060926"/>
          </a:xfrm>
          <a:prstGeom prst="rect">
            <a:avLst/>
          </a:prstGeom>
          <a:effectLst/>
        </p:spPr>
        <p:txBody>
          <a:bodyPr anchor="t"/>
          <a:lstStyle>
            <a:lvl1pPr algn="ctr">
              <a:defRPr sz="6000"/>
            </a:lvl1pPr>
          </a:lstStyle>
          <a:p>
            <a:r>
              <a:rPr lang="fi-FI"/>
              <a:t>Muokkaa </a:t>
            </a:r>
            <a:r>
              <a:rPr lang="fi-FI" err="1"/>
              <a:t>ots</a:t>
            </a:r>
            <a:r>
              <a:rPr lang="fi-FI"/>
              <a:t>. </a:t>
            </a:r>
            <a:r>
              <a:rPr lang="fi-FI" err="1"/>
              <a:t>perustyyl</a:t>
            </a:r>
            <a:r>
              <a:rPr lang="fi-FI"/>
              <a:t>. </a:t>
            </a:r>
          </a:p>
        </p:txBody>
      </p:sp>
      <p:sp>
        <p:nvSpPr>
          <p:cNvPr id="10" name="Sisällön paikkamerkki 12">
            <a:extLst>
              <a:ext uri="{FF2B5EF4-FFF2-40B4-BE49-F238E27FC236}">
                <a16:creationId xmlns:a16="http://schemas.microsoft.com/office/drawing/2014/main" id="{90E7C219-D873-F54B-B815-E630286C7B77}"/>
              </a:ext>
            </a:extLst>
          </p:cNvPr>
          <p:cNvSpPr>
            <a:spLocks noGrp="1"/>
          </p:cNvSpPr>
          <p:nvPr>
            <p:ph sz="quarter" idx="14" hasCustomPrompt="1"/>
          </p:nvPr>
        </p:nvSpPr>
        <p:spPr>
          <a:xfrm>
            <a:off x="822215" y="2837146"/>
            <a:ext cx="10525236" cy="2123934"/>
          </a:xfrm>
          <a:effectLst/>
        </p:spPr>
        <p:txBody>
          <a:bodyPr>
            <a:normAutofit/>
          </a:bodyPr>
          <a:lstStyle>
            <a:lvl1pPr marL="0" indent="0" algn="ctr">
              <a:buNone/>
              <a:defRPr sz="2400" i="1"/>
            </a:lvl1pPr>
          </a:lstStyle>
          <a:p>
            <a:r>
              <a:rPr lang="fi-FI"/>
              <a:t>Otsikko</a:t>
            </a:r>
          </a:p>
        </p:txBody>
      </p:sp>
      <p:sp>
        <p:nvSpPr>
          <p:cNvPr id="12" name="Päivämäärän paikkamerkki 3">
            <a:extLst>
              <a:ext uri="{FF2B5EF4-FFF2-40B4-BE49-F238E27FC236}">
                <a16:creationId xmlns:a16="http://schemas.microsoft.com/office/drawing/2014/main" id="{45FD7726-1602-7542-AFC5-AB34F30535FE}"/>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78C21-47CD-4090-848B-CDE75E453B56}" type="datetime1">
              <a:rPr lang="fi-FI" smtClean="0"/>
              <a:t>17.11.2022</a:t>
            </a:fld>
            <a:endParaRPr lang="fi-FI"/>
          </a:p>
        </p:txBody>
      </p:sp>
      <p:sp>
        <p:nvSpPr>
          <p:cNvPr id="13" name="Dian numeron paikkamerkki 5">
            <a:extLst>
              <a:ext uri="{FF2B5EF4-FFF2-40B4-BE49-F238E27FC236}">
                <a16:creationId xmlns:a16="http://schemas.microsoft.com/office/drawing/2014/main" id="{FDD5F319-0789-DE4E-ABA0-7E7439D55DE1}"/>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FBD76F2B-45DB-4C94-97C2-D60CBF6353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8" name="Alatunnisteen paikkamerkki 6">
            <a:extLst>
              <a:ext uri="{FF2B5EF4-FFF2-40B4-BE49-F238E27FC236}">
                <a16:creationId xmlns:a16="http://schemas.microsoft.com/office/drawing/2014/main" id="{D1394ED2-75C7-4A59-AD2E-7D168B7AE7E1}"/>
              </a:ext>
            </a:extLst>
          </p:cNvPr>
          <p:cNvSpPr>
            <a:spLocks noGrp="1"/>
          </p:cNvSpPr>
          <p:nvPr>
            <p:ph type="ftr" sz="quarter" idx="11"/>
          </p:nvPr>
        </p:nvSpPr>
        <p:spPr>
          <a:xfrm>
            <a:off x="4121668" y="6356350"/>
            <a:ext cx="3935963" cy="365125"/>
          </a:xfrm>
        </p:spPr>
        <p:txBody>
          <a:bodyPr/>
          <a:lstStyle/>
          <a:p>
            <a:endParaRPr lang="fi-FI"/>
          </a:p>
        </p:txBody>
      </p:sp>
    </p:spTree>
    <p:extLst>
      <p:ext uri="{BB962C8B-B14F-4D97-AF65-F5344CB8AC3E}">
        <p14:creationId xmlns:p14="http://schemas.microsoft.com/office/powerpoint/2010/main" val="114245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teksti + aaltoikkuna">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03F6D011-47EA-6E4D-A27B-95CB34C178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416"/>
          <a:stretch/>
        </p:blipFill>
        <p:spPr>
          <a:xfrm>
            <a:off x="8324186" y="2492791"/>
            <a:ext cx="3854416" cy="4588086"/>
          </a:xfrm>
          <a:prstGeom prst="rect">
            <a:avLst/>
          </a:prstGeom>
        </p:spPr>
      </p:pic>
      <p:sp>
        <p:nvSpPr>
          <p:cNvPr id="9" name="Otsikko 1">
            <a:extLst>
              <a:ext uri="{FF2B5EF4-FFF2-40B4-BE49-F238E27FC236}">
                <a16:creationId xmlns:a16="http://schemas.microsoft.com/office/drawing/2014/main" id="{48726DB4-FA71-D144-8554-B6FC274FD4A0}"/>
              </a:ext>
            </a:extLst>
          </p:cNvPr>
          <p:cNvSpPr>
            <a:spLocks noGrp="1"/>
          </p:cNvSpPr>
          <p:nvPr>
            <p:ph type="title"/>
          </p:nvPr>
        </p:nvSpPr>
        <p:spPr>
          <a:xfrm>
            <a:off x="831850" y="714375"/>
            <a:ext cx="10515600" cy="1060926"/>
          </a:xfrm>
          <a:prstGeom prst="rect">
            <a:avLst/>
          </a:prstGeom>
          <a:effectLst/>
        </p:spPr>
        <p:txBody>
          <a:bodyPr anchor="t"/>
          <a:lstStyle>
            <a:lvl1pPr algn="ctr">
              <a:defRPr sz="6000">
                <a:solidFill>
                  <a:schemeClr val="tx2"/>
                </a:solidFill>
              </a:defRPr>
            </a:lvl1pPr>
          </a:lstStyle>
          <a:p>
            <a:r>
              <a:rPr lang="fi-FI"/>
              <a:t>Muokkaa </a:t>
            </a:r>
            <a:r>
              <a:rPr lang="fi-FI" err="1"/>
              <a:t>ots</a:t>
            </a:r>
            <a:r>
              <a:rPr lang="fi-FI"/>
              <a:t>. </a:t>
            </a:r>
            <a:r>
              <a:rPr lang="fi-FI" err="1"/>
              <a:t>perustyyl</a:t>
            </a:r>
            <a:r>
              <a:rPr lang="fi-FI"/>
              <a:t>. </a:t>
            </a:r>
          </a:p>
        </p:txBody>
      </p:sp>
      <p:sp>
        <p:nvSpPr>
          <p:cNvPr id="3" name="Tekstin paikkamerkki 2">
            <a:extLst>
              <a:ext uri="{FF2B5EF4-FFF2-40B4-BE49-F238E27FC236}">
                <a16:creationId xmlns:a16="http://schemas.microsoft.com/office/drawing/2014/main" id="{CB7DD24E-B9EC-D441-A777-25616DBF5C0E}"/>
              </a:ext>
            </a:extLst>
          </p:cNvPr>
          <p:cNvSpPr>
            <a:spLocks noGrp="1"/>
          </p:cNvSpPr>
          <p:nvPr>
            <p:ph type="body" idx="1"/>
          </p:nvPr>
        </p:nvSpPr>
        <p:spPr>
          <a:xfrm>
            <a:off x="845918" y="2011680"/>
            <a:ext cx="7478268" cy="4208145"/>
          </a:xfrm>
          <a:prstGeom prst="rect">
            <a:avLst/>
          </a:prstGeom>
          <a:effectLst/>
        </p:spPr>
        <p:txBody>
          <a:bodyPr>
            <a:normAutofit/>
          </a:bodyPr>
          <a:lstStyle>
            <a:lvl1pPr marL="342900" indent="-342900" algn="l">
              <a:lnSpc>
                <a:spcPct val="100000"/>
              </a:lnSpc>
              <a:buClr>
                <a:schemeClr val="tx2"/>
              </a:buClr>
              <a:buFont typeface="Arial" panose="020B0604020202020204" pitchFamily="34" charset="0"/>
              <a:buChar char="•"/>
              <a:defRPr sz="2400">
                <a:solidFill>
                  <a:schemeClr val="tx2"/>
                </a:solidFill>
              </a:defRPr>
            </a:lvl1pPr>
            <a:lvl2pPr marL="800100" indent="-342900" algn="l">
              <a:lnSpc>
                <a:spcPct val="100000"/>
              </a:lnSpc>
              <a:buClr>
                <a:schemeClr val="tx2"/>
              </a:buClr>
              <a:buFont typeface="Courier New" panose="02070309020205020404" pitchFamily="49" charset="0"/>
              <a:buChar char="o"/>
              <a:defRPr sz="2000">
                <a:solidFill>
                  <a:schemeClr val="tx2"/>
                </a:solidFill>
              </a:defRPr>
            </a:lvl2pPr>
            <a:lvl3pPr marL="1200150" indent="-285750" algn="l">
              <a:lnSpc>
                <a:spcPct val="100000"/>
              </a:lnSpc>
              <a:buClr>
                <a:schemeClr val="tx2"/>
              </a:buClr>
              <a:buFont typeface="Wingdings" pitchFamily="2" charset="2"/>
              <a:buChar char="§"/>
              <a:defRPr sz="1800">
                <a:solidFill>
                  <a:schemeClr val="tx2"/>
                </a:solidFill>
              </a:defRPr>
            </a:lvl3pPr>
            <a:lvl4pPr marL="1657350" indent="-285750" algn="l">
              <a:lnSpc>
                <a:spcPct val="100000"/>
              </a:lnSpc>
              <a:buClr>
                <a:schemeClr val="tx2"/>
              </a:buClr>
              <a:buFont typeface="Wingdings" pitchFamily="2" charset="2"/>
              <a:buChar char="§"/>
              <a:defRPr sz="1600">
                <a:solidFill>
                  <a:schemeClr val="tx2"/>
                </a:solidFill>
              </a:defRPr>
            </a:lvl4pPr>
            <a:lvl5pPr marL="2114550" indent="-285750" algn="l">
              <a:lnSpc>
                <a:spcPct val="100000"/>
              </a:lnSpc>
              <a:buClr>
                <a:schemeClr val="tx2"/>
              </a:buClr>
              <a:buFont typeface="Wingdings" pitchFamily="2" charset="2"/>
              <a:buChar char="§"/>
              <a:defRPr sz="1600">
                <a:solidFill>
                  <a:schemeClr val="tx2"/>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C620B7B5-D500-2B4D-8E05-38D5EFF9927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5" name="Päivämäärän paikkamerkki 4"/>
          <p:cNvSpPr>
            <a:spLocks noGrp="1"/>
          </p:cNvSpPr>
          <p:nvPr>
            <p:ph type="dt" sz="half" idx="10"/>
          </p:nvPr>
        </p:nvSpPr>
        <p:spPr/>
        <p:txBody>
          <a:bodyPr/>
          <a:lstStyle/>
          <a:p>
            <a:fld id="{C7D98752-59B4-476B-82AD-A40B94580204}" type="datetime1">
              <a:rPr lang="fi-FI" smtClean="0"/>
              <a:t>17.11.2022</a:t>
            </a:fld>
            <a:endParaRPr lang="fi-FI"/>
          </a:p>
        </p:txBody>
      </p:sp>
      <p:sp>
        <p:nvSpPr>
          <p:cNvPr id="7" name="Alatunnisteen paikkamerkki 6"/>
          <p:cNvSpPr>
            <a:spLocks noGrp="1"/>
          </p:cNvSpPr>
          <p:nvPr>
            <p:ph type="ftr" sz="quarter" idx="11"/>
          </p:nvPr>
        </p:nvSpPr>
        <p:spPr>
          <a:xfrm>
            <a:off x="4121668" y="6356350"/>
            <a:ext cx="3935963" cy="365125"/>
          </a:xfrm>
        </p:spPr>
        <p:txBody>
          <a:bodyPr/>
          <a:lstStyle/>
          <a:p>
            <a:endParaRPr lang="fi-FI"/>
          </a:p>
        </p:txBody>
      </p:sp>
      <p:sp>
        <p:nvSpPr>
          <p:cNvPr id="8" name="Dian numeron paikkamerkki 7"/>
          <p:cNvSpPr>
            <a:spLocks noGrp="1"/>
          </p:cNvSpPr>
          <p:nvPr>
            <p:ph type="sldNum" sz="quarter" idx="12"/>
          </p:nvPr>
        </p:nvSpPr>
        <p:spPr/>
        <p:txBody>
          <a:bodyPr/>
          <a:lstStyle/>
          <a:p>
            <a:fld id="{F3EE06F1-2D77-A44E-97FA-F679B9CB76D5}" type="slidenum">
              <a:rPr lang="fi-FI" smtClean="0"/>
              <a:t>‹#›</a:t>
            </a:fld>
            <a:endParaRPr lang="fi-FI"/>
          </a:p>
        </p:txBody>
      </p:sp>
    </p:spTree>
    <p:extLst>
      <p:ext uri="{BB962C8B-B14F-4D97-AF65-F5344CB8AC3E}">
        <p14:creationId xmlns:p14="http://schemas.microsoft.com/office/powerpoint/2010/main" val="44581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tekti +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B1795-7E37-401E-B161-37AE45EF1BFC}"/>
              </a:ext>
            </a:extLst>
          </p:cNvPr>
          <p:cNvSpPr>
            <a:spLocks noGrp="1"/>
          </p:cNvSpPr>
          <p:nvPr>
            <p:ph type="title"/>
          </p:nvPr>
        </p:nvSpPr>
        <p:spPr>
          <a:xfrm>
            <a:off x="6324300" y="869315"/>
            <a:ext cx="5517180" cy="1737360"/>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7">
            <a:extLst>
              <a:ext uri="{FF2B5EF4-FFF2-40B4-BE49-F238E27FC236}">
                <a16:creationId xmlns:a16="http://schemas.microsoft.com/office/drawing/2014/main" id="{393D55FF-C447-4D7F-848A-B06FD2277D12}"/>
              </a:ext>
            </a:extLst>
          </p:cNvPr>
          <p:cNvSpPr>
            <a:spLocks noGrp="1"/>
          </p:cNvSpPr>
          <p:nvPr>
            <p:ph type="body" sz="quarter" idx="12"/>
          </p:nvPr>
        </p:nvSpPr>
        <p:spPr>
          <a:xfrm>
            <a:off x="6324600" y="2803525"/>
            <a:ext cx="5516563" cy="30178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a:extLst>
              <a:ext uri="{FF2B5EF4-FFF2-40B4-BE49-F238E27FC236}">
                <a16:creationId xmlns:a16="http://schemas.microsoft.com/office/drawing/2014/main" id="{58ADFD7B-648D-4C25-B7ED-1716805DE306}"/>
              </a:ext>
            </a:extLst>
          </p:cNvPr>
          <p:cNvSpPr>
            <a:spLocks noGrp="1"/>
          </p:cNvSpPr>
          <p:nvPr>
            <p:ph type="pic" sz="quarter" idx="13"/>
          </p:nvPr>
        </p:nvSpPr>
        <p:spPr>
          <a:xfrm>
            <a:off x="0" y="0"/>
            <a:ext cx="5867400" cy="6121400"/>
          </a:xfrm>
          <a:prstGeom prst="round2DiagRect">
            <a:avLst/>
          </a:prstGeom>
        </p:spPr>
        <p:txBody>
          <a:bodyPr/>
          <a:lstStyle/>
          <a:p>
            <a:endParaRPr lang="fi-FI"/>
          </a:p>
        </p:txBody>
      </p:sp>
      <p:sp>
        <p:nvSpPr>
          <p:cNvPr id="3" name="Päivämäärän paikkamerkki 2">
            <a:extLst>
              <a:ext uri="{FF2B5EF4-FFF2-40B4-BE49-F238E27FC236}">
                <a16:creationId xmlns:a16="http://schemas.microsoft.com/office/drawing/2014/main" id="{89CEB80D-BE46-40F8-99C4-B568A70147F6}"/>
              </a:ext>
            </a:extLst>
          </p:cNvPr>
          <p:cNvSpPr>
            <a:spLocks noGrp="1"/>
          </p:cNvSpPr>
          <p:nvPr>
            <p:ph type="dt" sz="half" idx="10"/>
          </p:nvPr>
        </p:nvSpPr>
        <p:spPr/>
        <p:txBody>
          <a:bodyPr/>
          <a:lstStyle/>
          <a:p>
            <a:fld id="{C3D7A13F-D567-42F3-9A2E-CC4847359E9D}" type="datetime1">
              <a:rPr lang="fi-FI" smtClean="0"/>
              <a:t>17.11.2022</a:t>
            </a:fld>
            <a:endParaRPr lang="fi-FI"/>
          </a:p>
        </p:txBody>
      </p:sp>
      <p:sp>
        <p:nvSpPr>
          <p:cNvPr id="4" name="Dian numeron paikkamerkki 3">
            <a:extLst>
              <a:ext uri="{FF2B5EF4-FFF2-40B4-BE49-F238E27FC236}">
                <a16:creationId xmlns:a16="http://schemas.microsoft.com/office/drawing/2014/main" id="{C89969B8-DA2E-4962-B8A8-9B53AC305B2A}"/>
              </a:ext>
            </a:extLst>
          </p:cNvPr>
          <p:cNvSpPr>
            <a:spLocks noGrp="1"/>
          </p:cNvSpPr>
          <p:nvPr>
            <p:ph type="sldNum" sz="quarter" idx="11"/>
          </p:nvPr>
        </p:nvSpPr>
        <p:spPr/>
        <p:txBody>
          <a:bodyPr/>
          <a:lstStyle/>
          <a:p>
            <a:fld id="{F3EE06F1-2D77-A44E-97FA-F679B9CB76D5}" type="slidenum">
              <a:rPr lang="fi-FI" smtClean="0"/>
              <a:t>‹#›</a:t>
            </a:fld>
            <a:endParaRPr lang="fi-FI"/>
          </a:p>
        </p:txBody>
      </p:sp>
      <p:pic>
        <p:nvPicPr>
          <p:cNvPr id="7" name="Kuva 6">
            <a:extLst>
              <a:ext uri="{FF2B5EF4-FFF2-40B4-BE49-F238E27FC236}">
                <a16:creationId xmlns:a16="http://schemas.microsoft.com/office/drawing/2014/main" id="{BDBA0311-57F4-475E-9D97-DE8E7A6EE5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9" name="Alatunnisteen paikkamerkki 6">
            <a:extLst>
              <a:ext uri="{FF2B5EF4-FFF2-40B4-BE49-F238E27FC236}">
                <a16:creationId xmlns:a16="http://schemas.microsoft.com/office/drawing/2014/main" id="{76104A99-28D5-40A7-A545-6C5199127278}"/>
              </a:ext>
            </a:extLst>
          </p:cNvPr>
          <p:cNvSpPr>
            <a:spLocks noGrp="1"/>
          </p:cNvSpPr>
          <p:nvPr>
            <p:ph type="ftr" sz="quarter" idx="14"/>
          </p:nvPr>
        </p:nvSpPr>
        <p:spPr>
          <a:xfrm>
            <a:off x="4121668" y="6356350"/>
            <a:ext cx="3935963" cy="365125"/>
          </a:xfrm>
        </p:spPr>
        <p:txBody>
          <a:bodyPr/>
          <a:lstStyle/>
          <a:p>
            <a:endParaRPr lang="fi-FI"/>
          </a:p>
        </p:txBody>
      </p:sp>
    </p:spTree>
    <p:extLst>
      <p:ext uri="{BB962C8B-B14F-4D97-AF65-F5344CB8AC3E}">
        <p14:creationId xmlns:p14="http://schemas.microsoft.com/office/powerpoint/2010/main" val="149122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teksti + vaale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tx1"/>
                </a:solidFill>
              </a:defRPr>
            </a:lvl1pPr>
          </a:lstStyle>
          <a:p>
            <a:fld id="{A225C8AE-C9AE-407C-943C-D103362DD840}" type="datetime1">
              <a:rPr lang="fi-FI" smtClean="0"/>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tx1"/>
                </a:solidFill>
              </a:defRPr>
            </a:lvl1pPr>
          </a:lstStyle>
          <a:p>
            <a:fld id="{F3EE06F1-2D77-A44E-97FA-F679B9CB76D5}" type="slidenum">
              <a:rPr lang="fi-FI" smtClean="0"/>
              <a:pPr/>
              <a:t>‹#›</a:t>
            </a:fld>
            <a:endParaRPr lang="fi-FI"/>
          </a:p>
        </p:txBody>
      </p:sp>
      <p:pic>
        <p:nvPicPr>
          <p:cNvPr id="18" name="Kuva 7">
            <a:extLst>
              <a:ext uri="{FF2B5EF4-FFF2-40B4-BE49-F238E27FC236}">
                <a16:creationId xmlns:a16="http://schemas.microsoft.com/office/drawing/2014/main" id="{70C5C3FC-118B-4E7A-BCF3-9D8A1A011B63}"/>
              </a:ext>
            </a:extLst>
          </p:cNvPr>
          <p:cNvPicPr>
            <a:picLocks noChangeAspect="1"/>
          </p:cNvPicPr>
          <p:nvPr userDrawn="1"/>
        </p:nvPicPr>
        <p:blipFill>
          <a:blip r:embed="rId3"/>
          <a:srcRect/>
          <a:stretch/>
        </p:blipFill>
        <p:spPr>
          <a:xfrm>
            <a:off x="242780" y="6353212"/>
            <a:ext cx="1231334" cy="311634"/>
          </a:xfrm>
          <a:prstGeom prst="rect">
            <a:avLst/>
          </a:prstGeom>
        </p:spPr>
      </p:pic>
      <p:pic>
        <p:nvPicPr>
          <p:cNvPr id="8" name="Kuva 7">
            <a:extLst>
              <a:ext uri="{FF2B5EF4-FFF2-40B4-BE49-F238E27FC236}">
                <a16:creationId xmlns:a16="http://schemas.microsoft.com/office/drawing/2014/main" id="{D355BB97-0882-4B31-848D-53C823A5589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50493" y="169756"/>
            <a:ext cx="1704382" cy="655442"/>
          </a:xfrm>
          <a:prstGeom prst="rect">
            <a:avLst/>
          </a:prstGeom>
        </p:spPr>
      </p:pic>
      <p:sp>
        <p:nvSpPr>
          <p:cNvPr id="9" name="Alatunnisteen paikkamerkki 6">
            <a:extLst>
              <a:ext uri="{FF2B5EF4-FFF2-40B4-BE49-F238E27FC236}">
                <a16:creationId xmlns:a16="http://schemas.microsoft.com/office/drawing/2014/main" id="{48EC4F66-7E04-4AA9-85EA-91BC5F94CF51}"/>
              </a:ext>
            </a:extLst>
          </p:cNvPr>
          <p:cNvSpPr>
            <a:spLocks noGrp="1"/>
          </p:cNvSpPr>
          <p:nvPr>
            <p:ph type="ftr" sz="quarter" idx="13"/>
          </p:nvPr>
        </p:nvSpPr>
        <p:spPr>
          <a:xfrm>
            <a:off x="1716894" y="6356350"/>
            <a:ext cx="3935963" cy="365125"/>
          </a:xfrm>
        </p:spPr>
        <p:txBody>
          <a:bodyPr/>
          <a:lstStyle>
            <a:lvl1pPr algn="l">
              <a:defRPr/>
            </a:lvl1pPr>
          </a:lstStyle>
          <a:p>
            <a:endParaRPr lang="fi-FI"/>
          </a:p>
        </p:txBody>
      </p:sp>
    </p:spTree>
    <p:extLst>
      <p:ext uri="{BB962C8B-B14F-4D97-AF65-F5344CB8AC3E}">
        <p14:creationId xmlns:p14="http://schemas.microsoft.com/office/powerpoint/2010/main" val="10944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teksti + tumma tausta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Vapaamuotoinen: Muoto 12">
            <a:extLst>
              <a:ext uri="{FF2B5EF4-FFF2-40B4-BE49-F238E27FC236}">
                <a16:creationId xmlns:a16="http://schemas.microsoft.com/office/drawing/2014/main" id="{290F879C-876C-42E4-A3A9-2AF98744281F}"/>
              </a:ext>
            </a:extLst>
          </p:cNvPr>
          <p:cNvSpPr/>
          <p:nvPr userDrawn="1"/>
        </p:nvSpPr>
        <p:spPr>
          <a:xfrm>
            <a:off x="0" y="0"/>
            <a:ext cx="7112020" cy="6858000"/>
          </a:xfrm>
          <a:custGeom>
            <a:avLst/>
            <a:gdLst>
              <a:gd name="connsiteX0" fmla="*/ 0 w 7112020"/>
              <a:gd name="connsiteY0" fmla="*/ 0 h 6858000"/>
              <a:gd name="connsiteX1" fmla="*/ 1016020 w 7112020"/>
              <a:gd name="connsiteY1" fmla="*/ 0 h 6858000"/>
              <a:gd name="connsiteX2" fmla="*/ 2042160 w 7112020"/>
              <a:gd name="connsiteY2" fmla="*/ 0 h 6858000"/>
              <a:gd name="connsiteX3" fmla="*/ 4328160 w 7112020"/>
              <a:gd name="connsiteY3" fmla="*/ 0 h 6858000"/>
              <a:gd name="connsiteX4" fmla="*/ 5079981 w 7112020"/>
              <a:gd name="connsiteY4" fmla="*/ 0 h 6858000"/>
              <a:gd name="connsiteX5" fmla="*/ 7112020 w 7112020"/>
              <a:gd name="connsiteY5" fmla="*/ 0 h 6858000"/>
              <a:gd name="connsiteX6" fmla="*/ 6096000 w 7112020"/>
              <a:gd name="connsiteY6" fmla="*/ 1016020 h 6858000"/>
              <a:gd name="connsiteX7" fmla="*/ 6096000 w 7112020"/>
              <a:gd name="connsiteY7" fmla="*/ 1158240 h 6858000"/>
              <a:gd name="connsiteX8" fmla="*/ 6096000 w 7112020"/>
              <a:gd name="connsiteY8" fmla="*/ 5841980 h 6858000"/>
              <a:gd name="connsiteX9" fmla="*/ 5079981 w 7112020"/>
              <a:gd name="connsiteY9" fmla="*/ 6858000 h 6858000"/>
              <a:gd name="connsiteX10" fmla="*/ 2042160 w 7112020"/>
              <a:gd name="connsiteY10" fmla="*/ 6858000 h 6858000"/>
              <a:gd name="connsiteX11" fmla="*/ 1016020 w 7112020"/>
              <a:gd name="connsiteY11" fmla="*/ 6858000 h 6858000"/>
              <a:gd name="connsiteX12" fmla="*/ 0 w 7112020"/>
              <a:gd name="connsiteY12" fmla="*/ 6858000 h 6858000"/>
              <a:gd name="connsiteX13" fmla="*/ 0 w 7112020"/>
              <a:gd name="connsiteY13" fmla="*/ 5841980 h 6858000"/>
              <a:gd name="connsiteX14" fmla="*/ 0 w 7112020"/>
              <a:gd name="connsiteY14" fmla="*/ 10160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12020" h="6858000">
                <a:moveTo>
                  <a:pt x="0" y="0"/>
                </a:moveTo>
                <a:lnTo>
                  <a:pt x="1016020" y="0"/>
                </a:lnTo>
                <a:lnTo>
                  <a:pt x="2042160" y="0"/>
                </a:lnTo>
                <a:lnTo>
                  <a:pt x="4328160" y="0"/>
                </a:lnTo>
                <a:lnTo>
                  <a:pt x="5079981" y="0"/>
                </a:lnTo>
                <a:lnTo>
                  <a:pt x="7112020" y="0"/>
                </a:lnTo>
                <a:cubicBezTo>
                  <a:pt x="6550888" y="0"/>
                  <a:pt x="6096000" y="454888"/>
                  <a:pt x="6096000" y="1016020"/>
                </a:cubicBezTo>
                <a:lnTo>
                  <a:pt x="6096000" y="1158240"/>
                </a:lnTo>
                <a:lnTo>
                  <a:pt x="6096000" y="5841980"/>
                </a:lnTo>
                <a:cubicBezTo>
                  <a:pt x="6096000" y="6403112"/>
                  <a:pt x="5641112" y="6858000"/>
                  <a:pt x="5079981" y="6858000"/>
                </a:cubicBezTo>
                <a:lnTo>
                  <a:pt x="2042160" y="6858000"/>
                </a:lnTo>
                <a:lnTo>
                  <a:pt x="1016020" y="6858000"/>
                </a:lnTo>
                <a:lnTo>
                  <a:pt x="0" y="6858000"/>
                </a:lnTo>
                <a:lnTo>
                  <a:pt x="0" y="5841980"/>
                </a:lnTo>
                <a:lnTo>
                  <a:pt x="0" y="10160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9F9DDE03-5326-4695-9BC0-753D5E9E7AF8}"/>
              </a:ext>
            </a:extLst>
          </p:cNvPr>
          <p:cNvSpPr>
            <a:spLocks noGrp="1"/>
          </p:cNvSpPr>
          <p:nvPr>
            <p:ph type="title"/>
          </p:nvPr>
        </p:nvSpPr>
        <p:spPr>
          <a:xfrm>
            <a:off x="731520" y="807085"/>
            <a:ext cx="4753303" cy="1558268"/>
          </a:xfrm>
        </p:spPr>
        <p:txBody>
          <a:bodyPr/>
          <a:lstStyle>
            <a:lvl1pPr algn="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Päivämäärän paikkamerkki 2">
            <a:extLst>
              <a:ext uri="{FF2B5EF4-FFF2-40B4-BE49-F238E27FC236}">
                <a16:creationId xmlns:a16="http://schemas.microsoft.com/office/drawing/2014/main" id="{9F622A84-4D6B-4CB6-BF96-6069573082B6}"/>
              </a:ext>
            </a:extLst>
          </p:cNvPr>
          <p:cNvSpPr>
            <a:spLocks noGrp="1"/>
          </p:cNvSpPr>
          <p:nvPr>
            <p:ph type="dt" sz="half" idx="10"/>
          </p:nvPr>
        </p:nvSpPr>
        <p:spPr/>
        <p:txBody>
          <a:bodyPr/>
          <a:lstStyle>
            <a:lvl1pPr>
              <a:defRPr>
                <a:solidFill>
                  <a:schemeClr val="bg1"/>
                </a:solidFill>
              </a:defRPr>
            </a:lvl1pPr>
          </a:lstStyle>
          <a:p>
            <a:fld id="{16033663-A527-4D2C-BF2A-AE4E33409CF6}" type="datetime1">
              <a:rPr lang="fi-FI" smtClean="0"/>
              <a:t>17.11.2022</a:t>
            </a:fld>
            <a:endParaRPr lang="fi-FI"/>
          </a:p>
        </p:txBody>
      </p:sp>
      <p:sp>
        <p:nvSpPr>
          <p:cNvPr id="4" name="Dian numeron paikkamerkki 3">
            <a:extLst>
              <a:ext uri="{FF2B5EF4-FFF2-40B4-BE49-F238E27FC236}">
                <a16:creationId xmlns:a16="http://schemas.microsoft.com/office/drawing/2014/main" id="{B73678F5-7CE2-4488-A210-3ECBE48DDE07}"/>
              </a:ext>
            </a:extLst>
          </p:cNvPr>
          <p:cNvSpPr>
            <a:spLocks noGrp="1"/>
          </p:cNvSpPr>
          <p:nvPr>
            <p:ph type="sldNum" sz="quarter" idx="11"/>
          </p:nvPr>
        </p:nvSpPr>
        <p:spPr/>
        <p:txBody>
          <a:bodyPr/>
          <a:lstStyle>
            <a:lvl1pPr>
              <a:defRPr>
                <a:solidFill>
                  <a:schemeClr val="bg1"/>
                </a:solidFill>
              </a:defRPr>
            </a:lvl1pPr>
          </a:lstStyle>
          <a:p>
            <a:fld id="{F3EE06F1-2D77-A44E-97FA-F679B9CB76D5}" type="slidenum">
              <a:rPr lang="fi-FI" smtClean="0"/>
              <a:pPr/>
              <a:t>‹#›</a:t>
            </a:fld>
            <a:endParaRPr lang="fi-FI"/>
          </a:p>
        </p:txBody>
      </p:sp>
      <p:sp>
        <p:nvSpPr>
          <p:cNvPr id="15" name="Tekstin paikkamerkki 14">
            <a:extLst>
              <a:ext uri="{FF2B5EF4-FFF2-40B4-BE49-F238E27FC236}">
                <a16:creationId xmlns:a16="http://schemas.microsoft.com/office/drawing/2014/main" id="{631E663F-D20D-44F7-A50A-D02E51C65710}"/>
              </a:ext>
            </a:extLst>
          </p:cNvPr>
          <p:cNvSpPr>
            <a:spLocks noGrp="1"/>
          </p:cNvSpPr>
          <p:nvPr>
            <p:ph type="body" sz="quarter" idx="12"/>
          </p:nvPr>
        </p:nvSpPr>
        <p:spPr>
          <a:xfrm>
            <a:off x="731510" y="2636838"/>
            <a:ext cx="4753303" cy="34147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8" name="Kuva 7">
            <a:extLst>
              <a:ext uri="{FF2B5EF4-FFF2-40B4-BE49-F238E27FC236}">
                <a16:creationId xmlns:a16="http://schemas.microsoft.com/office/drawing/2014/main" id="{70C5C3FC-118B-4E7A-BCF3-9D8A1A011B63}"/>
              </a:ext>
            </a:extLst>
          </p:cNvPr>
          <p:cNvPicPr>
            <a:picLocks noChangeAspect="1"/>
          </p:cNvPicPr>
          <p:nvPr userDrawn="1"/>
        </p:nvPicPr>
        <p:blipFill>
          <a:blip r:embed="rId3"/>
          <a:srcRect/>
          <a:stretch/>
        </p:blipFill>
        <p:spPr>
          <a:xfrm>
            <a:off x="242780" y="6353212"/>
            <a:ext cx="1231334" cy="311634"/>
          </a:xfrm>
          <a:prstGeom prst="rect">
            <a:avLst/>
          </a:prstGeom>
        </p:spPr>
      </p:pic>
      <p:pic>
        <p:nvPicPr>
          <p:cNvPr id="19" name="Kuva 18">
            <a:extLst>
              <a:ext uri="{FF2B5EF4-FFF2-40B4-BE49-F238E27FC236}">
                <a16:creationId xmlns:a16="http://schemas.microsoft.com/office/drawing/2014/main" id="{C362B3E9-73F5-4134-84DB-F508B7E544C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348678" y="167869"/>
            <a:ext cx="1704381" cy="655442"/>
          </a:xfrm>
          <a:prstGeom prst="rect">
            <a:avLst/>
          </a:prstGeom>
        </p:spPr>
      </p:pic>
      <p:sp>
        <p:nvSpPr>
          <p:cNvPr id="9" name="Alatunnisteen paikkamerkki 6">
            <a:extLst>
              <a:ext uri="{FF2B5EF4-FFF2-40B4-BE49-F238E27FC236}">
                <a16:creationId xmlns:a16="http://schemas.microsoft.com/office/drawing/2014/main" id="{46F6A812-6B7A-45B8-AF4D-90EC164FCCA3}"/>
              </a:ext>
            </a:extLst>
          </p:cNvPr>
          <p:cNvSpPr>
            <a:spLocks noGrp="1"/>
          </p:cNvSpPr>
          <p:nvPr>
            <p:ph type="ftr" sz="quarter" idx="13"/>
          </p:nvPr>
        </p:nvSpPr>
        <p:spPr>
          <a:xfrm>
            <a:off x="1716894" y="6356350"/>
            <a:ext cx="3935963" cy="365125"/>
          </a:xfrm>
        </p:spPr>
        <p:txBody>
          <a:bodyPr/>
          <a:lstStyle>
            <a:lvl1pPr algn="l">
              <a:defRPr/>
            </a:lvl1pPr>
          </a:lstStyle>
          <a:p>
            <a:endParaRPr lang="fi-FI"/>
          </a:p>
        </p:txBody>
      </p:sp>
    </p:spTree>
    <p:extLst>
      <p:ext uri="{BB962C8B-B14F-4D97-AF65-F5344CB8AC3E}">
        <p14:creationId xmlns:p14="http://schemas.microsoft.com/office/powerpoint/2010/main" val="3143872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84EEB84-A5B0-1748-81A0-4D57AA8CB813}"/>
              </a:ext>
            </a:extLst>
          </p:cNvPr>
          <p:cNvSpPr>
            <a:spLocks noGrp="1"/>
          </p:cNvSpPr>
          <p:nvPr>
            <p:ph type="title"/>
          </p:nvPr>
        </p:nvSpPr>
        <p:spPr>
          <a:xfrm>
            <a:off x="2709332" y="799340"/>
            <a:ext cx="6581429" cy="132556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9" name="Kuva 18">
            <a:extLst>
              <a:ext uri="{FF2B5EF4-FFF2-40B4-BE49-F238E27FC236}">
                <a16:creationId xmlns:a16="http://schemas.microsoft.com/office/drawing/2014/main" id="{2125818B-1E20-E141-9491-35C87640338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69708" y="136525"/>
            <a:ext cx="2484239" cy="955346"/>
          </a:xfrm>
          <a:prstGeom prst="rect">
            <a:avLst/>
          </a:prstGeom>
          <a:effectLst>
            <a:outerShdw blurRad="139700" dist="12700" dir="2700000" algn="tl" rotWithShape="0">
              <a:prstClr val="black">
                <a:alpha val="40000"/>
              </a:prstClr>
            </a:outerShdw>
          </a:effectLst>
        </p:spPr>
      </p:pic>
      <p:pic>
        <p:nvPicPr>
          <p:cNvPr id="5" name="Kuva 4">
            <a:extLst>
              <a:ext uri="{FF2B5EF4-FFF2-40B4-BE49-F238E27FC236}">
                <a16:creationId xmlns:a16="http://schemas.microsoft.com/office/drawing/2014/main" id="{10593290-AA67-496D-B707-1DEA98C86F0F}"/>
              </a:ext>
            </a:extLst>
          </p:cNvPr>
          <p:cNvPicPr>
            <a:picLocks noChangeAspect="1"/>
          </p:cNvPicPr>
          <p:nvPr userDrawn="1"/>
        </p:nvPicPr>
        <p:blipFill>
          <a:blip r:embed="rId5"/>
          <a:srcRect/>
          <a:stretch/>
        </p:blipFill>
        <p:spPr>
          <a:xfrm>
            <a:off x="242781" y="6356350"/>
            <a:ext cx="1238935" cy="311634"/>
          </a:xfrm>
          <a:prstGeom prst="rect">
            <a:avLst/>
          </a:prstGeom>
        </p:spPr>
      </p:pic>
    </p:spTree>
    <p:extLst>
      <p:ext uri="{BB962C8B-B14F-4D97-AF65-F5344CB8AC3E}">
        <p14:creationId xmlns:p14="http://schemas.microsoft.com/office/powerpoint/2010/main" val="1949849205"/>
      </p:ext>
    </p:extLst>
  </p:cSld>
  <p:clrMap bg1="dk1" tx1="lt1" bg2="dk2" tx2="lt2" accent1="accent1" accent2="accent2" accent3="accent3" accent4="accent4" accent5="accent5" accent6="accent6" hlink="hlink" folHlink="folHlink"/>
  <p:sldLayoutIdLst>
    <p:sldLayoutId id="2147483679" r:id="rId1"/>
  </p:sldLayoutIdLst>
  <p:hf hd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Clr>
          <a:schemeClr val="accent2"/>
        </a:buClr>
        <a:buFont typeface="Courier New" panose="02070309020205020404" pitchFamily="49" charset="0"/>
        <a:buChar char="o"/>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Clr>
          <a:schemeClr val="accent2"/>
        </a:buClr>
        <a:buFont typeface="Wingdings" pitchFamily="2" charset="2"/>
        <a:buChar char="Ø"/>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Clr>
          <a:schemeClr val="accent2"/>
        </a:buClr>
        <a:buFont typeface="Helvetica" pitchFamily="2"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DF25A-8906-4EDD-BF38-36838DA0A270}"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11" name="Kuva 7">
            <a:extLst>
              <a:ext uri="{FF2B5EF4-FFF2-40B4-BE49-F238E27FC236}">
                <a16:creationId xmlns:a16="http://schemas.microsoft.com/office/drawing/2014/main" id="{36EEFE7A-A019-8245-8B1B-79373550A02F}"/>
              </a:ext>
            </a:extLst>
          </p:cNvPr>
          <p:cNvPicPr>
            <a:picLocks noChangeAspect="1"/>
          </p:cNvPicPr>
          <p:nvPr userDrawn="1"/>
        </p:nvPicPr>
        <p:blipFill>
          <a:blip r:embed="rId10"/>
          <a:srcRect/>
          <a:stretch/>
        </p:blipFill>
        <p:spPr>
          <a:xfrm>
            <a:off x="242780" y="6353212"/>
            <a:ext cx="1231334" cy="311634"/>
          </a:xfrm>
          <a:prstGeom prst="rect">
            <a:avLst/>
          </a:prstGeom>
        </p:spPr>
      </p:pic>
      <p:sp>
        <p:nvSpPr>
          <p:cNvPr id="2" name="Alatunnisteen paikkamerkki 1">
            <a:extLst>
              <a:ext uri="{FF2B5EF4-FFF2-40B4-BE49-F238E27FC236}">
                <a16:creationId xmlns:a16="http://schemas.microsoft.com/office/drawing/2014/main" id="{EFEB5C75-9C88-46D4-947C-D7483FA5A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984712758"/>
      </p:ext>
    </p:extLst>
  </p:cSld>
  <p:clrMap bg1="lt1" tx1="dk1" bg2="lt2" tx2="dk2" accent1="accent1" accent2="accent2" accent3="accent3" accent4="accent4" accent5="accent5" accent6="accent6" hlink="hlink" folHlink="folHlink"/>
  <p:sldLayoutIdLst>
    <p:sldLayoutId id="2147483734" r:id="rId1"/>
    <p:sldLayoutId id="2147483742" r:id="rId2"/>
    <p:sldLayoutId id="2147483733" r:id="rId3"/>
    <p:sldLayoutId id="2147483736" r:id="rId4"/>
    <p:sldLayoutId id="2147483748" r:id="rId5"/>
    <p:sldLayoutId id="2147483687" r:id="rId6"/>
    <p:sldLayoutId id="2147483686" r:id="rId7"/>
    <p:sldLayoutId id="2147483688" r:id="rId8"/>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2C048-585D-44BA-8C2D-64983F0B70FA}"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9" name="Kuva 8">
            <a:extLst>
              <a:ext uri="{FF2B5EF4-FFF2-40B4-BE49-F238E27FC236}">
                <a16:creationId xmlns:a16="http://schemas.microsoft.com/office/drawing/2014/main" id="{A4EB6745-5D38-414D-8F18-78AE802E20C7}"/>
              </a:ext>
            </a:extLst>
          </p:cNvPr>
          <p:cNvPicPr>
            <a:picLocks noChangeAspect="1"/>
          </p:cNvPicPr>
          <p:nvPr userDrawn="1"/>
        </p:nvPicPr>
        <p:blipFill>
          <a:blip r:embed="rId10"/>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382AD9C5-3DA3-4566-9BA7-6876F9455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991031939"/>
      </p:ext>
    </p:extLst>
  </p:cSld>
  <p:clrMap bg1="dk1" tx1="lt1" bg2="dk2" tx2="lt2" accent1="accent1" accent2="accent2" accent3="accent3" accent4="accent4" accent5="accent5" accent6="accent6" hlink="hlink" folHlink="folHlink"/>
  <p:sldLayoutIdLst>
    <p:sldLayoutId id="2147483741" r:id="rId1"/>
    <p:sldLayoutId id="2147483738" r:id="rId2"/>
    <p:sldLayoutId id="2147483737" r:id="rId3"/>
    <p:sldLayoutId id="2147483739" r:id="rId4"/>
    <p:sldLayoutId id="2147483740" r:id="rId5"/>
    <p:sldLayoutId id="2147483706" r:id="rId6"/>
    <p:sldLayoutId id="2147483705" r:id="rId7"/>
    <p:sldLayoutId id="2147483704" r:id="rId8"/>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D3963"/>
        </a:solidFill>
        <a:effectLst/>
      </p:bgPr>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58578-BC5F-4B15-8F5D-0DD369EB3107}"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8" name="Kuva 7">
            <a:extLst>
              <a:ext uri="{FF2B5EF4-FFF2-40B4-BE49-F238E27FC236}">
                <a16:creationId xmlns:a16="http://schemas.microsoft.com/office/drawing/2014/main" id="{A1B44897-2509-47CF-8B3C-182C95A8055F}"/>
              </a:ext>
            </a:extLst>
          </p:cNvPr>
          <p:cNvPicPr>
            <a:picLocks noChangeAspect="1"/>
          </p:cNvPicPr>
          <p:nvPr userDrawn="1"/>
        </p:nvPicPr>
        <p:blipFill>
          <a:blip r:embed="rId10"/>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D9784348-D887-4F24-AD29-F32FB63D9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682510716"/>
      </p:ext>
    </p:extLst>
  </p:cSld>
  <p:clrMap bg1="dk1" tx1="lt1" bg2="dk2" tx2="lt2" accent1="accent1" accent2="accent2" accent3="accent3" accent4="accent4" accent5="accent5" accent6="accent6" hlink="hlink" folHlink="folHlink"/>
  <p:sldLayoutIdLst>
    <p:sldLayoutId id="2147483747" r:id="rId1"/>
    <p:sldLayoutId id="2147483744" r:id="rId2"/>
    <p:sldLayoutId id="2147483743" r:id="rId3"/>
    <p:sldLayoutId id="2147483745" r:id="rId4"/>
    <p:sldLayoutId id="2147483746" r:id="rId5"/>
    <p:sldLayoutId id="2147483714" r:id="rId6"/>
    <p:sldLayoutId id="2147483712" r:id="rId7"/>
    <p:sldLayoutId id="2147483713" r:id="rId8"/>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3F36A-0164-4436-8C3B-86E7AAE1227A}"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pic>
        <p:nvPicPr>
          <p:cNvPr id="8" name="Kuva 7">
            <a:extLst>
              <a:ext uri="{FF2B5EF4-FFF2-40B4-BE49-F238E27FC236}">
                <a16:creationId xmlns:a16="http://schemas.microsoft.com/office/drawing/2014/main" id="{06A08069-C2E2-4F62-967A-56C270299515}"/>
              </a:ext>
            </a:extLst>
          </p:cNvPr>
          <p:cNvPicPr>
            <a:picLocks noChangeAspect="1"/>
          </p:cNvPicPr>
          <p:nvPr userDrawn="1"/>
        </p:nvPicPr>
        <p:blipFill>
          <a:blip r:embed="rId5"/>
          <a:srcRect/>
          <a:stretch/>
        </p:blipFill>
        <p:spPr>
          <a:xfrm>
            <a:off x="242781" y="6356350"/>
            <a:ext cx="1238935" cy="311634"/>
          </a:xfrm>
          <a:prstGeom prst="rect">
            <a:avLst/>
          </a:prstGeom>
        </p:spPr>
      </p:pic>
      <p:sp>
        <p:nvSpPr>
          <p:cNvPr id="2" name="Alatunnisteen paikkamerkki 1">
            <a:extLst>
              <a:ext uri="{FF2B5EF4-FFF2-40B4-BE49-F238E27FC236}">
                <a16:creationId xmlns:a16="http://schemas.microsoft.com/office/drawing/2014/main" id="{77EB6C1F-028F-4EE9-8218-37074B740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223632062"/>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91951085-1B72-4C21-B366-827186DF1BEC}"/>
              </a:ext>
            </a:extLst>
          </p:cNvPr>
          <p:cNvSpPr/>
          <p:nvPr userDrawn="1"/>
        </p:nvSpPr>
        <p:spPr>
          <a:xfrm>
            <a:off x="0" y="1887944"/>
            <a:ext cx="12192000" cy="4970056"/>
          </a:xfrm>
          <a:prstGeom prst="rect">
            <a:avLst/>
          </a:prstGeom>
          <a:gradFill>
            <a:gsLst>
              <a:gs pos="0">
                <a:schemeClr val="tx1">
                  <a:alpha val="0"/>
                </a:schemeClr>
              </a:gs>
              <a:gs pos="100000">
                <a:schemeClr val="tx1">
                  <a:lumMod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bg1"/>
                </a:solidFill>
              </a:defRPr>
            </a:lvl1pPr>
          </a:lstStyle>
          <a:p>
            <a:fld id="{AC4152E5-002F-456D-9873-AA8724127BA4}"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bg1"/>
                </a:solidFill>
              </a:defRPr>
            </a:lvl1pPr>
          </a:lstStyle>
          <a:p>
            <a:fld id="{F3EE06F1-2D77-A44E-97FA-F679B9CB76D5}" type="slidenum">
              <a:rPr lang="fi-FI" smtClean="0"/>
              <a:pPr/>
              <a:t>‹#›</a:t>
            </a:fld>
            <a:endParaRPr lang="fi-FI"/>
          </a:p>
        </p:txBody>
      </p:sp>
      <p:pic>
        <p:nvPicPr>
          <p:cNvPr id="8" name="Kuva 7">
            <a:extLst>
              <a:ext uri="{FF2B5EF4-FFF2-40B4-BE49-F238E27FC236}">
                <a16:creationId xmlns:a16="http://schemas.microsoft.com/office/drawing/2014/main" id="{06A08069-C2E2-4F62-967A-56C270299515}"/>
              </a:ext>
            </a:extLst>
          </p:cNvPr>
          <p:cNvPicPr>
            <a:picLocks noChangeAspect="1"/>
          </p:cNvPicPr>
          <p:nvPr userDrawn="1"/>
        </p:nvPicPr>
        <p:blipFill>
          <a:blip r:embed="rId4"/>
          <a:srcRect/>
          <a:stretch/>
        </p:blipFill>
        <p:spPr>
          <a:xfrm>
            <a:off x="242781" y="6356350"/>
            <a:ext cx="1238935" cy="311634"/>
          </a:xfrm>
          <a:prstGeom prst="rect">
            <a:avLst/>
          </a:prstGeom>
        </p:spPr>
      </p:pic>
      <p:pic>
        <p:nvPicPr>
          <p:cNvPr id="9" name="Kuva 8">
            <a:extLst>
              <a:ext uri="{FF2B5EF4-FFF2-40B4-BE49-F238E27FC236}">
                <a16:creationId xmlns:a16="http://schemas.microsoft.com/office/drawing/2014/main" id="{E8F72B7E-3830-42C6-AEAC-49EC6D90E83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48678" y="167869"/>
            <a:ext cx="1704381" cy="655442"/>
          </a:xfrm>
          <a:prstGeom prst="rect">
            <a:avLst/>
          </a:prstGeom>
        </p:spPr>
      </p:pic>
      <p:sp>
        <p:nvSpPr>
          <p:cNvPr id="5" name="Alatunnisteen paikkamerkki 4">
            <a:extLst>
              <a:ext uri="{FF2B5EF4-FFF2-40B4-BE49-F238E27FC236}">
                <a16:creationId xmlns:a16="http://schemas.microsoft.com/office/drawing/2014/main" id="{2E7388D6-3309-47F3-AE49-06F48837C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a:p>
        </p:txBody>
      </p:sp>
    </p:spTree>
    <p:extLst>
      <p:ext uri="{BB962C8B-B14F-4D97-AF65-F5344CB8AC3E}">
        <p14:creationId xmlns:p14="http://schemas.microsoft.com/office/powerpoint/2010/main" val="1912506104"/>
      </p:ext>
    </p:extLst>
  </p:cSld>
  <p:clrMap bg1="lt1" tx1="dk1" bg2="lt2" tx2="dk2" accent1="accent1" accent2="accent2" accent3="accent3" accent4="accent4" accent5="accent5" accent6="accent6" hlink="hlink" folHlink="folHlink"/>
  <p:sldLayoutIdLst>
    <p:sldLayoutId id="2147483699" r:id="rId1"/>
  </p:sldLayoutIdLst>
  <p:hf hd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91951085-1B72-4C21-B366-827186DF1BEC}"/>
              </a:ext>
            </a:extLst>
          </p:cNvPr>
          <p:cNvSpPr/>
          <p:nvPr userDrawn="1"/>
        </p:nvSpPr>
        <p:spPr>
          <a:xfrm>
            <a:off x="0" y="0"/>
            <a:ext cx="12192000" cy="5135880"/>
          </a:xfrm>
          <a:prstGeom prst="rect">
            <a:avLst/>
          </a:prstGeom>
          <a:gradFill>
            <a:gsLst>
              <a:gs pos="0">
                <a:schemeClr val="tx1">
                  <a:alpha val="0"/>
                </a:schemeClr>
              </a:gs>
              <a:gs pos="100000">
                <a:schemeClr val="tx1">
                  <a:lumMod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bg1"/>
                </a:solidFill>
              </a:defRPr>
            </a:lvl1pPr>
          </a:lstStyle>
          <a:p>
            <a:fld id="{6F4A2AA2-96D4-423E-A671-08886F8AB7E4}"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bg1"/>
                </a:solidFill>
              </a:defRPr>
            </a:lvl1pPr>
          </a:lstStyle>
          <a:p>
            <a:fld id="{F3EE06F1-2D77-A44E-97FA-F679B9CB76D5}" type="slidenum">
              <a:rPr lang="fi-FI" smtClean="0"/>
              <a:pPr/>
              <a:t>‹#›</a:t>
            </a:fld>
            <a:endParaRPr lang="fi-FI"/>
          </a:p>
        </p:txBody>
      </p:sp>
      <p:pic>
        <p:nvPicPr>
          <p:cNvPr id="8" name="Kuva 7">
            <a:extLst>
              <a:ext uri="{FF2B5EF4-FFF2-40B4-BE49-F238E27FC236}">
                <a16:creationId xmlns:a16="http://schemas.microsoft.com/office/drawing/2014/main" id="{06A08069-C2E2-4F62-967A-56C270299515}"/>
              </a:ext>
            </a:extLst>
          </p:cNvPr>
          <p:cNvPicPr>
            <a:picLocks noChangeAspect="1"/>
          </p:cNvPicPr>
          <p:nvPr userDrawn="1"/>
        </p:nvPicPr>
        <p:blipFill>
          <a:blip r:embed="rId4"/>
          <a:srcRect/>
          <a:stretch/>
        </p:blipFill>
        <p:spPr>
          <a:xfrm>
            <a:off x="242781" y="6356350"/>
            <a:ext cx="1238935" cy="311634"/>
          </a:xfrm>
          <a:prstGeom prst="rect">
            <a:avLst/>
          </a:prstGeom>
        </p:spPr>
      </p:pic>
      <p:pic>
        <p:nvPicPr>
          <p:cNvPr id="9" name="Kuva 8">
            <a:extLst>
              <a:ext uri="{FF2B5EF4-FFF2-40B4-BE49-F238E27FC236}">
                <a16:creationId xmlns:a16="http://schemas.microsoft.com/office/drawing/2014/main" id="{E8F72B7E-3830-42C6-AEAC-49EC6D90E83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348678" y="167869"/>
            <a:ext cx="1704381" cy="655442"/>
          </a:xfrm>
          <a:prstGeom prst="rect">
            <a:avLst/>
          </a:prstGeom>
        </p:spPr>
      </p:pic>
      <p:sp>
        <p:nvSpPr>
          <p:cNvPr id="5" name="Alatunnisteen paikkamerkki 4">
            <a:extLst>
              <a:ext uri="{FF2B5EF4-FFF2-40B4-BE49-F238E27FC236}">
                <a16:creationId xmlns:a16="http://schemas.microsoft.com/office/drawing/2014/main" id="{FD249240-50B7-4D76-B767-828C992199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i-FI"/>
          </a:p>
        </p:txBody>
      </p:sp>
    </p:spTree>
    <p:extLst>
      <p:ext uri="{BB962C8B-B14F-4D97-AF65-F5344CB8AC3E}">
        <p14:creationId xmlns:p14="http://schemas.microsoft.com/office/powerpoint/2010/main" val="997263272"/>
      </p:ext>
    </p:extLst>
  </p:cSld>
  <p:clrMap bg1="lt1" tx1="dk1" bg2="lt2" tx2="dk2" accent1="accent1" accent2="accent2" accent3="accent3" accent4="accent4" accent5="accent5" accent6="accent6" hlink="hlink" folHlink="folHlink"/>
  <p:sldLayoutIdLst>
    <p:sldLayoutId id="2147483701" r:id="rId1"/>
  </p:sldLayoutIdLst>
  <p:hf hdr="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6026E83-6946-6048-8E9D-0AB3BCB56801}"/>
              </a:ext>
            </a:extLst>
          </p:cNvPr>
          <p:cNvSpPr>
            <a:spLocks noGrp="1"/>
          </p:cNvSpPr>
          <p:nvPr>
            <p:ph type="dt" sz="half" idx="2"/>
          </p:nvPr>
        </p:nvSpPr>
        <p:spPr>
          <a:xfrm>
            <a:off x="10003077" y="6356350"/>
            <a:ext cx="10951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1B4EF-FC0E-AF46-9178-EA008EA4BA2F}" type="datetime1">
              <a:rPr lang="fi-FI" smtClean="0"/>
              <a:t>17.11.2022</a:t>
            </a:fld>
            <a:endParaRPr lang="fi-FI"/>
          </a:p>
        </p:txBody>
      </p:sp>
      <p:sp>
        <p:nvSpPr>
          <p:cNvPr id="6" name="Dian numeron paikkamerkki 5">
            <a:extLst>
              <a:ext uri="{FF2B5EF4-FFF2-40B4-BE49-F238E27FC236}">
                <a16:creationId xmlns:a16="http://schemas.microsoft.com/office/drawing/2014/main" id="{F3B24122-55D8-6941-8A7F-E649B6346BA0}"/>
              </a:ext>
            </a:extLst>
          </p:cNvPr>
          <p:cNvSpPr>
            <a:spLocks noGrp="1"/>
          </p:cNvSpPr>
          <p:nvPr>
            <p:ph type="sldNum" sz="quarter" idx="4"/>
          </p:nvPr>
        </p:nvSpPr>
        <p:spPr>
          <a:xfrm>
            <a:off x="11202684" y="6356350"/>
            <a:ext cx="8512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E06F1-2D77-A44E-97FA-F679B9CB76D5}" type="slidenum">
              <a:rPr lang="fi-FI" smtClean="0"/>
              <a:t>‹#›</a:t>
            </a:fld>
            <a:endParaRPr lang="fi-FI"/>
          </a:p>
        </p:txBody>
      </p:sp>
      <p:sp>
        <p:nvSpPr>
          <p:cNvPr id="7" name="Tekstin paikkamerkki 6">
            <a:extLst>
              <a:ext uri="{FF2B5EF4-FFF2-40B4-BE49-F238E27FC236}">
                <a16:creationId xmlns:a16="http://schemas.microsoft.com/office/drawing/2014/main" id="{60520223-435B-EE40-80C6-4E34B1292446}"/>
              </a:ext>
            </a:extLst>
          </p:cNvPr>
          <p:cNvSpPr>
            <a:spLocks noGrp="1"/>
          </p:cNvSpPr>
          <p:nvPr>
            <p:ph type="body" idx="1"/>
          </p:nvPr>
        </p:nvSpPr>
        <p:spPr>
          <a:xfrm>
            <a:off x="2709332" y="2405822"/>
            <a:ext cx="6581429" cy="3407637"/>
          </a:xfrm>
          <a:prstGeom prst="rect">
            <a:avLst/>
          </a:prstGeom>
          <a:effectLst/>
        </p:spPr>
        <p:txBody>
          <a:bodyPr vert="horz" lIns="91440" tIns="45720" rIns="91440" bIns="45720" rtlCol="0">
            <a:normAutofit/>
          </a:bodyPr>
          <a:lstStyle/>
          <a:p>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3" name="Otsikon paikkamerkki 2">
            <a:extLst>
              <a:ext uri="{FF2B5EF4-FFF2-40B4-BE49-F238E27FC236}">
                <a16:creationId xmlns:a16="http://schemas.microsoft.com/office/drawing/2014/main" id="{1D410575-0C90-CF44-A49B-86C7F2202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pic>
        <p:nvPicPr>
          <p:cNvPr id="11" name="Kuva 7">
            <a:extLst>
              <a:ext uri="{FF2B5EF4-FFF2-40B4-BE49-F238E27FC236}">
                <a16:creationId xmlns:a16="http://schemas.microsoft.com/office/drawing/2014/main" id="{36EEFE7A-A019-8245-8B1B-79373550A02F}"/>
              </a:ext>
            </a:extLst>
          </p:cNvPr>
          <p:cNvPicPr>
            <a:picLocks noChangeAspect="1"/>
          </p:cNvPicPr>
          <p:nvPr userDrawn="1"/>
        </p:nvPicPr>
        <p:blipFill>
          <a:blip r:embed="rId5"/>
          <a:srcRect/>
          <a:stretch/>
        </p:blipFill>
        <p:spPr>
          <a:xfrm>
            <a:off x="242780" y="6353212"/>
            <a:ext cx="1231334" cy="311634"/>
          </a:xfrm>
          <a:prstGeom prst="rect">
            <a:avLst/>
          </a:prstGeom>
        </p:spPr>
      </p:pic>
    </p:spTree>
    <p:extLst>
      <p:ext uri="{BB962C8B-B14F-4D97-AF65-F5344CB8AC3E}">
        <p14:creationId xmlns:p14="http://schemas.microsoft.com/office/powerpoint/2010/main" val="13062881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hf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tx2"/>
        </a:buClr>
        <a:buFont typeface="Wingdings"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tx2"/>
        </a:buClr>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link.springer.com/chapter/10.1007/978-3-030-65987-5_6"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6.png"/><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07_8270435B.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Vastakkaiset kulmat pyöristetty 6">
            <a:extLst>
              <a:ext uri="{FF2B5EF4-FFF2-40B4-BE49-F238E27FC236}">
                <a16:creationId xmlns:a16="http://schemas.microsoft.com/office/drawing/2014/main" id="{5152054F-B35B-FD09-5619-C6603B876AC8}"/>
              </a:ext>
            </a:extLst>
          </p:cNvPr>
          <p:cNvSpPr/>
          <p:nvPr/>
        </p:nvSpPr>
        <p:spPr>
          <a:xfrm>
            <a:off x="758372" y="2935514"/>
            <a:ext cx="10403112" cy="832757"/>
          </a:xfrm>
          <a:prstGeom prst="round2Diag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8450955-AD0E-D92C-9614-69B848467E72}"/>
              </a:ext>
            </a:extLst>
          </p:cNvPr>
          <p:cNvSpPr>
            <a:spLocks noGrp="1"/>
          </p:cNvSpPr>
          <p:nvPr>
            <p:ph type="title"/>
          </p:nvPr>
        </p:nvSpPr>
        <p:spPr>
          <a:xfrm>
            <a:off x="822443" y="206375"/>
            <a:ext cx="10515600" cy="1060926"/>
          </a:xfrm>
        </p:spPr>
        <p:txBody>
          <a:bodyPr/>
          <a:lstStyle/>
          <a:p>
            <a:r>
              <a:rPr lang="fi-FI">
                <a:ea typeface="+mj-lt"/>
                <a:cs typeface="+mj-lt"/>
              </a:rPr>
              <a:t>Yhteisöneuvonta</a:t>
            </a:r>
            <a:endParaRPr lang="fi-FI"/>
          </a:p>
        </p:txBody>
      </p:sp>
      <p:sp>
        <p:nvSpPr>
          <p:cNvPr id="3" name="Tekstin paikkamerkki 2">
            <a:extLst>
              <a:ext uri="{FF2B5EF4-FFF2-40B4-BE49-F238E27FC236}">
                <a16:creationId xmlns:a16="http://schemas.microsoft.com/office/drawing/2014/main" id="{F9231A09-7E3E-0D50-A469-2FCAB20A44B9}"/>
              </a:ext>
            </a:extLst>
          </p:cNvPr>
          <p:cNvSpPr>
            <a:spLocks noGrp="1"/>
          </p:cNvSpPr>
          <p:nvPr>
            <p:ph type="body" idx="1"/>
          </p:nvPr>
        </p:nvSpPr>
        <p:spPr>
          <a:xfrm>
            <a:off x="881869" y="1098827"/>
            <a:ext cx="10320440" cy="5102855"/>
          </a:xfrm>
        </p:spPr>
        <p:txBody>
          <a:bodyPr vert="horz" lIns="91440" tIns="45720" rIns="91440" bIns="45720" rtlCol="0" anchor="t">
            <a:normAutofit fontScale="85000" lnSpcReduction="20000"/>
          </a:bodyPr>
          <a:lstStyle/>
          <a:p>
            <a:r>
              <a:rPr lang="fi-FI" b="1">
                <a:ea typeface="+mn-lt"/>
                <a:cs typeface="+mn-lt"/>
              </a:rPr>
              <a:t>Mitä on yhteisöneuvonta? </a:t>
            </a:r>
            <a:r>
              <a:rPr lang="fi-FI">
                <a:solidFill>
                  <a:schemeClr val="tx1"/>
                </a:solidFill>
                <a:ea typeface="+mn-lt"/>
                <a:cs typeface="+mn-lt"/>
              </a:rPr>
              <a:t> Ammatilliseksi toimintamalliksi kehittynyt työmuoto. Elementteinä kokemusasiantuntijuus, osaamisen tunnistaminen, jaettu asiantuntijuus, voimaantuminen ja matala kynnys.</a:t>
            </a:r>
            <a:endParaRPr lang="fi-FI">
              <a:solidFill>
                <a:schemeClr val="tx1"/>
              </a:solidFill>
            </a:endParaRPr>
          </a:p>
          <a:p>
            <a:r>
              <a:rPr lang="fi-FI">
                <a:solidFill>
                  <a:schemeClr val="tx1"/>
                </a:solidFill>
                <a:ea typeface="+mn-lt"/>
                <a:cs typeface="+mn-lt"/>
              </a:rPr>
              <a:t>Yhteisöneuvonta voi olla henkilölle ensimmäinen työyhteisö tai välipysäkki kohti opintoja ja työelämää. Vuodesta 2017 alkaen toimintaa on kehitetty Tampereella Hervannassa, yhteistyössä Tampereen kaupungin, 3. sektorin ja Tampereen korkeakouluyhteisön kanssa. </a:t>
            </a:r>
          </a:p>
          <a:p>
            <a:pPr marL="0" indent="0">
              <a:buNone/>
            </a:pPr>
            <a:r>
              <a:rPr lang="fi-FI" sz="700">
                <a:solidFill>
                  <a:schemeClr val="tx1"/>
                </a:solidFill>
                <a:ea typeface="+mn-lt"/>
                <a:cs typeface="+mn-lt"/>
              </a:rPr>
              <a:t>      </a:t>
            </a:r>
          </a:p>
          <a:p>
            <a:pPr marL="0" indent="0">
              <a:spcAft>
                <a:spcPts val="1000"/>
              </a:spcAft>
              <a:buNone/>
            </a:pPr>
            <a:r>
              <a:rPr lang="fi-FI" sz="2800" b="1" i="1">
                <a:solidFill>
                  <a:schemeClr val="bg1"/>
                </a:solidFill>
                <a:ea typeface="+mn-lt"/>
                <a:cs typeface="+mn-lt"/>
              </a:rPr>
              <a:t>Yhteisöneuvonnan avulla on pystytty löytämään keinoja siihen, miten asiakkaasta kasvaa asiantuntija, kohteesta toimija.</a:t>
            </a:r>
            <a:endParaRPr lang="fi-FI" sz="2800">
              <a:solidFill>
                <a:schemeClr val="bg1"/>
              </a:solidFill>
              <a:cs typeface="Calibri" panose="020F0502020204030204"/>
            </a:endParaRPr>
          </a:p>
          <a:p>
            <a:r>
              <a:rPr lang="fi-FI">
                <a:solidFill>
                  <a:schemeClr val="tx1"/>
                </a:solidFill>
                <a:ea typeface="+mn-lt"/>
                <a:cs typeface="+mn-lt"/>
              </a:rPr>
              <a:t>Yhteisöneuvoja on usein henkilö, joka on itse käynyt ensin pyytämässä apua. </a:t>
            </a:r>
          </a:p>
          <a:p>
            <a:r>
              <a:rPr lang="fi-FI">
                <a:solidFill>
                  <a:schemeClr val="tx1"/>
                </a:solidFill>
                <a:ea typeface="+mn-lt"/>
                <a:cs typeface="+mn-lt"/>
              </a:rPr>
              <a:t>Rekrytoinnissa tunnistetaan henkilökohtainen osaaminen ja mielenkiinto. Yhteisöneuvontaa voi tehdä vapaaehtoisena, työkokeilussa, palkkatuella, kieliharjoittelussa tai kuntouttavana työtoimintana. Yhteisöneuvojat perehdytetään aina. </a:t>
            </a:r>
          </a:p>
          <a:p>
            <a:r>
              <a:rPr lang="fi-FI">
                <a:solidFill>
                  <a:schemeClr val="tx1"/>
                </a:solidFill>
                <a:ea typeface="+mn-lt"/>
                <a:cs typeface="+mn-lt"/>
              </a:rPr>
              <a:t>Yhteisöneuvojien jatkopolkua tuetaan opintoihin, työhön tai muun toiminnan pariin. Erityisesti neuvontatyössä sisältö on sovittu ennalta, ja työ on suhteutettu ammatilliseen työhön vastuiden ja osaamisen osalta eikä se korvaa ammattihenkilöiden työtä.</a:t>
            </a:r>
            <a:endParaRPr lang="fi-FI">
              <a:solidFill>
                <a:schemeClr val="tx1"/>
              </a:solidFill>
              <a:cs typeface="Calibri" panose="020F0502020204030204"/>
            </a:endParaRPr>
          </a:p>
          <a:p>
            <a:endParaRPr lang="fi-FI">
              <a:solidFill>
                <a:schemeClr val="tx1"/>
              </a:solidFill>
              <a:cs typeface="Calibri" panose="020F0502020204030204"/>
            </a:endParaRPr>
          </a:p>
          <a:p>
            <a:endParaRPr lang="fi-FI">
              <a:solidFill>
                <a:schemeClr val="tx1"/>
              </a:solidFill>
              <a:cs typeface="Calibri" panose="020F0502020204030204"/>
            </a:endParaRPr>
          </a:p>
        </p:txBody>
      </p:sp>
      <p:sp>
        <p:nvSpPr>
          <p:cNvPr id="4" name="Päivämäärän paikkamerkki 3">
            <a:extLst>
              <a:ext uri="{FF2B5EF4-FFF2-40B4-BE49-F238E27FC236}">
                <a16:creationId xmlns:a16="http://schemas.microsoft.com/office/drawing/2014/main" id="{AD3EDC0B-2FA9-8B42-0645-B5E2D2B7D0B3}"/>
              </a:ext>
            </a:extLst>
          </p:cNvPr>
          <p:cNvSpPr>
            <a:spLocks noGrp="1"/>
          </p:cNvSpPr>
          <p:nvPr>
            <p:ph type="dt" sz="half" idx="10"/>
          </p:nvPr>
        </p:nvSpPr>
        <p:spPr/>
        <p:txBody>
          <a:bodyPr/>
          <a:lstStyle/>
          <a:p>
            <a:fld id="{FD9320EA-10A2-4D80-97F4-B5438742DBB6}" type="datetime1">
              <a:rPr lang="fi-FI" smtClean="0"/>
              <a:t>17.11.2022</a:t>
            </a:fld>
            <a:endParaRPr lang="fi-FI"/>
          </a:p>
        </p:txBody>
      </p:sp>
      <p:sp>
        <p:nvSpPr>
          <p:cNvPr id="5" name="Dian numeron paikkamerkki 4">
            <a:extLst>
              <a:ext uri="{FF2B5EF4-FFF2-40B4-BE49-F238E27FC236}">
                <a16:creationId xmlns:a16="http://schemas.microsoft.com/office/drawing/2014/main" id="{F5CA70D0-B0FB-A975-C741-2050130B175B}"/>
              </a:ext>
            </a:extLst>
          </p:cNvPr>
          <p:cNvSpPr>
            <a:spLocks noGrp="1"/>
          </p:cNvSpPr>
          <p:nvPr>
            <p:ph type="sldNum" sz="quarter" idx="12"/>
          </p:nvPr>
        </p:nvSpPr>
        <p:spPr/>
        <p:txBody>
          <a:bodyPr/>
          <a:lstStyle/>
          <a:p>
            <a:fld id="{F3EE06F1-2D77-A44E-97FA-F679B9CB76D5}" type="slidenum">
              <a:rPr lang="fi-FI" smtClean="0"/>
              <a:pPr/>
              <a:t>1</a:t>
            </a:fld>
            <a:endParaRPr lang="fi-FI"/>
          </a:p>
        </p:txBody>
      </p:sp>
      <p:sp>
        <p:nvSpPr>
          <p:cNvPr id="6" name="Alatunnisteen paikkamerkki 5">
            <a:extLst>
              <a:ext uri="{FF2B5EF4-FFF2-40B4-BE49-F238E27FC236}">
                <a16:creationId xmlns:a16="http://schemas.microsoft.com/office/drawing/2014/main" id="{F0B29691-2471-3A18-7560-C601E1A8B4CC}"/>
              </a:ext>
            </a:extLst>
          </p:cNvPr>
          <p:cNvSpPr>
            <a:spLocks noGrp="1"/>
          </p:cNvSpPr>
          <p:nvPr>
            <p:ph type="ftr" sz="quarter" idx="11"/>
          </p:nvPr>
        </p:nvSpPr>
        <p:spPr/>
        <p:txBody>
          <a:bodyPr/>
          <a:lstStyle/>
          <a:p>
            <a:endParaRPr lang="fi-FI"/>
          </a:p>
        </p:txBody>
      </p:sp>
      <p:pic>
        <p:nvPicPr>
          <p:cNvPr id="11" name="Kuva 11">
            <a:extLst>
              <a:ext uri="{FF2B5EF4-FFF2-40B4-BE49-F238E27FC236}">
                <a16:creationId xmlns:a16="http://schemas.microsoft.com/office/drawing/2014/main" id="{67CCF20A-AD6A-4F6A-657C-11B18DD11C5E}"/>
              </a:ext>
            </a:extLst>
          </p:cNvPr>
          <p:cNvPicPr>
            <a:picLocks noChangeAspect="1"/>
          </p:cNvPicPr>
          <p:nvPr/>
        </p:nvPicPr>
        <p:blipFill>
          <a:blip r:embed="rId2"/>
          <a:stretch>
            <a:fillRect/>
          </a:stretch>
        </p:blipFill>
        <p:spPr>
          <a:xfrm rot="840000">
            <a:off x="10103070" y="3059679"/>
            <a:ext cx="802482" cy="809331"/>
          </a:xfrm>
          <a:prstGeom prst="rect">
            <a:avLst/>
          </a:prstGeom>
        </p:spPr>
      </p:pic>
    </p:spTree>
    <p:extLst>
      <p:ext uri="{BB962C8B-B14F-4D97-AF65-F5344CB8AC3E}">
        <p14:creationId xmlns:p14="http://schemas.microsoft.com/office/powerpoint/2010/main" val="125241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6C7E9-0212-465D-B9C5-040143974309}"/>
              </a:ext>
            </a:extLst>
          </p:cNvPr>
          <p:cNvSpPr>
            <a:spLocks noGrp="1"/>
          </p:cNvSpPr>
          <p:nvPr>
            <p:ph type="title"/>
          </p:nvPr>
        </p:nvSpPr>
        <p:spPr>
          <a:xfrm>
            <a:off x="821880" y="136525"/>
            <a:ext cx="10515600" cy="981427"/>
          </a:xfrm>
        </p:spPr>
        <p:txBody>
          <a:bodyPr>
            <a:noAutofit/>
          </a:bodyPr>
          <a:lstStyle/>
          <a:p>
            <a:r>
              <a:rPr lang="fi-FI" sz="4800"/>
              <a:t>Sosiaalisten innovaatioiden </a:t>
            </a:r>
            <a:br>
              <a:rPr lang="fi-FI" sz="4800"/>
            </a:br>
            <a:r>
              <a:rPr lang="fi-FI" sz="4800" err="1"/>
              <a:t>living</a:t>
            </a:r>
            <a:r>
              <a:rPr lang="fi-FI" sz="4800"/>
              <a:t> </a:t>
            </a:r>
            <a:r>
              <a:rPr lang="fi-FI" sz="4800" err="1"/>
              <a:t>lab</a:t>
            </a:r>
            <a:endParaRPr lang="fi-FI" sz="4800"/>
          </a:p>
        </p:txBody>
      </p:sp>
      <p:sp>
        <p:nvSpPr>
          <p:cNvPr id="3" name="Sisällön paikkamerkki 2">
            <a:extLst>
              <a:ext uri="{FF2B5EF4-FFF2-40B4-BE49-F238E27FC236}">
                <a16:creationId xmlns:a16="http://schemas.microsoft.com/office/drawing/2014/main" id="{9D88006A-4B3E-4907-A1F1-F6BF674CFDF1}"/>
              </a:ext>
            </a:extLst>
          </p:cNvPr>
          <p:cNvSpPr>
            <a:spLocks noGrp="1"/>
          </p:cNvSpPr>
          <p:nvPr>
            <p:ph sz="quarter" idx="15"/>
          </p:nvPr>
        </p:nvSpPr>
        <p:spPr>
          <a:xfrm>
            <a:off x="821880" y="1726058"/>
            <a:ext cx="10525570" cy="4364295"/>
          </a:xfrm>
        </p:spPr>
        <p:txBody>
          <a:bodyPr vert="horz" lIns="91440" tIns="45720" rIns="91440" bIns="45720" rtlCol="0" anchor="t">
            <a:normAutofit/>
          </a:bodyPr>
          <a:lstStyle/>
          <a:p>
            <a:r>
              <a:rPr lang="fi-FI"/>
              <a:t>Päivittäinen yhteistyö 3. sektorin, alueen asukkaiden ja viranomaistoimijoiden kesken mahdollistaa kokeilukulttuurin ja nopean tarttumisen uusiin ideoihin.</a:t>
            </a:r>
          </a:p>
          <a:p>
            <a:r>
              <a:rPr lang="fi-FI"/>
              <a:t>Yhteisoppimisprosessi tarkoittaa myös demokraattista tiedontuotantoa ja toimijuutta läpinäkyvästi viranomaisten, 3. sektorin ja asukkaiden kesken.</a:t>
            </a:r>
            <a:endParaRPr lang="fi-FI">
              <a:cs typeface="Calibri"/>
            </a:endParaRPr>
          </a:p>
          <a:p>
            <a:r>
              <a:rPr lang="fi-FI"/>
              <a:t>Yhteinen vapaus ja vastuu ongelmien ratkaisemisesta kaikkien toimijoiden kesken.</a:t>
            </a:r>
            <a:endParaRPr lang="fi-FI">
              <a:cs typeface="Calibri"/>
            </a:endParaRPr>
          </a:p>
          <a:p>
            <a:r>
              <a:rPr lang="fi-FI">
                <a:cs typeface="Calibri"/>
              </a:rPr>
              <a:t>Vahva akateeminen yhteys korkeakouluyhteisöön, jonka kautta mahdollistuu ajankohtaisten ilmiöiden tutkimus,  harjoittelut ja työssäoppimiset sekä projektit. </a:t>
            </a:r>
            <a:endParaRPr lang="fi-FI">
              <a:ea typeface="Calibri"/>
              <a:cs typeface="Calibri"/>
            </a:endParaRPr>
          </a:p>
          <a:p>
            <a:pPr marL="0" indent="0">
              <a:buNone/>
            </a:pPr>
            <a:r>
              <a:rPr lang="fi-FI">
                <a:cs typeface="Calibri"/>
              </a:rPr>
              <a:t>Esimerkkitutkimus: </a:t>
            </a:r>
            <a:r>
              <a:rPr lang="fi-FI">
                <a:ea typeface="+mn-lt"/>
                <a:cs typeface="+mn-lt"/>
                <a:hlinkClick r:id="rId2"/>
              </a:rPr>
              <a:t>Developing Social Work Competencies to Empower Challenging Communities: From an Empty Foyer to a Shared Social Space | SpringerLink</a:t>
            </a:r>
            <a:endParaRPr lang="fi-FI">
              <a:ea typeface="Calibri"/>
              <a:cs typeface="Calibri"/>
              <a:hlinkClick r:id="rId2"/>
            </a:endParaRPr>
          </a:p>
          <a:p>
            <a:pPr marL="0" indent="0">
              <a:buNone/>
            </a:pPr>
            <a:endParaRPr lang="fi-FI">
              <a:cs typeface="Calibri"/>
            </a:endParaRPr>
          </a:p>
        </p:txBody>
      </p:sp>
      <p:sp>
        <p:nvSpPr>
          <p:cNvPr id="4" name="Päivämäärän paikkamerkki 3">
            <a:extLst>
              <a:ext uri="{FF2B5EF4-FFF2-40B4-BE49-F238E27FC236}">
                <a16:creationId xmlns:a16="http://schemas.microsoft.com/office/drawing/2014/main" id="{6F7E411D-0C26-4C80-9A35-5366194BE182}"/>
              </a:ext>
            </a:extLst>
          </p:cNvPr>
          <p:cNvSpPr>
            <a:spLocks noGrp="1"/>
          </p:cNvSpPr>
          <p:nvPr>
            <p:ph type="dt" sz="half" idx="2"/>
          </p:nvPr>
        </p:nvSpPr>
        <p:spPr/>
        <p:txBody>
          <a:bodyPr/>
          <a:lstStyle/>
          <a:p>
            <a:fld id="{3D4BC113-F77D-460D-93D0-13521233AE4E}" type="datetime1">
              <a:rPr lang="fi-FI" smtClean="0"/>
              <a:t>17.11.2022</a:t>
            </a:fld>
            <a:endParaRPr lang="fi-FI"/>
          </a:p>
        </p:txBody>
      </p:sp>
      <p:sp>
        <p:nvSpPr>
          <p:cNvPr id="5" name="Dian numeron paikkamerkki 4">
            <a:extLst>
              <a:ext uri="{FF2B5EF4-FFF2-40B4-BE49-F238E27FC236}">
                <a16:creationId xmlns:a16="http://schemas.microsoft.com/office/drawing/2014/main" id="{392B70F3-9689-46C8-8FB5-24526652CB72}"/>
              </a:ext>
            </a:extLst>
          </p:cNvPr>
          <p:cNvSpPr>
            <a:spLocks noGrp="1"/>
          </p:cNvSpPr>
          <p:nvPr>
            <p:ph type="sldNum" sz="quarter" idx="4"/>
          </p:nvPr>
        </p:nvSpPr>
        <p:spPr/>
        <p:txBody>
          <a:bodyPr/>
          <a:lstStyle/>
          <a:p>
            <a:fld id="{F3EE06F1-2D77-A44E-97FA-F679B9CB76D5}" type="slidenum">
              <a:rPr lang="fi-FI" smtClean="0"/>
              <a:t>10</a:t>
            </a:fld>
            <a:endParaRPr lang="fi-FI"/>
          </a:p>
        </p:txBody>
      </p:sp>
      <p:sp>
        <p:nvSpPr>
          <p:cNvPr id="6" name="Alatunnisteen paikkamerkki 5">
            <a:extLst>
              <a:ext uri="{FF2B5EF4-FFF2-40B4-BE49-F238E27FC236}">
                <a16:creationId xmlns:a16="http://schemas.microsoft.com/office/drawing/2014/main" id="{0B58A16F-CCEF-4578-AA5F-E38C37EC5801}"/>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60592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450955-AD0E-D92C-9614-69B848467E72}"/>
              </a:ext>
            </a:extLst>
          </p:cNvPr>
          <p:cNvSpPr>
            <a:spLocks noGrp="1"/>
          </p:cNvSpPr>
          <p:nvPr>
            <p:ph type="title"/>
          </p:nvPr>
        </p:nvSpPr>
        <p:spPr>
          <a:xfrm>
            <a:off x="775406" y="319264"/>
            <a:ext cx="10515600" cy="1060926"/>
          </a:xfrm>
        </p:spPr>
        <p:txBody>
          <a:bodyPr/>
          <a:lstStyle/>
          <a:p>
            <a:r>
              <a:rPr lang="fi-FI">
                <a:ea typeface="+mj-lt"/>
                <a:cs typeface="+mj-lt"/>
              </a:rPr>
              <a:t>Yhteisöneuvonta</a:t>
            </a:r>
            <a:endParaRPr lang="fi-FI"/>
          </a:p>
        </p:txBody>
      </p:sp>
      <p:sp>
        <p:nvSpPr>
          <p:cNvPr id="3" name="Tekstin paikkamerkki 2">
            <a:extLst>
              <a:ext uri="{FF2B5EF4-FFF2-40B4-BE49-F238E27FC236}">
                <a16:creationId xmlns:a16="http://schemas.microsoft.com/office/drawing/2014/main" id="{F9231A09-7E3E-0D50-A469-2FCAB20A44B9}"/>
              </a:ext>
            </a:extLst>
          </p:cNvPr>
          <p:cNvSpPr>
            <a:spLocks noGrp="1"/>
          </p:cNvSpPr>
          <p:nvPr>
            <p:ph type="body" idx="1"/>
          </p:nvPr>
        </p:nvSpPr>
        <p:spPr>
          <a:xfrm>
            <a:off x="827776" y="1449924"/>
            <a:ext cx="10510603" cy="4769901"/>
          </a:xfrm>
        </p:spPr>
        <p:txBody>
          <a:bodyPr vert="horz" lIns="91440" tIns="45720" rIns="91440" bIns="45720" rtlCol="0" anchor="t">
            <a:normAutofit/>
          </a:bodyPr>
          <a:lstStyle/>
          <a:p>
            <a:r>
              <a:rPr lang="fi-FI" b="1">
                <a:ea typeface="+mn-lt"/>
                <a:cs typeface="+mn-lt"/>
              </a:rPr>
              <a:t>Mitä yhteisöneuvojat tekevät?</a:t>
            </a:r>
            <a:r>
              <a:rPr lang="fi-FI">
                <a:solidFill>
                  <a:schemeClr val="tx1"/>
                </a:solidFill>
                <a:ea typeface="+mn-lt"/>
                <a:cs typeface="+mn-lt"/>
              </a:rPr>
              <a:t> Yhteisöneuvojat kohtaavat ja neuvovat sote-keskusten tai yhteisökeskusten asiakkaita itsenäisesti, yhteistyössä moniammatillisten ammattihenkilöiden kanssa. </a:t>
            </a:r>
          </a:p>
          <a:p>
            <a:r>
              <a:rPr lang="fi-FI">
                <a:solidFill>
                  <a:schemeClr val="tx1"/>
                </a:solidFill>
                <a:ea typeface="+mn-lt"/>
                <a:cs typeface="+mn-lt"/>
              </a:rPr>
              <a:t>Yhteisöneuvojalla on aikaa kohdata ja kuunnella.</a:t>
            </a:r>
          </a:p>
          <a:p>
            <a:r>
              <a:rPr lang="fi-FI">
                <a:solidFill>
                  <a:schemeClr val="tx1"/>
                </a:solidFill>
                <a:ea typeface="+mn-lt"/>
                <a:cs typeface="+mn-lt"/>
              </a:rPr>
              <a:t>Tulkkina ja välittäjänä ammattihenkilön ja asiakkaan kohtaamisissa. Madaltaa viranomaistyön ja asiakkaan välisiä vuorovaikutuksen tai kohtaamisen esteitä.</a:t>
            </a:r>
          </a:p>
          <a:p>
            <a:r>
              <a:rPr lang="fi-FI">
                <a:solidFill>
                  <a:schemeClr val="tx1"/>
                </a:solidFill>
                <a:ea typeface="+mn-lt"/>
                <a:cs typeface="+mn-lt"/>
              </a:rPr>
              <a:t>Ohjaa ja neuvoo käytännön asioissa. Voi toimia kulttuuritulkkina tai kieliapuna tai lähteä asiointiavuksi.</a:t>
            </a:r>
          </a:p>
          <a:p>
            <a:r>
              <a:rPr lang="fi-FI">
                <a:solidFill>
                  <a:schemeClr val="tx1"/>
                </a:solidFill>
                <a:ea typeface="+mn-lt"/>
                <a:cs typeface="+mn-lt"/>
              </a:rPr>
              <a:t>Yhteisöneuvojalla on aikaa asiakkaiden toimijuuden ja asioiden itsenäisen hoitamisen tukemiseen.</a:t>
            </a:r>
            <a:endParaRPr lang="fi-FI">
              <a:solidFill>
                <a:schemeClr val="tx1"/>
              </a:solidFill>
              <a:cs typeface="Calibri" panose="020F0502020204030204"/>
            </a:endParaRPr>
          </a:p>
        </p:txBody>
      </p:sp>
      <p:sp>
        <p:nvSpPr>
          <p:cNvPr id="4" name="Päivämäärän paikkamerkki 3">
            <a:extLst>
              <a:ext uri="{FF2B5EF4-FFF2-40B4-BE49-F238E27FC236}">
                <a16:creationId xmlns:a16="http://schemas.microsoft.com/office/drawing/2014/main" id="{AD3EDC0B-2FA9-8B42-0645-B5E2D2B7D0B3}"/>
              </a:ext>
            </a:extLst>
          </p:cNvPr>
          <p:cNvSpPr>
            <a:spLocks noGrp="1"/>
          </p:cNvSpPr>
          <p:nvPr>
            <p:ph type="dt" sz="half" idx="10"/>
          </p:nvPr>
        </p:nvSpPr>
        <p:spPr/>
        <p:txBody>
          <a:bodyPr/>
          <a:lstStyle/>
          <a:p>
            <a:fld id="{FD9320EA-10A2-4D80-97F4-B5438742DBB6}" type="datetime1">
              <a:rPr lang="fi-FI" smtClean="0"/>
              <a:t>17.11.2022</a:t>
            </a:fld>
            <a:endParaRPr lang="fi-FI"/>
          </a:p>
        </p:txBody>
      </p:sp>
      <p:sp>
        <p:nvSpPr>
          <p:cNvPr id="5" name="Dian numeron paikkamerkki 4">
            <a:extLst>
              <a:ext uri="{FF2B5EF4-FFF2-40B4-BE49-F238E27FC236}">
                <a16:creationId xmlns:a16="http://schemas.microsoft.com/office/drawing/2014/main" id="{F5CA70D0-B0FB-A975-C741-2050130B175B}"/>
              </a:ext>
            </a:extLst>
          </p:cNvPr>
          <p:cNvSpPr>
            <a:spLocks noGrp="1"/>
          </p:cNvSpPr>
          <p:nvPr>
            <p:ph type="sldNum" sz="quarter" idx="12"/>
          </p:nvPr>
        </p:nvSpPr>
        <p:spPr/>
        <p:txBody>
          <a:bodyPr/>
          <a:lstStyle/>
          <a:p>
            <a:fld id="{F3EE06F1-2D77-A44E-97FA-F679B9CB76D5}" type="slidenum">
              <a:rPr lang="fi-FI" smtClean="0"/>
              <a:pPr/>
              <a:t>2</a:t>
            </a:fld>
            <a:endParaRPr lang="fi-FI"/>
          </a:p>
        </p:txBody>
      </p:sp>
      <p:sp>
        <p:nvSpPr>
          <p:cNvPr id="6" name="Alatunnisteen paikkamerkki 5">
            <a:extLst>
              <a:ext uri="{FF2B5EF4-FFF2-40B4-BE49-F238E27FC236}">
                <a16:creationId xmlns:a16="http://schemas.microsoft.com/office/drawing/2014/main" id="{F0B29691-2471-3A18-7560-C601E1A8B4CC}"/>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7887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8BD3EB-47E8-4CD5-83EA-172EA2F47B67}"/>
              </a:ext>
            </a:extLst>
          </p:cNvPr>
          <p:cNvSpPr>
            <a:spLocks noGrp="1"/>
          </p:cNvSpPr>
          <p:nvPr>
            <p:ph type="title"/>
          </p:nvPr>
        </p:nvSpPr>
        <p:spPr>
          <a:xfrm>
            <a:off x="831850" y="703535"/>
            <a:ext cx="10256224" cy="769296"/>
          </a:xfrm>
        </p:spPr>
        <p:txBody>
          <a:bodyPr vert="horz" lIns="91440" tIns="45720" rIns="91440" bIns="45720" rtlCol="0" anchor="t">
            <a:noAutofit/>
          </a:bodyPr>
          <a:lstStyle/>
          <a:p>
            <a:r>
              <a:rPr lang="fi-FI" sz="4000"/>
              <a:t>Yhteisöneuvonnan hyödyt toimijanäkökulmasta</a:t>
            </a:r>
            <a:endParaRPr lang="fi-FI" sz="4000">
              <a:cs typeface="Calibri"/>
            </a:endParaRPr>
          </a:p>
        </p:txBody>
      </p:sp>
      <p:sp>
        <p:nvSpPr>
          <p:cNvPr id="4" name="Päivämäärän paikkamerkki 3">
            <a:extLst>
              <a:ext uri="{FF2B5EF4-FFF2-40B4-BE49-F238E27FC236}">
                <a16:creationId xmlns:a16="http://schemas.microsoft.com/office/drawing/2014/main" id="{D41727C1-0C91-4F37-B569-F7653868847C}"/>
              </a:ext>
            </a:extLst>
          </p:cNvPr>
          <p:cNvSpPr>
            <a:spLocks noGrp="1"/>
          </p:cNvSpPr>
          <p:nvPr>
            <p:ph type="dt" sz="half" idx="2"/>
          </p:nvPr>
        </p:nvSpPr>
        <p:spPr>
          <a:xfrm>
            <a:off x="10003077" y="6356350"/>
            <a:ext cx="1095103" cy="365125"/>
          </a:xfrm>
        </p:spPr>
        <p:txBody>
          <a:bodyPr anchor="ctr">
            <a:normAutofit/>
          </a:bodyPr>
          <a:lstStyle/>
          <a:p>
            <a:pPr>
              <a:spcAft>
                <a:spcPts val="600"/>
              </a:spcAft>
            </a:pPr>
            <a:fld id="{3D4BC113-F77D-460D-93D0-13521233AE4E}" type="datetime1">
              <a:rPr lang="fi-FI" smtClean="0"/>
              <a:pPr>
                <a:spcAft>
                  <a:spcPts val="600"/>
                </a:spcAft>
              </a:pPr>
              <a:t>17.11.2022</a:t>
            </a:fld>
            <a:endParaRPr lang="fi-FI"/>
          </a:p>
        </p:txBody>
      </p:sp>
      <p:sp>
        <p:nvSpPr>
          <p:cNvPr id="5" name="Dian numeron paikkamerkki 4">
            <a:extLst>
              <a:ext uri="{FF2B5EF4-FFF2-40B4-BE49-F238E27FC236}">
                <a16:creationId xmlns:a16="http://schemas.microsoft.com/office/drawing/2014/main" id="{4E0FD109-2E21-4BC4-B405-0D037C8A8347}"/>
              </a:ext>
            </a:extLst>
          </p:cNvPr>
          <p:cNvSpPr>
            <a:spLocks noGrp="1"/>
          </p:cNvSpPr>
          <p:nvPr>
            <p:ph type="sldNum" sz="quarter" idx="4"/>
          </p:nvPr>
        </p:nvSpPr>
        <p:spPr>
          <a:xfrm>
            <a:off x="11202684" y="6356350"/>
            <a:ext cx="851263" cy="365125"/>
          </a:xfrm>
        </p:spPr>
        <p:txBody>
          <a:bodyPr anchor="ctr">
            <a:normAutofit/>
          </a:bodyPr>
          <a:lstStyle/>
          <a:p>
            <a:pPr>
              <a:spcAft>
                <a:spcPts val="600"/>
              </a:spcAft>
            </a:pPr>
            <a:fld id="{F3EE06F1-2D77-A44E-97FA-F679B9CB76D5}" type="slidenum">
              <a:rPr lang="fi-FI" smtClean="0"/>
              <a:pPr>
                <a:spcAft>
                  <a:spcPts val="600"/>
                </a:spcAft>
              </a:pPr>
              <a:t>3</a:t>
            </a:fld>
            <a:endParaRPr lang="fi-FI"/>
          </a:p>
        </p:txBody>
      </p:sp>
      <p:sp>
        <p:nvSpPr>
          <p:cNvPr id="12" name="Footer Placeholder 5">
            <a:extLst>
              <a:ext uri="{FF2B5EF4-FFF2-40B4-BE49-F238E27FC236}">
                <a16:creationId xmlns:a16="http://schemas.microsoft.com/office/drawing/2014/main" id="{41E43F44-EA3F-664D-22ED-6476F7FDFA60}"/>
              </a:ext>
            </a:extLst>
          </p:cNvPr>
          <p:cNvSpPr>
            <a:spLocks noGrp="1"/>
          </p:cNvSpPr>
          <p:nvPr>
            <p:ph type="ftr" sz="quarter" idx="11"/>
          </p:nvPr>
        </p:nvSpPr>
        <p:spPr>
          <a:xfrm>
            <a:off x="4121668" y="6356350"/>
            <a:ext cx="3935963" cy="365125"/>
          </a:xfrm>
        </p:spPr>
        <p:txBody>
          <a:bodyPr/>
          <a:lstStyle/>
          <a:p>
            <a:endParaRPr lang="fi-FI"/>
          </a:p>
        </p:txBody>
      </p:sp>
      <p:graphicFrame>
        <p:nvGraphicFramePr>
          <p:cNvPr id="8" name="Sisällön paikkamerkki 2">
            <a:extLst>
              <a:ext uri="{FF2B5EF4-FFF2-40B4-BE49-F238E27FC236}">
                <a16:creationId xmlns:a16="http://schemas.microsoft.com/office/drawing/2014/main" id="{679B56E6-307A-99E8-2138-0810BE7CB1D0}"/>
              </a:ext>
            </a:extLst>
          </p:cNvPr>
          <p:cNvGraphicFramePr>
            <a:graphicFrameLocks noGrp="1"/>
          </p:cNvGraphicFramePr>
          <p:nvPr>
            <p:ph sz="quarter" idx="15"/>
            <p:extLst>
              <p:ext uri="{D42A27DB-BD31-4B8C-83A1-F6EECF244321}">
                <p14:modId xmlns:p14="http://schemas.microsoft.com/office/powerpoint/2010/main" val="3016311971"/>
              </p:ext>
            </p:extLst>
          </p:nvPr>
        </p:nvGraphicFramePr>
        <p:xfrm>
          <a:off x="758380" y="1711071"/>
          <a:ext cx="10525570" cy="406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Kuva 20" descr="Kuva, joka sisältää kohteen kuljetus, pyörä&#10;&#10;Kuvaus luotu automaattisesti">
            <a:extLst>
              <a:ext uri="{FF2B5EF4-FFF2-40B4-BE49-F238E27FC236}">
                <a16:creationId xmlns:a16="http://schemas.microsoft.com/office/drawing/2014/main" id="{2823DAA2-5985-0549-DCD4-80412B9FBF6B}"/>
              </a:ext>
            </a:extLst>
          </p:cNvPr>
          <p:cNvPicPr>
            <a:picLocks noChangeAspect="1"/>
          </p:cNvPicPr>
          <p:nvPr/>
        </p:nvPicPr>
        <p:blipFill>
          <a:blip r:embed="rId7"/>
          <a:stretch>
            <a:fillRect/>
          </a:stretch>
        </p:blipFill>
        <p:spPr>
          <a:xfrm rot="14880000">
            <a:off x="10575112" y="4205729"/>
            <a:ext cx="685114" cy="702135"/>
          </a:xfrm>
          <a:prstGeom prst="rect">
            <a:avLst/>
          </a:prstGeom>
        </p:spPr>
      </p:pic>
      <p:pic>
        <p:nvPicPr>
          <p:cNvPr id="32" name="Kuva 32" descr="Kuva, joka sisältää kohteen kuljetus, pyörä&#10;&#10;Kuvaus luotu automaattisesti">
            <a:extLst>
              <a:ext uri="{FF2B5EF4-FFF2-40B4-BE49-F238E27FC236}">
                <a16:creationId xmlns:a16="http://schemas.microsoft.com/office/drawing/2014/main" id="{F3006466-25F3-767B-4CA0-4AD765E50700}"/>
              </a:ext>
            </a:extLst>
          </p:cNvPr>
          <p:cNvPicPr>
            <a:picLocks noChangeAspect="1"/>
          </p:cNvPicPr>
          <p:nvPr/>
        </p:nvPicPr>
        <p:blipFill>
          <a:blip r:embed="rId8"/>
          <a:stretch>
            <a:fillRect/>
          </a:stretch>
        </p:blipFill>
        <p:spPr>
          <a:xfrm rot="20280000">
            <a:off x="10598554" y="3416231"/>
            <a:ext cx="666751" cy="658365"/>
          </a:xfrm>
          <a:prstGeom prst="rect">
            <a:avLst/>
          </a:prstGeom>
        </p:spPr>
      </p:pic>
      <p:pic>
        <p:nvPicPr>
          <p:cNvPr id="344" name="Kuva 344" descr="Kuva, joka sisältää kohteen kuljetus, pyörä&#10;&#10;Kuvaus luotu automaattisesti">
            <a:extLst>
              <a:ext uri="{FF2B5EF4-FFF2-40B4-BE49-F238E27FC236}">
                <a16:creationId xmlns:a16="http://schemas.microsoft.com/office/drawing/2014/main" id="{B05FC8DE-C19C-B501-465E-DAB0BCC8A58D}"/>
              </a:ext>
            </a:extLst>
          </p:cNvPr>
          <p:cNvPicPr>
            <a:picLocks noChangeAspect="1"/>
          </p:cNvPicPr>
          <p:nvPr/>
        </p:nvPicPr>
        <p:blipFill>
          <a:blip r:embed="rId9"/>
          <a:stretch>
            <a:fillRect/>
          </a:stretch>
        </p:blipFill>
        <p:spPr>
          <a:xfrm>
            <a:off x="10615840" y="2632982"/>
            <a:ext cx="630125" cy="654851"/>
          </a:xfrm>
          <a:prstGeom prst="rect">
            <a:avLst/>
          </a:prstGeom>
        </p:spPr>
      </p:pic>
      <p:pic>
        <p:nvPicPr>
          <p:cNvPr id="345" name="Kuva 345" descr="Kuva, joka sisältää kohteen kuljetus, pyörä&#10;&#10;Kuvaus luotu automaattisesti">
            <a:extLst>
              <a:ext uri="{FF2B5EF4-FFF2-40B4-BE49-F238E27FC236}">
                <a16:creationId xmlns:a16="http://schemas.microsoft.com/office/drawing/2014/main" id="{EC848BFD-8DBC-F439-8DD4-A980C5C34E5B}"/>
              </a:ext>
            </a:extLst>
          </p:cNvPr>
          <p:cNvPicPr>
            <a:picLocks noChangeAspect="1"/>
          </p:cNvPicPr>
          <p:nvPr/>
        </p:nvPicPr>
        <p:blipFill>
          <a:blip r:embed="rId10"/>
          <a:stretch>
            <a:fillRect/>
          </a:stretch>
        </p:blipFill>
        <p:spPr>
          <a:xfrm>
            <a:off x="10606768" y="1789339"/>
            <a:ext cx="630465" cy="657679"/>
          </a:xfrm>
          <a:prstGeom prst="rect">
            <a:avLst/>
          </a:prstGeom>
        </p:spPr>
      </p:pic>
      <p:pic>
        <p:nvPicPr>
          <p:cNvPr id="346" name="Kuva 346">
            <a:extLst>
              <a:ext uri="{FF2B5EF4-FFF2-40B4-BE49-F238E27FC236}">
                <a16:creationId xmlns:a16="http://schemas.microsoft.com/office/drawing/2014/main" id="{2D67505C-F05F-BDBE-D806-0AA19773E072}"/>
              </a:ext>
            </a:extLst>
          </p:cNvPr>
          <p:cNvPicPr>
            <a:picLocks noChangeAspect="1"/>
          </p:cNvPicPr>
          <p:nvPr/>
        </p:nvPicPr>
        <p:blipFill>
          <a:blip r:embed="rId11"/>
          <a:stretch>
            <a:fillRect/>
          </a:stretch>
        </p:blipFill>
        <p:spPr>
          <a:xfrm rot="5400000">
            <a:off x="646339" y="4900839"/>
            <a:ext cx="1229180" cy="1229180"/>
          </a:xfrm>
          <a:prstGeom prst="rect">
            <a:avLst/>
          </a:prstGeom>
        </p:spPr>
      </p:pic>
    </p:spTree>
    <p:extLst>
      <p:ext uri="{BB962C8B-B14F-4D97-AF65-F5344CB8AC3E}">
        <p14:creationId xmlns:p14="http://schemas.microsoft.com/office/powerpoint/2010/main" val="152895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49FF-767E-4808-C235-32F3C223E75E}"/>
              </a:ext>
            </a:extLst>
          </p:cNvPr>
          <p:cNvSpPr>
            <a:spLocks noGrp="1"/>
          </p:cNvSpPr>
          <p:nvPr>
            <p:ph type="title"/>
          </p:nvPr>
        </p:nvSpPr>
        <p:spPr>
          <a:xfrm>
            <a:off x="831851" y="198596"/>
            <a:ext cx="10524780" cy="1244540"/>
          </a:xfrm>
        </p:spPr>
        <p:txBody>
          <a:bodyPr vert="horz" lIns="91440" tIns="45720" rIns="91440" bIns="45720" rtlCol="0" anchor="t">
            <a:noAutofit/>
          </a:bodyPr>
          <a:lstStyle/>
          <a:p>
            <a:r>
              <a:rPr lang="en-US" sz="4000" err="1">
                <a:cs typeface="Calibri"/>
              </a:rPr>
              <a:t>Esimerkki-pilotti</a:t>
            </a:r>
            <a:r>
              <a:rPr lang="en-US" sz="4000">
                <a:cs typeface="Calibri"/>
              </a:rPr>
              <a:t> </a:t>
            </a:r>
            <a:br>
              <a:rPr lang="en-US" sz="4000">
                <a:cs typeface="Calibri"/>
              </a:rPr>
            </a:br>
            <a:r>
              <a:rPr lang="en-US" sz="4000" err="1">
                <a:cs typeface="Calibri"/>
              </a:rPr>
              <a:t>maahanmuuttajanuorten</a:t>
            </a:r>
            <a:r>
              <a:rPr lang="en-US" sz="4000">
                <a:cs typeface="Calibri"/>
              </a:rPr>
              <a:t> </a:t>
            </a:r>
            <a:r>
              <a:rPr lang="en-US" sz="4000" err="1">
                <a:cs typeface="Calibri"/>
              </a:rPr>
              <a:t>parissa</a:t>
            </a:r>
            <a:endParaRPr lang="en-US" sz="4000" err="1"/>
          </a:p>
        </p:txBody>
      </p:sp>
      <p:sp>
        <p:nvSpPr>
          <p:cNvPr id="3" name="Content Placeholder 2">
            <a:extLst>
              <a:ext uri="{FF2B5EF4-FFF2-40B4-BE49-F238E27FC236}">
                <a16:creationId xmlns:a16="http://schemas.microsoft.com/office/drawing/2014/main" id="{75DD499F-AA96-BC0E-51B4-CB8A7B455D0A}"/>
              </a:ext>
            </a:extLst>
          </p:cNvPr>
          <p:cNvSpPr>
            <a:spLocks noGrp="1"/>
          </p:cNvSpPr>
          <p:nvPr>
            <p:ph sz="quarter" idx="15"/>
          </p:nvPr>
        </p:nvSpPr>
        <p:spPr>
          <a:xfrm>
            <a:off x="372025" y="1642672"/>
            <a:ext cx="11553810" cy="4447681"/>
          </a:xfrm>
        </p:spPr>
        <p:txBody>
          <a:bodyPr vert="horz" lIns="91440" tIns="45720" rIns="91440" bIns="45720" rtlCol="0" anchor="t">
            <a:normAutofit/>
          </a:bodyPr>
          <a:lstStyle/>
          <a:p>
            <a:r>
              <a:rPr lang="en-US" err="1">
                <a:solidFill>
                  <a:schemeClr val="tx2"/>
                </a:solidFill>
                <a:ea typeface="+mn-lt"/>
                <a:cs typeface="+mn-lt"/>
              </a:rPr>
              <a:t>Yhteiskehittämistä</a:t>
            </a:r>
            <a:r>
              <a:rPr lang="en-US">
                <a:solidFill>
                  <a:schemeClr val="tx2"/>
                </a:solidFill>
                <a:ea typeface="+mn-lt"/>
                <a:cs typeface="+mn-lt"/>
              </a:rPr>
              <a:t>:</a:t>
            </a:r>
            <a:r>
              <a:rPr lang="en-US">
                <a:ea typeface="+mn-lt"/>
                <a:cs typeface="+mn-lt"/>
              </a:rPr>
              <a:t>  </a:t>
            </a:r>
            <a:r>
              <a:rPr lang="en-US" err="1">
                <a:ea typeface="+mn-lt"/>
                <a:cs typeface="+mn-lt"/>
              </a:rPr>
              <a:t>kaupungin</a:t>
            </a:r>
            <a:r>
              <a:rPr lang="en-US">
                <a:ea typeface="+mn-lt"/>
                <a:cs typeface="+mn-lt"/>
              </a:rPr>
              <a:t>, </a:t>
            </a:r>
            <a:r>
              <a:rPr lang="en-US" err="1">
                <a:ea typeface="+mn-lt"/>
                <a:cs typeface="+mn-lt"/>
              </a:rPr>
              <a:t>Pakolaisnuorten</a:t>
            </a:r>
            <a:r>
              <a:rPr lang="en-US">
                <a:ea typeface="+mn-lt"/>
                <a:cs typeface="+mn-lt"/>
              </a:rPr>
              <a:t> </a:t>
            </a:r>
            <a:r>
              <a:rPr lang="en-US" err="1">
                <a:ea typeface="+mn-lt"/>
                <a:cs typeface="+mn-lt"/>
              </a:rPr>
              <a:t>tuki</a:t>
            </a:r>
            <a:r>
              <a:rPr lang="en-US">
                <a:ea typeface="+mn-lt"/>
                <a:cs typeface="+mn-lt"/>
              </a:rPr>
              <a:t> </a:t>
            </a:r>
            <a:r>
              <a:rPr lang="en-US" err="1">
                <a:ea typeface="+mn-lt"/>
                <a:cs typeface="+mn-lt"/>
              </a:rPr>
              <a:t>ry:n</a:t>
            </a:r>
            <a:r>
              <a:rPr lang="en-US">
                <a:ea typeface="+mn-lt"/>
                <a:cs typeface="+mn-lt"/>
              </a:rPr>
              <a:t> </a:t>
            </a:r>
            <a:r>
              <a:rPr lang="en-US" err="1">
                <a:ea typeface="+mn-lt"/>
                <a:cs typeface="+mn-lt"/>
              </a:rPr>
              <a:t>Valomo-hankkeen</a:t>
            </a:r>
            <a:r>
              <a:rPr lang="en-US">
                <a:ea typeface="+mn-lt"/>
                <a:cs typeface="+mn-lt"/>
              </a:rPr>
              <a:t>,  </a:t>
            </a:r>
            <a:r>
              <a:rPr lang="en-US" err="1">
                <a:ea typeface="+mn-lt"/>
                <a:cs typeface="+mn-lt"/>
              </a:rPr>
              <a:t>Marhabaniin</a:t>
            </a:r>
            <a:r>
              <a:rPr lang="en-US">
                <a:ea typeface="+mn-lt"/>
                <a:cs typeface="+mn-lt"/>
              </a:rPr>
              <a:t> ja Tampereen </a:t>
            </a:r>
            <a:r>
              <a:rPr lang="en-US" err="1">
                <a:ea typeface="+mn-lt"/>
                <a:cs typeface="+mn-lt"/>
              </a:rPr>
              <a:t>seurakuntien</a:t>
            </a:r>
            <a:r>
              <a:rPr lang="en-US">
                <a:ea typeface="+mn-lt"/>
                <a:cs typeface="+mn-lt"/>
              </a:rPr>
              <a:t> </a:t>
            </a:r>
            <a:r>
              <a:rPr lang="en-US" err="1">
                <a:ea typeface="+mn-lt"/>
                <a:cs typeface="+mn-lt"/>
              </a:rPr>
              <a:t>yhteiskunta</a:t>
            </a:r>
            <a:r>
              <a:rPr lang="en-US">
                <a:ea typeface="+mn-lt"/>
                <a:cs typeface="+mn-lt"/>
              </a:rPr>
              <a:t> ja </a:t>
            </a:r>
            <a:r>
              <a:rPr lang="en-US" err="1">
                <a:ea typeface="+mn-lt"/>
                <a:cs typeface="+mn-lt"/>
              </a:rPr>
              <a:t>diakoniavastuu-yksikön</a:t>
            </a:r>
            <a:r>
              <a:rPr lang="en-US">
                <a:ea typeface="+mn-lt"/>
                <a:cs typeface="+mn-lt"/>
              </a:rPr>
              <a:t> (DYV) </a:t>
            </a:r>
            <a:r>
              <a:rPr lang="en-US" err="1">
                <a:ea typeface="+mn-lt"/>
                <a:cs typeface="+mn-lt"/>
              </a:rPr>
              <a:t>kanssa</a:t>
            </a:r>
            <a:r>
              <a:rPr lang="en-US">
                <a:ea typeface="+mn-lt"/>
                <a:cs typeface="+mn-lt"/>
              </a:rPr>
              <a:t>.</a:t>
            </a:r>
          </a:p>
          <a:p>
            <a:r>
              <a:rPr lang="en-US" err="1">
                <a:solidFill>
                  <a:schemeClr val="tx2"/>
                </a:solidFill>
                <a:cs typeface="Calibri"/>
              </a:rPr>
              <a:t>Etsivää</a:t>
            </a:r>
            <a:r>
              <a:rPr lang="en-US">
                <a:solidFill>
                  <a:schemeClr val="tx2"/>
                </a:solidFill>
                <a:cs typeface="Calibri"/>
              </a:rPr>
              <a:t> </a:t>
            </a:r>
            <a:r>
              <a:rPr lang="en-US" err="1">
                <a:solidFill>
                  <a:schemeClr val="tx2"/>
                </a:solidFill>
                <a:cs typeface="Calibri"/>
              </a:rPr>
              <a:t>nuorisotyötä</a:t>
            </a:r>
            <a:r>
              <a:rPr lang="en-US">
                <a:solidFill>
                  <a:schemeClr val="tx2"/>
                </a:solidFill>
                <a:cs typeface="Calibri"/>
              </a:rPr>
              <a:t> </a:t>
            </a:r>
            <a:r>
              <a:rPr lang="en-US" err="1">
                <a:solidFill>
                  <a:schemeClr val="tx2"/>
                </a:solidFill>
                <a:cs typeface="Calibri"/>
              </a:rPr>
              <a:t>maahanmuuttaneiden</a:t>
            </a:r>
            <a:r>
              <a:rPr lang="en-US">
                <a:solidFill>
                  <a:schemeClr val="tx2"/>
                </a:solidFill>
                <a:cs typeface="Calibri"/>
              </a:rPr>
              <a:t> </a:t>
            </a:r>
            <a:r>
              <a:rPr lang="en-US" err="1">
                <a:solidFill>
                  <a:schemeClr val="tx2"/>
                </a:solidFill>
                <a:cs typeface="Calibri"/>
              </a:rPr>
              <a:t>parissa</a:t>
            </a:r>
            <a:r>
              <a:rPr lang="en-US">
                <a:solidFill>
                  <a:schemeClr val="tx2"/>
                </a:solidFill>
                <a:cs typeface="Calibri"/>
              </a:rPr>
              <a:t>.</a:t>
            </a:r>
            <a:r>
              <a:rPr lang="en-US">
                <a:cs typeface="Calibri"/>
              </a:rPr>
              <a:t> </a:t>
            </a:r>
            <a:r>
              <a:rPr lang="en-US" err="1">
                <a:cs typeface="Calibri"/>
              </a:rPr>
              <a:t>Jalkautumista</a:t>
            </a:r>
            <a:r>
              <a:rPr lang="en-US">
                <a:cs typeface="Calibri"/>
              </a:rPr>
              <a:t> </a:t>
            </a:r>
            <a:r>
              <a:rPr lang="en-US" err="1">
                <a:cs typeface="Calibri"/>
              </a:rPr>
              <a:t>esim</a:t>
            </a:r>
            <a:r>
              <a:rPr lang="en-US">
                <a:cs typeface="Calibri"/>
              </a:rPr>
              <a:t>. </a:t>
            </a:r>
            <a:r>
              <a:rPr lang="en-US" err="1">
                <a:cs typeface="Calibri"/>
              </a:rPr>
              <a:t>Kauppakeskuksiin</a:t>
            </a:r>
            <a:r>
              <a:rPr lang="en-US">
                <a:cs typeface="Calibri"/>
              </a:rPr>
              <a:t> </a:t>
            </a:r>
            <a:r>
              <a:rPr lang="en-US" err="1">
                <a:cs typeface="Calibri"/>
              </a:rPr>
              <a:t>nuorten</a:t>
            </a:r>
            <a:r>
              <a:rPr lang="en-US">
                <a:cs typeface="Calibri"/>
              </a:rPr>
              <a:t> </a:t>
            </a:r>
            <a:r>
              <a:rPr lang="en-US" err="1">
                <a:cs typeface="Calibri"/>
              </a:rPr>
              <a:t>pariin</a:t>
            </a:r>
            <a:r>
              <a:rPr lang="en-US">
                <a:cs typeface="Calibri"/>
              </a:rPr>
              <a:t>, </a:t>
            </a:r>
            <a:r>
              <a:rPr lang="en-US" err="1">
                <a:cs typeface="Calibri"/>
              </a:rPr>
              <a:t>tavoitteena</a:t>
            </a:r>
            <a:r>
              <a:rPr lang="en-US">
                <a:cs typeface="Calibri"/>
              </a:rPr>
              <a:t> </a:t>
            </a:r>
            <a:r>
              <a:rPr lang="en-US" err="1">
                <a:cs typeface="Calibri"/>
              </a:rPr>
              <a:t>tavoittaa</a:t>
            </a:r>
            <a:r>
              <a:rPr lang="en-US">
                <a:cs typeface="Calibri"/>
              </a:rPr>
              <a:t> </a:t>
            </a:r>
            <a:r>
              <a:rPr lang="en-US" err="1">
                <a:cs typeface="Calibri"/>
              </a:rPr>
              <a:t>niitä</a:t>
            </a:r>
            <a:r>
              <a:rPr lang="en-US">
                <a:cs typeface="Calibri"/>
              </a:rPr>
              <a:t> </a:t>
            </a:r>
            <a:r>
              <a:rPr lang="en-US" err="1">
                <a:cs typeface="Calibri"/>
              </a:rPr>
              <a:t>nuoria</a:t>
            </a:r>
            <a:r>
              <a:rPr lang="en-US">
                <a:cs typeface="Calibri"/>
              </a:rPr>
              <a:t>, </a:t>
            </a:r>
            <a:r>
              <a:rPr lang="en-US" err="1">
                <a:cs typeface="Calibri"/>
              </a:rPr>
              <a:t>jotka</a:t>
            </a:r>
            <a:r>
              <a:rPr lang="en-US">
                <a:cs typeface="Calibri"/>
              </a:rPr>
              <a:t> </a:t>
            </a:r>
            <a:r>
              <a:rPr lang="en-US" err="1">
                <a:cs typeface="Calibri"/>
              </a:rPr>
              <a:t>ovat</a:t>
            </a:r>
            <a:r>
              <a:rPr lang="en-US">
                <a:cs typeface="Calibri"/>
              </a:rPr>
              <a:t> </a:t>
            </a:r>
            <a:r>
              <a:rPr lang="en-US" err="1">
                <a:cs typeface="Calibri"/>
              </a:rPr>
              <a:t>ilman</a:t>
            </a:r>
            <a:r>
              <a:rPr lang="en-US">
                <a:cs typeface="Calibri"/>
              </a:rPr>
              <a:t> </a:t>
            </a:r>
            <a:r>
              <a:rPr lang="en-US" err="1">
                <a:cs typeface="Calibri"/>
              </a:rPr>
              <a:t>koulutusta</a:t>
            </a:r>
            <a:r>
              <a:rPr lang="en-US">
                <a:cs typeface="Calibri"/>
              </a:rPr>
              <a:t> ja </a:t>
            </a:r>
            <a:r>
              <a:rPr lang="en-US" err="1">
                <a:cs typeface="Calibri"/>
              </a:rPr>
              <a:t>työtä</a:t>
            </a:r>
            <a:r>
              <a:rPr lang="en-US">
                <a:cs typeface="Calibri"/>
              </a:rPr>
              <a:t>. </a:t>
            </a:r>
            <a:r>
              <a:rPr lang="en-US" err="1">
                <a:cs typeface="Calibri"/>
              </a:rPr>
              <a:t>Tarvittaessa</a:t>
            </a:r>
            <a:r>
              <a:rPr lang="en-US">
                <a:ea typeface="+mn-lt"/>
                <a:cs typeface="+mn-lt"/>
              </a:rPr>
              <a:t> </a:t>
            </a:r>
            <a:r>
              <a:rPr lang="en-US" err="1">
                <a:ea typeface="+mn-lt"/>
                <a:cs typeface="+mn-lt"/>
              </a:rPr>
              <a:t>polutus</a:t>
            </a:r>
            <a:r>
              <a:rPr lang="en-US">
                <a:ea typeface="+mn-lt"/>
                <a:cs typeface="+mn-lt"/>
              </a:rPr>
              <a:t> </a:t>
            </a:r>
            <a:r>
              <a:rPr lang="en-US" err="1">
                <a:ea typeface="+mn-lt"/>
                <a:cs typeface="+mn-lt"/>
              </a:rPr>
              <a:t>Ohjaamon</a:t>
            </a:r>
            <a:r>
              <a:rPr lang="en-US">
                <a:ea typeface="+mn-lt"/>
                <a:cs typeface="+mn-lt"/>
              </a:rPr>
              <a:t> ja </a:t>
            </a:r>
            <a:r>
              <a:rPr lang="en-US" err="1">
                <a:ea typeface="+mn-lt"/>
                <a:cs typeface="+mn-lt"/>
              </a:rPr>
              <a:t>Pakolaisnuorten</a:t>
            </a:r>
            <a:r>
              <a:rPr lang="en-US">
                <a:ea typeface="+mn-lt"/>
                <a:cs typeface="+mn-lt"/>
              </a:rPr>
              <a:t> </a:t>
            </a:r>
            <a:r>
              <a:rPr lang="en-US" err="1">
                <a:ea typeface="+mn-lt"/>
                <a:cs typeface="+mn-lt"/>
              </a:rPr>
              <a:t>tuki</a:t>
            </a:r>
            <a:r>
              <a:rPr lang="en-US">
                <a:ea typeface="+mn-lt"/>
                <a:cs typeface="+mn-lt"/>
              </a:rPr>
              <a:t> </a:t>
            </a:r>
            <a:r>
              <a:rPr lang="en-US" err="1">
                <a:ea typeface="+mn-lt"/>
                <a:cs typeface="+mn-lt"/>
              </a:rPr>
              <a:t>ry:n</a:t>
            </a:r>
            <a:r>
              <a:rPr lang="en-US">
                <a:ea typeface="+mn-lt"/>
                <a:cs typeface="+mn-lt"/>
              </a:rPr>
              <a:t> </a:t>
            </a:r>
            <a:r>
              <a:rPr lang="en-US" err="1">
                <a:ea typeface="+mn-lt"/>
                <a:cs typeface="+mn-lt"/>
              </a:rPr>
              <a:t>toimintojen</a:t>
            </a:r>
            <a:r>
              <a:rPr lang="en-US">
                <a:ea typeface="+mn-lt"/>
                <a:cs typeface="+mn-lt"/>
              </a:rPr>
              <a:t> </a:t>
            </a:r>
            <a:r>
              <a:rPr lang="en-US" err="1">
                <a:ea typeface="+mn-lt"/>
                <a:cs typeface="+mn-lt"/>
              </a:rPr>
              <a:t>pariin</a:t>
            </a:r>
            <a:r>
              <a:rPr lang="en-US">
                <a:ea typeface="+mn-lt"/>
                <a:cs typeface="+mn-lt"/>
              </a:rPr>
              <a:t>. </a:t>
            </a:r>
            <a:r>
              <a:rPr lang="en-US" err="1">
                <a:ea typeface="+mn-lt"/>
                <a:cs typeface="+mn-lt"/>
              </a:rPr>
              <a:t>Samalla</a:t>
            </a:r>
            <a:r>
              <a:rPr lang="en-US">
                <a:ea typeface="+mn-lt"/>
                <a:cs typeface="+mn-lt"/>
              </a:rPr>
              <a:t> </a:t>
            </a:r>
            <a:r>
              <a:rPr lang="en-US" err="1">
                <a:ea typeface="+mn-lt"/>
                <a:cs typeface="+mn-lt"/>
              </a:rPr>
              <a:t>tutkitaan</a:t>
            </a:r>
            <a:r>
              <a:rPr lang="en-US">
                <a:ea typeface="+mn-lt"/>
                <a:cs typeface="+mn-lt"/>
              </a:rPr>
              <a:t> </a:t>
            </a:r>
            <a:r>
              <a:rPr lang="en-US" err="1">
                <a:ea typeface="+mn-lt"/>
                <a:cs typeface="+mn-lt"/>
              </a:rPr>
              <a:t>nuorten</a:t>
            </a:r>
            <a:r>
              <a:rPr lang="en-US">
                <a:ea typeface="+mn-lt"/>
                <a:cs typeface="+mn-lt"/>
              </a:rPr>
              <a:t> </a:t>
            </a:r>
            <a:r>
              <a:rPr lang="en-US" err="1">
                <a:ea typeface="+mn-lt"/>
                <a:cs typeface="+mn-lt"/>
              </a:rPr>
              <a:t>toimijuuden</a:t>
            </a:r>
            <a:r>
              <a:rPr lang="en-US">
                <a:ea typeface="+mn-lt"/>
                <a:cs typeface="+mn-lt"/>
              </a:rPr>
              <a:t> </a:t>
            </a:r>
            <a:r>
              <a:rPr lang="en-US" err="1">
                <a:ea typeface="+mn-lt"/>
                <a:cs typeface="+mn-lt"/>
              </a:rPr>
              <a:t>vahvistamiseksi</a:t>
            </a:r>
            <a:r>
              <a:rPr lang="en-US">
                <a:ea typeface="+mn-lt"/>
                <a:cs typeface="+mn-lt"/>
              </a:rPr>
              <a:t> </a:t>
            </a:r>
            <a:r>
              <a:rPr lang="en-US" err="1">
                <a:ea typeface="+mn-lt"/>
                <a:cs typeface="+mn-lt"/>
              </a:rPr>
              <a:t>tukihenkilötoimintaa</a:t>
            </a:r>
            <a:r>
              <a:rPr lang="en-US">
                <a:ea typeface="+mn-lt"/>
                <a:cs typeface="+mn-lt"/>
              </a:rPr>
              <a:t> (DYV). </a:t>
            </a:r>
          </a:p>
          <a:p>
            <a:r>
              <a:rPr lang="en-US" err="1">
                <a:solidFill>
                  <a:schemeClr val="tx2"/>
                </a:solidFill>
                <a:ea typeface="+mn-lt"/>
                <a:cs typeface="+mn-lt"/>
              </a:rPr>
              <a:t>Kohderyhmänä</a:t>
            </a:r>
            <a:r>
              <a:rPr lang="en-US">
                <a:ea typeface="+mn-lt"/>
                <a:cs typeface="+mn-lt"/>
              </a:rPr>
              <a:t> 18-29 </a:t>
            </a:r>
            <a:r>
              <a:rPr lang="en-US" err="1">
                <a:ea typeface="+mn-lt"/>
                <a:cs typeface="+mn-lt"/>
              </a:rPr>
              <a:t>vuotiaat</a:t>
            </a:r>
            <a:r>
              <a:rPr lang="en-US">
                <a:ea typeface="+mn-lt"/>
                <a:cs typeface="+mn-lt"/>
              </a:rPr>
              <a:t> </a:t>
            </a:r>
            <a:r>
              <a:rPr lang="en-US" err="1">
                <a:ea typeface="+mn-lt"/>
                <a:cs typeface="+mn-lt"/>
              </a:rPr>
              <a:t>nuoret</a:t>
            </a:r>
            <a:r>
              <a:rPr lang="en-US">
                <a:ea typeface="+mn-lt"/>
                <a:cs typeface="+mn-lt"/>
              </a:rPr>
              <a:t>.</a:t>
            </a:r>
          </a:p>
          <a:p>
            <a:r>
              <a:rPr lang="en-US" err="1">
                <a:ea typeface="+mn-lt"/>
                <a:cs typeface="+mn-lt"/>
              </a:rPr>
              <a:t>Työ</a:t>
            </a:r>
            <a:r>
              <a:rPr lang="en-US">
                <a:ea typeface="+mn-lt"/>
                <a:cs typeface="+mn-lt"/>
              </a:rPr>
              <a:t> </a:t>
            </a:r>
            <a:r>
              <a:rPr lang="en-US" err="1">
                <a:ea typeface="+mn-lt"/>
                <a:cs typeface="+mn-lt"/>
              </a:rPr>
              <a:t>integroituu</a:t>
            </a:r>
            <a:r>
              <a:rPr lang="en-US">
                <a:ea typeface="+mn-lt"/>
                <a:cs typeface="+mn-lt"/>
              </a:rPr>
              <a:t> </a:t>
            </a:r>
            <a:r>
              <a:rPr lang="en-US" err="1">
                <a:ea typeface="+mn-lt"/>
                <a:cs typeface="+mn-lt"/>
              </a:rPr>
              <a:t>aikuisten</a:t>
            </a:r>
            <a:r>
              <a:rPr lang="en-US">
                <a:ea typeface="+mn-lt"/>
                <a:cs typeface="+mn-lt"/>
              </a:rPr>
              <a:t> </a:t>
            </a:r>
            <a:r>
              <a:rPr lang="en-US" err="1">
                <a:ea typeface="+mn-lt"/>
                <a:cs typeface="+mn-lt"/>
              </a:rPr>
              <a:t>sosiaalipalvelujen</a:t>
            </a:r>
            <a:r>
              <a:rPr lang="en-US">
                <a:ea typeface="+mn-lt"/>
                <a:cs typeface="+mn-lt"/>
              </a:rPr>
              <a:t> </a:t>
            </a:r>
            <a:r>
              <a:rPr lang="en-US" err="1">
                <a:ea typeface="+mn-lt"/>
                <a:cs typeface="+mn-lt"/>
              </a:rPr>
              <a:t>kotoutumista</a:t>
            </a:r>
            <a:r>
              <a:rPr lang="en-US">
                <a:ea typeface="+mn-lt"/>
                <a:cs typeface="+mn-lt"/>
              </a:rPr>
              <a:t> </a:t>
            </a:r>
            <a:r>
              <a:rPr lang="en-US" err="1">
                <a:ea typeface="+mn-lt"/>
                <a:cs typeface="+mn-lt"/>
              </a:rPr>
              <a:t>edistävään</a:t>
            </a:r>
            <a:r>
              <a:rPr lang="en-US">
                <a:ea typeface="+mn-lt"/>
                <a:cs typeface="+mn-lt"/>
              </a:rPr>
              <a:t> </a:t>
            </a:r>
            <a:r>
              <a:rPr lang="en-US" err="1">
                <a:ea typeface="+mn-lt"/>
                <a:cs typeface="+mn-lt"/>
              </a:rPr>
              <a:t>työhön</a:t>
            </a:r>
            <a:r>
              <a:rPr lang="en-US">
                <a:ea typeface="+mn-lt"/>
                <a:cs typeface="+mn-lt"/>
              </a:rPr>
              <a:t>, </a:t>
            </a:r>
          </a:p>
          <a:p>
            <a:r>
              <a:rPr lang="en-US" err="1">
                <a:solidFill>
                  <a:schemeClr val="tx2"/>
                </a:solidFill>
                <a:ea typeface="+mn-lt"/>
                <a:cs typeface="+mn-lt"/>
              </a:rPr>
              <a:t>Resurssi</a:t>
            </a:r>
            <a:r>
              <a:rPr lang="en-US">
                <a:solidFill>
                  <a:schemeClr val="tx2"/>
                </a:solidFill>
                <a:ea typeface="+mn-lt"/>
                <a:cs typeface="+mn-lt"/>
              </a:rPr>
              <a:t>: </a:t>
            </a:r>
            <a:r>
              <a:rPr lang="en-US" err="1">
                <a:ea typeface="+mn-lt"/>
                <a:cs typeface="+mn-lt"/>
              </a:rPr>
              <a:t>Palkattu</a:t>
            </a:r>
            <a:r>
              <a:rPr lang="en-US">
                <a:ea typeface="+mn-lt"/>
                <a:cs typeface="+mn-lt"/>
              </a:rPr>
              <a:t> </a:t>
            </a:r>
            <a:r>
              <a:rPr lang="en-US" err="1">
                <a:ea typeface="+mn-lt"/>
                <a:cs typeface="+mn-lt"/>
              </a:rPr>
              <a:t>palkkatuella</a:t>
            </a:r>
            <a:r>
              <a:rPr lang="en-US">
                <a:ea typeface="+mn-lt"/>
                <a:cs typeface="+mn-lt"/>
              </a:rPr>
              <a:t> 1 </a:t>
            </a:r>
            <a:r>
              <a:rPr lang="en-US" err="1">
                <a:ea typeface="+mn-lt"/>
                <a:cs typeface="+mn-lt"/>
              </a:rPr>
              <a:t>nuori</a:t>
            </a:r>
            <a:r>
              <a:rPr lang="en-US">
                <a:ea typeface="+mn-lt"/>
                <a:cs typeface="+mn-lt"/>
              </a:rPr>
              <a:t> </a:t>
            </a:r>
            <a:r>
              <a:rPr lang="en-US" err="1">
                <a:ea typeface="+mn-lt"/>
                <a:cs typeface="+mn-lt"/>
              </a:rPr>
              <a:t>työntekijä</a:t>
            </a:r>
            <a:r>
              <a:rPr lang="en-US">
                <a:ea typeface="+mn-lt"/>
                <a:cs typeface="+mn-lt"/>
              </a:rPr>
              <a:t>. </a:t>
            </a:r>
            <a:r>
              <a:rPr lang="en-US" err="1">
                <a:ea typeface="+mn-lt"/>
                <a:cs typeface="+mn-lt"/>
              </a:rPr>
              <a:t>Työparina</a:t>
            </a:r>
            <a:r>
              <a:rPr lang="en-US">
                <a:solidFill>
                  <a:schemeClr val="tx2"/>
                </a:solidFill>
                <a:ea typeface="+mn-lt"/>
                <a:cs typeface="+mn-lt"/>
              </a:rPr>
              <a:t> </a:t>
            </a:r>
            <a:r>
              <a:rPr lang="en-US" err="1">
                <a:ea typeface="+mn-lt"/>
                <a:cs typeface="+mn-lt"/>
              </a:rPr>
              <a:t>Valomon</a:t>
            </a:r>
            <a:r>
              <a:rPr lang="en-US">
                <a:ea typeface="+mn-lt"/>
                <a:cs typeface="+mn-lt"/>
              </a:rPr>
              <a:t> </a:t>
            </a:r>
            <a:r>
              <a:rPr lang="en-US" err="1">
                <a:ea typeface="+mn-lt"/>
                <a:cs typeface="+mn-lt"/>
              </a:rPr>
              <a:t>työntekijä</a:t>
            </a:r>
            <a:r>
              <a:rPr lang="en-US">
                <a:ea typeface="+mn-lt"/>
                <a:cs typeface="+mn-lt"/>
              </a:rPr>
              <a:t>.</a:t>
            </a:r>
            <a:endParaRPr lang="en-US">
              <a:solidFill>
                <a:schemeClr val="tx2"/>
              </a:solidFill>
              <a:cs typeface="Calibri"/>
            </a:endParaRPr>
          </a:p>
          <a:p>
            <a:r>
              <a:rPr lang="en-US" err="1">
                <a:ea typeface="+mn-lt"/>
                <a:cs typeface="+mn-lt"/>
              </a:rPr>
              <a:t>Kokeilun</a:t>
            </a:r>
            <a:r>
              <a:rPr lang="en-US">
                <a:ea typeface="+mn-lt"/>
                <a:cs typeface="+mn-lt"/>
              </a:rPr>
              <a:t> </a:t>
            </a:r>
            <a:r>
              <a:rPr lang="en-US" err="1">
                <a:ea typeface="+mn-lt"/>
                <a:cs typeface="+mn-lt"/>
              </a:rPr>
              <a:t>pohjalta</a:t>
            </a:r>
            <a:r>
              <a:rPr lang="en-US">
                <a:ea typeface="+mn-lt"/>
                <a:cs typeface="+mn-lt"/>
              </a:rPr>
              <a:t> </a:t>
            </a:r>
            <a:r>
              <a:rPr lang="en-US" err="1">
                <a:ea typeface="+mn-lt"/>
                <a:cs typeface="+mn-lt"/>
              </a:rPr>
              <a:t>pohditaan</a:t>
            </a:r>
            <a:r>
              <a:rPr lang="en-US">
                <a:ea typeface="+mn-lt"/>
                <a:cs typeface="+mn-lt"/>
              </a:rPr>
              <a:t> </a:t>
            </a:r>
            <a:r>
              <a:rPr lang="en-US" err="1">
                <a:ea typeface="+mn-lt"/>
                <a:cs typeface="+mn-lt"/>
              </a:rPr>
              <a:t>mahdollisuutta</a:t>
            </a:r>
            <a:r>
              <a:rPr lang="en-US">
                <a:ea typeface="+mn-lt"/>
                <a:cs typeface="+mn-lt"/>
              </a:rPr>
              <a:t> hakea </a:t>
            </a:r>
            <a:r>
              <a:rPr lang="en-US" err="1">
                <a:ea typeface="+mn-lt"/>
                <a:cs typeface="+mn-lt"/>
              </a:rPr>
              <a:t>rahoitusta</a:t>
            </a:r>
            <a:r>
              <a:rPr lang="en-US">
                <a:ea typeface="+mn-lt"/>
                <a:cs typeface="+mn-lt"/>
              </a:rPr>
              <a:t> (</a:t>
            </a:r>
            <a:r>
              <a:rPr lang="en-US" err="1">
                <a:ea typeface="+mn-lt"/>
                <a:cs typeface="+mn-lt"/>
              </a:rPr>
              <a:t>erikseen</a:t>
            </a:r>
            <a:r>
              <a:rPr lang="en-US">
                <a:ea typeface="+mn-lt"/>
                <a:cs typeface="+mn-lt"/>
              </a:rPr>
              <a:t> tai </a:t>
            </a:r>
            <a:r>
              <a:rPr lang="en-US" err="1">
                <a:ea typeface="+mn-lt"/>
                <a:cs typeface="+mn-lt"/>
              </a:rPr>
              <a:t>yhdessä</a:t>
            </a:r>
            <a:r>
              <a:rPr lang="en-US">
                <a:ea typeface="+mn-lt"/>
                <a:cs typeface="+mn-lt"/>
              </a:rPr>
              <a:t>). </a:t>
            </a:r>
            <a:endParaRPr lang="en-US">
              <a:cs typeface="Calibri"/>
            </a:endParaRPr>
          </a:p>
          <a:p>
            <a:endParaRPr lang="en-US">
              <a:solidFill>
                <a:schemeClr val="tx2"/>
              </a:solidFill>
              <a:cs typeface="Calibri"/>
            </a:endParaRPr>
          </a:p>
        </p:txBody>
      </p:sp>
      <p:sp>
        <p:nvSpPr>
          <p:cNvPr id="4" name="Date Placeholder 3">
            <a:extLst>
              <a:ext uri="{FF2B5EF4-FFF2-40B4-BE49-F238E27FC236}">
                <a16:creationId xmlns:a16="http://schemas.microsoft.com/office/drawing/2014/main" id="{15E16A54-AE4E-29C5-9625-4D66EB5F2F68}"/>
              </a:ext>
            </a:extLst>
          </p:cNvPr>
          <p:cNvSpPr>
            <a:spLocks noGrp="1"/>
          </p:cNvSpPr>
          <p:nvPr>
            <p:ph type="dt" sz="half" idx="2"/>
          </p:nvPr>
        </p:nvSpPr>
        <p:spPr/>
        <p:txBody>
          <a:bodyPr/>
          <a:lstStyle/>
          <a:p>
            <a:fld id="{3D4BC113-F77D-460D-93D0-13521233AE4E}" type="datetime1">
              <a:rPr lang="fi-FI" smtClean="0"/>
              <a:t>17.11.2022</a:t>
            </a:fld>
            <a:endParaRPr lang="fi-FI"/>
          </a:p>
        </p:txBody>
      </p:sp>
      <p:sp>
        <p:nvSpPr>
          <p:cNvPr id="5" name="Slide Number Placeholder 4">
            <a:extLst>
              <a:ext uri="{FF2B5EF4-FFF2-40B4-BE49-F238E27FC236}">
                <a16:creationId xmlns:a16="http://schemas.microsoft.com/office/drawing/2014/main" id="{FE7AC187-27C1-AA16-E1CA-7F51353CE78C}"/>
              </a:ext>
            </a:extLst>
          </p:cNvPr>
          <p:cNvSpPr>
            <a:spLocks noGrp="1"/>
          </p:cNvSpPr>
          <p:nvPr>
            <p:ph type="sldNum" sz="quarter" idx="4"/>
          </p:nvPr>
        </p:nvSpPr>
        <p:spPr/>
        <p:txBody>
          <a:bodyPr/>
          <a:lstStyle/>
          <a:p>
            <a:fld id="{F3EE06F1-2D77-A44E-97FA-F679B9CB76D5}" type="slidenum">
              <a:rPr lang="fi-FI" smtClean="0"/>
              <a:t>4</a:t>
            </a:fld>
            <a:endParaRPr lang="fi-FI"/>
          </a:p>
        </p:txBody>
      </p:sp>
      <p:sp>
        <p:nvSpPr>
          <p:cNvPr id="6" name="Footer Placeholder 5">
            <a:extLst>
              <a:ext uri="{FF2B5EF4-FFF2-40B4-BE49-F238E27FC236}">
                <a16:creationId xmlns:a16="http://schemas.microsoft.com/office/drawing/2014/main" id="{DCE0564E-BB10-6D14-CAF4-13B5A6E78B37}"/>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0272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4D372-2DA8-4536-B1FC-F39916389694}"/>
              </a:ext>
            </a:extLst>
          </p:cNvPr>
          <p:cNvSpPr>
            <a:spLocks noGrp="1"/>
          </p:cNvSpPr>
          <p:nvPr>
            <p:ph type="title"/>
          </p:nvPr>
        </p:nvSpPr>
        <p:spPr>
          <a:xfrm>
            <a:off x="687084" y="563835"/>
            <a:ext cx="10515600" cy="806766"/>
          </a:xfrm>
        </p:spPr>
        <p:txBody>
          <a:bodyPr>
            <a:normAutofit fontScale="90000"/>
          </a:bodyPr>
          <a:lstStyle/>
          <a:p>
            <a:r>
              <a:rPr lang="fi-FI"/>
              <a:t>Yhteisösosiaalityö viitekehyksenä</a:t>
            </a:r>
          </a:p>
        </p:txBody>
      </p:sp>
      <p:sp>
        <p:nvSpPr>
          <p:cNvPr id="3" name="Sisällön paikkamerkki 2">
            <a:extLst>
              <a:ext uri="{FF2B5EF4-FFF2-40B4-BE49-F238E27FC236}">
                <a16:creationId xmlns:a16="http://schemas.microsoft.com/office/drawing/2014/main" id="{76154B56-9883-4BF9-A930-F6F4D322D4FD}"/>
              </a:ext>
            </a:extLst>
          </p:cNvPr>
          <p:cNvSpPr>
            <a:spLocks noGrp="1"/>
          </p:cNvSpPr>
          <p:nvPr>
            <p:ph sz="quarter" idx="15"/>
          </p:nvPr>
        </p:nvSpPr>
        <p:spPr>
          <a:xfrm>
            <a:off x="830951" y="1483841"/>
            <a:ext cx="10525570" cy="4533941"/>
          </a:xfrm>
        </p:spPr>
        <p:txBody>
          <a:bodyPr vert="horz" lIns="91440" tIns="45720" rIns="91440" bIns="45720" rtlCol="0" anchor="t">
            <a:normAutofit fontScale="85000" lnSpcReduction="20000"/>
          </a:bodyPr>
          <a:lstStyle/>
          <a:p>
            <a:r>
              <a:rPr lang="fi-FI">
                <a:cs typeface="Calibri"/>
              </a:rPr>
              <a:t>Yhteisösosiaalityö mahdollistaa viranomaistyön tuomisen epävirallisiin kohtaamisiin sekä kumppanuuksien, yhteistoimijuuden ja yhteisvastuun kautta löytää ne ihmiset, joita virastot muodollisuudessaan eivät löydä (Sosiaalibarometri 2021) sekä vahvistaa sosiaalityön paikallisyhteisöjen osallisuuden, keskinäisen tuen ja kumppanuuden ideoita, jotka yksilökeskeisen sosiaalityön orientaatio on kadottanut.</a:t>
            </a:r>
            <a:endParaRPr lang="fi-FI">
              <a:ea typeface="Calibri" panose="020F0502020204030204"/>
              <a:cs typeface="Calibri"/>
            </a:endParaRPr>
          </a:p>
          <a:p>
            <a:r>
              <a:rPr lang="fi-FI">
                <a:cs typeface="Calibri"/>
              </a:rPr>
              <a:t>Yhteisösosiaalityö ei typisty ainoastaan kohtaamispaikoiksi, joissa kävijät ovat yhteiskunnallisten toimenpiteiden kohteina ja sosiaalityön ammattilaiset niiden suorittajina, vaan sosiaalityö pyrkii toteuttamaan sen ammatillisuuden tuomia velvollisuuksia sekä käyttämään lakiin perustava valtaa hakemalla sosiaalisiin ongelmiin laajempia rakenteellisia ratkaisuja yhdessä asiakkaiden, alueen asukkaiden ja 3.sektorin kanssa. </a:t>
            </a:r>
            <a:endParaRPr lang="fi-FI">
              <a:ea typeface="+mn-lt"/>
              <a:cs typeface="+mn-lt"/>
            </a:endParaRPr>
          </a:p>
          <a:p>
            <a:r>
              <a:rPr lang="fi-FI">
                <a:ea typeface="+mn-lt"/>
                <a:cs typeface="+mn-lt"/>
              </a:rPr>
              <a:t>Yhteisökeskus tarjoaa kävijöille neuvontaa, ohjausta ja toimintaa sekä kehittää julkisten sosiaalipalvelujen, kunnan, yhdistystoimijoiden ja alueen asukkaiden yhteistoimijuutta ja yhteiskehittämistä. </a:t>
            </a:r>
          </a:p>
          <a:p>
            <a:r>
              <a:rPr lang="fi-FI">
                <a:ea typeface="+mn-lt"/>
                <a:cs typeface="+mn-lt"/>
              </a:rPr>
              <a:t>Työ on laaja-alaista, monitoimijaista, rakenteita muuttavaa ja uusia toimintoja kokeilevaa. </a:t>
            </a:r>
            <a:endParaRPr lang="fi-FI">
              <a:ea typeface="Calibri" panose="020F0502020204030204"/>
              <a:cs typeface="Calibri" panose="020F0502020204030204"/>
            </a:endParaRPr>
          </a:p>
          <a:p>
            <a:r>
              <a:rPr lang="fi-FI">
                <a:ea typeface="+mn-lt"/>
                <a:cs typeface="+mn-lt"/>
              </a:rPr>
              <a:t>Hallitus on esittänyt luonnoksen yhteisösosiaalityön lisäämisestä sosiaalihuoltolakiin. Laki tulisi voimaan 1.1.2023</a:t>
            </a:r>
            <a:endParaRPr lang="fi-FI">
              <a:ea typeface="Calibri" panose="020F0502020204030204"/>
              <a:cs typeface="Calibri" panose="020F0502020204030204"/>
            </a:endParaRPr>
          </a:p>
        </p:txBody>
      </p:sp>
      <p:sp>
        <p:nvSpPr>
          <p:cNvPr id="4" name="Päivämäärän paikkamerkki 3">
            <a:extLst>
              <a:ext uri="{FF2B5EF4-FFF2-40B4-BE49-F238E27FC236}">
                <a16:creationId xmlns:a16="http://schemas.microsoft.com/office/drawing/2014/main" id="{47810110-4C74-47A8-8987-712925355C61}"/>
              </a:ext>
            </a:extLst>
          </p:cNvPr>
          <p:cNvSpPr>
            <a:spLocks noGrp="1"/>
          </p:cNvSpPr>
          <p:nvPr>
            <p:ph type="dt" sz="half" idx="2"/>
          </p:nvPr>
        </p:nvSpPr>
        <p:spPr/>
        <p:txBody>
          <a:bodyPr/>
          <a:lstStyle/>
          <a:p>
            <a:fld id="{3D4BC113-F77D-460D-93D0-13521233AE4E}" type="datetime1">
              <a:rPr lang="fi-FI" smtClean="0"/>
              <a:t>17.11.2022</a:t>
            </a:fld>
            <a:endParaRPr lang="fi-FI"/>
          </a:p>
        </p:txBody>
      </p:sp>
      <p:sp>
        <p:nvSpPr>
          <p:cNvPr id="5" name="Dian numeron paikkamerkki 4">
            <a:extLst>
              <a:ext uri="{FF2B5EF4-FFF2-40B4-BE49-F238E27FC236}">
                <a16:creationId xmlns:a16="http://schemas.microsoft.com/office/drawing/2014/main" id="{54FD4BA8-684D-4F6F-9FD2-9764E02C461E}"/>
              </a:ext>
            </a:extLst>
          </p:cNvPr>
          <p:cNvSpPr>
            <a:spLocks noGrp="1"/>
          </p:cNvSpPr>
          <p:nvPr>
            <p:ph type="sldNum" sz="quarter" idx="4"/>
          </p:nvPr>
        </p:nvSpPr>
        <p:spPr/>
        <p:txBody>
          <a:bodyPr/>
          <a:lstStyle/>
          <a:p>
            <a:fld id="{F3EE06F1-2D77-A44E-97FA-F679B9CB76D5}" type="slidenum">
              <a:rPr lang="fi-FI" smtClean="0"/>
              <a:t>5</a:t>
            </a:fld>
            <a:endParaRPr lang="fi-FI"/>
          </a:p>
        </p:txBody>
      </p:sp>
      <p:sp>
        <p:nvSpPr>
          <p:cNvPr id="6" name="Alatunnisteen paikkamerkki 5">
            <a:extLst>
              <a:ext uri="{FF2B5EF4-FFF2-40B4-BE49-F238E27FC236}">
                <a16:creationId xmlns:a16="http://schemas.microsoft.com/office/drawing/2014/main" id="{8A7C0ECB-9634-4AFE-B837-FF95E91FB82E}"/>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39776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DBC08CA-572B-4162-B328-6662CE2C33EF}"/>
              </a:ext>
            </a:extLst>
          </p:cNvPr>
          <p:cNvSpPr>
            <a:spLocks noGrp="1"/>
          </p:cNvSpPr>
          <p:nvPr>
            <p:ph type="dt" sz="half" idx="2"/>
          </p:nvPr>
        </p:nvSpPr>
        <p:spPr/>
        <p:txBody>
          <a:bodyPr/>
          <a:lstStyle/>
          <a:p>
            <a:fld id="{FD9320EA-10A2-4D80-97F4-B5438742DBB6}" type="datetime1">
              <a:rPr lang="fi-FI" smtClean="0"/>
              <a:t>17.11.2022</a:t>
            </a:fld>
            <a:endParaRPr lang="fi-FI"/>
          </a:p>
        </p:txBody>
      </p:sp>
      <p:sp>
        <p:nvSpPr>
          <p:cNvPr id="5" name="Dian numeron paikkamerkki 4">
            <a:extLst>
              <a:ext uri="{FF2B5EF4-FFF2-40B4-BE49-F238E27FC236}">
                <a16:creationId xmlns:a16="http://schemas.microsoft.com/office/drawing/2014/main" id="{034971BC-D419-4C1F-BC43-E043162DE662}"/>
              </a:ext>
            </a:extLst>
          </p:cNvPr>
          <p:cNvSpPr>
            <a:spLocks noGrp="1"/>
          </p:cNvSpPr>
          <p:nvPr>
            <p:ph type="sldNum" sz="quarter" idx="4"/>
          </p:nvPr>
        </p:nvSpPr>
        <p:spPr/>
        <p:txBody>
          <a:bodyPr/>
          <a:lstStyle/>
          <a:p>
            <a:fld id="{F3EE06F1-2D77-A44E-97FA-F679B9CB76D5}" type="slidenum">
              <a:rPr lang="fi-FI" smtClean="0"/>
              <a:pPr/>
              <a:t>6</a:t>
            </a:fld>
            <a:endParaRPr lang="fi-FI"/>
          </a:p>
        </p:txBody>
      </p:sp>
      <p:sp>
        <p:nvSpPr>
          <p:cNvPr id="6" name="Alatunnisteen paikkamerkki 5">
            <a:extLst>
              <a:ext uri="{FF2B5EF4-FFF2-40B4-BE49-F238E27FC236}">
                <a16:creationId xmlns:a16="http://schemas.microsoft.com/office/drawing/2014/main" id="{40018E5E-0695-491A-B726-DF593ACCBDE2}"/>
              </a:ext>
            </a:extLst>
          </p:cNvPr>
          <p:cNvSpPr>
            <a:spLocks noGrp="1"/>
          </p:cNvSpPr>
          <p:nvPr>
            <p:ph type="ftr" sz="quarter" idx="11"/>
          </p:nvPr>
        </p:nvSpPr>
        <p:spPr/>
        <p:txBody>
          <a:bodyPr/>
          <a:lstStyle/>
          <a:p>
            <a:r>
              <a:rPr lang="fi-FI">
                <a:cs typeface="Calibri"/>
              </a:rPr>
              <a:t>Joonas Kiviranta, Elina Perkiö, Vanja Autio</a:t>
            </a:r>
            <a:endParaRPr lang="fi-FI"/>
          </a:p>
        </p:txBody>
      </p:sp>
      <p:sp>
        <p:nvSpPr>
          <p:cNvPr id="9" name="TextBox 38">
            <a:extLst>
              <a:ext uri="{FF2B5EF4-FFF2-40B4-BE49-F238E27FC236}">
                <a16:creationId xmlns:a16="http://schemas.microsoft.com/office/drawing/2014/main" id="{E43B7DC6-2E8A-E5FF-E9B5-EEA494773143}"/>
              </a:ext>
            </a:extLst>
          </p:cNvPr>
          <p:cNvSpPr txBox="1"/>
          <p:nvPr/>
        </p:nvSpPr>
        <p:spPr>
          <a:xfrm>
            <a:off x="399337" y="4700183"/>
            <a:ext cx="4277469" cy="1600438"/>
          </a:xfrm>
          <a:prstGeom prst="rect">
            <a:avLst/>
          </a:prstGeom>
          <a:solidFill>
            <a:schemeClr val="accent1">
              <a:lumMod val="20000"/>
              <a:lumOff val="80000"/>
            </a:schemeClr>
          </a:solid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err="1">
                <a:ea typeface="+mn-lt"/>
                <a:cs typeface="+mn-lt"/>
              </a:rPr>
              <a:t>Yhteisösosiaalityö</a:t>
            </a:r>
            <a:r>
              <a:rPr lang="en-US" sz="1400">
                <a:ea typeface="+mn-lt"/>
                <a:cs typeface="+mn-lt"/>
              </a:rPr>
              <a:t> </a:t>
            </a:r>
            <a:r>
              <a:rPr lang="en-US" sz="1400" err="1">
                <a:ea typeface="+mn-lt"/>
                <a:cs typeface="+mn-lt"/>
              </a:rPr>
              <a:t>viitekehyksenä</a:t>
            </a:r>
            <a:endParaRPr lang="en-US" sz="1400">
              <a:ea typeface="+mn-lt"/>
              <a:cs typeface="+mn-lt"/>
            </a:endParaRPr>
          </a:p>
          <a:p>
            <a:pPr marL="285750" indent="-285750">
              <a:buFont typeface="Arial"/>
              <a:buChar char="•"/>
            </a:pPr>
            <a:r>
              <a:rPr lang="en-US" sz="1400" err="1">
                <a:ea typeface="+mn-lt"/>
                <a:cs typeface="+mn-lt"/>
              </a:rPr>
              <a:t>Monialainen</a:t>
            </a:r>
            <a:r>
              <a:rPr lang="en-US" sz="1400">
                <a:ea typeface="+mn-lt"/>
                <a:cs typeface="+mn-lt"/>
              </a:rPr>
              <a:t> </a:t>
            </a:r>
            <a:r>
              <a:rPr lang="en-US" sz="1400" err="1">
                <a:ea typeface="+mn-lt"/>
                <a:cs typeface="+mn-lt"/>
              </a:rPr>
              <a:t>työskentely</a:t>
            </a:r>
            <a:endParaRPr lang="en-US" sz="1400">
              <a:ea typeface="+mn-lt"/>
              <a:cs typeface="+mn-lt"/>
            </a:endParaRPr>
          </a:p>
          <a:p>
            <a:pPr marL="285750" indent="-285750">
              <a:buFont typeface="Arial"/>
              <a:buChar char="•"/>
            </a:pPr>
            <a:r>
              <a:rPr lang="en-US" sz="1400" err="1">
                <a:ea typeface="+mn-lt"/>
                <a:cs typeface="+mn-lt"/>
              </a:rPr>
              <a:t>Etsivä</a:t>
            </a:r>
            <a:r>
              <a:rPr lang="en-US" sz="1400">
                <a:ea typeface="+mn-lt"/>
                <a:cs typeface="+mn-lt"/>
              </a:rPr>
              <a:t> </a:t>
            </a:r>
            <a:r>
              <a:rPr lang="en-US" sz="1400" err="1">
                <a:ea typeface="+mn-lt"/>
                <a:cs typeface="+mn-lt"/>
              </a:rPr>
              <a:t>sosiaalityö</a:t>
            </a:r>
          </a:p>
          <a:p>
            <a:pPr marL="285750" indent="-285750">
              <a:buFont typeface="Arial"/>
              <a:buChar char="•"/>
            </a:pPr>
            <a:r>
              <a:rPr lang="en-US" sz="1400" err="1">
                <a:ea typeface="+mn-lt"/>
                <a:cs typeface="+mn-lt"/>
              </a:rPr>
              <a:t>Sosiaalihuollon</a:t>
            </a:r>
            <a:r>
              <a:rPr lang="en-US" sz="1400">
                <a:ea typeface="+mn-lt"/>
                <a:cs typeface="+mn-lt"/>
              </a:rPr>
              <a:t> </a:t>
            </a:r>
            <a:r>
              <a:rPr lang="en-US" sz="1400" err="1">
                <a:ea typeface="+mn-lt"/>
                <a:cs typeface="+mn-lt"/>
              </a:rPr>
              <a:t>tarpeen</a:t>
            </a:r>
            <a:r>
              <a:rPr lang="en-US" sz="1400">
                <a:ea typeface="+mn-lt"/>
                <a:cs typeface="+mn-lt"/>
              </a:rPr>
              <a:t> </a:t>
            </a:r>
            <a:r>
              <a:rPr lang="en-US" sz="1400" err="1">
                <a:ea typeface="+mn-lt"/>
                <a:cs typeface="+mn-lt"/>
              </a:rPr>
              <a:t>arviointi</a:t>
            </a:r>
            <a:r>
              <a:rPr lang="en-US" sz="1400">
                <a:ea typeface="+mn-lt"/>
                <a:cs typeface="+mn-lt"/>
              </a:rPr>
              <a:t> ja </a:t>
            </a:r>
            <a:r>
              <a:rPr lang="en-US" sz="1400" err="1">
                <a:ea typeface="+mn-lt"/>
                <a:cs typeface="+mn-lt"/>
              </a:rPr>
              <a:t>työskentely</a:t>
            </a:r>
            <a:endParaRPr lang="en-US" sz="1400">
              <a:ea typeface="+mn-lt"/>
              <a:cs typeface="+mn-lt"/>
            </a:endParaRPr>
          </a:p>
          <a:p>
            <a:pPr marL="285750" indent="-285750">
              <a:buFont typeface="Arial"/>
              <a:buChar char="•"/>
            </a:pPr>
            <a:r>
              <a:rPr lang="en-US" sz="1400" err="1">
                <a:cs typeface="Calibri"/>
              </a:rPr>
              <a:t>Kuntouttava</a:t>
            </a:r>
            <a:r>
              <a:rPr lang="en-US" sz="1400">
                <a:cs typeface="Calibri"/>
              </a:rPr>
              <a:t> </a:t>
            </a:r>
            <a:r>
              <a:rPr lang="en-US" sz="1400" err="1">
                <a:cs typeface="Calibri"/>
              </a:rPr>
              <a:t>työtoiminta</a:t>
            </a:r>
            <a:r>
              <a:rPr lang="en-US" sz="1400">
                <a:cs typeface="Calibri"/>
              </a:rPr>
              <a:t> ja </a:t>
            </a:r>
            <a:r>
              <a:rPr lang="en-US" sz="1400" err="1">
                <a:cs typeface="Calibri"/>
              </a:rPr>
              <a:t>työkyvyn</a:t>
            </a:r>
            <a:r>
              <a:rPr lang="en-US" sz="1400">
                <a:cs typeface="Calibri"/>
              </a:rPr>
              <a:t> </a:t>
            </a:r>
            <a:r>
              <a:rPr lang="en-US" sz="1400" err="1">
                <a:cs typeface="Calibri"/>
              </a:rPr>
              <a:t>tukeminen</a:t>
            </a:r>
            <a:endParaRPr lang="en-US" sz="1400">
              <a:cs typeface="Calibri"/>
            </a:endParaRPr>
          </a:p>
          <a:p>
            <a:pPr marL="285750" indent="-285750">
              <a:buFont typeface="Arial"/>
              <a:buChar char="•"/>
            </a:pPr>
            <a:r>
              <a:rPr lang="en-US" sz="1400" err="1">
                <a:ea typeface="+mn-lt"/>
                <a:cs typeface="+mn-lt"/>
              </a:rPr>
              <a:t>Pakolaistyö</a:t>
            </a:r>
            <a:r>
              <a:rPr lang="en-US" sz="1400">
                <a:ea typeface="+mn-lt"/>
                <a:cs typeface="+mn-lt"/>
              </a:rPr>
              <a:t> </a:t>
            </a:r>
            <a:r>
              <a:rPr lang="en-US" sz="1400" err="1">
                <a:ea typeface="+mn-lt"/>
                <a:cs typeface="+mn-lt"/>
              </a:rPr>
              <a:t>sote-yhteistyönä</a:t>
            </a:r>
            <a:endParaRPr lang="en-US" sz="1400">
              <a:ea typeface="+mn-lt"/>
              <a:cs typeface="+mn-lt"/>
            </a:endParaRPr>
          </a:p>
          <a:p>
            <a:pPr marL="285750" indent="-285750">
              <a:buFont typeface="Arial"/>
              <a:buChar char="•"/>
            </a:pPr>
            <a:r>
              <a:rPr lang="en-US" sz="1400" err="1">
                <a:ea typeface="+mn-lt"/>
                <a:cs typeface="+mn-lt"/>
              </a:rPr>
              <a:t>Rakenteellinen</a:t>
            </a:r>
            <a:r>
              <a:rPr lang="en-US" sz="1400">
                <a:ea typeface="+mn-lt"/>
                <a:cs typeface="+mn-lt"/>
              </a:rPr>
              <a:t> </a:t>
            </a:r>
            <a:r>
              <a:rPr lang="en-US" sz="1400" err="1">
                <a:ea typeface="+mn-lt"/>
                <a:cs typeface="+mn-lt"/>
              </a:rPr>
              <a:t>sosiaalityö</a:t>
            </a:r>
            <a:r>
              <a:rPr lang="en-US" sz="1400">
                <a:ea typeface="+mn-lt"/>
                <a:cs typeface="+mn-lt"/>
              </a:rPr>
              <a:t> ja </a:t>
            </a:r>
            <a:r>
              <a:rPr lang="en-US" sz="1400" err="1">
                <a:ea typeface="+mn-lt"/>
                <a:cs typeface="+mn-lt"/>
              </a:rPr>
              <a:t>sosiaalinen</a:t>
            </a:r>
            <a:r>
              <a:rPr lang="en-US" sz="1400">
                <a:ea typeface="+mn-lt"/>
                <a:cs typeface="+mn-lt"/>
              </a:rPr>
              <a:t> </a:t>
            </a:r>
            <a:r>
              <a:rPr lang="en-US" sz="1400" err="1">
                <a:ea typeface="+mn-lt"/>
                <a:cs typeface="+mn-lt"/>
              </a:rPr>
              <a:t>raportointi</a:t>
            </a:r>
            <a:endParaRPr lang="en-US" sz="1400" err="1">
              <a:cs typeface="Calibri"/>
            </a:endParaRPr>
          </a:p>
        </p:txBody>
      </p:sp>
      <p:sp>
        <p:nvSpPr>
          <p:cNvPr id="12" name="TextBox 37">
            <a:extLst>
              <a:ext uri="{FF2B5EF4-FFF2-40B4-BE49-F238E27FC236}">
                <a16:creationId xmlns:a16="http://schemas.microsoft.com/office/drawing/2014/main" id="{638843A4-E6BE-49EF-D05B-2A5071B023E0}"/>
              </a:ext>
            </a:extLst>
          </p:cNvPr>
          <p:cNvSpPr txBox="1"/>
          <p:nvPr/>
        </p:nvSpPr>
        <p:spPr>
          <a:xfrm>
            <a:off x="399096" y="3107875"/>
            <a:ext cx="3771954" cy="738664"/>
          </a:xfrm>
          <a:prstGeom prst="rect">
            <a:avLst/>
          </a:prstGeom>
          <a:solidFill>
            <a:schemeClr val="accent1">
              <a:lumMod val="20000"/>
              <a:lumOff val="80000"/>
            </a:schemeClr>
          </a:solid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400" err="1">
                <a:cs typeface="Calibri"/>
              </a:rPr>
              <a:t>Yhteisöneuvojat</a:t>
            </a:r>
            <a:r>
              <a:rPr lang="en-US" sz="1400">
                <a:cs typeface="Calibri"/>
              </a:rPr>
              <a:t>, </a:t>
            </a:r>
            <a:r>
              <a:rPr lang="en-US" sz="1400" err="1">
                <a:cs typeface="Calibri"/>
              </a:rPr>
              <a:t>kokemusasiantuntijat</a:t>
            </a:r>
            <a:r>
              <a:rPr lang="en-US" sz="1400">
                <a:cs typeface="Calibri"/>
              </a:rPr>
              <a:t>, </a:t>
            </a:r>
            <a:r>
              <a:rPr lang="en-US" sz="1400" err="1">
                <a:cs typeface="Calibri"/>
              </a:rPr>
              <a:t>vapaaehtoiset</a:t>
            </a:r>
            <a:endParaRPr lang="en-US" sz="1400">
              <a:cs typeface="Calibri"/>
            </a:endParaRPr>
          </a:p>
          <a:p>
            <a:pPr marL="285750" indent="-285750">
              <a:buFont typeface="Arial"/>
              <a:buChar char="•"/>
            </a:pPr>
            <a:r>
              <a:rPr lang="en-US" sz="1400" err="1">
                <a:cs typeface="Calibri"/>
              </a:rPr>
              <a:t>Yhteisöraadit</a:t>
            </a:r>
            <a:r>
              <a:rPr lang="en-US" sz="1400">
                <a:cs typeface="Calibri"/>
              </a:rPr>
              <a:t> ja </a:t>
            </a:r>
            <a:r>
              <a:rPr lang="en-US" sz="1400" err="1">
                <a:cs typeface="Calibri"/>
              </a:rPr>
              <a:t>lähidemokratia</a:t>
            </a:r>
            <a:endParaRPr lang="en-US" sz="1400">
              <a:cs typeface="Calibri"/>
            </a:endParaRPr>
          </a:p>
        </p:txBody>
      </p:sp>
      <p:sp>
        <p:nvSpPr>
          <p:cNvPr id="13" name="Oval 3">
            <a:extLst>
              <a:ext uri="{FF2B5EF4-FFF2-40B4-BE49-F238E27FC236}">
                <a16:creationId xmlns:a16="http://schemas.microsoft.com/office/drawing/2014/main" id="{9B40C7A1-4CE2-99FB-4EDB-9DE8343858B4}"/>
              </a:ext>
            </a:extLst>
          </p:cNvPr>
          <p:cNvSpPr/>
          <p:nvPr/>
        </p:nvSpPr>
        <p:spPr>
          <a:xfrm>
            <a:off x="4090696" y="2314575"/>
            <a:ext cx="3737104" cy="363855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
            <a:extLst>
              <a:ext uri="{FF2B5EF4-FFF2-40B4-BE49-F238E27FC236}">
                <a16:creationId xmlns:a16="http://schemas.microsoft.com/office/drawing/2014/main" id="{E8A5E99B-4125-DD04-FFD6-6D324B003E88}"/>
              </a:ext>
            </a:extLst>
          </p:cNvPr>
          <p:cNvSpPr txBox="1"/>
          <p:nvPr/>
        </p:nvSpPr>
        <p:spPr>
          <a:xfrm>
            <a:off x="8264699" y="4847009"/>
            <a:ext cx="3485996" cy="1375703"/>
          </a:xfrm>
          <a:prstGeom prst="rect">
            <a:avLst/>
          </a:prstGeom>
          <a:solidFill>
            <a:schemeClr val="accent1">
              <a:lumMod val="20000"/>
              <a:lumOff val="80000"/>
            </a:schemeClr>
          </a:solid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400" b="1" err="1">
                <a:cs typeface="Calibri"/>
              </a:rPr>
              <a:t>Avointa</a:t>
            </a:r>
            <a:r>
              <a:rPr lang="en-US" sz="1400" b="1">
                <a:cs typeface="Calibri"/>
              </a:rPr>
              <a:t>, </a:t>
            </a:r>
            <a:r>
              <a:rPr lang="en-US" sz="1400" b="1" err="1">
                <a:cs typeface="Calibri"/>
              </a:rPr>
              <a:t>yhdenvertaista</a:t>
            </a:r>
            <a:r>
              <a:rPr lang="en-US" sz="1400" b="1">
                <a:cs typeface="Calibri"/>
              </a:rPr>
              <a:t> ja </a:t>
            </a:r>
            <a:r>
              <a:rPr lang="en-US" sz="1400" b="1" err="1">
                <a:cs typeface="Calibri"/>
              </a:rPr>
              <a:t>maksutonta</a:t>
            </a:r>
            <a:r>
              <a:rPr lang="en-US" sz="1400" b="1">
                <a:cs typeface="Calibri"/>
              </a:rPr>
              <a:t> </a:t>
            </a:r>
            <a:r>
              <a:rPr lang="en-US" sz="1400" b="1" err="1">
                <a:cs typeface="Calibri"/>
              </a:rPr>
              <a:t>toimintaa</a:t>
            </a:r>
            <a:endParaRPr lang="en-US" sz="1400" b="1">
              <a:cs typeface="Calibri"/>
            </a:endParaRPr>
          </a:p>
          <a:p>
            <a:pPr marL="285750" indent="-285750">
              <a:buFont typeface="Arial"/>
              <a:buChar char="•"/>
            </a:pPr>
            <a:r>
              <a:rPr lang="en-US" sz="1400" err="1">
                <a:cs typeface="Calibri"/>
              </a:rPr>
              <a:t>Hankkeet</a:t>
            </a:r>
            <a:r>
              <a:rPr lang="en-US" sz="1400">
                <a:cs typeface="Calibri"/>
              </a:rPr>
              <a:t> ja </a:t>
            </a:r>
            <a:r>
              <a:rPr lang="en-US" sz="1400" err="1">
                <a:cs typeface="Calibri"/>
              </a:rPr>
              <a:t>projektit</a:t>
            </a:r>
            <a:endParaRPr lang="en-US" sz="1400">
              <a:ea typeface="Calibri"/>
              <a:cs typeface="Calibri"/>
            </a:endParaRPr>
          </a:p>
          <a:p>
            <a:pPr marL="285750" indent="-285750">
              <a:buFont typeface="Arial"/>
              <a:buChar char="•"/>
            </a:pPr>
            <a:r>
              <a:rPr lang="en-US" sz="1400" err="1">
                <a:cs typeface="Calibri"/>
              </a:rPr>
              <a:t>Sosiaalinen</a:t>
            </a:r>
            <a:r>
              <a:rPr lang="en-US" sz="1400">
                <a:cs typeface="Calibri"/>
              </a:rPr>
              <a:t> </a:t>
            </a:r>
            <a:r>
              <a:rPr lang="en-US" sz="1400" err="1">
                <a:cs typeface="Calibri"/>
              </a:rPr>
              <a:t>kuntoutus</a:t>
            </a:r>
            <a:endParaRPr lang="en-US" sz="1400">
              <a:cs typeface="Calibri"/>
            </a:endParaRPr>
          </a:p>
          <a:p>
            <a:pPr marL="285750" indent="-285750">
              <a:buFont typeface="Arial"/>
              <a:buChar char="•"/>
            </a:pPr>
            <a:r>
              <a:rPr lang="en-US" sz="1400" err="1">
                <a:cs typeface="Calibri"/>
              </a:rPr>
              <a:t>Vapaaehtoiset</a:t>
            </a:r>
            <a:endParaRPr lang="en-US" sz="1400">
              <a:ea typeface="Calibri"/>
              <a:cs typeface="Calibri"/>
            </a:endParaRPr>
          </a:p>
          <a:p>
            <a:pPr marL="285750" indent="-285750">
              <a:buFont typeface="Arial"/>
              <a:buChar char="•"/>
            </a:pPr>
            <a:r>
              <a:rPr lang="en-US" sz="1400" err="1">
                <a:cs typeface="Calibri"/>
              </a:rPr>
              <a:t>Tutkimusyhteistyö</a:t>
            </a:r>
            <a:r>
              <a:rPr lang="en-US" sz="1400">
                <a:cs typeface="Calibri"/>
              </a:rPr>
              <a:t>, </a:t>
            </a:r>
            <a:r>
              <a:rPr lang="en-US" sz="1400" err="1">
                <a:cs typeface="Calibri"/>
              </a:rPr>
              <a:t>harjoittelut</a:t>
            </a:r>
            <a:endParaRPr lang="en-US" sz="1400">
              <a:cs typeface="Calibri"/>
            </a:endParaRPr>
          </a:p>
        </p:txBody>
      </p:sp>
      <p:sp>
        <p:nvSpPr>
          <p:cNvPr id="15" name="Title 51">
            <a:extLst>
              <a:ext uri="{FF2B5EF4-FFF2-40B4-BE49-F238E27FC236}">
                <a16:creationId xmlns:a16="http://schemas.microsoft.com/office/drawing/2014/main" id="{82A9FCF4-5C85-CB25-D302-DA825156DE4C}"/>
              </a:ext>
            </a:extLst>
          </p:cNvPr>
          <p:cNvSpPr>
            <a:spLocks noGrp="1"/>
          </p:cNvSpPr>
          <p:nvPr/>
        </p:nvSpPr>
        <p:spPr>
          <a:xfrm>
            <a:off x="642761" y="249487"/>
            <a:ext cx="10515600" cy="692626"/>
          </a:xfrm>
          <a:prstGeom prst="rect">
            <a:avLst/>
          </a:prstGeom>
          <a:effectLst/>
        </p:spPr>
        <p:txBody>
          <a:bodyPr vert="horz" lIns="91440" tIns="45720" rIns="91440" bIns="45720" rtlCol="0" anchor="t">
            <a:normAutofit fontScale="90000" lnSpcReduction="10000"/>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err="1">
                <a:solidFill>
                  <a:schemeClr val="tx2"/>
                </a:solidFill>
                <a:cs typeface="Calibri"/>
              </a:rPr>
              <a:t>Yhteisökeskus</a:t>
            </a:r>
            <a:r>
              <a:rPr lang="en-US" sz="4400" b="1">
                <a:solidFill>
                  <a:schemeClr val="tx2"/>
                </a:solidFill>
                <a:cs typeface="Calibri"/>
              </a:rPr>
              <a:t> </a:t>
            </a:r>
            <a:r>
              <a:rPr lang="en-US" sz="4400" b="1" err="1">
                <a:solidFill>
                  <a:schemeClr val="tx2"/>
                </a:solidFill>
                <a:cs typeface="Calibri"/>
              </a:rPr>
              <a:t>yhdyspintatyön</a:t>
            </a:r>
            <a:r>
              <a:rPr lang="en-US" sz="4400" b="1">
                <a:solidFill>
                  <a:schemeClr val="tx2"/>
                </a:solidFill>
                <a:cs typeface="Calibri"/>
              </a:rPr>
              <a:t> </a:t>
            </a:r>
            <a:r>
              <a:rPr lang="en-US" sz="4400" b="1" err="1">
                <a:solidFill>
                  <a:schemeClr val="tx2"/>
                </a:solidFill>
                <a:cs typeface="Calibri"/>
              </a:rPr>
              <a:t>alustana</a:t>
            </a:r>
            <a:endParaRPr lang="en-US" sz="4400" b="1">
              <a:solidFill>
                <a:schemeClr val="tx2"/>
              </a:solidFill>
              <a:cs typeface="Calibri"/>
            </a:endParaRPr>
          </a:p>
        </p:txBody>
      </p:sp>
      <p:sp>
        <p:nvSpPr>
          <p:cNvPr id="16" name="TextBox 6">
            <a:extLst>
              <a:ext uri="{FF2B5EF4-FFF2-40B4-BE49-F238E27FC236}">
                <a16:creationId xmlns:a16="http://schemas.microsoft.com/office/drawing/2014/main" id="{AFC5D948-FA2A-C6DB-5047-C9D42DA19115}"/>
              </a:ext>
            </a:extLst>
          </p:cNvPr>
          <p:cNvSpPr txBox="1"/>
          <p:nvPr/>
        </p:nvSpPr>
        <p:spPr>
          <a:xfrm>
            <a:off x="4135434" y="3620770"/>
            <a:ext cx="3696567" cy="892552"/>
          </a:xfrm>
          <a:prstGeom prst="rect">
            <a:avLst/>
          </a:prstGeom>
          <a:no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t>YHTEISÖKESKUS</a:t>
            </a:r>
            <a:endParaRPr lang="en-US" sz="2400" b="1">
              <a:cs typeface="Calibri"/>
            </a:endParaRPr>
          </a:p>
          <a:p>
            <a:pPr algn="ctr"/>
            <a:r>
              <a:rPr lang="en-US" sz="1400" b="1">
                <a:ea typeface="+mn-lt"/>
                <a:cs typeface="+mn-lt"/>
              </a:rPr>
              <a:t>MATALAN KYNNYKSEN KAIKILLE AVOIN KESKUS</a:t>
            </a:r>
          </a:p>
          <a:p>
            <a:pPr algn="ctr"/>
            <a:r>
              <a:rPr lang="en-US" sz="1400" b="1" err="1">
                <a:ea typeface="+mn-lt"/>
                <a:cs typeface="+mn-lt"/>
              </a:rPr>
              <a:t>Sosiaalisten</a:t>
            </a:r>
            <a:r>
              <a:rPr lang="en-US" sz="1400" b="1">
                <a:ea typeface="+mn-lt"/>
                <a:cs typeface="+mn-lt"/>
              </a:rPr>
              <a:t> </a:t>
            </a:r>
            <a:r>
              <a:rPr lang="en-US" sz="1400" b="1" err="1">
                <a:ea typeface="+mn-lt"/>
                <a:cs typeface="+mn-lt"/>
              </a:rPr>
              <a:t>innovaatioiden</a:t>
            </a:r>
            <a:r>
              <a:rPr lang="en-US" sz="1400" b="1">
                <a:ea typeface="+mn-lt"/>
                <a:cs typeface="+mn-lt"/>
              </a:rPr>
              <a:t> living lab</a:t>
            </a:r>
            <a:endParaRPr lang="en-US" sz="1400">
              <a:cs typeface="Calibri"/>
            </a:endParaRPr>
          </a:p>
        </p:txBody>
      </p:sp>
      <p:sp>
        <p:nvSpPr>
          <p:cNvPr id="17" name="TextBox 7">
            <a:extLst>
              <a:ext uri="{FF2B5EF4-FFF2-40B4-BE49-F238E27FC236}">
                <a16:creationId xmlns:a16="http://schemas.microsoft.com/office/drawing/2014/main" id="{50173DCA-07DD-2725-5AE1-4D924544C6A4}"/>
              </a:ext>
            </a:extLst>
          </p:cNvPr>
          <p:cNvSpPr txBox="1"/>
          <p:nvPr/>
        </p:nvSpPr>
        <p:spPr>
          <a:xfrm>
            <a:off x="4683109" y="4308877"/>
            <a:ext cx="2694925" cy="954107"/>
          </a:xfrm>
          <a:prstGeom prst="rect">
            <a:avLst/>
          </a:prstGeom>
          <a:no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accent1">
                    <a:lumMod val="60000"/>
                    <a:lumOff val="40000"/>
                  </a:schemeClr>
                </a:solidFill>
                <a:cs typeface="Calibri" panose="020F0502020204030204"/>
              </a:rPr>
              <a:t>___________________________</a:t>
            </a:r>
            <a:br>
              <a:rPr lang="en-US" sz="1400">
                <a:solidFill>
                  <a:schemeClr val="bg1"/>
                </a:solidFill>
                <a:cs typeface="Calibri" panose="020F0502020204030204"/>
              </a:rPr>
            </a:br>
            <a:r>
              <a:rPr lang="en-US" sz="1400" err="1">
                <a:solidFill>
                  <a:schemeClr val="bg1"/>
                </a:solidFill>
                <a:cs typeface="Calibri" panose="020F0502020204030204"/>
              </a:rPr>
              <a:t>Yhteisötyön</a:t>
            </a:r>
            <a:r>
              <a:rPr lang="en-US" sz="1400">
                <a:solidFill>
                  <a:schemeClr val="bg1"/>
                </a:solidFill>
                <a:cs typeface="Calibri" panose="020F0502020204030204"/>
              </a:rPr>
              <a:t> </a:t>
            </a:r>
            <a:r>
              <a:rPr lang="en-US" sz="1400" err="1">
                <a:solidFill>
                  <a:schemeClr val="bg1"/>
                </a:solidFill>
                <a:cs typeface="Calibri" panose="020F0502020204030204"/>
              </a:rPr>
              <a:t>koordinaattori</a:t>
            </a:r>
            <a:endParaRPr lang="en-US" sz="1400">
              <a:solidFill>
                <a:schemeClr val="bg1"/>
              </a:solidFill>
              <a:cs typeface="Calibri" panose="020F0502020204030204"/>
            </a:endParaRPr>
          </a:p>
          <a:p>
            <a:pPr marL="285750" indent="-285750">
              <a:buFont typeface="Arial"/>
              <a:buChar char="•"/>
            </a:pPr>
            <a:r>
              <a:rPr lang="en-US" sz="1400" err="1">
                <a:solidFill>
                  <a:schemeClr val="bg1"/>
                </a:solidFill>
                <a:cs typeface="Calibri" panose="020F0502020204030204"/>
              </a:rPr>
              <a:t>kokoaa</a:t>
            </a:r>
            <a:r>
              <a:rPr lang="en-US" sz="1400">
                <a:solidFill>
                  <a:schemeClr val="bg1"/>
                </a:solidFill>
                <a:cs typeface="Calibri" panose="020F0502020204030204"/>
              </a:rPr>
              <a:t> </a:t>
            </a:r>
            <a:r>
              <a:rPr lang="en-US" sz="1400" err="1">
                <a:solidFill>
                  <a:schemeClr val="bg1"/>
                </a:solidFill>
                <a:cs typeface="Calibri" panose="020F0502020204030204"/>
              </a:rPr>
              <a:t>yhteen</a:t>
            </a:r>
            <a:r>
              <a:rPr lang="en-US" sz="1400">
                <a:solidFill>
                  <a:schemeClr val="bg1"/>
                </a:solidFill>
                <a:cs typeface="Calibri" panose="020F0502020204030204"/>
              </a:rPr>
              <a:t> </a:t>
            </a:r>
            <a:r>
              <a:rPr lang="en-US" sz="1400" err="1">
                <a:solidFill>
                  <a:schemeClr val="bg1"/>
                </a:solidFill>
                <a:cs typeface="Calibri" panose="020F0502020204030204"/>
              </a:rPr>
              <a:t>toimijat</a:t>
            </a:r>
            <a:endParaRPr lang="en-US" sz="1400">
              <a:solidFill>
                <a:schemeClr val="bg1"/>
              </a:solidFill>
              <a:cs typeface="Calibri" panose="020F0502020204030204"/>
            </a:endParaRPr>
          </a:p>
          <a:p>
            <a:pPr marL="285750" indent="-285750">
              <a:buFont typeface="Arial"/>
              <a:buChar char="•"/>
            </a:pPr>
            <a:r>
              <a:rPr lang="en-US" sz="1400" err="1">
                <a:solidFill>
                  <a:schemeClr val="bg1"/>
                </a:solidFill>
                <a:cs typeface="Calibri" panose="020F0502020204030204"/>
              </a:rPr>
              <a:t>Mahdollistaa</a:t>
            </a:r>
            <a:r>
              <a:rPr lang="en-US" sz="1400">
                <a:solidFill>
                  <a:schemeClr val="bg1"/>
                </a:solidFill>
                <a:cs typeface="Calibri" panose="020F0502020204030204"/>
              </a:rPr>
              <a:t> </a:t>
            </a:r>
            <a:r>
              <a:rPr lang="en-US" sz="1400" err="1">
                <a:solidFill>
                  <a:schemeClr val="bg1"/>
                </a:solidFill>
                <a:cs typeface="Calibri" panose="020F0502020204030204"/>
              </a:rPr>
              <a:t>yhteistoiminnan</a:t>
            </a:r>
            <a:endParaRPr lang="en-US" sz="1400">
              <a:solidFill>
                <a:schemeClr val="bg1"/>
              </a:solidFill>
              <a:cs typeface="Calibri" panose="020F0502020204030204"/>
            </a:endParaRPr>
          </a:p>
        </p:txBody>
      </p:sp>
      <p:sp>
        <p:nvSpPr>
          <p:cNvPr id="18" name="TextBox 1">
            <a:extLst>
              <a:ext uri="{FF2B5EF4-FFF2-40B4-BE49-F238E27FC236}">
                <a16:creationId xmlns:a16="http://schemas.microsoft.com/office/drawing/2014/main" id="{41E5E849-DDEC-D519-E655-6CBBC8DB35D1}"/>
              </a:ext>
            </a:extLst>
          </p:cNvPr>
          <p:cNvSpPr txBox="1"/>
          <p:nvPr/>
        </p:nvSpPr>
        <p:spPr>
          <a:xfrm>
            <a:off x="8271717" y="2851374"/>
            <a:ext cx="3485916" cy="954107"/>
          </a:xfrm>
          <a:prstGeom prst="rect">
            <a:avLst/>
          </a:prstGeom>
          <a:solidFill>
            <a:schemeClr val="accent1">
              <a:lumMod val="20000"/>
              <a:lumOff val="80000"/>
            </a:schemeClr>
          </a:solidFill>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1400" err="1">
                <a:ea typeface="+mn-lt"/>
                <a:cs typeface="+mn-lt"/>
              </a:rPr>
              <a:t>Kotouttaminen</a:t>
            </a:r>
            <a:r>
              <a:rPr lang="en-US" sz="1400">
                <a:ea typeface="+mn-lt"/>
                <a:cs typeface="+mn-lt"/>
              </a:rPr>
              <a:t>: </a:t>
            </a:r>
            <a:r>
              <a:rPr lang="en-US" sz="1400" err="1">
                <a:ea typeface="+mn-lt"/>
                <a:cs typeface="+mn-lt"/>
              </a:rPr>
              <a:t>Kotolaki</a:t>
            </a:r>
            <a:r>
              <a:rPr lang="en-US" sz="1400">
                <a:ea typeface="+mn-lt"/>
                <a:cs typeface="+mn-lt"/>
              </a:rPr>
              <a:t> – </a:t>
            </a:r>
            <a:r>
              <a:rPr lang="en-US" sz="1400" err="1">
                <a:ea typeface="+mn-lt"/>
                <a:cs typeface="+mn-lt"/>
              </a:rPr>
              <a:t>monikielisyys</a:t>
            </a:r>
            <a:endParaRPr lang="en-US" sz="1400">
              <a:ea typeface="+mn-lt"/>
              <a:cs typeface="+mn-lt"/>
            </a:endParaRPr>
          </a:p>
          <a:p>
            <a:pPr marL="285750" indent="-285750">
              <a:buFont typeface="Arial"/>
              <a:buChar char="•"/>
            </a:pPr>
            <a:r>
              <a:rPr lang="en-US" sz="1400" err="1">
                <a:ea typeface="+mn-lt"/>
                <a:cs typeface="+mn-lt"/>
              </a:rPr>
              <a:t>Työllisyyden</a:t>
            </a:r>
            <a:r>
              <a:rPr lang="en-US" sz="1400">
                <a:ea typeface="+mn-lt"/>
                <a:cs typeface="+mn-lt"/>
              </a:rPr>
              <a:t> </a:t>
            </a:r>
            <a:r>
              <a:rPr lang="en-US" sz="1400" err="1">
                <a:ea typeface="+mn-lt"/>
                <a:cs typeface="+mn-lt"/>
              </a:rPr>
              <a:t>edistäminen</a:t>
            </a:r>
            <a:r>
              <a:rPr lang="en-US" sz="1400">
                <a:ea typeface="+mn-lt"/>
                <a:cs typeface="+mn-lt"/>
              </a:rPr>
              <a:t>, </a:t>
            </a:r>
            <a:r>
              <a:rPr lang="en-US" sz="1400" err="1">
                <a:ea typeface="+mn-lt"/>
                <a:cs typeface="+mn-lt"/>
              </a:rPr>
              <a:t>yhteiset</a:t>
            </a:r>
            <a:r>
              <a:rPr lang="en-US" sz="1400">
                <a:ea typeface="+mn-lt"/>
                <a:cs typeface="+mn-lt"/>
              </a:rPr>
              <a:t> </a:t>
            </a:r>
            <a:r>
              <a:rPr lang="en-US" sz="1400" err="1">
                <a:ea typeface="+mn-lt"/>
                <a:cs typeface="+mn-lt"/>
              </a:rPr>
              <a:t>suunnitelmat</a:t>
            </a:r>
            <a:endParaRPr lang="en-US" sz="1400">
              <a:ea typeface="+mn-lt"/>
              <a:cs typeface="+mn-lt"/>
            </a:endParaRPr>
          </a:p>
          <a:p>
            <a:pPr marL="285750" indent="-285750">
              <a:buFont typeface="Arial"/>
              <a:buChar char="•"/>
            </a:pPr>
            <a:r>
              <a:rPr lang="en-US" sz="1400" err="1">
                <a:ea typeface="+mn-lt"/>
                <a:cs typeface="+mn-lt"/>
              </a:rPr>
              <a:t>Alueellinen</a:t>
            </a:r>
            <a:r>
              <a:rPr lang="en-US" sz="1400">
                <a:ea typeface="+mn-lt"/>
                <a:cs typeface="+mn-lt"/>
              </a:rPr>
              <a:t> </a:t>
            </a:r>
            <a:r>
              <a:rPr lang="en-US" sz="1400" err="1">
                <a:ea typeface="+mn-lt"/>
                <a:cs typeface="+mn-lt"/>
              </a:rPr>
              <a:t>kehittäminen</a:t>
            </a:r>
          </a:p>
        </p:txBody>
      </p:sp>
      <p:sp>
        <p:nvSpPr>
          <p:cNvPr id="19" name="TextBox 1">
            <a:extLst>
              <a:ext uri="{FF2B5EF4-FFF2-40B4-BE49-F238E27FC236}">
                <a16:creationId xmlns:a16="http://schemas.microsoft.com/office/drawing/2014/main" id="{EBA05508-73B3-F9B3-7A36-9ED446A6FE56}"/>
              </a:ext>
            </a:extLst>
          </p:cNvPr>
          <p:cNvSpPr txBox="1"/>
          <p:nvPr/>
        </p:nvSpPr>
        <p:spPr>
          <a:xfrm rot="420000">
            <a:off x="7346314" y="4662030"/>
            <a:ext cx="1244600" cy="46166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err="1">
                <a:solidFill>
                  <a:srgbClr val="CB496C"/>
                </a:solidFill>
                <a:latin typeface="Calibri"/>
                <a:cs typeface="Calibri"/>
              </a:rPr>
              <a:t>rahoitus</a:t>
            </a:r>
            <a:r>
              <a:rPr lang="en-US" sz="1200" b="1" i="1">
                <a:solidFill>
                  <a:srgbClr val="CB496C"/>
                </a:solidFill>
                <a:latin typeface="Calibri"/>
                <a:cs typeface="Calibri"/>
              </a:rPr>
              <a:t>,</a:t>
            </a:r>
          </a:p>
          <a:p>
            <a:pPr algn="ctr"/>
            <a:r>
              <a:rPr lang="en-US" sz="1200" b="1" i="1" err="1">
                <a:solidFill>
                  <a:srgbClr val="CB496C"/>
                </a:solidFill>
                <a:latin typeface="Calibri"/>
                <a:cs typeface="Calibri"/>
              </a:rPr>
              <a:t>avustukset</a:t>
            </a:r>
            <a:endParaRPr lang="en-US" sz="1200" b="1" i="1">
              <a:solidFill>
                <a:srgbClr val="CB496C"/>
              </a:solidFill>
              <a:latin typeface="Calibri"/>
              <a:cs typeface="Calibri"/>
            </a:endParaRPr>
          </a:p>
        </p:txBody>
      </p:sp>
      <p:sp>
        <p:nvSpPr>
          <p:cNvPr id="20" name="Rectangle: Top Corners Rounded 10">
            <a:extLst>
              <a:ext uri="{FF2B5EF4-FFF2-40B4-BE49-F238E27FC236}">
                <a16:creationId xmlns:a16="http://schemas.microsoft.com/office/drawing/2014/main" id="{B5FA98F0-8DA2-30DF-53D7-756BA0A83E0D}"/>
              </a:ext>
            </a:extLst>
          </p:cNvPr>
          <p:cNvSpPr/>
          <p:nvPr/>
        </p:nvSpPr>
        <p:spPr>
          <a:xfrm>
            <a:off x="397728" y="4288573"/>
            <a:ext cx="2928356" cy="41282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err="1">
                <a:ea typeface="+mn-lt"/>
                <a:cs typeface="+mn-lt"/>
              </a:rPr>
              <a:t>Hyvinvointialue</a:t>
            </a:r>
          </a:p>
        </p:txBody>
      </p:sp>
      <p:sp>
        <p:nvSpPr>
          <p:cNvPr id="21" name="Rectangle: Top Corners Rounded 11">
            <a:extLst>
              <a:ext uri="{FF2B5EF4-FFF2-40B4-BE49-F238E27FC236}">
                <a16:creationId xmlns:a16="http://schemas.microsoft.com/office/drawing/2014/main" id="{75A136BC-F040-ED70-C664-6AF50FC90EFC}"/>
              </a:ext>
            </a:extLst>
          </p:cNvPr>
          <p:cNvSpPr/>
          <p:nvPr/>
        </p:nvSpPr>
        <p:spPr>
          <a:xfrm>
            <a:off x="397728" y="2667696"/>
            <a:ext cx="3310517" cy="450463"/>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err="1">
                <a:ea typeface="+mn-lt"/>
                <a:cs typeface="+mn-lt"/>
              </a:rPr>
              <a:t>Kävijät</a:t>
            </a:r>
            <a:r>
              <a:rPr lang="en-US">
                <a:ea typeface="+mn-lt"/>
                <a:cs typeface="+mn-lt"/>
              </a:rPr>
              <a:t> ja </a:t>
            </a:r>
            <a:r>
              <a:rPr lang="en-US" err="1">
                <a:ea typeface="+mn-lt"/>
                <a:cs typeface="+mn-lt"/>
              </a:rPr>
              <a:t>alueen</a:t>
            </a:r>
            <a:r>
              <a:rPr lang="en-US">
                <a:ea typeface="+mn-lt"/>
                <a:cs typeface="+mn-lt"/>
              </a:rPr>
              <a:t> </a:t>
            </a:r>
            <a:r>
              <a:rPr lang="en-US" err="1">
                <a:ea typeface="+mn-lt"/>
                <a:cs typeface="+mn-lt"/>
              </a:rPr>
              <a:t>asukkaat</a:t>
            </a:r>
          </a:p>
        </p:txBody>
      </p:sp>
      <p:pic>
        <p:nvPicPr>
          <p:cNvPr id="22" name="Picture 30">
            <a:extLst>
              <a:ext uri="{FF2B5EF4-FFF2-40B4-BE49-F238E27FC236}">
                <a16:creationId xmlns:a16="http://schemas.microsoft.com/office/drawing/2014/main" id="{34A71B3D-0A8D-61FF-5707-AD0CFEC16277}"/>
              </a:ext>
            </a:extLst>
          </p:cNvPr>
          <p:cNvPicPr>
            <a:picLocks noChangeAspect="1"/>
          </p:cNvPicPr>
          <p:nvPr/>
        </p:nvPicPr>
        <p:blipFill rotWithShape="1">
          <a:blip r:embed="rId2"/>
          <a:srcRect l="-1310" t="-2381" r="17904" b="794"/>
          <a:stretch/>
        </p:blipFill>
        <p:spPr>
          <a:xfrm>
            <a:off x="5067532" y="2499146"/>
            <a:ext cx="1671482" cy="1118280"/>
          </a:xfrm>
          <a:prstGeom prst="rect">
            <a:avLst/>
          </a:prstGeom>
        </p:spPr>
      </p:pic>
      <p:sp>
        <p:nvSpPr>
          <p:cNvPr id="23" name="Rectangle: Top Corners Rounded 13">
            <a:extLst>
              <a:ext uri="{FF2B5EF4-FFF2-40B4-BE49-F238E27FC236}">
                <a16:creationId xmlns:a16="http://schemas.microsoft.com/office/drawing/2014/main" id="{6D31E189-DEDE-069E-2236-253694677E07}"/>
              </a:ext>
            </a:extLst>
          </p:cNvPr>
          <p:cNvSpPr/>
          <p:nvPr/>
        </p:nvSpPr>
        <p:spPr>
          <a:xfrm>
            <a:off x="8275367" y="2448620"/>
            <a:ext cx="1473586" cy="40283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mn-lt"/>
                <a:cs typeface="+mn-lt"/>
              </a:rPr>
              <a:t>Kunta</a:t>
            </a:r>
          </a:p>
        </p:txBody>
      </p:sp>
      <p:sp>
        <p:nvSpPr>
          <p:cNvPr id="27" name="Rectangle: Top Corners Rounded 14">
            <a:extLst>
              <a:ext uri="{FF2B5EF4-FFF2-40B4-BE49-F238E27FC236}">
                <a16:creationId xmlns:a16="http://schemas.microsoft.com/office/drawing/2014/main" id="{33486B3E-9571-F5F3-94FA-B24F9C500309}"/>
              </a:ext>
            </a:extLst>
          </p:cNvPr>
          <p:cNvSpPr/>
          <p:nvPr/>
        </p:nvSpPr>
        <p:spPr>
          <a:xfrm>
            <a:off x="8275367" y="4139891"/>
            <a:ext cx="2730422" cy="708799"/>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mn-lt"/>
                <a:cs typeface="+mn-lt"/>
              </a:rPr>
              <a:t>3. </a:t>
            </a:r>
            <a:r>
              <a:rPr lang="en-US" err="1">
                <a:ea typeface="+mn-lt"/>
                <a:cs typeface="+mn-lt"/>
              </a:rPr>
              <a:t>sektori</a:t>
            </a:r>
            <a:r>
              <a:rPr lang="en-US">
                <a:ea typeface="+mn-lt"/>
                <a:cs typeface="+mn-lt"/>
              </a:rPr>
              <a:t>, </a:t>
            </a:r>
            <a:r>
              <a:rPr lang="en-US" err="1">
                <a:ea typeface="+mn-lt"/>
                <a:cs typeface="+mn-lt"/>
              </a:rPr>
              <a:t>seurakunnat</a:t>
            </a:r>
            <a:r>
              <a:rPr lang="en-US">
                <a:ea typeface="+mn-lt"/>
                <a:cs typeface="+mn-lt"/>
              </a:rPr>
              <a:t> </a:t>
            </a:r>
            <a:br>
              <a:rPr lang="en-US">
                <a:ea typeface="+mn-lt"/>
                <a:cs typeface="+mn-lt"/>
              </a:rPr>
            </a:br>
            <a:r>
              <a:rPr lang="en-US">
                <a:ea typeface="+mn-lt"/>
                <a:cs typeface="+mn-lt"/>
              </a:rPr>
              <a:t>ja </a:t>
            </a:r>
            <a:r>
              <a:rPr lang="en-US" err="1">
                <a:ea typeface="+mn-lt"/>
                <a:cs typeface="+mn-lt"/>
              </a:rPr>
              <a:t>oppilaitokset</a:t>
            </a:r>
            <a:endParaRPr lang="en-US" err="1"/>
          </a:p>
        </p:txBody>
      </p:sp>
      <p:grpSp>
        <p:nvGrpSpPr>
          <p:cNvPr id="28" name="Group 15">
            <a:extLst>
              <a:ext uri="{FF2B5EF4-FFF2-40B4-BE49-F238E27FC236}">
                <a16:creationId xmlns:a16="http://schemas.microsoft.com/office/drawing/2014/main" id="{D477B84E-26E2-CF3C-10BE-E01BA7EE5F28}"/>
              </a:ext>
            </a:extLst>
          </p:cNvPr>
          <p:cNvGrpSpPr/>
          <p:nvPr/>
        </p:nvGrpSpPr>
        <p:grpSpPr>
          <a:xfrm>
            <a:off x="553611" y="932753"/>
            <a:ext cx="11082453" cy="1228027"/>
            <a:chOff x="553611" y="932753"/>
            <a:chExt cx="11082453" cy="1228027"/>
          </a:xfrm>
        </p:grpSpPr>
        <p:sp>
          <p:nvSpPr>
            <p:cNvPr id="37" name="Rectangle: Rounded Corners 16">
              <a:extLst>
                <a:ext uri="{FF2B5EF4-FFF2-40B4-BE49-F238E27FC236}">
                  <a16:creationId xmlns:a16="http://schemas.microsoft.com/office/drawing/2014/main" id="{B813D30C-4EC1-566F-7EA3-9A8989D7685D}"/>
                </a:ext>
              </a:extLst>
            </p:cNvPr>
            <p:cNvSpPr/>
            <p:nvPr/>
          </p:nvSpPr>
          <p:spPr>
            <a:xfrm>
              <a:off x="553611" y="1056577"/>
              <a:ext cx="11082453" cy="1104203"/>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28600" tIns="91440" rIns="45720" bIns="45720"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b="1" err="1">
                  <a:solidFill>
                    <a:schemeClr val="tx1"/>
                  </a:solidFill>
                  <a:cs typeface="Calibri"/>
                </a:rPr>
                <a:t>Alueellinen</a:t>
              </a:r>
              <a:r>
                <a:rPr lang="en-US" sz="1400" b="1">
                  <a:solidFill>
                    <a:schemeClr val="tx1"/>
                  </a:solidFill>
                  <a:cs typeface="Calibri"/>
                </a:rPr>
                <a:t> </a:t>
              </a:r>
              <a:r>
                <a:rPr lang="en-US" sz="1400" b="1" err="1">
                  <a:solidFill>
                    <a:schemeClr val="tx1"/>
                  </a:solidFill>
                  <a:cs typeface="Calibri"/>
                </a:rPr>
                <a:t>kehittäminen</a:t>
              </a:r>
              <a:r>
                <a:rPr lang="en-US" sz="1400" b="1">
                  <a:solidFill>
                    <a:schemeClr val="tx1"/>
                  </a:solidFill>
                  <a:cs typeface="Calibri"/>
                </a:rPr>
                <a:t> ja </a:t>
              </a:r>
              <a:r>
                <a:rPr lang="en-US" sz="1400" b="1" err="1">
                  <a:solidFill>
                    <a:schemeClr val="tx1"/>
                  </a:solidFill>
                  <a:cs typeface="Calibri"/>
                </a:rPr>
                <a:t>hyvinvoinnin</a:t>
              </a:r>
              <a:r>
                <a:rPr lang="en-US" sz="1400" b="1">
                  <a:solidFill>
                    <a:schemeClr val="tx1"/>
                  </a:solidFill>
                  <a:cs typeface="Calibri"/>
                </a:rPr>
                <a:t> </a:t>
              </a:r>
              <a:r>
                <a:rPr lang="en-US" sz="1400" b="1" err="1">
                  <a:solidFill>
                    <a:schemeClr val="tx1"/>
                  </a:solidFill>
                  <a:cs typeface="Calibri"/>
                </a:rPr>
                <a:t>edistäminen</a:t>
              </a:r>
              <a:r>
                <a:rPr lang="en-US" sz="1400" b="1">
                  <a:solidFill>
                    <a:schemeClr val="tx1"/>
                  </a:solidFill>
                  <a:cs typeface="Calibri"/>
                </a:rPr>
                <a:t>:</a:t>
              </a:r>
              <a:r>
                <a:rPr lang="en-US" sz="1400">
                  <a:solidFill>
                    <a:schemeClr val="tx1"/>
                  </a:solidFill>
                  <a:cs typeface="Calibri"/>
                </a:rPr>
                <a:t> </a:t>
              </a:r>
              <a:r>
                <a:rPr lang="en-US" sz="1400" err="1">
                  <a:solidFill>
                    <a:schemeClr val="tx1"/>
                  </a:solidFill>
                  <a:cs typeface="Calibri"/>
                </a:rPr>
                <a:t>Segr</a:t>
              </a:r>
              <a:r>
                <a:rPr lang="en-US" sz="1400" err="1">
                  <a:solidFill>
                    <a:schemeClr val="tx1"/>
                  </a:solidFill>
                  <a:ea typeface="+mn-lt"/>
                  <a:cs typeface="+mn-lt"/>
                </a:rPr>
                <a:t>egaation</a:t>
              </a:r>
              <a:r>
                <a:rPr lang="en-US" sz="1400">
                  <a:solidFill>
                    <a:schemeClr val="tx1"/>
                  </a:solidFill>
                  <a:ea typeface="+mn-lt"/>
                  <a:cs typeface="+mn-lt"/>
                </a:rPr>
                <a:t> </a:t>
              </a:r>
              <a:r>
                <a:rPr lang="en-US" sz="1400" err="1">
                  <a:solidFill>
                    <a:schemeClr val="tx1"/>
                  </a:solidFill>
                  <a:ea typeface="+mn-lt"/>
                  <a:cs typeface="+mn-lt"/>
                </a:rPr>
                <a:t>ehkäiseminen</a:t>
              </a:r>
              <a:r>
                <a:rPr lang="en-US" sz="1400">
                  <a:solidFill>
                    <a:schemeClr val="tx1"/>
                  </a:solidFill>
                  <a:ea typeface="+mn-lt"/>
                  <a:cs typeface="+mn-lt"/>
                </a:rPr>
                <a:t>, </a:t>
              </a:r>
              <a:r>
                <a:rPr lang="en-US" sz="1400" err="1">
                  <a:solidFill>
                    <a:schemeClr val="tx1"/>
                  </a:solidFill>
                  <a:ea typeface="+mn-lt"/>
                  <a:cs typeface="+mn-lt"/>
                </a:rPr>
                <a:t>hyvinvoiva</a:t>
              </a:r>
              <a:r>
                <a:rPr lang="en-US" sz="1400">
                  <a:solidFill>
                    <a:schemeClr val="tx1"/>
                  </a:solidFill>
                  <a:ea typeface="+mn-lt"/>
                  <a:cs typeface="+mn-lt"/>
                </a:rPr>
                <a:t> ja </a:t>
              </a:r>
              <a:r>
                <a:rPr lang="en-US" sz="1400" err="1">
                  <a:solidFill>
                    <a:schemeClr val="tx1"/>
                  </a:solidFill>
                  <a:ea typeface="+mn-lt"/>
                  <a:cs typeface="+mn-lt"/>
                </a:rPr>
                <a:t>elinvoimainen</a:t>
              </a:r>
              <a:r>
                <a:rPr lang="en-US" sz="1400">
                  <a:solidFill>
                    <a:schemeClr val="tx1"/>
                  </a:solidFill>
                  <a:ea typeface="+mn-lt"/>
                  <a:cs typeface="+mn-lt"/>
                </a:rPr>
                <a:t> </a:t>
              </a:r>
              <a:r>
                <a:rPr lang="en-US" sz="1400" err="1">
                  <a:solidFill>
                    <a:schemeClr val="tx1"/>
                  </a:solidFill>
                  <a:ea typeface="+mn-lt"/>
                  <a:cs typeface="+mn-lt"/>
                </a:rPr>
                <a:t>asuinalue</a:t>
              </a:r>
              <a:r>
                <a:rPr lang="en-US" sz="1400">
                  <a:solidFill>
                    <a:schemeClr val="tx1"/>
                  </a:solidFill>
                  <a:ea typeface="+mn-lt"/>
                  <a:cs typeface="+mn-lt"/>
                </a:rPr>
                <a:t>, </a:t>
              </a:r>
              <a:br>
                <a:rPr lang="en-US" sz="1400">
                  <a:solidFill>
                    <a:schemeClr val="tx1"/>
                  </a:solidFill>
                  <a:ea typeface="+mn-lt"/>
                  <a:cs typeface="+mn-lt"/>
                </a:rPr>
              </a:br>
              <a:r>
                <a:rPr lang="en-US" sz="1400" err="1">
                  <a:solidFill>
                    <a:schemeClr val="tx1"/>
                  </a:solidFill>
                  <a:ea typeface="+mn-lt"/>
                  <a:cs typeface="+mn-lt"/>
                </a:rPr>
                <a:t>asunnottomuuden</a:t>
              </a:r>
              <a:r>
                <a:rPr lang="en-US" sz="1400">
                  <a:solidFill>
                    <a:schemeClr val="tx1"/>
                  </a:solidFill>
                  <a:ea typeface="+mn-lt"/>
                  <a:cs typeface="+mn-lt"/>
                </a:rPr>
                <a:t> </a:t>
              </a:r>
              <a:r>
                <a:rPr lang="en-US" sz="1400" err="1">
                  <a:solidFill>
                    <a:schemeClr val="tx1"/>
                  </a:solidFill>
                  <a:ea typeface="+mn-lt"/>
                  <a:cs typeface="+mn-lt"/>
                </a:rPr>
                <a:t>ennaltaehkäisy</a:t>
              </a:r>
              <a:r>
                <a:rPr lang="en-US" sz="1400">
                  <a:solidFill>
                    <a:schemeClr val="tx1"/>
                  </a:solidFill>
                  <a:ea typeface="+mn-lt"/>
                  <a:cs typeface="+mn-lt"/>
                </a:rPr>
                <a:t>, </a:t>
              </a:r>
              <a:r>
                <a:rPr lang="en-US" sz="1400" err="1">
                  <a:solidFill>
                    <a:schemeClr val="tx1"/>
                  </a:solidFill>
                  <a:ea typeface="+mn-lt"/>
                  <a:cs typeface="+mn-lt"/>
                </a:rPr>
                <a:t>hyvien</a:t>
              </a:r>
              <a:r>
                <a:rPr lang="en-US" sz="1400">
                  <a:solidFill>
                    <a:schemeClr val="tx1"/>
                  </a:solidFill>
                  <a:ea typeface="+mn-lt"/>
                  <a:cs typeface="+mn-lt"/>
                </a:rPr>
                <a:t> </a:t>
              </a:r>
              <a:r>
                <a:rPr lang="en-US" sz="1400" err="1">
                  <a:solidFill>
                    <a:schemeClr val="tx1"/>
                  </a:solidFill>
                  <a:ea typeface="+mn-lt"/>
                  <a:cs typeface="+mn-lt"/>
                </a:rPr>
                <a:t>väestösuhteiden</a:t>
              </a:r>
              <a:r>
                <a:rPr lang="en-US" sz="1400">
                  <a:solidFill>
                    <a:schemeClr val="tx1"/>
                  </a:solidFill>
                  <a:ea typeface="+mn-lt"/>
                  <a:cs typeface="+mn-lt"/>
                </a:rPr>
                <a:t> </a:t>
              </a:r>
              <a:r>
                <a:rPr lang="en-US" sz="1400" err="1">
                  <a:solidFill>
                    <a:schemeClr val="tx1"/>
                  </a:solidFill>
                  <a:ea typeface="+mn-lt"/>
                  <a:cs typeface="+mn-lt"/>
                </a:rPr>
                <a:t>edistäminen</a:t>
              </a:r>
            </a:p>
            <a:p>
              <a:r>
                <a:rPr lang="en-US" sz="1400" b="1" err="1">
                  <a:solidFill>
                    <a:schemeClr val="tx1"/>
                  </a:solidFill>
                  <a:ea typeface="+mn-lt"/>
                  <a:cs typeface="+mn-lt"/>
                </a:rPr>
                <a:t>Kotouttaminen</a:t>
              </a:r>
              <a:r>
                <a:rPr lang="en-US" sz="1400" b="1">
                  <a:solidFill>
                    <a:schemeClr val="tx1"/>
                  </a:solidFill>
                  <a:ea typeface="+mn-lt"/>
                  <a:cs typeface="+mn-lt"/>
                </a:rPr>
                <a:t>: </a:t>
              </a:r>
              <a:r>
                <a:rPr lang="en-US" sz="1400" err="1">
                  <a:solidFill>
                    <a:schemeClr val="tx1"/>
                  </a:solidFill>
                  <a:ea typeface="+mn-lt"/>
                  <a:cs typeface="+mn-lt"/>
                </a:rPr>
                <a:t>Yhteisöön</a:t>
              </a:r>
              <a:r>
                <a:rPr lang="en-US" sz="1400">
                  <a:solidFill>
                    <a:schemeClr val="tx1"/>
                  </a:solidFill>
                  <a:ea typeface="+mn-lt"/>
                  <a:cs typeface="+mn-lt"/>
                </a:rPr>
                <a:t> ja </a:t>
              </a:r>
              <a:r>
                <a:rPr lang="en-US" sz="1400" err="1">
                  <a:solidFill>
                    <a:schemeClr val="tx1"/>
                  </a:solidFill>
                  <a:ea typeface="+mn-lt"/>
                  <a:cs typeface="+mn-lt"/>
                </a:rPr>
                <a:t>yhteiskuntaan</a:t>
              </a:r>
              <a:r>
                <a:rPr lang="en-US" sz="1400">
                  <a:solidFill>
                    <a:schemeClr val="tx1"/>
                  </a:solidFill>
                  <a:ea typeface="+mn-lt"/>
                  <a:cs typeface="+mn-lt"/>
                </a:rPr>
                <a:t> </a:t>
              </a:r>
              <a:r>
                <a:rPr lang="en-US" sz="1400" err="1">
                  <a:solidFill>
                    <a:schemeClr val="tx1"/>
                  </a:solidFill>
                  <a:ea typeface="+mn-lt"/>
                  <a:cs typeface="+mn-lt"/>
                </a:rPr>
                <a:t>integroituminen</a:t>
              </a:r>
              <a:r>
                <a:rPr lang="en-US" sz="1400">
                  <a:solidFill>
                    <a:schemeClr val="tx1"/>
                  </a:solidFill>
                  <a:ea typeface="+mn-lt"/>
                  <a:cs typeface="+mn-lt"/>
                </a:rPr>
                <a:t>, </a:t>
              </a:r>
              <a:r>
                <a:rPr lang="en-US" sz="1400" err="1">
                  <a:solidFill>
                    <a:schemeClr val="tx1"/>
                  </a:solidFill>
                  <a:ea typeface="+mn-lt"/>
                  <a:cs typeface="+mn-lt"/>
                </a:rPr>
                <a:t>työllistymisen</a:t>
              </a:r>
              <a:r>
                <a:rPr lang="en-US" sz="1400">
                  <a:solidFill>
                    <a:schemeClr val="tx1"/>
                  </a:solidFill>
                  <a:ea typeface="+mn-lt"/>
                  <a:cs typeface="+mn-lt"/>
                </a:rPr>
                <a:t> </a:t>
              </a:r>
              <a:r>
                <a:rPr lang="en-US" sz="1400" err="1">
                  <a:solidFill>
                    <a:schemeClr val="tx1"/>
                  </a:solidFill>
                  <a:ea typeface="+mn-lt"/>
                  <a:cs typeface="+mn-lt"/>
                </a:rPr>
                <a:t>tukeminen</a:t>
              </a:r>
              <a:r>
                <a:rPr lang="en-US" sz="1400">
                  <a:solidFill>
                    <a:schemeClr val="tx1"/>
                  </a:solidFill>
                  <a:ea typeface="+mn-lt"/>
                  <a:cs typeface="+mn-lt"/>
                </a:rPr>
                <a:t>, </a:t>
              </a:r>
              <a:r>
                <a:rPr lang="en-US" sz="1400" err="1">
                  <a:solidFill>
                    <a:schemeClr val="tx1"/>
                  </a:solidFill>
                  <a:ea typeface="+mn-lt"/>
                  <a:cs typeface="+mn-lt"/>
                </a:rPr>
                <a:t>osallisuuden</a:t>
              </a:r>
              <a:r>
                <a:rPr lang="en-US" sz="1400">
                  <a:solidFill>
                    <a:schemeClr val="tx1"/>
                  </a:solidFill>
                  <a:ea typeface="+mn-lt"/>
                  <a:cs typeface="+mn-lt"/>
                </a:rPr>
                <a:t> </a:t>
              </a:r>
              <a:r>
                <a:rPr lang="en-US" sz="1400" err="1">
                  <a:solidFill>
                    <a:schemeClr val="tx1"/>
                  </a:solidFill>
                  <a:ea typeface="+mn-lt"/>
                  <a:cs typeface="+mn-lt"/>
                </a:rPr>
                <a:t>edistäminen</a:t>
              </a:r>
              <a:r>
                <a:rPr lang="en-US" sz="1400">
                  <a:solidFill>
                    <a:schemeClr val="tx1"/>
                  </a:solidFill>
                  <a:ea typeface="+mn-lt"/>
                  <a:cs typeface="+mn-lt"/>
                </a:rPr>
                <a:t>, </a:t>
              </a:r>
              <a:r>
                <a:rPr lang="en-US" sz="1400" err="1">
                  <a:solidFill>
                    <a:schemeClr val="tx1"/>
                  </a:solidFill>
                  <a:ea typeface="+mn-lt"/>
                  <a:cs typeface="+mn-lt"/>
                </a:rPr>
                <a:t>yhteisölähtöinen</a:t>
              </a:r>
              <a:r>
                <a:rPr lang="en-US" sz="1400">
                  <a:solidFill>
                    <a:schemeClr val="tx1"/>
                  </a:solidFill>
                  <a:ea typeface="+mn-lt"/>
                  <a:cs typeface="+mn-lt"/>
                </a:rPr>
                <a:t> </a:t>
              </a:r>
              <a:r>
                <a:rPr lang="en-US" sz="1400" err="1">
                  <a:solidFill>
                    <a:schemeClr val="tx1"/>
                  </a:solidFill>
                  <a:ea typeface="+mn-lt"/>
                  <a:cs typeface="+mn-lt"/>
                </a:rPr>
                <a:t>kotoutuminen</a:t>
              </a:r>
              <a:endParaRPr lang="en-US" sz="1400">
                <a:solidFill>
                  <a:schemeClr val="tx1"/>
                </a:solidFill>
                <a:ea typeface="+mn-lt"/>
                <a:cs typeface="+mn-lt"/>
              </a:endParaRPr>
            </a:p>
            <a:p>
              <a:r>
                <a:rPr lang="en-US" sz="1400" b="1" err="1">
                  <a:solidFill>
                    <a:schemeClr val="tx1"/>
                  </a:solidFill>
                  <a:ea typeface="+mn-lt"/>
                  <a:cs typeface="+mn-lt"/>
                </a:rPr>
                <a:t>Työllisyyden</a:t>
              </a:r>
              <a:r>
                <a:rPr lang="en-US" sz="1400" b="1">
                  <a:solidFill>
                    <a:schemeClr val="tx1"/>
                  </a:solidFill>
                  <a:ea typeface="+mn-lt"/>
                  <a:cs typeface="+mn-lt"/>
                </a:rPr>
                <a:t> ja </a:t>
              </a:r>
              <a:r>
                <a:rPr lang="en-US" sz="1400" b="1" err="1">
                  <a:solidFill>
                    <a:schemeClr val="tx1"/>
                  </a:solidFill>
                  <a:ea typeface="+mn-lt"/>
                  <a:cs typeface="+mn-lt"/>
                </a:rPr>
                <a:t>elinvoimaisuuden</a:t>
              </a:r>
              <a:r>
                <a:rPr lang="en-US" sz="1400" b="1">
                  <a:solidFill>
                    <a:schemeClr val="tx1"/>
                  </a:solidFill>
                  <a:ea typeface="+mn-lt"/>
                  <a:cs typeface="+mn-lt"/>
                </a:rPr>
                <a:t> </a:t>
              </a:r>
              <a:r>
                <a:rPr lang="en-US" sz="1400" b="1" err="1">
                  <a:solidFill>
                    <a:schemeClr val="tx1"/>
                  </a:solidFill>
                  <a:ea typeface="+mn-lt"/>
                  <a:cs typeface="+mn-lt"/>
                </a:rPr>
                <a:t>edistäminen</a:t>
              </a:r>
              <a:r>
                <a:rPr lang="en-US" sz="1400" b="1">
                  <a:solidFill>
                    <a:schemeClr val="tx1"/>
                  </a:solidFill>
                  <a:ea typeface="+mn-lt"/>
                  <a:cs typeface="+mn-lt"/>
                </a:rPr>
                <a:t>: </a:t>
              </a:r>
              <a:r>
                <a:rPr lang="en-US" sz="1400" err="1">
                  <a:solidFill>
                    <a:schemeClr val="tx1"/>
                  </a:solidFill>
                  <a:ea typeface="+mn-lt"/>
                  <a:cs typeface="+mn-lt"/>
                </a:rPr>
                <a:t>yksilölliset</a:t>
              </a:r>
              <a:r>
                <a:rPr lang="en-US" sz="1400">
                  <a:solidFill>
                    <a:schemeClr val="tx1"/>
                  </a:solidFill>
                  <a:ea typeface="+mn-lt"/>
                  <a:cs typeface="+mn-lt"/>
                </a:rPr>
                <a:t> ja </a:t>
              </a:r>
              <a:r>
                <a:rPr lang="en-US" sz="1400" err="1">
                  <a:solidFill>
                    <a:schemeClr val="tx1"/>
                  </a:solidFill>
                  <a:ea typeface="+mn-lt"/>
                  <a:cs typeface="+mn-lt"/>
                </a:rPr>
                <a:t>räätälöidyt</a:t>
              </a:r>
              <a:r>
                <a:rPr lang="en-US" sz="1400">
                  <a:solidFill>
                    <a:schemeClr val="tx1"/>
                  </a:solidFill>
                  <a:ea typeface="+mn-lt"/>
                  <a:cs typeface="+mn-lt"/>
                </a:rPr>
                <a:t> </a:t>
              </a:r>
              <a:r>
                <a:rPr lang="en-US" sz="1400" err="1">
                  <a:solidFill>
                    <a:schemeClr val="tx1"/>
                  </a:solidFill>
                  <a:ea typeface="+mn-lt"/>
                  <a:cs typeface="+mn-lt"/>
                </a:rPr>
                <a:t>polut</a:t>
              </a:r>
              <a:r>
                <a:rPr lang="en-US" sz="1400">
                  <a:solidFill>
                    <a:schemeClr val="tx1"/>
                  </a:solidFill>
                  <a:ea typeface="+mn-lt"/>
                  <a:cs typeface="+mn-lt"/>
                </a:rPr>
                <a:t> </a:t>
              </a:r>
              <a:r>
                <a:rPr lang="en-US" sz="1400" err="1">
                  <a:solidFill>
                    <a:schemeClr val="tx1"/>
                  </a:solidFill>
                  <a:ea typeface="+mn-lt"/>
                  <a:cs typeface="+mn-lt"/>
                </a:rPr>
                <a:t>työelämään</a:t>
              </a:r>
              <a:r>
                <a:rPr lang="en-US" sz="1400">
                  <a:solidFill>
                    <a:schemeClr val="tx1"/>
                  </a:solidFill>
                  <a:ea typeface="+mn-lt"/>
                  <a:cs typeface="+mn-lt"/>
                </a:rPr>
                <a:t> ja </a:t>
              </a:r>
              <a:r>
                <a:rPr lang="en-US" sz="1400" err="1">
                  <a:solidFill>
                    <a:schemeClr val="tx1"/>
                  </a:solidFill>
                  <a:ea typeface="+mn-lt"/>
                  <a:cs typeface="+mn-lt"/>
                </a:rPr>
                <a:t>koulutukseen</a:t>
              </a:r>
              <a:r>
                <a:rPr lang="en-US" sz="1400">
                  <a:solidFill>
                    <a:schemeClr val="tx1"/>
                  </a:solidFill>
                  <a:ea typeface="+mn-lt"/>
                  <a:cs typeface="+mn-lt"/>
                </a:rPr>
                <a:t>, </a:t>
              </a:r>
              <a:r>
                <a:rPr lang="en-US" sz="1400" err="1">
                  <a:solidFill>
                    <a:schemeClr val="tx1"/>
                  </a:solidFill>
                  <a:ea typeface="+mn-lt"/>
                  <a:cs typeface="+mn-lt"/>
                </a:rPr>
                <a:t>työkyvyn</a:t>
              </a:r>
              <a:r>
                <a:rPr lang="en-US" sz="1400">
                  <a:solidFill>
                    <a:schemeClr val="tx1"/>
                  </a:solidFill>
                  <a:ea typeface="+mn-lt"/>
                  <a:cs typeface="+mn-lt"/>
                </a:rPr>
                <a:t> </a:t>
              </a:r>
              <a:r>
                <a:rPr lang="en-US" sz="1400" err="1">
                  <a:solidFill>
                    <a:schemeClr val="tx1"/>
                  </a:solidFill>
                  <a:ea typeface="+mn-lt"/>
                  <a:cs typeface="+mn-lt"/>
                </a:rPr>
                <a:t>tukeminen</a:t>
              </a:r>
              <a:endParaRPr lang="en-US" sz="1400">
                <a:solidFill>
                  <a:schemeClr val="tx1"/>
                </a:solidFill>
                <a:ea typeface="+mn-lt"/>
                <a:cs typeface="+mn-lt"/>
              </a:endParaRPr>
            </a:p>
          </p:txBody>
        </p:sp>
        <p:sp>
          <p:nvSpPr>
            <p:cNvPr id="40" name="Rectangle: Rounded Corners 17">
              <a:extLst>
                <a:ext uri="{FF2B5EF4-FFF2-40B4-BE49-F238E27FC236}">
                  <a16:creationId xmlns:a16="http://schemas.microsoft.com/office/drawing/2014/main" id="{13D9C487-DBEB-9A6A-308A-D0218CE727CC}"/>
                </a:ext>
              </a:extLst>
            </p:cNvPr>
            <p:cNvSpPr/>
            <p:nvPr/>
          </p:nvSpPr>
          <p:spPr>
            <a:xfrm>
              <a:off x="772687" y="932753"/>
              <a:ext cx="9615603" cy="266003"/>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a:solidFill>
                    <a:schemeClr val="accent2"/>
                  </a:solidFill>
                  <a:cs typeface="Calibri"/>
                </a:rPr>
                <a:t>TAMPEREEN KAUPUNGIN JA HYVINVOINTIALUEEN STRATEGISTEN TAVOITTEIDEN TOTEUTTAMINEN YHTEISTYÖNÄ</a:t>
              </a:r>
              <a:endParaRPr lang="en-US" sz="1600" b="1">
                <a:solidFill>
                  <a:schemeClr val="accent2"/>
                </a:solidFill>
                <a:cs typeface="+mn-lt"/>
              </a:endParaRPr>
            </a:p>
          </p:txBody>
        </p:sp>
      </p:grpSp>
      <p:pic>
        <p:nvPicPr>
          <p:cNvPr id="33" name="Picture 4">
            <a:extLst>
              <a:ext uri="{FF2B5EF4-FFF2-40B4-BE49-F238E27FC236}">
                <a16:creationId xmlns:a16="http://schemas.microsoft.com/office/drawing/2014/main" id="{4FDD60BC-DF00-7817-C43C-F4E23AAEC9AF}"/>
              </a:ext>
            </a:extLst>
          </p:cNvPr>
          <p:cNvPicPr>
            <a:picLocks noChangeAspect="1"/>
          </p:cNvPicPr>
          <p:nvPr/>
        </p:nvPicPr>
        <p:blipFill rotWithShape="1">
          <a:blip r:embed="rId3"/>
          <a:srcRect l="6000" t="31333" r="-683" b="30333"/>
          <a:stretch/>
        </p:blipFill>
        <p:spPr>
          <a:xfrm>
            <a:off x="7448550" y="4400550"/>
            <a:ext cx="838433" cy="328615"/>
          </a:xfrm>
          <a:prstGeom prst="rect">
            <a:avLst/>
          </a:prstGeom>
        </p:spPr>
      </p:pic>
      <p:pic>
        <p:nvPicPr>
          <p:cNvPr id="34" name="Picture 4">
            <a:extLst>
              <a:ext uri="{FF2B5EF4-FFF2-40B4-BE49-F238E27FC236}">
                <a16:creationId xmlns:a16="http://schemas.microsoft.com/office/drawing/2014/main" id="{7CAAE8C9-4B61-5755-C2DC-39356507494C}"/>
              </a:ext>
            </a:extLst>
          </p:cNvPr>
          <p:cNvPicPr>
            <a:picLocks noChangeAspect="1"/>
          </p:cNvPicPr>
          <p:nvPr/>
        </p:nvPicPr>
        <p:blipFill rotWithShape="1">
          <a:blip r:embed="rId3"/>
          <a:srcRect l="6000" t="31333" r="-683" b="30333"/>
          <a:stretch/>
        </p:blipFill>
        <p:spPr>
          <a:xfrm flipV="1">
            <a:off x="6972300" y="2452690"/>
            <a:ext cx="1295633" cy="509585"/>
          </a:xfrm>
          <a:prstGeom prst="rect">
            <a:avLst/>
          </a:prstGeom>
        </p:spPr>
      </p:pic>
      <p:pic>
        <p:nvPicPr>
          <p:cNvPr id="35" name="Picture 4">
            <a:extLst>
              <a:ext uri="{FF2B5EF4-FFF2-40B4-BE49-F238E27FC236}">
                <a16:creationId xmlns:a16="http://schemas.microsoft.com/office/drawing/2014/main" id="{25E64C8B-015B-AF2E-6D03-4256B007D02D}"/>
              </a:ext>
            </a:extLst>
          </p:cNvPr>
          <p:cNvPicPr>
            <a:picLocks noChangeAspect="1"/>
          </p:cNvPicPr>
          <p:nvPr/>
        </p:nvPicPr>
        <p:blipFill rotWithShape="1">
          <a:blip r:embed="rId3"/>
          <a:srcRect l="6000" t="31333" r="-683" b="30333"/>
          <a:stretch/>
        </p:blipFill>
        <p:spPr>
          <a:xfrm rot="-10800000" flipV="1">
            <a:off x="3324224" y="4310063"/>
            <a:ext cx="1209908" cy="500060"/>
          </a:xfrm>
          <a:prstGeom prst="rect">
            <a:avLst/>
          </a:prstGeom>
        </p:spPr>
      </p:pic>
      <p:pic>
        <p:nvPicPr>
          <p:cNvPr id="36" name="Picture 4">
            <a:extLst>
              <a:ext uri="{FF2B5EF4-FFF2-40B4-BE49-F238E27FC236}">
                <a16:creationId xmlns:a16="http://schemas.microsoft.com/office/drawing/2014/main" id="{8FD8C03A-95EA-FACE-0718-D79AE17ECADC}"/>
              </a:ext>
            </a:extLst>
          </p:cNvPr>
          <p:cNvPicPr>
            <a:picLocks noChangeAspect="1"/>
          </p:cNvPicPr>
          <p:nvPr/>
        </p:nvPicPr>
        <p:blipFill rotWithShape="1">
          <a:blip r:embed="rId3"/>
          <a:srcRect l="6000" t="31333" r="-683" b="30333"/>
          <a:stretch/>
        </p:blipFill>
        <p:spPr>
          <a:xfrm rot="10800000">
            <a:off x="3676649" y="2714625"/>
            <a:ext cx="1228958" cy="481015"/>
          </a:xfrm>
          <a:prstGeom prst="rect">
            <a:avLst/>
          </a:prstGeom>
        </p:spPr>
      </p:pic>
    </p:spTree>
    <p:extLst>
      <p:ext uri="{BB962C8B-B14F-4D97-AF65-F5344CB8AC3E}">
        <p14:creationId xmlns:p14="http://schemas.microsoft.com/office/powerpoint/2010/main" val="201705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Vastakkaiset kulmat pyöristetty 2">
            <a:extLst>
              <a:ext uri="{FF2B5EF4-FFF2-40B4-BE49-F238E27FC236}">
                <a16:creationId xmlns:a16="http://schemas.microsoft.com/office/drawing/2014/main" id="{503B1A50-F2CD-34FE-6812-EE2ADCEE5EC6}"/>
              </a:ext>
            </a:extLst>
          </p:cNvPr>
          <p:cNvSpPr/>
          <p:nvPr/>
        </p:nvSpPr>
        <p:spPr>
          <a:xfrm>
            <a:off x="439271" y="1470214"/>
            <a:ext cx="11369487" cy="447786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EAC8197-EFF6-ED23-4BE2-044715712998}"/>
              </a:ext>
            </a:extLst>
          </p:cNvPr>
          <p:cNvSpPr>
            <a:spLocks noGrp="1"/>
          </p:cNvSpPr>
          <p:nvPr>
            <p:ph type="title"/>
          </p:nvPr>
        </p:nvSpPr>
        <p:spPr>
          <a:xfrm>
            <a:off x="819944" y="703535"/>
            <a:ext cx="10527506" cy="727552"/>
          </a:xfrm>
        </p:spPr>
        <p:txBody>
          <a:bodyPr>
            <a:normAutofit/>
          </a:bodyPr>
          <a:lstStyle/>
          <a:p>
            <a:r>
              <a:rPr lang="fi-FI" sz="4000">
                <a:ea typeface="Calibri"/>
                <a:cs typeface="Calibri"/>
              </a:rPr>
              <a:t>Alueellisen hyvinvoinnin edistäminen</a:t>
            </a:r>
            <a:endParaRPr lang="fi-FI" sz="4000"/>
          </a:p>
        </p:txBody>
      </p:sp>
      <p:graphicFrame>
        <p:nvGraphicFramePr>
          <p:cNvPr id="7" name="Taulukko 7">
            <a:extLst>
              <a:ext uri="{FF2B5EF4-FFF2-40B4-BE49-F238E27FC236}">
                <a16:creationId xmlns:a16="http://schemas.microsoft.com/office/drawing/2014/main" id="{29805AB6-9BC5-4EA8-ABE6-A842840E8ECE}"/>
              </a:ext>
            </a:extLst>
          </p:cNvPr>
          <p:cNvGraphicFramePr>
            <a:graphicFrameLocks noGrp="1"/>
          </p:cNvGraphicFramePr>
          <p:nvPr>
            <p:ph sz="quarter" idx="15"/>
            <p:extLst>
              <p:ext uri="{D42A27DB-BD31-4B8C-83A1-F6EECF244321}">
                <p14:modId xmlns:p14="http://schemas.microsoft.com/office/powerpoint/2010/main" val="275477734"/>
              </p:ext>
            </p:extLst>
          </p:nvPr>
        </p:nvGraphicFramePr>
        <p:xfrm>
          <a:off x="534063" y="1556161"/>
          <a:ext cx="11085432" cy="4285499"/>
        </p:xfrm>
        <a:graphic>
          <a:graphicData uri="http://schemas.openxmlformats.org/drawingml/2006/table">
            <a:tbl>
              <a:tblPr firstRow="1" bandRow="1">
                <a:tableStyleId>{5C22544A-7EE6-4342-B048-85BDC9FD1C3A}</a:tableStyleId>
              </a:tblPr>
              <a:tblGrid>
                <a:gridCol w="2771358">
                  <a:extLst>
                    <a:ext uri="{9D8B030D-6E8A-4147-A177-3AD203B41FA5}">
                      <a16:colId xmlns:a16="http://schemas.microsoft.com/office/drawing/2014/main" val="568480656"/>
                    </a:ext>
                  </a:extLst>
                </a:gridCol>
                <a:gridCol w="2771358">
                  <a:extLst>
                    <a:ext uri="{9D8B030D-6E8A-4147-A177-3AD203B41FA5}">
                      <a16:colId xmlns:a16="http://schemas.microsoft.com/office/drawing/2014/main" val="339284440"/>
                    </a:ext>
                  </a:extLst>
                </a:gridCol>
                <a:gridCol w="2771358">
                  <a:extLst>
                    <a:ext uri="{9D8B030D-6E8A-4147-A177-3AD203B41FA5}">
                      <a16:colId xmlns:a16="http://schemas.microsoft.com/office/drawing/2014/main" val="4255175426"/>
                    </a:ext>
                  </a:extLst>
                </a:gridCol>
                <a:gridCol w="2771358">
                  <a:extLst>
                    <a:ext uri="{9D8B030D-6E8A-4147-A177-3AD203B41FA5}">
                      <a16:colId xmlns:a16="http://schemas.microsoft.com/office/drawing/2014/main" val="2301123838"/>
                    </a:ext>
                  </a:extLst>
                </a:gridCol>
              </a:tblGrid>
              <a:tr h="452335">
                <a:tc>
                  <a:txBody>
                    <a:bodyPr/>
                    <a:lstStyle/>
                    <a:p>
                      <a:pPr marL="0" lvl="0" indent="0" algn="ctr">
                        <a:buNone/>
                      </a:pPr>
                      <a:r>
                        <a:rPr lang="fi-FI" sz="2400" b="1"/>
                        <a:t>TAVOITE</a:t>
                      </a:r>
                    </a:p>
                  </a:txBody>
                  <a:tcPr marL="45720" marR="45720" anchor="ctr">
                    <a:lnL w="0">
                      <a:noFill/>
                    </a:lnL>
                    <a:lnR w="28575">
                      <a:solidFill>
                        <a:schemeClr val="bg1"/>
                      </a:solidFill>
                    </a:lnR>
                    <a:lnT w="0">
                      <a:noFill/>
                    </a:lnT>
                    <a:lnB w="0">
                      <a:noFill/>
                    </a:lnB>
                    <a:noFill/>
                  </a:tcPr>
                </a:tc>
                <a:tc>
                  <a:txBody>
                    <a:bodyPr/>
                    <a:lstStyle/>
                    <a:p>
                      <a:pPr marL="0" lvl="0" indent="0" algn="ctr">
                        <a:buNone/>
                      </a:pPr>
                      <a:r>
                        <a:rPr lang="fi-FI" sz="2400" b="1" i="0" u="none" strike="noStrike" noProof="0">
                          <a:latin typeface="Calibri"/>
                        </a:rPr>
                        <a:t>TOIMIJAT</a:t>
                      </a:r>
                      <a:endParaRPr lang="fi-FI" sz="2400" b="1"/>
                    </a:p>
                  </a:txBody>
                  <a:tcPr marL="45720" marR="45720" anchor="ctr">
                    <a:lnL w="28575">
                      <a:solidFill>
                        <a:schemeClr val="bg1"/>
                      </a:solidFill>
                    </a:lnL>
                    <a:lnR w="28575">
                      <a:solidFill>
                        <a:schemeClr val="bg1"/>
                      </a:solidFill>
                    </a:lnR>
                    <a:lnT w="0">
                      <a:noFill/>
                    </a:lnT>
                    <a:lnB w="0">
                      <a:noFill/>
                    </a:lnB>
                  </a:tcPr>
                </a:tc>
                <a:tc>
                  <a:txBody>
                    <a:bodyPr/>
                    <a:lstStyle/>
                    <a:p>
                      <a:pPr marL="0" lvl="0" indent="0" algn="ctr">
                        <a:buNone/>
                      </a:pPr>
                      <a:r>
                        <a:rPr lang="fi-FI" sz="2400" b="1" i="0" u="none" strike="noStrike" noProof="0">
                          <a:latin typeface="Calibri"/>
                        </a:rPr>
                        <a:t>KEINOT</a:t>
                      </a:r>
                    </a:p>
                  </a:txBody>
                  <a:tcPr marL="45720" marR="45720" anchor="ctr">
                    <a:lnL w="28575">
                      <a:solidFill>
                        <a:schemeClr val="bg1"/>
                      </a:solidFill>
                    </a:lnL>
                    <a:lnR w="28575">
                      <a:solidFill>
                        <a:schemeClr val="bg1"/>
                      </a:solidFill>
                    </a:lnR>
                    <a:lnT w="0">
                      <a:noFill/>
                    </a:lnT>
                    <a:lnB w="0">
                      <a:noFill/>
                    </a:lnB>
                  </a:tcPr>
                </a:tc>
                <a:tc>
                  <a:txBody>
                    <a:bodyPr/>
                    <a:lstStyle/>
                    <a:p>
                      <a:pPr marL="0" lvl="0" indent="0" algn="ctr">
                        <a:buNone/>
                      </a:pPr>
                      <a:r>
                        <a:rPr lang="fi-FI" sz="2400" b="1" i="0" u="none" strike="noStrike" noProof="0">
                          <a:latin typeface="Calibri"/>
                        </a:rPr>
                        <a:t>VAIKUTUKSET</a:t>
                      </a:r>
                    </a:p>
                  </a:txBody>
                  <a:tcPr marL="45720" marR="45720" anchor="ctr">
                    <a:lnL w="28575">
                      <a:solidFill>
                        <a:schemeClr val="bg1"/>
                      </a:solidFill>
                    </a:lnL>
                    <a:lnR w="0">
                      <a:noFill/>
                    </a:lnR>
                    <a:lnT w="0">
                      <a:noFill/>
                    </a:lnT>
                    <a:lnB w="0">
                      <a:noFill/>
                    </a:lnB>
                  </a:tcPr>
                </a:tc>
                <a:extLst>
                  <a:ext uri="{0D108BD9-81ED-4DB2-BD59-A6C34878D82A}">
                    <a16:rowId xmlns:a16="http://schemas.microsoft.com/office/drawing/2014/main" val="1005337130"/>
                  </a:ext>
                </a:extLst>
              </a:tr>
              <a:tr h="3828299">
                <a:tc>
                  <a:txBody>
                    <a:bodyPr/>
                    <a:lstStyle/>
                    <a:p>
                      <a:pPr marL="285750" indent="-285750" algn="l">
                        <a:buFont typeface="Arial"/>
                        <a:buChar char="•"/>
                      </a:pPr>
                      <a:r>
                        <a:rPr lang="fi-FI" sz="1600" b="0"/>
                        <a:t>Tasapainoiset asuinalueet</a:t>
                      </a:r>
                      <a:endParaRPr lang="fi-FI"/>
                    </a:p>
                    <a:p>
                      <a:pPr marL="285750" lvl="0" indent="-285750" algn="l">
                        <a:buFont typeface="Arial"/>
                        <a:buChar char="•"/>
                      </a:pPr>
                      <a:r>
                        <a:rPr lang="fi-FI" sz="1600" b="0"/>
                        <a:t>Segregaatiokehityksen ennaltaehkäisy</a:t>
                      </a:r>
                      <a:endParaRPr lang="fi-FI"/>
                    </a:p>
                    <a:p>
                      <a:pPr marL="285750" lvl="0" indent="-285750" algn="l">
                        <a:buFont typeface="Arial"/>
                        <a:buChar char="•"/>
                      </a:pPr>
                      <a:r>
                        <a:rPr lang="fi-FI" sz="1600" b="0"/>
                        <a:t>Hyvinvoivat asukkaat</a:t>
                      </a:r>
                      <a:endParaRPr lang="fi-FI"/>
                    </a:p>
                    <a:p>
                      <a:pPr marL="285750" lvl="0" indent="-285750" algn="l">
                        <a:buFont typeface="Arial"/>
                        <a:buChar char="•"/>
                      </a:pPr>
                      <a:r>
                        <a:rPr lang="fi-FI" sz="1600" b="0"/>
                        <a:t>Asukkaat mukana oman asuinalueen kehittämisessä</a:t>
                      </a:r>
                      <a:endParaRPr lang="fi-FI"/>
                    </a:p>
                    <a:p>
                      <a:pPr marL="285750" lvl="0" indent="-285750" algn="l">
                        <a:buFont typeface="Arial"/>
                        <a:buChar char="•"/>
                      </a:pPr>
                      <a:r>
                        <a:rPr lang="fi-FI" sz="1600" b="0"/>
                        <a:t>Alueellisen demokratian vahvistaminen</a:t>
                      </a:r>
                      <a:endParaRPr lang="fi-FI"/>
                    </a:p>
                    <a:p>
                      <a:pPr marL="285750" lvl="0" indent="-285750" algn="l">
                        <a:buFont typeface="Arial"/>
                        <a:buChar char="•"/>
                      </a:pPr>
                      <a:r>
                        <a:rPr lang="fi-FI" sz="1600" b="0"/>
                        <a:t>Asunnottomuuden väheneminen</a:t>
                      </a:r>
                      <a:endParaRPr lang="fi-FI"/>
                    </a:p>
                  </a:txBody>
                  <a:tcPr>
                    <a:lnL w="0">
                      <a:noFill/>
                    </a:lnL>
                    <a:lnR w="28575">
                      <a:solidFill>
                        <a:schemeClr val="bg1"/>
                      </a:solidFill>
                    </a:lnR>
                    <a:lnT w="0">
                      <a:noFill/>
                    </a:lnT>
                    <a:lnB w="0">
                      <a:noFill/>
                    </a:lnB>
                  </a:tcPr>
                </a:tc>
                <a:tc>
                  <a:txBody>
                    <a:bodyPr/>
                    <a:lstStyle/>
                    <a:p>
                      <a:pPr marL="285750" indent="-285750" algn="l">
                        <a:buFont typeface="Arial"/>
                        <a:buChar char="•"/>
                      </a:pPr>
                      <a:r>
                        <a:rPr lang="fi-FI" sz="1600" b="1"/>
                        <a:t>Asukkaat</a:t>
                      </a:r>
                      <a:endParaRPr lang="fi-FI" sz="1600"/>
                    </a:p>
                    <a:p>
                      <a:pPr marL="285750" lvl="0" indent="-285750" algn="l">
                        <a:buFont typeface="Arial"/>
                        <a:buChar char="•"/>
                      </a:pPr>
                      <a:r>
                        <a:rPr lang="fi-FI" sz="1600" b="1"/>
                        <a:t>3. sektori ja seurakunnat</a:t>
                      </a:r>
                      <a:endParaRPr lang="fi-FI" sz="1600"/>
                    </a:p>
                    <a:p>
                      <a:pPr marL="285750" lvl="0" indent="-285750" algn="l">
                        <a:buFont typeface="Arial"/>
                        <a:buChar char="•"/>
                      </a:pPr>
                      <a:r>
                        <a:rPr lang="fi-FI" sz="1600" b="1"/>
                        <a:t>Alueen yritykset</a:t>
                      </a:r>
                      <a:endParaRPr lang="fi-FI" sz="1600"/>
                    </a:p>
                    <a:p>
                      <a:pPr marL="285750" lvl="0" indent="-285750" algn="l">
                        <a:buFont typeface="Arial"/>
                        <a:buChar char="•"/>
                      </a:pPr>
                      <a:r>
                        <a:rPr lang="fi-FI" sz="1600" b="1"/>
                        <a:t>Kunta:</a:t>
                      </a:r>
                      <a:endParaRPr lang="fi-FI" sz="1600"/>
                    </a:p>
                    <a:p>
                      <a:pPr marL="457200" lvl="0" indent="-285750" algn="l">
                        <a:buFont typeface="Wingdings"/>
                        <a:buChar char="Ø"/>
                      </a:pPr>
                      <a:r>
                        <a:rPr lang="fi-FI" sz="1400" b="0"/>
                        <a:t>Varhaiskasvatus, perusopetus</a:t>
                      </a:r>
                      <a:endParaRPr lang="fi-FI" sz="1400"/>
                    </a:p>
                    <a:p>
                      <a:pPr marL="457200" lvl="0" indent="-285750" algn="l">
                        <a:buFont typeface="Wingdings"/>
                        <a:buChar char="Ø"/>
                      </a:pPr>
                      <a:r>
                        <a:rPr lang="fi-FI" sz="1400" b="0"/>
                        <a:t>Nuorisotyö</a:t>
                      </a:r>
                      <a:endParaRPr lang="fi-FI" sz="1400"/>
                    </a:p>
                    <a:p>
                      <a:pPr marL="457200" lvl="0" indent="-285750" algn="l">
                        <a:buFont typeface="Wingdings"/>
                        <a:buChar char="Ø"/>
                      </a:pPr>
                      <a:r>
                        <a:rPr lang="fi-FI" sz="1400" b="0"/>
                        <a:t>Maankäytön ja asumisen suunnittelu</a:t>
                      </a:r>
                      <a:endParaRPr lang="fi-FI" sz="1400"/>
                    </a:p>
                    <a:p>
                      <a:pPr marL="457200" lvl="0" indent="-285750" algn="l">
                        <a:buFont typeface="Wingdings"/>
                        <a:buChar char="Ø"/>
                      </a:pPr>
                      <a:r>
                        <a:rPr lang="fi-FI" sz="1400" b="0"/>
                        <a:t>Kulttuuripalvelut</a:t>
                      </a:r>
                      <a:endParaRPr lang="fi-FI" sz="1400"/>
                    </a:p>
                    <a:p>
                      <a:pPr marL="457200" lvl="0" indent="-285750" algn="l">
                        <a:buFont typeface="Wingdings"/>
                        <a:buChar char="Ø"/>
                      </a:pPr>
                      <a:r>
                        <a:rPr lang="fi-FI" sz="1400" b="0" err="1"/>
                        <a:t>Hyte</a:t>
                      </a:r>
                      <a:r>
                        <a:rPr lang="fi-FI" sz="1400" b="0"/>
                        <a:t>-työ</a:t>
                      </a:r>
                      <a:endParaRPr lang="fi-FI" sz="1400"/>
                    </a:p>
                    <a:p>
                      <a:pPr marL="285750" lvl="0" indent="-285750" algn="l">
                        <a:buFont typeface="Arial"/>
                        <a:buChar char="•"/>
                      </a:pPr>
                      <a:r>
                        <a:rPr lang="fi-FI" sz="1600" b="1"/>
                        <a:t>Hyvinvointialue:</a:t>
                      </a:r>
                      <a:endParaRPr lang="fi-FI" sz="1600"/>
                    </a:p>
                    <a:p>
                      <a:pPr marL="457200" lvl="0" indent="-285750" algn="l">
                        <a:buFont typeface="Wingdings"/>
                        <a:buChar char="Ø"/>
                      </a:pPr>
                      <a:r>
                        <a:rPr lang="fi-FI" sz="1400" b="0"/>
                        <a:t>Asumissosiaalinen työ</a:t>
                      </a:r>
                      <a:endParaRPr lang="fi-FI" sz="1400"/>
                    </a:p>
                    <a:p>
                      <a:pPr marL="457200" lvl="0" indent="-285750" algn="l">
                        <a:buFont typeface="Wingdings"/>
                        <a:buChar char="Ø"/>
                      </a:pPr>
                      <a:r>
                        <a:rPr lang="fi-FI" sz="1400" b="0"/>
                        <a:t>Etsivä sosiaalityö</a:t>
                      </a:r>
                      <a:endParaRPr lang="fi-FI" sz="1400"/>
                    </a:p>
                    <a:p>
                      <a:pPr marL="285750" lvl="0" indent="-285750" algn="l">
                        <a:buFont typeface="Arial"/>
                        <a:buChar char="•"/>
                      </a:pPr>
                      <a:r>
                        <a:rPr lang="fi-FI" sz="1600" b="1"/>
                        <a:t>Tutkimus- ja opetustoiminta</a:t>
                      </a:r>
                      <a:endParaRPr lang="fi-FI" sz="1600"/>
                    </a:p>
                  </a:txBody>
                  <a:tcPr>
                    <a:lnL w="28575">
                      <a:solidFill>
                        <a:schemeClr val="bg1"/>
                      </a:solidFill>
                    </a:lnL>
                    <a:lnR w="28575">
                      <a:solidFill>
                        <a:schemeClr val="bg1"/>
                      </a:solidFill>
                    </a:lnR>
                    <a:lnT w="0">
                      <a:noFill/>
                    </a:lnT>
                    <a:lnB w="0">
                      <a:noFill/>
                    </a:lnB>
                  </a:tcPr>
                </a:tc>
                <a:tc>
                  <a:txBody>
                    <a:bodyPr/>
                    <a:lstStyle/>
                    <a:p>
                      <a:pPr marL="285750" indent="-285750" algn="l">
                        <a:buFont typeface="Arial"/>
                        <a:buChar char="•"/>
                      </a:pPr>
                      <a:r>
                        <a:rPr lang="fi-FI" sz="1600" b="0"/>
                        <a:t>Matala kynnys</a:t>
                      </a:r>
                      <a:endParaRPr lang="fi-FI"/>
                    </a:p>
                    <a:p>
                      <a:pPr marL="285750" lvl="0" indent="-285750" algn="l">
                        <a:buFont typeface="Arial"/>
                        <a:buChar char="•"/>
                      </a:pPr>
                      <a:r>
                        <a:rPr lang="fi-FI" sz="1600" b="0"/>
                        <a:t>Etsivä sosiaalityö</a:t>
                      </a:r>
                    </a:p>
                    <a:p>
                      <a:pPr marL="285750" lvl="0" indent="-285750" algn="l">
                        <a:buFont typeface="Arial"/>
                        <a:buChar char="•"/>
                      </a:pPr>
                      <a:r>
                        <a:rPr lang="fi-FI" sz="1600" b="0"/>
                        <a:t>Tuetaan ja luodaan asukkainen välistä dialogia ja vuorovaikutusta</a:t>
                      </a:r>
                    </a:p>
                    <a:p>
                      <a:pPr marL="285750" lvl="0" indent="-285750" algn="l">
                        <a:buFont typeface="Arial"/>
                        <a:buChar char="•"/>
                      </a:pPr>
                      <a:r>
                        <a:rPr lang="fi-FI" sz="1600" b="0"/>
                        <a:t>Erilaisten toimijoiden kehittämisideoihin tarttuminen asuinalueen kehittämiseksi</a:t>
                      </a:r>
                      <a:endParaRPr lang="fi-FI"/>
                    </a:p>
                    <a:p>
                      <a:pPr marL="285750" lvl="0" indent="-285750" algn="l">
                        <a:buFont typeface="Arial"/>
                        <a:buChar char="•"/>
                      </a:pPr>
                      <a:r>
                        <a:rPr lang="fi-FI" sz="1600" b="0"/>
                        <a:t>Asumisneuvonta</a:t>
                      </a:r>
                      <a:endParaRPr lang="fi-FI"/>
                    </a:p>
                    <a:p>
                      <a:pPr marL="285750" lvl="0" indent="-285750" algn="l">
                        <a:buFont typeface="Arial"/>
                        <a:buChar char="•"/>
                      </a:pPr>
                      <a:r>
                        <a:rPr lang="fi-FI" sz="1600" b="0"/>
                        <a:t>Yhdyskuntatyö</a:t>
                      </a:r>
                      <a:endParaRPr lang="fi-FI"/>
                    </a:p>
                    <a:p>
                      <a:pPr marL="342900" lvl="0" indent="-342900" algn="l">
                        <a:buFont typeface="Arial"/>
                        <a:buChar char="•"/>
                      </a:pPr>
                      <a:endParaRPr lang="fi-FI" sz="1600" b="0"/>
                    </a:p>
                  </a:txBody>
                  <a:tcPr>
                    <a:lnL w="28575">
                      <a:solidFill>
                        <a:schemeClr val="bg1"/>
                      </a:solidFill>
                    </a:lnL>
                    <a:lnR w="28575">
                      <a:solidFill>
                        <a:schemeClr val="bg1"/>
                      </a:solidFill>
                    </a:lnR>
                    <a:lnT w="0">
                      <a:noFill/>
                    </a:lnT>
                    <a:lnB w="0">
                      <a:noFill/>
                    </a:lnB>
                  </a:tcPr>
                </a:tc>
                <a:tc>
                  <a:txBody>
                    <a:bodyPr/>
                    <a:lstStyle/>
                    <a:p>
                      <a:pPr marL="285750" lvl="0" indent="-285750" algn="l">
                        <a:buFont typeface="Arial"/>
                        <a:buChar char="•"/>
                      </a:pPr>
                      <a:r>
                        <a:rPr lang="fi-FI" sz="1600" b="0"/>
                        <a:t>Aluedemokratia lisääntyy</a:t>
                      </a:r>
                      <a:endParaRPr lang="fi-FI"/>
                    </a:p>
                    <a:p>
                      <a:pPr marL="285750" lvl="0" indent="-285750" algn="l">
                        <a:buFont typeface="Arial"/>
                        <a:buChar char="•"/>
                      </a:pPr>
                      <a:r>
                        <a:rPr lang="fi-FI" sz="1600" b="0"/>
                        <a:t>Haitalliset ilmiöt vähentyvät</a:t>
                      </a:r>
                      <a:endParaRPr lang="fi-FI"/>
                    </a:p>
                    <a:p>
                      <a:pPr marL="285750" lvl="0" indent="-285750" algn="l">
                        <a:buFont typeface="Arial"/>
                        <a:buChar char="•"/>
                      </a:pPr>
                      <a:r>
                        <a:rPr lang="fi-FI" sz="1600" b="0"/>
                        <a:t>Toimijuus ja vaikuttaminen omalla asuinalueella vahvistuu</a:t>
                      </a:r>
                      <a:endParaRPr lang="fi-FI"/>
                    </a:p>
                    <a:p>
                      <a:pPr marL="285750" lvl="0" indent="-285750" algn="l">
                        <a:buFont typeface="Arial"/>
                        <a:buChar char="•"/>
                      </a:pPr>
                      <a:r>
                        <a:rPr lang="fi-FI" sz="1600" b="0"/>
                        <a:t>Kynnys avun hakemiselle madaltuu</a:t>
                      </a:r>
                      <a:endParaRPr lang="fi-FI"/>
                    </a:p>
                    <a:p>
                      <a:pPr marL="285750" lvl="0" indent="-285750" algn="l">
                        <a:buFont typeface="Arial"/>
                        <a:buChar char="•"/>
                      </a:pPr>
                      <a:r>
                        <a:rPr lang="fi-FI" sz="1600" b="0"/>
                        <a:t>Yhteiskuntaan liittyminen vahvistuu</a:t>
                      </a:r>
                      <a:endParaRPr lang="fi-FI"/>
                    </a:p>
                    <a:p>
                      <a:pPr marL="285750" lvl="0" indent="-285750" algn="l">
                        <a:buFont typeface="Arial"/>
                        <a:buChar char="•"/>
                      </a:pPr>
                      <a:r>
                        <a:rPr lang="fi-FI" sz="1600" b="0"/>
                        <a:t>Yhteiskuntarauha säilyy</a:t>
                      </a:r>
                      <a:endParaRPr lang="fi-FI"/>
                    </a:p>
                    <a:p>
                      <a:pPr marL="285750" lvl="0" indent="-285750" algn="l">
                        <a:buFont typeface="Arial"/>
                        <a:buChar char="•"/>
                      </a:pPr>
                      <a:r>
                        <a:rPr lang="fi-FI" sz="1600" b="0"/>
                        <a:t>Asumisen kriisitilanteet vähenevät ja asuminen onnistuu</a:t>
                      </a:r>
                      <a:endParaRPr lang="fi-FI"/>
                    </a:p>
                  </a:txBody>
                  <a:tcPr>
                    <a:lnL w="28575">
                      <a:solidFill>
                        <a:schemeClr val="bg1"/>
                      </a:solidFill>
                    </a:lnL>
                    <a:lnR w="0">
                      <a:noFill/>
                    </a:lnR>
                    <a:lnT w="0">
                      <a:noFill/>
                    </a:lnT>
                    <a:lnB w="0">
                      <a:noFill/>
                    </a:lnB>
                  </a:tcPr>
                </a:tc>
                <a:extLst>
                  <a:ext uri="{0D108BD9-81ED-4DB2-BD59-A6C34878D82A}">
                    <a16:rowId xmlns:a16="http://schemas.microsoft.com/office/drawing/2014/main" val="3859478681"/>
                  </a:ext>
                </a:extLst>
              </a:tr>
            </a:tbl>
          </a:graphicData>
        </a:graphic>
      </p:graphicFrame>
      <p:sp>
        <p:nvSpPr>
          <p:cNvPr id="4" name="Päivämäärän paikkamerkki 3">
            <a:extLst>
              <a:ext uri="{FF2B5EF4-FFF2-40B4-BE49-F238E27FC236}">
                <a16:creationId xmlns:a16="http://schemas.microsoft.com/office/drawing/2014/main" id="{95BA9E6D-07C5-B357-6908-7FFF86DE061D}"/>
              </a:ext>
            </a:extLst>
          </p:cNvPr>
          <p:cNvSpPr>
            <a:spLocks noGrp="1"/>
          </p:cNvSpPr>
          <p:nvPr>
            <p:ph type="dt" sz="half" idx="2"/>
          </p:nvPr>
        </p:nvSpPr>
        <p:spPr/>
        <p:txBody>
          <a:bodyPr/>
          <a:lstStyle/>
          <a:p>
            <a:fld id="{3D4BC113-F77D-460D-93D0-13521233AE4E}" type="datetime1">
              <a:rPr lang="fi-FI" smtClean="0"/>
              <a:t>17.11.2022</a:t>
            </a:fld>
            <a:endParaRPr lang="fi-FI"/>
          </a:p>
        </p:txBody>
      </p:sp>
      <p:sp>
        <p:nvSpPr>
          <p:cNvPr id="5" name="Dian numeron paikkamerkki 4">
            <a:extLst>
              <a:ext uri="{FF2B5EF4-FFF2-40B4-BE49-F238E27FC236}">
                <a16:creationId xmlns:a16="http://schemas.microsoft.com/office/drawing/2014/main" id="{771B4A6A-598B-EBB8-6596-9929FF28AD36}"/>
              </a:ext>
            </a:extLst>
          </p:cNvPr>
          <p:cNvSpPr>
            <a:spLocks noGrp="1"/>
          </p:cNvSpPr>
          <p:nvPr>
            <p:ph type="sldNum" sz="quarter" idx="4"/>
          </p:nvPr>
        </p:nvSpPr>
        <p:spPr/>
        <p:txBody>
          <a:bodyPr/>
          <a:lstStyle/>
          <a:p>
            <a:fld id="{F3EE06F1-2D77-A44E-97FA-F679B9CB76D5}" type="slidenum">
              <a:rPr lang="fi-FI" smtClean="0"/>
              <a:t>7</a:t>
            </a:fld>
            <a:endParaRPr lang="fi-FI"/>
          </a:p>
        </p:txBody>
      </p:sp>
      <p:sp>
        <p:nvSpPr>
          <p:cNvPr id="6" name="Alatunnisteen paikkamerkki 5">
            <a:extLst>
              <a:ext uri="{FF2B5EF4-FFF2-40B4-BE49-F238E27FC236}">
                <a16:creationId xmlns:a16="http://schemas.microsoft.com/office/drawing/2014/main" id="{E086347D-3621-E8E9-E197-00E869DBBAAD}"/>
              </a:ext>
            </a:extLst>
          </p:cNvPr>
          <p:cNvSpPr>
            <a:spLocks noGrp="1"/>
          </p:cNvSpPr>
          <p:nvPr>
            <p:ph type="ftr" sz="quarter" idx="11"/>
          </p:nvPr>
        </p:nvSpPr>
        <p:spPr/>
        <p:txBody>
          <a:bodyPr/>
          <a:lstStyle/>
          <a:p>
            <a:endParaRPr lang="fi-FI"/>
          </a:p>
        </p:txBody>
      </p:sp>
      <p:pic>
        <p:nvPicPr>
          <p:cNvPr id="9" name="Kuva 9">
            <a:extLst>
              <a:ext uri="{FF2B5EF4-FFF2-40B4-BE49-F238E27FC236}">
                <a16:creationId xmlns:a16="http://schemas.microsoft.com/office/drawing/2014/main" id="{6D7A2D79-1601-25AA-74CF-47234C746B4D}"/>
              </a:ext>
            </a:extLst>
          </p:cNvPr>
          <p:cNvPicPr>
            <a:picLocks noChangeAspect="1"/>
          </p:cNvPicPr>
          <p:nvPr/>
        </p:nvPicPr>
        <p:blipFill>
          <a:blip r:embed="rId3"/>
          <a:stretch>
            <a:fillRect/>
          </a:stretch>
        </p:blipFill>
        <p:spPr>
          <a:xfrm>
            <a:off x="573768" y="4519839"/>
            <a:ext cx="1428750" cy="1428750"/>
          </a:xfrm>
          <a:prstGeom prst="rect">
            <a:avLst/>
          </a:prstGeom>
        </p:spPr>
      </p:pic>
    </p:spTree>
    <p:extLst>
      <p:ext uri="{BB962C8B-B14F-4D97-AF65-F5344CB8AC3E}">
        <p14:creationId xmlns:p14="http://schemas.microsoft.com/office/powerpoint/2010/main" val="218839535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Vastakkaiset kulmat pyöristetty 2">
            <a:extLst>
              <a:ext uri="{FF2B5EF4-FFF2-40B4-BE49-F238E27FC236}">
                <a16:creationId xmlns:a16="http://schemas.microsoft.com/office/drawing/2014/main" id="{503B1A50-F2CD-34FE-6812-EE2ADCEE5EC6}"/>
              </a:ext>
            </a:extLst>
          </p:cNvPr>
          <p:cNvSpPr/>
          <p:nvPr/>
        </p:nvSpPr>
        <p:spPr>
          <a:xfrm>
            <a:off x="439271" y="1260664"/>
            <a:ext cx="11369487" cy="495411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EAC8197-EFF6-ED23-4BE2-044715712998}"/>
              </a:ext>
            </a:extLst>
          </p:cNvPr>
          <p:cNvSpPr>
            <a:spLocks noGrp="1"/>
          </p:cNvSpPr>
          <p:nvPr>
            <p:ph type="title"/>
          </p:nvPr>
        </p:nvSpPr>
        <p:spPr>
          <a:xfrm>
            <a:off x="810419" y="532085"/>
            <a:ext cx="10527506" cy="727552"/>
          </a:xfrm>
        </p:spPr>
        <p:txBody>
          <a:bodyPr>
            <a:normAutofit/>
          </a:bodyPr>
          <a:lstStyle/>
          <a:p>
            <a:r>
              <a:rPr lang="fi-FI" sz="4000">
                <a:ea typeface="+mj-lt"/>
                <a:cs typeface="+mj-lt"/>
              </a:rPr>
              <a:t>Kotoutumisen edistäminen</a:t>
            </a:r>
            <a:endParaRPr lang="fi-FI" sz="4000" b="0">
              <a:ea typeface="+mj-lt"/>
              <a:cs typeface="+mj-lt"/>
            </a:endParaRPr>
          </a:p>
          <a:p>
            <a:endParaRPr lang="fi-FI" sz="4000">
              <a:cs typeface="Calibri"/>
            </a:endParaRPr>
          </a:p>
        </p:txBody>
      </p:sp>
      <p:graphicFrame>
        <p:nvGraphicFramePr>
          <p:cNvPr id="7" name="Taulukko 7">
            <a:extLst>
              <a:ext uri="{FF2B5EF4-FFF2-40B4-BE49-F238E27FC236}">
                <a16:creationId xmlns:a16="http://schemas.microsoft.com/office/drawing/2014/main" id="{29805AB6-9BC5-4EA8-ABE6-A842840E8ECE}"/>
              </a:ext>
            </a:extLst>
          </p:cNvPr>
          <p:cNvGraphicFramePr>
            <a:graphicFrameLocks noGrp="1"/>
          </p:cNvGraphicFramePr>
          <p:nvPr>
            <p:ph sz="quarter" idx="15"/>
            <p:extLst>
              <p:ext uri="{D42A27DB-BD31-4B8C-83A1-F6EECF244321}">
                <p14:modId xmlns:p14="http://schemas.microsoft.com/office/powerpoint/2010/main" val="2603920392"/>
              </p:ext>
            </p:extLst>
          </p:nvPr>
        </p:nvGraphicFramePr>
        <p:xfrm>
          <a:off x="534063" y="1346611"/>
          <a:ext cx="11085428" cy="4753005"/>
        </p:xfrm>
        <a:graphic>
          <a:graphicData uri="http://schemas.openxmlformats.org/drawingml/2006/table">
            <a:tbl>
              <a:tblPr firstRow="1" bandRow="1">
                <a:tableStyleId>{5C22544A-7EE6-4342-B048-85BDC9FD1C3A}</a:tableStyleId>
              </a:tblPr>
              <a:tblGrid>
                <a:gridCol w="2771357">
                  <a:extLst>
                    <a:ext uri="{9D8B030D-6E8A-4147-A177-3AD203B41FA5}">
                      <a16:colId xmlns:a16="http://schemas.microsoft.com/office/drawing/2014/main" val="568480656"/>
                    </a:ext>
                  </a:extLst>
                </a:gridCol>
                <a:gridCol w="2771357">
                  <a:extLst>
                    <a:ext uri="{9D8B030D-6E8A-4147-A177-3AD203B41FA5}">
                      <a16:colId xmlns:a16="http://schemas.microsoft.com/office/drawing/2014/main" val="339284440"/>
                    </a:ext>
                  </a:extLst>
                </a:gridCol>
                <a:gridCol w="2771357">
                  <a:extLst>
                    <a:ext uri="{9D8B030D-6E8A-4147-A177-3AD203B41FA5}">
                      <a16:colId xmlns:a16="http://schemas.microsoft.com/office/drawing/2014/main" val="4255175426"/>
                    </a:ext>
                  </a:extLst>
                </a:gridCol>
                <a:gridCol w="2771357">
                  <a:extLst>
                    <a:ext uri="{9D8B030D-6E8A-4147-A177-3AD203B41FA5}">
                      <a16:colId xmlns:a16="http://schemas.microsoft.com/office/drawing/2014/main" val="2301123838"/>
                    </a:ext>
                  </a:extLst>
                </a:gridCol>
              </a:tblGrid>
              <a:tr h="463707">
                <a:tc>
                  <a:txBody>
                    <a:bodyPr/>
                    <a:lstStyle/>
                    <a:p>
                      <a:pPr marL="0" lvl="0" indent="0" algn="ctr">
                        <a:buNone/>
                      </a:pPr>
                      <a:r>
                        <a:rPr lang="fi-FI" sz="2400" b="1"/>
                        <a:t>TAVOITE</a:t>
                      </a:r>
                    </a:p>
                  </a:txBody>
                  <a:tcPr marL="45720" marR="45720" anchor="ctr">
                    <a:lnL w="0">
                      <a:noFill/>
                    </a:lnL>
                    <a:lnR w="28575">
                      <a:solidFill>
                        <a:schemeClr val="bg1"/>
                      </a:solidFill>
                    </a:lnR>
                    <a:lnT w="0">
                      <a:noFill/>
                    </a:lnT>
                    <a:lnB w="0">
                      <a:noFill/>
                    </a:lnB>
                    <a:noFill/>
                  </a:tcPr>
                </a:tc>
                <a:tc>
                  <a:txBody>
                    <a:bodyPr/>
                    <a:lstStyle/>
                    <a:p>
                      <a:pPr marL="0" lvl="0" indent="0" algn="ctr">
                        <a:buNone/>
                      </a:pPr>
                      <a:r>
                        <a:rPr lang="fi-FI" sz="2400" b="1" i="0" u="none" strike="noStrike" noProof="0">
                          <a:latin typeface="Calibri"/>
                        </a:rPr>
                        <a:t>TOIMIJAT</a:t>
                      </a:r>
                      <a:endParaRPr lang="fi-FI" sz="2400" b="1"/>
                    </a:p>
                  </a:txBody>
                  <a:tcPr marL="45720" marR="45720" anchor="ctr">
                    <a:lnL w="28575">
                      <a:solidFill>
                        <a:schemeClr val="bg1"/>
                      </a:solidFill>
                    </a:lnL>
                    <a:lnR w="28575">
                      <a:solidFill>
                        <a:schemeClr val="bg1"/>
                      </a:solidFill>
                    </a:lnR>
                    <a:lnT w="0">
                      <a:noFill/>
                    </a:lnT>
                    <a:lnB w="0">
                      <a:noFill/>
                    </a:lnB>
                  </a:tcPr>
                </a:tc>
                <a:tc>
                  <a:txBody>
                    <a:bodyPr/>
                    <a:lstStyle/>
                    <a:p>
                      <a:pPr marL="0" lvl="0" indent="0" algn="ctr">
                        <a:buNone/>
                      </a:pPr>
                      <a:r>
                        <a:rPr lang="fi-FI" sz="2400" b="1" i="0" u="none" strike="noStrike" noProof="0">
                          <a:latin typeface="Calibri"/>
                        </a:rPr>
                        <a:t>KEINOT</a:t>
                      </a:r>
                    </a:p>
                  </a:txBody>
                  <a:tcPr marL="45720" marR="45720" anchor="ctr">
                    <a:lnL w="28575">
                      <a:solidFill>
                        <a:schemeClr val="bg1"/>
                      </a:solidFill>
                    </a:lnL>
                    <a:lnR w="28575">
                      <a:solidFill>
                        <a:schemeClr val="bg1"/>
                      </a:solidFill>
                    </a:lnR>
                    <a:lnT w="0">
                      <a:noFill/>
                    </a:lnT>
                    <a:lnB w="0">
                      <a:noFill/>
                    </a:lnB>
                  </a:tcPr>
                </a:tc>
                <a:tc>
                  <a:txBody>
                    <a:bodyPr/>
                    <a:lstStyle/>
                    <a:p>
                      <a:pPr marL="0" lvl="0" indent="0" algn="ctr">
                        <a:buNone/>
                      </a:pPr>
                      <a:r>
                        <a:rPr lang="fi-FI" sz="2400" b="1" i="0" u="none" strike="noStrike" noProof="0">
                          <a:latin typeface="Calibri"/>
                        </a:rPr>
                        <a:t>VAIKUTUKSET</a:t>
                      </a:r>
                    </a:p>
                  </a:txBody>
                  <a:tcPr marL="45720" marR="45720" anchor="ctr">
                    <a:lnL w="28575">
                      <a:solidFill>
                        <a:schemeClr val="bg1"/>
                      </a:solidFill>
                    </a:lnL>
                    <a:lnR w="0">
                      <a:noFill/>
                    </a:lnR>
                    <a:lnT w="0">
                      <a:noFill/>
                    </a:lnT>
                    <a:lnB w="0">
                      <a:noFill/>
                    </a:lnB>
                  </a:tcPr>
                </a:tc>
                <a:extLst>
                  <a:ext uri="{0D108BD9-81ED-4DB2-BD59-A6C34878D82A}">
                    <a16:rowId xmlns:a16="http://schemas.microsoft.com/office/drawing/2014/main" val="1005337130"/>
                  </a:ext>
                </a:extLst>
              </a:tr>
              <a:tr h="4289298">
                <a:tc>
                  <a:txBody>
                    <a:bodyPr/>
                    <a:lstStyle/>
                    <a:p>
                      <a:pPr marL="285750" indent="-285750" algn="l">
                        <a:buClr>
                          <a:srgbClr val="212121"/>
                        </a:buClr>
                        <a:buFont typeface="Arial"/>
                        <a:buChar char="•"/>
                      </a:pPr>
                      <a:r>
                        <a:rPr lang="fi-FI" sz="1600" b="0" i="0" u="none" strike="noStrike" noProof="0">
                          <a:latin typeface="Calibri"/>
                        </a:rPr>
                        <a:t>Työllistyminen ja työllisyyttä tukevien </a:t>
                      </a:r>
                      <a:br>
                        <a:rPr lang="fi-FI" sz="1600" b="0" i="0" u="none" strike="noStrike" noProof="0">
                          <a:latin typeface="Calibri"/>
                        </a:rPr>
                      </a:br>
                      <a:r>
                        <a:rPr lang="fi-FI" sz="1600" b="0" i="0" u="none" strike="noStrike" noProof="0">
                          <a:latin typeface="Calibri"/>
                        </a:rPr>
                        <a:t>valmiuksien vahvistaminen</a:t>
                      </a:r>
                      <a:endParaRPr lang="en-US" sz="1600" b="1" i="0" u="none" strike="noStrike" noProof="0">
                        <a:latin typeface="Calibri"/>
                      </a:endParaRPr>
                    </a:p>
                    <a:p>
                      <a:pPr marL="285750" lvl="0" indent="-285750" algn="l">
                        <a:buClr>
                          <a:srgbClr val="212121"/>
                        </a:buClr>
                        <a:buFont typeface="Arial"/>
                        <a:buChar char="•"/>
                      </a:pPr>
                      <a:r>
                        <a:rPr lang="fi-FI" sz="1600" b="0" i="0" u="none" strike="noStrike" noProof="0">
                          <a:latin typeface="Calibri"/>
                        </a:rPr>
                        <a:t>Yhdenvertaisuuden ja tasa-arvon edistäminen</a:t>
                      </a:r>
                      <a:endParaRPr lang="en-US" sz="1600" b="1" i="0" u="none" strike="noStrike" noProof="0">
                        <a:latin typeface="Calibri"/>
                      </a:endParaRPr>
                    </a:p>
                    <a:p>
                      <a:pPr marL="285750" lvl="0" indent="-285750" algn="l">
                        <a:buClr>
                          <a:srgbClr val="212121"/>
                        </a:buClr>
                        <a:buFont typeface="Arial"/>
                        <a:buChar char="•"/>
                      </a:pPr>
                      <a:r>
                        <a:rPr lang="fi-FI" sz="1600" b="0" i="0" u="none" strike="noStrike" noProof="0">
                          <a:latin typeface="Calibri"/>
                        </a:rPr>
                        <a:t>Toimijuuden tukeminen </a:t>
                      </a:r>
                      <a:br>
                        <a:rPr lang="fi-FI" sz="1600" b="0" i="0" u="none" strike="noStrike" noProof="0">
                          <a:latin typeface="Calibri"/>
                        </a:rPr>
                      </a:br>
                      <a:r>
                        <a:rPr lang="fi-FI" sz="1600" b="0" i="0" u="none" strike="noStrike" noProof="0">
                          <a:latin typeface="Calibri"/>
                        </a:rPr>
                        <a:t>kuntalaislähtöisesti</a:t>
                      </a:r>
                      <a:endParaRPr lang="en-US" sz="1600" b="1" i="0" u="none" strike="noStrike" noProof="0">
                        <a:latin typeface="Calibri"/>
                      </a:endParaRPr>
                    </a:p>
                    <a:p>
                      <a:pPr marL="285750" lvl="0" indent="-285750" algn="l">
                        <a:buClr>
                          <a:srgbClr val="212121"/>
                        </a:buClr>
                        <a:buFont typeface="Arial"/>
                        <a:buChar char="•"/>
                      </a:pPr>
                      <a:r>
                        <a:rPr lang="fi-FI" sz="1600" b="0" i="0" u="none" strike="noStrike" noProof="0">
                          <a:latin typeface="Calibri"/>
                        </a:rPr>
                        <a:t>Osallisuuden mahdollista-</a:t>
                      </a:r>
                      <a:r>
                        <a:rPr lang="fi-FI" sz="1600" b="0" i="0" u="none" strike="noStrike" noProof="0" err="1">
                          <a:latin typeface="Calibri"/>
                        </a:rPr>
                        <a:t>minen</a:t>
                      </a:r>
                      <a:r>
                        <a:rPr lang="fi-FI" sz="1600" b="0" i="0" u="none" strike="noStrike" noProof="0">
                          <a:latin typeface="Calibri"/>
                        </a:rPr>
                        <a:t>, hyvien väestö-suhteiden edistäminen</a:t>
                      </a:r>
                      <a:endParaRPr lang="en-US" sz="1600" b="1" i="0" u="none" strike="noStrike" noProof="0">
                        <a:latin typeface="Calibri"/>
                      </a:endParaRPr>
                    </a:p>
                  </a:txBody>
                  <a:tcPr>
                    <a:lnL w="0">
                      <a:noFill/>
                    </a:lnL>
                    <a:lnR w="28575">
                      <a:solidFill>
                        <a:schemeClr val="bg1"/>
                      </a:solidFill>
                    </a:lnR>
                    <a:lnT w="0">
                      <a:noFill/>
                    </a:lnT>
                    <a:lnB w="0">
                      <a:noFill/>
                    </a:lnB>
                  </a:tcPr>
                </a:tc>
                <a:tc>
                  <a:txBody>
                    <a:bodyPr/>
                    <a:lstStyle/>
                    <a:p>
                      <a:pPr marL="285750" lvl="0" indent="-285750" algn="l">
                        <a:lnSpc>
                          <a:spcPct val="100000"/>
                        </a:lnSpc>
                        <a:buFont typeface="Arial"/>
                        <a:buChar char="•"/>
                      </a:pPr>
                      <a:r>
                        <a:rPr lang="fi-FI" sz="1600" b="1"/>
                        <a:t>Monikieliset ohjaajat: </a:t>
                      </a:r>
                      <a:endParaRPr lang="fi-FI"/>
                    </a:p>
                    <a:p>
                      <a:pPr marL="457200" lvl="0" indent="-285750" algn="l">
                        <a:buClr>
                          <a:srgbClr val="212121"/>
                        </a:buClr>
                        <a:buFont typeface="Wingdings,Sans-Serif"/>
                        <a:buChar char="Ø"/>
                      </a:pPr>
                      <a:r>
                        <a:rPr lang="fi-FI" sz="1400" b="0" i="0" u="none" strike="noStrike" baseline="0" noProof="0">
                          <a:solidFill>
                            <a:srgbClr val="212121"/>
                          </a:solidFill>
                          <a:latin typeface="Calibri"/>
                        </a:rPr>
                        <a:t>Kotolain mukainen ohjaus ja neuvonta</a:t>
                      </a:r>
                      <a:endParaRPr lang="fi-FI" sz="1400" b="0"/>
                    </a:p>
                    <a:p>
                      <a:pPr marL="457200" lvl="0" indent="-285750" algn="l">
                        <a:buClr>
                          <a:srgbClr val="212121"/>
                        </a:buClr>
                        <a:buFont typeface="Wingdings,Sans-Serif"/>
                        <a:buChar char="Ø"/>
                      </a:pPr>
                      <a:r>
                        <a:rPr lang="fi-FI" sz="1400" b="0" i="0" u="none" strike="noStrike" baseline="0" noProof="0">
                          <a:solidFill>
                            <a:srgbClr val="212121"/>
                          </a:solidFill>
                          <a:latin typeface="Calibri"/>
                        </a:rPr>
                        <a:t>Yhdenvertaisuuden </a:t>
                      </a:r>
                      <a:br>
                        <a:rPr lang="fi-FI" sz="1400" b="0" i="0" u="none" strike="noStrike" baseline="0" noProof="0">
                          <a:solidFill>
                            <a:srgbClr val="212121"/>
                          </a:solidFill>
                          <a:latin typeface="Calibri"/>
                        </a:rPr>
                      </a:br>
                      <a:r>
                        <a:rPr lang="fi-FI" sz="1400" b="0" i="0" u="none" strike="noStrike" baseline="0" noProof="0">
                          <a:solidFill>
                            <a:srgbClr val="212121"/>
                          </a:solidFill>
                          <a:latin typeface="Calibri"/>
                        </a:rPr>
                        <a:t>edistäminen</a:t>
                      </a:r>
                    </a:p>
                    <a:p>
                      <a:pPr marL="285750" lvl="0" indent="-285750" algn="l">
                        <a:lnSpc>
                          <a:spcPct val="100000"/>
                        </a:lnSpc>
                        <a:buFont typeface="Arial"/>
                        <a:buChar char="•"/>
                      </a:pPr>
                      <a:r>
                        <a:rPr lang="fi-FI" sz="1600" b="1" i="0" u="none" strike="noStrike" baseline="0" noProof="0">
                          <a:solidFill>
                            <a:srgbClr val="212121"/>
                          </a:solidFill>
                          <a:latin typeface="Calibri"/>
                        </a:rPr>
                        <a:t>Hyvinvointialue</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SHL Ohjaus, neuvonta ja työskentely</a:t>
                      </a:r>
                      <a:endParaRPr lang="fi-FI" sz="1400" b="0"/>
                    </a:p>
                    <a:p>
                      <a:pPr marL="457200" lvl="0" indent="-285750" algn="l">
                        <a:buClr>
                          <a:srgbClr val="212121"/>
                        </a:buClr>
                        <a:buFont typeface="Wingdings,Sans-Serif"/>
                        <a:buChar char="Ø"/>
                      </a:pPr>
                      <a:r>
                        <a:rPr lang="fi-FI" sz="1400" b="0" i="0" u="none" strike="noStrike" baseline="0" noProof="0">
                          <a:solidFill>
                            <a:srgbClr val="212121"/>
                          </a:solidFill>
                          <a:latin typeface="Calibri"/>
                        </a:rPr>
                        <a:t>Monialainen yhteistyö</a:t>
                      </a:r>
                      <a:endParaRPr lang="fi-FI" sz="1400" b="0"/>
                    </a:p>
                    <a:p>
                      <a:pPr marL="457200" lvl="0" indent="-285750" algn="l">
                        <a:buClr>
                          <a:srgbClr val="212121"/>
                        </a:buClr>
                        <a:buFont typeface="Wingdings,Sans-Serif"/>
                        <a:buChar char="Ø"/>
                      </a:pPr>
                      <a:r>
                        <a:rPr lang="fi-FI" sz="1400" b="0" i="0" u="none" strike="noStrike" baseline="0" noProof="0">
                          <a:solidFill>
                            <a:srgbClr val="212121"/>
                          </a:solidFill>
                          <a:latin typeface="Calibri"/>
                        </a:rPr>
                        <a:t>Pystyvyyden ja toimijuuden edistäminen</a:t>
                      </a:r>
                      <a:endParaRPr lang="fi-FI" sz="1400" b="0"/>
                    </a:p>
                    <a:p>
                      <a:pPr marL="285750" lvl="0" indent="-285750" algn="l">
                        <a:lnSpc>
                          <a:spcPct val="100000"/>
                        </a:lnSpc>
                        <a:buFont typeface="Arial"/>
                        <a:buChar char="•"/>
                      </a:pPr>
                      <a:r>
                        <a:rPr lang="fi-FI" sz="1600" b="1" i="0" u="none" strike="noStrike" baseline="0" noProof="0">
                          <a:solidFill>
                            <a:srgbClr val="212121"/>
                          </a:solidFill>
                          <a:latin typeface="Calibri"/>
                        </a:rPr>
                        <a:t>Kunta</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Yksilöllinen ja tavoitteellinen</a:t>
                      </a:r>
                      <a:br>
                        <a:rPr lang="fi-FI" sz="1400" b="0" i="0" u="none" strike="noStrike" baseline="0" noProof="0">
                          <a:solidFill>
                            <a:srgbClr val="212121"/>
                          </a:solidFill>
                          <a:latin typeface="Calibri"/>
                        </a:rPr>
                      </a:br>
                      <a:r>
                        <a:rPr lang="fi-FI" sz="1400" b="0" i="0" u="none" strike="noStrike" baseline="0" noProof="0">
                          <a:solidFill>
                            <a:srgbClr val="212121"/>
                          </a:solidFill>
                          <a:latin typeface="Calibri"/>
                        </a:rPr>
                        <a:t>kotoutumista edistävä työ</a:t>
                      </a:r>
                      <a:endParaRPr lang="fi-FI" sz="1400" b="0"/>
                    </a:p>
                    <a:p>
                      <a:pPr marL="285750" lvl="0" indent="-285750" algn="l">
                        <a:lnSpc>
                          <a:spcPct val="100000"/>
                        </a:lnSpc>
                        <a:buFont typeface="Arial"/>
                        <a:buChar char="•"/>
                      </a:pPr>
                      <a:r>
                        <a:rPr lang="fi-FI" sz="1600" b="1" i="0" u="none" strike="noStrike" baseline="0" noProof="0">
                          <a:solidFill>
                            <a:srgbClr val="212121"/>
                          </a:solidFill>
                          <a:latin typeface="Calibri"/>
                        </a:rPr>
                        <a:t>3. sektori:</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Toimintaa, joka vahvistaa suomen kieltä ja lisää osallisuutta ja vuoropuhelua</a:t>
                      </a:r>
                      <a:endParaRPr lang="fi-FI" sz="1400" b="0"/>
                    </a:p>
                  </a:txBody>
                  <a:tcPr>
                    <a:lnL w="28575">
                      <a:solidFill>
                        <a:schemeClr val="bg1"/>
                      </a:solidFill>
                    </a:lnL>
                    <a:lnR w="28575">
                      <a:solidFill>
                        <a:schemeClr val="bg1"/>
                      </a:solidFill>
                    </a:lnR>
                    <a:lnT w="0">
                      <a:noFill/>
                    </a:lnT>
                    <a:lnB w="0">
                      <a:noFill/>
                    </a:lnB>
                  </a:tcPr>
                </a:tc>
                <a:tc>
                  <a:txBody>
                    <a:bodyPr/>
                    <a:lstStyle/>
                    <a:p>
                      <a:pPr marL="285750" indent="-285750" algn="l">
                        <a:buClr>
                          <a:srgbClr val="212121"/>
                        </a:buClr>
                        <a:buFont typeface="Arial"/>
                        <a:buChar char="•"/>
                      </a:pPr>
                      <a:r>
                        <a:rPr lang="fi-FI" sz="1600" b="1" i="0" u="none" strike="noStrike" noProof="0">
                          <a:latin typeface="Calibri"/>
                        </a:rPr>
                        <a:t>Matala-kynnys</a:t>
                      </a:r>
                      <a:r>
                        <a:rPr lang="fi-FI" sz="1600" b="0" i="0" u="none" strike="noStrike" noProof="0">
                          <a:latin typeface="Calibri"/>
                        </a:rPr>
                        <a:t>: lähellä kotoutujaa, omakielisesti</a:t>
                      </a:r>
                      <a:endParaRPr lang="en-US" sz="1600" b="1" i="0" u="none" strike="noStrike" noProof="0">
                        <a:latin typeface="Calibri"/>
                      </a:endParaRPr>
                    </a:p>
                    <a:p>
                      <a:pPr marL="285750" lvl="0" indent="-285750" algn="l">
                        <a:buClr>
                          <a:srgbClr val="212121"/>
                        </a:buClr>
                        <a:buFont typeface="Arial"/>
                        <a:buChar char="•"/>
                      </a:pPr>
                      <a:r>
                        <a:rPr lang="fi-FI" sz="1600" b="1" i="0" u="none" strike="noStrike" noProof="0">
                          <a:latin typeface="Calibri"/>
                        </a:rPr>
                        <a:t>Alueellinen</a:t>
                      </a:r>
                      <a:r>
                        <a:rPr lang="fi-FI" sz="1600" b="0" i="0" u="none" strike="noStrike" noProof="0">
                          <a:latin typeface="Calibri"/>
                        </a:rPr>
                        <a:t>: tuntemus alueen haasteista ja mahdollisuuksista, vahva yhteistoimijuus</a:t>
                      </a:r>
                      <a:endParaRPr lang="en-US" sz="1600" b="1" i="0" u="none" strike="noStrike" noProof="0">
                        <a:latin typeface="Calibri"/>
                      </a:endParaRPr>
                    </a:p>
                    <a:p>
                      <a:pPr marL="285750" lvl="0" indent="-285750" algn="l">
                        <a:buClr>
                          <a:srgbClr val="212121"/>
                        </a:buClr>
                        <a:buFont typeface="Arial"/>
                        <a:buChar char="•"/>
                      </a:pPr>
                      <a:r>
                        <a:rPr lang="fi-FI" sz="1600" b="1" i="0" u="none" strike="noStrike" noProof="0">
                          <a:latin typeface="Calibri"/>
                        </a:rPr>
                        <a:t>Yhteisölähtöinen kotoutuminen: </a:t>
                      </a:r>
                      <a:r>
                        <a:rPr lang="fi-FI" sz="1600" b="0" i="0" u="none" strike="noStrike" noProof="0">
                          <a:latin typeface="Calibri"/>
                        </a:rPr>
                        <a:t>3. sektorin asiantuntijuus ja keinot </a:t>
                      </a:r>
                      <a:endParaRPr lang="en-US" sz="1600" b="1" i="0" u="none" strike="noStrike" noProof="0">
                        <a:latin typeface="Calibri"/>
                      </a:endParaRPr>
                    </a:p>
                    <a:p>
                      <a:pPr marL="285750" lvl="0" indent="-285750" algn="l">
                        <a:buClr>
                          <a:srgbClr val="212121"/>
                        </a:buClr>
                        <a:buFont typeface="Arial"/>
                        <a:buChar char="•"/>
                      </a:pPr>
                      <a:r>
                        <a:rPr lang="fi-FI" sz="1600" b="1" i="0" u="none" strike="noStrike" noProof="0">
                          <a:latin typeface="Calibri"/>
                        </a:rPr>
                        <a:t>Yhteiset hankkeet</a:t>
                      </a:r>
                      <a:endParaRPr lang="fi-FI"/>
                    </a:p>
                    <a:p>
                      <a:pPr marL="285750" lvl="0" indent="-285750" algn="l">
                        <a:buClr>
                          <a:srgbClr val="212121"/>
                        </a:buClr>
                        <a:buFont typeface="Arial"/>
                        <a:buChar char="•"/>
                      </a:pPr>
                      <a:r>
                        <a:rPr lang="fi-FI" sz="1600" b="1" i="0" u="none" strike="noStrike" noProof="0">
                          <a:latin typeface="Calibri"/>
                        </a:rPr>
                        <a:t>Tiedon tuottaminen ja alueelliset kokeilut</a:t>
                      </a:r>
                      <a:endParaRPr lang="fi-FI"/>
                    </a:p>
                    <a:p>
                      <a:pPr marL="342900" lvl="0" indent="-342900" algn="l">
                        <a:buFont typeface="Arial"/>
                        <a:buChar char="•"/>
                      </a:pPr>
                      <a:endParaRPr lang="fi-FI" sz="1600" b="0"/>
                    </a:p>
                  </a:txBody>
                  <a:tcPr>
                    <a:lnL w="28575">
                      <a:solidFill>
                        <a:schemeClr val="bg1"/>
                      </a:solidFill>
                    </a:lnL>
                    <a:lnR w="28575">
                      <a:solidFill>
                        <a:schemeClr val="bg1"/>
                      </a:solidFill>
                    </a:lnR>
                    <a:lnT w="0">
                      <a:noFill/>
                    </a:lnT>
                    <a:lnB w="0">
                      <a:noFill/>
                    </a:lnB>
                  </a:tcPr>
                </a:tc>
                <a:tc>
                  <a:txBody>
                    <a:bodyPr/>
                    <a:lstStyle/>
                    <a:p>
                      <a:pPr marL="285750" lvl="0" indent="-285750" algn="l">
                        <a:buClr>
                          <a:srgbClr val="212121"/>
                        </a:buClr>
                        <a:buFont typeface="Arial"/>
                        <a:buChar char="•"/>
                      </a:pPr>
                      <a:r>
                        <a:rPr lang="fi-FI" sz="1600" b="0" i="0" u="none" strike="noStrike" noProof="0">
                          <a:latin typeface="Calibri"/>
                        </a:rPr>
                        <a:t>Tarvelähtöisemmät, oikea-aikaiset ja asiakkaat tavoittavat kotoutumispalvelut ja toimenpiteet</a:t>
                      </a:r>
                      <a:endParaRPr lang="en-US" sz="1600" b="1" i="0" u="none" strike="noStrike" noProof="0">
                        <a:latin typeface="Calibri"/>
                      </a:endParaRPr>
                    </a:p>
                    <a:p>
                      <a:pPr marL="285750" lvl="0" indent="-285750" algn="l">
                        <a:buClr>
                          <a:srgbClr val="212121"/>
                        </a:buClr>
                        <a:buFont typeface="Arial"/>
                        <a:buChar char="•"/>
                      </a:pPr>
                      <a:r>
                        <a:rPr lang="fi-FI" sz="1600" b="0" i="0" u="none" strike="noStrike" noProof="0">
                          <a:latin typeface="Calibri"/>
                        </a:rPr>
                        <a:t>Yhteisöön kiinnittyminen</a:t>
                      </a:r>
                      <a:endParaRPr lang="en-US" sz="1600" b="1" i="0" u="none" strike="noStrike" noProof="0">
                        <a:latin typeface="Calibri"/>
                      </a:endParaRPr>
                    </a:p>
                    <a:p>
                      <a:pPr marL="285750" lvl="0" indent="-285750" algn="l">
                        <a:buClr>
                          <a:srgbClr val="212121"/>
                        </a:buClr>
                        <a:buFont typeface="Arial"/>
                        <a:buChar char="•"/>
                      </a:pPr>
                      <a:r>
                        <a:rPr lang="fi-FI" sz="1600" b="0" i="0" u="none" strike="noStrike" noProof="0">
                          <a:latin typeface="Calibri"/>
                        </a:rPr>
                        <a:t>Omaehtoinen toimijuus </a:t>
                      </a:r>
                      <a:br>
                        <a:rPr lang="fi-FI" sz="1600" b="0" i="0" u="none" strike="noStrike" noProof="0">
                          <a:latin typeface="Calibri"/>
                        </a:rPr>
                      </a:br>
                      <a:r>
                        <a:rPr lang="fi-FI" sz="1600" b="0" i="0" u="none" strike="noStrike" noProof="0">
                          <a:latin typeface="Calibri"/>
                        </a:rPr>
                        <a:t>vahvistuu</a:t>
                      </a:r>
                      <a:endParaRPr lang="fi-FI" sz="1600" b="1" i="0" u="none" strike="noStrike" noProof="0">
                        <a:latin typeface="Calibri"/>
                      </a:endParaRPr>
                    </a:p>
                    <a:p>
                      <a:pPr marL="285750" lvl="0" indent="-285750" algn="l">
                        <a:buClr>
                          <a:srgbClr val="212121"/>
                        </a:buClr>
                        <a:buFont typeface="Arial"/>
                        <a:buChar char="•"/>
                      </a:pPr>
                      <a:r>
                        <a:rPr lang="fi-FI" sz="1600" b="0" i="0" u="none" strike="noStrike" noProof="0">
                          <a:latin typeface="Calibri"/>
                        </a:rPr>
                        <a:t>Palveluiden saatavuus</a:t>
                      </a:r>
                      <a:br>
                        <a:rPr lang="fi-FI" sz="1600" b="0" i="0" u="none" strike="noStrike" noProof="0">
                          <a:latin typeface="Calibri"/>
                        </a:rPr>
                      </a:br>
                      <a:r>
                        <a:rPr lang="fi-FI" sz="1600" b="0" i="0" u="none" strike="noStrike" noProof="0">
                          <a:latin typeface="Calibri"/>
                        </a:rPr>
                        <a:t>yhdenvertaistuu</a:t>
                      </a:r>
                      <a:endParaRPr lang="fi-FI" sz="1600"/>
                    </a:p>
                    <a:p>
                      <a:pPr marL="285750" lvl="0" indent="-285750" algn="l">
                        <a:buClr>
                          <a:srgbClr val="212121"/>
                        </a:buClr>
                        <a:buFont typeface="Arial"/>
                        <a:buChar char="•"/>
                      </a:pPr>
                      <a:r>
                        <a:rPr lang="fi-FI" sz="1600" b="0" i="0" u="none" strike="noStrike" noProof="0">
                          <a:latin typeface="Calibri"/>
                        </a:rPr>
                        <a:t>Työllisyyspalveluiden ulko-puoliset asiakkaat </a:t>
                      </a:r>
                      <a:br>
                        <a:rPr lang="fi-FI" sz="1600" b="0" i="0" u="none" strike="noStrike" noProof="0">
                          <a:latin typeface="Calibri"/>
                        </a:rPr>
                      </a:br>
                      <a:r>
                        <a:rPr lang="fi-FI" sz="1600" b="0" i="0" u="none" strike="noStrike" noProof="0">
                          <a:latin typeface="Calibri"/>
                        </a:rPr>
                        <a:t>tavoitetaan paremmin</a:t>
                      </a:r>
                      <a:endParaRPr lang="fi-FI" sz="1600"/>
                    </a:p>
                  </a:txBody>
                  <a:tcPr>
                    <a:lnL w="28575">
                      <a:solidFill>
                        <a:schemeClr val="bg1"/>
                      </a:solidFill>
                    </a:lnL>
                    <a:lnR w="0">
                      <a:noFill/>
                    </a:lnR>
                    <a:lnT w="0">
                      <a:noFill/>
                    </a:lnT>
                    <a:lnB w="0">
                      <a:noFill/>
                    </a:lnB>
                  </a:tcPr>
                </a:tc>
                <a:extLst>
                  <a:ext uri="{0D108BD9-81ED-4DB2-BD59-A6C34878D82A}">
                    <a16:rowId xmlns:a16="http://schemas.microsoft.com/office/drawing/2014/main" val="3859478681"/>
                  </a:ext>
                </a:extLst>
              </a:tr>
            </a:tbl>
          </a:graphicData>
        </a:graphic>
      </p:graphicFrame>
      <p:sp>
        <p:nvSpPr>
          <p:cNvPr id="4" name="Päivämäärän paikkamerkki 3">
            <a:extLst>
              <a:ext uri="{FF2B5EF4-FFF2-40B4-BE49-F238E27FC236}">
                <a16:creationId xmlns:a16="http://schemas.microsoft.com/office/drawing/2014/main" id="{95BA9E6D-07C5-B357-6908-7FFF86DE061D}"/>
              </a:ext>
            </a:extLst>
          </p:cNvPr>
          <p:cNvSpPr>
            <a:spLocks noGrp="1"/>
          </p:cNvSpPr>
          <p:nvPr>
            <p:ph type="dt" sz="half" idx="2"/>
          </p:nvPr>
        </p:nvSpPr>
        <p:spPr/>
        <p:txBody>
          <a:bodyPr/>
          <a:lstStyle/>
          <a:p>
            <a:fld id="{3D4BC113-F77D-460D-93D0-13521233AE4E}" type="datetime1">
              <a:rPr lang="fi-FI" smtClean="0"/>
              <a:t>17.11.2022</a:t>
            </a:fld>
            <a:endParaRPr lang="fi-FI"/>
          </a:p>
        </p:txBody>
      </p:sp>
      <p:sp>
        <p:nvSpPr>
          <p:cNvPr id="5" name="Dian numeron paikkamerkki 4">
            <a:extLst>
              <a:ext uri="{FF2B5EF4-FFF2-40B4-BE49-F238E27FC236}">
                <a16:creationId xmlns:a16="http://schemas.microsoft.com/office/drawing/2014/main" id="{771B4A6A-598B-EBB8-6596-9929FF28AD36}"/>
              </a:ext>
            </a:extLst>
          </p:cNvPr>
          <p:cNvSpPr>
            <a:spLocks noGrp="1"/>
          </p:cNvSpPr>
          <p:nvPr>
            <p:ph type="sldNum" sz="quarter" idx="4"/>
          </p:nvPr>
        </p:nvSpPr>
        <p:spPr/>
        <p:txBody>
          <a:bodyPr/>
          <a:lstStyle/>
          <a:p>
            <a:fld id="{F3EE06F1-2D77-A44E-97FA-F679B9CB76D5}" type="slidenum">
              <a:rPr lang="fi-FI" smtClean="0"/>
              <a:t>8</a:t>
            </a:fld>
            <a:endParaRPr lang="fi-FI"/>
          </a:p>
        </p:txBody>
      </p:sp>
      <p:sp>
        <p:nvSpPr>
          <p:cNvPr id="6" name="Alatunnisteen paikkamerkki 5">
            <a:extLst>
              <a:ext uri="{FF2B5EF4-FFF2-40B4-BE49-F238E27FC236}">
                <a16:creationId xmlns:a16="http://schemas.microsoft.com/office/drawing/2014/main" id="{E086347D-3621-E8E9-E197-00E869DBBAAD}"/>
              </a:ext>
            </a:extLst>
          </p:cNvPr>
          <p:cNvSpPr>
            <a:spLocks noGrp="1"/>
          </p:cNvSpPr>
          <p:nvPr>
            <p:ph type="ftr" sz="quarter" idx="11"/>
          </p:nvPr>
        </p:nvSpPr>
        <p:spPr/>
        <p:txBody>
          <a:bodyPr/>
          <a:lstStyle/>
          <a:p>
            <a:endParaRPr lang="fi-FI"/>
          </a:p>
        </p:txBody>
      </p:sp>
      <p:pic>
        <p:nvPicPr>
          <p:cNvPr id="11" name="Kuva 11">
            <a:extLst>
              <a:ext uri="{FF2B5EF4-FFF2-40B4-BE49-F238E27FC236}">
                <a16:creationId xmlns:a16="http://schemas.microsoft.com/office/drawing/2014/main" id="{6E912C8D-5422-23D1-68A6-60D04E2E5A11}"/>
              </a:ext>
            </a:extLst>
          </p:cNvPr>
          <p:cNvPicPr>
            <a:picLocks noChangeAspect="1"/>
          </p:cNvPicPr>
          <p:nvPr/>
        </p:nvPicPr>
        <p:blipFill>
          <a:blip r:embed="rId2"/>
          <a:stretch>
            <a:fillRect/>
          </a:stretch>
        </p:blipFill>
        <p:spPr>
          <a:xfrm>
            <a:off x="582839" y="5017860"/>
            <a:ext cx="1102179" cy="1131208"/>
          </a:xfrm>
          <a:prstGeom prst="rect">
            <a:avLst/>
          </a:prstGeom>
        </p:spPr>
      </p:pic>
    </p:spTree>
    <p:extLst>
      <p:ext uri="{BB962C8B-B14F-4D97-AF65-F5344CB8AC3E}">
        <p14:creationId xmlns:p14="http://schemas.microsoft.com/office/powerpoint/2010/main" val="247988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Vastakkaiset kulmat pyöristetty 2">
            <a:extLst>
              <a:ext uri="{FF2B5EF4-FFF2-40B4-BE49-F238E27FC236}">
                <a16:creationId xmlns:a16="http://schemas.microsoft.com/office/drawing/2014/main" id="{503B1A50-F2CD-34FE-6812-EE2ADCEE5EC6}"/>
              </a:ext>
            </a:extLst>
          </p:cNvPr>
          <p:cNvSpPr/>
          <p:nvPr/>
        </p:nvSpPr>
        <p:spPr>
          <a:xfrm>
            <a:off x="439271" y="1296950"/>
            <a:ext cx="11369487" cy="4685604"/>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EAC8197-EFF6-ED23-4BE2-044715712998}"/>
              </a:ext>
            </a:extLst>
          </p:cNvPr>
          <p:cNvSpPr>
            <a:spLocks noGrp="1"/>
          </p:cNvSpPr>
          <p:nvPr>
            <p:ph type="title"/>
          </p:nvPr>
        </p:nvSpPr>
        <p:spPr>
          <a:xfrm>
            <a:off x="810419" y="532085"/>
            <a:ext cx="10527506" cy="727552"/>
          </a:xfrm>
        </p:spPr>
        <p:txBody>
          <a:bodyPr>
            <a:normAutofit/>
          </a:bodyPr>
          <a:lstStyle/>
          <a:p>
            <a:r>
              <a:rPr lang="fi-FI" sz="4000">
                <a:ea typeface="+mj-lt"/>
                <a:cs typeface="+mj-lt"/>
              </a:rPr>
              <a:t>Työllisyyden edistäminen</a:t>
            </a:r>
          </a:p>
          <a:p>
            <a:endParaRPr lang="fi-FI" sz="4000">
              <a:cs typeface="Calibri"/>
            </a:endParaRPr>
          </a:p>
        </p:txBody>
      </p:sp>
      <p:graphicFrame>
        <p:nvGraphicFramePr>
          <p:cNvPr id="7" name="Taulukko 7">
            <a:extLst>
              <a:ext uri="{FF2B5EF4-FFF2-40B4-BE49-F238E27FC236}">
                <a16:creationId xmlns:a16="http://schemas.microsoft.com/office/drawing/2014/main" id="{29805AB6-9BC5-4EA8-ABE6-A842840E8ECE}"/>
              </a:ext>
            </a:extLst>
          </p:cNvPr>
          <p:cNvGraphicFramePr>
            <a:graphicFrameLocks noGrp="1"/>
          </p:cNvGraphicFramePr>
          <p:nvPr>
            <p:ph sz="quarter" idx="15"/>
            <p:extLst>
              <p:ext uri="{D42A27DB-BD31-4B8C-83A1-F6EECF244321}">
                <p14:modId xmlns:p14="http://schemas.microsoft.com/office/powerpoint/2010/main" val="1578634455"/>
              </p:ext>
            </p:extLst>
          </p:nvPr>
        </p:nvGraphicFramePr>
        <p:xfrm>
          <a:off x="534063" y="1346611"/>
          <a:ext cx="11085428" cy="4514051"/>
        </p:xfrm>
        <a:graphic>
          <a:graphicData uri="http://schemas.openxmlformats.org/drawingml/2006/table">
            <a:tbl>
              <a:tblPr firstRow="1" bandRow="1">
                <a:tableStyleId>{5C22544A-7EE6-4342-B048-85BDC9FD1C3A}</a:tableStyleId>
              </a:tblPr>
              <a:tblGrid>
                <a:gridCol w="2771357">
                  <a:extLst>
                    <a:ext uri="{9D8B030D-6E8A-4147-A177-3AD203B41FA5}">
                      <a16:colId xmlns:a16="http://schemas.microsoft.com/office/drawing/2014/main" val="568480656"/>
                    </a:ext>
                  </a:extLst>
                </a:gridCol>
                <a:gridCol w="2771357">
                  <a:extLst>
                    <a:ext uri="{9D8B030D-6E8A-4147-A177-3AD203B41FA5}">
                      <a16:colId xmlns:a16="http://schemas.microsoft.com/office/drawing/2014/main" val="339284440"/>
                    </a:ext>
                  </a:extLst>
                </a:gridCol>
                <a:gridCol w="2771357">
                  <a:extLst>
                    <a:ext uri="{9D8B030D-6E8A-4147-A177-3AD203B41FA5}">
                      <a16:colId xmlns:a16="http://schemas.microsoft.com/office/drawing/2014/main" val="4255175426"/>
                    </a:ext>
                  </a:extLst>
                </a:gridCol>
                <a:gridCol w="2771357">
                  <a:extLst>
                    <a:ext uri="{9D8B030D-6E8A-4147-A177-3AD203B41FA5}">
                      <a16:colId xmlns:a16="http://schemas.microsoft.com/office/drawing/2014/main" val="2301123838"/>
                    </a:ext>
                  </a:extLst>
                </a:gridCol>
              </a:tblGrid>
              <a:tr h="441481">
                <a:tc>
                  <a:txBody>
                    <a:bodyPr/>
                    <a:lstStyle/>
                    <a:p>
                      <a:pPr marL="0" lvl="0" indent="0" algn="ctr">
                        <a:buNone/>
                      </a:pPr>
                      <a:r>
                        <a:rPr lang="fi-FI" sz="2400" b="1"/>
                        <a:t>TAVOITE</a:t>
                      </a:r>
                    </a:p>
                  </a:txBody>
                  <a:tcPr marL="45720" marR="45720" anchor="ctr">
                    <a:lnL w="0">
                      <a:noFill/>
                    </a:lnL>
                    <a:lnR w="28575">
                      <a:solidFill>
                        <a:schemeClr val="bg1"/>
                      </a:solidFill>
                    </a:lnR>
                    <a:lnT w="0">
                      <a:noFill/>
                    </a:lnT>
                    <a:lnB w="0">
                      <a:noFill/>
                    </a:lnB>
                    <a:noFill/>
                  </a:tcPr>
                </a:tc>
                <a:tc>
                  <a:txBody>
                    <a:bodyPr/>
                    <a:lstStyle/>
                    <a:p>
                      <a:pPr marL="0" lvl="0" indent="0" algn="ctr">
                        <a:buNone/>
                      </a:pPr>
                      <a:r>
                        <a:rPr lang="fi-FI" sz="2400" b="1" i="0" u="none" strike="noStrike" noProof="0">
                          <a:latin typeface="Calibri"/>
                        </a:rPr>
                        <a:t>TOIMIJAT</a:t>
                      </a:r>
                      <a:endParaRPr lang="fi-FI" sz="2400" b="1"/>
                    </a:p>
                  </a:txBody>
                  <a:tcPr marL="45720" marR="45720" anchor="ctr">
                    <a:lnL w="28575">
                      <a:solidFill>
                        <a:schemeClr val="bg1"/>
                      </a:solidFill>
                    </a:lnL>
                    <a:lnR w="28575">
                      <a:solidFill>
                        <a:schemeClr val="bg1"/>
                      </a:solidFill>
                    </a:lnR>
                    <a:lnT w="0">
                      <a:noFill/>
                    </a:lnT>
                    <a:lnB w="0">
                      <a:noFill/>
                    </a:lnB>
                  </a:tcPr>
                </a:tc>
                <a:tc>
                  <a:txBody>
                    <a:bodyPr/>
                    <a:lstStyle/>
                    <a:p>
                      <a:pPr marL="0" lvl="0" indent="0" algn="ctr">
                        <a:buNone/>
                      </a:pPr>
                      <a:r>
                        <a:rPr lang="fi-FI" sz="2400" b="1" i="0" u="none" strike="noStrike" noProof="0">
                          <a:latin typeface="Calibri"/>
                        </a:rPr>
                        <a:t>KEINOT</a:t>
                      </a:r>
                    </a:p>
                  </a:txBody>
                  <a:tcPr marL="45720" marR="45720" anchor="ctr">
                    <a:lnL w="28575">
                      <a:solidFill>
                        <a:schemeClr val="bg1"/>
                      </a:solidFill>
                    </a:lnL>
                    <a:lnR w="28575">
                      <a:solidFill>
                        <a:schemeClr val="bg1"/>
                      </a:solidFill>
                    </a:lnR>
                    <a:lnT w="0">
                      <a:noFill/>
                    </a:lnT>
                    <a:lnB w="0">
                      <a:noFill/>
                    </a:lnB>
                  </a:tcPr>
                </a:tc>
                <a:tc>
                  <a:txBody>
                    <a:bodyPr/>
                    <a:lstStyle/>
                    <a:p>
                      <a:pPr marL="0" lvl="0" indent="0" algn="ctr">
                        <a:buNone/>
                      </a:pPr>
                      <a:r>
                        <a:rPr lang="fi-FI" sz="2400" b="1" i="0" u="none" strike="noStrike" noProof="0">
                          <a:latin typeface="Calibri"/>
                        </a:rPr>
                        <a:t>VAIKUTUKSET</a:t>
                      </a:r>
                    </a:p>
                  </a:txBody>
                  <a:tcPr marL="45720" marR="45720" anchor="ctr">
                    <a:lnL w="28575">
                      <a:solidFill>
                        <a:schemeClr val="bg1"/>
                      </a:solidFill>
                    </a:lnL>
                    <a:lnR w="0">
                      <a:noFill/>
                    </a:lnR>
                    <a:lnT w="0">
                      <a:noFill/>
                    </a:lnT>
                    <a:lnB w="0">
                      <a:noFill/>
                    </a:lnB>
                  </a:tcPr>
                </a:tc>
                <a:extLst>
                  <a:ext uri="{0D108BD9-81ED-4DB2-BD59-A6C34878D82A}">
                    <a16:rowId xmlns:a16="http://schemas.microsoft.com/office/drawing/2014/main" val="1005337130"/>
                  </a:ext>
                </a:extLst>
              </a:tr>
              <a:tr h="4056851">
                <a:tc>
                  <a:txBody>
                    <a:bodyPr/>
                    <a:lstStyle/>
                    <a:p>
                      <a:pPr marL="285750" indent="-285750" algn="l">
                        <a:buClr>
                          <a:srgbClr val="212121"/>
                        </a:buClr>
                        <a:buFont typeface="Arial"/>
                        <a:buChar char="•"/>
                      </a:pPr>
                      <a:r>
                        <a:rPr lang="fi-FI" sz="1600" b="0" i="0" u="none" strike="noStrike" noProof="0">
                          <a:latin typeface="Calibri"/>
                        </a:rPr>
                        <a:t>Yksilölliset ja räätälöidyt työllistymissuunnitelmat</a:t>
                      </a:r>
                    </a:p>
                    <a:p>
                      <a:pPr marL="285750" lvl="0" indent="-285750" algn="l">
                        <a:buClr>
                          <a:srgbClr val="212121"/>
                        </a:buClr>
                        <a:buFont typeface="Arial"/>
                        <a:buChar char="•"/>
                      </a:pPr>
                      <a:r>
                        <a:rPr lang="fi-FI" sz="1600" b="0" i="0" u="none" strike="noStrike" noProof="0">
                          <a:latin typeface="Calibri"/>
                        </a:rPr>
                        <a:t>Haastavassa työmarkkina-asemassa olevien työttömien tavoittaminen</a:t>
                      </a:r>
                    </a:p>
                    <a:p>
                      <a:pPr marL="285750" lvl="0" indent="-285750" algn="l">
                        <a:buClr>
                          <a:srgbClr val="212121"/>
                        </a:buClr>
                        <a:buFont typeface="Arial"/>
                        <a:buChar char="•"/>
                      </a:pPr>
                      <a:r>
                        <a:rPr lang="fi-FI" sz="1600" b="0" i="0" u="none" strike="noStrike" noProof="0">
                          <a:latin typeface="Calibri"/>
                        </a:rPr>
                        <a:t>Urapolkujen rakentaminen: kävijästä kuntoutujaksi ja työntekijäksi</a:t>
                      </a:r>
                    </a:p>
                    <a:p>
                      <a:pPr marL="285750" lvl="0" indent="-285750" algn="l">
                        <a:buClr>
                          <a:srgbClr val="212121"/>
                        </a:buClr>
                        <a:buFont typeface="Arial"/>
                        <a:buChar char="•"/>
                      </a:pPr>
                      <a:r>
                        <a:rPr lang="fi-FI" sz="1600" b="0" i="0" u="none" strike="noStrike" noProof="0">
                          <a:latin typeface="Calibri"/>
                        </a:rPr>
                        <a:t>Työkyvyn tuki monialaisesti</a:t>
                      </a:r>
                    </a:p>
                  </a:txBody>
                  <a:tcPr>
                    <a:lnL w="0">
                      <a:noFill/>
                    </a:lnL>
                    <a:lnR w="28575">
                      <a:solidFill>
                        <a:schemeClr val="bg1"/>
                      </a:solidFill>
                    </a:lnR>
                    <a:lnT w="0">
                      <a:noFill/>
                    </a:lnT>
                    <a:lnB w="0">
                      <a:noFill/>
                    </a:lnB>
                  </a:tcPr>
                </a:tc>
                <a:tc>
                  <a:txBody>
                    <a:bodyPr/>
                    <a:lstStyle/>
                    <a:p>
                      <a:pPr marL="285750" lvl="0" indent="-285750" algn="l">
                        <a:lnSpc>
                          <a:spcPct val="100000"/>
                        </a:lnSpc>
                        <a:buFont typeface="Arial"/>
                        <a:buChar char="•"/>
                      </a:pPr>
                      <a:r>
                        <a:rPr lang="fi-FI" sz="1600" b="1" i="0" u="none" strike="noStrike" baseline="0" noProof="0">
                          <a:solidFill>
                            <a:srgbClr val="212121"/>
                          </a:solidFill>
                          <a:latin typeface="Calibri"/>
                        </a:rPr>
                        <a:t>Hyvinvointialue</a:t>
                      </a:r>
                      <a:endParaRPr lang="fi-FI" sz="1600" b="1"/>
                    </a:p>
                    <a:p>
                      <a:pPr marL="457200" lvl="0" indent="-285750" algn="l">
                        <a:buClr>
                          <a:srgbClr val="212121"/>
                        </a:buClr>
                        <a:buFont typeface="Wingdings,Sans-Serif"/>
                        <a:buChar char="Ø"/>
                      </a:pPr>
                      <a:r>
                        <a:rPr lang="fi-FI" sz="1400" b="0" i="0" u="none" strike="noStrike" baseline="0" noProof="0">
                          <a:solidFill>
                            <a:srgbClr val="212121"/>
                          </a:solidFill>
                          <a:latin typeface="Calibri"/>
                        </a:rPr>
                        <a:t>Aktivointisuunnitelmat ja asiakassuunnitelmat työllistymisen tukena</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Monialainen yhteistyö työkyvyn tukemiseksi</a:t>
                      </a:r>
                      <a:endParaRPr lang="fi-FI" sz="1400" b="0"/>
                    </a:p>
                    <a:p>
                      <a:pPr marL="457200" lvl="0" indent="-285750" algn="l">
                        <a:buClr>
                          <a:srgbClr val="212121"/>
                        </a:buClr>
                        <a:buFont typeface="Wingdings,Sans-Serif"/>
                        <a:buChar char="Ø"/>
                      </a:pPr>
                      <a:r>
                        <a:rPr lang="fi-FI" sz="1400" b="0" i="0" u="none" strike="noStrike" baseline="0" noProof="0">
                          <a:solidFill>
                            <a:srgbClr val="212121"/>
                          </a:solidFill>
                          <a:latin typeface="Calibri"/>
                        </a:rPr>
                        <a:t>Pystyvyyden ja vahvuuksien tunnistaminen työelämävalmiuksien lisäämiseksi</a:t>
                      </a:r>
                    </a:p>
                    <a:p>
                      <a:pPr marL="285750" lvl="0" indent="-285750" algn="l">
                        <a:lnSpc>
                          <a:spcPct val="100000"/>
                        </a:lnSpc>
                        <a:buFont typeface="Arial"/>
                        <a:buChar char="•"/>
                      </a:pPr>
                      <a:r>
                        <a:rPr lang="fi-FI" sz="1600" b="1" i="0" u="none" strike="noStrike" baseline="0" noProof="0">
                          <a:solidFill>
                            <a:srgbClr val="212121"/>
                          </a:solidFill>
                          <a:latin typeface="Calibri"/>
                        </a:rPr>
                        <a:t>Kunta</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Työllistymis- ja aktivointisuunnitelmat</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Työelämän asiantuntijuus ja tukimuodot</a:t>
                      </a:r>
                    </a:p>
                    <a:p>
                      <a:pPr marL="285750" lvl="0" indent="-285750" algn="l">
                        <a:lnSpc>
                          <a:spcPct val="100000"/>
                        </a:lnSpc>
                        <a:buFont typeface="Arial"/>
                        <a:buChar char="•"/>
                      </a:pPr>
                      <a:r>
                        <a:rPr lang="fi-FI" sz="1600" b="1" i="0" u="none" strike="noStrike" baseline="0" noProof="0">
                          <a:solidFill>
                            <a:srgbClr val="212121"/>
                          </a:solidFill>
                          <a:latin typeface="Calibri"/>
                        </a:rPr>
                        <a:t>3. sektori:</a:t>
                      </a:r>
                    </a:p>
                    <a:p>
                      <a:pPr marL="457200" lvl="0" indent="-285750" algn="l">
                        <a:buClr>
                          <a:srgbClr val="212121"/>
                        </a:buClr>
                        <a:buFont typeface="Wingdings,Sans-Serif"/>
                        <a:buChar char="Ø"/>
                      </a:pPr>
                      <a:r>
                        <a:rPr lang="fi-FI" sz="1400" b="0" i="0" u="none" strike="noStrike" baseline="0" noProof="0">
                          <a:solidFill>
                            <a:srgbClr val="212121"/>
                          </a:solidFill>
                          <a:latin typeface="Calibri"/>
                        </a:rPr>
                        <a:t>Kuntouttava työtoiminta ja sosiaalinen kuntoutus</a:t>
                      </a:r>
                    </a:p>
                  </a:txBody>
                  <a:tcPr>
                    <a:lnL w="28575">
                      <a:solidFill>
                        <a:schemeClr val="bg1"/>
                      </a:solidFill>
                    </a:lnL>
                    <a:lnR w="28575">
                      <a:solidFill>
                        <a:schemeClr val="bg1"/>
                      </a:solidFill>
                    </a:lnR>
                    <a:lnT w="0">
                      <a:noFill/>
                    </a:lnT>
                    <a:lnB w="0">
                      <a:noFill/>
                    </a:lnB>
                  </a:tcPr>
                </a:tc>
                <a:tc>
                  <a:txBody>
                    <a:bodyPr/>
                    <a:lstStyle/>
                    <a:p>
                      <a:pPr marL="285750" indent="-285750" algn="l">
                        <a:buClr>
                          <a:srgbClr val="212121"/>
                        </a:buClr>
                        <a:buFont typeface="Arial"/>
                        <a:buChar char="•"/>
                      </a:pPr>
                      <a:r>
                        <a:rPr lang="fi-FI" sz="1600" b="0" i="0" u="none" strike="noStrike" noProof="0">
                          <a:latin typeface="Calibri"/>
                        </a:rPr>
                        <a:t>Monialaiset suunnitelmat</a:t>
                      </a:r>
                    </a:p>
                    <a:p>
                      <a:pPr marL="285750" lvl="0" indent="-285750" algn="l">
                        <a:buClr>
                          <a:srgbClr val="212121"/>
                        </a:buClr>
                        <a:buFont typeface="Arial"/>
                        <a:buChar char="•"/>
                      </a:pPr>
                      <a:r>
                        <a:rPr lang="fi-FI" sz="1600" b="0" i="0" u="none" strike="noStrike" noProof="0">
                          <a:latin typeface="Calibri"/>
                        </a:rPr>
                        <a:t>Työttömän valmiuksien kartoittaminen osana toimintaa ja yksilöllisten tukimuotojen räätälöinti</a:t>
                      </a:r>
                    </a:p>
                    <a:p>
                      <a:pPr marL="285750" lvl="0" indent="-285750" algn="l">
                        <a:buClr>
                          <a:srgbClr val="212121"/>
                        </a:buClr>
                        <a:buFont typeface="Arial"/>
                        <a:buChar char="•"/>
                      </a:pPr>
                      <a:r>
                        <a:rPr lang="fi-FI" sz="1600" b="0" i="0" u="none" strike="noStrike" noProof="0">
                          <a:latin typeface="Calibri"/>
                        </a:rPr>
                        <a:t>Yhteisöneuvonta</a:t>
                      </a:r>
                    </a:p>
                    <a:p>
                      <a:pPr marL="285750" lvl="0" indent="-285750" algn="l">
                        <a:buClr>
                          <a:srgbClr val="212121"/>
                        </a:buClr>
                        <a:buFont typeface="Arial"/>
                        <a:buChar char="•"/>
                      </a:pPr>
                      <a:r>
                        <a:rPr lang="fi-FI" sz="1600" b="0" i="0" u="none" strike="noStrike" noProof="0">
                          <a:latin typeface="Calibri"/>
                        </a:rPr>
                        <a:t>Kuntouttava työtoiminta</a:t>
                      </a:r>
                    </a:p>
                    <a:p>
                      <a:pPr marL="285750" lvl="0" indent="-285750" algn="l">
                        <a:buClr>
                          <a:srgbClr val="212121"/>
                        </a:buClr>
                        <a:buFont typeface="Arial"/>
                        <a:buChar char="•"/>
                      </a:pPr>
                      <a:r>
                        <a:rPr lang="fi-FI" sz="1600" b="0" i="0" u="none" strike="noStrike" noProof="0">
                          <a:latin typeface="Calibri"/>
                        </a:rPr>
                        <a:t>Sosiaalinen kuntoutus ryhmämuotoisena tai yksilötyönä</a:t>
                      </a:r>
                    </a:p>
                    <a:p>
                      <a:pPr marL="285750" lvl="0" indent="-285750" algn="l">
                        <a:buClr>
                          <a:srgbClr val="212121"/>
                        </a:buClr>
                        <a:buFont typeface="Arial"/>
                        <a:buChar char="•"/>
                      </a:pPr>
                      <a:endParaRPr lang="fi-FI" sz="1600" b="1" i="0" u="none" strike="noStrike" noProof="0">
                        <a:latin typeface="Calibri"/>
                      </a:endParaRPr>
                    </a:p>
                    <a:p>
                      <a:pPr marL="285750" lvl="0" indent="-285750" algn="l">
                        <a:buClr>
                          <a:srgbClr val="212121"/>
                        </a:buClr>
                        <a:buFont typeface="Arial"/>
                        <a:buChar char="•"/>
                      </a:pPr>
                      <a:endParaRPr lang="fi-FI" sz="1600" b="1" i="0" u="none" strike="noStrike" noProof="0">
                        <a:latin typeface="Calibri"/>
                      </a:endParaRPr>
                    </a:p>
                    <a:p>
                      <a:pPr marL="342900" lvl="0" indent="-342900" algn="l">
                        <a:buFont typeface="Arial"/>
                        <a:buChar char="•"/>
                      </a:pPr>
                      <a:endParaRPr lang="fi-FI" sz="1600" b="0"/>
                    </a:p>
                  </a:txBody>
                  <a:tcPr>
                    <a:lnL w="28575">
                      <a:solidFill>
                        <a:schemeClr val="bg1"/>
                      </a:solidFill>
                    </a:lnL>
                    <a:lnR w="28575">
                      <a:solidFill>
                        <a:schemeClr val="bg1"/>
                      </a:solidFill>
                    </a:lnR>
                    <a:lnT w="0">
                      <a:noFill/>
                    </a:lnT>
                    <a:lnB w="0">
                      <a:noFill/>
                    </a:lnB>
                  </a:tcPr>
                </a:tc>
                <a:tc>
                  <a:txBody>
                    <a:bodyPr/>
                    <a:lstStyle/>
                    <a:p>
                      <a:pPr marL="285750" lvl="0" indent="-285750" algn="l">
                        <a:buClr>
                          <a:srgbClr val="212121"/>
                        </a:buClr>
                        <a:buFont typeface="Arial"/>
                        <a:buChar char="•"/>
                      </a:pPr>
                      <a:r>
                        <a:rPr lang="fi-FI" sz="1600" b="0" i="0" u="none" strike="noStrike" noProof="0">
                          <a:latin typeface="Calibri"/>
                        </a:rPr>
                        <a:t>Motivoivat ja yksilölliset ratkaisut auttavat haastavassa työmarkkina-asemassa olevia</a:t>
                      </a:r>
                    </a:p>
                    <a:p>
                      <a:pPr marL="285750" lvl="0" indent="-285750" algn="l">
                        <a:buClr>
                          <a:srgbClr val="212121"/>
                        </a:buClr>
                        <a:buFont typeface="Arial"/>
                        <a:buChar char="•"/>
                      </a:pPr>
                      <a:r>
                        <a:rPr lang="fi-FI" sz="1600" b="0" i="0" u="none" strike="noStrike" noProof="0">
                          <a:latin typeface="Calibri"/>
                        </a:rPr>
                        <a:t>Kotoutujan ja kuntoutujan integrointi työelämään tapahtuu oikea-aikaisesti ja lähellä asiakasta</a:t>
                      </a:r>
                    </a:p>
                    <a:p>
                      <a:pPr marL="285750" lvl="0" indent="-285750" algn="l">
                        <a:buClr>
                          <a:srgbClr val="212121"/>
                        </a:buClr>
                        <a:buFont typeface="Arial"/>
                        <a:buChar char="•"/>
                      </a:pPr>
                      <a:r>
                        <a:rPr lang="fi-FI" sz="1600" b="0" i="0" u="none" strike="noStrike" noProof="0">
                          <a:latin typeface="Calibri"/>
                        </a:rPr>
                        <a:t>Yhteisöneuvonta avaa uusia mahdollisuuksia</a:t>
                      </a:r>
                    </a:p>
                    <a:p>
                      <a:pPr marL="285750" lvl="0" indent="-285750" algn="l">
                        <a:buClr>
                          <a:srgbClr val="212121"/>
                        </a:buClr>
                        <a:buFont typeface="Arial"/>
                        <a:buChar char="•"/>
                      </a:pPr>
                      <a:r>
                        <a:rPr lang="fi-FI" sz="1600" b="0" i="0" u="none" strike="noStrike" noProof="0">
                          <a:latin typeface="Calibri"/>
                        </a:rPr>
                        <a:t>Monialaiset suunnitelmat tuovat vaikuttavuutta työttömän tilanteeseen</a:t>
                      </a:r>
                    </a:p>
                    <a:p>
                      <a:pPr marL="285750" lvl="0" indent="-285750" algn="l">
                        <a:buClr>
                          <a:srgbClr val="212121"/>
                        </a:buClr>
                        <a:buFont typeface="Arial"/>
                        <a:buChar char="•"/>
                      </a:pPr>
                      <a:endParaRPr lang="fi-FI" sz="1600" b="0" i="0" u="none" strike="noStrike" noProof="0">
                        <a:latin typeface="Calibri"/>
                      </a:endParaRPr>
                    </a:p>
                    <a:p>
                      <a:pPr marL="285750" lvl="0" indent="-285750" algn="l">
                        <a:buClr>
                          <a:srgbClr val="212121"/>
                        </a:buClr>
                        <a:buFont typeface="Arial"/>
                        <a:buChar char="•"/>
                      </a:pPr>
                      <a:endParaRPr lang="fi-FI" sz="1600" b="0" i="0" u="none" strike="noStrike" noProof="0">
                        <a:latin typeface="Calibri"/>
                      </a:endParaRPr>
                    </a:p>
                  </a:txBody>
                  <a:tcPr>
                    <a:lnL w="28575">
                      <a:solidFill>
                        <a:schemeClr val="bg1"/>
                      </a:solidFill>
                    </a:lnL>
                    <a:lnR w="0">
                      <a:noFill/>
                    </a:lnR>
                    <a:lnT w="0">
                      <a:noFill/>
                    </a:lnT>
                    <a:lnB w="0">
                      <a:noFill/>
                    </a:lnB>
                  </a:tcPr>
                </a:tc>
                <a:extLst>
                  <a:ext uri="{0D108BD9-81ED-4DB2-BD59-A6C34878D82A}">
                    <a16:rowId xmlns:a16="http://schemas.microsoft.com/office/drawing/2014/main" val="3859478681"/>
                  </a:ext>
                </a:extLst>
              </a:tr>
            </a:tbl>
          </a:graphicData>
        </a:graphic>
      </p:graphicFrame>
      <p:sp>
        <p:nvSpPr>
          <p:cNvPr id="4" name="Päivämäärän paikkamerkki 3">
            <a:extLst>
              <a:ext uri="{FF2B5EF4-FFF2-40B4-BE49-F238E27FC236}">
                <a16:creationId xmlns:a16="http://schemas.microsoft.com/office/drawing/2014/main" id="{95BA9E6D-07C5-B357-6908-7FFF86DE061D}"/>
              </a:ext>
            </a:extLst>
          </p:cNvPr>
          <p:cNvSpPr>
            <a:spLocks noGrp="1"/>
          </p:cNvSpPr>
          <p:nvPr>
            <p:ph type="dt" sz="half" idx="2"/>
          </p:nvPr>
        </p:nvSpPr>
        <p:spPr/>
        <p:txBody>
          <a:bodyPr/>
          <a:lstStyle/>
          <a:p>
            <a:fld id="{3D4BC113-F77D-460D-93D0-13521233AE4E}" type="datetime1">
              <a:rPr lang="fi-FI" smtClean="0"/>
              <a:t>17.11.2022</a:t>
            </a:fld>
            <a:endParaRPr lang="fi-FI"/>
          </a:p>
        </p:txBody>
      </p:sp>
      <p:sp>
        <p:nvSpPr>
          <p:cNvPr id="5" name="Dian numeron paikkamerkki 4">
            <a:extLst>
              <a:ext uri="{FF2B5EF4-FFF2-40B4-BE49-F238E27FC236}">
                <a16:creationId xmlns:a16="http://schemas.microsoft.com/office/drawing/2014/main" id="{771B4A6A-598B-EBB8-6596-9929FF28AD36}"/>
              </a:ext>
            </a:extLst>
          </p:cNvPr>
          <p:cNvSpPr>
            <a:spLocks noGrp="1"/>
          </p:cNvSpPr>
          <p:nvPr>
            <p:ph type="sldNum" sz="quarter" idx="4"/>
          </p:nvPr>
        </p:nvSpPr>
        <p:spPr/>
        <p:txBody>
          <a:bodyPr/>
          <a:lstStyle/>
          <a:p>
            <a:fld id="{F3EE06F1-2D77-A44E-97FA-F679B9CB76D5}" type="slidenum">
              <a:rPr lang="fi-FI" smtClean="0"/>
              <a:t>9</a:t>
            </a:fld>
            <a:endParaRPr lang="fi-FI"/>
          </a:p>
        </p:txBody>
      </p:sp>
      <p:pic>
        <p:nvPicPr>
          <p:cNvPr id="6" name="Kuva 7">
            <a:extLst>
              <a:ext uri="{FF2B5EF4-FFF2-40B4-BE49-F238E27FC236}">
                <a16:creationId xmlns:a16="http://schemas.microsoft.com/office/drawing/2014/main" id="{CE96B043-9E32-EE65-0410-17E150EE0A58}"/>
              </a:ext>
            </a:extLst>
          </p:cNvPr>
          <p:cNvPicPr>
            <a:picLocks noChangeAspect="1"/>
          </p:cNvPicPr>
          <p:nvPr/>
        </p:nvPicPr>
        <p:blipFill>
          <a:blip r:embed="rId2"/>
          <a:stretch>
            <a:fillRect/>
          </a:stretch>
        </p:blipFill>
        <p:spPr>
          <a:xfrm>
            <a:off x="573768" y="4692196"/>
            <a:ext cx="1428750" cy="1428750"/>
          </a:xfrm>
          <a:prstGeom prst="rect">
            <a:avLst/>
          </a:prstGeom>
        </p:spPr>
      </p:pic>
    </p:spTree>
    <p:extLst>
      <p:ext uri="{BB962C8B-B14F-4D97-AF65-F5344CB8AC3E}">
        <p14:creationId xmlns:p14="http://schemas.microsoft.com/office/powerpoint/2010/main" val="2100718840"/>
      </p:ext>
    </p:extLst>
  </p:cSld>
  <p:clrMapOvr>
    <a:masterClrMapping/>
  </p:clrMapOvr>
</p:sld>
</file>

<file path=ppt/theme/theme1.xml><?xml version="1.0" encoding="utf-8"?>
<a:theme xmlns:a="http://schemas.openxmlformats.org/drawingml/2006/main" name="Tampere.Finland_kansi">
  <a:themeElements>
    <a:clrScheme name="Mukautettu 1">
      <a:dk1>
        <a:srgbClr val="212121"/>
      </a:dk1>
      <a:lt1>
        <a:srgbClr val="FFFFFF"/>
      </a:lt1>
      <a:dk2>
        <a:srgbClr val="29549A"/>
      </a:dk2>
      <a:lt2>
        <a:srgbClr val="E5EEF8"/>
      </a:lt2>
      <a:accent1>
        <a:srgbClr val="39A7D7"/>
      </a:accent1>
      <a:accent2>
        <a:srgbClr val="EB5E58"/>
      </a:accent2>
      <a:accent3>
        <a:srgbClr val="CB4A6C"/>
      </a:accent3>
      <a:accent4>
        <a:srgbClr val="F4D240"/>
      </a:accent4>
      <a:accent5>
        <a:srgbClr val="91C9EA"/>
      </a:accent5>
      <a:accent6>
        <a:srgbClr val="ABC872"/>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83EEDC24-9023-47AC-A3BD-5E30246F2340}"/>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mpere.Finland_Valko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958B9717-2AFE-4A6C-BD96-CAA0758C7986}"/>
    </a:ext>
  </a:extLst>
</a:theme>
</file>

<file path=ppt/theme/theme3.xml><?xml version="1.0" encoding="utf-8"?>
<a:theme xmlns:a="http://schemas.openxmlformats.org/drawingml/2006/main" name="Tampere.Finland_Sininen">
  <a:themeElements>
    <a:clrScheme name="Mukautettu 4">
      <a:dk1>
        <a:srgbClr val="212121"/>
      </a:dk1>
      <a:lt1>
        <a:srgbClr val="FFFFFF"/>
      </a:lt1>
      <a:dk2>
        <a:srgbClr val="00417D"/>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14352E5C-191C-45A5-B9D4-355A5FB82C35}"/>
    </a:ext>
  </a:extLst>
</a:theme>
</file>

<file path=ppt/theme/theme4.xml><?xml version="1.0" encoding="utf-8"?>
<a:theme xmlns:a="http://schemas.openxmlformats.org/drawingml/2006/main" name="Tampere.Finland_Marjanpunainen">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DE053933-46F2-475A-B1CF-0991471A563A}"/>
    </a:ext>
  </a:extLst>
</a:theme>
</file>

<file path=ppt/theme/theme5.xml><?xml version="1.0" encoding="utf-8"?>
<a:theme xmlns:a="http://schemas.openxmlformats.org/drawingml/2006/main" name="Kuvapohja">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DE9999DC-1C20-467F-B695-D4B9D9A47680}"/>
    </a:ext>
  </a:extLst>
</a:theme>
</file>

<file path=ppt/theme/theme6.xml><?xml version="1.0" encoding="utf-8"?>
<a:theme xmlns:a="http://schemas.openxmlformats.org/drawingml/2006/main" name="Kuvapohja_tummennettu_alhaalta">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01DA5925-91FA-48B2-A018-A4AA07820EA1}"/>
    </a:ext>
  </a:extLst>
</a:theme>
</file>

<file path=ppt/theme/theme7.xml><?xml version="1.0" encoding="utf-8"?>
<a:theme xmlns:a="http://schemas.openxmlformats.org/drawingml/2006/main" name="Kuvapohja_tummennettu_ylhäältä">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B9FF7C3F-E58A-4A0C-80ED-A25A7160E60A}"/>
    </a:ext>
  </a:extLst>
</a:theme>
</file>

<file path=ppt/theme/theme8.xml><?xml version="1.0" encoding="utf-8"?>
<a:theme xmlns:a="http://schemas.openxmlformats.org/drawingml/2006/main" name="Valkoinen_kuvat">
  <a:themeElements>
    <a:clrScheme name="TampereFinland_Brand">
      <a:dk1>
        <a:srgbClr val="212121"/>
      </a:dk1>
      <a:lt1>
        <a:srgbClr val="FFFFFF"/>
      </a:lt1>
      <a:dk2>
        <a:srgbClr val="28549A"/>
      </a:dk2>
      <a:lt2>
        <a:srgbClr val="E5EEF8"/>
      </a:lt2>
      <a:accent1>
        <a:srgbClr val="38A7D7"/>
      </a:accent1>
      <a:accent2>
        <a:srgbClr val="EB5E58"/>
      </a:accent2>
      <a:accent3>
        <a:srgbClr val="CB496C"/>
      </a:accent3>
      <a:accent4>
        <a:srgbClr val="F3D240"/>
      </a:accent4>
      <a:accent5>
        <a:srgbClr val="91C9EA"/>
      </a:accent5>
      <a:accent6>
        <a:srgbClr val="ABC871"/>
      </a:accent6>
      <a:hlink>
        <a:srgbClr val="91C9EA"/>
      </a:hlink>
      <a:folHlink>
        <a:srgbClr val="8CC1B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Tredu_powerpoint_pohja_2021_01_15.potx" id="{98AEEF53-C784-4DC3-BADF-5F8E6780F70A}" vid="{7AC9C291-0A4A-4975-96A4-8CCD68031B9F}"/>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D6F3366F04CEE4D9DAF99912B05DFE2" ma:contentTypeVersion="9" ma:contentTypeDescription="Luo uusi asiakirja." ma:contentTypeScope="" ma:versionID="236fcec613ab7cf7829d1ac05a7109d7">
  <xsd:schema xmlns:xsd="http://www.w3.org/2001/XMLSchema" xmlns:xs="http://www.w3.org/2001/XMLSchema" xmlns:p="http://schemas.microsoft.com/office/2006/metadata/properties" xmlns:ns3="572e3ecc-9098-4504-83ef-7a6fd0d4e806" xmlns:ns4="20d024d5-78db-4c64-8716-f8d3962fa9c3" targetNamespace="http://schemas.microsoft.com/office/2006/metadata/properties" ma:root="true" ma:fieldsID="6d10191f8937fa89bf285ca810a8a353" ns3:_="" ns4:_="">
    <xsd:import namespace="572e3ecc-9098-4504-83ef-7a6fd0d4e806"/>
    <xsd:import namespace="20d024d5-78db-4c64-8716-f8d3962fa9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2e3ecc-9098-4504-83ef-7a6fd0d4e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d024d5-78db-4c64-8716-f8d3962fa9c3"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F5FBD-0B23-49A5-B717-0A5A758D8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2e3ecc-9098-4504-83ef-7a6fd0d4e806"/>
    <ds:schemaRef ds:uri="20d024d5-78db-4c64-8716-f8d3962fa9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30230D-0052-4837-812B-A185EC734801}">
  <ds:schemaRefs>
    <ds:schemaRef ds:uri="http://schemas.microsoft.com/office/2006/documentManagement/types"/>
    <ds:schemaRef ds:uri="http://purl.org/dc/elements/1.1/"/>
    <ds:schemaRef ds:uri="http://schemas.microsoft.com/office/2006/metadata/properties"/>
    <ds:schemaRef ds:uri="20d024d5-78db-4c64-8716-f8d3962fa9c3"/>
    <ds:schemaRef ds:uri="http://purl.org/dc/terms/"/>
    <ds:schemaRef ds:uri="http://schemas.openxmlformats.org/package/2006/metadata/core-properties"/>
    <ds:schemaRef ds:uri="http://purl.org/dc/dcmitype/"/>
    <ds:schemaRef ds:uri="http://schemas.microsoft.com/office/infopath/2007/PartnerControls"/>
    <ds:schemaRef ds:uri="572e3ecc-9098-4504-83ef-7a6fd0d4e806"/>
    <ds:schemaRef ds:uri="http://www.w3.org/XML/1998/namespace"/>
  </ds:schemaRefs>
</ds:datastoreItem>
</file>

<file path=customXml/itemProps3.xml><?xml version="1.0" encoding="utf-8"?>
<ds:datastoreItem xmlns:ds="http://schemas.openxmlformats.org/officeDocument/2006/customXml" ds:itemID="{0A853DD2-82C8-4928-9609-07AF56D28E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Tampere laaja valikoima saavutettavia pohjia</Template>
  <TotalTime>0</TotalTime>
  <Words>1273</Words>
  <Application>Microsoft Office PowerPoint</Application>
  <PresentationFormat>Laajakuva</PresentationFormat>
  <Paragraphs>189</Paragraphs>
  <Slides>10</Slides>
  <Notes>0</Notes>
  <HiddenSlides>0</HiddenSlides>
  <MMClips>0</MMClips>
  <ScaleCrop>false</ScaleCrop>
  <HeadingPairs>
    <vt:vector size="6" baseType="variant">
      <vt:variant>
        <vt:lpstr>Käytetyt fontit</vt:lpstr>
      </vt:variant>
      <vt:variant>
        <vt:i4>6</vt:i4>
      </vt:variant>
      <vt:variant>
        <vt:lpstr>Teema</vt:lpstr>
      </vt:variant>
      <vt:variant>
        <vt:i4>8</vt:i4>
      </vt:variant>
      <vt:variant>
        <vt:lpstr>Dian otsikot</vt:lpstr>
      </vt:variant>
      <vt:variant>
        <vt:i4>10</vt:i4>
      </vt:variant>
    </vt:vector>
  </HeadingPairs>
  <TitlesOfParts>
    <vt:vector size="24" baseType="lpstr">
      <vt:lpstr>Arial</vt:lpstr>
      <vt:lpstr>Calibri</vt:lpstr>
      <vt:lpstr>Courier New</vt:lpstr>
      <vt:lpstr>Helvetica</vt:lpstr>
      <vt:lpstr>Wingdings</vt:lpstr>
      <vt:lpstr>Wingdings,Sans-Serif</vt:lpstr>
      <vt:lpstr>Tampere.Finland_kansi</vt:lpstr>
      <vt:lpstr>Tampere.Finland_Valkoinen</vt:lpstr>
      <vt:lpstr>Tampere.Finland_Sininen</vt:lpstr>
      <vt:lpstr>Tampere.Finland_Marjanpunainen</vt:lpstr>
      <vt:lpstr>Kuvapohja</vt:lpstr>
      <vt:lpstr>Kuvapohja_tummennettu_alhaalta</vt:lpstr>
      <vt:lpstr>Kuvapohja_tummennettu_ylhäältä</vt:lpstr>
      <vt:lpstr>Valkoinen_kuvat</vt:lpstr>
      <vt:lpstr>Yhteisöneuvonta</vt:lpstr>
      <vt:lpstr>Yhteisöneuvonta</vt:lpstr>
      <vt:lpstr>Yhteisöneuvonnan hyödyt toimijanäkökulmasta</vt:lpstr>
      <vt:lpstr>Esimerkki-pilotti  maahanmuuttajanuorten parissa</vt:lpstr>
      <vt:lpstr>Yhteisösosiaalityö viitekehyksenä</vt:lpstr>
      <vt:lpstr>PowerPoint-esitys</vt:lpstr>
      <vt:lpstr>Alueellisen hyvinvoinnin edistäminen</vt:lpstr>
      <vt:lpstr>Kotoutumisen edistäminen </vt:lpstr>
      <vt:lpstr>Työllisyyden edistäminen </vt:lpstr>
      <vt:lpstr>Sosiaalisten innovaatioiden  living lab</vt:lpstr>
    </vt:vector>
  </TitlesOfParts>
  <Company>Tampere Opetus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Autio Vanja</dc:creator>
  <cp:lastModifiedBy>Nuorala Laura</cp:lastModifiedBy>
  <cp:revision>3</cp:revision>
  <dcterms:created xsi:type="dcterms:W3CDTF">2022-03-21T08:39:22Z</dcterms:created>
  <dcterms:modified xsi:type="dcterms:W3CDTF">2022-11-17T11:25:03Z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0x010100AD6F3366F04CEE4D9DAF99912B05DFE2</vt:lpwstr>
  </property>
  <property fmtid="{D5CDD505-2E9C-101B-9397-08002B2CF9AE}" pid="3" name="MediaServiceImageTags">
    <vt:lpwstr/>
  </property>
</Properties>
</file>