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58B5A-2505-4C40-975E-3A494E7BF213}" v="450" dt="2022-12-07T16:14:34.894"/>
    <p1510:client id="{DBE6A38D-DC04-4D41-BA39-51DE5D6DB214}" v="194" dt="2022-12-07T09:01:03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7E150-7E02-4331-B68E-AF2E916C8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E3584-01B7-49D4-9223-96271F1CA386}">
      <dgm:prSet/>
      <dgm:spPr/>
      <dgm:t>
        <a:bodyPr/>
        <a:lstStyle/>
        <a:p>
          <a:r>
            <a:rPr lang="fi-FI" b="1"/>
            <a:t>Digituen eri muodot tutuksi.</a:t>
          </a:r>
          <a:endParaRPr lang="en-US"/>
        </a:p>
      </dgm:t>
    </dgm:pt>
    <dgm:pt modelId="{5537A094-622C-43D3-A104-3C3A06DA5C2D}" type="parTrans" cxnId="{275924BB-A6EA-443F-9323-567D0ED02639}">
      <dgm:prSet/>
      <dgm:spPr/>
      <dgm:t>
        <a:bodyPr/>
        <a:lstStyle/>
        <a:p>
          <a:endParaRPr lang="en-US"/>
        </a:p>
      </dgm:t>
    </dgm:pt>
    <dgm:pt modelId="{5122D241-DDF3-4F7C-8FCE-9AA299BCE44F}" type="sibTrans" cxnId="{275924BB-A6EA-443F-9323-567D0ED02639}">
      <dgm:prSet/>
      <dgm:spPr/>
      <dgm:t>
        <a:bodyPr/>
        <a:lstStyle/>
        <a:p>
          <a:endParaRPr lang="en-US"/>
        </a:p>
      </dgm:t>
    </dgm:pt>
    <dgm:pt modelId="{88FAA620-9221-4436-82CF-0B3399D5F5EA}">
      <dgm:prSet/>
      <dgm:spPr/>
      <dgm:t>
        <a:bodyPr/>
        <a:lstStyle/>
        <a:p>
          <a:r>
            <a:rPr lang="fi-FI" b="1"/>
            <a:t>Digituki-käsite</a:t>
          </a:r>
          <a:endParaRPr lang="en-US"/>
        </a:p>
      </dgm:t>
    </dgm:pt>
    <dgm:pt modelId="{65E02F2A-F9E7-4381-A796-3CD3B41367B6}" type="parTrans" cxnId="{36457CF5-F5C9-4C3B-B356-149DC1E4F521}">
      <dgm:prSet/>
      <dgm:spPr/>
      <dgm:t>
        <a:bodyPr/>
        <a:lstStyle/>
        <a:p>
          <a:endParaRPr lang="en-US"/>
        </a:p>
      </dgm:t>
    </dgm:pt>
    <dgm:pt modelId="{9A21601C-AA16-4939-B31D-C4706C05269B}" type="sibTrans" cxnId="{36457CF5-F5C9-4C3B-B356-149DC1E4F521}">
      <dgm:prSet/>
      <dgm:spPr/>
      <dgm:t>
        <a:bodyPr/>
        <a:lstStyle/>
        <a:p>
          <a:endParaRPr lang="en-US"/>
        </a:p>
      </dgm:t>
    </dgm:pt>
    <dgm:pt modelId="{BDCE8BBA-886F-4795-B2C0-CF76E5B21A20}">
      <dgm:prSet/>
      <dgm:spPr/>
      <dgm:t>
        <a:bodyPr/>
        <a:lstStyle/>
        <a:p>
          <a:r>
            <a:rPr lang="fi-FI" b="1" dirty="0"/>
            <a:t>Miten tarjota digitukea ja motivoida</a:t>
          </a:r>
          <a:endParaRPr lang="en-US" dirty="0">
            <a:solidFill>
              <a:srgbClr val="FF0000"/>
            </a:solidFill>
          </a:endParaRPr>
        </a:p>
      </dgm:t>
    </dgm:pt>
    <dgm:pt modelId="{ABF92908-C961-4368-8501-D5FA2521B6F5}" type="parTrans" cxnId="{C3B45AF0-AA36-403C-89F3-4B8B6AD4FC9C}">
      <dgm:prSet/>
      <dgm:spPr/>
      <dgm:t>
        <a:bodyPr/>
        <a:lstStyle/>
        <a:p>
          <a:endParaRPr lang="en-US"/>
        </a:p>
      </dgm:t>
    </dgm:pt>
    <dgm:pt modelId="{2A7EBE42-B76A-4496-91D9-B5F63E357116}" type="sibTrans" cxnId="{C3B45AF0-AA36-403C-89F3-4B8B6AD4FC9C}">
      <dgm:prSet/>
      <dgm:spPr/>
      <dgm:t>
        <a:bodyPr/>
        <a:lstStyle/>
        <a:p>
          <a:endParaRPr lang="en-US"/>
        </a:p>
      </dgm:t>
    </dgm:pt>
    <dgm:pt modelId="{FA14587F-30D8-46C8-A602-75020C57A8A9}">
      <dgm:prSet/>
      <dgm:spPr/>
      <dgm:t>
        <a:bodyPr/>
        <a:lstStyle/>
        <a:p>
          <a:r>
            <a:rPr lang="fi-FI" b="1"/>
            <a:t>Digituen eettisyys/luottamuksellisuus</a:t>
          </a:r>
          <a:endParaRPr lang="en-US"/>
        </a:p>
      </dgm:t>
    </dgm:pt>
    <dgm:pt modelId="{C9D08B71-5F37-4A9F-89B0-7DD4E7C84FFC}" type="parTrans" cxnId="{DA121D76-9395-4040-BB20-E5E7322317FC}">
      <dgm:prSet/>
      <dgm:spPr/>
      <dgm:t>
        <a:bodyPr/>
        <a:lstStyle/>
        <a:p>
          <a:endParaRPr lang="en-US"/>
        </a:p>
      </dgm:t>
    </dgm:pt>
    <dgm:pt modelId="{5C9E2D77-B808-4AF1-AE67-1B84AAA4AE00}" type="sibTrans" cxnId="{DA121D76-9395-4040-BB20-E5E7322317FC}">
      <dgm:prSet/>
      <dgm:spPr/>
      <dgm:t>
        <a:bodyPr/>
        <a:lstStyle/>
        <a:p>
          <a:endParaRPr lang="en-US"/>
        </a:p>
      </dgm:t>
    </dgm:pt>
    <dgm:pt modelId="{687B47E2-9FF7-4CB1-BD3B-4EB5761BBD87}">
      <dgm:prSet/>
      <dgm:spPr/>
      <dgm:t>
        <a:bodyPr/>
        <a:lstStyle/>
        <a:p>
          <a:r>
            <a:rPr lang="fi-FI" b="1"/>
            <a:t>Tarvittavat taidot jo koulutusvaiheessa ammattihenkilöille.</a:t>
          </a:r>
          <a:endParaRPr lang="en-US"/>
        </a:p>
      </dgm:t>
    </dgm:pt>
    <dgm:pt modelId="{FCEE5FAF-04A7-45F7-ADDE-F9C82AD42FB4}" type="parTrans" cxnId="{5E36E400-832B-43D9-9213-12383EDE3078}">
      <dgm:prSet/>
      <dgm:spPr/>
      <dgm:t>
        <a:bodyPr/>
        <a:lstStyle/>
        <a:p>
          <a:endParaRPr lang="en-US"/>
        </a:p>
      </dgm:t>
    </dgm:pt>
    <dgm:pt modelId="{2EDD795C-AD22-47B8-9774-6F2CA3CD57C1}" type="sibTrans" cxnId="{5E36E400-832B-43D9-9213-12383EDE3078}">
      <dgm:prSet/>
      <dgm:spPr/>
      <dgm:t>
        <a:bodyPr/>
        <a:lstStyle/>
        <a:p>
          <a:endParaRPr lang="en-US"/>
        </a:p>
      </dgm:t>
    </dgm:pt>
    <dgm:pt modelId="{A494152B-3467-4BCB-82A8-23C278810E59}">
      <dgm:prSet/>
      <dgm:spPr/>
      <dgm:t>
        <a:bodyPr/>
        <a:lstStyle/>
        <a:p>
          <a:r>
            <a:rPr lang="fi-FI" b="1"/>
            <a:t>Taitojen vahvistaminen</a:t>
          </a:r>
          <a:endParaRPr lang="en-US"/>
        </a:p>
      </dgm:t>
    </dgm:pt>
    <dgm:pt modelId="{3ECDD2A2-43F3-4FA7-988C-201EF8863333}" type="parTrans" cxnId="{DE6B0DD1-279E-4FA2-AD1C-5F7DE01B1A83}">
      <dgm:prSet/>
      <dgm:spPr/>
      <dgm:t>
        <a:bodyPr/>
        <a:lstStyle/>
        <a:p>
          <a:endParaRPr lang="en-US"/>
        </a:p>
      </dgm:t>
    </dgm:pt>
    <dgm:pt modelId="{71C9CE9C-F928-4729-BF84-4CC4BFD627B2}" type="sibTrans" cxnId="{DE6B0DD1-279E-4FA2-AD1C-5F7DE01B1A83}">
      <dgm:prSet/>
      <dgm:spPr/>
      <dgm:t>
        <a:bodyPr/>
        <a:lstStyle/>
        <a:p>
          <a:endParaRPr lang="en-US"/>
        </a:p>
      </dgm:t>
    </dgm:pt>
    <dgm:pt modelId="{EF49D756-CB1B-40B8-B236-A7769DF21330}">
      <dgm:prSet/>
      <dgm:spPr/>
      <dgm:t>
        <a:bodyPr/>
        <a:lstStyle/>
        <a:p>
          <a:r>
            <a:rPr lang="fi-FI" b="1"/>
            <a:t>Kuinka auttaa löytämään ratkaisuja laitteen käyttöön tai sähköiseen asiointiin.</a:t>
          </a:r>
          <a:endParaRPr lang="en-US"/>
        </a:p>
      </dgm:t>
    </dgm:pt>
    <dgm:pt modelId="{15DD0F40-AF98-4BCA-BD3D-D6D1E539DB2D}" type="parTrans" cxnId="{5EB9C87F-D17B-4E6C-908E-D4B022795EC3}">
      <dgm:prSet/>
      <dgm:spPr/>
      <dgm:t>
        <a:bodyPr/>
        <a:lstStyle/>
        <a:p>
          <a:endParaRPr lang="en-US"/>
        </a:p>
      </dgm:t>
    </dgm:pt>
    <dgm:pt modelId="{F8DC0E32-5C19-4530-ABDE-4A7F28FEA8F6}" type="sibTrans" cxnId="{5EB9C87F-D17B-4E6C-908E-D4B022795EC3}">
      <dgm:prSet/>
      <dgm:spPr/>
      <dgm:t>
        <a:bodyPr/>
        <a:lstStyle/>
        <a:p>
          <a:endParaRPr lang="en-US"/>
        </a:p>
      </dgm:t>
    </dgm:pt>
    <dgm:pt modelId="{A6275091-18F4-4EAB-A2E0-06F7BFEB988F}">
      <dgm:prSet/>
      <dgm:spPr/>
      <dgm:t>
        <a:bodyPr/>
        <a:lstStyle/>
        <a:p>
          <a:r>
            <a:rPr lang="fi-FI" b="1"/>
            <a:t>Erityistukea tarvitsevien asiakasryhmien tunnistaminen.</a:t>
          </a:r>
          <a:endParaRPr lang="en-US"/>
        </a:p>
      </dgm:t>
    </dgm:pt>
    <dgm:pt modelId="{EC30B24D-CA03-47A4-ABCB-F89B5B16C249}" type="parTrans" cxnId="{0E31EB2C-344E-4858-9518-DF6C9D2E6DF9}">
      <dgm:prSet/>
      <dgm:spPr/>
      <dgm:t>
        <a:bodyPr/>
        <a:lstStyle/>
        <a:p>
          <a:endParaRPr lang="en-US"/>
        </a:p>
      </dgm:t>
    </dgm:pt>
    <dgm:pt modelId="{D0C98D83-5F23-43CE-AA19-B21108E5EDEC}" type="sibTrans" cxnId="{0E31EB2C-344E-4858-9518-DF6C9D2E6DF9}">
      <dgm:prSet/>
      <dgm:spPr/>
      <dgm:t>
        <a:bodyPr/>
        <a:lstStyle/>
        <a:p>
          <a:endParaRPr lang="en-US"/>
        </a:p>
      </dgm:t>
    </dgm:pt>
    <dgm:pt modelId="{257A09C5-6104-4394-A8E9-0555ED8E7CDC}">
      <dgm:prSet/>
      <dgm:spPr/>
      <dgm:t>
        <a:bodyPr/>
        <a:lstStyle/>
        <a:p>
          <a:r>
            <a:rPr lang="fi-FI" b="1"/>
            <a:t>Vahvistaa yhdenvertaisuutta ja ehkäistään syrjäytymistä.</a:t>
          </a:r>
          <a:endParaRPr lang="en-US"/>
        </a:p>
      </dgm:t>
    </dgm:pt>
    <dgm:pt modelId="{48CC4F08-C68D-4CAE-BCEC-14E5B66F7477}" type="parTrans" cxnId="{F64E47ED-4A07-4368-B75B-80B1FB8500E9}">
      <dgm:prSet/>
      <dgm:spPr/>
      <dgm:t>
        <a:bodyPr/>
        <a:lstStyle/>
        <a:p>
          <a:endParaRPr lang="en-US"/>
        </a:p>
      </dgm:t>
    </dgm:pt>
    <dgm:pt modelId="{39D863F2-13DD-4176-A921-04C31BAA0AF5}" type="sibTrans" cxnId="{F64E47ED-4A07-4368-B75B-80B1FB8500E9}">
      <dgm:prSet/>
      <dgm:spPr/>
      <dgm:t>
        <a:bodyPr/>
        <a:lstStyle/>
        <a:p>
          <a:endParaRPr lang="en-US"/>
        </a:p>
      </dgm:t>
    </dgm:pt>
    <dgm:pt modelId="{A1BF8042-E2F4-4F8F-BE6A-5745A33211CD}">
      <dgm:prSet/>
      <dgm:spPr/>
      <dgm:t>
        <a:bodyPr/>
        <a:lstStyle/>
        <a:p>
          <a:r>
            <a:rPr lang="fi-FI" b="1"/>
            <a:t>Kuinka kohderyhmä saadaan kiinnostumaan digipalvelun käytöstä</a:t>
          </a:r>
          <a:endParaRPr lang="en-US"/>
        </a:p>
      </dgm:t>
    </dgm:pt>
    <dgm:pt modelId="{7637EC27-45F5-4194-AC65-B57270A283FE}" type="parTrans" cxnId="{88013917-F5EB-42DE-95F3-BEAA6D10BB7F}">
      <dgm:prSet/>
      <dgm:spPr/>
      <dgm:t>
        <a:bodyPr/>
        <a:lstStyle/>
        <a:p>
          <a:endParaRPr lang="en-US"/>
        </a:p>
      </dgm:t>
    </dgm:pt>
    <dgm:pt modelId="{F95AEFFA-3F6A-4ECF-96DC-9C87E59F4783}" type="sibTrans" cxnId="{88013917-F5EB-42DE-95F3-BEAA6D10BB7F}">
      <dgm:prSet/>
      <dgm:spPr/>
      <dgm:t>
        <a:bodyPr/>
        <a:lstStyle/>
        <a:p>
          <a:endParaRPr lang="en-US"/>
        </a:p>
      </dgm:t>
    </dgm:pt>
    <dgm:pt modelId="{ABA32454-A12A-4CE4-92C7-0CE550EC01BC}">
      <dgm:prSet/>
      <dgm:spPr/>
      <dgm:t>
        <a:bodyPr/>
        <a:lstStyle/>
        <a:p>
          <a:r>
            <a:rPr lang="fi-FI" b="1"/>
            <a:t>Asiakkaan toimintarajoitteiden tunnistaminen.</a:t>
          </a:r>
          <a:endParaRPr lang="en-US"/>
        </a:p>
      </dgm:t>
    </dgm:pt>
    <dgm:pt modelId="{7190A11A-61D1-4757-962B-3FD8CC6AC8A1}" type="parTrans" cxnId="{C4E26937-2B2D-44AE-B563-01814ACFA472}">
      <dgm:prSet/>
      <dgm:spPr/>
      <dgm:t>
        <a:bodyPr/>
        <a:lstStyle/>
        <a:p>
          <a:endParaRPr lang="en-US"/>
        </a:p>
      </dgm:t>
    </dgm:pt>
    <dgm:pt modelId="{1AE9F9A0-8EE2-4FD0-8EA7-593D5398FD55}" type="sibTrans" cxnId="{C4E26937-2B2D-44AE-B563-01814ACFA472}">
      <dgm:prSet/>
      <dgm:spPr/>
      <dgm:t>
        <a:bodyPr/>
        <a:lstStyle/>
        <a:p>
          <a:endParaRPr lang="en-US"/>
        </a:p>
      </dgm:t>
    </dgm:pt>
    <dgm:pt modelId="{BF135670-1DF7-4F60-908A-984C168E77F6}">
      <dgm:prSet phldr="0"/>
      <dgm:spPr/>
      <dgm:t>
        <a:bodyPr/>
        <a:lstStyle/>
        <a:p>
          <a:pPr rtl="0"/>
          <a:r>
            <a:rPr lang="fi-FI" b="1" dirty="0">
              <a:latin typeface="Calibri Light" panose="020F0302020204030204"/>
            </a:rPr>
            <a:t> Sähköisiä palveluja koskeva lainsäädäntö ja eettiset ohjeet sekä rajoitteet.</a:t>
          </a:r>
          <a:endParaRPr lang="fi-FI" b="1" dirty="0">
            <a:solidFill>
              <a:srgbClr val="FF0000"/>
            </a:solidFill>
            <a:latin typeface="Calibri Light" panose="020F0302020204030204"/>
          </a:endParaRPr>
        </a:p>
      </dgm:t>
    </dgm:pt>
    <dgm:pt modelId="{05112A2D-0133-4B6A-9E73-3FAC8992CE84}" type="parTrans" cxnId="{795BB520-D060-421D-B60F-3EA1BE4E9438}">
      <dgm:prSet/>
      <dgm:spPr/>
      <dgm:t>
        <a:bodyPr/>
        <a:lstStyle/>
        <a:p>
          <a:endParaRPr lang="fi-FI"/>
        </a:p>
      </dgm:t>
    </dgm:pt>
    <dgm:pt modelId="{E85A4E86-125D-4DC4-A36E-DC9374531728}" type="sibTrans" cxnId="{795BB520-D060-421D-B60F-3EA1BE4E9438}">
      <dgm:prSet/>
      <dgm:spPr/>
      <dgm:t>
        <a:bodyPr/>
        <a:lstStyle/>
        <a:p>
          <a:endParaRPr lang="fi-FI"/>
        </a:p>
      </dgm:t>
    </dgm:pt>
    <dgm:pt modelId="{D5796A49-15EF-43F2-909B-19AB2A9A3D6C}">
      <dgm:prSet/>
      <dgm:spPr/>
      <dgm:t>
        <a:bodyPr/>
        <a:lstStyle/>
        <a:p>
          <a:r>
            <a:rPr lang="fi-FI" b="1"/>
            <a:t>Asunnottomuutta kokeneet, päihderiippuvaiset, vakavasti vähävaraiset ja muuten heikommassa asemassa olevat.</a:t>
          </a:r>
          <a:endParaRPr lang="en-US" b="1"/>
        </a:p>
      </dgm:t>
    </dgm:pt>
    <dgm:pt modelId="{AE3AF004-405D-4391-B902-E23D648C4919}" type="parTrans" cxnId="{795AAE55-C8E2-4C3D-9E65-23CCD9A6886B}">
      <dgm:prSet/>
      <dgm:spPr/>
      <dgm:t>
        <a:bodyPr/>
        <a:lstStyle/>
        <a:p>
          <a:endParaRPr lang="fi-FI"/>
        </a:p>
      </dgm:t>
    </dgm:pt>
    <dgm:pt modelId="{B6049007-7EE7-4727-A1A5-4393B7A57E7F}" type="sibTrans" cxnId="{795AAE55-C8E2-4C3D-9E65-23CCD9A6886B}">
      <dgm:prSet/>
      <dgm:spPr/>
      <dgm:t>
        <a:bodyPr/>
        <a:lstStyle/>
        <a:p>
          <a:endParaRPr lang="fi-FI"/>
        </a:p>
      </dgm:t>
    </dgm:pt>
    <dgm:pt modelId="{A189BF5D-BA18-44E5-B51F-4A2B685CE30D}">
      <dgm:prSet/>
      <dgm:spPr/>
      <dgm:t>
        <a:bodyPr/>
        <a:lstStyle/>
        <a:p>
          <a:r>
            <a:rPr lang="fi-FI" b="1" dirty="0"/>
            <a:t>Digitaalinen työote. Digituki osaksi työnkuvaa.</a:t>
          </a:r>
          <a:endParaRPr lang="en-US" dirty="0">
            <a:solidFill>
              <a:srgbClr val="FF0000"/>
            </a:solidFill>
          </a:endParaRPr>
        </a:p>
      </dgm:t>
    </dgm:pt>
    <dgm:pt modelId="{FEB35F89-23A0-490F-9DEB-80A1BD3A0544}" type="parTrans" cxnId="{F1912253-7E81-4FBF-82BC-C116C6396EAE}">
      <dgm:prSet/>
      <dgm:spPr/>
      <dgm:t>
        <a:bodyPr/>
        <a:lstStyle/>
        <a:p>
          <a:endParaRPr lang="fi-FI"/>
        </a:p>
      </dgm:t>
    </dgm:pt>
    <dgm:pt modelId="{E99328C7-C172-4F20-BE0A-93257E7D04CB}" type="sibTrans" cxnId="{F1912253-7E81-4FBF-82BC-C116C6396EAE}">
      <dgm:prSet/>
      <dgm:spPr/>
      <dgm:t>
        <a:bodyPr/>
        <a:lstStyle/>
        <a:p>
          <a:endParaRPr lang="fi-FI"/>
        </a:p>
      </dgm:t>
    </dgm:pt>
    <dgm:pt modelId="{9541DA54-49BF-458B-A167-D94FF7D9FAAE}" type="pres">
      <dgm:prSet presAssocID="{7377E150-7E02-4331-B68E-AF2E916C8929}" presName="linear" presStyleCnt="0">
        <dgm:presLayoutVars>
          <dgm:animLvl val="lvl"/>
          <dgm:resizeHandles val="exact"/>
        </dgm:presLayoutVars>
      </dgm:prSet>
      <dgm:spPr/>
    </dgm:pt>
    <dgm:pt modelId="{AF199154-6C30-45D3-BC7A-0D7998F40CE6}" type="pres">
      <dgm:prSet presAssocID="{B4EE3584-01B7-49D4-9223-96271F1CA38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6A1BFB7-0B56-4537-8645-D9E8A06051C9}" type="pres">
      <dgm:prSet presAssocID="{B4EE3584-01B7-49D4-9223-96271F1CA386}" presName="childText" presStyleLbl="revTx" presStyleIdx="0" presStyleCnt="4">
        <dgm:presLayoutVars>
          <dgm:bulletEnabled val="1"/>
        </dgm:presLayoutVars>
      </dgm:prSet>
      <dgm:spPr/>
    </dgm:pt>
    <dgm:pt modelId="{B3CFEC82-BE36-4E6D-B45C-7D386BBA006F}" type="pres">
      <dgm:prSet presAssocID="{FA14587F-30D8-46C8-A602-75020C57A8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157B935-D536-4AF5-98C9-AE012DB44AD4}" type="pres">
      <dgm:prSet presAssocID="{FA14587F-30D8-46C8-A602-75020C57A8A9}" presName="childText" presStyleLbl="revTx" presStyleIdx="1" presStyleCnt="4">
        <dgm:presLayoutVars>
          <dgm:bulletEnabled val="1"/>
        </dgm:presLayoutVars>
      </dgm:prSet>
      <dgm:spPr/>
    </dgm:pt>
    <dgm:pt modelId="{1E7495C3-D615-473D-9B78-189C3CD972DE}" type="pres">
      <dgm:prSet presAssocID="{687B47E2-9FF7-4CB1-BD3B-4EB5761BBD8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1FFEC1-FC40-45E2-B846-E17922B399D9}" type="pres">
      <dgm:prSet presAssocID="{687B47E2-9FF7-4CB1-BD3B-4EB5761BBD87}" presName="childText" presStyleLbl="revTx" presStyleIdx="2" presStyleCnt="4">
        <dgm:presLayoutVars>
          <dgm:bulletEnabled val="1"/>
        </dgm:presLayoutVars>
      </dgm:prSet>
      <dgm:spPr/>
    </dgm:pt>
    <dgm:pt modelId="{5F2D4D5F-8832-4D04-93DA-F4FD02DC5CB2}" type="pres">
      <dgm:prSet presAssocID="{A6275091-18F4-4EAB-A2E0-06F7BFEB988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75AD747-2F1C-409B-A8B4-CFE4169CF977}" type="pres">
      <dgm:prSet presAssocID="{A6275091-18F4-4EAB-A2E0-06F7BFEB988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E36E400-832B-43D9-9213-12383EDE3078}" srcId="{7377E150-7E02-4331-B68E-AF2E916C8929}" destId="{687B47E2-9FF7-4CB1-BD3B-4EB5761BBD87}" srcOrd="2" destOrd="0" parTransId="{FCEE5FAF-04A7-45F7-ADDE-F9C82AD42FB4}" sibTransId="{2EDD795C-AD22-47B8-9774-6F2CA3CD57C1}"/>
    <dgm:cxn modelId="{9FEAA60B-ECCC-4F45-92A7-D72B35654D69}" type="presOf" srcId="{B4EE3584-01B7-49D4-9223-96271F1CA386}" destId="{AF199154-6C30-45D3-BC7A-0D7998F40CE6}" srcOrd="0" destOrd="0" presId="urn:microsoft.com/office/officeart/2005/8/layout/vList2"/>
    <dgm:cxn modelId="{88013917-F5EB-42DE-95F3-BEAA6D10BB7F}" srcId="{A6275091-18F4-4EAB-A2E0-06F7BFEB988F}" destId="{A1BF8042-E2F4-4F8F-BE6A-5745A33211CD}" srcOrd="1" destOrd="0" parTransId="{7637EC27-45F5-4194-AC65-B57270A283FE}" sibTransId="{F95AEFFA-3F6A-4ECF-96DC-9C87E59F4783}"/>
    <dgm:cxn modelId="{795BB520-D060-421D-B60F-3EA1BE4E9438}" srcId="{FA14587F-30D8-46C8-A602-75020C57A8A9}" destId="{BF135670-1DF7-4F60-908A-984C168E77F6}" srcOrd="0" destOrd="0" parTransId="{05112A2D-0133-4B6A-9E73-3FAC8992CE84}" sibTransId="{E85A4E86-125D-4DC4-A36E-DC9374531728}"/>
    <dgm:cxn modelId="{56451D2C-724D-48BA-87D5-322576D94AC1}" type="presOf" srcId="{88FAA620-9221-4436-82CF-0B3399D5F5EA}" destId="{26A1BFB7-0B56-4537-8645-D9E8A06051C9}" srcOrd="0" destOrd="0" presId="urn:microsoft.com/office/officeart/2005/8/layout/vList2"/>
    <dgm:cxn modelId="{FF34E02C-0CF2-4A3F-9759-2C2D8BB41F11}" type="presOf" srcId="{687B47E2-9FF7-4CB1-BD3B-4EB5761BBD87}" destId="{1E7495C3-D615-473D-9B78-189C3CD972DE}" srcOrd="0" destOrd="0" presId="urn:microsoft.com/office/officeart/2005/8/layout/vList2"/>
    <dgm:cxn modelId="{0E31EB2C-344E-4858-9518-DF6C9D2E6DF9}" srcId="{7377E150-7E02-4331-B68E-AF2E916C8929}" destId="{A6275091-18F4-4EAB-A2E0-06F7BFEB988F}" srcOrd="3" destOrd="0" parTransId="{EC30B24D-CA03-47A4-ABCB-F89B5B16C249}" sibTransId="{D0C98D83-5F23-43CE-AA19-B21108E5EDEC}"/>
    <dgm:cxn modelId="{C4E26937-2B2D-44AE-B563-01814ACFA472}" srcId="{A6275091-18F4-4EAB-A2E0-06F7BFEB988F}" destId="{ABA32454-A12A-4CE4-92C7-0CE550EC01BC}" srcOrd="2" destOrd="0" parTransId="{7190A11A-61D1-4757-962B-3FD8CC6AC8A1}" sibTransId="{1AE9F9A0-8EE2-4FD0-8EA7-593D5398FD55}"/>
    <dgm:cxn modelId="{4957FC5F-9865-4AD0-BA28-14B0329363C9}" type="presOf" srcId="{A189BF5D-BA18-44E5-B51F-4A2B685CE30D}" destId="{26A1BFB7-0B56-4537-8645-D9E8A06051C9}" srcOrd="0" destOrd="2" presId="urn:microsoft.com/office/officeart/2005/8/layout/vList2"/>
    <dgm:cxn modelId="{DA6AB342-740A-4BCB-91EE-5DB035F85BBF}" type="presOf" srcId="{BDCE8BBA-886F-4795-B2C0-CF76E5B21A20}" destId="{26A1BFB7-0B56-4537-8645-D9E8A06051C9}" srcOrd="0" destOrd="1" presId="urn:microsoft.com/office/officeart/2005/8/layout/vList2"/>
    <dgm:cxn modelId="{F1912253-7E81-4FBF-82BC-C116C6396EAE}" srcId="{B4EE3584-01B7-49D4-9223-96271F1CA386}" destId="{A189BF5D-BA18-44E5-B51F-4A2B685CE30D}" srcOrd="2" destOrd="0" parTransId="{FEB35F89-23A0-490F-9DEB-80A1BD3A0544}" sibTransId="{E99328C7-C172-4F20-BE0A-93257E7D04CB}"/>
    <dgm:cxn modelId="{795AAE55-C8E2-4C3D-9E65-23CCD9A6886B}" srcId="{A6275091-18F4-4EAB-A2E0-06F7BFEB988F}" destId="{D5796A49-15EF-43F2-909B-19AB2A9A3D6C}" srcOrd="3" destOrd="0" parTransId="{AE3AF004-405D-4391-B902-E23D648C4919}" sibTransId="{B6049007-7EE7-4727-A1A5-4393B7A57E7F}"/>
    <dgm:cxn modelId="{DA121D76-9395-4040-BB20-E5E7322317FC}" srcId="{7377E150-7E02-4331-B68E-AF2E916C8929}" destId="{FA14587F-30D8-46C8-A602-75020C57A8A9}" srcOrd="1" destOrd="0" parTransId="{C9D08B71-5F37-4A9F-89B0-7DD4E7C84FFC}" sibTransId="{5C9E2D77-B808-4AF1-AE67-1B84AAA4AE00}"/>
    <dgm:cxn modelId="{5EB9C87F-D17B-4E6C-908E-D4B022795EC3}" srcId="{687B47E2-9FF7-4CB1-BD3B-4EB5761BBD87}" destId="{EF49D756-CB1B-40B8-B236-A7769DF21330}" srcOrd="1" destOrd="0" parTransId="{15DD0F40-AF98-4BCA-BD3D-D6D1E539DB2D}" sibTransId="{F8DC0E32-5C19-4530-ABDE-4A7F28FEA8F6}"/>
    <dgm:cxn modelId="{D026D7A2-5C18-4AF0-A91E-2773080BD479}" type="presOf" srcId="{ABA32454-A12A-4CE4-92C7-0CE550EC01BC}" destId="{175AD747-2F1C-409B-A8B4-CFE4169CF977}" srcOrd="0" destOrd="2" presId="urn:microsoft.com/office/officeart/2005/8/layout/vList2"/>
    <dgm:cxn modelId="{7B2451AE-48EC-439D-9C9D-F8BFAE832318}" type="presOf" srcId="{257A09C5-6104-4394-A8E9-0555ED8E7CDC}" destId="{175AD747-2F1C-409B-A8B4-CFE4169CF977}" srcOrd="0" destOrd="0" presId="urn:microsoft.com/office/officeart/2005/8/layout/vList2"/>
    <dgm:cxn modelId="{275924BB-A6EA-443F-9323-567D0ED02639}" srcId="{7377E150-7E02-4331-B68E-AF2E916C8929}" destId="{B4EE3584-01B7-49D4-9223-96271F1CA386}" srcOrd="0" destOrd="0" parTransId="{5537A094-622C-43D3-A104-3C3A06DA5C2D}" sibTransId="{5122D241-DDF3-4F7C-8FCE-9AA299BCE44F}"/>
    <dgm:cxn modelId="{3FCE27C2-34E2-45EA-85F8-114BE63743DC}" type="presOf" srcId="{7377E150-7E02-4331-B68E-AF2E916C8929}" destId="{9541DA54-49BF-458B-A167-D94FF7D9FAAE}" srcOrd="0" destOrd="0" presId="urn:microsoft.com/office/officeart/2005/8/layout/vList2"/>
    <dgm:cxn modelId="{D8B7BCCC-D586-4197-BA2E-4F0F9A8BFF50}" type="presOf" srcId="{A6275091-18F4-4EAB-A2E0-06F7BFEB988F}" destId="{5F2D4D5F-8832-4D04-93DA-F4FD02DC5CB2}" srcOrd="0" destOrd="0" presId="urn:microsoft.com/office/officeart/2005/8/layout/vList2"/>
    <dgm:cxn modelId="{DE6B0DD1-279E-4FA2-AD1C-5F7DE01B1A83}" srcId="{687B47E2-9FF7-4CB1-BD3B-4EB5761BBD87}" destId="{A494152B-3467-4BCB-82A8-23C278810E59}" srcOrd="0" destOrd="0" parTransId="{3ECDD2A2-43F3-4FA7-988C-201EF8863333}" sibTransId="{71C9CE9C-F928-4729-BF84-4CC4BFD627B2}"/>
    <dgm:cxn modelId="{B5D678DD-62CB-4BD5-9CEC-229B334B6A68}" type="presOf" srcId="{BF135670-1DF7-4F60-908A-984C168E77F6}" destId="{4157B935-D536-4AF5-98C9-AE012DB44AD4}" srcOrd="0" destOrd="0" presId="urn:microsoft.com/office/officeart/2005/8/layout/vList2"/>
    <dgm:cxn modelId="{0EA41BE8-F728-408B-8242-649B8D70854F}" type="presOf" srcId="{FA14587F-30D8-46C8-A602-75020C57A8A9}" destId="{B3CFEC82-BE36-4E6D-B45C-7D386BBA006F}" srcOrd="0" destOrd="0" presId="urn:microsoft.com/office/officeart/2005/8/layout/vList2"/>
    <dgm:cxn modelId="{CDDD7FE8-6EA0-403D-B4EA-561F5B3B049D}" type="presOf" srcId="{A494152B-3467-4BCB-82A8-23C278810E59}" destId="{411FFEC1-FC40-45E2-B846-E17922B399D9}" srcOrd="0" destOrd="0" presId="urn:microsoft.com/office/officeart/2005/8/layout/vList2"/>
    <dgm:cxn modelId="{526055E9-A1F3-4DB0-85A7-8CBE7C0E1856}" type="presOf" srcId="{A1BF8042-E2F4-4F8F-BE6A-5745A33211CD}" destId="{175AD747-2F1C-409B-A8B4-CFE4169CF977}" srcOrd="0" destOrd="1" presId="urn:microsoft.com/office/officeart/2005/8/layout/vList2"/>
    <dgm:cxn modelId="{F64E47ED-4A07-4368-B75B-80B1FB8500E9}" srcId="{A6275091-18F4-4EAB-A2E0-06F7BFEB988F}" destId="{257A09C5-6104-4394-A8E9-0555ED8E7CDC}" srcOrd="0" destOrd="0" parTransId="{48CC4F08-C68D-4CAE-BCEC-14E5B66F7477}" sibTransId="{39D863F2-13DD-4176-A921-04C31BAA0AF5}"/>
    <dgm:cxn modelId="{C3B45AF0-AA36-403C-89F3-4B8B6AD4FC9C}" srcId="{B4EE3584-01B7-49D4-9223-96271F1CA386}" destId="{BDCE8BBA-886F-4795-B2C0-CF76E5B21A20}" srcOrd="1" destOrd="0" parTransId="{ABF92908-C961-4368-8501-D5FA2521B6F5}" sibTransId="{2A7EBE42-B76A-4496-91D9-B5F63E357116}"/>
    <dgm:cxn modelId="{54B3E7F2-93D3-4BB4-BBB8-B1D203DEAC8F}" type="presOf" srcId="{EF49D756-CB1B-40B8-B236-A7769DF21330}" destId="{411FFEC1-FC40-45E2-B846-E17922B399D9}" srcOrd="0" destOrd="1" presId="urn:microsoft.com/office/officeart/2005/8/layout/vList2"/>
    <dgm:cxn modelId="{36457CF5-F5C9-4C3B-B356-149DC1E4F521}" srcId="{B4EE3584-01B7-49D4-9223-96271F1CA386}" destId="{88FAA620-9221-4436-82CF-0B3399D5F5EA}" srcOrd="0" destOrd="0" parTransId="{65E02F2A-F9E7-4381-A796-3CD3B41367B6}" sibTransId="{9A21601C-AA16-4939-B31D-C4706C05269B}"/>
    <dgm:cxn modelId="{9F6596F5-9994-49F8-9E5F-352C24011D24}" type="presOf" srcId="{D5796A49-15EF-43F2-909B-19AB2A9A3D6C}" destId="{175AD747-2F1C-409B-A8B4-CFE4169CF977}" srcOrd="0" destOrd="3" presId="urn:microsoft.com/office/officeart/2005/8/layout/vList2"/>
    <dgm:cxn modelId="{A304C879-3769-481A-9F1B-C04D350D2CBF}" type="presParOf" srcId="{9541DA54-49BF-458B-A167-D94FF7D9FAAE}" destId="{AF199154-6C30-45D3-BC7A-0D7998F40CE6}" srcOrd="0" destOrd="0" presId="urn:microsoft.com/office/officeart/2005/8/layout/vList2"/>
    <dgm:cxn modelId="{7DA416D7-DFAE-4730-919A-717E7E557EF6}" type="presParOf" srcId="{9541DA54-49BF-458B-A167-D94FF7D9FAAE}" destId="{26A1BFB7-0B56-4537-8645-D9E8A06051C9}" srcOrd="1" destOrd="0" presId="urn:microsoft.com/office/officeart/2005/8/layout/vList2"/>
    <dgm:cxn modelId="{67E1F579-BEB9-4CFF-8F92-56C01ADBE554}" type="presParOf" srcId="{9541DA54-49BF-458B-A167-D94FF7D9FAAE}" destId="{B3CFEC82-BE36-4E6D-B45C-7D386BBA006F}" srcOrd="2" destOrd="0" presId="urn:microsoft.com/office/officeart/2005/8/layout/vList2"/>
    <dgm:cxn modelId="{3CFA15B7-3698-439B-AC80-7A9F15F92289}" type="presParOf" srcId="{9541DA54-49BF-458B-A167-D94FF7D9FAAE}" destId="{4157B935-D536-4AF5-98C9-AE012DB44AD4}" srcOrd="3" destOrd="0" presId="urn:microsoft.com/office/officeart/2005/8/layout/vList2"/>
    <dgm:cxn modelId="{44FDD68E-1259-414B-A146-8B8BD36DFE0C}" type="presParOf" srcId="{9541DA54-49BF-458B-A167-D94FF7D9FAAE}" destId="{1E7495C3-D615-473D-9B78-189C3CD972DE}" srcOrd="4" destOrd="0" presId="urn:microsoft.com/office/officeart/2005/8/layout/vList2"/>
    <dgm:cxn modelId="{9033D997-2999-4C4B-AB1D-12A004758FAD}" type="presParOf" srcId="{9541DA54-49BF-458B-A167-D94FF7D9FAAE}" destId="{411FFEC1-FC40-45E2-B846-E17922B399D9}" srcOrd="5" destOrd="0" presId="urn:microsoft.com/office/officeart/2005/8/layout/vList2"/>
    <dgm:cxn modelId="{7653AFCB-6419-4F4E-BD16-AF69CF8913C2}" type="presParOf" srcId="{9541DA54-49BF-458B-A167-D94FF7D9FAAE}" destId="{5F2D4D5F-8832-4D04-93DA-F4FD02DC5CB2}" srcOrd="6" destOrd="0" presId="urn:microsoft.com/office/officeart/2005/8/layout/vList2"/>
    <dgm:cxn modelId="{B76D28CE-DE45-47CF-93FB-8AEC086FE8E4}" type="presParOf" srcId="{9541DA54-49BF-458B-A167-D94FF7D9FAAE}" destId="{175AD747-2F1C-409B-A8B4-CFE4169CF97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1113F-96A2-4928-9459-9C7F3071BE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0FDD4B-948C-4C20-9A9A-6C183F78D4D6}">
      <dgm:prSet phldr="0" custT="1"/>
      <dgm:spPr/>
      <dgm:t>
        <a:bodyPr/>
        <a:lstStyle/>
        <a:p>
          <a:pPr rtl="0"/>
          <a:r>
            <a:rPr lang="fi-FI" sz="1800" b="0">
              <a:latin typeface="Calibri Light" panose="020F0302020204030204"/>
            </a:rPr>
            <a:t>Varhainen puuttuminen ja haastattelu, jotta opitaan tunnistamaan erikoisavun tarve ajoissa </a:t>
          </a:r>
          <a:endParaRPr lang="fi-FI" sz="1800" b="0"/>
        </a:p>
      </dgm:t>
    </dgm:pt>
    <dgm:pt modelId="{32B4018D-342B-4580-A0F0-39B838923F62}" type="parTrans" cxnId="{6CA714A6-8056-4B7D-BB09-F364FD226549}">
      <dgm:prSet/>
      <dgm:spPr/>
      <dgm:t>
        <a:bodyPr/>
        <a:lstStyle/>
        <a:p>
          <a:endParaRPr lang="en-US" sz="1800"/>
        </a:p>
      </dgm:t>
    </dgm:pt>
    <dgm:pt modelId="{B582C35A-F569-431F-A881-994B13424F23}" type="sibTrans" cxnId="{6CA714A6-8056-4B7D-BB09-F364FD226549}">
      <dgm:prSet/>
      <dgm:spPr/>
      <dgm:t>
        <a:bodyPr/>
        <a:lstStyle/>
        <a:p>
          <a:endParaRPr lang="en-US" sz="1800"/>
        </a:p>
      </dgm:t>
    </dgm:pt>
    <dgm:pt modelId="{37A98F89-2EBD-4B20-9802-E74A23DC8058}">
      <dgm:prSet phldr="0" custT="1"/>
      <dgm:spPr/>
      <dgm:t>
        <a:bodyPr/>
        <a:lstStyle/>
        <a:p>
          <a:pPr rtl="0"/>
          <a:r>
            <a:rPr lang="fi-FI" sz="1800">
              <a:latin typeface="Calibri Light" panose="020F0302020204030204"/>
            </a:rPr>
            <a:t> Lapsuus, perimä ja ympäristötekijät </a:t>
          </a:r>
          <a:endParaRPr lang="fi-FI" sz="1800"/>
        </a:p>
      </dgm:t>
    </dgm:pt>
    <dgm:pt modelId="{068BFA56-8DED-4E1F-90A6-A34BA97CB9D8}" type="parTrans" cxnId="{22A0A782-F252-4B20-9A35-6E695A583CB8}">
      <dgm:prSet/>
      <dgm:spPr/>
      <dgm:t>
        <a:bodyPr/>
        <a:lstStyle/>
        <a:p>
          <a:endParaRPr lang="en-US" sz="1800"/>
        </a:p>
      </dgm:t>
    </dgm:pt>
    <dgm:pt modelId="{7C15D9FB-1349-4FEC-A6D5-2C6B24238C67}" type="sibTrans" cxnId="{22A0A782-F252-4B20-9A35-6E695A583CB8}">
      <dgm:prSet/>
      <dgm:spPr/>
      <dgm:t>
        <a:bodyPr/>
        <a:lstStyle/>
        <a:p>
          <a:endParaRPr lang="en-US" sz="1800"/>
        </a:p>
      </dgm:t>
    </dgm:pt>
    <dgm:pt modelId="{53439BBB-AABB-417B-BA90-4EBCFB626A56}">
      <dgm:prSet phldr="0" custT="1"/>
      <dgm:spPr/>
      <dgm:t>
        <a:bodyPr/>
        <a:lstStyle/>
        <a:p>
          <a:pPr rtl="0"/>
          <a:r>
            <a:rPr lang="fi-FI" sz="1800">
              <a:latin typeface="Calibri Light" panose="020F0302020204030204"/>
            </a:rPr>
            <a:t> Työttömyys, päihteet, epäterveelliset elintavat</a:t>
          </a:r>
          <a:endParaRPr lang="fi-FI" sz="1800"/>
        </a:p>
      </dgm:t>
    </dgm:pt>
    <dgm:pt modelId="{570DD72C-663C-42EA-AAA9-84A5D073B185}" type="parTrans" cxnId="{A4EA6F45-857B-4ACB-AD69-9E59E10891F0}">
      <dgm:prSet/>
      <dgm:spPr/>
      <dgm:t>
        <a:bodyPr/>
        <a:lstStyle/>
        <a:p>
          <a:endParaRPr lang="en-US" sz="1800"/>
        </a:p>
      </dgm:t>
    </dgm:pt>
    <dgm:pt modelId="{BD8C0001-E0F6-43F5-9FDE-D9FB0B5A09EC}" type="sibTrans" cxnId="{A4EA6F45-857B-4ACB-AD69-9E59E10891F0}">
      <dgm:prSet/>
      <dgm:spPr/>
      <dgm:t>
        <a:bodyPr/>
        <a:lstStyle/>
        <a:p>
          <a:endParaRPr lang="en-US" sz="1800"/>
        </a:p>
      </dgm:t>
    </dgm:pt>
    <dgm:pt modelId="{83DD188E-FD7C-4455-BF18-5EC0D4D2DC8D}">
      <dgm:prSet phldr="0" custT="1"/>
      <dgm:spPr/>
      <dgm:t>
        <a:bodyPr/>
        <a:lstStyle/>
        <a:p>
          <a:pPr rtl="0"/>
          <a:r>
            <a:rPr lang="fi-FI" sz="1800">
              <a:latin typeface="Calibri Light" panose="020F0302020204030204"/>
            </a:rPr>
            <a:t> Internetin liikakäyttö ja sosiaalinen eristäytyminen</a:t>
          </a:r>
          <a:endParaRPr lang="fi-FI" sz="1800"/>
        </a:p>
      </dgm:t>
    </dgm:pt>
    <dgm:pt modelId="{C7B0679A-D10C-4115-89A3-F277C4F1B8F6}" type="parTrans" cxnId="{0B51F5A3-E4F2-4D38-9D90-20AD740C42A8}">
      <dgm:prSet/>
      <dgm:spPr/>
      <dgm:t>
        <a:bodyPr/>
        <a:lstStyle/>
        <a:p>
          <a:endParaRPr lang="en-US" sz="1800"/>
        </a:p>
      </dgm:t>
    </dgm:pt>
    <dgm:pt modelId="{58805457-2C0C-4990-B733-07422E92D67C}" type="sibTrans" cxnId="{0B51F5A3-E4F2-4D38-9D90-20AD740C42A8}">
      <dgm:prSet/>
      <dgm:spPr/>
      <dgm:t>
        <a:bodyPr/>
        <a:lstStyle/>
        <a:p>
          <a:endParaRPr lang="en-US" sz="1800"/>
        </a:p>
      </dgm:t>
    </dgm:pt>
    <dgm:pt modelId="{C8C6AECE-DE82-436C-BE66-B046CCBE694F}">
      <dgm:prSet phldr="0" custT="1"/>
      <dgm:spPr/>
      <dgm:t>
        <a:bodyPr/>
        <a:lstStyle/>
        <a:p>
          <a:pPr rtl="0"/>
          <a:r>
            <a:rPr lang="fi-FI" sz="1800">
              <a:latin typeface="Calibri Light" panose="020F0302020204030204"/>
            </a:rPr>
            <a:t> Tarjotaan apua,  jotta löydetään he, ketkä kykenevät ja haluavat tukea ottaa vastaan</a:t>
          </a:r>
          <a:endParaRPr lang="fi-FI" sz="1800"/>
        </a:p>
      </dgm:t>
    </dgm:pt>
    <dgm:pt modelId="{14C27ACB-2DE4-4FF9-8533-50A6A3282252}" type="parTrans" cxnId="{E8E58B4F-7059-4FD0-86F3-36F576696E81}">
      <dgm:prSet/>
      <dgm:spPr/>
      <dgm:t>
        <a:bodyPr/>
        <a:lstStyle/>
        <a:p>
          <a:endParaRPr lang="en-US" sz="1800"/>
        </a:p>
      </dgm:t>
    </dgm:pt>
    <dgm:pt modelId="{2A400B2B-2040-4FF2-A185-41F6B3DB9D37}" type="sibTrans" cxnId="{E8E58B4F-7059-4FD0-86F3-36F576696E81}">
      <dgm:prSet/>
      <dgm:spPr/>
      <dgm:t>
        <a:bodyPr/>
        <a:lstStyle/>
        <a:p>
          <a:endParaRPr lang="en-US" sz="1800"/>
        </a:p>
      </dgm:t>
    </dgm:pt>
    <dgm:pt modelId="{DD7FCD34-B09E-4797-9B04-8E3BB676B7B9}" type="pres">
      <dgm:prSet presAssocID="{2E01113F-96A2-4928-9459-9C7F3071BE13}" presName="linear" presStyleCnt="0">
        <dgm:presLayoutVars>
          <dgm:animLvl val="lvl"/>
          <dgm:resizeHandles val="exact"/>
        </dgm:presLayoutVars>
      </dgm:prSet>
      <dgm:spPr/>
    </dgm:pt>
    <dgm:pt modelId="{4418AAD5-8948-44F0-9946-0BB86FAB0463}" type="pres">
      <dgm:prSet presAssocID="{960FDD4B-948C-4C20-9A9A-6C183F78D4D6}" presName="parentText" presStyleLbl="node1" presStyleIdx="0" presStyleCnt="5" custLinFactNeighborX="-12844" custLinFactNeighborY="-72370">
        <dgm:presLayoutVars>
          <dgm:chMax val="0"/>
          <dgm:bulletEnabled val="1"/>
        </dgm:presLayoutVars>
      </dgm:prSet>
      <dgm:spPr/>
    </dgm:pt>
    <dgm:pt modelId="{B1C1FA40-65FB-4C9D-A9C4-08A2A9B006BE}" type="pres">
      <dgm:prSet presAssocID="{B582C35A-F569-431F-A881-994B13424F23}" presName="spacer" presStyleCnt="0"/>
      <dgm:spPr/>
    </dgm:pt>
    <dgm:pt modelId="{AD90BAD9-4E66-4667-AAC7-3F997F872CE5}" type="pres">
      <dgm:prSet presAssocID="{37A98F89-2EBD-4B20-9802-E74A23DC80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038DEFE-04F5-41DD-A723-B7CD9684AC4B}" type="pres">
      <dgm:prSet presAssocID="{7C15D9FB-1349-4FEC-A6D5-2C6B24238C67}" presName="spacer" presStyleCnt="0"/>
      <dgm:spPr/>
    </dgm:pt>
    <dgm:pt modelId="{5853E95C-1254-490F-852F-766D10BE65E1}" type="pres">
      <dgm:prSet presAssocID="{53439BBB-AABB-417B-BA90-4EBCFB626A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04D23A-9C3B-43CB-A740-0FC94E20945B}" type="pres">
      <dgm:prSet presAssocID="{BD8C0001-E0F6-43F5-9FDE-D9FB0B5A09EC}" presName="spacer" presStyleCnt="0"/>
      <dgm:spPr/>
    </dgm:pt>
    <dgm:pt modelId="{5B8823E7-62E6-45F2-BC3C-09C4E2046C3E}" type="pres">
      <dgm:prSet presAssocID="{83DD188E-FD7C-4455-BF18-5EC0D4D2DC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5396DE-E95C-462A-BA39-3E4A525B3664}" type="pres">
      <dgm:prSet presAssocID="{58805457-2C0C-4990-B733-07422E92D67C}" presName="spacer" presStyleCnt="0"/>
      <dgm:spPr/>
    </dgm:pt>
    <dgm:pt modelId="{49AC7110-8FD2-4EB1-A2E3-2E25324B6E01}" type="pres">
      <dgm:prSet presAssocID="{C8C6AECE-DE82-436C-BE66-B046CCBE694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F7EB2A-89F9-4DEF-B292-543607629474}" type="presOf" srcId="{53439BBB-AABB-417B-BA90-4EBCFB626A56}" destId="{5853E95C-1254-490F-852F-766D10BE65E1}" srcOrd="0" destOrd="0" presId="urn:microsoft.com/office/officeart/2005/8/layout/vList2"/>
    <dgm:cxn modelId="{A4EA6F45-857B-4ACB-AD69-9E59E10891F0}" srcId="{2E01113F-96A2-4928-9459-9C7F3071BE13}" destId="{53439BBB-AABB-417B-BA90-4EBCFB626A56}" srcOrd="2" destOrd="0" parTransId="{570DD72C-663C-42EA-AAA9-84A5D073B185}" sibTransId="{BD8C0001-E0F6-43F5-9FDE-D9FB0B5A09EC}"/>
    <dgm:cxn modelId="{E656D369-2768-4CAC-A984-4245C5471F92}" type="presOf" srcId="{C8C6AECE-DE82-436C-BE66-B046CCBE694F}" destId="{49AC7110-8FD2-4EB1-A2E3-2E25324B6E01}" srcOrd="0" destOrd="0" presId="urn:microsoft.com/office/officeart/2005/8/layout/vList2"/>
    <dgm:cxn modelId="{E8E58B4F-7059-4FD0-86F3-36F576696E81}" srcId="{2E01113F-96A2-4928-9459-9C7F3071BE13}" destId="{C8C6AECE-DE82-436C-BE66-B046CCBE694F}" srcOrd="4" destOrd="0" parTransId="{14C27ACB-2DE4-4FF9-8533-50A6A3282252}" sibTransId="{2A400B2B-2040-4FF2-A185-41F6B3DB9D37}"/>
    <dgm:cxn modelId="{A1A2D579-79F9-48C1-9F27-0E80A7E2A836}" type="presOf" srcId="{83DD188E-FD7C-4455-BF18-5EC0D4D2DC8D}" destId="{5B8823E7-62E6-45F2-BC3C-09C4E2046C3E}" srcOrd="0" destOrd="0" presId="urn:microsoft.com/office/officeart/2005/8/layout/vList2"/>
    <dgm:cxn modelId="{22A0A782-F252-4B20-9A35-6E695A583CB8}" srcId="{2E01113F-96A2-4928-9459-9C7F3071BE13}" destId="{37A98F89-2EBD-4B20-9802-E74A23DC8058}" srcOrd="1" destOrd="0" parTransId="{068BFA56-8DED-4E1F-90A6-A34BA97CB9D8}" sibTransId="{7C15D9FB-1349-4FEC-A6D5-2C6B24238C67}"/>
    <dgm:cxn modelId="{4009D69C-6EF6-4182-ADD5-6C4520B18A39}" type="presOf" srcId="{2E01113F-96A2-4928-9459-9C7F3071BE13}" destId="{DD7FCD34-B09E-4797-9B04-8E3BB676B7B9}" srcOrd="0" destOrd="0" presId="urn:microsoft.com/office/officeart/2005/8/layout/vList2"/>
    <dgm:cxn modelId="{0B51F5A3-E4F2-4D38-9D90-20AD740C42A8}" srcId="{2E01113F-96A2-4928-9459-9C7F3071BE13}" destId="{83DD188E-FD7C-4455-BF18-5EC0D4D2DC8D}" srcOrd="3" destOrd="0" parTransId="{C7B0679A-D10C-4115-89A3-F277C4F1B8F6}" sibTransId="{58805457-2C0C-4990-B733-07422E92D67C}"/>
    <dgm:cxn modelId="{6CA714A6-8056-4B7D-BB09-F364FD226549}" srcId="{2E01113F-96A2-4928-9459-9C7F3071BE13}" destId="{960FDD4B-948C-4C20-9A9A-6C183F78D4D6}" srcOrd="0" destOrd="0" parTransId="{32B4018D-342B-4580-A0F0-39B838923F62}" sibTransId="{B582C35A-F569-431F-A881-994B13424F23}"/>
    <dgm:cxn modelId="{824CB5BD-70F5-48DE-98B2-3C0CE3B8DE37}" type="presOf" srcId="{960FDD4B-948C-4C20-9A9A-6C183F78D4D6}" destId="{4418AAD5-8948-44F0-9946-0BB86FAB0463}" srcOrd="0" destOrd="0" presId="urn:microsoft.com/office/officeart/2005/8/layout/vList2"/>
    <dgm:cxn modelId="{A8CDF2CB-7BE9-4D63-A8A4-EEB7F9974E3C}" type="presOf" srcId="{37A98F89-2EBD-4B20-9802-E74A23DC8058}" destId="{AD90BAD9-4E66-4667-AAC7-3F997F872CE5}" srcOrd="0" destOrd="0" presId="urn:microsoft.com/office/officeart/2005/8/layout/vList2"/>
    <dgm:cxn modelId="{9A45C517-1CB8-4918-8DC0-5B3C899E2009}" type="presParOf" srcId="{DD7FCD34-B09E-4797-9B04-8E3BB676B7B9}" destId="{4418AAD5-8948-44F0-9946-0BB86FAB0463}" srcOrd="0" destOrd="0" presId="urn:microsoft.com/office/officeart/2005/8/layout/vList2"/>
    <dgm:cxn modelId="{35AB712F-0FAE-4233-87B6-CD14C3378E8F}" type="presParOf" srcId="{DD7FCD34-B09E-4797-9B04-8E3BB676B7B9}" destId="{B1C1FA40-65FB-4C9D-A9C4-08A2A9B006BE}" srcOrd="1" destOrd="0" presId="urn:microsoft.com/office/officeart/2005/8/layout/vList2"/>
    <dgm:cxn modelId="{C9589530-0DE0-4EA9-855C-1A6EEEB985E2}" type="presParOf" srcId="{DD7FCD34-B09E-4797-9B04-8E3BB676B7B9}" destId="{AD90BAD9-4E66-4667-AAC7-3F997F872CE5}" srcOrd="2" destOrd="0" presId="urn:microsoft.com/office/officeart/2005/8/layout/vList2"/>
    <dgm:cxn modelId="{7555F99A-F937-42CA-8A86-D87744E01D58}" type="presParOf" srcId="{DD7FCD34-B09E-4797-9B04-8E3BB676B7B9}" destId="{C038DEFE-04F5-41DD-A723-B7CD9684AC4B}" srcOrd="3" destOrd="0" presId="urn:microsoft.com/office/officeart/2005/8/layout/vList2"/>
    <dgm:cxn modelId="{2D7E4EEC-AF4D-474A-842C-5C41924E5A52}" type="presParOf" srcId="{DD7FCD34-B09E-4797-9B04-8E3BB676B7B9}" destId="{5853E95C-1254-490F-852F-766D10BE65E1}" srcOrd="4" destOrd="0" presId="urn:microsoft.com/office/officeart/2005/8/layout/vList2"/>
    <dgm:cxn modelId="{B1A85CBA-A5BF-42D7-8E49-A280B3B7AD55}" type="presParOf" srcId="{DD7FCD34-B09E-4797-9B04-8E3BB676B7B9}" destId="{5104D23A-9C3B-43CB-A740-0FC94E20945B}" srcOrd="5" destOrd="0" presId="urn:microsoft.com/office/officeart/2005/8/layout/vList2"/>
    <dgm:cxn modelId="{E75CE3F1-F5DA-4ACF-8CA6-012D1C9F24E1}" type="presParOf" srcId="{DD7FCD34-B09E-4797-9B04-8E3BB676B7B9}" destId="{5B8823E7-62E6-45F2-BC3C-09C4E2046C3E}" srcOrd="6" destOrd="0" presId="urn:microsoft.com/office/officeart/2005/8/layout/vList2"/>
    <dgm:cxn modelId="{A977E182-E2C3-4012-A1E2-64B1620E1600}" type="presParOf" srcId="{DD7FCD34-B09E-4797-9B04-8E3BB676B7B9}" destId="{3E5396DE-E95C-462A-BA39-3E4A525B3664}" srcOrd="7" destOrd="0" presId="urn:microsoft.com/office/officeart/2005/8/layout/vList2"/>
    <dgm:cxn modelId="{9792AB1A-1003-4F3C-8E15-48A616F01468}" type="presParOf" srcId="{DD7FCD34-B09E-4797-9B04-8E3BB676B7B9}" destId="{49AC7110-8FD2-4EB1-A2E3-2E25324B6E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99154-6C30-45D3-BC7A-0D7998F40CE6}">
      <dsp:nvSpPr>
        <dsp:cNvPr id="0" name=""/>
        <dsp:cNvSpPr/>
      </dsp:nvSpPr>
      <dsp:spPr>
        <a:xfrm>
          <a:off x="0" y="90178"/>
          <a:ext cx="1067436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/>
            <a:t>Digituen eri muodot tutuksi.</a:t>
          </a:r>
          <a:endParaRPr lang="en-US" sz="2100" kern="1200"/>
        </a:p>
      </dsp:txBody>
      <dsp:txXfrm>
        <a:off x="24588" y="114766"/>
        <a:ext cx="10625192" cy="454509"/>
      </dsp:txXfrm>
    </dsp:sp>
    <dsp:sp modelId="{26A1BFB7-0B56-4537-8645-D9E8A06051C9}">
      <dsp:nvSpPr>
        <dsp:cNvPr id="0" name=""/>
        <dsp:cNvSpPr/>
      </dsp:nvSpPr>
      <dsp:spPr>
        <a:xfrm>
          <a:off x="0" y="593863"/>
          <a:ext cx="10674368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Digituki-käsite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 dirty="0"/>
            <a:t>Miten tarjota digitukea ja motivoida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 dirty="0"/>
            <a:t>Digitaalinen työote. Digituki osaksi työnkuvaa.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593863"/>
        <a:ext cx="10674368" cy="825930"/>
      </dsp:txXfrm>
    </dsp:sp>
    <dsp:sp modelId="{B3CFEC82-BE36-4E6D-B45C-7D386BBA006F}">
      <dsp:nvSpPr>
        <dsp:cNvPr id="0" name=""/>
        <dsp:cNvSpPr/>
      </dsp:nvSpPr>
      <dsp:spPr>
        <a:xfrm>
          <a:off x="0" y="1419793"/>
          <a:ext cx="1067436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/>
            <a:t>Digituen eettisyys/luottamuksellisuus</a:t>
          </a:r>
          <a:endParaRPr lang="en-US" sz="2100" kern="1200"/>
        </a:p>
      </dsp:txBody>
      <dsp:txXfrm>
        <a:off x="24588" y="1444381"/>
        <a:ext cx="10625192" cy="454509"/>
      </dsp:txXfrm>
    </dsp:sp>
    <dsp:sp modelId="{4157B935-D536-4AF5-98C9-AE012DB44AD4}">
      <dsp:nvSpPr>
        <dsp:cNvPr id="0" name=""/>
        <dsp:cNvSpPr/>
      </dsp:nvSpPr>
      <dsp:spPr>
        <a:xfrm>
          <a:off x="0" y="1923478"/>
          <a:ext cx="1067436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1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 dirty="0">
              <a:latin typeface="Calibri Light" panose="020F0302020204030204"/>
            </a:rPr>
            <a:t> Sähköisiä palveluja koskeva lainsäädäntö ja eettiset ohjeet sekä rajoitteet.</a:t>
          </a:r>
          <a:endParaRPr lang="fi-FI" sz="1600" b="1" kern="1200" dirty="0">
            <a:solidFill>
              <a:srgbClr val="FF0000"/>
            </a:solidFill>
            <a:latin typeface="Calibri Light" panose="020F0302020204030204"/>
          </a:endParaRPr>
        </a:p>
      </dsp:txBody>
      <dsp:txXfrm>
        <a:off x="0" y="1923478"/>
        <a:ext cx="10674368" cy="347760"/>
      </dsp:txXfrm>
    </dsp:sp>
    <dsp:sp modelId="{1E7495C3-D615-473D-9B78-189C3CD972DE}">
      <dsp:nvSpPr>
        <dsp:cNvPr id="0" name=""/>
        <dsp:cNvSpPr/>
      </dsp:nvSpPr>
      <dsp:spPr>
        <a:xfrm>
          <a:off x="0" y="2271238"/>
          <a:ext cx="1067436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/>
            <a:t>Tarvittavat taidot jo koulutusvaiheessa ammattihenkilöille.</a:t>
          </a:r>
          <a:endParaRPr lang="en-US" sz="2100" kern="1200"/>
        </a:p>
      </dsp:txBody>
      <dsp:txXfrm>
        <a:off x="24588" y="2295826"/>
        <a:ext cx="10625192" cy="454509"/>
      </dsp:txXfrm>
    </dsp:sp>
    <dsp:sp modelId="{411FFEC1-FC40-45E2-B846-E17922B399D9}">
      <dsp:nvSpPr>
        <dsp:cNvPr id="0" name=""/>
        <dsp:cNvSpPr/>
      </dsp:nvSpPr>
      <dsp:spPr>
        <a:xfrm>
          <a:off x="0" y="2774923"/>
          <a:ext cx="10674368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Taitojen vahvistaminen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Kuinka auttaa löytämään ratkaisuja laitteen käyttöön tai sähköiseen asiointiin.</a:t>
          </a:r>
          <a:endParaRPr lang="en-US" sz="1600" kern="1200"/>
        </a:p>
      </dsp:txBody>
      <dsp:txXfrm>
        <a:off x="0" y="2774923"/>
        <a:ext cx="10674368" cy="554242"/>
      </dsp:txXfrm>
    </dsp:sp>
    <dsp:sp modelId="{5F2D4D5F-8832-4D04-93DA-F4FD02DC5CB2}">
      <dsp:nvSpPr>
        <dsp:cNvPr id="0" name=""/>
        <dsp:cNvSpPr/>
      </dsp:nvSpPr>
      <dsp:spPr>
        <a:xfrm>
          <a:off x="0" y="3329165"/>
          <a:ext cx="1067436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/>
            <a:t>Erityistukea tarvitsevien asiakasryhmien tunnistaminen.</a:t>
          </a:r>
          <a:endParaRPr lang="en-US" sz="2100" kern="1200"/>
        </a:p>
      </dsp:txBody>
      <dsp:txXfrm>
        <a:off x="24588" y="3353753"/>
        <a:ext cx="10625192" cy="454509"/>
      </dsp:txXfrm>
    </dsp:sp>
    <dsp:sp modelId="{175AD747-2F1C-409B-A8B4-CFE4169CF977}">
      <dsp:nvSpPr>
        <dsp:cNvPr id="0" name=""/>
        <dsp:cNvSpPr/>
      </dsp:nvSpPr>
      <dsp:spPr>
        <a:xfrm>
          <a:off x="0" y="3832850"/>
          <a:ext cx="10674368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91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Vahvistaa yhdenvertaisuutta ja ehkäistään syrjäytymistä.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Kuinka kohderyhmä saadaan kiinnostumaan digipalvelun käytöstä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Asiakkaan toimintarajoitteiden tunnistaminen.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1" kern="1200"/>
            <a:t>Asunnottomuutta kokeneet, päihderiippuvaiset, vakavasti vähävaraiset ja muuten heikommassa asemassa olevat.</a:t>
          </a:r>
          <a:endParaRPr lang="en-US" sz="1600" b="1" kern="1200"/>
        </a:p>
      </dsp:txBody>
      <dsp:txXfrm>
        <a:off x="0" y="3832850"/>
        <a:ext cx="10674368" cy="110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8AAD5-8948-44F0-9946-0BB86FAB0463}">
      <dsp:nvSpPr>
        <dsp:cNvPr id="0" name=""/>
        <dsp:cNvSpPr/>
      </dsp:nvSpPr>
      <dsp:spPr>
        <a:xfrm>
          <a:off x="0" y="0"/>
          <a:ext cx="4718657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>
              <a:latin typeface="Calibri Light" panose="020F0302020204030204"/>
            </a:rPr>
            <a:t>Varhainen puuttuminen ja haastattelu, jotta opitaan tunnistamaan erikoisavun tarve ajoissa </a:t>
          </a:r>
          <a:endParaRPr lang="fi-FI" sz="1800" b="0" kern="1200"/>
        </a:p>
      </dsp:txBody>
      <dsp:txXfrm>
        <a:off x="34726" y="34726"/>
        <a:ext cx="4649205" cy="641908"/>
      </dsp:txXfrm>
    </dsp:sp>
    <dsp:sp modelId="{AD90BAD9-4E66-4667-AAC7-3F997F872CE5}">
      <dsp:nvSpPr>
        <dsp:cNvPr id="0" name=""/>
        <dsp:cNvSpPr/>
      </dsp:nvSpPr>
      <dsp:spPr>
        <a:xfrm>
          <a:off x="0" y="839705"/>
          <a:ext cx="4718657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 Light" panose="020F0302020204030204"/>
            </a:rPr>
            <a:t> Lapsuus, perimä ja ympäristötekijät </a:t>
          </a:r>
          <a:endParaRPr lang="fi-FI" sz="1800" kern="1200"/>
        </a:p>
      </dsp:txBody>
      <dsp:txXfrm>
        <a:off x="34726" y="874431"/>
        <a:ext cx="4649205" cy="641908"/>
      </dsp:txXfrm>
    </dsp:sp>
    <dsp:sp modelId="{5853E95C-1254-490F-852F-766D10BE65E1}">
      <dsp:nvSpPr>
        <dsp:cNvPr id="0" name=""/>
        <dsp:cNvSpPr/>
      </dsp:nvSpPr>
      <dsp:spPr>
        <a:xfrm>
          <a:off x="0" y="1660505"/>
          <a:ext cx="4718657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 Light" panose="020F0302020204030204"/>
            </a:rPr>
            <a:t> Työttömyys, päihteet, epäterveelliset elintavat</a:t>
          </a:r>
          <a:endParaRPr lang="fi-FI" sz="1800" kern="1200"/>
        </a:p>
      </dsp:txBody>
      <dsp:txXfrm>
        <a:off x="34726" y="1695231"/>
        <a:ext cx="4649205" cy="641908"/>
      </dsp:txXfrm>
    </dsp:sp>
    <dsp:sp modelId="{5B8823E7-62E6-45F2-BC3C-09C4E2046C3E}">
      <dsp:nvSpPr>
        <dsp:cNvPr id="0" name=""/>
        <dsp:cNvSpPr/>
      </dsp:nvSpPr>
      <dsp:spPr>
        <a:xfrm>
          <a:off x="0" y="2481305"/>
          <a:ext cx="4718657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 Light" panose="020F0302020204030204"/>
            </a:rPr>
            <a:t> Internetin liikakäyttö ja sosiaalinen eristäytyminen</a:t>
          </a:r>
          <a:endParaRPr lang="fi-FI" sz="1800" kern="1200"/>
        </a:p>
      </dsp:txBody>
      <dsp:txXfrm>
        <a:off x="34726" y="2516031"/>
        <a:ext cx="4649205" cy="641908"/>
      </dsp:txXfrm>
    </dsp:sp>
    <dsp:sp modelId="{49AC7110-8FD2-4EB1-A2E3-2E25324B6E01}">
      <dsp:nvSpPr>
        <dsp:cNvPr id="0" name=""/>
        <dsp:cNvSpPr/>
      </dsp:nvSpPr>
      <dsp:spPr>
        <a:xfrm>
          <a:off x="0" y="3302105"/>
          <a:ext cx="4718657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latin typeface="Calibri Light" panose="020F0302020204030204"/>
            </a:rPr>
            <a:t> Tarjotaan apua,  jotta löydetään he, ketkä kykenevät ja haluavat tukea ottaa vastaan</a:t>
          </a:r>
          <a:endParaRPr lang="fi-FI" sz="1800" kern="1200"/>
        </a:p>
      </dsp:txBody>
      <dsp:txXfrm>
        <a:off x="34726" y="3336831"/>
        <a:ext cx="4649205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CA56-179B-44BC-B7BD-32FB1D93DD99}" type="datetimeFigureOut">
              <a:rPr lang="fi-FI" smtClean="0"/>
              <a:t>6.12.2022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54426-3053-4D25-AC1B-478AE0C94E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04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54426-3053-4D25-AC1B-478AE0C94E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20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54426-3053-4D25-AC1B-478AE0C94E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12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54426-3053-4D25-AC1B-478AE0C94E3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82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0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15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12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5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3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55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89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5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92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78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4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C6E78E8-BCEF-486D-B0CC-B4603D400741}" type="datetimeFigureOut">
              <a:rPr lang="fi-FI" smtClean="0"/>
              <a:t>7.12.2022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AC7960B-AE74-40FE-AB11-EB4606450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2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NL3Cs0cdJQ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B3472-E648-CA62-0777-C4C30C2AE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335280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DIGIOSAAMISEN VAHVISTAMISEN ALUSTA TERVEYDENHUOLLON OPISKELIJOILLE JA AMMATTILAISILLE</a:t>
            </a:r>
            <a:br>
              <a:rPr lang="fi-FI" sz="5000" dirty="0"/>
            </a:br>
            <a:endParaRPr lang="fi-FI" sz="5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72F7EB-345C-A1C9-8B67-4B4F52BB8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4141559" cy="164592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Yhteistyössä Sininauhaliitto ja Metropolia, 2022</a:t>
            </a:r>
          </a:p>
          <a:p>
            <a:pPr algn="l"/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Monialainen Innovaatioprojekti XX00DZ39-3009</a:t>
            </a:r>
          </a:p>
          <a:p>
            <a:pPr algn="l"/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Johanna Lahti, Maija Pavlova ja Moona </a:t>
            </a:r>
            <a:r>
              <a:rPr lang="fi-FI" sz="2800" dirty="0" err="1">
                <a:latin typeface="Arial" panose="020B0604020202020204" pitchFamily="34" charset="0"/>
                <a:cs typeface="Arial" panose="020B0604020202020204" pitchFamily="34" charset="0"/>
              </a:rPr>
              <a:t>Pynninen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600" dirty="0"/>
          </a:p>
          <a:p>
            <a:endParaRPr lang="fi-FI" sz="2600" dirty="0"/>
          </a:p>
          <a:p>
            <a:endParaRPr lang="fi-FI" sz="2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A06A48-559D-DDC9-6975-5972F2483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953" b="5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833882-0E3A-4FA6-DEFC-89C708D45F7C}"/>
              </a:ext>
            </a:extLst>
          </p:cNvPr>
          <p:cNvSpPr txBox="1"/>
          <p:nvPr/>
        </p:nvSpPr>
        <p:spPr>
          <a:xfrm>
            <a:off x="6889898" y="6475228"/>
            <a:ext cx="6397256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Kuva: Sininauhaliitto 2022. Digituen Symboli</a:t>
            </a:r>
          </a:p>
        </p:txBody>
      </p:sp>
    </p:spTree>
    <p:extLst>
      <p:ext uri="{BB962C8B-B14F-4D97-AF65-F5344CB8AC3E}">
        <p14:creationId xmlns:p14="http://schemas.microsoft.com/office/powerpoint/2010/main" val="246470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683203-1990-9D43-FB1E-5451E7CC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br>
              <a:rPr lang="fi-FI" sz="3800"/>
            </a:br>
            <a:r>
              <a:rPr lang="fi-FI" sz="3800"/>
              <a:t>SISÄLTÖ</a:t>
            </a:r>
            <a:br>
              <a:rPr lang="fi-FI" sz="3800"/>
            </a:br>
            <a:endParaRPr lang="fi-FI" sz="3800"/>
          </a:p>
        </p:txBody>
      </p:sp>
      <p:pic>
        <p:nvPicPr>
          <p:cNvPr id="6" name="Kuva 5" descr="Näppäimistö ja sydännäppäin">
            <a:extLst>
              <a:ext uri="{FF2B5EF4-FFF2-40B4-BE49-F238E27FC236}">
                <a16:creationId xmlns:a16="http://schemas.microsoft.com/office/drawing/2014/main" id="{88C36F65-B48C-935A-E1E3-8CF0E0490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42675" b="-2"/>
          <a:stretch/>
        </p:blipFill>
        <p:spPr>
          <a:xfrm>
            <a:off x="0" y="0"/>
            <a:ext cx="4077443" cy="686441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F279BE-8228-B97B-0E95-C7A7262EA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MODUULIN TAVOITTEET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YHTEISKUNNASTA SYRJÄYTYMINEN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ERITYISTUKEA TARVITSEVIEN ASIAKASRYHMIEN TUNNISTAMINEN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KESKEISIMMÄT ALUSTAT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RESURSSIEN MAKSIMOINTI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/>
              <a:t>PROJEKTIN TOTEUTUS</a:t>
            </a:r>
          </a:p>
          <a:p>
            <a:pPr marL="0" indent="0">
              <a:buNone/>
            </a:pPr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43403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4E998C-C849-A697-AEDE-DDA87E5A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5" y="404303"/>
            <a:ext cx="10338938" cy="1339958"/>
          </a:xfrm>
        </p:spPr>
        <p:txBody>
          <a:bodyPr>
            <a:normAutofit fontScale="90000"/>
          </a:bodyPr>
          <a:lstStyle/>
          <a:p>
            <a:pPr algn="ctr"/>
            <a:br>
              <a:rPr lang="fi-FI"/>
            </a:br>
            <a:r>
              <a:rPr lang="fi-FI" sz="4900"/>
              <a:t>MODUULIN TAVOITTEET</a:t>
            </a:r>
            <a:br>
              <a:rPr lang="fi-FI"/>
            </a:br>
            <a:endParaRPr lang="fi-FI"/>
          </a:p>
        </p:txBody>
      </p:sp>
      <p:graphicFrame>
        <p:nvGraphicFramePr>
          <p:cNvPr id="22" name="Sisällön paikkamerkki 14">
            <a:extLst>
              <a:ext uri="{FF2B5EF4-FFF2-40B4-BE49-F238E27FC236}">
                <a16:creationId xmlns:a16="http://schemas.microsoft.com/office/drawing/2014/main" id="{7E6D68C0-97A5-F6E5-03A0-2EB50792DB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4110671"/>
              </p:ext>
            </p:extLst>
          </p:nvPr>
        </p:nvGraphicFramePr>
        <p:xfrm>
          <a:off x="963279" y="1523392"/>
          <a:ext cx="10674368" cy="503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22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122340-FFFE-8350-B9EE-1608981C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835" y="1392643"/>
            <a:ext cx="4581525" cy="621962"/>
          </a:xfrm>
        </p:spPr>
        <p:txBody>
          <a:bodyPr>
            <a:normAutofit fontScale="90000"/>
          </a:bodyPr>
          <a:lstStyle/>
          <a:p>
            <a:pPr marL="0" indent="0"/>
            <a:r>
              <a:rPr lang="fi-FI" sz="3600"/>
              <a:t>ERITYISTUKEA TARVITSEVIEN ASIAKASRYHMIEN TUNNISTAMINEN</a:t>
            </a:r>
            <a:br>
              <a:rPr lang="fi-FI"/>
            </a:br>
            <a:br>
              <a:rPr lang="fi-FI"/>
            </a:br>
            <a:endParaRPr lang="fi-FI"/>
          </a:p>
        </p:txBody>
      </p:sp>
      <p:graphicFrame>
        <p:nvGraphicFramePr>
          <p:cNvPr id="11" name="Sisällön paikkamerkki 2">
            <a:extLst>
              <a:ext uri="{FF2B5EF4-FFF2-40B4-BE49-F238E27FC236}">
                <a16:creationId xmlns:a16="http://schemas.microsoft.com/office/drawing/2014/main" id="{96DD5C61-3FC1-5785-F7A5-768AE768E8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0795113"/>
              </p:ext>
            </p:extLst>
          </p:nvPr>
        </p:nvGraphicFramePr>
        <p:xfrm>
          <a:off x="6351323" y="1791242"/>
          <a:ext cx="4718657" cy="403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F7DC875-9FAE-2BDC-FC47-5C9D0F74D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943" y="1912720"/>
            <a:ext cx="4674483" cy="417991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Vaikea aloittaa asioita, asiat jäävät hoitamatta, asiat kasautuvat.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Masennus, taloudellinen ahdinko, häpeä.</a:t>
            </a:r>
            <a:endParaRPr lang="fi-FI" sz="2800" b="1"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Elintavat huononevat, riski sairastua sairauksiin kasvaa.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Itsemurhariski nousee</a:t>
            </a:r>
            <a:endParaRPr lang="fi-FI" sz="2800" b="1"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”Apua” päihteistä, mahdollisen riippuvuuden kehittyminen, syrjäytyminen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/>
              <a:t>Päihderiippuvuus, rikollisuus, mielenterveysongelmat, asunnottomuus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>
                <a:cs typeface="Calibri Light" panose="020F0302020204030204"/>
              </a:rPr>
              <a:t>-&gt; Asiakkaan kohtaaminen ja yhdenvertaisuus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b="1">
                <a:cs typeface="Calibri Light" panose="020F0302020204030204"/>
              </a:rPr>
              <a:t>-&gt; Asiakkaan osallistaminen omaan elämäänsä</a:t>
            </a:r>
          </a:p>
          <a:p>
            <a:pPr marL="0" indent="0">
              <a:buNone/>
            </a:pPr>
            <a:endParaRPr lang="fi-FI">
              <a:cs typeface="Calibri Light" panose="020F0302020204030204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5768088B-AE0F-B5FC-B56F-6A45E752FA7E}"/>
              </a:ext>
            </a:extLst>
          </p:cNvPr>
          <p:cNvSpPr txBox="1">
            <a:spLocks/>
          </p:cNvSpPr>
          <p:nvPr/>
        </p:nvSpPr>
        <p:spPr>
          <a:xfrm>
            <a:off x="836819" y="363706"/>
            <a:ext cx="4307843" cy="1770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/>
              <a:t>YHTEISKUNNASTA SYRJÄYTYMINEN</a:t>
            </a:r>
            <a:br>
              <a:rPr lang="fi-FI" sz="4000"/>
            </a:br>
            <a:endParaRPr lang="fi-FI" sz="400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584FBCE2-F59B-DDE5-1319-807BF4FF4569}"/>
              </a:ext>
            </a:extLst>
          </p:cNvPr>
          <p:cNvSpPr txBox="1">
            <a:spLocks/>
          </p:cNvSpPr>
          <p:nvPr/>
        </p:nvSpPr>
        <p:spPr>
          <a:xfrm>
            <a:off x="592661" y="291801"/>
            <a:ext cx="4307843" cy="191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375432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839302-9764-F702-2C70-A866D7F6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107996DE-CCC0-6E2B-B770-6D4F77716F56}"/>
              </a:ext>
            </a:extLst>
          </p:cNvPr>
          <p:cNvSpPr txBox="1">
            <a:spLocks/>
          </p:cNvSpPr>
          <p:nvPr/>
        </p:nvSpPr>
        <p:spPr>
          <a:xfrm>
            <a:off x="657224" y="324436"/>
            <a:ext cx="1031959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fi-FI" dirty="0"/>
            </a:br>
            <a:r>
              <a:rPr lang="fi-FI" dirty="0"/>
              <a:t>KESKEISIMMÄT ALUSTAT</a:t>
            </a:r>
            <a:br>
              <a:rPr lang="fi-FI" dirty="0"/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0CE20DF-AF62-8D23-E9D6-9472FCD9C7BC}"/>
              </a:ext>
            </a:extLst>
          </p:cNvPr>
          <p:cNvSpPr txBox="1"/>
          <p:nvPr/>
        </p:nvSpPr>
        <p:spPr>
          <a:xfrm>
            <a:off x="801760" y="1911606"/>
            <a:ext cx="5241851" cy="387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Kanta/Omakanta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Mm. terveystiedot ja reseptit.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Maisa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Sosiaali- ja terveyspalvelu sovellus.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Helsinki, Kauniainen, Kerava, Vantaa ja Helsingin yliopistollinen sairaala.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Omaolo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Julkisten sosiaali- ja terveyspalveluiden k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yt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 aloitus.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Kela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Mm. el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fi-FI" sz="1800" kern="12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miseen ja asumiseen tarvittavat tuet.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TE-toimisto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Vero.fi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5238A6D-CF1A-2801-2AC9-C91D59C815ED}"/>
              </a:ext>
            </a:extLst>
          </p:cNvPr>
          <p:cNvSpPr txBox="1"/>
          <p:nvPr/>
        </p:nvSpPr>
        <p:spPr>
          <a:xfrm>
            <a:off x="6326372" y="1991688"/>
            <a:ext cx="5323367" cy="3635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Mieli Ry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Chatti, kriisipuhelin, vertaistukiryhm</a:t>
            </a:r>
            <a:r>
              <a:rPr lang="fi-FI" sz="18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 ja kriisivastaanotto.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Sosiaalihuolto.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Sosiaaliohjaus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Irti Huumeista Ry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Vertais- ja ammattituki.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A-klinikka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Katkaisuhoitoon hakeutuminen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Suomi.fi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Digituki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Kuoleman kohtaamisen j</a:t>
            </a:r>
            <a:r>
              <a:rPr lang="fi-FI" sz="18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fi-F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lkiset palvelut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3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C0C394-7793-EA31-AE6D-5A9B79E6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643467"/>
            <a:ext cx="6235869" cy="55842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7345" lvl="1">
              <a:buChar char="•"/>
            </a:pPr>
            <a:r>
              <a:rPr lang="fi-FI" b="1">
                <a:ea typeface="+mn-lt"/>
                <a:cs typeface="+mn-lt"/>
              </a:rPr>
              <a:t>Ammattihenkilöstön digitaitojen kehittäminen ja ylläpito.</a:t>
            </a:r>
            <a:endParaRPr lang="en-US" b="1"/>
          </a:p>
          <a:p>
            <a:pPr marL="347345" lvl="1">
              <a:buFont typeface="Courier New" panose="02070309020205020404" pitchFamily="49" charset="0"/>
              <a:buChar char="o"/>
            </a:pPr>
            <a:r>
              <a:rPr lang="fi-FI">
                <a:ea typeface="+mn-lt"/>
                <a:cs typeface="+mn-lt"/>
              </a:rPr>
              <a:t>	</a:t>
            </a:r>
            <a:r>
              <a:rPr lang="fi-FI" sz="2000">
                <a:ea typeface="+mn-lt"/>
                <a:cs typeface="+mn-lt"/>
              </a:rPr>
              <a:t>Asiakkaan oman motivaation ja jaksamisen 	selvittäminen osana haastattelua </a:t>
            </a:r>
            <a:endParaRPr lang="fi-FI" sz="2000">
              <a:cs typeface="Calibri Light" panose="020F0302020204030204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sz="2000">
                <a:cs typeface="Calibri Light" panose="020F0302020204030204"/>
              </a:rPr>
              <a:t>Taidot asiakkaan edelleen ohjaukseen 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sz="2000">
                <a:cs typeface="Calibri Light" panose="020F0302020204030204"/>
              </a:rPr>
              <a:t>	Jos kokee paremmaksi anonyyminä, ohjaus yleisille avunantofoorumeille  </a:t>
            </a:r>
          </a:p>
          <a:p>
            <a:pPr>
              <a:buChar char="•"/>
            </a:pPr>
            <a:r>
              <a:rPr lang="fi-FI" b="1">
                <a:cs typeface="Calibri Light" panose="020F0302020204030204"/>
              </a:rPr>
              <a:t>Vaihtoehtoja etätuelle ja fyysiselle tuelle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sz="2000">
                <a:cs typeface="Calibri Light" panose="020F0302020204030204"/>
              </a:rPr>
              <a:t>Asiakkaalla käyttömahdollisuutta/ omaa laitetta</a:t>
            </a:r>
            <a:r>
              <a:rPr lang="fi-FI" sz="2000" i="0">
                <a:cs typeface="Calibri Light" panose="020F0302020204030204"/>
              </a:rPr>
              <a:t>?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i-FI" sz="2000">
                <a:cs typeface="Calibri Light"/>
              </a:rPr>
              <a:t>Asiakkaan tarvittavan tuen määrä ja ATK- ja digitaidot</a:t>
            </a:r>
          </a:p>
          <a:p>
            <a:endParaRPr lang="fi-FI">
              <a:cs typeface="Calibri Light" panose="020F03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A66FFE-CF9E-451F-2319-4BD523F2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RESURSSIEN MAKSIMOINTI</a:t>
            </a:r>
          </a:p>
        </p:txBody>
      </p:sp>
    </p:spTree>
    <p:extLst>
      <p:ext uri="{BB962C8B-B14F-4D97-AF65-F5344CB8AC3E}">
        <p14:creationId xmlns:p14="http://schemas.microsoft.com/office/powerpoint/2010/main" val="32935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3453A-26DE-B776-199F-833BE5E7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30" y="499533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PROJEKTIN TOTEUTUS</a:t>
            </a:r>
            <a:br>
              <a:rPr lang="fi-FI" dirty="0"/>
            </a:b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E94FB47-7F06-9115-401B-F09FA5FE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Mahdolliset yhteistyökumppanit: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8932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Metropolia, Sininauhaliitto, päihde- ja mielenterveyskuntoutujien kanssa työskentelevät.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Luonnostellaan hankerahoitushakemus projektille. Hankkeen tarkoituksena on suunnitella oppimateriaalin sisältö, jota hyödynnetään opetuksen työvälineenä kouluissa ja täydennyskoulutuksena työpaikoilla.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8932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Mietitään mahdollisia eri digitaalisia alustoja, joita kurssi voisi sisältää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8932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Digituen tarjoaminen osaksi työnkuvaa. 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8932"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Asiakkaan osallistaminen omaan elämänhallintaan digitaitojen kautta.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9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Ennakkokysely (nimetön) jo olemassa olevista digitaidoista opiskelijoille/ammattihenkilöille.</a:t>
            </a:r>
            <a:endParaRPr lang="fi-FI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78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9F9671-253C-5AC8-5C9B-28BE306BA29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527211" y="6042233"/>
            <a:ext cx="10753725" cy="39965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https://www.youtube.com/watch?v=_NL3Cs0cdJQ&amp;feature=youtu.be</a:t>
            </a:r>
          </a:p>
        </p:txBody>
      </p:sp>
      <p:pic>
        <p:nvPicPr>
          <p:cNvPr id="4" name="Online-media 3" title="DIGIOSAAMISEN VAHVISTAMISEN ALUSTA SOTE-ALAN OPISKELIJOILLE JA AMMATTILAISILLE | MINNO | SYKSY 2022">
            <a:hlinkClick r:id="" action="ppaction://media"/>
            <a:extLst>
              <a:ext uri="{FF2B5EF4-FFF2-40B4-BE49-F238E27FC236}">
                <a16:creationId xmlns:a16="http://schemas.microsoft.com/office/drawing/2014/main" id="{BF5DFC23-4C3E-F0CF-06D4-6E898A4CC2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9826" y="795972"/>
            <a:ext cx="8715652" cy="49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ABEA26-C6B3-C7DC-6481-01A58062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99" y="639763"/>
            <a:ext cx="2609614" cy="666750"/>
          </a:xfrm>
        </p:spPr>
        <p:txBody>
          <a:bodyPr>
            <a:normAutofit fontScale="90000"/>
          </a:bodyPr>
          <a:lstStyle/>
          <a:p>
            <a:r>
              <a:rPr lang="fi-FI" sz="6000">
                <a:solidFill>
                  <a:srgbClr val="FFFFFF"/>
                </a:solidFill>
              </a:rPr>
              <a:t>Lähteet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13708B-D2E3-41E3-BD49-F9100564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323" y="2211346"/>
            <a:ext cx="0" cy="2349584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3DFF5B-FFDE-AC92-F47A-5B56EF87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8" y="918067"/>
            <a:ext cx="4871768" cy="5803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endParaRPr lang="fi-FI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600" dirty="0">
                <a:ea typeface="+mn-lt"/>
                <a:cs typeface="+mn-lt"/>
              </a:rPr>
              <a:t>A-klinikka 2022. https://www.a-klinikka.fi/</a:t>
            </a:r>
          </a:p>
          <a:p>
            <a:pPr>
              <a:spcAft>
                <a:spcPts val="800"/>
              </a:spcAft>
            </a:pPr>
            <a:r>
              <a:rPr lang="fi-FI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Digi- ja väestötietovirasto 2022 . https://dvv.fi/digituen-eettinen-ohjeistus</a:t>
            </a:r>
            <a:endParaRPr lang="fi-FI" sz="1600" dirty="0">
              <a:latin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fi-FI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Digi- ja väestötietovirasto 2022. Digituen verkosto | Digi- ja väestötietovirasto (dvv.fi)</a:t>
            </a:r>
          </a:p>
          <a:p>
            <a:r>
              <a:rPr lang="fi-FI" sz="1600" dirty="0">
                <a:latin typeface="Calibri Light"/>
                <a:ea typeface="+mn-lt"/>
                <a:cs typeface="Calibri Light"/>
              </a:rPr>
              <a:t>Helsinki. </a:t>
            </a:r>
            <a:r>
              <a:rPr lang="fi-FI" sz="1600">
                <a:latin typeface="Calibri Light"/>
                <a:ea typeface="+mn-lt"/>
                <a:cs typeface="Calibri Light"/>
              </a:rPr>
              <a:t>Sosiaali-</a:t>
            </a:r>
            <a:r>
              <a:rPr lang="fi-FI" sz="1600" dirty="0">
                <a:latin typeface="Calibri Light"/>
                <a:ea typeface="+mn-lt"/>
                <a:cs typeface="Calibri Light"/>
              </a:rPr>
              <a:t> ja terveystoimiala 2022. </a:t>
            </a:r>
            <a:r>
              <a:rPr lang="fi-FI" sz="1600" dirty="0">
                <a:ea typeface="+mn-lt"/>
                <a:cs typeface="+mn-lt"/>
              </a:rPr>
              <a:t>Lääkäriin vai ei? Omaolo-palvelu auttaa eteenpäin</a:t>
            </a:r>
          </a:p>
          <a:p>
            <a:r>
              <a:rPr lang="fi-FI" sz="1600" dirty="0">
                <a:latin typeface="Calibri Light"/>
                <a:ea typeface="+mn-lt"/>
                <a:cs typeface="Calibri Light"/>
              </a:rPr>
              <a:t> https://www.hel.fi/sote/fi/esittely/julkaisut/uutiskirjeet/omaololaakariin</a:t>
            </a:r>
            <a:endParaRPr lang="fi-FI" sz="1600" dirty="0">
              <a:ea typeface="+mn-lt"/>
              <a:cs typeface="+mn-lt"/>
            </a:endParaRPr>
          </a:p>
          <a:p>
            <a:r>
              <a:rPr lang="fi-FI" sz="1600" dirty="0">
                <a:ea typeface="+mn-lt"/>
                <a:cs typeface="+mn-lt"/>
              </a:rPr>
              <a:t>Irti huumeista ry. 2022.  https://irtihuumeista.fi/</a:t>
            </a:r>
          </a:p>
          <a:p>
            <a:pPr>
              <a:spcAft>
                <a:spcPts val="800"/>
              </a:spcAft>
            </a:pPr>
            <a:r>
              <a:rPr lang="fi-FI" sz="160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Keltikangas</a:t>
            </a:r>
            <a:r>
              <a:rPr lang="fi-FI" sz="1600">
                <a:effectLst/>
                <a:latin typeface="Calibri"/>
                <a:ea typeface="Calibri" panose="020F0502020204030204" pitchFamily="34" charset="0"/>
                <a:cs typeface="Times New Roman"/>
              </a:rPr>
              <a:t>-Järvinen</a:t>
            </a:r>
            <a:r>
              <a:rPr lang="fi-FI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Liisa. Tieteessä tapahtuu 2/2006. Ympäristö vai perimä – psykologian pitkä tie tasapainoiseen ihmiskäsitykseen.</a:t>
            </a:r>
          </a:p>
          <a:p>
            <a:endParaRPr lang="fi-FI" sz="1600" dirty="0">
              <a:cs typeface="Calibri Ligh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B5B2D85-6F2A-0520-5E00-962EB4DEF9E3}"/>
              </a:ext>
            </a:extLst>
          </p:cNvPr>
          <p:cNvSpPr txBox="1"/>
          <p:nvPr/>
        </p:nvSpPr>
        <p:spPr>
          <a:xfrm>
            <a:off x="5641202" y="1009926"/>
            <a:ext cx="5580673" cy="49223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  <a:spcAft>
                <a:spcPts val="800"/>
              </a:spcAft>
            </a:pPr>
            <a:r>
              <a:rPr lang="fi-FI" sz="1400" dirty="0">
                <a:ea typeface="+mn-lt"/>
                <a:cs typeface="+mn-lt"/>
              </a:rPr>
              <a:t>Lääkärilehti - Potilaan näkökulmia terveydenhuollon digitaalisiin palveluihin (laakarilehti.fi)</a:t>
            </a:r>
          </a:p>
          <a:p>
            <a:pPr>
              <a:lnSpc>
                <a:spcPct val="85000"/>
              </a:lnSpc>
              <a:spcBef>
                <a:spcPts val="1300"/>
              </a:spcBef>
              <a:spcAft>
                <a:spcPts val="800"/>
              </a:spcAft>
            </a:pPr>
            <a:endParaRPr lang="fi-FI" sz="1400" dirty="0">
              <a:cs typeface="Calibri Light"/>
            </a:endParaRPr>
          </a:p>
          <a:p>
            <a:pPr lvl="0"/>
            <a:r>
              <a:rPr lang="fi-FI" sz="1400" dirty="0"/>
              <a:t>Mieli125 2022. https://mieli.fi/tukea-ja-apua/chattaa-tai-kirjoita/​</a:t>
            </a:r>
            <a:endParaRPr lang="fi-FI" sz="1400" dirty="0">
              <a:cs typeface="Calibri Light" panose="020F0302020204030204"/>
            </a:endParaRPr>
          </a:p>
          <a:p>
            <a:endParaRPr lang="fi-FI" sz="1400" dirty="0">
              <a:cs typeface="Calibri Light" panose="020F0302020204030204"/>
            </a:endParaRPr>
          </a:p>
          <a:p>
            <a:pPr lvl="0"/>
            <a:r>
              <a:rPr lang="fi-FI" sz="1400" dirty="0"/>
              <a:t>Nuorten syrjäytymisen ehkäisy - THL</a:t>
            </a:r>
            <a:r>
              <a:rPr lang="en-US" sz="1400" dirty="0"/>
              <a:t>​</a:t>
            </a:r>
            <a:endParaRPr lang="en-US" sz="1400" dirty="0">
              <a:cs typeface="Calibri Light"/>
            </a:endParaRPr>
          </a:p>
          <a:p>
            <a:pPr lvl="0"/>
            <a:r>
              <a:rPr lang="fi-FI" sz="1400" dirty="0"/>
              <a:t>Sininauhaliitto Ry 2022. https://www.digiosallisuus.fi/</a:t>
            </a:r>
            <a:r>
              <a:rPr lang="en-US" sz="1400" dirty="0"/>
              <a:t>​</a:t>
            </a:r>
            <a:endParaRPr lang="en-US" sz="1400" dirty="0">
              <a:cs typeface="Calibri Light"/>
            </a:endParaRPr>
          </a:p>
          <a:p>
            <a:endParaRPr lang="en-US" sz="1400" dirty="0">
              <a:cs typeface="Calibri Light"/>
            </a:endParaRPr>
          </a:p>
          <a:p>
            <a:pPr lvl="0"/>
            <a:r>
              <a:rPr lang="fi-FI" sz="1400" dirty="0"/>
              <a:t>Suomi.fi 2022. Tietoa ja </a:t>
            </a:r>
            <a:r>
              <a:rPr lang="fi-FI" sz="1400"/>
              <a:t>palveluja</a:t>
            </a:r>
            <a:r>
              <a:rPr lang="fi-FI" sz="1400" dirty="0"/>
              <a:t> kansalaisten tarpeisiin. https://www.suomi.fi/kansalaiselle​</a:t>
            </a:r>
            <a:endParaRPr lang="fi-FI" sz="1400" dirty="0">
              <a:cs typeface="Calibri Light"/>
            </a:endParaRPr>
          </a:p>
          <a:p>
            <a:pPr lvl="0"/>
            <a:r>
              <a:rPr lang="fi-FI" sz="1400" dirty="0"/>
              <a:t>Syrjäytymisen ja köyhyyden ehkäiseminen - Sosiaali- ja terveysministeriö (stm.fi)</a:t>
            </a:r>
            <a:r>
              <a:rPr lang="en-US" sz="1400" dirty="0"/>
              <a:t>​</a:t>
            </a:r>
            <a:endParaRPr lang="en-US" sz="1400" dirty="0">
              <a:cs typeface="Calibri Light"/>
            </a:endParaRPr>
          </a:p>
          <a:p>
            <a:pPr lvl="0"/>
            <a:r>
              <a:rPr lang="fi-FI" sz="1400" dirty="0"/>
              <a:t>Terveyden ja hyvinvoinnin laitos 2022. Mielenterveyspalvelut. https://thl.fi/fi/web/mielenterveys/mielenterveyspalvelut/palvelut-kriisitilanteissa​</a:t>
            </a:r>
            <a:endParaRPr lang="fi-FI" sz="1400" dirty="0">
              <a:cs typeface="Calibri Light"/>
            </a:endParaRPr>
          </a:p>
          <a:p>
            <a:endParaRPr lang="fi-FI" sz="1400" dirty="0">
              <a:cs typeface="Calibri Light"/>
            </a:endParaRPr>
          </a:p>
          <a:p>
            <a:pPr lvl="0"/>
            <a:r>
              <a:rPr lang="fi-FI" sz="1400" dirty="0"/>
              <a:t>Valtiovarainministeriö 2022. https://vm.fi/digituki-ja-digituen-toimintamalli</a:t>
            </a:r>
            <a:r>
              <a:rPr lang="en-US" sz="1400" dirty="0"/>
              <a:t>​</a:t>
            </a:r>
          </a:p>
          <a:p>
            <a:r>
              <a:rPr lang="fi-FI" sz="1400" dirty="0">
                <a:ea typeface="+mn-lt"/>
                <a:cs typeface="+mn-lt"/>
              </a:rPr>
              <a:t>Helsinki. </a:t>
            </a:r>
            <a:r>
              <a:rPr lang="fi-FI" sz="1400">
                <a:ea typeface="+mn-lt"/>
                <a:cs typeface="+mn-lt"/>
              </a:rPr>
              <a:t>Sosiaali-</a:t>
            </a:r>
            <a:r>
              <a:rPr lang="fi-FI" sz="1400" dirty="0">
                <a:ea typeface="+mn-lt"/>
                <a:cs typeface="+mn-lt"/>
              </a:rPr>
              <a:t> ja terveystoimiala 2022. </a:t>
            </a:r>
            <a:r>
              <a:rPr lang="fi-FI" sz="1400" dirty="0"/>
              <a:t>Lääkäriin vai ei? Omaolo-palvelu auttaa eteenpäin</a:t>
            </a:r>
            <a:endParaRPr lang="fi-FI" sz="1400" dirty="0">
              <a:ea typeface="+mn-lt"/>
              <a:cs typeface="+mn-lt"/>
            </a:endParaRPr>
          </a:p>
          <a:p>
            <a:r>
              <a:rPr lang="fi-FI" sz="1400" dirty="0">
                <a:ea typeface="+mn-lt"/>
                <a:cs typeface="+mn-lt"/>
              </a:rPr>
              <a:t> https://www.hel.fi/sote/fi/esittely/julkaisut/uutiskirjeet/omaololaakariin</a:t>
            </a:r>
          </a:p>
          <a:p>
            <a:pPr lvl="0"/>
            <a:endParaRPr lang="fi-FI" sz="16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599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theme/theme1.xml><?xml version="1.0" encoding="utf-8"?>
<a:theme xmlns:a="http://schemas.openxmlformats.org/drawingml/2006/main" name="Suurkaupunki">
  <a:themeElements>
    <a:clrScheme name="Lämmin sininen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TM03457491[[fn=Suurkaupunki]]</Template>
  <TotalTime>0</TotalTime>
  <Words>731</Words>
  <Application>Microsoft Office PowerPoint</Application>
  <PresentationFormat>Laajakuva</PresentationFormat>
  <Paragraphs>112</Paragraphs>
  <Slides>9</Slides>
  <Notes>3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Suurkaupunki</vt:lpstr>
      <vt:lpstr>DIGIOSAAMISEN VAHVISTAMISEN ALUSTA TERVEYDENHUOLLON OPISKELIJOILLE JA AMMATTILAISILLE </vt:lpstr>
      <vt:lpstr> SISÄLTÖ </vt:lpstr>
      <vt:lpstr> MODUULIN TAVOITTEET </vt:lpstr>
      <vt:lpstr>ERITYISTUKEA TARVITSEVIEN ASIAKASRYHMIEN TUNNISTAMINEN  </vt:lpstr>
      <vt:lpstr>      </vt:lpstr>
      <vt:lpstr>RESURSSIEN MAKSIMOINTI</vt:lpstr>
      <vt:lpstr>PROJEKTIN TOTEUTUS </vt:lpstr>
      <vt:lpstr>PowerPoint-esitys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Digiosaaja vai digiosaamaton?</dc:title>
  <dc:creator>Johanna Lahti</dc:creator>
  <cp:lastModifiedBy>Maija Pavlova</cp:lastModifiedBy>
  <cp:revision>2</cp:revision>
  <dcterms:created xsi:type="dcterms:W3CDTF">2022-11-08T06:19:25Z</dcterms:created>
  <dcterms:modified xsi:type="dcterms:W3CDTF">2022-12-07T16:14:35Z</dcterms:modified>
</cp:coreProperties>
</file>