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1" r:id="rId2"/>
    <p:sldId id="505" r:id="rId3"/>
    <p:sldId id="447" r:id="rId4"/>
    <p:sldId id="448" r:id="rId5"/>
    <p:sldId id="449" r:id="rId6"/>
    <p:sldId id="437" r:id="rId7"/>
    <p:sldId id="442" r:id="rId8"/>
    <p:sldId id="451" r:id="rId9"/>
    <p:sldId id="506" r:id="rId10"/>
    <p:sldId id="507" r:id="rId11"/>
    <p:sldId id="509" r:id="rId12"/>
    <p:sldId id="508" r:id="rId13"/>
    <p:sldId id="510" r:id="rId14"/>
    <p:sldId id="441" r:id="rId15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F74"/>
    <a:srgbClr val="5E9322"/>
    <a:srgbClr val="C86E00"/>
    <a:srgbClr val="FFB85E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3960" autoAdjust="0"/>
  </p:normalViewPr>
  <p:slideViewPr>
    <p:cSldViewPr showGuides="1">
      <p:cViewPr varScale="1">
        <p:scale>
          <a:sx n="142" d="100"/>
          <a:sy n="142" d="100"/>
        </p:scale>
        <p:origin x="88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0343D-0B2C-444B-8655-AE76C988F4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6006508-A72A-40C4-950F-EBF323425113}">
      <dgm:prSet phldrT="[Teksti]"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Savoset monipalvelukeskus Mikkeli</a:t>
          </a:r>
        </a:p>
        <a:p>
          <a:r>
            <a:rPr lang="fi-FI" b="1" dirty="0"/>
            <a:t>Siivoustehtävät 11,25h/vk</a:t>
          </a:r>
        </a:p>
        <a:p>
          <a:r>
            <a:rPr lang="fi-FI" b="1" dirty="0"/>
            <a:t>Kokoonpano- ja kasaustehtävät</a:t>
          </a:r>
          <a:r>
            <a:rPr lang="fi-FI" dirty="0"/>
            <a:t> </a:t>
          </a:r>
          <a:r>
            <a:rPr lang="fi-FI" b="1" dirty="0"/>
            <a:t>11,25h/vk</a:t>
          </a:r>
        </a:p>
      </dgm:t>
    </dgm:pt>
    <dgm:pt modelId="{9EE2A0EA-FBFC-42A7-A00B-A8EAA6343938}" type="parTrans" cxnId="{E6415913-DFAB-4BC4-B053-1F397757137F}">
      <dgm:prSet/>
      <dgm:spPr/>
      <dgm:t>
        <a:bodyPr/>
        <a:lstStyle/>
        <a:p>
          <a:endParaRPr lang="fi-FI"/>
        </a:p>
      </dgm:t>
    </dgm:pt>
    <dgm:pt modelId="{836DA9A2-3BC0-4A47-9B79-47290269FCC6}" type="sibTrans" cxnId="{E6415913-DFAB-4BC4-B053-1F397757137F}">
      <dgm:prSet/>
      <dgm:spPr/>
      <dgm:t>
        <a:bodyPr/>
        <a:lstStyle/>
        <a:p>
          <a:endParaRPr lang="fi-FI"/>
        </a:p>
      </dgm:t>
    </dgm:pt>
    <dgm:pt modelId="{930FA050-F841-43AC-9B9D-400E74DEED62}">
      <dgm:prSet phldrT="[Teksti]"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Savoset monipalvelukeskus Pieksämäki</a:t>
          </a:r>
        </a:p>
        <a:p>
          <a:r>
            <a:rPr lang="fi-FI" b="1" dirty="0"/>
            <a:t>Siivoustehtävät</a:t>
          </a:r>
          <a:r>
            <a:rPr lang="fi-FI" dirty="0"/>
            <a:t> </a:t>
          </a:r>
          <a:r>
            <a:rPr lang="fi-FI" b="1" dirty="0"/>
            <a:t>15h/vk</a:t>
          </a:r>
        </a:p>
      </dgm:t>
    </dgm:pt>
    <dgm:pt modelId="{94E7FEE2-6F70-4F29-B312-02C40B0AFA06}" type="parTrans" cxnId="{EF5DD094-C2A3-4EB0-9701-02119E15D426}">
      <dgm:prSet/>
      <dgm:spPr/>
      <dgm:t>
        <a:bodyPr/>
        <a:lstStyle/>
        <a:p>
          <a:endParaRPr lang="fi-FI"/>
        </a:p>
      </dgm:t>
    </dgm:pt>
    <dgm:pt modelId="{DA15F6C5-7EA1-4D1E-A89C-F3CC19A468BC}" type="sibTrans" cxnId="{EF5DD094-C2A3-4EB0-9701-02119E15D426}">
      <dgm:prSet/>
      <dgm:spPr/>
      <dgm:t>
        <a:bodyPr/>
        <a:lstStyle/>
        <a:p>
          <a:endParaRPr lang="fi-FI"/>
        </a:p>
      </dgm:t>
    </dgm:pt>
    <dgm:pt modelId="{137E3019-5DA6-4787-B0B1-9FB6097564C9}">
      <dgm:prSet phldrT="[Teksti]"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Kahvimyllyn palvelukoti Suonenjoki</a:t>
          </a:r>
        </a:p>
        <a:p>
          <a:r>
            <a:rPr lang="fi-FI" b="1" dirty="0"/>
            <a:t>Piha-alueiden kunnossapitotehtävät 5h/vk</a:t>
          </a:r>
        </a:p>
      </dgm:t>
    </dgm:pt>
    <dgm:pt modelId="{C178293C-E4E7-4586-AA41-63493C6776C4}" type="parTrans" cxnId="{64CCAB3D-92B6-4ED4-B204-D9C3DC47CBCA}">
      <dgm:prSet/>
      <dgm:spPr/>
      <dgm:t>
        <a:bodyPr/>
        <a:lstStyle/>
        <a:p>
          <a:endParaRPr lang="fi-FI"/>
        </a:p>
      </dgm:t>
    </dgm:pt>
    <dgm:pt modelId="{4925637B-6755-480D-9F0B-ECE81EA5CEAF}" type="sibTrans" cxnId="{64CCAB3D-92B6-4ED4-B204-D9C3DC47CBCA}">
      <dgm:prSet/>
      <dgm:spPr/>
      <dgm:t>
        <a:bodyPr/>
        <a:lstStyle/>
        <a:p>
          <a:endParaRPr lang="fi-FI"/>
        </a:p>
      </dgm:t>
    </dgm:pt>
    <dgm:pt modelId="{6396F484-A24F-48D6-ABA4-BD0FF380DF11}">
      <dgm:prSet phldrT="[Teksti]"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Lukkarin palvelukoti Pieksämäki</a:t>
          </a:r>
        </a:p>
        <a:p>
          <a:r>
            <a:rPr lang="fi-FI" b="1" dirty="0"/>
            <a:t>Keittiötehtävät</a:t>
          </a:r>
          <a:r>
            <a:rPr lang="fi-FI" dirty="0"/>
            <a:t> 15h/vk</a:t>
          </a:r>
        </a:p>
      </dgm:t>
    </dgm:pt>
    <dgm:pt modelId="{ADCA3451-322E-4B3E-BB4C-CBA9C3663340}" type="parTrans" cxnId="{D35F45CE-50B8-4964-899A-444B8C0278D5}">
      <dgm:prSet/>
      <dgm:spPr/>
      <dgm:t>
        <a:bodyPr/>
        <a:lstStyle/>
        <a:p>
          <a:endParaRPr lang="fi-FI"/>
        </a:p>
      </dgm:t>
    </dgm:pt>
    <dgm:pt modelId="{BD42C99E-E235-49AC-BDF1-27CBD813FE26}" type="sibTrans" cxnId="{D35F45CE-50B8-4964-899A-444B8C0278D5}">
      <dgm:prSet/>
      <dgm:spPr/>
      <dgm:t>
        <a:bodyPr/>
        <a:lstStyle/>
        <a:p>
          <a:endParaRPr lang="fi-FI"/>
        </a:p>
      </dgm:t>
    </dgm:pt>
    <dgm:pt modelId="{21CFA5BA-A456-4980-AC21-E555DE31913D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Muurinkosken palvelukoti Joroinen</a:t>
          </a:r>
        </a:p>
        <a:p>
          <a:r>
            <a:rPr lang="fi-FI" b="1" dirty="0"/>
            <a:t>Pyykkihuollon tehtävät 16h/vk</a:t>
          </a:r>
        </a:p>
        <a:p>
          <a:r>
            <a:rPr lang="fi-FI" b="1" dirty="0"/>
            <a:t>(Vakituinen työsuhde?)</a:t>
          </a:r>
        </a:p>
      </dgm:t>
    </dgm:pt>
    <dgm:pt modelId="{87298EE4-1E1D-4B60-8AE2-BB10DD423AC0}" type="parTrans" cxnId="{D7FDEE7C-8414-4C2D-A906-10A58048E403}">
      <dgm:prSet/>
      <dgm:spPr/>
      <dgm:t>
        <a:bodyPr/>
        <a:lstStyle/>
        <a:p>
          <a:endParaRPr lang="fi-FI"/>
        </a:p>
      </dgm:t>
    </dgm:pt>
    <dgm:pt modelId="{07FC57A7-7FBC-44EB-B882-75D1D2D9362D}" type="sibTrans" cxnId="{D7FDEE7C-8414-4C2D-A906-10A58048E403}">
      <dgm:prSet/>
      <dgm:spPr/>
      <dgm:t>
        <a:bodyPr/>
        <a:lstStyle/>
        <a:p>
          <a:endParaRPr lang="fi-FI"/>
        </a:p>
      </dgm:t>
    </dgm:pt>
    <dgm:pt modelId="{BDB342ED-9614-4F02-AB59-7DA2BE1CD355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Osaamis- ja tukikeskus Nenonpelto</a:t>
          </a:r>
        </a:p>
        <a:p>
          <a:r>
            <a:rPr lang="fi-FI" dirty="0"/>
            <a:t>Ateriapalvelut</a:t>
          </a:r>
        </a:p>
        <a:p>
          <a:r>
            <a:rPr lang="fi-FI" b="1" dirty="0"/>
            <a:t>Keittiötehtävät</a:t>
          </a:r>
        </a:p>
        <a:p>
          <a:r>
            <a:rPr lang="fi-FI" b="1" dirty="0"/>
            <a:t>15h/vk</a:t>
          </a:r>
        </a:p>
        <a:p>
          <a:endParaRPr lang="fi-FI" dirty="0"/>
        </a:p>
      </dgm:t>
    </dgm:pt>
    <dgm:pt modelId="{45F056D3-E779-4105-A3EE-896A7E69CEA7}" type="parTrans" cxnId="{43A81009-D30B-4D83-86DE-60E2C660DFBF}">
      <dgm:prSet/>
      <dgm:spPr/>
      <dgm:t>
        <a:bodyPr/>
        <a:lstStyle/>
        <a:p>
          <a:endParaRPr lang="fi-FI"/>
        </a:p>
      </dgm:t>
    </dgm:pt>
    <dgm:pt modelId="{B169B79C-AED8-427F-AAAE-177CD08F7812}" type="sibTrans" cxnId="{43A81009-D30B-4D83-86DE-60E2C660DFBF}">
      <dgm:prSet/>
      <dgm:spPr/>
      <dgm:t>
        <a:bodyPr/>
        <a:lstStyle/>
        <a:p>
          <a:endParaRPr lang="fi-FI"/>
        </a:p>
      </dgm:t>
    </dgm:pt>
    <dgm:pt modelId="{E83ABFD9-646A-49BD-AF30-D97FA836B0B3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fi-FI" dirty="0"/>
            <a:t>Vattuvuoren palvelukoti</a:t>
          </a:r>
        </a:p>
        <a:p>
          <a:r>
            <a:rPr lang="fi-FI" dirty="0"/>
            <a:t>Varkaus</a:t>
          </a:r>
        </a:p>
        <a:p>
          <a:r>
            <a:rPr lang="fi-FI" b="1" dirty="0"/>
            <a:t>Siivoustehtävät</a:t>
          </a:r>
        </a:p>
        <a:p>
          <a:r>
            <a:rPr lang="fi-FI" b="1" dirty="0"/>
            <a:t>17h/vk </a:t>
          </a:r>
        </a:p>
        <a:p>
          <a:r>
            <a:rPr lang="fi-FI" b="1" dirty="0"/>
            <a:t> </a:t>
          </a:r>
        </a:p>
      </dgm:t>
    </dgm:pt>
    <dgm:pt modelId="{9B0BE14B-D5B3-435D-9DB7-0531034A2C19}" type="parTrans" cxnId="{378E94AE-5F7E-4CA1-9E96-42690828D9E7}">
      <dgm:prSet/>
      <dgm:spPr/>
      <dgm:t>
        <a:bodyPr/>
        <a:lstStyle/>
        <a:p>
          <a:endParaRPr lang="fi-FI"/>
        </a:p>
      </dgm:t>
    </dgm:pt>
    <dgm:pt modelId="{789431C2-D091-43F0-8810-6B2F06AF30E8}" type="sibTrans" cxnId="{378E94AE-5F7E-4CA1-9E96-42690828D9E7}">
      <dgm:prSet/>
      <dgm:spPr/>
      <dgm:t>
        <a:bodyPr/>
        <a:lstStyle/>
        <a:p>
          <a:endParaRPr lang="fi-FI"/>
        </a:p>
      </dgm:t>
    </dgm:pt>
    <dgm:pt modelId="{94B8D572-9A0A-4B79-AB53-0AD1B20C592C}" type="pres">
      <dgm:prSet presAssocID="{AC50343D-0B2C-444B-8655-AE76C988F4A9}" presName="diagram" presStyleCnt="0">
        <dgm:presLayoutVars>
          <dgm:dir/>
          <dgm:resizeHandles val="exact"/>
        </dgm:presLayoutVars>
      </dgm:prSet>
      <dgm:spPr/>
    </dgm:pt>
    <dgm:pt modelId="{DDA2FFAD-8BE7-4A4D-9BFA-FA1FAA20DCD4}" type="pres">
      <dgm:prSet presAssocID="{F6006508-A72A-40C4-950F-EBF323425113}" presName="node" presStyleLbl="node1" presStyleIdx="0" presStyleCnt="7" custScaleX="85984" custScaleY="135809" custLinFactNeighborX="-43929" custLinFactNeighborY="33112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0128FCB6-1BDD-4FC1-9C96-140C30EB7342}" type="pres">
      <dgm:prSet presAssocID="{836DA9A2-3BC0-4A47-9B79-47290269FCC6}" presName="sibTrans" presStyleCnt="0"/>
      <dgm:spPr/>
    </dgm:pt>
    <dgm:pt modelId="{E76CE849-A329-46CE-BBB2-D3D911B6442E}" type="pres">
      <dgm:prSet presAssocID="{930FA050-F841-43AC-9B9D-400E74DEED62}" presName="node" presStyleLbl="node1" presStyleIdx="1" presStyleCnt="7" custScaleX="88108" custScaleY="134198" custLinFactNeighborX="-51899" custLinFactNeighborY="32307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82812E98-538C-40A8-B014-C77AAE396AE5}" type="pres">
      <dgm:prSet presAssocID="{DA15F6C5-7EA1-4D1E-A89C-F3CC19A468BC}" presName="sibTrans" presStyleCnt="0"/>
      <dgm:spPr/>
    </dgm:pt>
    <dgm:pt modelId="{6AC54FDB-ACC1-44AF-BD9E-B961AC602CB2}" type="pres">
      <dgm:prSet presAssocID="{137E3019-5DA6-4787-B0B1-9FB6097564C9}" presName="node" presStyleLbl="node1" presStyleIdx="2" presStyleCnt="7" custScaleX="93769" custScaleY="136392" custLinFactNeighborX="-60574" custLinFactNeighborY="33404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F91429B0-DC34-443B-AE94-8832E4AAAB3D}" type="pres">
      <dgm:prSet presAssocID="{4925637B-6755-480D-9F0B-ECE81EA5CEAF}" presName="sibTrans" presStyleCnt="0"/>
      <dgm:spPr/>
    </dgm:pt>
    <dgm:pt modelId="{E0623921-7B04-439B-8179-319EAAB8C7F4}" type="pres">
      <dgm:prSet presAssocID="{6396F484-A24F-48D6-ABA4-BD0FF380DF11}" presName="node" presStyleLbl="node1" presStyleIdx="3" presStyleCnt="7" custScaleX="81975" custScaleY="132363" custLinFactNeighborX="2790" custLinFactNeighborY="19463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3ECF41DC-9E59-4E8D-B742-C55A77BD8F41}" type="pres">
      <dgm:prSet presAssocID="{BD42C99E-E235-49AC-BDF1-27CBD813FE26}" presName="sibTrans" presStyleCnt="0"/>
      <dgm:spPr/>
    </dgm:pt>
    <dgm:pt modelId="{34E965DD-DDFF-4E1B-A1E4-ED267025FB47}" type="pres">
      <dgm:prSet presAssocID="{21CFA5BA-A456-4980-AC21-E555DE31913D}" presName="node" presStyleLbl="node1" presStyleIdx="4" presStyleCnt="7" custScaleX="85764" custScaleY="130998" custLinFactX="85077" custLinFactY="-20337" custLinFactNeighborX="100000" custLinFactNeighborY="-100000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6E853653-40FD-4EEB-BA25-2B0BFD5EB2D2}" type="pres">
      <dgm:prSet presAssocID="{07FC57A7-7FBC-44EB-B882-75D1D2D9362D}" presName="sibTrans" presStyleCnt="0"/>
      <dgm:spPr/>
    </dgm:pt>
    <dgm:pt modelId="{4E3C0429-6ED6-4E18-8322-4BCABD496AB4}" type="pres">
      <dgm:prSet presAssocID="{BDB342ED-9614-4F02-AB59-7DA2BE1CD355}" presName="node" presStyleLbl="node1" presStyleIdx="5" presStyleCnt="7" custScaleX="86737" custScaleY="131521" custLinFactNeighborX="-98497" custLinFactNeighborY="19042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EE0E154A-3128-4024-B169-F84B7C0A9140}" type="pres">
      <dgm:prSet presAssocID="{B169B79C-AED8-427F-AAAE-177CD08F7812}" presName="sibTrans" presStyleCnt="0"/>
      <dgm:spPr/>
    </dgm:pt>
    <dgm:pt modelId="{437AA6D0-0BC5-4348-A7A4-328155E5DFDD}" type="pres">
      <dgm:prSet presAssocID="{E83ABFD9-646A-49BD-AF30-D97FA836B0B3}" presName="node" presStyleLbl="node1" presStyleIdx="6" presStyleCnt="7" custScaleX="93700" custScaleY="131499" custLinFactX="-2820" custLinFactNeighborX="-100000" custLinFactNeighborY="19031">
        <dgm:presLayoutVars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43A81009-D30B-4D83-86DE-60E2C660DFBF}" srcId="{AC50343D-0B2C-444B-8655-AE76C988F4A9}" destId="{BDB342ED-9614-4F02-AB59-7DA2BE1CD355}" srcOrd="5" destOrd="0" parTransId="{45F056D3-E779-4105-A3EE-896A7E69CEA7}" sibTransId="{B169B79C-AED8-427F-AAAE-177CD08F7812}"/>
    <dgm:cxn modelId="{E6415913-DFAB-4BC4-B053-1F397757137F}" srcId="{AC50343D-0B2C-444B-8655-AE76C988F4A9}" destId="{F6006508-A72A-40C4-950F-EBF323425113}" srcOrd="0" destOrd="0" parTransId="{9EE2A0EA-FBFC-42A7-A00B-A8EAA6343938}" sibTransId="{836DA9A2-3BC0-4A47-9B79-47290269FCC6}"/>
    <dgm:cxn modelId="{18285E15-6AA2-4E10-982B-5A3439BAF476}" type="presOf" srcId="{F6006508-A72A-40C4-950F-EBF323425113}" destId="{DDA2FFAD-8BE7-4A4D-9BFA-FA1FAA20DCD4}" srcOrd="0" destOrd="0" presId="urn:microsoft.com/office/officeart/2005/8/layout/default"/>
    <dgm:cxn modelId="{64CCAB3D-92B6-4ED4-B204-D9C3DC47CBCA}" srcId="{AC50343D-0B2C-444B-8655-AE76C988F4A9}" destId="{137E3019-5DA6-4787-B0B1-9FB6097564C9}" srcOrd="2" destOrd="0" parTransId="{C178293C-E4E7-4586-AA41-63493C6776C4}" sibTransId="{4925637B-6755-480D-9F0B-ECE81EA5CEAF}"/>
    <dgm:cxn modelId="{83BFFF5B-A489-4465-BC09-137BDD7797BE}" type="presOf" srcId="{6396F484-A24F-48D6-ABA4-BD0FF380DF11}" destId="{E0623921-7B04-439B-8179-319EAAB8C7F4}" srcOrd="0" destOrd="0" presId="urn:microsoft.com/office/officeart/2005/8/layout/default"/>
    <dgm:cxn modelId="{0662B874-B54E-4DF0-B5AB-9F330E52819C}" type="presOf" srcId="{21CFA5BA-A456-4980-AC21-E555DE31913D}" destId="{34E965DD-DDFF-4E1B-A1E4-ED267025FB47}" srcOrd="0" destOrd="0" presId="urn:microsoft.com/office/officeart/2005/8/layout/default"/>
    <dgm:cxn modelId="{D7FDEE7C-8414-4C2D-A906-10A58048E403}" srcId="{AC50343D-0B2C-444B-8655-AE76C988F4A9}" destId="{21CFA5BA-A456-4980-AC21-E555DE31913D}" srcOrd="4" destOrd="0" parTransId="{87298EE4-1E1D-4B60-8AE2-BB10DD423AC0}" sibTransId="{07FC57A7-7FBC-44EB-B882-75D1D2D9362D}"/>
    <dgm:cxn modelId="{0F157091-8D61-4D4F-A3DE-D6CEB99ADA80}" type="presOf" srcId="{930FA050-F841-43AC-9B9D-400E74DEED62}" destId="{E76CE849-A329-46CE-BBB2-D3D911B6442E}" srcOrd="0" destOrd="0" presId="urn:microsoft.com/office/officeart/2005/8/layout/default"/>
    <dgm:cxn modelId="{EF5DD094-C2A3-4EB0-9701-02119E15D426}" srcId="{AC50343D-0B2C-444B-8655-AE76C988F4A9}" destId="{930FA050-F841-43AC-9B9D-400E74DEED62}" srcOrd="1" destOrd="0" parTransId="{94E7FEE2-6F70-4F29-B312-02C40B0AFA06}" sibTransId="{DA15F6C5-7EA1-4D1E-A89C-F3CC19A468BC}"/>
    <dgm:cxn modelId="{378E94AE-5F7E-4CA1-9E96-42690828D9E7}" srcId="{AC50343D-0B2C-444B-8655-AE76C988F4A9}" destId="{E83ABFD9-646A-49BD-AF30-D97FA836B0B3}" srcOrd="6" destOrd="0" parTransId="{9B0BE14B-D5B3-435D-9DB7-0531034A2C19}" sibTransId="{789431C2-D091-43F0-8810-6B2F06AF30E8}"/>
    <dgm:cxn modelId="{0FF844BE-D88B-45F0-8369-6ADD466D42F0}" type="presOf" srcId="{137E3019-5DA6-4787-B0B1-9FB6097564C9}" destId="{6AC54FDB-ACC1-44AF-BD9E-B961AC602CB2}" srcOrd="0" destOrd="0" presId="urn:microsoft.com/office/officeart/2005/8/layout/default"/>
    <dgm:cxn modelId="{63584AC0-54ED-4123-B555-77F4855BE62B}" type="presOf" srcId="{E83ABFD9-646A-49BD-AF30-D97FA836B0B3}" destId="{437AA6D0-0BC5-4348-A7A4-328155E5DFDD}" srcOrd="0" destOrd="0" presId="urn:microsoft.com/office/officeart/2005/8/layout/default"/>
    <dgm:cxn modelId="{ECBF43C1-2BAF-4CF5-AE40-746ED15AB229}" type="presOf" srcId="{BDB342ED-9614-4F02-AB59-7DA2BE1CD355}" destId="{4E3C0429-6ED6-4E18-8322-4BCABD496AB4}" srcOrd="0" destOrd="0" presId="urn:microsoft.com/office/officeart/2005/8/layout/default"/>
    <dgm:cxn modelId="{1E5781C2-AB4C-4F22-A08C-C2FD4B794D32}" type="presOf" srcId="{AC50343D-0B2C-444B-8655-AE76C988F4A9}" destId="{94B8D572-9A0A-4B79-AB53-0AD1B20C592C}" srcOrd="0" destOrd="0" presId="urn:microsoft.com/office/officeart/2005/8/layout/default"/>
    <dgm:cxn modelId="{D35F45CE-50B8-4964-899A-444B8C0278D5}" srcId="{AC50343D-0B2C-444B-8655-AE76C988F4A9}" destId="{6396F484-A24F-48D6-ABA4-BD0FF380DF11}" srcOrd="3" destOrd="0" parTransId="{ADCA3451-322E-4B3E-BB4C-CBA9C3663340}" sibTransId="{BD42C99E-E235-49AC-BDF1-27CBD813FE26}"/>
    <dgm:cxn modelId="{F08A38C3-EC5C-458C-ABF3-20A757DC0F39}" type="presParOf" srcId="{94B8D572-9A0A-4B79-AB53-0AD1B20C592C}" destId="{DDA2FFAD-8BE7-4A4D-9BFA-FA1FAA20DCD4}" srcOrd="0" destOrd="0" presId="urn:microsoft.com/office/officeart/2005/8/layout/default"/>
    <dgm:cxn modelId="{B67B6E77-FF41-48E7-8C46-9F9EE5490E15}" type="presParOf" srcId="{94B8D572-9A0A-4B79-AB53-0AD1B20C592C}" destId="{0128FCB6-1BDD-4FC1-9C96-140C30EB7342}" srcOrd="1" destOrd="0" presId="urn:microsoft.com/office/officeart/2005/8/layout/default"/>
    <dgm:cxn modelId="{3FD6C008-2FB2-41A3-AF85-410A6B9457BE}" type="presParOf" srcId="{94B8D572-9A0A-4B79-AB53-0AD1B20C592C}" destId="{E76CE849-A329-46CE-BBB2-D3D911B6442E}" srcOrd="2" destOrd="0" presId="urn:microsoft.com/office/officeart/2005/8/layout/default"/>
    <dgm:cxn modelId="{4049DF4E-609B-4A96-A631-18C0D958799E}" type="presParOf" srcId="{94B8D572-9A0A-4B79-AB53-0AD1B20C592C}" destId="{82812E98-538C-40A8-B014-C77AAE396AE5}" srcOrd="3" destOrd="0" presId="urn:microsoft.com/office/officeart/2005/8/layout/default"/>
    <dgm:cxn modelId="{F2D3E297-45A5-4AD8-BD7E-AA587548FF3C}" type="presParOf" srcId="{94B8D572-9A0A-4B79-AB53-0AD1B20C592C}" destId="{6AC54FDB-ACC1-44AF-BD9E-B961AC602CB2}" srcOrd="4" destOrd="0" presId="urn:microsoft.com/office/officeart/2005/8/layout/default"/>
    <dgm:cxn modelId="{66E4C711-A722-4595-8707-94971ECDA3A0}" type="presParOf" srcId="{94B8D572-9A0A-4B79-AB53-0AD1B20C592C}" destId="{F91429B0-DC34-443B-AE94-8832E4AAAB3D}" srcOrd="5" destOrd="0" presId="urn:microsoft.com/office/officeart/2005/8/layout/default"/>
    <dgm:cxn modelId="{34D60E15-D43C-4835-A6A7-9370E69579C2}" type="presParOf" srcId="{94B8D572-9A0A-4B79-AB53-0AD1B20C592C}" destId="{E0623921-7B04-439B-8179-319EAAB8C7F4}" srcOrd="6" destOrd="0" presId="urn:microsoft.com/office/officeart/2005/8/layout/default"/>
    <dgm:cxn modelId="{BC23DC03-C7AD-4751-BF82-7A5244B0AB1A}" type="presParOf" srcId="{94B8D572-9A0A-4B79-AB53-0AD1B20C592C}" destId="{3ECF41DC-9E59-4E8D-B742-C55A77BD8F41}" srcOrd="7" destOrd="0" presId="urn:microsoft.com/office/officeart/2005/8/layout/default"/>
    <dgm:cxn modelId="{38D28BF6-1C66-4A28-880E-3B7E395D65CE}" type="presParOf" srcId="{94B8D572-9A0A-4B79-AB53-0AD1B20C592C}" destId="{34E965DD-DDFF-4E1B-A1E4-ED267025FB47}" srcOrd="8" destOrd="0" presId="urn:microsoft.com/office/officeart/2005/8/layout/default"/>
    <dgm:cxn modelId="{97F79A9E-5EEA-42FF-AF2B-C3302EC2EE9B}" type="presParOf" srcId="{94B8D572-9A0A-4B79-AB53-0AD1B20C592C}" destId="{6E853653-40FD-4EEB-BA25-2B0BFD5EB2D2}" srcOrd="9" destOrd="0" presId="urn:microsoft.com/office/officeart/2005/8/layout/default"/>
    <dgm:cxn modelId="{DD60C726-6E60-4ADE-8FB6-8E2723BC62B3}" type="presParOf" srcId="{94B8D572-9A0A-4B79-AB53-0AD1B20C592C}" destId="{4E3C0429-6ED6-4E18-8322-4BCABD496AB4}" srcOrd="10" destOrd="0" presId="urn:microsoft.com/office/officeart/2005/8/layout/default"/>
    <dgm:cxn modelId="{F636AB7F-B925-40F5-8045-0C1D0B938257}" type="presParOf" srcId="{94B8D572-9A0A-4B79-AB53-0AD1B20C592C}" destId="{EE0E154A-3128-4024-B169-F84B7C0A9140}" srcOrd="11" destOrd="0" presId="urn:microsoft.com/office/officeart/2005/8/layout/default"/>
    <dgm:cxn modelId="{DDFFDCDE-A6F7-44ED-9D07-0A32F3AC024D}" type="presParOf" srcId="{94B8D572-9A0A-4B79-AB53-0AD1B20C592C}" destId="{437AA6D0-0BC5-4348-A7A4-328155E5DFD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2FFAD-8BE7-4A4D-9BFA-FA1FAA20DCD4}">
      <dsp:nvSpPr>
        <dsp:cNvPr id="0" name=""/>
        <dsp:cNvSpPr/>
      </dsp:nvSpPr>
      <dsp:spPr>
        <a:xfrm>
          <a:off x="34290" y="987571"/>
          <a:ext cx="2076926" cy="1968263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Savoset monipalvelukeskus Mikkeli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Siivoustehtävät 11,25h/vk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Kokoonpano- ja kasaustehtävät</a:t>
          </a:r>
          <a:r>
            <a:rPr lang="fi-FI" sz="1400" kern="1200" dirty="0"/>
            <a:t> </a:t>
          </a:r>
          <a:r>
            <a:rPr lang="fi-FI" sz="1400" b="1" kern="1200" dirty="0"/>
            <a:t>11,25h/vk</a:t>
          </a:r>
        </a:p>
      </dsp:txBody>
      <dsp:txXfrm>
        <a:off x="130371" y="1083652"/>
        <a:ext cx="1884764" cy="1776101"/>
      </dsp:txXfrm>
    </dsp:sp>
    <dsp:sp modelId="{E76CE849-A329-46CE-BBB2-D3D911B6442E}">
      <dsp:nvSpPr>
        <dsp:cNvPr id="0" name=""/>
        <dsp:cNvSpPr/>
      </dsp:nvSpPr>
      <dsp:spPr>
        <a:xfrm>
          <a:off x="2160251" y="987579"/>
          <a:ext cx="2128231" cy="1944915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Savoset monipalvelukeskus Pieksämäki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Siivoustehtävät</a:t>
          </a:r>
          <a:r>
            <a:rPr lang="fi-FI" sz="1400" kern="1200" dirty="0"/>
            <a:t> </a:t>
          </a:r>
          <a:r>
            <a:rPr lang="fi-FI" sz="1400" b="1" kern="1200" dirty="0"/>
            <a:t>15h/vk</a:t>
          </a:r>
        </a:p>
      </dsp:txBody>
      <dsp:txXfrm>
        <a:off x="2255192" y="1082520"/>
        <a:ext cx="1938349" cy="1755033"/>
      </dsp:txXfrm>
    </dsp:sp>
    <dsp:sp modelId="{6AC54FDB-ACC1-44AF-BD9E-B961AC602CB2}">
      <dsp:nvSpPr>
        <dsp:cNvPr id="0" name=""/>
        <dsp:cNvSpPr/>
      </dsp:nvSpPr>
      <dsp:spPr>
        <a:xfrm>
          <a:off x="4320487" y="987579"/>
          <a:ext cx="2264971" cy="1976713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Kahvimyllyn palvelukoti Suonenjoki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Piha-alueiden kunnossapitotehtävät 5h/vk</a:t>
          </a:r>
        </a:p>
      </dsp:txBody>
      <dsp:txXfrm>
        <a:off x="4416980" y="1084072"/>
        <a:ext cx="2071985" cy="1783727"/>
      </dsp:txXfrm>
    </dsp:sp>
    <dsp:sp modelId="{E0623921-7B04-439B-8179-319EAAB8C7F4}">
      <dsp:nvSpPr>
        <dsp:cNvPr id="0" name=""/>
        <dsp:cNvSpPr/>
      </dsp:nvSpPr>
      <dsp:spPr>
        <a:xfrm>
          <a:off x="72008" y="3003794"/>
          <a:ext cx="1980089" cy="1918321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Lukkarin palvelukoti Pieksämäki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Keittiötehtävät</a:t>
          </a:r>
          <a:r>
            <a:rPr lang="fi-FI" sz="1400" kern="1200" dirty="0"/>
            <a:t> 15h/vk</a:t>
          </a:r>
        </a:p>
      </dsp:txBody>
      <dsp:txXfrm>
        <a:off x="165651" y="3097437"/>
        <a:ext cx="1792803" cy="1731035"/>
      </dsp:txXfrm>
    </dsp:sp>
    <dsp:sp modelId="{34E965DD-DDFF-4E1B-A1E4-ED267025FB47}">
      <dsp:nvSpPr>
        <dsp:cNvPr id="0" name=""/>
        <dsp:cNvSpPr/>
      </dsp:nvSpPr>
      <dsp:spPr>
        <a:xfrm>
          <a:off x="6696752" y="987581"/>
          <a:ext cx="2071612" cy="1898538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Muurinkosken palvelukoti Joroinen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Pyykkihuollon tehtävät 16h/vk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(Vakituinen työsuhde?)</a:t>
          </a:r>
        </a:p>
      </dsp:txBody>
      <dsp:txXfrm>
        <a:off x="6789429" y="1080258"/>
        <a:ext cx="1886258" cy="1713184"/>
      </dsp:txXfrm>
    </dsp:sp>
    <dsp:sp modelId="{4E3C0429-6ED6-4E18-8322-4BCABD496AB4}">
      <dsp:nvSpPr>
        <dsp:cNvPr id="0" name=""/>
        <dsp:cNvSpPr/>
      </dsp:nvSpPr>
      <dsp:spPr>
        <a:xfrm>
          <a:off x="2160239" y="3003794"/>
          <a:ext cx="2095115" cy="1906118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Osaamis- ja tukikeskus Nenonpelto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Ateriapalvelut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Keittiötehtävät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15h/vk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 dirty="0"/>
        </a:p>
      </dsp:txBody>
      <dsp:txXfrm>
        <a:off x="2253286" y="3096841"/>
        <a:ext cx="1909021" cy="1720024"/>
      </dsp:txXfrm>
    </dsp:sp>
    <dsp:sp modelId="{437AA6D0-0BC5-4348-A7A4-328155E5DFDD}">
      <dsp:nvSpPr>
        <dsp:cNvPr id="0" name=""/>
        <dsp:cNvSpPr/>
      </dsp:nvSpPr>
      <dsp:spPr>
        <a:xfrm>
          <a:off x="4392481" y="3003794"/>
          <a:ext cx="2263304" cy="1905799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Vattuvuoren palvelukoti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Varkaus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Siivoustehtävät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17h/vk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 </a:t>
          </a:r>
        </a:p>
      </dsp:txBody>
      <dsp:txXfrm>
        <a:off x="4485513" y="3096826"/>
        <a:ext cx="2077240" cy="1719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8.11.2022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8.11.2022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3175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8.11.2022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2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0"/>
            <a:ext cx="9139646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4437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50883"/>
            <a:ext cx="2196777" cy="4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92" r:id="rId5"/>
    <p:sldLayoutId id="2147483783" r:id="rId6"/>
    <p:sldLayoutId id="2147483786" r:id="rId7"/>
    <p:sldLayoutId id="2147483775" r:id="rId8"/>
    <p:sldLayoutId id="2147483787" r:id="rId9"/>
    <p:sldLayoutId id="2147483778" r:id="rId10"/>
    <p:sldLayoutId id="2147483791" r:id="rId11"/>
    <p:sldLayoutId id="2147483789" r:id="rId12"/>
    <p:sldLayoutId id="2147483747" r:id="rId13"/>
    <p:sldLayoutId id="2147483780" r:id="rId14"/>
    <p:sldLayoutId id="2147483781" r:id="rId15"/>
    <p:sldLayoutId id="2147483777" r:id="rId16"/>
    <p:sldLayoutId id="2147483788" r:id="rId17"/>
    <p:sldLayoutId id="2147483691" r:id="rId1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kyla.fi/fi/toimintamalli/laatukriteereihin-perustuva-tuetun-tyollistymisen-tyohonvalmennushomma-haltuun-hanke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7494"/>
            <a:ext cx="5832648" cy="353568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STM Homma haltuun-Toiveista työhön-hanke</a:t>
            </a:r>
            <a:br>
              <a:rPr lang="fi-FI" dirty="0">
                <a:solidFill>
                  <a:schemeClr val="bg1"/>
                </a:solidFill>
              </a:rPr>
            </a:br>
            <a:br>
              <a:rPr lang="fi-FI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Laatukriteereihin perustuva tuetun työllistymisen työhönvalmennus</a:t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Alihankintamalli ja määräaikainen avotyötoiminta</a:t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Osuuskuntamalli</a:t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Palkkatyömalli Vaalijalan kuntayhtymässä</a:t>
            </a:r>
            <a:br>
              <a:rPr lang="fi-FI" sz="1600" dirty="0">
                <a:solidFill>
                  <a:schemeClr val="bg1"/>
                </a:solidFill>
              </a:rPr>
            </a:br>
            <a:br>
              <a:rPr lang="fi-FI" sz="1600" dirty="0">
                <a:solidFill>
                  <a:schemeClr val="bg1"/>
                </a:solidFill>
              </a:rPr>
            </a:b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4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2CA2D9A-06A5-4CB6-8CE3-22FF6E26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Koronan aiheuttamat henkilöstösiirrot ”jarruttivat” pilotointia ja lopulta päädyttiin hieman erilaiseen malliin.</a:t>
            </a:r>
          </a:p>
          <a:p>
            <a:r>
              <a:rPr lang="fi-FI" dirty="0"/>
              <a:t>Tarvitaan riittävästi henkilöstöä erityisesti siinä kohti, jos työtehtäviä tehdään yritysten tiloissa. Toisaalta, mitä työtoiminta on tulevaisuudessa? </a:t>
            </a:r>
          </a:p>
          <a:p>
            <a:r>
              <a:rPr lang="fi-FI" dirty="0"/>
              <a:t>Työhönvalmentajan roolin merkitys (työkyvyttömyyseläke, ansaintaraja, muut tuet). Hankkeen aikana esim. osalle asiakkaista tuli päätös asumistuen lakkauttamisesta, kun he aloittivat palkkatyössä. 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553EEA7-411D-47FA-A378-B8DE4FDF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Alihankintamalli kokemukset/huomiot</a:t>
            </a:r>
          </a:p>
        </p:txBody>
      </p:sp>
    </p:spTree>
    <p:extLst>
      <p:ext uri="{BB962C8B-B14F-4D97-AF65-F5344CB8AC3E}">
        <p14:creationId xmlns:p14="http://schemas.microsoft.com/office/powerpoint/2010/main" val="211267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D1924BD-21F4-4E71-81C2-09BD729A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203599"/>
            <a:ext cx="7739615" cy="3600400"/>
          </a:xfrm>
        </p:spPr>
        <p:txBody>
          <a:bodyPr/>
          <a:lstStyle/>
          <a:p>
            <a:r>
              <a:rPr lang="fi-FI" dirty="0"/>
              <a:t>Hankkeessa pilotoitiin avotyötoimintaa siten, että se on määräaikaista. Maksimissa kestoltaan 12 kk. </a:t>
            </a:r>
            <a:r>
              <a:rPr lang="fi-FI" dirty="0">
                <a:sym typeface="Wingdings" panose="05000000000000000000" pitchFamily="2" charset="2"/>
              </a:rPr>
              <a:t> Avotyötoiminnan sopimus (ilmenee määräaikaisuus, tavoitteellisuus)</a:t>
            </a:r>
            <a:endParaRPr lang="fi-FI" dirty="0"/>
          </a:p>
          <a:p>
            <a:r>
              <a:rPr lang="fi-FI" dirty="0"/>
              <a:t>Hankkeen aikana lähes kaikkien kehitysvammaisten palkkatyöhön työllistyneiden kohdalla on hyödynnetty määräaikaista avotyötoimintaa (tai TE-palveluiden työkokeilua). </a:t>
            </a:r>
          </a:p>
          <a:p>
            <a:pPr lvl="2"/>
            <a:r>
              <a:rPr lang="fi-FI" dirty="0"/>
              <a:t>1-3kk määräaikaisen avotyötoiminta: työkyvyn kartoitus (</a:t>
            </a:r>
            <a:r>
              <a:rPr lang="fi-FI" dirty="0" err="1"/>
              <a:t>Melba</a:t>
            </a:r>
            <a:r>
              <a:rPr lang="fi-FI" dirty="0"/>
              <a:t>(IMBA), työtehtävien muokkaaminen (avotyötoiminnan arviointilomake), työaika viikossa (palkkatyö), palkkatukihakemus vireille. </a:t>
            </a:r>
            <a:r>
              <a:rPr lang="fi-FI" dirty="0">
                <a:sym typeface="Wingdings" panose="05000000000000000000" pitchFamily="2" charset="2"/>
              </a:rPr>
              <a:t> Asiakkaiden tarpeesta! Hankkeeseen ohjautuneista juuri kenelläkään ei ole aiempaa kokemusta palkkatyöstä, joten he ovat itse kokeneet ”aloituksen” avotyötoiminnan kautta turvallisena.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CDC1D4D-C1E9-4194-8C9E-0231D0C18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4" y="-20538"/>
            <a:ext cx="7739615" cy="974270"/>
          </a:xfrm>
        </p:spPr>
        <p:txBody>
          <a:bodyPr/>
          <a:lstStyle/>
          <a:p>
            <a:r>
              <a:rPr lang="fi-FI" dirty="0"/>
              <a:t>Avotyötoiminnan uudelleen organisointi</a:t>
            </a:r>
          </a:p>
        </p:txBody>
      </p:sp>
    </p:spTree>
    <p:extLst>
      <p:ext uri="{BB962C8B-B14F-4D97-AF65-F5344CB8AC3E}">
        <p14:creationId xmlns:p14="http://schemas.microsoft.com/office/powerpoint/2010/main" val="157768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7A28F69-12BE-44D0-8BDC-06CA95FF4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konkreettista tästä jäi käteen?</a:t>
            </a:r>
          </a:p>
          <a:p>
            <a:pPr lvl="1"/>
            <a:r>
              <a:rPr lang="fi-FI" b="1" dirty="0"/>
              <a:t>Tietopaketti osuuskunnasta </a:t>
            </a:r>
            <a:r>
              <a:rPr lang="fi-FI" dirty="0"/>
              <a:t>(mitä osuuskunta tarkoittaa, miten osuuskunta perustetaan, kokemuksia osatyökykyisten työllistymisestä osuuskunnan avulla, mikä on tuettu osuuskunta, mitä tuettu osuuskunta tarkoittaisi Vaalijalan kuntayhtymässä). </a:t>
            </a:r>
            <a:r>
              <a:rPr lang="fi-FI" dirty="0">
                <a:sym typeface="Wingdings" panose="05000000000000000000" pitchFamily="2" charset="2"/>
              </a:rPr>
              <a:t> Hyödynnettävissä tulevilla </a:t>
            </a:r>
            <a:r>
              <a:rPr lang="fi-FI" dirty="0" err="1">
                <a:sym typeface="Wingdings" panose="05000000000000000000" pitchFamily="2" charset="2"/>
              </a:rPr>
              <a:t>hyvinvointialueilla</a:t>
            </a:r>
            <a:r>
              <a:rPr lang="fi-FI" dirty="0">
                <a:sym typeface="Wingdings" panose="05000000000000000000" pitchFamily="2" charset="2"/>
              </a:rPr>
              <a:t>. (</a:t>
            </a:r>
            <a:r>
              <a:rPr lang="fi-FI" dirty="0" err="1">
                <a:sym typeface="Wingdings" panose="05000000000000000000" pitchFamily="2" charset="2"/>
              </a:rPr>
              <a:t>Innokylä</a:t>
            </a:r>
            <a:r>
              <a:rPr lang="fi-FI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i-FI" b="1" dirty="0">
                <a:sym typeface="Wingdings" panose="05000000000000000000" pitchFamily="2" charset="2"/>
              </a:rPr>
              <a:t>Budjetti</a:t>
            </a:r>
            <a:r>
              <a:rPr lang="fi-FI" dirty="0">
                <a:sym typeface="Wingdings" panose="05000000000000000000" pitchFamily="2" charset="2"/>
              </a:rPr>
              <a:t> (laskelma tuloista/menoista, perustuu Varkauden alueeseen).</a:t>
            </a:r>
          </a:p>
          <a:p>
            <a:pPr lvl="1"/>
            <a:r>
              <a:rPr lang="fi-FI" b="1" dirty="0">
                <a:sym typeface="Wingdings" panose="05000000000000000000" pitchFamily="2" charset="2"/>
              </a:rPr>
              <a:t>SWOT-analyysi.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B21809B-B492-4481-8BDB-6F0BBE6F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Osuuskuntatoiminta</a:t>
            </a:r>
          </a:p>
        </p:txBody>
      </p:sp>
    </p:spTree>
    <p:extLst>
      <p:ext uri="{BB962C8B-B14F-4D97-AF65-F5344CB8AC3E}">
        <p14:creationId xmlns:p14="http://schemas.microsoft.com/office/powerpoint/2010/main" val="3615615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1407A49-C042-4A08-9715-2F90B89A0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8387687" cy="3497163"/>
          </a:xfrm>
        </p:spPr>
        <p:txBody>
          <a:bodyPr>
            <a:normAutofit/>
          </a:bodyPr>
          <a:lstStyle/>
          <a:p>
            <a:r>
              <a:rPr lang="fi-FI" dirty="0"/>
              <a:t>Kartoitettiin millaisia avustavia osa-aikaisia työtehtäviä Vaalijalan eri yksiköistä voisi löytyä, jotta kunkin ammattiryhmän edustajat voisivat laittaa työpanoksensa heidän työkuvaansa kuuluviin oleellisiin työtehtäviin. </a:t>
            </a:r>
            <a:r>
              <a:rPr lang="fi-FI" dirty="0">
                <a:sym typeface="Wingdings" panose="05000000000000000000" pitchFamily="2" charset="2"/>
              </a:rPr>
              <a:t> Koottiin </a:t>
            </a:r>
            <a:r>
              <a:rPr lang="fi-FI" dirty="0" err="1">
                <a:sym typeface="Wingdings" panose="05000000000000000000" pitchFamily="2" charset="2"/>
              </a:rPr>
              <a:t>exceliin</a:t>
            </a:r>
            <a:r>
              <a:rPr lang="fi-FI" dirty="0">
                <a:sym typeface="Wingdings" panose="05000000000000000000" pitchFamily="2" charset="2"/>
              </a:rPr>
              <a:t>  hyödynnettiin työhönvalmennuksen asiakkaiden tilanteissa.</a:t>
            </a:r>
          </a:p>
          <a:p>
            <a:r>
              <a:rPr lang="fi-FI" dirty="0"/>
              <a:t>Materiaali, mitä jää hyödynnettäväksi (</a:t>
            </a:r>
            <a:r>
              <a:rPr lang="fi-FI" dirty="0" err="1"/>
              <a:t>Innokylään</a:t>
            </a:r>
            <a:r>
              <a:rPr lang="fi-FI" dirty="0"/>
              <a:t>):</a:t>
            </a:r>
          </a:p>
          <a:p>
            <a:pPr lvl="2"/>
            <a:r>
              <a:rPr lang="fi-FI" dirty="0"/>
              <a:t>Palkkatyön ehdot ja sisällöt</a:t>
            </a:r>
          </a:p>
          <a:p>
            <a:pPr lvl="2"/>
            <a:r>
              <a:rPr lang="fi-FI" dirty="0"/>
              <a:t>Työntekijän velvollisuudet palkkatyössä</a:t>
            </a:r>
          </a:p>
          <a:p>
            <a:pPr lvl="2"/>
            <a:r>
              <a:rPr lang="fi-FI" dirty="0"/>
              <a:t>Tietoa työnantajille; kehitysvammainen palkkatyössä</a:t>
            </a:r>
          </a:p>
          <a:p>
            <a:pPr marL="804862" lvl="2" indent="0">
              <a:buNone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C6C9280-4C24-4816-8394-39DC34D6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Palkkatyömallin kehittäminen Vaalijalassa</a:t>
            </a:r>
          </a:p>
        </p:txBody>
      </p:sp>
    </p:spTree>
    <p:extLst>
      <p:ext uri="{BB962C8B-B14F-4D97-AF65-F5344CB8AC3E}">
        <p14:creationId xmlns:p14="http://schemas.microsoft.com/office/powerpoint/2010/main" val="326978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55CD5365-B4B3-4E05-B018-2B3CCA080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79822"/>
              </p:ext>
            </p:extLst>
          </p:nvPr>
        </p:nvGraphicFramePr>
        <p:xfrm>
          <a:off x="35495" y="0"/>
          <a:ext cx="9143999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uokaaviosymboli: Vaihtoehtoinen käsittely 4">
            <a:extLst>
              <a:ext uri="{FF2B5EF4-FFF2-40B4-BE49-F238E27FC236}">
                <a16:creationId xmlns:a16="http://schemas.microsoft.com/office/drawing/2014/main" id="{8B732F72-76C4-45C0-9DED-284700EB6ACE}"/>
              </a:ext>
            </a:extLst>
          </p:cNvPr>
          <p:cNvSpPr/>
          <p:nvPr/>
        </p:nvSpPr>
        <p:spPr>
          <a:xfrm>
            <a:off x="10695" y="123478"/>
            <a:ext cx="9143999" cy="756664"/>
          </a:xfrm>
          <a:prstGeom prst="flowChartAlternateProcess">
            <a:avLst/>
          </a:prstGeom>
          <a:solidFill>
            <a:srgbClr val="002060"/>
          </a:solidFill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Palkkatyömallin mukaisesti työllistyneet Vaalijalassa</a:t>
            </a:r>
          </a:p>
        </p:txBody>
      </p:sp>
    </p:spTree>
    <p:extLst>
      <p:ext uri="{BB962C8B-B14F-4D97-AF65-F5344CB8AC3E}">
        <p14:creationId xmlns:p14="http://schemas.microsoft.com/office/powerpoint/2010/main" val="13640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3273712-AFA6-411A-BC9A-9A84B24BC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Alkuvaiheessa haasteena oli asiakkaiden heikko mukaan lähteminen työhönvalmennukseen, työtoiminta vs. avotyötoiminta, työtoiminta vs. palkkatyö.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Ryhmämuotoinen palkkatyövalmennus: Minä palkkatyössä (kolmesta osiosta koostuva).  Asiakkaat kokivat valmennuksen tärkeänä ja merkittävänä   Asiakkaat lähtivät rohkeammin yksilö työhönvalmennukseen. </a:t>
            </a:r>
          </a:p>
          <a:p>
            <a:r>
              <a:rPr lang="fi-FI" b="1" dirty="0">
                <a:sym typeface="Wingdings" panose="05000000000000000000" pitchFamily="2" charset="2"/>
              </a:rPr>
              <a:t>Ryhmämuotoinen palkkatyövalmennus jää osaksi työtoimintaa (PowerPoint + muu tukimateriaali hyödynnettävissä kaikille/</a:t>
            </a:r>
            <a:r>
              <a:rPr lang="fi-FI" b="1" dirty="0" err="1">
                <a:sym typeface="Wingdings" panose="05000000000000000000" pitchFamily="2" charset="2"/>
              </a:rPr>
              <a:t>Innokylä</a:t>
            </a:r>
            <a:r>
              <a:rPr lang="fi-FI" b="1" dirty="0">
                <a:sym typeface="Wingdings" panose="05000000000000000000" pitchFamily="2" charset="2"/>
              </a:rPr>
              <a:t>). </a:t>
            </a:r>
            <a:r>
              <a:rPr lang="fi-FI" sz="1100" b="1" dirty="0">
                <a:sym typeface="Wingdings" panose="05000000000000000000" pitchFamily="2" charset="2"/>
                <a:hlinkClick r:id="rId2"/>
              </a:rPr>
              <a:t>https://innokyla.fi/fi/toimintamalli/laatukriteereihin-perustuva-tuetun-tyollistymisen-tyohonvalmennushomma-haltuun-hanke</a:t>
            </a:r>
            <a:r>
              <a:rPr lang="fi-FI" sz="1100" b="1" dirty="0">
                <a:sym typeface="Wingdings" panose="05000000000000000000" pitchFamily="2" charset="2"/>
              </a:rPr>
              <a:t> </a:t>
            </a:r>
            <a:endParaRPr lang="fi-FI" sz="1100" b="1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C1B1078-B8A9-483A-8905-440466D6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Laatukriteereihin perustuvan tuetun työllistymisen työhönvalmennuksen mallintaminen</a:t>
            </a:r>
          </a:p>
        </p:txBody>
      </p:sp>
    </p:spTree>
    <p:extLst>
      <p:ext uri="{BB962C8B-B14F-4D97-AF65-F5344CB8AC3E}">
        <p14:creationId xmlns:p14="http://schemas.microsoft.com/office/powerpoint/2010/main" val="121870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81E3E6D-3803-43A4-89E6-860B91EC6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15566"/>
            <a:ext cx="7632848" cy="3888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Minä palkkatyössä osa 1</a:t>
            </a:r>
          </a:p>
          <a:p>
            <a:pPr marL="908050" lvl="1" indent="-457200"/>
            <a:r>
              <a:rPr lang="fi-FI" dirty="0"/>
              <a:t>Video: Mikko ja palkkatyö</a:t>
            </a:r>
          </a:p>
          <a:p>
            <a:pPr marL="908050" lvl="1" indent="-457200"/>
            <a:r>
              <a:rPr lang="fi-FI" dirty="0"/>
              <a:t>Mitä on päivätoiminta, mitä on työtoiminta, mitä avotyötoiminta</a:t>
            </a:r>
          </a:p>
          <a:p>
            <a:pPr marL="908050" lvl="1" indent="-457200"/>
            <a:r>
              <a:rPr lang="fi-FI" dirty="0"/>
              <a:t>Mitä on palkkatyö</a:t>
            </a:r>
          </a:p>
          <a:p>
            <a:pPr marL="908050" lvl="1" indent="-457200"/>
            <a:r>
              <a:rPr lang="fi-FI" dirty="0"/>
              <a:t>Mitä on kokoaikainentyö, osa-aikainentyö </a:t>
            </a:r>
          </a:p>
          <a:p>
            <a:pPr marL="908050" lvl="1" indent="-457200"/>
            <a:r>
              <a:rPr lang="fi-FI" dirty="0"/>
              <a:t>Mitä tarkoittaa työllistymistä tukeva toiminta</a:t>
            </a:r>
          </a:p>
          <a:p>
            <a:pPr marL="908050" lvl="1" indent="-457200"/>
            <a:r>
              <a:rPr lang="fi-FI" dirty="0"/>
              <a:t>Mitä tarkoittaa työhönvalmennus</a:t>
            </a:r>
          </a:p>
          <a:p>
            <a:pPr marL="908050" lvl="1" indent="-457200"/>
            <a:r>
              <a:rPr lang="fi-FI" dirty="0"/>
              <a:t>Harjoitus: vahvuuksien lista</a:t>
            </a:r>
          </a:p>
          <a:p>
            <a:pPr marL="457200" indent="-457200">
              <a:buAutoNum type="arabicPeriod"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99FBF5C-EE3D-4384-8C55-FEA22A43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536210"/>
          </a:xfrm>
        </p:spPr>
        <p:txBody>
          <a:bodyPr/>
          <a:lstStyle/>
          <a:p>
            <a:r>
              <a:rPr lang="fi-FI" sz="2000" dirty="0"/>
              <a:t>Ryhmämuotoinen palkkatyövalmennus kehitysvammaisille/erityistä tukea tarvitseville</a:t>
            </a:r>
          </a:p>
        </p:txBody>
      </p:sp>
    </p:spTree>
    <p:extLst>
      <p:ext uri="{BB962C8B-B14F-4D97-AF65-F5344CB8AC3E}">
        <p14:creationId xmlns:p14="http://schemas.microsoft.com/office/powerpoint/2010/main" val="126830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1D9F784-B629-44BA-9A6D-E75573B3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915567"/>
            <a:ext cx="7739615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Minä palkkatyössä osa 2</a:t>
            </a:r>
          </a:p>
          <a:p>
            <a:pPr marL="908050" lvl="1" indent="-457200"/>
            <a:r>
              <a:rPr lang="fi-FI" dirty="0"/>
              <a:t>Miten työtä etsitään ja haetaan, mitä ne tarkoittavat</a:t>
            </a:r>
          </a:p>
          <a:p>
            <a:pPr marL="908050" lvl="1" indent="-457200"/>
            <a:r>
              <a:rPr lang="fi-FI" dirty="0"/>
              <a:t>Mikä on cv, mikä on positiivinen cv, katsotaan esimerkkejä erilaisista cv:stä</a:t>
            </a:r>
          </a:p>
          <a:p>
            <a:pPr marL="908050" lvl="1" indent="-457200"/>
            <a:r>
              <a:rPr lang="fi-FI" dirty="0"/>
              <a:t>Mikä on työhaastattelu, mitä siinä tapahtuu, miten siihen voi valmistautua</a:t>
            </a:r>
          </a:p>
          <a:p>
            <a:pPr marL="908050" lvl="1" indent="-457200"/>
            <a:r>
              <a:rPr lang="fi-FI" dirty="0"/>
              <a:t>Harjoitus: oma esittely, vahvuuksien nimeäminen</a:t>
            </a:r>
          </a:p>
          <a:p>
            <a:pPr marL="908050" lvl="1" indent="-457200"/>
            <a:r>
              <a:rPr lang="fi-FI" dirty="0"/>
              <a:t>Mitä tarkoittaa työllistyminen</a:t>
            </a:r>
          </a:p>
          <a:p>
            <a:pPr marL="908050" lvl="1" indent="-457200"/>
            <a:r>
              <a:rPr lang="fi-FI" dirty="0"/>
              <a:t>Millaisia työelämän sääntöjä on olemassa</a:t>
            </a:r>
          </a:p>
          <a:p>
            <a:pPr marL="908050" lvl="1" indent="-457200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1A2C210-CC73-44F0-ACEF-109D66F1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339502"/>
            <a:ext cx="7739615" cy="464202"/>
          </a:xfrm>
        </p:spPr>
        <p:txBody>
          <a:bodyPr/>
          <a:lstStyle/>
          <a:p>
            <a:r>
              <a:rPr lang="fi-FI" sz="2000" dirty="0"/>
              <a:t>Ryhmämuotoinen palkkatyövalmennus kehitysvammaisille/erityistä tukea tarvitseville</a:t>
            </a:r>
          </a:p>
        </p:txBody>
      </p:sp>
    </p:spTree>
    <p:extLst>
      <p:ext uri="{BB962C8B-B14F-4D97-AF65-F5344CB8AC3E}">
        <p14:creationId xmlns:p14="http://schemas.microsoft.com/office/powerpoint/2010/main" val="21088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B75571E-B028-427F-99ED-131F695E7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209610"/>
            <a:ext cx="7739615" cy="3810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Minä palkkatyössä osa 3</a:t>
            </a:r>
          </a:p>
          <a:p>
            <a:pPr marL="908050" lvl="1" indent="-457200"/>
            <a:r>
              <a:rPr lang="fi-FI" dirty="0"/>
              <a:t>Osaamisen käsi-harjoitus</a:t>
            </a:r>
          </a:p>
          <a:p>
            <a:pPr marL="908050" lvl="1" indent="-457200"/>
            <a:r>
              <a:rPr lang="fi-FI" dirty="0"/>
              <a:t>Miten ilmoittaudutaan työnhakijaksi TE-toimistoon, mitä se tarkoittaa</a:t>
            </a:r>
          </a:p>
          <a:p>
            <a:pPr marL="908050" lvl="1" indent="-457200"/>
            <a:r>
              <a:rPr lang="fi-FI" dirty="0"/>
              <a:t>Mitä tarkoittaa työttömyysetuudet</a:t>
            </a:r>
          </a:p>
          <a:p>
            <a:pPr marL="908050" lvl="1" indent="-457200"/>
            <a:r>
              <a:rPr lang="fi-FI" dirty="0"/>
              <a:t>Mitä tarkoittaa työkyvyttömyyseläke</a:t>
            </a:r>
          </a:p>
          <a:p>
            <a:pPr marL="908050" lvl="1" indent="-457200"/>
            <a:r>
              <a:rPr lang="fi-FI" dirty="0"/>
              <a:t>Työkyvyttömyyseläke ja palkkatyö</a:t>
            </a:r>
          </a:p>
          <a:p>
            <a:pPr marL="908050" lvl="1" indent="-457200"/>
            <a:r>
              <a:rPr lang="fi-FI" dirty="0"/>
              <a:t>Mikä on hoitotuki ja vammaistuki</a:t>
            </a:r>
          </a:p>
          <a:p>
            <a:pPr marL="908050" lvl="1" indent="-457200"/>
            <a:r>
              <a:rPr lang="fi-FI" dirty="0"/>
              <a:t>Mikä on asumistuki ja miten palkkatyö vaikuttaa </a:t>
            </a:r>
            <a:r>
              <a:rPr lang="fi-FI" dirty="0" err="1"/>
              <a:t>siihn</a:t>
            </a:r>
            <a:endParaRPr lang="fi-FI" dirty="0"/>
          </a:p>
          <a:p>
            <a:pPr marL="908050" lvl="1" indent="-457200"/>
            <a:r>
              <a:rPr lang="fi-FI" dirty="0"/>
              <a:t>Harjoitus: Testaa tietosi palkkatyöstä</a:t>
            </a:r>
          </a:p>
          <a:p>
            <a:pPr marL="908050" lvl="1" indent="-457200"/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42D6A539-2D39-49A7-8599-F3E5F5AC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339501"/>
            <a:ext cx="7739615" cy="536210"/>
          </a:xfrm>
        </p:spPr>
        <p:txBody>
          <a:bodyPr/>
          <a:lstStyle/>
          <a:p>
            <a:r>
              <a:rPr lang="fi-FI" sz="2400" dirty="0"/>
              <a:t>Ryhmämuotoinen palkkatyövalmennus kehitysvammaisille/erityistä tukea tarvitseville</a:t>
            </a:r>
          </a:p>
        </p:txBody>
      </p:sp>
    </p:spTree>
    <p:extLst>
      <p:ext uri="{BB962C8B-B14F-4D97-AF65-F5344CB8AC3E}">
        <p14:creationId xmlns:p14="http://schemas.microsoft.com/office/powerpoint/2010/main" val="24592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uokaaviosymboli: Vaihtoehtoinen käsittely 6">
            <a:extLst>
              <a:ext uri="{FF2B5EF4-FFF2-40B4-BE49-F238E27FC236}">
                <a16:creationId xmlns:a16="http://schemas.microsoft.com/office/drawing/2014/main" id="{327DFAA5-619A-454A-9527-7A2214FCCEDA}"/>
              </a:ext>
            </a:extLst>
          </p:cNvPr>
          <p:cNvSpPr/>
          <p:nvPr/>
        </p:nvSpPr>
        <p:spPr>
          <a:xfrm>
            <a:off x="35496" y="84807"/>
            <a:ext cx="9108504" cy="9144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Laatukriteereihin perustuva tuetun työllistymisen työhönvalmennus</a:t>
            </a:r>
          </a:p>
        </p:txBody>
      </p:sp>
      <p:sp>
        <p:nvSpPr>
          <p:cNvPr id="8" name="Vuokaaviosymboli: Vaihtoehtoinen käsittely 7">
            <a:extLst>
              <a:ext uri="{FF2B5EF4-FFF2-40B4-BE49-F238E27FC236}">
                <a16:creationId xmlns:a16="http://schemas.microsoft.com/office/drawing/2014/main" id="{ACBDAA79-3F04-434F-BE2D-FC9035D99D04}"/>
              </a:ext>
            </a:extLst>
          </p:cNvPr>
          <p:cNvSpPr/>
          <p:nvPr/>
        </p:nvSpPr>
        <p:spPr>
          <a:xfrm>
            <a:off x="56328" y="798974"/>
            <a:ext cx="3070045" cy="2016224"/>
          </a:xfrm>
          <a:prstGeom prst="flowChartAlternateProcess">
            <a:avLst/>
          </a:prstGeom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/>
          </a:p>
          <a:p>
            <a:pPr algn="ctr"/>
            <a:r>
              <a:rPr lang="fi-FI" b="1" dirty="0"/>
              <a:t>Ryhmämuotoinen palkkatyövalmennus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Kykyviisari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Positiivinen CV</a:t>
            </a:r>
          </a:p>
          <a:p>
            <a:pPr algn="ctr"/>
            <a:endParaRPr lang="fi-FI" dirty="0"/>
          </a:p>
        </p:txBody>
      </p:sp>
      <p:sp>
        <p:nvSpPr>
          <p:cNvPr id="9" name="Vuokaaviosymboli: Vaihtoehtoinen käsittely 8">
            <a:extLst>
              <a:ext uri="{FF2B5EF4-FFF2-40B4-BE49-F238E27FC236}">
                <a16:creationId xmlns:a16="http://schemas.microsoft.com/office/drawing/2014/main" id="{B8352EC0-C5D6-4DED-9F29-59A3A445D4DB}"/>
              </a:ext>
            </a:extLst>
          </p:cNvPr>
          <p:cNvSpPr/>
          <p:nvPr/>
        </p:nvSpPr>
        <p:spPr>
          <a:xfrm>
            <a:off x="3108118" y="798974"/>
            <a:ext cx="2997741" cy="2016224"/>
          </a:xfrm>
          <a:prstGeom prst="flowChartAlternateProcess">
            <a:avLst/>
          </a:prstGeom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Pilotoitu kolmella pilottipaikkakunnalla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fi-FI" b="1" dirty="0">
                <a:sym typeface="Wingdings" panose="05000000000000000000" pitchFamily="2" charset="2"/>
              </a:rPr>
              <a:t>30 asiakasta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fi-FI" b="1" dirty="0">
                <a:sym typeface="Wingdings" panose="05000000000000000000" pitchFamily="2" charset="2"/>
              </a:rPr>
              <a:t>17 määräaikaista osa-aikaista palkkatyösuhdetta</a:t>
            </a:r>
            <a:endParaRPr lang="fi-FI" b="1" dirty="0"/>
          </a:p>
        </p:txBody>
      </p:sp>
      <p:sp>
        <p:nvSpPr>
          <p:cNvPr id="10" name="Vuokaaviosymboli: Vaihtoehtoinen käsittely 9">
            <a:extLst>
              <a:ext uri="{FF2B5EF4-FFF2-40B4-BE49-F238E27FC236}">
                <a16:creationId xmlns:a16="http://schemas.microsoft.com/office/drawing/2014/main" id="{7BF3D84E-D51B-41A5-91AF-A6CB084F84BE}"/>
              </a:ext>
            </a:extLst>
          </p:cNvPr>
          <p:cNvSpPr/>
          <p:nvPr/>
        </p:nvSpPr>
        <p:spPr>
          <a:xfrm>
            <a:off x="6049900" y="779161"/>
            <a:ext cx="3065022" cy="2018495"/>
          </a:xfrm>
          <a:prstGeom prst="flowChartAlternateProcess">
            <a:avLst/>
          </a:prstGeom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Sovellettu IPS-sijoita ja valmenna!-toimintamallia + Vaalijalan tuetun työn-mallia</a:t>
            </a:r>
          </a:p>
        </p:txBody>
      </p:sp>
      <p:sp>
        <p:nvSpPr>
          <p:cNvPr id="11" name="Vuokaaviosymboli: Vaihtoehtoinen käsittely 10">
            <a:extLst>
              <a:ext uri="{FF2B5EF4-FFF2-40B4-BE49-F238E27FC236}">
                <a16:creationId xmlns:a16="http://schemas.microsoft.com/office/drawing/2014/main" id="{0CC5D398-90AF-49FB-9F33-EF50F8AB9885}"/>
              </a:ext>
            </a:extLst>
          </p:cNvPr>
          <p:cNvSpPr/>
          <p:nvPr/>
        </p:nvSpPr>
        <p:spPr>
          <a:xfrm>
            <a:off x="3166718" y="2623044"/>
            <a:ext cx="2984703" cy="1993500"/>
          </a:xfrm>
          <a:prstGeom prst="flowChartAlternateProcess">
            <a:avLst/>
          </a:prstGeom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Työhönvalmennuksessa huomioitu:</a:t>
            </a:r>
          </a:p>
          <a:p>
            <a:pPr algn="ctr"/>
            <a:r>
              <a:rPr lang="fi-FI" dirty="0"/>
              <a:t>5 askelta</a:t>
            </a:r>
          </a:p>
          <a:p>
            <a:pPr algn="ctr"/>
            <a:r>
              <a:rPr lang="fi-FI" dirty="0"/>
              <a:t>8 periaatetta</a:t>
            </a:r>
          </a:p>
          <a:p>
            <a:pPr algn="ctr"/>
            <a:r>
              <a:rPr lang="fi-FI" dirty="0"/>
              <a:t>25 laatukriteeriä</a:t>
            </a:r>
          </a:p>
        </p:txBody>
      </p:sp>
      <p:sp>
        <p:nvSpPr>
          <p:cNvPr id="12" name="Vuokaaviosymboli: Vaihtoehtoinen käsittely 11">
            <a:extLst>
              <a:ext uri="{FF2B5EF4-FFF2-40B4-BE49-F238E27FC236}">
                <a16:creationId xmlns:a16="http://schemas.microsoft.com/office/drawing/2014/main" id="{18334323-BE15-4DE0-97AF-8FF3C13F5A86}"/>
              </a:ext>
            </a:extLst>
          </p:cNvPr>
          <p:cNvSpPr/>
          <p:nvPr/>
        </p:nvSpPr>
        <p:spPr>
          <a:xfrm>
            <a:off x="6134937" y="2623044"/>
            <a:ext cx="2984703" cy="2016224"/>
          </a:xfrm>
          <a:prstGeom prst="flowChartAlternateProcess">
            <a:avLst/>
          </a:prstGeom>
          <a:ln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Työhönvalmentajan rooli: palkkatyö, osuuskunta, määräaikainen avotyötoiminta ja alihankintamalli</a:t>
            </a:r>
          </a:p>
        </p:txBody>
      </p:sp>
      <p:sp>
        <p:nvSpPr>
          <p:cNvPr id="13" name="Vuokaaviosymboli: Vaihtoehtoinen käsittely 12">
            <a:extLst>
              <a:ext uri="{FF2B5EF4-FFF2-40B4-BE49-F238E27FC236}">
                <a16:creationId xmlns:a16="http://schemas.microsoft.com/office/drawing/2014/main" id="{AFD4CE4C-1C4A-456D-932C-2313841EE3D0}"/>
              </a:ext>
            </a:extLst>
          </p:cNvPr>
          <p:cNvSpPr/>
          <p:nvPr/>
        </p:nvSpPr>
        <p:spPr>
          <a:xfrm>
            <a:off x="83070" y="2623044"/>
            <a:ext cx="3157339" cy="1993500"/>
          </a:xfrm>
          <a:prstGeom prst="flowChartAlternateProcess">
            <a:avLst/>
          </a:prstGeom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Asiakkaan tavoitteet, voimavarat terveydentila, työkyky (</a:t>
            </a:r>
            <a:r>
              <a:rPr lang="fi-FI" dirty="0" err="1"/>
              <a:t>Melba</a:t>
            </a:r>
            <a:r>
              <a:rPr lang="fi-FI" dirty="0"/>
              <a:t>/IMBA)</a:t>
            </a:r>
          </a:p>
          <a:p>
            <a:pPr algn="ctr"/>
            <a:r>
              <a:rPr lang="fi-FI" dirty="0">
                <a:sym typeface="Wingdings" panose="05000000000000000000" pitchFamily="2" charset="2"/>
              </a:rPr>
              <a:t>Työtehtävän räätälöinti määräaikainen avotyötoiminta/työkokeilu  PALKKATYÖ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896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uokaaviosymboli: Vaihtoehtoinen käsittely 3">
            <a:extLst>
              <a:ext uri="{FF2B5EF4-FFF2-40B4-BE49-F238E27FC236}">
                <a16:creationId xmlns:a16="http://schemas.microsoft.com/office/drawing/2014/main" id="{169DE693-3042-4DAC-B3DB-2377AFE5150A}"/>
              </a:ext>
            </a:extLst>
          </p:cNvPr>
          <p:cNvSpPr/>
          <p:nvPr/>
        </p:nvSpPr>
        <p:spPr>
          <a:xfrm>
            <a:off x="2313976" y="77592"/>
            <a:ext cx="3415070" cy="981990"/>
          </a:xfrm>
          <a:prstGeom prst="flowChartAlternateProcess">
            <a:avLst/>
          </a:prstGeom>
          <a:solidFill>
            <a:schemeClr val="accent1"/>
          </a:solidFill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r>
              <a:rPr lang="fi-FI" dirty="0"/>
              <a:t>Yritykset/organisaatiot, joihin on työllistynyt kehitysvammaisia</a:t>
            </a:r>
          </a:p>
          <a:p>
            <a:pPr algn="ctr"/>
            <a:endParaRPr lang="fi-FI" dirty="0"/>
          </a:p>
        </p:txBody>
      </p:sp>
      <p:sp>
        <p:nvSpPr>
          <p:cNvPr id="5" name="Tähti: 7-sakarainen 4">
            <a:extLst>
              <a:ext uri="{FF2B5EF4-FFF2-40B4-BE49-F238E27FC236}">
                <a16:creationId xmlns:a16="http://schemas.microsoft.com/office/drawing/2014/main" id="{966CD534-B309-4FA3-99A4-71D60B756733}"/>
              </a:ext>
            </a:extLst>
          </p:cNvPr>
          <p:cNvSpPr/>
          <p:nvPr/>
        </p:nvSpPr>
        <p:spPr>
          <a:xfrm>
            <a:off x="-235778" y="-86232"/>
            <a:ext cx="2359505" cy="2273404"/>
          </a:xfrm>
          <a:prstGeom prst="star7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K-market</a:t>
            </a:r>
          </a:p>
          <a:p>
            <a:pPr algn="ctr"/>
            <a:r>
              <a:rPr lang="fi-FI" dirty="0"/>
              <a:t>Varkaus</a:t>
            </a:r>
          </a:p>
        </p:txBody>
      </p:sp>
      <p:sp>
        <p:nvSpPr>
          <p:cNvPr id="6" name="Tähti: 7-sakarainen 5">
            <a:extLst>
              <a:ext uri="{FF2B5EF4-FFF2-40B4-BE49-F238E27FC236}">
                <a16:creationId xmlns:a16="http://schemas.microsoft.com/office/drawing/2014/main" id="{B78C712A-8F4F-4ACF-A69E-51F540815889}"/>
              </a:ext>
            </a:extLst>
          </p:cNvPr>
          <p:cNvSpPr/>
          <p:nvPr/>
        </p:nvSpPr>
        <p:spPr>
          <a:xfrm>
            <a:off x="4427984" y="837443"/>
            <a:ext cx="2304256" cy="2016224"/>
          </a:xfrm>
          <a:prstGeom prst="star7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ABC</a:t>
            </a:r>
          </a:p>
          <a:p>
            <a:pPr algn="ctr"/>
            <a:r>
              <a:rPr lang="fi-FI" dirty="0"/>
              <a:t>Pitkäjärvi</a:t>
            </a:r>
          </a:p>
          <a:p>
            <a:pPr algn="ctr"/>
            <a:r>
              <a:rPr lang="fi-FI" dirty="0"/>
              <a:t>Mikkeli</a:t>
            </a:r>
          </a:p>
        </p:txBody>
      </p:sp>
      <p:sp>
        <p:nvSpPr>
          <p:cNvPr id="7" name="Tähti: 7-sakarainen 6">
            <a:extLst>
              <a:ext uri="{FF2B5EF4-FFF2-40B4-BE49-F238E27FC236}">
                <a16:creationId xmlns:a16="http://schemas.microsoft.com/office/drawing/2014/main" id="{A34ED860-33F5-48CA-BE7B-E0A358456549}"/>
              </a:ext>
            </a:extLst>
          </p:cNvPr>
          <p:cNvSpPr/>
          <p:nvPr/>
        </p:nvSpPr>
        <p:spPr>
          <a:xfrm>
            <a:off x="1758769" y="1082674"/>
            <a:ext cx="2304256" cy="2016224"/>
          </a:xfrm>
          <a:prstGeom prst="star7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Teboil</a:t>
            </a:r>
          </a:p>
          <a:p>
            <a:pPr algn="ctr"/>
            <a:r>
              <a:rPr lang="fi-FI" dirty="0">
                <a:solidFill>
                  <a:schemeClr val="bg1"/>
                </a:solidFill>
              </a:rPr>
              <a:t>Leppävirta</a:t>
            </a:r>
          </a:p>
        </p:txBody>
      </p:sp>
      <p:sp>
        <p:nvSpPr>
          <p:cNvPr id="8" name="Tähti: 7-sakarainen 7">
            <a:extLst>
              <a:ext uri="{FF2B5EF4-FFF2-40B4-BE49-F238E27FC236}">
                <a16:creationId xmlns:a16="http://schemas.microsoft.com/office/drawing/2014/main" id="{047E30D6-C64F-42EF-B8C7-90AAB80C7749}"/>
              </a:ext>
            </a:extLst>
          </p:cNvPr>
          <p:cNvSpPr/>
          <p:nvPr/>
        </p:nvSpPr>
        <p:spPr>
          <a:xfrm>
            <a:off x="6516216" y="10314"/>
            <a:ext cx="2627784" cy="2273404"/>
          </a:xfrm>
          <a:prstGeom prst="star7">
            <a:avLst>
              <a:gd name="adj" fmla="val 36850"/>
              <a:gd name="hf" fmla="val 102572"/>
              <a:gd name="vf" fmla="val 10521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Henkilöstövuokrafirma (kiinteistönhoito) Varkaus</a:t>
            </a:r>
          </a:p>
        </p:txBody>
      </p:sp>
      <p:sp>
        <p:nvSpPr>
          <p:cNvPr id="9" name="Tähti: 7-sakarainen 8">
            <a:extLst>
              <a:ext uri="{FF2B5EF4-FFF2-40B4-BE49-F238E27FC236}">
                <a16:creationId xmlns:a16="http://schemas.microsoft.com/office/drawing/2014/main" id="{9AE0AF6C-DB0E-4DB6-A50F-9FCF604437C0}"/>
              </a:ext>
            </a:extLst>
          </p:cNvPr>
          <p:cNvSpPr/>
          <p:nvPr/>
        </p:nvSpPr>
        <p:spPr>
          <a:xfrm>
            <a:off x="-21292" y="3019994"/>
            <a:ext cx="2304256" cy="2016224"/>
          </a:xfrm>
          <a:prstGeom prst="star7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Mikkelin kaupunki 2 henkilöä</a:t>
            </a:r>
          </a:p>
        </p:txBody>
      </p:sp>
      <p:sp>
        <p:nvSpPr>
          <p:cNvPr id="10" name="Tähti: 7-sakarainen 9">
            <a:extLst>
              <a:ext uri="{FF2B5EF4-FFF2-40B4-BE49-F238E27FC236}">
                <a16:creationId xmlns:a16="http://schemas.microsoft.com/office/drawing/2014/main" id="{A0F2D034-A7BD-42FC-B11C-9A5295E5F994}"/>
              </a:ext>
            </a:extLst>
          </p:cNvPr>
          <p:cNvSpPr/>
          <p:nvPr/>
        </p:nvSpPr>
        <p:spPr>
          <a:xfrm>
            <a:off x="2632702" y="2631527"/>
            <a:ext cx="3096344" cy="2490022"/>
          </a:xfrm>
          <a:prstGeom prst="star7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dirty="0"/>
              <a:t>Vaalijalan kuntayhtymä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Palkkatyömalli</a:t>
            </a:r>
          </a:p>
          <a:p>
            <a:pPr algn="ctr"/>
            <a:r>
              <a:rPr lang="fi-FI" dirty="0"/>
              <a:t>8 henkilöä</a:t>
            </a:r>
          </a:p>
          <a:p>
            <a:pPr algn="ctr"/>
            <a:r>
              <a:rPr lang="fi-FI" dirty="0"/>
              <a:t> </a:t>
            </a:r>
          </a:p>
        </p:txBody>
      </p:sp>
      <p:sp>
        <p:nvSpPr>
          <p:cNvPr id="11" name="Tähti: 7-sakarainen 10">
            <a:extLst>
              <a:ext uri="{FF2B5EF4-FFF2-40B4-BE49-F238E27FC236}">
                <a16:creationId xmlns:a16="http://schemas.microsoft.com/office/drawing/2014/main" id="{113C50E6-067E-4A92-9E44-96E4A10C4995}"/>
              </a:ext>
            </a:extLst>
          </p:cNvPr>
          <p:cNvSpPr/>
          <p:nvPr/>
        </p:nvSpPr>
        <p:spPr>
          <a:xfrm>
            <a:off x="5868144" y="2499742"/>
            <a:ext cx="3240360" cy="2536476"/>
          </a:xfrm>
          <a:prstGeom prst="star7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Vaalijalan kuntayhtymä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Alihankintamalli 3 henkilöä</a:t>
            </a:r>
          </a:p>
        </p:txBody>
      </p:sp>
    </p:spTree>
    <p:extLst>
      <p:ext uri="{BB962C8B-B14F-4D97-AF65-F5344CB8AC3E}">
        <p14:creationId xmlns:p14="http://schemas.microsoft.com/office/powerpoint/2010/main" val="184163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76F1D7BC-330E-4C5F-8E00-651387BD6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131590"/>
            <a:ext cx="8387687" cy="3960439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Kehitysvammaisilla nopea työllistyminen vie enemmän aikaa (aikaa on annettava), prosessit on hitaampia.</a:t>
            </a:r>
          </a:p>
          <a:p>
            <a:r>
              <a:rPr lang="fi-FI" dirty="0"/>
              <a:t>Työllistyminen suoraan avoimille työmarkkinoille, jos palkkatyökokemusta ei ole yhtään taustalla? Hankkeeseen ohjautuneilla ei ollut aiempaa kokemusta palkkatyöstä. Meidän havainto, että useimmin tarvitaan työkokeilu/määräaikainen avotyötoiminta </a:t>
            </a:r>
            <a:r>
              <a:rPr lang="fi-FI" dirty="0">
                <a:sym typeface="Wingdings" panose="05000000000000000000" pitchFamily="2" charset="2"/>
              </a:rPr>
              <a:t> mahdollisuus kartoittaa työkykyä, työtehtäviä, työtehtävien muokkaaminen.  Lähes jokaisen kohdalla johtanut lopulta palkkatyöhön, jos henkilö on itse sinne halunnut.</a:t>
            </a:r>
          </a:p>
          <a:p>
            <a:r>
              <a:rPr lang="fi-FI" dirty="0">
                <a:sym typeface="Wingdings" panose="05000000000000000000" pitchFamily="2" charset="2"/>
              </a:rPr>
              <a:t>Jokaiselle on haettu ja myönnetty palkkatuki + osalle työolosuhteiden järjestelytuki (toisen antama apu). </a:t>
            </a:r>
          </a:p>
          <a:p>
            <a:r>
              <a:rPr lang="fi-FI" dirty="0">
                <a:sym typeface="Wingdings" panose="05000000000000000000" pitchFamily="2" charset="2"/>
              </a:rPr>
              <a:t>Asiakkaita </a:t>
            </a:r>
            <a:r>
              <a:rPr lang="fi-FI" dirty="0" err="1">
                <a:sym typeface="Wingdings" panose="05000000000000000000" pitchFamily="2" charset="2"/>
              </a:rPr>
              <a:t>max</a:t>
            </a:r>
            <a:r>
              <a:rPr lang="fi-FI" dirty="0">
                <a:sym typeface="Wingdings" panose="05000000000000000000" pitchFamily="2" charset="2"/>
              </a:rPr>
              <a:t> 20/per valmentaja. Paljon vai sopivasti, kun kaikki on kehitysvammaisia/erityistä tukea tarvitsevia? Jos kaikki ovat samassa vaiheessa työhönvalmennuksessa, niin paljon. </a:t>
            </a:r>
          </a:p>
          <a:p>
            <a:r>
              <a:rPr lang="fi-FI" dirty="0">
                <a:sym typeface="Wingdings" panose="05000000000000000000" pitchFamily="2" charset="2"/>
              </a:rPr>
              <a:t>Henkilöt, jotka ovat olleet pääosin ”perinteisessä” työtoiminnassa vei enemmän aikaa ”lämmetä” yksilö työhönvalmennukselle tai ajatukselle palkkatyöstä kuin henkilöt, joilla oli taustaa esim. avotyötoiminnasta.  Työtoiminnan sisältöön tarvitaan tekemisen lisäksi myös valmennusta/tietoa palkkatyöstä. </a:t>
            </a:r>
          </a:p>
          <a:p>
            <a:r>
              <a:rPr lang="fi-FI" dirty="0">
                <a:sym typeface="Wingdings" panose="05000000000000000000" pitchFamily="2" charset="2"/>
              </a:rPr>
              <a:t>Läheiset ja omaiset  hankkeen aikana havaittu, että osalla väärää tietoa kehitysvammaisten palkkatyö mahdollisuuksista. Lisätty tietoa läheisille/omaisille työkyvyttömyyseläkkeen ja palkkatyön yhteensovittamisesta ja toisaalta myös työtoiminnan ja palkkatyön yhteensovittamisesta.</a:t>
            </a:r>
          </a:p>
          <a:p>
            <a:r>
              <a:rPr lang="fi-FI" dirty="0">
                <a:sym typeface="Wingdings" panose="05000000000000000000" pitchFamily="2" charset="2"/>
              </a:rPr>
              <a:t>Ammattilaiset  havaintona, että osa jarruna ja osa mahdollistajana kehitysvammaisten palkkatyöhön pääsemisessä.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81E9F3A-3D16-4036-9D8C-7F0DB835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92" y="339502"/>
            <a:ext cx="8243671" cy="680226"/>
          </a:xfrm>
        </p:spPr>
        <p:txBody>
          <a:bodyPr/>
          <a:lstStyle/>
          <a:p>
            <a:r>
              <a:rPr lang="fi-FI" dirty="0"/>
              <a:t>Huomioita matkan varrelta laatukriteereihin peilaten</a:t>
            </a:r>
          </a:p>
        </p:txBody>
      </p:sp>
    </p:spTree>
    <p:extLst>
      <p:ext uri="{BB962C8B-B14F-4D97-AF65-F5344CB8AC3E}">
        <p14:creationId xmlns:p14="http://schemas.microsoft.com/office/powerpoint/2010/main" val="419997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7F8832F9-C98F-4846-AF0F-ADF4C571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Pilottiin valikoituneille järjestettiin ryhmämuotoinen palkkatyövalmennus (tänä aikana vireille mm. palkkatukihakemukset).</a:t>
            </a:r>
          </a:p>
          <a:p>
            <a:r>
              <a:rPr lang="fi-FI" dirty="0"/>
              <a:t>Alihankintamallin pilotointi maalis-kesäkuun aikana Vaalijalan kuntayhtymän yksikössä: Savoset monipalvelukeskus Mikkeli.</a:t>
            </a:r>
          </a:p>
          <a:p>
            <a:r>
              <a:rPr lang="fi-FI" dirty="0"/>
              <a:t>Vaalijala palkkasi kolme kehitysvammaista (avustava työntekijä). Kaikille haettiin palkkatukea. </a:t>
            </a:r>
          </a:p>
          <a:p>
            <a:r>
              <a:rPr lang="fi-FI" dirty="0"/>
              <a:t>Pilotoinnin aikana työtehtäviä tehtiin Vaalijalan kuntayhtymän tiloissa/yksiköissä. Tavoite oli, että työtehtäviä olisi tehty yritysten tiloissa.</a:t>
            </a:r>
          </a:p>
          <a:p>
            <a:pPr lvl="2"/>
            <a:r>
              <a:rPr lang="fi-FI" dirty="0"/>
              <a:t>Kiinteistönhoito/pihatyöt</a:t>
            </a:r>
          </a:p>
          <a:p>
            <a:pPr lvl="2"/>
            <a:r>
              <a:rPr lang="fi-FI" dirty="0"/>
              <a:t>Alihankintatyöt (Mikkelin </a:t>
            </a:r>
            <a:r>
              <a:rPr lang="fi-FI" dirty="0" err="1"/>
              <a:t>Savosetilla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Muuttoapu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931A674-3945-49FF-BD0B-7EA117E8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Alihankintamallin kehittäminen ja avotyötoiminnan uudelleen organisointi</a:t>
            </a:r>
          </a:p>
        </p:txBody>
      </p:sp>
    </p:spTree>
    <p:extLst>
      <p:ext uri="{BB962C8B-B14F-4D97-AF65-F5344CB8AC3E}">
        <p14:creationId xmlns:p14="http://schemas.microsoft.com/office/powerpoint/2010/main" val="2757334971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984</Words>
  <Application>Microsoft Office PowerPoint</Application>
  <PresentationFormat>Näytössä katseltava esitys (16:9)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VN-uudistukset-ppt_01/2020</vt:lpstr>
      <vt:lpstr>STM Homma haltuun-Toiveista työhön-hanke  Laatukriteereihin perustuva tuetun työllistymisen työhönvalmennus Alihankintamalli ja määräaikainen avotyötoiminta Osuuskuntamalli Palkkatyömalli Vaalijalan kuntayhtymässä  </vt:lpstr>
      <vt:lpstr>Laatukriteereihin perustuvan tuetun työllistymisen työhönvalmennuksen mallintaminen</vt:lpstr>
      <vt:lpstr>Ryhmämuotoinen palkkatyövalmennus kehitysvammaisille/erityistä tukea tarvitseville</vt:lpstr>
      <vt:lpstr>Ryhmämuotoinen palkkatyövalmennus kehitysvammaisille/erityistä tukea tarvitseville</vt:lpstr>
      <vt:lpstr>Ryhmämuotoinen palkkatyövalmennus kehitysvammaisille/erityistä tukea tarvitseville</vt:lpstr>
      <vt:lpstr>PowerPoint-esitys</vt:lpstr>
      <vt:lpstr>PowerPoint-esitys</vt:lpstr>
      <vt:lpstr>Huomioita matkan varrelta laatukriteereihin peilaten</vt:lpstr>
      <vt:lpstr>Alihankintamallin kehittäminen ja avotyötoiminnan uudelleen organisointi</vt:lpstr>
      <vt:lpstr>Alihankintamalli kokemukset/huomiot</vt:lpstr>
      <vt:lpstr>Avotyötoiminnan uudelleen organisointi</vt:lpstr>
      <vt:lpstr>Osuuskuntatoiminta</vt:lpstr>
      <vt:lpstr>Palkkatyömallin kehittäminen Vaalijalassa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2020-10-06T11:24:12Z</dcterms:created>
  <dcterms:modified xsi:type="dcterms:W3CDTF">2022-11-08T06:21:48Z</dcterms:modified>
</cp:coreProperties>
</file>