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58" r:id="rId7"/>
    <p:sldId id="259" r:id="rId8"/>
    <p:sldId id="277" r:id="rId9"/>
    <p:sldId id="261" r:id="rId10"/>
    <p:sldId id="278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F768C-D893-487E-9E6A-389B175245EB}" v="27" dt="2022-12-04T14:47:19.295"/>
    <p1510:client id="{03439B24-1675-4012-A121-892DA4CA1E02}" v="5" dt="2022-12-04T14:57:33.303"/>
    <p1510:client id="{0890F101-DA6C-45EC-9938-9C4003A23736}" v="26" dt="2022-12-03T08:58:11.192"/>
    <p1510:client id="{0B059F9C-7653-4211-B3A8-0A5AF2CE2A91}" v="62" dt="2022-12-03T09:27:39.546"/>
    <p1510:client id="{1037BA85-1C15-45BD-BA0D-AF178BDBCB62}" v="102" dt="2022-12-04T15:14:03.019"/>
    <p1510:client id="{198FA68E-2914-4129-992D-4152D6C9A738}" v="40" dt="2022-12-03T09:02:31.274"/>
    <p1510:client id="{24A4828C-286A-4D9C-BB7D-B4390EF2D9CD}" v="4" dt="2022-12-03T09:46:11.096"/>
    <p1510:client id="{24F0E2BF-83ED-417D-B38B-B27BFEB36632}" v="7" dt="2022-12-03T09:08:11.776"/>
    <p1510:client id="{26E2ECFC-E988-422B-AC43-E1E59DF0528D}" v="39" dt="2022-12-04T14:29:46.244"/>
    <p1510:client id="{3058B6D8-FCE0-4369-B8DC-3ACDB94DCEF1}" v="21" dt="2022-12-04T14:33:39.214"/>
    <p1510:client id="{37FCB4F1-5A2C-4ED6-8AFC-23C97CF10128}" v="133" dt="2022-12-01T13:39:50.710"/>
    <p1510:client id="{400EFD94-56F8-40BE-86F5-D33335011493}" v="6" dt="2022-12-04T06:06:52.577"/>
    <p1510:client id="{45A81A08-F2C3-4FA7-B901-78C88A679A3B}" v="37" dt="2022-12-04T14:40:34.663"/>
    <p1510:client id="{5EA45747-A425-4E33-8571-D9E3EDAFAF1B}" v="24" dt="2022-12-03T07:28:27.569"/>
    <p1510:client id="{5F0B7910-502B-4C2A-BDB8-04ED1A8A77F9}" v="41" dt="2022-12-03T10:16:48.014"/>
    <p1510:client id="{62438244-4BBD-4FDD-A683-081E386832F6}" v="22" dt="2022-12-04T14:14:31.763"/>
    <p1510:client id="{66F9B54D-E56B-480A-9257-C3561AEE297F}" v="21" dt="2022-12-03T09:35:50.685"/>
    <p1510:client id="{6C409E94-5172-4666-9EC8-5EE6D6401F26}" v="14" dt="2022-12-03T09:39:41.359"/>
    <p1510:client id="{6FA17F56-5798-4E2D-9FDA-3170A97E53B2}" v="20" dt="2022-12-04T06:05:19.365"/>
    <p1510:client id="{7BBE92C7-16AA-4355-9FE7-62DCCF45ACF3}" v="9" dt="2022-12-03T09:10:59.303"/>
    <p1510:client id="{83C5E3A9-6420-4B9C-A7FE-9833ABC13249}" v="86" dt="2022-12-04T14:23:34.175"/>
    <p1510:client id="{93D727DC-0D62-4AE9-82C4-3BC248BD238B}" v="6" dt="2022-12-03T09:32:30.456"/>
    <p1510:client id="{94B713D9-7FEE-467B-8EBC-0B70C01372CA}" v="25" dt="2022-12-04T17:29:30.070"/>
    <p1510:client id="{9801BFC5-7F0D-4F12-97CD-0DCEA6A75C7A}" v="132" dt="2022-12-03T09:55:31.358"/>
    <p1510:client id="{A0C96CA1-50BE-414D-ACCE-017C66A74427}" v="8" dt="2022-12-04T06:18:12.505"/>
    <p1510:client id="{A37819FE-4EAE-49BB-9DBB-B7084540DD10}" v="2" dt="2022-12-04T06:16:15.052"/>
    <p1510:client id="{A74B6337-D6F8-4341-B20F-B2D596CFFEF8}" v="64" dt="2022-12-04T17:43:37.194"/>
    <p1510:client id="{AE19B292-F7E6-4756-A3AC-5101A4C2BFD7}" v="4" dt="2022-12-03T08:53:40.341"/>
    <p1510:client id="{AE871479-2FF2-41DC-BBA6-DC341D37ECCA}" v="54" dt="2022-12-03T09:06:36.074"/>
    <p1510:client id="{BDD5F116-BD61-47F8-8FEB-78580F84A2DA}" v="1" dt="2022-12-04T14:59:35.337"/>
    <p1510:client id="{BDF6E9A1-985B-4351-B20E-FFFB5F7A3C9A}" v="12" dt="2022-12-03T09:13:05.418"/>
    <p1510:client id="{C13816E9-53C8-4336-8557-9F35D5187EC0}" v="6" dt="2022-12-03T09:30:47.877"/>
    <p1510:client id="{CAFA868E-C97A-4EFC-8C4E-9AD882CF4B64}" v="21" dt="2022-12-01T12:37:03.281"/>
    <p1510:client id="{CF7E9F2F-F9CD-424D-AE5D-DE90926CFAD3}" v="29" dt="2022-12-01T12:34:05.372"/>
    <p1510:client id="{DBC40978-6111-4338-8215-5EEB3F319440}" v="2" dt="2022-12-03T09:45:04.823"/>
    <p1510:client id="{E0E75B80-1774-4E62-90F7-F7EC61200AA9}" v="2" dt="2022-12-03T09:29:06.996"/>
    <p1510:client id="{F6D4E384-F52F-4A19-966D-039152175460}" v="9" dt="2022-12-04T17:52:10.478"/>
    <p1510:client id="{FFF7BBED-3850-4C76-B231-6EA626B849E5}" v="12" dt="2022-12-04T15:20:29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094298"/>
      </p:ext>
    </p:extLst>
  </p:cSld>
  <p:clrMapOvr>
    <a:masterClrMapping/>
  </p:clrMapOvr>
  <p:transition advClick="0" advTm="185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562093"/>
      </p:ext>
    </p:extLst>
  </p:cSld>
  <p:clrMapOvr>
    <a:masterClrMapping/>
  </p:clrMapOvr>
  <p:transition advClick="0" advTm="185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882255"/>
      </p:ext>
    </p:extLst>
  </p:cSld>
  <p:clrMapOvr>
    <a:masterClrMapping/>
  </p:clrMapOvr>
  <p:transition advClick="0" advTm="185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202525"/>
      </p:ext>
    </p:extLst>
  </p:cSld>
  <p:clrMapOvr>
    <a:masterClrMapping/>
  </p:clrMapOvr>
  <p:transition advClick="0" advTm="185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874205"/>
      </p:ext>
    </p:extLst>
  </p:cSld>
  <p:clrMapOvr>
    <a:masterClrMapping/>
  </p:clrMapOvr>
  <p:transition advClick="0" advTm="185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219383"/>
      </p:ext>
    </p:extLst>
  </p:cSld>
  <p:clrMapOvr>
    <a:masterClrMapping/>
  </p:clrMapOvr>
  <p:transition advClick="0" advTm="185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651948"/>
      </p:ext>
    </p:extLst>
  </p:cSld>
  <p:clrMapOvr>
    <a:masterClrMapping/>
  </p:clrMapOvr>
  <p:transition advClick="0" advTm="185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541692"/>
      </p:ext>
    </p:extLst>
  </p:cSld>
  <p:clrMapOvr>
    <a:masterClrMapping/>
  </p:clrMapOvr>
  <p:transition advClick="0" advTm="185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456288"/>
      </p:ext>
    </p:extLst>
  </p:cSld>
  <p:clrMapOvr>
    <a:masterClrMapping/>
  </p:clrMapOvr>
  <p:transition advClick="0" advTm="185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029358"/>
      </p:ext>
    </p:extLst>
  </p:cSld>
  <p:clrMapOvr>
    <a:masterClrMapping/>
  </p:clrMapOvr>
  <p:transition advClick="0" advTm="185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48828"/>
      </p:ext>
    </p:extLst>
  </p:cSld>
  <p:clrMapOvr>
    <a:masterClrMapping/>
  </p:clrMapOvr>
  <p:transition advClick="0" advTm="185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FEF4-6DFB-40EC-A31E-79632E98FD5E}" type="datetimeFigureOut">
              <a:rPr lang="fi-FI" smtClean="0"/>
              <a:t>28.12.2022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2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85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abetes.fi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maolo.fi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pixabay.com/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enkilö, sisä, varuste, side&#10;&#10;Kuvaus luotu automaattisesti">
            <a:extLst>
              <a:ext uri="{FF2B5EF4-FFF2-40B4-BE49-F238E27FC236}">
                <a16:creationId xmlns:a16="http://schemas.microsoft.com/office/drawing/2014/main" id="{F6B8BB16-0931-5F30-5797-5800C4C25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1" r="11781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414" y="321163"/>
            <a:ext cx="5222981" cy="1899912"/>
          </a:xfrm>
        </p:spPr>
        <p:txBody>
          <a:bodyPr>
            <a:normAutofit/>
          </a:bodyPr>
          <a:lstStyle/>
          <a:p>
            <a:r>
              <a:rPr lang="fi-FI" sz="3500" dirty="0">
                <a:solidFill>
                  <a:schemeClr val="accent6">
                    <a:lumMod val="50000"/>
                  </a:schemeClr>
                </a:solidFill>
              </a:rPr>
              <a:t>Suomen Diabetesliitto 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3ED6E2-38EF-4A28-CBD7-60A05637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746" y="1809949"/>
            <a:ext cx="3367803" cy="41384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20"/>
              </a:spcBef>
              <a:buNone/>
            </a:pP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Tyypin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2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diabeteksen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palvelukokonaisuuden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edistäminen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digitaalisessa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ympäristössä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tekoälyä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hyödyntäen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1700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1700" dirty="0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Noomi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Auervuolle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, Hanna Korhonen,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Juha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Paavolainen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,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Pilvi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Sarjala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 &amp;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Olga 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Vopiyashina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endParaRPr lang="en-US" sz="17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084088"/>
      </p:ext>
    </p:extLst>
  </p:cSld>
  <p:clrMapOvr>
    <a:masterClrMapping/>
  </p:clrMapOvr>
  <p:transition advClick="0" advTm="185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" y="3752849"/>
            <a:ext cx="3250680" cy="2575779"/>
          </a:xfrm>
        </p:spPr>
        <p:txBody>
          <a:bodyPr anchor="ctr">
            <a:normAutofit/>
          </a:bodyPr>
          <a:lstStyle/>
          <a:p>
            <a:r>
              <a:rPr lang="fi-FI" sz="3600">
                <a:solidFill>
                  <a:srgbClr val="002060"/>
                </a:solidFill>
                <a:ea typeface="+mj-lt"/>
                <a:cs typeface="+mj-lt"/>
              </a:rPr>
              <a:t>Haaste ja sen tarpeellisuus</a:t>
            </a:r>
            <a:endParaRPr lang="fi-FI" sz="3600">
              <a:solidFill>
                <a:srgbClr val="002060"/>
              </a:solidFill>
            </a:endParaRPr>
          </a:p>
        </p:txBody>
      </p:sp>
      <p:pic>
        <p:nvPicPr>
          <p:cNvPr id="4" name="Kuva 4" descr="Kuva, joka sisältää kohteen henkilö, hedelmä, käsi, välipala&#10;&#10;Kuvaus luotu automaattisesti">
            <a:extLst>
              <a:ext uri="{FF2B5EF4-FFF2-40B4-BE49-F238E27FC236}">
                <a16:creationId xmlns:a16="http://schemas.microsoft.com/office/drawing/2014/main" id="{55B5BD22-977F-B32C-571A-B4A737791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4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948" y="3708888"/>
            <a:ext cx="5614060" cy="3147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itchFamily="34" charset="0"/>
              <a:buChar char="v"/>
            </a:pPr>
            <a:r>
              <a:rPr lang="fi-FI" sz="1600">
                <a:solidFill>
                  <a:srgbClr val="002060"/>
                </a:solidFill>
                <a:cs typeface="Arial"/>
              </a:rPr>
              <a:t>Tyypin 2 diabetesta sairastaa Suomessa n. 400 000 henkilöä, jonka lisäksi monet sairastavat sitä tietämättään ja riskitekijät ovat yleisiä. </a:t>
            </a:r>
            <a:endParaRPr lang="fi-FI" sz="1600">
              <a:solidFill>
                <a:srgbClr val="5A5A5A"/>
              </a:solidFill>
              <a:cs typeface="Arial"/>
            </a:endParaRPr>
          </a:p>
          <a:p>
            <a:pPr marL="0" indent="0">
              <a:buNone/>
            </a:pPr>
            <a:endParaRPr lang="fi-FI" sz="1600">
              <a:solidFill>
                <a:srgbClr val="002060"/>
              </a:solidFill>
              <a:cs typeface="Arial"/>
            </a:endParaRPr>
          </a:p>
          <a:p>
            <a:pPr>
              <a:spcBef>
                <a:spcPts val="20"/>
              </a:spcBef>
              <a:buFont typeface="Wingdings" pitchFamily="34" charset="0"/>
              <a:buChar char="v"/>
            </a:pPr>
            <a:r>
              <a:rPr lang="fi-FI" sz="1600">
                <a:solidFill>
                  <a:srgbClr val="002060"/>
                </a:solidFill>
                <a:cs typeface="Arial"/>
              </a:rPr>
              <a:t>Diabetesliitolla on paljon hyödyllisiä materiaaleja koskien diabeteksen omahoitoa ja elintapaohjausta, kuten esim. Hyvinvoinnin polut.</a:t>
            </a:r>
          </a:p>
          <a:p>
            <a:pPr marL="0" indent="0">
              <a:spcBef>
                <a:spcPts val="20"/>
              </a:spcBef>
              <a:buNone/>
            </a:pPr>
            <a:endParaRPr lang="fi-FI" sz="1600">
              <a:solidFill>
                <a:srgbClr val="002060"/>
              </a:solidFill>
              <a:cs typeface="Arial"/>
            </a:endParaRPr>
          </a:p>
          <a:p>
            <a:pPr>
              <a:buFont typeface="Wingdings" pitchFamily="34" charset="0"/>
              <a:buChar char="v"/>
            </a:pPr>
            <a:r>
              <a:rPr lang="fi-FI" sz="1600">
                <a:solidFill>
                  <a:srgbClr val="002060"/>
                </a:solidFill>
                <a:cs typeface="Arial"/>
              </a:rPr>
              <a:t>Halutaan tuoda materiaaleja oikea-aikaisesti niitä tarvitsevien tietoisuuteen digitaalisessa ympäristössä.</a:t>
            </a:r>
          </a:p>
        </p:txBody>
      </p:sp>
    </p:spTree>
    <p:extLst>
      <p:ext uri="{BB962C8B-B14F-4D97-AF65-F5344CB8AC3E}">
        <p14:creationId xmlns:p14="http://schemas.microsoft.com/office/powerpoint/2010/main" val="1139510959"/>
      </p:ext>
    </p:extLst>
  </p:cSld>
  <p:clrMapOvr>
    <a:masterClrMapping/>
  </p:clrMapOvr>
  <p:transition advClick="0" advTm="185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henkilö, päällä pitäminen&#10;&#10;Kuvaus luotu automaattisesti">
            <a:extLst>
              <a:ext uri="{FF2B5EF4-FFF2-40B4-BE49-F238E27FC236}">
                <a16:creationId xmlns:a16="http://schemas.microsoft.com/office/drawing/2014/main" id="{8C5D223B-D45D-4AF0-5AF2-0966D3891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20" y="8802"/>
            <a:ext cx="9143979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09" y="1711727"/>
            <a:ext cx="3689432" cy="1202076"/>
          </a:xfrm>
        </p:spPr>
        <p:txBody>
          <a:bodyPr>
            <a:noAutofit/>
          </a:bodyPr>
          <a:lstStyle/>
          <a:p>
            <a:r>
              <a:rPr lang="fi-FI" sz="3600">
                <a:solidFill>
                  <a:srgbClr val="002060"/>
                </a:solidFill>
                <a:cs typeface="Arial"/>
              </a:rPr>
              <a:t>Idean pääkohdat</a:t>
            </a:r>
          </a:p>
        </p:txBody>
      </p: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99" y="2960375"/>
            <a:ext cx="3515103" cy="307703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20"/>
              </a:spcBef>
              <a:buFont typeface="Wingdings" pitchFamily="34" charset="0"/>
              <a:buChar char="v"/>
            </a:pPr>
            <a:r>
              <a:rPr lang="fi-FI" sz="1600">
                <a:solidFill>
                  <a:srgbClr val="002060"/>
                </a:solidFill>
                <a:cs typeface="Arial"/>
              </a:rPr>
              <a:t>Omaolon terveystarkastus ohjaa asiakkaan tulosten perusteella Diabetesliiton materiaaleihin.</a:t>
            </a:r>
            <a:endParaRPr lang="fi-FI">
              <a:solidFill>
                <a:srgbClr val="5A5A5A"/>
              </a:solidFill>
              <a:cs typeface="Arial"/>
            </a:endParaRPr>
          </a:p>
          <a:p>
            <a:pPr marL="0" indent="0">
              <a:lnSpc>
                <a:spcPct val="90000"/>
              </a:lnSpc>
              <a:spcBef>
                <a:spcPts val="20"/>
              </a:spcBef>
              <a:buNone/>
            </a:pPr>
            <a:endParaRPr lang="fi-FI" sz="1600">
              <a:solidFill>
                <a:srgbClr val="002060"/>
              </a:solidFill>
              <a:cs typeface="Arial"/>
            </a:endParaRPr>
          </a:p>
          <a:p>
            <a:pPr>
              <a:lnSpc>
                <a:spcPct val="90000"/>
              </a:lnSpc>
              <a:spcBef>
                <a:spcPts val="20"/>
              </a:spcBef>
              <a:buFont typeface="Wingdings" pitchFamily="34" charset="0"/>
              <a:buChar char="v"/>
            </a:pPr>
            <a:r>
              <a:rPr lang="fi-FI" sz="1600">
                <a:solidFill>
                  <a:srgbClr val="002060"/>
                </a:solidFill>
                <a:cs typeface="Arial"/>
              </a:rPr>
              <a:t>Verkkokurssien sisältöä yksilöidään kyselyllä siitä, millaista ohjausta käyttäjä kokee tarvitsevansa. </a:t>
            </a:r>
          </a:p>
          <a:p>
            <a:pPr marL="0" indent="0">
              <a:lnSpc>
                <a:spcPct val="90000"/>
              </a:lnSpc>
              <a:spcBef>
                <a:spcPts val="20"/>
              </a:spcBef>
              <a:buNone/>
            </a:pPr>
            <a:endParaRPr lang="fi-FI" sz="1600">
              <a:solidFill>
                <a:srgbClr val="002060"/>
              </a:solidFill>
              <a:cs typeface="Arial"/>
            </a:endParaRPr>
          </a:p>
          <a:p>
            <a:pPr>
              <a:lnSpc>
                <a:spcPct val="90000"/>
              </a:lnSpc>
              <a:buFont typeface="Wingdings" pitchFamily="34" charset="0"/>
              <a:buChar char="v"/>
            </a:pPr>
            <a:r>
              <a:rPr lang="fi-FI" sz="1600">
                <a:solidFill>
                  <a:srgbClr val="002060"/>
                </a:solidFill>
                <a:cs typeface="Arial"/>
              </a:rPr>
              <a:t>Algoritmi seuloo käyttäjän valintojen ja evästeiden tallentaman analytiikkadatan avulla käyttäjälle optimoitua tietoa. </a:t>
            </a:r>
          </a:p>
        </p:txBody>
      </p:sp>
    </p:spTree>
    <p:extLst>
      <p:ext uri="{BB962C8B-B14F-4D97-AF65-F5344CB8AC3E}">
        <p14:creationId xmlns:p14="http://schemas.microsoft.com/office/powerpoint/2010/main" val="778637651"/>
      </p:ext>
    </p:extLst>
  </p:cSld>
  <p:clrMapOvr>
    <a:masterClrMapping/>
  </p:clrMapOvr>
  <p:transition advClick="0" advTm="185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857250"/>
            <a:ext cx="3312872" cy="51435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49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857250"/>
            <a:ext cx="3204588" cy="51435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50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3312872" cy="51435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BBC816A-5D10-3B1F-1441-B60201DA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89" y="1912081"/>
            <a:ext cx="4640997" cy="283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E9EF7B30-46A3-A9CE-AA89-88C0163DC1ED}"/>
              </a:ext>
            </a:extLst>
          </p:cNvPr>
          <p:cNvSpPr/>
          <p:nvPr/>
        </p:nvSpPr>
        <p:spPr>
          <a:xfrm>
            <a:off x="245110" y="2532053"/>
            <a:ext cx="2620217" cy="11350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i-FI" sz="1600">
                <a:solidFill>
                  <a:srgbClr val="002060"/>
                </a:solidFill>
                <a:latin typeface="Arial"/>
                <a:cs typeface="Calibri"/>
              </a:rPr>
              <a:t>Asiakas täyttää ensin terveystarkastuskyselyn Omaolossa.</a:t>
            </a: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24B353B2-10D0-4D1B-CEAB-A296267F0ED0}"/>
              </a:ext>
            </a:extLst>
          </p:cNvPr>
          <p:cNvSpPr/>
          <p:nvPr/>
        </p:nvSpPr>
        <p:spPr>
          <a:xfrm>
            <a:off x="3409427" y="3025819"/>
            <a:ext cx="227034" cy="140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6" name="Kuva 7" descr="Tarkistusluettelo tasaisella täytöllä">
            <a:extLst>
              <a:ext uri="{FF2B5EF4-FFF2-40B4-BE49-F238E27FC236}">
                <a16:creationId xmlns:a16="http://schemas.microsoft.com/office/drawing/2014/main" id="{CB954D58-8C98-0E16-16F8-1B3304092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86" y="4145263"/>
            <a:ext cx="1194954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FAA180D4-2409-0493-0295-0E36BFD68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907" y="1245472"/>
            <a:ext cx="5878029" cy="4286973"/>
          </a:xfrm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FBF037CA-456D-082A-39D7-5F0E7D8C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19" y="3252567"/>
            <a:ext cx="2722418" cy="1049058"/>
          </a:xfrm>
          <a:prstGeom prst="rect">
            <a:avLst/>
          </a:prstGeom>
        </p:spPr>
      </p:pic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1BC44B5B-23FE-773C-4D87-24592DD6854F}"/>
              </a:ext>
            </a:extLst>
          </p:cNvPr>
          <p:cNvSpPr/>
          <p:nvPr/>
        </p:nvSpPr>
        <p:spPr>
          <a:xfrm>
            <a:off x="389660" y="867639"/>
            <a:ext cx="2286001" cy="23795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dirty="0">
                <a:solidFill>
                  <a:srgbClr val="002060"/>
                </a:solidFill>
                <a:cs typeface="Calibri"/>
              </a:rPr>
              <a:t>Terveystarkastuksen tulosten perusteella asiakas voidaan ohjata suoraan Diabetesliiton Hyvinvoinnin poluille, josta hän saa elämäntapoihin liittyvää ohjausta. 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2981AD2A-6F71-53F0-7088-4F6A06F9FA02}"/>
              </a:ext>
            </a:extLst>
          </p:cNvPr>
          <p:cNvSpPr/>
          <p:nvPr/>
        </p:nvSpPr>
        <p:spPr>
          <a:xfrm>
            <a:off x="390870" y="3719946"/>
            <a:ext cx="2291683" cy="207445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400" dirty="0">
                <a:solidFill>
                  <a:srgbClr val="002060"/>
                </a:solidFill>
                <a:cs typeface="Arial"/>
              </a:rPr>
              <a:t>Asiakkaalta pyydetään lupa evästeiden käyttöön. </a:t>
            </a:r>
          </a:p>
          <a:p>
            <a:pPr algn="ctr"/>
            <a:r>
              <a:rPr lang="fi-FI" sz="1400" dirty="0">
                <a:solidFill>
                  <a:srgbClr val="002060"/>
                </a:solidFill>
                <a:cs typeface="Arial"/>
              </a:rPr>
              <a:t>Tekoäly seuloo kerättyä dataa ja ehdottaa asiakkaalle hyödyllistä materiaalia.</a:t>
            </a:r>
          </a:p>
        </p:txBody>
      </p:sp>
    </p:spTree>
    <p:extLst>
      <p:ext uri="{BB962C8B-B14F-4D97-AF65-F5344CB8AC3E}">
        <p14:creationId xmlns:p14="http://schemas.microsoft.com/office/powerpoint/2010/main" val="2851854855"/>
      </p:ext>
    </p:extLst>
  </p:cSld>
  <p:clrMapOvr>
    <a:masterClrMapping/>
  </p:clrMapOvr>
  <p:transition advClick="0" advTm="185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oli: Kaareva oikealle 6">
            <a:extLst>
              <a:ext uri="{FF2B5EF4-FFF2-40B4-BE49-F238E27FC236}">
                <a16:creationId xmlns:a16="http://schemas.microsoft.com/office/drawing/2014/main" id="{1AC174A4-6236-C81B-9875-8924DD10FCFE}"/>
              </a:ext>
            </a:extLst>
          </p:cNvPr>
          <p:cNvSpPr/>
          <p:nvPr/>
        </p:nvSpPr>
        <p:spPr>
          <a:xfrm rot="2040000" flipH="1">
            <a:off x="3400498" y="2355161"/>
            <a:ext cx="1042588" cy="1609386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0EBDBE9C-B961-8779-FEB9-F39B6843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9" y="732654"/>
            <a:ext cx="3438819" cy="1590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Kuva 17">
            <a:extLst>
              <a:ext uri="{FF2B5EF4-FFF2-40B4-BE49-F238E27FC236}">
                <a16:creationId xmlns:a16="http://schemas.microsoft.com/office/drawing/2014/main" id="{DA7088AE-D125-B517-E04D-16DAE2D9E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77" y="1867890"/>
            <a:ext cx="3368906" cy="1126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Nuoli: Oikea 17">
            <a:extLst>
              <a:ext uri="{FF2B5EF4-FFF2-40B4-BE49-F238E27FC236}">
                <a16:creationId xmlns:a16="http://schemas.microsoft.com/office/drawing/2014/main" id="{D30E326F-87C9-B319-A8EA-A61F03C78A15}"/>
              </a:ext>
            </a:extLst>
          </p:cNvPr>
          <p:cNvSpPr/>
          <p:nvPr/>
        </p:nvSpPr>
        <p:spPr>
          <a:xfrm>
            <a:off x="3037980" y="4796943"/>
            <a:ext cx="2010354" cy="4214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8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36B10EA-0622-CC29-76CE-C3CCDCA4C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02" y="3094555"/>
            <a:ext cx="2752809" cy="2840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Nuoli: Ylös 18">
            <a:extLst>
              <a:ext uri="{FF2B5EF4-FFF2-40B4-BE49-F238E27FC236}">
                <a16:creationId xmlns:a16="http://schemas.microsoft.com/office/drawing/2014/main" id="{8D1E27FC-BCCE-3D27-CCBC-9A0F696A89C1}"/>
              </a:ext>
            </a:extLst>
          </p:cNvPr>
          <p:cNvSpPr/>
          <p:nvPr/>
        </p:nvSpPr>
        <p:spPr>
          <a:xfrm>
            <a:off x="6692101" y="3092710"/>
            <a:ext cx="304195" cy="143756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16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F80B4E0-08A4-CFA4-73A7-0CCC6AE34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962" y="4732922"/>
            <a:ext cx="3591671" cy="168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uoli: Vasen 2">
            <a:extLst>
              <a:ext uri="{FF2B5EF4-FFF2-40B4-BE49-F238E27FC236}">
                <a16:creationId xmlns:a16="http://schemas.microsoft.com/office/drawing/2014/main" id="{65000D1E-6150-9FA5-66F4-84D182BD0AAB}"/>
              </a:ext>
            </a:extLst>
          </p:cNvPr>
          <p:cNvSpPr/>
          <p:nvPr/>
        </p:nvSpPr>
        <p:spPr>
          <a:xfrm rot="5400000">
            <a:off x="6576962" y="1433685"/>
            <a:ext cx="435928" cy="194963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9" name="Suorakulmio: Vastakkaiset kulmat pyöristetty 8">
            <a:extLst>
              <a:ext uri="{FF2B5EF4-FFF2-40B4-BE49-F238E27FC236}">
                <a16:creationId xmlns:a16="http://schemas.microsoft.com/office/drawing/2014/main" id="{90BC11F9-1767-6A0A-AF0E-95D502F7481E}"/>
              </a:ext>
            </a:extLst>
          </p:cNvPr>
          <p:cNvSpPr/>
          <p:nvPr/>
        </p:nvSpPr>
        <p:spPr>
          <a:xfrm>
            <a:off x="4756615" y="3758947"/>
            <a:ext cx="4165047" cy="59413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i-FI" sz="1050" b="1">
                <a:cs typeface="Calibri"/>
              </a:rPr>
              <a:t>Käyttäjä ohjataan luontevassa järjestyksessä eteenpäin sisällöissä, ja tekoäly tekee ehdotuksia siitä mihin käyttäjä voisi seuraavaksi perehtyä.</a:t>
            </a:r>
          </a:p>
        </p:txBody>
      </p:sp>
      <p:pic>
        <p:nvPicPr>
          <p:cNvPr id="4" name="Kuva 9" descr="Kuva, joka sisältää kohteen hedelmä, viipaloitu&#10;&#10;Kuvaus luotu automaattisesti">
            <a:extLst>
              <a:ext uri="{FF2B5EF4-FFF2-40B4-BE49-F238E27FC236}">
                <a16:creationId xmlns:a16="http://schemas.microsoft.com/office/drawing/2014/main" id="{5CD9C50A-A701-A711-F6BA-91BECC997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824" y="383037"/>
            <a:ext cx="1049486" cy="740615"/>
          </a:xfrm>
          <a:prstGeom prst="rect">
            <a:avLst/>
          </a:prstGeom>
        </p:spPr>
      </p:pic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BB67472E-D4E3-9D1E-098A-00FE58E22E53}"/>
              </a:ext>
            </a:extLst>
          </p:cNvPr>
          <p:cNvSpPr/>
          <p:nvPr/>
        </p:nvSpPr>
        <p:spPr>
          <a:xfrm>
            <a:off x="5585114" y="384465"/>
            <a:ext cx="2431472" cy="8416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b="1">
                <a:solidFill>
                  <a:srgbClr val="0070C0"/>
                </a:solidFill>
                <a:latin typeface="Arial"/>
                <a:cs typeface="Calibri"/>
              </a:rPr>
              <a:t>Kohti terveellisempää elämää!!!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872254F-FF86-957F-531C-E2BA643D3E80}"/>
              </a:ext>
            </a:extLst>
          </p:cNvPr>
          <p:cNvSpPr/>
          <p:nvPr/>
        </p:nvSpPr>
        <p:spPr>
          <a:xfrm>
            <a:off x="52354" y="6345648"/>
            <a:ext cx="2167702" cy="4292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i-FI" sz="800" dirty="0">
                <a:cs typeface="Calibri"/>
              </a:rPr>
              <a:t>Kuvat: Omaolo (</a:t>
            </a:r>
            <a:r>
              <a:rPr lang="fi-FI" sz="800" dirty="0">
                <a:ea typeface="+mn-lt"/>
                <a:cs typeface="+mn-lt"/>
                <a:hlinkClick r:id="rId7"/>
              </a:rPr>
              <a:t>https://www.omaolo.fi/</a:t>
            </a:r>
            <a:r>
              <a:rPr lang="fi-FI" sz="800" dirty="0">
                <a:cs typeface="Calibri"/>
              </a:rPr>
              <a:t>),  </a:t>
            </a:r>
            <a:endParaRPr lang="fi-FI" dirty="0" err="1">
              <a:cs typeface="Calibri"/>
            </a:endParaRPr>
          </a:p>
          <a:p>
            <a:r>
              <a:rPr lang="fi-FI" sz="800" dirty="0">
                <a:cs typeface="Calibri"/>
              </a:rPr>
              <a:t>Diabetesliitto ry (</a:t>
            </a:r>
            <a:r>
              <a:rPr lang="fi-FI" sz="800" dirty="0">
                <a:ea typeface="+mn-lt"/>
                <a:cs typeface="+mn-lt"/>
                <a:hlinkClick r:id="rId8"/>
              </a:rPr>
              <a:t>https://www.diabetes.fi/</a:t>
            </a:r>
            <a:r>
              <a:rPr lang="fi-FI" sz="800" dirty="0">
                <a:cs typeface="Calibri"/>
              </a:rPr>
              <a:t>)</a:t>
            </a:r>
            <a:r>
              <a:rPr lang="fi-FI" sz="800" dirty="0">
                <a:ea typeface="+mn-lt"/>
                <a:cs typeface="+mn-lt"/>
              </a:rPr>
              <a:t> </a:t>
            </a:r>
            <a:r>
              <a:rPr lang="fi-FI" sz="800" dirty="0">
                <a:cs typeface="Calibri"/>
              </a:rPr>
              <a:t>&amp;</a:t>
            </a:r>
            <a:endParaRPr lang="fi-FI" dirty="0">
              <a:cs typeface="Calibri"/>
            </a:endParaRPr>
          </a:p>
          <a:p>
            <a:r>
              <a:rPr lang="fi-FI" sz="800" dirty="0">
                <a:cs typeface="Calibri"/>
              </a:rPr>
              <a:t> </a:t>
            </a:r>
            <a:r>
              <a:rPr lang="fi-FI" sz="800" dirty="0" err="1">
                <a:cs typeface="Calibri"/>
              </a:rPr>
              <a:t>Pixabay</a:t>
            </a:r>
            <a:r>
              <a:rPr lang="fi-FI" sz="800" dirty="0">
                <a:cs typeface="Calibri"/>
              </a:rPr>
              <a:t> (</a:t>
            </a:r>
            <a:r>
              <a:rPr lang="fi-FI" sz="800" dirty="0">
                <a:ea typeface="+mn-lt"/>
                <a:cs typeface="+mn-lt"/>
                <a:hlinkClick r:id="rId9"/>
              </a:rPr>
              <a:t>https://pixabay.com/fi/</a:t>
            </a:r>
            <a:r>
              <a:rPr lang="fi-FI" sz="800" dirty="0">
                <a:cs typeface="Calibri"/>
              </a:rPr>
              <a:t>)</a:t>
            </a:r>
            <a:r>
              <a:rPr lang="fi-FI" sz="800" dirty="0">
                <a:ea typeface="+mn-lt"/>
                <a:cs typeface="+mn-lt"/>
              </a:rPr>
              <a:t> </a:t>
            </a:r>
            <a:r>
              <a:rPr lang="fi-FI" sz="800" dirty="0">
                <a:cs typeface="Calibri"/>
              </a:rPr>
              <a:t> </a:t>
            </a:r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54523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etropolia Brand 2020">
      <a:dk1>
        <a:srgbClr val="5A5A5A"/>
      </a:dk1>
      <a:lt1>
        <a:sysClr val="window" lastClr="FFFFFF"/>
      </a:lt1>
      <a:dk2>
        <a:srgbClr val="E95D0F"/>
      </a:dk2>
      <a:lt2>
        <a:srgbClr val="EEECE1"/>
      </a:lt2>
      <a:accent1>
        <a:srgbClr val="FF5000"/>
      </a:accent1>
      <a:accent2>
        <a:srgbClr val="5A5A5A"/>
      </a:accent2>
      <a:accent3>
        <a:srgbClr val="FFF000"/>
      </a:accent3>
      <a:accent4>
        <a:srgbClr val="E6007D"/>
      </a:accent4>
      <a:accent5>
        <a:srgbClr val="C2D500"/>
      </a:accent5>
      <a:accent6>
        <a:srgbClr val="00A0E1"/>
      </a:accent6>
      <a:hlink>
        <a:srgbClr val="FF5000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99D7D05A-697E-4265-964F-D3F14339392F}" vid="{EC641DFA-E006-4260-8567-CEB4291B0C9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A25B57B6AB0F4D89100AFE4578C2BF" ma:contentTypeVersion="11" ma:contentTypeDescription="Create a new document." ma:contentTypeScope="" ma:versionID="eea82ea356e04f2d60331eccd3c83616">
  <xsd:schema xmlns:xsd="http://www.w3.org/2001/XMLSchema" xmlns:xs="http://www.w3.org/2001/XMLSchema" xmlns:p="http://schemas.microsoft.com/office/2006/metadata/properties" xmlns:ns2="89140f6f-3020-4608-8f56-1ef3eeb3e162" xmlns:ns3="6c51b68b-0ca0-4a40-a8a3-10bda2a6f671" targetNamespace="http://schemas.microsoft.com/office/2006/metadata/properties" ma:root="true" ma:fieldsID="8b6c928a20f0ada23f6f66f668e181f5" ns2:_="" ns3:_="">
    <xsd:import namespace="89140f6f-3020-4608-8f56-1ef3eeb3e162"/>
    <xsd:import namespace="6c51b68b-0ca0-4a40-a8a3-10bda2a6f6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40f6f-3020-4608-8f56-1ef3eeb3e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e8f1103-1473-4e92-b09f-529690c983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1b68b-0ca0-4a40-a8a3-10bda2a6f6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3a1b71e-0a19-4cae-a400-f51e0daab63f}" ma:internalName="TaxCatchAll" ma:showField="CatchAllData" ma:web="6c51b68b-0ca0-4a40-a8a3-10bda2a6f6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51b68b-0ca0-4a40-a8a3-10bda2a6f671" xsi:nil="true"/>
    <lcf76f155ced4ddcb4097134ff3c332f xmlns="89140f6f-3020-4608-8f56-1ef3eeb3e1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832E4B-3381-4245-9B82-E79160CF38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1507A-BB8E-46E7-86D5-3310FF865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140f6f-3020-4608-8f56-1ef3eeb3e162"/>
    <ds:schemaRef ds:uri="6c51b68b-0ca0-4a40-a8a3-10bda2a6f6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E7285B-3700-45E8-B86C-98E91D69FEDE}">
  <ds:schemaRefs>
    <ds:schemaRef ds:uri="6c51b68b-0ca0-4a40-a8a3-10bda2a6f671"/>
    <ds:schemaRef ds:uri="89140f6f-3020-4608-8f56-1ef3eeb3e16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212</Words>
  <Application>Microsoft Macintosh PowerPoint</Application>
  <PresentationFormat>Näytössä katseltava diaesitys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Blank</vt:lpstr>
      <vt:lpstr>office theme</vt:lpstr>
      <vt:lpstr>Suomen Diabetesliitto ry</vt:lpstr>
      <vt:lpstr>Haaste ja sen tarpeellisuus</vt:lpstr>
      <vt:lpstr>Idean pääkohdat</vt:lpstr>
      <vt:lpstr>PowerPoint-esitys</vt:lpstr>
      <vt:lpstr>PowerPoint-esitys</vt:lpstr>
      <vt:lpstr>PowerPoint-esitys</vt:lpstr>
    </vt:vector>
  </TitlesOfParts>
  <Company>Metropolia 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edistää hyviä soten palvelukokonaisuuksia, asiakaslähtöistä työkulttuuria ja digiosallisuutta?   Millainen on innovatiivinen hankeidea?</dc:title>
  <dc:creator>Sylvia Hakari</dc:creator>
  <cp:lastModifiedBy>Ari Inkinen</cp:lastModifiedBy>
  <cp:revision>46</cp:revision>
  <dcterms:created xsi:type="dcterms:W3CDTF">2022-11-29T09:02:44Z</dcterms:created>
  <dcterms:modified xsi:type="dcterms:W3CDTF">2022-12-28T10:56:13Z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0x0101004AA25B57B6AB0F4D89100AFE4578C2BF</vt:lpwstr>
  </property>
  <property fmtid="{D5CDD505-2E9C-101B-9397-08002B2CF9AE}" pid="3" name="MediaServiceImageTags">
    <vt:lpwstr/>
  </property>
</Properties>
</file>