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sldIdLst>
    <p:sldId id="315" r:id="rId6"/>
    <p:sldId id="316" r:id="rId7"/>
    <p:sldId id="298" r:id="rId8"/>
    <p:sldId id="323" r:id="rId9"/>
    <p:sldId id="310" r:id="rId10"/>
    <p:sldId id="307" r:id="rId11"/>
    <p:sldId id="322" r:id="rId12"/>
    <p:sldId id="31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650C-A982-49C5-BE99-9A256E2DC8BD}" type="datetimeFigureOut">
              <a:rPr lang="fi-FI" smtClean="0"/>
              <a:t>15.9.2022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0E321-EC4C-4BE1-937E-C3E532B37B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56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/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100" y="914885"/>
            <a:ext cx="7911566" cy="1486918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6950" y="4108279"/>
            <a:ext cx="7934716" cy="3479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200100" y="2424953"/>
            <a:ext cx="7911566" cy="1334867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176950" y="4469073"/>
            <a:ext cx="793471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6218" y="5824812"/>
            <a:ext cx="3688466" cy="608776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84667" y="5924891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8223105-2747-431E-92BF-E23275C725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84666" y="6176284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145815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sägning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CFEF7D0-89E7-4DFE-9FC4-7B4ABF4A53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18EE2646-56AA-4BB0-8E80-712AD9226B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1598" y="3732247"/>
            <a:ext cx="7710725" cy="35163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Förnamn</a:t>
            </a:r>
            <a:r>
              <a:rPr lang="fi-FI" dirty="0"/>
              <a:t> </a:t>
            </a:r>
            <a:r>
              <a:rPr lang="fi-FI" dirty="0" err="1"/>
              <a:t>Efternamn</a:t>
            </a:r>
            <a:r>
              <a:rPr lang="fi-FI" dirty="0"/>
              <a:t> | </a:t>
            </a:r>
            <a:r>
              <a:rPr lang="fi-FI" dirty="0" err="1"/>
              <a:t>Kontaktinformation</a:t>
            </a:r>
            <a:r>
              <a:rPr lang="fi-FI" dirty="0"/>
              <a:t> | osterbottensvalfard.fi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0DE65701-5ECA-42E6-93A8-3C380475082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71598" y="4093040"/>
            <a:ext cx="7710725" cy="35163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Etunimi Sukunimi | Yhteystiedot | pohjanmaanhyvinvointi.fi</a:t>
            </a:r>
          </a:p>
        </p:txBody>
      </p:sp>
    </p:spTree>
    <p:extLst>
      <p:ext uri="{BB962C8B-B14F-4D97-AF65-F5344CB8AC3E}">
        <p14:creationId xmlns:p14="http://schemas.microsoft.com/office/powerpoint/2010/main" val="87002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137B59-CE99-4F31-B6EC-0FA2A981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219713-014D-4DA1-972C-9286EDC75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983F62-1A83-41E8-80EA-B154ABB1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A3DE-3ACC-445C-B5C2-52207851B566}" type="datetimeFigureOut">
              <a:rPr lang="fi-FI" smtClean="0"/>
              <a:t>15.9.2022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591A5A-C3D5-41AF-8F22-D37CD31A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48A5E4-AAB4-4559-A1C5-AFD25169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4086-6311-4194-A539-B39EDFF19AF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74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/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100" y="914885"/>
            <a:ext cx="7911566" cy="1486918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76950" y="4108279"/>
            <a:ext cx="7934716" cy="3479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200100" y="2424953"/>
            <a:ext cx="7911566" cy="1334867"/>
          </a:xfrm>
        </p:spPr>
        <p:txBody>
          <a:bodyPr>
            <a:noAutofit/>
          </a:bodyPr>
          <a:lstStyle>
            <a:lvl1pPr marL="0" indent="0">
              <a:buNone/>
              <a:defRPr sz="4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176950" y="4469073"/>
            <a:ext cx="793471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6218" y="5824812"/>
            <a:ext cx="3688466" cy="608776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84667" y="5924891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8223105-2747-431E-92BF-E23275C725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84666" y="6176284"/>
            <a:ext cx="4443769" cy="23363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140040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+ bild /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5850" y="558169"/>
            <a:ext cx="4911522" cy="148691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745850" y="2068237"/>
            <a:ext cx="4911522" cy="1318543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5850" y="3754925"/>
            <a:ext cx="4911522" cy="4006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745850" y="4173594"/>
            <a:ext cx="4911522" cy="4006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45850" y="4722474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8223105-2747-431E-92BF-E23275C725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745849" y="5025558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5849" y="5824812"/>
            <a:ext cx="3688466" cy="608776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B1E416C0-4E6D-428D-8B11-8AA4319A483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209212" y="1"/>
            <a:ext cx="498006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 </a:t>
            </a:r>
            <a:r>
              <a:rPr lang="sv-SE" b="0" i="0" dirty="0">
                <a:effectLst/>
                <a:latin typeface="Segoe UI" panose="020B0502040204020203" pitchFamily="34" charset="0"/>
              </a:rPr>
              <a:t>/ </a:t>
            </a:r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91758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/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2326511"/>
            <a:ext cx="4385897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Lisää teksti napsauttamalla</a:t>
            </a:r>
          </a:p>
          <a:p>
            <a:pPr lvl="2"/>
            <a:r>
              <a:rPr lang="fi-FI" dirty="0"/>
              <a:t>Lisää teksti napsauttamalla</a:t>
            </a:r>
          </a:p>
          <a:p>
            <a:pPr lvl="3"/>
            <a:r>
              <a:rPr lang="fi-FI" dirty="0"/>
              <a:t>Lisää teksti napsauttamalla</a:t>
            </a:r>
          </a:p>
          <a:p>
            <a:pPr lvl="4"/>
            <a:r>
              <a:rPr lang="fi-FI" dirty="0"/>
              <a:t>Lisää teksti napsauttamalla</a:t>
            </a:r>
          </a:p>
          <a:p>
            <a:pPr lvl="5"/>
            <a:r>
              <a:rPr lang="fi-FI" dirty="0"/>
              <a:t>Lisää teksti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9F93FDB1-A50B-4EA5-BA80-557DB725D07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772101" y="762946"/>
            <a:ext cx="4385896" cy="1563564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79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</a:t>
            </a:r>
          </a:p>
        </p:txBody>
      </p:sp>
    </p:spTree>
    <p:extLst>
      <p:ext uri="{BB962C8B-B14F-4D97-AF65-F5344CB8AC3E}">
        <p14:creationId xmlns:p14="http://schemas.microsoft.com/office/powerpoint/2010/main" val="197922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Lisää otsikko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Lisää teksti napsauttamalla</a:t>
            </a:r>
          </a:p>
          <a:p>
            <a:pPr lvl="2"/>
            <a:r>
              <a:rPr lang="fi-FI" dirty="0"/>
              <a:t>Lisää teksti napsauttamalla</a:t>
            </a:r>
          </a:p>
          <a:p>
            <a:pPr lvl="3"/>
            <a:r>
              <a:rPr lang="fi-FI" dirty="0"/>
              <a:t>Lisää teksti napsauttamalla</a:t>
            </a:r>
          </a:p>
          <a:p>
            <a:pPr lvl="4"/>
            <a:r>
              <a:rPr lang="fi-FI" dirty="0"/>
              <a:t>Lisää teksti napsauttamalla</a:t>
            </a:r>
          </a:p>
          <a:p>
            <a:pPr lvl="5"/>
            <a:r>
              <a:rPr lang="fi-FI" dirty="0"/>
              <a:t>Lisää teksti napsauttamalla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61071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513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51513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28363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28363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78810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401E9D20-456C-4DF8-BE33-5763E599FA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08" t="7257" r="2663" b="7474"/>
          <a:stretch/>
        </p:blipFill>
        <p:spPr>
          <a:xfrm>
            <a:off x="2627391" y="0"/>
            <a:ext cx="956461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21CD312-6FC1-4BBF-800D-A161539795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00" y="555585"/>
            <a:ext cx="9769034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939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39939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16789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16789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60457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0B87C92-9C61-425E-9264-84BE77EBA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578" t="7280" r="2964" b="8136"/>
          <a:stretch/>
        </p:blipFill>
        <p:spPr>
          <a:xfrm>
            <a:off x="2511709" y="1"/>
            <a:ext cx="9680292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9044" y="555585"/>
            <a:ext cx="10428790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939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39939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16789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16789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7333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+ bild /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5850" y="558169"/>
            <a:ext cx="4911522" cy="1486918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745850" y="2068237"/>
            <a:ext cx="4911522" cy="1318543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5850" y="3754925"/>
            <a:ext cx="4911522" cy="4006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745850" y="4173594"/>
            <a:ext cx="4911522" cy="4006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8ECC36-F686-4B0E-B126-D1ED6CF08A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45850" y="4722474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Författarinformation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Förnamn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Efternamn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| Datum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8223105-2747-431E-92BF-E23275C725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745849" y="5025558"/>
            <a:ext cx="4911521" cy="279730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A0A71-A835-403F-AD0D-5E408F30A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5849" y="5824812"/>
            <a:ext cx="3688466" cy="608776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B1E416C0-4E6D-428D-8B11-8AA4319A483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209212" y="1"/>
            <a:ext cx="4980065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 </a:t>
            </a:r>
            <a:r>
              <a:rPr lang="sv-SE" b="0" i="0" dirty="0">
                <a:effectLst/>
                <a:latin typeface="Segoe UI" panose="020B0502040204020203" pitchFamily="34" charset="0"/>
              </a:rPr>
              <a:t>/ </a:t>
            </a:r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350272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/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70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sägning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CFEF7D0-89E7-4DFE-9FC4-7B4ABF4A53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18EE2646-56AA-4BB0-8E80-712AD9226B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1598" y="3732247"/>
            <a:ext cx="7710725" cy="35163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Förnamn</a:t>
            </a:r>
            <a:r>
              <a:rPr lang="fi-FI" dirty="0"/>
              <a:t> </a:t>
            </a:r>
            <a:r>
              <a:rPr lang="fi-FI" dirty="0" err="1"/>
              <a:t>Efternamn</a:t>
            </a:r>
            <a:r>
              <a:rPr lang="fi-FI" dirty="0"/>
              <a:t> | </a:t>
            </a:r>
            <a:r>
              <a:rPr lang="fi-FI" dirty="0" err="1"/>
              <a:t>Kontaktinformation</a:t>
            </a:r>
            <a:r>
              <a:rPr lang="fi-FI" dirty="0"/>
              <a:t> | osterbottensvalfard.fi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0DE65701-5ECA-42E6-93A8-3C380475082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71598" y="4093040"/>
            <a:ext cx="7710725" cy="35163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Etunimi Sukunimi | Yhteystiedot | pohjanmaanhyvinvointi.fi</a:t>
            </a:r>
          </a:p>
        </p:txBody>
      </p:sp>
    </p:spTree>
    <p:extLst>
      <p:ext uri="{BB962C8B-B14F-4D97-AF65-F5344CB8AC3E}">
        <p14:creationId xmlns:p14="http://schemas.microsoft.com/office/powerpoint/2010/main" val="153613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uomi yksi kie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137B59-CE99-4F31-B6EC-0FA2A9816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 suomeksi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219713-014D-4DA1-972C-9286EDC758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Teksti suomeksi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983F62-1A83-41E8-80EA-B154ABB1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A3DE-3ACC-445C-B5C2-52207851B566}" type="datetimeFigureOut">
              <a:rPr lang="fi-FI" smtClean="0"/>
              <a:t>15.9.2022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591A5A-C3D5-41AF-8F22-D37CD31A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48A5E4-AAB4-4559-A1C5-AFD25169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4086-6311-4194-A539-B39EDFF19AF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315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96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9F12-B55E-44EC-8302-27250B9E5B1C}" type="datetimeFigureOut">
              <a:rPr lang="fi-FI" smtClean="0"/>
              <a:t>15.9.2022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3328-57C1-49D5-BDB7-D3A2BBAB849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5191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91AD11-743E-49A7-A696-B950F33C6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AB1EAC-C4DF-4FD9-B390-6923349B0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C0C1D6-C48D-4919-B183-2FA884AA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69ED-E93A-46D3-BB7A-7F9DE43F4AD2}" type="datetimeFigureOut">
              <a:rPr lang="fi-FI" smtClean="0"/>
              <a:t>15.9.2022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A1036-0BC1-41C2-82C4-67B7C7A6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D49F79-679B-4632-8922-C6E2C0FA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7C35-82D3-4C2A-9217-48270684489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274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/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2326511"/>
            <a:ext cx="4385897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Lisää teksti napsauttamalla</a:t>
            </a:r>
          </a:p>
          <a:p>
            <a:pPr lvl="2"/>
            <a:r>
              <a:rPr lang="fi-FI" dirty="0"/>
              <a:t>Lisää teksti napsauttamalla</a:t>
            </a:r>
          </a:p>
          <a:p>
            <a:pPr lvl="3"/>
            <a:r>
              <a:rPr lang="fi-FI" dirty="0"/>
              <a:t>Lisää teksti napsauttamalla</a:t>
            </a:r>
          </a:p>
          <a:p>
            <a:pPr lvl="4"/>
            <a:r>
              <a:rPr lang="fi-FI" dirty="0"/>
              <a:t>Lisää teksti napsauttamalla</a:t>
            </a:r>
          </a:p>
          <a:p>
            <a:pPr lvl="5"/>
            <a:r>
              <a:rPr lang="fi-FI" dirty="0"/>
              <a:t>Lisää teksti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9F93FDB1-A50B-4EA5-BA80-557DB725D07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772101" y="762946"/>
            <a:ext cx="4385896" cy="1563564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1710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texten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 b="0" i="0" dirty="0" err="1">
                <a:effectLst/>
                <a:latin typeface="Segoe UI" panose="020B0502040204020203" pitchFamily="34" charset="0"/>
              </a:rPr>
              <a:t>Infoga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bild</a:t>
            </a:r>
          </a:p>
        </p:txBody>
      </p:sp>
    </p:spTree>
    <p:extLst>
      <p:ext uri="{BB962C8B-B14F-4D97-AF65-F5344CB8AC3E}">
        <p14:creationId xmlns:p14="http://schemas.microsoft.com/office/powerpoint/2010/main" val="200825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CCC9F-863F-4912-9980-8F52D255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391" y="762946"/>
            <a:ext cx="4491680" cy="15635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Lisää otsikko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1FF4A-38CC-40DC-83BE-DDE4BF5548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53390" y="2326511"/>
            <a:ext cx="4491680" cy="38504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  <a:lvl6pPr>
              <a:defRPr>
                <a:solidFill>
                  <a:schemeClr val="accent6"/>
                </a:solidFill>
              </a:defRPr>
            </a:lvl6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Lisää teksti napsauttamalla</a:t>
            </a:r>
          </a:p>
          <a:p>
            <a:pPr lvl="2"/>
            <a:r>
              <a:rPr lang="fi-FI" dirty="0"/>
              <a:t>Lisää teksti napsauttamalla</a:t>
            </a:r>
          </a:p>
          <a:p>
            <a:pPr lvl="3"/>
            <a:r>
              <a:rPr lang="fi-FI" dirty="0"/>
              <a:t>Lisää teksti napsauttamalla</a:t>
            </a:r>
          </a:p>
          <a:p>
            <a:pPr lvl="4"/>
            <a:r>
              <a:rPr lang="fi-FI" dirty="0"/>
              <a:t>Lisää teksti napsauttamalla</a:t>
            </a:r>
          </a:p>
          <a:p>
            <a:pPr lvl="5"/>
            <a:r>
              <a:rPr lang="fi-FI" dirty="0"/>
              <a:t>Lisää teksti napsauttamalla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DA025EC-89A3-44CB-B84C-6A8DB57CA69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72099" y="762946"/>
            <a:ext cx="4385897" cy="54140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60959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513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51513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28363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28363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641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2744" y="0"/>
            <a:ext cx="11069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401E9D20-456C-4DF8-BE33-5763E599FA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08" t="7257" r="2663" b="7474"/>
          <a:stretch/>
        </p:blipFill>
        <p:spPr>
          <a:xfrm>
            <a:off x="2627391" y="0"/>
            <a:ext cx="956461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621CD312-6FC1-4BBF-800D-A161539795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28800" y="555585"/>
            <a:ext cx="9769034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939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39939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16789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16789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751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rubrik / 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0B87C92-9C61-425E-9264-84BE77EBA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578" t="7280" r="2964" b="8136"/>
          <a:stretch/>
        </p:blipFill>
        <p:spPr>
          <a:xfrm>
            <a:off x="2511709" y="1"/>
            <a:ext cx="9680292" cy="68580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9171C9EA-1BEC-4619-B728-CEDDB184F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9044" y="555585"/>
            <a:ext cx="10428790" cy="576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9989D6-F31F-4EC5-946F-B333986A8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939" y="1412596"/>
            <a:ext cx="6585086" cy="1486918"/>
          </a:xfrm>
        </p:spPr>
        <p:txBody>
          <a:bodyPr anchor="b">
            <a:normAutofit/>
          </a:bodyPr>
          <a:lstStyle>
            <a:lvl1pPr>
              <a:defRPr sz="4200" b="1"/>
            </a:lvl1pPr>
          </a:lstStyle>
          <a:p>
            <a:r>
              <a:rPr lang="sv-SE" dirty="0"/>
              <a:t>Klicka för att sätta </a:t>
            </a:r>
            <a:br>
              <a:rPr lang="sv-SE" dirty="0"/>
            </a:br>
            <a:r>
              <a:rPr lang="sv-SE" dirty="0"/>
              <a:t>rubriken</a:t>
            </a:r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708E07BC-A1CA-496B-A61F-21E71CE604A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39939" y="2922664"/>
            <a:ext cx="6585086" cy="1486918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6C2E39-1FFB-4EB1-83CE-55B81ACB00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16789" y="4687014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sv-SE" b="0" i="0" dirty="0">
                <a:effectLst/>
                <a:latin typeface="Segoe UI" panose="020B0502040204020203" pitchFamily="34" charset="0"/>
              </a:rPr>
              <a:t>Klicka för att sätta underrubriken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C70D423-A53E-412A-A2A0-552FE725DCA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16789" y="5047808"/>
            <a:ext cx="6585086" cy="35851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430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/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72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7AAD77-E012-4221-83A5-D7ADEB8D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90" y="762946"/>
            <a:ext cx="9125505" cy="9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1F2BC0-DD14-447B-BE79-5BFE77A3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390" y="1807336"/>
            <a:ext cx="91255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35314FF-C2D7-405B-A15B-6B537B96F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6216" y="552066"/>
            <a:ext cx="613457" cy="515001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AE9BA5D-CB1F-42B4-95FA-B46C48732C58}"/>
              </a:ext>
            </a:extLst>
          </p:cNvPr>
          <p:cNvCxnSpPr/>
          <p:nvPr userDrawn="1"/>
        </p:nvCxnSpPr>
        <p:spPr>
          <a:xfrm>
            <a:off x="1143621" y="557760"/>
            <a:ext cx="0" cy="573650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D46541F2-4707-411E-95DC-D2E9D2D2FA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380411" y="1298695"/>
            <a:ext cx="476113" cy="5241000"/>
          </a:xfrm>
          <a:prstGeom prst="rect">
            <a:avLst/>
          </a:prstGeom>
        </p:spPr>
        <p:txBody>
          <a:bodyPr vert="vert270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fi-FI" sz="900" b="0" i="0" u="none" strike="noStrike" spc="3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ÖSTERBOTTENS VÄLFÄRDSOMRÅDE </a:t>
            </a:r>
            <a:r>
              <a:rPr lang="fi-FI" sz="900" b="0" i="0" u="none" strike="noStrike" spc="300" baseline="30000" dirty="0">
                <a:solidFill>
                  <a:schemeClr val="accent5"/>
                </a:solidFill>
                <a:latin typeface="Arial" panose="020B0604020202020204" pitchFamily="34" charset="0"/>
              </a:rPr>
              <a:t>| POHJANMAAN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156578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A7AAD77-E012-4221-83A5-D7ADEB8D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90" y="762946"/>
            <a:ext cx="9125505" cy="9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1F2BC0-DD14-447B-BE79-5BFE77A3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390" y="1807336"/>
            <a:ext cx="91255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35314FF-C2D7-405B-A15B-6B537B96F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6216" y="552066"/>
            <a:ext cx="613457" cy="515001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AE9BA5D-CB1F-42B4-95FA-B46C48732C58}"/>
              </a:ext>
            </a:extLst>
          </p:cNvPr>
          <p:cNvCxnSpPr/>
          <p:nvPr userDrawn="1"/>
        </p:nvCxnSpPr>
        <p:spPr>
          <a:xfrm>
            <a:off x="1143621" y="557760"/>
            <a:ext cx="0" cy="573650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D46541F2-4707-411E-95DC-D2E9D2D2FA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380411" y="1298695"/>
            <a:ext cx="476113" cy="5241000"/>
          </a:xfrm>
          <a:prstGeom prst="rect">
            <a:avLst/>
          </a:prstGeom>
        </p:spPr>
        <p:txBody>
          <a:bodyPr vert="vert270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fi-FI" sz="900" b="0" i="0" u="none" strike="noStrike" spc="3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ÖSTERBOTTENS VÄLFÄRDSOMRÅDE </a:t>
            </a:r>
            <a:r>
              <a:rPr lang="fi-FI" sz="900" b="0" i="0" u="none" strike="noStrike" spc="300" baseline="30000" dirty="0">
                <a:solidFill>
                  <a:schemeClr val="accent5"/>
                </a:solidFill>
                <a:latin typeface="Arial" panose="020B0604020202020204" pitchFamily="34" charset="0"/>
              </a:rPr>
              <a:t>| POHJANMAAN HYVINVOINTIALUE </a:t>
            </a:r>
          </a:p>
        </p:txBody>
      </p:sp>
    </p:spTree>
    <p:extLst>
      <p:ext uri="{BB962C8B-B14F-4D97-AF65-F5344CB8AC3E}">
        <p14:creationId xmlns:p14="http://schemas.microsoft.com/office/powerpoint/2010/main" val="27156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07" y="1783465"/>
            <a:ext cx="5948808" cy="1486918"/>
          </a:xfrm>
        </p:spPr>
        <p:txBody>
          <a:bodyPr>
            <a:noAutofit/>
          </a:bodyPr>
          <a:lstStyle/>
          <a:p>
            <a:r>
              <a:rPr lang="fi-FI" dirty="0" err="1"/>
              <a:t>Österbottens</a:t>
            </a:r>
            <a:r>
              <a:rPr lang="fi-FI" dirty="0"/>
              <a:t> </a:t>
            </a:r>
            <a:r>
              <a:rPr lang="sv-FI" dirty="0" smtClean="0"/>
              <a:t>välfärdsområdesstrategi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745849" y="3695869"/>
            <a:ext cx="5791024" cy="1318543"/>
          </a:xfrm>
        </p:spPr>
        <p:txBody>
          <a:bodyPr/>
          <a:lstStyle/>
          <a:p>
            <a:r>
              <a:rPr lang="fi-FI" dirty="0"/>
              <a:t>Pohjanmaan hyvinvointialuestrategia</a:t>
            </a:r>
          </a:p>
          <a:p>
            <a:r>
              <a:rPr lang="fi-FI" sz="2400" dirty="0" err="1">
                <a:solidFill>
                  <a:schemeClr val="bg1"/>
                </a:solidFill>
              </a:rPr>
              <a:t>Fullmäktige</a:t>
            </a:r>
            <a:r>
              <a:rPr lang="fi-FI" sz="2400" dirty="0">
                <a:solidFill>
                  <a:schemeClr val="bg1"/>
                </a:solidFill>
              </a:rPr>
              <a:t> Valtuusto 12.9.2022 § 79</a:t>
            </a:r>
          </a:p>
          <a:p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7708315" y="1438483"/>
            <a:ext cx="3981033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4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469803"/>
              </p:ext>
            </p:extLst>
          </p:nvPr>
        </p:nvGraphicFramePr>
        <p:xfrm>
          <a:off x="1230734" y="48763"/>
          <a:ext cx="10920549" cy="6660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666">
                  <a:extLst>
                    <a:ext uri="{9D8B030D-6E8A-4147-A177-3AD203B41FA5}">
                      <a16:colId xmlns:a16="http://schemas.microsoft.com/office/drawing/2014/main" val="4248693574"/>
                    </a:ext>
                  </a:extLst>
                </a:gridCol>
                <a:gridCol w="3456122">
                  <a:extLst>
                    <a:ext uri="{9D8B030D-6E8A-4147-A177-3AD203B41FA5}">
                      <a16:colId xmlns:a16="http://schemas.microsoft.com/office/drawing/2014/main" val="2608387748"/>
                    </a:ext>
                  </a:extLst>
                </a:gridCol>
                <a:gridCol w="4351761">
                  <a:extLst>
                    <a:ext uri="{9D8B030D-6E8A-4147-A177-3AD203B41FA5}">
                      <a16:colId xmlns:a16="http://schemas.microsoft.com/office/drawing/2014/main" val="2097141642"/>
                    </a:ext>
                  </a:extLst>
                </a:gridCol>
              </a:tblGrid>
              <a:tr h="808373">
                <a:tc>
                  <a:txBody>
                    <a:bodyPr/>
                    <a:lstStyle/>
                    <a:p>
                      <a:pPr algn="ctr"/>
                      <a:r>
                        <a:rPr lang="sv-FI" noProof="0" dirty="0"/>
                        <a:t>Mål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noProof="0" dirty="0" smtClean="0"/>
                        <a:t>Mätare</a:t>
                      </a:r>
                      <a:endParaRPr lang="sv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FI" noProof="0" dirty="0" smtClean="0"/>
                        <a:t>Åtgärder</a:t>
                      </a:r>
                      <a:endParaRPr lang="sv-F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42082"/>
                  </a:ext>
                </a:extLst>
              </a:tr>
              <a:tr h="808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300" b="1" dirty="0" smtClean="0">
                          <a:solidFill>
                            <a:srgbClr val="213A8F"/>
                          </a:solidFill>
                          <a:latin typeface="+mn-lt"/>
                        </a:rPr>
                        <a:t>En befolkning med det bästa välmåendet och den bästa funktionsförmågan i Finland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FI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Antalet över 75-åringar som bor hemma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Prevalensen per sektor 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Användningen av social- och hälsovårdstjänster per sektor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Arbetslösa invånare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Antalet distanstjänster och digitala tjänster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dirty="0"/>
                        <a:t>Utvecklande av metoder som bistår förebyggande verksamhet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dirty="0"/>
                        <a:t>Utvecklande av kompetensen att utvärdera arbets- och funktionsförmågan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dirty="0"/>
                        <a:t>Utvecklande av tjänster och metoder som stärker och främjar funktionsförmågan, resurserna och egenvården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dirty="0"/>
                        <a:t>Utvecklande av distanstjänster och mobila tjänster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dirty="0"/>
                        <a:t>Utvecklande av mätningen av verkningsfullhet och effektivitet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37043"/>
                  </a:ext>
                </a:extLst>
              </a:tr>
              <a:tr h="808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altLang="en-US" sz="1300" b="1" dirty="0" smtClean="0">
                          <a:solidFill>
                            <a:srgbClr val="213A8F"/>
                          </a:solidFill>
                          <a:latin typeface="+mn-lt"/>
                          <a:ea typeface="MS PGothic" pitchFamily="34" charset="-128"/>
                        </a:rPr>
                        <a:t>Säkerhet och kvalitet av toppklass i Norden</a:t>
                      </a:r>
                    </a:p>
                    <a:p>
                      <a:endParaRPr lang="sv-FI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FI" sz="1200" baseline="0" dirty="0" smtClean="0">
                          <a:solidFill>
                            <a:schemeClr val="tx1"/>
                          </a:solidFill>
                        </a:rPr>
                        <a:t>TEAS på den högsta nivån</a:t>
                      </a:r>
                    </a:p>
                    <a:p>
                      <a:r>
                        <a:rPr lang="sv-FI" sz="1200" baseline="0" dirty="0" smtClean="0">
                          <a:solidFill>
                            <a:schemeClr val="tx1"/>
                          </a:solidFill>
                        </a:rPr>
                        <a:t>Certifierad organisation</a:t>
                      </a:r>
                    </a:p>
                    <a:p>
                      <a:r>
                        <a:rPr lang="sv-FI" sz="1200" baseline="0" dirty="0" smtClean="0">
                          <a:solidFill>
                            <a:schemeClr val="tx1"/>
                          </a:solidFill>
                        </a:rPr>
                        <a:t>Mätare för säker arbetsplats (utvecklas som bäst)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Väntetider till bedömning av vård- och servicebehov samt till vård och service</a:t>
                      </a:r>
                    </a:p>
                    <a:p>
                      <a:pPr marL="0" algn="l" defTabSz="914400" rtl="0" eaLnBrk="1" latinLnBrk="0" hangingPunct="1"/>
                      <a:endParaRPr lang="sv-FI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FI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FI" sz="1200" dirty="0"/>
                        <a:t>Kartläggning och utveckling av kärn- och specialkompetensen </a:t>
                      </a:r>
                    </a:p>
                    <a:p>
                      <a:r>
                        <a:rPr lang="sv-FI" sz="1200" dirty="0"/>
                        <a:t>Implementering av den nationella klient- och patientsäkerhetsstrategin</a:t>
                      </a:r>
                    </a:p>
                    <a:p>
                      <a:r>
                        <a:rPr lang="sv-FI" sz="1200" dirty="0"/>
                        <a:t>Utvecklande av ett säkerhetsprotokoll inom ramen för den dagliga verksamheten</a:t>
                      </a:r>
                    </a:p>
                    <a:p>
                      <a:r>
                        <a:rPr lang="sv-FI" sz="1200" dirty="0"/>
                        <a:t>Auditering av hela organisationen</a:t>
                      </a:r>
                    </a:p>
                    <a:p>
                      <a:r>
                        <a:rPr lang="sv-FI" sz="1200" dirty="0"/>
                        <a:t>Projektet Säker arbetsplats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770089"/>
                  </a:ext>
                </a:extLst>
              </a:tr>
              <a:tr h="1015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300" b="1" noProof="0" dirty="0" smtClean="0">
                          <a:solidFill>
                            <a:srgbClr val="213A8F"/>
                          </a:solidFill>
                          <a:latin typeface="+mn-lt"/>
                        </a:rPr>
                        <a:t>Finlands</a:t>
                      </a:r>
                      <a:r>
                        <a:rPr lang="sv-FI" sz="1300" b="1" baseline="0" noProof="0" dirty="0" smtClean="0">
                          <a:solidFill>
                            <a:srgbClr val="213A8F"/>
                          </a:solidFill>
                          <a:latin typeface="+mn-lt"/>
                        </a:rPr>
                        <a:t> bästa välfärdsanställda</a:t>
                      </a:r>
                      <a:endParaRPr lang="sv-FI" sz="1300" b="1" noProof="0" dirty="0" smtClean="0">
                        <a:solidFill>
                          <a:srgbClr val="213A8F"/>
                        </a:solidFill>
                        <a:latin typeface="+mn-lt"/>
                      </a:endParaRPr>
                    </a:p>
                    <a:p>
                      <a:endParaRPr lang="sv-FI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Rekommendationsindex per service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Personalomsättningen betraktat som helhet och per service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Sjukfrånvaron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Innovations- och forskningskvantitet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Arbetsvälmåendeundersökning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FI" sz="1200" dirty="0" smtClean="0"/>
                        <a:t>Personal- och rekryteringsstrategi som bistår personalens delaktighet och påverkningsmöjligheter</a:t>
                      </a:r>
                    </a:p>
                    <a:p>
                      <a:r>
                        <a:rPr lang="sv-FI" sz="1200" dirty="0" smtClean="0"/>
                        <a:t>Mentorprogram för varje nyanställd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FI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Utveckling av innovationsverksamheten:</a:t>
                      </a:r>
                      <a:r>
                        <a:rPr kumimoji="0" lang="sv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FI" sz="1200" dirty="0" smtClean="0"/>
                        <a:t>Påbörjande av en tvärvetenskaplig social- och hälsoforskningshub</a:t>
                      </a:r>
                    </a:p>
                    <a:p>
                      <a:r>
                        <a:rPr lang="sv-FI" sz="1200" dirty="0" smtClean="0"/>
                        <a:t>Utvecklande av ett coachande, involverande ledarskap</a:t>
                      </a:r>
                    </a:p>
                    <a:p>
                      <a:r>
                        <a:rPr lang="sv-FI" sz="1200" dirty="0" smtClean="0"/>
                        <a:t>Plan för utvecklande av personalens kompetens </a:t>
                      </a:r>
                      <a:endParaRPr lang="sv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934461"/>
                  </a:ext>
                </a:extLst>
              </a:tr>
              <a:tr h="808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FI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3A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Resurserna används verkningsfullt</a:t>
                      </a:r>
                    </a:p>
                    <a:p>
                      <a:endParaRPr lang="sv-FI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Procentandel som används för hyror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Procentandel som används för löner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Fullmakt att uppta lån +50milj€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Invånarspecifika totalkostnader allokerade för service, €/kund</a:t>
                      </a:r>
                    </a:p>
                    <a:p>
                      <a:r>
                        <a:rPr lang="sv-FI" sz="1200" dirty="0">
                          <a:solidFill>
                            <a:schemeClr val="tx1"/>
                          </a:solidFill>
                        </a:rPr>
                        <a:t>Invånarspecifika totalkostnader allokerade för service, €/invånare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FI" sz="1200" dirty="0"/>
                        <a:t>Satsning på lokaleffektivitet</a:t>
                      </a:r>
                    </a:p>
                    <a:p>
                      <a:r>
                        <a:rPr lang="sv-FI" sz="1200" dirty="0"/>
                        <a:t>Stärkande av verksamhetsmodellen för tidigt ingripande. Tryggande/ökande av den tid som används för kundarbete</a:t>
                      </a:r>
                    </a:p>
                    <a:p>
                      <a:r>
                        <a:rPr lang="sv-FI" sz="1200" dirty="0"/>
                        <a:t>Mobilitet och arbetsfördelning som skapar värde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9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46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561060"/>
              </p:ext>
            </p:extLst>
          </p:nvPr>
        </p:nvGraphicFramePr>
        <p:xfrm>
          <a:off x="1230734" y="48763"/>
          <a:ext cx="10920549" cy="6721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666">
                  <a:extLst>
                    <a:ext uri="{9D8B030D-6E8A-4147-A177-3AD203B41FA5}">
                      <a16:colId xmlns:a16="http://schemas.microsoft.com/office/drawing/2014/main" val="4248693574"/>
                    </a:ext>
                  </a:extLst>
                </a:gridCol>
                <a:gridCol w="3456122">
                  <a:extLst>
                    <a:ext uri="{9D8B030D-6E8A-4147-A177-3AD203B41FA5}">
                      <a16:colId xmlns:a16="http://schemas.microsoft.com/office/drawing/2014/main" val="2608387748"/>
                    </a:ext>
                  </a:extLst>
                </a:gridCol>
                <a:gridCol w="4351761">
                  <a:extLst>
                    <a:ext uri="{9D8B030D-6E8A-4147-A177-3AD203B41FA5}">
                      <a16:colId xmlns:a16="http://schemas.microsoft.com/office/drawing/2014/main" val="2097141642"/>
                    </a:ext>
                  </a:extLst>
                </a:gridCol>
              </a:tblGrid>
              <a:tr h="808373">
                <a:tc>
                  <a:txBody>
                    <a:bodyPr/>
                    <a:lstStyle/>
                    <a:p>
                      <a:pPr algn="ctr"/>
                      <a:r>
                        <a:rPr lang="sv-FI" noProof="0" dirty="0" err="1"/>
                        <a:t>Tavoitteet</a:t>
                      </a:r>
                      <a:endParaRPr lang="sv-FI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Mittarit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Toimenpiteet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42082"/>
                  </a:ext>
                </a:extLst>
              </a:tr>
              <a:tr h="808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rgbClr val="213A8F"/>
                          </a:solidFill>
                          <a:latin typeface="+mn-lt"/>
                        </a:rPr>
                        <a:t>Suomen hyvinvoivin ja toimintakykyisin väestö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Yli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75-v kotona asuvat asukkaat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Sairastavuus sektoreittain </a:t>
                      </a:r>
                    </a:p>
                    <a:p>
                      <a:r>
                        <a:rPr lang="fi-FI" sz="1300" baseline="0" dirty="0" err="1">
                          <a:solidFill>
                            <a:schemeClr val="tx1"/>
                          </a:solidFill>
                        </a:rPr>
                        <a:t>Sosiaali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- ja terveyspalveluitten käyttö sektoreittain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Työttömät asukkaat</a:t>
                      </a:r>
                    </a:p>
                    <a:p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Etä- ja digipalveluiden määrä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Ennaltaehkäisyä tukevien</a:t>
                      </a:r>
                      <a:r>
                        <a:rPr lang="fi-FI" sz="1300" baseline="0" dirty="0"/>
                        <a:t> menetelmien kehittäminen </a:t>
                      </a:r>
                      <a:endParaRPr lang="fi-FI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Työ- ja toimintakyvyn</a:t>
                      </a:r>
                      <a:r>
                        <a:rPr lang="fi-FI" sz="1300" baseline="0" dirty="0"/>
                        <a:t> arvioinnin osaamisen kehittäminen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aseline="0" dirty="0"/>
                        <a:t>Toimintakykyä, voimavaroja ja omahoitoa vahvistavien ja edistävien palveluiden ja menetelmien kehittäminen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13A8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Etä</a:t>
                      </a:r>
                      <a:r>
                        <a:rPr kumimoji="0" lang="fi-FI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3A8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ja liikkuvien palveluiden kehittäminen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Vaikuttavuuden ja vaikuttavuuden </a:t>
                      </a:r>
                      <a:r>
                        <a:rPr kumimoji="0" lang="fi-FI" sz="13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mittaroinnin</a:t>
                      </a:r>
                      <a:r>
                        <a:rPr kumimoji="0" lang="fi-FI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kehittäminen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37043"/>
                  </a:ext>
                </a:extLst>
              </a:tr>
              <a:tr h="808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en-US" sz="1300" b="1" dirty="0">
                          <a:solidFill>
                            <a:srgbClr val="213A8F"/>
                          </a:solidFill>
                          <a:latin typeface="+mn-lt"/>
                          <a:ea typeface="MS PGothic" pitchFamily="34" charset="-128"/>
                        </a:rPr>
                        <a:t>Turvallisuus</a:t>
                      </a:r>
                      <a:r>
                        <a:rPr lang="fi-FI" altLang="en-US" sz="1300" b="1" baseline="0" dirty="0">
                          <a:solidFill>
                            <a:srgbClr val="213A8F"/>
                          </a:solidFill>
                          <a:latin typeface="+mn-lt"/>
                          <a:ea typeface="MS PGothic" pitchFamily="34" charset="-128"/>
                        </a:rPr>
                        <a:t> ja</a:t>
                      </a:r>
                      <a:r>
                        <a:rPr lang="fi-FI" altLang="en-US" sz="1300" b="1" dirty="0">
                          <a:solidFill>
                            <a:srgbClr val="213A8F"/>
                          </a:solidFill>
                          <a:latin typeface="+mn-lt"/>
                          <a:ea typeface="MS PGothic" pitchFamily="34" charset="-128"/>
                        </a:rPr>
                        <a:t> laatu Pohjoismaiden huippua</a:t>
                      </a:r>
                    </a:p>
                    <a:p>
                      <a:endParaRPr lang="fi-FI" sz="13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TEAS-korkein taso</a:t>
                      </a:r>
                    </a:p>
                    <a:p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Sertifioitu organisaatio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Turvallinen työpaikkamittari (kehityksessä)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Hoidon ja palvelun tarpeen arvioinnin ja hoitoon ja palveluun pääsyn odotusajat</a:t>
                      </a:r>
                    </a:p>
                    <a:p>
                      <a:endParaRPr lang="fi-FI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/>
                        <a:t>Ydin- ja erityisosaamisen kartoitus ja kehittäminen </a:t>
                      </a:r>
                    </a:p>
                    <a:p>
                      <a:r>
                        <a:rPr lang="fi-FI" sz="1300" dirty="0"/>
                        <a:t>Kansallisen asiakas- ja potilasturvallisuusstrategian implementointi</a:t>
                      </a:r>
                    </a:p>
                    <a:p>
                      <a:r>
                        <a:rPr lang="fi-FI" sz="1300" dirty="0"/>
                        <a:t>Turvallisuusprotokollan kehittäminen osana päivittäistoimintaa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Koko organisaation auditointi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Turvallinen työpaikka-hanke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770089"/>
                  </a:ext>
                </a:extLst>
              </a:tr>
              <a:tr h="1015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Suomen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parhaat hyvinvointityöntekijät</a:t>
                      </a:r>
                    </a:p>
                    <a:p>
                      <a:endParaRPr lang="fi-FI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Suositteluindeksi palveluittain</a:t>
                      </a:r>
                    </a:p>
                    <a:p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Henkilöstön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vaihtuvuus kokonaisuutena ja palveluittain</a:t>
                      </a:r>
                    </a:p>
                    <a:p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Sairauspoissaolot</a:t>
                      </a:r>
                    </a:p>
                    <a:p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Innovaatio- ja tutkimusmäärä</a:t>
                      </a:r>
                    </a:p>
                    <a:p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Työhyvinvointikysely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/>
                        <a:t>Henkilöstön osallisuutta ja</a:t>
                      </a:r>
                      <a:r>
                        <a:rPr lang="fi-FI" sz="1300" baseline="0" dirty="0"/>
                        <a:t> vaikuttamismahdollisuuksia tukeva henkilöstö- ja rekrytointistrategia</a:t>
                      </a:r>
                    </a:p>
                    <a:p>
                      <a:r>
                        <a:rPr lang="fi-FI" sz="1300" baseline="0" dirty="0"/>
                        <a:t>Jokaiselle uudelle työntekijälle mentori - ohjelma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+mn-lt"/>
                        </a:rPr>
                        <a:t>Innovaatiotoiminnan kehittäminen</a:t>
                      </a: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300" dirty="0"/>
                        <a:t>Monitieteellisen </a:t>
                      </a:r>
                      <a:r>
                        <a:rPr lang="fi-FI" sz="1300" dirty="0" err="1"/>
                        <a:t>sosiaali</a:t>
                      </a:r>
                      <a:r>
                        <a:rPr lang="fi-FI" sz="1300" dirty="0"/>
                        <a:t>- ja </a:t>
                      </a:r>
                      <a:r>
                        <a:rPr lang="fi-FI" sz="1300" dirty="0" err="1"/>
                        <a:t>terveystutkimushubin</a:t>
                      </a:r>
                      <a:r>
                        <a:rPr lang="fi-FI" sz="1300" dirty="0"/>
                        <a:t> käynnistäminen</a:t>
                      </a:r>
                    </a:p>
                    <a:p>
                      <a:r>
                        <a:rPr lang="fi-FI" sz="1300" dirty="0"/>
                        <a:t>Valmentavan, osallistavan johtamisen kehittäminen</a:t>
                      </a:r>
                    </a:p>
                    <a:p>
                      <a:r>
                        <a:rPr lang="fi-FI" sz="1300" dirty="0"/>
                        <a:t>Henkilöstön osaamisen</a:t>
                      </a:r>
                      <a:r>
                        <a:rPr lang="fi-FI" sz="1300" baseline="0" dirty="0"/>
                        <a:t> kehittämisen suunnitelma </a:t>
                      </a:r>
                      <a:endParaRPr lang="fi-FI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934461"/>
                  </a:ext>
                </a:extLst>
              </a:tr>
              <a:tr h="808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3A8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Resurssit käytetään vaikuttavasti</a:t>
                      </a:r>
                    </a:p>
                    <a:p>
                      <a:endParaRPr lang="fi-FI" sz="13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Vuokriin käytettävä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% osuus</a:t>
                      </a:r>
                    </a:p>
                    <a:p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Palkkoihin käytettävä % osuus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Lainanottovaltuus +50milj€</a:t>
                      </a:r>
                    </a:p>
                    <a:p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Palvelulle kohdistetut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asiakaskohtaiset kokonaiskustannukset, €/asiakas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Palvelulle kohdistetut asukaskohtaiset kokonaiskustannukset,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€/asukas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300" dirty="0"/>
                        <a:t>Tilatehokkuuteen panostaminen</a:t>
                      </a:r>
                    </a:p>
                    <a:p>
                      <a:r>
                        <a:rPr lang="fi-FI" sz="1300" dirty="0"/>
                        <a:t>Varhaisen puuttumisen</a:t>
                      </a:r>
                      <a:r>
                        <a:rPr lang="fi-FI" sz="1300" baseline="0" dirty="0"/>
                        <a:t> toimintamallin vahvistaminen  Välittömään asiakastyöhön käytetyn ajan turvaaminen/lisääminen</a:t>
                      </a:r>
                    </a:p>
                    <a:p>
                      <a:r>
                        <a:rPr lang="fi-FI" sz="1300" baseline="0" dirty="0"/>
                        <a:t>Arvoa tuottava henkilöstön liikkuvuus ja työnjako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9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67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565277" y="3560810"/>
            <a:ext cx="1949302" cy="20558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Strategi-program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Verksamhets-områdens</a:t>
            </a: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verksamhets- och framtids-planering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210" y="431000"/>
            <a:ext cx="9125505" cy="909453"/>
          </a:xfrm>
        </p:spPr>
        <p:txBody>
          <a:bodyPr/>
          <a:lstStyle/>
          <a:p>
            <a:r>
              <a:rPr lang="sv-FI" dirty="0"/>
              <a:t>Strategihierarki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90604" y="1820488"/>
            <a:ext cx="6723975" cy="577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VÄLFÄRDSOMRÅDESSTRATEGI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43454" y="2423530"/>
            <a:ext cx="2337460" cy="111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Ekonomi- och verksamhetsplan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90058" y="3483430"/>
            <a:ext cx="4774673" cy="21332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Ägarstyrningspolitik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Personalpolitik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Fastighets- och lokalitetsstrategi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0210" y="1820487"/>
            <a:ext cx="1851135" cy="182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VÄLFÄRDS-OMRÅDES-FULLMÄKTIGE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0210" y="3792015"/>
            <a:ext cx="1871167" cy="1824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VÄLFÄRDS-OMRÅDES-STYRELSEN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17029" y="2448838"/>
            <a:ext cx="2169622" cy="111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Räddningsverk och prehospital akutsjukvård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Servicenivåbeslut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90604" y="2448838"/>
            <a:ext cx="2169622" cy="111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Servicestrategi för social- och hälsovården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79923" y="3483430"/>
            <a:ext cx="1590984" cy="776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Servicenät</a:t>
            </a:r>
          </a:p>
        </p:txBody>
      </p:sp>
    </p:spTree>
    <p:extLst>
      <p:ext uri="{BB962C8B-B14F-4D97-AF65-F5344CB8AC3E}">
        <p14:creationId xmlns:p14="http://schemas.microsoft.com/office/powerpoint/2010/main" val="142443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565277" y="3560810"/>
            <a:ext cx="1949302" cy="20558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dirty="0">
                <a:solidFill>
                  <a:schemeClr val="tx1"/>
                </a:solidFill>
              </a:rPr>
              <a:t>Strategia-ohjelmat</a:t>
            </a:r>
          </a:p>
          <a:p>
            <a:pPr lvl="0" algn="ctr"/>
            <a:r>
              <a:rPr lang="fi-FI" dirty="0">
                <a:solidFill>
                  <a:schemeClr val="tx1"/>
                </a:solidFill>
              </a:rPr>
              <a:t>Toimialojen toiminta- ja tulevaisuus-suunnittelu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390" y="368430"/>
            <a:ext cx="9125505" cy="909453"/>
          </a:xfrm>
        </p:spPr>
        <p:txBody>
          <a:bodyPr/>
          <a:lstStyle/>
          <a:p>
            <a:r>
              <a:rPr lang="fi-FI" dirty="0"/>
              <a:t>Strategiahierarkia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90604" y="1820488"/>
            <a:ext cx="6723975" cy="577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HYVINVOINTIALUESTRATEGIA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44957" y="2533159"/>
            <a:ext cx="2169622" cy="111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Talous- ja toiminta-suunnitelma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90058" y="3483430"/>
            <a:ext cx="4774673" cy="21332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tx1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tx1"/>
                </a:solidFill>
                <a:latin typeface="Arial" panose="020B0604020202020204"/>
              </a:rPr>
              <a:t>O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mistajaohjauspolitiikka</a:t>
            </a:r>
            <a:endParaRPr lang="fi-FI" dirty="0">
              <a:solidFill>
                <a:schemeClr val="tx1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Henkilöstöpolitiikka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Kiinteistö-</a:t>
            </a: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toimitilastrategia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7840" y="1820487"/>
            <a:ext cx="1760451" cy="182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ALUE-VALTUUSTO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7840" y="3792015"/>
            <a:ext cx="1743537" cy="1824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ALUE-HALLITUS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14259" y="2533159"/>
            <a:ext cx="2169622" cy="111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Pela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ensihoito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Palvelutaso-päätökset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90604" y="2533159"/>
            <a:ext cx="2169622" cy="111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Sote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palvelustrategia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79923" y="3483430"/>
            <a:ext cx="1590984" cy="776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Palveluiden verkosto</a:t>
            </a:r>
          </a:p>
        </p:txBody>
      </p:sp>
    </p:spTree>
    <p:extLst>
      <p:ext uri="{BB962C8B-B14F-4D97-AF65-F5344CB8AC3E}">
        <p14:creationId xmlns:p14="http://schemas.microsoft.com/office/powerpoint/2010/main" val="82252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52" y="180542"/>
            <a:ext cx="10815179" cy="65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246" y="34293"/>
            <a:ext cx="9125505" cy="378340"/>
          </a:xfrm>
        </p:spPr>
        <p:txBody>
          <a:bodyPr>
            <a:noAutofit/>
          </a:bodyPr>
          <a:lstStyle/>
          <a:p>
            <a:pPr algn="ctr"/>
            <a:r>
              <a:rPr lang="sv-FI" sz="2000" dirty="0"/>
              <a:t>Must </a:t>
            </a:r>
            <a:r>
              <a:rPr lang="sv-FI" sz="2000" dirty="0" err="1"/>
              <a:t>win</a:t>
            </a:r>
            <a:r>
              <a:rPr lang="sv-FI" sz="2000" dirty="0"/>
              <a:t> </a:t>
            </a:r>
            <a:r>
              <a:rPr lang="sv-FI" sz="2000" dirty="0" err="1"/>
              <a:t>battles</a:t>
            </a:r>
            <a:r>
              <a:rPr lang="sv-FI" sz="2000" dirty="0"/>
              <a:t> I Framgångsfaktorer</a:t>
            </a:r>
          </a:p>
        </p:txBody>
      </p:sp>
      <p:sp>
        <p:nvSpPr>
          <p:cNvPr id="4" name="Oval 3"/>
          <p:cNvSpPr/>
          <p:nvPr/>
        </p:nvSpPr>
        <p:spPr>
          <a:xfrm>
            <a:off x="4751098" y="394412"/>
            <a:ext cx="3086042" cy="1633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dirty="0"/>
              <a:t>Vår befolkning är den mest välmående och har den bästa funktionsförmågan</a:t>
            </a:r>
            <a:endParaRPr lang="sv-FI" sz="1100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H="1">
            <a:off x="2207274" y="1788843"/>
            <a:ext cx="2995764" cy="50691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4"/>
          </p:cNvCxnSpPr>
          <p:nvPr/>
        </p:nvCxnSpPr>
        <p:spPr>
          <a:xfrm flipH="1">
            <a:off x="6213123" y="2028089"/>
            <a:ext cx="80996" cy="48299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5"/>
          </p:cNvCxnSpPr>
          <p:nvPr/>
        </p:nvCxnSpPr>
        <p:spPr>
          <a:xfrm>
            <a:off x="7385200" y="1788843"/>
            <a:ext cx="4171067" cy="50691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41533" y="1231421"/>
            <a:ext cx="4713146" cy="5496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</p:cNvCxnSpPr>
          <p:nvPr/>
        </p:nvCxnSpPr>
        <p:spPr>
          <a:xfrm flipH="1">
            <a:off x="1173042" y="1211251"/>
            <a:ext cx="3578056" cy="5359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36970" y="1559061"/>
            <a:ext cx="1649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sv-FI" altLang="en-US" sz="1100" b="1" dirty="0">
                <a:ea typeface="MS PGothic" pitchFamily="34" charset="-128"/>
              </a:rPr>
              <a:t>Säkerhet och kvalitet </a:t>
            </a:r>
          </a:p>
          <a:p>
            <a:pPr lvl="0">
              <a:defRPr/>
            </a:pPr>
            <a:r>
              <a:rPr lang="sv-FI" altLang="en-US" sz="1100" b="1" dirty="0">
                <a:ea typeface="MS PGothic" pitchFamily="34" charset="-128"/>
              </a:rPr>
              <a:t>av toppklass i Norden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3697" y="2004683"/>
            <a:ext cx="11079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sv-FI" sz="1100" b="1" dirty="0"/>
              <a:t>Resurserna </a:t>
            </a:r>
          </a:p>
          <a:p>
            <a:pPr lvl="0">
              <a:defRPr/>
            </a:pPr>
            <a:r>
              <a:rPr lang="sv-FI" sz="1100" b="1" dirty="0"/>
              <a:t>används </a:t>
            </a:r>
          </a:p>
          <a:p>
            <a:pPr lvl="0">
              <a:defRPr/>
            </a:pPr>
            <a:r>
              <a:rPr lang="sv-FI" sz="1100" b="1" dirty="0"/>
              <a:t>verkningsfullt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3122" y="2112937"/>
            <a:ext cx="1624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Finlands bästa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välfärdsanställda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7311" y="1666973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Innovativt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Österbotten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0266" y="2556617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Vård och service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fås i rätt tid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3889" y="3019706"/>
            <a:ext cx="18710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Förflyttning av tyngdpunkten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från tunga tjänster till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lättare och förebyggande tjänster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6377" y="2134591"/>
            <a:ext cx="1095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Flerkanalstjänster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83933" y="3588065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Prioritering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2668" y="5279235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Flexibla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strukturer och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effektiva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verksamhetsenheter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8166" y="519368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Distanstjänster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 digitala tjänster</a:t>
            </a:r>
            <a:endParaRPr kumimoji="0" lang="sv-FI" sz="900" b="0" i="0" u="none" strike="noStrike" kern="1200" cap="none" spc="0" normalizeH="0" baseline="0" noProof="0" dirty="0">
              <a:ln>
                <a:noFill/>
              </a:ln>
              <a:solidFill>
                <a:srgbClr val="00A17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3131" y="3865544"/>
            <a:ext cx="9669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Mentorskap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 karriären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9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58708" y="3213548"/>
            <a:ext cx="1524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Innovativ verksamhet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 forskningsverksamhet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vardagen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8146" y="3146338"/>
            <a:ext cx="1554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Utvecklande av ett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coachande, engagerande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ledarskap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12196" y="51713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påverkningsmöjligheter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38320" y="5117930"/>
            <a:ext cx="9605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Upplevelse av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meningsfullhet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 mening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7065" y="6157160"/>
            <a:ext cx="13837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Skapande av en känsla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av gemenskap,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Vi-anda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19572" y="2392275"/>
            <a:ext cx="1018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Ett innovativt utvecklande av tjänster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9052" y="1801625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Omfattande forsknings-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 utvecklings-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samarbete med områdenas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olika aktörer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85447" y="5846641"/>
            <a:ext cx="14670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Personalstrategi och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Rekryteringsstrategi med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drag- och hållkraft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91168" y="4671827"/>
            <a:ext cx="2357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Göra två- och flerspråkigheten till något attraktivt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Hos oss kan du lära dig”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22794" y="3895484"/>
            <a:ext cx="12426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Multidisciplinär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social- och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hälsoforskningshubb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892911" y="498450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Allokering av resurser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 forskning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919572" y="3190666"/>
            <a:ext cx="11015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Bland de bästa i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Finland inom FUI-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verksamheten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6342" y="2720345"/>
            <a:ext cx="12522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Karriärmöjligheter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-&gt; möjlighet att växa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till en expert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76504" y="4230835"/>
            <a:ext cx="8963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kund- och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patientsäker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arbetsplats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46975" y="393714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Högklassig och effektiv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serviceproduktion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573822" y="2588248"/>
            <a:ext cx="9028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Nationellt och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internationellt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partnerskap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964457" y="5515907"/>
            <a:ext cx="9605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Tätt samarbete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 Nordiska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högskolor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65813" y="476766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Gallring 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överlappningar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19328" y="3747434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Behovsorientering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2401" y="5302058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Framförhållning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44276" y="264619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Evidensbaserad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verksamhet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99094" y="5901151"/>
            <a:ext cx="16466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Samarbete med kommuner,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företag, organisationer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 samfund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23265" y="3283735"/>
            <a:ext cx="15119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Involvering och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delaktighet i utvecklandet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 servicen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39148" y="211059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Mobila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enheter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84313" y="4553732"/>
            <a:ext cx="100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Säkerhet och beredskap av toppklass i Norden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16622" y="5755994"/>
            <a:ext cx="16575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Teammodell och </a:t>
            </a:r>
            <a:r>
              <a:rPr lang="sv-FI" sz="900" dirty="0" smtClean="0">
                <a:latin typeface="Arial" panose="020B0604020202020204"/>
              </a:rPr>
              <a:t>namngiven person</a:t>
            </a:r>
            <a:r>
              <a:rPr lang="sv-FI" sz="900" dirty="0">
                <a:latin typeface="Arial" panose="020B0604020202020204"/>
              </a:rPr>
              <a:t> </a:t>
            </a:r>
            <a:r>
              <a:rPr kumimoji="0" lang="sv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 </a:t>
            </a: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 som är i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behov </a:t>
            </a:r>
            <a:r>
              <a:rPr kumimoji="0" lang="sv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</a:t>
            </a:r>
            <a:r>
              <a:rPr kumimoji="0" lang="sv-FI" sz="900" b="0" i="0" u="none" strike="noStrike" kern="1200" cap="none" spc="0" normalizeH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v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många </a:t>
            </a: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tjänster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43604" y="55948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Jämlikt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bemötande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56529" y="4095252"/>
            <a:ext cx="195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Främjande av hälsa i samarbete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 kommunerna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45905" y="1908115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Lättillgängliga tjänster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29051" y="4682888"/>
            <a:ext cx="922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Benchmarking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65587" y="50058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Genuin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tvåspråkighet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21366" y="309334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Säkra tjänster oberoende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 språk och kultur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16677" y="5574823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Tillfredsställande resurser,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kompetens och välbefinnande</a:t>
            </a:r>
            <a:endParaRPr kumimoji="0" lang="sv-FI" sz="900" b="0" i="0" u="none" strike="noStrike" kern="1200" cap="none" spc="0" normalizeH="0" baseline="0" noProof="0" dirty="0">
              <a:ln>
                <a:noFill/>
              </a:ln>
              <a:solidFill>
                <a:srgbClr val="00A17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38149" y="4101326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Uppmuntran till att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studera och utvecklas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det egna arbetet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på arbetstid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884459" y="262966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Ledning genom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63971" y="367143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Familjevänlig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arbetsplats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67558" y="3613569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Belöning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48410" y="599603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verksamhetskoncept</a:t>
            </a:r>
          </a:p>
        </p:txBody>
      </p:sp>
      <p:sp>
        <p:nvSpPr>
          <p:cNvPr id="71" name="TextBox 45"/>
          <p:cNvSpPr txBox="1"/>
          <p:nvPr/>
        </p:nvSpPr>
        <p:spPr>
          <a:xfrm>
            <a:off x="1242205" y="2607693"/>
            <a:ext cx="1821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Tryggande av befolkningens vardag under alla omständigheter</a:t>
            </a:r>
          </a:p>
        </p:txBody>
      </p:sp>
      <p:sp>
        <p:nvSpPr>
          <p:cNvPr id="73" name="TextBox 54"/>
          <p:cNvSpPr txBox="1"/>
          <p:nvPr/>
        </p:nvSpPr>
        <p:spPr>
          <a:xfrm>
            <a:off x="1089378" y="3926931"/>
            <a:ext cx="166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Analyser av verksamhetsmiljön – föregripande av hot och de risker som hänför sig till dem</a:t>
            </a:r>
          </a:p>
        </p:txBody>
      </p:sp>
      <p:sp>
        <p:nvSpPr>
          <p:cNvPr id="74" name="TextBox 68"/>
          <p:cNvSpPr txBox="1"/>
          <p:nvPr/>
        </p:nvSpPr>
        <p:spPr>
          <a:xfrm>
            <a:off x="7849797" y="4128967"/>
            <a:ext cx="13067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Beaktande av frivilligt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manskap och 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avtalspersonal</a:t>
            </a:r>
          </a:p>
        </p:txBody>
      </p:sp>
      <p:sp>
        <p:nvSpPr>
          <p:cNvPr id="76" name="TextBox 55"/>
          <p:cNvSpPr txBox="1"/>
          <p:nvPr/>
        </p:nvSpPr>
        <p:spPr>
          <a:xfrm>
            <a:off x="4103590" y="6454933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Förmåga att agera planmässigt</a:t>
            </a:r>
            <a:b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alla säkerhetslägen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11817" y="6410829"/>
            <a:ext cx="1184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Frihet under ansvar</a:t>
            </a:r>
          </a:p>
        </p:txBody>
      </p:sp>
    </p:spTree>
    <p:extLst>
      <p:ext uri="{BB962C8B-B14F-4D97-AF65-F5344CB8AC3E}">
        <p14:creationId xmlns:p14="http://schemas.microsoft.com/office/powerpoint/2010/main" val="10501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246" y="6585"/>
            <a:ext cx="9125505" cy="378340"/>
          </a:xfrm>
        </p:spPr>
        <p:txBody>
          <a:bodyPr>
            <a:noAutofit/>
          </a:bodyPr>
          <a:lstStyle/>
          <a:p>
            <a:pPr algn="ctr"/>
            <a:r>
              <a:rPr lang="fi-FI" sz="2000" dirty="0"/>
              <a:t>Must </a:t>
            </a:r>
            <a:r>
              <a:rPr lang="fi-FI" sz="2000" dirty="0" err="1"/>
              <a:t>win</a:t>
            </a:r>
            <a:r>
              <a:rPr lang="fi-FI" sz="2000" dirty="0"/>
              <a:t> </a:t>
            </a:r>
            <a:r>
              <a:rPr lang="fi-FI" sz="2000" dirty="0" err="1"/>
              <a:t>battles</a:t>
            </a:r>
            <a:r>
              <a:rPr lang="fi-FI" sz="2000" dirty="0"/>
              <a:t> I Menestystekijät</a:t>
            </a:r>
          </a:p>
        </p:txBody>
      </p:sp>
      <p:sp>
        <p:nvSpPr>
          <p:cNvPr id="4" name="Oval 3"/>
          <p:cNvSpPr/>
          <p:nvPr/>
        </p:nvSpPr>
        <p:spPr>
          <a:xfrm>
            <a:off x="4286432" y="311418"/>
            <a:ext cx="3550707" cy="1781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i-FI" sz="1400" dirty="0">
                <a:solidFill>
                  <a:prstClr val="white"/>
                </a:solidFill>
              </a:rPr>
              <a:t>Väestömme on Suomen hyvinvoivin ja toimintakykyisin</a:t>
            </a: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H="1">
            <a:off x="2207273" y="1831872"/>
            <a:ext cx="2599148" cy="50907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4"/>
          </p:cNvCxnSpPr>
          <p:nvPr/>
        </p:nvCxnSpPr>
        <p:spPr>
          <a:xfrm>
            <a:off x="6061786" y="2092741"/>
            <a:ext cx="151336" cy="48299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5"/>
          </p:cNvCxnSpPr>
          <p:nvPr/>
        </p:nvCxnSpPr>
        <p:spPr>
          <a:xfrm>
            <a:off x="7317150" y="1831872"/>
            <a:ext cx="4239117" cy="50907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41533" y="1231421"/>
            <a:ext cx="4713146" cy="5496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</p:cNvCxnSpPr>
          <p:nvPr/>
        </p:nvCxnSpPr>
        <p:spPr>
          <a:xfrm flipH="1">
            <a:off x="1173042" y="1202080"/>
            <a:ext cx="3113390" cy="6097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65871" y="1365924"/>
            <a:ext cx="1376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1100" dirty="0">
                <a:solidFill>
                  <a:srgbClr val="213A8F"/>
                </a:solidFill>
                <a:latin typeface="Arial Rounded MT Bold"/>
              </a:rPr>
              <a:t>Turvallisuus ja laatu Pohjoismaiden huippua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2101" y="2064191"/>
            <a:ext cx="10538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1100" dirty="0">
                <a:solidFill>
                  <a:srgbClr val="213A8F"/>
                </a:solidFill>
                <a:latin typeface="Arial Rounded MT Bold"/>
              </a:rPr>
              <a:t>Resurssit käytetään vaikuttavasti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3122" y="2112937"/>
            <a:ext cx="1624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1100" dirty="0">
                <a:solidFill>
                  <a:srgbClr val="213A8F"/>
                </a:solidFill>
                <a:latin typeface="Arial Rounded MT Bold"/>
              </a:rPr>
              <a:t>Suomen parhaat hyvinvointi-työntekijät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7311" y="1666973"/>
            <a:ext cx="1170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Innovatiivinen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Pohjanmaa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0266" y="255661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Oikea-aikainen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hoito ja palvelu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3889" y="3019706"/>
            <a:ext cx="18133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Painopisteen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siirtäminen raskaista palveluista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kevyempiin ja ennaltaehkäisyyn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6377" y="213459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Monikanavaiset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83933" y="3588065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Priorisointi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2668" y="527923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Joustavat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rakenteet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tehokkaat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toimintayksiköt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8166" y="519368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Etäasiointipalvelut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digitaaliset palvelut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7056" y="3926931"/>
            <a:ext cx="941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Uramentorointi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58708" y="32135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Innovointi ja tutkimus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osaksi arkea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91193" y="320068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Valmentavan, osallistavan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johtamisen kehittäminen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43205" y="508500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Henkilöstön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vaikuttamismahdollisuudet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36342" y="5117930"/>
            <a:ext cx="13644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Mielekkyyden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merkityksellisyyden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kokemus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36983" y="6157160"/>
            <a:ext cx="10438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Yhteisöllisyyden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rakentaminen,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me-henki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3257" y="2419823"/>
            <a:ext cx="1018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Palveluiden innovatiivinen kehittäminen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59052" y="1801625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Laaja tutkimus-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kehitysyhteistyö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alueiden eri toimijoiden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kanssa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85447" y="5846641"/>
            <a:ext cx="13580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Veto- ja pitovoimainen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henkilöstöstrategia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rekrytointistrategia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93468" y="469841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Kaksi- ja monikielisyydestä houkutin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Meillä voit oppia”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54854" y="3895484"/>
            <a:ext cx="11785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Monitieteellinen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sosiaali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ja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terveystutkimushub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92911" y="498450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Tutkimustoiminnan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resursointi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919572" y="319066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TKI-toiminnassa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Suomen kärkeä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40675" y="2786405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Urapolkumahdollisuudet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-&gt; huippuosaajaksi kasvaminen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76504" y="4230835"/>
            <a:ext cx="10759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Asiakas- 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potilasturvallinen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työpaikka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46975" y="393714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Laadukas ja tehokas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palvelutuotanto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573822" y="2588248"/>
            <a:ext cx="9476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Kansalliset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kansainväliset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kumppanuudet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929191" y="5515907"/>
            <a:ext cx="10310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Tiivis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hteistyö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Pohjoismaisten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korkeakoulujen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kanssa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65813" y="476766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Päällekkäisyyksien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karsiminen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19328" y="3747434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Tarvelähtöisyys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2401" y="5302058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Ennakointi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44276" y="2646191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Näyttöön perustuva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99094" y="590115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Yhteistyö kuntien, yritysten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järjestöjen ja yhteisöjen kanssa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23265" y="3283735"/>
            <a:ext cx="13388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Osallistaminen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osallisuus palveluiden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kehittämisessä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39148" y="211059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Liikkuvat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yksiköt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55534" y="4473806"/>
            <a:ext cx="100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Turvallisuus ja varautuminen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Pohjoismaiden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huippua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91934" y="5724384"/>
            <a:ext cx="14093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Tiimimalli ja omahenkilö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paljon 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tarvitseville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43604" y="559482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Tasa-arvoinen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kohtelu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56529" y="4095252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Terveyden ja turvallisuuden edistäminen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yhteistyössä kuntien kanssa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45905" y="190811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Helposti saavutettavat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palvelut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28036" y="466804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Hyvien</a:t>
            </a:r>
            <a:r>
              <a:rPr kumimoji="0" lang="fi-FI" sz="900" b="0" i="0" u="none" strike="noStrike" kern="1200" cap="none" spc="0" normalizeH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käytäntöjen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vertailu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35493" y="49355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kaksikielisyys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21366" y="3093349"/>
            <a:ext cx="13195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Turvalliset palvelut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ielestä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kulttuurista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riippumatta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16677" y="557482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Riittävä resursointi,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osaaminen ja hyvinvointi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938149" y="4101326"/>
            <a:ext cx="12362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Kannustus työajalla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opiskeluun ja oman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työn kehittämiseen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884459" y="26296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Tiedolla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johtaminen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63971" y="367143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Perheystävällinen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työpaikka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67558" y="3613569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Palkitseminen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93640" y="59783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Innovatiiviset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toimintatavat</a:t>
            </a:r>
          </a:p>
        </p:txBody>
      </p:sp>
      <p:sp>
        <p:nvSpPr>
          <p:cNvPr id="71" name="TextBox 45"/>
          <p:cNvSpPr txBox="1"/>
          <p:nvPr/>
        </p:nvSpPr>
        <p:spPr>
          <a:xfrm>
            <a:off x="1158804" y="2605747"/>
            <a:ext cx="182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Väestön arjen turvaaminen kaikissa olosuhteissa</a:t>
            </a:r>
          </a:p>
        </p:txBody>
      </p:sp>
      <p:sp>
        <p:nvSpPr>
          <p:cNvPr id="73" name="TextBox 54"/>
          <p:cNvSpPr txBox="1"/>
          <p:nvPr/>
        </p:nvSpPr>
        <p:spPr>
          <a:xfrm>
            <a:off x="1089378" y="3926931"/>
            <a:ext cx="1660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Toimintaympäristöanalyysit – uhat ja niiden aiheuttamien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riskien ennakointi.</a:t>
            </a:r>
          </a:p>
        </p:txBody>
      </p:sp>
      <p:sp>
        <p:nvSpPr>
          <p:cNvPr id="74" name="TextBox 68"/>
          <p:cNvSpPr txBox="1"/>
          <p:nvPr/>
        </p:nvSpPr>
        <p:spPr>
          <a:xfrm>
            <a:off x="7849797" y="4128967"/>
            <a:ext cx="1229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Vapaaehtois-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sopimushenkilöstön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huomioiminen</a:t>
            </a:r>
          </a:p>
        </p:txBody>
      </p:sp>
      <p:sp>
        <p:nvSpPr>
          <p:cNvPr id="76" name="TextBox 55"/>
          <p:cNvSpPr txBox="1"/>
          <p:nvPr/>
        </p:nvSpPr>
        <p:spPr>
          <a:xfrm>
            <a:off x="4103590" y="645493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Kyky toimia suunnitelmallisesti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aikissa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turvallisuustilanteissa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11817" y="641082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Vapautta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vastuuta</a:t>
            </a:r>
          </a:p>
        </p:txBody>
      </p:sp>
    </p:spTree>
    <p:extLst>
      <p:ext uri="{BB962C8B-B14F-4D97-AF65-F5344CB8AC3E}">
        <p14:creationId xmlns:p14="http://schemas.microsoft.com/office/powerpoint/2010/main" val="2587796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1524001" y="1649412"/>
            <a:ext cx="9498330" cy="470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413027"/>
            <a:ext cx="9125505" cy="909453"/>
          </a:xfrm>
        </p:spPr>
        <p:txBody>
          <a:bodyPr>
            <a:noAutofit/>
          </a:bodyPr>
          <a:lstStyle/>
          <a:p>
            <a:r>
              <a:rPr lang="sv-FI" dirty="0"/>
              <a:t>Våra löften till våra kunder</a:t>
            </a:r>
            <a:br>
              <a:rPr lang="sv-FI" dirty="0"/>
            </a:br>
            <a:r>
              <a:rPr lang="sv-FI" dirty="0" err="1"/>
              <a:t>Lupauksemme</a:t>
            </a:r>
            <a:r>
              <a:rPr lang="sv-FI" dirty="0"/>
              <a:t> </a:t>
            </a:r>
            <a:r>
              <a:rPr lang="sv-FI" dirty="0" err="1"/>
              <a:t>asiakkaillemme</a:t>
            </a:r>
            <a:r>
              <a:rPr lang="sv-FI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3585" y="3050191"/>
            <a:ext cx="7900035" cy="2870200"/>
          </a:xfrm>
          <a:prstGeom prst="rect">
            <a:avLst/>
          </a:prstGeom>
          <a:solidFill>
            <a:sysClr val="window" lastClr="FFFFFF">
              <a:lumMod val="95000"/>
              <a:alpha val="65000"/>
            </a:sys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457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026921" y="5308975"/>
            <a:ext cx="7856219" cy="27196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074863" y="4204382"/>
            <a:ext cx="7838757" cy="10431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074863" y="3054795"/>
            <a:ext cx="7808277" cy="18606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2013585" y="4805102"/>
            <a:ext cx="7886699" cy="640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026921" y="5911408"/>
            <a:ext cx="7886699" cy="8983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026921" y="3617991"/>
            <a:ext cx="7886699" cy="12622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/>
          <p:nvPr/>
        </p:nvCxnSpPr>
        <p:spPr>
          <a:xfrm flipV="1">
            <a:off x="2074863" y="3094930"/>
            <a:ext cx="1056429" cy="194218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3172937" y="3094930"/>
            <a:ext cx="1341572" cy="261886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4487754" y="3342713"/>
            <a:ext cx="1471086" cy="114302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flipV="1">
            <a:off x="7342057" y="3094930"/>
            <a:ext cx="1664783" cy="616010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oval"/>
            <a:tailEnd type="none"/>
          </a:ln>
          <a:effectLst/>
        </p:spPr>
      </p:cxnSp>
      <p:sp>
        <p:nvSpPr>
          <p:cNvPr id="31" name="TextBox 118"/>
          <p:cNvSpPr txBox="1">
            <a:spLocks noChangeArrowheads="1"/>
          </p:cNvSpPr>
          <p:nvPr/>
        </p:nvSpPr>
        <p:spPr bwMode="auto">
          <a:xfrm>
            <a:off x="9334499" y="5422900"/>
            <a:ext cx="784861" cy="4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alt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tavoite</a:t>
            </a:r>
          </a:p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alt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nykytila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9246235" y="5581649"/>
            <a:ext cx="107950" cy="0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V="1">
            <a:off x="9257665" y="5749924"/>
            <a:ext cx="107950" cy="0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round/>
            <a:headEnd type="oval" w="med" len="med"/>
            <a:tailEnd type="oval" w="med" len="med"/>
          </a:ln>
          <a:effectLst/>
        </p:spPr>
      </p:cxnSp>
      <p:sp>
        <p:nvSpPr>
          <p:cNvPr id="35" name="Rounded Rectangular Callout 34"/>
          <p:cNvSpPr>
            <a:spLocks noChangeArrowheads="1"/>
          </p:cNvSpPr>
          <p:nvPr/>
        </p:nvSpPr>
        <p:spPr bwMode="auto">
          <a:xfrm>
            <a:off x="1785937" y="1788382"/>
            <a:ext cx="1898469" cy="855451"/>
          </a:xfrm>
          <a:prstGeom prst="wedgeRoundRectCallout">
            <a:avLst>
              <a:gd name="adj1" fmla="val -33793"/>
              <a:gd name="adj2" fmla="val 127017"/>
              <a:gd name="adj3" fmla="val 16667"/>
            </a:avLst>
          </a:prstGeom>
          <a:solidFill>
            <a:sysClr val="window" lastClr="FFFFFF">
              <a:alpha val="87057"/>
            </a:sysClr>
          </a:solidFill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FI" altLang="en-US" sz="1400" dirty="0"/>
              <a:t>Kunden kommer alltid först</a:t>
            </a:r>
          </a:p>
          <a:p>
            <a:pPr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en-US" sz="1400" dirty="0"/>
              <a:t>Asiakas aina ensin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Rounded Rectangular Callout 37"/>
          <p:cNvSpPr>
            <a:spLocks noChangeArrowheads="1"/>
          </p:cNvSpPr>
          <p:nvPr/>
        </p:nvSpPr>
        <p:spPr bwMode="auto">
          <a:xfrm>
            <a:off x="4050075" y="1728838"/>
            <a:ext cx="2609343" cy="1056430"/>
          </a:xfrm>
          <a:prstGeom prst="wedgeRoundRectCallout">
            <a:avLst>
              <a:gd name="adj1" fmla="val -30948"/>
              <a:gd name="adj2" fmla="val 104584"/>
              <a:gd name="adj3" fmla="val 16667"/>
            </a:avLst>
          </a:prstGeom>
          <a:solidFill>
            <a:sysClr val="window" lastClr="FFFFFF">
              <a:alpha val="87057"/>
            </a:sysClr>
          </a:solidFill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FI" altLang="en-US" sz="1400" dirty="0"/>
              <a:t>Sammanjämkad och hållbar servicehelhet</a:t>
            </a:r>
          </a:p>
          <a:p>
            <a:pPr lvl="0"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en-US" sz="1400" dirty="0" err="1"/>
              <a:t>Yhteensovitettu</a:t>
            </a:r>
            <a:r>
              <a:rPr lang="fi-FI" altLang="en-US" sz="1400" dirty="0"/>
              <a:t> ja kestävä palvelukokonaisuus</a:t>
            </a:r>
          </a:p>
        </p:txBody>
      </p:sp>
      <p:sp>
        <p:nvSpPr>
          <p:cNvPr id="41" name="Rounded Rectangular Callout 40"/>
          <p:cNvSpPr>
            <a:spLocks noChangeArrowheads="1"/>
          </p:cNvSpPr>
          <p:nvPr/>
        </p:nvSpPr>
        <p:spPr bwMode="auto">
          <a:xfrm>
            <a:off x="2513383" y="4259304"/>
            <a:ext cx="1639201" cy="934419"/>
          </a:xfrm>
          <a:prstGeom prst="wedgeRoundRectCallout">
            <a:avLst>
              <a:gd name="adj1" fmla="val -9683"/>
              <a:gd name="adj2" fmla="val -175740"/>
              <a:gd name="adj3" fmla="val 16667"/>
            </a:avLst>
          </a:prstGeom>
          <a:solidFill>
            <a:sysClr val="window" lastClr="FFFFFF">
              <a:alpha val="87057"/>
            </a:sysClr>
          </a:solidFill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FI" altLang="en-US" sz="1400" dirty="0"/>
              <a:t>Kvalitet 24/7</a:t>
            </a:r>
          </a:p>
          <a:p>
            <a:pPr defTabSz="457170" fontAlgn="base">
              <a:spcBef>
                <a:spcPct val="0"/>
              </a:spcBef>
              <a:spcAft>
                <a:spcPct val="0"/>
              </a:spcAft>
              <a:defRPr/>
            </a:pPr>
            <a:endParaRPr lang="sv-FI" altLang="en-US" sz="1400" dirty="0"/>
          </a:p>
          <a:p>
            <a:pPr lvl="0"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en-US" sz="1400" dirty="0"/>
              <a:t>Laatua 24/7</a:t>
            </a:r>
          </a:p>
        </p:txBody>
      </p:sp>
      <p:sp>
        <p:nvSpPr>
          <p:cNvPr id="42" name="TextBox 24"/>
          <p:cNvSpPr txBox="1">
            <a:spLocks noChangeArrowheads="1"/>
          </p:cNvSpPr>
          <p:nvPr/>
        </p:nvSpPr>
        <p:spPr bwMode="auto">
          <a:xfrm>
            <a:off x="2516899" y="3680883"/>
            <a:ext cx="1427028" cy="2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i-FI" altLang="en-US" sz="1050" dirty="0">
              <a:latin typeface="+mn-lt"/>
              <a:ea typeface="+mj-ea"/>
              <a:cs typeface="+mj-cs"/>
            </a:endParaRPr>
          </a:p>
        </p:txBody>
      </p:sp>
      <p:sp>
        <p:nvSpPr>
          <p:cNvPr id="47" name="Rounded Rectangular Callout 46"/>
          <p:cNvSpPr>
            <a:spLocks noChangeArrowheads="1"/>
          </p:cNvSpPr>
          <p:nvPr/>
        </p:nvSpPr>
        <p:spPr bwMode="auto">
          <a:xfrm>
            <a:off x="5019636" y="4468446"/>
            <a:ext cx="2237978" cy="1969163"/>
          </a:xfrm>
          <a:prstGeom prst="wedgeRoundRectCallout">
            <a:avLst>
              <a:gd name="adj1" fmla="val -7792"/>
              <a:gd name="adj2" fmla="val -101671"/>
              <a:gd name="adj3" fmla="val 16667"/>
            </a:avLst>
          </a:prstGeom>
          <a:solidFill>
            <a:sysClr val="window" lastClr="FFFFFF">
              <a:alpha val="87057"/>
            </a:sysClr>
          </a:solidFill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FI" altLang="en-US" sz="1400" dirty="0"/>
              <a:t>Vi hjälper dig att upprätthålla ditt välmående och att hjälpa dina närstående</a:t>
            </a:r>
          </a:p>
          <a:p>
            <a:pPr algn="ctr" defTabSz="457170"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en-US" sz="1400" dirty="0">
              <a:ea typeface="+mj-ea"/>
              <a:cs typeface="+mj-cs"/>
            </a:endParaRPr>
          </a:p>
          <a:p>
            <a:pPr lvl="0" algn="ctr" defTabSz="457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i-FI" altLang="en-US" sz="1400" dirty="0">
                <a:ea typeface="+mj-ea"/>
                <a:cs typeface="+mj-cs"/>
              </a:rPr>
              <a:t>Tuemme sinua ylläpitämään hyvinvointiasi ja auttamaan läheisiäsi</a:t>
            </a:r>
          </a:p>
        </p:txBody>
      </p:sp>
      <p:sp>
        <p:nvSpPr>
          <p:cNvPr id="53" name="Rounded Rectangular Callout 52"/>
          <p:cNvSpPr>
            <a:spLocks noChangeArrowheads="1"/>
          </p:cNvSpPr>
          <p:nvPr/>
        </p:nvSpPr>
        <p:spPr bwMode="auto">
          <a:xfrm>
            <a:off x="9303688" y="3950779"/>
            <a:ext cx="2126874" cy="1427691"/>
          </a:xfrm>
          <a:prstGeom prst="wedgeRoundRectCallout">
            <a:avLst>
              <a:gd name="adj1" fmla="val -65190"/>
              <a:gd name="adj2" fmla="val -56034"/>
              <a:gd name="adj3" fmla="val 16667"/>
            </a:avLst>
          </a:prstGeom>
          <a:solidFill>
            <a:sysClr val="window" lastClr="FFFFFF">
              <a:alpha val="83920"/>
            </a:sysClr>
          </a:solidFill>
          <a:ln>
            <a:noFill/>
          </a:ln>
          <a:effectLst>
            <a:outerShdw blurRad="50800" dist="38100" dir="135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FI" altLang="en-US" sz="1400" dirty="0"/>
              <a:t>Vi finns nära tillhands när du behöver oss</a:t>
            </a:r>
          </a:p>
          <a:p>
            <a:pPr algn="ctr" defTabSz="457170" fontAlgn="base">
              <a:spcBef>
                <a:spcPct val="0"/>
              </a:spcBef>
              <a:spcAft>
                <a:spcPct val="0"/>
              </a:spcAft>
              <a:defRPr/>
            </a:pPr>
            <a:endParaRPr lang="sv-FI" altLang="en-US" sz="1400" dirty="0"/>
          </a:p>
          <a:p>
            <a:pPr algn="ctr"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en-US" sz="1400" dirty="0"/>
              <a:t>Olemme lähellä kun tarvitset meitä</a:t>
            </a:r>
          </a:p>
        </p:txBody>
      </p:sp>
      <p:sp>
        <p:nvSpPr>
          <p:cNvPr id="68" name="TextBox 118"/>
          <p:cNvSpPr txBox="1">
            <a:spLocks noChangeArrowheads="1"/>
          </p:cNvSpPr>
          <p:nvPr/>
        </p:nvSpPr>
        <p:spPr bwMode="auto">
          <a:xfrm>
            <a:off x="8621395" y="5451423"/>
            <a:ext cx="636270" cy="4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FI" altLang="en-US" sz="1099" kern="0" dirty="0">
                <a:solidFill>
                  <a:prstClr val="black"/>
                </a:solidFill>
              </a:rPr>
              <a:t>mål</a:t>
            </a:r>
          </a:p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FI" altLang="en-US" sz="1099" kern="0" noProof="0" dirty="0">
                <a:solidFill>
                  <a:prstClr val="black"/>
                </a:solidFill>
              </a:rPr>
              <a:t>n</a:t>
            </a:r>
            <a:r>
              <a:rPr kumimoji="0" lang="sv-FI" altLang="en-US" sz="10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uläget 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5958840" y="3445493"/>
            <a:ext cx="1369644" cy="265447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oval"/>
            <a:tailEnd type="none"/>
          </a:ln>
          <a:effectLst/>
        </p:spPr>
      </p:cxnSp>
      <p:sp>
        <p:nvSpPr>
          <p:cNvPr id="48" name="Rounded Rectangular Callout 47"/>
          <p:cNvSpPr>
            <a:spLocks noChangeArrowheads="1"/>
          </p:cNvSpPr>
          <p:nvPr/>
        </p:nvSpPr>
        <p:spPr bwMode="auto">
          <a:xfrm>
            <a:off x="6789126" y="1770850"/>
            <a:ext cx="2343969" cy="1225229"/>
          </a:xfrm>
          <a:prstGeom prst="wedgeRoundRectCallout">
            <a:avLst>
              <a:gd name="adj1" fmla="val -26798"/>
              <a:gd name="adj2" fmla="val 108122"/>
              <a:gd name="adj3" fmla="val 16667"/>
            </a:avLst>
          </a:prstGeom>
          <a:solidFill>
            <a:sysClr val="window" lastClr="FFFFFF">
              <a:alpha val="87057"/>
            </a:sysClr>
          </a:solidFill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FI" altLang="en-US" sz="1400" dirty="0"/>
              <a:t>Ärenden framskrider på en gång</a:t>
            </a:r>
          </a:p>
          <a:p>
            <a:pPr algn="ctr" defTabSz="457170" fontAlgn="base">
              <a:spcBef>
                <a:spcPct val="0"/>
              </a:spcBef>
              <a:spcAft>
                <a:spcPct val="0"/>
              </a:spcAft>
              <a:defRPr/>
            </a:pPr>
            <a:endParaRPr lang="sv-FI" altLang="en-US" sz="1400" dirty="0"/>
          </a:p>
          <a:p>
            <a:pPr lvl="0" algn="ctr" defTabSz="457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en-US" sz="1400" dirty="0"/>
              <a:t>Asiat eteenpäin yhdellä yhteydenotolla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074863" y="3986912"/>
            <a:ext cx="1091247" cy="245364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3131292" y="3986912"/>
            <a:ext cx="1321646" cy="227901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4452938" y="4214813"/>
            <a:ext cx="1619554" cy="17462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6072492" y="4259304"/>
            <a:ext cx="1311288" cy="56898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 flipV="1">
            <a:off x="7383780" y="3889812"/>
            <a:ext cx="1623060" cy="410294"/>
          </a:xfrm>
          <a:prstGeom prst="line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1439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6900" y="1239731"/>
            <a:ext cx="10921844" cy="112488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6812" y="5236053"/>
            <a:ext cx="10921932" cy="15501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812" y="3554981"/>
            <a:ext cx="10921932" cy="1627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6812" y="2385474"/>
            <a:ext cx="10921932" cy="1112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904742" y="2478337"/>
            <a:ext cx="121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Kunden kommer alltid först</a:t>
            </a:r>
          </a:p>
        </p:txBody>
      </p:sp>
      <p:sp>
        <p:nvSpPr>
          <p:cNvPr id="17" name="Tekstiruutu 4"/>
          <p:cNvSpPr txBox="1"/>
          <p:nvPr/>
        </p:nvSpPr>
        <p:spPr>
          <a:xfrm rot="16200000">
            <a:off x="935531" y="2652784"/>
            <a:ext cx="1115996" cy="577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VÄRDELÖFTE TILL KUNDERNA</a:t>
            </a:r>
          </a:p>
        </p:txBody>
      </p:sp>
      <p:sp>
        <p:nvSpPr>
          <p:cNvPr id="20" name="Tekstiruutu 6"/>
          <p:cNvSpPr txBox="1"/>
          <p:nvPr/>
        </p:nvSpPr>
        <p:spPr>
          <a:xfrm rot="16200000">
            <a:off x="824837" y="4127382"/>
            <a:ext cx="1169157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PROCESSER</a:t>
            </a:r>
          </a:p>
        </p:txBody>
      </p:sp>
      <p:sp>
        <p:nvSpPr>
          <p:cNvPr id="21" name="Tekstiruutu 132"/>
          <p:cNvSpPr txBox="1"/>
          <p:nvPr/>
        </p:nvSpPr>
        <p:spPr>
          <a:xfrm rot="16200000">
            <a:off x="785644" y="5724412"/>
            <a:ext cx="1316236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5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RESURSER OCH KOMPETENS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49" y="-167237"/>
            <a:ext cx="55157" cy="6508556"/>
          </a:xfrm>
          <a:prstGeom prst="rect">
            <a:avLst/>
          </a:prstGeom>
        </p:spPr>
      </p:pic>
      <p:sp>
        <p:nvSpPr>
          <p:cNvPr id="28" name="TextBox 7"/>
          <p:cNvSpPr txBox="1"/>
          <p:nvPr/>
        </p:nvSpPr>
        <p:spPr>
          <a:xfrm>
            <a:off x="8948971" y="2540988"/>
            <a:ext cx="131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 finns nära tillhands när du behöver oss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7052770" y="2712879"/>
            <a:ext cx="153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Sammanjämkad och hållbar servicehelhet</a:t>
            </a:r>
          </a:p>
        </p:txBody>
      </p:sp>
      <p:sp>
        <p:nvSpPr>
          <p:cNvPr id="31" name="TextBox 7"/>
          <p:cNvSpPr txBox="1"/>
          <p:nvPr/>
        </p:nvSpPr>
        <p:spPr>
          <a:xfrm>
            <a:off x="10589308" y="2626609"/>
            <a:ext cx="137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Ärenden framskrider på en gång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4916463" y="3716666"/>
            <a:ext cx="179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Multiprofessionell servicehandledning och case management</a:t>
            </a:r>
            <a:endParaRPr kumimoji="0" lang="sv-FI" sz="1200" b="0" i="0" u="none" strike="sng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2797201" y="4495755"/>
            <a:ext cx="113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Digitala tjänster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8285024" y="5590250"/>
            <a:ext cx="170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Nya resurser, roller och arbetsfördelningssätt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3272844" y="3641711"/>
            <a:ext cx="154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Identifiering och bedömning av service- och vårdbehov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1720903" y="4440072"/>
            <a:ext cx="97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Proaktiv analytik</a:t>
            </a:r>
          </a:p>
        </p:txBody>
      </p:sp>
      <p:sp>
        <p:nvSpPr>
          <p:cNvPr id="42" name="TextBox 7"/>
          <p:cNvSpPr txBox="1"/>
          <p:nvPr/>
        </p:nvSpPr>
        <p:spPr>
          <a:xfrm>
            <a:off x="10021861" y="3752505"/>
            <a:ext cx="173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Ibruktagande av välfärdsteknologi</a:t>
            </a:r>
          </a:p>
        </p:txBody>
      </p:sp>
      <p:sp>
        <p:nvSpPr>
          <p:cNvPr id="44" name="TextBox 7"/>
          <p:cNvSpPr txBox="1"/>
          <p:nvPr/>
        </p:nvSpPr>
        <p:spPr>
          <a:xfrm>
            <a:off x="3214641" y="5274044"/>
            <a:ext cx="211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Fungerande moderna arbetsredskap och digital mogenhet</a:t>
            </a:r>
          </a:p>
        </p:txBody>
      </p:sp>
      <p:sp>
        <p:nvSpPr>
          <p:cNvPr id="51" name="TextBox 7"/>
          <p:cNvSpPr txBox="1"/>
          <p:nvPr/>
        </p:nvSpPr>
        <p:spPr>
          <a:xfrm>
            <a:off x="1976066" y="6492806"/>
            <a:ext cx="10271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rätt dimensionerad och kompetent personal gör det möjligt att upprätthålla ett högklassigt nätverk med två- och flerspråkiga tjänster</a:t>
            </a:r>
          </a:p>
        </p:txBody>
      </p:sp>
      <p:sp>
        <p:nvSpPr>
          <p:cNvPr id="56" name="Tekstiruutu 4"/>
          <p:cNvSpPr txBox="1"/>
          <p:nvPr/>
        </p:nvSpPr>
        <p:spPr>
          <a:xfrm rot="16200000">
            <a:off x="963631" y="1589601"/>
            <a:ext cx="96776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MÅL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 rot="16200000">
            <a:off x="-3598320" y="-249538"/>
            <a:ext cx="9125505" cy="78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Strategikarta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4734" y="3096008"/>
            <a:ext cx="102944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Kvalitet 24/7</a:t>
            </a:r>
            <a:endParaRPr kumimoji="0" lang="sv-FI" altLang="en-US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6268" y="2373740"/>
            <a:ext cx="2238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 hjälper dig att </a:t>
            </a:r>
          </a:p>
          <a:p>
            <a:pPr marL="0" marR="0" lvl="0" indent="0" algn="ctr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upprätthålla ditt välmående </a:t>
            </a:r>
          </a:p>
          <a:p>
            <a:pPr marL="0" marR="0" lvl="0" indent="0" algn="ctr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 att hjälpa dina närstående</a:t>
            </a:r>
          </a:p>
        </p:txBody>
      </p:sp>
      <p:sp>
        <p:nvSpPr>
          <p:cNvPr id="58" name="TextBox 7"/>
          <p:cNvSpPr txBox="1"/>
          <p:nvPr/>
        </p:nvSpPr>
        <p:spPr>
          <a:xfrm>
            <a:off x="7283162" y="3682375"/>
            <a:ext cx="159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Förebyggande rådgivning och service</a:t>
            </a:r>
          </a:p>
        </p:txBody>
      </p:sp>
      <p:sp>
        <p:nvSpPr>
          <p:cNvPr id="61" name="TextBox 7"/>
          <p:cNvSpPr txBox="1"/>
          <p:nvPr/>
        </p:nvSpPr>
        <p:spPr>
          <a:xfrm>
            <a:off x="10086469" y="5322334"/>
            <a:ext cx="187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Evidens- och kunskaps-baserad verksamhet</a:t>
            </a:r>
          </a:p>
        </p:txBody>
      </p:sp>
      <p:sp>
        <p:nvSpPr>
          <p:cNvPr id="72" name="TextBox 7"/>
          <p:cNvSpPr txBox="1"/>
          <p:nvPr/>
        </p:nvSpPr>
        <p:spPr>
          <a:xfrm>
            <a:off x="1896369" y="5321201"/>
            <a:ext cx="119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Respekt för mångfald</a:t>
            </a:r>
          </a:p>
        </p:txBody>
      </p:sp>
      <p:sp>
        <p:nvSpPr>
          <p:cNvPr id="74" name="TextBox 7"/>
          <p:cNvSpPr txBox="1"/>
          <p:nvPr/>
        </p:nvSpPr>
        <p:spPr>
          <a:xfrm>
            <a:off x="3677387" y="4600985"/>
            <a:ext cx="207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Stärkande av psykosociala tjänster</a:t>
            </a:r>
          </a:p>
        </p:txBody>
      </p:sp>
      <p:sp>
        <p:nvSpPr>
          <p:cNvPr id="80" name="TextBox 7"/>
          <p:cNvSpPr txBox="1"/>
          <p:nvPr/>
        </p:nvSpPr>
        <p:spPr>
          <a:xfrm>
            <a:off x="2331974" y="1282497"/>
            <a:ext cx="1782183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Säkerhet och kvalitet av toppklass i Norden</a:t>
            </a:r>
          </a:p>
        </p:txBody>
      </p:sp>
      <p:sp>
        <p:nvSpPr>
          <p:cNvPr id="81" name="TextBox 7"/>
          <p:cNvSpPr txBox="1"/>
          <p:nvPr/>
        </p:nvSpPr>
        <p:spPr>
          <a:xfrm>
            <a:off x="5312117" y="1488186"/>
            <a:ext cx="200515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Finlands bästa välfärdsanställda</a:t>
            </a:r>
          </a:p>
        </p:txBody>
      </p:sp>
      <p:sp>
        <p:nvSpPr>
          <p:cNvPr id="82" name="TextBox 7"/>
          <p:cNvSpPr txBox="1"/>
          <p:nvPr/>
        </p:nvSpPr>
        <p:spPr>
          <a:xfrm>
            <a:off x="9246422" y="1319549"/>
            <a:ext cx="17499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Resurserna används verkningsfullt</a:t>
            </a:r>
          </a:p>
        </p:txBody>
      </p:sp>
      <p:sp>
        <p:nvSpPr>
          <p:cNvPr id="50" name="TextBox 7"/>
          <p:cNvSpPr txBox="1"/>
          <p:nvPr/>
        </p:nvSpPr>
        <p:spPr>
          <a:xfrm>
            <a:off x="10057486" y="4264032"/>
            <a:ext cx="207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Vård- och servicestig för geriatriska patienter</a:t>
            </a:r>
          </a:p>
        </p:txBody>
      </p:sp>
      <p:sp>
        <p:nvSpPr>
          <p:cNvPr id="52" name="TextBox 7"/>
          <p:cNvSpPr txBox="1"/>
          <p:nvPr/>
        </p:nvSpPr>
        <p:spPr>
          <a:xfrm>
            <a:off x="1808860" y="3769786"/>
            <a:ext cx="147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Familjecentret</a:t>
            </a:r>
          </a:p>
        </p:txBody>
      </p:sp>
      <p:sp>
        <p:nvSpPr>
          <p:cNvPr id="59" name="TextBox 7"/>
          <p:cNvSpPr txBox="1"/>
          <p:nvPr/>
        </p:nvSpPr>
        <p:spPr>
          <a:xfrm>
            <a:off x="1818561" y="5952761"/>
            <a:ext cx="214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Personaltillgång och personalhållbarhet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4294183" y="5902131"/>
            <a:ext cx="14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Engelska till tredje språk</a:t>
            </a:r>
          </a:p>
        </p:txBody>
      </p:sp>
      <p:sp>
        <p:nvSpPr>
          <p:cNvPr id="62" name="TextBox 7"/>
          <p:cNvSpPr txBox="1"/>
          <p:nvPr/>
        </p:nvSpPr>
        <p:spPr>
          <a:xfrm>
            <a:off x="7304920" y="5341812"/>
            <a:ext cx="114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Stödstig för anställda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250929" y="216980"/>
            <a:ext cx="10867815" cy="90945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sv-FI" sz="3200" dirty="0">
                <a:solidFill>
                  <a:schemeClr val="bg1"/>
                </a:solidFill>
              </a:rPr>
              <a:t>Vår befolkning är den mest välmående och har den bästa funktionsförmågan i Finland</a:t>
            </a:r>
          </a:p>
        </p:txBody>
      </p:sp>
      <p:sp>
        <p:nvSpPr>
          <p:cNvPr id="40" name="TextBox 7"/>
          <p:cNvSpPr txBox="1"/>
          <p:nvPr/>
        </p:nvSpPr>
        <p:spPr>
          <a:xfrm>
            <a:off x="6174113" y="4267365"/>
            <a:ext cx="159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Kunden är delaktig i alla skeden av </a:t>
            </a:r>
            <a:r>
              <a:rPr kumimoji="0" lang="sv-FI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vården och servicen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10580627" y="5926707"/>
            <a:ext cx="159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Samarbete med företag och föreningar</a:t>
            </a:r>
          </a:p>
        </p:txBody>
      </p:sp>
      <p:sp>
        <p:nvSpPr>
          <p:cNvPr id="47" name="TextBox 7"/>
          <p:cNvSpPr txBox="1"/>
          <p:nvPr/>
        </p:nvSpPr>
        <p:spPr>
          <a:xfrm>
            <a:off x="5595153" y="5927896"/>
            <a:ext cx="281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öppen och</a:t>
            </a:r>
            <a:r>
              <a:rPr kumimoji="0" lang="sv-FI" sz="12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jämförbar </a:t>
            </a:r>
            <a:r>
              <a:rPr kumimoji="0" lang="sv-FI" sz="1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kostnadsredovisningsmodell </a:t>
            </a:r>
            <a:r>
              <a:rPr kumimoji="0" lang="sv-FI" sz="12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tas i bruk</a:t>
            </a:r>
            <a:endParaRPr kumimoji="0" lang="sv-FI" sz="1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Box 7"/>
          <p:cNvSpPr txBox="1"/>
          <p:nvPr/>
        </p:nvSpPr>
        <p:spPr>
          <a:xfrm>
            <a:off x="5536808" y="5341812"/>
            <a:ext cx="1564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100" noProof="0" dirty="0" smtClean="0">
                <a:latin typeface="Arial" panose="020B0604020202020204"/>
              </a:rPr>
              <a:t>Resurs</a:t>
            </a:r>
            <a:r>
              <a:rPr lang="sv-FI" sz="1100" dirty="0" smtClean="0">
                <a:latin typeface="Arial" panose="020B0604020202020204"/>
              </a:rPr>
              <a:t>tilldelning för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FUI-verksamhet</a:t>
            </a:r>
            <a:endParaRPr kumimoji="0" lang="sv-FI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3" name="TextBox 7"/>
          <p:cNvSpPr txBox="1"/>
          <p:nvPr/>
        </p:nvSpPr>
        <p:spPr>
          <a:xfrm>
            <a:off x="8839797" y="4097053"/>
            <a:ext cx="1040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1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Ekonomiskt,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1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socialt och ekologiskt ansvarsfull</a:t>
            </a:r>
            <a:endParaRPr kumimoji="0" lang="sv-FI" sz="11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6900" y="1239731"/>
            <a:ext cx="10921844" cy="112488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6812" y="5235287"/>
            <a:ext cx="10921932" cy="16227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812" y="3564138"/>
            <a:ext cx="10921932" cy="1596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0" cap="none" spc="0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6812" y="2385474"/>
            <a:ext cx="10921932" cy="1112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 Rounded MT Bold"/>
              <a:ea typeface="+mn-ea"/>
              <a:cs typeface="+mn-cs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798101" y="2634194"/>
            <a:ext cx="121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Asiakas aina ensin</a:t>
            </a:r>
            <a:endParaRPr kumimoji="0" lang="fi-FI" altLang="en-US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7" name="Tekstiruutu 4"/>
          <p:cNvSpPr txBox="1"/>
          <p:nvPr/>
        </p:nvSpPr>
        <p:spPr>
          <a:xfrm rot="16200000">
            <a:off x="848271" y="2728896"/>
            <a:ext cx="1123479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ASIAKAS-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ARVOLUPAUS</a:t>
            </a:r>
          </a:p>
        </p:txBody>
      </p:sp>
      <p:sp>
        <p:nvSpPr>
          <p:cNvPr id="20" name="Tekstiruutu 6"/>
          <p:cNvSpPr txBox="1"/>
          <p:nvPr/>
        </p:nvSpPr>
        <p:spPr>
          <a:xfrm rot="16200000">
            <a:off x="824837" y="4127382"/>
            <a:ext cx="1169157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PROSESSIT</a:t>
            </a:r>
          </a:p>
        </p:txBody>
      </p:sp>
      <p:sp>
        <p:nvSpPr>
          <p:cNvPr id="21" name="Tekstiruutu 132"/>
          <p:cNvSpPr txBox="1"/>
          <p:nvPr/>
        </p:nvSpPr>
        <p:spPr>
          <a:xfrm rot="16200000">
            <a:off x="826065" y="5824027"/>
            <a:ext cx="121906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RESURSSIT JA OSAAMINEN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49" y="-167237"/>
            <a:ext cx="55157" cy="6508556"/>
          </a:xfrm>
          <a:prstGeom prst="rect">
            <a:avLst/>
          </a:prstGeom>
        </p:spPr>
      </p:pic>
      <p:sp>
        <p:nvSpPr>
          <p:cNvPr id="28" name="TextBox 7"/>
          <p:cNvSpPr txBox="1"/>
          <p:nvPr/>
        </p:nvSpPr>
        <p:spPr>
          <a:xfrm>
            <a:off x="8736739" y="2456032"/>
            <a:ext cx="137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Olemme lähellä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kun tarvitset meitä</a:t>
            </a:r>
            <a:endParaRPr kumimoji="0" lang="fi-FI" altLang="en-US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6810242" y="2529364"/>
            <a:ext cx="182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Yhteensovitettu</a:t>
            </a: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ja kestävä palvelukokonaisuus</a:t>
            </a:r>
            <a:endParaRPr kumimoji="0" lang="fi-FI" altLang="en-US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10566350" y="2508341"/>
            <a:ext cx="137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Asiat eteenpäin yhdellä yhteydenotolla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3841206" y="4272175"/>
            <a:ext cx="14028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Moniammatillinen p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alveluohjaus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case management</a:t>
            </a:r>
            <a:endParaRPr kumimoji="0" lang="fi-FI" sz="1100" b="0" i="0" u="none" strike="sng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2149966" y="4106239"/>
            <a:ext cx="1138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Digipalvelut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8970705" y="5314115"/>
            <a:ext cx="1141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Uudet resurssit, roolit ja työn jako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3396588" y="3686207"/>
            <a:ext cx="1949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Palvelun ja </a:t>
            </a:r>
            <a:r>
              <a:rPr kumimoji="0" lang="fi-FI" sz="110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hoidon tarpeen tunnistaminen ja arviointi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1726936" y="4487243"/>
            <a:ext cx="1357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Ennakoiva analytiikka</a:t>
            </a:r>
          </a:p>
        </p:txBody>
      </p:sp>
      <p:sp>
        <p:nvSpPr>
          <p:cNvPr id="42" name="TextBox 7"/>
          <p:cNvSpPr txBox="1"/>
          <p:nvPr/>
        </p:nvSpPr>
        <p:spPr>
          <a:xfrm>
            <a:off x="8300586" y="4188210"/>
            <a:ext cx="16707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Hyvinvointiteknologian käyttöönotto</a:t>
            </a:r>
          </a:p>
        </p:txBody>
      </p:sp>
      <p:sp>
        <p:nvSpPr>
          <p:cNvPr id="44" name="TextBox 7"/>
          <p:cNvSpPr txBox="1"/>
          <p:nvPr/>
        </p:nvSpPr>
        <p:spPr>
          <a:xfrm>
            <a:off x="3014931" y="5691421"/>
            <a:ext cx="155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Toimivat modernit työvälineet ja d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igikypsyys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TextBox 7"/>
          <p:cNvSpPr txBox="1"/>
          <p:nvPr/>
        </p:nvSpPr>
        <p:spPr>
          <a:xfrm>
            <a:off x="2951809" y="6558859"/>
            <a:ext cx="874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Oikein mitoitettu, osaava henkilöstö mahdollistaa laadukkaan kaksi- ja monikielisten palvelujen verkoston</a:t>
            </a:r>
          </a:p>
        </p:txBody>
      </p:sp>
      <p:sp>
        <p:nvSpPr>
          <p:cNvPr id="56" name="Tekstiruutu 4"/>
          <p:cNvSpPr txBox="1"/>
          <p:nvPr/>
        </p:nvSpPr>
        <p:spPr>
          <a:xfrm rot="16200000">
            <a:off x="930613" y="1633525"/>
            <a:ext cx="1033806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TAVOITTEET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 rot="16200000">
            <a:off x="-3598320" y="-249538"/>
            <a:ext cx="9125505" cy="78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Strategiakartta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5843" y="3032908"/>
            <a:ext cx="99418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Laatua 24/7</a:t>
            </a:r>
            <a:endParaRPr kumimoji="0" lang="fi-FI" altLang="en-US" sz="1200" b="0" i="0" u="none" strike="noStrike" kern="0" cap="none" spc="0" normalizeH="0" baseline="0" noProof="0" dirty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1120" y="2458890"/>
            <a:ext cx="21451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Tuemme sinua ylläpitämään </a:t>
            </a:r>
          </a:p>
          <a:p>
            <a:pPr marL="0" marR="0" lvl="0" indent="0" algn="ctr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hyvinvointiasi ja </a:t>
            </a:r>
          </a:p>
          <a:p>
            <a:pPr marL="0" marR="0" lvl="0" indent="0" algn="ctr" defTabSz="457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auttamaan läheisiäsi</a:t>
            </a:r>
          </a:p>
        </p:txBody>
      </p:sp>
      <p:sp>
        <p:nvSpPr>
          <p:cNvPr id="58" name="TextBox 7"/>
          <p:cNvSpPr txBox="1"/>
          <p:nvPr/>
        </p:nvSpPr>
        <p:spPr>
          <a:xfrm>
            <a:off x="6949678" y="3673395"/>
            <a:ext cx="1594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Ennaltaehkäisevä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neuvonta ja  palvelut</a:t>
            </a:r>
          </a:p>
        </p:txBody>
      </p:sp>
      <p:sp>
        <p:nvSpPr>
          <p:cNvPr id="61" name="TextBox 7"/>
          <p:cNvSpPr txBox="1"/>
          <p:nvPr/>
        </p:nvSpPr>
        <p:spPr>
          <a:xfrm>
            <a:off x="10574394" y="5370336"/>
            <a:ext cx="146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Näyttöön ja t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ietoon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perustuva toiminta</a:t>
            </a:r>
          </a:p>
        </p:txBody>
      </p:sp>
      <p:sp>
        <p:nvSpPr>
          <p:cNvPr id="72" name="TextBox 7"/>
          <p:cNvSpPr txBox="1"/>
          <p:nvPr/>
        </p:nvSpPr>
        <p:spPr>
          <a:xfrm>
            <a:off x="1661945" y="5305202"/>
            <a:ext cx="182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Monimuotoisuuden kunnioittaminen</a:t>
            </a:r>
          </a:p>
        </p:txBody>
      </p:sp>
      <p:sp>
        <p:nvSpPr>
          <p:cNvPr id="74" name="TextBox 7"/>
          <p:cNvSpPr txBox="1"/>
          <p:nvPr/>
        </p:nvSpPr>
        <p:spPr>
          <a:xfrm>
            <a:off x="5968331" y="4400762"/>
            <a:ext cx="1984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Psykososiaalisten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palveluiden vahvistaminen</a:t>
            </a:r>
          </a:p>
        </p:txBody>
      </p:sp>
      <p:sp>
        <p:nvSpPr>
          <p:cNvPr id="80" name="TextBox 7"/>
          <p:cNvSpPr txBox="1"/>
          <p:nvPr/>
        </p:nvSpPr>
        <p:spPr>
          <a:xfrm>
            <a:off x="1808860" y="1427997"/>
            <a:ext cx="242260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Turvallisuus ja laatu Pohjoismaiden huippua</a:t>
            </a:r>
          </a:p>
        </p:txBody>
      </p:sp>
      <p:sp>
        <p:nvSpPr>
          <p:cNvPr id="81" name="TextBox 7"/>
          <p:cNvSpPr txBox="1"/>
          <p:nvPr/>
        </p:nvSpPr>
        <p:spPr>
          <a:xfrm>
            <a:off x="4946250" y="1452930"/>
            <a:ext cx="313223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Suomen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parhaat hyvinvointityöntekijät</a:t>
            </a:r>
          </a:p>
        </p:txBody>
      </p:sp>
      <p:sp>
        <p:nvSpPr>
          <p:cNvPr id="82" name="TextBox 7"/>
          <p:cNvSpPr txBox="1"/>
          <p:nvPr/>
        </p:nvSpPr>
        <p:spPr>
          <a:xfrm>
            <a:off x="9647252" y="1383456"/>
            <a:ext cx="151014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Resurssit käytetään vaikuttavasti</a:t>
            </a:r>
          </a:p>
        </p:txBody>
      </p:sp>
      <p:sp>
        <p:nvSpPr>
          <p:cNvPr id="50" name="TextBox 7"/>
          <p:cNvSpPr txBox="1"/>
          <p:nvPr/>
        </p:nvSpPr>
        <p:spPr>
          <a:xfrm>
            <a:off x="9972637" y="3657248"/>
            <a:ext cx="1887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Geriatristen potilaiden hoito- ja palvelupolku</a:t>
            </a:r>
          </a:p>
        </p:txBody>
      </p:sp>
      <p:sp>
        <p:nvSpPr>
          <p:cNvPr id="52" name="TextBox 7"/>
          <p:cNvSpPr txBox="1"/>
          <p:nvPr/>
        </p:nvSpPr>
        <p:spPr>
          <a:xfrm>
            <a:off x="1808860" y="3769786"/>
            <a:ext cx="1456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Perhekeskus</a:t>
            </a:r>
          </a:p>
        </p:txBody>
      </p:sp>
      <p:sp>
        <p:nvSpPr>
          <p:cNvPr id="59" name="TextBox 7"/>
          <p:cNvSpPr txBox="1"/>
          <p:nvPr/>
        </p:nvSpPr>
        <p:spPr>
          <a:xfrm>
            <a:off x="1762837" y="6077778"/>
            <a:ext cx="114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Henkilöstön saatavuus </a:t>
            </a: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srgbClr val="213A8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pysyvyys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4572662" y="5371039"/>
            <a:ext cx="131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Englanti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kolmanneksi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kieleksi</a:t>
            </a:r>
          </a:p>
        </p:txBody>
      </p:sp>
      <p:sp>
        <p:nvSpPr>
          <p:cNvPr id="62" name="TextBox 7"/>
          <p:cNvSpPr txBox="1"/>
          <p:nvPr/>
        </p:nvSpPr>
        <p:spPr>
          <a:xfrm>
            <a:off x="5566898" y="5269700"/>
            <a:ext cx="149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213A8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Työntekijöiden tukipolku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250929" y="216980"/>
            <a:ext cx="10867815" cy="90945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sv-FI" sz="3200" dirty="0" err="1">
                <a:solidFill>
                  <a:schemeClr val="bg1"/>
                </a:solidFill>
              </a:rPr>
              <a:t>Väestömme</a:t>
            </a:r>
            <a:r>
              <a:rPr lang="sv-FI" sz="3200" dirty="0">
                <a:solidFill>
                  <a:schemeClr val="bg1"/>
                </a:solidFill>
              </a:rPr>
              <a:t> on </a:t>
            </a:r>
            <a:r>
              <a:rPr lang="sv-FI" sz="3200" dirty="0" err="1">
                <a:solidFill>
                  <a:schemeClr val="bg1"/>
                </a:solidFill>
              </a:rPr>
              <a:t>Suomen</a:t>
            </a:r>
            <a:r>
              <a:rPr lang="sv-FI" sz="3200" dirty="0">
                <a:solidFill>
                  <a:schemeClr val="bg1"/>
                </a:solidFill>
              </a:rPr>
              <a:t> </a:t>
            </a:r>
            <a:r>
              <a:rPr lang="sv-FI" sz="3200" dirty="0" err="1">
                <a:solidFill>
                  <a:schemeClr val="bg1"/>
                </a:solidFill>
              </a:rPr>
              <a:t>hyvinvoivin</a:t>
            </a:r>
            <a:r>
              <a:rPr lang="sv-FI" sz="3200" dirty="0">
                <a:solidFill>
                  <a:schemeClr val="bg1"/>
                </a:solidFill>
              </a:rPr>
              <a:t> ja </a:t>
            </a:r>
            <a:r>
              <a:rPr lang="sv-FI" sz="3200" dirty="0" err="1">
                <a:solidFill>
                  <a:schemeClr val="bg1"/>
                </a:solidFill>
              </a:rPr>
              <a:t>toimintakykyisin</a:t>
            </a:r>
            <a:endParaRPr lang="sv-FI" sz="3200" dirty="0">
              <a:solidFill>
                <a:schemeClr val="bg1"/>
              </a:solidFill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6943674" y="5572632"/>
            <a:ext cx="1917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100" dirty="0"/>
              <a:t>Avoimen ja vertailtavissa olevan kustannuslaskentamallin käyttöönotto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5290792" y="3778119"/>
            <a:ext cx="1612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Asiakkaan osallistaminen </a:t>
            </a: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hoidon ja palvelun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eri vaiheissa</a:t>
            </a:r>
          </a:p>
        </p:txBody>
      </p:sp>
      <p:sp>
        <p:nvSpPr>
          <p:cNvPr id="47" name="TextBox 7"/>
          <p:cNvSpPr txBox="1"/>
          <p:nvPr/>
        </p:nvSpPr>
        <p:spPr>
          <a:xfrm>
            <a:off x="10187718" y="6208797"/>
            <a:ext cx="1594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Yhteistyö</a:t>
            </a:r>
            <a:r>
              <a:rPr kumimoji="0" lang="fi-FI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yritysten ja yhdistysten kanssa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Box 7"/>
          <p:cNvSpPr txBox="1"/>
          <p:nvPr/>
        </p:nvSpPr>
        <p:spPr>
          <a:xfrm>
            <a:off x="5493082" y="6105493"/>
            <a:ext cx="1274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100" dirty="0">
                <a:latin typeface="Arial" panose="020B0604020202020204"/>
              </a:rPr>
              <a:t>TKI-toiminnan resursointi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10304766" y="4222753"/>
            <a:ext cx="1887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Taloudellinen,</a:t>
            </a:r>
            <a:r>
              <a:rPr kumimoji="0" lang="fi-FI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1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sosiaallinen</a:t>
            </a:r>
            <a:r>
              <a:rPr kumimoji="0" lang="fi-FI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ja ekologinen vastuullisuus</a:t>
            </a:r>
            <a:endParaRPr kumimoji="0" lang="fi-FI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22088"/>
      </p:ext>
    </p:extLst>
  </p:cSld>
  <p:clrMapOvr>
    <a:masterClrMapping/>
  </p:clrMapOvr>
</p:sld>
</file>

<file path=ppt/theme/theme1.xml><?xml version="1.0" encoding="utf-8"?>
<a:theme xmlns:a="http://schemas.openxmlformats.org/drawingml/2006/main" name="2_OVHP_teema">
  <a:themeElements>
    <a:clrScheme name="Pohjanmaan hvinvointi">
      <a:dk1>
        <a:srgbClr val="213A8F"/>
      </a:dk1>
      <a:lt1>
        <a:sysClr val="window" lastClr="FFFFFF"/>
      </a:lt1>
      <a:dk2>
        <a:srgbClr val="213A8F"/>
      </a:dk2>
      <a:lt2>
        <a:srgbClr val="FFFFFF"/>
      </a:lt2>
      <a:accent1>
        <a:srgbClr val="213A8F"/>
      </a:accent1>
      <a:accent2>
        <a:srgbClr val="85C598"/>
      </a:accent2>
      <a:accent3>
        <a:srgbClr val="F39690"/>
      </a:accent3>
      <a:accent4>
        <a:srgbClr val="FDC84A"/>
      </a:accent4>
      <a:accent5>
        <a:srgbClr val="00A174"/>
      </a:accent5>
      <a:accent6>
        <a:srgbClr val="008464"/>
      </a:accent6>
      <a:hlink>
        <a:srgbClr val="85C598"/>
      </a:hlink>
      <a:folHlink>
        <a:srgbClr val="85C5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HP_teema" id="{F23CEC61-7D3E-4FC9-BBC4-2DB136B252E6}" vid="{484551A0-B212-4560-81B4-2EF7E647BDC7}"/>
    </a:ext>
  </a:extLst>
</a:theme>
</file>

<file path=ppt/theme/theme2.xml><?xml version="1.0" encoding="utf-8"?>
<a:theme xmlns:a="http://schemas.openxmlformats.org/drawingml/2006/main" name="4_OVHP_teema">
  <a:themeElements>
    <a:clrScheme name="Pohjanmaan hvinvointi">
      <a:dk1>
        <a:srgbClr val="213A8F"/>
      </a:dk1>
      <a:lt1>
        <a:sysClr val="window" lastClr="FFFFFF"/>
      </a:lt1>
      <a:dk2>
        <a:srgbClr val="213A8F"/>
      </a:dk2>
      <a:lt2>
        <a:srgbClr val="FFFFFF"/>
      </a:lt2>
      <a:accent1>
        <a:srgbClr val="213A8F"/>
      </a:accent1>
      <a:accent2>
        <a:srgbClr val="85C598"/>
      </a:accent2>
      <a:accent3>
        <a:srgbClr val="F39690"/>
      </a:accent3>
      <a:accent4>
        <a:srgbClr val="FDC84A"/>
      </a:accent4>
      <a:accent5>
        <a:srgbClr val="00A174"/>
      </a:accent5>
      <a:accent6>
        <a:srgbClr val="008464"/>
      </a:accent6>
      <a:hlink>
        <a:srgbClr val="85C598"/>
      </a:hlink>
      <a:folHlink>
        <a:srgbClr val="85C5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PH_Esitys_KAKSIKIELINEN.pptx" id="{A44348C7-565D-474E-8626-BA79DD2B7BA2}" vid="{E46A8BFE-5E54-4FCC-AD88-9A81CF72BC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42B9A829786F43817BC37819629B5C" ma:contentTypeVersion="2" ma:contentTypeDescription="Luo uusi asiakirja." ma:contentTypeScope="" ma:versionID="adec8117615ce10c33757c95b1def776">
  <xsd:schema xmlns:xsd="http://www.w3.org/2001/XMLSchema" xmlns:xs="http://www.w3.org/2001/XMLSchema" xmlns:p="http://schemas.microsoft.com/office/2006/metadata/properties" xmlns:ns3="3523af40-231f-4237-84d9-a013f86b4d76" targetNamespace="http://schemas.microsoft.com/office/2006/metadata/properties" ma:root="true" ma:fieldsID="bf4e2e84fd8df6e976b304d2430085b0" ns3:_="">
    <xsd:import namespace="3523af40-231f-4237-84d9-a013f86b4d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3af40-231f-4237-84d9-a013f86b4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359D8-0417-4D4D-B402-DE46D7EA9F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A9BA03-9D9E-4213-9693-F45A7B36015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523af40-231f-4237-84d9-a013f86b4d7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7DDBC2-EEA5-47D6-9728-6E3E8ED84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23af40-231f-4237-84d9-a013f86b4d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17968</TotalTime>
  <Words>1484</Words>
  <Application>Microsoft Office PowerPoint</Application>
  <PresentationFormat>Widescreen</PresentationFormat>
  <Paragraphs>445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Arial Rounded MT Bold</vt:lpstr>
      <vt:lpstr>Calibri</vt:lpstr>
      <vt:lpstr>Segoe UI</vt:lpstr>
      <vt:lpstr>2_OVHP_teema</vt:lpstr>
      <vt:lpstr>4_OVHP_teema</vt:lpstr>
      <vt:lpstr>Österbottens välfärdsområdesstrategi</vt:lpstr>
      <vt:lpstr>Strategihierarki</vt:lpstr>
      <vt:lpstr>Strategiahierarkia</vt:lpstr>
      <vt:lpstr>PowerPoint Presentation</vt:lpstr>
      <vt:lpstr>Must win battles I Framgångsfaktorer</vt:lpstr>
      <vt:lpstr>Must win battles I Menestystekijät</vt:lpstr>
      <vt:lpstr>Våra löften till våra kunder Lupauksemme asiakkaillemme </vt:lpstr>
      <vt:lpstr>Vår befolkning är den mest välmående och har den bästa funktionsförmågan i Finland</vt:lpstr>
      <vt:lpstr>Väestömme on Suomen hyvinvoivin ja toimintakykyisin</vt:lpstr>
      <vt:lpstr>PowerPoint Presentation</vt:lpstr>
      <vt:lpstr>PowerPoint Presentation</vt:lpstr>
    </vt:vector>
  </TitlesOfParts>
  <Company>Medbit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Einola Suvi</dc:creator>
  <cp:lastModifiedBy>Einola Suvi</cp:lastModifiedBy>
  <cp:revision>183</cp:revision>
  <dcterms:created xsi:type="dcterms:W3CDTF">2022-06-03T07:12:17Z</dcterms:created>
  <dcterms:modified xsi:type="dcterms:W3CDTF">2022-09-15T10:03:13Z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0x0101000742B9A829786F43817BC37819629B5C</vt:lpwstr>
  </property>
</Properties>
</file>