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47EB9-0CBC-40FC-AFA8-EE3C3E9B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4BB2BE-C837-41D5-8ED6-B968CDD0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E085BA-F0B9-443C-9F3C-E1180222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794F1D-B378-4F30-A7C4-819EDBDE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64EF8F-65EF-4E1C-AB60-657B4945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46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71292-7ECC-4A3D-A1CD-88ED2F05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0F3E0BE-D369-4CF5-99C9-47875804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4E2230-8D93-4786-B693-435B78FF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E8185-27A8-48FF-BDC7-A2799B4F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B89849-B1F7-4FF1-A48E-7B25C978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7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F757F4F-FB76-4FC5-84BE-61A4AE2AD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6D93F3-5971-4E6C-AD0B-9D9F775C7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2F4E8-8BA1-4258-9D36-B12E8845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D63F08-9B68-4F46-89D0-0B5BEC9E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4BEAC8-22D3-49BE-B2F4-A5515087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6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91090-F16D-448A-802A-CBD1616E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6FBCA9-E53B-4F8D-A870-738C90AC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7258FD-7689-4A1A-959A-A360B096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3F2B5E-7C3A-427D-94BF-DD5842F9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AD806C-4EFD-47B8-B8DE-39FBAEF0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3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F2E087-0138-4D69-83EB-A8E4871F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EC7AB8-5487-4877-A02A-2E1D97F41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ADABE1-A5FE-4A05-A1A4-646AF713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172B1D-F2D3-470B-9E18-0916BB9D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343142-4CD0-4829-9566-95DD56C5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48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5E2F6-7242-4430-AA7F-33CDD21B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F2DDFA-13A7-4CA3-AB4F-ADB2452AD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CC3A87-A996-4BC9-83A5-DF077EFA1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225350-BBCC-4753-A55B-67412F63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503149-9AD8-4781-9180-8EF4D487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73D9F7-1011-41AA-B40A-D7FDF46C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23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E08F3-84AD-426D-83D2-76B34AE9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7DC252-91F3-4E1C-B7A5-AB431C10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1637F5-2649-4C2A-8C62-5A584EBC6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D7C253-8422-49B9-8E1C-3137EF0F4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B48526C-0DF4-4D12-A06B-2CFDE6F4B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F790967-18AB-494A-9434-9DA971E9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FDFFA4F-8EE0-44AF-AF75-D5DFEB33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CA53CB-CF02-441D-8F95-B33DEA5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7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01FF16-EBA6-4305-9E04-F37AD752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E72AC1-52AC-4370-8E73-15BCA135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73B705-92E9-4C94-911E-AE29C68D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9E534E-448F-4C21-AA00-3AC710C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13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F1C5699-5346-4C0D-863F-6E5E1BAC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DDCE98B-92DF-4005-81D6-19EFF8A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B3ED20F-6DBA-48DB-A9B8-BD540325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46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7E42E1-FE14-4F3C-BE41-D4416722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D405AF-8E55-41E2-B63D-0161FE07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F0C593-7B7F-444A-8C9D-DADA5AB8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518C4E-4881-4F4F-851C-6821DDA2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55A1E1-98A0-4829-B6A4-289DDE1F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67A32B-656A-43B3-97EA-AA58E97C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5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861EE-5D63-44D1-AA8A-88A297C4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5673C23-98C2-47EF-A550-FFF8D9B9C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EBE975-B1E8-432D-8747-4AAD988E1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A3F16B-4064-459D-9ECF-DFCDF93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9857F7-0AE5-4BE1-BC3E-D8D7448C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BAEAC6-5857-4B73-A47F-C724CF9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77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6970E94-2CFC-44F3-B036-1A10C477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3BD0C-C111-496E-8C57-961B1A3F7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4E550D-C961-4557-84E9-C954305D3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3D0E-08E9-42AD-915D-B169F09C75E1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B34598-843C-4B8C-BE6F-80EBB3F9B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58E361-D587-4282-AD1F-38F5C7394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D64B-822D-437E-92CF-BBA4298CE6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7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FCFF4379-D3AB-4F8F-9C94-009B238C8ADF}"/>
              </a:ext>
            </a:extLst>
          </p:cNvPr>
          <p:cNvSpPr/>
          <p:nvPr/>
        </p:nvSpPr>
        <p:spPr>
          <a:xfrm>
            <a:off x="324725" y="5196782"/>
            <a:ext cx="3716594" cy="15992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E6E3FDA-E087-4E48-8677-3FC91A47831B}"/>
              </a:ext>
            </a:extLst>
          </p:cNvPr>
          <p:cNvSpPr/>
          <p:nvPr/>
        </p:nvSpPr>
        <p:spPr bwMode="auto">
          <a:xfrm>
            <a:off x="5039042" y="2215060"/>
            <a:ext cx="1179564" cy="8734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710" tIns="10355" rIns="20710" bIns="10355" numCol="1" rtlCol="0" anchor="t" anchorCtr="0" compatLnSpc="1">
            <a:prstTxWarp prst="textNoShape">
              <a:avLst/>
            </a:prstTxWarp>
          </a:bodyPr>
          <a:lstStyle/>
          <a:p>
            <a:pPr defTabSz="946070" fontAlgn="base">
              <a:lnSpc>
                <a:spcPts val="2718"/>
              </a:lnSpc>
              <a:spcBef>
                <a:spcPct val="0"/>
              </a:spcBef>
              <a:spcAft>
                <a:spcPct val="0"/>
              </a:spcAft>
            </a:pPr>
            <a:endParaRPr lang="fi-FI" sz="679">
              <a:latin typeface="Gill Sans MT" charset="-18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8095043-1412-41AC-A943-E665199C67B1}"/>
              </a:ext>
            </a:extLst>
          </p:cNvPr>
          <p:cNvSpPr/>
          <p:nvPr/>
        </p:nvSpPr>
        <p:spPr bwMode="auto">
          <a:xfrm>
            <a:off x="5147094" y="2476185"/>
            <a:ext cx="1719823" cy="12245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710" tIns="10355" rIns="20710" bIns="10355" numCol="1" rtlCol="0" anchor="t" anchorCtr="0" compatLnSpc="1">
            <a:prstTxWarp prst="textNoShape">
              <a:avLst/>
            </a:prstTxWarp>
          </a:bodyPr>
          <a:lstStyle/>
          <a:p>
            <a:pPr defTabSz="946070" fontAlgn="base">
              <a:lnSpc>
                <a:spcPts val="2718"/>
              </a:lnSpc>
              <a:spcBef>
                <a:spcPct val="0"/>
              </a:spcBef>
              <a:spcAft>
                <a:spcPct val="0"/>
              </a:spcAft>
            </a:pPr>
            <a:endParaRPr lang="fi-FI" sz="679">
              <a:latin typeface="Gill Sans MT" charset="-18"/>
            </a:endParaRPr>
          </a:p>
        </p:txBody>
      </p:sp>
      <p:sp>
        <p:nvSpPr>
          <p:cNvPr id="6" name="Vuokaavio: Prosessi 5">
            <a:extLst>
              <a:ext uri="{FF2B5EF4-FFF2-40B4-BE49-F238E27FC236}">
                <a16:creationId xmlns:a16="http://schemas.microsoft.com/office/drawing/2014/main" id="{9CF467E6-6BDC-4BF6-80A3-7228EEC0D9EE}"/>
              </a:ext>
            </a:extLst>
          </p:cNvPr>
          <p:cNvSpPr/>
          <p:nvPr/>
        </p:nvSpPr>
        <p:spPr bwMode="auto">
          <a:xfrm>
            <a:off x="5210124" y="2476185"/>
            <a:ext cx="1242594" cy="1377659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710" tIns="10355" rIns="20710" bIns="10355" numCol="1" rtlCol="0" anchor="t" anchorCtr="0" compatLnSpc="1">
            <a:prstTxWarp prst="textNoShape">
              <a:avLst/>
            </a:prstTxWarp>
          </a:bodyPr>
          <a:lstStyle/>
          <a:p>
            <a:pPr defTabSz="946070" fontAlgn="base">
              <a:lnSpc>
                <a:spcPts val="2718"/>
              </a:lnSpc>
              <a:spcBef>
                <a:spcPct val="0"/>
              </a:spcBef>
              <a:spcAft>
                <a:spcPct val="0"/>
              </a:spcAft>
            </a:pPr>
            <a:endParaRPr lang="fi-FI" sz="679">
              <a:latin typeface="Gill Sans MT" charset="-18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5524CC3B-BC3D-4C41-84A1-B07E5F8C581E}"/>
              </a:ext>
            </a:extLst>
          </p:cNvPr>
          <p:cNvSpPr/>
          <p:nvPr/>
        </p:nvSpPr>
        <p:spPr bwMode="auto">
          <a:xfrm>
            <a:off x="3733417" y="3088478"/>
            <a:ext cx="891426" cy="61229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0710" tIns="10355" rIns="20710" bIns="10355" numCol="1" rtlCol="0" anchor="t" anchorCtr="0" compatLnSpc="1">
            <a:prstTxWarp prst="textNoShape">
              <a:avLst/>
            </a:prstTxWarp>
          </a:bodyPr>
          <a:lstStyle/>
          <a:p>
            <a:pPr defTabSz="946070" fontAlgn="base">
              <a:lnSpc>
                <a:spcPts val="2718"/>
              </a:lnSpc>
              <a:spcBef>
                <a:spcPct val="0"/>
              </a:spcBef>
              <a:spcAft>
                <a:spcPct val="0"/>
              </a:spcAft>
            </a:pPr>
            <a:endParaRPr lang="fi-FI" sz="679">
              <a:latin typeface="Gill Sans MT" charset="-18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14089A4-EC21-41D1-9A42-A4FBC0DA1A41}"/>
              </a:ext>
            </a:extLst>
          </p:cNvPr>
          <p:cNvSpPr txBox="1"/>
          <p:nvPr/>
        </p:nvSpPr>
        <p:spPr>
          <a:xfrm>
            <a:off x="770640" y="1944978"/>
            <a:ext cx="2356991" cy="3171518"/>
          </a:xfrm>
          <a:prstGeom prst="rect">
            <a:avLst/>
          </a:prstGeom>
          <a:noFill/>
        </p:spPr>
        <p:txBody>
          <a:bodyPr wrap="square" lIns="20710" tIns="10355" rIns="20710" bIns="10355" rtlCol="0" anchor="t">
            <a:spAutoFit/>
          </a:bodyPr>
          <a:lstStyle/>
          <a:p>
            <a:pPr algn="just"/>
            <a:r>
              <a:rPr lang="fi-FI" sz="997" b="1">
                <a:latin typeface="Montserrat Medium" pitchFamily="2" charset="0"/>
              </a:rPr>
              <a:t> </a:t>
            </a:r>
            <a:r>
              <a:rPr lang="fi-FI" sz="1087" b="1">
                <a:latin typeface="Montserrat Medium" pitchFamily="2" charset="0"/>
              </a:rPr>
              <a:t>Asiakasohjaus-kokonaisuus on </a:t>
            </a:r>
          </a:p>
          <a:p>
            <a:pPr algn="just"/>
            <a:endParaRPr lang="fi-FI" sz="1087" b="1">
              <a:latin typeface="Montserrat Medium" pitchFamily="2" charset="0"/>
            </a:endParaRP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 pitchFamily="2" charset="0"/>
              </a:rPr>
              <a:t>Asiakaslähtöinen; konkretisoituu vastaamalla tarpeisiin oikea-aikaisesti ja tarjoamalla asiakkaalle tapoja ja välineitä toimia itselleen mieluisalla tavalla, omaan arkeen sopien </a:t>
            </a:r>
          </a:p>
          <a:p>
            <a:pPr marL="129451" indent="-129451">
              <a:buFont typeface="Arial" panose="020B0604020202020204" pitchFamily="34" charset="0"/>
              <a:buChar char="•"/>
              <a:defRPr/>
            </a:pPr>
            <a:r>
              <a:rPr lang="fi-FI" sz="1087">
                <a:solidFill>
                  <a:srgbClr val="000000"/>
                </a:solidFill>
                <a:latin typeface="Montserrat Medium"/>
                <a:ea typeface="ＭＳ Ｐゴシック"/>
              </a:rPr>
              <a:t>Selkeä, yhteinen, yhtenäinen mutta silti asiakasryhmien erityispiirteet huomioiva</a:t>
            </a:r>
            <a:endParaRPr lang="fi-FI" sz="1087">
              <a:latin typeface="Montserrat Medium"/>
              <a:ea typeface="ＭＳ Ｐゴシック"/>
            </a:endParaRPr>
          </a:p>
          <a:p>
            <a:pPr marL="129451" indent="-129451">
              <a:buFont typeface="Arial" panose="020B0604020202020204" pitchFamily="34" charset="0"/>
              <a:buChar char="•"/>
            </a:pPr>
            <a:r>
              <a:rPr lang="fi-FI" sz="1087">
                <a:latin typeface="Montserrat Medium" pitchFamily="2" charset="0"/>
              </a:rPr>
              <a:t>Avoin,  alati kehittyvä, ajassa mukana oleva, monikanavainen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Ennaltaehkäisyä ja varhaista tukea eri  tilanteissa korostava</a:t>
            </a:r>
            <a:endParaRPr lang="fi-FI" sz="1087">
              <a:latin typeface="Montserrat Medium" pitchFamily="2" charset="0"/>
            </a:endParaRP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 pitchFamily="2" charset="0"/>
              </a:rPr>
              <a:t>Kokonaisvaltaista hyvinvointia, terveyttä ja toimintakykyä edistävä kokonaisuus!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endParaRPr lang="fi-FI" sz="1087">
              <a:latin typeface="Montserrat Medium" pitchFamily="2" charset="0"/>
            </a:endParaRPr>
          </a:p>
          <a:p>
            <a:pPr marL="129451" indent="-129451">
              <a:buFont typeface="Arial" panose="020B0604020202020204" pitchFamily="34" charset="0"/>
              <a:buChar char="•"/>
            </a:pPr>
            <a:endParaRPr lang="fi-FI" sz="906">
              <a:latin typeface="Montserrat Medium" pitchFamily="2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F6FFF06-8581-4538-B1C0-A379183FA9F7}"/>
              </a:ext>
            </a:extLst>
          </p:cNvPr>
          <p:cNvSpPr txBox="1"/>
          <p:nvPr/>
        </p:nvSpPr>
        <p:spPr>
          <a:xfrm>
            <a:off x="9181383" y="3242853"/>
            <a:ext cx="2065474" cy="2502361"/>
          </a:xfrm>
          <a:prstGeom prst="rect">
            <a:avLst/>
          </a:prstGeom>
          <a:noFill/>
        </p:spPr>
        <p:txBody>
          <a:bodyPr wrap="square" lIns="20710" tIns="10355" rIns="20710" bIns="10355" rtlCol="0" anchor="t">
            <a:spAutoFit/>
          </a:bodyPr>
          <a:lstStyle/>
          <a:p>
            <a:r>
              <a:rPr lang="fi-FI" sz="1087" b="1">
                <a:latin typeface="Montserrat Medium"/>
                <a:ea typeface="ＭＳ Ｐゴシック"/>
              </a:rPr>
              <a:t>Monipuolisia itsehoidon ja omahoidon välineitä</a:t>
            </a:r>
          </a:p>
          <a:p>
            <a:pPr algn="just"/>
            <a:endParaRPr lang="fi-FI" sz="1087" b="1">
              <a:latin typeface="Montserrat Medium" pitchFamily="2" charset="0"/>
            </a:endParaRPr>
          </a:p>
          <a:p>
            <a:pPr marL="155341" indent="-15534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 pitchFamily="2" charset="0"/>
              </a:rPr>
              <a:t>Tarjotaan keinoja, joilla asiakas voi itse </a:t>
            </a:r>
            <a:r>
              <a:rPr lang="fi-FI" sz="1087">
                <a:latin typeface="Montserrat Medium"/>
                <a:ea typeface="ＭＳ Ｐゴシック"/>
              </a:rPr>
              <a:t>arvioida, edistää ja ylläpitää hyvinvointia, terveyttä ja toimintakykyä</a:t>
            </a:r>
          </a:p>
          <a:p>
            <a:pPr marL="155341" indent="-15534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Välineet (mm. hyvinvointitarkastukset) ovat kohdennetusti ja oikea-aikaisesti saatavilla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 pitchFamily="2" charset="0"/>
              </a:rPr>
              <a:t>Vahvistetaan samalla  asiakkaiden osallisuutta ja toimijuutta</a:t>
            </a:r>
          </a:p>
          <a:p>
            <a:pPr marL="129451" indent="-129451">
              <a:buFont typeface="Arial" panose="020B0604020202020204" pitchFamily="34" charset="0"/>
              <a:buChar char="•"/>
            </a:pPr>
            <a:endParaRPr lang="fi-FI" sz="906">
              <a:solidFill>
                <a:srgbClr val="FF0000"/>
              </a:solidFill>
              <a:latin typeface="Montserrat Medium" pitchFamily="2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AB15542-8AC5-46EB-8CC1-B74BC3C14CCA}"/>
              </a:ext>
            </a:extLst>
          </p:cNvPr>
          <p:cNvSpPr txBox="1"/>
          <p:nvPr/>
        </p:nvSpPr>
        <p:spPr>
          <a:xfrm>
            <a:off x="3526318" y="589796"/>
            <a:ext cx="4948476" cy="1759914"/>
          </a:xfrm>
          <a:prstGeom prst="rect">
            <a:avLst/>
          </a:prstGeom>
          <a:noFill/>
        </p:spPr>
        <p:txBody>
          <a:bodyPr wrap="square" lIns="20710" tIns="10355" rIns="20710" bIns="10355" rtlCol="0" anchor="t">
            <a:spAutoFit/>
          </a:bodyPr>
          <a:lstStyle/>
          <a:p>
            <a:pPr algn="just"/>
            <a:r>
              <a:rPr lang="fi-FI" sz="1087" b="1">
                <a:latin typeface="Montserrat Medium"/>
                <a:ea typeface="ＭＳ Ｐゴシック"/>
              </a:rPr>
              <a:t>Matalan kynnyksen ohjausta ja neuvontaa</a:t>
            </a:r>
          </a:p>
          <a:p>
            <a:pPr algn="just"/>
            <a:endParaRPr lang="fi-FI" sz="1087" b="1">
              <a:latin typeface="Montserrat Medium"/>
              <a:ea typeface="ＭＳ Ｐゴシック"/>
            </a:endParaRP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Mahdollistetaan spontaani, ilman ajanvarausta tapahtuva ohjaus ja tarvittaessa yhteys ammattilaiseen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Monikanavaisesti, myös anonyyminä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Huomio ennaltaehkäisyyn, varhaiseen tukeen ja verkostoihin (sote-palveluita edeltävästi)</a:t>
            </a:r>
          </a:p>
          <a:p>
            <a:pPr marL="129451" indent="-12945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Asiakas jatkaa itsenäisesti, mutta tarvittaessa siirtyy sujuvasti yhden yhteydenoton periaatteella tarkoituksenmukaisen ammattilaisen luo</a:t>
            </a:r>
            <a:endParaRPr lang="fi-FI" sz="1087">
              <a:latin typeface="Montserrat Medium" pitchFamily="2" charset="0"/>
            </a:endParaRPr>
          </a:p>
          <a:p>
            <a:endParaRPr lang="fi-FI" sz="906">
              <a:latin typeface="Montserrat Medium" pitchFamily="2" charset="0"/>
            </a:endParaRPr>
          </a:p>
          <a:p>
            <a:pPr marL="103561" indent="-103561">
              <a:buFont typeface="Arial" panose="020B0604020202020204" pitchFamily="34" charset="0"/>
              <a:buChar char="•"/>
            </a:pPr>
            <a:endParaRPr lang="fi-FI" sz="611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96764B4-20A7-4832-9E85-9C0FD947D08C}"/>
              </a:ext>
            </a:extLst>
          </p:cNvPr>
          <p:cNvSpPr txBox="1"/>
          <p:nvPr/>
        </p:nvSpPr>
        <p:spPr>
          <a:xfrm>
            <a:off x="4743476" y="4649567"/>
            <a:ext cx="2950260" cy="1693806"/>
          </a:xfrm>
          <a:prstGeom prst="rect">
            <a:avLst/>
          </a:prstGeom>
          <a:noFill/>
        </p:spPr>
        <p:txBody>
          <a:bodyPr wrap="square" lIns="20710" tIns="10355" rIns="20710" bIns="10355" rtlCol="0" anchor="t">
            <a:spAutoFit/>
          </a:bodyPr>
          <a:lstStyle/>
          <a:p>
            <a:r>
              <a:rPr lang="fi-FI" sz="1087" b="1">
                <a:latin typeface="Montserrat Medium" pitchFamily="2" charset="0"/>
              </a:rPr>
              <a:t>Luotettavia tietosisältöjä</a:t>
            </a:r>
          </a:p>
          <a:p>
            <a:endParaRPr lang="fi-FI" sz="1087" b="1">
              <a:latin typeface="Montserrat Medium" pitchFamily="2" charset="0"/>
            </a:endParaRPr>
          </a:p>
          <a:p>
            <a:pPr marL="103561" indent="-10356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Tarjotaan tutkimukseen tai näyttöön perustuvaa tietoa vaivattomasti, myös ilman ammattilaiskontaktia (mm. hyvinvointi -ja terveysinformaatio)</a:t>
            </a:r>
          </a:p>
          <a:p>
            <a:pPr marL="103561" indent="-103561" algn="just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Tuodaan helposti saataville asiakkaiden arkea ja toimintakykykykyä tukevat ajantasaiset tietosisällöt (mm. apuvälineet, tuet ja etuudet)</a:t>
            </a:r>
            <a:endParaRPr lang="fi-FI" sz="1087">
              <a:solidFill>
                <a:srgbClr val="FF0000"/>
              </a:solidFill>
              <a:latin typeface="Montserrat Medium"/>
              <a:ea typeface="ＭＳ Ｐゴシック"/>
            </a:endParaRPr>
          </a:p>
          <a:p>
            <a:pPr marL="103561" indent="-103561">
              <a:buFont typeface="Arial" panose="020B0604020202020204" pitchFamily="34" charset="0"/>
              <a:buChar char="•"/>
            </a:pPr>
            <a:endParaRPr lang="fi-FI" sz="1087">
              <a:latin typeface="Montserrat Medium" pitchFamily="2" charset="0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6E35AC65-3A4B-4947-B8FC-8F27EE01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319" y="2429995"/>
            <a:ext cx="4142341" cy="1737022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BA5F9FF-5F04-4E25-A88B-7C59F3D9F44F}"/>
              </a:ext>
            </a:extLst>
          </p:cNvPr>
          <p:cNvSpPr txBox="1"/>
          <p:nvPr/>
        </p:nvSpPr>
        <p:spPr>
          <a:xfrm>
            <a:off x="2774049" y="87506"/>
            <a:ext cx="8383011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2">
                <a:latin typeface="Montserrat Medium" pitchFamily="2" charset="0"/>
              </a:rPr>
              <a:t>Asiakasohjaus Pohjois-Pohjanmaalla, painopisteet &amp; tavoitetila 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1052285-A9E4-4D0F-B42C-5DDBF4F58280}"/>
              </a:ext>
            </a:extLst>
          </p:cNvPr>
          <p:cNvSpPr txBox="1"/>
          <p:nvPr/>
        </p:nvSpPr>
        <p:spPr>
          <a:xfrm>
            <a:off x="9181383" y="1091576"/>
            <a:ext cx="2140274" cy="1996902"/>
          </a:xfrm>
          <a:prstGeom prst="rect">
            <a:avLst/>
          </a:prstGeom>
          <a:noFill/>
        </p:spPr>
        <p:txBody>
          <a:bodyPr wrap="square" lIns="20710" tIns="10355" rIns="20710" bIns="10355" rtlCol="0" anchor="t">
            <a:spAutoFit/>
          </a:bodyPr>
          <a:lstStyle/>
          <a:p>
            <a:r>
              <a:rPr lang="fi-FI" sz="1087" b="1">
                <a:latin typeface="Montserrat Medium"/>
                <a:ea typeface="ＭＳ Ｐゴシック"/>
              </a:rPr>
              <a:t>Verkosto tukee asiakasta</a:t>
            </a:r>
          </a:p>
          <a:p>
            <a:endParaRPr lang="fi-FI" sz="1087" b="1">
              <a:latin typeface="Montserrat Medium" pitchFamily="2" charset="0"/>
            </a:endParaRPr>
          </a:p>
          <a:p>
            <a:pPr marL="155341" indent="-155341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Ymmärretään, että asiakkaiden hyvinvointi on moniulotteinen kokonaisuus ja tuen tarve moninainen </a:t>
            </a:r>
          </a:p>
          <a:p>
            <a:pPr marL="155341" indent="-155341">
              <a:buFont typeface="Arial" panose="020B0604020202020204" pitchFamily="34" charset="0"/>
              <a:buChar char="•"/>
            </a:pPr>
            <a:r>
              <a:rPr lang="fi-FI" sz="1087">
                <a:latin typeface="Montserrat Medium"/>
                <a:ea typeface="ＭＳ Ｐゴシック"/>
              </a:rPr>
              <a:t>Tuodaan asiakkaan saataville 3 sektorin, yksityisen sekä julkisen tarjoama monialainen tuki</a:t>
            </a:r>
          </a:p>
          <a:p>
            <a:endParaRPr lang="fi-FI" sz="1223">
              <a:solidFill>
                <a:srgbClr val="FF0000"/>
              </a:solidFill>
              <a:latin typeface="Montserrat Medium" pitchFamily="2" charset="0"/>
            </a:endParaRPr>
          </a:p>
          <a:p>
            <a:endParaRPr lang="fi-FI" sz="1223">
              <a:solidFill>
                <a:srgbClr val="FF0000"/>
              </a:solidFill>
              <a:latin typeface="Montserrat Medium" pitchFamily="2" charset="0"/>
            </a:endParaRPr>
          </a:p>
          <a:p>
            <a:endParaRPr lang="fi-FI" sz="611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8C9C83-73CA-440A-A166-944FCCD23132}"/>
              </a:ext>
            </a:extLst>
          </p:cNvPr>
          <p:cNvSpPr txBox="1"/>
          <p:nvPr/>
        </p:nvSpPr>
        <p:spPr>
          <a:xfrm>
            <a:off x="7279956" y="6602777"/>
            <a:ext cx="3241551" cy="245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97">
                <a:solidFill>
                  <a:srgbClr val="005A9B"/>
                </a:solidFill>
                <a:latin typeface="Montserrat Medium" pitchFamily="2" charset="0"/>
              </a:rPr>
              <a:t>POPsote-yhteinen asiakasohjaus-työryhmä 5/22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A11B993-5CD6-4A3B-B1F6-F209442A94C7}"/>
              </a:ext>
            </a:extLst>
          </p:cNvPr>
          <p:cNvSpPr txBox="1"/>
          <p:nvPr/>
        </p:nvSpPr>
        <p:spPr>
          <a:xfrm>
            <a:off x="531203" y="5534747"/>
            <a:ext cx="351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Kevään 2022 työskentely kaikkien kehittämisohjelmien yhteisenä työnä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DEC7BBE-0BD5-4376-8AA0-E9C0586F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6" y="5919533"/>
            <a:ext cx="996281" cy="8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Laajakuva</PresentationFormat>
  <Paragraphs>30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Gill Sans MT</vt:lpstr>
      <vt:lpstr>Montserrat Medium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Kalliokoski Hanna-Kaisa</dc:creator>
  <cp:lastModifiedBy>Kalliokoski Hanna-Kaisa</cp:lastModifiedBy>
  <cp:revision>1</cp:revision>
  <dcterms:created xsi:type="dcterms:W3CDTF">2023-01-03T08:10:47Z</dcterms:created>
  <dcterms:modified xsi:type="dcterms:W3CDTF">2023-01-03T08:12:28Z</dcterms:modified>
</cp:coreProperties>
</file>