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</p:sldMasterIdLst>
  <p:notesMasterIdLst>
    <p:notesMasterId r:id="rId27"/>
  </p:notesMasterIdLst>
  <p:sldIdLst>
    <p:sldId id="256" r:id="rId6"/>
    <p:sldId id="290" r:id="rId7"/>
    <p:sldId id="279" r:id="rId8"/>
    <p:sldId id="291" r:id="rId9"/>
    <p:sldId id="288" r:id="rId10"/>
    <p:sldId id="266" r:id="rId11"/>
    <p:sldId id="296" r:id="rId12"/>
    <p:sldId id="300" r:id="rId13"/>
    <p:sldId id="301" r:id="rId14"/>
    <p:sldId id="275" r:id="rId15"/>
    <p:sldId id="277" r:id="rId16"/>
    <p:sldId id="298" r:id="rId17"/>
    <p:sldId id="289" r:id="rId18"/>
    <p:sldId id="294" r:id="rId19"/>
    <p:sldId id="295" r:id="rId20"/>
    <p:sldId id="276" r:id="rId21"/>
    <p:sldId id="297" r:id="rId22"/>
    <p:sldId id="270" r:id="rId23"/>
    <p:sldId id="271" r:id="rId24"/>
    <p:sldId id="280" r:id="rId25"/>
    <p:sldId id="264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483B6-6060-4207-AF89-05FB9130B0E9}" type="datetimeFigureOut">
              <a:rPr lang="fi-FI" smtClean="0"/>
              <a:t>30.5.2023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901E0-3B32-425B-845C-3E80D175FB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03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8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TYÖKYVYN TUEN PALVELUKOKONAISUUSv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0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/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0100" y="914885"/>
            <a:ext cx="7911566" cy="1486918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76950" y="4108279"/>
            <a:ext cx="7934716" cy="3479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200100" y="2424953"/>
            <a:ext cx="7911566" cy="1334867"/>
          </a:xfrm>
        </p:spPr>
        <p:txBody>
          <a:bodyPr>
            <a:noAutofit/>
          </a:bodyPr>
          <a:lstStyle>
            <a:lvl1pPr marL="0" indent="0">
              <a:buNone/>
              <a:defRPr sz="46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176950" y="4469073"/>
            <a:ext cx="793471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A0A71-A835-403F-AD0D-5E408F30A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6218" y="5824812"/>
            <a:ext cx="3688466" cy="608776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8ECC36-F686-4B0E-B126-D1ED6CF08A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184667" y="5924891"/>
            <a:ext cx="4443769" cy="23363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Författarinformation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Förnamn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Efternamn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| Datum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8223105-2747-431E-92BF-E23275C725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184666" y="6176284"/>
            <a:ext cx="4443769" cy="23363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40191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sägning /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CFEF7D0-89E7-4DFE-9FC4-7B4ABF4A53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18EE2646-56AA-4BB0-8E80-712AD9226B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1598" y="3732247"/>
            <a:ext cx="7710725" cy="35163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Förnamn</a:t>
            </a:r>
            <a:r>
              <a:rPr lang="fi-FI" dirty="0"/>
              <a:t> </a:t>
            </a:r>
            <a:r>
              <a:rPr lang="fi-FI" dirty="0" err="1"/>
              <a:t>Efternamn</a:t>
            </a:r>
            <a:r>
              <a:rPr lang="fi-FI" dirty="0"/>
              <a:t> | </a:t>
            </a:r>
            <a:r>
              <a:rPr lang="fi-FI" dirty="0" err="1"/>
              <a:t>Kontaktinformation</a:t>
            </a:r>
            <a:r>
              <a:rPr lang="fi-FI" dirty="0"/>
              <a:t> | osterbottensvalfard.fi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0DE65701-5ECA-42E6-93A8-3C380475082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71598" y="4093040"/>
            <a:ext cx="7710725" cy="35163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Etunimi Sukunimi | Yhteystiedot | pohjanmaanhyvinvointi.fi</a:t>
            </a:r>
          </a:p>
        </p:txBody>
      </p:sp>
    </p:spTree>
    <p:extLst>
      <p:ext uri="{BB962C8B-B14F-4D97-AF65-F5344CB8AC3E}">
        <p14:creationId xmlns:p14="http://schemas.microsoft.com/office/powerpoint/2010/main" val="335391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683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0" descr="Taustakuva"/>
          <p:cNvGrpSpPr>
            <a:grpSpLocks noChangeAspect="1"/>
          </p:cNvGrpSpPr>
          <p:nvPr userDrawn="1"/>
        </p:nvGrpSpPr>
        <p:grpSpPr bwMode="auto">
          <a:xfrm>
            <a:off x="4234" y="0"/>
            <a:ext cx="12187767" cy="6858000"/>
            <a:chOff x="1" y="0"/>
            <a:chExt cx="5758" cy="3240"/>
          </a:xfrm>
        </p:grpSpPr>
        <p:sp>
          <p:nvSpPr>
            <p:cNvPr id="59" name="AutoShape 59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575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0" name="Freeform 61"/>
            <p:cNvSpPr>
              <a:spLocks/>
            </p:cNvSpPr>
            <p:nvPr userDrawn="1"/>
          </p:nvSpPr>
          <p:spPr bwMode="auto">
            <a:xfrm>
              <a:off x="1" y="0"/>
              <a:ext cx="4850" cy="3240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1" name="Freeform 62"/>
            <p:cNvSpPr>
              <a:spLocks/>
            </p:cNvSpPr>
            <p:nvPr userDrawn="1"/>
          </p:nvSpPr>
          <p:spPr bwMode="auto">
            <a:xfrm>
              <a:off x="3947" y="0"/>
              <a:ext cx="1450" cy="1361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2" name="Freeform 63"/>
            <p:cNvSpPr>
              <a:spLocks/>
            </p:cNvSpPr>
            <p:nvPr userDrawn="1"/>
          </p:nvSpPr>
          <p:spPr bwMode="auto">
            <a:xfrm>
              <a:off x="4851" y="738"/>
              <a:ext cx="908" cy="1044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3" name="Freeform 64"/>
            <p:cNvSpPr>
              <a:spLocks/>
            </p:cNvSpPr>
            <p:nvPr userDrawn="1"/>
          </p:nvSpPr>
          <p:spPr bwMode="auto">
            <a:xfrm>
              <a:off x="3637" y="1361"/>
              <a:ext cx="2122" cy="1879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4" name="Freeform 65"/>
            <p:cNvSpPr>
              <a:spLocks/>
            </p:cNvSpPr>
            <p:nvPr userDrawn="1"/>
          </p:nvSpPr>
          <p:spPr bwMode="auto">
            <a:xfrm>
              <a:off x="4851" y="0"/>
              <a:ext cx="908" cy="1361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2" name="Freeform 66"/>
            <p:cNvSpPr>
              <a:spLocks/>
            </p:cNvSpPr>
            <p:nvPr userDrawn="1"/>
          </p:nvSpPr>
          <p:spPr bwMode="auto">
            <a:xfrm>
              <a:off x="3528" y="0"/>
              <a:ext cx="1323" cy="1361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3" name="Freeform 67"/>
            <p:cNvSpPr>
              <a:spLocks/>
            </p:cNvSpPr>
            <p:nvPr userDrawn="1"/>
          </p:nvSpPr>
          <p:spPr bwMode="auto">
            <a:xfrm>
              <a:off x="4851" y="1361"/>
              <a:ext cx="908" cy="537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4" name="Freeform 68"/>
            <p:cNvSpPr>
              <a:spLocks/>
            </p:cNvSpPr>
            <p:nvPr userDrawn="1"/>
          </p:nvSpPr>
          <p:spPr bwMode="auto">
            <a:xfrm>
              <a:off x="3215" y="1361"/>
              <a:ext cx="1636" cy="1879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911424" y="1796819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" name="Picture 2" descr="työkykyohjelman logo">
            <a:extLst>
              <a:ext uri="{FF2B5EF4-FFF2-40B4-BE49-F238E27FC236}">
                <a16:creationId xmlns:a16="http://schemas.microsoft.com/office/drawing/2014/main" id="{6A75AB53-7407-FB4F-88DB-E4EB86078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6010332"/>
            <a:ext cx="3217068" cy="6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1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austakuva"/>
          <p:cNvGrpSpPr/>
          <p:nvPr userDrawn="1"/>
        </p:nvGrpSpPr>
        <p:grpSpPr>
          <a:xfrm>
            <a:off x="6805084" y="1"/>
            <a:ext cx="5384800" cy="6858001"/>
            <a:chOff x="5103813" y="0"/>
            <a:chExt cx="4038600" cy="5143501"/>
          </a:xfrm>
        </p:grpSpPr>
        <p:sp>
          <p:nvSpPr>
            <p:cNvPr id="67" name="Freeform 62"/>
            <p:cNvSpPr>
              <a:spLocks/>
            </p:cNvSpPr>
            <p:nvPr userDrawn="1"/>
          </p:nvSpPr>
          <p:spPr bwMode="auto">
            <a:xfrm>
              <a:off x="6265863" y="0"/>
              <a:ext cx="2301875" cy="2160588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7700963" y="1171575"/>
              <a:ext cx="1441450" cy="1657350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>
              <a:off x="5773738" y="2160588"/>
              <a:ext cx="3368675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>
              <a:off x="7700963" y="0"/>
              <a:ext cx="1441450" cy="2160588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>
              <a:off x="5600701" y="0"/>
              <a:ext cx="2100263" cy="2160588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FFB8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>
              <a:off x="7700963" y="2160588"/>
              <a:ext cx="1441450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5103813" y="2160588"/>
              <a:ext cx="2597150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911424" y="1796819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4" name="Picture 13" descr="työkykyohjelman logo">
            <a:extLst>
              <a:ext uri="{FF2B5EF4-FFF2-40B4-BE49-F238E27FC236}">
                <a16:creationId xmlns:a16="http://schemas.microsoft.com/office/drawing/2014/main" id="{178ED2CD-2483-5F40-8C43-0CE3EDDC7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6010332"/>
            <a:ext cx="3217068" cy="6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35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ääotsikko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austakuva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" y="0"/>
            <a:ext cx="12186195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59166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6067844"/>
            <a:ext cx="2929036" cy="5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5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7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VN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3126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5007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10140952" y="1"/>
            <a:ext cx="2051049" cy="6117167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1" name="Picture 10" descr="työkykyohjelman logo">
            <a:extLst>
              <a:ext uri="{FF2B5EF4-FFF2-40B4-BE49-F238E27FC236}">
                <a16:creationId xmlns:a16="http://schemas.microsoft.com/office/drawing/2014/main" id="{80809B85-DEF6-2A45-9E8D-29AF28A4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9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+ bild /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5850" y="558169"/>
            <a:ext cx="4911522" cy="148691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745850" y="2068237"/>
            <a:ext cx="4911522" cy="1318543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5850" y="3754925"/>
            <a:ext cx="4911522" cy="4006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745850" y="4173594"/>
            <a:ext cx="4911522" cy="4006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8ECC36-F686-4B0E-B126-D1ED6CF08A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45850" y="4722474"/>
            <a:ext cx="4911521" cy="27973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Författarinformation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Förnamn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Efternamn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| Datum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8223105-2747-431E-92BF-E23275C725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745849" y="5025558"/>
            <a:ext cx="4911521" cy="27973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A0A71-A835-403F-AD0D-5E408F30A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5849" y="5824812"/>
            <a:ext cx="3688466" cy="608776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B1E416C0-4E6D-428D-8B11-8AA4319A483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209212" y="1"/>
            <a:ext cx="4980065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b="0" i="0" dirty="0" err="1">
                <a:effectLst/>
                <a:latin typeface="Segoe UI" panose="020B0502040204020203" pitchFamily="34" charset="0"/>
              </a:rPr>
              <a:t>Infoga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bild </a:t>
            </a:r>
            <a:r>
              <a:rPr lang="sv-SE" b="0" i="0" dirty="0">
                <a:effectLst/>
                <a:latin typeface="Segoe UI" panose="020B0502040204020203" pitchFamily="34" charset="0"/>
              </a:rPr>
              <a:t>/ </a:t>
            </a:r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3184516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10140952" y="1"/>
            <a:ext cx="2051049" cy="6117167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435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descr="kaarielementti"/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8" y="1881330"/>
            <a:ext cx="10991561" cy="452400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8" y="313787"/>
            <a:ext cx="10991561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1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8" y="1881330"/>
            <a:ext cx="10991561" cy="452400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8" y="313787"/>
            <a:ext cx="10991561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55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4222" y="-29072"/>
            <a:ext cx="6110223" cy="688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8" name="Rectangle 57" descr="kaarielementti"/>
          <p:cNvSpPr/>
          <p:nvPr userDrawn="1"/>
        </p:nvSpPr>
        <p:spPr>
          <a:xfrm rot="10800000" flipV="1">
            <a:off x="5903977" y="-29072"/>
            <a:ext cx="6285907" cy="6887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4" name="Freeform 7" descr="kaarielementti"/>
          <p:cNvSpPr>
            <a:spLocks/>
          </p:cNvSpPr>
          <p:nvPr userDrawn="1"/>
        </p:nvSpPr>
        <p:spPr bwMode="auto">
          <a:xfrm rot="10800000" flipV="1">
            <a:off x="4523859" y="-29071"/>
            <a:ext cx="5706533" cy="6887069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88869" y="548680"/>
            <a:ext cx="4647025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88868" y="4677139"/>
            <a:ext cx="4647027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9774767" y="2575588"/>
            <a:ext cx="495300" cy="131233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9664701" y="2158605"/>
            <a:ext cx="503767" cy="361951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9592734" y="2482454"/>
            <a:ext cx="215900" cy="205317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9586383" y="1618853"/>
            <a:ext cx="52917" cy="61384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9649884" y="1604037"/>
            <a:ext cx="80433" cy="7620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9660467" y="1608271"/>
            <a:ext cx="97367" cy="107951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9668933" y="1731038"/>
            <a:ext cx="76200" cy="23284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9673167" y="1769138"/>
            <a:ext cx="76200" cy="88900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9668934" y="1855921"/>
            <a:ext cx="103717" cy="91017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9717616" y="1889787"/>
            <a:ext cx="154517" cy="88900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9764183" y="1563821"/>
            <a:ext cx="35984" cy="165100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9802283" y="1612504"/>
            <a:ext cx="107951" cy="78317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9937749" y="1508787"/>
            <a:ext cx="211667" cy="169333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10109201" y="1625204"/>
            <a:ext cx="258233" cy="44451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10191749" y="1735271"/>
            <a:ext cx="152400" cy="150284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10236200" y="2105687"/>
            <a:ext cx="2117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9906000" y="1682354"/>
            <a:ext cx="27517" cy="16933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9535583" y="1625204"/>
            <a:ext cx="876300" cy="1035051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11110385" y="-513786"/>
            <a:ext cx="368300" cy="97367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11027834" y="-824937"/>
            <a:ext cx="376767" cy="268817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10972800" y="-583637"/>
            <a:ext cx="160867" cy="154517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10968568" y="-1229220"/>
            <a:ext cx="40217" cy="46567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11017251" y="-1237686"/>
            <a:ext cx="59267" cy="55033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11025718" y="-1235570"/>
            <a:ext cx="71967" cy="80433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11029951" y="-1144554"/>
            <a:ext cx="57151" cy="19051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11032067" y="-1117037"/>
            <a:ext cx="59267" cy="67733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11032067" y="-1051420"/>
            <a:ext cx="76200" cy="67733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11068051" y="-1026020"/>
            <a:ext cx="114300" cy="67733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11099801" y="-1269437"/>
            <a:ext cx="29633" cy="124884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11129434" y="-1231337"/>
            <a:ext cx="80433" cy="57151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11231034" y="-1309653"/>
            <a:ext cx="158751" cy="124884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11360151" y="-1222871"/>
            <a:ext cx="190500" cy="33867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11421534" y="-1140320"/>
            <a:ext cx="114300" cy="112184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11453284" y="-865153"/>
            <a:ext cx="2117" cy="2117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11207751" y="-1180537"/>
            <a:ext cx="21167" cy="12700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10930467" y="-1222871"/>
            <a:ext cx="656167" cy="772584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pic>
        <p:nvPicPr>
          <p:cNvPr id="104" name="Picture 51" descr="työkykyohjelman logo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66" y="5818628"/>
            <a:ext cx="4177175" cy="8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8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1754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82926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5829266"/>
            <a:ext cx="5614964" cy="810527"/>
          </a:xfrm>
        </p:spPr>
        <p:txBody>
          <a:bodyPr/>
          <a:lstStyle>
            <a:lvl1pPr>
              <a:defRPr sz="37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Content Placeholder 9"/>
          <p:cNvSpPr>
            <a:spLocks noGrp="1"/>
          </p:cNvSpPr>
          <p:nvPr>
            <p:ph idx="13"/>
          </p:nvPr>
        </p:nvSpPr>
        <p:spPr>
          <a:xfrm>
            <a:off x="6480043" y="6024241"/>
            <a:ext cx="5711957" cy="61555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60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43119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51029" y="0"/>
            <a:ext cx="8448939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335361" y="277227"/>
            <a:ext cx="2880320" cy="1903635"/>
          </a:xfrm>
        </p:spPr>
        <p:txBody>
          <a:bodyPr/>
          <a:lstStyle>
            <a:lvl1pPr>
              <a:defRPr sz="37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Content Placeholder 9"/>
          <p:cNvSpPr>
            <a:spLocks noGrp="1"/>
          </p:cNvSpPr>
          <p:nvPr>
            <p:ph idx="14"/>
          </p:nvPr>
        </p:nvSpPr>
        <p:spPr>
          <a:xfrm>
            <a:off x="335361" y="2319313"/>
            <a:ext cx="2880320" cy="4320480"/>
          </a:xfrm>
        </p:spPr>
        <p:txBody>
          <a:bodyPr>
            <a:normAutofit/>
          </a:bodyPr>
          <a:lstStyle/>
          <a:p>
            <a:pPr lvl="0"/>
            <a:r>
              <a:rPr lang="fi-FI" sz="1867"/>
              <a:t>Muokkaa tekstin perustyylejä</a:t>
            </a:r>
          </a:p>
          <a:p>
            <a:pPr lvl="1"/>
            <a:r>
              <a:rPr lang="fi-FI" sz="1867"/>
              <a:t>toinen taso</a:t>
            </a:r>
          </a:p>
          <a:p>
            <a:pPr lvl="2"/>
            <a:r>
              <a:rPr lang="fi-FI" sz="1867"/>
              <a:t>kolmas taso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30.5.2023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34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12192000" cy="68580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6" name="Freeform 61"/>
            <p:cNvSpPr>
              <a:spLocks/>
            </p:cNvSpPr>
            <p:nvPr userDrawn="1"/>
          </p:nvSpPr>
          <p:spPr bwMode="auto">
            <a:xfrm flipH="1">
              <a:off x="1354507" y="0"/>
              <a:ext cx="7789492" cy="5143501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084851"/>
            <a:ext cx="6178703" cy="224938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677138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5955000"/>
            <a:ext cx="3217068" cy="6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94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12192000" cy="68580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084851"/>
            <a:ext cx="6178703" cy="224938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677138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5955000"/>
            <a:ext cx="3217068" cy="6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 descr="kaarielementti"/>
          <p:cNvGrpSpPr/>
          <p:nvPr userDrawn="1"/>
        </p:nvGrpSpPr>
        <p:grpSpPr>
          <a:xfrm>
            <a:off x="-1" y="1"/>
            <a:ext cx="12191999" cy="6858001"/>
            <a:chOff x="-1" y="0"/>
            <a:chExt cx="9143999" cy="5143501"/>
          </a:xfrm>
        </p:grpSpPr>
        <p:sp>
          <p:nvSpPr>
            <p:cNvPr id="100" name="Freeform 8"/>
            <p:cNvSpPr>
              <a:spLocks/>
            </p:cNvSpPr>
            <p:nvPr userDrawn="1"/>
          </p:nvSpPr>
          <p:spPr bwMode="auto">
            <a:xfrm flipH="1">
              <a:off x="1436706" y="0"/>
              <a:ext cx="7707292" cy="5143500"/>
            </a:xfrm>
            <a:custGeom>
              <a:avLst/>
              <a:gdLst>
                <a:gd name="T0" fmla="*/ 3309 w 4863"/>
                <a:gd name="T1" fmla="*/ 0 h 3240"/>
                <a:gd name="T2" fmla="*/ 0 w 4863"/>
                <a:gd name="T3" fmla="*/ 0 h 3240"/>
                <a:gd name="T4" fmla="*/ 0 w 4863"/>
                <a:gd name="T5" fmla="*/ 3240 h 3240"/>
                <a:gd name="T6" fmla="*/ 4276 w 4863"/>
                <a:gd name="T7" fmla="*/ 3240 h 3240"/>
                <a:gd name="T8" fmla="*/ 4276 w 4863"/>
                <a:gd name="T9" fmla="*/ 3240 h 3240"/>
                <a:gd name="T10" fmla="*/ 4327 w 4863"/>
                <a:gd name="T11" fmla="*/ 3176 h 3240"/>
                <a:gd name="T12" fmla="*/ 4374 w 4863"/>
                <a:gd name="T13" fmla="*/ 3116 h 3240"/>
                <a:gd name="T14" fmla="*/ 4417 w 4863"/>
                <a:gd name="T15" fmla="*/ 3060 h 3240"/>
                <a:gd name="T16" fmla="*/ 4455 w 4863"/>
                <a:gd name="T17" fmla="*/ 3006 h 3240"/>
                <a:gd name="T18" fmla="*/ 4490 w 4863"/>
                <a:gd name="T19" fmla="*/ 2953 h 3240"/>
                <a:gd name="T20" fmla="*/ 4524 w 4863"/>
                <a:gd name="T21" fmla="*/ 2903 h 3240"/>
                <a:gd name="T22" fmla="*/ 4554 w 4863"/>
                <a:gd name="T23" fmla="*/ 2851 h 3240"/>
                <a:gd name="T24" fmla="*/ 4585 w 4863"/>
                <a:gd name="T25" fmla="*/ 2799 h 3240"/>
                <a:gd name="T26" fmla="*/ 4614 w 4863"/>
                <a:gd name="T27" fmla="*/ 2747 h 3240"/>
                <a:gd name="T28" fmla="*/ 4645 w 4863"/>
                <a:gd name="T29" fmla="*/ 2692 h 3240"/>
                <a:gd name="T30" fmla="*/ 4707 w 4863"/>
                <a:gd name="T31" fmla="*/ 2576 h 3240"/>
                <a:gd name="T32" fmla="*/ 4778 w 4863"/>
                <a:gd name="T33" fmla="*/ 2445 h 3240"/>
                <a:gd name="T34" fmla="*/ 4818 w 4863"/>
                <a:gd name="T35" fmla="*/ 2372 h 3240"/>
                <a:gd name="T36" fmla="*/ 4863 w 4863"/>
                <a:gd name="T37" fmla="*/ 2293 h 3240"/>
                <a:gd name="T38" fmla="*/ 4863 w 4863"/>
                <a:gd name="T39" fmla="*/ 2293 h 3240"/>
                <a:gd name="T40" fmla="*/ 4789 w 4863"/>
                <a:gd name="T41" fmla="*/ 2239 h 3240"/>
                <a:gd name="T42" fmla="*/ 4719 w 4863"/>
                <a:gd name="T43" fmla="*/ 2184 h 3240"/>
                <a:gd name="T44" fmla="*/ 4652 w 4863"/>
                <a:gd name="T45" fmla="*/ 2127 h 3240"/>
                <a:gd name="T46" fmla="*/ 4585 w 4863"/>
                <a:gd name="T47" fmla="*/ 2069 h 3240"/>
                <a:gd name="T48" fmla="*/ 4522 w 4863"/>
                <a:gd name="T49" fmla="*/ 2010 h 3240"/>
                <a:gd name="T50" fmla="*/ 4461 w 4863"/>
                <a:gd name="T51" fmla="*/ 1951 h 3240"/>
                <a:gd name="T52" fmla="*/ 4401 w 4863"/>
                <a:gd name="T53" fmla="*/ 1889 h 3240"/>
                <a:gd name="T54" fmla="*/ 4343 w 4863"/>
                <a:gd name="T55" fmla="*/ 1827 h 3240"/>
                <a:gd name="T56" fmla="*/ 4288 w 4863"/>
                <a:gd name="T57" fmla="*/ 1763 h 3240"/>
                <a:gd name="T58" fmla="*/ 4234 w 4863"/>
                <a:gd name="T59" fmla="*/ 1699 h 3240"/>
                <a:gd name="T60" fmla="*/ 4182 w 4863"/>
                <a:gd name="T61" fmla="*/ 1632 h 3240"/>
                <a:gd name="T62" fmla="*/ 4131 w 4863"/>
                <a:gd name="T63" fmla="*/ 1565 h 3240"/>
                <a:gd name="T64" fmla="*/ 4081 w 4863"/>
                <a:gd name="T65" fmla="*/ 1497 h 3240"/>
                <a:gd name="T66" fmla="*/ 4034 w 4863"/>
                <a:gd name="T67" fmla="*/ 1428 h 3240"/>
                <a:gd name="T68" fmla="*/ 3986 w 4863"/>
                <a:gd name="T69" fmla="*/ 1358 h 3240"/>
                <a:gd name="T70" fmla="*/ 3941 w 4863"/>
                <a:gd name="T71" fmla="*/ 1286 h 3240"/>
                <a:gd name="T72" fmla="*/ 3897 w 4863"/>
                <a:gd name="T73" fmla="*/ 1214 h 3240"/>
                <a:gd name="T74" fmla="*/ 3854 w 4863"/>
                <a:gd name="T75" fmla="*/ 1140 h 3240"/>
                <a:gd name="T76" fmla="*/ 3811 w 4863"/>
                <a:gd name="T77" fmla="*/ 1065 h 3240"/>
                <a:gd name="T78" fmla="*/ 3771 w 4863"/>
                <a:gd name="T79" fmla="*/ 989 h 3240"/>
                <a:gd name="T80" fmla="*/ 3730 w 4863"/>
                <a:gd name="T81" fmla="*/ 912 h 3240"/>
                <a:gd name="T82" fmla="*/ 3689 w 4863"/>
                <a:gd name="T83" fmla="*/ 835 h 3240"/>
                <a:gd name="T84" fmla="*/ 3650 w 4863"/>
                <a:gd name="T85" fmla="*/ 755 h 3240"/>
                <a:gd name="T86" fmla="*/ 3611 w 4863"/>
                <a:gd name="T87" fmla="*/ 675 h 3240"/>
                <a:gd name="T88" fmla="*/ 3573 w 4863"/>
                <a:gd name="T89" fmla="*/ 594 h 3240"/>
                <a:gd name="T90" fmla="*/ 3535 w 4863"/>
                <a:gd name="T91" fmla="*/ 512 h 3240"/>
                <a:gd name="T92" fmla="*/ 3460 w 4863"/>
                <a:gd name="T93" fmla="*/ 345 h 3240"/>
                <a:gd name="T94" fmla="*/ 3385 w 4863"/>
                <a:gd name="T95" fmla="*/ 174 h 3240"/>
                <a:gd name="T96" fmla="*/ 3309 w 4863"/>
                <a:gd name="T97" fmla="*/ 0 h 3240"/>
                <a:gd name="T98" fmla="*/ 3309 w 4863"/>
                <a:gd name="T99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63" h="3240">
                  <a:moveTo>
                    <a:pt x="330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4276" y="3240"/>
                  </a:lnTo>
                  <a:lnTo>
                    <a:pt x="4276" y="3240"/>
                  </a:lnTo>
                  <a:lnTo>
                    <a:pt x="4327" y="3176"/>
                  </a:lnTo>
                  <a:lnTo>
                    <a:pt x="4374" y="3116"/>
                  </a:lnTo>
                  <a:lnTo>
                    <a:pt x="4417" y="3060"/>
                  </a:lnTo>
                  <a:lnTo>
                    <a:pt x="4455" y="3006"/>
                  </a:lnTo>
                  <a:lnTo>
                    <a:pt x="4490" y="2953"/>
                  </a:lnTo>
                  <a:lnTo>
                    <a:pt x="4524" y="2903"/>
                  </a:lnTo>
                  <a:lnTo>
                    <a:pt x="4554" y="2851"/>
                  </a:lnTo>
                  <a:lnTo>
                    <a:pt x="4585" y="2799"/>
                  </a:lnTo>
                  <a:lnTo>
                    <a:pt x="4614" y="2747"/>
                  </a:lnTo>
                  <a:lnTo>
                    <a:pt x="4645" y="2692"/>
                  </a:lnTo>
                  <a:lnTo>
                    <a:pt x="4707" y="2576"/>
                  </a:lnTo>
                  <a:lnTo>
                    <a:pt x="4778" y="2445"/>
                  </a:lnTo>
                  <a:lnTo>
                    <a:pt x="4818" y="2372"/>
                  </a:lnTo>
                  <a:lnTo>
                    <a:pt x="4863" y="2293"/>
                  </a:lnTo>
                  <a:lnTo>
                    <a:pt x="4863" y="2293"/>
                  </a:lnTo>
                  <a:lnTo>
                    <a:pt x="4789" y="2239"/>
                  </a:lnTo>
                  <a:lnTo>
                    <a:pt x="4719" y="2184"/>
                  </a:lnTo>
                  <a:lnTo>
                    <a:pt x="4652" y="2127"/>
                  </a:lnTo>
                  <a:lnTo>
                    <a:pt x="4585" y="2069"/>
                  </a:lnTo>
                  <a:lnTo>
                    <a:pt x="4522" y="2010"/>
                  </a:lnTo>
                  <a:lnTo>
                    <a:pt x="4461" y="1951"/>
                  </a:lnTo>
                  <a:lnTo>
                    <a:pt x="4401" y="1889"/>
                  </a:lnTo>
                  <a:lnTo>
                    <a:pt x="4343" y="1827"/>
                  </a:lnTo>
                  <a:lnTo>
                    <a:pt x="4288" y="1763"/>
                  </a:lnTo>
                  <a:lnTo>
                    <a:pt x="4234" y="1699"/>
                  </a:lnTo>
                  <a:lnTo>
                    <a:pt x="4182" y="1632"/>
                  </a:lnTo>
                  <a:lnTo>
                    <a:pt x="4131" y="1565"/>
                  </a:lnTo>
                  <a:lnTo>
                    <a:pt x="4081" y="1497"/>
                  </a:lnTo>
                  <a:lnTo>
                    <a:pt x="4034" y="1428"/>
                  </a:lnTo>
                  <a:lnTo>
                    <a:pt x="3986" y="1358"/>
                  </a:lnTo>
                  <a:lnTo>
                    <a:pt x="3941" y="1286"/>
                  </a:lnTo>
                  <a:lnTo>
                    <a:pt x="3897" y="1214"/>
                  </a:lnTo>
                  <a:lnTo>
                    <a:pt x="3854" y="1140"/>
                  </a:lnTo>
                  <a:lnTo>
                    <a:pt x="3811" y="1065"/>
                  </a:lnTo>
                  <a:lnTo>
                    <a:pt x="3771" y="989"/>
                  </a:lnTo>
                  <a:lnTo>
                    <a:pt x="3730" y="912"/>
                  </a:lnTo>
                  <a:lnTo>
                    <a:pt x="3689" y="835"/>
                  </a:lnTo>
                  <a:lnTo>
                    <a:pt x="3650" y="755"/>
                  </a:lnTo>
                  <a:lnTo>
                    <a:pt x="3611" y="675"/>
                  </a:lnTo>
                  <a:lnTo>
                    <a:pt x="3573" y="594"/>
                  </a:lnTo>
                  <a:lnTo>
                    <a:pt x="3535" y="512"/>
                  </a:lnTo>
                  <a:lnTo>
                    <a:pt x="3460" y="345"/>
                  </a:lnTo>
                  <a:lnTo>
                    <a:pt x="3385" y="174"/>
                  </a:lnTo>
                  <a:lnTo>
                    <a:pt x="3309" y="0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8" name="Freeform 6"/>
            <p:cNvSpPr>
              <a:spLocks/>
            </p:cNvSpPr>
            <p:nvPr userDrawn="1"/>
          </p:nvSpPr>
          <p:spPr bwMode="auto">
            <a:xfrm flipH="1">
              <a:off x="-1" y="2641600"/>
              <a:ext cx="1453361" cy="1671638"/>
            </a:xfrm>
            <a:custGeom>
              <a:avLst/>
              <a:gdLst>
                <a:gd name="T0" fmla="*/ 919 w 919"/>
                <a:gd name="T1" fmla="*/ 0 h 1053"/>
                <a:gd name="T2" fmla="*/ 919 w 919"/>
                <a:gd name="T3" fmla="*/ 0 h 1053"/>
                <a:gd name="T4" fmla="*/ 858 w 919"/>
                <a:gd name="T5" fmla="*/ 29 h 1053"/>
                <a:gd name="T6" fmla="*/ 798 w 919"/>
                <a:gd name="T7" fmla="*/ 62 h 1053"/>
                <a:gd name="T8" fmla="*/ 738 w 919"/>
                <a:gd name="T9" fmla="*/ 97 h 1053"/>
                <a:gd name="T10" fmla="*/ 678 w 919"/>
                <a:gd name="T11" fmla="*/ 133 h 1053"/>
                <a:gd name="T12" fmla="*/ 620 w 919"/>
                <a:gd name="T13" fmla="*/ 171 h 1053"/>
                <a:gd name="T14" fmla="*/ 561 w 919"/>
                <a:gd name="T15" fmla="*/ 210 h 1053"/>
                <a:gd name="T16" fmla="*/ 502 w 919"/>
                <a:gd name="T17" fmla="*/ 251 h 1053"/>
                <a:gd name="T18" fmla="*/ 445 w 919"/>
                <a:gd name="T19" fmla="*/ 294 h 1053"/>
                <a:gd name="T20" fmla="*/ 331 w 919"/>
                <a:gd name="T21" fmla="*/ 378 h 1053"/>
                <a:gd name="T22" fmla="*/ 219 w 919"/>
                <a:gd name="T23" fmla="*/ 465 h 1053"/>
                <a:gd name="T24" fmla="*/ 108 w 919"/>
                <a:gd name="T25" fmla="*/ 549 h 1053"/>
                <a:gd name="T26" fmla="*/ 53 w 919"/>
                <a:gd name="T27" fmla="*/ 589 h 1053"/>
                <a:gd name="T28" fmla="*/ 0 w 919"/>
                <a:gd name="T29" fmla="*/ 629 h 1053"/>
                <a:gd name="T30" fmla="*/ 0 w 919"/>
                <a:gd name="T31" fmla="*/ 629 h 1053"/>
                <a:gd name="T32" fmla="*/ 0 w 919"/>
                <a:gd name="T33" fmla="*/ 629 h 1053"/>
                <a:gd name="T34" fmla="*/ 53 w 919"/>
                <a:gd name="T35" fmla="*/ 667 h 1053"/>
                <a:gd name="T36" fmla="*/ 107 w 919"/>
                <a:gd name="T37" fmla="*/ 704 h 1053"/>
                <a:gd name="T38" fmla="*/ 161 w 919"/>
                <a:gd name="T39" fmla="*/ 739 h 1053"/>
                <a:gd name="T40" fmla="*/ 217 w 919"/>
                <a:gd name="T41" fmla="*/ 774 h 1053"/>
                <a:gd name="T42" fmla="*/ 273 w 919"/>
                <a:gd name="T43" fmla="*/ 808 h 1053"/>
                <a:gd name="T44" fmla="*/ 330 w 919"/>
                <a:gd name="T45" fmla="*/ 839 h 1053"/>
                <a:gd name="T46" fmla="*/ 386 w 919"/>
                <a:gd name="T47" fmla="*/ 870 h 1053"/>
                <a:gd name="T48" fmla="*/ 444 w 919"/>
                <a:gd name="T49" fmla="*/ 899 h 1053"/>
                <a:gd name="T50" fmla="*/ 502 w 919"/>
                <a:gd name="T51" fmla="*/ 926 h 1053"/>
                <a:gd name="T52" fmla="*/ 561 w 919"/>
                <a:gd name="T53" fmla="*/ 951 h 1053"/>
                <a:gd name="T54" fmla="*/ 620 w 919"/>
                <a:gd name="T55" fmla="*/ 973 h 1053"/>
                <a:gd name="T56" fmla="*/ 678 w 919"/>
                <a:gd name="T57" fmla="*/ 994 h 1053"/>
                <a:gd name="T58" fmla="*/ 738 w 919"/>
                <a:gd name="T59" fmla="*/ 1012 h 1053"/>
                <a:gd name="T60" fmla="*/ 798 w 919"/>
                <a:gd name="T61" fmla="*/ 1028 h 1053"/>
                <a:gd name="T62" fmla="*/ 858 w 919"/>
                <a:gd name="T63" fmla="*/ 1042 h 1053"/>
                <a:gd name="T64" fmla="*/ 889 w 919"/>
                <a:gd name="T65" fmla="*/ 1048 h 1053"/>
                <a:gd name="T66" fmla="*/ 919 w 919"/>
                <a:gd name="T67" fmla="*/ 1053 h 1053"/>
                <a:gd name="T68" fmla="*/ 919 w 919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9" h="1053">
                  <a:moveTo>
                    <a:pt x="919" y="0"/>
                  </a:moveTo>
                  <a:lnTo>
                    <a:pt x="919" y="0"/>
                  </a:lnTo>
                  <a:lnTo>
                    <a:pt x="858" y="29"/>
                  </a:lnTo>
                  <a:lnTo>
                    <a:pt x="798" y="62"/>
                  </a:lnTo>
                  <a:lnTo>
                    <a:pt x="738" y="97"/>
                  </a:lnTo>
                  <a:lnTo>
                    <a:pt x="678" y="133"/>
                  </a:lnTo>
                  <a:lnTo>
                    <a:pt x="620" y="171"/>
                  </a:lnTo>
                  <a:lnTo>
                    <a:pt x="561" y="210"/>
                  </a:lnTo>
                  <a:lnTo>
                    <a:pt x="502" y="251"/>
                  </a:lnTo>
                  <a:lnTo>
                    <a:pt x="445" y="294"/>
                  </a:lnTo>
                  <a:lnTo>
                    <a:pt x="331" y="378"/>
                  </a:lnTo>
                  <a:lnTo>
                    <a:pt x="219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7" y="774"/>
                  </a:lnTo>
                  <a:lnTo>
                    <a:pt x="273" y="808"/>
                  </a:lnTo>
                  <a:lnTo>
                    <a:pt x="330" y="839"/>
                  </a:lnTo>
                  <a:lnTo>
                    <a:pt x="386" y="870"/>
                  </a:lnTo>
                  <a:lnTo>
                    <a:pt x="444" y="899"/>
                  </a:lnTo>
                  <a:lnTo>
                    <a:pt x="502" y="926"/>
                  </a:lnTo>
                  <a:lnTo>
                    <a:pt x="561" y="951"/>
                  </a:lnTo>
                  <a:lnTo>
                    <a:pt x="620" y="973"/>
                  </a:lnTo>
                  <a:lnTo>
                    <a:pt x="678" y="994"/>
                  </a:lnTo>
                  <a:lnTo>
                    <a:pt x="738" y="1012"/>
                  </a:lnTo>
                  <a:lnTo>
                    <a:pt x="798" y="1028"/>
                  </a:lnTo>
                  <a:lnTo>
                    <a:pt x="858" y="1042"/>
                  </a:lnTo>
                  <a:lnTo>
                    <a:pt x="889" y="1048"/>
                  </a:lnTo>
                  <a:lnTo>
                    <a:pt x="919" y="1053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1" y="0"/>
              <a:ext cx="9143999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7" name="Freeform 5"/>
            <p:cNvSpPr>
              <a:spLocks/>
            </p:cNvSpPr>
            <p:nvPr userDrawn="1"/>
          </p:nvSpPr>
          <p:spPr bwMode="auto">
            <a:xfrm flipH="1">
              <a:off x="-1" y="3640138"/>
              <a:ext cx="2425959" cy="1503363"/>
            </a:xfrm>
            <a:custGeom>
              <a:avLst/>
              <a:gdLst>
                <a:gd name="T0" fmla="*/ 1534 w 1534"/>
                <a:gd name="T1" fmla="*/ 947 h 947"/>
                <a:gd name="T2" fmla="*/ 1534 w 1534"/>
                <a:gd name="T3" fmla="*/ 491 h 947"/>
                <a:gd name="T4" fmla="*/ 1534 w 1534"/>
                <a:gd name="T5" fmla="*/ 491 h 947"/>
                <a:gd name="T6" fmla="*/ 1297 w 1534"/>
                <a:gd name="T7" fmla="*/ 382 h 947"/>
                <a:gd name="T8" fmla="*/ 1181 w 1534"/>
                <a:gd name="T9" fmla="*/ 327 h 947"/>
                <a:gd name="T10" fmla="*/ 1123 w 1534"/>
                <a:gd name="T11" fmla="*/ 299 h 947"/>
                <a:gd name="T12" fmla="*/ 1065 w 1534"/>
                <a:gd name="T13" fmla="*/ 270 h 947"/>
                <a:gd name="T14" fmla="*/ 1008 w 1534"/>
                <a:gd name="T15" fmla="*/ 241 h 947"/>
                <a:gd name="T16" fmla="*/ 950 w 1534"/>
                <a:gd name="T17" fmla="*/ 210 h 947"/>
                <a:gd name="T18" fmla="*/ 894 w 1534"/>
                <a:gd name="T19" fmla="*/ 179 h 947"/>
                <a:gd name="T20" fmla="*/ 837 w 1534"/>
                <a:gd name="T21" fmla="*/ 146 h 947"/>
                <a:gd name="T22" fmla="*/ 781 w 1534"/>
                <a:gd name="T23" fmla="*/ 111 h 947"/>
                <a:gd name="T24" fmla="*/ 725 w 1534"/>
                <a:gd name="T25" fmla="*/ 76 h 947"/>
                <a:gd name="T26" fmla="*/ 670 w 1534"/>
                <a:gd name="T27" fmla="*/ 39 h 947"/>
                <a:gd name="T28" fmla="*/ 615 w 1534"/>
                <a:gd name="T29" fmla="*/ 0 h 947"/>
                <a:gd name="T30" fmla="*/ 615 w 1534"/>
                <a:gd name="T31" fmla="*/ 0 h 947"/>
                <a:gd name="T32" fmla="*/ 572 w 1534"/>
                <a:gd name="T33" fmla="*/ 70 h 947"/>
                <a:gd name="T34" fmla="*/ 530 w 1534"/>
                <a:gd name="T35" fmla="*/ 137 h 947"/>
                <a:gd name="T36" fmla="*/ 488 w 1534"/>
                <a:gd name="T37" fmla="*/ 202 h 947"/>
                <a:gd name="T38" fmla="*/ 446 w 1534"/>
                <a:gd name="T39" fmla="*/ 265 h 947"/>
                <a:gd name="T40" fmla="*/ 365 w 1534"/>
                <a:gd name="T41" fmla="*/ 386 h 947"/>
                <a:gd name="T42" fmla="*/ 285 w 1534"/>
                <a:gd name="T43" fmla="*/ 502 h 947"/>
                <a:gd name="T44" fmla="*/ 208 w 1534"/>
                <a:gd name="T45" fmla="*/ 614 h 947"/>
                <a:gd name="T46" fmla="*/ 171 w 1534"/>
                <a:gd name="T47" fmla="*/ 669 h 947"/>
                <a:gd name="T48" fmla="*/ 135 w 1534"/>
                <a:gd name="T49" fmla="*/ 724 h 947"/>
                <a:gd name="T50" fmla="*/ 100 w 1534"/>
                <a:gd name="T51" fmla="*/ 779 h 947"/>
                <a:gd name="T52" fmla="*/ 66 w 1534"/>
                <a:gd name="T53" fmla="*/ 835 h 947"/>
                <a:gd name="T54" fmla="*/ 32 w 1534"/>
                <a:gd name="T55" fmla="*/ 890 h 947"/>
                <a:gd name="T56" fmla="*/ 0 w 1534"/>
                <a:gd name="T57" fmla="*/ 947 h 947"/>
                <a:gd name="T58" fmla="*/ 1534 w 1534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4" h="947">
                  <a:moveTo>
                    <a:pt x="1534" y="947"/>
                  </a:moveTo>
                  <a:lnTo>
                    <a:pt x="1534" y="491"/>
                  </a:lnTo>
                  <a:lnTo>
                    <a:pt x="1534" y="491"/>
                  </a:lnTo>
                  <a:lnTo>
                    <a:pt x="1297" y="382"/>
                  </a:lnTo>
                  <a:lnTo>
                    <a:pt x="1181" y="327"/>
                  </a:lnTo>
                  <a:lnTo>
                    <a:pt x="1123" y="299"/>
                  </a:lnTo>
                  <a:lnTo>
                    <a:pt x="1065" y="270"/>
                  </a:lnTo>
                  <a:lnTo>
                    <a:pt x="1008" y="241"/>
                  </a:lnTo>
                  <a:lnTo>
                    <a:pt x="950" y="210"/>
                  </a:lnTo>
                  <a:lnTo>
                    <a:pt x="894" y="179"/>
                  </a:lnTo>
                  <a:lnTo>
                    <a:pt x="837" y="146"/>
                  </a:lnTo>
                  <a:lnTo>
                    <a:pt x="781" y="111"/>
                  </a:lnTo>
                  <a:lnTo>
                    <a:pt x="725" y="76"/>
                  </a:lnTo>
                  <a:lnTo>
                    <a:pt x="670" y="39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572" y="70"/>
                  </a:lnTo>
                  <a:lnTo>
                    <a:pt x="530" y="137"/>
                  </a:lnTo>
                  <a:lnTo>
                    <a:pt x="488" y="202"/>
                  </a:lnTo>
                  <a:lnTo>
                    <a:pt x="446" y="265"/>
                  </a:lnTo>
                  <a:lnTo>
                    <a:pt x="365" y="386"/>
                  </a:lnTo>
                  <a:lnTo>
                    <a:pt x="285" y="502"/>
                  </a:lnTo>
                  <a:lnTo>
                    <a:pt x="208" y="614"/>
                  </a:lnTo>
                  <a:lnTo>
                    <a:pt x="171" y="669"/>
                  </a:lnTo>
                  <a:lnTo>
                    <a:pt x="135" y="724"/>
                  </a:lnTo>
                  <a:lnTo>
                    <a:pt x="100" y="779"/>
                  </a:lnTo>
                  <a:lnTo>
                    <a:pt x="66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34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9" name="Freeform 7"/>
            <p:cNvSpPr>
              <a:spLocks/>
            </p:cNvSpPr>
            <p:nvPr userDrawn="1"/>
          </p:nvSpPr>
          <p:spPr bwMode="auto">
            <a:xfrm flipH="1">
              <a:off x="624676" y="0"/>
              <a:ext cx="2546150" cy="3640138"/>
            </a:xfrm>
            <a:custGeom>
              <a:avLst/>
              <a:gdLst>
                <a:gd name="T0" fmla="*/ 47 w 1610"/>
                <a:gd name="T1" fmla="*/ 0 h 2293"/>
                <a:gd name="T2" fmla="*/ 28 w 1610"/>
                <a:gd name="T3" fmla="*/ 79 h 2293"/>
                <a:gd name="T4" fmla="*/ 13 w 1610"/>
                <a:gd name="T5" fmla="*/ 158 h 2293"/>
                <a:gd name="T6" fmla="*/ 5 w 1610"/>
                <a:gd name="T7" fmla="*/ 236 h 2293"/>
                <a:gd name="T8" fmla="*/ 0 w 1610"/>
                <a:gd name="T9" fmla="*/ 315 h 2293"/>
                <a:gd name="T10" fmla="*/ 2 w 1610"/>
                <a:gd name="T11" fmla="*/ 394 h 2293"/>
                <a:gd name="T12" fmla="*/ 7 w 1610"/>
                <a:gd name="T13" fmla="*/ 473 h 2293"/>
                <a:gd name="T14" fmla="*/ 16 w 1610"/>
                <a:gd name="T15" fmla="*/ 551 h 2293"/>
                <a:gd name="T16" fmla="*/ 28 w 1610"/>
                <a:gd name="T17" fmla="*/ 630 h 2293"/>
                <a:gd name="T18" fmla="*/ 43 w 1610"/>
                <a:gd name="T19" fmla="*/ 708 h 2293"/>
                <a:gd name="T20" fmla="*/ 81 w 1610"/>
                <a:gd name="T21" fmla="*/ 862 h 2293"/>
                <a:gd name="T22" fmla="*/ 125 w 1610"/>
                <a:gd name="T23" fmla="*/ 1014 h 2293"/>
                <a:gd name="T24" fmla="*/ 196 w 1610"/>
                <a:gd name="T25" fmla="*/ 1236 h 2293"/>
                <a:gd name="T26" fmla="*/ 211 w 1610"/>
                <a:gd name="T27" fmla="*/ 1277 h 2293"/>
                <a:gd name="T28" fmla="*/ 243 w 1610"/>
                <a:gd name="T29" fmla="*/ 1358 h 2293"/>
                <a:gd name="T30" fmla="*/ 281 w 1610"/>
                <a:gd name="T31" fmla="*/ 1437 h 2293"/>
                <a:gd name="T32" fmla="*/ 323 w 1610"/>
                <a:gd name="T33" fmla="*/ 1514 h 2293"/>
                <a:gd name="T34" fmla="*/ 371 w 1610"/>
                <a:gd name="T35" fmla="*/ 1590 h 2293"/>
                <a:gd name="T36" fmla="*/ 422 w 1610"/>
                <a:gd name="T37" fmla="*/ 1662 h 2293"/>
                <a:gd name="T38" fmla="*/ 476 w 1610"/>
                <a:gd name="T39" fmla="*/ 1733 h 2293"/>
                <a:gd name="T40" fmla="*/ 534 w 1610"/>
                <a:gd name="T41" fmla="*/ 1801 h 2293"/>
                <a:gd name="T42" fmla="*/ 593 w 1610"/>
                <a:gd name="T43" fmla="*/ 1869 h 2293"/>
                <a:gd name="T44" fmla="*/ 655 w 1610"/>
                <a:gd name="T45" fmla="*/ 1933 h 2293"/>
                <a:gd name="T46" fmla="*/ 753 w 1610"/>
                <a:gd name="T47" fmla="*/ 2025 h 2293"/>
                <a:gd name="T48" fmla="*/ 885 w 1610"/>
                <a:gd name="T49" fmla="*/ 2139 h 2293"/>
                <a:gd name="T50" fmla="*/ 1019 w 1610"/>
                <a:gd name="T51" fmla="*/ 2244 h 2293"/>
                <a:gd name="T52" fmla="*/ 1086 w 1610"/>
                <a:gd name="T53" fmla="*/ 2293 h 2293"/>
                <a:gd name="T54" fmla="*/ 1112 w 1610"/>
                <a:gd name="T55" fmla="*/ 2266 h 2293"/>
                <a:gd name="T56" fmla="*/ 1163 w 1610"/>
                <a:gd name="T57" fmla="*/ 2210 h 2293"/>
                <a:gd name="T58" fmla="*/ 1211 w 1610"/>
                <a:gd name="T59" fmla="*/ 2151 h 2293"/>
                <a:gd name="T60" fmla="*/ 1255 w 1610"/>
                <a:gd name="T61" fmla="*/ 2090 h 2293"/>
                <a:gd name="T62" fmla="*/ 1296 w 1610"/>
                <a:gd name="T63" fmla="*/ 2027 h 2293"/>
                <a:gd name="T64" fmla="*/ 1334 w 1610"/>
                <a:gd name="T65" fmla="*/ 1963 h 2293"/>
                <a:gd name="T66" fmla="*/ 1369 w 1610"/>
                <a:gd name="T67" fmla="*/ 1898 h 2293"/>
                <a:gd name="T68" fmla="*/ 1402 w 1610"/>
                <a:gd name="T69" fmla="*/ 1830 h 2293"/>
                <a:gd name="T70" fmla="*/ 1431 w 1610"/>
                <a:gd name="T71" fmla="*/ 1762 h 2293"/>
                <a:gd name="T72" fmla="*/ 1458 w 1610"/>
                <a:gd name="T73" fmla="*/ 1692 h 2293"/>
                <a:gd name="T74" fmla="*/ 1482 w 1610"/>
                <a:gd name="T75" fmla="*/ 1620 h 2293"/>
                <a:gd name="T76" fmla="*/ 1515 w 1610"/>
                <a:gd name="T77" fmla="*/ 1511 h 2293"/>
                <a:gd name="T78" fmla="*/ 1549 w 1610"/>
                <a:gd name="T79" fmla="*/ 1362 h 2293"/>
                <a:gd name="T80" fmla="*/ 1575 w 1610"/>
                <a:gd name="T81" fmla="*/ 1211 h 2293"/>
                <a:gd name="T82" fmla="*/ 1593 w 1610"/>
                <a:gd name="T83" fmla="*/ 1058 h 2293"/>
                <a:gd name="T84" fmla="*/ 1604 w 1610"/>
                <a:gd name="T85" fmla="*/ 902 h 2293"/>
                <a:gd name="T86" fmla="*/ 1610 w 1610"/>
                <a:gd name="T87" fmla="*/ 747 h 2293"/>
                <a:gd name="T88" fmla="*/ 1609 w 1610"/>
                <a:gd name="T89" fmla="*/ 593 h 2293"/>
                <a:gd name="T90" fmla="*/ 1604 w 1610"/>
                <a:gd name="T91" fmla="*/ 440 h 2293"/>
                <a:gd name="T92" fmla="*/ 1595 w 1610"/>
                <a:gd name="T93" fmla="*/ 290 h 2293"/>
                <a:gd name="T94" fmla="*/ 1584 w 1610"/>
                <a:gd name="T95" fmla="*/ 143 h 2293"/>
                <a:gd name="T96" fmla="*/ 47 w 1610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10" h="2293">
                  <a:moveTo>
                    <a:pt x="47" y="0"/>
                  </a:moveTo>
                  <a:lnTo>
                    <a:pt x="47" y="0"/>
                  </a:lnTo>
                  <a:lnTo>
                    <a:pt x="37" y="39"/>
                  </a:lnTo>
                  <a:lnTo>
                    <a:pt x="28" y="79"/>
                  </a:lnTo>
                  <a:lnTo>
                    <a:pt x="20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3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2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1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8" y="630"/>
                  </a:lnTo>
                  <a:lnTo>
                    <a:pt x="36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1" y="862"/>
                  </a:lnTo>
                  <a:lnTo>
                    <a:pt x="102" y="938"/>
                  </a:lnTo>
                  <a:lnTo>
                    <a:pt x="125" y="1014"/>
                  </a:lnTo>
                  <a:lnTo>
                    <a:pt x="148" y="1089"/>
                  </a:lnTo>
                  <a:lnTo>
                    <a:pt x="196" y="1236"/>
                  </a:lnTo>
                  <a:lnTo>
                    <a:pt x="196" y="1236"/>
                  </a:lnTo>
                  <a:lnTo>
                    <a:pt x="211" y="1277"/>
                  </a:lnTo>
                  <a:lnTo>
                    <a:pt x="225" y="1319"/>
                  </a:lnTo>
                  <a:lnTo>
                    <a:pt x="243" y="1358"/>
                  </a:lnTo>
                  <a:lnTo>
                    <a:pt x="261" y="1398"/>
                  </a:lnTo>
                  <a:lnTo>
                    <a:pt x="281" y="1437"/>
                  </a:lnTo>
                  <a:lnTo>
                    <a:pt x="301" y="1476"/>
                  </a:lnTo>
                  <a:lnTo>
                    <a:pt x="323" y="1514"/>
                  </a:lnTo>
                  <a:lnTo>
                    <a:pt x="346" y="1551"/>
                  </a:lnTo>
                  <a:lnTo>
                    <a:pt x="371" y="1590"/>
                  </a:lnTo>
                  <a:lnTo>
                    <a:pt x="396" y="1626"/>
                  </a:lnTo>
                  <a:lnTo>
                    <a:pt x="422" y="1662"/>
                  </a:lnTo>
                  <a:lnTo>
                    <a:pt x="448" y="1698"/>
                  </a:lnTo>
                  <a:lnTo>
                    <a:pt x="476" y="1733"/>
                  </a:lnTo>
                  <a:lnTo>
                    <a:pt x="504" y="1767"/>
                  </a:lnTo>
                  <a:lnTo>
                    <a:pt x="534" y="1801"/>
                  </a:lnTo>
                  <a:lnTo>
                    <a:pt x="563" y="1835"/>
                  </a:lnTo>
                  <a:lnTo>
                    <a:pt x="593" y="1869"/>
                  </a:lnTo>
                  <a:lnTo>
                    <a:pt x="624" y="1900"/>
                  </a:lnTo>
                  <a:lnTo>
                    <a:pt x="655" y="1933"/>
                  </a:lnTo>
                  <a:lnTo>
                    <a:pt x="688" y="1963"/>
                  </a:lnTo>
                  <a:lnTo>
                    <a:pt x="753" y="2025"/>
                  </a:lnTo>
                  <a:lnTo>
                    <a:pt x="818" y="2084"/>
                  </a:lnTo>
                  <a:lnTo>
                    <a:pt x="885" y="2139"/>
                  </a:lnTo>
                  <a:lnTo>
                    <a:pt x="952" y="2193"/>
                  </a:lnTo>
                  <a:lnTo>
                    <a:pt x="1019" y="2244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112" y="2266"/>
                  </a:lnTo>
                  <a:lnTo>
                    <a:pt x="1138" y="2238"/>
                  </a:lnTo>
                  <a:lnTo>
                    <a:pt x="1163" y="2210"/>
                  </a:lnTo>
                  <a:lnTo>
                    <a:pt x="1187" y="2180"/>
                  </a:lnTo>
                  <a:lnTo>
                    <a:pt x="1211" y="2151"/>
                  </a:lnTo>
                  <a:lnTo>
                    <a:pt x="1234" y="2121"/>
                  </a:lnTo>
                  <a:lnTo>
                    <a:pt x="1255" y="2090"/>
                  </a:lnTo>
                  <a:lnTo>
                    <a:pt x="1275" y="2059"/>
                  </a:lnTo>
                  <a:lnTo>
                    <a:pt x="1296" y="2027"/>
                  </a:lnTo>
                  <a:lnTo>
                    <a:pt x="1316" y="1996"/>
                  </a:lnTo>
                  <a:lnTo>
                    <a:pt x="1334" y="1963"/>
                  </a:lnTo>
                  <a:lnTo>
                    <a:pt x="1352" y="1931"/>
                  </a:lnTo>
                  <a:lnTo>
                    <a:pt x="1369" y="1898"/>
                  </a:lnTo>
                  <a:lnTo>
                    <a:pt x="1386" y="1864"/>
                  </a:lnTo>
                  <a:lnTo>
                    <a:pt x="1402" y="1830"/>
                  </a:lnTo>
                  <a:lnTo>
                    <a:pt x="1417" y="1797"/>
                  </a:lnTo>
                  <a:lnTo>
                    <a:pt x="1431" y="1762"/>
                  </a:lnTo>
                  <a:lnTo>
                    <a:pt x="1445" y="1727"/>
                  </a:lnTo>
                  <a:lnTo>
                    <a:pt x="1458" y="1692"/>
                  </a:lnTo>
                  <a:lnTo>
                    <a:pt x="1471" y="1656"/>
                  </a:lnTo>
                  <a:lnTo>
                    <a:pt x="1482" y="1620"/>
                  </a:lnTo>
                  <a:lnTo>
                    <a:pt x="1493" y="1584"/>
                  </a:lnTo>
                  <a:lnTo>
                    <a:pt x="1515" y="1511"/>
                  </a:lnTo>
                  <a:lnTo>
                    <a:pt x="1533" y="1438"/>
                  </a:lnTo>
                  <a:lnTo>
                    <a:pt x="1549" y="1362"/>
                  </a:lnTo>
                  <a:lnTo>
                    <a:pt x="1563" y="1287"/>
                  </a:lnTo>
                  <a:lnTo>
                    <a:pt x="1575" y="1211"/>
                  </a:lnTo>
                  <a:lnTo>
                    <a:pt x="1585" y="1134"/>
                  </a:lnTo>
                  <a:lnTo>
                    <a:pt x="1593" y="1058"/>
                  </a:lnTo>
                  <a:lnTo>
                    <a:pt x="1600" y="980"/>
                  </a:lnTo>
                  <a:lnTo>
                    <a:pt x="1604" y="902"/>
                  </a:lnTo>
                  <a:lnTo>
                    <a:pt x="1607" y="825"/>
                  </a:lnTo>
                  <a:lnTo>
                    <a:pt x="1610" y="747"/>
                  </a:lnTo>
                  <a:lnTo>
                    <a:pt x="1610" y="671"/>
                  </a:lnTo>
                  <a:lnTo>
                    <a:pt x="1609" y="593"/>
                  </a:lnTo>
                  <a:lnTo>
                    <a:pt x="1607" y="516"/>
                  </a:lnTo>
                  <a:lnTo>
                    <a:pt x="1604" y="440"/>
                  </a:lnTo>
                  <a:lnTo>
                    <a:pt x="1600" y="365"/>
                  </a:lnTo>
                  <a:lnTo>
                    <a:pt x="1595" y="290"/>
                  </a:lnTo>
                  <a:lnTo>
                    <a:pt x="1589" y="216"/>
                  </a:lnTo>
                  <a:lnTo>
                    <a:pt x="1584" y="143"/>
                  </a:lnTo>
                  <a:lnTo>
                    <a:pt x="1569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1" name="Freeform 9"/>
            <p:cNvSpPr>
              <a:spLocks/>
            </p:cNvSpPr>
            <p:nvPr userDrawn="1"/>
          </p:nvSpPr>
          <p:spPr bwMode="auto">
            <a:xfrm flipH="1">
              <a:off x="-1" y="0"/>
              <a:ext cx="1453361" cy="3640138"/>
            </a:xfrm>
            <a:custGeom>
              <a:avLst/>
              <a:gdLst>
                <a:gd name="T0" fmla="*/ 919 w 919"/>
                <a:gd name="T1" fmla="*/ 1753 h 2293"/>
                <a:gd name="T2" fmla="*/ 919 w 919"/>
                <a:gd name="T3" fmla="*/ 0 h 2293"/>
                <a:gd name="T4" fmla="*/ 241 w 919"/>
                <a:gd name="T5" fmla="*/ 0 h 2293"/>
                <a:gd name="T6" fmla="*/ 241 w 919"/>
                <a:gd name="T7" fmla="*/ 0 h 2293"/>
                <a:gd name="T8" fmla="*/ 248 w 919"/>
                <a:gd name="T9" fmla="*/ 70 h 2293"/>
                <a:gd name="T10" fmla="*/ 255 w 919"/>
                <a:gd name="T11" fmla="*/ 141 h 2293"/>
                <a:gd name="T12" fmla="*/ 261 w 919"/>
                <a:gd name="T13" fmla="*/ 212 h 2293"/>
                <a:gd name="T14" fmla="*/ 264 w 919"/>
                <a:gd name="T15" fmla="*/ 282 h 2293"/>
                <a:gd name="T16" fmla="*/ 267 w 919"/>
                <a:gd name="T17" fmla="*/ 353 h 2293"/>
                <a:gd name="T18" fmla="*/ 271 w 919"/>
                <a:gd name="T19" fmla="*/ 424 h 2293"/>
                <a:gd name="T20" fmla="*/ 272 w 919"/>
                <a:gd name="T21" fmla="*/ 496 h 2293"/>
                <a:gd name="T22" fmla="*/ 273 w 919"/>
                <a:gd name="T23" fmla="*/ 567 h 2293"/>
                <a:gd name="T24" fmla="*/ 272 w 919"/>
                <a:gd name="T25" fmla="*/ 639 h 2293"/>
                <a:gd name="T26" fmla="*/ 271 w 919"/>
                <a:gd name="T27" fmla="*/ 710 h 2293"/>
                <a:gd name="T28" fmla="*/ 270 w 919"/>
                <a:gd name="T29" fmla="*/ 782 h 2293"/>
                <a:gd name="T30" fmla="*/ 266 w 919"/>
                <a:gd name="T31" fmla="*/ 854 h 2293"/>
                <a:gd name="T32" fmla="*/ 262 w 919"/>
                <a:gd name="T33" fmla="*/ 925 h 2293"/>
                <a:gd name="T34" fmla="*/ 257 w 919"/>
                <a:gd name="T35" fmla="*/ 997 h 2293"/>
                <a:gd name="T36" fmla="*/ 252 w 919"/>
                <a:gd name="T37" fmla="*/ 1069 h 2293"/>
                <a:gd name="T38" fmla="*/ 244 w 919"/>
                <a:gd name="T39" fmla="*/ 1141 h 2293"/>
                <a:gd name="T40" fmla="*/ 236 w 919"/>
                <a:gd name="T41" fmla="*/ 1213 h 2293"/>
                <a:gd name="T42" fmla="*/ 228 w 919"/>
                <a:gd name="T43" fmla="*/ 1285 h 2293"/>
                <a:gd name="T44" fmla="*/ 218 w 919"/>
                <a:gd name="T45" fmla="*/ 1357 h 2293"/>
                <a:gd name="T46" fmla="*/ 206 w 919"/>
                <a:gd name="T47" fmla="*/ 1429 h 2293"/>
                <a:gd name="T48" fmla="*/ 195 w 919"/>
                <a:gd name="T49" fmla="*/ 1502 h 2293"/>
                <a:gd name="T50" fmla="*/ 183 w 919"/>
                <a:gd name="T51" fmla="*/ 1574 h 2293"/>
                <a:gd name="T52" fmla="*/ 168 w 919"/>
                <a:gd name="T53" fmla="*/ 1646 h 2293"/>
                <a:gd name="T54" fmla="*/ 153 w 919"/>
                <a:gd name="T55" fmla="*/ 1718 h 2293"/>
                <a:gd name="T56" fmla="*/ 138 w 919"/>
                <a:gd name="T57" fmla="*/ 1790 h 2293"/>
                <a:gd name="T58" fmla="*/ 122 w 919"/>
                <a:gd name="T59" fmla="*/ 1862 h 2293"/>
                <a:gd name="T60" fmla="*/ 104 w 919"/>
                <a:gd name="T61" fmla="*/ 1934 h 2293"/>
                <a:gd name="T62" fmla="*/ 84 w 919"/>
                <a:gd name="T63" fmla="*/ 2006 h 2293"/>
                <a:gd name="T64" fmla="*/ 65 w 919"/>
                <a:gd name="T65" fmla="*/ 2078 h 2293"/>
                <a:gd name="T66" fmla="*/ 44 w 919"/>
                <a:gd name="T67" fmla="*/ 2150 h 2293"/>
                <a:gd name="T68" fmla="*/ 22 w 919"/>
                <a:gd name="T69" fmla="*/ 2221 h 2293"/>
                <a:gd name="T70" fmla="*/ 0 w 919"/>
                <a:gd name="T71" fmla="*/ 2293 h 2293"/>
                <a:gd name="T72" fmla="*/ 0 w 919"/>
                <a:gd name="T73" fmla="*/ 2293 h 2293"/>
                <a:gd name="T74" fmla="*/ 53 w 919"/>
                <a:gd name="T75" fmla="*/ 2255 h 2293"/>
                <a:gd name="T76" fmla="*/ 108 w 919"/>
                <a:gd name="T77" fmla="*/ 2216 h 2293"/>
                <a:gd name="T78" fmla="*/ 162 w 919"/>
                <a:gd name="T79" fmla="*/ 2179 h 2293"/>
                <a:gd name="T80" fmla="*/ 219 w 919"/>
                <a:gd name="T81" fmla="*/ 2142 h 2293"/>
                <a:gd name="T82" fmla="*/ 274 w 919"/>
                <a:gd name="T83" fmla="*/ 2106 h 2293"/>
                <a:gd name="T84" fmla="*/ 331 w 919"/>
                <a:gd name="T85" fmla="*/ 2071 h 2293"/>
                <a:gd name="T86" fmla="*/ 387 w 919"/>
                <a:gd name="T87" fmla="*/ 2036 h 2293"/>
                <a:gd name="T88" fmla="*/ 445 w 919"/>
                <a:gd name="T89" fmla="*/ 2001 h 2293"/>
                <a:gd name="T90" fmla="*/ 502 w 919"/>
                <a:gd name="T91" fmla="*/ 1969 h 2293"/>
                <a:gd name="T92" fmla="*/ 561 w 919"/>
                <a:gd name="T93" fmla="*/ 1935 h 2293"/>
                <a:gd name="T94" fmla="*/ 620 w 919"/>
                <a:gd name="T95" fmla="*/ 1904 h 2293"/>
                <a:gd name="T96" fmla="*/ 678 w 919"/>
                <a:gd name="T97" fmla="*/ 1872 h 2293"/>
                <a:gd name="T98" fmla="*/ 738 w 919"/>
                <a:gd name="T99" fmla="*/ 1842 h 2293"/>
                <a:gd name="T100" fmla="*/ 798 w 919"/>
                <a:gd name="T101" fmla="*/ 1811 h 2293"/>
                <a:gd name="T102" fmla="*/ 858 w 919"/>
                <a:gd name="T103" fmla="*/ 1782 h 2293"/>
                <a:gd name="T104" fmla="*/ 919 w 919"/>
                <a:gd name="T105" fmla="*/ 1753 h 2293"/>
                <a:gd name="T106" fmla="*/ 919 w 919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9" h="2293">
                  <a:moveTo>
                    <a:pt x="919" y="1753"/>
                  </a:moveTo>
                  <a:lnTo>
                    <a:pt x="919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8" y="70"/>
                  </a:lnTo>
                  <a:lnTo>
                    <a:pt x="255" y="141"/>
                  </a:lnTo>
                  <a:lnTo>
                    <a:pt x="261" y="212"/>
                  </a:lnTo>
                  <a:lnTo>
                    <a:pt x="264" y="282"/>
                  </a:lnTo>
                  <a:lnTo>
                    <a:pt x="267" y="353"/>
                  </a:lnTo>
                  <a:lnTo>
                    <a:pt x="271" y="424"/>
                  </a:lnTo>
                  <a:lnTo>
                    <a:pt x="272" y="496"/>
                  </a:lnTo>
                  <a:lnTo>
                    <a:pt x="273" y="567"/>
                  </a:lnTo>
                  <a:lnTo>
                    <a:pt x="272" y="639"/>
                  </a:lnTo>
                  <a:lnTo>
                    <a:pt x="271" y="710"/>
                  </a:lnTo>
                  <a:lnTo>
                    <a:pt x="270" y="782"/>
                  </a:lnTo>
                  <a:lnTo>
                    <a:pt x="266" y="854"/>
                  </a:lnTo>
                  <a:lnTo>
                    <a:pt x="262" y="925"/>
                  </a:lnTo>
                  <a:lnTo>
                    <a:pt x="257" y="997"/>
                  </a:lnTo>
                  <a:lnTo>
                    <a:pt x="252" y="1069"/>
                  </a:lnTo>
                  <a:lnTo>
                    <a:pt x="244" y="1141"/>
                  </a:lnTo>
                  <a:lnTo>
                    <a:pt x="236" y="1213"/>
                  </a:lnTo>
                  <a:lnTo>
                    <a:pt x="228" y="1285"/>
                  </a:lnTo>
                  <a:lnTo>
                    <a:pt x="218" y="1357"/>
                  </a:lnTo>
                  <a:lnTo>
                    <a:pt x="206" y="1429"/>
                  </a:lnTo>
                  <a:lnTo>
                    <a:pt x="195" y="1502"/>
                  </a:lnTo>
                  <a:lnTo>
                    <a:pt x="183" y="1574"/>
                  </a:lnTo>
                  <a:lnTo>
                    <a:pt x="168" y="1646"/>
                  </a:lnTo>
                  <a:lnTo>
                    <a:pt x="153" y="1718"/>
                  </a:lnTo>
                  <a:lnTo>
                    <a:pt x="138" y="1790"/>
                  </a:lnTo>
                  <a:lnTo>
                    <a:pt x="122" y="1862"/>
                  </a:lnTo>
                  <a:lnTo>
                    <a:pt x="104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9" y="2142"/>
                  </a:lnTo>
                  <a:lnTo>
                    <a:pt x="274" y="2106"/>
                  </a:lnTo>
                  <a:lnTo>
                    <a:pt x="331" y="2071"/>
                  </a:lnTo>
                  <a:lnTo>
                    <a:pt x="387" y="2036"/>
                  </a:lnTo>
                  <a:lnTo>
                    <a:pt x="445" y="2001"/>
                  </a:lnTo>
                  <a:lnTo>
                    <a:pt x="502" y="1969"/>
                  </a:lnTo>
                  <a:lnTo>
                    <a:pt x="561" y="1935"/>
                  </a:lnTo>
                  <a:lnTo>
                    <a:pt x="620" y="1904"/>
                  </a:lnTo>
                  <a:lnTo>
                    <a:pt x="678" y="1872"/>
                  </a:lnTo>
                  <a:lnTo>
                    <a:pt x="738" y="1842"/>
                  </a:lnTo>
                  <a:lnTo>
                    <a:pt x="798" y="1811"/>
                  </a:lnTo>
                  <a:lnTo>
                    <a:pt x="858" y="1782"/>
                  </a:lnTo>
                  <a:lnTo>
                    <a:pt x="919" y="1753"/>
                  </a:lnTo>
                  <a:lnTo>
                    <a:pt x="919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2" name="Freeform 10"/>
            <p:cNvSpPr>
              <a:spLocks/>
            </p:cNvSpPr>
            <p:nvPr userDrawn="1"/>
          </p:nvSpPr>
          <p:spPr bwMode="auto">
            <a:xfrm flipH="1">
              <a:off x="-1" y="3640138"/>
              <a:ext cx="1453361" cy="857250"/>
            </a:xfrm>
            <a:custGeom>
              <a:avLst/>
              <a:gdLst>
                <a:gd name="T0" fmla="*/ 919 w 919"/>
                <a:gd name="T1" fmla="*/ 378 h 540"/>
                <a:gd name="T2" fmla="*/ 919 w 919"/>
                <a:gd name="T3" fmla="*/ 378 h 540"/>
                <a:gd name="T4" fmla="*/ 858 w 919"/>
                <a:gd name="T5" fmla="*/ 368 h 540"/>
                <a:gd name="T6" fmla="*/ 798 w 919"/>
                <a:gd name="T7" fmla="*/ 356 h 540"/>
                <a:gd name="T8" fmla="*/ 738 w 919"/>
                <a:gd name="T9" fmla="*/ 342 h 540"/>
                <a:gd name="T10" fmla="*/ 678 w 919"/>
                <a:gd name="T11" fmla="*/ 327 h 540"/>
                <a:gd name="T12" fmla="*/ 620 w 919"/>
                <a:gd name="T13" fmla="*/ 309 h 540"/>
                <a:gd name="T14" fmla="*/ 561 w 919"/>
                <a:gd name="T15" fmla="*/ 290 h 540"/>
                <a:gd name="T16" fmla="*/ 502 w 919"/>
                <a:gd name="T17" fmla="*/ 270 h 540"/>
                <a:gd name="T18" fmla="*/ 444 w 919"/>
                <a:gd name="T19" fmla="*/ 247 h 540"/>
                <a:gd name="T20" fmla="*/ 386 w 919"/>
                <a:gd name="T21" fmla="*/ 223 h 540"/>
                <a:gd name="T22" fmla="*/ 330 w 919"/>
                <a:gd name="T23" fmla="*/ 196 h 540"/>
                <a:gd name="T24" fmla="*/ 273 w 919"/>
                <a:gd name="T25" fmla="*/ 167 h 540"/>
                <a:gd name="T26" fmla="*/ 217 w 919"/>
                <a:gd name="T27" fmla="*/ 138 h 540"/>
                <a:gd name="T28" fmla="*/ 161 w 919"/>
                <a:gd name="T29" fmla="*/ 107 h 540"/>
                <a:gd name="T30" fmla="*/ 107 w 919"/>
                <a:gd name="T31" fmla="*/ 73 h 540"/>
                <a:gd name="T32" fmla="*/ 53 w 919"/>
                <a:gd name="T33" fmla="*/ 37 h 540"/>
                <a:gd name="T34" fmla="*/ 0 w 919"/>
                <a:gd name="T35" fmla="*/ 0 h 540"/>
                <a:gd name="T36" fmla="*/ 0 w 919"/>
                <a:gd name="T37" fmla="*/ 0 h 540"/>
                <a:gd name="T38" fmla="*/ 55 w 919"/>
                <a:gd name="T39" fmla="*/ 39 h 540"/>
                <a:gd name="T40" fmla="*/ 110 w 919"/>
                <a:gd name="T41" fmla="*/ 79 h 540"/>
                <a:gd name="T42" fmla="*/ 166 w 919"/>
                <a:gd name="T43" fmla="*/ 116 h 540"/>
                <a:gd name="T44" fmla="*/ 222 w 919"/>
                <a:gd name="T45" fmla="*/ 153 h 540"/>
                <a:gd name="T46" fmla="*/ 279 w 919"/>
                <a:gd name="T47" fmla="*/ 190 h 540"/>
                <a:gd name="T48" fmla="*/ 335 w 919"/>
                <a:gd name="T49" fmla="*/ 225 h 540"/>
                <a:gd name="T50" fmla="*/ 393 w 919"/>
                <a:gd name="T51" fmla="*/ 260 h 540"/>
                <a:gd name="T52" fmla="*/ 450 w 919"/>
                <a:gd name="T53" fmla="*/ 295 h 540"/>
                <a:gd name="T54" fmla="*/ 508 w 919"/>
                <a:gd name="T55" fmla="*/ 327 h 540"/>
                <a:gd name="T56" fmla="*/ 566 w 919"/>
                <a:gd name="T57" fmla="*/ 360 h 540"/>
                <a:gd name="T58" fmla="*/ 624 w 919"/>
                <a:gd name="T59" fmla="*/ 392 h 540"/>
                <a:gd name="T60" fmla="*/ 682 w 919"/>
                <a:gd name="T61" fmla="*/ 423 h 540"/>
                <a:gd name="T62" fmla="*/ 741 w 919"/>
                <a:gd name="T63" fmla="*/ 453 h 540"/>
                <a:gd name="T64" fmla="*/ 800 w 919"/>
                <a:gd name="T65" fmla="*/ 482 h 540"/>
                <a:gd name="T66" fmla="*/ 859 w 919"/>
                <a:gd name="T67" fmla="*/ 512 h 540"/>
                <a:gd name="T68" fmla="*/ 919 w 919"/>
                <a:gd name="T69" fmla="*/ 540 h 540"/>
                <a:gd name="T70" fmla="*/ 919 w 919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540">
                  <a:moveTo>
                    <a:pt x="919" y="378"/>
                  </a:moveTo>
                  <a:lnTo>
                    <a:pt x="919" y="378"/>
                  </a:lnTo>
                  <a:lnTo>
                    <a:pt x="858" y="368"/>
                  </a:lnTo>
                  <a:lnTo>
                    <a:pt x="798" y="356"/>
                  </a:lnTo>
                  <a:lnTo>
                    <a:pt x="738" y="342"/>
                  </a:lnTo>
                  <a:lnTo>
                    <a:pt x="678" y="327"/>
                  </a:lnTo>
                  <a:lnTo>
                    <a:pt x="620" y="309"/>
                  </a:lnTo>
                  <a:lnTo>
                    <a:pt x="561" y="290"/>
                  </a:lnTo>
                  <a:lnTo>
                    <a:pt x="502" y="270"/>
                  </a:lnTo>
                  <a:lnTo>
                    <a:pt x="444" y="247"/>
                  </a:lnTo>
                  <a:lnTo>
                    <a:pt x="386" y="223"/>
                  </a:lnTo>
                  <a:lnTo>
                    <a:pt x="330" y="196"/>
                  </a:lnTo>
                  <a:lnTo>
                    <a:pt x="273" y="167"/>
                  </a:lnTo>
                  <a:lnTo>
                    <a:pt x="217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6" y="116"/>
                  </a:lnTo>
                  <a:lnTo>
                    <a:pt x="222" y="153"/>
                  </a:lnTo>
                  <a:lnTo>
                    <a:pt x="279" y="190"/>
                  </a:lnTo>
                  <a:lnTo>
                    <a:pt x="335" y="225"/>
                  </a:lnTo>
                  <a:lnTo>
                    <a:pt x="393" y="260"/>
                  </a:lnTo>
                  <a:lnTo>
                    <a:pt x="450" y="295"/>
                  </a:lnTo>
                  <a:lnTo>
                    <a:pt x="508" y="327"/>
                  </a:lnTo>
                  <a:lnTo>
                    <a:pt x="566" y="360"/>
                  </a:lnTo>
                  <a:lnTo>
                    <a:pt x="624" y="392"/>
                  </a:lnTo>
                  <a:lnTo>
                    <a:pt x="682" y="423"/>
                  </a:lnTo>
                  <a:lnTo>
                    <a:pt x="741" y="453"/>
                  </a:lnTo>
                  <a:lnTo>
                    <a:pt x="800" y="482"/>
                  </a:lnTo>
                  <a:lnTo>
                    <a:pt x="859" y="512"/>
                  </a:lnTo>
                  <a:lnTo>
                    <a:pt x="919" y="540"/>
                  </a:lnTo>
                  <a:lnTo>
                    <a:pt x="919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3" name="Freeform 11"/>
            <p:cNvSpPr>
              <a:spLocks/>
            </p:cNvSpPr>
            <p:nvPr userDrawn="1"/>
          </p:nvSpPr>
          <p:spPr bwMode="auto">
            <a:xfrm flipH="1">
              <a:off x="1453360" y="0"/>
              <a:ext cx="2913048" cy="3640138"/>
            </a:xfrm>
            <a:custGeom>
              <a:avLst/>
              <a:gdLst>
                <a:gd name="T0" fmla="*/ 1069 w 1842"/>
                <a:gd name="T1" fmla="*/ 1236 h 2293"/>
                <a:gd name="T2" fmla="*/ 1047 w 1842"/>
                <a:gd name="T3" fmla="*/ 1163 h 2293"/>
                <a:gd name="T4" fmla="*/ 1028 w 1842"/>
                <a:gd name="T5" fmla="*/ 1089 h 2293"/>
                <a:gd name="T6" fmla="*/ 1009 w 1842"/>
                <a:gd name="T7" fmla="*/ 1014 h 2293"/>
                <a:gd name="T8" fmla="*/ 996 w 1842"/>
                <a:gd name="T9" fmla="*/ 938 h 2293"/>
                <a:gd name="T10" fmla="*/ 983 w 1842"/>
                <a:gd name="T11" fmla="*/ 862 h 2293"/>
                <a:gd name="T12" fmla="*/ 974 w 1842"/>
                <a:gd name="T13" fmla="*/ 785 h 2293"/>
                <a:gd name="T14" fmla="*/ 969 w 1842"/>
                <a:gd name="T15" fmla="*/ 708 h 2293"/>
                <a:gd name="T16" fmla="*/ 965 w 1842"/>
                <a:gd name="T17" fmla="*/ 630 h 2293"/>
                <a:gd name="T18" fmla="*/ 965 w 1842"/>
                <a:gd name="T19" fmla="*/ 551 h 2293"/>
                <a:gd name="T20" fmla="*/ 968 w 1842"/>
                <a:gd name="T21" fmla="*/ 473 h 2293"/>
                <a:gd name="T22" fmla="*/ 973 w 1842"/>
                <a:gd name="T23" fmla="*/ 394 h 2293"/>
                <a:gd name="T24" fmla="*/ 982 w 1842"/>
                <a:gd name="T25" fmla="*/ 315 h 2293"/>
                <a:gd name="T26" fmla="*/ 995 w 1842"/>
                <a:gd name="T27" fmla="*/ 236 h 2293"/>
                <a:gd name="T28" fmla="*/ 1009 w 1842"/>
                <a:gd name="T29" fmla="*/ 158 h 2293"/>
                <a:gd name="T30" fmla="*/ 1028 w 1842"/>
                <a:gd name="T31" fmla="*/ 79 h 2293"/>
                <a:gd name="T32" fmla="*/ 1048 w 1842"/>
                <a:gd name="T33" fmla="*/ 0 h 2293"/>
                <a:gd name="T34" fmla="*/ 0 w 1842"/>
                <a:gd name="T35" fmla="*/ 0 h 2293"/>
                <a:gd name="T36" fmla="*/ 79 w 1842"/>
                <a:gd name="T37" fmla="*/ 174 h 2293"/>
                <a:gd name="T38" fmla="*/ 162 w 1842"/>
                <a:gd name="T39" fmla="*/ 345 h 2293"/>
                <a:gd name="T40" fmla="*/ 253 w 1842"/>
                <a:gd name="T41" fmla="*/ 512 h 2293"/>
                <a:gd name="T42" fmla="*/ 348 w 1842"/>
                <a:gd name="T43" fmla="*/ 675 h 2293"/>
                <a:gd name="T44" fmla="*/ 447 w 1842"/>
                <a:gd name="T45" fmla="*/ 835 h 2293"/>
                <a:gd name="T46" fmla="*/ 552 w 1842"/>
                <a:gd name="T47" fmla="*/ 989 h 2293"/>
                <a:gd name="T48" fmla="*/ 662 w 1842"/>
                <a:gd name="T49" fmla="*/ 1140 h 2293"/>
                <a:gd name="T50" fmla="*/ 777 w 1842"/>
                <a:gd name="T51" fmla="*/ 1286 h 2293"/>
                <a:gd name="T52" fmla="*/ 895 w 1842"/>
                <a:gd name="T53" fmla="*/ 1428 h 2293"/>
                <a:gd name="T54" fmla="*/ 1018 w 1842"/>
                <a:gd name="T55" fmla="*/ 1565 h 2293"/>
                <a:gd name="T56" fmla="*/ 1146 w 1842"/>
                <a:gd name="T57" fmla="*/ 1699 h 2293"/>
                <a:gd name="T58" fmla="*/ 1277 w 1842"/>
                <a:gd name="T59" fmla="*/ 1827 h 2293"/>
                <a:gd name="T60" fmla="*/ 1413 w 1842"/>
                <a:gd name="T61" fmla="*/ 1951 h 2293"/>
                <a:gd name="T62" fmla="*/ 1552 w 1842"/>
                <a:gd name="T63" fmla="*/ 2069 h 2293"/>
                <a:gd name="T64" fmla="*/ 1695 w 1842"/>
                <a:gd name="T65" fmla="*/ 2184 h 2293"/>
                <a:gd name="T66" fmla="*/ 1842 w 1842"/>
                <a:gd name="T67" fmla="*/ 2293 h 2293"/>
                <a:gd name="T68" fmla="*/ 1809 w 1842"/>
                <a:gd name="T69" fmla="*/ 2269 h 2293"/>
                <a:gd name="T70" fmla="*/ 1745 w 1842"/>
                <a:gd name="T71" fmla="*/ 2219 h 2293"/>
                <a:gd name="T72" fmla="*/ 1683 w 1842"/>
                <a:gd name="T73" fmla="*/ 2167 h 2293"/>
                <a:gd name="T74" fmla="*/ 1623 w 1842"/>
                <a:gd name="T75" fmla="*/ 2112 h 2293"/>
                <a:gd name="T76" fmla="*/ 1564 w 1842"/>
                <a:gd name="T77" fmla="*/ 2054 h 2293"/>
                <a:gd name="T78" fmla="*/ 1509 w 1842"/>
                <a:gd name="T79" fmla="*/ 1995 h 2293"/>
                <a:gd name="T80" fmla="*/ 1454 w 1842"/>
                <a:gd name="T81" fmla="*/ 1933 h 2293"/>
                <a:gd name="T82" fmla="*/ 1402 w 1842"/>
                <a:gd name="T83" fmla="*/ 1869 h 2293"/>
                <a:gd name="T84" fmla="*/ 1354 w 1842"/>
                <a:gd name="T85" fmla="*/ 1801 h 2293"/>
                <a:gd name="T86" fmla="*/ 1306 w 1842"/>
                <a:gd name="T87" fmla="*/ 1733 h 2293"/>
                <a:gd name="T88" fmla="*/ 1262 w 1842"/>
                <a:gd name="T89" fmla="*/ 1662 h 2293"/>
                <a:gd name="T90" fmla="*/ 1222 w 1842"/>
                <a:gd name="T91" fmla="*/ 1590 h 2293"/>
                <a:gd name="T92" fmla="*/ 1182 w 1842"/>
                <a:gd name="T93" fmla="*/ 1514 h 2293"/>
                <a:gd name="T94" fmla="*/ 1147 w 1842"/>
                <a:gd name="T95" fmla="*/ 1437 h 2293"/>
                <a:gd name="T96" fmla="*/ 1113 w 1842"/>
                <a:gd name="T97" fmla="*/ 1358 h 2293"/>
                <a:gd name="T98" fmla="*/ 1084 w 1842"/>
                <a:gd name="T99" fmla="*/ 1277 h 2293"/>
                <a:gd name="T100" fmla="*/ 1069 w 1842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2" h="2293">
                  <a:moveTo>
                    <a:pt x="1069" y="1236"/>
                  </a:moveTo>
                  <a:lnTo>
                    <a:pt x="1069" y="1236"/>
                  </a:lnTo>
                  <a:lnTo>
                    <a:pt x="1058" y="1199"/>
                  </a:lnTo>
                  <a:lnTo>
                    <a:pt x="1047" y="1163"/>
                  </a:lnTo>
                  <a:lnTo>
                    <a:pt x="1037" y="1126"/>
                  </a:lnTo>
                  <a:lnTo>
                    <a:pt x="1028" y="1089"/>
                  </a:lnTo>
                  <a:lnTo>
                    <a:pt x="1018" y="1051"/>
                  </a:lnTo>
                  <a:lnTo>
                    <a:pt x="1009" y="1014"/>
                  </a:lnTo>
                  <a:lnTo>
                    <a:pt x="1003" y="975"/>
                  </a:lnTo>
                  <a:lnTo>
                    <a:pt x="996" y="938"/>
                  </a:lnTo>
                  <a:lnTo>
                    <a:pt x="989" y="900"/>
                  </a:lnTo>
                  <a:lnTo>
                    <a:pt x="983" y="862"/>
                  </a:lnTo>
                  <a:lnTo>
                    <a:pt x="979" y="824"/>
                  </a:lnTo>
                  <a:lnTo>
                    <a:pt x="974" y="785"/>
                  </a:lnTo>
                  <a:lnTo>
                    <a:pt x="971" y="746"/>
                  </a:lnTo>
                  <a:lnTo>
                    <a:pt x="969" y="708"/>
                  </a:lnTo>
                  <a:lnTo>
                    <a:pt x="967" y="668"/>
                  </a:lnTo>
                  <a:lnTo>
                    <a:pt x="965" y="630"/>
                  </a:lnTo>
                  <a:lnTo>
                    <a:pt x="965" y="591"/>
                  </a:lnTo>
                  <a:lnTo>
                    <a:pt x="965" y="551"/>
                  </a:lnTo>
                  <a:lnTo>
                    <a:pt x="967" y="512"/>
                  </a:lnTo>
                  <a:lnTo>
                    <a:pt x="968" y="473"/>
                  </a:lnTo>
                  <a:lnTo>
                    <a:pt x="971" y="433"/>
                  </a:lnTo>
                  <a:lnTo>
                    <a:pt x="973" y="394"/>
                  </a:lnTo>
                  <a:lnTo>
                    <a:pt x="978" y="354"/>
                  </a:lnTo>
                  <a:lnTo>
                    <a:pt x="982" y="315"/>
                  </a:lnTo>
                  <a:lnTo>
                    <a:pt x="988" y="276"/>
                  </a:lnTo>
                  <a:lnTo>
                    <a:pt x="995" y="236"/>
                  </a:lnTo>
                  <a:lnTo>
                    <a:pt x="1002" y="197"/>
                  </a:lnTo>
                  <a:lnTo>
                    <a:pt x="1009" y="158"/>
                  </a:lnTo>
                  <a:lnTo>
                    <a:pt x="1017" y="118"/>
                  </a:lnTo>
                  <a:lnTo>
                    <a:pt x="1028" y="79"/>
                  </a:lnTo>
                  <a:lnTo>
                    <a:pt x="1038" y="39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1" y="260"/>
                  </a:lnTo>
                  <a:lnTo>
                    <a:pt x="162" y="345"/>
                  </a:lnTo>
                  <a:lnTo>
                    <a:pt x="208" y="430"/>
                  </a:lnTo>
                  <a:lnTo>
                    <a:pt x="253" y="512"/>
                  </a:lnTo>
                  <a:lnTo>
                    <a:pt x="299" y="594"/>
                  </a:lnTo>
                  <a:lnTo>
                    <a:pt x="348" y="675"/>
                  </a:lnTo>
                  <a:lnTo>
                    <a:pt x="397" y="755"/>
                  </a:lnTo>
                  <a:lnTo>
                    <a:pt x="447" y="835"/>
                  </a:lnTo>
                  <a:lnTo>
                    <a:pt x="499" y="912"/>
                  </a:lnTo>
                  <a:lnTo>
                    <a:pt x="552" y="989"/>
                  </a:lnTo>
                  <a:lnTo>
                    <a:pt x="606" y="1065"/>
                  </a:lnTo>
                  <a:lnTo>
                    <a:pt x="662" y="1140"/>
                  </a:lnTo>
                  <a:lnTo>
                    <a:pt x="719" y="1214"/>
                  </a:lnTo>
                  <a:lnTo>
                    <a:pt x="777" y="1286"/>
                  </a:lnTo>
                  <a:lnTo>
                    <a:pt x="836" y="1358"/>
                  </a:lnTo>
                  <a:lnTo>
                    <a:pt x="895" y="1428"/>
                  </a:lnTo>
                  <a:lnTo>
                    <a:pt x="956" y="1497"/>
                  </a:lnTo>
                  <a:lnTo>
                    <a:pt x="1018" y="1565"/>
                  </a:lnTo>
                  <a:lnTo>
                    <a:pt x="1082" y="1632"/>
                  </a:lnTo>
                  <a:lnTo>
                    <a:pt x="1146" y="1699"/>
                  </a:lnTo>
                  <a:lnTo>
                    <a:pt x="1212" y="1763"/>
                  </a:lnTo>
                  <a:lnTo>
                    <a:pt x="1277" y="1827"/>
                  </a:lnTo>
                  <a:lnTo>
                    <a:pt x="1345" y="1889"/>
                  </a:lnTo>
                  <a:lnTo>
                    <a:pt x="1413" y="1951"/>
                  </a:lnTo>
                  <a:lnTo>
                    <a:pt x="1482" y="2010"/>
                  </a:lnTo>
                  <a:lnTo>
                    <a:pt x="1552" y="2069"/>
                  </a:lnTo>
                  <a:lnTo>
                    <a:pt x="1623" y="2127"/>
                  </a:lnTo>
                  <a:lnTo>
                    <a:pt x="1695" y="2184"/>
                  </a:lnTo>
                  <a:lnTo>
                    <a:pt x="1767" y="2239"/>
                  </a:lnTo>
                  <a:lnTo>
                    <a:pt x="1842" y="2293"/>
                  </a:lnTo>
                  <a:lnTo>
                    <a:pt x="1842" y="2293"/>
                  </a:lnTo>
                  <a:lnTo>
                    <a:pt x="1809" y="2269"/>
                  </a:lnTo>
                  <a:lnTo>
                    <a:pt x="1776" y="2244"/>
                  </a:lnTo>
                  <a:lnTo>
                    <a:pt x="1745" y="2219"/>
                  </a:lnTo>
                  <a:lnTo>
                    <a:pt x="1713" y="2193"/>
                  </a:lnTo>
                  <a:lnTo>
                    <a:pt x="1683" y="2167"/>
                  </a:lnTo>
                  <a:lnTo>
                    <a:pt x="1652" y="2139"/>
                  </a:lnTo>
                  <a:lnTo>
                    <a:pt x="1623" y="2112"/>
                  </a:lnTo>
                  <a:lnTo>
                    <a:pt x="1593" y="2084"/>
                  </a:lnTo>
                  <a:lnTo>
                    <a:pt x="1564" y="2054"/>
                  </a:lnTo>
                  <a:lnTo>
                    <a:pt x="1536" y="2025"/>
                  </a:lnTo>
                  <a:lnTo>
                    <a:pt x="1509" y="1995"/>
                  </a:lnTo>
                  <a:lnTo>
                    <a:pt x="1482" y="1963"/>
                  </a:lnTo>
                  <a:lnTo>
                    <a:pt x="1454" y="1933"/>
                  </a:lnTo>
                  <a:lnTo>
                    <a:pt x="1428" y="1900"/>
                  </a:lnTo>
                  <a:lnTo>
                    <a:pt x="1402" y="1869"/>
                  </a:lnTo>
                  <a:lnTo>
                    <a:pt x="1378" y="1835"/>
                  </a:lnTo>
                  <a:lnTo>
                    <a:pt x="1354" y="1801"/>
                  </a:lnTo>
                  <a:lnTo>
                    <a:pt x="1330" y="1767"/>
                  </a:lnTo>
                  <a:lnTo>
                    <a:pt x="1306" y="1733"/>
                  </a:lnTo>
                  <a:lnTo>
                    <a:pt x="1285" y="1698"/>
                  </a:lnTo>
                  <a:lnTo>
                    <a:pt x="1262" y="1662"/>
                  </a:lnTo>
                  <a:lnTo>
                    <a:pt x="1242" y="1626"/>
                  </a:lnTo>
                  <a:lnTo>
                    <a:pt x="1222" y="1590"/>
                  </a:lnTo>
                  <a:lnTo>
                    <a:pt x="1201" y="1551"/>
                  </a:lnTo>
                  <a:lnTo>
                    <a:pt x="1182" y="1514"/>
                  </a:lnTo>
                  <a:lnTo>
                    <a:pt x="1164" y="1476"/>
                  </a:lnTo>
                  <a:lnTo>
                    <a:pt x="1147" y="1437"/>
                  </a:lnTo>
                  <a:lnTo>
                    <a:pt x="1130" y="1398"/>
                  </a:lnTo>
                  <a:lnTo>
                    <a:pt x="1113" y="1358"/>
                  </a:lnTo>
                  <a:lnTo>
                    <a:pt x="1099" y="1319"/>
                  </a:lnTo>
                  <a:lnTo>
                    <a:pt x="1084" y="1277"/>
                  </a:lnTo>
                  <a:lnTo>
                    <a:pt x="1069" y="1236"/>
                  </a:lnTo>
                  <a:lnTo>
                    <a:pt x="1069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4" name="Freeform 12"/>
            <p:cNvSpPr>
              <a:spLocks/>
            </p:cNvSpPr>
            <p:nvPr userDrawn="1"/>
          </p:nvSpPr>
          <p:spPr bwMode="auto">
            <a:xfrm flipH="1">
              <a:off x="1453360" y="3640138"/>
              <a:ext cx="1605181" cy="1503363"/>
            </a:xfrm>
            <a:custGeom>
              <a:avLst/>
              <a:gdLst>
                <a:gd name="T0" fmla="*/ 605 w 1015"/>
                <a:gd name="T1" fmla="*/ 947 h 947"/>
                <a:gd name="T2" fmla="*/ 605 w 1015"/>
                <a:gd name="T3" fmla="*/ 947 h 947"/>
                <a:gd name="T4" fmla="*/ 635 w 1015"/>
                <a:gd name="T5" fmla="*/ 890 h 947"/>
                <a:gd name="T6" fmla="*/ 666 w 1015"/>
                <a:gd name="T7" fmla="*/ 832 h 947"/>
                <a:gd name="T8" fmla="*/ 695 w 1015"/>
                <a:gd name="T9" fmla="*/ 775 h 947"/>
                <a:gd name="T10" fmla="*/ 725 w 1015"/>
                <a:gd name="T11" fmla="*/ 716 h 947"/>
                <a:gd name="T12" fmla="*/ 753 w 1015"/>
                <a:gd name="T13" fmla="*/ 658 h 947"/>
                <a:gd name="T14" fmla="*/ 780 w 1015"/>
                <a:gd name="T15" fmla="*/ 599 h 947"/>
                <a:gd name="T16" fmla="*/ 806 w 1015"/>
                <a:gd name="T17" fmla="*/ 541 h 947"/>
                <a:gd name="T18" fmla="*/ 832 w 1015"/>
                <a:gd name="T19" fmla="*/ 481 h 947"/>
                <a:gd name="T20" fmla="*/ 858 w 1015"/>
                <a:gd name="T21" fmla="*/ 423 h 947"/>
                <a:gd name="T22" fmla="*/ 881 w 1015"/>
                <a:gd name="T23" fmla="*/ 363 h 947"/>
                <a:gd name="T24" fmla="*/ 906 w 1015"/>
                <a:gd name="T25" fmla="*/ 302 h 947"/>
                <a:gd name="T26" fmla="*/ 929 w 1015"/>
                <a:gd name="T27" fmla="*/ 243 h 947"/>
                <a:gd name="T28" fmla="*/ 952 w 1015"/>
                <a:gd name="T29" fmla="*/ 182 h 947"/>
                <a:gd name="T30" fmla="*/ 973 w 1015"/>
                <a:gd name="T31" fmla="*/ 121 h 947"/>
                <a:gd name="T32" fmla="*/ 994 w 1015"/>
                <a:gd name="T33" fmla="*/ 61 h 947"/>
                <a:gd name="T34" fmla="*/ 1015 w 1015"/>
                <a:gd name="T35" fmla="*/ 0 h 947"/>
                <a:gd name="T36" fmla="*/ 1015 w 1015"/>
                <a:gd name="T37" fmla="*/ 0 h 947"/>
                <a:gd name="T38" fmla="*/ 1015 w 1015"/>
                <a:gd name="T39" fmla="*/ 0 h 947"/>
                <a:gd name="T40" fmla="*/ 942 w 1015"/>
                <a:gd name="T41" fmla="*/ 53 h 947"/>
                <a:gd name="T42" fmla="*/ 871 w 1015"/>
                <a:gd name="T43" fmla="*/ 107 h 947"/>
                <a:gd name="T44" fmla="*/ 802 w 1015"/>
                <a:gd name="T45" fmla="*/ 161 h 947"/>
                <a:gd name="T46" fmla="*/ 734 w 1015"/>
                <a:gd name="T47" fmla="*/ 217 h 947"/>
                <a:gd name="T48" fmla="*/ 667 w 1015"/>
                <a:gd name="T49" fmla="*/ 273 h 947"/>
                <a:gd name="T50" fmla="*/ 600 w 1015"/>
                <a:gd name="T51" fmla="*/ 329 h 947"/>
                <a:gd name="T52" fmla="*/ 535 w 1015"/>
                <a:gd name="T53" fmla="*/ 388 h 947"/>
                <a:gd name="T54" fmla="*/ 472 w 1015"/>
                <a:gd name="T55" fmla="*/ 446 h 947"/>
                <a:gd name="T56" fmla="*/ 408 w 1015"/>
                <a:gd name="T57" fmla="*/ 507 h 947"/>
                <a:gd name="T58" fmla="*/ 346 w 1015"/>
                <a:gd name="T59" fmla="*/ 567 h 947"/>
                <a:gd name="T60" fmla="*/ 285 w 1015"/>
                <a:gd name="T61" fmla="*/ 629 h 947"/>
                <a:gd name="T62" fmla="*/ 227 w 1015"/>
                <a:gd name="T63" fmla="*/ 691 h 947"/>
                <a:gd name="T64" fmla="*/ 168 w 1015"/>
                <a:gd name="T65" fmla="*/ 754 h 947"/>
                <a:gd name="T66" fmla="*/ 110 w 1015"/>
                <a:gd name="T67" fmla="*/ 818 h 947"/>
                <a:gd name="T68" fmla="*/ 54 w 1015"/>
                <a:gd name="T69" fmla="*/ 882 h 947"/>
                <a:gd name="T70" fmla="*/ 0 w 1015"/>
                <a:gd name="T71" fmla="*/ 947 h 947"/>
                <a:gd name="T72" fmla="*/ 605 w 1015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5" h="947">
                  <a:moveTo>
                    <a:pt x="605" y="947"/>
                  </a:moveTo>
                  <a:lnTo>
                    <a:pt x="605" y="947"/>
                  </a:lnTo>
                  <a:lnTo>
                    <a:pt x="635" y="890"/>
                  </a:lnTo>
                  <a:lnTo>
                    <a:pt x="666" y="832"/>
                  </a:lnTo>
                  <a:lnTo>
                    <a:pt x="695" y="775"/>
                  </a:lnTo>
                  <a:lnTo>
                    <a:pt x="725" y="716"/>
                  </a:lnTo>
                  <a:lnTo>
                    <a:pt x="753" y="658"/>
                  </a:lnTo>
                  <a:lnTo>
                    <a:pt x="780" y="599"/>
                  </a:lnTo>
                  <a:lnTo>
                    <a:pt x="806" y="541"/>
                  </a:lnTo>
                  <a:lnTo>
                    <a:pt x="832" y="481"/>
                  </a:lnTo>
                  <a:lnTo>
                    <a:pt x="858" y="423"/>
                  </a:lnTo>
                  <a:lnTo>
                    <a:pt x="881" y="363"/>
                  </a:lnTo>
                  <a:lnTo>
                    <a:pt x="906" y="302"/>
                  </a:lnTo>
                  <a:lnTo>
                    <a:pt x="929" y="243"/>
                  </a:lnTo>
                  <a:lnTo>
                    <a:pt x="952" y="182"/>
                  </a:lnTo>
                  <a:lnTo>
                    <a:pt x="973" y="121"/>
                  </a:lnTo>
                  <a:lnTo>
                    <a:pt x="994" y="61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942" y="53"/>
                  </a:lnTo>
                  <a:lnTo>
                    <a:pt x="871" y="107"/>
                  </a:lnTo>
                  <a:lnTo>
                    <a:pt x="802" y="161"/>
                  </a:lnTo>
                  <a:lnTo>
                    <a:pt x="734" y="217"/>
                  </a:lnTo>
                  <a:lnTo>
                    <a:pt x="667" y="273"/>
                  </a:lnTo>
                  <a:lnTo>
                    <a:pt x="600" y="329"/>
                  </a:lnTo>
                  <a:lnTo>
                    <a:pt x="535" y="388"/>
                  </a:lnTo>
                  <a:lnTo>
                    <a:pt x="472" y="446"/>
                  </a:lnTo>
                  <a:lnTo>
                    <a:pt x="408" y="507"/>
                  </a:lnTo>
                  <a:lnTo>
                    <a:pt x="346" y="567"/>
                  </a:lnTo>
                  <a:lnTo>
                    <a:pt x="285" y="629"/>
                  </a:lnTo>
                  <a:lnTo>
                    <a:pt x="227" y="691"/>
                  </a:lnTo>
                  <a:lnTo>
                    <a:pt x="168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5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341010"/>
            <a:ext cx="6178703" cy="1866900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550811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CCC6C89A-EB61-4042-B19C-8A683577C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6010333"/>
            <a:ext cx="3217068" cy="6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/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texten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2326511"/>
            <a:ext cx="4385897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Lisää teksti napsauttamalla</a:t>
            </a:r>
          </a:p>
          <a:p>
            <a:pPr lvl="2"/>
            <a:r>
              <a:rPr lang="fi-FI" dirty="0"/>
              <a:t>Lisää teksti napsauttamalla</a:t>
            </a:r>
          </a:p>
          <a:p>
            <a:pPr lvl="3"/>
            <a:r>
              <a:rPr lang="fi-FI" dirty="0"/>
              <a:t>Lisää teksti napsauttamalla</a:t>
            </a:r>
          </a:p>
          <a:p>
            <a:pPr lvl="4"/>
            <a:r>
              <a:rPr lang="fi-FI" dirty="0"/>
              <a:t>Lisää teksti napsauttamalla</a:t>
            </a:r>
          </a:p>
          <a:p>
            <a:pPr lvl="5"/>
            <a:r>
              <a:rPr lang="fi-FI" dirty="0"/>
              <a:t>Lisää teksti napsauttamalla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9F93FDB1-A50B-4EA5-BA80-557DB725D07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772101" y="762946"/>
            <a:ext cx="4385896" cy="1563564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371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texten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762946"/>
            <a:ext cx="4385897" cy="54140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Infoga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bild</a:t>
            </a:r>
          </a:p>
        </p:txBody>
      </p:sp>
    </p:spTree>
    <p:extLst>
      <p:ext uri="{BB962C8B-B14F-4D97-AF65-F5344CB8AC3E}">
        <p14:creationId xmlns:p14="http://schemas.microsoft.com/office/powerpoint/2010/main" val="416645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Lisää otsikko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Lisää teksti napsauttamalla</a:t>
            </a:r>
          </a:p>
          <a:p>
            <a:pPr lvl="2"/>
            <a:r>
              <a:rPr lang="fi-FI" dirty="0"/>
              <a:t>Lisää teksti napsauttamalla</a:t>
            </a:r>
          </a:p>
          <a:p>
            <a:pPr lvl="3"/>
            <a:r>
              <a:rPr lang="fi-FI" dirty="0"/>
              <a:t>Lisää teksti napsauttamalla</a:t>
            </a:r>
          </a:p>
          <a:p>
            <a:pPr lvl="4"/>
            <a:r>
              <a:rPr lang="fi-FI" dirty="0"/>
              <a:t>Lisää teksti napsauttamalla</a:t>
            </a:r>
          </a:p>
          <a:p>
            <a:pPr lvl="5"/>
            <a:r>
              <a:rPr lang="fi-FI" dirty="0"/>
              <a:t>Lisää teksti napsauttamalla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762946"/>
            <a:ext cx="4385897" cy="54140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73309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513" y="1412596"/>
            <a:ext cx="6585086" cy="1486918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51513" y="2922664"/>
            <a:ext cx="6585086" cy="148691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28363" y="4687014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28363" y="5047808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292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401E9D20-456C-4DF8-BE33-5763E599FA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08" t="7257" r="2663" b="7474"/>
          <a:stretch/>
        </p:blipFill>
        <p:spPr>
          <a:xfrm>
            <a:off x="2627391" y="0"/>
            <a:ext cx="9564610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621CD312-6FC1-4BBF-800D-A161539795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8800" y="555585"/>
            <a:ext cx="9769034" cy="576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939" y="1412596"/>
            <a:ext cx="6585086" cy="1486918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39939" y="2922664"/>
            <a:ext cx="6585086" cy="148691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16789" y="4687014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16789" y="5047808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6329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0B87C92-9C61-425E-9264-84BE77EBAE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578" t="7280" r="2964" b="8136"/>
          <a:stretch/>
        </p:blipFill>
        <p:spPr>
          <a:xfrm>
            <a:off x="2511709" y="1"/>
            <a:ext cx="9680292" cy="685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9044" y="555585"/>
            <a:ext cx="10428790" cy="576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939" y="1412596"/>
            <a:ext cx="6585086" cy="1486918"/>
          </a:xfrm>
        </p:spPr>
        <p:txBody>
          <a:bodyPr anchor="b">
            <a:normAutofit/>
          </a:bodyPr>
          <a:lstStyle>
            <a:lvl1pPr>
              <a:defRPr sz="4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39939" y="2922664"/>
            <a:ext cx="6585086" cy="148691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16789" y="4687014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16789" y="5047808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38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/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87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7AAD77-E012-4221-83A5-D7ADEB8D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90" y="762946"/>
            <a:ext cx="9125505" cy="9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1F2BC0-DD14-447B-BE79-5BFE77A3D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3390" y="1807336"/>
            <a:ext cx="91255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35314FF-C2D7-405B-A15B-6B537B96F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6216" y="552066"/>
            <a:ext cx="613457" cy="515001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AE9BA5D-CB1F-42B4-95FA-B46C48732C58}"/>
              </a:ext>
            </a:extLst>
          </p:cNvPr>
          <p:cNvCxnSpPr/>
          <p:nvPr userDrawn="1"/>
        </p:nvCxnSpPr>
        <p:spPr>
          <a:xfrm>
            <a:off x="1143621" y="557760"/>
            <a:ext cx="0" cy="573650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D46541F2-4707-411E-95DC-D2E9D2D2FA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380411" y="1298695"/>
            <a:ext cx="476113" cy="5241000"/>
          </a:xfrm>
          <a:prstGeom prst="rect">
            <a:avLst/>
          </a:prstGeom>
        </p:spPr>
        <p:txBody>
          <a:bodyPr vert="vert270" lIns="9144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fi-FI" sz="900" b="0" i="0" u="none" strike="noStrike" spc="3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ÖSTERBOTTENS VÄLFÄRDSOMRÅDE </a:t>
            </a:r>
            <a:r>
              <a:rPr lang="fi-FI" sz="900" b="0" i="0" u="none" strike="noStrike" spc="300" baseline="30000" dirty="0">
                <a:solidFill>
                  <a:schemeClr val="accent5"/>
                </a:solidFill>
                <a:latin typeface="Arial" panose="020B0604020202020204" pitchFamily="34" charset="0"/>
              </a:rPr>
              <a:t>| POHJANMAAN HYVINVOINTIALUE </a:t>
            </a:r>
          </a:p>
        </p:txBody>
      </p:sp>
    </p:spTree>
    <p:extLst>
      <p:ext uri="{BB962C8B-B14F-4D97-AF65-F5344CB8AC3E}">
        <p14:creationId xmlns:p14="http://schemas.microsoft.com/office/powerpoint/2010/main" val="325300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64" r:id="rId3"/>
    <p:sldLayoutId id="2147483675" r:id="rId4"/>
    <p:sldLayoutId id="2147483674" r:id="rId5"/>
    <p:sldLayoutId id="2147483670" r:id="rId6"/>
    <p:sldLayoutId id="2147483671" r:id="rId7"/>
    <p:sldLayoutId id="2147483663" r:id="rId8"/>
    <p:sldLayoutId id="2147483666" r:id="rId9"/>
    <p:sldLayoutId id="2147483667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12801" y="312000"/>
            <a:ext cx="10769599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2801" y="1881602"/>
            <a:ext cx="107695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420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hf hdr="0" ftr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57708" indent="-357708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534" indent="-243411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57828" indent="-241294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5" indent="-232828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imi.sukunimi@ovph.fi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PS@ovph.fi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B638BD-70E5-4CEB-B282-4142138B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950" y="1271244"/>
            <a:ext cx="7911566" cy="1486918"/>
          </a:xfrm>
        </p:spPr>
        <p:txBody>
          <a:bodyPr/>
          <a:lstStyle/>
          <a:p>
            <a:r>
              <a:rPr lang="sv-FI" dirty="0" smtClean="0"/>
              <a:t>Prima Botnia – Pelare 3</a:t>
            </a:r>
            <a:endParaRPr lang="sv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46AF24E5-7ED6-40BD-8770-35D02688339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176950" y="2897701"/>
            <a:ext cx="7911566" cy="1334867"/>
          </a:xfrm>
        </p:spPr>
        <p:txBody>
          <a:bodyPr/>
          <a:lstStyle/>
          <a:p>
            <a:r>
              <a:rPr lang="fi-FI" dirty="0" smtClean="0"/>
              <a:t>Prima Botnia – Pilari 3</a:t>
            </a:r>
            <a:endParaRPr lang="fi-FI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192CBB8-89EB-424A-ABB1-05E6029C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6950" y="4637259"/>
            <a:ext cx="7934716" cy="347919"/>
          </a:xfrm>
        </p:spPr>
        <p:txBody>
          <a:bodyPr>
            <a:normAutofit lnSpcReduction="10000"/>
          </a:bodyPr>
          <a:lstStyle/>
          <a:p>
            <a:r>
              <a:rPr lang="sv-FI" dirty="0" smtClean="0"/>
              <a:t>IPS – Placera och Träna! </a:t>
            </a:r>
            <a:endParaRPr lang="sv-FI" dirty="0"/>
          </a:p>
        </p:txBody>
      </p:sp>
      <p:sp>
        <p:nvSpPr>
          <p:cNvPr id="5" name="Otsikko 2">
            <a:extLst>
              <a:ext uri="{FF2B5EF4-FFF2-40B4-BE49-F238E27FC236}">
                <a16:creationId xmlns:a16="http://schemas.microsoft.com/office/drawing/2014/main" id="{DFF5AFE0-E355-4D3B-93A6-788116FEA47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200100" y="5121390"/>
            <a:ext cx="7934716" cy="358516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IPS – Sijoita ja Valmenna</a:t>
            </a:r>
            <a:r>
              <a:rPr lang="fi-FI" dirty="0"/>
              <a:t>!</a:t>
            </a:r>
          </a:p>
        </p:txBody>
      </p:sp>
      <p:sp>
        <p:nvSpPr>
          <p:cNvPr id="6" name="Författarinformation">
            <a:extLst>
              <a:ext uri="{FF2B5EF4-FFF2-40B4-BE49-F238E27FC236}">
                <a16:creationId xmlns:a16="http://schemas.microsoft.com/office/drawing/2014/main" id="{D9E7A3FC-DC8F-4BDB-BFD3-DBC0645F411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v-FI" dirty="0" smtClean="0"/>
              <a:t>Projektchef /</a:t>
            </a:r>
            <a:r>
              <a:rPr lang="sv-FI" dirty="0" err="1" smtClean="0"/>
              <a:t>Projektipäällikkö</a:t>
            </a:r>
            <a:endParaRPr lang="sv-FI" dirty="0"/>
          </a:p>
        </p:txBody>
      </p:sp>
      <p:sp>
        <p:nvSpPr>
          <p:cNvPr id="7" name="Tekijätiedot">
            <a:extLst>
              <a:ext uri="{FF2B5EF4-FFF2-40B4-BE49-F238E27FC236}">
                <a16:creationId xmlns:a16="http://schemas.microsoft.com/office/drawing/2014/main" id="{55B264D4-7A4B-4317-A903-FA7C7779CFD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i-FI" dirty="0" smtClean="0"/>
              <a:t>Minna Strömmer</a:t>
            </a:r>
            <a:endParaRPr lang="fi-FI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0" y="79486"/>
            <a:ext cx="4934115" cy="119241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55" y="79486"/>
            <a:ext cx="4480273" cy="11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704" y="1460770"/>
            <a:ext cx="6954592" cy="39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91" y="923109"/>
            <a:ext cx="4491680" cy="1123406"/>
          </a:xfrm>
        </p:spPr>
        <p:txBody>
          <a:bodyPr/>
          <a:lstStyle/>
          <a:p>
            <a:r>
              <a:rPr lang="fi-FI" dirty="0" err="1" smtClean="0">
                <a:solidFill>
                  <a:schemeClr val="tx1">
                    <a:lumMod val="75000"/>
                  </a:schemeClr>
                </a:solidFill>
              </a:rPr>
              <a:t>Arbetssökande</a:t>
            </a:r>
            <a:endParaRPr lang="fi-FI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7874" y="1854926"/>
            <a:ext cx="4847196" cy="447620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v-SE" sz="3600" dirty="0" smtClean="0">
                <a:solidFill>
                  <a:schemeClr val="tx1">
                    <a:lumMod val="75000"/>
                  </a:schemeClr>
                </a:solidFill>
              </a:rPr>
              <a:t>Tjänsten </a:t>
            </a:r>
            <a:r>
              <a:rPr lang="sv-SE" sz="3600" dirty="0">
                <a:solidFill>
                  <a:schemeClr val="tx1">
                    <a:lumMod val="75000"/>
                  </a:schemeClr>
                </a:solidFill>
              </a:rPr>
              <a:t>är öppen för alla klienter, vars personliga mål är sysselsättning i lönearbete. 	</a:t>
            </a:r>
          </a:p>
          <a:p>
            <a:r>
              <a:rPr lang="sv-SE" sz="3600" dirty="0" smtClean="0">
                <a:solidFill>
                  <a:schemeClr val="tx1">
                    <a:lumMod val="75000"/>
                  </a:schemeClr>
                </a:solidFill>
              </a:rPr>
              <a:t>Arbetsträningen </a:t>
            </a:r>
            <a:r>
              <a:rPr lang="sv-SE" sz="3600" dirty="0">
                <a:solidFill>
                  <a:schemeClr val="tx1">
                    <a:lumMod val="75000"/>
                  </a:schemeClr>
                </a:solidFill>
              </a:rPr>
              <a:t>integreras som en del av klientens servicekedja och verkställs i nära samarbete med aktörer inom vård och rehabilitering. 	</a:t>
            </a:r>
          </a:p>
          <a:p>
            <a:r>
              <a:rPr lang="sv-SE" sz="3600" dirty="0" smtClean="0">
                <a:solidFill>
                  <a:schemeClr val="tx1">
                    <a:lumMod val="75000"/>
                  </a:schemeClr>
                </a:solidFill>
              </a:rPr>
              <a:t>Tjänsten </a:t>
            </a:r>
            <a:r>
              <a:rPr lang="sv-SE" sz="3600" dirty="0">
                <a:solidFill>
                  <a:schemeClr val="tx1">
                    <a:lumMod val="75000"/>
                  </a:schemeClr>
                </a:solidFill>
              </a:rPr>
              <a:t>är frivillig och inleds enligt klientens egna önskemål, behov och målsättningar. 	</a:t>
            </a:r>
          </a:p>
          <a:p>
            <a:r>
              <a:rPr lang="sv-SE" sz="3600" dirty="0" smtClean="0">
                <a:solidFill>
                  <a:schemeClr val="tx1">
                    <a:lumMod val="75000"/>
                  </a:schemeClr>
                </a:solidFill>
              </a:rPr>
              <a:t>Individuell </a:t>
            </a:r>
            <a:r>
              <a:rPr lang="sv-SE" sz="3600" dirty="0">
                <a:solidFill>
                  <a:schemeClr val="tx1">
                    <a:lumMod val="75000"/>
                  </a:schemeClr>
                </a:solidFill>
              </a:rPr>
              <a:t>tjänst utan tidsbegränsning (s.k. fortsatt stöd) som inte upphör vid sysselsättning utan fortsätter så länge den sysselsatta klienten är i behov av tjänsten</a:t>
            </a:r>
            <a:r>
              <a:rPr lang="sv-SE" sz="3600" dirty="0">
                <a:solidFill>
                  <a:srgbClr val="000000"/>
                </a:solidFill>
              </a:rPr>
              <a:t>. </a:t>
            </a:r>
            <a:r>
              <a:rPr lang="sv-SE" dirty="0">
                <a:solidFill>
                  <a:srgbClr val="000000"/>
                </a:solidFill>
              </a:rPr>
              <a:t>	</a:t>
            </a:r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772099" y="1767840"/>
            <a:ext cx="4470667" cy="4409123"/>
          </a:xfrm>
        </p:spPr>
        <p:txBody>
          <a:bodyPr>
            <a:normAutofit fontScale="85000" lnSpcReduction="20000"/>
          </a:bodyPr>
          <a:lstStyle/>
          <a:p>
            <a:endParaRPr lang="fi-FI" sz="2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sv-SE" dirty="0" err="1" smtClean="0">
                <a:solidFill>
                  <a:schemeClr val="tx1">
                    <a:lumMod val="75000"/>
                  </a:schemeClr>
                </a:solidFill>
              </a:rPr>
              <a:t>Arbetstränare</a:t>
            </a:r>
            <a:r>
              <a:rPr lang="sv-SE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specialiserar och fokuserar sig på snabb jobbsökning på öppna arbetsmarknader. 	</a:t>
            </a:r>
          </a:p>
          <a:p>
            <a:r>
              <a:rPr lang="sv-SE" dirty="0" smtClean="0">
                <a:solidFill>
                  <a:schemeClr val="tx1">
                    <a:lumMod val="75000"/>
                  </a:schemeClr>
                </a:solidFill>
              </a:rPr>
              <a:t>Samma </a:t>
            </a:r>
            <a:r>
              <a:rPr lang="sv-SE" dirty="0" err="1">
                <a:solidFill>
                  <a:schemeClr val="tx1">
                    <a:lumMod val="75000"/>
                  </a:schemeClr>
                </a:solidFill>
              </a:rPr>
              <a:t>arbetstränare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 genomför alla faserna (1–5) av sysselsättningsstödet. 	</a:t>
            </a:r>
          </a:p>
          <a:p>
            <a:r>
              <a:rPr lang="sv-SE" dirty="0" smtClean="0">
                <a:solidFill>
                  <a:schemeClr val="tx1">
                    <a:lumMod val="75000"/>
                  </a:schemeClr>
                </a:solidFill>
              </a:rPr>
              <a:t>Arbetsträningen 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omfattar handledning och rådgivning avseende ekonomiska stöd och förmåner både för arbetssökande och för arbetsgivare. 	</a:t>
            </a:r>
          </a:p>
          <a:p>
            <a:r>
              <a:rPr lang="sv-SE" dirty="0" err="1" smtClean="0">
                <a:solidFill>
                  <a:schemeClr val="tx1">
                    <a:lumMod val="75000"/>
                  </a:schemeClr>
                </a:solidFill>
              </a:rPr>
              <a:t>Arbetstränare</a:t>
            </a:r>
            <a:r>
              <a:rPr lang="sv-SE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har ett realistiskt antal klienter som tränas (max. 20 klienter/</a:t>
            </a:r>
            <a:r>
              <a:rPr lang="sv-SE" dirty="0" err="1">
                <a:solidFill>
                  <a:schemeClr val="tx1">
                    <a:lumMod val="75000"/>
                  </a:schemeClr>
                </a:solidFill>
              </a:rPr>
              <a:t>arbetstränare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). 	</a:t>
            </a:r>
          </a:p>
          <a:p>
            <a:pPr marL="0" indent="0">
              <a:buNone/>
            </a:pP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>
          <a:xfrm>
            <a:off x="6772101" y="762946"/>
            <a:ext cx="4385896" cy="1361945"/>
          </a:xfrm>
        </p:spPr>
        <p:txBody>
          <a:bodyPr/>
          <a:lstStyle/>
          <a:p>
            <a:r>
              <a:rPr lang="fi-FI" dirty="0" err="1" smtClean="0">
                <a:solidFill>
                  <a:schemeClr val="tx1">
                    <a:lumMod val="75000"/>
                  </a:schemeClr>
                </a:solidFill>
              </a:rPr>
              <a:t>Arbetstagare</a:t>
            </a:r>
            <a:endParaRPr lang="fi-FI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91" y="923109"/>
            <a:ext cx="4491680" cy="1123406"/>
          </a:xfrm>
        </p:spPr>
        <p:txBody>
          <a:bodyPr/>
          <a:lstStyle/>
          <a:p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Työnhakija</a:t>
            </a: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7874" y="1854926"/>
            <a:ext cx="4847196" cy="43220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Palvelu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on avoin kaikille asiakkaille, joiden henkilökohtaisena tavoitteena on työllistyminen palkkatyöhön. 	</a:t>
            </a:r>
          </a:p>
          <a:p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Työhönvalmennus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integroituu osaksi asiakkaan palveluketjua, ja toteutuu tiiviissä yhteistyössä hoito- ja kuntoutustahon kanssa. 	</a:t>
            </a:r>
          </a:p>
          <a:p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Palvelu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on vapaaehtoista ja käynnistyy asiakkaan omien toiveiden, tarpeiden ja tavoitteiden mukaan. 	</a:t>
            </a:r>
          </a:p>
          <a:p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Yksilöllinen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, kestoltaan rajaamaton palvelu (ns. jatkettu tuki) ei pääty työllistymisvaiheessa, vaan jatkuu niin kauan kuin työllistynyt asiakas sitä tarvitsee. </a:t>
            </a:r>
            <a:r>
              <a:rPr lang="fi-FI" dirty="0"/>
              <a:t>	</a:t>
            </a:r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772099" y="1767840"/>
            <a:ext cx="4470667" cy="4409123"/>
          </a:xfrm>
        </p:spPr>
        <p:txBody>
          <a:bodyPr>
            <a:normAutofit fontScale="77500" lnSpcReduction="20000"/>
          </a:bodyPr>
          <a:lstStyle/>
          <a:p>
            <a:endParaRPr lang="fi-FI" sz="2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fi-FI" dirty="0" err="1" smtClean="0">
                <a:solidFill>
                  <a:schemeClr val="accent5">
                    <a:lumMod val="75000"/>
                  </a:schemeClr>
                </a:solidFill>
              </a:rPr>
              <a:t>Työhönvalmentajat</a:t>
            </a: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erikoistuvat ja keskittyvät nopeaan työn etsintään avoimilta työmarkkinoilta. 	</a:t>
            </a:r>
          </a:p>
          <a:p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Sama </a:t>
            </a:r>
            <a:r>
              <a:rPr lang="fi-FI" dirty="0" err="1">
                <a:solidFill>
                  <a:schemeClr val="accent5">
                    <a:lumMod val="75000"/>
                  </a:schemeClr>
                </a:solidFill>
              </a:rPr>
              <a:t>työhönvalmentaja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 toteuttaa työllistymisen tuen kaikki vaiheet (1-5) 	</a:t>
            </a:r>
          </a:p>
          <a:p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Varmistetaan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taloudellisiin tukiin &amp; etuuksiin liittyvän ohjauksen ja neuvonnan saaminen (sekä työnhakija- että työnantaja-asiakkaat) 	</a:t>
            </a:r>
          </a:p>
          <a:p>
            <a:r>
              <a:rPr lang="fi-FI" dirty="0" err="1" smtClean="0">
                <a:solidFill>
                  <a:schemeClr val="accent5">
                    <a:lumMod val="75000"/>
                  </a:schemeClr>
                </a:solidFill>
              </a:rPr>
              <a:t>Työhönvalmentajilla</a:t>
            </a: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on realistisesti mitoitettu asiakasmäärä (</a:t>
            </a:r>
            <a:r>
              <a:rPr lang="fi-FI" dirty="0" err="1">
                <a:solidFill>
                  <a:schemeClr val="accent5">
                    <a:lumMod val="75000"/>
                  </a:schemeClr>
                </a:solidFill>
              </a:rPr>
              <a:t>max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. 20 valmennettavaa / </a:t>
            </a:r>
            <a:r>
              <a:rPr lang="fi-FI" dirty="0" err="1">
                <a:solidFill>
                  <a:schemeClr val="accent5">
                    <a:lumMod val="75000"/>
                  </a:schemeClr>
                </a:solidFill>
              </a:rPr>
              <a:t>työhönvalmentaja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). 	</a:t>
            </a:r>
          </a:p>
          <a:p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>
          <a:xfrm>
            <a:off x="6772101" y="762946"/>
            <a:ext cx="4385896" cy="1361945"/>
          </a:xfrm>
        </p:spPr>
        <p:txBody>
          <a:bodyPr/>
          <a:lstStyle/>
          <a:p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Työntekijä</a:t>
            </a: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Tjänstens</a:t>
            </a:r>
            <a:r>
              <a:rPr lang="fi-FI" dirty="0" smtClean="0"/>
              <a:t> </a:t>
            </a:r>
            <a:r>
              <a:rPr lang="fi-FI" dirty="0" err="1" smtClean="0"/>
              <a:t>personal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000" b="1" dirty="0"/>
              <a:t>Antalet klienter</a:t>
            </a:r>
            <a:r>
              <a:rPr lang="sv-SE" sz="2000" dirty="0"/>
              <a:t>: Arbetstränarna har egna klienter. En heltidsanställd </a:t>
            </a:r>
            <a:r>
              <a:rPr lang="sv-SE" sz="2000" dirty="0" err="1"/>
              <a:t>arbetstränare</a:t>
            </a:r>
            <a:r>
              <a:rPr lang="sv-SE" sz="2000" dirty="0"/>
              <a:t> har högst </a:t>
            </a:r>
            <a:r>
              <a:rPr lang="sv-SE" sz="2000" dirty="0" smtClean="0"/>
              <a:t>20  </a:t>
            </a:r>
            <a:r>
              <a:rPr lang="sv-SE" sz="2000" dirty="0"/>
              <a:t>klienter</a:t>
            </a:r>
            <a:r>
              <a:rPr lang="sv-SE" sz="2000" dirty="0" smtClean="0"/>
              <a:t>.</a:t>
            </a:r>
          </a:p>
          <a:p>
            <a:r>
              <a:rPr lang="sv-SE" sz="2000" b="1" dirty="0"/>
              <a:t>Fokus på arbetsträning: </a:t>
            </a:r>
            <a:r>
              <a:rPr lang="sv-SE" sz="2000" dirty="0"/>
              <a:t>Arbetstränarna ägnar sig endast åt arbetsträning. </a:t>
            </a:r>
            <a:endParaRPr lang="sv-SE" sz="2000" dirty="0" smtClean="0"/>
          </a:p>
          <a:p>
            <a:r>
              <a:rPr lang="sv-SE" sz="2000" b="1" dirty="0"/>
              <a:t>Heltäckande tjänst: </a:t>
            </a:r>
            <a:r>
              <a:rPr lang="sv-SE" sz="2000" dirty="0"/>
              <a:t>Varje </a:t>
            </a:r>
            <a:r>
              <a:rPr lang="sv-SE" sz="2000" dirty="0" err="1"/>
              <a:t>arbetstränare</a:t>
            </a:r>
            <a:r>
              <a:rPr lang="sv-SE" sz="2000" dirty="0"/>
              <a:t> genomför alla </a:t>
            </a:r>
            <a:r>
              <a:rPr lang="sv-SE" sz="2000" dirty="0" smtClean="0"/>
              <a:t>5 faser </a:t>
            </a:r>
            <a:r>
              <a:rPr lang="sv-SE" sz="2000" dirty="0"/>
              <a:t>av </a:t>
            </a:r>
            <a:r>
              <a:rPr lang="sv-SE" sz="2000" dirty="0" smtClean="0"/>
              <a:t>arbetsträningen</a:t>
            </a:r>
            <a:r>
              <a:rPr lang="sv-SE" sz="1600" dirty="0" smtClean="0"/>
              <a:t>.</a:t>
            </a:r>
          </a:p>
          <a:p>
            <a:endParaRPr lang="fi-FI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fi-FI" sz="2000" b="1" dirty="0" smtClean="0"/>
              <a:t>Rajattu asiakasmäärä</a:t>
            </a:r>
            <a:r>
              <a:rPr lang="fi-FI" sz="2000" dirty="0" smtClean="0"/>
              <a:t>; </a:t>
            </a:r>
            <a:r>
              <a:rPr lang="fi-FI" sz="2000" dirty="0" err="1" smtClean="0"/>
              <a:t>max</a:t>
            </a:r>
            <a:r>
              <a:rPr lang="fi-FI" sz="2000" dirty="0" smtClean="0"/>
              <a:t>. 20 asiakasta/</a:t>
            </a:r>
            <a:r>
              <a:rPr lang="fi-FI" sz="2000" dirty="0" err="1" smtClean="0"/>
              <a:t>työhönvalmentaja</a:t>
            </a:r>
            <a:endParaRPr lang="fi-FI" sz="2000" dirty="0" smtClean="0"/>
          </a:p>
          <a:p>
            <a:r>
              <a:rPr lang="fi-FI" sz="2000" b="1" dirty="0" smtClean="0"/>
              <a:t>Työn fokus </a:t>
            </a:r>
            <a:r>
              <a:rPr lang="fi-FI" sz="2000" dirty="0" smtClean="0"/>
              <a:t>työhönvalmennuksessa</a:t>
            </a:r>
          </a:p>
          <a:p>
            <a:r>
              <a:rPr lang="fi-FI" sz="2000" b="1" dirty="0" smtClean="0"/>
              <a:t>Kokonaisvaltainen palvelu: </a:t>
            </a:r>
            <a:r>
              <a:rPr lang="fi-FI" sz="2000" dirty="0" err="1" smtClean="0"/>
              <a:t>työhönvalmentajalla</a:t>
            </a:r>
            <a:r>
              <a:rPr lang="fi-FI" sz="2000" dirty="0" smtClean="0"/>
              <a:t> on vastuu kaikista 5:stä työhönvalmennuksen vaiheesta.</a:t>
            </a:r>
            <a:endParaRPr lang="fi-FI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i-FI" dirty="0" smtClean="0"/>
              <a:t>Palvelun henkilöstö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89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91" y="762947"/>
            <a:ext cx="4491680" cy="795888"/>
          </a:xfrm>
        </p:spPr>
        <p:txBody>
          <a:bodyPr>
            <a:normAutofit/>
          </a:bodyPr>
          <a:lstStyle/>
          <a:p>
            <a:r>
              <a:rPr lang="fi-FI" dirty="0" err="1" smtClean="0">
                <a:latin typeface="+mn-lt"/>
              </a:rPr>
              <a:t>Ordnandet</a:t>
            </a:r>
            <a:r>
              <a:rPr lang="fi-FI" dirty="0" smtClean="0">
                <a:latin typeface="+mn-lt"/>
              </a:rPr>
              <a:t> av </a:t>
            </a:r>
            <a:r>
              <a:rPr lang="fi-FI" dirty="0" err="1" smtClean="0">
                <a:latin typeface="+mn-lt"/>
              </a:rPr>
              <a:t>tjänsten</a:t>
            </a:r>
            <a:endParaRPr lang="fi-FI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3390" y="1558835"/>
            <a:ext cx="4491680" cy="4618128"/>
          </a:xfrm>
        </p:spPr>
        <p:txBody>
          <a:bodyPr>
            <a:normAutofit lnSpcReduction="10000"/>
          </a:bodyPr>
          <a:lstStyle/>
          <a:p>
            <a:r>
              <a:rPr lang="sv-SE" sz="1600" b="1" dirty="0"/>
              <a:t>Arbetsträning och psykiatrisk vård samordnas genom </a:t>
            </a:r>
            <a:r>
              <a:rPr lang="sv-SE" sz="1600" b="1" dirty="0" smtClean="0"/>
              <a:t>teamarbete. </a:t>
            </a:r>
            <a:r>
              <a:rPr lang="sv-SE" sz="1600" dirty="0" smtClean="0"/>
              <a:t>Arbetstränarna </a:t>
            </a:r>
            <a:r>
              <a:rPr lang="sv-SE" sz="1600" dirty="0"/>
              <a:t>är knutna till ett eller två psykiatriska </a:t>
            </a:r>
            <a:r>
              <a:rPr lang="sv-SE" sz="1600" dirty="0" smtClean="0"/>
              <a:t>vårdteam.</a:t>
            </a:r>
          </a:p>
          <a:p>
            <a:r>
              <a:rPr lang="sv-SE" sz="1600" b="1" dirty="0"/>
              <a:t>Teamet för </a:t>
            </a:r>
            <a:r>
              <a:rPr lang="sv-SE" sz="1600" b="1" dirty="0" smtClean="0"/>
              <a:t>IPS arbetsträning </a:t>
            </a:r>
            <a:r>
              <a:rPr lang="sv-SE" sz="1600" dirty="0"/>
              <a:t>består av minst två heltidsanställda </a:t>
            </a:r>
            <a:r>
              <a:rPr lang="sv-SE" sz="1600" dirty="0" err="1"/>
              <a:t>arbetstränare</a:t>
            </a:r>
            <a:r>
              <a:rPr lang="sv-SE" sz="1600" dirty="0"/>
              <a:t> och en teamledare. </a:t>
            </a:r>
            <a:endParaRPr lang="sv-SE" sz="1600" dirty="0" smtClean="0"/>
          </a:p>
          <a:p>
            <a:r>
              <a:rPr lang="sv-SE" sz="1600" b="1" dirty="0"/>
              <a:t>Tjänstens öppenhet: </a:t>
            </a:r>
            <a:r>
              <a:rPr lang="sv-SE" sz="1600" dirty="0"/>
              <a:t>Alla klienter som är intresserade av att arbeta har tillgång till arbetsträningstjänsterna oberoende av bedömningen av arbetsförutsättningar, användningen av droger, symtom, kognitiva svårigheter, uteblivande från </a:t>
            </a:r>
            <a:r>
              <a:rPr lang="sv-SE" sz="1600" dirty="0" smtClean="0"/>
              <a:t>vård </a:t>
            </a:r>
            <a:r>
              <a:rPr lang="sv-SE" sz="1600" dirty="0" err="1" smtClean="0"/>
              <a:t>etc</a:t>
            </a:r>
            <a:r>
              <a:rPr lang="sv-SE" sz="1600" dirty="0" smtClean="0"/>
              <a:t>,</a:t>
            </a:r>
          </a:p>
          <a:p>
            <a:r>
              <a:rPr lang="sv-SE" sz="1600" b="1" dirty="0" smtClean="0"/>
              <a:t>Ledningens </a:t>
            </a:r>
            <a:r>
              <a:rPr lang="sv-SE" sz="1600" b="1" dirty="0"/>
              <a:t>stöd för IPS-arbetsträning: </a:t>
            </a:r>
            <a:r>
              <a:rPr lang="sv-SE" sz="1600" dirty="0"/>
              <a:t>De deltagande organisationernas ledning förbinder sig att genomföra IPS-arbetsträning som stödd sysselsättning och stöder genomförandet av verksamheten och dess kontinuitet.</a:t>
            </a:r>
            <a:endParaRPr lang="sv-SE" sz="1600" dirty="0" smtClean="0"/>
          </a:p>
          <a:p>
            <a:endParaRPr lang="sv-SE" sz="1600" dirty="0" smtClean="0"/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679474" y="1558834"/>
            <a:ext cx="4385897" cy="4232365"/>
          </a:xfrm>
        </p:spPr>
        <p:txBody>
          <a:bodyPr>
            <a:normAutofit/>
          </a:bodyPr>
          <a:lstStyle/>
          <a:p>
            <a:r>
              <a:rPr lang="fi-FI" sz="1600" dirty="0" smtClean="0"/>
              <a:t>Työhönvalmennuksen tuki, kuntoutus ja psykiatrinen hoito kytketään toisiinsa.</a:t>
            </a:r>
          </a:p>
          <a:p>
            <a:r>
              <a:rPr lang="fi-FI" sz="1600" b="1" dirty="0" smtClean="0"/>
              <a:t>IPS työhönvalmennuksen tiimissä </a:t>
            </a:r>
            <a:r>
              <a:rPr lang="fi-FI" sz="1600" dirty="0" smtClean="0"/>
              <a:t>on vähintään 2 kokoaikaista </a:t>
            </a:r>
            <a:r>
              <a:rPr lang="fi-FI" sz="1600" dirty="0" err="1" smtClean="0"/>
              <a:t>työhönvalmentajaa</a:t>
            </a:r>
            <a:r>
              <a:rPr lang="fi-FI" sz="1600" dirty="0" smtClean="0"/>
              <a:t> sekä tiiminvetäjä (voi olla 50%)</a:t>
            </a:r>
          </a:p>
          <a:p>
            <a:r>
              <a:rPr lang="fi-FI" sz="1600" b="1" dirty="0" smtClean="0"/>
              <a:t>Palvelu on avoin kaikille</a:t>
            </a:r>
            <a:r>
              <a:rPr lang="fi-FI" sz="1600" dirty="0" smtClean="0"/>
              <a:t>, joilla on halu tehdä työtä riippumatta aiemmista työkyvyn arvioinneista, päihteiden käytöstä jne.</a:t>
            </a:r>
          </a:p>
          <a:p>
            <a:r>
              <a:rPr lang="fi-FI" sz="1600" b="1" dirty="0" smtClean="0"/>
              <a:t>Johdon tuki: </a:t>
            </a:r>
            <a:r>
              <a:rPr lang="fi-FI" sz="1600" dirty="0" smtClean="0"/>
              <a:t>osallistuvan organisaation johto sitoutuu tukemaan IPS työhönvalmennusmallin käyttöönottoa tuetun työllistämisen keinona ja toiminnan jatkuvuutta.</a:t>
            </a:r>
            <a:endParaRPr lang="fi-FI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>
          <a:xfrm>
            <a:off x="6679474" y="951885"/>
            <a:ext cx="4624252" cy="418011"/>
          </a:xfrm>
        </p:spPr>
        <p:txBody>
          <a:bodyPr>
            <a:noAutofit/>
          </a:bodyPr>
          <a:lstStyle/>
          <a:p>
            <a:r>
              <a:rPr lang="fi-FI" dirty="0" smtClean="0"/>
              <a:t>Palvelun järjestäminen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55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91" y="762947"/>
            <a:ext cx="4491680" cy="1152940"/>
          </a:xfrm>
        </p:spPr>
        <p:txBody>
          <a:bodyPr/>
          <a:lstStyle/>
          <a:p>
            <a:r>
              <a:rPr lang="fi-FI" dirty="0" err="1" smtClean="0"/>
              <a:t>Tjänstens</a:t>
            </a:r>
            <a:r>
              <a:rPr lang="fi-FI" dirty="0" smtClean="0"/>
              <a:t> </a:t>
            </a:r>
            <a:r>
              <a:rPr lang="fi-FI" dirty="0" err="1" smtClean="0"/>
              <a:t>innehåll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3390" y="1915886"/>
            <a:ext cx="4491680" cy="4261077"/>
          </a:xfrm>
        </p:spPr>
        <p:txBody>
          <a:bodyPr>
            <a:normAutofit fontScale="92500" lnSpcReduction="10000"/>
          </a:bodyPr>
          <a:lstStyle/>
          <a:p>
            <a:r>
              <a:rPr lang="sv-SE" sz="1700" b="1" dirty="0"/>
              <a:t>Strävan efter sysselsättning på den öppna </a:t>
            </a:r>
            <a:r>
              <a:rPr lang="sv-SE" sz="1700" b="1" dirty="0" smtClean="0"/>
              <a:t>arbetsmarknaden. </a:t>
            </a:r>
            <a:r>
              <a:rPr lang="sv-SE" sz="1700" dirty="0" smtClean="0"/>
              <a:t>Den </a:t>
            </a:r>
            <a:r>
              <a:rPr lang="sv-SE" sz="1700" dirty="0"/>
              <a:t>psykiatriska vårdinstansen som IPS-arbetstränarna är knutna till främjar alla sina klienters sysselsättning på den öppna arbetsmarknaden med olika </a:t>
            </a:r>
            <a:r>
              <a:rPr lang="sv-SE" sz="1700" dirty="0" smtClean="0"/>
              <a:t>metoder</a:t>
            </a:r>
          </a:p>
          <a:p>
            <a:r>
              <a:rPr lang="sv-SE" sz="1700" b="1" dirty="0" err="1"/>
              <a:t>H</a:t>
            </a:r>
            <a:r>
              <a:rPr lang="sv-SE" sz="1700" b="1" dirty="0" err="1" smtClean="0"/>
              <a:t>andleding</a:t>
            </a:r>
            <a:r>
              <a:rPr lang="sv-SE" sz="1700" b="1" dirty="0" smtClean="0"/>
              <a:t> </a:t>
            </a:r>
            <a:r>
              <a:rPr lang="sv-SE" sz="1700" b="1" dirty="0"/>
              <a:t>om ekonomiska förmåner</a:t>
            </a:r>
            <a:r>
              <a:rPr lang="sv-SE" sz="1700" dirty="0"/>
              <a:t>: Man hjälper alla klienter att få omfattande och personlig förmånshandleding innan klienten börjar på ett nytt arbete. </a:t>
            </a:r>
            <a:endParaRPr lang="sv-SE" sz="1700" dirty="0" smtClean="0"/>
          </a:p>
          <a:p>
            <a:r>
              <a:rPr lang="sv-SE" sz="1700" b="1" dirty="0" smtClean="0"/>
              <a:t>Kontinuerlig </a:t>
            </a:r>
            <a:r>
              <a:rPr lang="sv-SE" sz="1700" b="1" dirty="0"/>
              <a:t>arbetsbaserad yrkesbedömning</a:t>
            </a:r>
            <a:r>
              <a:rPr lang="sv-SE" sz="1700" dirty="0"/>
              <a:t>: Under de två eller tre första klientmötena gör man en inledande yrkesbedömning genom att fylla i blanketten för </a:t>
            </a:r>
            <a:r>
              <a:rPr lang="sv-SE" sz="1700" dirty="0" smtClean="0"/>
              <a:t>yrkesprofilen</a:t>
            </a:r>
          </a:p>
          <a:p>
            <a:r>
              <a:rPr lang="sv-SE" sz="1700" b="1" dirty="0"/>
              <a:t>Skapandet av samarbetsrelationer </a:t>
            </a:r>
            <a:r>
              <a:rPr lang="sv-SE" sz="1700" dirty="0"/>
              <a:t>med arbetsgivare (kartläggning av befintliga och nya arbetsuppgifter och förhandling om dem) – Tät kontakt med </a:t>
            </a:r>
            <a:r>
              <a:rPr lang="sv-SE" sz="1700" dirty="0" smtClean="0"/>
              <a:t>arbetsgivarna</a:t>
            </a:r>
            <a:endParaRPr lang="fi-FI" sz="1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772099" y="2011680"/>
            <a:ext cx="4385897" cy="4165283"/>
          </a:xfrm>
        </p:spPr>
        <p:txBody>
          <a:bodyPr>
            <a:normAutofit/>
          </a:bodyPr>
          <a:lstStyle/>
          <a:p>
            <a:r>
              <a:rPr lang="fi-FI" sz="1600" dirty="0" smtClean="0"/>
              <a:t>Työhönvalmennuksella tavoitellaan työllistymistä avoimille työmarkkinoille erilaisin menetelmin.</a:t>
            </a:r>
          </a:p>
          <a:p>
            <a:r>
              <a:rPr lang="fi-FI" sz="1600" dirty="0" smtClean="0"/>
              <a:t>Taloudellinen neuvonta: ennen työllistymistä kartoitetaan asiakkaan nykytilanne mm. etuuksien osalta.</a:t>
            </a:r>
          </a:p>
          <a:p>
            <a:r>
              <a:rPr lang="fi-FI" sz="1600" dirty="0" smtClean="0"/>
              <a:t>Jatkuva ammatillinen arviointi. 2-3 ensimmäisen asiakastapaamisen aikana tehdään ammatillinen profilointi.</a:t>
            </a:r>
          </a:p>
          <a:p>
            <a:r>
              <a:rPr lang="fi-FI" sz="1600" dirty="0" smtClean="0"/>
              <a:t>Yhteistyösuhteiden luominen työnantajiin (kartoitus olemassa olevista mahdollisista työllistäjistä) – tiivis yhteydenpito työnantajiin.</a:t>
            </a:r>
            <a:endParaRPr lang="fi-FI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>
          <a:xfrm>
            <a:off x="6772101" y="762946"/>
            <a:ext cx="4385896" cy="1057145"/>
          </a:xfrm>
        </p:spPr>
        <p:txBody>
          <a:bodyPr/>
          <a:lstStyle/>
          <a:p>
            <a:r>
              <a:rPr lang="fi-FI" dirty="0" smtClean="0"/>
              <a:t>Palvelun sisältö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9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7577" y="440859"/>
            <a:ext cx="1009323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chemeClr val="tx1">
                    <a:lumMod val="75000"/>
                  </a:schemeClr>
                </a:solidFill>
              </a:rPr>
              <a:t>I </a:t>
            </a:r>
            <a:r>
              <a:rPr lang="fi-FI" sz="2000" b="1" dirty="0" err="1">
                <a:solidFill>
                  <a:schemeClr val="tx1">
                    <a:lumMod val="75000"/>
                  </a:schemeClr>
                </a:solidFill>
              </a:rPr>
              <a:t>den</a:t>
            </a:r>
            <a:r>
              <a:rPr lang="fi-FI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fi-FI" sz="2000" b="1" dirty="0" err="1">
                <a:solidFill>
                  <a:schemeClr val="tx1">
                    <a:lumMod val="75000"/>
                  </a:schemeClr>
                </a:solidFill>
              </a:rPr>
              <a:t>integrerade</a:t>
            </a:r>
            <a:r>
              <a:rPr lang="fi-FI" sz="2000" b="1" dirty="0">
                <a:solidFill>
                  <a:schemeClr val="tx1">
                    <a:lumMod val="75000"/>
                  </a:schemeClr>
                </a:solidFill>
              </a:rPr>
              <a:t> IPS-</a:t>
            </a:r>
            <a:r>
              <a:rPr lang="fi-FI" sz="2000" b="1" dirty="0" err="1">
                <a:solidFill>
                  <a:schemeClr val="tx1">
                    <a:lumMod val="75000"/>
                  </a:schemeClr>
                </a:solidFill>
              </a:rPr>
              <a:t>tjänsten</a:t>
            </a:r>
            <a:r>
              <a:rPr lang="fi-FI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fi-FI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fi-FI" sz="20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chemeClr val="tx1">
                    <a:lumMod val="75000"/>
                  </a:schemeClr>
                </a:solidFill>
              </a:rPr>
              <a:t>arbetstränarna delar en </a:t>
            </a:r>
            <a:r>
              <a:rPr lang="sv-SE" b="1" dirty="0">
                <a:solidFill>
                  <a:schemeClr val="tx1">
                    <a:lumMod val="75000"/>
                  </a:schemeClr>
                </a:solidFill>
              </a:rPr>
              <a:t>arbetsplats med vårdgruppen </a:t>
            </a:r>
            <a:endParaRPr lang="sv-SE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>
                    <a:lumMod val="75000"/>
                  </a:schemeClr>
                </a:solidFill>
              </a:rPr>
              <a:t>om 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arbetstränarna har en separat arbetsplats, deltar tränarna veckovis i vårdgruppens möten (kan inte ersättas med administrativa möten), där enskilda arbetssökande klienter och deras sysselsättningsmål diskuteras och gemensamma beslut fattas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chemeClr val="tx1">
                    <a:lumMod val="75000"/>
                  </a:schemeClr>
                </a:solidFill>
              </a:rPr>
              <a:t>arbetstränarna</a:t>
            </a:r>
            <a:r>
              <a:rPr lang="sv-SE" dirty="0" smtClean="0">
                <a:solidFill>
                  <a:schemeClr val="tx1">
                    <a:lumMod val="75000"/>
                  </a:schemeClr>
                </a:solidFill>
              </a:rPr>
              <a:t> är engagerade 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i 1–2 psykiatriska vårdgrupper genom vilka klientstyrningen sker </a:t>
            </a:r>
            <a:endParaRPr lang="sv-SE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sv-SE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chemeClr val="tx1">
                    <a:lumMod val="75000"/>
                  </a:schemeClr>
                </a:solidFill>
              </a:rPr>
              <a:t>arbetstränarna </a:t>
            </a:r>
            <a:r>
              <a:rPr lang="sv-SE" b="1" dirty="0">
                <a:solidFill>
                  <a:schemeClr val="tx1">
                    <a:lumMod val="75000"/>
                  </a:schemeClr>
                </a:solidFill>
              </a:rPr>
              <a:t>och aktörerna inom vården </a:t>
            </a:r>
            <a:r>
              <a:rPr lang="sv-SE" dirty="0" smtClean="0">
                <a:solidFill>
                  <a:schemeClr val="tx1">
                    <a:lumMod val="75000"/>
                  </a:schemeClr>
                </a:solidFill>
              </a:rPr>
              <a:t>har en 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klar fördelning av arbete och ansvar; </a:t>
            </a:r>
            <a:endParaRPr lang="sv-SE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>
                    <a:lumMod val="75000"/>
                  </a:schemeClr>
                </a:solidFill>
              </a:rPr>
              <a:t>aktörer 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inom vården ansvarar för att personen mår tillräckligt bra och klarar av vardagen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>
                    <a:lumMod val="75000"/>
                  </a:schemeClr>
                </a:solidFill>
              </a:rPr>
              <a:t>arbetstränarens 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uppgifter gäller endast främjandet av sysselsättningen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smtClean="0">
                <a:solidFill>
                  <a:schemeClr val="tx1">
                    <a:lumMod val="75000"/>
                  </a:schemeClr>
                </a:solidFill>
              </a:rPr>
              <a:t>samarbetsavtalet 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som ingås med den arbetssökande klienten och samtycket om informationsutbyte </a:t>
            </a:r>
            <a:r>
              <a:rPr lang="sv-SE" dirty="0" smtClean="0">
                <a:solidFill>
                  <a:schemeClr val="tx1">
                    <a:lumMod val="75000"/>
                  </a:schemeClr>
                </a:solidFill>
              </a:rPr>
              <a:t>instruerar behandlingen </a:t>
            </a:r>
            <a:r>
              <a:rPr lang="sv-SE" dirty="0">
                <a:solidFill>
                  <a:schemeClr val="tx1">
                    <a:lumMod val="75000"/>
                  </a:schemeClr>
                </a:solidFill>
              </a:rPr>
              <a:t>och samlandet av information avseende sysselsättningsstöd och vårdinformation i en mapp </a:t>
            </a:r>
          </a:p>
          <a:p>
            <a:endParaRPr lang="fi-FI" sz="2000" dirty="0">
              <a:solidFill>
                <a:srgbClr val="000000"/>
              </a:solidFill>
            </a:endParaRPr>
          </a:p>
          <a:p>
            <a:r>
              <a:rPr lang="sv-SE" sz="2000" b="1" dirty="0">
                <a:solidFill>
                  <a:srgbClr val="F79546"/>
                </a:solidFill>
              </a:rPr>
              <a:t>I integrerade tjänster deltar arbetstränarna i planeringen av vården och sysselsättningsstödet ingår i vårdplanen </a:t>
            </a:r>
          </a:p>
          <a:p>
            <a:endParaRPr lang="fi-FI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4034" y="400593"/>
            <a:ext cx="10441577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 smtClean="0">
                <a:solidFill>
                  <a:schemeClr val="accent5">
                    <a:lumMod val="75000"/>
                  </a:schemeClr>
                </a:solidFill>
              </a:rPr>
              <a:t>Integroidussa </a:t>
            </a:r>
            <a:r>
              <a:rPr lang="fi-FI" sz="2000" b="1" dirty="0">
                <a:solidFill>
                  <a:schemeClr val="accent5">
                    <a:lumMod val="75000"/>
                  </a:schemeClr>
                </a:solidFill>
              </a:rPr>
              <a:t>IPS -palvelussa </a:t>
            </a:r>
            <a:endParaRPr lang="fi-FI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i-FI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i-FI" sz="2400" dirty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fi-FI" b="1" dirty="0" err="1">
                <a:solidFill>
                  <a:schemeClr val="accent5">
                    <a:lumMod val="75000"/>
                  </a:schemeClr>
                </a:solidFill>
              </a:rPr>
              <a:t>työhönvalmentajien</a:t>
            </a:r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 työpiste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on jaettu hoitotiimin kanssa </a:t>
            </a:r>
            <a:endParaRPr lang="fi-FI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o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mikäli työpiste on erillään, osallistuvat </a:t>
            </a:r>
            <a:r>
              <a:rPr lang="fi-FI" dirty="0" err="1">
                <a:solidFill>
                  <a:schemeClr val="accent5">
                    <a:lumMod val="75000"/>
                  </a:schemeClr>
                </a:solidFill>
              </a:rPr>
              <a:t>työhönvalmentajat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 viikoittain hoitotiimin kokouksiin (ei korvattavissa hallinnollisilla kokouksilla), joissa keskustellaan yksittäisistä työnhakija-asiakkaista, heidän työllistymistavoitteistaan sekä tehdään yhteisiä päätöksiä </a:t>
            </a:r>
          </a:p>
          <a:p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fi-FI" b="1" dirty="0" err="1">
                <a:solidFill>
                  <a:schemeClr val="accent5">
                    <a:lumMod val="75000"/>
                  </a:schemeClr>
                </a:solidFill>
              </a:rPr>
              <a:t>työhönvalmentajat</a:t>
            </a:r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ovat kiinnittyneinä 1-2 psykiatriseen hoitotiimiin, joiden kautta asiakasohjaus tapahtuu </a:t>
            </a:r>
          </a:p>
          <a:p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fi-FI" b="1" dirty="0" err="1">
                <a:solidFill>
                  <a:schemeClr val="accent5">
                    <a:lumMod val="75000"/>
                  </a:schemeClr>
                </a:solidFill>
              </a:rPr>
              <a:t>työhönvalmentajilla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 ja hoitotaholla on selkeä työn- ja vastuun jako; </a:t>
            </a:r>
            <a:endParaRPr lang="fi-FI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fi-FI" sz="1600" dirty="0" smtClean="0">
                <a:solidFill>
                  <a:schemeClr val="accent5">
                    <a:lumMod val="75000"/>
                  </a:schemeClr>
                </a:solidFill>
              </a:rPr>
              <a:t>o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hoitotaholla on vastuu siitä, että ihmisen vointi on riittävän </a:t>
            </a: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hyvä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ja että arki sujuu </a:t>
            </a:r>
          </a:p>
          <a:p>
            <a:pPr lvl="1"/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o </a:t>
            </a:r>
            <a:r>
              <a:rPr lang="fi-FI" b="1" dirty="0" err="1">
                <a:solidFill>
                  <a:schemeClr val="accent5">
                    <a:lumMod val="75000"/>
                  </a:schemeClr>
                </a:solidFill>
              </a:rPr>
              <a:t>työhönvalmentajan</a:t>
            </a:r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 tehtävät liittyvät puhtaasti työllistymisen edistämiseen </a:t>
            </a:r>
          </a:p>
          <a:p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työnhakija-asiakkaan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 kanssa laadittu yhteistyösopimus ja tietojen vaihtoa koskeva suostumus ohjaavat työllistymisen tukeen liittyvien tietojen ja hoitotietojen käsittelemistä sekä yhdistämistä yhdeksi kansioksi </a:t>
            </a:r>
          </a:p>
          <a:p>
            <a:endParaRPr lang="fi-FI" dirty="0">
              <a:solidFill>
                <a:srgbClr val="000000"/>
              </a:solidFill>
            </a:endParaRPr>
          </a:p>
          <a:p>
            <a:r>
              <a:rPr lang="fi-FI" sz="2400" dirty="0">
                <a:solidFill>
                  <a:srgbClr val="943735"/>
                </a:solidFill>
              </a:rPr>
              <a:t>Integroiduissa palveluissa </a:t>
            </a:r>
            <a:r>
              <a:rPr lang="fi-FI" sz="2400" dirty="0" err="1">
                <a:solidFill>
                  <a:srgbClr val="943735"/>
                </a:solidFill>
              </a:rPr>
              <a:t>työhönvalmentajat</a:t>
            </a:r>
            <a:r>
              <a:rPr lang="fi-FI" sz="2400" dirty="0">
                <a:solidFill>
                  <a:srgbClr val="943735"/>
                </a:solidFill>
              </a:rPr>
              <a:t> osallistuvat hoidon suunnitteluun ja työllistymisen tuki kuuluu hoitosuunnitelmaan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38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Graphic 2068">
            <a:extLst>
              <a:ext uri="{FF2B5EF4-FFF2-40B4-BE49-F238E27FC236}">
                <a16:creationId xmlns:a16="http://schemas.microsoft.com/office/drawing/2014/main" id="{1DE8A5FF-D121-AD4B-B862-185840286F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8E5B9D27-E6FA-4059-BD25-CA422A61F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79511" y="2325433"/>
            <a:ext cx="1686979" cy="4020820"/>
            <a:chOff x="1286065" y="1849278"/>
            <a:chExt cx="1223962" cy="3015615"/>
          </a:xfrm>
        </p:grpSpPr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5D2B8138-4410-7014-0E14-5C5AF38B64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1849278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2400"/>
            </a:p>
          </p:txBody>
        </p:sp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AFB00EB5-58C0-8164-1865-2343B81E05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2198846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2400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0238687D-8B35-35C5-9378-E4CEF4481B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2548413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1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1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2400"/>
            </a:p>
          </p:txBody>
        </p:sp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4605F7D4-F568-5EC3-76F1-318F8D7E54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2897981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2400"/>
            </a:p>
          </p:txBody>
        </p:sp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8DEC53DA-F66D-9698-7F5E-8E2EC9E1F7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3247548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4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4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2400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A6F27F06-B812-5C1B-9FC8-865D20C5B4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3597116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2400"/>
            </a:p>
          </p:txBody>
        </p:sp>
        <p:sp>
          <p:nvSpPr>
            <p:cNvPr id="2080" name="Freeform: Shape 2079">
              <a:extLst>
                <a:ext uri="{FF2B5EF4-FFF2-40B4-BE49-F238E27FC236}">
                  <a16:creationId xmlns:a16="http://schemas.microsoft.com/office/drawing/2014/main" id="{88844AB9-DD77-4D2D-25DC-A83A7F5E80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3946683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2400"/>
            </a:p>
          </p:txBody>
        </p:sp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id="{4C4A407A-8355-67F1-0C94-7C237040F7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4296251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1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1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2400"/>
            </a:p>
          </p:txBody>
        </p: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E364CBA3-A8A6-0AEF-E19F-369053F631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4645818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2400"/>
            </a:p>
          </p:txBody>
        </p:sp>
      </p:grpSp>
      <p:grpSp>
        <p:nvGrpSpPr>
          <p:cNvPr id="2087" name="Group 2086">
            <a:extLst>
              <a:ext uri="{FF2B5EF4-FFF2-40B4-BE49-F238E27FC236}">
                <a16:creationId xmlns:a16="http://schemas.microsoft.com/office/drawing/2014/main" id="{80FD5953-7DB5-03B9-DBAB-71F458DEE0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9011" y="3568700"/>
            <a:ext cx="1480327" cy="1486725"/>
            <a:chOff x="138922" y="2676525"/>
            <a:chExt cx="1110245" cy="1115044"/>
          </a:xfrm>
        </p:grpSpPr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6CD0430C-B120-D10D-74FE-78353C5F45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922" y="2676525"/>
              <a:ext cx="1110245" cy="304800"/>
            </a:xfrm>
            <a:custGeom>
              <a:avLst/>
              <a:gdLst>
                <a:gd name="connsiteX0" fmla="*/ 524256 w 1110245"/>
                <a:gd name="connsiteY0" fmla="*/ 304800 h 304800"/>
                <a:gd name="connsiteX1" fmla="*/ 1000506 w 1110245"/>
                <a:gd name="connsiteY1" fmla="*/ 304800 h 304800"/>
                <a:gd name="connsiteX2" fmla="*/ 1022652 w 1110245"/>
                <a:gd name="connsiteY2" fmla="*/ 292846 h 304800"/>
                <a:gd name="connsiteX3" fmla="*/ 1106995 w 1110245"/>
                <a:gd name="connsiteY3" fmla="*/ 164354 h 304800"/>
                <a:gd name="connsiteX4" fmla="*/ 1106995 w 1110245"/>
                <a:gd name="connsiteY4" fmla="*/ 140446 h 304800"/>
                <a:gd name="connsiteX5" fmla="*/ 1022652 w 1110245"/>
                <a:gd name="connsiteY5" fmla="*/ 11954 h 304800"/>
                <a:gd name="connsiteX6" fmla="*/ 1000506 w 1110245"/>
                <a:gd name="connsiteY6" fmla="*/ 0 h 304800"/>
                <a:gd name="connsiteX7" fmla="*/ 57150 w 1110245"/>
                <a:gd name="connsiteY7" fmla="*/ 0 h 304800"/>
                <a:gd name="connsiteX8" fmla="*/ 0 w 1110245"/>
                <a:gd name="connsiteY8" fmla="*/ 57150 h 304800"/>
                <a:gd name="connsiteX9" fmla="*/ 0 w 1110245"/>
                <a:gd name="connsiteY9" fmla="*/ 247650 h 304800"/>
                <a:gd name="connsiteX10" fmla="*/ 57150 w 1110245"/>
                <a:gd name="connsiteY10" fmla="*/ 304800 h 304800"/>
                <a:gd name="connsiteX11" fmla="*/ 524304 w 1110245"/>
                <a:gd name="connsiteY1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245" h="304800">
                  <a:moveTo>
                    <a:pt x="524256" y="304800"/>
                  </a:moveTo>
                  <a:lnTo>
                    <a:pt x="1000506" y="304800"/>
                  </a:lnTo>
                  <a:cubicBezTo>
                    <a:pt x="1008412" y="304800"/>
                    <a:pt x="1018318" y="299466"/>
                    <a:pt x="1022652" y="292846"/>
                  </a:cubicBezTo>
                  <a:lnTo>
                    <a:pt x="1106995" y="164354"/>
                  </a:lnTo>
                  <a:cubicBezTo>
                    <a:pt x="1111329" y="157734"/>
                    <a:pt x="1111329" y="147066"/>
                    <a:pt x="1106995" y="140446"/>
                  </a:cubicBezTo>
                  <a:lnTo>
                    <a:pt x="1022652" y="11954"/>
                  </a:lnTo>
                  <a:cubicBezTo>
                    <a:pt x="1018318" y="5334"/>
                    <a:pt x="1008412" y="0"/>
                    <a:pt x="1000506" y="0"/>
                  </a:cubicBezTo>
                  <a:lnTo>
                    <a:pt x="57150" y="0"/>
                  </a:lnTo>
                  <a:cubicBezTo>
                    <a:pt x="25575" y="0"/>
                    <a:pt x="0" y="25575"/>
                    <a:pt x="0" y="57150"/>
                  </a:cubicBezTo>
                  <a:lnTo>
                    <a:pt x="0" y="247650"/>
                  </a:lnTo>
                  <a:cubicBezTo>
                    <a:pt x="0" y="279225"/>
                    <a:pt x="25575" y="304800"/>
                    <a:pt x="57150" y="304800"/>
                  </a:cubicBezTo>
                  <a:lnTo>
                    <a:pt x="524304" y="304800"/>
                  </a:lnTo>
                  <a:close/>
                </a:path>
              </a:pathLst>
            </a:custGeom>
            <a:solidFill>
              <a:srgbClr val="F287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2400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CB9517AA-B312-0F6D-8368-1D81BA94AF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922" y="3081623"/>
              <a:ext cx="1110245" cy="304800"/>
            </a:xfrm>
            <a:custGeom>
              <a:avLst/>
              <a:gdLst>
                <a:gd name="connsiteX0" fmla="*/ 524256 w 1110245"/>
                <a:gd name="connsiteY0" fmla="*/ 304800 h 304800"/>
                <a:gd name="connsiteX1" fmla="*/ 1000506 w 1110245"/>
                <a:gd name="connsiteY1" fmla="*/ 304800 h 304800"/>
                <a:gd name="connsiteX2" fmla="*/ 1022652 w 1110245"/>
                <a:gd name="connsiteY2" fmla="*/ 292846 h 304800"/>
                <a:gd name="connsiteX3" fmla="*/ 1106995 w 1110245"/>
                <a:gd name="connsiteY3" fmla="*/ 164354 h 304800"/>
                <a:gd name="connsiteX4" fmla="*/ 1106995 w 1110245"/>
                <a:gd name="connsiteY4" fmla="*/ 140446 h 304800"/>
                <a:gd name="connsiteX5" fmla="*/ 1022652 w 1110245"/>
                <a:gd name="connsiteY5" fmla="*/ 11954 h 304800"/>
                <a:gd name="connsiteX6" fmla="*/ 1000506 w 1110245"/>
                <a:gd name="connsiteY6" fmla="*/ 0 h 304800"/>
                <a:gd name="connsiteX7" fmla="*/ 57150 w 1110245"/>
                <a:gd name="connsiteY7" fmla="*/ 0 h 304800"/>
                <a:gd name="connsiteX8" fmla="*/ 0 w 1110245"/>
                <a:gd name="connsiteY8" fmla="*/ 57150 h 304800"/>
                <a:gd name="connsiteX9" fmla="*/ 0 w 1110245"/>
                <a:gd name="connsiteY9" fmla="*/ 247650 h 304800"/>
                <a:gd name="connsiteX10" fmla="*/ 57150 w 1110245"/>
                <a:gd name="connsiteY10" fmla="*/ 304800 h 304800"/>
                <a:gd name="connsiteX11" fmla="*/ 524304 w 1110245"/>
                <a:gd name="connsiteY1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245" h="304800">
                  <a:moveTo>
                    <a:pt x="524256" y="304800"/>
                  </a:moveTo>
                  <a:lnTo>
                    <a:pt x="1000506" y="304800"/>
                  </a:lnTo>
                  <a:cubicBezTo>
                    <a:pt x="1008412" y="304800"/>
                    <a:pt x="1018318" y="299466"/>
                    <a:pt x="1022652" y="292846"/>
                  </a:cubicBezTo>
                  <a:lnTo>
                    <a:pt x="1106995" y="164354"/>
                  </a:lnTo>
                  <a:cubicBezTo>
                    <a:pt x="1111329" y="157734"/>
                    <a:pt x="1111329" y="147066"/>
                    <a:pt x="1106995" y="140446"/>
                  </a:cubicBezTo>
                  <a:lnTo>
                    <a:pt x="1022652" y="11954"/>
                  </a:lnTo>
                  <a:cubicBezTo>
                    <a:pt x="1018318" y="5334"/>
                    <a:pt x="1008412" y="0"/>
                    <a:pt x="1000506" y="0"/>
                  </a:cubicBezTo>
                  <a:lnTo>
                    <a:pt x="57150" y="0"/>
                  </a:lnTo>
                  <a:cubicBezTo>
                    <a:pt x="25575" y="0"/>
                    <a:pt x="0" y="25575"/>
                    <a:pt x="0" y="57150"/>
                  </a:cubicBezTo>
                  <a:lnTo>
                    <a:pt x="0" y="247650"/>
                  </a:lnTo>
                  <a:cubicBezTo>
                    <a:pt x="0" y="279225"/>
                    <a:pt x="25575" y="304800"/>
                    <a:pt x="57150" y="304800"/>
                  </a:cubicBezTo>
                  <a:lnTo>
                    <a:pt x="524304" y="304800"/>
                  </a:lnTo>
                  <a:close/>
                </a:path>
              </a:pathLst>
            </a:custGeom>
            <a:solidFill>
              <a:srgbClr val="F287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2400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A1542D9A-574E-559B-2460-F650BB7D83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922" y="3486769"/>
              <a:ext cx="1110245" cy="304800"/>
            </a:xfrm>
            <a:custGeom>
              <a:avLst/>
              <a:gdLst>
                <a:gd name="connsiteX0" fmla="*/ 524256 w 1110245"/>
                <a:gd name="connsiteY0" fmla="*/ 304800 h 304800"/>
                <a:gd name="connsiteX1" fmla="*/ 1000506 w 1110245"/>
                <a:gd name="connsiteY1" fmla="*/ 304800 h 304800"/>
                <a:gd name="connsiteX2" fmla="*/ 1022652 w 1110245"/>
                <a:gd name="connsiteY2" fmla="*/ 292846 h 304800"/>
                <a:gd name="connsiteX3" fmla="*/ 1106995 w 1110245"/>
                <a:gd name="connsiteY3" fmla="*/ 164354 h 304800"/>
                <a:gd name="connsiteX4" fmla="*/ 1106995 w 1110245"/>
                <a:gd name="connsiteY4" fmla="*/ 140446 h 304800"/>
                <a:gd name="connsiteX5" fmla="*/ 1022652 w 1110245"/>
                <a:gd name="connsiteY5" fmla="*/ 11954 h 304800"/>
                <a:gd name="connsiteX6" fmla="*/ 1000506 w 1110245"/>
                <a:gd name="connsiteY6" fmla="*/ 0 h 304800"/>
                <a:gd name="connsiteX7" fmla="*/ 57150 w 1110245"/>
                <a:gd name="connsiteY7" fmla="*/ 0 h 304800"/>
                <a:gd name="connsiteX8" fmla="*/ 0 w 1110245"/>
                <a:gd name="connsiteY8" fmla="*/ 57150 h 304800"/>
                <a:gd name="connsiteX9" fmla="*/ 0 w 1110245"/>
                <a:gd name="connsiteY9" fmla="*/ 247650 h 304800"/>
                <a:gd name="connsiteX10" fmla="*/ 57150 w 1110245"/>
                <a:gd name="connsiteY10" fmla="*/ 304800 h 304800"/>
                <a:gd name="connsiteX11" fmla="*/ 524304 w 1110245"/>
                <a:gd name="connsiteY1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245" h="304800">
                  <a:moveTo>
                    <a:pt x="524256" y="304800"/>
                  </a:moveTo>
                  <a:lnTo>
                    <a:pt x="1000506" y="304800"/>
                  </a:lnTo>
                  <a:cubicBezTo>
                    <a:pt x="1008412" y="304800"/>
                    <a:pt x="1018318" y="299466"/>
                    <a:pt x="1022652" y="292846"/>
                  </a:cubicBezTo>
                  <a:lnTo>
                    <a:pt x="1106995" y="164354"/>
                  </a:lnTo>
                  <a:cubicBezTo>
                    <a:pt x="1111329" y="157734"/>
                    <a:pt x="1111329" y="147066"/>
                    <a:pt x="1106995" y="140446"/>
                  </a:cubicBezTo>
                  <a:lnTo>
                    <a:pt x="1022652" y="11954"/>
                  </a:lnTo>
                  <a:cubicBezTo>
                    <a:pt x="1018318" y="5334"/>
                    <a:pt x="1008412" y="0"/>
                    <a:pt x="1000506" y="0"/>
                  </a:cubicBezTo>
                  <a:lnTo>
                    <a:pt x="57150" y="0"/>
                  </a:lnTo>
                  <a:cubicBezTo>
                    <a:pt x="25575" y="0"/>
                    <a:pt x="0" y="25575"/>
                    <a:pt x="0" y="57150"/>
                  </a:cubicBezTo>
                  <a:lnTo>
                    <a:pt x="0" y="247650"/>
                  </a:lnTo>
                  <a:cubicBezTo>
                    <a:pt x="0" y="279225"/>
                    <a:pt x="25575" y="304800"/>
                    <a:pt x="57150" y="304800"/>
                  </a:cubicBezTo>
                  <a:lnTo>
                    <a:pt x="524304" y="304800"/>
                  </a:lnTo>
                  <a:close/>
                </a:path>
              </a:pathLst>
            </a:custGeom>
            <a:solidFill>
              <a:srgbClr val="F287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sz="2400"/>
            </a:p>
          </p:txBody>
        </p:sp>
      </p:grpSp>
      <p:sp>
        <p:nvSpPr>
          <p:cNvPr id="2099" name="Freeform: Shape 2098">
            <a:extLst>
              <a:ext uri="{FF2B5EF4-FFF2-40B4-BE49-F238E27FC236}">
                <a16:creationId xmlns:a16="http://schemas.microsoft.com/office/drawing/2014/main" id="{F9C8517C-F480-437B-E0CA-929747B435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03200" y="199668"/>
            <a:ext cx="11785600" cy="6349"/>
          </a:xfrm>
          <a:custGeom>
            <a:avLst/>
            <a:gdLst>
              <a:gd name="connsiteX0" fmla="*/ 0 w 8839200"/>
              <a:gd name="connsiteY0" fmla="*/ 0 h 4762"/>
              <a:gd name="connsiteX1" fmla="*/ 8839200 w 8839200"/>
              <a:gd name="connsiteY1" fmla="*/ 0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39200" h="4762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11906" cap="flat">
            <a:solidFill>
              <a:srgbClr val="F28700"/>
            </a:solidFill>
            <a:prstDash val="solid"/>
            <a:miter/>
          </a:ln>
        </p:spPr>
        <p:txBody>
          <a:bodyPr rtlCol="0" anchor="ctr"/>
          <a:lstStyle/>
          <a:p>
            <a:endParaRPr lang="fi-FI" sz="240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1523BDA-F299-A75A-415E-016A16CD10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74651" y="31184"/>
            <a:ext cx="4176000" cy="328231"/>
          </a:xfrm>
          <a:prstGeom prst="rect">
            <a:avLst/>
          </a:prstGeom>
          <a:solidFill>
            <a:srgbClr val="FFEED9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60960" rIns="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1333" b="1" spc="27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SERVICEHELHETEN FÖR STÖD FÖR ARBETSFÖRMÅGA</a:t>
            </a:r>
            <a:endParaRPr lang="fi-FI" sz="1333" b="1" spc="27">
              <a:solidFill>
                <a:schemeClr val="accent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52" name="TextBox 1951">
            <a:extLst>
              <a:ext uri="{FF2B5EF4-FFF2-40B4-BE49-F238E27FC236}">
                <a16:creationId xmlns:a16="http://schemas.microsoft.com/office/drawing/2014/main" id="{32E53272-1064-42C5-F9BB-F747028D073D}"/>
              </a:ext>
            </a:extLst>
          </p:cNvPr>
          <p:cNvSpPr txBox="1"/>
          <p:nvPr/>
        </p:nvSpPr>
        <p:spPr>
          <a:xfrm>
            <a:off x="191343" y="511780"/>
            <a:ext cx="259228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b="1" spc="27">
                <a:latin typeface="Arial Narrow" panose="020B0606020202030204" pitchFamily="34" charset="0"/>
              </a:rPr>
              <a:t>Österbottens välfärdsområde</a:t>
            </a:r>
            <a:endParaRPr lang="fi-FI" sz="1333" b="1" spc="27">
              <a:latin typeface="Arial Narrow" panose="020B0606020202030204" pitchFamily="34" charset="0"/>
            </a:endParaRPr>
          </a:p>
        </p:txBody>
      </p:sp>
      <p:sp>
        <p:nvSpPr>
          <p:cNvPr id="1925" name="TextBox 1924">
            <a:extLst>
              <a:ext uri="{FF2B5EF4-FFF2-40B4-BE49-F238E27FC236}">
                <a16:creationId xmlns:a16="http://schemas.microsoft.com/office/drawing/2014/main" id="{8EC0C5E5-3B5B-F841-AA01-049C32593873}"/>
              </a:ext>
            </a:extLst>
          </p:cNvPr>
          <p:cNvSpPr txBox="1"/>
          <p:nvPr/>
        </p:nvSpPr>
        <p:spPr>
          <a:xfrm>
            <a:off x="243239" y="3050098"/>
            <a:ext cx="122504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67" b="1" spc="27">
                <a:latin typeface="Arial Narrow" panose="020B0606020202030204" pitchFamily="34" charset="0"/>
              </a:rPr>
              <a:t>IDENTIFIERING AV KLIENTER</a:t>
            </a:r>
            <a:endParaRPr lang="fi-FI" sz="1067" b="1" spc="27">
              <a:latin typeface="Arial Narrow" panose="020B0606020202030204" pitchFamily="34" charset="0"/>
            </a:endParaRPr>
          </a:p>
        </p:txBody>
      </p:sp>
      <p:sp>
        <p:nvSpPr>
          <p:cNvPr id="1926" name="TextBox 1925">
            <a:extLst>
              <a:ext uri="{FF2B5EF4-FFF2-40B4-BE49-F238E27FC236}">
                <a16:creationId xmlns:a16="http://schemas.microsoft.com/office/drawing/2014/main" id="{4E807D3A-7990-C762-8985-868C81A9FE4E}"/>
              </a:ext>
            </a:extLst>
          </p:cNvPr>
          <p:cNvSpPr txBox="1"/>
          <p:nvPr/>
        </p:nvSpPr>
        <p:spPr>
          <a:xfrm>
            <a:off x="121273" y="3550408"/>
            <a:ext cx="149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>
                <a:solidFill>
                  <a:srgbClr val="FFFFFF"/>
                </a:solidFill>
                <a:latin typeface="Arial Narrow" panose="020B0606020202030204" pitchFamily="34" charset="0"/>
              </a:rPr>
              <a:t>Nya klienter som söker sig till tjänsterna</a:t>
            </a:r>
            <a:endParaRPr lang="fi-FI" sz="1000" b="1" spc="27">
              <a:latin typeface="Arial Narrow" panose="020B0606020202030204" pitchFamily="34" charset="0"/>
            </a:endParaRPr>
          </a:p>
        </p:txBody>
      </p:sp>
      <p:sp>
        <p:nvSpPr>
          <p:cNvPr id="1927" name="TextBox 1926">
            <a:extLst>
              <a:ext uri="{FF2B5EF4-FFF2-40B4-BE49-F238E27FC236}">
                <a16:creationId xmlns:a16="http://schemas.microsoft.com/office/drawing/2014/main" id="{A591C401-8646-57C5-5DD4-CFB3E23650FF}"/>
              </a:ext>
            </a:extLst>
          </p:cNvPr>
          <p:cNvSpPr txBox="1"/>
          <p:nvPr/>
        </p:nvSpPr>
        <p:spPr>
          <a:xfrm>
            <a:off x="170199" y="4092276"/>
            <a:ext cx="139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>
                <a:solidFill>
                  <a:schemeClr val="bg1"/>
                </a:solidFill>
                <a:latin typeface="Arial Narrow" panose="020B0606020202030204" pitchFamily="34" charset="0"/>
              </a:rPr>
              <a:t>Personer som står utanför tjänsterna</a:t>
            </a:r>
            <a:endParaRPr lang="fi-FI" sz="1000" b="1" spc="27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29" name="TextBox 1928">
            <a:extLst>
              <a:ext uri="{FF2B5EF4-FFF2-40B4-BE49-F238E27FC236}">
                <a16:creationId xmlns:a16="http://schemas.microsoft.com/office/drawing/2014/main" id="{657B243C-8CC9-2F6F-0349-5248AB34A806}"/>
              </a:ext>
            </a:extLst>
          </p:cNvPr>
          <p:cNvSpPr txBox="1"/>
          <p:nvPr/>
        </p:nvSpPr>
        <p:spPr>
          <a:xfrm>
            <a:off x="190800" y="4626415"/>
            <a:ext cx="135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>
                <a:solidFill>
                  <a:schemeClr val="bg1"/>
                </a:solidFill>
                <a:latin typeface="Arial Narrow" panose="020B0606020202030204" pitchFamily="34" charset="0"/>
              </a:rPr>
              <a:t>Klienter som redan omfattas av tjänsterna</a:t>
            </a:r>
            <a:endParaRPr lang="fi-FI" sz="1000" b="1" spc="27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C40CE2-6363-2FB9-EE37-0378369644DA}"/>
              </a:ext>
            </a:extLst>
          </p:cNvPr>
          <p:cNvSpPr txBox="1"/>
          <p:nvPr/>
        </p:nvSpPr>
        <p:spPr>
          <a:xfrm>
            <a:off x="1505719" y="2328622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33"/>
              </a:lnSpc>
              <a:spcAft>
                <a:spcPts val="2467"/>
              </a:spcAft>
            </a:pPr>
            <a:r>
              <a:rPr lang="fi-FI" sz="933" b="1" spc="27">
                <a:solidFill>
                  <a:schemeClr val="bg1"/>
                </a:solidFill>
                <a:latin typeface="Arial Narrow" panose="020B0606020202030204" pitchFamily="34" charset="0"/>
              </a:rPr>
              <a:t>TE-TJÄNSTER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32B844-4A6F-BFAE-19D7-A263658A585B}"/>
              </a:ext>
            </a:extLst>
          </p:cNvPr>
          <p:cNvSpPr txBox="1"/>
          <p:nvPr/>
        </p:nvSpPr>
        <p:spPr>
          <a:xfrm>
            <a:off x="1505719" y="2809634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33"/>
              </a:lnSpc>
              <a:spcAft>
                <a:spcPts val="2467"/>
              </a:spcAft>
            </a:pPr>
            <a:r>
              <a:rPr lang="fi-FI" sz="933" b="1" spc="27">
                <a:solidFill>
                  <a:schemeClr val="bg1"/>
                </a:solidFill>
                <a:latin typeface="Arial Narrow" panose="020B0606020202030204" pitchFamily="34" charset="0"/>
              </a:rPr>
              <a:t>SYSSELSÄTTNINGSSERVICE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113FFF-2F50-80F8-7B55-AB9EB57DF1F5}"/>
              </a:ext>
            </a:extLst>
          </p:cNvPr>
          <p:cNvSpPr txBox="1"/>
          <p:nvPr/>
        </p:nvSpPr>
        <p:spPr>
          <a:xfrm>
            <a:off x="1376210" y="3265764"/>
            <a:ext cx="2280389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33"/>
              </a:lnSpc>
              <a:spcAft>
                <a:spcPts val="2467"/>
              </a:spcAft>
            </a:pPr>
            <a:r>
              <a:rPr lang="fi-FI" sz="853" b="1" spc="27">
                <a:solidFill>
                  <a:schemeClr val="bg1"/>
                </a:solidFill>
                <a:latin typeface="Arial Narrow" panose="020B0606020202030204" pitchFamily="34" charset="0"/>
              </a:rPr>
              <a:t>FPA, ARBETSPENSIONSANSTALT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293866-6752-EA3C-FEE2-872772D9D63F}"/>
              </a:ext>
            </a:extLst>
          </p:cNvPr>
          <p:cNvSpPr txBox="1"/>
          <p:nvPr/>
        </p:nvSpPr>
        <p:spPr>
          <a:xfrm>
            <a:off x="1505719" y="3734165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33"/>
              </a:lnSpc>
              <a:spcAft>
                <a:spcPts val="2467"/>
              </a:spcAft>
            </a:pPr>
            <a:r>
              <a:rPr lang="fi-FI" sz="933" b="1" spc="27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ORGANISATIONER/FÖRENING</a:t>
            </a:r>
            <a:endParaRPr lang="fi-FI" sz="933" b="1" spc="27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20" name="TextBox 1919">
            <a:extLst>
              <a:ext uri="{FF2B5EF4-FFF2-40B4-BE49-F238E27FC236}">
                <a16:creationId xmlns:a16="http://schemas.microsoft.com/office/drawing/2014/main" id="{098A41A1-2C20-CE2D-040C-5D8A5F6D146E}"/>
              </a:ext>
            </a:extLst>
          </p:cNvPr>
          <p:cNvSpPr txBox="1"/>
          <p:nvPr/>
        </p:nvSpPr>
        <p:spPr>
          <a:xfrm>
            <a:off x="1505719" y="4202566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33"/>
              </a:lnSpc>
              <a:spcAft>
                <a:spcPts val="2467"/>
              </a:spcAft>
            </a:pPr>
            <a:r>
              <a:rPr lang="fi-FI" sz="933" b="1" spc="27">
                <a:solidFill>
                  <a:schemeClr val="bg1"/>
                </a:solidFill>
                <a:latin typeface="Arial Narrow" panose="020B0606020202030204" pitchFamily="34" charset="0"/>
              </a:rPr>
              <a:t>TJÄNSTEPRODUCENTER</a:t>
            </a:r>
          </a:p>
        </p:txBody>
      </p:sp>
      <p:sp>
        <p:nvSpPr>
          <p:cNvPr id="1921" name="TextBox 1920">
            <a:extLst>
              <a:ext uri="{FF2B5EF4-FFF2-40B4-BE49-F238E27FC236}">
                <a16:creationId xmlns:a16="http://schemas.microsoft.com/office/drawing/2014/main" id="{40636D34-912A-9E4B-D5A1-FDEFF72B5A0E}"/>
              </a:ext>
            </a:extLst>
          </p:cNvPr>
          <p:cNvSpPr txBox="1"/>
          <p:nvPr/>
        </p:nvSpPr>
        <p:spPr>
          <a:xfrm>
            <a:off x="1505719" y="4664118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33"/>
              </a:lnSpc>
              <a:spcAft>
                <a:spcPts val="2467"/>
              </a:spcAft>
            </a:pPr>
            <a:r>
              <a:rPr lang="fi-FI" sz="933" b="1" spc="27">
                <a:solidFill>
                  <a:schemeClr val="bg1"/>
                </a:solidFill>
                <a:latin typeface="Arial Narrow" panose="020B0606020202030204" pitchFamily="34" charset="0"/>
              </a:rPr>
              <a:t>FÖRETAGSHÄLSOVÅRDEN</a:t>
            </a:r>
          </a:p>
        </p:txBody>
      </p:sp>
      <p:sp>
        <p:nvSpPr>
          <p:cNvPr id="1922" name="TextBox 1921">
            <a:extLst>
              <a:ext uri="{FF2B5EF4-FFF2-40B4-BE49-F238E27FC236}">
                <a16:creationId xmlns:a16="http://schemas.microsoft.com/office/drawing/2014/main" id="{958DDFD9-B82B-A079-A58A-02146FB14F81}"/>
              </a:ext>
            </a:extLst>
          </p:cNvPr>
          <p:cNvSpPr txBox="1"/>
          <p:nvPr/>
        </p:nvSpPr>
        <p:spPr>
          <a:xfrm>
            <a:off x="1512273" y="5139074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33"/>
              </a:lnSpc>
              <a:spcAft>
                <a:spcPts val="2467"/>
              </a:spcAft>
            </a:pPr>
            <a:r>
              <a:rPr lang="fi-FI" sz="853" b="1" spc="27">
                <a:solidFill>
                  <a:schemeClr val="bg1"/>
                </a:solidFill>
                <a:latin typeface="Arial Narrow" panose="020B0606020202030204" pitchFamily="34" charset="0"/>
              </a:rPr>
              <a:t>BROTTSPÅFÖLJDSMYNDIGHETEN</a:t>
            </a:r>
          </a:p>
        </p:txBody>
      </p:sp>
      <p:sp>
        <p:nvSpPr>
          <p:cNvPr id="1923" name="TextBox 1922">
            <a:extLst>
              <a:ext uri="{FF2B5EF4-FFF2-40B4-BE49-F238E27FC236}">
                <a16:creationId xmlns:a16="http://schemas.microsoft.com/office/drawing/2014/main" id="{D35A8127-8AA9-74C6-37AF-9189B9F403F1}"/>
              </a:ext>
            </a:extLst>
          </p:cNvPr>
          <p:cNvSpPr txBox="1"/>
          <p:nvPr/>
        </p:nvSpPr>
        <p:spPr>
          <a:xfrm>
            <a:off x="1505719" y="5594071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33"/>
              </a:lnSpc>
              <a:spcAft>
                <a:spcPts val="2467"/>
              </a:spcAft>
            </a:pPr>
            <a:r>
              <a:rPr lang="fi-FI" sz="933" b="1" spc="27">
                <a:solidFill>
                  <a:schemeClr val="bg1"/>
                </a:solidFill>
                <a:latin typeface="Arial Narrow" panose="020B0606020202030204" pitchFamily="34" charset="0"/>
              </a:rPr>
              <a:t>TJÄNSTER FÖR UNGA</a:t>
            </a:r>
          </a:p>
        </p:txBody>
      </p:sp>
      <p:sp>
        <p:nvSpPr>
          <p:cNvPr id="1924" name="TextBox 1923">
            <a:extLst>
              <a:ext uri="{FF2B5EF4-FFF2-40B4-BE49-F238E27FC236}">
                <a16:creationId xmlns:a16="http://schemas.microsoft.com/office/drawing/2014/main" id="{3D750A9D-D2AC-9411-E2B4-60BB80771FC7}"/>
              </a:ext>
            </a:extLst>
          </p:cNvPr>
          <p:cNvSpPr txBox="1"/>
          <p:nvPr/>
        </p:nvSpPr>
        <p:spPr>
          <a:xfrm>
            <a:off x="1505719" y="6056985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33"/>
              </a:lnSpc>
              <a:spcAft>
                <a:spcPts val="2467"/>
              </a:spcAft>
            </a:pPr>
            <a:r>
              <a:rPr lang="fi-FI" sz="933" b="1" spc="27">
                <a:solidFill>
                  <a:schemeClr val="bg1"/>
                </a:solidFill>
                <a:latin typeface="Arial Narrow" panose="020B0606020202030204" pitchFamily="34" charset="0"/>
              </a:rPr>
              <a:t>UTBILDNINGSTJÄNSTER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7353E4-5694-3FD0-B7DB-81FAF076E435}"/>
              </a:ext>
            </a:extLst>
          </p:cNvPr>
          <p:cNvSpPr txBox="1"/>
          <p:nvPr/>
        </p:nvSpPr>
        <p:spPr>
          <a:xfrm>
            <a:off x="4139386" y="478960"/>
            <a:ext cx="28415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67" b="1" spc="27">
                <a:solidFill>
                  <a:schemeClr val="bg1"/>
                </a:solidFill>
                <a:latin typeface="Arial Narrow" panose="020B0606020202030204" pitchFamily="34" charset="0"/>
              </a:rPr>
              <a:t>SOCIAL- OCH HÄLSOVÅRDSTJÄNSTER</a:t>
            </a:r>
          </a:p>
        </p:txBody>
      </p:sp>
      <p:sp>
        <p:nvSpPr>
          <p:cNvPr id="1930" name="TextBox 1929">
            <a:extLst>
              <a:ext uri="{FF2B5EF4-FFF2-40B4-BE49-F238E27FC236}">
                <a16:creationId xmlns:a16="http://schemas.microsoft.com/office/drawing/2014/main" id="{5DEEDF75-27C4-2F86-F57B-F77F6C020950}"/>
              </a:ext>
            </a:extLst>
          </p:cNvPr>
          <p:cNvSpPr txBox="1"/>
          <p:nvPr/>
        </p:nvSpPr>
        <p:spPr>
          <a:xfrm>
            <a:off x="3798534" y="894065"/>
            <a:ext cx="3523221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33"/>
              </a:spcAft>
            </a:pPr>
            <a:r>
              <a:rPr lang="fi-FI" sz="933" b="1">
                <a:solidFill>
                  <a:srgbClr val="3559BC"/>
                </a:solidFill>
                <a:latin typeface="Arial Narrow" panose="020B0606020202030204" pitchFamily="34" charset="0"/>
              </a:rPr>
              <a:t>TEAMET FÖR ARBETSFÖRMÅGA</a:t>
            </a:r>
          </a:p>
          <a:p>
            <a:pPr algn="ctr">
              <a:spcAft>
                <a:spcPts val="533"/>
              </a:spcAft>
            </a:pPr>
            <a:r>
              <a:rPr lang="fi-FI" sz="973">
                <a:solidFill>
                  <a:srgbClr val="000000"/>
                </a:solidFill>
                <a:latin typeface="Myriad Pro" panose="020B0503030403020204" pitchFamily="34" charset="0"/>
              </a:rPr>
              <a:t>Sektorsövergripande samarbete över förvaltningsgränserna</a:t>
            </a:r>
            <a:endParaRPr lang="fi-FI" sz="973" b="1" spc="27">
              <a:latin typeface="Arial Narrow" panose="020B0606020202030204" pitchFamily="34" charset="0"/>
            </a:endParaRPr>
          </a:p>
        </p:txBody>
      </p:sp>
      <p:sp>
        <p:nvSpPr>
          <p:cNvPr id="1932" name="TextBox 1931">
            <a:extLst>
              <a:ext uri="{FF2B5EF4-FFF2-40B4-BE49-F238E27FC236}">
                <a16:creationId xmlns:a16="http://schemas.microsoft.com/office/drawing/2014/main" id="{51C3A759-656C-C39A-E2E9-21184AA9668F}"/>
              </a:ext>
            </a:extLst>
          </p:cNvPr>
          <p:cNvSpPr txBox="1"/>
          <p:nvPr/>
        </p:nvSpPr>
        <p:spPr>
          <a:xfrm>
            <a:off x="3591357" y="1471877"/>
            <a:ext cx="1853369" cy="2911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33"/>
              </a:spcAft>
            </a:pPr>
            <a:r>
              <a:rPr lang="fi-FI" sz="933" b="1" spc="13">
                <a:solidFill>
                  <a:srgbClr val="3559BC"/>
                </a:solidFill>
                <a:latin typeface="Arial Narrow" panose="020B0606020202030204" pitchFamily="34" charset="0"/>
              </a:rPr>
              <a:t>” INLEDANDE SERVICE”</a:t>
            </a:r>
          </a:p>
          <a:p>
            <a:pPr>
              <a:lnSpc>
                <a:spcPct val="110000"/>
              </a:lnSpc>
              <a:spcAft>
                <a:spcPts val="133"/>
              </a:spcAft>
            </a:pPr>
            <a:r>
              <a:rPr lang="sv-SE" sz="833" b="1" spc="13">
                <a:latin typeface="Arial Narrow" panose="020B0606020202030204" pitchFamily="34" charset="0"/>
              </a:rPr>
              <a:t>KLIENTEN RIKTAS IN PÅ SERVICEN...</a:t>
            </a:r>
            <a:endParaRPr lang="fi-FI" sz="833" spc="13">
              <a:latin typeface="Arial Narrow" panose="020B0606020202030204" pitchFamily="34" charset="0"/>
            </a:endParaRP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genom att själv ta kontakt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genom samarbetsnätverket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efter uppmuntran från en</a:t>
            </a:r>
            <a:b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</a:b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aktör i tredje sektorn</a:t>
            </a:r>
            <a:endParaRPr lang="fi-FI" sz="933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</a:pPr>
            <a:r>
              <a:rPr lang="fi-FI" sz="835" b="1" spc="13">
                <a:latin typeface="Arial Narrow" panose="020B0606020202030204" pitchFamily="34" charset="0"/>
              </a:rPr>
              <a:t>HANDLEDNING TILL SERVICEN</a:t>
            </a:r>
            <a:endParaRPr lang="fi-FI" sz="835" spc="13">
              <a:latin typeface="Arial Narrow" panose="020B0606020202030204" pitchFamily="34" charset="0"/>
            </a:endParaRP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inledande intervju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rådgivning och vägledning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rådgivning om förmåner</a:t>
            </a:r>
            <a:endParaRPr lang="fi-FI" sz="933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</a:pPr>
            <a:r>
              <a:rPr lang="fi-FI" sz="840" b="1" spc="13">
                <a:latin typeface="Arial Narrow" panose="020B0606020202030204" pitchFamily="34" charset="0"/>
              </a:rPr>
              <a:t>KONSULTATION</a:t>
            </a:r>
            <a:endParaRPr lang="fi-FI" sz="840" spc="13">
              <a:latin typeface="Arial Narrow" panose="020B0606020202030204" pitchFamily="34" charset="0"/>
            </a:endParaRP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33" spc="13">
                <a:solidFill>
                  <a:srgbClr val="000000"/>
                </a:solidFill>
                <a:latin typeface="Myriad Pro" panose="020B0503030403020204" pitchFamily="34" charset="0"/>
              </a:rPr>
              <a:t>motpartsarbete</a:t>
            </a:r>
          </a:p>
          <a:p>
            <a:pPr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</a:pPr>
            <a:r>
              <a:rPr lang="sv-SE" sz="840" b="1" spc="13">
                <a:latin typeface="Arial Narrow" panose="020B0606020202030204" pitchFamily="34" charset="0"/>
              </a:rPr>
              <a:t>SAMORDNING TILL TEAMET FÖR</a:t>
            </a:r>
            <a:br>
              <a:rPr lang="sv-SE" sz="840" b="1" spc="13">
                <a:latin typeface="Arial Narrow" panose="020B0606020202030204" pitchFamily="34" charset="0"/>
              </a:rPr>
            </a:br>
            <a:r>
              <a:rPr lang="sv-SE" sz="840" b="1" spc="13">
                <a:latin typeface="Arial Narrow" panose="020B0606020202030204" pitchFamily="34" charset="0"/>
              </a:rPr>
              <a:t>STÖD FÖR ARBETSFÖRMÅGAN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tidsbokning till teamet, ytter-ligare utredning behövs inte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tidsbokning för ytterligare utredning</a:t>
            </a:r>
            <a:endParaRPr lang="fi-FI" sz="933" b="1" spc="13">
              <a:latin typeface="Arial Narrow" panose="020B0606020202030204" pitchFamily="34" charset="0"/>
            </a:endParaRPr>
          </a:p>
        </p:txBody>
      </p:sp>
      <p:sp>
        <p:nvSpPr>
          <p:cNvPr id="1939" name="TextBox 1938">
            <a:extLst>
              <a:ext uri="{FF2B5EF4-FFF2-40B4-BE49-F238E27FC236}">
                <a16:creationId xmlns:a16="http://schemas.microsoft.com/office/drawing/2014/main" id="{EA5503E5-BC77-7169-4397-F5A69AA2BD68}"/>
              </a:ext>
            </a:extLst>
          </p:cNvPr>
          <p:cNvSpPr txBox="1"/>
          <p:nvPr/>
        </p:nvSpPr>
        <p:spPr>
          <a:xfrm>
            <a:off x="3575852" y="4683188"/>
            <a:ext cx="804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>
                <a:latin typeface="Arial Narrow" panose="020B0606020202030204" pitchFamily="34" charset="0"/>
              </a:rPr>
              <a:t>Egenvård</a:t>
            </a:r>
            <a:endParaRPr lang="fi-FI" sz="1000" b="1" spc="27">
              <a:latin typeface="Arial Narrow" panose="020B0606020202030204" pitchFamily="34" charset="0"/>
            </a:endParaRPr>
          </a:p>
        </p:txBody>
      </p:sp>
      <p:sp>
        <p:nvSpPr>
          <p:cNvPr id="1940" name="TextBox 1939">
            <a:extLst>
              <a:ext uri="{FF2B5EF4-FFF2-40B4-BE49-F238E27FC236}">
                <a16:creationId xmlns:a16="http://schemas.microsoft.com/office/drawing/2014/main" id="{E0815BBE-290B-421E-9216-9DC8BFB2393D}"/>
              </a:ext>
            </a:extLst>
          </p:cNvPr>
          <p:cNvSpPr txBox="1"/>
          <p:nvPr/>
        </p:nvSpPr>
        <p:spPr>
          <a:xfrm>
            <a:off x="3510960" y="5072499"/>
            <a:ext cx="1760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>
                <a:latin typeface="Arial Narrow" panose="020B0606020202030204" pitchFamily="34" charset="0"/>
              </a:rPr>
              <a:t>Hälsoundersökning för personer i arbetsför ålder</a:t>
            </a:r>
            <a:endParaRPr lang="fi-FI" sz="1000" b="1" spc="27">
              <a:latin typeface="Arial Narrow" panose="020B0606020202030204" pitchFamily="34" charset="0"/>
            </a:endParaRPr>
          </a:p>
        </p:txBody>
      </p:sp>
      <p:sp>
        <p:nvSpPr>
          <p:cNvPr id="1931" name="TextBox 1930">
            <a:extLst>
              <a:ext uri="{FF2B5EF4-FFF2-40B4-BE49-F238E27FC236}">
                <a16:creationId xmlns:a16="http://schemas.microsoft.com/office/drawing/2014/main" id="{6671C808-529E-28BA-0A05-578017BED858}"/>
              </a:ext>
            </a:extLst>
          </p:cNvPr>
          <p:cNvSpPr txBox="1"/>
          <p:nvPr/>
        </p:nvSpPr>
        <p:spPr>
          <a:xfrm>
            <a:off x="5744732" y="1471877"/>
            <a:ext cx="2016224" cy="1140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33"/>
              </a:spcAft>
            </a:pPr>
            <a:r>
              <a:rPr lang="sv-SE" sz="933" b="1" spc="13">
                <a:solidFill>
                  <a:srgbClr val="3559BC"/>
                </a:solidFill>
                <a:latin typeface="Arial Narrow" panose="020B0606020202030204" pitchFamily="34" charset="0"/>
              </a:rPr>
              <a:t>KARTLÄGGNING AV STÖDET</a:t>
            </a:r>
            <a:br>
              <a:rPr lang="sv-SE" sz="933" b="1" spc="13">
                <a:solidFill>
                  <a:srgbClr val="3559BC"/>
                </a:solidFill>
                <a:latin typeface="Arial Narrow" panose="020B0606020202030204" pitchFamily="34" charset="0"/>
              </a:rPr>
            </a:br>
            <a:r>
              <a:rPr lang="sv-SE" sz="933" b="1" spc="13">
                <a:solidFill>
                  <a:srgbClr val="3559BC"/>
                </a:solidFill>
                <a:latin typeface="Arial Narrow" panose="020B0606020202030204" pitchFamily="34" charset="0"/>
              </a:rPr>
              <a:t>FÖR ARBETSFÖRMÅGA</a:t>
            </a:r>
            <a:endParaRPr lang="fi-FI" sz="933" spc="13">
              <a:solidFill>
                <a:srgbClr val="3559BC"/>
              </a:solidFill>
              <a:latin typeface="Arial Narrow" panose="020B0606020202030204" pitchFamily="34" charset="0"/>
            </a:endParaRP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bedömning av arbetsförmågan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plan för stödet för arbetsförmåga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fortsatt handledning och rådgivning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överenskommelse om</a:t>
            </a:r>
            <a:b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</a:b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klientansvarig</a:t>
            </a:r>
            <a:endParaRPr lang="fi-FI" sz="933" b="1" spc="13">
              <a:latin typeface="Arial Narrow" panose="020B0606020202030204" pitchFamily="34" charset="0"/>
            </a:endParaRPr>
          </a:p>
        </p:txBody>
      </p:sp>
      <p:sp>
        <p:nvSpPr>
          <p:cNvPr id="1941" name="TextBox 1940">
            <a:extLst>
              <a:ext uri="{FF2B5EF4-FFF2-40B4-BE49-F238E27FC236}">
                <a16:creationId xmlns:a16="http://schemas.microsoft.com/office/drawing/2014/main" id="{B93D9BF6-190D-0918-AE97-1C217BDC26D8}"/>
              </a:ext>
            </a:extLst>
          </p:cNvPr>
          <p:cNvSpPr txBox="1"/>
          <p:nvPr/>
        </p:nvSpPr>
        <p:spPr>
          <a:xfrm>
            <a:off x="5845040" y="5072499"/>
            <a:ext cx="159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>
                <a:latin typeface="Arial Narrow" panose="020B0606020202030204" pitchFamily="34" charset="0"/>
              </a:rPr>
              <a:t>Följebrev och plan för stödet för arbetsförmåga</a:t>
            </a:r>
            <a:endParaRPr lang="fi-FI" sz="1000" b="1" spc="27">
              <a:latin typeface="Arial Narrow" panose="020B0606020202030204" pitchFamily="34" charset="0"/>
            </a:endParaRPr>
          </a:p>
        </p:txBody>
      </p:sp>
      <p:sp>
        <p:nvSpPr>
          <p:cNvPr id="1933" name="TextBox 1932">
            <a:extLst>
              <a:ext uri="{FF2B5EF4-FFF2-40B4-BE49-F238E27FC236}">
                <a16:creationId xmlns:a16="http://schemas.microsoft.com/office/drawing/2014/main" id="{7D9A95C3-F2EE-E975-9197-F2BC17448C79}"/>
              </a:ext>
            </a:extLst>
          </p:cNvPr>
          <p:cNvSpPr txBox="1"/>
          <p:nvPr/>
        </p:nvSpPr>
        <p:spPr>
          <a:xfrm>
            <a:off x="8020917" y="279378"/>
            <a:ext cx="190391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67" b="1" spc="27">
                <a:solidFill>
                  <a:schemeClr val="bg1"/>
                </a:solidFill>
                <a:latin typeface="Arial Narrow" panose="020B0606020202030204" pitchFamily="34" charset="0"/>
              </a:rPr>
              <a:t>REHABILITERING OCH ARBETSLIVSTRÄNING</a:t>
            </a:r>
          </a:p>
        </p:txBody>
      </p:sp>
      <p:sp>
        <p:nvSpPr>
          <p:cNvPr id="1936" name="TextBox 1935">
            <a:extLst>
              <a:ext uri="{FF2B5EF4-FFF2-40B4-BE49-F238E27FC236}">
                <a16:creationId xmlns:a16="http://schemas.microsoft.com/office/drawing/2014/main" id="{01504FA0-F403-46BD-693F-104AF7414354}"/>
              </a:ext>
            </a:extLst>
          </p:cNvPr>
          <p:cNvSpPr txBox="1"/>
          <p:nvPr/>
        </p:nvSpPr>
        <p:spPr>
          <a:xfrm>
            <a:off x="8060666" y="833348"/>
            <a:ext cx="1785020" cy="4103303"/>
          </a:xfrm>
          <a:prstGeom prst="rect">
            <a:avLst/>
          </a:prstGeom>
          <a:noFill/>
        </p:spPr>
        <p:txBody>
          <a:bodyPr wrap="square" lIns="12000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33"/>
              </a:spcAft>
            </a:pPr>
            <a:r>
              <a:rPr lang="fi-FI" sz="833" b="1" spc="13">
                <a:latin typeface="Arial Narrow" panose="020B0606020202030204" pitchFamily="34" charset="0"/>
              </a:rPr>
              <a:t>SOCIALVÅRDSTJÄNSTER SOM STÖDER SYSSELSÄTTNING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rehabiliterande arbetsverksamhet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sysselsättningsfrämjande verksamhet och arbetsverksamhet enligt socialvårdslagen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arbetsverksamhet och arbetsträning för utvecklingsstörda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arbetsträning för stödd arbetsförmåga</a:t>
            </a:r>
            <a:endParaRPr lang="fi-FI" sz="933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133"/>
              </a:spcAft>
            </a:pPr>
            <a:r>
              <a:rPr lang="sv-SE" sz="835" b="1" spc="13">
                <a:latin typeface="Arial Narrow" panose="020B0606020202030204" pitchFamily="34" charset="0"/>
              </a:rPr>
              <a:t>ANDRA TJÄNSTER SOM STÖDER SYSSELSÄTTNING</a:t>
            </a:r>
            <a:endParaRPr lang="fi-FI" sz="835" b="1" spc="13">
              <a:latin typeface="Arial Narrow" panose="020B0606020202030204" pitchFamily="34" charset="0"/>
            </a:endParaRP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33" spc="13">
                <a:solidFill>
                  <a:srgbClr val="000000"/>
                </a:solidFill>
                <a:latin typeface="Myriad Pro" panose="020B0503030403020204" pitchFamily="34" charset="0"/>
              </a:rPr>
              <a:t>arbetsträning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33" spc="13">
                <a:solidFill>
                  <a:srgbClr val="000000"/>
                </a:solidFill>
                <a:latin typeface="Myriad Pro" panose="020B0503030403020204" pitchFamily="34" charset="0"/>
              </a:rPr>
              <a:t>arbetsprövning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133"/>
              </a:spcAft>
            </a:pPr>
            <a:r>
              <a:rPr lang="fi-FI" sz="840" b="1" spc="13">
                <a:latin typeface="Arial Narrow" panose="020B0606020202030204" pitchFamily="34" charset="0"/>
              </a:rPr>
              <a:t>REHABILITERING</a:t>
            </a:r>
            <a:endParaRPr lang="fi-FI" sz="840" spc="13">
              <a:latin typeface="Arial Narrow" panose="020B0606020202030204" pitchFamily="34" charset="0"/>
            </a:endParaRP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medicinsk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professionell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social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missbruksarbete och</a:t>
            </a:r>
            <a:b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</a:b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mental hälsa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rehabiliteringspenning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rehabiliteringsstöd</a:t>
            </a:r>
            <a:endParaRPr lang="fi-FI" sz="933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133"/>
              </a:spcAft>
            </a:pPr>
            <a:r>
              <a:rPr lang="fi-FI" sz="840" b="1" spc="13">
                <a:latin typeface="Arial Narrow" panose="020B0606020202030204" pitchFamily="34" charset="0"/>
              </a:rPr>
              <a:t>SPECIALSJUKVÅRD</a:t>
            </a:r>
            <a:endParaRPr lang="fi-FI" sz="840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33" spc="13">
                <a:solidFill>
                  <a:srgbClr val="000000"/>
                </a:solidFill>
                <a:latin typeface="Myriad Pro" panose="020B0503030403020204" pitchFamily="34" charset="0"/>
              </a:rPr>
              <a:t>specialpolikliniker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133"/>
              </a:spcAft>
            </a:pPr>
            <a:r>
              <a:rPr lang="fi-FI" sz="840" b="1" spc="13">
                <a:latin typeface="Arial Narrow" panose="020B0606020202030204" pitchFamily="34" charset="0"/>
              </a:rPr>
              <a:t>SJUKFRÅNVARO</a:t>
            </a:r>
            <a:endParaRPr lang="fi-FI" sz="840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33" spc="13">
                <a:solidFill>
                  <a:srgbClr val="000000"/>
                </a:solidFill>
                <a:latin typeface="Myriad Pro" panose="020B0503030403020204" pitchFamily="34" charset="0"/>
              </a:rPr>
              <a:t>sjukdagpenning</a:t>
            </a:r>
            <a:endParaRPr lang="fi-FI" sz="933" b="1" spc="13">
              <a:latin typeface="Arial Narrow" panose="020B0606020202030204" pitchFamily="34" charset="0"/>
            </a:endParaRPr>
          </a:p>
        </p:txBody>
      </p:sp>
      <p:sp>
        <p:nvSpPr>
          <p:cNvPr id="1934" name="TextBox 1933">
            <a:extLst>
              <a:ext uri="{FF2B5EF4-FFF2-40B4-BE49-F238E27FC236}">
                <a16:creationId xmlns:a16="http://schemas.microsoft.com/office/drawing/2014/main" id="{808B9BBF-DB6A-050C-E39B-2F7A70CA0219}"/>
              </a:ext>
            </a:extLst>
          </p:cNvPr>
          <p:cNvSpPr txBox="1"/>
          <p:nvPr/>
        </p:nvSpPr>
        <p:spPr>
          <a:xfrm>
            <a:off x="10020729" y="279378"/>
            <a:ext cx="188359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67" b="1" spc="27">
                <a:solidFill>
                  <a:schemeClr val="bg1"/>
                </a:solidFill>
                <a:latin typeface="Arial Narrow" panose="020B0606020202030204" pitchFamily="34" charset="0"/>
              </a:rPr>
              <a:t>DEN ÖPPNA ARBETSMARKNADEN</a:t>
            </a:r>
            <a:endParaRPr lang="fi-FI" sz="1067" b="1" spc="27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37" name="TextBox 1936">
            <a:extLst>
              <a:ext uri="{FF2B5EF4-FFF2-40B4-BE49-F238E27FC236}">
                <a16:creationId xmlns:a16="http://schemas.microsoft.com/office/drawing/2014/main" id="{F695614D-3547-61E0-7333-3640E6A2116A}"/>
              </a:ext>
            </a:extLst>
          </p:cNvPr>
          <p:cNvSpPr txBox="1"/>
          <p:nvPr/>
        </p:nvSpPr>
        <p:spPr>
          <a:xfrm>
            <a:off x="10060479" y="833347"/>
            <a:ext cx="1749871" cy="4088427"/>
          </a:xfrm>
          <a:prstGeom prst="rect">
            <a:avLst/>
          </a:prstGeom>
          <a:noFill/>
        </p:spPr>
        <p:txBody>
          <a:bodyPr wrap="square" lIns="12000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33"/>
              </a:spcAft>
            </a:pPr>
            <a:r>
              <a:rPr lang="fi-FI" sz="833" b="1" spc="13">
                <a:latin typeface="Arial Narrow" panose="020B0606020202030204" pitchFamily="34" charset="0"/>
              </a:rPr>
              <a:t>I ARBETSLIVET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tidigt stöd för arbetsförmågan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förhandling om arbetsförmågan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anpassning av</a:t>
            </a:r>
            <a:b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</a:b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arbetsplatsen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arbetsprövning</a:t>
            </a:r>
            <a:endParaRPr lang="fi-FI" sz="933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133"/>
              </a:spcAft>
            </a:pPr>
            <a:r>
              <a:rPr lang="fi-FI" sz="835" b="1" spc="13">
                <a:latin typeface="Arial Narrow" panose="020B0606020202030204" pitchFamily="34" charset="0"/>
              </a:rPr>
              <a:t>MOT ARBETSLIVET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arbetsprövning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lönesubvention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startpeng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anpassning av arbetsplatsen</a:t>
            </a:r>
            <a:endParaRPr lang="fi-FI" sz="933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133"/>
              </a:spcAft>
            </a:pPr>
            <a:r>
              <a:rPr lang="fi-FI" sz="840" b="1" spc="13">
                <a:latin typeface="Arial Narrow" panose="020B0606020202030204" pitchFamily="34" charset="0"/>
              </a:rPr>
              <a:t>UTBILDNING</a:t>
            </a:r>
            <a:endParaRPr lang="fi-FI" sz="840" spc="13">
              <a:latin typeface="Arial Narrow" panose="020B0606020202030204" pitchFamily="34" charset="0"/>
            </a:endParaRP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utbildningsprövning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förberedande utbildning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arbetskraftsutbildning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frivillig utbildning med arbetslöshetsförmån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utbildning som yrkesinriktad rehabilitering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läroavtal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företagarutbildning</a:t>
            </a:r>
            <a:endParaRPr lang="fi-FI" sz="933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133"/>
              </a:spcAft>
            </a:pPr>
            <a:r>
              <a:rPr lang="fi-FI" sz="840" b="1" spc="13">
                <a:latin typeface="Arial Narrow" panose="020B0606020202030204" pitchFamily="34" charset="0"/>
              </a:rPr>
              <a:t>PENSION</a:t>
            </a:r>
            <a:endParaRPr lang="fi-FI" sz="840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sjukpension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delinvalidpension</a:t>
            </a:r>
          </a:p>
          <a:p>
            <a:pPr marL="119997" indent="-11999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33" spc="13">
                <a:solidFill>
                  <a:srgbClr val="000000"/>
                </a:solidFill>
                <a:latin typeface="Myriad Pro" panose="020B0503030403020204" pitchFamily="34" charset="0"/>
              </a:rPr>
              <a:t>att lämna pensionen vilande</a:t>
            </a:r>
            <a:endParaRPr lang="fi-FI" sz="933" spc="13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1942" name="TextBox 1941">
            <a:extLst>
              <a:ext uri="{FF2B5EF4-FFF2-40B4-BE49-F238E27FC236}">
                <a16:creationId xmlns:a16="http://schemas.microsoft.com/office/drawing/2014/main" id="{E2343A48-CBD5-F339-067B-E5A58F46DF13}"/>
              </a:ext>
            </a:extLst>
          </p:cNvPr>
          <p:cNvSpPr txBox="1"/>
          <p:nvPr/>
        </p:nvSpPr>
        <p:spPr>
          <a:xfrm>
            <a:off x="3889017" y="5642698"/>
            <a:ext cx="2206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spc="27">
                <a:latin typeface="Arial Narrow" panose="020B0606020202030204" pitchFamily="34" charset="0"/>
              </a:rPr>
              <a:t>KLIENTANSVARIG</a:t>
            </a:r>
            <a:endParaRPr lang="fi-FI" sz="1000" b="1" spc="27">
              <a:latin typeface="Arial Narrow" panose="020B0606020202030204" pitchFamily="34" charset="0"/>
            </a:endParaRPr>
          </a:p>
        </p:txBody>
      </p:sp>
      <p:sp>
        <p:nvSpPr>
          <p:cNvPr id="1943" name="TextBox 1942">
            <a:extLst>
              <a:ext uri="{FF2B5EF4-FFF2-40B4-BE49-F238E27FC236}">
                <a16:creationId xmlns:a16="http://schemas.microsoft.com/office/drawing/2014/main" id="{D5E1E669-8667-B5F3-DCA8-AE9524811BCB}"/>
              </a:ext>
            </a:extLst>
          </p:cNvPr>
          <p:cNvSpPr txBox="1"/>
          <p:nvPr/>
        </p:nvSpPr>
        <p:spPr>
          <a:xfrm>
            <a:off x="6652751" y="5642698"/>
            <a:ext cx="2227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spc="27">
                <a:latin typeface="Arial Narrow" panose="020B0606020202030204" pitchFamily="34" charset="0"/>
              </a:rPr>
              <a:t>KLIENTDELAKTIGHET</a:t>
            </a:r>
            <a:endParaRPr lang="fi-FI" sz="1000" b="1" spc="27">
              <a:latin typeface="Arial Narrow" panose="020B0606020202030204" pitchFamily="34" charset="0"/>
            </a:endParaRPr>
          </a:p>
        </p:txBody>
      </p:sp>
      <p:sp>
        <p:nvSpPr>
          <p:cNvPr id="1945" name="TextBox 1944">
            <a:extLst>
              <a:ext uri="{FF2B5EF4-FFF2-40B4-BE49-F238E27FC236}">
                <a16:creationId xmlns:a16="http://schemas.microsoft.com/office/drawing/2014/main" id="{00657FBB-3BCA-A3DD-5A0F-10981AD16707}"/>
              </a:ext>
            </a:extLst>
          </p:cNvPr>
          <p:cNvSpPr txBox="1"/>
          <p:nvPr/>
        </p:nvSpPr>
        <p:spPr>
          <a:xfrm>
            <a:off x="9259995" y="5642698"/>
            <a:ext cx="2596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spc="27">
                <a:latin typeface="Arial Narrow" panose="020B0606020202030204" pitchFamily="34" charset="0"/>
              </a:rPr>
              <a:t>KLIENTENS MÅL</a:t>
            </a:r>
            <a:endParaRPr lang="fi-FI" sz="1000" b="1" spc="27">
              <a:latin typeface="Arial Narrow" panose="020B0606020202030204" pitchFamily="34" charset="0"/>
            </a:endParaRPr>
          </a:p>
        </p:txBody>
      </p:sp>
      <p:sp>
        <p:nvSpPr>
          <p:cNvPr id="1950" name="TextBox 1949">
            <a:extLst>
              <a:ext uri="{FF2B5EF4-FFF2-40B4-BE49-F238E27FC236}">
                <a16:creationId xmlns:a16="http://schemas.microsoft.com/office/drawing/2014/main" id="{E2FBD605-2887-84DF-A602-249C0F5BB57A}"/>
              </a:ext>
            </a:extLst>
          </p:cNvPr>
          <p:cNvSpPr txBox="1"/>
          <p:nvPr/>
        </p:nvSpPr>
        <p:spPr>
          <a:xfrm>
            <a:off x="3823449" y="6010520"/>
            <a:ext cx="3716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spc="27">
                <a:latin typeface="Arial Narrow" panose="020B0606020202030204" pitchFamily="34" charset="0"/>
              </a:rPr>
              <a:t>ETT ARBETSSÄTT INRIKTAT PÅ SERVICEHANDLEDNING</a:t>
            </a:r>
            <a:endParaRPr lang="fi-FI" sz="1000" b="1" spc="27">
              <a:latin typeface="Arial Narrow" panose="020B0606020202030204" pitchFamily="34" charset="0"/>
            </a:endParaRPr>
          </a:p>
        </p:txBody>
      </p:sp>
      <p:sp>
        <p:nvSpPr>
          <p:cNvPr id="1951" name="TextBox 1950">
            <a:extLst>
              <a:ext uri="{FF2B5EF4-FFF2-40B4-BE49-F238E27FC236}">
                <a16:creationId xmlns:a16="http://schemas.microsoft.com/office/drawing/2014/main" id="{5DE2F7EF-665A-800D-BE10-A467926D8870}"/>
              </a:ext>
            </a:extLst>
          </p:cNvPr>
          <p:cNvSpPr txBox="1"/>
          <p:nvPr/>
        </p:nvSpPr>
        <p:spPr>
          <a:xfrm>
            <a:off x="7893730" y="6010520"/>
            <a:ext cx="394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spc="27">
                <a:latin typeface="Arial Narrow" panose="020B0606020202030204" pitchFamily="34" charset="0"/>
              </a:rPr>
              <a:t>BEDÖMNING AV BEHOVET AV STÖD FÖR ARBETSFÖRMÅGAN</a:t>
            </a:r>
            <a:endParaRPr lang="fi-FI" sz="1000" b="1" spc="27">
              <a:latin typeface="Arial Narrow" panose="020B0606020202030204" pitchFamily="34" charset="0"/>
            </a:endParaRPr>
          </a:p>
        </p:txBody>
      </p:sp>
      <p:sp>
        <p:nvSpPr>
          <p:cNvPr id="1947" name="TextBox 1946">
            <a:extLst>
              <a:ext uri="{FF2B5EF4-FFF2-40B4-BE49-F238E27FC236}">
                <a16:creationId xmlns:a16="http://schemas.microsoft.com/office/drawing/2014/main" id="{0FFA39F0-F9FA-5C4A-1D3A-249F66AF5C35}"/>
              </a:ext>
            </a:extLst>
          </p:cNvPr>
          <p:cNvSpPr txBox="1"/>
          <p:nvPr/>
        </p:nvSpPr>
        <p:spPr>
          <a:xfrm>
            <a:off x="3567832" y="6366800"/>
            <a:ext cx="28493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spc="27">
                <a:latin typeface="Arial Narrow" panose="020B0606020202030204" pitchFamily="34" charset="0"/>
              </a:rPr>
              <a:t>GEMENSAMMA VERKSAMHETSMODELLER</a:t>
            </a:r>
            <a:endParaRPr lang="fi-FI" sz="1000" b="1" spc="27">
              <a:latin typeface="Arial Narrow" panose="020B0606020202030204" pitchFamily="34" charset="0"/>
            </a:endParaRPr>
          </a:p>
        </p:txBody>
      </p:sp>
      <p:sp>
        <p:nvSpPr>
          <p:cNvPr id="1948" name="TextBox 1947">
            <a:extLst>
              <a:ext uri="{FF2B5EF4-FFF2-40B4-BE49-F238E27FC236}">
                <a16:creationId xmlns:a16="http://schemas.microsoft.com/office/drawing/2014/main" id="{9D77BBC0-29E5-656F-E88C-A3310767A6A3}"/>
              </a:ext>
            </a:extLst>
          </p:cNvPr>
          <p:cNvSpPr txBox="1"/>
          <p:nvPr/>
        </p:nvSpPr>
        <p:spPr>
          <a:xfrm>
            <a:off x="6652751" y="6366800"/>
            <a:ext cx="2227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spc="27">
                <a:latin typeface="Arial Narrow" panose="020B0606020202030204" pitchFamily="34" charset="0"/>
              </a:rPr>
              <a:t>METODER OCH INDIKATORER</a:t>
            </a:r>
            <a:endParaRPr lang="fi-FI" sz="1000" b="1" spc="27">
              <a:latin typeface="Arial Narrow" panose="020B0606020202030204" pitchFamily="34" charset="0"/>
            </a:endParaRPr>
          </a:p>
        </p:txBody>
      </p:sp>
      <p:sp>
        <p:nvSpPr>
          <p:cNvPr id="1949" name="TextBox 1948">
            <a:extLst>
              <a:ext uri="{FF2B5EF4-FFF2-40B4-BE49-F238E27FC236}">
                <a16:creationId xmlns:a16="http://schemas.microsoft.com/office/drawing/2014/main" id="{ABD558DA-9703-69D6-B6EA-42489EC6275A}"/>
              </a:ext>
            </a:extLst>
          </p:cNvPr>
          <p:cNvSpPr txBox="1"/>
          <p:nvPr/>
        </p:nvSpPr>
        <p:spPr>
          <a:xfrm>
            <a:off x="9259995" y="6366800"/>
            <a:ext cx="2596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spc="27">
                <a:latin typeface="Arial Narrow" panose="020B0606020202030204" pitchFamily="34" charset="0"/>
              </a:rPr>
              <a:t>UPPFÖLJNING OCH UTVÄRDERING</a:t>
            </a:r>
            <a:endParaRPr lang="fi-FI" sz="1000" b="1" spc="27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1" name="Graphic 2100">
            <a:extLst>
              <a:ext uri="{FF2B5EF4-FFF2-40B4-BE49-F238E27FC236}">
                <a16:creationId xmlns:a16="http://schemas.microsoft.com/office/drawing/2014/main" id="{BAACBEB6-DF0C-E6F6-8B69-66810A7E3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8E5B9D27-E6FA-4059-BD25-CA422A61F3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14754" y="2465705"/>
            <a:ext cx="1631949" cy="4020820"/>
            <a:chOff x="1286065" y="1849278"/>
            <a:chExt cx="1223962" cy="3015615"/>
          </a:xfrm>
        </p:grpSpPr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5D2B8138-4410-7014-0E14-5C5AF38B64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1849278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fi-FI"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AFB00EB5-58C0-8164-1865-2343B81E05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2198846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fi-FI"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0238687D-8B35-35C5-9378-E4CEF4481B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2548413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1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1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fi-FI"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4605F7D4-F568-5EC3-76F1-318F8D7E54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2897981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fi-FI"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8DEC53DA-F66D-9698-7F5E-8E2EC9E1F7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3247548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4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4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fi-FI"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A6F27F06-B812-5C1B-9FC8-865D20C5B4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3597116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fi-FI"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80" name="Freeform: Shape 2079">
              <a:extLst>
                <a:ext uri="{FF2B5EF4-FFF2-40B4-BE49-F238E27FC236}">
                  <a16:creationId xmlns:a16="http://schemas.microsoft.com/office/drawing/2014/main" id="{88844AB9-DD77-4D2D-25DC-A83A7F5E80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3946683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fi-FI"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id="{4C4A407A-8355-67F1-0C94-7C237040F7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4296251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1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1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fi-FI"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E364CBA3-A8A6-0AEF-E19F-369053F631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6065" y="4645818"/>
              <a:ext cx="1223962" cy="219075"/>
            </a:xfrm>
            <a:custGeom>
              <a:avLst/>
              <a:gdLst>
                <a:gd name="connsiteX0" fmla="*/ 1195387 w 1223962"/>
                <a:gd name="connsiteY0" fmla="*/ 0 h 219075"/>
                <a:gd name="connsiteX1" fmla="*/ 1223962 w 1223962"/>
                <a:gd name="connsiteY1" fmla="*/ 28575 h 219075"/>
                <a:gd name="connsiteX2" fmla="*/ 1223962 w 1223962"/>
                <a:gd name="connsiteY2" fmla="*/ 190500 h 219075"/>
                <a:gd name="connsiteX3" fmla="*/ 1195387 w 1223962"/>
                <a:gd name="connsiteY3" fmla="*/ 219075 h 219075"/>
                <a:gd name="connsiteX4" fmla="*/ 28575 w 1223962"/>
                <a:gd name="connsiteY4" fmla="*/ 219075 h 219075"/>
                <a:gd name="connsiteX5" fmla="*/ 0 w 1223962"/>
                <a:gd name="connsiteY5" fmla="*/ 190500 h 219075"/>
                <a:gd name="connsiteX6" fmla="*/ 0 w 1223962"/>
                <a:gd name="connsiteY6" fmla="*/ 28575 h 219075"/>
                <a:gd name="connsiteX7" fmla="*/ 28575 w 1223962"/>
                <a:gd name="connsiteY7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962" h="219075">
                  <a:moveTo>
                    <a:pt x="1195387" y="0"/>
                  </a:moveTo>
                  <a:cubicBezTo>
                    <a:pt x="1211169" y="0"/>
                    <a:pt x="1223962" y="12793"/>
                    <a:pt x="1223962" y="28575"/>
                  </a:cubicBezTo>
                  <a:lnTo>
                    <a:pt x="1223962" y="190500"/>
                  </a:lnTo>
                  <a:cubicBezTo>
                    <a:pt x="1223962" y="206282"/>
                    <a:pt x="1211169" y="219075"/>
                    <a:pt x="1195387" y="219075"/>
                  </a:cubicBezTo>
                  <a:lnTo>
                    <a:pt x="28575" y="219075"/>
                  </a:lnTo>
                  <a:cubicBezTo>
                    <a:pt x="12793" y="219075"/>
                    <a:pt x="0" y="206282"/>
                    <a:pt x="0" y="1905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659B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fi-FI" sz="2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087" name="Group 2086">
            <a:extLst>
              <a:ext uri="{FF2B5EF4-FFF2-40B4-BE49-F238E27FC236}">
                <a16:creationId xmlns:a16="http://schemas.microsoft.com/office/drawing/2014/main" id="{80FD5953-7DB5-03B9-DBAB-71F458DEE0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85230" y="3568700"/>
            <a:ext cx="1480327" cy="1486725"/>
            <a:chOff x="138922" y="2676525"/>
            <a:chExt cx="1110245" cy="1115044"/>
          </a:xfrm>
        </p:grpSpPr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6CD0430C-B120-D10D-74FE-78353C5F45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922" y="2676525"/>
              <a:ext cx="1110245" cy="304800"/>
            </a:xfrm>
            <a:custGeom>
              <a:avLst/>
              <a:gdLst>
                <a:gd name="connsiteX0" fmla="*/ 524256 w 1110245"/>
                <a:gd name="connsiteY0" fmla="*/ 304800 h 304800"/>
                <a:gd name="connsiteX1" fmla="*/ 1000506 w 1110245"/>
                <a:gd name="connsiteY1" fmla="*/ 304800 h 304800"/>
                <a:gd name="connsiteX2" fmla="*/ 1022652 w 1110245"/>
                <a:gd name="connsiteY2" fmla="*/ 292846 h 304800"/>
                <a:gd name="connsiteX3" fmla="*/ 1106995 w 1110245"/>
                <a:gd name="connsiteY3" fmla="*/ 164354 h 304800"/>
                <a:gd name="connsiteX4" fmla="*/ 1106995 w 1110245"/>
                <a:gd name="connsiteY4" fmla="*/ 140446 h 304800"/>
                <a:gd name="connsiteX5" fmla="*/ 1022652 w 1110245"/>
                <a:gd name="connsiteY5" fmla="*/ 11954 h 304800"/>
                <a:gd name="connsiteX6" fmla="*/ 1000506 w 1110245"/>
                <a:gd name="connsiteY6" fmla="*/ 0 h 304800"/>
                <a:gd name="connsiteX7" fmla="*/ 57150 w 1110245"/>
                <a:gd name="connsiteY7" fmla="*/ 0 h 304800"/>
                <a:gd name="connsiteX8" fmla="*/ 0 w 1110245"/>
                <a:gd name="connsiteY8" fmla="*/ 57150 h 304800"/>
                <a:gd name="connsiteX9" fmla="*/ 0 w 1110245"/>
                <a:gd name="connsiteY9" fmla="*/ 247650 h 304800"/>
                <a:gd name="connsiteX10" fmla="*/ 57150 w 1110245"/>
                <a:gd name="connsiteY10" fmla="*/ 304800 h 304800"/>
                <a:gd name="connsiteX11" fmla="*/ 524304 w 1110245"/>
                <a:gd name="connsiteY1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245" h="304800">
                  <a:moveTo>
                    <a:pt x="524256" y="304800"/>
                  </a:moveTo>
                  <a:lnTo>
                    <a:pt x="1000506" y="304800"/>
                  </a:lnTo>
                  <a:cubicBezTo>
                    <a:pt x="1008412" y="304800"/>
                    <a:pt x="1018318" y="299466"/>
                    <a:pt x="1022652" y="292846"/>
                  </a:cubicBezTo>
                  <a:lnTo>
                    <a:pt x="1106995" y="164354"/>
                  </a:lnTo>
                  <a:cubicBezTo>
                    <a:pt x="1111329" y="157734"/>
                    <a:pt x="1111329" y="147066"/>
                    <a:pt x="1106995" y="140446"/>
                  </a:cubicBezTo>
                  <a:lnTo>
                    <a:pt x="1022652" y="11954"/>
                  </a:lnTo>
                  <a:cubicBezTo>
                    <a:pt x="1018318" y="5334"/>
                    <a:pt x="1008412" y="0"/>
                    <a:pt x="1000506" y="0"/>
                  </a:cubicBezTo>
                  <a:lnTo>
                    <a:pt x="57150" y="0"/>
                  </a:lnTo>
                  <a:cubicBezTo>
                    <a:pt x="25575" y="0"/>
                    <a:pt x="0" y="25575"/>
                    <a:pt x="0" y="57150"/>
                  </a:cubicBezTo>
                  <a:lnTo>
                    <a:pt x="0" y="247650"/>
                  </a:lnTo>
                  <a:cubicBezTo>
                    <a:pt x="0" y="279225"/>
                    <a:pt x="25575" y="304800"/>
                    <a:pt x="57150" y="304800"/>
                  </a:cubicBezTo>
                  <a:lnTo>
                    <a:pt x="524304" y="304800"/>
                  </a:lnTo>
                  <a:close/>
                </a:path>
              </a:pathLst>
            </a:custGeom>
            <a:solidFill>
              <a:srgbClr val="F287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fi-FI"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CB9517AA-B312-0F6D-8368-1D81BA94AF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922" y="3081623"/>
              <a:ext cx="1110245" cy="304800"/>
            </a:xfrm>
            <a:custGeom>
              <a:avLst/>
              <a:gdLst>
                <a:gd name="connsiteX0" fmla="*/ 524256 w 1110245"/>
                <a:gd name="connsiteY0" fmla="*/ 304800 h 304800"/>
                <a:gd name="connsiteX1" fmla="*/ 1000506 w 1110245"/>
                <a:gd name="connsiteY1" fmla="*/ 304800 h 304800"/>
                <a:gd name="connsiteX2" fmla="*/ 1022652 w 1110245"/>
                <a:gd name="connsiteY2" fmla="*/ 292846 h 304800"/>
                <a:gd name="connsiteX3" fmla="*/ 1106995 w 1110245"/>
                <a:gd name="connsiteY3" fmla="*/ 164354 h 304800"/>
                <a:gd name="connsiteX4" fmla="*/ 1106995 w 1110245"/>
                <a:gd name="connsiteY4" fmla="*/ 140446 h 304800"/>
                <a:gd name="connsiteX5" fmla="*/ 1022652 w 1110245"/>
                <a:gd name="connsiteY5" fmla="*/ 11954 h 304800"/>
                <a:gd name="connsiteX6" fmla="*/ 1000506 w 1110245"/>
                <a:gd name="connsiteY6" fmla="*/ 0 h 304800"/>
                <a:gd name="connsiteX7" fmla="*/ 57150 w 1110245"/>
                <a:gd name="connsiteY7" fmla="*/ 0 h 304800"/>
                <a:gd name="connsiteX8" fmla="*/ 0 w 1110245"/>
                <a:gd name="connsiteY8" fmla="*/ 57150 h 304800"/>
                <a:gd name="connsiteX9" fmla="*/ 0 w 1110245"/>
                <a:gd name="connsiteY9" fmla="*/ 247650 h 304800"/>
                <a:gd name="connsiteX10" fmla="*/ 57150 w 1110245"/>
                <a:gd name="connsiteY10" fmla="*/ 304800 h 304800"/>
                <a:gd name="connsiteX11" fmla="*/ 524304 w 1110245"/>
                <a:gd name="connsiteY1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245" h="304800">
                  <a:moveTo>
                    <a:pt x="524256" y="304800"/>
                  </a:moveTo>
                  <a:lnTo>
                    <a:pt x="1000506" y="304800"/>
                  </a:lnTo>
                  <a:cubicBezTo>
                    <a:pt x="1008412" y="304800"/>
                    <a:pt x="1018318" y="299466"/>
                    <a:pt x="1022652" y="292846"/>
                  </a:cubicBezTo>
                  <a:lnTo>
                    <a:pt x="1106995" y="164354"/>
                  </a:lnTo>
                  <a:cubicBezTo>
                    <a:pt x="1111329" y="157734"/>
                    <a:pt x="1111329" y="147066"/>
                    <a:pt x="1106995" y="140446"/>
                  </a:cubicBezTo>
                  <a:lnTo>
                    <a:pt x="1022652" y="11954"/>
                  </a:lnTo>
                  <a:cubicBezTo>
                    <a:pt x="1018318" y="5334"/>
                    <a:pt x="1008412" y="0"/>
                    <a:pt x="1000506" y="0"/>
                  </a:cubicBezTo>
                  <a:lnTo>
                    <a:pt x="57150" y="0"/>
                  </a:lnTo>
                  <a:cubicBezTo>
                    <a:pt x="25575" y="0"/>
                    <a:pt x="0" y="25575"/>
                    <a:pt x="0" y="57150"/>
                  </a:cubicBezTo>
                  <a:lnTo>
                    <a:pt x="0" y="247650"/>
                  </a:lnTo>
                  <a:cubicBezTo>
                    <a:pt x="0" y="279225"/>
                    <a:pt x="25575" y="304800"/>
                    <a:pt x="57150" y="304800"/>
                  </a:cubicBezTo>
                  <a:lnTo>
                    <a:pt x="524304" y="304800"/>
                  </a:lnTo>
                  <a:close/>
                </a:path>
              </a:pathLst>
            </a:custGeom>
            <a:solidFill>
              <a:srgbClr val="F287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fi-FI" sz="2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A1542D9A-574E-559B-2460-F650BB7D83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922" y="3486769"/>
              <a:ext cx="1110245" cy="304800"/>
            </a:xfrm>
            <a:custGeom>
              <a:avLst/>
              <a:gdLst>
                <a:gd name="connsiteX0" fmla="*/ 524256 w 1110245"/>
                <a:gd name="connsiteY0" fmla="*/ 304800 h 304800"/>
                <a:gd name="connsiteX1" fmla="*/ 1000506 w 1110245"/>
                <a:gd name="connsiteY1" fmla="*/ 304800 h 304800"/>
                <a:gd name="connsiteX2" fmla="*/ 1022652 w 1110245"/>
                <a:gd name="connsiteY2" fmla="*/ 292846 h 304800"/>
                <a:gd name="connsiteX3" fmla="*/ 1106995 w 1110245"/>
                <a:gd name="connsiteY3" fmla="*/ 164354 h 304800"/>
                <a:gd name="connsiteX4" fmla="*/ 1106995 w 1110245"/>
                <a:gd name="connsiteY4" fmla="*/ 140446 h 304800"/>
                <a:gd name="connsiteX5" fmla="*/ 1022652 w 1110245"/>
                <a:gd name="connsiteY5" fmla="*/ 11954 h 304800"/>
                <a:gd name="connsiteX6" fmla="*/ 1000506 w 1110245"/>
                <a:gd name="connsiteY6" fmla="*/ 0 h 304800"/>
                <a:gd name="connsiteX7" fmla="*/ 57150 w 1110245"/>
                <a:gd name="connsiteY7" fmla="*/ 0 h 304800"/>
                <a:gd name="connsiteX8" fmla="*/ 0 w 1110245"/>
                <a:gd name="connsiteY8" fmla="*/ 57150 h 304800"/>
                <a:gd name="connsiteX9" fmla="*/ 0 w 1110245"/>
                <a:gd name="connsiteY9" fmla="*/ 247650 h 304800"/>
                <a:gd name="connsiteX10" fmla="*/ 57150 w 1110245"/>
                <a:gd name="connsiteY10" fmla="*/ 304800 h 304800"/>
                <a:gd name="connsiteX11" fmla="*/ 524304 w 1110245"/>
                <a:gd name="connsiteY1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245" h="304800">
                  <a:moveTo>
                    <a:pt x="524256" y="304800"/>
                  </a:moveTo>
                  <a:lnTo>
                    <a:pt x="1000506" y="304800"/>
                  </a:lnTo>
                  <a:cubicBezTo>
                    <a:pt x="1008412" y="304800"/>
                    <a:pt x="1018318" y="299466"/>
                    <a:pt x="1022652" y="292846"/>
                  </a:cubicBezTo>
                  <a:lnTo>
                    <a:pt x="1106995" y="164354"/>
                  </a:lnTo>
                  <a:cubicBezTo>
                    <a:pt x="1111329" y="157734"/>
                    <a:pt x="1111329" y="147066"/>
                    <a:pt x="1106995" y="140446"/>
                  </a:cubicBezTo>
                  <a:lnTo>
                    <a:pt x="1022652" y="11954"/>
                  </a:lnTo>
                  <a:cubicBezTo>
                    <a:pt x="1018318" y="5334"/>
                    <a:pt x="1008412" y="0"/>
                    <a:pt x="1000506" y="0"/>
                  </a:cubicBezTo>
                  <a:lnTo>
                    <a:pt x="57150" y="0"/>
                  </a:lnTo>
                  <a:cubicBezTo>
                    <a:pt x="25575" y="0"/>
                    <a:pt x="0" y="25575"/>
                    <a:pt x="0" y="57150"/>
                  </a:cubicBezTo>
                  <a:lnTo>
                    <a:pt x="0" y="247650"/>
                  </a:lnTo>
                  <a:cubicBezTo>
                    <a:pt x="0" y="279225"/>
                    <a:pt x="25575" y="304800"/>
                    <a:pt x="57150" y="304800"/>
                  </a:cubicBezTo>
                  <a:lnTo>
                    <a:pt x="524304" y="304800"/>
                  </a:lnTo>
                  <a:close/>
                </a:path>
              </a:pathLst>
            </a:custGeom>
            <a:solidFill>
              <a:srgbClr val="F287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fi-FI" sz="2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097" name="Group 2096">
            <a:extLst>
              <a:ext uri="{FF2B5EF4-FFF2-40B4-BE49-F238E27FC236}">
                <a16:creationId xmlns:a16="http://schemas.microsoft.com/office/drawing/2014/main" id="{3A0E5E2F-97C2-C2FF-AE71-560B375170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580764" y="4745101"/>
            <a:ext cx="3751771" cy="639700"/>
            <a:chOff x="2685573" y="3558825"/>
            <a:chExt cx="2813828" cy="479775"/>
          </a:xfrm>
        </p:grpSpPr>
        <p:grpSp>
          <p:nvGrpSpPr>
            <p:cNvPr id="2088" name="Graphic 3">
              <a:extLst>
                <a:ext uri="{FF2B5EF4-FFF2-40B4-BE49-F238E27FC236}">
                  <a16:creationId xmlns:a16="http://schemas.microsoft.com/office/drawing/2014/main" id="{B8EC12FA-0EB4-7978-8AB8-FB0A53A1AD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685573" y="3558825"/>
              <a:ext cx="590550" cy="219075"/>
              <a:chOff x="2685573" y="3558825"/>
              <a:chExt cx="590550" cy="219075"/>
            </a:xfrm>
          </p:grpSpPr>
          <p:sp>
            <p:nvSpPr>
              <p:cNvPr id="2089" name="Freeform: Shape 2088">
                <a:extLst>
                  <a:ext uri="{FF2B5EF4-FFF2-40B4-BE49-F238E27FC236}">
                    <a16:creationId xmlns:a16="http://schemas.microsoft.com/office/drawing/2014/main" id="{5EB2B970-24B7-A67B-26D8-7ED2652489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85573" y="3558825"/>
                <a:ext cx="590550" cy="219075"/>
              </a:xfrm>
              <a:custGeom>
                <a:avLst/>
                <a:gdLst>
                  <a:gd name="connsiteX0" fmla="*/ 533400 w 590550"/>
                  <a:gd name="connsiteY0" fmla="*/ 0 h 219075"/>
                  <a:gd name="connsiteX1" fmla="*/ 590550 w 590550"/>
                  <a:gd name="connsiteY1" fmla="*/ 57150 h 219075"/>
                  <a:gd name="connsiteX2" fmla="*/ 590550 w 590550"/>
                  <a:gd name="connsiteY2" fmla="*/ 161925 h 219075"/>
                  <a:gd name="connsiteX3" fmla="*/ 533400 w 590550"/>
                  <a:gd name="connsiteY3" fmla="*/ 219075 h 219075"/>
                  <a:gd name="connsiteX4" fmla="*/ 57150 w 590550"/>
                  <a:gd name="connsiteY4" fmla="*/ 219075 h 219075"/>
                  <a:gd name="connsiteX5" fmla="*/ 0 w 590550"/>
                  <a:gd name="connsiteY5" fmla="*/ 161925 h 219075"/>
                  <a:gd name="connsiteX6" fmla="*/ 0 w 590550"/>
                  <a:gd name="connsiteY6" fmla="*/ 57150 h 219075"/>
                  <a:gd name="connsiteX7" fmla="*/ 57150 w 590550"/>
                  <a:gd name="connsiteY7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550" h="219075">
                    <a:moveTo>
                      <a:pt x="533400" y="0"/>
                    </a:moveTo>
                    <a:cubicBezTo>
                      <a:pt x="564963" y="0"/>
                      <a:pt x="590550" y="25587"/>
                      <a:pt x="590550" y="57150"/>
                    </a:cubicBezTo>
                    <a:lnTo>
                      <a:pt x="590550" y="161925"/>
                    </a:lnTo>
                    <a:cubicBezTo>
                      <a:pt x="590550" y="193488"/>
                      <a:pt x="564963" y="219075"/>
                      <a:pt x="533400" y="219075"/>
                    </a:cubicBezTo>
                    <a:lnTo>
                      <a:pt x="57150" y="219075"/>
                    </a:lnTo>
                    <a:cubicBezTo>
                      <a:pt x="25587" y="219075"/>
                      <a:pt x="0" y="193488"/>
                      <a:pt x="0" y="1619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7F8FC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fi-FI" sz="24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0" name="Freeform: Shape 2089">
                <a:extLst>
                  <a:ext uri="{FF2B5EF4-FFF2-40B4-BE49-F238E27FC236}">
                    <a16:creationId xmlns:a16="http://schemas.microsoft.com/office/drawing/2014/main" id="{BA5485B2-275A-964B-8FB3-8EAFB4F9C3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85573" y="3558825"/>
                <a:ext cx="590550" cy="219075"/>
              </a:xfrm>
              <a:custGeom>
                <a:avLst/>
                <a:gdLst>
                  <a:gd name="connsiteX0" fmla="*/ 533400 w 590550"/>
                  <a:gd name="connsiteY0" fmla="*/ 0 h 219075"/>
                  <a:gd name="connsiteX1" fmla="*/ 590550 w 590550"/>
                  <a:gd name="connsiteY1" fmla="*/ 57150 h 219075"/>
                  <a:gd name="connsiteX2" fmla="*/ 590550 w 590550"/>
                  <a:gd name="connsiteY2" fmla="*/ 161925 h 219075"/>
                  <a:gd name="connsiteX3" fmla="*/ 533400 w 590550"/>
                  <a:gd name="connsiteY3" fmla="*/ 219075 h 219075"/>
                  <a:gd name="connsiteX4" fmla="*/ 57150 w 590550"/>
                  <a:gd name="connsiteY4" fmla="*/ 219075 h 219075"/>
                  <a:gd name="connsiteX5" fmla="*/ 0 w 590550"/>
                  <a:gd name="connsiteY5" fmla="*/ 161925 h 219075"/>
                  <a:gd name="connsiteX6" fmla="*/ 0 w 590550"/>
                  <a:gd name="connsiteY6" fmla="*/ 57150 h 219075"/>
                  <a:gd name="connsiteX7" fmla="*/ 57150 w 590550"/>
                  <a:gd name="connsiteY7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550" h="219075">
                    <a:moveTo>
                      <a:pt x="533400" y="0"/>
                    </a:moveTo>
                    <a:cubicBezTo>
                      <a:pt x="564963" y="0"/>
                      <a:pt x="590550" y="25587"/>
                      <a:pt x="590550" y="57150"/>
                    </a:cubicBezTo>
                    <a:lnTo>
                      <a:pt x="590550" y="161925"/>
                    </a:lnTo>
                    <a:cubicBezTo>
                      <a:pt x="590550" y="193488"/>
                      <a:pt x="564963" y="219075"/>
                      <a:pt x="533400" y="219075"/>
                    </a:cubicBezTo>
                    <a:lnTo>
                      <a:pt x="57150" y="219075"/>
                    </a:lnTo>
                    <a:cubicBezTo>
                      <a:pt x="25587" y="219075"/>
                      <a:pt x="0" y="193488"/>
                      <a:pt x="0" y="1619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noFill/>
              <a:ln w="7144" cap="flat">
                <a:solidFill>
                  <a:srgbClr val="3659B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fi-FI" sz="240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2091" name="Graphic 3">
              <a:extLst>
                <a:ext uri="{FF2B5EF4-FFF2-40B4-BE49-F238E27FC236}">
                  <a16:creationId xmlns:a16="http://schemas.microsoft.com/office/drawing/2014/main" id="{C0B8FD9F-93BC-269D-BBDF-F91DFE11BF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685573" y="3819525"/>
              <a:ext cx="1285875" cy="219075"/>
              <a:chOff x="2685573" y="3819525"/>
              <a:chExt cx="1285875" cy="219075"/>
            </a:xfrm>
          </p:grpSpPr>
          <p:sp>
            <p:nvSpPr>
              <p:cNvPr id="2092" name="Freeform: Shape 2091">
                <a:extLst>
                  <a:ext uri="{FF2B5EF4-FFF2-40B4-BE49-F238E27FC236}">
                    <a16:creationId xmlns:a16="http://schemas.microsoft.com/office/drawing/2014/main" id="{401CF7E1-F50E-B793-FC9C-4AA0B08D1E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85573" y="3819525"/>
                <a:ext cx="1285875" cy="219075"/>
              </a:xfrm>
              <a:custGeom>
                <a:avLst/>
                <a:gdLst>
                  <a:gd name="connsiteX0" fmla="*/ 1228725 w 1285875"/>
                  <a:gd name="connsiteY0" fmla="*/ 0 h 219075"/>
                  <a:gd name="connsiteX1" fmla="*/ 1285875 w 1285875"/>
                  <a:gd name="connsiteY1" fmla="*/ 57150 h 219075"/>
                  <a:gd name="connsiteX2" fmla="*/ 1285875 w 1285875"/>
                  <a:gd name="connsiteY2" fmla="*/ 161925 h 219075"/>
                  <a:gd name="connsiteX3" fmla="*/ 1228725 w 1285875"/>
                  <a:gd name="connsiteY3" fmla="*/ 219075 h 219075"/>
                  <a:gd name="connsiteX4" fmla="*/ 57150 w 1285875"/>
                  <a:gd name="connsiteY4" fmla="*/ 219075 h 219075"/>
                  <a:gd name="connsiteX5" fmla="*/ 0 w 1285875"/>
                  <a:gd name="connsiteY5" fmla="*/ 161925 h 219075"/>
                  <a:gd name="connsiteX6" fmla="*/ 0 w 1285875"/>
                  <a:gd name="connsiteY6" fmla="*/ 57150 h 219075"/>
                  <a:gd name="connsiteX7" fmla="*/ 57150 w 1285875"/>
                  <a:gd name="connsiteY7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5875" h="219075">
                    <a:moveTo>
                      <a:pt x="1228725" y="0"/>
                    </a:moveTo>
                    <a:cubicBezTo>
                      <a:pt x="1260288" y="0"/>
                      <a:pt x="1285875" y="25587"/>
                      <a:pt x="1285875" y="57150"/>
                    </a:cubicBezTo>
                    <a:lnTo>
                      <a:pt x="1285875" y="161925"/>
                    </a:lnTo>
                    <a:cubicBezTo>
                      <a:pt x="1285875" y="193488"/>
                      <a:pt x="1260288" y="219075"/>
                      <a:pt x="1228725" y="219075"/>
                    </a:cubicBezTo>
                    <a:lnTo>
                      <a:pt x="57150" y="219075"/>
                    </a:lnTo>
                    <a:cubicBezTo>
                      <a:pt x="25587" y="219075"/>
                      <a:pt x="0" y="193488"/>
                      <a:pt x="0" y="1619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7F8FC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fi-FI" sz="24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3" name="Freeform: Shape 2092">
                <a:extLst>
                  <a:ext uri="{FF2B5EF4-FFF2-40B4-BE49-F238E27FC236}">
                    <a16:creationId xmlns:a16="http://schemas.microsoft.com/office/drawing/2014/main" id="{CF528BE7-37A0-E35A-B8A6-7076EEC29F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85573" y="3819525"/>
                <a:ext cx="1285875" cy="219075"/>
              </a:xfrm>
              <a:custGeom>
                <a:avLst/>
                <a:gdLst>
                  <a:gd name="connsiteX0" fmla="*/ 1228725 w 1285875"/>
                  <a:gd name="connsiteY0" fmla="*/ 0 h 219075"/>
                  <a:gd name="connsiteX1" fmla="*/ 1285875 w 1285875"/>
                  <a:gd name="connsiteY1" fmla="*/ 57150 h 219075"/>
                  <a:gd name="connsiteX2" fmla="*/ 1285875 w 1285875"/>
                  <a:gd name="connsiteY2" fmla="*/ 161925 h 219075"/>
                  <a:gd name="connsiteX3" fmla="*/ 1228725 w 1285875"/>
                  <a:gd name="connsiteY3" fmla="*/ 219075 h 219075"/>
                  <a:gd name="connsiteX4" fmla="*/ 57150 w 1285875"/>
                  <a:gd name="connsiteY4" fmla="*/ 219075 h 219075"/>
                  <a:gd name="connsiteX5" fmla="*/ 0 w 1285875"/>
                  <a:gd name="connsiteY5" fmla="*/ 161925 h 219075"/>
                  <a:gd name="connsiteX6" fmla="*/ 0 w 1285875"/>
                  <a:gd name="connsiteY6" fmla="*/ 57150 h 219075"/>
                  <a:gd name="connsiteX7" fmla="*/ 57150 w 1285875"/>
                  <a:gd name="connsiteY7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5875" h="219075">
                    <a:moveTo>
                      <a:pt x="1228725" y="0"/>
                    </a:moveTo>
                    <a:cubicBezTo>
                      <a:pt x="1260288" y="0"/>
                      <a:pt x="1285875" y="25587"/>
                      <a:pt x="1285875" y="57150"/>
                    </a:cubicBezTo>
                    <a:lnTo>
                      <a:pt x="1285875" y="161925"/>
                    </a:lnTo>
                    <a:cubicBezTo>
                      <a:pt x="1285875" y="193488"/>
                      <a:pt x="1260288" y="219075"/>
                      <a:pt x="1228725" y="219075"/>
                    </a:cubicBezTo>
                    <a:lnTo>
                      <a:pt x="57150" y="219075"/>
                    </a:lnTo>
                    <a:cubicBezTo>
                      <a:pt x="25587" y="219075"/>
                      <a:pt x="0" y="193488"/>
                      <a:pt x="0" y="16192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noFill/>
              <a:ln w="7144" cap="flat">
                <a:solidFill>
                  <a:srgbClr val="3659B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fi-FI" sz="240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2094" name="Graphic 3">
              <a:extLst>
                <a:ext uri="{FF2B5EF4-FFF2-40B4-BE49-F238E27FC236}">
                  <a16:creationId xmlns:a16="http://schemas.microsoft.com/office/drawing/2014/main" id="{CF5A6199-E353-CE22-ADDA-E31EA14087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332589" y="3693795"/>
              <a:ext cx="1166812" cy="344804"/>
              <a:chOff x="4332589" y="3693795"/>
              <a:chExt cx="1166812" cy="344804"/>
            </a:xfrm>
          </p:grpSpPr>
          <p:sp>
            <p:nvSpPr>
              <p:cNvPr id="2095" name="Freeform: Shape 2094">
                <a:extLst>
                  <a:ext uri="{FF2B5EF4-FFF2-40B4-BE49-F238E27FC236}">
                    <a16:creationId xmlns:a16="http://schemas.microsoft.com/office/drawing/2014/main" id="{6A753AC6-15C1-9E9E-E124-EEF1F078CA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32589" y="3693795"/>
                <a:ext cx="1166812" cy="344804"/>
              </a:xfrm>
              <a:custGeom>
                <a:avLst/>
                <a:gdLst>
                  <a:gd name="connsiteX0" fmla="*/ 1109662 w 1166812"/>
                  <a:gd name="connsiteY0" fmla="*/ 0 h 344804"/>
                  <a:gd name="connsiteX1" fmla="*/ 1166812 w 1166812"/>
                  <a:gd name="connsiteY1" fmla="*/ 57150 h 344804"/>
                  <a:gd name="connsiteX2" fmla="*/ 1166812 w 1166812"/>
                  <a:gd name="connsiteY2" fmla="*/ 287655 h 344804"/>
                  <a:gd name="connsiteX3" fmla="*/ 1109662 w 1166812"/>
                  <a:gd name="connsiteY3" fmla="*/ 344805 h 344804"/>
                  <a:gd name="connsiteX4" fmla="*/ 57150 w 1166812"/>
                  <a:gd name="connsiteY4" fmla="*/ 344805 h 344804"/>
                  <a:gd name="connsiteX5" fmla="*/ 0 w 1166812"/>
                  <a:gd name="connsiteY5" fmla="*/ 287655 h 344804"/>
                  <a:gd name="connsiteX6" fmla="*/ 0 w 1166812"/>
                  <a:gd name="connsiteY6" fmla="*/ 57150 h 344804"/>
                  <a:gd name="connsiteX7" fmla="*/ 57150 w 1166812"/>
                  <a:gd name="connsiteY7" fmla="*/ 0 h 34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6812" h="344804">
                    <a:moveTo>
                      <a:pt x="1109662" y="0"/>
                    </a:moveTo>
                    <a:cubicBezTo>
                      <a:pt x="1141226" y="0"/>
                      <a:pt x="1166812" y="25587"/>
                      <a:pt x="1166812" y="57150"/>
                    </a:cubicBezTo>
                    <a:lnTo>
                      <a:pt x="1166812" y="287655"/>
                    </a:lnTo>
                    <a:cubicBezTo>
                      <a:pt x="1166812" y="319218"/>
                      <a:pt x="1141226" y="344805"/>
                      <a:pt x="1109662" y="344805"/>
                    </a:cubicBezTo>
                    <a:lnTo>
                      <a:pt x="57150" y="344805"/>
                    </a:lnTo>
                    <a:cubicBezTo>
                      <a:pt x="25587" y="344805"/>
                      <a:pt x="0" y="319218"/>
                      <a:pt x="0" y="28765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7F8FC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fi-FI" sz="24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6" name="Freeform: Shape 2095">
                <a:extLst>
                  <a:ext uri="{FF2B5EF4-FFF2-40B4-BE49-F238E27FC236}">
                    <a16:creationId xmlns:a16="http://schemas.microsoft.com/office/drawing/2014/main" id="{C7A573BB-2B56-9ACA-B661-E766E53FBE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32589" y="3693795"/>
                <a:ext cx="1166812" cy="344804"/>
              </a:xfrm>
              <a:custGeom>
                <a:avLst/>
                <a:gdLst>
                  <a:gd name="connsiteX0" fmla="*/ 1109662 w 1166812"/>
                  <a:gd name="connsiteY0" fmla="*/ 0 h 344804"/>
                  <a:gd name="connsiteX1" fmla="*/ 1166812 w 1166812"/>
                  <a:gd name="connsiteY1" fmla="*/ 57150 h 344804"/>
                  <a:gd name="connsiteX2" fmla="*/ 1166812 w 1166812"/>
                  <a:gd name="connsiteY2" fmla="*/ 287655 h 344804"/>
                  <a:gd name="connsiteX3" fmla="*/ 1109662 w 1166812"/>
                  <a:gd name="connsiteY3" fmla="*/ 344805 h 344804"/>
                  <a:gd name="connsiteX4" fmla="*/ 57150 w 1166812"/>
                  <a:gd name="connsiteY4" fmla="*/ 344805 h 344804"/>
                  <a:gd name="connsiteX5" fmla="*/ 0 w 1166812"/>
                  <a:gd name="connsiteY5" fmla="*/ 287655 h 344804"/>
                  <a:gd name="connsiteX6" fmla="*/ 0 w 1166812"/>
                  <a:gd name="connsiteY6" fmla="*/ 57150 h 344804"/>
                  <a:gd name="connsiteX7" fmla="*/ 57150 w 1166812"/>
                  <a:gd name="connsiteY7" fmla="*/ 0 h 34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6812" h="344804">
                    <a:moveTo>
                      <a:pt x="1109662" y="0"/>
                    </a:moveTo>
                    <a:cubicBezTo>
                      <a:pt x="1141226" y="0"/>
                      <a:pt x="1166812" y="25587"/>
                      <a:pt x="1166812" y="57150"/>
                    </a:cubicBezTo>
                    <a:lnTo>
                      <a:pt x="1166812" y="287655"/>
                    </a:lnTo>
                    <a:cubicBezTo>
                      <a:pt x="1166812" y="319218"/>
                      <a:pt x="1141226" y="344805"/>
                      <a:pt x="1109662" y="344805"/>
                    </a:cubicBezTo>
                    <a:lnTo>
                      <a:pt x="57150" y="344805"/>
                    </a:lnTo>
                    <a:cubicBezTo>
                      <a:pt x="25587" y="344805"/>
                      <a:pt x="0" y="319218"/>
                      <a:pt x="0" y="287655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noFill/>
              <a:ln w="7144" cap="flat">
                <a:solidFill>
                  <a:srgbClr val="3659B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fi-FI" sz="240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2098" name="Freeform: Shape 2097">
            <a:extLst>
              <a:ext uri="{FF2B5EF4-FFF2-40B4-BE49-F238E27FC236}">
                <a16:creationId xmlns:a16="http://schemas.microsoft.com/office/drawing/2014/main" id="{CA7084E4-E439-63B4-D23E-EDD3A6C525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44035" y="780923"/>
            <a:ext cx="2444115" cy="368300"/>
          </a:xfrm>
          <a:custGeom>
            <a:avLst/>
            <a:gdLst>
              <a:gd name="connsiteX0" fmla="*/ 1775936 w 1833086"/>
              <a:gd name="connsiteY0" fmla="*/ 0 h 276225"/>
              <a:gd name="connsiteX1" fmla="*/ 1833086 w 1833086"/>
              <a:gd name="connsiteY1" fmla="*/ 57150 h 276225"/>
              <a:gd name="connsiteX2" fmla="*/ 1833086 w 1833086"/>
              <a:gd name="connsiteY2" fmla="*/ 219075 h 276225"/>
              <a:gd name="connsiteX3" fmla="*/ 1775936 w 1833086"/>
              <a:gd name="connsiteY3" fmla="*/ 276225 h 276225"/>
              <a:gd name="connsiteX4" fmla="*/ 57150 w 1833086"/>
              <a:gd name="connsiteY4" fmla="*/ 276225 h 276225"/>
              <a:gd name="connsiteX5" fmla="*/ 0 w 1833086"/>
              <a:gd name="connsiteY5" fmla="*/ 219075 h 276225"/>
              <a:gd name="connsiteX6" fmla="*/ 0 w 1833086"/>
              <a:gd name="connsiteY6" fmla="*/ 57150 h 276225"/>
              <a:gd name="connsiteX7" fmla="*/ 57150 w 1833086"/>
              <a:gd name="connsiteY7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3086" h="276225">
                <a:moveTo>
                  <a:pt x="1775936" y="0"/>
                </a:moveTo>
                <a:cubicBezTo>
                  <a:pt x="1807500" y="0"/>
                  <a:pt x="1833086" y="25587"/>
                  <a:pt x="1833086" y="57150"/>
                </a:cubicBezTo>
                <a:lnTo>
                  <a:pt x="1833086" y="219075"/>
                </a:lnTo>
                <a:cubicBezTo>
                  <a:pt x="1833086" y="250638"/>
                  <a:pt x="1807500" y="276225"/>
                  <a:pt x="1775936" y="276225"/>
                </a:cubicBezTo>
                <a:lnTo>
                  <a:pt x="57150" y="276225"/>
                </a:lnTo>
                <a:cubicBezTo>
                  <a:pt x="25587" y="276225"/>
                  <a:pt x="0" y="250638"/>
                  <a:pt x="0" y="219075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3659BD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pPr defTabSz="1219170"/>
            <a:endParaRPr lang="fi-FI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99" name="Freeform: Shape 2098">
            <a:extLst>
              <a:ext uri="{FF2B5EF4-FFF2-40B4-BE49-F238E27FC236}">
                <a16:creationId xmlns:a16="http://schemas.microsoft.com/office/drawing/2014/main" id="{F9C8517C-F480-437B-E0CA-929747B435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0" y="304546"/>
            <a:ext cx="11785600" cy="6349"/>
          </a:xfrm>
          <a:custGeom>
            <a:avLst/>
            <a:gdLst>
              <a:gd name="connsiteX0" fmla="*/ 0 w 8839200"/>
              <a:gd name="connsiteY0" fmla="*/ 0 h 4762"/>
              <a:gd name="connsiteX1" fmla="*/ 8839200 w 8839200"/>
              <a:gd name="connsiteY1" fmla="*/ 0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39200" h="4762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11906" cap="flat">
            <a:solidFill>
              <a:srgbClr val="F28700"/>
            </a:solidFill>
            <a:prstDash val="solid"/>
            <a:miter/>
          </a:ln>
        </p:spPr>
        <p:txBody>
          <a:bodyPr rtlCol="0" anchor="ctr"/>
          <a:lstStyle/>
          <a:p>
            <a:pPr defTabSz="1219170"/>
            <a:endParaRPr lang="fi-FI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1523BDA-F299-A75A-415E-016A16CD10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1659" y="109842"/>
            <a:ext cx="4016971" cy="369332"/>
          </a:xfrm>
          <a:prstGeom prst="rect">
            <a:avLst/>
          </a:prstGeom>
          <a:solidFill>
            <a:srgbClr val="FFEED9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fi-FI" sz="1600" spc="27">
                <a:solidFill>
                  <a:schemeClr val="accent1"/>
                </a:solidFill>
                <a:ea typeface="+mn-ea"/>
                <a:cs typeface="+mn-cs"/>
              </a:rPr>
              <a:t>TYÖKYVYN TUEN PALVELUKOKONAISUUS</a:t>
            </a:r>
          </a:p>
        </p:txBody>
      </p:sp>
      <p:sp>
        <p:nvSpPr>
          <p:cNvPr id="1952" name="TextBox 1951">
            <a:extLst>
              <a:ext uri="{FF2B5EF4-FFF2-40B4-BE49-F238E27FC236}">
                <a16:creationId xmlns:a16="http://schemas.microsoft.com/office/drawing/2014/main" id="{32E53272-1064-42C5-F9BB-F747028D073D}"/>
              </a:ext>
            </a:extLst>
          </p:cNvPr>
          <p:cNvSpPr txBox="1"/>
          <p:nvPr/>
        </p:nvSpPr>
        <p:spPr>
          <a:xfrm>
            <a:off x="191343" y="511780"/>
            <a:ext cx="259228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spc="27">
                <a:solidFill>
                  <a:prstClr val="black"/>
                </a:solidFill>
                <a:latin typeface="Arial Narrow" panose="020B0606020202030204" pitchFamily="34" charset="0"/>
              </a:rPr>
              <a:t>Pohjanmaan hyvinvointialue</a:t>
            </a:r>
            <a:endParaRPr lang="fi-FI" sz="1333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25" name="TextBox 1924">
            <a:extLst>
              <a:ext uri="{FF2B5EF4-FFF2-40B4-BE49-F238E27FC236}">
                <a16:creationId xmlns:a16="http://schemas.microsoft.com/office/drawing/2014/main" id="{8EC0C5E5-3B5B-F841-AA01-049C32593873}"/>
              </a:ext>
            </a:extLst>
          </p:cNvPr>
          <p:cNvSpPr txBox="1"/>
          <p:nvPr/>
        </p:nvSpPr>
        <p:spPr>
          <a:xfrm>
            <a:off x="102241" y="2984550"/>
            <a:ext cx="1533259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133" b="1" spc="27">
                <a:solidFill>
                  <a:prstClr val="black"/>
                </a:solidFill>
                <a:latin typeface="Arial Narrow" panose="020B0606020202030204" pitchFamily="34" charset="0"/>
              </a:rPr>
              <a:t>A</a:t>
            </a:r>
            <a:r>
              <a:rPr lang="fi-FI" sz="1133" b="1" spc="27">
                <a:solidFill>
                  <a:prstClr val="black"/>
                </a:solidFill>
                <a:latin typeface="Arial Narrow" panose="020B0606020202030204" pitchFamily="34" charset="0"/>
              </a:rPr>
              <a:t>SIAKKAAN</a:t>
            </a:r>
          </a:p>
          <a:p>
            <a:pPr algn="ctr" defTabSz="1219170"/>
            <a:r>
              <a:rPr lang="fi-FI" sz="1133" b="1" spc="27">
                <a:solidFill>
                  <a:prstClr val="black"/>
                </a:solidFill>
                <a:latin typeface="Arial Narrow" panose="020B0606020202030204" pitchFamily="34" charset="0"/>
              </a:rPr>
              <a:t>TUNNISTAMINEN</a:t>
            </a:r>
          </a:p>
        </p:txBody>
      </p:sp>
      <p:sp>
        <p:nvSpPr>
          <p:cNvPr id="1926" name="TextBox 1925">
            <a:extLst>
              <a:ext uri="{FF2B5EF4-FFF2-40B4-BE49-F238E27FC236}">
                <a16:creationId xmlns:a16="http://schemas.microsoft.com/office/drawing/2014/main" id="{4E807D3A-7990-C762-8985-868C81A9FE4E}"/>
              </a:ext>
            </a:extLst>
          </p:cNvPr>
          <p:cNvSpPr txBox="1"/>
          <p:nvPr/>
        </p:nvSpPr>
        <p:spPr>
          <a:xfrm>
            <a:off x="121273" y="3550408"/>
            <a:ext cx="149519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1067" b="1">
                <a:solidFill>
                  <a:srgbClr val="FFFFFF"/>
                </a:solidFill>
                <a:latin typeface="Arial Narrow" panose="020B0606020202030204" pitchFamily="34" charset="0"/>
              </a:rPr>
              <a:t>Palveluja hakevat uudet asiakkaat</a:t>
            </a:r>
            <a:endParaRPr lang="fi-FI" sz="1067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27" name="TextBox 1926">
            <a:extLst>
              <a:ext uri="{FF2B5EF4-FFF2-40B4-BE49-F238E27FC236}">
                <a16:creationId xmlns:a16="http://schemas.microsoft.com/office/drawing/2014/main" id="{A591C401-8646-57C5-5DD4-CFB3E23650FF}"/>
              </a:ext>
            </a:extLst>
          </p:cNvPr>
          <p:cNvSpPr txBox="1"/>
          <p:nvPr/>
        </p:nvSpPr>
        <p:spPr>
          <a:xfrm>
            <a:off x="25381" y="4092276"/>
            <a:ext cx="168697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1067" b="1">
                <a:solidFill>
                  <a:srgbClr val="FFFFFF"/>
                </a:solidFill>
                <a:latin typeface="Arial Narrow" panose="020B0606020202030204" pitchFamily="34" charset="0"/>
              </a:rPr>
              <a:t>Palvelujen ulkopuolella olevat henkilöt</a:t>
            </a:r>
            <a:endParaRPr lang="fi-FI" sz="1067" b="1" spc="27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929" name="TextBox 1928">
            <a:extLst>
              <a:ext uri="{FF2B5EF4-FFF2-40B4-BE49-F238E27FC236}">
                <a16:creationId xmlns:a16="http://schemas.microsoft.com/office/drawing/2014/main" id="{657B243C-8CC9-2F6F-0349-5248AB34A806}"/>
              </a:ext>
            </a:extLst>
          </p:cNvPr>
          <p:cNvSpPr txBox="1"/>
          <p:nvPr/>
        </p:nvSpPr>
        <p:spPr>
          <a:xfrm>
            <a:off x="25381" y="4626415"/>
            <a:ext cx="168697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1067" b="1">
                <a:solidFill>
                  <a:srgbClr val="FFFFFF"/>
                </a:solidFill>
                <a:latin typeface="Arial Narrow" panose="020B0606020202030204" pitchFamily="34" charset="0"/>
              </a:rPr>
              <a:t>Palvelujen piirissä</a:t>
            </a:r>
            <a:br>
              <a:rPr lang="fi-FI" sz="1067" b="1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fi-FI" sz="1067" b="1">
                <a:solidFill>
                  <a:srgbClr val="FFFFFF"/>
                </a:solidFill>
                <a:latin typeface="Arial Narrow" panose="020B0606020202030204" pitchFamily="34" charset="0"/>
              </a:rPr>
              <a:t>olevat asiakkaat</a:t>
            </a:r>
            <a:endParaRPr lang="fi-FI" sz="1067" b="1" spc="27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C40CE2-6363-2FB9-EE37-0378369644DA}"/>
              </a:ext>
            </a:extLst>
          </p:cNvPr>
          <p:cNvSpPr txBox="1"/>
          <p:nvPr/>
        </p:nvSpPr>
        <p:spPr>
          <a:xfrm>
            <a:off x="1525383" y="2468894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133"/>
              </a:lnSpc>
              <a:spcAft>
                <a:spcPts val="2467"/>
              </a:spcAft>
            </a:pPr>
            <a:r>
              <a:rPr lang="fi-FI" sz="1000" b="1" spc="27">
                <a:solidFill>
                  <a:srgbClr val="FFFFFF"/>
                </a:solidFill>
                <a:latin typeface="Arial Narrow" panose="020B0606020202030204" pitchFamily="34" charset="0"/>
              </a:rPr>
              <a:t>TE-PALVELUT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32B844-4A6F-BFAE-19D7-A263658A585B}"/>
              </a:ext>
            </a:extLst>
          </p:cNvPr>
          <p:cNvSpPr txBox="1"/>
          <p:nvPr/>
        </p:nvSpPr>
        <p:spPr>
          <a:xfrm>
            <a:off x="1525383" y="2937465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133"/>
              </a:lnSpc>
              <a:spcAft>
                <a:spcPts val="2467"/>
              </a:spcAft>
            </a:pPr>
            <a:r>
              <a:rPr lang="fi-FI" sz="1000" b="1" spc="27">
                <a:solidFill>
                  <a:srgbClr val="FFFFFF"/>
                </a:solidFill>
                <a:latin typeface="Arial Narrow" panose="020B0606020202030204" pitchFamily="34" charset="0"/>
              </a:rPr>
              <a:t>TYÖLLISYYSPALVELUT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113FFF-2F50-80F8-7B55-AB9EB57DF1F5}"/>
              </a:ext>
            </a:extLst>
          </p:cNvPr>
          <p:cNvSpPr txBox="1"/>
          <p:nvPr/>
        </p:nvSpPr>
        <p:spPr>
          <a:xfrm>
            <a:off x="1525383" y="3406036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133"/>
              </a:lnSpc>
              <a:spcAft>
                <a:spcPts val="2467"/>
              </a:spcAft>
            </a:pPr>
            <a:r>
              <a:rPr lang="fi-FI" sz="1000" b="1" spc="27">
                <a:solidFill>
                  <a:srgbClr val="FFFFFF"/>
                </a:solidFill>
                <a:latin typeface="Arial Narrow" panose="020B0606020202030204" pitchFamily="34" charset="0"/>
              </a:rPr>
              <a:t>KELA, TYÖELÄKELÄITOS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293866-6752-EA3C-FEE2-872772D9D63F}"/>
              </a:ext>
            </a:extLst>
          </p:cNvPr>
          <p:cNvSpPr txBox="1"/>
          <p:nvPr/>
        </p:nvSpPr>
        <p:spPr>
          <a:xfrm>
            <a:off x="1525383" y="3874437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133"/>
              </a:lnSpc>
              <a:spcAft>
                <a:spcPts val="2467"/>
              </a:spcAft>
            </a:pPr>
            <a:r>
              <a:rPr lang="fi-FI" sz="1000" b="1" spc="27">
                <a:solidFill>
                  <a:srgbClr val="FFFFFF"/>
                </a:solidFill>
                <a:latin typeface="Arial Narrow" panose="020B0606020202030204" pitchFamily="34" charset="0"/>
              </a:rPr>
              <a:t>JÄRJESTÖT</a:t>
            </a:r>
          </a:p>
        </p:txBody>
      </p:sp>
      <p:sp>
        <p:nvSpPr>
          <p:cNvPr id="1920" name="TextBox 1919">
            <a:extLst>
              <a:ext uri="{FF2B5EF4-FFF2-40B4-BE49-F238E27FC236}">
                <a16:creationId xmlns:a16="http://schemas.microsoft.com/office/drawing/2014/main" id="{098A41A1-2C20-CE2D-040C-5D8A5F6D146E}"/>
              </a:ext>
            </a:extLst>
          </p:cNvPr>
          <p:cNvSpPr txBox="1"/>
          <p:nvPr/>
        </p:nvSpPr>
        <p:spPr>
          <a:xfrm>
            <a:off x="1525383" y="4342838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133"/>
              </a:lnSpc>
              <a:spcAft>
                <a:spcPts val="2467"/>
              </a:spcAft>
            </a:pPr>
            <a:r>
              <a:rPr lang="fi-FI" sz="1000" b="1" spc="27">
                <a:solidFill>
                  <a:srgbClr val="FFFFFF"/>
                </a:solidFill>
                <a:latin typeface="Arial Narrow" panose="020B0606020202030204" pitchFamily="34" charset="0"/>
              </a:rPr>
              <a:t>PALVELUN TUOTTAJAT</a:t>
            </a:r>
          </a:p>
        </p:txBody>
      </p:sp>
      <p:sp>
        <p:nvSpPr>
          <p:cNvPr id="1921" name="TextBox 1920">
            <a:extLst>
              <a:ext uri="{FF2B5EF4-FFF2-40B4-BE49-F238E27FC236}">
                <a16:creationId xmlns:a16="http://schemas.microsoft.com/office/drawing/2014/main" id="{40636D34-912A-9E4B-D5A1-FDEFF72B5A0E}"/>
              </a:ext>
            </a:extLst>
          </p:cNvPr>
          <p:cNvSpPr txBox="1"/>
          <p:nvPr/>
        </p:nvSpPr>
        <p:spPr>
          <a:xfrm>
            <a:off x="1525383" y="4804390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133"/>
              </a:lnSpc>
              <a:spcAft>
                <a:spcPts val="2467"/>
              </a:spcAft>
            </a:pPr>
            <a:r>
              <a:rPr lang="fi-FI" sz="1000" b="1" spc="27">
                <a:solidFill>
                  <a:srgbClr val="FFFFFF"/>
                </a:solidFill>
                <a:latin typeface="Arial Narrow" panose="020B0606020202030204" pitchFamily="34" charset="0"/>
              </a:rPr>
              <a:t>TYÖTERVEYSHUOLTO</a:t>
            </a:r>
          </a:p>
        </p:txBody>
      </p:sp>
      <p:sp>
        <p:nvSpPr>
          <p:cNvPr id="1922" name="TextBox 1921">
            <a:extLst>
              <a:ext uri="{FF2B5EF4-FFF2-40B4-BE49-F238E27FC236}">
                <a16:creationId xmlns:a16="http://schemas.microsoft.com/office/drawing/2014/main" id="{958DDFD9-B82B-A079-A58A-02146FB14F81}"/>
              </a:ext>
            </a:extLst>
          </p:cNvPr>
          <p:cNvSpPr txBox="1"/>
          <p:nvPr/>
        </p:nvSpPr>
        <p:spPr>
          <a:xfrm>
            <a:off x="1525383" y="5272792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133"/>
              </a:lnSpc>
              <a:spcAft>
                <a:spcPts val="2467"/>
              </a:spcAft>
            </a:pPr>
            <a:r>
              <a:rPr lang="fi-FI" sz="1000" b="1" spc="27">
                <a:solidFill>
                  <a:srgbClr val="FFFFFF"/>
                </a:solidFill>
                <a:latin typeface="Arial Narrow" panose="020B0606020202030204" pitchFamily="34" charset="0"/>
              </a:rPr>
              <a:t>RIKOSSEURAAMUSLAITOS</a:t>
            </a:r>
          </a:p>
        </p:txBody>
      </p:sp>
      <p:sp>
        <p:nvSpPr>
          <p:cNvPr id="1923" name="TextBox 1922">
            <a:extLst>
              <a:ext uri="{FF2B5EF4-FFF2-40B4-BE49-F238E27FC236}">
                <a16:creationId xmlns:a16="http://schemas.microsoft.com/office/drawing/2014/main" id="{D35A8127-8AA9-74C6-37AF-9189B9F403F1}"/>
              </a:ext>
            </a:extLst>
          </p:cNvPr>
          <p:cNvSpPr txBox="1"/>
          <p:nvPr/>
        </p:nvSpPr>
        <p:spPr>
          <a:xfrm>
            <a:off x="1525383" y="5734343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133"/>
              </a:lnSpc>
              <a:spcAft>
                <a:spcPts val="2467"/>
              </a:spcAft>
            </a:pPr>
            <a:r>
              <a:rPr lang="fi-FI" sz="1000" b="1" spc="27">
                <a:solidFill>
                  <a:srgbClr val="FFFFFF"/>
                </a:solidFill>
                <a:latin typeface="Arial Narrow" panose="020B0606020202030204" pitchFamily="34" charset="0"/>
              </a:rPr>
              <a:t>NUORTEN PALVELUT</a:t>
            </a:r>
          </a:p>
        </p:txBody>
      </p:sp>
      <p:sp>
        <p:nvSpPr>
          <p:cNvPr id="1924" name="TextBox 1923">
            <a:extLst>
              <a:ext uri="{FF2B5EF4-FFF2-40B4-BE49-F238E27FC236}">
                <a16:creationId xmlns:a16="http://schemas.microsoft.com/office/drawing/2014/main" id="{3D750A9D-D2AC-9411-E2B4-60BB80771FC7}"/>
              </a:ext>
            </a:extLst>
          </p:cNvPr>
          <p:cNvSpPr txBox="1"/>
          <p:nvPr/>
        </p:nvSpPr>
        <p:spPr>
          <a:xfrm>
            <a:off x="1525383" y="6197257"/>
            <a:ext cx="200892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1133"/>
              </a:lnSpc>
              <a:spcAft>
                <a:spcPts val="2467"/>
              </a:spcAft>
            </a:pPr>
            <a:r>
              <a:rPr lang="fi-FI" sz="1000" b="1" spc="27">
                <a:solidFill>
                  <a:srgbClr val="FFFFFF"/>
                </a:solidFill>
                <a:latin typeface="Arial Narrow" panose="020B0606020202030204" pitchFamily="34" charset="0"/>
              </a:rPr>
              <a:t>KOULUTUSPALVELUT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7353E4-5694-3FD0-B7DB-81FAF076E435}"/>
              </a:ext>
            </a:extLst>
          </p:cNvPr>
          <p:cNvSpPr txBox="1"/>
          <p:nvPr/>
        </p:nvSpPr>
        <p:spPr>
          <a:xfrm>
            <a:off x="4264000" y="809296"/>
            <a:ext cx="2592288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1133" b="1" spc="27">
                <a:solidFill>
                  <a:srgbClr val="FFFFFF"/>
                </a:solidFill>
                <a:latin typeface="Arial Narrow" panose="020B0606020202030204" pitchFamily="34" charset="0"/>
              </a:rPr>
              <a:t>SOSIAALI- JA TERVEYSPALVELUT</a:t>
            </a:r>
          </a:p>
        </p:txBody>
      </p:sp>
      <p:sp>
        <p:nvSpPr>
          <p:cNvPr id="1930" name="TextBox 1929">
            <a:extLst>
              <a:ext uri="{FF2B5EF4-FFF2-40B4-BE49-F238E27FC236}">
                <a16:creationId xmlns:a16="http://schemas.microsoft.com/office/drawing/2014/main" id="{5DEEDF75-27C4-2F86-F57B-F77F6C020950}"/>
              </a:ext>
            </a:extLst>
          </p:cNvPr>
          <p:cNvSpPr txBox="1"/>
          <p:nvPr/>
        </p:nvSpPr>
        <p:spPr>
          <a:xfrm>
            <a:off x="4113314" y="1200415"/>
            <a:ext cx="2893661" cy="47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Aft>
                <a:spcPts val="533"/>
              </a:spcAft>
            </a:pPr>
            <a:r>
              <a:rPr lang="fi-FI" sz="1067" b="1">
                <a:solidFill>
                  <a:srgbClr val="3559BC"/>
                </a:solidFill>
                <a:latin typeface="Arial Narrow" panose="020B0606020202030204" pitchFamily="34" charset="0"/>
              </a:rPr>
              <a:t>TYÖKYKYTIIMI</a:t>
            </a:r>
            <a:endParaRPr lang="fi-FI" sz="1067">
              <a:solidFill>
                <a:srgbClr val="3559BC"/>
              </a:solidFill>
              <a:latin typeface="Arial Narrow" panose="020B0606020202030204" pitchFamily="34" charset="0"/>
            </a:endParaRPr>
          </a:p>
          <a:p>
            <a:pPr algn="ctr" defTabSz="1219170"/>
            <a:r>
              <a:rPr lang="fi-FI" sz="973">
                <a:solidFill>
                  <a:srgbClr val="000000"/>
                </a:solidFill>
                <a:latin typeface="Myriad Pro" panose="020B0503030403020204" pitchFamily="34" charset="0"/>
              </a:rPr>
              <a:t>Hallintorajat ylittävä monialainen yhteistyö</a:t>
            </a:r>
            <a:endParaRPr lang="fi-FI" sz="973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32" name="TextBox 1931">
            <a:extLst>
              <a:ext uri="{FF2B5EF4-FFF2-40B4-BE49-F238E27FC236}">
                <a16:creationId xmlns:a16="http://schemas.microsoft.com/office/drawing/2014/main" id="{51C3A759-656C-C39A-E2E9-21184AA9668F}"/>
              </a:ext>
            </a:extLst>
          </p:cNvPr>
          <p:cNvSpPr txBox="1"/>
          <p:nvPr/>
        </p:nvSpPr>
        <p:spPr>
          <a:xfrm>
            <a:off x="3532848" y="1840391"/>
            <a:ext cx="2286909" cy="2757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lnSpc>
                <a:spcPct val="110000"/>
              </a:lnSpc>
              <a:spcAft>
                <a:spcPts val="800"/>
              </a:spcAft>
            </a:pPr>
            <a:r>
              <a:rPr lang="fi-FI" sz="1067" b="1" spc="13">
                <a:solidFill>
                  <a:srgbClr val="3559BC"/>
                </a:solidFill>
                <a:latin typeface="Arial Narrow" panose="020B0606020202030204" pitchFamily="34" charset="0"/>
              </a:rPr>
              <a:t>”ALKUPALVELU”</a:t>
            </a:r>
          </a:p>
          <a:p>
            <a:pPr defTabSz="1219170">
              <a:lnSpc>
                <a:spcPct val="110000"/>
              </a:lnSpc>
              <a:spcAft>
                <a:spcPts val="133"/>
              </a:spcAft>
            </a:pPr>
            <a:r>
              <a:rPr lang="fi-FI" sz="833" b="1" spc="13">
                <a:solidFill>
                  <a:prstClr val="black"/>
                </a:solidFill>
                <a:latin typeface="Arial Narrow" panose="020B0606020202030204" pitchFamily="34" charset="0"/>
              </a:rPr>
              <a:t>ASIAKAS OHJAUTUU</a:t>
            </a:r>
            <a:endParaRPr lang="fi-FI" sz="833" spc="13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ottamalla itse yhteyttä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yhteistyöverkoston kautta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3. sektorin toimijan kannustamana</a:t>
            </a:r>
          </a:p>
          <a:p>
            <a:pPr defTabSz="1219170"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</a:pPr>
            <a:r>
              <a:rPr lang="fi-FI" sz="835" b="1" spc="13">
                <a:solidFill>
                  <a:prstClr val="black"/>
                </a:solidFill>
                <a:latin typeface="Arial Narrow" panose="020B0606020202030204" pitchFamily="34" charset="0"/>
              </a:rPr>
              <a:t>PALVELUOHJAUS</a:t>
            </a:r>
            <a:endParaRPr lang="fi-FI" sz="835" spc="13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alkuhaastattelu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neuvonta ja ohjaus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etuusneuvonta</a:t>
            </a:r>
          </a:p>
          <a:p>
            <a:pPr defTabSz="1219170"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</a:pPr>
            <a:r>
              <a:rPr lang="fi-FI" sz="900" b="1" spc="13">
                <a:solidFill>
                  <a:prstClr val="black"/>
                </a:solidFill>
                <a:latin typeface="Arial Narrow" panose="020B0606020202030204" pitchFamily="34" charset="0"/>
              </a:rPr>
              <a:t>KONSULTOINTI</a:t>
            </a:r>
            <a:endParaRPr lang="fi-FI" sz="900" spc="13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vastinparityöskentely</a:t>
            </a:r>
          </a:p>
          <a:p>
            <a:pPr defTabSz="1219170"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</a:pPr>
            <a:r>
              <a:rPr lang="fi-FI" sz="900" b="1" spc="13">
                <a:solidFill>
                  <a:prstClr val="black"/>
                </a:solidFill>
                <a:latin typeface="Arial Narrow" panose="020B0606020202030204" pitchFamily="34" charset="0"/>
              </a:rPr>
              <a:t>TYÖKYVYN TUEN TIIMIIN KOORDINOINTI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ajanvaraus tiimiin,</a:t>
            </a:r>
            <a:b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</a:b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ei lisäselvitystarvetta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ajanvaraus lisäselvityksiin</a:t>
            </a:r>
            <a:endParaRPr lang="fi-FI" sz="967" b="1" spc="13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39" name="TextBox 1938">
            <a:extLst>
              <a:ext uri="{FF2B5EF4-FFF2-40B4-BE49-F238E27FC236}">
                <a16:creationId xmlns:a16="http://schemas.microsoft.com/office/drawing/2014/main" id="{EA5503E5-BC77-7169-4397-F5A69AA2BD68}"/>
              </a:ext>
            </a:extLst>
          </p:cNvPr>
          <p:cNvSpPr txBox="1"/>
          <p:nvPr/>
        </p:nvSpPr>
        <p:spPr>
          <a:xfrm>
            <a:off x="3563397" y="4739573"/>
            <a:ext cx="80441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1067" b="1">
                <a:solidFill>
                  <a:prstClr val="black"/>
                </a:solidFill>
                <a:latin typeface="Arial Narrow" panose="020B0606020202030204" pitchFamily="34" charset="0"/>
              </a:rPr>
              <a:t>Omahoito</a:t>
            </a:r>
            <a:endParaRPr lang="fi-FI" sz="1067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40" name="TextBox 1939">
            <a:extLst>
              <a:ext uri="{FF2B5EF4-FFF2-40B4-BE49-F238E27FC236}">
                <a16:creationId xmlns:a16="http://schemas.microsoft.com/office/drawing/2014/main" id="{E0815BBE-290B-421E-9216-9DC8BFB2393D}"/>
              </a:ext>
            </a:extLst>
          </p:cNvPr>
          <p:cNvSpPr txBox="1"/>
          <p:nvPr/>
        </p:nvSpPr>
        <p:spPr>
          <a:xfrm>
            <a:off x="3563398" y="5091409"/>
            <a:ext cx="17645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1067" b="1">
                <a:solidFill>
                  <a:prstClr val="black"/>
                </a:solidFill>
                <a:latin typeface="Arial Narrow" panose="020B0606020202030204" pitchFamily="34" charset="0"/>
              </a:rPr>
              <a:t>Työikäisten terveystarkastus</a:t>
            </a:r>
            <a:endParaRPr lang="fi-FI" sz="1067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31" name="TextBox 1930">
            <a:extLst>
              <a:ext uri="{FF2B5EF4-FFF2-40B4-BE49-F238E27FC236}">
                <a16:creationId xmlns:a16="http://schemas.microsoft.com/office/drawing/2014/main" id="{6671C808-529E-28BA-0A05-578017BED858}"/>
              </a:ext>
            </a:extLst>
          </p:cNvPr>
          <p:cNvSpPr txBox="1"/>
          <p:nvPr/>
        </p:nvSpPr>
        <p:spPr>
          <a:xfrm>
            <a:off x="5711957" y="1840391"/>
            <a:ext cx="2112235" cy="912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>
              <a:spcAft>
                <a:spcPts val="667"/>
              </a:spcAft>
            </a:pPr>
            <a:r>
              <a:rPr lang="fi-FI" sz="1067" b="1" spc="13">
                <a:solidFill>
                  <a:srgbClr val="3559BC"/>
                </a:solidFill>
                <a:latin typeface="Arial Narrow" panose="020B0606020202030204" pitchFamily="34" charset="0"/>
              </a:rPr>
              <a:t>TYÖKYVYN TUEN KARTOITUS</a:t>
            </a:r>
            <a:endParaRPr lang="fi-FI" sz="1067" spc="13">
              <a:solidFill>
                <a:srgbClr val="3559BC"/>
              </a:solidFill>
              <a:latin typeface="Arial Narrow" panose="020B0606020202030204" pitchFamily="34" charset="0"/>
            </a:endParaRP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työkykyarvio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työkyvyn tuen suunnitelma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jatko-ohjaus ja neuvonta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asiakasvastaavasta sopiminen</a:t>
            </a:r>
            <a:endParaRPr lang="fi-FI" sz="973" b="1" spc="13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41" name="TextBox 1940">
            <a:extLst>
              <a:ext uri="{FF2B5EF4-FFF2-40B4-BE49-F238E27FC236}">
                <a16:creationId xmlns:a16="http://schemas.microsoft.com/office/drawing/2014/main" id="{B93D9BF6-190D-0918-AE97-1C217BDC26D8}"/>
              </a:ext>
            </a:extLst>
          </p:cNvPr>
          <p:cNvSpPr txBox="1"/>
          <p:nvPr/>
        </p:nvSpPr>
        <p:spPr>
          <a:xfrm>
            <a:off x="5880760" y="4934191"/>
            <a:ext cx="136594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1067" b="1">
                <a:solidFill>
                  <a:prstClr val="black"/>
                </a:solidFill>
                <a:latin typeface="Arial Narrow" panose="020B0606020202030204" pitchFamily="34" charset="0"/>
              </a:rPr>
              <a:t>Työkyvyn tuen saate</a:t>
            </a:r>
            <a:br>
              <a:rPr lang="fi-FI" sz="1067" b="1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fi-FI" sz="1067" b="1">
                <a:solidFill>
                  <a:prstClr val="black"/>
                </a:solidFill>
                <a:latin typeface="Arial Narrow" panose="020B0606020202030204" pitchFamily="34" charset="0"/>
              </a:rPr>
              <a:t>ja suunnitelma</a:t>
            </a:r>
            <a:endParaRPr lang="fi-FI" sz="1067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33" name="TextBox 1932">
            <a:extLst>
              <a:ext uri="{FF2B5EF4-FFF2-40B4-BE49-F238E27FC236}">
                <a16:creationId xmlns:a16="http://schemas.microsoft.com/office/drawing/2014/main" id="{7D9A95C3-F2EE-E975-9197-F2BC17448C79}"/>
              </a:ext>
            </a:extLst>
          </p:cNvPr>
          <p:cNvSpPr txBox="1"/>
          <p:nvPr/>
        </p:nvSpPr>
        <p:spPr>
          <a:xfrm>
            <a:off x="8020917" y="448272"/>
            <a:ext cx="1903919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fi-FI" sz="1133" b="1" spc="27">
                <a:solidFill>
                  <a:srgbClr val="FFFFFF"/>
                </a:solidFill>
                <a:latin typeface="Arial Narrow" panose="020B0606020202030204" pitchFamily="34" charset="0"/>
              </a:rPr>
              <a:t>KUNTOUTUS JA</a:t>
            </a:r>
            <a:br>
              <a:rPr lang="fi-FI" sz="1133" b="1" spc="27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fi-FI" sz="1133" b="1" spc="27">
                <a:solidFill>
                  <a:srgbClr val="FFFFFF"/>
                </a:solidFill>
                <a:latin typeface="Arial Narrow" panose="020B0606020202030204" pitchFamily="34" charset="0"/>
              </a:rPr>
              <a:t>TYÖELÄMÄVALMENNUS</a:t>
            </a:r>
          </a:p>
        </p:txBody>
      </p:sp>
      <p:sp>
        <p:nvSpPr>
          <p:cNvPr id="1936" name="TextBox 1935">
            <a:extLst>
              <a:ext uri="{FF2B5EF4-FFF2-40B4-BE49-F238E27FC236}">
                <a16:creationId xmlns:a16="http://schemas.microsoft.com/office/drawing/2014/main" id="{01504FA0-F403-46BD-693F-104AF7414354}"/>
              </a:ext>
            </a:extLst>
          </p:cNvPr>
          <p:cNvSpPr txBox="1"/>
          <p:nvPr/>
        </p:nvSpPr>
        <p:spPr>
          <a:xfrm>
            <a:off x="8034615" y="991578"/>
            <a:ext cx="1849127" cy="4236994"/>
          </a:xfrm>
          <a:prstGeom prst="rect">
            <a:avLst/>
          </a:prstGeom>
          <a:noFill/>
        </p:spPr>
        <p:txBody>
          <a:bodyPr wrap="square" lIns="120000" tIns="0" rIns="0" bIns="0" rtlCol="0">
            <a:spAutoFit/>
          </a:bodyPr>
          <a:lstStyle/>
          <a:p>
            <a:pPr defTabSz="1219170">
              <a:lnSpc>
                <a:spcPct val="110000"/>
              </a:lnSpc>
              <a:spcAft>
                <a:spcPts val="133"/>
              </a:spcAft>
            </a:pPr>
            <a:r>
              <a:rPr lang="fi-FI" sz="833" b="1" spc="13">
                <a:solidFill>
                  <a:prstClr val="black"/>
                </a:solidFill>
                <a:latin typeface="Arial Narrow" panose="020B0606020202030204" pitchFamily="34" charset="0"/>
              </a:rPr>
              <a:t>SOSIAALIHUOLLON TYÖLLISTYMISTÄ TUKEVAT PALVELUT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kuntouttava työtoiminta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sosiaalihuoltolain mukainen työllistymistä tukeva</a:t>
            </a:r>
            <a:b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</a:b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toiminta ja työtoiminta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kehitysvammaisten työ-</a:t>
            </a:r>
            <a:b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</a:b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toiminta ja työhönvalmennus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tuetun työllistymisen työhönvalmennus</a:t>
            </a:r>
          </a:p>
          <a:p>
            <a:pPr defTabSz="1219170">
              <a:lnSpc>
                <a:spcPct val="110000"/>
              </a:lnSpc>
              <a:spcBef>
                <a:spcPts val="667"/>
              </a:spcBef>
              <a:spcAft>
                <a:spcPts val="133"/>
              </a:spcAft>
            </a:pPr>
            <a:r>
              <a:rPr lang="fi-FI" sz="835" b="1" spc="13">
                <a:solidFill>
                  <a:prstClr val="black"/>
                </a:solidFill>
                <a:latin typeface="Arial Narrow" panose="020B0606020202030204" pitchFamily="34" charset="0"/>
              </a:rPr>
              <a:t>MUUT TYÖLLISTYMISTÄ</a:t>
            </a:r>
            <a:br>
              <a:rPr lang="fi-FI" sz="835" b="1" spc="13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fi-FI" sz="835" b="1" spc="13">
                <a:solidFill>
                  <a:prstClr val="black"/>
                </a:solidFill>
                <a:latin typeface="Arial Narrow" panose="020B0606020202030204" pitchFamily="34" charset="0"/>
              </a:rPr>
              <a:t>TUKEVAT PALVELUT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työhönvalmennus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työkokeilu</a:t>
            </a:r>
          </a:p>
          <a:p>
            <a:pPr defTabSz="1219170">
              <a:lnSpc>
                <a:spcPct val="110000"/>
              </a:lnSpc>
              <a:spcBef>
                <a:spcPts val="667"/>
              </a:spcBef>
              <a:spcAft>
                <a:spcPts val="133"/>
              </a:spcAft>
            </a:pPr>
            <a:r>
              <a:rPr lang="fi-FI" sz="900" b="1" spc="13">
                <a:solidFill>
                  <a:prstClr val="black"/>
                </a:solidFill>
                <a:latin typeface="Arial Narrow" panose="020B0606020202030204" pitchFamily="34" charset="0"/>
              </a:rPr>
              <a:t>KUNTOUTUS</a:t>
            </a:r>
            <a:endParaRPr lang="fi-FI" sz="900" spc="13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lääkinnällinen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ammatillinen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sosiaalinen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päihde- ja mielenterveys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kuntoutusraha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kuntoutustuki</a:t>
            </a:r>
          </a:p>
          <a:p>
            <a:pPr defTabSz="1219170">
              <a:lnSpc>
                <a:spcPct val="110000"/>
              </a:lnSpc>
              <a:spcBef>
                <a:spcPts val="667"/>
              </a:spcBef>
              <a:spcAft>
                <a:spcPts val="133"/>
              </a:spcAft>
            </a:pPr>
            <a:r>
              <a:rPr lang="fi-FI" sz="900" b="1" spc="13">
                <a:solidFill>
                  <a:prstClr val="black"/>
                </a:solidFill>
                <a:latin typeface="Arial Narrow" panose="020B0606020202030204" pitchFamily="34" charset="0"/>
              </a:rPr>
              <a:t>ERIKOISSAIRAANHOITO</a:t>
            </a:r>
            <a:endParaRPr lang="fi-FI" sz="967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erikoispoliklinikat</a:t>
            </a:r>
          </a:p>
          <a:p>
            <a:pPr defTabSz="1219170">
              <a:lnSpc>
                <a:spcPct val="110000"/>
              </a:lnSpc>
              <a:spcBef>
                <a:spcPts val="667"/>
              </a:spcBef>
              <a:spcAft>
                <a:spcPts val="133"/>
              </a:spcAft>
            </a:pPr>
            <a:r>
              <a:rPr lang="fi-FI" sz="900" b="1" spc="13">
                <a:solidFill>
                  <a:prstClr val="black"/>
                </a:solidFill>
                <a:latin typeface="Arial Narrow" panose="020B0606020202030204" pitchFamily="34" charset="0"/>
              </a:rPr>
              <a:t>SAIRAUSPOISSAOLO</a:t>
            </a:r>
            <a:endParaRPr lang="fi-FI" sz="967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sairauspäiväraha</a:t>
            </a:r>
            <a:endParaRPr lang="fi-FI" sz="967" b="1" spc="13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34" name="TextBox 1933">
            <a:extLst>
              <a:ext uri="{FF2B5EF4-FFF2-40B4-BE49-F238E27FC236}">
                <a16:creationId xmlns:a16="http://schemas.microsoft.com/office/drawing/2014/main" id="{808B9BBF-DB6A-050C-E39B-2F7A70CA0219}"/>
              </a:ext>
            </a:extLst>
          </p:cNvPr>
          <p:cNvSpPr txBox="1"/>
          <p:nvPr/>
        </p:nvSpPr>
        <p:spPr>
          <a:xfrm>
            <a:off x="10020729" y="535473"/>
            <a:ext cx="1883596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133" b="1" spc="27">
                <a:solidFill>
                  <a:srgbClr val="FFFFFF"/>
                </a:solidFill>
                <a:latin typeface="Arial Narrow" panose="020B0606020202030204" pitchFamily="34" charset="0"/>
              </a:rPr>
              <a:t>AVOIMET TYÖMARKKINAT</a:t>
            </a:r>
            <a:endParaRPr lang="fi-FI" sz="1133" b="1" spc="27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937" name="TextBox 1936">
            <a:extLst>
              <a:ext uri="{FF2B5EF4-FFF2-40B4-BE49-F238E27FC236}">
                <a16:creationId xmlns:a16="http://schemas.microsoft.com/office/drawing/2014/main" id="{F695614D-3547-61E0-7333-3640E6A2116A}"/>
              </a:ext>
            </a:extLst>
          </p:cNvPr>
          <p:cNvSpPr txBox="1"/>
          <p:nvPr/>
        </p:nvSpPr>
        <p:spPr>
          <a:xfrm>
            <a:off x="10034428" y="991577"/>
            <a:ext cx="1835912" cy="3949158"/>
          </a:xfrm>
          <a:prstGeom prst="rect">
            <a:avLst/>
          </a:prstGeom>
          <a:noFill/>
        </p:spPr>
        <p:txBody>
          <a:bodyPr wrap="square" lIns="120000" tIns="0" rIns="0" bIns="0" rtlCol="0">
            <a:spAutoFit/>
          </a:bodyPr>
          <a:lstStyle/>
          <a:p>
            <a:pPr defTabSz="1219170">
              <a:lnSpc>
                <a:spcPct val="110000"/>
              </a:lnSpc>
              <a:spcAft>
                <a:spcPts val="133"/>
              </a:spcAft>
            </a:pPr>
            <a:r>
              <a:rPr lang="fi-FI" sz="833" b="1" spc="13">
                <a:solidFill>
                  <a:prstClr val="black"/>
                </a:solidFill>
                <a:latin typeface="Arial Narrow" panose="020B0606020202030204" pitchFamily="34" charset="0"/>
              </a:rPr>
              <a:t>TYÖELÄMÄSSÄ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työkyvyn varhainen tuki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työterveysneuvottelu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työolosuhteiden mukauttaminen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työkokeilu</a:t>
            </a:r>
          </a:p>
          <a:p>
            <a:pPr defTabSz="1219170"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</a:pPr>
            <a:r>
              <a:rPr lang="fi-FI" sz="835" b="1" spc="13">
                <a:solidFill>
                  <a:prstClr val="black"/>
                </a:solidFill>
                <a:latin typeface="Arial Narrow" panose="020B0606020202030204" pitchFamily="34" charset="0"/>
              </a:rPr>
              <a:t>KOHTI TYÖELÄMÄÄ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työkokeilu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palkkatuki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starttiraha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73" spc="13">
                <a:solidFill>
                  <a:srgbClr val="000000"/>
                </a:solidFill>
                <a:latin typeface="Myriad Pro" panose="020B0503030403020204" pitchFamily="34" charset="0"/>
              </a:rPr>
              <a:t>työolosuhteiden mukauttaminen</a:t>
            </a:r>
          </a:p>
          <a:p>
            <a:pPr defTabSz="1219170"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</a:pPr>
            <a:r>
              <a:rPr lang="fi-FI" sz="900" b="1" spc="13">
                <a:solidFill>
                  <a:prstClr val="black"/>
                </a:solidFill>
                <a:latin typeface="Arial Narrow" panose="020B0606020202030204" pitchFamily="34" charset="0"/>
              </a:rPr>
              <a:t>KOULUTUS</a:t>
            </a:r>
            <a:endParaRPr lang="fi-FI" sz="900" spc="13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koulutuskokeilu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valmentava koulutus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työvoimakoulutus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omaehtoinen koulutus työttömyysetuudella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ammatillisena kuntoutuksena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oppisopimus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yrittäjäksi kouluttautuminen</a:t>
            </a:r>
          </a:p>
          <a:p>
            <a:pPr defTabSz="1219170">
              <a:lnSpc>
                <a:spcPct val="110000"/>
              </a:lnSpc>
              <a:spcBef>
                <a:spcPts val="533"/>
              </a:spcBef>
              <a:spcAft>
                <a:spcPts val="133"/>
              </a:spcAft>
            </a:pPr>
            <a:r>
              <a:rPr lang="fi-FI" sz="900" b="1" spc="13">
                <a:solidFill>
                  <a:prstClr val="black"/>
                </a:solidFill>
                <a:latin typeface="Arial Narrow" panose="020B0606020202030204" pitchFamily="34" charset="0"/>
              </a:rPr>
              <a:t>ELÄKE</a:t>
            </a:r>
            <a:endParaRPr lang="fi-FI" sz="967" spc="13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työkyvyttömyyseläke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osatyökyvyttömyyseläke</a:t>
            </a:r>
          </a:p>
          <a:p>
            <a:pPr marL="119997" indent="-119997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967" spc="13">
                <a:solidFill>
                  <a:srgbClr val="000000"/>
                </a:solidFill>
                <a:latin typeface="Myriad Pro" panose="020B0503030403020204" pitchFamily="34" charset="0"/>
              </a:rPr>
              <a:t>eläkkeen lepäämään jättäminen</a:t>
            </a:r>
          </a:p>
        </p:txBody>
      </p:sp>
      <p:sp>
        <p:nvSpPr>
          <p:cNvPr id="1942" name="TextBox 1941">
            <a:extLst>
              <a:ext uri="{FF2B5EF4-FFF2-40B4-BE49-F238E27FC236}">
                <a16:creationId xmlns:a16="http://schemas.microsoft.com/office/drawing/2014/main" id="{E2343A48-CBD5-F339-067B-E5A58F46DF13}"/>
              </a:ext>
            </a:extLst>
          </p:cNvPr>
          <p:cNvSpPr txBox="1"/>
          <p:nvPr/>
        </p:nvSpPr>
        <p:spPr>
          <a:xfrm>
            <a:off x="3889017" y="5536225"/>
            <a:ext cx="220698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067" b="1" spc="27">
                <a:solidFill>
                  <a:prstClr val="black"/>
                </a:solidFill>
                <a:latin typeface="Arial Narrow" panose="020B0606020202030204" pitchFamily="34" charset="0"/>
              </a:rPr>
              <a:t>ASIAKASVASTAAVA</a:t>
            </a:r>
            <a:endParaRPr lang="fi-FI" sz="1067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43" name="TextBox 1942">
            <a:extLst>
              <a:ext uri="{FF2B5EF4-FFF2-40B4-BE49-F238E27FC236}">
                <a16:creationId xmlns:a16="http://schemas.microsoft.com/office/drawing/2014/main" id="{D5E1E669-8667-B5F3-DCA8-AE9524811BCB}"/>
              </a:ext>
            </a:extLst>
          </p:cNvPr>
          <p:cNvSpPr txBox="1"/>
          <p:nvPr/>
        </p:nvSpPr>
        <p:spPr>
          <a:xfrm>
            <a:off x="6652751" y="5536225"/>
            <a:ext cx="22275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067" b="1" spc="27">
                <a:solidFill>
                  <a:prstClr val="black"/>
                </a:solidFill>
                <a:latin typeface="Arial Narrow" panose="020B0606020202030204" pitchFamily="34" charset="0"/>
              </a:rPr>
              <a:t>ASIAKASOSALLISUUS</a:t>
            </a:r>
            <a:endParaRPr lang="fi-FI" sz="1067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45" name="TextBox 1944">
            <a:extLst>
              <a:ext uri="{FF2B5EF4-FFF2-40B4-BE49-F238E27FC236}">
                <a16:creationId xmlns:a16="http://schemas.microsoft.com/office/drawing/2014/main" id="{00657FBB-3BCA-A3DD-5A0F-10981AD16707}"/>
              </a:ext>
            </a:extLst>
          </p:cNvPr>
          <p:cNvSpPr txBox="1"/>
          <p:nvPr/>
        </p:nvSpPr>
        <p:spPr>
          <a:xfrm>
            <a:off x="9259995" y="5536225"/>
            <a:ext cx="259664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067" b="1" spc="27">
                <a:solidFill>
                  <a:prstClr val="black"/>
                </a:solidFill>
                <a:latin typeface="Arial Narrow" panose="020B0606020202030204" pitchFamily="34" charset="0"/>
              </a:rPr>
              <a:t>ASIAKKAAN TAVOITTEET</a:t>
            </a:r>
            <a:endParaRPr lang="fi-FI" sz="1067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50" name="TextBox 1949">
            <a:extLst>
              <a:ext uri="{FF2B5EF4-FFF2-40B4-BE49-F238E27FC236}">
                <a16:creationId xmlns:a16="http://schemas.microsoft.com/office/drawing/2014/main" id="{E2FBD605-2887-84DF-A602-249C0F5BB57A}"/>
              </a:ext>
            </a:extLst>
          </p:cNvPr>
          <p:cNvSpPr txBox="1"/>
          <p:nvPr/>
        </p:nvSpPr>
        <p:spPr>
          <a:xfrm>
            <a:off x="3823449" y="5904047"/>
            <a:ext cx="371632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067" b="1" spc="27">
                <a:solidFill>
                  <a:prstClr val="black"/>
                </a:solidFill>
                <a:latin typeface="Arial Narrow" panose="020B0606020202030204" pitchFamily="34" charset="0"/>
              </a:rPr>
              <a:t>PALVELUOHJAUKSELLINEN TYÖOTE</a:t>
            </a:r>
            <a:endParaRPr lang="fi-FI" sz="1067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51" name="TextBox 1950">
            <a:extLst>
              <a:ext uri="{FF2B5EF4-FFF2-40B4-BE49-F238E27FC236}">
                <a16:creationId xmlns:a16="http://schemas.microsoft.com/office/drawing/2014/main" id="{5DE2F7EF-665A-800D-BE10-A467926D8870}"/>
              </a:ext>
            </a:extLst>
          </p:cNvPr>
          <p:cNvSpPr txBox="1"/>
          <p:nvPr/>
        </p:nvSpPr>
        <p:spPr>
          <a:xfrm>
            <a:off x="8020918" y="5904047"/>
            <a:ext cx="36899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067" b="1" spc="27">
                <a:solidFill>
                  <a:prstClr val="black"/>
                </a:solidFill>
                <a:latin typeface="Arial Narrow" panose="020B0606020202030204" pitchFamily="34" charset="0"/>
              </a:rPr>
              <a:t>TYÖKYVYN TARPEEN ARVIOINTI</a:t>
            </a:r>
            <a:endParaRPr lang="fi-FI" sz="1067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47" name="TextBox 1946">
            <a:extLst>
              <a:ext uri="{FF2B5EF4-FFF2-40B4-BE49-F238E27FC236}">
                <a16:creationId xmlns:a16="http://schemas.microsoft.com/office/drawing/2014/main" id="{0FFA39F0-F9FA-5C4A-1D3A-249F66AF5C35}"/>
              </a:ext>
            </a:extLst>
          </p:cNvPr>
          <p:cNvSpPr txBox="1"/>
          <p:nvPr/>
        </p:nvSpPr>
        <p:spPr>
          <a:xfrm>
            <a:off x="3889017" y="6260327"/>
            <a:ext cx="220698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067" b="1" spc="27">
                <a:solidFill>
                  <a:prstClr val="black"/>
                </a:solidFill>
                <a:latin typeface="Arial Narrow" panose="020B0606020202030204" pitchFamily="34" charset="0"/>
              </a:rPr>
              <a:t>YHTEISET TOIMINTAMALLIT</a:t>
            </a:r>
            <a:endParaRPr lang="fi-FI" sz="1067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48" name="TextBox 1947">
            <a:extLst>
              <a:ext uri="{FF2B5EF4-FFF2-40B4-BE49-F238E27FC236}">
                <a16:creationId xmlns:a16="http://schemas.microsoft.com/office/drawing/2014/main" id="{9D77BBC0-29E5-656F-E88C-A3310767A6A3}"/>
              </a:ext>
            </a:extLst>
          </p:cNvPr>
          <p:cNvSpPr txBox="1"/>
          <p:nvPr/>
        </p:nvSpPr>
        <p:spPr>
          <a:xfrm>
            <a:off x="6652751" y="6260327"/>
            <a:ext cx="22275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067" b="1" spc="27">
                <a:solidFill>
                  <a:prstClr val="black"/>
                </a:solidFill>
                <a:latin typeface="Arial Narrow" panose="020B0606020202030204" pitchFamily="34" charset="0"/>
              </a:rPr>
              <a:t>MENETELMÄT JA MITTARIT</a:t>
            </a:r>
            <a:endParaRPr lang="fi-FI" sz="1067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49" name="TextBox 1948">
            <a:extLst>
              <a:ext uri="{FF2B5EF4-FFF2-40B4-BE49-F238E27FC236}">
                <a16:creationId xmlns:a16="http://schemas.microsoft.com/office/drawing/2014/main" id="{ABD558DA-9703-69D6-B6EA-42489EC6275A}"/>
              </a:ext>
            </a:extLst>
          </p:cNvPr>
          <p:cNvSpPr txBox="1"/>
          <p:nvPr/>
        </p:nvSpPr>
        <p:spPr>
          <a:xfrm>
            <a:off x="9259995" y="6260327"/>
            <a:ext cx="259664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1067" b="1" spc="27">
                <a:solidFill>
                  <a:prstClr val="black"/>
                </a:solidFill>
                <a:latin typeface="Arial Narrow" panose="020B0606020202030204" pitchFamily="34" charset="0"/>
              </a:rPr>
              <a:t>SEURANTA JA ARVIOINTI</a:t>
            </a:r>
            <a:endParaRPr lang="fi-FI" sz="1067" b="1" spc="27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0491" y="1881330"/>
            <a:ext cx="9686043" cy="4524001"/>
          </a:xfrm>
        </p:spPr>
        <p:txBody>
          <a:bodyPr>
            <a:normAutofit/>
          </a:bodyPr>
          <a:lstStyle/>
          <a:p>
            <a:r>
              <a:rPr lang="sv-SE" sz="2000" b="1" dirty="0"/>
              <a:t>Inte ens </a:t>
            </a:r>
            <a:r>
              <a:rPr lang="sv-SE" sz="2000" b="1" dirty="0" smtClean="0"/>
              <a:t>de allvarliga </a:t>
            </a:r>
            <a:r>
              <a:rPr lang="fi-FI" sz="2000" b="1" dirty="0" err="1"/>
              <a:t>psykiska</a:t>
            </a:r>
            <a:r>
              <a:rPr lang="fi-FI" sz="2000" b="1" dirty="0"/>
              <a:t> </a:t>
            </a:r>
            <a:r>
              <a:rPr lang="fi-FI" sz="2000" b="1" dirty="0" err="1" smtClean="0"/>
              <a:t>störningar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behöver</a:t>
            </a:r>
            <a:r>
              <a:rPr lang="fi-FI" sz="2000" b="1" dirty="0" smtClean="0"/>
              <a:t> vara ett </a:t>
            </a:r>
            <a:r>
              <a:rPr lang="fi-FI" sz="2000" b="1" dirty="0" err="1" smtClean="0"/>
              <a:t>hinder</a:t>
            </a:r>
            <a:r>
              <a:rPr lang="fi-FI" sz="2000" b="1" dirty="0" smtClean="0"/>
              <a:t> för </a:t>
            </a:r>
            <a:r>
              <a:rPr lang="fi-FI" sz="2000" b="1" dirty="0" err="1" smtClean="0"/>
              <a:t>att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få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jobb</a:t>
            </a:r>
            <a:r>
              <a:rPr lang="fi-FI" sz="2000" b="1" dirty="0" smtClean="0"/>
              <a:t>.</a:t>
            </a:r>
          </a:p>
          <a:p>
            <a:pPr marL="0" indent="0">
              <a:buNone/>
            </a:pPr>
            <a:endParaRPr lang="fi-FI" sz="2000" b="1" dirty="0"/>
          </a:p>
          <a:p>
            <a:r>
              <a:rPr lang="sv-SE" sz="2000" dirty="0" smtClean="0"/>
              <a:t>Verksamhetsmodellen IPS- Placera och träna! är </a:t>
            </a:r>
            <a:r>
              <a:rPr lang="sv-SE" sz="2000" dirty="0"/>
              <a:t>uppfattningen om sysselsättning och arbete som en väsentlig del av människans återhämtning och delaktighet i </a:t>
            </a:r>
            <a:r>
              <a:rPr lang="sv-SE" sz="2000" dirty="0" smtClean="0"/>
              <a:t>samhället.</a:t>
            </a:r>
          </a:p>
          <a:p>
            <a:r>
              <a:rPr lang="sv-SE" sz="2000" dirty="0"/>
              <a:t>Utgångspunkten är tanken att jämlikt arbete i så kallade normala anställningar och att vara anställd </a:t>
            </a:r>
            <a:r>
              <a:rPr lang="sv-SE" sz="2000" b="1" dirty="0"/>
              <a:t>gör det möjligt att förverkliga den kanske viktigaste sociala rollen i en vuxen persons liv</a:t>
            </a:r>
            <a:r>
              <a:rPr lang="sv-SE" sz="2000" b="1" dirty="0" smtClean="0"/>
              <a:t>.</a:t>
            </a:r>
          </a:p>
          <a:p>
            <a:r>
              <a:rPr lang="sv-SE" sz="2000" dirty="0"/>
              <a:t>Det är också bra att beakta att man i ett psykiatriskt </a:t>
            </a:r>
            <a:r>
              <a:rPr lang="sv-SE" sz="2000" dirty="0" err="1"/>
              <a:t>vårdförhållande</a:t>
            </a:r>
            <a:r>
              <a:rPr lang="sv-SE" sz="2000" dirty="0"/>
              <a:t> visserligen kan stärka de psykiska delfaktorerna i arbetsförmågan, såsom kontroll av symtom, stresstålighet, en känsla av förmåga, självförtroende, motivationsfaktorer och funktionell målinriktning, men dessa </a:t>
            </a:r>
            <a:r>
              <a:rPr lang="sv-SE" sz="2000" b="1" dirty="0"/>
              <a:t>färdigheter omsätts i praktiken på arbetsplatsen. </a:t>
            </a:r>
            <a:endParaRPr lang="sv-SE" sz="2000" b="1" dirty="0" smtClean="0"/>
          </a:p>
          <a:p>
            <a:endParaRPr lang="fi-FI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8869" y="322496"/>
            <a:ext cx="9607665" cy="1299027"/>
          </a:xfrm>
        </p:spPr>
        <p:txBody>
          <a:bodyPr/>
          <a:lstStyle/>
          <a:p>
            <a:r>
              <a:rPr lang="fi-FI" dirty="0" smtClean="0"/>
              <a:t>IPS - </a:t>
            </a:r>
            <a:r>
              <a:rPr lang="fi-FI" dirty="0" err="1" smtClean="0"/>
              <a:t>Verksamhetsmodellen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44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492" y="933707"/>
            <a:ext cx="966651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000" dirty="0">
              <a:solidFill>
                <a:srgbClr val="000000"/>
              </a:solidFill>
              <a:latin typeface="Source Sans Pro"/>
            </a:endParaRPr>
          </a:p>
          <a:p>
            <a:endParaRPr lang="fi-FI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accent5">
                    <a:lumMod val="75000"/>
                  </a:schemeClr>
                </a:solidFill>
              </a:rPr>
              <a:t>Kustannukset </a:t>
            </a:r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samansuuntaisia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muiden työllistymisen ja työhön kuntoutumisen tukipalveluiden </a:t>
            </a: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kanssa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Toiminnan </a:t>
            </a:r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tuloksellisuus kaksinkertainen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verrokkipalveluihin nähden (Harkko ym. 2018</a:t>
            </a: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Työllisyyskerroin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eurooppalaisten tutkimusten perusteella 0,37 (verrokit 0,20)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5">
                    <a:lumMod val="75000"/>
                  </a:schemeClr>
                </a:solidFill>
              </a:rPr>
              <a:t>TYP:n</a:t>
            </a: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 työhönvalmennuksen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yhteys työllistymiseen 20,6 %:n (Pitkänen ym. 2019)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accent5">
                    <a:lumMod val="75000"/>
                  </a:schemeClr>
                </a:solidFill>
              </a:rPr>
              <a:t>TYP:n</a:t>
            </a: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 kuntouttavan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työtoiminnan yhteys työllistymiseen 5,8 % (Pitkänen ym. 2019</a:t>
            </a: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accent5">
                    <a:lumMod val="75000"/>
                  </a:schemeClr>
                </a:solidFill>
              </a:rPr>
              <a:t>Urakehitys</a:t>
            </a:r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osallistujat eivät ole vain työllistyneet, vaan hakeutuneet myös opintoihin ja vaihtaneet </a:t>
            </a: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työpaikkaa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accent5">
                    <a:lumMod val="75000"/>
                  </a:schemeClr>
                </a:solidFill>
              </a:rPr>
              <a:t>Tulokset </a:t>
            </a:r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ja vaikuttavuus riippuvaisia menetelmäuskollisuudesta,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siitä kuinka hyvin onnistutaan noudattamaan kansainvälisiä laatukriteerejä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0492" y="574870"/>
            <a:ext cx="835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IPS-palvelu suhteessa muihin </a:t>
            </a:r>
            <a:r>
              <a:rPr lang="fi-FI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vastaaviin palveluihin</a:t>
            </a:r>
            <a:endParaRPr lang="fi-FI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18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">
            <a:extLst>
              <a:ext uri="{FF2B5EF4-FFF2-40B4-BE49-F238E27FC236}">
                <a16:creationId xmlns:a16="http://schemas.microsoft.com/office/drawing/2014/main" id="{AF430C7E-63A6-4610-97C9-C7A9A943743A}"/>
              </a:ext>
            </a:extLst>
          </p:cNvPr>
          <p:cNvSpPr txBox="1">
            <a:spLocks/>
          </p:cNvSpPr>
          <p:nvPr/>
        </p:nvSpPr>
        <p:spPr>
          <a:xfrm>
            <a:off x="2698774" y="1847453"/>
            <a:ext cx="7856373" cy="8313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4800" dirty="0"/>
              <a:t>Välmående</a:t>
            </a:r>
            <a:r>
              <a:rPr lang="fi-FI" sz="4800" dirty="0"/>
              <a:t> </a:t>
            </a:r>
            <a:r>
              <a:rPr lang="sv-FI" sz="4800" dirty="0"/>
              <a:t>genom</a:t>
            </a:r>
            <a:r>
              <a:rPr lang="fi-FI" sz="4800" dirty="0"/>
              <a:t> </a:t>
            </a:r>
            <a:r>
              <a:rPr lang="sv-FI" sz="4800" dirty="0"/>
              <a:t>livet</a:t>
            </a:r>
            <a:r>
              <a:rPr lang="fi-FI" sz="4800" dirty="0"/>
              <a:t>.</a:t>
            </a:r>
          </a:p>
        </p:txBody>
      </p:sp>
      <p:sp>
        <p:nvSpPr>
          <p:cNvPr id="5" name="Otsikko">
            <a:extLst>
              <a:ext uri="{FF2B5EF4-FFF2-40B4-BE49-F238E27FC236}">
                <a16:creationId xmlns:a16="http://schemas.microsoft.com/office/drawing/2014/main" id="{2E9CE298-3DF6-4BC3-915D-84C5FD60675F}"/>
              </a:ext>
            </a:extLst>
          </p:cNvPr>
          <p:cNvSpPr txBox="1">
            <a:spLocks/>
          </p:cNvSpPr>
          <p:nvPr/>
        </p:nvSpPr>
        <p:spPr>
          <a:xfrm>
            <a:off x="2519366" y="2848787"/>
            <a:ext cx="8215188" cy="5781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i-FI" sz="4800" dirty="0">
                <a:solidFill>
                  <a:schemeClr val="accent2"/>
                </a:solidFill>
              </a:rPr>
              <a:t>Hyvinvointia läpi elämän.</a:t>
            </a:r>
          </a:p>
        </p:txBody>
      </p:sp>
      <p:sp>
        <p:nvSpPr>
          <p:cNvPr id="2" name="Författarinformation">
            <a:extLst>
              <a:ext uri="{FF2B5EF4-FFF2-40B4-BE49-F238E27FC236}">
                <a16:creationId xmlns:a16="http://schemas.microsoft.com/office/drawing/2014/main" id="{40AACA04-829A-4D47-AD5A-63917DDC7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Minna Strömmer I 040-357 6279 I </a:t>
            </a:r>
            <a:r>
              <a:rPr lang="sv-FI" dirty="0" smtClean="0"/>
              <a:t>osterbottensvalfard.fi</a:t>
            </a:r>
            <a:endParaRPr lang="sv-FI" dirty="0"/>
          </a:p>
          <a:p>
            <a:endParaRPr lang="sv-FI" dirty="0"/>
          </a:p>
        </p:txBody>
      </p:sp>
      <p:sp>
        <p:nvSpPr>
          <p:cNvPr id="3" name="Yhteystiedot">
            <a:extLst>
              <a:ext uri="{FF2B5EF4-FFF2-40B4-BE49-F238E27FC236}">
                <a16:creationId xmlns:a16="http://schemas.microsoft.com/office/drawing/2014/main" id="{77C8AAEC-6390-4E46-AEF8-3FDBB60F1A3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n</a:t>
            </a:r>
            <a:r>
              <a:rPr lang="fi-FI" dirty="0" smtClean="0">
                <a:hlinkClick r:id="rId2"/>
              </a:rPr>
              <a:t>imi.sukunimi@ovph.fi</a:t>
            </a:r>
            <a:r>
              <a:rPr lang="fi-FI" dirty="0" smtClean="0"/>
              <a:t> I pohjanmaanhyvinvointi.fi</a:t>
            </a:r>
            <a:endParaRPr lang="fi-FI" dirty="0"/>
          </a:p>
        </p:txBody>
      </p:sp>
      <p:pic>
        <p:nvPicPr>
          <p:cNvPr id="4" name="Logo" descr="Österbottens välfärdsområde logotyp. Pohjanmaan hyvinvointialueen tunnus.">
            <a:extLst>
              <a:ext uri="{FF2B5EF4-FFF2-40B4-BE49-F238E27FC236}">
                <a16:creationId xmlns:a16="http://schemas.microsoft.com/office/drawing/2014/main" id="{4A854445-ACB1-4C28-A1A2-4E36159EB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2425" y="5139159"/>
            <a:ext cx="4149070" cy="68479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0" y="79486"/>
            <a:ext cx="4934115" cy="119241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67" y="37078"/>
            <a:ext cx="4480273" cy="11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3040" y="1506583"/>
            <a:ext cx="9433494" cy="5186132"/>
          </a:xfrm>
        </p:spPr>
        <p:txBody>
          <a:bodyPr>
            <a:normAutofit/>
          </a:bodyPr>
          <a:lstStyle/>
          <a:p>
            <a:r>
              <a:rPr lang="fi-FI" sz="2400" b="1" dirty="0" smtClean="0">
                <a:solidFill>
                  <a:schemeClr val="accent2">
                    <a:lumMod val="50000"/>
                  </a:schemeClr>
                </a:solidFill>
              </a:rPr>
              <a:t>Vakavakaan </a:t>
            </a:r>
            <a:r>
              <a:rPr lang="fi-FI" sz="2400" b="1" dirty="0">
                <a:solidFill>
                  <a:schemeClr val="accent2">
                    <a:lumMod val="50000"/>
                  </a:schemeClr>
                </a:solidFill>
              </a:rPr>
              <a:t>mielenterveyden häiriö ei ole este työnteolle</a:t>
            </a:r>
            <a:r>
              <a:rPr lang="fi-FI" sz="24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fi-FI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i-FI" sz="2000" dirty="0">
                <a:solidFill>
                  <a:schemeClr val="accent2">
                    <a:lumMod val="50000"/>
                  </a:schemeClr>
                </a:solidFill>
              </a:rPr>
              <a:t>Taustalla </a:t>
            </a:r>
            <a:r>
              <a:rPr lang="fi-FI" sz="2000" b="1" dirty="0">
                <a:solidFill>
                  <a:schemeClr val="accent2">
                    <a:lumMod val="50000"/>
                  </a:schemeClr>
                </a:solidFill>
              </a:rPr>
              <a:t>näkemys työnteosta olennaisena osana ihmisen toipumista ja yhteiskuntaan osallistumista, </a:t>
            </a:r>
            <a:r>
              <a:rPr lang="fi-FI" sz="2000" dirty="0">
                <a:solidFill>
                  <a:schemeClr val="accent2">
                    <a:lumMod val="50000"/>
                  </a:schemeClr>
                </a:solidFill>
              </a:rPr>
              <a:t>ja tavoitteena työnhakijan työllistyminen normaaliin palkkatyöhön</a:t>
            </a:r>
          </a:p>
          <a:p>
            <a:r>
              <a:rPr lang="fi-FI" sz="2000" dirty="0" smtClean="0">
                <a:solidFill>
                  <a:schemeClr val="accent2">
                    <a:lumMod val="50000"/>
                  </a:schemeClr>
                </a:solidFill>
              </a:rPr>
              <a:t>Tasavertainen </a:t>
            </a:r>
            <a:r>
              <a:rPr lang="fi-FI" sz="2000" dirty="0">
                <a:solidFill>
                  <a:schemeClr val="accent2">
                    <a:lumMod val="50000"/>
                  </a:schemeClr>
                </a:solidFill>
              </a:rPr>
              <a:t>työskentely ns. normaalissa työsuhteessa ja työntekijänä toimiminen </a:t>
            </a:r>
            <a:r>
              <a:rPr lang="fi-FI" sz="2000" b="1" dirty="0">
                <a:solidFill>
                  <a:schemeClr val="accent2">
                    <a:lumMod val="50000"/>
                  </a:schemeClr>
                </a:solidFill>
              </a:rPr>
              <a:t>mahdollistavat kenties keskeisimmän sosiaalisen roolin toteutumisen aikuisen henkilön elämässä</a:t>
            </a:r>
            <a:endParaRPr lang="fi-FI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i-FI" sz="2000" dirty="0" smtClean="0">
                <a:solidFill>
                  <a:schemeClr val="accent2">
                    <a:lumMod val="50000"/>
                  </a:schemeClr>
                </a:solidFill>
              </a:rPr>
              <a:t>Siinä </a:t>
            </a:r>
            <a:r>
              <a:rPr lang="fi-FI" sz="2000" dirty="0">
                <a:solidFill>
                  <a:schemeClr val="accent2">
                    <a:lumMod val="50000"/>
                  </a:schemeClr>
                </a:solidFill>
              </a:rPr>
              <a:t>missä psykiatrisessa </a:t>
            </a:r>
            <a:r>
              <a:rPr lang="fi-FI" sz="2000" dirty="0" smtClean="0">
                <a:solidFill>
                  <a:schemeClr val="accent2">
                    <a:lumMod val="50000"/>
                  </a:schemeClr>
                </a:solidFill>
              </a:rPr>
              <a:t>hoitosuhteessa vahvistetaan </a:t>
            </a:r>
            <a:r>
              <a:rPr lang="fi-FI" sz="2000" dirty="0">
                <a:solidFill>
                  <a:schemeClr val="accent2">
                    <a:lumMod val="50000"/>
                  </a:schemeClr>
                </a:solidFill>
              </a:rPr>
              <a:t>työkyvyn psyykkisiä osatekijöitä kuten oireiden hallintaa, stressinsietokykyä, pystyvyyden tunnetta, itseluottamusta, motivaatiotekijöitä ja toiminnallista tavoitteellisuutta, </a:t>
            </a:r>
            <a:r>
              <a:rPr lang="fi-FI" sz="2000" b="1" dirty="0">
                <a:solidFill>
                  <a:schemeClr val="accent2">
                    <a:lumMod val="50000"/>
                  </a:schemeClr>
                </a:solidFill>
              </a:rPr>
              <a:t>tapahtuu näiden valmiuksien siirtäminen käytäntöön kuitenkin työpaikalla </a:t>
            </a:r>
            <a:r>
              <a:rPr lang="fi-FI" sz="2000" dirty="0">
                <a:solidFill>
                  <a:schemeClr val="accent2">
                    <a:lumMod val="50000"/>
                  </a:schemeClr>
                </a:solidFill>
              </a:rPr>
              <a:t>(Tuisku ym. 2013.)</a:t>
            </a:r>
          </a:p>
          <a:p>
            <a:endParaRPr lang="fi-FI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6251" y="853440"/>
            <a:ext cx="9320283" cy="357051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accent2">
                    <a:lumMod val="50000"/>
                  </a:schemeClr>
                </a:solidFill>
              </a:rPr>
              <a:t>IPS-toimintamallin ytimessä</a:t>
            </a: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i-FI" dirty="0">
                <a:solidFill>
                  <a:schemeClr val="accent2">
                    <a:lumMod val="50000"/>
                  </a:schemeClr>
                </a:solidFill>
              </a:rPr>
            </a:br>
            <a:endParaRPr lang="fi-FI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0823" y="1341121"/>
            <a:ext cx="9755711" cy="4929050"/>
          </a:xfrm>
        </p:spPr>
        <p:txBody>
          <a:bodyPr>
            <a:normAutofit fontScale="92500" lnSpcReduction="20000"/>
          </a:bodyPr>
          <a:lstStyle/>
          <a:p>
            <a:r>
              <a:rPr lang="fi-FI" sz="2400" b="1" dirty="0" err="1" smtClean="0"/>
              <a:t>Målgrupp</a:t>
            </a:r>
            <a:endParaRPr lang="fi-FI" sz="2400" b="1" dirty="0" smtClean="0"/>
          </a:p>
          <a:p>
            <a:pPr lvl="1"/>
            <a:r>
              <a:rPr lang="fi-FI" sz="2200" dirty="0" err="1" smtClean="0"/>
              <a:t>Personer</a:t>
            </a:r>
            <a:r>
              <a:rPr lang="fi-FI" sz="2200" dirty="0" smtClean="0"/>
              <a:t> i </a:t>
            </a:r>
            <a:r>
              <a:rPr lang="fi-FI" sz="2200" dirty="0" err="1" smtClean="0"/>
              <a:t>arbetsålder</a:t>
            </a:r>
            <a:r>
              <a:rPr lang="fi-FI" sz="2200" dirty="0" smtClean="0"/>
              <a:t> </a:t>
            </a:r>
            <a:r>
              <a:rPr lang="fi-FI" sz="2200" dirty="0" err="1" smtClean="0"/>
              <a:t>med</a:t>
            </a:r>
            <a:r>
              <a:rPr lang="fi-FI" sz="2200" dirty="0" smtClean="0"/>
              <a:t> </a:t>
            </a:r>
            <a:r>
              <a:rPr lang="fi-FI" sz="2200" dirty="0" err="1" smtClean="0"/>
              <a:t>allvarlig</a:t>
            </a:r>
            <a:r>
              <a:rPr lang="fi-FI" sz="2200" dirty="0" smtClean="0"/>
              <a:t> </a:t>
            </a:r>
            <a:r>
              <a:rPr lang="fi-FI" sz="2200" dirty="0" err="1" smtClean="0"/>
              <a:t>psykisk</a:t>
            </a:r>
            <a:r>
              <a:rPr lang="fi-FI" sz="2200" dirty="0" smtClean="0"/>
              <a:t> </a:t>
            </a:r>
            <a:r>
              <a:rPr lang="fi-FI" sz="2200" dirty="0" err="1" smtClean="0"/>
              <a:t>ohälsa</a:t>
            </a:r>
            <a:r>
              <a:rPr lang="fi-FI" sz="2200" dirty="0" smtClean="0"/>
              <a:t> (</a:t>
            </a:r>
            <a:r>
              <a:rPr lang="fi-FI" sz="2200" dirty="0" err="1" smtClean="0"/>
              <a:t>t.ex</a:t>
            </a:r>
            <a:r>
              <a:rPr lang="fi-FI" sz="2200" dirty="0" smtClean="0"/>
              <a:t>. </a:t>
            </a:r>
            <a:r>
              <a:rPr lang="fi-FI" sz="2200" dirty="0" err="1" smtClean="0"/>
              <a:t>psykos</a:t>
            </a:r>
            <a:r>
              <a:rPr lang="fi-FI" sz="2200" dirty="0" smtClean="0"/>
              <a:t>)</a:t>
            </a:r>
          </a:p>
          <a:p>
            <a:pPr lvl="1"/>
            <a:endParaRPr lang="fi-FI" sz="2200" dirty="0"/>
          </a:p>
          <a:p>
            <a:r>
              <a:rPr lang="fi-FI" sz="2200" b="1" dirty="0" err="1" smtClean="0"/>
              <a:t>Syfte</a:t>
            </a:r>
            <a:endParaRPr lang="fi-FI" sz="2200" b="1" dirty="0" smtClean="0"/>
          </a:p>
          <a:p>
            <a:pPr lvl="1"/>
            <a:r>
              <a:rPr lang="sv-SE" sz="2200" dirty="0" smtClean="0"/>
              <a:t>Främja </a:t>
            </a:r>
            <a:r>
              <a:rPr lang="sv-SE" sz="2200" dirty="0"/>
              <a:t>sysselsättningen och arbetslivsdelaktigheten för personer som insjuknat i psykiska </a:t>
            </a:r>
            <a:r>
              <a:rPr lang="sv-SE" sz="2200" dirty="0" smtClean="0"/>
              <a:t>störningar</a:t>
            </a:r>
          </a:p>
          <a:p>
            <a:pPr marL="457200" lvl="1" indent="0">
              <a:buNone/>
            </a:pPr>
            <a:endParaRPr lang="sv-SE" sz="2200" dirty="0" smtClean="0"/>
          </a:p>
          <a:p>
            <a:pPr lvl="1"/>
            <a:r>
              <a:rPr lang="sv-SE" sz="2200" dirty="0"/>
              <a:t>I de regionala pilotprojekten utformas modeller av den praxis med vilken evidensbaserad IPS-arbetsträning genomförs i form av en tjänst som integreras i psykiatrisk vård och rehabilitering. </a:t>
            </a:r>
            <a:endParaRPr lang="sv-SE" sz="2200" dirty="0" smtClean="0"/>
          </a:p>
          <a:p>
            <a:pPr marL="457200" lvl="1" indent="0">
              <a:buNone/>
            </a:pPr>
            <a:endParaRPr lang="fi-FI" sz="22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fi-FI" sz="22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fi-FI" sz="22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fi-FI" sz="2200" dirty="0" err="1" smtClean="0">
                <a:solidFill>
                  <a:schemeClr val="accent1">
                    <a:lumMod val="75000"/>
                  </a:schemeClr>
                </a:solidFill>
              </a:rPr>
              <a:t>arbetstränaren</a:t>
            </a:r>
            <a:r>
              <a:rPr lang="fi-FI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sz="2200" dirty="0" err="1" smtClean="0">
                <a:solidFill>
                  <a:schemeClr val="accent1">
                    <a:lumMod val="75000"/>
                  </a:schemeClr>
                </a:solidFill>
              </a:rPr>
              <a:t>arbetar</a:t>
            </a:r>
            <a:r>
              <a:rPr lang="fi-FI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sz="2200" dirty="0" err="1" smtClean="0">
                <a:solidFill>
                  <a:schemeClr val="accent1">
                    <a:lumMod val="75000"/>
                  </a:schemeClr>
                </a:solidFill>
              </a:rPr>
              <a:t>som</a:t>
            </a:r>
            <a:r>
              <a:rPr lang="fi-FI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sz="2200" dirty="0" smtClean="0">
                <a:solidFill>
                  <a:srgbClr val="FF0000"/>
                </a:solidFill>
              </a:rPr>
              <a:t>en del av </a:t>
            </a:r>
            <a:r>
              <a:rPr lang="fi-FI" sz="2200" dirty="0" err="1" smtClean="0">
                <a:solidFill>
                  <a:srgbClr val="FF0000"/>
                </a:solidFill>
              </a:rPr>
              <a:t>psykiatriska</a:t>
            </a:r>
            <a:r>
              <a:rPr lang="fi-FI" sz="2200" dirty="0" smtClean="0">
                <a:solidFill>
                  <a:srgbClr val="FF0000"/>
                </a:solidFill>
              </a:rPr>
              <a:t> </a:t>
            </a:r>
            <a:r>
              <a:rPr lang="fi-FI" sz="2200" dirty="0" err="1" smtClean="0">
                <a:solidFill>
                  <a:srgbClr val="FF0000"/>
                </a:solidFill>
              </a:rPr>
              <a:t>vårdens</a:t>
            </a:r>
            <a:r>
              <a:rPr lang="fi-FI" sz="2200" dirty="0" smtClean="0">
                <a:solidFill>
                  <a:srgbClr val="FF0000"/>
                </a:solidFill>
              </a:rPr>
              <a:t> </a:t>
            </a:r>
            <a:r>
              <a:rPr lang="fi-FI" sz="2200" dirty="0" err="1" smtClean="0">
                <a:solidFill>
                  <a:srgbClr val="FF0000"/>
                </a:solidFill>
              </a:rPr>
              <a:t>egen</a:t>
            </a:r>
            <a:r>
              <a:rPr lang="fi-FI" sz="2200" dirty="0" smtClean="0">
                <a:solidFill>
                  <a:srgbClr val="FF0000"/>
                </a:solidFill>
              </a:rPr>
              <a:t> </a:t>
            </a:r>
            <a:r>
              <a:rPr lang="fi-FI" sz="2200" dirty="0" err="1" smtClean="0">
                <a:solidFill>
                  <a:srgbClr val="FF0000"/>
                </a:solidFill>
              </a:rPr>
              <a:t>organisation</a:t>
            </a:r>
            <a:r>
              <a:rPr lang="fi-FI" sz="2200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fi-FI" sz="2200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fi-FI" sz="22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fi-FI" sz="2200" dirty="0" err="1" smtClean="0">
                <a:solidFill>
                  <a:schemeClr val="accent1">
                    <a:lumMod val="75000"/>
                  </a:schemeClr>
                </a:solidFill>
              </a:rPr>
              <a:t>arbetstränaren</a:t>
            </a:r>
            <a:r>
              <a:rPr lang="fi-FI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sz="2200" dirty="0" err="1" smtClean="0">
                <a:solidFill>
                  <a:schemeClr val="accent1">
                    <a:lumMod val="75000"/>
                  </a:schemeClr>
                </a:solidFill>
              </a:rPr>
              <a:t>arbetar</a:t>
            </a:r>
            <a:r>
              <a:rPr lang="fi-FI" sz="2200" dirty="0" smtClean="0">
                <a:solidFill>
                  <a:schemeClr val="accent1">
                    <a:lumMod val="75000"/>
                  </a:schemeClr>
                </a:solidFill>
              </a:rPr>
              <a:t> i en </a:t>
            </a:r>
            <a:r>
              <a:rPr lang="fi-FI" sz="2200" dirty="0" err="1" smtClean="0">
                <a:solidFill>
                  <a:srgbClr val="FF0000"/>
                </a:solidFill>
              </a:rPr>
              <a:t>samarbetspartners</a:t>
            </a:r>
            <a:r>
              <a:rPr lang="fi-FI" sz="2200" dirty="0" smtClean="0">
                <a:solidFill>
                  <a:srgbClr val="FF0000"/>
                </a:solidFill>
              </a:rPr>
              <a:t> </a:t>
            </a:r>
            <a:r>
              <a:rPr lang="fi-FI" sz="2200" dirty="0" err="1" smtClean="0">
                <a:solidFill>
                  <a:srgbClr val="FF0000"/>
                </a:solidFill>
              </a:rPr>
              <a:t>organisation</a:t>
            </a:r>
            <a:r>
              <a:rPr lang="fi-FI" sz="2200" dirty="0" smtClean="0">
                <a:solidFill>
                  <a:srgbClr val="FF0000"/>
                </a:solidFill>
              </a:rPr>
              <a:t> </a:t>
            </a:r>
            <a:r>
              <a:rPr lang="fi-FI" sz="2200" dirty="0" err="1" smtClean="0">
                <a:solidFill>
                  <a:srgbClr val="FF0000"/>
                </a:solidFill>
              </a:rPr>
              <a:t>som</a:t>
            </a:r>
            <a:r>
              <a:rPr lang="fi-FI" sz="2200" dirty="0" smtClean="0">
                <a:solidFill>
                  <a:srgbClr val="FF0000"/>
                </a:solidFill>
              </a:rPr>
              <a:t> </a:t>
            </a:r>
            <a:r>
              <a:rPr lang="fi-FI" sz="2200" dirty="0" err="1" smtClean="0">
                <a:solidFill>
                  <a:srgbClr val="FF0000"/>
                </a:solidFill>
              </a:rPr>
              <a:t>ansvarar</a:t>
            </a:r>
            <a:r>
              <a:rPr lang="fi-FI" sz="2200" dirty="0" smtClean="0">
                <a:solidFill>
                  <a:srgbClr val="FF0000"/>
                </a:solidFill>
              </a:rPr>
              <a:t> för </a:t>
            </a:r>
            <a:r>
              <a:rPr lang="fi-FI" sz="2200" dirty="0" err="1" smtClean="0">
                <a:solidFill>
                  <a:srgbClr val="FF0000"/>
                </a:solidFill>
              </a:rPr>
              <a:t>sysselsättningsfrämjande</a:t>
            </a:r>
            <a:r>
              <a:rPr lang="fi-FI" sz="2200" dirty="0" smtClean="0">
                <a:solidFill>
                  <a:srgbClr val="FF0000"/>
                </a:solidFill>
              </a:rPr>
              <a:t> </a:t>
            </a:r>
            <a:r>
              <a:rPr lang="fi-FI" sz="2200" dirty="0" err="1" smtClean="0">
                <a:solidFill>
                  <a:srgbClr val="FF0000"/>
                </a:solidFill>
              </a:rPr>
              <a:t>tjänster</a:t>
            </a:r>
            <a:r>
              <a:rPr lang="fi-FI" sz="2200" dirty="0" smtClean="0">
                <a:solidFill>
                  <a:srgbClr val="FF0000"/>
                </a:solidFill>
              </a:rPr>
              <a:t>.</a:t>
            </a:r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None/>
            </a:pPr>
            <a:endParaRPr lang="fi-FI" sz="2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v-SE" sz="2200" dirty="0"/>
              <a:t>Utvecklingsprojektet stöder ett mer omfattande ibruktagande av IPS-verksamhetsmodellen i Finland</a:t>
            </a:r>
            <a:r>
              <a:rPr lang="sv-SE" sz="2200" dirty="0" smtClean="0"/>
              <a:t>:</a:t>
            </a:r>
            <a:endParaRPr lang="sv-SE" sz="2200" dirty="0"/>
          </a:p>
          <a:p>
            <a:pPr lvl="1"/>
            <a:endParaRPr lang="fi-FI" sz="2000" b="1" dirty="0" smtClean="0"/>
          </a:p>
          <a:p>
            <a:pPr lvl="1"/>
            <a:endParaRPr lang="fi-FI" sz="2000" b="1" dirty="0" smtClean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0823" y="313788"/>
            <a:ext cx="9755711" cy="1027334"/>
          </a:xfrm>
        </p:spPr>
        <p:txBody>
          <a:bodyPr/>
          <a:lstStyle/>
          <a:p>
            <a:r>
              <a:rPr lang="fi-FI" dirty="0" smtClean="0"/>
              <a:t>IPS </a:t>
            </a:r>
            <a:r>
              <a:rPr lang="fi-FI" dirty="0" err="1" smtClean="0"/>
              <a:t>Placera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träna</a:t>
            </a:r>
            <a:r>
              <a:rPr lang="fi-FI" dirty="0" smtClean="0"/>
              <a:t>! -</a:t>
            </a:r>
            <a:r>
              <a:rPr lang="fi-FI" dirty="0" err="1" smtClean="0"/>
              <a:t>projekt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75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9497" y="1219200"/>
            <a:ext cx="9805852" cy="51861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sz="2600" b="1" dirty="0" smtClean="0">
                <a:solidFill>
                  <a:schemeClr val="accent2">
                    <a:lumMod val="50000"/>
                  </a:schemeClr>
                </a:solidFill>
              </a:rPr>
              <a:t>Kohderyhmä:</a:t>
            </a:r>
          </a:p>
          <a:p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Työikäiset </a:t>
            </a: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18-64</a:t>
            </a:r>
            <a:r>
              <a:rPr lang="fi-FI" sz="2200" smtClean="0">
                <a:solidFill>
                  <a:schemeClr val="accent2">
                    <a:lumMod val="50000"/>
                  </a:schemeClr>
                </a:solidFill>
              </a:rPr>
              <a:t>.) </a:t>
            </a:r>
            <a:r>
              <a:rPr lang="fi-FI" sz="2200" smtClean="0">
                <a:solidFill>
                  <a:schemeClr val="accent2">
                    <a:lumMod val="50000"/>
                  </a:schemeClr>
                </a:solidFill>
              </a:rPr>
              <a:t>vakavaa mt</a:t>
            </a:r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-häiriöitä </a:t>
            </a: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sairastavat henkilöt; mm. </a:t>
            </a:r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psykoosi</a:t>
            </a:r>
          </a:p>
          <a:p>
            <a:pPr marL="0" indent="0">
              <a:buNone/>
            </a:pPr>
            <a:endParaRPr lang="fi-FI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sz="2600" b="1" dirty="0" smtClean="0">
                <a:solidFill>
                  <a:schemeClr val="accent2">
                    <a:lumMod val="50000"/>
                  </a:schemeClr>
                </a:solidFill>
              </a:rPr>
              <a:t>Tarkoitus:</a:t>
            </a:r>
            <a:endParaRPr lang="fi-FI" sz="2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Edistää </a:t>
            </a: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mielenterveyden häiriöihin sairastuneiden henkilöiden työmarkkinoille pääsyä, paluuta ja siellä </a:t>
            </a:r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pysymistä</a:t>
            </a:r>
          </a:p>
          <a:p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Alueellisissa </a:t>
            </a: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kokeiluissa mallinnetaan ne käytänteet, joilla IPS-työhönvalmennus toteutuu psykiatriseen hoitoon ja kuntoutukseen </a:t>
            </a:r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integroituna</a:t>
            </a:r>
          </a:p>
          <a:p>
            <a:pPr marL="0" indent="0">
              <a:buNone/>
            </a:pPr>
            <a:endParaRPr lang="fi-FI" sz="22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fi-FI" sz="2200" dirty="0" err="1" smtClean="0">
                <a:solidFill>
                  <a:schemeClr val="accent2">
                    <a:lumMod val="50000"/>
                  </a:schemeClr>
                </a:solidFill>
              </a:rPr>
              <a:t>työhönvalmentajat</a:t>
            </a:r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 työskentelevät </a:t>
            </a:r>
            <a:r>
              <a:rPr lang="fi-FI" sz="2200" dirty="0">
                <a:solidFill>
                  <a:srgbClr val="FF0000"/>
                </a:solidFill>
              </a:rPr>
              <a:t>osana psykiatrisen hoidon omaa organisaatiota </a:t>
            </a:r>
          </a:p>
          <a:p>
            <a:pPr lvl="1"/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fi-FI" sz="2200" dirty="0" err="1" smtClean="0">
                <a:solidFill>
                  <a:schemeClr val="accent2">
                    <a:lumMod val="50000"/>
                  </a:schemeClr>
                </a:solidFill>
              </a:rPr>
              <a:t>työhönvalmentajat</a:t>
            </a:r>
            <a:r>
              <a:rPr lang="fi-FI" sz="2200" dirty="0" smtClean="0">
                <a:solidFill>
                  <a:schemeClr val="accent2">
                    <a:lumMod val="50000"/>
                  </a:schemeClr>
                </a:solidFill>
              </a:rPr>
              <a:t> työskentelevät </a:t>
            </a:r>
            <a:r>
              <a:rPr lang="fi-FI" sz="2200" dirty="0">
                <a:solidFill>
                  <a:srgbClr val="FF0000"/>
                </a:solidFill>
              </a:rPr>
              <a:t>työllistymistä tukevista palveluista vastaavan yhteistyökumppanin </a:t>
            </a:r>
            <a:r>
              <a:rPr lang="fi-FI" sz="2200" dirty="0" smtClean="0">
                <a:solidFill>
                  <a:srgbClr val="FF0000"/>
                </a:solidFill>
              </a:rPr>
              <a:t>organisaatiossa</a:t>
            </a:r>
          </a:p>
          <a:p>
            <a:pPr marL="457200" lvl="1" indent="0">
              <a:buNone/>
            </a:pPr>
            <a:endParaRPr lang="fi-FI" sz="2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Lopputavoitteena laatukriteereihin perustuvan tuetun työllistymisen työhönvalmennuksen laajempi käyttöönotto Suomessa</a:t>
            </a:r>
          </a:p>
          <a:p>
            <a:pPr lvl="2"/>
            <a:endParaRPr lang="sv-SE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9497" y="313787"/>
            <a:ext cx="9477037" cy="966373"/>
          </a:xfrm>
        </p:spPr>
        <p:txBody>
          <a:bodyPr/>
          <a:lstStyle/>
          <a:p>
            <a:r>
              <a:rPr lang="fi-FI" dirty="0" smtClean="0">
                <a:solidFill>
                  <a:schemeClr val="accent2">
                    <a:lumMod val="50000"/>
                  </a:schemeClr>
                </a:solidFill>
              </a:rPr>
              <a:t>IPS – Sijoita ja valmenna! - hanke</a:t>
            </a:r>
            <a:endParaRPr lang="fi-FI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Mål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Främja </a:t>
            </a:r>
            <a:r>
              <a:rPr lang="sv-SE" dirty="0"/>
              <a:t>sysselsättningen och arbetslivsdelaktigheten för personer som insjuknat i psykiska störningar</a:t>
            </a:r>
          </a:p>
          <a:p>
            <a:r>
              <a:rPr lang="sv-SE" dirty="0"/>
              <a:t>F</a:t>
            </a:r>
            <a:r>
              <a:rPr lang="sv-SE" dirty="0" smtClean="0"/>
              <a:t>rämja </a:t>
            </a:r>
            <a:r>
              <a:rPr lang="sv-SE" dirty="0"/>
              <a:t>välbefinnandet och delaktigheten i samhället för personer som insjuknat i psykiska störningar</a:t>
            </a:r>
          </a:p>
          <a:p>
            <a:r>
              <a:rPr lang="sv-SE" dirty="0"/>
              <a:t>Ö</a:t>
            </a:r>
            <a:r>
              <a:rPr lang="sv-SE" dirty="0" smtClean="0"/>
              <a:t>ka </a:t>
            </a:r>
            <a:r>
              <a:rPr lang="sv-SE" dirty="0"/>
              <a:t>och stärka yrkespersonalens kompetens</a:t>
            </a:r>
          </a:p>
          <a:p>
            <a:r>
              <a:rPr lang="sv-SE" dirty="0"/>
              <a:t>S</a:t>
            </a:r>
            <a:r>
              <a:rPr lang="sv-SE" dirty="0" smtClean="0"/>
              <a:t>töda </a:t>
            </a:r>
            <a:r>
              <a:rPr lang="sv-SE" dirty="0"/>
              <a:t>en mer omfattande användning av IPS-verksamhetsmodellen i Finland.</a:t>
            </a:r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Edistää </a:t>
            </a:r>
            <a:r>
              <a:rPr lang="fi-FI" dirty="0"/>
              <a:t>mielenterveyden häiriöihin sairastuneiden henkilöiden ja mielenterveyskuntoutujien työmarkkinoille pääsyä, paluuta ja siellä pysymistä. </a:t>
            </a:r>
          </a:p>
          <a:p>
            <a:r>
              <a:rPr lang="fi-FI" dirty="0"/>
              <a:t>Edistää mielenterveyden häiriöihin sairastuneiden hyvinvointia ja yhteiskunnallista osallisuutta.</a:t>
            </a:r>
          </a:p>
          <a:p>
            <a:r>
              <a:rPr lang="fi-FI" dirty="0" smtClean="0"/>
              <a:t>Lisätä </a:t>
            </a:r>
            <a:r>
              <a:rPr lang="fi-FI" dirty="0"/>
              <a:t>ja vahvistaa ammattilaisten osaamista</a:t>
            </a:r>
            <a:r>
              <a:rPr lang="fi-FI" dirty="0" smtClean="0"/>
              <a:t>.</a:t>
            </a:r>
            <a:r>
              <a:rPr lang="fi-FI" dirty="0"/>
              <a:t> </a:t>
            </a:r>
          </a:p>
          <a:p>
            <a:r>
              <a:rPr lang="fi-FI" dirty="0"/>
              <a:t>Edistää tutkimusnäyttöön perustuvan IPS-toimintamallin käyttöä </a:t>
            </a:r>
            <a:r>
              <a:rPr lang="fi-FI" dirty="0" smtClean="0"/>
              <a:t>valtakunnallisesti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i-FI" dirty="0" smtClean="0"/>
              <a:t>Tavoitteet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00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829" y="348344"/>
            <a:ext cx="4995242" cy="1105987"/>
          </a:xfrm>
        </p:spPr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Laatuperusteinen IPS-työhönvalmennus </a:t>
            </a:r>
            <a:r>
              <a:rPr lang="fi-FI" sz="2200" dirty="0" err="1">
                <a:solidFill>
                  <a:schemeClr val="accent2">
                    <a:lumMod val="50000"/>
                  </a:schemeClr>
                </a:solidFill>
              </a:rPr>
              <a:t>on”tiukastimanualisoitu</a:t>
            </a:r>
            <a:r>
              <a:rPr lang="fi-FI" sz="2200" dirty="0">
                <a:solidFill>
                  <a:schemeClr val="accent2">
                    <a:lumMod val="50000"/>
                  </a:schemeClr>
                </a:solidFill>
              </a:rPr>
              <a:t>” prosessi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829" y="1645920"/>
            <a:ext cx="4995241" cy="45310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2900" b="1" dirty="0" smtClean="0">
                <a:solidFill>
                  <a:schemeClr val="accent2">
                    <a:lumMod val="50000"/>
                  </a:schemeClr>
                </a:solidFill>
              </a:rPr>
              <a:t>Laatuperusteisuus tarkoittaa</a:t>
            </a:r>
          </a:p>
          <a:p>
            <a:pPr marL="0" indent="0">
              <a:buNone/>
            </a:pPr>
            <a:endParaRPr lang="fi-FI" sz="2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i-FI" sz="2900" dirty="0" smtClean="0">
                <a:solidFill>
                  <a:schemeClr val="accent2">
                    <a:lumMod val="50000"/>
                  </a:schemeClr>
                </a:solidFill>
              </a:rPr>
              <a:t>toiminta </a:t>
            </a:r>
            <a:r>
              <a:rPr lang="fi-FI" sz="2900" dirty="0">
                <a:solidFill>
                  <a:schemeClr val="accent2">
                    <a:lumMod val="50000"/>
                  </a:schemeClr>
                </a:solidFill>
              </a:rPr>
              <a:t>on tutkittuun tietoon eli tutkimusnäyttöön perustuvaa</a:t>
            </a:r>
          </a:p>
          <a:p>
            <a:r>
              <a:rPr lang="fi-FI" sz="2900" dirty="0" smtClean="0">
                <a:solidFill>
                  <a:schemeClr val="accent2">
                    <a:lumMod val="50000"/>
                  </a:schemeClr>
                </a:solidFill>
              </a:rPr>
              <a:t>interventiota </a:t>
            </a:r>
            <a:r>
              <a:rPr lang="fi-FI" sz="2900" b="1" dirty="0">
                <a:solidFill>
                  <a:schemeClr val="accent2">
                    <a:lumMod val="50000"/>
                  </a:schemeClr>
                </a:solidFill>
              </a:rPr>
              <a:t>toteutetaan toiminnan kehittäjien laatimien laatukriteerien ja/tai käsikirjan </a:t>
            </a:r>
            <a:r>
              <a:rPr lang="fi-FI" sz="2900" b="1" dirty="0" smtClean="0">
                <a:solidFill>
                  <a:schemeClr val="accent2">
                    <a:lumMod val="50000"/>
                  </a:schemeClr>
                </a:solidFill>
              </a:rPr>
              <a:t>mukaan</a:t>
            </a:r>
            <a:endParaRPr lang="fi-FI" sz="29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i-FI" sz="2900" dirty="0" smtClean="0">
                <a:solidFill>
                  <a:schemeClr val="accent2">
                    <a:lumMod val="50000"/>
                  </a:schemeClr>
                </a:solidFill>
              </a:rPr>
              <a:t>Alkuperäinen </a:t>
            </a:r>
            <a:r>
              <a:rPr lang="fi-FI" sz="2900" dirty="0">
                <a:solidFill>
                  <a:schemeClr val="accent2">
                    <a:lumMod val="50000"/>
                  </a:schemeClr>
                </a:solidFill>
              </a:rPr>
              <a:t>toimintamalli ja laatukriteerit 1997 (Bond, Becker, </a:t>
            </a:r>
            <a:r>
              <a:rPr lang="fi-FI" sz="2900" dirty="0" err="1">
                <a:solidFill>
                  <a:schemeClr val="accent2">
                    <a:lumMod val="50000"/>
                  </a:schemeClr>
                </a:solidFill>
              </a:rPr>
              <a:t>Drake</a:t>
            </a:r>
            <a:r>
              <a:rPr lang="fi-FI" sz="2900" dirty="0">
                <a:solidFill>
                  <a:schemeClr val="accent2">
                    <a:lumMod val="50000"/>
                  </a:schemeClr>
                </a:solidFill>
              </a:rPr>
              <a:t>, &amp; </a:t>
            </a:r>
            <a:r>
              <a:rPr lang="fi-FI" sz="2900" dirty="0" err="1">
                <a:solidFill>
                  <a:schemeClr val="accent2">
                    <a:lumMod val="50000"/>
                  </a:schemeClr>
                </a:solidFill>
              </a:rPr>
              <a:t>Vogler</a:t>
            </a:r>
            <a:r>
              <a:rPr lang="fi-FI" sz="2900" dirty="0">
                <a:solidFill>
                  <a:schemeClr val="accent2">
                    <a:lumMod val="50000"/>
                  </a:schemeClr>
                </a:solidFill>
              </a:rPr>
              <a:t>), päivitys 2008 (www.ipsworks.org) </a:t>
            </a:r>
          </a:p>
          <a:p>
            <a:r>
              <a:rPr lang="fi-FI" sz="2900" dirty="0" smtClean="0">
                <a:solidFill>
                  <a:schemeClr val="accent2">
                    <a:lumMod val="50000"/>
                  </a:schemeClr>
                </a:solidFill>
              </a:rPr>
              <a:t>Asiakasprosessia </a:t>
            </a:r>
            <a:r>
              <a:rPr lang="fi-FI" sz="2900" dirty="0">
                <a:solidFill>
                  <a:schemeClr val="accent2">
                    <a:lumMod val="50000"/>
                  </a:schemeClr>
                </a:solidFill>
              </a:rPr>
              <a:t>raamittamassa myös  asiakastyötä tukeva </a:t>
            </a:r>
            <a:r>
              <a:rPr lang="fi-FI" sz="2900" dirty="0" err="1">
                <a:solidFill>
                  <a:schemeClr val="accent2">
                    <a:lumMod val="50000"/>
                  </a:schemeClr>
                </a:solidFill>
              </a:rPr>
              <a:t>lomakkeisto</a:t>
            </a:r>
            <a:endParaRPr lang="fi-FI" sz="29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i-FI" sz="2900" dirty="0" smtClean="0">
                <a:solidFill>
                  <a:schemeClr val="accent2">
                    <a:lumMod val="50000"/>
                  </a:schemeClr>
                </a:solidFill>
              </a:rPr>
              <a:t>Tukee </a:t>
            </a:r>
            <a:r>
              <a:rPr lang="fi-FI" sz="2900" dirty="0">
                <a:solidFill>
                  <a:schemeClr val="accent2">
                    <a:lumMod val="50000"/>
                  </a:schemeClr>
                </a:solidFill>
              </a:rPr>
              <a:t>ja rytmittää asiakastyötä lähetteestä työssä pysymisen tukeen ja palvelun päättämiseen</a:t>
            </a:r>
          </a:p>
          <a:p>
            <a:r>
              <a:rPr lang="fi-FI" sz="2900" dirty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fi-FI" sz="2900" dirty="0" smtClean="0">
                <a:solidFill>
                  <a:schemeClr val="accent2">
                    <a:lumMod val="50000"/>
                  </a:schemeClr>
                </a:solidFill>
              </a:rPr>
              <a:t>ateriaalit </a:t>
            </a:r>
            <a:r>
              <a:rPr lang="fi-FI" sz="2900" dirty="0">
                <a:solidFill>
                  <a:schemeClr val="accent2">
                    <a:lumMod val="50000"/>
                  </a:schemeClr>
                </a:solidFill>
              </a:rPr>
              <a:t>suomennettu ja ruotsinnettu IPS-kehittämishankkeessa (thl.fi/</a:t>
            </a:r>
            <a:r>
              <a:rPr lang="fi-FI" sz="2900" dirty="0" err="1">
                <a:solidFill>
                  <a:schemeClr val="accent2">
                    <a:lumMod val="50000"/>
                  </a:schemeClr>
                </a:solidFill>
              </a:rPr>
              <a:t>ips</a:t>
            </a:r>
            <a:r>
              <a:rPr lang="fi-FI" sz="29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fi-FI" sz="1800" b="1" dirty="0" smtClean="0">
                <a:solidFill>
                  <a:schemeClr val="accent2">
                    <a:lumMod val="50000"/>
                  </a:schemeClr>
                </a:solidFill>
              </a:rPr>
              <a:t>IPS-laatukriteerit</a:t>
            </a:r>
            <a:endParaRPr lang="fi-FI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Koskevat IPS-palvelun henkilöstöä, palvelun järjestämistä ja sisältöä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Kriteerit tärkeitä jo palvelua suunniteltaessa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solidFill>
                  <a:schemeClr val="accent2">
                    <a:lumMod val="50000"/>
                  </a:schemeClr>
                </a:solidFill>
              </a:rPr>
              <a:t>Check-list</a:t>
            </a: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sz="1800" dirty="0" smtClean="0">
                <a:solidFill>
                  <a:schemeClr val="accent2">
                    <a:lumMod val="50000"/>
                  </a:schemeClr>
                </a:solidFill>
              </a:rPr>
              <a:t>toimintamallia </a:t>
            </a: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käyttöön-otettaessa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accent2">
                    <a:lumMod val="50000"/>
                  </a:schemeClr>
                </a:solidFill>
              </a:rPr>
              <a:t>Arviointi-väline palvelun laadun arvioinnissa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10"/>
          </p:nvPr>
        </p:nvSpPr>
        <p:spPr>
          <a:xfrm>
            <a:off x="6772100" y="2986643"/>
            <a:ext cx="4859781" cy="33310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6465120" y="3701770"/>
            <a:ext cx="5058886" cy="2618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2"/>
                </a:solidFill>
                <a:cs typeface="Arial"/>
              </a:rPr>
              <a:t>IPS </a:t>
            </a:r>
            <a:r>
              <a:rPr lang="fi-FI" sz="1200" dirty="0" err="1">
                <a:solidFill>
                  <a:schemeClr val="bg2"/>
                </a:solidFill>
                <a:cs typeface="Arial"/>
              </a:rPr>
              <a:t>kriteeristön</a:t>
            </a:r>
            <a:r>
              <a:rPr lang="fi-FI" sz="1200" dirty="0">
                <a:solidFill>
                  <a:schemeClr val="bg2"/>
                </a:solidFill>
                <a:cs typeface="Arial"/>
              </a:rPr>
              <a:t> toteutuminen asiakastyössä (pistemäärä)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2"/>
                </a:solidFill>
                <a:cs typeface="Arial"/>
              </a:rPr>
              <a:t>Asiakkaiden ja </a:t>
            </a:r>
            <a:r>
              <a:rPr lang="fi-FI" sz="1200" dirty="0" err="1">
                <a:solidFill>
                  <a:schemeClr val="bg2"/>
                </a:solidFill>
                <a:cs typeface="Arial"/>
              </a:rPr>
              <a:t>työhönvalmentajien</a:t>
            </a:r>
            <a:r>
              <a:rPr lang="fi-FI" sz="1200" dirty="0">
                <a:solidFill>
                  <a:schemeClr val="bg2"/>
                </a:solidFill>
                <a:cs typeface="Arial"/>
              </a:rPr>
              <a:t> kyselyt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2"/>
                </a:solidFill>
                <a:cs typeface="Arial"/>
              </a:rPr>
              <a:t>Työllistyneiden määrä % , tav. 40%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2"/>
                </a:solidFill>
                <a:cs typeface="Arial"/>
              </a:rPr>
              <a:t>Työkykymittari ?</a:t>
            </a:r>
          </a:p>
          <a:p>
            <a:endParaRPr lang="fi-FI" sz="1200" dirty="0">
              <a:solidFill>
                <a:schemeClr val="bg2"/>
              </a:solidFill>
              <a:cs typeface="Arial"/>
            </a:endParaRPr>
          </a:p>
          <a:p>
            <a:r>
              <a:rPr lang="fi-FI" sz="1200" dirty="0">
                <a:solidFill>
                  <a:schemeClr val="bg2"/>
                </a:solidFill>
                <a:cs typeface="Arial"/>
              </a:rPr>
              <a:t>Mittaristo tarkennetaan yhdessä!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1417221" y="948539"/>
            <a:ext cx="5002284" cy="2618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bg2"/>
                </a:solidFill>
                <a:cs typeface="Arial"/>
              </a:rPr>
              <a:t>Mielenterveyden häiriöihin sairastuneiden työllistyminen ja työllisyyden edistäminen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bg2"/>
                </a:solidFill>
                <a:cs typeface="Arial"/>
              </a:rPr>
              <a:t>Asiakkaan terveys, elämänlaatu ja työ-sekä toimintakyvyn parantuminen → koettu hyvinvointi lisääntyy (</a:t>
            </a:r>
            <a:r>
              <a:rPr lang="fi-FI" sz="1200" dirty="0" err="1" smtClean="0">
                <a:solidFill>
                  <a:schemeClr val="bg2"/>
                </a:solidFill>
                <a:cs typeface="Arial"/>
              </a:rPr>
              <a:t>fyys</a:t>
            </a:r>
            <a:r>
              <a:rPr lang="fi-FI" sz="1200" dirty="0" smtClean="0">
                <a:solidFill>
                  <a:schemeClr val="bg2"/>
                </a:solidFill>
                <a:cs typeface="Arial"/>
              </a:rPr>
              <a:t>., </a:t>
            </a:r>
            <a:r>
              <a:rPr lang="fi-FI" sz="1200" dirty="0" err="1" smtClean="0">
                <a:solidFill>
                  <a:schemeClr val="bg2"/>
                </a:solidFill>
                <a:cs typeface="Arial"/>
              </a:rPr>
              <a:t>psyyk</a:t>
            </a:r>
            <a:r>
              <a:rPr lang="fi-FI" sz="1200" dirty="0" smtClean="0">
                <a:solidFill>
                  <a:schemeClr val="bg2"/>
                </a:solidFill>
                <a:cs typeface="Arial"/>
              </a:rPr>
              <a:t>., sos.)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bg2"/>
                </a:solidFill>
                <a:cs typeface="Arial"/>
              </a:rPr>
              <a:t>Osa kuntoutumista → Riippuvuus hoitojärjestelmästä vähenee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bg2"/>
                </a:solidFill>
                <a:cs typeface="Arial"/>
              </a:rPr>
              <a:t>Henkilöstön ymmärrys työn merkityksestä osana asiakkaan kuntoutumista syventyy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bg2"/>
                </a:solidFill>
                <a:cs typeface="Arial"/>
              </a:rPr>
              <a:t>Ammattilaisten ymmärrys erityistä tukea tarvitsevien tarpeista lisääntyy → palveluiden räätälöiminen asiakkaan tarpeita vastaaviksi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Pyöristetty suorakulmio 17"/>
          <p:cNvSpPr/>
          <p:nvPr/>
        </p:nvSpPr>
        <p:spPr>
          <a:xfrm>
            <a:off x="1731722" y="898114"/>
            <a:ext cx="4316680" cy="160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rgbClr val="002060"/>
                </a:solidFill>
              </a:rPr>
              <a:t>Projektin </a:t>
            </a:r>
            <a:r>
              <a:rPr lang="fi-FI" sz="1400" dirty="0" smtClean="0">
                <a:solidFill>
                  <a:srgbClr val="002060"/>
                </a:solidFill>
              </a:rPr>
              <a:t>tavoitteet</a:t>
            </a:r>
            <a:endParaRPr lang="fi-FI" sz="1400" dirty="0">
              <a:solidFill>
                <a:srgbClr val="002060"/>
              </a:solidFill>
            </a:endParaRPr>
          </a:p>
        </p:txBody>
      </p:sp>
      <p:sp>
        <p:nvSpPr>
          <p:cNvPr id="19" name="Pyöristetty suorakulmio 18"/>
          <p:cNvSpPr/>
          <p:nvPr/>
        </p:nvSpPr>
        <p:spPr>
          <a:xfrm>
            <a:off x="6465120" y="948539"/>
            <a:ext cx="5002284" cy="2618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cs typeface="Arial"/>
              </a:rPr>
              <a:t>Pilotointiin osallistuvat asiakkaat työllistyvät työsuhteisiin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cs typeface="Arial"/>
              </a:rPr>
              <a:t>Työllistyneiden kokonaisansiot ovat nousseet ja tarve etuuksille vähentynyt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cs typeface="Arial"/>
              </a:rPr>
              <a:t>Asiakkaiden koettu työ- ja toimintakyky, terveys ja elämänlaatu on parantunut/lisääntynyt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cs typeface="Arial"/>
              </a:rPr>
              <a:t>Ammattilaisten/henkilöstön ymmärrys mielenterveyden häiriöihin sairastuneiden työkyvyn tuen tarpeista ja työn merkityksestä kuntoutumisessa on lisääntynyt.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cs typeface="Arial"/>
              </a:rPr>
              <a:t>Työllistymistä tukevia palveluja osataan räätälöidä </a:t>
            </a:r>
            <a:r>
              <a:rPr lang="fi-FI" sz="1200" dirty="0" err="1" smtClean="0">
                <a:cs typeface="Arial"/>
              </a:rPr>
              <a:t>yksilölliseti</a:t>
            </a:r>
            <a:r>
              <a:rPr lang="fi-FI" sz="1200" dirty="0" smtClean="0">
                <a:cs typeface="Arial"/>
              </a:rPr>
              <a:t> asiakkaan tuen tarpeita vastaaviksi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cs typeface="Arial"/>
              </a:rPr>
              <a:t>Moniammatillinen tiimi, joka toimii yli hallintorajojen ja koordinoi monialaisia verkostoja. </a:t>
            </a:r>
          </a:p>
          <a:p>
            <a:endParaRPr lang="fi-FI" sz="1200" dirty="0">
              <a:cs typeface="Arial"/>
            </a:endParaRPr>
          </a:p>
        </p:txBody>
      </p:sp>
      <p:sp>
        <p:nvSpPr>
          <p:cNvPr id="20" name="Pyöristetty suorakulmio 19"/>
          <p:cNvSpPr/>
          <p:nvPr/>
        </p:nvSpPr>
        <p:spPr>
          <a:xfrm>
            <a:off x="6734006" y="843879"/>
            <a:ext cx="4316680" cy="160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 smtClean="0">
                <a:solidFill>
                  <a:srgbClr val="002060"/>
                </a:solidFill>
              </a:rPr>
              <a:t>Tuotokset</a:t>
            </a:r>
            <a:endParaRPr lang="fi-FI" sz="1400" dirty="0">
              <a:solidFill>
                <a:srgbClr val="002060"/>
              </a:solidFill>
            </a:endParaRPr>
          </a:p>
        </p:txBody>
      </p:sp>
      <p:sp>
        <p:nvSpPr>
          <p:cNvPr id="25" name="Vuokaaviosymboli: Liitin 24"/>
          <p:cNvSpPr/>
          <p:nvPr/>
        </p:nvSpPr>
        <p:spPr>
          <a:xfrm>
            <a:off x="5653053" y="869864"/>
            <a:ext cx="221672" cy="20138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1870364" y="211284"/>
            <a:ext cx="615735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Pilari 3 </a:t>
            </a:r>
            <a:r>
              <a:rPr lang="fi-FI" dirty="0" smtClean="0"/>
              <a:t>– IPS tavoitteet ja toimenpiteet</a:t>
            </a:r>
            <a:endParaRPr lang="fi-FI" dirty="0"/>
          </a:p>
        </p:txBody>
      </p:sp>
      <p:sp>
        <p:nvSpPr>
          <p:cNvPr id="27" name="Pyöristetty suorakulmio 26"/>
          <p:cNvSpPr/>
          <p:nvPr/>
        </p:nvSpPr>
        <p:spPr>
          <a:xfrm>
            <a:off x="1360619" y="3730020"/>
            <a:ext cx="5058886" cy="2618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bg2"/>
                </a:solidFill>
                <a:cs typeface="Arial"/>
              </a:rPr>
              <a:t>IPS työhönvalmennuksen pilotointi </a:t>
            </a:r>
            <a:r>
              <a:rPr lang="fi-FI" sz="1200" dirty="0" err="1" smtClean="0">
                <a:solidFill>
                  <a:schemeClr val="bg2"/>
                </a:solidFill>
                <a:cs typeface="Arial"/>
              </a:rPr>
              <a:t>psyk.sos</a:t>
            </a:r>
            <a:r>
              <a:rPr lang="fi-FI" sz="1200" dirty="0" smtClean="0">
                <a:solidFill>
                  <a:schemeClr val="bg2"/>
                </a:solidFill>
                <a:cs typeface="Arial"/>
              </a:rPr>
              <a:t>. Kuntoutus ja ohjausyks.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bg2"/>
                </a:solidFill>
                <a:cs typeface="Arial"/>
              </a:rPr>
              <a:t>Moniammatillinen ja –alainen yhteiskehittäminen hallintorajat ylittävien työryhmien kesken → Kehitysryhmä ”työnyrkki”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bg2"/>
                </a:solidFill>
                <a:cs typeface="Arial"/>
              </a:rPr>
              <a:t>Asiakkaiden ja kokemusasiantuntijoiden osallistaminen kehitystyöhön </a:t>
            </a:r>
            <a:endParaRPr lang="fi-FI" sz="12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Pyöristetty suorakulmio 29"/>
          <p:cNvSpPr/>
          <p:nvPr/>
        </p:nvSpPr>
        <p:spPr>
          <a:xfrm>
            <a:off x="1731722" y="3733681"/>
            <a:ext cx="4316680" cy="160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 smtClean="0">
                <a:solidFill>
                  <a:srgbClr val="002060"/>
                </a:solidFill>
              </a:rPr>
              <a:t>Toimenpiteet</a:t>
            </a:r>
            <a:endParaRPr lang="fi-FI" sz="1400" dirty="0">
              <a:solidFill>
                <a:srgbClr val="002060"/>
              </a:solidFill>
            </a:endParaRPr>
          </a:p>
        </p:txBody>
      </p:sp>
      <p:sp>
        <p:nvSpPr>
          <p:cNvPr id="31" name="Vuokaaviosymboli: Liitin 30"/>
          <p:cNvSpPr/>
          <p:nvPr/>
        </p:nvSpPr>
        <p:spPr>
          <a:xfrm>
            <a:off x="5763889" y="3701770"/>
            <a:ext cx="221672" cy="20138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Pyöristetty suorakulmio 33"/>
          <p:cNvSpPr/>
          <p:nvPr/>
        </p:nvSpPr>
        <p:spPr>
          <a:xfrm>
            <a:off x="6836223" y="3653522"/>
            <a:ext cx="4316680" cy="160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 smtClean="0">
                <a:solidFill>
                  <a:srgbClr val="002060"/>
                </a:solidFill>
              </a:rPr>
              <a:t>Mittarit</a:t>
            </a:r>
            <a:endParaRPr lang="fi-FI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3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10"/>
          </p:nvPr>
        </p:nvSpPr>
        <p:spPr>
          <a:xfrm>
            <a:off x="6772100" y="2986643"/>
            <a:ext cx="4859781" cy="33310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endParaRPr lang="en-US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6462505" y="3699164"/>
            <a:ext cx="5058886" cy="2618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 smtClean="0">
              <a:cs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cs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 smtClean="0">
              <a:cs typeface="Arial" panose="020B0604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bg2"/>
                </a:solidFill>
                <a:cs typeface="Arial"/>
              </a:rPr>
              <a:t>Kirjaaminen: kuka, mitä, mihin?</a:t>
            </a:r>
            <a:endParaRPr lang="fi-FI" sz="1200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 smtClean="0">
              <a:cs typeface="Arial" panose="020B0604020202020204"/>
            </a:endParaRPr>
          </a:p>
          <a:p>
            <a:endParaRPr lang="fi-FI" sz="1200" dirty="0">
              <a:solidFill>
                <a:schemeClr val="bg2"/>
              </a:solidFill>
              <a:cs typeface="Arial"/>
            </a:endParaRPr>
          </a:p>
          <a:p>
            <a:endParaRPr lang="fi-FI" sz="1200" dirty="0" smtClean="0">
              <a:cs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 smtClean="0">
              <a:cs typeface="Arial" panose="020B0604020202020204"/>
            </a:endParaRPr>
          </a:p>
          <a:p>
            <a:endParaRPr lang="fi-FI" sz="1200" dirty="0">
              <a:cs typeface="Arial" panose="020B0604020202020204"/>
            </a:endParaRPr>
          </a:p>
          <a:p>
            <a:endParaRPr lang="fi-FI" sz="1200" dirty="0">
              <a:cs typeface="Arial" panose="020B0604020202020204"/>
            </a:endParaRPr>
          </a:p>
        </p:txBody>
      </p:sp>
      <p:sp>
        <p:nvSpPr>
          <p:cNvPr id="17" name="Pyöristetty suorakulmio 16"/>
          <p:cNvSpPr/>
          <p:nvPr/>
        </p:nvSpPr>
        <p:spPr>
          <a:xfrm>
            <a:off x="1417221" y="948539"/>
            <a:ext cx="5002284" cy="2618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i-FI" sz="1200" b="1" dirty="0" smtClean="0">
              <a:solidFill>
                <a:schemeClr val="bg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bg1"/>
                </a:solidFill>
                <a:cs typeface="Arial"/>
              </a:rPr>
              <a:t>Toiminnan valmistelu ja suunnittelu loppusuoralla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 smtClean="0">
                <a:solidFill>
                  <a:schemeClr val="bg2"/>
                </a:solidFill>
                <a:cs typeface="Arial"/>
              </a:rPr>
              <a:t>Työhönvalmentajat</a:t>
            </a:r>
            <a:r>
              <a:rPr lang="fi-FI" sz="1200" dirty="0" smtClean="0">
                <a:solidFill>
                  <a:schemeClr val="bg2"/>
                </a:solidFill>
                <a:cs typeface="Arial"/>
              </a:rPr>
              <a:t> </a:t>
            </a:r>
            <a:r>
              <a:rPr lang="fi-FI" sz="1200" dirty="0">
                <a:solidFill>
                  <a:schemeClr val="bg2"/>
                </a:solidFill>
                <a:cs typeface="Arial"/>
              </a:rPr>
              <a:t>valittu. </a:t>
            </a:r>
          </a:p>
          <a:p>
            <a:pPr marL="171450" indent="-171450">
              <a:buFont typeface="Arial"/>
              <a:buChar char="•"/>
            </a:pPr>
            <a:r>
              <a:rPr lang="fi-FI" sz="1200" dirty="0" smtClean="0">
                <a:solidFill>
                  <a:schemeClr val="bg2"/>
                </a:solidFill>
                <a:cs typeface="Arial"/>
              </a:rPr>
              <a:t>Perehdytyssuunnitelma valmis</a:t>
            </a:r>
            <a:endParaRPr lang="fi-FI" sz="1200" dirty="0">
              <a:solidFill>
                <a:schemeClr val="bg2"/>
              </a:solidFill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fi-FI" sz="1200" dirty="0" err="1">
                <a:solidFill>
                  <a:schemeClr val="bg2"/>
                </a:solidFill>
                <a:cs typeface="Arial"/>
              </a:rPr>
              <a:t>Substanssiohryn</a:t>
            </a:r>
            <a:r>
              <a:rPr lang="fi-FI" sz="1200" dirty="0">
                <a:solidFill>
                  <a:schemeClr val="bg2"/>
                </a:solidFill>
                <a:cs typeface="Arial"/>
              </a:rPr>
              <a:t>  kokous 22.5</a:t>
            </a:r>
          </a:p>
          <a:p>
            <a:pPr marL="171450" indent="-171450">
              <a:buFont typeface="Arial"/>
              <a:buChar char="•"/>
            </a:pPr>
            <a:r>
              <a:rPr lang="fi-FI" sz="1200" dirty="0" err="1">
                <a:solidFill>
                  <a:schemeClr val="bg2"/>
                </a:solidFill>
                <a:cs typeface="Arial"/>
              </a:rPr>
              <a:t>Psyksos.kuntoutusohjaus</a:t>
            </a:r>
            <a:r>
              <a:rPr lang="fi-FI" sz="1200" dirty="0">
                <a:solidFill>
                  <a:schemeClr val="bg2"/>
                </a:solidFill>
                <a:cs typeface="Arial"/>
              </a:rPr>
              <a:t> yksikön kanssa </a:t>
            </a:r>
            <a:r>
              <a:rPr lang="fi-FI" sz="1200" dirty="0" smtClean="0">
                <a:solidFill>
                  <a:schemeClr val="bg2"/>
                </a:solidFill>
                <a:cs typeface="Arial"/>
              </a:rPr>
              <a:t>yhteistyöstä sovittu</a:t>
            </a:r>
            <a:endParaRPr lang="fi-FI" sz="12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Pyöristetty suorakulmio 17"/>
          <p:cNvSpPr/>
          <p:nvPr/>
        </p:nvSpPr>
        <p:spPr>
          <a:xfrm>
            <a:off x="1731722" y="922554"/>
            <a:ext cx="4316680" cy="160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rgbClr val="002060"/>
                </a:solidFill>
              </a:rPr>
              <a:t>Projektin toimenpiteiden status</a:t>
            </a:r>
          </a:p>
        </p:txBody>
      </p:sp>
      <p:sp>
        <p:nvSpPr>
          <p:cNvPr id="19" name="Pyöristetty suorakulmio 18"/>
          <p:cNvSpPr/>
          <p:nvPr/>
        </p:nvSpPr>
        <p:spPr>
          <a:xfrm>
            <a:off x="6465120" y="948539"/>
            <a:ext cx="5002284" cy="2618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i-FI" sz="1200" dirty="0" smtClean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>
                <a:cs typeface="Arial"/>
              </a:rPr>
              <a:t>Yhteisen tiedon kirjaaminen ja tiedonvaihto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>
                <a:cs typeface="Arial"/>
              </a:rPr>
              <a:t>Talous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>
                <a:cs typeface="Arial"/>
              </a:rPr>
              <a:t>Työturvallisuus, jos kotikäyntejä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err="1" smtClean="0">
                <a:cs typeface="Arial"/>
              </a:rPr>
              <a:t>Työhönvalmentajan</a:t>
            </a:r>
            <a:r>
              <a:rPr lang="fi-FI" sz="1200" dirty="0" smtClean="0">
                <a:cs typeface="Arial"/>
              </a:rPr>
              <a:t> hyvinvointi raskaassa 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cs typeface="Arial"/>
            </a:endParaRPr>
          </a:p>
        </p:txBody>
      </p:sp>
      <p:sp>
        <p:nvSpPr>
          <p:cNvPr id="20" name="Pyöristetty suorakulmio 19"/>
          <p:cNvSpPr/>
          <p:nvPr/>
        </p:nvSpPr>
        <p:spPr>
          <a:xfrm>
            <a:off x="6836223" y="930131"/>
            <a:ext cx="4316680" cy="160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rgbClr val="002060"/>
                </a:solidFill>
              </a:rPr>
              <a:t>Projektin riskit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9636826" y="231569"/>
            <a:ext cx="1751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Kaikki hyvin</a:t>
            </a:r>
          </a:p>
          <a:p>
            <a:r>
              <a:rPr lang="fi-FI" sz="1000" dirty="0"/>
              <a:t>Täytyy huomioida</a:t>
            </a:r>
          </a:p>
          <a:p>
            <a:r>
              <a:rPr lang="fi-FI" sz="1000" dirty="0"/>
              <a:t>Vaaran paikka</a:t>
            </a:r>
          </a:p>
        </p:txBody>
      </p:sp>
      <p:sp>
        <p:nvSpPr>
          <p:cNvPr id="22" name="Vuokaaviosymboli: Liitin 21"/>
          <p:cNvSpPr/>
          <p:nvPr/>
        </p:nvSpPr>
        <p:spPr>
          <a:xfrm>
            <a:off x="10515600" y="290946"/>
            <a:ext cx="154379" cy="13062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Vuokaaviosymboli: Liitin 22"/>
          <p:cNvSpPr/>
          <p:nvPr/>
        </p:nvSpPr>
        <p:spPr>
          <a:xfrm>
            <a:off x="10745190" y="448290"/>
            <a:ext cx="154379" cy="130628"/>
          </a:xfrm>
          <a:prstGeom prst="flowChartConnector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Vuokaaviosymboli: Liitin 23"/>
          <p:cNvSpPr/>
          <p:nvPr/>
        </p:nvSpPr>
        <p:spPr>
          <a:xfrm>
            <a:off x="10582895" y="597049"/>
            <a:ext cx="154379" cy="130628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25" name="Vuokaaviosymboli: Liitin 24"/>
          <p:cNvSpPr/>
          <p:nvPr/>
        </p:nvSpPr>
        <p:spPr>
          <a:xfrm>
            <a:off x="5872345" y="901771"/>
            <a:ext cx="221672" cy="20138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Vuokaaviosymboli: Liitin 25"/>
          <p:cNvSpPr/>
          <p:nvPr/>
        </p:nvSpPr>
        <p:spPr>
          <a:xfrm>
            <a:off x="10972794" y="913952"/>
            <a:ext cx="180109" cy="190007"/>
          </a:xfrm>
          <a:prstGeom prst="flowChartConnector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Kehys 28"/>
          <p:cNvSpPr/>
          <p:nvPr/>
        </p:nvSpPr>
        <p:spPr>
          <a:xfrm>
            <a:off x="9577449" y="211284"/>
            <a:ext cx="1478478" cy="6000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1870364" y="211284"/>
            <a:ext cx="615735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Pilari 3 </a:t>
            </a:r>
            <a:r>
              <a:rPr lang="fi-FI" dirty="0" smtClean="0"/>
              <a:t>– IPS tilanne 05 / </a:t>
            </a:r>
            <a:r>
              <a:rPr lang="fi-FI" dirty="0"/>
              <a:t>2023</a:t>
            </a:r>
          </a:p>
        </p:txBody>
      </p:sp>
      <p:sp>
        <p:nvSpPr>
          <p:cNvPr id="27" name="Pyöristetty suorakulmio 26"/>
          <p:cNvSpPr/>
          <p:nvPr/>
        </p:nvSpPr>
        <p:spPr>
          <a:xfrm>
            <a:off x="1360619" y="3730020"/>
            <a:ext cx="5058886" cy="2618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cs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cs typeface="Arial" panose="020B0604020202020204"/>
              </a:rPr>
              <a:t>Kehitysryhmän kokoaminen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cs typeface="Arial" panose="020B0604020202020204"/>
              </a:rPr>
              <a:t>IPS loppuseminaari Helsinki 25.5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cs typeface="Arial" panose="020B0604020202020204"/>
              </a:rPr>
              <a:t>Uusien </a:t>
            </a:r>
            <a:r>
              <a:rPr lang="fi-FI" sz="1200" dirty="0" err="1">
                <a:cs typeface="Arial" panose="020B0604020202020204"/>
              </a:rPr>
              <a:t>työhönvalmentajien</a:t>
            </a:r>
            <a:r>
              <a:rPr lang="fi-FI" sz="1200" dirty="0">
                <a:cs typeface="Arial" panose="020B0604020202020204"/>
              </a:rPr>
              <a:t> aloitus 1.6 + perehdytys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bg2"/>
                </a:solidFill>
                <a:cs typeface="Arial"/>
              </a:rPr>
              <a:t>Asiakastyön toimintamalli  mm. asiakasohjaus </a:t>
            </a:r>
            <a:r>
              <a:rPr lang="fi-FI" sz="1200" dirty="0">
                <a:solidFill>
                  <a:schemeClr val="bg2"/>
                </a:solidFill>
                <a:cs typeface="Arial"/>
              </a:rPr>
              <a:t>ja käytännön yhteistyö. 6.6 palaveri</a:t>
            </a:r>
            <a:r>
              <a:rPr lang="fi-FI" sz="1200" dirty="0" smtClean="0">
                <a:solidFill>
                  <a:schemeClr val="bg2"/>
                </a:solidFill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bg2"/>
                </a:solidFill>
                <a:cs typeface="Arial"/>
              </a:rPr>
              <a:t>Asiakastyön aloitus</a:t>
            </a:r>
            <a:endParaRPr lang="fi-FI" sz="1200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2"/>
                </a:solidFill>
                <a:cs typeface="Arial"/>
              </a:rPr>
              <a:t>IPS </a:t>
            </a:r>
            <a:r>
              <a:rPr lang="fi-FI" sz="1200" dirty="0" err="1">
                <a:solidFill>
                  <a:schemeClr val="bg2"/>
                </a:solidFill>
                <a:cs typeface="Arial"/>
              </a:rPr>
              <a:t>työhönvalmentajien</a:t>
            </a:r>
            <a:r>
              <a:rPr lang="fi-FI" sz="1200" dirty="0">
                <a:solidFill>
                  <a:schemeClr val="bg2"/>
                </a:solidFill>
                <a:cs typeface="Arial"/>
              </a:rPr>
              <a:t> menetelmäkoulutus alkaa 5.6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2"/>
                </a:solidFill>
                <a:cs typeface="Arial"/>
              </a:rPr>
              <a:t>Nettisivut rakenteilla ja esitteet tulossa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2"/>
                </a:solidFill>
                <a:cs typeface="Arial"/>
                <a:hlinkClick r:id="rId2"/>
              </a:rPr>
              <a:t>IPS@ovph.fi</a:t>
            </a:r>
            <a:r>
              <a:rPr lang="fi-FI" sz="1200" dirty="0">
                <a:solidFill>
                  <a:schemeClr val="bg2"/>
                </a:solidFill>
                <a:cs typeface="Arial"/>
              </a:rPr>
              <a:t> </a:t>
            </a:r>
          </a:p>
        </p:txBody>
      </p:sp>
      <p:sp>
        <p:nvSpPr>
          <p:cNvPr id="30" name="Pyöristetty suorakulmio 29"/>
          <p:cNvSpPr/>
          <p:nvPr/>
        </p:nvSpPr>
        <p:spPr>
          <a:xfrm>
            <a:off x="1731722" y="3713146"/>
            <a:ext cx="4316680" cy="160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 smtClean="0">
                <a:solidFill>
                  <a:srgbClr val="002060"/>
                </a:solidFill>
              </a:rPr>
              <a:t>Next </a:t>
            </a:r>
            <a:r>
              <a:rPr lang="fi-FI" sz="1400" dirty="0" err="1" smtClean="0">
                <a:solidFill>
                  <a:srgbClr val="002060"/>
                </a:solidFill>
              </a:rPr>
              <a:t>steps</a:t>
            </a:r>
            <a:endParaRPr lang="fi-FI" sz="1400" dirty="0">
              <a:solidFill>
                <a:srgbClr val="002060"/>
              </a:solidFill>
            </a:endParaRPr>
          </a:p>
        </p:txBody>
      </p:sp>
      <p:sp>
        <p:nvSpPr>
          <p:cNvPr id="31" name="Vuokaaviosymboli: Liitin 30"/>
          <p:cNvSpPr/>
          <p:nvPr/>
        </p:nvSpPr>
        <p:spPr>
          <a:xfrm>
            <a:off x="5915551" y="3672077"/>
            <a:ext cx="221672" cy="20138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Pyöristetty suorakulmio 33"/>
          <p:cNvSpPr/>
          <p:nvPr/>
        </p:nvSpPr>
        <p:spPr>
          <a:xfrm>
            <a:off x="6836223" y="3701497"/>
            <a:ext cx="4316680" cy="160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 smtClean="0">
                <a:solidFill>
                  <a:srgbClr val="002060"/>
                </a:solidFill>
              </a:rPr>
              <a:t>Päätökset</a:t>
            </a:r>
            <a:endParaRPr lang="fi-FI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21664"/>
      </p:ext>
    </p:extLst>
  </p:cSld>
  <p:clrMapOvr>
    <a:masterClrMapping/>
  </p:clrMapOvr>
</p:sld>
</file>

<file path=ppt/theme/theme1.xml><?xml version="1.0" encoding="utf-8"?>
<a:theme xmlns:a="http://schemas.openxmlformats.org/drawingml/2006/main" name="OVHP_teema">
  <a:themeElements>
    <a:clrScheme name="Pohjanmaan hvinvointi">
      <a:dk1>
        <a:srgbClr val="213A8F"/>
      </a:dk1>
      <a:lt1>
        <a:sysClr val="window" lastClr="FFFFFF"/>
      </a:lt1>
      <a:dk2>
        <a:srgbClr val="213A8F"/>
      </a:dk2>
      <a:lt2>
        <a:srgbClr val="FFFFFF"/>
      </a:lt2>
      <a:accent1>
        <a:srgbClr val="213A8F"/>
      </a:accent1>
      <a:accent2>
        <a:srgbClr val="85C598"/>
      </a:accent2>
      <a:accent3>
        <a:srgbClr val="F39690"/>
      </a:accent3>
      <a:accent4>
        <a:srgbClr val="FDC84A"/>
      </a:accent4>
      <a:accent5>
        <a:srgbClr val="00A174"/>
      </a:accent5>
      <a:accent6>
        <a:srgbClr val="008464"/>
      </a:accent6>
      <a:hlink>
        <a:srgbClr val="85C598"/>
      </a:hlink>
      <a:folHlink>
        <a:srgbClr val="85C5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VHP_teema" id="{F23CEC61-7D3E-4FC9-BBC4-2DB136B252E6}" vid="{484551A0-B212-4560-81B4-2EF7E647BDC7}"/>
    </a:ext>
  </a:extLst>
</a:theme>
</file>

<file path=ppt/theme/theme2.xml><?xml version="1.0" encoding="utf-8"?>
<a:theme xmlns:a="http://schemas.openxmlformats.org/drawingml/2006/main" name="VN-uudistukset-ppt_01/2020">
  <a:themeElements>
    <a:clrScheme name="VN-tyollisyys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F18700"/>
      </a:accent1>
      <a:accent2>
        <a:srgbClr val="00A79F"/>
      </a:accent2>
      <a:accent3>
        <a:srgbClr val="2699D6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-tyollisyys.potx" id="{5A4FD749-049F-4662-B84B-9278351C808F}" vid="{43428384-F227-48C4-92C5-42AE54B5AC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83a77b-cefb-4266-a3c4-1b2d93e75cf0">
      <Terms xmlns="http://schemas.microsoft.com/office/infopath/2007/PartnerControls"/>
    </lcf76f155ced4ddcb4097134ff3c332f>
    <TaxCatchAll xmlns="4512513e-ca29-40c0-94db-bb5d4e56ea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81801C6C2DFA4D8DA68D8B94852A40" ma:contentTypeVersion="8" ma:contentTypeDescription="Skapa ett nytt dokument." ma:contentTypeScope="" ma:versionID="408e54169e0d71047e8f1aae05d62a84">
  <xsd:schema xmlns:xsd="http://www.w3.org/2001/XMLSchema" xmlns:xs="http://www.w3.org/2001/XMLSchema" xmlns:p="http://schemas.microsoft.com/office/2006/metadata/properties" xmlns:ns2="be83a77b-cefb-4266-a3c4-1b2d93e75cf0" xmlns:ns3="4512513e-ca29-40c0-94db-bb5d4e56eab9" targetNamespace="http://schemas.microsoft.com/office/2006/metadata/properties" ma:root="true" ma:fieldsID="482ba6189641ca5a9a6dcc1cef9b3fd5" ns2:_="" ns3:_="">
    <xsd:import namespace="be83a77b-cefb-4266-a3c4-1b2d93e75cf0"/>
    <xsd:import namespace="4512513e-ca29-40c0-94db-bb5d4e56e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3a77b-cefb-4266-a3c4-1b2d93e75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e6ea580d-a90f-4d05-8666-171099ee70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2513e-ca29-40c0-94db-bb5d4e56eab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291cec0-fc44-46e4-9351-b50081512e29}" ma:internalName="TaxCatchAll" ma:showField="CatchAllData" ma:web="4512513e-ca29-40c0-94db-bb5d4e56ea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71493B-E063-487B-A9E9-46204CA016D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e83a77b-cefb-4266-a3c4-1b2d93e75cf0"/>
    <ds:schemaRef ds:uri="http://purl.org/dc/elements/1.1/"/>
    <ds:schemaRef ds:uri="http://schemas.microsoft.com/office/2006/metadata/properties"/>
    <ds:schemaRef ds:uri="http://schemas.microsoft.com/office/infopath/2007/PartnerControls"/>
    <ds:schemaRef ds:uri="4512513e-ca29-40c0-94db-bb5d4e56eab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E7AB29-6848-46F8-99FD-0B3089A9F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9EEC68-6692-40CF-8FD9-1680D77AD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83a77b-cefb-4266-a3c4-1b2d93e75cf0"/>
    <ds:schemaRef ds:uri="4512513e-ca29-40c0-94db-bb5d4e56e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OVHP_teema</Template>
  <TotalTime>2353</TotalTime>
  <Words>2312</Words>
  <Application>Microsoft Office PowerPoint</Application>
  <PresentationFormat>Laajakuva</PresentationFormat>
  <Paragraphs>416</Paragraphs>
  <Slides>21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Myriad Pro</vt:lpstr>
      <vt:lpstr>Segoe UI</vt:lpstr>
      <vt:lpstr>Source Sans Pro</vt:lpstr>
      <vt:lpstr>OVHP_teema</vt:lpstr>
      <vt:lpstr>VN-uudistukset-ppt_01/2020</vt:lpstr>
      <vt:lpstr>Prima Botnia – Pelare 3</vt:lpstr>
      <vt:lpstr>IPS - Verksamhetsmodellen</vt:lpstr>
      <vt:lpstr>IPS-toimintamallin ytimessä </vt:lpstr>
      <vt:lpstr>IPS Placera och träna! -projekt</vt:lpstr>
      <vt:lpstr>IPS – Sijoita ja valmenna! - hanke</vt:lpstr>
      <vt:lpstr>Mål</vt:lpstr>
      <vt:lpstr> Laatuperusteinen IPS-työhönvalmennus on”tiukastimanualisoitu” prosessi </vt:lpstr>
      <vt:lpstr>PowerPoint-esitys</vt:lpstr>
      <vt:lpstr>PowerPoint-esitys</vt:lpstr>
      <vt:lpstr>PowerPoint-esitys</vt:lpstr>
      <vt:lpstr>Arbetssökande</vt:lpstr>
      <vt:lpstr>Työnhakija</vt:lpstr>
      <vt:lpstr>Tjänstens personal</vt:lpstr>
      <vt:lpstr>Ordnandet av tjänsten</vt:lpstr>
      <vt:lpstr>Tjänstens innehåll</vt:lpstr>
      <vt:lpstr>PowerPoint-esitys</vt:lpstr>
      <vt:lpstr>PowerPoint-esitys</vt:lpstr>
      <vt:lpstr>SERVICEHELHETEN FÖR STÖD FÖR ARBETSFÖRMÅGA</vt:lpstr>
      <vt:lpstr>TYÖKYVYN TUEN PALVELUKOKONAISUUS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Pohjanmaan hyvinvointi esitys</dc:title>
  <dc:creator>Saara Niemi / KMG Turku</dc:creator>
  <cp:lastModifiedBy>Strömmer Minna</cp:lastModifiedBy>
  <cp:revision>159</cp:revision>
  <dcterms:created xsi:type="dcterms:W3CDTF">2021-06-21T06:33:26Z</dcterms:created>
  <dcterms:modified xsi:type="dcterms:W3CDTF">2023-05-30T10:59:20Z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0x0101005481801C6C2DFA4D8DA68D8B94852A40</vt:lpwstr>
  </property>
</Properties>
</file>