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00"/>
    <a:srgbClr val="255B92"/>
    <a:srgbClr val="F3F6FB"/>
    <a:srgbClr val="D5E1F3"/>
    <a:srgbClr val="B8CCEA"/>
    <a:srgbClr val="FFCCCC"/>
    <a:srgbClr val="EBDCA6"/>
    <a:srgbClr val="818181"/>
    <a:srgbClr val="B3D384"/>
    <a:srgbClr val="F2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C1D60-2821-42EC-9B32-D98C7B6BB766}" v="66" dt="2023-07-05T08:13:27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4" autoAdjust="0"/>
    <p:restoredTop sz="94625" autoAdjust="0"/>
  </p:normalViewPr>
  <p:slideViewPr>
    <p:cSldViewPr snapToGrid="0">
      <p:cViewPr varScale="1">
        <p:scale>
          <a:sx n="73" d="100"/>
          <a:sy n="73" d="100"/>
        </p:scale>
        <p:origin x="204" y="56"/>
      </p:cViewPr>
      <p:guideLst/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328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1E7CEC1-71F4-9A72-2B78-AB75F6B50D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8A6353-7BE8-7D05-758D-E6245458A5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547-4921-449B-94C3-3A37DBFE62D5}" type="datetimeFigureOut">
              <a:rPr lang="fi-FI" smtClean="0"/>
              <a:t>5.7.2023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70868C8-EFBF-9F1A-459B-133E513F58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929919-5569-F33A-C816-BE6B0D479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6F14-0C34-4F39-AF7C-C400BE6AD3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36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D5F7-D031-4FD4-9213-7A2E19752F67}" type="datetimeFigureOut">
              <a:rPr lang="fi-FI" smtClean="0"/>
              <a:t>5.7.2023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463B-32C7-4CD4-A940-A57ECA5955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svg"/><Relationship Id="rId4" Type="http://schemas.openxmlformats.org/officeDocument/2006/relationships/image" Target="../media/image13.svg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3" Type="http://schemas.openxmlformats.org/officeDocument/2006/relationships/image" Target="../media/image23.jpe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9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4" name="Kuva 3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Nuori lukee kirjaa tunnelmallisessa valaistuksessa.">
            <a:extLst>
              <a:ext uri="{FF2B5EF4-FFF2-40B4-BE49-F238E27FC236}">
                <a16:creationId xmlns:a16="http://schemas.microsoft.com/office/drawing/2014/main" id="{C9B30EBD-10A4-E829-DE27-8217818D0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61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6" name="Kuva 5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5326593D-565B-D972-65B8-D1ED402DAA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Nainen venyttää käsiään kohti korkeuksia talvisessa säässä auringon noustessa. ">
            <a:extLst>
              <a:ext uri="{FF2B5EF4-FFF2-40B4-BE49-F238E27FC236}">
                <a16:creationId xmlns:a16="http://schemas.microsoft.com/office/drawing/2014/main" id="{2AD3F7D6-6905-9C54-4800-1D74C8A48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9B7EEC40-2B9E-B4DB-8CD6-72A927A0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4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, muuta taustakuv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 sininen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F2F846-307A-4A9A-8A09-F9951A2F020C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6" name="Kuva 15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780-B9A5-477F-BFD1-4099C4ED9142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2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aksi pelastajaa kirjaavat muistiinpanoja paloasemalla, keskustellen.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pic>
        <p:nvPicPr>
          <p:cNvPr id="2" name="Kuva 1" descr="Keski-Suomen pelastuslaitoksen vaakunassa on musta metso keskellä Suomessa pelastuslaitosten yleisesti käyttämän keltaisen tähtimäisen kuvion keskellä. Metso kuvastaa maakuntalintuna keskisuomalaisuutta ja tähden yhdeksän sakaraa symboloivat pelastustoimen arvoja. 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2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 Sairaala N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Sairaala Nova -rakennuksen tummanpuhuva ja moderni julkisivu.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pic>
        <p:nvPicPr>
          <p:cNvPr id="3" name="Kuva 2" descr="Sosiaali- ja terveydenhuollon ammattilaiset keskustelevat keskenään hyvässä hengessä.">
            <a:extLst>
              <a:ext uri="{FF2B5EF4-FFF2-40B4-BE49-F238E27FC236}">
                <a16:creationId xmlns:a16="http://schemas.microsoft.com/office/drawing/2014/main" id="{6C315DDA-9728-40FD-3513-DDC82A94F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393146"/>
          </a:xfrm>
          <a:prstGeom prst="rect">
            <a:avLst/>
          </a:prstGeom>
        </p:spPr>
      </p:pic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pic>
        <p:nvPicPr>
          <p:cNvPr id="13" name="Kuva 12" descr="Sairaala Nova -kuvasymbolissa yhdistyy monta merkitystä: Viivan runsaus ilmentää keskiön ympärille kiertyvää luonnon monimuotoisuutta (virtaava vesi, humiseva metsä).&#10;Kuvakkeen taustalle piirtyy myös viitteellisesti sairaalaristi. Siinä voi symbolisesti nähdä risteilevän erilaisia hoito- ja elämänpolkuja. Sairaala Nova säteilee hyvinvointia ympärilleen.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9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, väli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DE9-B09A-408D-8819-45A10FBD698D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27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03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n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Freeform 5" descr="Sininen nuoli, joka osoittaa oikealle.">
            <a:extLst>
              <a:ext uri="{FF2B5EF4-FFF2-40B4-BE49-F238E27FC236}">
                <a16:creationId xmlns:a16="http://schemas.microsoft.com/office/drawing/2014/main" id="{70FA186A-7809-B7CC-2054-5468F8C21C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 userDrawn="1"/>
        </p:nvSpPr>
        <p:spPr bwMode="auto">
          <a:xfrm>
            <a:off x="5515230" y="3420809"/>
            <a:ext cx="1040959" cy="854011"/>
          </a:xfrm>
          <a:custGeom>
            <a:avLst/>
            <a:gdLst>
              <a:gd name="T0" fmla="*/ 2050 w 2139"/>
              <a:gd name="T1" fmla="*/ 711 h 1747"/>
              <a:gd name="T2" fmla="*/ 2049 w 2139"/>
              <a:gd name="T3" fmla="*/ 710 h 1747"/>
              <a:gd name="T4" fmla="*/ 1430 w 2139"/>
              <a:gd name="T5" fmla="*/ 91 h 1747"/>
              <a:gd name="T6" fmla="*/ 1101 w 2139"/>
              <a:gd name="T7" fmla="*/ 91 h 1747"/>
              <a:gd name="T8" fmla="*/ 1101 w 2139"/>
              <a:gd name="T9" fmla="*/ 419 h 1747"/>
              <a:gd name="T10" fmla="*/ 1325 w 2139"/>
              <a:gd name="T11" fmla="*/ 643 h 1747"/>
              <a:gd name="T12" fmla="*/ 232 w 2139"/>
              <a:gd name="T13" fmla="*/ 643 h 1747"/>
              <a:gd name="T14" fmla="*/ 0 w 2139"/>
              <a:gd name="T15" fmla="*/ 875 h 1747"/>
              <a:gd name="T16" fmla="*/ 232 w 2139"/>
              <a:gd name="T17" fmla="*/ 1108 h 1747"/>
              <a:gd name="T18" fmla="*/ 1318 w 2139"/>
              <a:gd name="T19" fmla="*/ 1108 h 1747"/>
              <a:gd name="T20" fmla="*/ 1098 w 2139"/>
              <a:gd name="T21" fmla="*/ 1327 h 1747"/>
              <a:gd name="T22" fmla="*/ 1098 w 2139"/>
              <a:gd name="T23" fmla="*/ 1656 h 1747"/>
              <a:gd name="T24" fmla="*/ 1426 w 2139"/>
              <a:gd name="T25" fmla="*/ 1656 h 1747"/>
              <a:gd name="T26" fmla="*/ 2021 w 2139"/>
              <a:gd name="T27" fmla="*/ 1061 h 1747"/>
              <a:gd name="T28" fmla="*/ 2049 w 2139"/>
              <a:gd name="T29" fmla="*/ 1038 h 1747"/>
              <a:gd name="T30" fmla="*/ 2050 w 2139"/>
              <a:gd name="T31" fmla="*/ 711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39" h="1747">
                <a:moveTo>
                  <a:pt x="2050" y="711"/>
                </a:moveTo>
                <a:cubicBezTo>
                  <a:pt x="2049" y="711"/>
                  <a:pt x="2049" y="710"/>
                  <a:pt x="2049" y="710"/>
                </a:cubicBezTo>
                <a:lnTo>
                  <a:pt x="1430" y="91"/>
                </a:lnTo>
                <a:cubicBezTo>
                  <a:pt x="1339" y="0"/>
                  <a:pt x="1192" y="0"/>
                  <a:pt x="1101" y="91"/>
                </a:cubicBezTo>
                <a:cubicBezTo>
                  <a:pt x="1011" y="182"/>
                  <a:pt x="1011" y="329"/>
                  <a:pt x="1101" y="419"/>
                </a:cubicBezTo>
                <a:lnTo>
                  <a:pt x="1325" y="643"/>
                </a:lnTo>
                <a:lnTo>
                  <a:pt x="232" y="643"/>
                </a:lnTo>
                <a:cubicBezTo>
                  <a:pt x="104" y="643"/>
                  <a:pt x="0" y="747"/>
                  <a:pt x="0" y="875"/>
                </a:cubicBezTo>
                <a:cubicBezTo>
                  <a:pt x="0" y="1004"/>
                  <a:pt x="104" y="1108"/>
                  <a:pt x="232" y="1108"/>
                </a:cubicBezTo>
                <a:lnTo>
                  <a:pt x="1318" y="1108"/>
                </a:lnTo>
                <a:lnTo>
                  <a:pt x="1098" y="1327"/>
                </a:lnTo>
                <a:cubicBezTo>
                  <a:pt x="1007" y="1418"/>
                  <a:pt x="1007" y="1565"/>
                  <a:pt x="1098" y="1656"/>
                </a:cubicBezTo>
                <a:cubicBezTo>
                  <a:pt x="1188" y="1746"/>
                  <a:pt x="1335" y="1747"/>
                  <a:pt x="1426" y="1656"/>
                </a:cubicBezTo>
                <a:lnTo>
                  <a:pt x="2021" y="1061"/>
                </a:lnTo>
                <a:cubicBezTo>
                  <a:pt x="2031" y="1054"/>
                  <a:pt x="2040" y="1047"/>
                  <a:pt x="2049" y="1038"/>
                </a:cubicBezTo>
                <a:cubicBezTo>
                  <a:pt x="2139" y="948"/>
                  <a:pt x="2139" y="802"/>
                  <a:pt x="2050" y="711"/>
                </a:cubicBezTo>
                <a:close/>
              </a:path>
            </a:pathLst>
          </a:custGeom>
          <a:solidFill>
            <a:srgbClr val="255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10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0680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CD43-CDC4-4483-ADCB-F95E4AF88FCB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07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156DE9-96EB-440A-816A-A6DE38CB8E02}" type="datetime1">
              <a:rPr lang="fi-FI" smtClean="0"/>
              <a:t>5.7.2023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CB8B7EF-DD40-4B3B-EE54-F06210789A9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1175" y="4375150"/>
            <a:ext cx="2030400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115B0779-55C6-1370-8E9C-4B400E9AA1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48000" y="437515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7364D2E-78FE-6A10-F868-4A2815B245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90800" y="437515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 dirty="0"/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0E5E7E58-BA85-B6C0-EADC-5A10B9118D7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8800" y="437400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030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5" name="Tekstin paikkamerkki 11">
            <a:extLst>
              <a:ext uri="{FF2B5EF4-FFF2-40B4-BE49-F238E27FC236}">
                <a16:creationId xmlns:a16="http://schemas.microsoft.com/office/drawing/2014/main" id="{C15A029B-8D39-70FF-F69D-C33E341F2C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1175" y="4375150"/>
            <a:ext cx="2030400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58F9A8A8-5ABB-5F1C-1FA3-06E9F7DE2D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48000" y="437515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34149924-A0FB-F9F9-0573-A1FCDDA14FC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90800" y="437515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93D5E0B-1F6F-ECC2-33A6-0926ACAB45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8800" y="4374000"/>
            <a:ext cx="2030413" cy="14938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5pPr marL="14351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483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2486D5-A167-FB66-17F1-F54F20E0B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5" y="3881438"/>
            <a:ext cx="5213350" cy="19875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948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A3C6905-7AC3-3511-A9E4-E7BCF1BD9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1600" y="3880800"/>
            <a:ext cx="5211763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128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596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taukojump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 descr="Kaksi ammattilaista pitää taukojumppaa terveysasemalla iloisena.">
            <a:extLst>
              <a:ext uri="{FF2B5EF4-FFF2-40B4-BE49-F238E27FC236}">
                <a16:creationId xmlns:a16="http://schemas.microsoft.com/office/drawing/2014/main" id="{98137FD8-FF09-125E-7987-D31D9BEF8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7" y="480442"/>
            <a:ext cx="5584505" cy="540241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15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potilastietoja kirjaa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9A911BB-F985-79FE-DE48-DCE2F7D0CE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1300" y="3868739"/>
            <a:ext cx="5213157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 descr="Ammattilaiset kirjaavat potilaan tietoja tietokoneelle.">
            <a:extLst>
              <a:ext uri="{FF2B5EF4-FFF2-40B4-BE49-F238E27FC236}">
                <a16:creationId xmlns:a16="http://schemas.microsoft.com/office/drawing/2014/main" id="{9EF2CE90-A14E-40FB-F97E-1EFF0277C8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8" y="480442"/>
            <a:ext cx="5585012" cy="538514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8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isä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Isä ja pieni lapsi ovat neuvolakäynnillä ja puhuvat ammattilaisten kanssa.">
            <a:extLst>
              <a:ext uri="{FF2B5EF4-FFF2-40B4-BE49-F238E27FC236}">
                <a16:creationId xmlns:a16="http://schemas.microsoft.com/office/drawing/2014/main" id="{7BEA9D1D-8F28-8B07-57BD-7BE09921C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6" y="470917"/>
            <a:ext cx="5584504" cy="5421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64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eski-Suomen hyvinvointialueen logossa on kolme ympyrää yhdistettynä toisiinsa. Musta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4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nuo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Nuoret pelaavat pingistä ulkona iloisina.">
            <a:extLst>
              <a:ext uri="{FF2B5EF4-FFF2-40B4-BE49-F238E27FC236}">
                <a16:creationId xmlns:a16="http://schemas.microsoft.com/office/drawing/2014/main" id="{A23DB195-0FE6-2519-BC00-206F90629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28"/>
          <a:stretch/>
        </p:blipFill>
        <p:spPr>
          <a:xfrm>
            <a:off x="510986" y="470916"/>
            <a:ext cx="5584504" cy="5536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78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aiku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ikuiset kohtaavat ulkoillessa.">
            <a:extLst>
              <a:ext uri="{FF2B5EF4-FFF2-40B4-BE49-F238E27FC236}">
                <a16:creationId xmlns:a16="http://schemas.microsoft.com/office/drawing/2014/main" id="{7E54E5A8-E940-D2EA-43B2-8C318647F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6" y="470916"/>
            <a:ext cx="5584504" cy="5488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061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ikääntyn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Ikääntyneet ihmiset istuvat vierekkäin, keskustelevat ja hymyilevät.">
            <a:extLst>
              <a:ext uri="{FF2B5EF4-FFF2-40B4-BE49-F238E27FC236}">
                <a16:creationId xmlns:a16="http://schemas.microsoft.com/office/drawing/2014/main" id="{1E57BF74-8A03-C257-8721-7BA59675C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6" y="470917"/>
            <a:ext cx="5584504" cy="5488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674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vamma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Nuori mies katsoo leveästi hymyillen kameraan.">
            <a:extLst>
              <a:ext uri="{FF2B5EF4-FFF2-40B4-BE49-F238E27FC236}">
                <a16:creationId xmlns:a16="http://schemas.microsoft.com/office/drawing/2014/main" id="{47FDF284-B35D-6EAE-44DF-4D65D66BD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6" y="470916"/>
            <a:ext cx="5584504" cy="5488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658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isä ja t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Isä ja nuori tytär nauravat yhdessä ulkoillessaan.">
            <a:extLst>
              <a:ext uri="{FF2B5EF4-FFF2-40B4-BE49-F238E27FC236}">
                <a16:creationId xmlns:a16="http://schemas.microsoft.com/office/drawing/2014/main" id="{6CD254B6-9B34-5EEC-2444-1290DD38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85" y="470916"/>
            <a:ext cx="5584505" cy="5488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0CF285-1369-7A84-C1AF-467606D94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888" y="3880800"/>
            <a:ext cx="533400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59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,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301DBF0-93D1-4BA3-CAF5-E6CEE032E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0800"/>
            <a:ext cx="521335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eski-Suomen pelastuslaitoksen vaakunassa on musta metso keskellä Suomessa pelastuslaitosten yleisesti käyttämän keltaisen tähtimäisen kuvion keskellä. Metso kuvastaa maakuntalintuna keskisuomalaisuutta ja tähden yhdeksän sakaraa symboloivat pelastustoimen arvoja. 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, Palastuslaitoks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2E8D4C6-E15E-2E24-96F8-2134741CC6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0800"/>
            <a:ext cx="521335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n paikkamerkki 9" descr="Pelastaja hymyilee tyytyväisenä onnistuneen työpäivän päätteeksi.">
            <a:extLst>
              <a:ext uri="{FF2B5EF4-FFF2-40B4-BE49-F238E27FC236}">
                <a16:creationId xmlns:a16="http://schemas.microsoft.com/office/drawing/2014/main" id="{EC24C4CD-8418-BADD-B04A-39F29ABE5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491" y="470917"/>
            <a:ext cx="5584505" cy="53983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eski-Suomen pelastuslaitoksen vaakunassa on musta metso keskellä Suomessa pelastuslaitosten yleisesti käyttämän keltaisen tähtimäisen kuvion keskellä. Metso kuvastaa maakuntalintuna keskisuomalaisuutta ja tähden yhdeksän sakaraa symboloivat pelastustoimen arvoja. 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, Sairaala N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3" name="Tekstin paikkamerkki 11">
            <a:extLst>
              <a:ext uri="{FF2B5EF4-FFF2-40B4-BE49-F238E27FC236}">
                <a16:creationId xmlns:a16="http://schemas.microsoft.com/office/drawing/2014/main" id="{30591BBB-2227-4013-2101-01AE25F686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0800"/>
            <a:ext cx="521335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 -kuvasymbolissa yhdistyy monta merkitystä: Viivan runsaus ilmentää keskiön ympärille kiertyvää luonnon monimuotoisuutta (virtaava vesi, humiseva metsä).&#10;Kuvakkeen taustalle piirtyy myös viitteellisesti sairaalaristi. Siinä voi symbolisesti nähdä risteilevän erilaisia hoito- ja elämänpolkuja. Sairaala Nova säteilee hyvinvointia ympärilleen.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3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, Sairaala Nov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9" descr="Sairaala Nova -rakennuksen tummanpuhuva ja moderni julkisivu.">
            <a:extLst>
              <a:ext uri="{FF2B5EF4-FFF2-40B4-BE49-F238E27FC236}">
                <a16:creationId xmlns:a16="http://schemas.microsoft.com/office/drawing/2014/main" id="{2DA66DE9-9079-C211-9D24-CB6013198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491" y="485777"/>
            <a:ext cx="5584505" cy="5398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 dirty="0"/>
          </a:p>
        </p:txBody>
      </p:sp>
      <p:sp>
        <p:nvSpPr>
          <p:cNvPr id="4" name="Tekstin paikkamerkki 11">
            <a:extLst>
              <a:ext uri="{FF2B5EF4-FFF2-40B4-BE49-F238E27FC236}">
                <a16:creationId xmlns:a16="http://schemas.microsoft.com/office/drawing/2014/main" id="{5354B607-DFDE-B867-38DB-8CF0D3937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0800"/>
            <a:ext cx="5213350" cy="198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 -kuvasymbolissa yhdistyy monta merkitystä: Viivan runsaus ilmentää keskiön ympärille kiertyvää luonnon monimuotoisuutta (virtaava vesi, humiseva metsä).&#10;Kuvakkeen taustalle piirtyy myös viitteellisesti sairaalaristi. Siinä voi symbolisesti nähdä risteilevän erilaisia hoito- ja elämänpolkuja. Sairaala Nova säteilee hyvinvointia ympärilleen.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7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, kuva kart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pic>
        <p:nvPicPr>
          <p:cNvPr id="5" name="Kuva 4" descr="Kartta Keskisuomen hyvinvointialueen kunnista, jossa kunnan rajat näkyvät vaaleanpunaisella.">
            <a:extLst>
              <a:ext uri="{FF2B5EF4-FFF2-40B4-BE49-F238E27FC236}">
                <a16:creationId xmlns:a16="http://schemas.microsoft.com/office/drawing/2014/main" id="{0133CCAC-A8F8-5498-7EBF-A0AB516878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" y="422306"/>
            <a:ext cx="3605073" cy="535889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5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, lisä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60000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843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1471613"/>
            <a:ext cx="11195237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8" y="4341813"/>
            <a:ext cx="111952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4C7-8C97-4DA0-982E-B5AD9A0E058F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Niittypellon heinät kimaltelevat kesäisessä auringonlaskussa.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0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 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eski-Suomen hyvinvointialueen logossa on kolme ympyrää yhdistettynä toisiinsa. Musta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eski-Suomen hyvinvointialueen logossa on kolme ympyrää yhdistettynä toisiinsa. Musta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endParaRPr lang="fi-FI"/>
          </a:p>
        </p:txBody>
      </p:sp>
      <p:pic>
        <p:nvPicPr>
          <p:cNvPr id="4" name="Kuva 3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Eri ikäisten ihmisten paljaat kädet koskettavat vanhan puun runkoa.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Synkän, mutta kauniin havumetsän takaa nousee aurinko.">
            <a:extLst>
              <a:ext uri="{FF2B5EF4-FFF2-40B4-BE49-F238E27FC236}">
                <a16:creationId xmlns:a16="http://schemas.microsoft.com/office/drawing/2014/main" id="{B9516068-D728-8790-F7FB-76E047089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 descr="Keski-Suomen hyvinvointialueen logossa on kolme ympyrää yhdistettynä toisiinsa. Valkoreunaiset ympyrät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8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</a:p>
          <a:p>
            <a:pPr lvl="7"/>
            <a:r>
              <a:rPr lang="fi-FI" dirty="0"/>
              <a:t>kahdeksas taso</a:t>
            </a:r>
          </a:p>
          <a:p>
            <a:pPr lvl="8"/>
            <a:r>
              <a:rPr lang="fi-FI" dirty="0"/>
              <a:t>yhdeksäs taso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0C6A10-0FE5-4C23-945F-7CA3C4931DA1}" type="datetime1">
              <a:rPr lang="fi-FI" smtClean="0"/>
              <a:t>5.7.2023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Kuva 10" descr="Keski-Suomen hyvinvointialueen logossa on kolme ympyrää yhdistettynä toisiinsa. Vaaleanpunainen, sininen ja vihreä ympyrä kuvaavat sosiaali-, terveys- ja pelastustoimen palveluita ja niiden yhteensovittamista, yhdenvertaisuutta ja jatkuvuutta. Logo kuvastaa hyvinvointialuetta ja sen monimuotoisuutta ja se ilmentää kumppanuutta ja yhteistyötä. 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1" r:id="rId2"/>
    <p:sldLayoutId id="2147483670" r:id="rId3"/>
    <p:sldLayoutId id="2147483649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18" r:id="rId10"/>
    <p:sldLayoutId id="2147483716" r:id="rId11"/>
    <p:sldLayoutId id="2147483710" r:id="rId12"/>
    <p:sldLayoutId id="2147483662" r:id="rId13"/>
    <p:sldLayoutId id="2147483669" r:id="rId14"/>
    <p:sldLayoutId id="2147483667" r:id="rId15"/>
    <p:sldLayoutId id="2147483674" r:id="rId16"/>
    <p:sldLayoutId id="2147483664" r:id="rId17"/>
    <p:sldLayoutId id="2147483665" r:id="rId18"/>
    <p:sldLayoutId id="2147483697" r:id="rId19"/>
    <p:sldLayoutId id="2147483666" r:id="rId20"/>
    <p:sldLayoutId id="2147483660" r:id="rId21"/>
    <p:sldLayoutId id="2147483677" r:id="rId22"/>
    <p:sldLayoutId id="2147483675" r:id="rId23"/>
    <p:sldLayoutId id="2147483671" r:id="rId24"/>
    <p:sldLayoutId id="2147483679" r:id="rId25"/>
    <p:sldLayoutId id="2147483678" r:id="rId26"/>
    <p:sldLayoutId id="2147483696" r:id="rId27"/>
    <p:sldLayoutId id="2147483717" r:id="rId28"/>
    <p:sldLayoutId id="2147483719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672" r:id="rId35"/>
    <p:sldLayoutId id="2147483721" r:id="rId36"/>
    <p:sldLayoutId id="2147483673" r:id="rId37"/>
    <p:sldLayoutId id="2147483695" r:id="rId38"/>
    <p:sldLayoutId id="2147483698" r:id="rId39"/>
    <p:sldLayoutId id="2147483680" r:id="rId40"/>
    <p:sldLayoutId id="2147483651" r:id="rId41"/>
    <p:sldLayoutId id="2147483676" r:id="rId42"/>
    <p:sldLayoutId id="2147483712" r:id="rId43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066400" indent="-27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426400" indent="-27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786400" indent="-27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146400" indent="-27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riaalit | Keski-Suomen hyvinvointialue">
            <a:extLst>
              <a:ext uri="{FF2B5EF4-FFF2-40B4-BE49-F238E27FC236}">
                <a16:creationId xmlns:a16="http://schemas.microsoft.com/office/drawing/2014/main" id="{88244D8C-D00C-EC27-6D8B-5A03DDD6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1" y="6207381"/>
            <a:ext cx="2239105" cy="6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61978053-E325-D934-B857-6EF2B998D6E2}"/>
              </a:ext>
            </a:extLst>
          </p:cNvPr>
          <p:cNvCxnSpPr>
            <a:cxnSpLocks/>
          </p:cNvCxnSpPr>
          <p:nvPr/>
        </p:nvCxnSpPr>
        <p:spPr>
          <a:xfrm flipH="1">
            <a:off x="2449283" y="923103"/>
            <a:ext cx="513809" cy="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0989AB5-041C-0D32-C055-DC0E5873C71A}"/>
              </a:ext>
            </a:extLst>
          </p:cNvPr>
          <p:cNvSpPr txBox="1"/>
          <p:nvPr/>
        </p:nvSpPr>
        <p:spPr>
          <a:xfrm>
            <a:off x="4922521" y="450552"/>
            <a:ext cx="181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Diabetesriskitesti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109DD29-60AD-CA8C-6014-9466ABF94B9F}"/>
              </a:ext>
            </a:extLst>
          </p:cNvPr>
          <p:cNvSpPr txBox="1"/>
          <p:nvPr/>
        </p:nvSpPr>
        <p:spPr>
          <a:xfrm>
            <a:off x="4922520" y="760508"/>
            <a:ext cx="181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Liikuntaneuvonta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9495ED9-37A3-373E-E34B-BD68BA35D61D}"/>
              </a:ext>
            </a:extLst>
          </p:cNvPr>
          <p:cNvSpPr txBox="1"/>
          <p:nvPr/>
        </p:nvSpPr>
        <p:spPr>
          <a:xfrm>
            <a:off x="2927598" y="760508"/>
            <a:ext cx="181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Ylipainoinen asiakas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225E068-B81F-928A-EDF0-7798F6ABBD77}"/>
              </a:ext>
            </a:extLst>
          </p:cNvPr>
          <p:cNvSpPr txBox="1"/>
          <p:nvPr/>
        </p:nvSpPr>
        <p:spPr>
          <a:xfrm>
            <a:off x="4922519" y="1068285"/>
            <a:ext cx="181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Ravitsemusterapia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E20BFEC5-4D6C-6392-9B8F-19C3C8943F8C}"/>
              </a:ext>
            </a:extLst>
          </p:cNvPr>
          <p:cNvCxnSpPr>
            <a:cxnSpLocks/>
          </p:cNvCxnSpPr>
          <p:nvPr/>
        </p:nvCxnSpPr>
        <p:spPr>
          <a:xfrm rot="900000" flipH="1" flipV="1">
            <a:off x="4579214" y="1066859"/>
            <a:ext cx="319534" cy="8786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5C6615A8-C782-5A62-10DE-E2A404E16CA0}"/>
              </a:ext>
            </a:extLst>
          </p:cNvPr>
          <p:cNvCxnSpPr>
            <a:cxnSpLocks/>
          </p:cNvCxnSpPr>
          <p:nvPr/>
        </p:nvCxnSpPr>
        <p:spPr>
          <a:xfrm rot="-2640000" flipH="1" flipV="1">
            <a:off x="4599462" y="677100"/>
            <a:ext cx="319534" cy="8786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C2311229-EB62-DBDF-3BF6-FE52E73128BB}"/>
              </a:ext>
            </a:extLst>
          </p:cNvPr>
          <p:cNvCxnSpPr>
            <a:cxnSpLocks/>
          </p:cNvCxnSpPr>
          <p:nvPr/>
        </p:nvCxnSpPr>
        <p:spPr>
          <a:xfrm rot="-900000" flipH="1" flipV="1">
            <a:off x="4620958" y="879169"/>
            <a:ext cx="319534" cy="8786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kstiruutu 26">
            <a:extLst>
              <a:ext uri="{FF2B5EF4-FFF2-40B4-BE49-F238E27FC236}">
                <a16:creationId xmlns:a16="http://schemas.microsoft.com/office/drawing/2014/main" id="{8D75A6BD-277F-EF2D-372A-5A6E07EAE231}"/>
              </a:ext>
            </a:extLst>
          </p:cNvPr>
          <p:cNvSpPr txBox="1"/>
          <p:nvPr/>
        </p:nvSpPr>
        <p:spPr>
          <a:xfrm>
            <a:off x="6751748" y="467382"/>
            <a:ext cx="1083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Pisteitä yli 7</a:t>
            </a: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D3B5FDE-21A7-ACE1-6166-4A278A401BE8}"/>
              </a:ext>
            </a:extLst>
          </p:cNvPr>
          <p:cNvCxnSpPr>
            <a:cxnSpLocks/>
          </p:cNvCxnSpPr>
          <p:nvPr/>
        </p:nvCxnSpPr>
        <p:spPr>
          <a:xfrm rot="-900000" flipH="1" flipV="1">
            <a:off x="6408441" y="577338"/>
            <a:ext cx="319534" cy="8786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0105C455-2025-61AD-B302-1D532CF64DD3}"/>
              </a:ext>
            </a:extLst>
          </p:cNvPr>
          <p:cNvCxnSpPr>
            <a:cxnSpLocks/>
          </p:cNvCxnSpPr>
          <p:nvPr/>
        </p:nvCxnSpPr>
        <p:spPr>
          <a:xfrm rot="-2340000" flipH="1" flipV="1">
            <a:off x="7827361" y="493550"/>
            <a:ext cx="319534" cy="8786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D1921470-FD22-230F-D85D-EFA7A4CDF881}"/>
              </a:ext>
            </a:extLst>
          </p:cNvPr>
          <p:cNvSpPr txBox="1"/>
          <p:nvPr/>
        </p:nvSpPr>
        <p:spPr>
          <a:xfrm>
            <a:off x="8172976" y="296663"/>
            <a:ext cx="117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Sokerirasitus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CBD09DEC-E4A2-C972-1D5A-95A64DB8D67E}"/>
              </a:ext>
            </a:extLst>
          </p:cNvPr>
          <p:cNvSpPr txBox="1"/>
          <p:nvPr/>
        </p:nvSpPr>
        <p:spPr>
          <a:xfrm>
            <a:off x="8138939" y="899553"/>
            <a:ext cx="1335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Poikkeava tulos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8C89E61E-8CF1-F8AA-424E-93CB8618B6C1}"/>
              </a:ext>
            </a:extLst>
          </p:cNvPr>
          <p:cNvSpPr/>
          <p:nvPr/>
        </p:nvSpPr>
        <p:spPr>
          <a:xfrm>
            <a:off x="9832568" y="575703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fi-FI" sz="1400" b="1" dirty="0">
                <a:solidFill>
                  <a:schemeClr val="tx1"/>
                </a:solidFill>
              </a:rPr>
              <a:t>Hoitajan ja lääkärin vastaanotto</a:t>
            </a:r>
          </a:p>
        </p:txBody>
      </p:sp>
      <p:sp>
        <p:nvSpPr>
          <p:cNvPr id="35" name="Vuokaaviosymboli: Liitin 34">
            <a:extLst>
              <a:ext uri="{FF2B5EF4-FFF2-40B4-BE49-F238E27FC236}">
                <a16:creationId xmlns:a16="http://schemas.microsoft.com/office/drawing/2014/main" id="{6834E7E8-34A5-9BB4-91AE-A6D224E8159A}"/>
              </a:ext>
            </a:extLst>
          </p:cNvPr>
          <p:cNvSpPr/>
          <p:nvPr/>
        </p:nvSpPr>
        <p:spPr>
          <a:xfrm>
            <a:off x="9906739" y="667007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634D7646-1E28-50CF-4653-FF1248E440F1}"/>
              </a:ext>
            </a:extLst>
          </p:cNvPr>
          <p:cNvCxnSpPr>
            <a:cxnSpLocks/>
          </p:cNvCxnSpPr>
          <p:nvPr/>
        </p:nvCxnSpPr>
        <p:spPr>
          <a:xfrm rot="4500000" flipH="1" flipV="1">
            <a:off x="8584788" y="713537"/>
            <a:ext cx="319534" cy="8786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ACE60426-9797-4E03-A61C-A3E62F9AEAE9}"/>
              </a:ext>
            </a:extLst>
          </p:cNvPr>
          <p:cNvCxnSpPr>
            <a:cxnSpLocks/>
          </p:cNvCxnSpPr>
          <p:nvPr/>
        </p:nvCxnSpPr>
        <p:spPr>
          <a:xfrm flipH="1">
            <a:off x="2449283" y="2584537"/>
            <a:ext cx="513809" cy="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kstiruutu 38">
            <a:extLst>
              <a:ext uri="{FF2B5EF4-FFF2-40B4-BE49-F238E27FC236}">
                <a16:creationId xmlns:a16="http://schemas.microsoft.com/office/drawing/2014/main" id="{078DABC8-4E5F-D8D4-70C4-29BB5545163E}"/>
              </a:ext>
            </a:extLst>
          </p:cNvPr>
          <p:cNvSpPr txBox="1"/>
          <p:nvPr/>
        </p:nvSpPr>
        <p:spPr>
          <a:xfrm>
            <a:off x="2927598" y="2340347"/>
            <a:ext cx="155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Poikkeava tulos sokerirasituksessa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A988A994-AE1C-46BA-7817-EB35B33D3576}"/>
              </a:ext>
            </a:extLst>
          </p:cNvPr>
          <p:cNvSpPr/>
          <p:nvPr/>
        </p:nvSpPr>
        <p:spPr>
          <a:xfrm>
            <a:off x="9828059" y="2306004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fi-FI" sz="1400" b="1" dirty="0">
                <a:solidFill>
                  <a:schemeClr val="tx1"/>
                </a:solidFill>
              </a:rPr>
              <a:t>Äitiyspoliklinikka</a:t>
            </a:r>
          </a:p>
        </p:txBody>
      </p:sp>
      <p:sp>
        <p:nvSpPr>
          <p:cNvPr id="47" name="Vuokaaviosymboli: Liitin 46">
            <a:extLst>
              <a:ext uri="{FF2B5EF4-FFF2-40B4-BE49-F238E27FC236}">
                <a16:creationId xmlns:a16="http://schemas.microsoft.com/office/drawing/2014/main" id="{1F755FDC-0446-C25F-85F3-80EEA7B06BAA}"/>
              </a:ext>
            </a:extLst>
          </p:cNvPr>
          <p:cNvSpPr/>
          <p:nvPr/>
        </p:nvSpPr>
        <p:spPr>
          <a:xfrm>
            <a:off x="9907200" y="2394137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480D2F24-60DA-BA7F-0043-D5FB30D68DDC}"/>
              </a:ext>
            </a:extLst>
          </p:cNvPr>
          <p:cNvSpPr/>
          <p:nvPr/>
        </p:nvSpPr>
        <p:spPr>
          <a:xfrm>
            <a:off x="7099671" y="3769639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fi-FI" sz="1400" b="1" dirty="0">
                <a:solidFill>
                  <a:schemeClr val="tx1"/>
                </a:solidFill>
              </a:rPr>
              <a:t>Hoitajan ja lääkärin vastaanotto</a:t>
            </a:r>
          </a:p>
        </p:txBody>
      </p:sp>
      <p:sp>
        <p:nvSpPr>
          <p:cNvPr id="49" name="Vuokaaviosymboli: Liitin 48">
            <a:extLst>
              <a:ext uri="{FF2B5EF4-FFF2-40B4-BE49-F238E27FC236}">
                <a16:creationId xmlns:a16="http://schemas.microsoft.com/office/drawing/2014/main" id="{437A84EA-0E38-86EA-B53D-9FABAD124A96}"/>
              </a:ext>
            </a:extLst>
          </p:cNvPr>
          <p:cNvSpPr/>
          <p:nvPr/>
        </p:nvSpPr>
        <p:spPr>
          <a:xfrm>
            <a:off x="7199685" y="3848816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D8756DB-2320-71EB-0ACD-C681708AB372}"/>
              </a:ext>
            </a:extLst>
          </p:cNvPr>
          <p:cNvSpPr txBox="1"/>
          <p:nvPr/>
        </p:nvSpPr>
        <p:spPr>
          <a:xfrm>
            <a:off x="4323476" y="1915774"/>
            <a:ext cx="181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Elintapaohjaus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AE60F5C3-E95D-3B66-F577-EB99EF504895}"/>
              </a:ext>
            </a:extLst>
          </p:cNvPr>
          <p:cNvSpPr txBox="1"/>
          <p:nvPr/>
        </p:nvSpPr>
        <p:spPr>
          <a:xfrm>
            <a:off x="4323476" y="1689615"/>
            <a:ext cx="225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Verensokerin kotiseuranta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C140D8B-4AA9-6ED9-7CB2-E09B7BBA990D}"/>
              </a:ext>
            </a:extLst>
          </p:cNvPr>
          <p:cNvSpPr txBox="1"/>
          <p:nvPr/>
        </p:nvSpPr>
        <p:spPr>
          <a:xfrm>
            <a:off x="4323476" y="2152115"/>
            <a:ext cx="2340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Kirjallinen potilasmateriaali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4AB2F1D0-0280-4570-3A01-5B417B26EBDD}"/>
              </a:ext>
            </a:extLst>
          </p:cNvPr>
          <p:cNvSpPr txBox="1"/>
          <p:nvPr/>
        </p:nvSpPr>
        <p:spPr>
          <a:xfrm>
            <a:off x="6905708" y="1689615"/>
            <a:ext cx="1900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Poikkeava kotiseuranta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D10CA128-D6D7-14B1-8F5F-E55761CB5E1C}"/>
              </a:ext>
            </a:extLst>
          </p:cNvPr>
          <p:cNvSpPr txBox="1"/>
          <p:nvPr/>
        </p:nvSpPr>
        <p:spPr>
          <a:xfrm>
            <a:off x="7011209" y="1997392"/>
            <a:ext cx="181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Elintapojen tarkastelu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60A12DC3-6CCB-F399-FFB7-26D279F6BBF4}"/>
              </a:ext>
            </a:extLst>
          </p:cNvPr>
          <p:cNvSpPr txBox="1"/>
          <p:nvPr/>
        </p:nvSpPr>
        <p:spPr>
          <a:xfrm>
            <a:off x="7016960" y="2239602"/>
            <a:ext cx="181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Liikunnanohjaus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7CF16F32-6064-5B32-C178-5B0436C124FB}"/>
              </a:ext>
            </a:extLst>
          </p:cNvPr>
          <p:cNvSpPr txBox="1"/>
          <p:nvPr/>
        </p:nvSpPr>
        <p:spPr>
          <a:xfrm>
            <a:off x="7024696" y="2468849"/>
            <a:ext cx="1811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Ravitsemusterapia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7FF89536-3750-A07A-8F4F-0E7266E5F0F6}"/>
              </a:ext>
            </a:extLst>
          </p:cNvPr>
          <p:cNvSpPr txBox="1"/>
          <p:nvPr/>
        </p:nvSpPr>
        <p:spPr>
          <a:xfrm>
            <a:off x="7808633" y="3088696"/>
            <a:ext cx="1900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Poikkeava kotiseuranta</a:t>
            </a:r>
          </a:p>
        </p:txBody>
      </p:sp>
      <p:cxnSp>
        <p:nvCxnSpPr>
          <p:cNvPr id="59" name="Yhdistin: Kaareva 58">
            <a:extLst>
              <a:ext uri="{FF2B5EF4-FFF2-40B4-BE49-F238E27FC236}">
                <a16:creationId xmlns:a16="http://schemas.microsoft.com/office/drawing/2014/main" id="{1A79D69C-096B-362D-6FEE-A8EF7D26697B}"/>
              </a:ext>
            </a:extLst>
          </p:cNvPr>
          <p:cNvCxnSpPr>
            <a:cxnSpLocks/>
            <a:stCxn id="39" idx="0"/>
            <a:endCxn id="51" idx="1"/>
          </p:cNvCxnSpPr>
          <p:nvPr/>
        </p:nvCxnSpPr>
        <p:spPr>
          <a:xfrm rot="5400000" flipH="1" flipV="1">
            <a:off x="3766445" y="1783316"/>
            <a:ext cx="496843" cy="61722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Yhdistin: Kaareva 60">
            <a:extLst>
              <a:ext uri="{FF2B5EF4-FFF2-40B4-BE49-F238E27FC236}">
                <a16:creationId xmlns:a16="http://schemas.microsoft.com/office/drawing/2014/main" id="{B2B17DAD-A402-DCD2-36E6-B00BFA6A8145}"/>
              </a:ext>
            </a:extLst>
          </p:cNvPr>
          <p:cNvCxnSpPr>
            <a:stCxn id="39" idx="0"/>
            <a:endCxn id="50" idx="1"/>
          </p:cNvCxnSpPr>
          <p:nvPr/>
        </p:nvCxnSpPr>
        <p:spPr>
          <a:xfrm rot="5400000" flipH="1" flipV="1">
            <a:off x="3879524" y="1896395"/>
            <a:ext cx="270684" cy="61722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Yhdistin: Kaareva 62">
            <a:extLst>
              <a:ext uri="{FF2B5EF4-FFF2-40B4-BE49-F238E27FC236}">
                <a16:creationId xmlns:a16="http://schemas.microsoft.com/office/drawing/2014/main" id="{D7F8B2EF-64AD-0963-4950-A87D9A0DE6B1}"/>
              </a:ext>
            </a:extLst>
          </p:cNvPr>
          <p:cNvCxnSpPr>
            <a:stCxn id="39" idx="0"/>
            <a:endCxn id="52" idx="1"/>
          </p:cNvCxnSpPr>
          <p:nvPr/>
        </p:nvCxnSpPr>
        <p:spPr>
          <a:xfrm rot="5400000" flipH="1" flipV="1">
            <a:off x="3997695" y="2014566"/>
            <a:ext cx="34343" cy="61722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uora nuoliyhdysviiva 64">
            <a:extLst>
              <a:ext uri="{FF2B5EF4-FFF2-40B4-BE49-F238E27FC236}">
                <a16:creationId xmlns:a16="http://schemas.microsoft.com/office/drawing/2014/main" id="{67CB67F8-1277-DAD8-8AFA-A0DC794F16D7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>
            <a:off x="6574967" y="1843504"/>
            <a:ext cx="3307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Yhdistin: Kaareva 70">
            <a:extLst>
              <a:ext uri="{FF2B5EF4-FFF2-40B4-BE49-F238E27FC236}">
                <a16:creationId xmlns:a16="http://schemas.microsoft.com/office/drawing/2014/main" id="{0B7C2B44-CC4F-ACF6-5217-0E5AC0871CA3}"/>
              </a:ext>
            </a:extLst>
          </p:cNvPr>
          <p:cNvCxnSpPr>
            <a:stCxn id="53" idx="3"/>
            <a:endCxn id="54" idx="3"/>
          </p:cNvCxnSpPr>
          <p:nvPr/>
        </p:nvCxnSpPr>
        <p:spPr>
          <a:xfrm>
            <a:off x="8806574" y="1843504"/>
            <a:ext cx="16018" cy="307777"/>
          </a:xfrm>
          <a:prstGeom prst="curvedConnector3">
            <a:avLst>
              <a:gd name="adj1" fmla="val 152714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Yhdistin: Kaareva 72">
            <a:extLst>
              <a:ext uri="{FF2B5EF4-FFF2-40B4-BE49-F238E27FC236}">
                <a16:creationId xmlns:a16="http://schemas.microsoft.com/office/drawing/2014/main" id="{C357315B-C934-7BA8-727F-1AD9EB88B155}"/>
              </a:ext>
            </a:extLst>
          </p:cNvPr>
          <p:cNvCxnSpPr>
            <a:stCxn id="53" idx="3"/>
            <a:endCxn id="55" idx="3"/>
          </p:cNvCxnSpPr>
          <p:nvPr/>
        </p:nvCxnSpPr>
        <p:spPr>
          <a:xfrm>
            <a:off x="8806574" y="1843504"/>
            <a:ext cx="21769" cy="549987"/>
          </a:xfrm>
          <a:prstGeom prst="curvedConnector3">
            <a:avLst>
              <a:gd name="adj1" fmla="val 115011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Yhdistin: Kaareva 74">
            <a:extLst>
              <a:ext uri="{FF2B5EF4-FFF2-40B4-BE49-F238E27FC236}">
                <a16:creationId xmlns:a16="http://schemas.microsoft.com/office/drawing/2014/main" id="{A74AB643-4242-7536-86DD-CAB29FA5B4C6}"/>
              </a:ext>
            </a:extLst>
          </p:cNvPr>
          <p:cNvCxnSpPr>
            <a:stCxn id="53" idx="3"/>
            <a:endCxn id="56" idx="3"/>
          </p:cNvCxnSpPr>
          <p:nvPr/>
        </p:nvCxnSpPr>
        <p:spPr>
          <a:xfrm>
            <a:off x="8806574" y="1843504"/>
            <a:ext cx="29505" cy="779234"/>
          </a:xfrm>
          <a:prstGeom prst="curvedConnector3">
            <a:avLst>
              <a:gd name="adj1" fmla="val 87478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Yhdistin: Kaareva 79">
            <a:extLst>
              <a:ext uri="{FF2B5EF4-FFF2-40B4-BE49-F238E27FC236}">
                <a16:creationId xmlns:a16="http://schemas.microsoft.com/office/drawing/2014/main" id="{2F4FF8CD-9410-9C5A-A3B3-073D26E0D2C1}"/>
              </a:ext>
            </a:extLst>
          </p:cNvPr>
          <p:cNvCxnSpPr>
            <a:stCxn id="57" idx="0"/>
            <a:endCxn id="46" idx="1"/>
          </p:cNvCxnSpPr>
          <p:nvPr/>
        </p:nvCxnSpPr>
        <p:spPr>
          <a:xfrm rot="5400000" flipH="1" flipV="1">
            <a:off x="9062169" y="2322807"/>
            <a:ext cx="462787" cy="1068993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uora nuoliyhdysviiva 83">
            <a:extLst>
              <a:ext uri="{FF2B5EF4-FFF2-40B4-BE49-F238E27FC236}">
                <a16:creationId xmlns:a16="http://schemas.microsoft.com/office/drawing/2014/main" id="{AB2C6345-8ADD-01C1-4CD3-0CD36AA897E0}"/>
              </a:ext>
            </a:extLst>
          </p:cNvPr>
          <p:cNvCxnSpPr>
            <a:cxnSpLocks/>
          </p:cNvCxnSpPr>
          <p:nvPr/>
        </p:nvCxnSpPr>
        <p:spPr>
          <a:xfrm>
            <a:off x="7756901" y="2804499"/>
            <a:ext cx="828678" cy="312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uora nuoliyhdysviiva 87">
            <a:extLst>
              <a:ext uri="{FF2B5EF4-FFF2-40B4-BE49-F238E27FC236}">
                <a16:creationId xmlns:a16="http://schemas.microsoft.com/office/drawing/2014/main" id="{AFD386B2-7773-D88E-4CAE-D45DEB193DD3}"/>
              </a:ext>
            </a:extLst>
          </p:cNvPr>
          <p:cNvCxnSpPr>
            <a:stCxn id="32" idx="3"/>
            <a:endCxn id="33" idx="1"/>
          </p:cNvCxnSpPr>
          <p:nvPr/>
        </p:nvCxnSpPr>
        <p:spPr>
          <a:xfrm flipV="1">
            <a:off x="9474210" y="895608"/>
            <a:ext cx="358358" cy="157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kstiruutu 88">
            <a:extLst>
              <a:ext uri="{FF2B5EF4-FFF2-40B4-BE49-F238E27FC236}">
                <a16:creationId xmlns:a16="http://schemas.microsoft.com/office/drawing/2014/main" id="{F8A21341-8729-4F27-1A28-BE9710DEA557}"/>
              </a:ext>
            </a:extLst>
          </p:cNvPr>
          <p:cNvSpPr txBox="1"/>
          <p:nvPr/>
        </p:nvSpPr>
        <p:spPr>
          <a:xfrm>
            <a:off x="2927598" y="3993950"/>
            <a:ext cx="155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Sokerirasitus raskauden jälkeen </a:t>
            </a:r>
          </a:p>
        </p:txBody>
      </p:sp>
      <p:cxnSp>
        <p:nvCxnSpPr>
          <p:cNvPr id="90" name="Suora yhdysviiva 89">
            <a:extLst>
              <a:ext uri="{FF2B5EF4-FFF2-40B4-BE49-F238E27FC236}">
                <a16:creationId xmlns:a16="http://schemas.microsoft.com/office/drawing/2014/main" id="{90FB8F66-86DE-4280-C17A-B279D09CE25A}"/>
              </a:ext>
            </a:extLst>
          </p:cNvPr>
          <p:cNvCxnSpPr>
            <a:cxnSpLocks/>
          </p:cNvCxnSpPr>
          <p:nvPr/>
        </p:nvCxnSpPr>
        <p:spPr>
          <a:xfrm flipH="1">
            <a:off x="2449283" y="4273463"/>
            <a:ext cx="513809" cy="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Tekstiruutu 90">
            <a:extLst>
              <a:ext uri="{FF2B5EF4-FFF2-40B4-BE49-F238E27FC236}">
                <a16:creationId xmlns:a16="http://schemas.microsoft.com/office/drawing/2014/main" id="{4762F74D-0464-DDBB-3EDC-AA6C31B52D24}"/>
              </a:ext>
            </a:extLst>
          </p:cNvPr>
          <p:cNvSpPr txBox="1"/>
          <p:nvPr/>
        </p:nvSpPr>
        <p:spPr>
          <a:xfrm>
            <a:off x="4734199" y="4255560"/>
            <a:ext cx="130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Normaali tulos</a:t>
            </a:r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02908A11-3A81-33DC-80A2-201299DE23C2}"/>
              </a:ext>
            </a:extLst>
          </p:cNvPr>
          <p:cNvSpPr txBox="1"/>
          <p:nvPr/>
        </p:nvSpPr>
        <p:spPr>
          <a:xfrm>
            <a:off x="4721003" y="3933467"/>
            <a:ext cx="1413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Poikkeava tulos</a:t>
            </a:r>
          </a:p>
        </p:txBody>
      </p:sp>
      <p:cxnSp>
        <p:nvCxnSpPr>
          <p:cNvPr id="94" name="Suora nuoliyhdysviiva 93">
            <a:extLst>
              <a:ext uri="{FF2B5EF4-FFF2-40B4-BE49-F238E27FC236}">
                <a16:creationId xmlns:a16="http://schemas.microsoft.com/office/drawing/2014/main" id="{48C83075-FC17-94F9-BD47-1E73038FAC46}"/>
              </a:ext>
            </a:extLst>
          </p:cNvPr>
          <p:cNvCxnSpPr>
            <a:stCxn id="89" idx="3"/>
            <a:endCxn id="92" idx="1"/>
          </p:cNvCxnSpPr>
          <p:nvPr/>
        </p:nvCxnSpPr>
        <p:spPr>
          <a:xfrm flipV="1">
            <a:off x="4484914" y="4087356"/>
            <a:ext cx="236089" cy="168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uora nuoliyhdysviiva 95">
            <a:extLst>
              <a:ext uri="{FF2B5EF4-FFF2-40B4-BE49-F238E27FC236}">
                <a16:creationId xmlns:a16="http://schemas.microsoft.com/office/drawing/2014/main" id="{8E98FDD0-EBAC-00F1-8DA2-25F78BF4F66C}"/>
              </a:ext>
            </a:extLst>
          </p:cNvPr>
          <p:cNvCxnSpPr>
            <a:stCxn id="89" idx="3"/>
            <a:endCxn id="91" idx="1"/>
          </p:cNvCxnSpPr>
          <p:nvPr/>
        </p:nvCxnSpPr>
        <p:spPr>
          <a:xfrm>
            <a:off x="4484914" y="4255560"/>
            <a:ext cx="249285" cy="153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uora nuoliyhdysviiva 97">
            <a:extLst>
              <a:ext uri="{FF2B5EF4-FFF2-40B4-BE49-F238E27FC236}">
                <a16:creationId xmlns:a16="http://schemas.microsoft.com/office/drawing/2014/main" id="{34D1CF63-9286-346D-3750-04D7E8CD4194}"/>
              </a:ext>
            </a:extLst>
          </p:cNvPr>
          <p:cNvCxnSpPr>
            <a:stCxn id="92" idx="3"/>
            <a:endCxn id="48" idx="1"/>
          </p:cNvCxnSpPr>
          <p:nvPr/>
        </p:nvCxnSpPr>
        <p:spPr>
          <a:xfrm>
            <a:off x="6134859" y="4087356"/>
            <a:ext cx="964812" cy="2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Suorakulmio: Pyöristetyt kulmat 99">
            <a:extLst>
              <a:ext uri="{FF2B5EF4-FFF2-40B4-BE49-F238E27FC236}">
                <a16:creationId xmlns:a16="http://schemas.microsoft.com/office/drawing/2014/main" id="{FC849F74-8CA3-83DC-5FA9-12CBE4289659}"/>
              </a:ext>
            </a:extLst>
          </p:cNvPr>
          <p:cNvSpPr/>
          <p:nvPr/>
        </p:nvSpPr>
        <p:spPr>
          <a:xfrm>
            <a:off x="107070" y="594491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Perhesuunnittelu-</a:t>
            </a:r>
          </a:p>
          <a:p>
            <a:r>
              <a:rPr lang="fi-FI" sz="1400" b="1" dirty="0">
                <a:solidFill>
                  <a:schemeClr val="tx1"/>
                </a:solidFill>
              </a:rPr>
              <a:t>neuvola</a:t>
            </a:r>
          </a:p>
        </p:txBody>
      </p:sp>
      <p:sp>
        <p:nvSpPr>
          <p:cNvPr id="101" name="Suorakulmio: Pyöristetyt kulmat 100">
            <a:extLst>
              <a:ext uri="{FF2B5EF4-FFF2-40B4-BE49-F238E27FC236}">
                <a16:creationId xmlns:a16="http://schemas.microsoft.com/office/drawing/2014/main" id="{1B36A87C-C530-1B4D-D9F6-364AE5511981}"/>
              </a:ext>
            </a:extLst>
          </p:cNvPr>
          <p:cNvSpPr/>
          <p:nvPr/>
        </p:nvSpPr>
        <p:spPr>
          <a:xfrm>
            <a:off x="124316" y="2238535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Äitiysneuvola</a:t>
            </a:r>
          </a:p>
        </p:txBody>
      </p:sp>
      <p:sp>
        <p:nvSpPr>
          <p:cNvPr id="102" name="Suorakulmio: Pyöristetyt kulmat 101">
            <a:extLst>
              <a:ext uri="{FF2B5EF4-FFF2-40B4-BE49-F238E27FC236}">
                <a16:creationId xmlns:a16="http://schemas.microsoft.com/office/drawing/2014/main" id="{4BDDEC74-D47E-1BB2-B507-360EA738AD3C}"/>
              </a:ext>
            </a:extLst>
          </p:cNvPr>
          <p:cNvSpPr/>
          <p:nvPr/>
        </p:nvSpPr>
        <p:spPr>
          <a:xfrm>
            <a:off x="116883" y="3953558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Äitiys-/</a:t>
            </a:r>
          </a:p>
          <a:p>
            <a:r>
              <a:rPr lang="fi-FI" sz="1400" b="1" dirty="0">
                <a:solidFill>
                  <a:schemeClr val="tx1"/>
                </a:solidFill>
              </a:rPr>
              <a:t>lastenneuvola</a:t>
            </a:r>
          </a:p>
        </p:txBody>
      </p:sp>
      <p:sp>
        <p:nvSpPr>
          <p:cNvPr id="103" name="Suorakulmio: Pyöristetyt kulmat 102">
            <a:extLst>
              <a:ext uri="{FF2B5EF4-FFF2-40B4-BE49-F238E27FC236}">
                <a16:creationId xmlns:a16="http://schemas.microsoft.com/office/drawing/2014/main" id="{03DEE27D-3782-71FC-C937-959DE76E885C}"/>
              </a:ext>
            </a:extLst>
          </p:cNvPr>
          <p:cNvSpPr/>
          <p:nvPr/>
        </p:nvSpPr>
        <p:spPr>
          <a:xfrm>
            <a:off x="127642" y="5597602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solidFill>
                  <a:schemeClr val="tx1"/>
                </a:solidFill>
              </a:rPr>
              <a:t>Avosairaanhoito</a:t>
            </a:r>
          </a:p>
        </p:txBody>
      </p:sp>
      <p:sp>
        <p:nvSpPr>
          <p:cNvPr id="104" name="Vuokaaviosymboli: Liitin 103">
            <a:extLst>
              <a:ext uri="{FF2B5EF4-FFF2-40B4-BE49-F238E27FC236}">
                <a16:creationId xmlns:a16="http://schemas.microsoft.com/office/drawing/2014/main" id="{8D79BF23-E204-691C-FFAF-FC4EEB4A84F3}"/>
              </a:ext>
            </a:extLst>
          </p:cNvPr>
          <p:cNvSpPr/>
          <p:nvPr/>
        </p:nvSpPr>
        <p:spPr>
          <a:xfrm>
            <a:off x="1753200" y="5679671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5" name="Vuokaaviosymboli: Liitin 104">
            <a:extLst>
              <a:ext uri="{FF2B5EF4-FFF2-40B4-BE49-F238E27FC236}">
                <a16:creationId xmlns:a16="http://schemas.microsoft.com/office/drawing/2014/main" id="{50FFF8D8-95E1-3996-0463-22E7853CA65F}"/>
              </a:ext>
            </a:extLst>
          </p:cNvPr>
          <p:cNvSpPr/>
          <p:nvPr/>
        </p:nvSpPr>
        <p:spPr>
          <a:xfrm>
            <a:off x="1753200" y="4044862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Vuokaaviosymboli: Liitin 105">
            <a:extLst>
              <a:ext uri="{FF2B5EF4-FFF2-40B4-BE49-F238E27FC236}">
                <a16:creationId xmlns:a16="http://schemas.microsoft.com/office/drawing/2014/main" id="{40A3DA0E-12FC-17FF-0AEC-9DECC69989EB}"/>
              </a:ext>
            </a:extLst>
          </p:cNvPr>
          <p:cNvSpPr/>
          <p:nvPr/>
        </p:nvSpPr>
        <p:spPr>
          <a:xfrm>
            <a:off x="1752926" y="2329839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Vuokaaviosymboli: Liitin 106">
            <a:extLst>
              <a:ext uri="{FF2B5EF4-FFF2-40B4-BE49-F238E27FC236}">
                <a16:creationId xmlns:a16="http://schemas.microsoft.com/office/drawing/2014/main" id="{63D4C4CA-1AA1-A894-861E-B530A3A21F5D}"/>
              </a:ext>
            </a:extLst>
          </p:cNvPr>
          <p:cNvSpPr/>
          <p:nvPr/>
        </p:nvSpPr>
        <p:spPr>
          <a:xfrm>
            <a:off x="1754560" y="694502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9" name="Yhdistin: Kaareva 108">
            <a:extLst>
              <a:ext uri="{FF2B5EF4-FFF2-40B4-BE49-F238E27FC236}">
                <a16:creationId xmlns:a16="http://schemas.microsoft.com/office/drawing/2014/main" id="{906C4485-87C5-2607-2A84-FE0926EB9AE6}"/>
              </a:ext>
            </a:extLst>
          </p:cNvPr>
          <p:cNvCxnSpPr>
            <a:cxnSpLocks/>
            <a:stCxn id="91" idx="2"/>
            <a:endCxn id="103" idx="0"/>
          </p:cNvCxnSpPr>
          <p:nvPr/>
        </p:nvCxnSpPr>
        <p:spPr>
          <a:xfrm rot="5400000">
            <a:off x="2793720" y="3006799"/>
            <a:ext cx="1034265" cy="414734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uora yhdysviiva 115">
            <a:extLst>
              <a:ext uri="{FF2B5EF4-FFF2-40B4-BE49-F238E27FC236}">
                <a16:creationId xmlns:a16="http://schemas.microsoft.com/office/drawing/2014/main" id="{B733D865-B17D-455A-8AE3-BFA243A861E9}"/>
              </a:ext>
            </a:extLst>
          </p:cNvPr>
          <p:cNvCxnSpPr>
            <a:cxnSpLocks/>
          </p:cNvCxnSpPr>
          <p:nvPr/>
        </p:nvCxnSpPr>
        <p:spPr>
          <a:xfrm flipH="1">
            <a:off x="2458309" y="5898256"/>
            <a:ext cx="513809" cy="1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kstiruutu 117">
            <a:extLst>
              <a:ext uri="{FF2B5EF4-FFF2-40B4-BE49-F238E27FC236}">
                <a16:creationId xmlns:a16="http://schemas.microsoft.com/office/drawing/2014/main" id="{7F85471A-484F-9DB3-CDA3-C0A5B7564E08}"/>
              </a:ext>
            </a:extLst>
          </p:cNvPr>
          <p:cNvSpPr txBox="1"/>
          <p:nvPr/>
        </p:nvSpPr>
        <p:spPr>
          <a:xfrm>
            <a:off x="3045642" y="5536047"/>
            <a:ext cx="1557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Sairastettu raskausajan diabetes</a:t>
            </a:r>
          </a:p>
        </p:txBody>
      </p:sp>
      <p:sp>
        <p:nvSpPr>
          <p:cNvPr id="119" name="Tekstiruutu 118">
            <a:extLst>
              <a:ext uri="{FF2B5EF4-FFF2-40B4-BE49-F238E27FC236}">
                <a16:creationId xmlns:a16="http://schemas.microsoft.com/office/drawing/2014/main" id="{52DA0A00-06CE-83C4-6DB1-D642B10A2FE4}"/>
              </a:ext>
            </a:extLst>
          </p:cNvPr>
          <p:cNvSpPr txBox="1"/>
          <p:nvPr/>
        </p:nvSpPr>
        <p:spPr>
          <a:xfrm>
            <a:off x="4986055" y="5536047"/>
            <a:ext cx="2485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Kutsu 3 vuoden kohdalla sokerirasitukseen ja sähköinen terveystarkastus</a:t>
            </a:r>
          </a:p>
        </p:txBody>
      </p:sp>
      <p:cxnSp>
        <p:nvCxnSpPr>
          <p:cNvPr id="123" name="Suora nuoliyhdysviiva 122">
            <a:extLst>
              <a:ext uri="{FF2B5EF4-FFF2-40B4-BE49-F238E27FC236}">
                <a16:creationId xmlns:a16="http://schemas.microsoft.com/office/drawing/2014/main" id="{163E9E3A-EE4E-2544-5297-54BB0B935712}"/>
              </a:ext>
            </a:extLst>
          </p:cNvPr>
          <p:cNvCxnSpPr>
            <a:stCxn id="118" idx="3"/>
            <a:endCxn id="119" idx="1"/>
          </p:cNvCxnSpPr>
          <p:nvPr/>
        </p:nvCxnSpPr>
        <p:spPr>
          <a:xfrm>
            <a:off x="4602958" y="5905379"/>
            <a:ext cx="3830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kstiruutu 126">
            <a:extLst>
              <a:ext uri="{FF2B5EF4-FFF2-40B4-BE49-F238E27FC236}">
                <a16:creationId xmlns:a16="http://schemas.microsoft.com/office/drawing/2014/main" id="{E1C723A1-FD85-B749-8818-DD508853197C}"/>
              </a:ext>
            </a:extLst>
          </p:cNvPr>
          <p:cNvSpPr txBox="1"/>
          <p:nvPr/>
        </p:nvSpPr>
        <p:spPr>
          <a:xfrm>
            <a:off x="7653899" y="5536047"/>
            <a:ext cx="1392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Poikkeava tulos</a:t>
            </a:r>
          </a:p>
        </p:txBody>
      </p:sp>
      <p:sp>
        <p:nvSpPr>
          <p:cNvPr id="128" name="Tekstiruutu 127">
            <a:extLst>
              <a:ext uri="{FF2B5EF4-FFF2-40B4-BE49-F238E27FC236}">
                <a16:creationId xmlns:a16="http://schemas.microsoft.com/office/drawing/2014/main" id="{A983AB64-7124-DB76-C83C-5912E622FFE6}"/>
              </a:ext>
            </a:extLst>
          </p:cNvPr>
          <p:cNvSpPr txBox="1"/>
          <p:nvPr/>
        </p:nvSpPr>
        <p:spPr>
          <a:xfrm>
            <a:off x="7665591" y="5929634"/>
            <a:ext cx="138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/>
              <a:t>Normaali tulos</a:t>
            </a:r>
          </a:p>
        </p:txBody>
      </p:sp>
      <p:cxnSp>
        <p:nvCxnSpPr>
          <p:cNvPr id="130" name="Suora nuoliyhdysviiva 129">
            <a:extLst>
              <a:ext uri="{FF2B5EF4-FFF2-40B4-BE49-F238E27FC236}">
                <a16:creationId xmlns:a16="http://schemas.microsoft.com/office/drawing/2014/main" id="{230E8F1C-F834-3AD1-3C4B-E9CA10E00F2E}"/>
              </a:ext>
            </a:extLst>
          </p:cNvPr>
          <p:cNvCxnSpPr>
            <a:cxnSpLocks/>
            <a:stCxn id="119" idx="3"/>
            <a:endCxn id="127" idx="1"/>
          </p:cNvCxnSpPr>
          <p:nvPr/>
        </p:nvCxnSpPr>
        <p:spPr>
          <a:xfrm flipV="1">
            <a:off x="7471761" y="5689936"/>
            <a:ext cx="182138" cy="215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Suora nuoliyhdysviiva 131">
            <a:extLst>
              <a:ext uri="{FF2B5EF4-FFF2-40B4-BE49-F238E27FC236}">
                <a16:creationId xmlns:a16="http://schemas.microsoft.com/office/drawing/2014/main" id="{E67CE1EE-15A1-08B5-1D9B-D5FA9DCA3495}"/>
              </a:ext>
            </a:extLst>
          </p:cNvPr>
          <p:cNvCxnSpPr>
            <a:cxnSpLocks/>
            <a:stCxn id="119" idx="3"/>
            <a:endCxn id="128" idx="1"/>
          </p:cNvCxnSpPr>
          <p:nvPr/>
        </p:nvCxnSpPr>
        <p:spPr>
          <a:xfrm>
            <a:off x="7471761" y="5905379"/>
            <a:ext cx="193830" cy="178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Suorakulmio: Pyöristetyt kulmat 132">
            <a:extLst>
              <a:ext uri="{FF2B5EF4-FFF2-40B4-BE49-F238E27FC236}">
                <a16:creationId xmlns:a16="http://schemas.microsoft.com/office/drawing/2014/main" id="{F70A5FB8-5308-33B6-5E57-48825C8DF6A0}"/>
              </a:ext>
            </a:extLst>
          </p:cNvPr>
          <p:cNvSpPr/>
          <p:nvPr/>
        </p:nvSpPr>
        <p:spPr>
          <a:xfrm>
            <a:off x="9828058" y="5050126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fi-FI" sz="1400" b="1" dirty="0">
                <a:solidFill>
                  <a:schemeClr val="tx1"/>
                </a:solidFill>
              </a:rPr>
              <a:t>Hoitajan ja lääkärin vastaanotto</a:t>
            </a:r>
          </a:p>
        </p:txBody>
      </p:sp>
      <p:sp>
        <p:nvSpPr>
          <p:cNvPr id="134" name="Vuokaaviosymboli: Liitin 133">
            <a:extLst>
              <a:ext uri="{FF2B5EF4-FFF2-40B4-BE49-F238E27FC236}">
                <a16:creationId xmlns:a16="http://schemas.microsoft.com/office/drawing/2014/main" id="{F2A757E3-EDB2-D96C-D5B7-B5B8D5CFB517}"/>
              </a:ext>
            </a:extLst>
          </p:cNvPr>
          <p:cNvSpPr/>
          <p:nvPr/>
        </p:nvSpPr>
        <p:spPr>
          <a:xfrm>
            <a:off x="9906739" y="5141430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6" name="Suorakulmio: Pyöristetyt kulmat 135">
            <a:extLst>
              <a:ext uri="{FF2B5EF4-FFF2-40B4-BE49-F238E27FC236}">
                <a16:creationId xmlns:a16="http://schemas.microsoft.com/office/drawing/2014/main" id="{512BD2B1-FA1F-E5C1-6791-805A3E1B7051}"/>
              </a:ext>
            </a:extLst>
          </p:cNvPr>
          <p:cNvSpPr/>
          <p:nvPr/>
        </p:nvSpPr>
        <p:spPr>
          <a:xfrm>
            <a:off x="9845281" y="5938719"/>
            <a:ext cx="2219077" cy="6398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fi-FI" sz="1400" b="1" dirty="0">
                <a:solidFill>
                  <a:schemeClr val="tx1"/>
                </a:solidFill>
              </a:rPr>
              <a:t>Jatkoseurannasta huolehtii asiakas</a:t>
            </a:r>
          </a:p>
        </p:txBody>
      </p:sp>
      <p:sp>
        <p:nvSpPr>
          <p:cNvPr id="137" name="Vuokaaviosymboli: Liitin 136">
            <a:extLst>
              <a:ext uri="{FF2B5EF4-FFF2-40B4-BE49-F238E27FC236}">
                <a16:creationId xmlns:a16="http://schemas.microsoft.com/office/drawing/2014/main" id="{FDB7F3AC-3998-484F-1F2B-9E35EDFD48DF}"/>
              </a:ext>
            </a:extLst>
          </p:cNvPr>
          <p:cNvSpPr/>
          <p:nvPr/>
        </p:nvSpPr>
        <p:spPr>
          <a:xfrm>
            <a:off x="9907200" y="6030023"/>
            <a:ext cx="457200" cy="45720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9" name="Suora nuoliyhdysviiva 138">
            <a:extLst>
              <a:ext uri="{FF2B5EF4-FFF2-40B4-BE49-F238E27FC236}">
                <a16:creationId xmlns:a16="http://schemas.microsoft.com/office/drawing/2014/main" id="{B5792B28-A6B9-86F0-F59F-1A58EC523085}"/>
              </a:ext>
            </a:extLst>
          </p:cNvPr>
          <p:cNvCxnSpPr>
            <a:cxnSpLocks/>
            <a:stCxn id="127" idx="3"/>
            <a:endCxn id="133" idx="1"/>
          </p:cNvCxnSpPr>
          <p:nvPr/>
        </p:nvCxnSpPr>
        <p:spPr>
          <a:xfrm flipV="1">
            <a:off x="9046493" y="5370031"/>
            <a:ext cx="781565" cy="31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uora nuoliyhdysviiva 140">
            <a:extLst>
              <a:ext uri="{FF2B5EF4-FFF2-40B4-BE49-F238E27FC236}">
                <a16:creationId xmlns:a16="http://schemas.microsoft.com/office/drawing/2014/main" id="{BF58C658-D590-F423-6F26-AAD886F6A2C5}"/>
              </a:ext>
            </a:extLst>
          </p:cNvPr>
          <p:cNvCxnSpPr>
            <a:cxnSpLocks/>
            <a:stCxn id="128" idx="3"/>
            <a:endCxn id="136" idx="1"/>
          </p:cNvCxnSpPr>
          <p:nvPr/>
        </p:nvCxnSpPr>
        <p:spPr>
          <a:xfrm>
            <a:off x="9046492" y="6083523"/>
            <a:ext cx="798789" cy="175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382342"/>
      </p:ext>
    </p:extLst>
  </p:cSld>
  <p:clrMapOvr>
    <a:masterClrMapping/>
  </p:clrMapOvr>
</p:sld>
</file>

<file path=ppt/theme/theme1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Keski-Suomen_hyvinvointialue 13042023_pienennetty.potx" id="{DAAD4013-A8E9-48C5-BF93-6F9CCB81C89B}" vid="{B44C82A6-539B-4128-9363-3BE6458AD37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</Words>
  <Application>Microsoft Office PowerPoint</Application>
  <PresentationFormat>Laajakuva</PresentationFormat>
  <Paragraphs>34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Hyvaks-teema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2023-05-23T04:50:06Z</dcterms:created>
  <dcterms:modified xsi:type="dcterms:W3CDTF">2023-07-05T11:16:31Z</dcterms:modified>
</cp:coreProperties>
</file>