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358" r:id="rId2"/>
    <p:sldId id="378" r:id="rId3"/>
    <p:sldId id="256" r:id="rId4"/>
    <p:sldId id="464" r:id="rId5"/>
    <p:sldId id="269" r:id="rId6"/>
    <p:sldId id="340" r:id="rId7"/>
    <p:sldId id="432" r:id="rId8"/>
    <p:sldId id="396" r:id="rId9"/>
    <p:sldId id="433" r:id="rId10"/>
    <p:sldId id="346" r:id="rId11"/>
    <p:sldId id="362" r:id="rId12"/>
    <p:sldId id="434" r:id="rId13"/>
    <p:sldId id="435" r:id="rId14"/>
    <p:sldId id="436" r:id="rId15"/>
    <p:sldId id="437" r:id="rId16"/>
    <p:sldId id="257" r:id="rId17"/>
    <p:sldId id="379" r:id="rId18"/>
    <p:sldId id="382" r:id="rId19"/>
    <p:sldId id="438" r:id="rId20"/>
    <p:sldId id="439" r:id="rId21"/>
    <p:sldId id="440" r:id="rId22"/>
    <p:sldId id="441" r:id="rId23"/>
    <p:sldId id="442" r:id="rId24"/>
    <p:sldId id="443" r:id="rId25"/>
    <p:sldId id="465" r:id="rId26"/>
    <p:sldId id="444" r:id="rId27"/>
    <p:sldId id="348" r:id="rId28"/>
    <p:sldId id="445" r:id="rId29"/>
    <p:sldId id="446" r:id="rId30"/>
    <p:sldId id="447" r:id="rId31"/>
    <p:sldId id="448" r:id="rId32"/>
    <p:sldId id="449" r:id="rId33"/>
    <p:sldId id="450" r:id="rId34"/>
    <p:sldId id="451" r:id="rId35"/>
    <p:sldId id="452" r:id="rId36"/>
    <p:sldId id="453" r:id="rId37"/>
    <p:sldId id="376" r:id="rId38"/>
    <p:sldId id="418" r:id="rId39"/>
    <p:sldId id="430" r:id="rId40"/>
    <p:sldId id="454" r:id="rId41"/>
    <p:sldId id="276" r:id="rId42"/>
    <p:sldId id="308" r:id="rId43"/>
    <p:sldId id="285" r:id="rId44"/>
    <p:sldId id="423" r:id="rId45"/>
    <p:sldId id="275" r:id="rId46"/>
    <p:sldId id="265" r:id="rId47"/>
    <p:sldId id="284" r:id="rId48"/>
    <p:sldId id="429" r:id="rId49"/>
    <p:sldId id="261" r:id="rId50"/>
    <p:sldId id="424" r:id="rId51"/>
    <p:sldId id="427" r:id="rId52"/>
    <p:sldId id="425" r:id="rId53"/>
    <p:sldId id="426" r:id="rId54"/>
    <p:sldId id="428" r:id="rId55"/>
    <p:sldId id="259" r:id="rId56"/>
    <p:sldId id="422" r:id="rId57"/>
    <p:sldId id="410" r:id="rId58"/>
    <p:sldId id="431" r:id="rId59"/>
    <p:sldId id="403" r:id="rId60"/>
    <p:sldId id="402" r:id="rId61"/>
    <p:sldId id="404" r:id="rId62"/>
    <p:sldId id="405" r:id="rId63"/>
    <p:sldId id="406" r:id="rId64"/>
    <p:sldId id="407" r:id="rId65"/>
    <p:sldId id="408" r:id="rId66"/>
    <p:sldId id="455" r:id="rId67"/>
    <p:sldId id="456" r:id="rId68"/>
    <p:sldId id="457" r:id="rId69"/>
    <p:sldId id="458" r:id="rId70"/>
    <p:sldId id="459" r:id="rId71"/>
    <p:sldId id="460" r:id="rId72"/>
    <p:sldId id="461" r:id="rId73"/>
    <p:sldId id="374" r:id="rId74"/>
    <p:sldId id="462" r:id="rId75"/>
    <p:sldId id="463" r:id="rId7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900F8C-B44D-40BF-A738-AED5488AF77C}" type="doc">
      <dgm:prSet loTypeId="urn:microsoft.com/office/officeart/2005/8/layout/vList5" loCatId="list" qsTypeId="urn:microsoft.com/office/officeart/2005/8/quickstyle/simple2" qsCatId="simple" csTypeId="urn:microsoft.com/office/officeart/2005/8/colors/colorful3" csCatId="colorful" phldr="1"/>
      <dgm:spPr/>
      <dgm:t>
        <a:bodyPr/>
        <a:lstStyle/>
        <a:p>
          <a:endParaRPr lang="en-US"/>
        </a:p>
      </dgm:t>
    </dgm:pt>
    <dgm:pt modelId="{2E324447-C7E5-42A2-8539-04A7815F7FE3}">
      <dgm:prSet/>
      <dgm:spPr/>
      <dgm:t>
        <a:bodyPr/>
        <a:lstStyle/>
        <a:p>
          <a:r>
            <a:rPr lang="fi-FI" b="1">
              <a:latin typeface="Arial" panose="020B0604020202020204" pitchFamily="34" charset="0"/>
              <a:cs typeface="Arial" panose="020B0604020202020204" pitchFamily="34" charset="0"/>
            </a:rPr>
            <a:t>Näkemällä oppiminen</a:t>
          </a:r>
          <a:endParaRPr lang="en-US">
            <a:latin typeface="Arial" panose="020B0604020202020204" pitchFamily="34" charset="0"/>
            <a:cs typeface="Arial" panose="020B0604020202020204" pitchFamily="34" charset="0"/>
          </a:endParaRPr>
        </a:p>
      </dgm:t>
    </dgm:pt>
    <dgm:pt modelId="{69B295BA-0689-4F68-A326-E438D34D476E}" type="parTrans" cxnId="{4023529A-1AA4-4B24-A063-F2B163523CDE}">
      <dgm:prSet/>
      <dgm:spPr/>
      <dgm:t>
        <a:bodyPr/>
        <a:lstStyle/>
        <a:p>
          <a:endParaRPr lang="en-US"/>
        </a:p>
      </dgm:t>
    </dgm:pt>
    <dgm:pt modelId="{F1756DEA-BCDC-43D6-9E13-729437CA8F1E}" type="sibTrans" cxnId="{4023529A-1AA4-4B24-A063-F2B163523CDE}">
      <dgm:prSet/>
      <dgm:spPr/>
      <dgm:t>
        <a:bodyPr/>
        <a:lstStyle/>
        <a:p>
          <a:endParaRPr lang="en-US"/>
        </a:p>
      </dgm:t>
    </dgm:pt>
    <dgm:pt modelId="{D245843E-315B-48A2-843F-E31937807903}">
      <dgm:prSet custT="1"/>
      <dgm:spPr/>
      <dgm:t>
        <a:bodyPr/>
        <a:lstStyle/>
        <a:p>
          <a:pPr marL="171450" lvl="1" indent="-171450" algn="l" defTabSz="844550">
            <a:lnSpc>
              <a:spcPct val="90000"/>
            </a:lnSpc>
            <a:spcBef>
              <a:spcPct val="0"/>
            </a:spcBef>
            <a:spcAft>
              <a:spcPct val="15000"/>
            </a:spcAft>
            <a:buChar char="•"/>
          </a:pPr>
          <a:r>
            <a:rPr lang="fi-FI" sz="1900" kern="1200">
              <a:solidFill>
                <a:prstClr val="black">
                  <a:hueOff val="0"/>
                  <a:satOff val="0"/>
                  <a:lumOff val="0"/>
                  <a:alphaOff val="0"/>
                </a:prstClr>
              </a:solidFill>
              <a:latin typeface="Arial" panose="020B0604020202020204" pitchFamily="34" charset="0"/>
              <a:ea typeface="+mn-ea"/>
              <a:cs typeface="Arial" panose="020B0604020202020204" pitchFamily="34" charset="0"/>
            </a:rPr>
            <a:t>Visuaalinen</a:t>
          </a:r>
          <a:endParaRPr lang="en-US" sz="190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6EEBE892-50EC-45D3-A0EC-27894E4A62E5}" type="parTrans" cxnId="{C41C2D8B-B884-4D99-9CFB-52961D64CB81}">
      <dgm:prSet/>
      <dgm:spPr/>
      <dgm:t>
        <a:bodyPr/>
        <a:lstStyle/>
        <a:p>
          <a:endParaRPr lang="en-US"/>
        </a:p>
      </dgm:t>
    </dgm:pt>
    <dgm:pt modelId="{38D00476-F702-480D-9712-60367BF59CAE}" type="sibTrans" cxnId="{C41C2D8B-B884-4D99-9CFB-52961D64CB81}">
      <dgm:prSet/>
      <dgm:spPr/>
      <dgm:t>
        <a:bodyPr/>
        <a:lstStyle/>
        <a:p>
          <a:endParaRPr lang="en-US"/>
        </a:p>
      </dgm:t>
    </dgm:pt>
    <dgm:pt modelId="{9D213CEC-093B-4E97-BD5A-B9DE41A82110}">
      <dgm:prSet custT="1"/>
      <dgm:spPr/>
      <dgm:t>
        <a:bodyPr/>
        <a:lstStyle/>
        <a:p>
          <a:pPr marL="171450" lvl="1" indent="-171450" algn="l" defTabSz="844550">
            <a:lnSpc>
              <a:spcPct val="90000"/>
            </a:lnSpc>
            <a:spcBef>
              <a:spcPct val="0"/>
            </a:spcBef>
            <a:spcAft>
              <a:spcPct val="15000"/>
            </a:spcAft>
            <a:buChar char="•"/>
          </a:pPr>
          <a:r>
            <a:rPr lang="fi-FI" sz="1900" kern="1200">
              <a:solidFill>
                <a:prstClr val="black">
                  <a:hueOff val="0"/>
                  <a:satOff val="0"/>
                  <a:lumOff val="0"/>
                  <a:alphaOff val="0"/>
                </a:prstClr>
              </a:solidFill>
              <a:latin typeface="Arial" panose="020B0604020202020204" pitchFamily="34" charset="0"/>
              <a:ea typeface="+mn-ea"/>
              <a:cs typeface="Arial" panose="020B0604020202020204" pitchFamily="34" charset="0"/>
            </a:rPr>
            <a:t>Opitaan kuvien, lukemisen, piirtämisen, kirjoittamisen kautta </a:t>
          </a:r>
          <a:endParaRPr lang="en-US" sz="190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6F51194E-31A3-4DD3-99D9-F1C0DC9972D7}" type="parTrans" cxnId="{5600FE29-9E4D-4CA0-8605-DF03764DD612}">
      <dgm:prSet/>
      <dgm:spPr/>
      <dgm:t>
        <a:bodyPr/>
        <a:lstStyle/>
        <a:p>
          <a:endParaRPr lang="en-US"/>
        </a:p>
      </dgm:t>
    </dgm:pt>
    <dgm:pt modelId="{E3812D41-3C00-4455-B5AC-B76048A77321}" type="sibTrans" cxnId="{5600FE29-9E4D-4CA0-8605-DF03764DD612}">
      <dgm:prSet/>
      <dgm:spPr/>
      <dgm:t>
        <a:bodyPr/>
        <a:lstStyle/>
        <a:p>
          <a:endParaRPr lang="en-US"/>
        </a:p>
      </dgm:t>
    </dgm:pt>
    <dgm:pt modelId="{D6358D30-04F1-4462-9B1F-FB921B674401}">
      <dgm:prSet custT="1"/>
      <dgm:spPr/>
      <dgm:t>
        <a:bodyPr/>
        <a:lstStyle/>
        <a:p>
          <a:pPr marL="171450" lvl="1" indent="-171450" algn="l" defTabSz="844550">
            <a:lnSpc>
              <a:spcPct val="90000"/>
            </a:lnSpc>
            <a:spcBef>
              <a:spcPct val="0"/>
            </a:spcBef>
            <a:spcAft>
              <a:spcPct val="15000"/>
            </a:spcAft>
            <a:buChar char="•"/>
          </a:pPr>
          <a:r>
            <a:rPr lang="fi-FI" sz="1900" kern="1200">
              <a:solidFill>
                <a:prstClr val="black">
                  <a:hueOff val="0"/>
                  <a:satOff val="0"/>
                  <a:lumOff val="0"/>
                  <a:alphaOff val="0"/>
                </a:prstClr>
              </a:solidFill>
              <a:latin typeface="Arial" panose="020B0604020202020204" pitchFamily="34" charset="0"/>
              <a:ea typeface="+mn-ea"/>
              <a:cs typeface="Arial" panose="020B0604020202020204" pitchFamily="34" charset="0"/>
            </a:rPr>
            <a:t>Kokonaisuuksien hahmottaminen </a:t>
          </a:r>
          <a:endParaRPr lang="en-US" sz="190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478FC04A-5150-4F48-BDAC-239D58BCD12A}" type="parTrans" cxnId="{2D974DDD-CF31-44FB-BC2F-B00732DB7330}">
      <dgm:prSet/>
      <dgm:spPr/>
      <dgm:t>
        <a:bodyPr/>
        <a:lstStyle/>
        <a:p>
          <a:endParaRPr lang="en-US"/>
        </a:p>
      </dgm:t>
    </dgm:pt>
    <dgm:pt modelId="{B3C90067-06DC-4B26-B06C-773DA2F0D2FF}" type="sibTrans" cxnId="{2D974DDD-CF31-44FB-BC2F-B00732DB7330}">
      <dgm:prSet/>
      <dgm:spPr/>
      <dgm:t>
        <a:bodyPr/>
        <a:lstStyle/>
        <a:p>
          <a:endParaRPr lang="en-US"/>
        </a:p>
      </dgm:t>
    </dgm:pt>
    <dgm:pt modelId="{3A9C1708-10C0-4170-B937-2091ECE05637}">
      <dgm:prSet/>
      <dgm:spPr/>
      <dgm:t>
        <a:bodyPr/>
        <a:lstStyle/>
        <a:p>
          <a:r>
            <a:rPr lang="fi-FI" b="1">
              <a:latin typeface="Arial" panose="020B0604020202020204" pitchFamily="34" charset="0"/>
              <a:cs typeface="Arial" panose="020B0604020202020204" pitchFamily="34" charset="0"/>
            </a:rPr>
            <a:t>Kuulemalla oppiminen</a:t>
          </a:r>
          <a:endParaRPr lang="en-US">
            <a:latin typeface="Arial" panose="020B0604020202020204" pitchFamily="34" charset="0"/>
            <a:cs typeface="Arial" panose="020B0604020202020204" pitchFamily="34" charset="0"/>
          </a:endParaRPr>
        </a:p>
      </dgm:t>
    </dgm:pt>
    <dgm:pt modelId="{EC8A6862-7643-404C-B44C-F208FC7C141C}" type="parTrans" cxnId="{CD326D4C-3456-4442-AB31-6A9ED653CA29}">
      <dgm:prSet/>
      <dgm:spPr/>
      <dgm:t>
        <a:bodyPr/>
        <a:lstStyle/>
        <a:p>
          <a:endParaRPr lang="en-US"/>
        </a:p>
      </dgm:t>
    </dgm:pt>
    <dgm:pt modelId="{CD31D4AC-8DC5-4828-AB3D-A4D0FA2EDE6F}" type="sibTrans" cxnId="{CD326D4C-3456-4442-AB31-6A9ED653CA29}">
      <dgm:prSet/>
      <dgm:spPr/>
      <dgm:t>
        <a:bodyPr/>
        <a:lstStyle/>
        <a:p>
          <a:endParaRPr lang="en-US"/>
        </a:p>
      </dgm:t>
    </dgm:pt>
    <dgm:pt modelId="{846ECD16-7DAF-42E5-ADD9-86A4A738C51D}">
      <dgm:prSet/>
      <dgm:spPr/>
      <dgm:t>
        <a:bodyPr/>
        <a:lstStyle/>
        <a:p>
          <a:r>
            <a:rPr lang="fi-FI">
              <a:latin typeface="Arial" panose="020B0604020202020204" pitchFamily="34" charset="0"/>
              <a:cs typeface="Arial" panose="020B0604020202020204" pitchFamily="34" charset="0"/>
            </a:rPr>
            <a:t>Auditiivinen</a:t>
          </a:r>
          <a:endParaRPr lang="en-US">
            <a:latin typeface="Arial" panose="020B0604020202020204" pitchFamily="34" charset="0"/>
            <a:cs typeface="Arial" panose="020B0604020202020204" pitchFamily="34" charset="0"/>
          </a:endParaRPr>
        </a:p>
      </dgm:t>
    </dgm:pt>
    <dgm:pt modelId="{19B82B64-97D1-4ABE-AB44-5EA718889D2A}" type="parTrans" cxnId="{BD96A121-1DE4-4605-849C-28DD86058C27}">
      <dgm:prSet/>
      <dgm:spPr/>
      <dgm:t>
        <a:bodyPr/>
        <a:lstStyle/>
        <a:p>
          <a:endParaRPr lang="en-US"/>
        </a:p>
      </dgm:t>
    </dgm:pt>
    <dgm:pt modelId="{BF7D8261-EB14-402B-B2A2-E9B6FBAECD0F}" type="sibTrans" cxnId="{BD96A121-1DE4-4605-849C-28DD86058C27}">
      <dgm:prSet/>
      <dgm:spPr/>
      <dgm:t>
        <a:bodyPr/>
        <a:lstStyle/>
        <a:p>
          <a:endParaRPr lang="en-US"/>
        </a:p>
      </dgm:t>
    </dgm:pt>
    <dgm:pt modelId="{7BF86B2F-7EA0-4F79-876E-B931AEEA73BA}">
      <dgm:prSet/>
      <dgm:spPr/>
      <dgm:t>
        <a:bodyPr/>
        <a:lstStyle/>
        <a:p>
          <a:r>
            <a:rPr lang="fi-FI">
              <a:latin typeface="Arial" panose="020B0604020202020204" pitchFamily="34" charset="0"/>
              <a:cs typeface="Arial" panose="020B0604020202020204" pitchFamily="34" charset="0"/>
            </a:rPr>
            <a:t>Opitaan kuuntelemalla ja kertomalla/selittämällä asioita itselle/muille </a:t>
          </a:r>
          <a:endParaRPr lang="en-US">
            <a:latin typeface="Arial" panose="020B0604020202020204" pitchFamily="34" charset="0"/>
            <a:cs typeface="Arial" panose="020B0604020202020204" pitchFamily="34" charset="0"/>
          </a:endParaRPr>
        </a:p>
      </dgm:t>
    </dgm:pt>
    <dgm:pt modelId="{84105C14-188F-42DA-97F4-1F1F9249E4E3}" type="parTrans" cxnId="{F89EA15C-A660-40B2-8F2B-30092E3FA263}">
      <dgm:prSet/>
      <dgm:spPr/>
      <dgm:t>
        <a:bodyPr/>
        <a:lstStyle/>
        <a:p>
          <a:endParaRPr lang="en-US"/>
        </a:p>
      </dgm:t>
    </dgm:pt>
    <dgm:pt modelId="{50AFD1E4-A834-486E-A3AC-FF29518BFD9C}" type="sibTrans" cxnId="{F89EA15C-A660-40B2-8F2B-30092E3FA263}">
      <dgm:prSet/>
      <dgm:spPr/>
      <dgm:t>
        <a:bodyPr/>
        <a:lstStyle/>
        <a:p>
          <a:endParaRPr lang="en-US"/>
        </a:p>
      </dgm:t>
    </dgm:pt>
    <dgm:pt modelId="{FB78EC49-C846-41AF-823F-4A63D6F1D20E}">
      <dgm:prSet/>
      <dgm:spPr/>
      <dgm:t>
        <a:bodyPr/>
        <a:lstStyle/>
        <a:p>
          <a:r>
            <a:rPr lang="fi-FI" b="1">
              <a:latin typeface="Arial" panose="020B0604020202020204" pitchFamily="34" charset="0"/>
              <a:cs typeface="Arial" panose="020B0604020202020204" pitchFamily="34" charset="0"/>
            </a:rPr>
            <a:t>Tekemällä </a:t>
          </a:r>
          <a:r>
            <a:rPr lang="fi-FI" b="1" err="1">
              <a:latin typeface="Arial" panose="020B0604020202020204" pitchFamily="34" charset="0"/>
              <a:cs typeface="Arial" panose="020B0604020202020204" pitchFamily="34" charset="0"/>
            </a:rPr>
            <a:t>oppimiminen</a:t>
          </a:r>
          <a:endParaRPr lang="en-US">
            <a:latin typeface="Arial" panose="020B0604020202020204" pitchFamily="34" charset="0"/>
            <a:cs typeface="Arial" panose="020B0604020202020204" pitchFamily="34" charset="0"/>
          </a:endParaRPr>
        </a:p>
      </dgm:t>
    </dgm:pt>
    <dgm:pt modelId="{795E336D-4203-4789-B352-BB8C364B28F1}" type="parTrans" cxnId="{BDA1F294-039D-4932-8B0F-1B5097C606BD}">
      <dgm:prSet/>
      <dgm:spPr/>
      <dgm:t>
        <a:bodyPr/>
        <a:lstStyle/>
        <a:p>
          <a:endParaRPr lang="en-US"/>
        </a:p>
      </dgm:t>
    </dgm:pt>
    <dgm:pt modelId="{7F7DFFCD-EFF2-40C0-880D-046664637384}" type="sibTrans" cxnId="{BDA1F294-039D-4932-8B0F-1B5097C606BD}">
      <dgm:prSet/>
      <dgm:spPr/>
      <dgm:t>
        <a:bodyPr/>
        <a:lstStyle/>
        <a:p>
          <a:endParaRPr lang="en-US"/>
        </a:p>
      </dgm:t>
    </dgm:pt>
    <dgm:pt modelId="{2A923A99-D8B3-49F6-A31E-EE687268D9D8}">
      <dgm:prSet/>
      <dgm:spPr/>
      <dgm:t>
        <a:bodyPr/>
        <a:lstStyle/>
        <a:p>
          <a:r>
            <a:rPr lang="fi-FI">
              <a:latin typeface="Arial" panose="020B0604020202020204" pitchFamily="34" charset="0"/>
              <a:cs typeface="Arial" panose="020B0604020202020204" pitchFamily="34" charset="0"/>
            </a:rPr>
            <a:t>Tuntoaisti, tunteminen, toimiminen, tekeminen, tunnusteleminen, liikkuminen </a:t>
          </a:r>
          <a:endParaRPr lang="en-US">
            <a:latin typeface="Arial" panose="020B0604020202020204" pitchFamily="34" charset="0"/>
            <a:cs typeface="Arial" panose="020B0604020202020204" pitchFamily="34" charset="0"/>
          </a:endParaRPr>
        </a:p>
      </dgm:t>
    </dgm:pt>
    <dgm:pt modelId="{D26F17FF-A121-423E-9B7E-4389E0825E91}" type="parTrans" cxnId="{DE3BCFD0-25A1-42B2-8452-6045C4036B0D}">
      <dgm:prSet/>
      <dgm:spPr/>
      <dgm:t>
        <a:bodyPr/>
        <a:lstStyle/>
        <a:p>
          <a:endParaRPr lang="en-US"/>
        </a:p>
      </dgm:t>
    </dgm:pt>
    <dgm:pt modelId="{932D29C2-848C-4633-A5F7-8C99EBA79FC6}" type="sibTrans" cxnId="{DE3BCFD0-25A1-42B2-8452-6045C4036B0D}">
      <dgm:prSet/>
      <dgm:spPr/>
      <dgm:t>
        <a:bodyPr/>
        <a:lstStyle/>
        <a:p>
          <a:endParaRPr lang="en-US"/>
        </a:p>
      </dgm:t>
    </dgm:pt>
    <dgm:pt modelId="{AFEF89E7-7F1E-49D8-A97D-6FBF85F95E3E}">
      <dgm:prSet/>
      <dgm:spPr/>
      <dgm:t>
        <a:bodyPr/>
        <a:lstStyle/>
        <a:p>
          <a:r>
            <a:rPr lang="fi-FI">
              <a:latin typeface="Arial" panose="020B0604020202020204" pitchFamily="34" charset="0"/>
              <a:cs typeface="Arial" panose="020B0604020202020204" pitchFamily="34" charset="0"/>
            </a:rPr>
            <a:t>Opitaan tekemällä itse, konkreettinen tekeminen </a:t>
          </a:r>
          <a:endParaRPr lang="en-US">
            <a:latin typeface="Arial" panose="020B0604020202020204" pitchFamily="34" charset="0"/>
            <a:cs typeface="Arial" panose="020B0604020202020204" pitchFamily="34" charset="0"/>
          </a:endParaRPr>
        </a:p>
      </dgm:t>
    </dgm:pt>
    <dgm:pt modelId="{DD33F55E-96AC-400D-A4F0-99B9A6FFB30D}" type="parTrans" cxnId="{2B0B48F5-5CFD-467A-900A-955CDDB34780}">
      <dgm:prSet/>
      <dgm:spPr/>
      <dgm:t>
        <a:bodyPr/>
        <a:lstStyle/>
        <a:p>
          <a:endParaRPr lang="en-US"/>
        </a:p>
      </dgm:t>
    </dgm:pt>
    <dgm:pt modelId="{F3910D5B-4347-4ED4-8925-9858B5683547}" type="sibTrans" cxnId="{2B0B48F5-5CFD-467A-900A-955CDDB34780}">
      <dgm:prSet/>
      <dgm:spPr/>
      <dgm:t>
        <a:bodyPr/>
        <a:lstStyle/>
        <a:p>
          <a:endParaRPr lang="en-US"/>
        </a:p>
      </dgm:t>
    </dgm:pt>
    <dgm:pt modelId="{98CC49CC-8F76-4DB4-ABEA-FA6D763AFD8F}">
      <dgm:prSet/>
      <dgm:spPr/>
      <dgm:t>
        <a:bodyPr/>
        <a:lstStyle/>
        <a:p>
          <a:r>
            <a:rPr lang="en-US" err="1">
              <a:latin typeface="Arial" panose="020B0604020202020204" pitchFamily="34" charset="0"/>
              <a:cs typeface="Arial" panose="020B0604020202020204" pitchFamily="34" charset="0"/>
            </a:rPr>
            <a:t>Kinesteettinen</a:t>
          </a:r>
          <a:endParaRPr lang="en-US">
            <a:latin typeface="Arial" panose="020B0604020202020204" pitchFamily="34" charset="0"/>
            <a:cs typeface="Arial" panose="020B0604020202020204" pitchFamily="34" charset="0"/>
          </a:endParaRPr>
        </a:p>
      </dgm:t>
    </dgm:pt>
    <dgm:pt modelId="{3993212D-FB2F-4170-9BB0-C996C6F73C70}" type="parTrans" cxnId="{980E68E0-B41B-43D5-B119-FDD7E6AEA390}">
      <dgm:prSet/>
      <dgm:spPr/>
    </dgm:pt>
    <dgm:pt modelId="{BDB6E7BD-B3AD-4E05-8D52-2A6FE0014522}" type="sibTrans" cxnId="{980E68E0-B41B-43D5-B119-FDD7E6AEA390}">
      <dgm:prSet/>
      <dgm:spPr/>
    </dgm:pt>
    <dgm:pt modelId="{553F62D7-5E3C-46E8-90CA-051869121165}" type="pres">
      <dgm:prSet presAssocID="{61900F8C-B44D-40BF-A738-AED5488AF77C}" presName="Name0" presStyleCnt="0">
        <dgm:presLayoutVars>
          <dgm:dir/>
          <dgm:animLvl val="lvl"/>
          <dgm:resizeHandles val="exact"/>
        </dgm:presLayoutVars>
      </dgm:prSet>
      <dgm:spPr/>
    </dgm:pt>
    <dgm:pt modelId="{60415BE6-80A6-4FA7-B7A1-2D66A7E10AC9}" type="pres">
      <dgm:prSet presAssocID="{2E324447-C7E5-42A2-8539-04A7815F7FE3}" presName="linNode" presStyleCnt="0"/>
      <dgm:spPr/>
    </dgm:pt>
    <dgm:pt modelId="{D37C97CC-199A-47DA-8BCB-F16750C1097B}" type="pres">
      <dgm:prSet presAssocID="{2E324447-C7E5-42A2-8539-04A7815F7FE3}" presName="parentText" presStyleLbl="node1" presStyleIdx="0" presStyleCnt="3" custLinFactNeighborX="0" custLinFactNeighborY="-10957">
        <dgm:presLayoutVars>
          <dgm:chMax val="1"/>
          <dgm:bulletEnabled val="1"/>
        </dgm:presLayoutVars>
      </dgm:prSet>
      <dgm:spPr/>
    </dgm:pt>
    <dgm:pt modelId="{A9768038-D723-4DA7-829B-E95068F504D5}" type="pres">
      <dgm:prSet presAssocID="{2E324447-C7E5-42A2-8539-04A7815F7FE3}" presName="descendantText" presStyleLbl="alignAccFollowNode1" presStyleIdx="0" presStyleCnt="3">
        <dgm:presLayoutVars>
          <dgm:bulletEnabled val="1"/>
        </dgm:presLayoutVars>
      </dgm:prSet>
      <dgm:spPr/>
    </dgm:pt>
    <dgm:pt modelId="{FF8C7EB9-3799-4F44-9C2A-04B631981D5A}" type="pres">
      <dgm:prSet presAssocID="{F1756DEA-BCDC-43D6-9E13-729437CA8F1E}" presName="sp" presStyleCnt="0"/>
      <dgm:spPr/>
    </dgm:pt>
    <dgm:pt modelId="{E4507C98-FBDB-4E73-A367-E83A136E4E40}" type="pres">
      <dgm:prSet presAssocID="{3A9C1708-10C0-4170-B937-2091ECE05637}" presName="linNode" presStyleCnt="0"/>
      <dgm:spPr/>
    </dgm:pt>
    <dgm:pt modelId="{DF668BDD-7DE7-4E06-9D3C-71D8F54C742E}" type="pres">
      <dgm:prSet presAssocID="{3A9C1708-10C0-4170-B937-2091ECE05637}" presName="parentText" presStyleLbl="node1" presStyleIdx="1" presStyleCnt="3">
        <dgm:presLayoutVars>
          <dgm:chMax val="1"/>
          <dgm:bulletEnabled val="1"/>
        </dgm:presLayoutVars>
      </dgm:prSet>
      <dgm:spPr/>
    </dgm:pt>
    <dgm:pt modelId="{5EBE8E8C-1D1A-4306-82C5-8E62E26C6791}" type="pres">
      <dgm:prSet presAssocID="{3A9C1708-10C0-4170-B937-2091ECE05637}" presName="descendantText" presStyleLbl="alignAccFollowNode1" presStyleIdx="1" presStyleCnt="3">
        <dgm:presLayoutVars>
          <dgm:bulletEnabled val="1"/>
        </dgm:presLayoutVars>
      </dgm:prSet>
      <dgm:spPr/>
    </dgm:pt>
    <dgm:pt modelId="{0F4911FE-B0E3-4D46-B609-F620071BA904}" type="pres">
      <dgm:prSet presAssocID="{CD31D4AC-8DC5-4828-AB3D-A4D0FA2EDE6F}" presName="sp" presStyleCnt="0"/>
      <dgm:spPr/>
    </dgm:pt>
    <dgm:pt modelId="{BACA0F43-EF51-4450-905A-B03423EF61EF}" type="pres">
      <dgm:prSet presAssocID="{FB78EC49-C846-41AF-823F-4A63D6F1D20E}" presName="linNode" presStyleCnt="0"/>
      <dgm:spPr/>
    </dgm:pt>
    <dgm:pt modelId="{37C8F8EA-8A8E-4FBB-8BF7-B663C9475EBA}" type="pres">
      <dgm:prSet presAssocID="{FB78EC49-C846-41AF-823F-4A63D6F1D20E}" presName="parentText" presStyleLbl="node1" presStyleIdx="2" presStyleCnt="3">
        <dgm:presLayoutVars>
          <dgm:chMax val="1"/>
          <dgm:bulletEnabled val="1"/>
        </dgm:presLayoutVars>
      </dgm:prSet>
      <dgm:spPr/>
    </dgm:pt>
    <dgm:pt modelId="{9A008454-4AB7-4063-B207-EBB36AE0A4C9}" type="pres">
      <dgm:prSet presAssocID="{FB78EC49-C846-41AF-823F-4A63D6F1D20E}" presName="descendantText" presStyleLbl="alignAccFollowNode1" presStyleIdx="2" presStyleCnt="3">
        <dgm:presLayoutVars>
          <dgm:bulletEnabled val="1"/>
        </dgm:presLayoutVars>
      </dgm:prSet>
      <dgm:spPr/>
    </dgm:pt>
  </dgm:ptLst>
  <dgm:cxnLst>
    <dgm:cxn modelId="{39532009-BAE5-48A0-B174-51725A141253}" type="presOf" srcId="{3A9C1708-10C0-4170-B937-2091ECE05637}" destId="{DF668BDD-7DE7-4E06-9D3C-71D8F54C742E}" srcOrd="0" destOrd="0" presId="urn:microsoft.com/office/officeart/2005/8/layout/vList5"/>
    <dgm:cxn modelId="{3F21C712-BE6B-4760-BD17-0D281E05BFFA}" type="presOf" srcId="{D6358D30-04F1-4462-9B1F-FB921B674401}" destId="{A9768038-D723-4DA7-829B-E95068F504D5}" srcOrd="0" destOrd="2" presId="urn:microsoft.com/office/officeart/2005/8/layout/vList5"/>
    <dgm:cxn modelId="{89133B14-E81B-4C8A-9A6F-DF0C537AFF47}" type="presOf" srcId="{846ECD16-7DAF-42E5-ADD9-86A4A738C51D}" destId="{5EBE8E8C-1D1A-4306-82C5-8E62E26C6791}" srcOrd="0" destOrd="0" presId="urn:microsoft.com/office/officeart/2005/8/layout/vList5"/>
    <dgm:cxn modelId="{AFB46C15-D3F7-4CFF-A791-ABA452A182D1}" type="presOf" srcId="{AFEF89E7-7F1E-49D8-A97D-6FBF85F95E3E}" destId="{9A008454-4AB7-4063-B207-EBB36AE0A4C9}" srcOrd="0" destOrd="2" presId="urn:microsoft.com/office/officeart/2005/8/layout/vList5"/>
    <dgm:cxn modelId="{BD96A121-1DE4-4605-849C-28DD86058C27}" srcId="{3A9C1708-10C0-4170-B937-2091ECE05637}" destId="{846ECD16-7DAF-42E5-ADD9-86A4A738C51D}" srcOrd="0" destOrd="0" parTransId="{19B82B64-97D1-4ABE-AB44-5EA718889D2A}" sibTransId="{BF7D8261-EB14-402B-B2A2-E9B6FBAECD0F}"/>
    <dgm:cxn modelId="{5600FE29-9E4D-4CA0-8605-DF03764DD612}" srcId="{2E324447-C7E5-42A2-8539-04A7815F7FE3}" destId="{9D213CEC-093B-4E97-BD5A-B9DE41A82110}" srcOrd="1" destOrd="0" parTransId="{6F51194E-31A3-4DD3-99D9-F1C0DC9972D7}" sibTransId="{E3812D41-3C00-4455-B5AC-B76048A77321}"/>
    <dgm:cxn modelId="{F89EA15C-A660-40B2-8F2B-30092E3FA263}" srcId="{3A9C1708-10C0-4170-B937-2091ECE05637}" destId="{7BF86B2F-7EA0-4F79-876E-B931AEEA73BA}" srcOrd="1" destOrd="0" parTransId="{84105C14-188F-42DA-97F4-1F1F9249E4E3}" sibTransId="{50AFD1E4-A834-486E-A3AC-FF29518BFD9C}"/>
    <dgm:cxn modelId="{CD326D4C-3456-4442-AB31-6A9ED653CA29}" srcId="{61900F8C-B44D-40BF-A738-AED5488AF77C}" destId="{3A9C1708-10C0-4170-B937-2091ECE05637}" srcOrd="1" destOrd="0" parTransId="{EC8A6862-7643-404C-B44C-F208FC7C141C}" sibTransId="{CD31D4AC-8DC5-4828-AB3D-A4D0FA2EDE6F}"/>
    <dgm:cxn modelId="{E29A096E-6464-407A-9B98-FBD19D3B599E}" type="presOf" srcId="{2A923A99-D8B3-49F6-A31E-EE687268D9D8}" destId="{9A008454-4AB7-4063-B207-EBB36AE0A4C9}" srcOrd="0" destOrd="1" presId="urn:microsoft.com/office/officeart/2005/8/layout/vList5"/>
    <dgm:cxn modelId="{A30D6554-0638-4C94-99BE-A76552E648FE}" type="presOf" srcId="{98CC49CC-8F76-4DB4-ABEA-FA6D763AFD8F}" destId="{9A008454-4AB7-4063-B207-EBB36AE0A4C9}" srcOrd="0" destOrd="0" presId="urn:microsoft.com/office/officeart/2005/8/layout/vList5"/>
    <dgm:cxn modelId="{C41C2D8B-B884-4D99-9CFB-52961D64CB81}" srcId="{2E324447-C7E5-42A2-8539-04A7815F7FE3}" destId="{D245843E-315B-48A2-843F-E31937807903}" srcOrd="0" destOrd="0" parTransId="{6EEBE892-50EC-45D3-A0EC-27894E4A62E5}" sibTransId="{38D00476-F702-480D-9712-60367BF59CAE}"/>
    <dgm:cxn modelId="{BDA1F294-039D-4932-8B0F-1B5097C606BD}" srcId="{61900F8C-B44D-40BF-A738-AED5488AF77C}" destId="{FB78EC49-C846-41AF-823F-4A63D6F1D20E}" srcOrd="2" destOrd="0" parTransId="{795E336D-4203-4789-B352-BB8C364B28F1}" sibTransId="{7F7DFFCD-EFF2-40C0-880D-046664637384}"/>
    <dgm:cxn modelId="{4023529A-1AA4-4B24-A063-F2B163523CDE}" srcId="{61900F8C-B44D-40BF-A738-AED5488AF77C}" destId="{2E324447-C7E5-42A2-8539-04A7815F7FE3}" srcOrd="0" destOrd="0" parTransId="{69B295BA-0689-4F68-A326-E438D34D476E}" sibTransId="{F1756DEA-BCDC-43D6-9E13-729437CA8F1E}"/>
    <dgm:cxn modelId="{2A7A60AC-84DA-4B2A-99E1-DAB45F3C1B94}" type="presOf" srcId="{7BF86B2F-7EA0-4F79-876E-B931AEEA73BA}" destId="{5EBE8E8C-1D1A-4306-82C5-8E62E26C6791}" srcOrd="0" destOrd="1" presId="urn:microsoft.com/office/officeart/2005/8/layout/vList5"/>
    <dgm:cxn modelId="{C52A28AD-A242-4DED-BD55-777F25D4E0BD}" type="presOf" srcId="{FB78EC49-C846-41AF-823F-4A63D6F1D20E}" destId="{37C8F8EA-8A8E-4FBB-8BF7-B663C9475EBA}" srcOrd="0" destOrd="0" presId="urn:microsoft.com/office/officeart/2005/8/layout/vList5"/>
    <dgm:cxn modelId="{6387D5AE-9706-4167-A9ED-B7CB23FDC999}" type="presOf" srcId="{2E324447-C7E5-42A2-8539-04A7815F7FE3}" destId="{D37C97CC-199A-47DA-8BCB-F16750C1097B}" srcOrd="0" destOrd="0" presId="urn:microsoft.com/office/officeart/2005/8/layout/vList5"/>
    <dgm:cxn modelId="{DE3BCFD0-25A1-42B2-8452-6045C4036B0D}" srcId="{FB78EC49-C846-41AF-823F-4A63D6F1D20E}" destId="{2A923A99-D8B3-49F6-A31E-EE687268D9D8}" srcOrd="1" destOrd="0" parTransId="{D26F17FF-A121-423E-9B7E-4389E0825E91}" sibTransId="{932D29C2-848C-4633-A5F7-8C99EBA79FC6}"/>
    <dgm:cxn modelId="{2D974DDD-CF31-44FB-BC2F-B00732DB7330}" srcId="{2E324447-C7E5-42A2-8539-04A7815F7FE3}" destId="{D6358D30-04F1-4462-9B1F-FB921B674401}" srcOrd="2" destOrd="0" parTransId="{478FC04A-5150-4F48-BDAC-239D58BCD12A}" sibTransId="{B3C90067-06DC-4B26-B06C-773DA2F0D2FF}"/>
    <dgm:cxn modelId="{980E68E0-B41B-43D5-B119-FDD7E6AEA390}" srcId="{FB78EC49-C846-41AF-823F-4A63D6F1D20E}" destId="{98CC49CC-8F76-4DB4-ABEA-FA6D763AFD8F}" srcOrd="0" destOrd="0" parTransId="{3993212D-FB2F-4170-9BB0-C996C6F73C70}" sibTransId="{BDB6E7BD-B3AD-4E05-8D52-2A6FE0014522}"/>
    <dgm:cxn modelId="{1FF213E3-37E1-473A-BF61-648FCF0AFDBF}" type="presOf" srcId="{9D213CEC-093B-4E97-BD5A-B9DE41A82110}" destId="{A9768038-D723-4DA7-829B-E95068F504D5}" srcOrd="0" destOrd="1" presId="urn:microsoft.com/office/officeart/2005/8/layout/vList5"/>
    <dgm:cxn modelId="{CDD0C4E7-5949-4433-B9BC-B79BD6BB5534}" type="presOf" srcId="{D245843E-315B-48A2-843F-E31937807903}" destId="{A9768038-D723-4DA7-829B-E95068F504D5}" srcOrd="0" destOrd="0" presId="urn:microsoft.com/office/officeart/2005/8/layout/vList5"/>
    <dgm:cxn modelId="{2B0B48F5-5CFD-467A-900A-955CDDB34780}" srcId="{FB78EC49-C846-41AF-823F-4A63D6F1D20E}" destId="{AFEF89E7-7F1E-49D8-A97D-6FBF85F95E3E}" srcOrd="2" destOrd="0" parTransId="{DD33F55E-96AC-400D-A4F0-99B9A6FFB30D}" sibTransId="{F3910D5B-4347-4ED4-8925-9858B5683547}"/>
    <dgm:cxn modelId="{96D265F7-1F84-4B8D-A1F5-83B5C88DA8FB}" type="presOf" srcId="{61900F8C-B44D-40BF-A738-AED5488AF77C}" destId="{553F62D7-5E3C-46E8-90CA-051869121165}" srcOrd="0" destOrd="0" presId="urn:microsoft.com/office/officeart/2005/8/layout/vList5"/>
    <dgm:cxn modelId="{451AEB9B-25D9-4934-8B21-62CBB175D494}" type="presParOf" srcId="{553F62D7-5E3C-46E8-90CA-051869121165}" destId="{60415BE6-80A6-4FA7-B7A1-2D66A7E10AC9}" srcOrd="0" destOrd="0" presId="urn:microsoft.com/office/officeart/2005/8/layout/vList5"/>
    <dgm:cxn modelId="{39214D01-5697-4D10-8F06-3E54C4113E1A}" type="presParOf" srcId="{60415BE6-80A6-4FA7-B7A1-2D66A7E10AC9}" destId="{D37C97CC-199A-47DA-8BCB-F16750C1097B}" srcOrd="0" destOrd="0" presId="urn:microsoft.com/office/officeart/2005/8/layout/vList5"/>
    <dgm:cxn modelId="{39313DB5-8BDF-43AE-B644-2F290409458A}" type="presParOf" srcId="{60415BE6-80A6-4FA7-B7A1-2D66A7E10AC9}" destId="{A9768038-D723-4DA7-829B-E95068F504D5}" srcOrd="1" destOrd="0" presId="urn:microsoft.com/office/officeart/2005/8/layout/vList5"/>
    <dgm:cxn modelId="{6130B7E8-6511-4292-8964-D6D035028DF5}" type="presParOf" srcId="{553F62D7-5E3C-46E8-90CA-051869121165}" destId="{FF8C7EB9-3799-4F44-9C2A-04B631981D5A}" srcOrd="1" destOrd="0" presId="urn:microsoft.com/office/officeart/2005/8/layout/vList5"/>
    <dgm:cxn modelId="{C8F73C51-6434-4F3F-AF3D-E4137C1E3308}" type="presParOf" srcId="{553F62D7-5E3C-46E8-90CA-051869121165}" destId="{E4507C98-FBDB-4E73-A367-E83A136E4E40}" srcOrd="2" destOrd="0" presId="urn:microsoft.com/office/officeart/2005/8/layout/vList5"/>
    <dgm:cxn modelId="{1940B775-6649-4FC8-823D-24E0C86016FD}" type="presParOf" srcId="{E4507C98-FBDB-4E73-A367-E83A136E4E40}" destId="{DF668BDD-7DE7-4E06-9D3C-71D8F54C742E}" srcOrd="0" destOrd="0" presId="urn:microsoft.com/office/officeart/2005/8/layout/vList5"/>
    <dgm:cxn modelId="{922A2525-E438-45BC-A4BA-D99DFE90B342}" type="presParOf" srcId="{E4507C98-FBDB-4E73-A367-E83A136E4E40}" destId="{5EBE8E8C-1D1A-4306-82C5-8E62E26C6791}" srcOrd="1" destOrd="0" presId="urn:microsoft.com/office/officeart/2005/8/layout/vList5"/>
    <dgm:cxn modelId="{79FC6CE2-8AD9-4C8E-9A83-6693A402FC8C}" type="presParOf" srcId="{553F62D7-5E3C-46E8-90CA-051869121165}" destId="{0F4911FE-B0E3-4D46-B609-F620071BA904}" srcOrd="3" destOrd="0" presId="urn:microsoft.com/office/officeart/2005/8/layout/vList5"/>
    <dgm:cxn modelId="{08C59BE8-2C13-4136-80CA-796810DF5CEC}" type="presParOf" srcId="{553F62D7-5E3C-46E8-90CA-051869121165}" destId="{BACA0F43-EF51-4450-905A-B03423EF61EF}" srcOrd="4" destOrd="0" presId="urn:microsoft.com/office/officeart/2005/8/layout/vList5"/>
    <dgm:cxn modelId="{86B4137B-0D5F-4A0C-A949-D0E3EEFD1C30}" type="presParOf" srcId="{BACA0F43-EF51-4450-905A-B03423EF61EF}" destId="{37C8F8EA-8A8E-4FBB-8BF7-B663C9475EBA}" srcOrd="0" destOrd="0" presId="urn:microsoft.com/office/officeart/2005/8/layout/vList5"/>
    <dgm:cxn modelId="{8569797F-7FAB-4CD2-BDD3-1320D7C11008}" type="presParOf" srcId="{BACA0F43-EF51-4450-905A-B03423EF61EF}" destId="{9A008454-4AB7-4063-B207-EBB36AE0A4C9}"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3BDA76-32EF-4159-A467-D36395D9DEC8}" type="doc">
      <dgm:prSet loTypeId="urn:microsoft.com/office/officeart/2005/8/layout/cycle8" loCatId="cycle" qsTypeId="urn:microsoft.com/office/officeart/2005/8/quickstyle/simple1" qsCatId="simple" csTypeId="urn:microsoft.com/office/officeart/2005/8/colors/accent1_2" csCatId="accent1" phldr="1"/>
      <dgm:spPr/>
    </dgm:pt>
    <dgm:pt modelId="{4F62856B-DEF1-40EB-B557-1BAC0CC6994C}">
      <dgm:prSet phldrT="[Text]" custT="1"/>
      <dgm:spPr/>
      <dgm:t>
        <a:bodyPr/>
        <a:lstStyle/>
        <a:p>
          <a:pPr algn="l"/>
          <a:r>
            <a:rPr lang="fi-FI" sz="2000"/>
            <a:t>Yksi asia kerrallaan</a:t>
          </a:r>
        </a:p>
        <a:p>
          <a:pPr algn="l"/>
          <a:r>
            <a:rPr lang="fi-FI" sz="2000"/>
            <a:t>Anna aikaa</a:t>
          </a:r>
        </a:p>
        <a:p>
          <a:pPr algn="l"/>
          <a:r>
            <a:rPr lang="fi-FI" sz="2000"/>
            <a:t>Kertaa </a:t>
          </a:r>
        </a:p>
      </dgm:t>
    </dgm:pt>
    <dgm:pt modelId="{7CE9D1CA-39B2-432A-884B-B4C97956245E}" type="parTrans" cxnId="{80048BD0-63A5-4FFA-A561-4659450132F0}">
      <dgm:prSet/>
      <dgm:spPr/>
      <dgm:t>
        <a:bodyPr/>
        <a:lstStyle/>
        <a:p>
          <a:endParaRPr lang="fi-FI"/>
        </a:p>
      </dgm:t>
    </dgm:pt>
    <dgm:pt modelId="{4E90FB5A-1068-49DA-9888-FB2FA305CE6C}" type="sibTrans" cxnId="{80048BD0-63A5-4FFA-A561-4659450132F0}">
      <dgm:prSet/>
      <dgm:spPr/>
      <dgm:t>
        <a:bodyPr/>
        <a:lstStyle/>
        <a:p>
          <a:endParaRPr lang="fi-FI"/>
        </a:p>
      </dgm:t>
    </dgm:pt>
    <dgm:pt modelId="{7F1604C1-384E-4B60-8470-462E496C6FB6}">
      <dgm:prSet phldrT="[Text]" custT="1"/>
      <dgm:spPr/>
      <dgm:t>
        <a:bodyPr/>
        <a:lstStyle/>
        <a:p>
          <a:pPr algn="l"/>
          <a:r>
            <a:rPr lang="fi-FI" sz="2000"/>
            <a:t>Rauhoita tila </a:t>
          </a:r>
        </a:p>
        <a:p>
          <a:pPr algn="l"/>
          <a:r>
            <a:rPr lang="fi-FI" sz="2000"/>
            <a:t>Sulje häiriöt ulkopuolelle</a:t>
          </a:r>
        </a:p>
      </dgm:t>
    </dgm:pt>
    <dgm:pt modelId="{008921BA-79C1-4CF4-917A-ADE981C2C020}" type="parTrans" cxnId="{B9BB7763-A9DC-4416-8F53-9427B3AB7A06}">
      <dgm:prSet/>
      <dgm:spPr/>
      <dgm:t>
        <a:bodyPr/>
        <a:lstStyle/>
        <a:p>
          <a:endParaRPr lang="fi-FI"/>
        </a:p>
      </dgm:t>
    </dgm:pt>
    <dgm:pt modelId="{95549092-2D84-41CF-AA21-7C2CCAF0E3EB}" type="sibTrans" cxnId="{B9BB7763-A9DC-4416-8F53-9427B3AB7A06}">
      <dgm:prSet/>
      <dgm:spPr/>
      <dgm:t>
        <a:bodyPr/>
        <a:lstStyle/>
        <a:p>
          <a:endParaRPr lang="fi-FI"/>
        </a:p>
      </dgm:t>
    </dgm:pt>
    <dgm:pt modelId="{8EC7705D-BCC4-406C-B6D7-BE8F888A746A}">
      <dgm:prSet phldrT="[Text]" custT="1"/>
      <dgm:spPr/>
      <dgm:t>
        <a:bodyPr/>
        <a:lstStyle/>
        <a:p>
          <a:pPr algn="ctr"/>
          <a:r>
            <a:rPr lang="fi-FI" sz="2000"/>
            <a:t>Turvallinen tunne</a:t>
          </a:r>
        </a:p>
        <a:p>
          <a:pPr algn="ctr"/>
          <a:r>
            <a:rPr lang="fi-FI" sz="2000"/>
            <a:t>Luottamus</a:t>
          </a:r>
        </a:p>
        <a:p>
          <a:pPr algn="ctr"/>
          <a:r>
            <a:rPr lang="fi-FI" sz="2000"/>
            <a:t>Kuuntele</a:t>
          </a:r>
        </a:p>
        <a:p>
          <a:pPr algn="ctr"/>
          <a:r>
            <a:rPr lang="fi-FI" sz="2000"/>
            <a:t>Pyydä palautetta</a:t>
          </a:r>
        </a:p>
      </dgm:t>
    </dgm:pt>
    <dgm:pt modelId="{04D95628-58C8-47D2-8E08-64D19CA62451}" type="sibTrans" cxnId="{0A667C75-BE20-4222-8FA5-34E62328DD5A}">
      <dgm:prSet/>
      <dgm:spPr/>
      <dgm:t>
        <a:bodyPr/>
        <a:lstStyle/>
        <a:p>
          <a:endParaRPr lang="fi-FI"/>
        </a:p>
      </dgm:t>
    </dgm:pt>
    <dgm:pt modelId="{D63D9B81-AEE9-41F8-8072-A3CB05F3CCCF}" type="parTrans" cxnId="{0A667C75-BE20-4222-8FA5-34E62328DD5A}">
      <dgm:prSet/>
      <dgm:spPr/>
      <dgm:t>
        <a:bodyPr/>
        <a:lstStyle/>
        <a:p>
          <a:endParaRPr lang="fi-FI"/>
        </a:p>
      </dgm:t>
    </dgm:pt>
    <dgm:pt modelId="{3E21D78F-BE35-4C1D-82D7-FB6721EDBD54}" type="pres">
      <dgm:prSet presAssocID="{0E3BDA76-32EF-4159-A467-D36395D9DEC8}" presName="compositeShape" presStyleCnt="0">
        <dgm:presLayoutVars>
          <dgm:chMax val="7"/>
          <dgm:dir/>
          <dgm:resizeHandles val="exact"/>
        </dgm:presLayoutVars>
      </dgm:prSet>
      <dgm:spPr/>
    </dgm:pt>
    <dgm:pt modelId="{5D150013-6F49-4DE2-AE63-C9376A19A343}" type="pres">
      <dgm:prSet presAssocID="{0E3BDA76-32EF-4159-A467-D36395D9DEC8}" presName="wedge1" presStyleLbl="node1" presStyleIdx="0" presStyleCnt="3"/>
      <dgm:spPr/>
    </dgm:pt>
    <dgm:pt modelId="{31ABE372-3125-4776-ABCD-7323EB044BC5}" type="pres">
      <dgm:prSet presAssocID="{0E3BDA76-32EF-4159-A467-D36395D9DEC8}" presName="dummy1a" presStyleCnt="0"/>
      <dgm:spPr/>
    </dgm:pt>
    <dgm:pt modelId="{86F6A5F7-C9CD-4F35-AA31-DC5F09EE0B06}" type="pres">
      <dgm:prSet presAssocID="{0E3BDA76-32EF-4159-A467-D36395D9DEC8}" presName="dummy1b" presStyleCnt="0"/>
      <dgm:spPr/>
    </dgm:pt>
    <dgm:pt modelId="{E43DE683-7D06-46DB-B01F-F7040FF7F28C}" type="pres">
      <dgm:prSet presAssocID="{0E3BDA76-32EF-4159-A467-D36395D9DEC8}" presName="wedge1Tx" presStyleLbl="node1" presStyleIdx="0" presStyleCnt="3">
        <dgm:presLayoutVars>
          <dgm:chMax val="0"/>
          <dgm:chPref val="0"/>
          <dgm:bulletEnabled val="1"/>
        </dgm:presLayoutVars>
      </dgm:prSet>
      <dgm:spPr/>
    </dgm:pt>
    <dgm:pt modelId="{1DE2C7B2-D05C-421A-B0EF-975FCB793F26}" type="pres">
      <dgm:prSet presAssocID="{0E3BDA76-32EF-4159-A467-D36395D9DEC8}" presName="wedge2" presStyleLbl="node1" presStyleIdx="1" presStyleCnt="3"/>
      <dgm:spPr/>
    </dgm:pt>
    <dgm:pt modelId="{810A13C8-21A1-488A-9232-EED63D3BC239}" type="pres">
      <dgm:prSet presAssocID="{0E3BDA76-32EF-4159-A467-D36395D9DEC8}" presName="dummy2a" presStyleCnt="0"/>
      <dgm:spPr/>
    </dgm:pt>
    <dgm:pt modelId="{3428C8D6-FD07-4004-9598-C8CAD5651796}" type="pres">
      <dgm:prSet presAssocID="{0E3BDA76-32EF-4159-A467-D36395D9DEC8}" presName="dummy2b" presStyleCnt="0"/>
      <dgm:spPr/>
    </dgm:pt>
    <dgm:pt modelId="{26D2701A-D7F7-4B13-82F9-7CC138363BC7}" type="pres">
      <dgm:prSet presAssocID="{0E3BDA76-32EF-4159-A467-D36395D9DEC8}" presName="wedge2Tx" presStyleLbl="node1" presStyleIdx="1" presStyleCnt="3">
        <dgm:presLayoutVars>
          <dgm:chMax val="0"/>
          <dgm:chPref val="0"/>
          <dgm:bulletEnabled val="1"/>
        </dgm:presLayoutVars>
      </dgm:prSet>
      <dgm:spPr/>
    </dgm:pt>
    <dgm:pt modelId="{BA03C670-CFE3-42B3-814C-746D8A5E1F53}" type="pres">
      <dgm:prSet presAssocID="{0E3BDA76-32EF-4159-A467-D36395D9DEC8}" presName="wedge3" presStyleLbl="node1" presStyleIdx="2" presStyleCnt="3"/>
      <dgm:spPr/>
    </dgm:pt>
    <dgm:pt modelId="{C1B4EA51-6C59-4D36-AF07-CC2DEB71DA9F}" type="pres">
      <dgm:prSet presAssocID="{0E3BDA76-32EF-4159-A467-D36395D9DEC8}" presName="dummy3a" presStyleCnt="0"/>
      <dgm:spPr/>
    </dgm:pt>
    <dgm:pt modelId="{A7BC59E5-125F-450D-BBAB-913D092535F2}" type="pres">
      <dgm:prSet presAssocID="{0E3BDA76-32EF-4159-A467-D36395D9DEC8}" presName="dummy3b" presStyleCnt="0"/>
      <dgm:spPr/>
    </dgm:pt>
    <dgm:pt modelId="{31F82C41-37A9-48C8-9930-66CC12C034CE}" type="pres">
      <dgm:prSet presAssocID="{0E3BDA76-32EF-4159-A467-D36395D9DEC8}" presName="wedge3Tx" presStyleLbl="node1" presStyleIdx="2" presStyleCnt="3">
        <dgm:presLayoutVars>
          <dgm:chMax val="0"/>
          <dgm:chPref val="0"/>
          <dgm:bulletEnabled val="1"/>
        </dgm:presLayoutVars>
      </dgm:prSet>
      <dgm:spPr/>
    </dgm:pt>
    <dgm:pt modelId="{5EB62470-B5E6-4A6E-9A06-4BF9C4439B69}" type="pres">
      <dgm:prSet presAssocID="{4E90FB5A-1068-49DA-9888-FB2FA305CE6C}" presName="arrowWedge1" presStyleLbl="fgSibTrans2D1" presStyleIdx="0" presStyleCnt="3"/>
      <dgm:spPr/>
    </dgm:pt>
    <dgm:pt modelId="{7F33C041-A53A-4525-ADC3-4A2E26A2139B}" type="pres">
      <dgm:prSet presAssocID="{04D95628-58C8-47D2-8E08-64D19CA62451}" presName="arrowWedge2" presStyleLbl="fgSibTrans2D1" presStyleIdx="1" presStyleCnt="3"/>
      <dgm:spPr/>
    </dgm:pt>
    <dgm:pt modelId="{7824E188-2C61-4420-BE38-8510BA80305A}" type="pres">
      <dgm:prSet presAssocID="{95549092-2D84-41CF-AA21-7C2CCAF0E3EB}" presName="arrowWedge3" presStyleLbl="fgSibTrans2D1" presStyleIdx="2" presStyleCnt="3"/>
      <dgm:spPr/>
    </dgm:pt>
  </dgm:ptLst>
  <dgm:cxnLst>
    <dgm:cxn modelId="{DFB18A0E-EDBC-439E-B9DD-6BB5DEF41B74}" type="presOf" srcId="{0E3BDA76-32EF-4159-A467-D36395D9DEC8}" destId="{3E21D78F-BE35-4C1D-82D7-FB6721EDBD54}" srcOrd="0" destOrd="0" presId="urn:microsoft.com/office/officeart/2005/8/layout/cycle8"/>
    <dgm:cxn modelId="{711AA91C-AC16-4165-BD3B-DBBF4F0AC8AF}" type="presOf" srcId="{4F62856B-DEF1-40EB-B557-1BAC0CC6994C}" destId="{E43DE683-7D06-46DB-B01F-F7040FF7F28C}" srcOrd="1" destOrd="0" presId="urn:microsoft.com/office/officeart/2005/8/layout/cycle8"/>
    <dgm:cxn modelId="{9C7B552B-D1F1-44AB-95AC-DB2C1D3D2888}" type="presOf" srcId="{8EC7705D-BCC4-406C-B6D7-BE8F888A746A}" destId="{1DE2C7B2-D05C-421A-B0EF-975FCB793F26}" srcOrd="0" destOrd="0" presId="urn:microsoft.com/office/officeart/2005/8/layout/cycle8"/>
    <dgm:cxn modelId="{B9BB7763-A9DC-4416-8F53-9427B3AB7A06}" srcId="{0E3BDA76-32EF-4159-A467-D36395D9DEC8}" destId="{7F1604C1-384E-4B60-8470-462E496C6FB6}" srcOrd="2" destOrd="0" parTransId="{008921BA-79C1-4CF4-917A-ADE981C2C020}" sibTransId="{95549092-2D84-41CF-AA21-7C2CCAF0E3EB}"/>
    <dgm:cxn modelId="{85AF8E6A-209D-4178-AB6A-27D2C1F37E9A}" type="presOf" srcId="{4F62856B-DEF1-40EB-B557-1BAC0CC6994C}" destId="{5D150013-6F49-4DE2-AE63-C9376A19A343}" srcOrd="0" destOrd="0" presId="urn:microsoft.com/office/officeart/2005/8/layout/cycle8"/>
    <dgm:cxn modelId="{0A667C75-BE20-4222-8FA5-34E62328DD5A}" srcId="{0E3BDA76-32EF-4159-A467-D36395D9DEC8}" destId="{8EC7705D-BCC4-406C-B6D7-BE8F888A746A}" srcOrd="1" destOrd="0" parTransId="{D63D9B81-AEE9-41F8-8072-A3CB05F3CCCF}" sibTransId="{04D95628-58C8-47D2-8E08-64D19CA62451}"/>
    <dgm:cxn modelId="{80048BD0-63A5-4FFA-A561-4659450132F0}" srcId="{0E3BDA76-32EF-4159-A467-D36395D9DEC8}" destId="{4F62856B-DEF1-40EB-B557-1BAC0CC6994C}" srcOrd="0" destOrd="0" parTransId="{7CE9D1CA-39B2-432A-884B-B4C97956245E}" sibTransId="{4E90FB5A-1068-49DA-9888-FB2FA305CE6C}"/>
    <dgm:cxn modelId="{1B004AD2-ECE5-4347-BFA3-534E74FCEDCC}" type="presOf" srcId="{8EC7705D-BCC4-406C-B6D7-BE8F888A746A}" destId="{26D2701A-D7F7-4B13-82F9-7CC138363BC7}" srcOrd="1" destOrd="0" presId="urn:microsoft.com/office/officeart/2005/8/layout/cycle8"/>
    <dgm:cxn modelId="{D955BFD6-7DC2-4E70-8904-906CAC9B9E83}" type="presOf" srcId="{7F1604C1-384E-4B60-8470-462E496C6FB6}" destId="{31F82C41-37A9-48C8-9930-66CC12C034CE}" srcOrd="1" destOrd="0" presId="urn:microsoft.com/office/officeart/2005/8/layout/cycle8"/>
    <dgm:cxn modelId="{14A0CFF7-ED8D-45BE-81AF-D2C8C38E9A3F}" type="presOf" srcId="{7F1604C1-384E-4B60-8470-462E496C6FB6}" destId="{BA03C670-CFE3-42B3-814C-746D8A5E1F53}" srcOrd="0" destOrd="0" presId="urn:microsoft.com/office/officeart/2005/8/layout/cycle8"/>
    <dgm:cxn modelId="{6A6B02F5-6EC1-43D2-BA62-85E3729EDAF2}" type="presParOf" srcId="{3E21D78F-BE35-4C1D-82D7-FB6721EDBD54}" destId="{5D150013-6F49-4DE2-AE63-C9376A19A343}" srcOrd="0" destOrd="0" presId="urn:microsoft.com/office/officeart/2005/8/layout/cycle8"/>
    <dgm:cxn modelId="{73AF30D5-B848-4743-A9E6-0D98589024FD}" type="presParOf" srcId="{3E21D78F-BE35-4C1D-82D7-FB6721EDBD54}" destId="{31ABE372-3125-4776-ABCD-7323EB044BC5}" srcOrd="1" destOrd="0" presId="urn:microsoft.com/office/officeart/2005/8/layout/cycle8"/>
    <dgm:cxn modelId="{0F398964-EAE2-44F4-B056-024267D0013F}" type="presParOf" srcId="{3E21D78F-BE35-4C1D-82D7-FB6721EDBD54}" destId="{86F6A5F7-C9CD-4F35-AA31-DC5F09EE0B06}" srcOrd="2" destOrd="0" presId="urn:microsoft.com/office/officeart/2005/8/layout/cycle8"/>
    <dgm:cxn modelId="{48FFB392-2EC4-41E7-870B-6205ACDBF635}" type="presParOf" srcId="{3E21D78F-BE35-4C1D-82D7-FB6721EDBD54}" destId="{E43DE683-7D06-46DB-B01F-F7040FF7F28C}" srcOrd="3" destOrd="0" presId="urn:microsoft.com/office/officeart/2005/8/layout/cycle8"/>
    <dgm:cxn modelId="{BF25F61F-112A-41F2-BDB1-280354969B51}" type="presParOf" srcId="{3E21D78F-BE35-4C1D-82D7-FB6721EDBD54}" destId="{1DE2C7B2-D05C-421A-B0EF-975FCB793F26}" srcOrd="4" destOrd="0" presId="urn:microsoft.com/office/officeart/2005/8/layout/cycle8"/>
    <dgm:cxn modelId="{5FEF7713-0189-47B4-9884-6EAC7E8C3A91}" type="presParOf" srcId="{3E21D78F-BE35-4C1D-82D7-FB6721EDBD54}" destId="{810A13C8-21A1-488A-9232-EED63D3BC239}" srcOrd="5" destOrd="0" presId="urn:microsoft.com/office/officeart/2005/8/layout/cycle8"/>
    <dgm:cxn modelId="{B7D3FEDB-1747-4ECF-858A-06D1E057117C}" type="presParOf" srcId="{3E21D78F-BE35-4C1D-82D7-FB6721EDBD54}" destId="{3428C8D6-FD07-4004-9598-C8CAD5651796}" srcOrd="6" destOrd="0" presId="urn:microsoft.com/office/officeart/2005/8/layout/cycle8"/>
    <dgm:cxn modelId="{44DCBF1C-07B7-4A9D-A3AF-9E9A3AE881E6}" type="presParOf" srcId="{3E21D78F-BE35-4C1D-82D7-FB6721EDBD54}" destId="{26D2701A-D7F7-4B13-82F9-7CC138363BC7}" srcOrd="7" destOrd="0" presId="urn:microsoft.com/office/officeart/2005/8/layout/cycle8"/>
    <dgm:cxn modelId="{CC6EDD9F-3327-4C6F-9284-42E3F88404C1}" type="presParOf" srcId="{3E21D78F-BE35-4C1D-82D7-FB6721EDBD54}" destId="{BA03C670-CFE3-42B3-814C-746D8A5E1F53}" srcOrd="8" destOrd="0" presId="urn:microsoft.com/office/officeart/2005/8/layout/cycle8"/>
    <dgm:cxn modelId="{CD058363-A541-4A34-8329-73AF688FCFC9}" type="presParOf" srcId="{3E21D78F-BE35-4C1D-82D7-FB6721EDBD54}" destId="{C1B4EA51-6C59-4D36-AF07-CC2DEB71DA9F}" srcOrd="9" destOrd="0" presId="urn:microsoft.com/office/officeart/2005/8/layout/cycle8"/>
    <dgm:cxn modelId="{1840D9BD-DB86-43AA-9113-E7C0B8378A39}" type="presParOf" srcId="{3E21D78F-BE35-4C1D-82D7-FB6721EDBD54}" destId="{A7BC59E5-125F-450D-BBAB-913D092535F2}" srcOrd="10" destOrd="0" presId="urn:microsoft.com/office/officeart/2005/8/layout/cycle8"/>
    <dgm:cxn modelId="{235AD156-62DC-4662-A92E-E4420FBE0C7A}" type="presParOf" srcId="{3E21D78F-BE35-4C1D-82D7-FB6721EDBD54}" destId="{31F82C41-37A9-48C8-9930-66CC12C034CE}" srcOrd="11" destOrd="0" presId="urn:microsoft.com/office/officeart/2005/8/layout/cycle8"/>
    <dgm:cxn modelId="{B29691D3-6FAF-4A2B-B503-67343F161E1E}" type="presParOf" srcId="{3E21D78F-BE35-4C1D-82D7-FB6721EDBD54}" destId="{5EB62470-B5E6-4A6E-9A06-4BF9C4439B69}" srcOrd="12" destOrd="0" presId="urn:microsoft.com/office/officeart/2005/8/layout/cycle8"/>
    <dgm:cxn modelId="{58B3149F-C1B3-4593-96F7-D34783C5911E}" type="presParOf" srcId="{3E21D78F-BE35-4C1D-82D7-FB6721EDBD54}" destId="{7F33C041-A53A-4525-ADC3-4A2E26A2139B}" srcOrd="13" destOrd="0" presId="urn:microsoft.com/office/officeart/2005/8/layout/cycle8"/>
    <dgm:cxn modelId="{AFB82BE2-2393-4D03-97C3-E3FE8ED063AD}" type="presParOf" srcId="{3E21D78F-BE35-4C1D-82D7-FB6721EDBD54}" destId="{7824E188-2C61-4420-BE38-8510BA80305A}" srcOrd="14" destOrd="0" presId="urn:microsoft.com/office/officeart/2005/8/layout/cycle8"/>
  </dgm:cxnLst>
  <dgm:bg>
    <a:solidFill>
      <a:schemeClr val="bg2"/>
    </a:solidFill>
  </dgm:bg>
  <dgm:whole>
    <a:ln>
      <a:solidFill>
        <a:schemeClr val="accent1">
          <a:lumMod val="20000"/>
          <a:lumOff val="8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D953A6-6074-47FD-B1F7-903751A0F596}" type="doc">
      <dgm:prSet loTypeId="urn:microsoft.com/office/officeart/2005/8/layout/cycle1" loCatId="cycle" qsTypeId="urn:microsoft.com/office/officeart/2005/8/quickstyle/simple1" qsCatId="simple" csTypeId="urn:microsoft.com/office/officeart/2005/8/colors/colorful5" csCatId="colorful"/>
      <dgm:spPr/>
      <dgm:t>
        <a:bodyPr/>
        <a:lstStyle/>
        <a:p>
          <a:endParaRPr lang="en-US"/>
        </a:p>
      </dgm:t>
    </dgm:pt>
    <dgm:pt modelId="{CF5F655A-B891-4ED5-9F09-64E25EA347B2}">
      <dgm:prSet/>
      <dgm:spPr/>
      <dgm:t>
        <a:bodyPr/>
        <a:lstStyle/>
        <a:p>
          <a:r>
            <a:rPr lang="fi-FI" dirty="0"/>
            <a:t>Mitä</a:t>
          </a:r>
          <a:endParaRPr lang="en-US" dirty="0"/>
        </a:p>
      </dgm:t>
    </dgm:pt>
    <dgm:pt modelId="{4DC39491-E924-4730-BFF7-DCDC6EBFCFD5}" type="parTrans" cxnId="{8441DF22-8332-4E08-9029-9E7A71FD12DC}">
      <dgm:prSet/>
      <dgm:spPr/>
      <dgm:t>
        <a:bodyPr/>
        <a:lstStyle/>
        <a:p>
          <a:endParaRPr lang="en-US"/>
        </a:p>
      </dgm:t>
    </dgm:pt>
    <dgm:pt modelId="{5C733707-132D-4293-9D3C-473501AFE276}" type="sibTrans" cxnId="{8441DF22-8332-4E08-9029-9E7A71FD12DC}">
      <dgm:prSet/>
      <dgm:spPr/>
      <dgm:t>
        <a:bodyPr/>
        <a:lstStyle/>
        <a:p>
          <a:endParaRPr lang="en-US"/>
        </a:p>
      </dgm:t>
    </dgm:pt>
    <dgm:pt modelId="{E58DDCA1-8FB7-4552-A9F1-93EFF40AB2AA}">
      <dgm:prSet/>
      <dgm:spPr/>
      <dgm:t>
        <a:bodyPr/>
        <a:lstStyle/>
        <a:p>
          <a:r>
            <a:rPr lang="fi-FI" dirty="0"/>
            <a:t>Mihin </a:t>
          </a:r>
          <a:endParaRPr lang="en-US" dirty="0"/>
        </a:p>
      </dgm:t>
    </dgm:pt>
    <dgm:pt modelId="{D5929E87-5922-4DB5-842C-F29349AB0B57}" type="parTrans" cxnId="{73A57925-062A-4029-81B8-DF0515B410D9}">
      <dgm:prSet/>
      <dgm:spPr/>
      <dgm:t>
        <a:bodyPr/>
        <a:lstStyle/>
        <a:p>
          <a:endParaRPr lang="en-US"/>
        </a:p>
      </dgm:t>
    </dgm:pt>
    <dgm:pt modelId="{7D5445D8-2572-4361-8B46-3DA098FB3135}" type="sibTrans" cxnId="{73A57925-062A-4029-81B8-DF0515B410D9}">
      <dgm:prSet/>
      <dgm:spPr/>
      <dgm:t>
        <a:bodyPr/>
        <a:lstStyle/>
        <a:p>
          <a:endParaRPr lang="en-US"/>
        </a:p>
      </dgm:t>
    </dgm:pt>
    <dgm:pt modelId="{2784DABE-4920-4454-BBAC-9401C7C1FC56}">
      <dgm:prSet/>
      <dgm:spPr/>
      <dgm:t>
        <a:bodyPr/>
        <a:lstStyle/>
        <a:p>
          <a:r>
            <a:rPr lang="fi-FI" dirty="0"/>
            <a:t>Kenelle</a:t>
          </a:r>
          <a:endParaRPr lang="en-US" dirty="0"/>
        </a:p>
      </dgm:t>
    </dgm:pt>
    <dgm:pt modelId="{EFE2D8B5-BAF1-4481-8F2E-EF8593C5D89B}" type="parTrans" cxnId="{BB01138B-2759-4FDB-9749-9E714AE06DC1}">
      <dgm:prSet/>
      <dgm:spPr/>
      <dgm:t>
        <a:bodyPr/>
        <a:lstStyle/>
        <a:p>
          <a:endParaRPr lang="en-US"/>
        </a:p>
      </dgm:t>
    </dgm:pt>
    <dgm:pt modelId="{358048D2-7C69-4335-898B-41744DF452E8}" type="sibTrans" cxnId="{BB01138B-2759-4FDB-9749-9E714AE06DC1}">
      <dgm:prSet/>
      <dgm:spPr/>
      <dgm:t>
        <a:bodyPr/>
        <a:lstStyle/>
        <a:p>
          <a:endParaRPr lang="en-US"/>
        </a:p>
      </dgm:t>
    </dgm:pt>
    <dgm:pt modelId="{B10EA50D-B75C-4F72-A2EE-BDCA56D89340}" type="pres">
      <dgm:prSet presAssocID="{39D953A6-6074-47FD-B1F7-903751A0F596}" presName="cycle" presStyleCnt="0">
        <dgm:presLayoutVars>
          <dgm:dir/>
          <dgm:resizeHandles val="exact"/>
        </dgm:presLayoutVars>
      </dgm:prSet>
      <dgm:spPr/>
    </dgm:pt>
    <dgm:pt modelId="{A499D565-3283-45E9-9DAF-7EAF55AA1165}" type="pres">
      <dgm:prSet presAssocID="{CF5F655A-B891-4ED5-9F09-64E25EA347B2}" presName="dummy" presStyleCnt="0"/>
      <dgm:spPr/>
    </dgm:pt>
    <dgm:pt modelId="{DAF8FEB2-ED27-45D7-A853-DFF738A60575}" type="pres">
      <dgm:prSet presAssocID="{CF5F655A-B891-4ED5-9F09-64E25EA347B2}" presName="node" presStyleLbl="revTx" presStyleIdx="0" presStyleCnt="3">
        <dgm:presLayoutVars>
          <dgm:bulletEnabled val="1"/>
        </dgm:presLayoutVars>
      </dgm:prSet>
      <dgm:spPr/>
    </dgm:pt>
    <dgm:pt modelId="{4A5B6350-14DC-4616-8869-7E337821DB64}" type="pres">
      <dgm:prSet presAssocID="{5C733707-132D-4293-9D3C-473501AFE276}" presName="sibTrans" presStyleLbl="node1" presStyleIdx="0" presStyleCnt="3"/>
      <dgm:spPr/>
    </dgm:pt>
    <dgm:pt modelId="{67A9B3DB-E371-4189-89C3-9A1F4D1E2025}" type="pres">
      <dgm:prSet presAssocID="{E58DDCA1-8FB7-4552-A9F1-93EFF40AB2AA}" presName="dummy" presStyleCnt="0"/>
      <dgm:spPr/>
    </dgm:pt>
    <dgm:pt modelId="{FD9FF7E0-2109-45F4-A016-963EBB9607FA}" type="pres">
      <dgm:prSet presAssocID="{E58DDCA1-8FB7-4552-A9F1-93EFF40AB2AA}" presName="node" presStyleLbl="revTx" presStyleIdx="1" presStyleCnt="3">
        <dgm:presLayoutVars>
          <dgm:bulletEnabled val="1"/>
        </dgm:presLayoutVars>
      </dgm:prSet>
      <dgm:spPr/>
    </dgm:pt>
    <dgm:pt modelId="{4EB3C595-3F73-4F7C-BD46-739CEA2B5A80}" type="pres">
      <dgm:prSet presAssocID="{7D5445D8-2572-4361-8B46-3DA098FB3135}" presName="sibTrans" presStyleLbl="node1" presStyleIdx="1" presStyleCnt="3"/>
      <dgm:spPr/>
    </dgm:pt>
    <dgm:pt modelId="{74E1917C-7621-473A-A2E5-61249597B816}" type="pres">
      <dgm:prSet presAssocID="{2784DABE-4920-4454-BBAC-9401C7C1FC56}" presName="dummy" presStyleCnt="0"/>
      <dgm:spPr/>
    </dgm:pt>
    <dgm:pt modelId="{91E072CE-0372-4BC5-A97D-FD47383F28E8}" type="pres">
      <dgm:prSet presAssocID="{2784DABE-4920-4454-BBAC-9401C7C1FC56}" presName="node" presStyleLbl="revTx" presStyleIdx="2" presStyleCnt="3">
        <dgm:presLayoutVars>
          <dgm:bulletEnabled val="1"/>
        </dgm:presLayoutVars>
      </dgm:prSet>
      <dgm:spPr/>
    </dgm:pt>
    <dgm:pt modelId="{6CC3674F-4948-4F50-B2CF-9FE30B439656}" type="pres">
      <dgm:prSet presAssocID="{358048D2-7C69-4335-898B-41744DF452E8}" presName="sibTrans" presStyleLbl="node1" presStyleIdx="2" presStyleCnt="3"/>
      <dgm:spPr/>
    </dgm:pt>
  </dgm:ptLst>
  <dgm:cxnLst>
    <dgm:cxn modelId="{8B188A18-AFAE-46A7-8A9F-11C1F67EFE24}" type="presOf" srcId="{358048D2-7C69-4335-898B-41744DF452E8}" destId="{6CC3674F-4948-4F50-B2CF-9FE30B439656}" srcOrd="0" destOrd="0" presId="urn:microsoft.com/office/officeart/2005/8/layout/cycle1"/>
    <dgm:cxn modelId="{8441DF22-8332-4E08-9029-9E7A71FD12DC}" srcId="{39D953A6-6074-47FD-B1F7-903751A0F596}" destId="{CF5F655A-B891-4ED5-9F09-64E25EA347B2}" srcOrd="0" destOrd="0" parTransId="{4DC39491-E924-4730-BFF7-DCDC6EBFCFD5}" sibTransId="{5C733707-132D-4293-9D3C-473501AFE276}"/>
    <dgm:cxn modelId="{73A57925-062A-4029-81B8-DF0515B410D9}" srcId="{39D953A6-6074-47FD-B1F7-903751A0F596}" destId="{E58DDCA1-8FB7-4552-A9F1-93EFF40AB2AA}" srcOrd="1" destOrd="0" parTransId="{D5929E87-5922-4DB5-842C-F29349AB0B57}" sibTransId="{7D5445D8-2572-4361-8B46-3DA098FB3135}"/>
    <dgm:cxn modelId="{DDACD829-F0C2-4746-8AA7-B51DE8CCBACF}" type="presOf" srcId="{CF5F655A-B891-4ED5-9F09-64E25EA347B2}" destId="{DAF8FEB2-ED27-45D7-A853-DFF738A60575}" srcOrd="0" destOrd="0" presId="urn:microsoft.com/office/officeart/2005/8/layout/cycle1"/>
    <dgm:cxn modelId="{BB01138B-2759-4FDB-9749-9E714AE06DC1}" srcId="{39D953A6-6074-47FD-B1F7-903751A0F596}" destId="{2784DABE-4920-4454-BBAC-9401C7C1FC56}" srcOrd="2" destOrd="0" parTransId="{EFE2D8B5-BAF1-4481-8F2E-EF8593C5D89B}" sibTransId="{358048D2-7C69-4335-898B-41744DF452E8}"/>
    <dgm:cxn modelId="{9B746690-646A-4D4F-9D29-210A3F42FD35}" type="presOf" srcId="{2784DABE-4920-4454-BBAC-9401C7C1FC56}" destId="{91E072CE-0372-4BC5-A97D-FD47383F28E8}" srcOrd="0" destOrd="0" presId="urn:microsoft.com/office/officeart/2005/8/layout/cycle1"/>
    <dgm:cxn modelId="{B4323D96-7D90-4734-BC70-136E23CC406D}" type="presOf" srcId="{5C733707-132D-4293-9D3C-473501AFE276}" destId="{4A5B6350-14DC-4616-8869-7E337821DB64}" srcOrd="0" destOrd="0" presId="urn:microsoft.com/office/officeart/2005/8/layout/cycle1"/>
    <dgm:cxn modelId="{908A4E9E-477F-4C06-877E-C77141668B2F}" type="presOf" srcId="{E58DDCA1-8FB7-4552-A9F1-93EFF40AB2AA}" destId="{FD9FF7E0-2109-45F4-A016-963EBB9607FA}" srcOrd="0" destOrd="0" presId="urn:microsoft.com/office/officeart/2005/8/layout/cycle1"/>
    <dgm:cxn modelId="{C74CEAB3-BAE6-4213-9B19-5A946D0C2DA0}" type="presOf" srcId="{7D5445D8-2572-4361-8B46-3DA098FB3135}" destId="{4EB3C595-3F73-4F7C-BD46-739CEA2B5A80}" srcOrd="0" destOrd="0" presId="urn:microsoft.com/office/officeart/2005/8/layout/cycle1"/>
    <dgm:cxn modelId="{14B771D3-FB6D-4204-88C4-D44C9E611595}" type="presOf" srcId="{39D953A6-6074-47FD-B1F7-903751A0F596}" destId="{B10EA50D-B75C-4F72-A2EE-BDCA56D89340}" srcOrd="0" destOrd="0" presId="urn:microsoft.com/office/officeart/2005/8/layout/cycle1"/>
    <dgm:cxn modelId="{8202433D-74FE-4C28-878B-191DB879B24D}" type="presParOf" srcId="{B10EA50D-B75C-4F72-A2EE-BDCA56D89340}" destId="{A499D565-3283-45E9-9DAF-7EAF55AA1165}" srcOrd="0" destOrd="0" presId="urn:microsoft.com/office/officeart/2005/8/layout/cycle1"/>
    <dgm:cxn modelId="{BECB9666-A4E9-48DD-A3D5-BCE71B7811D6}" type="presParOf" srcId="{B10EA50D-B75C-4F72-A2EE-BDCA56D89340}" destId="{DAF8FEB2-ED27-45D7-A853-DFF738A60575}" srcOrd="1" destOrd="0" presId="urn:microsoft.com/office/officeart/2005/8/layout/cycle1"/>
    <dgm:cxn modelId="{09406A2A-4496-421E-BFCB-F4B42FCC681F}" type="presParOf" srcId="{B10EA50D-B75C-4F72-A2EE-BDCA56D89340}" destId="{4A5B6350-14DC-4616-8869-7E337821DB64}" srcOrd="2" destOrd="0" presId="urn:microsoft.com/office/officeart/2005/8/layout/cycle1"/>
    <dgm:cxn modelId="{80668C4A-3A99-46B9-9189-CB718EE4C989}" type="presParOf" srcId="{B10EA50D-B75C-4F72-A2EE-BDCA56D89340}" destId="{67A9B3DB-E371-4189-89C3-9A1F4D1E2025}" srcOrd="3" destOrd="0" presId="urn:microsoft.com/office/officeart/2005/8/layout/cycle1"/>
    <dgm:cxn modelId="{9424439A-AE7C-4DC4-8F9B-19523D4E6397}" type="presParOf" srcId="{B10EA50D-B75C-4F72-A2EE-BDCA56D89340}" destId="{FD9FF7E0-2109-45F4-A016-963EBB9607FA}" srcOrd="4" destOrd="0" presId="urn:microsoft.com/office/officeart/2005/8/layout/cycle1"/>
    <dgm:cxn modelId="{CE451914-0EFF-4009-98E2-CFDAA9786771}" type="presParOf" srcId="{B10EA50D-B75C-4F72-A2EE-BDCA56D89340}" destId="{4EB3C595-3F73-4F7C-BD46-739CEA2B5A80}" srcOrd="5" destOrd="0" presId="urn:microsoft.com/office/officeart/2005/8/layout/cycle1"/>
    <dgm:cxn modelId="{9E85AE23-8FF8-4746-B363-7811B4C865F2}" type="presParOf" srcId="{B10EA50D-B75C-4F72-A2EE-BDCA56D89340}" destId="{74E1917C-7621-473A-A2E5-61249597B816}" srcOrd="6" destOrd="0" presId="urn:microsoft.com/office/officeart/2005/8/layout/cycle1"/>
    <dgm:cxn modelId="{E7555385-6D5B-429F-933A-44A177AE853C}" type="presParOf" srcId="{B10EA50D-B75C-4F72-A2EE-BDCA56D89340}" destId="{91E072CE-0372-4BC5-A97D-FD47383F28E8}" srcOrd="7" destOrd="0" presId="urn:microsoft.com/office/officeart/2005/8/layout/cycle1"/>
    <dgm:cxn modelId="{2A2584E1-92E5-4D8F-8A34-2390EC07F24B}" type="presParOf" srcId="{B10EA50D-B75C-4F72-A2EE-BDCA56D89340}" destId="{6CC3674F-4948-4F50-B2CF-9FE30B439656}"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68038-D723-4DA7-829B-E95068F504D5}">
      <dsp:nvSpPr>
        <dsp:cNvPr id="0" name=""/>
        <dsp:cNvSpPr/>
      </dsp:nvSpPr>
      <dsp:spPr>
        <a:xfrm rot="5400000">
          <a:off x="5276675" y="-1980642"/>
          <a:ext cx="1283194" cy="5570139"/>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171450" lvl="1" indent="-171450" algn="l" defTabSz="844550">
            <a:lnSpc>
              <a:spcPct val="90000"/>
            </a:lnSpc>
            <a:spcBef>
              <a:spcPct val="0"/>
            </a:spcBef>
            <a:spcAft>
              <a:spcPct val="15000"/>
            </a:spcAft>
            <a:buChar char="•"/>
          </a:pPr>
          <a:r>
            <a:rPr lang="fi-FI" sz="1900" kern="1200">
              <a:solidFill>
                <a:prstClr val="black">
                  <a:hueOff val="0"/>
                  <a:satOff val="0"/>
                  <a:lumOff val="0"/>
                  <a:alphaOff val="0"/>
                </a:prstClr>
              </a:solidFill>
              <a:latin typeface="Arial" panose="020B0604020202020204" pitchFamily="34" charset="0"/>
              <a:ea typeface="+mn-ea"/>
              <a:cs typeface="Arial" panose="020B0604020202020204" pitchFamily="34" charset="0"/>
            </a:rPr>
            <a:t>Visuaalinen</a:t>
          </a:r>
          <a:endParaRPr lang="en-US" sz="190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171450" lvl="1" indent="-171450" algn="l" defTabSz="844550">
            <a:lnSpc>
              <a:spcPct val="90000"/>
            </a:lnSpc>
            <a:spcBef>
              <a:spcPct val="0"/>
            </a:spcBef>
            <a:spcAft>
              <a:spcPct val="15000"/>
            </a:spcAft>
            <a:buChar char="•"/>
          </a:pPr>
          <a:r>
            <a:rPr lang="fi-FI" sz="1900" kern="1200">
              <a:solidFill>
                <a:prstClr val="black">
                  <a:hueOff val="0"/>
                  <a:satOff val="0"/>
                  <a:lumOff val="0"/>
                  <a:alphaOff val="0"/>
                </a:prstClr>
              </a:solidFill>
              <a:latin typeface="Arial" panose="020B0604020202020204" pitchFamily="34" charset="0"/>
              <a:ea typeface="+mn-ea"/>
              <a:cs typeface="Arial" panose="020B0604020202020204" pitchFamily="34" charset="0"/>
            </a:rPr>
            <a:t>Opitaan kuvien, lukemisen, piirtämisen, kirjoittamisen kautta </a:t>
          </a:r>
          <a:endParaRPr lang="en-US" sz="190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171450" lvl="1" indent="-171450" algn="l" defTabSz="844550">
            <a:lnSpc>
              <a:spcPct val="90000"/>
            </a:lnSpc>
            <a:spcBef>
              <a:spcPct val="0"/>
            </a:spcBef>
            <a:spcAft>
              <a:spcPct val="15000"/>
            </a:spcAft>
            <a:buChar char="•"/>
          </a:pPr>
          <a:r>
            <a:rPr lang="fi-FI" sz="1900" kern="1200">
              <a:solidFill>
                <a:prstClr val="black">
                  <a:hueOff val="0"/>
                  <a:satOff val="0"/>
                  <a:lumOff val="0"/>
                  <a:alphaOff val="0"/>
                </a:prstClr>
              </a:solidFill>
              <a:latin typeface="Arial" panose="020B0604020202020204" pitchFamily="34" charset="0"/>
              <a:ea typeface="+mn-ea"/>
              <a:cs typeface="Arial" panose="020B0604020202020204" pitchFamily="34" charset="0"/>
            </a:rPr>
            <a:t>Kokonaisuuksien hahmottaminen </a:t>
          </a:r>
          <a:endParaRPr lang="en-US" sz="190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sp:txBody>
      <dsp:txXfrm rot="-5400000">
        <a:off x="3133203" y="225470"/>
        <a:ext cx="5507499" cy="1157914"/>
      </dsp:txXfrm>
    </dsp:sp>
    <dsp:sp modelId="{D37C97CC-199A-47DA-8BCB-F16750C1097B}">
      <dsp:nvSpPr>
        <dsp:cNvPr id="0" name=""/>
        <dsp:cNvSpPr/>
      </dsp:nvSpPr>
      <dsp:spPr>
        <a:xfrm>
          <a:off x="0" y="0"/>
          <a:ext cx="3133203" cy="1603993"/>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fi-FI" sz="3200" b="1" kern="1200">
              <a:latin typeface="Arial" panose="020B0604020202020204" pitchFamily="34" charset="0"/>
              <a:cs typeface="Arial" panose="020B0604020202020204" pitchFamily="34" charset="0"/>
            </a:rPr>
            <a:t>Näkemällä oppiminen</a:t>
          </a:r>
          <a:endParaRPr lang="en-US" sz="3200" kern="1200">
            <a:latin typeface="Arial" panose="020B0604020202020204" pitchFamily="34" charset="0"/>
            <a:cs typeface="Arial" panose="020B0604020202020204" pitchFamily="34" charset="0"/>
          </a:endParaRPr>
        </a:p>
      </dsp:txBody>
      <dsp:txXfrm>
        <a:off x="78300" y="78300"/>
        <a:ext cx="2976603" cy="1447393"/>
      </dsp:txXfrm>
    </dsp:sp>
    <dsp:sp modelId="{5EBE8E8C-1D1A-4306-82C5-8E62E26C6791}">
      <dsp:nvSpPr>
        <dsp:cNvPr id="0" name=""/>
        <dsp:cNvSpPr/>
      </dsp:nvSpPr>
      <dsp:spPr>
        <a:xfrm rot="5400000">
          <a:off x="5276675" y="-296449"/>
          <a:ext cx="1283194" cy="5570139"/>
        </a:xfrm>
        <a:prstGeom prst="round2SameRect">
          <a:avLst/>
        </a:prstGeom>
        <a:solidFill>
          <a:schemeClr val="accent3">
            <a:tint val="40000"/>
            <a:alpha val="90000"/>
            <a:hueOff val="1014570"/>
            <a:satOff val="50000"/>
            <a:lumOff val="890"/>
            <a:alphaOff val="0"/>
          </a:schemeClr>
        </a:solidFill>
        <a:ln w="12700" cap="flat" cmpd="sng" algn="ctr">
          <a:solidFill>
            <a:schemeClr val="accent3">
              <a:tint val="40000"/>
              <a:alpha val="90000"/>
              <a:hueOff val="1014570"/>
              <a:satOff val="50000"/>
              <a:lumOff val="8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fi-FI" sz="1900" kern="1200">
              <a:latin typeface="Arial" panose="020B0604020202020204" pitchFamily="34" charset="0"/>
              <a:cs typeface="Arial" panose="020B0604020202020204" pitchFamily="34" charset="0"/>
            </a:rPr>
            <a:t>Auditiivinen</a:t>
          </a:r>
          <a:endParaRPr lang="en-US" sz="1900" kern="1200">
            <a:latin typeface="Arial" panose="020B0604020202020204" pitchFamily="34" charset="0"/>
            <a:cs typeface="Arial" panose="020B0604020202020204" pitchFamily="34" charset="0"/>
          </a:endParaRPr>
        </a:p>
        <a:p>
          <a:pPr marL="171450" lvl="1" indent="-171450" algn="l" defTabSz="844550">
            <a:lnSpc>
              <a:spcPct val="90000"/>
            </a:lnSpc>
            <a:spcBef>
              <a:spcPct val="0"/>
            </a:spcBef>
            <a:spcAft>
              <a:spcPct val="15000"/>
            </a:spcAft>
            <a:buChar char="•"/>
          </a:pPr>
          <a:r>
            <a:rPr lang="fi-FI" sz="1900" kern="1200">
              <a:latin typeface="Arial" panose="020B0604020202020204" pitchFamily="34" charset="0"/>
              <a:cs typeface="Arial" panose="020B0604020202020204" pitchFamily="34" charset="0"/>
            </a:rPr>
            <a:t>Opitaan kuuntelemalla ja kertomalla/selittämällä asioita itselle/muille </a:t>
          </a:r>
          <a:endParaRPr lang="en-US" sz="1900" kern="1200">
            <a:latin typeface="Arial" panose="020B0604020202020204" pitchFamily="34" charset="0"/>
            <a:cs typeface="Arial" panose="020B0604020202020204" pitchFamily="34" charset="0"/>
          </a:endParaRPr>
        </a:p>
      </dsp:txBody>
      <dsp:txXfrm rot="-5400000">
        <a:off x="3133203" y="1909663"/>
        <a:ext cx="5507499" cy="1157914"/>
      </dsp:txXfrm>
    </dsp:sp>
    <dsp:sp modelId="{DF668BDD-7DE7-4E06-9D3C-71D8F54C742E}">
      <dsp:nvSpPr>
        <dsp:cNvPr id="0" name=""/>
        <dsp:cNvSpPr/>
      </dsp:nvSpPr>
      <dsp:spPr>
        <a:xfrm>
          <a:off x="0" y="1686623"/>
          <a:ext cx="3133203" cy="1603993"/>
        </a:xfrm>
        <a:prstGeom prst="roundRect">
          <a:avLst/>
        </a:prstGeom>
        <a:solidFill>
          <a:schemeClr val="accent3">
            <a:hueOff val="1355300"/>
            <a:satOff val="50000"/>
            <a:lumOff val="-735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fi-FI" sz="3200" b="1" kern="1200">
              <a:latin typeface="Arial" panose="020B0604020202020204" pitchFamily="34" charset="0"/>
              <a:cs typeface="Arial" panose="020B0604020202020204" pitchFamily="34" charset="0"/>
            </a:rPr>
            <a:t>Kuulemalla oppiminen</a:t>
          </a:r>
          <a:endParaRPr lang="en-US" sz="3200" kern="1200">
            <a:latin typeface="Arial" panose="020B0604020202020204" pitchFamily="34" charset="0"/>
            <a:cs typeface="Arial" panose="020B0604020202020204" pitchFamily="34" charset="0"/>
          </a:endParaRPr>
        </a:p>
      </dsp:txBody>
      <dsp:txXfrm>
        <a:off x="78300" y="1764923"/>
        <a:ext cx="2976603" cy="1447393"/>
      </dsp:txXfrm>
    </dsp:sp>
    <dsp:sp modelId="{9A008454-4AB7-4063-B207-EBB36AE0A4C9}">
      <dsp:nvSpPr>
        <dsp:cNvPr id="0" name=""/>
        <dsp:cNvSpPr/>
      </dsp:nvSpPr>
      <dsp:spPr>
        <a:xfrm rot="5400000">
          <a:off x="5276675" y="1387743"/>
          <a:ext cx="1283194" cy="5570139"/>
        </a:xfrm>
        <a:prstGeom prst="round2Same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err="1">
              <a:latin typeface="Arial" panose="020B0604020202020204" pitchFamily="34" charset="0"/>
              <a:cs typeface="Arial" panose="020B0604020202020204" pitchFamily="34" charset="0"/>
            </a:rPr>
            <a:t>Kinesteettinen</a:t>
          </a:r>
          <a:endParaRPr lang="en-US" sz="1900" kern="1200">
            <a:latin typeface="Arial" panose="020B0604020202020204" pitchFamily="34" charset="0"/>
            <a:cs typeface="Arial" panose="020B0604020202020204" pitchFamily="34" charset="0"/>
          </a:endParaRPr>
        </a:p>
        <a:p>
          <a:pPr marL="171450" lvl="1" indent="-171450" algn="l" defTabSz="844550">
            <a:lnSpc>
              <a:spcPct val="90000"/>
            </a:lnSpc>
            <a:spcBef>
              <a:spcPct val="0"/>
            </a:spcBef>
            <a:spcAft>
              <a:spcPct val="15000"/>
            </a:spcAft>
            <a:buChar char="•"/>
          </a:pPr>
          <a:r>
            <a:rPr lang="fi-FI" sz="1900" kern="1200">
              <a:latin typeface="Arial" panose="020B0604020202020204" pitchFamily="34" charset="0"/>
              <a:cs typeface="Arial" panose="020B0604020202020204" pitchFamily="34" charset="0"/>
            </a:rPr>
            <a:t>Tuntoaisti, tunteminen, toimiminen, tekeminen, tunnusteleminen, liikkuminen </a:t>
          </a:r>
          <a:endParaRPr lang="en-US" sz="1900" kern="1200">
            <a:latin typeface="Arial" panose="020B0604020202020204" pitchFamily="34" charset="0"/>
            <a:cs typeface="Arial" panose="020B0604020202020204" pitchFamily="34" charset="0"/>
          </a:endParaRPr>
        </a:p>
        <a:p>
          <a:pPr marL="171450" lvl="1" indent="-171450" algn="l" defTabSz="844550">
            <a:lnSpc>
              <a:spcPct val="90000"/>
            </a:lnSpc>
            <a:spcBef>
              <a:spcPct val="0"/>
            </a:spcBef>
            <a:spcAft>
              <a:spcPct val="15000"/>
            </a:spcAft>
            <a:buChar char="•"/>
          </a:pPr>
          <a:r>
            <a:rPr lang="fi-FI" sz="1900" kern="1200">
              <a:latin typeface="Arial" panose="020B0604020202020204" pitchFamily="34" charset="0"/>
              <a:cs typeface="Arial" panose="020B0604020202020204" pitchFamily="34" charset="0"/>
            </a:rPr>
            <a:t>Opitaan tekemällä itse, konkreettinen tekeminen </a:t>
          </a:r>
          <a:endParaRPr lang="en-US" sz="1900" kern="1200">
            <a:latin typeface="Arial" panose="020B0604020202020204" pitchFamily="34" charset="0"/>
            <a:cs typeface="Arial" panose="020B0604020202020204" pitchFamily="34" charset="0"/>
          </a:endParaRPr>
        </a:p>
      </dsp:txBody>
      <dsp:txXfrm rot="-5400000">
        <a:off x="3133203" y="3593855"/>
        <a:ext cx="5507499" cy="1157914"/>
      </dsp:txXfrm>
    </dsp:sp>
    <dsp:sp modelId="{37C8F8EA-8A8E-4FBB-8BF7-B663C9475EBA}">
      <dsp:nvSpPr>
        <dsp:cNvPr id="0" name=""/>
        <dsp:cNvSpPr/>
      </dsp:nvSpPr>
      <dsp:spPr>
        <a:xfrm>
          <a:off x="0" y="3370816"/>
          <a:ext cx="3133203" cy="1603993"/>
        </a:xfrm>
        <a:prstGeom prst="roundRect">
          <a:avLst/>
        </a:prstGeom>
        <a:solidFill>
          <a:schemeClr val="accent3">
            <a:hueOff val="2710599"/>
            <a:satOff val="100000"/>
            <a:lumOff val="-14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fi-FI" sz="3200" b="1" kern="1200">
              <a:latin typeface="Arial" panose="020B0604020202020204" pitchFamily="34" charset="0"/>
              <a:cs typeface="Arial" panose="020B0604020202020204" pitchFamily="34" charset="0"/>
            </a:rPr>
            <a:t>Tekemällä </a:t>
          </a:r>
          <a:r>
            <a:rPr lang="fi-FI" sz="3200" b="1" kern="1200" err="1">
              <a:latin typeface="Arial" panose="020B0604020202020204" pitchFamily="34" charset="0"/>
              <a:cs typeface="Arial" panose="020B0604020202020204" pitchFamily="34" charset="0"/>
            </a:rPr>
            <a:t>oppimiminen</a:t>
          </a:r>
          <a:endParaRPr lang="en-US" sz="3200" kern="1200">
            <a:latin typeface="Arial" panose="020B0604020202020204" pitchFamily="34" charset="0"/>
            <a:cs typeface="Arial" panose="020B0604020202020204" pitchFamily="34" charset="0"/>
          </a:endParaRPr>
        </a:p>
      </dsp:txBody>
      <dsp:txXfrm>
        <a:off x="78300" y="3449116"/>
        <a:ext cx="2976603" cy="14473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50013-6F49-4DE2-AE63-C9376A19A343}">
      <dsp:nvSpPr>
        <dsp:cNvPr id="0" name=""/>
        <dsp:cNvSpPr/>
      </dsp:nvSpPr>
      <dsp:spPr>
        <a:xfrm>
          <a:off x="2155876" y="350435"/>
          <a:ext cx="4528707" cy="4528707"/>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fi-FI" sz="2000" kern="1200"/>
            <a:t>Yksi asia kerrallaan</a:t>
          </a:r>
        </a:p>
        <a:p>
          <a:pPr marL="0" lvl="0" indent="0" algn="l" defTabSz="889000">
            <a:lnSpc>
              <a:spcPct val="90000"/>
            </a:lnSpc>
            <a:spcBef>
              <a:spcPct val="0"/>
            </a:spcBef>
            <a:spcAft>
              <a:spcPct val="35000"/>
            </a:spcAft>
            <a:buNone/>
          </a:pPr>
          <a:r>
            <a:rPr lang="fi-FI" sz="2000" kern="1200"/>
            <a:t>Anna aikaa</a:t>
          </a:r>
        </a:p>
        <a:p>
          <a:pPr marL="0" lvl="0" indent="0" algn="l" defTabSz="889000">
            <a:lnSpc>
              <a:spcPct val="90000"/>
            </a:lnSpc>
            <a:spcBef>
              <a:spcPct val="0"/>
            </a:spcBef>
            <a:spcAft>
              <a:spcPct val="35000"/>
            </a:spcAft>
            <a:buNone/>
          </a:pPr>
          <a:r>
            <a:rPr lang="fi-FI" sz="2000" kern="1200"/>
            <a:t>Kertaa </a:t>
          </a:r>
        </a:p>
      </dsp:txBody>
      <dsp:txXfrm>
        <a:off x="4542613" y="1310090"/>
        <a:ext cx="1617395" cy="1347829"/>
      </dsp:txXfrm>
    </dsp:sp>
    <dsp:sp modelId="{1DE2C7B2-D05C-421A-B0EF-975FCB793F26}">
      <dsp:nvSpPr>
        <dsp:cNvPr id="0" name=""/>
        <dsp:cNvSpPr/>
      </dsp:nvSpPr>
      <dsp:spPr>
        <a:xfrm>
          <a:off x="2062606" y="512175"/>
          <a:ext cx="4528707" cy="4528707"/>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i-FI" sz="2000" kern="1200"/>
            <a:t>Turvallinen tunne</a:t>
          </a:r>
        </a:p>
        <a:p>
          <a:pPr marL="0" lvl="0" indent="0" algn="ctr" defTabSz="889000">
            <a:lnSpc>
              <a:spcPct val="90000"/>
            </a:lnSpc>
            <a:spcBef>
              <a:spcPct val="0"/>
            </a:spcBef>
            <a:spcAft>
              <a:spcPct val="35000"/>
            </a:spcAft>
            <a:buNone/>
          </a:pPr>
          <a:r>
            <a:rPr lang="fi-FI" sz="2000" kern="1200"/>
            <a:t>Luottamus</a:t>
          </a:r>
        </a:p>
        <a:p>
          <a:pPr marL="0" lvl="0" indent="0" algn="ctr" defTabSz="889000">
            <a:lnSpc>
              <a:spcPct val="90000"/>
            </a:lnSpc>
            <a:spcBef>
              <a:spcPct val="0"/>
            </a:spcBef>
            <a:spcAft>
              <a:spcPct val="35000"/>
            </a:spcAft>
            <a:buNone/>
          </a:pPr>
          <a:r>
            <a:rPr lang="fi-FI" sz="2000" kern="1200"/>
            <a:t>Kuuntele</a:t>
          </a:r>
        </a:p>
        <a:p>
          <a:pPr marL="0" lvl="0" indent="0" algn="ctr" defTabSz="889000">
            <a:lnSpc>
              <a:spcPct val="90000"/>
            </a:lnSpc>
            <a:spcBef>
              <a:spcPct val="0"/>
            </a:spcBef>
            <a:spcAft>
              <a:spcPct val="35000"/>
            </a:spcAft>
            <a:buNone/>
          </a:pPr>
          <a:r>
            <a:rPr lang="fi-FI" sz="2000" kern="1200"/>
            <a:t>Pyydä palautetta</a:t>
          </a:r>
        </a:p>
      </dsp:txBody>
      <dsp:txXfrm>
        <a:off x="3140870" y="3450444"/>
        <a:ext cx="2426093" cy="1186090"/>
      </dsp:txXfrm>
    </dsp:sp>
    <dsp:sp modelId="{BA03C670-CFE3-42B3-814C-746D8A5E1F53}">
      <dsp:nvSpPr>
        <dsp:cNvPr id="0" name=""/>
        <dsp:cNvSpPr/>
      </dsp:nvSpPr>
      <dsp:spPr>
        <a:xfrm>
          <a:off x="1969336" y="350435"/>
          <a:ext cx="4528707" cy="4528707"/>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fi-FI" sz="2000" kern="1200"/>
            <a:t>Rauhoita tila </a:t>
          </a:r>
        </a:p>
        <a:p>
          <a:pPr marL="0" lvl="0" indent="0" algn="l" defTabSz="889000">
            <a:lnSpc>
              <a:spcPct val="90000"/>
            </a:lnSpc>
            <a:spcBef>
              <a:spcPct val="0"/>
            </a:spcBef>
            <a:spcAft>
              <a:spcPct val="35000"/>
            </a:spcAft>
            <a:buNone/>
          </a:pPr>
          <a:r>
            <a:rPr lang="fi-FI" sz="2000" kern="1200"/>
            <a:t>Sulje häiriöt ulkopuolelle</a:t>
          </a:r>
        </a:p>
      </dsp:txBody>
      <dsp:txXfrm>
        <a:off x="2493912" y="1310090"/>
        <a:ext cx="1617395" cy="1347829"/>
      </dsp:txXfrm>
    </dsp:sp>
    <dsp:sp modelId="{5EB62470-B5E6-4A6E-9A06-4BF9C4439B69}">
      <dsp:nvSpPr>
        <dsp:cNvPr id="0" name=""/>
        <dsp:cNvSpPr/>
      </dsp:nvSpPr>
      <dsp:spPr>
        <a:xfrm>
          <a:off x="1875901" y="70087"/>
          <a:ext cx="5089405" cy="5089405"/>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33C041-A53A-4525-ADC3-4A2E26A2139B}">
      <dsp:nvSpPr>
        <dsp:cNvPr id="0" name=""/>
        <dsp:cNvSpPr/>
      </dsp:nvSpPr>
      <dsp:spPr>
        <a:xfrm>
          <a:off x="1782257" y="231540"/>
          <a:ext cx="5089405" cy="5089405"/>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24E188-2C61-4420-BE38-8510BA80305A}">
      <dsp:nvSpPr>
        <dsp:cNvPr id="0" name=""/>
        <dsp:cNvSpPr/>
      </dsp:nvSpPr>
      <dsp:spPr>
        <a:xfrm>
          <a:off x="1688614" y="70087"/>
          <a:ext cx="5089405" cy="5089405"/>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F8FEB2-ED27-45D7-A853-DFF738A60575}">
      <dsp:nvSpPr>
        <dsp:cNvPr id="0" name=""/>
        <dsp:cNvSpPr/>
      </dsp:nvSpPr>
      <dsp:spPr>
        <a:xfrm>
          <a:off x="4312765" y="290821"/>
          <a:ext cx="1478671" cy="1478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fi-FI" sz="3600" kern="1200" dirty="0"/>
            <a:t>Mitä</a:t>
          </a:r>
          <a:endParaRPr lang="en-US" sz="3600" kern="1200" dirty="0"/>
        </a:p>
      </dsp:txBody>
      <dsp:txXfrm>
        <a:off x="4312765" y="290821"/>
        <a:ext cx="1478671" cy="1478671"/>
      </dsp:txXfrm>
    </dsp:sp>
    <dsp:sp modelId="{4A5B6350-14DC-4616-8869-7E337821DB64}">
      <dsp:nvSpPr>
        <dsp:cNvPr id="0" name=""/>
        <dsp:cNvSpPr/>
      </dsp:nvSpPr>
      <dsp:spPr>
        <a:xfrm>
          <a:off x="2061665" y="202"/>
          <a:ext cx="3495080" cy="3495080"/>
        </a:xfrm>
        <a:prstGeom prst="circularArrow">
          <a:avLst>
            <a:gd name="adj1" fmla="val 8250"/>
            <a:gd name="adj2" fmla="val 576240"/>
            <a:gd name="adj3" fmla="val 2963291"/>
            <a:gd name="adj4" fmla="val 52101"/>
            <a:gd name="adj5" fmla="val 9625"/>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9FF7E0-2109-45F4-A016-963EBB9607FA}">
      <dsp:nvSpPr>
        <dsp:cNvPr id="0" name=""/>
        <dsp:cNvSpPr/>
      </dsp:nvSpPr>
      <dsp:spPr>
        <a:xfrm>
          <a:off x="3069870" y="2443578"/>
          <a:ext cx="1478671" cy="1478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fi-FI" sz="3600" kern="1200" dirty="0"/>
            <a:t>Mihin </a:t>
          </a:r>
          <a:endParaRPr lang="en-US" sz="3600" kern="1200" dirty="0"/>
        </a:p>
      </dsp:txBody>
      <dsp:txXfrm>
        <a:off x="3069870" y="2443578"/>
        <a:ext cx="1478671" cy="1478671"/>
      </dsp:txXfrm>
    </dsp:sp>
    <dsp:sp modelId="{4EB3C595-3F73-4F7C-BD46-739CEA2B5A80}">
      <dsp:nvSpPr>
        <dsp:cNvPr id="0" name=""/>
        <dsp:cNvSpPr/>
      </dsp:nvSpPr>
      <dsp:spPr>
        <a:xfrm>
          <a:off x="2061665" y="202"/>
          <a:ext cx="3495080" cy="3495080"/>
        </a:xfrm>
        <a:prstGeom prst="circularArrow">
          <a:avLst>
            <a:gd name="adj1" fmla="val 8250"/>
            <a:gd name="adj2" fmla="val 576240"/>
            <a:gd name="adj3" fmla="val 10171658"/>
            <a:gd name="adj4" fmla="val 7260469"/>
            <a:gd name="adj5" fmla="val 9625"/>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E072CE-0372-4BC5-A97D-FD47383F28E8}">
      <dsp:nvSpPr>
        <dsp:cNvPr id="0" name=""/>
        <dsp:cNvSpPr/>
      </dsp:nvSpPr>
      <dsp:spPr>
        <a:xfrm>
          <a:off x="1826975" y="290821"/>
          <a:ext cx="1478671" cy="1478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fi-FI" sz="3600" kern="1200" dirty="0"/>
            <a:t>Kenelle</a:t>
          </a:r>
          <a:endParaRPr lang="en-US" sz="3600" kern="1200" dirty="0"/>
        </a:p>
      </dsp:txBody>
      <dsp:txXfrm>
        <a:off x="1826975" y="290821"/>
        <a:ext cx="1478671" cy="1478671"/>
      </dsp:txXfrm>
    </dsp:sp>
    <dsp:sp modelId="{6CC3674F-4948-4F50-B2CF-9FE30B439656}">
      <dsp:nvSpPr>
        <dsp:cNvPr id="0" name=""/>
        <dsp:cNvSpPr/>
      </dsp:nvSpPr>
      <dsp:spPr>
        <a:xfrm>
          <a:off x="2061665" y="202"/>
          <a:ext cx="3495080" cy="3495080"/>
        </a:xfrm>
        <a:prstGeom prst="circularArrow">
          <a:avLst>
            <a:gd name="adj1" fmla="val 8250"/>
            <a:gd name="adj2" fmla="val 576240"/>
            <a:gd name="adj3" fmla="val 16856193"/>
            <a:gd name="adj4" fmla="val 14967566"/>
            <a:gd name="adj5" fmla="val 9625"/>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3EF16-5877-47FC-A9F9-8D2BDD52D8E5}" type="datetimeFigureOut">
              <a:rPr lang="fi-FI" smtClean="0"/>
              <a:t>29.8.2023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8229F7-C2E8-448E-8872-E29AF4C049EE}" type="slidenum">
              <a:rPr lang="fi-FI" smtClean="0"/>
              <a:t>‹#›</a:t>
            </a:fld>
            <a:endParaRPr lang="fi-FI"/>
          </a:p>
        </p:txBody>
      </p:sp>
    </p:spTree>
    <p:extLst>
      <p:ext uri="{BB962C8B-B14F-4D97-AF65-F5344CB8AC3E}">
        <p14:creationId xmlns:p14="http://schemas.microsoft.com/office/powerpoint/2010/main" val="2841863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kuluttajaliitto.fi/hankkeet/huijarit-kuriin/" TargetMode="External"/><Relationship Id="rId2" Type="http://schemas.openxmlformats.org/officeDocument/2006/relationships/slide" Target="../slides/slide56.xml"/><Relationship Id="rId1" Type="http://schemas.openxmlformats.org/officeDocument/2006/relationships/notesMaster" Target="../notesMasters/notesMaster1.xml"/><Relationship Id="rId5" Type="http://schemas.openxmlformats.org/officeDocument/2006/relationships/hyperlink" Target="https://www.kyberturvallisuuskeskus.fi/fi/ilmoita" TargetMode="External"/><Relationship Id="rId4" Type="http://schemas.openxmlformats.org/officeDocument/2006/relationships/hyperlink" Target="https://www.riku.fi/"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5min</a:t>
            </a:r>
          </a:p>
        </p:txBody>
      </p:sp>
      <p:sp>
        <p:nvSpPr>
          <p:cNvPr id="4" name="Slide Number Placeholder 3"/>
          <p:cNvSpPr>
            <a:spLocks noGrp="1"/>
          </p:cNvSpPr>
          <p:nvPr>
            <p:ph type="sldNum" sz="quarter" idx="5"/>
          </p:nvPr>
        </p:nvSpPr>
        <p:spPr/>
        <p:txBody>
          <a:bodyPr/>
          <a:lstStyle/>
          <a:p>
            <a:fld id="{F3742CD9-F350-4165-AB42-8343341773F4}" type="slidenum">
              <a:rPr lang="fi-FI" smtClean="0"/>
              <a:pPr/>
              <a:t>8</a:t>
            </a:fld>
            <a:endParaRPr lang="fi-FI"/>
          </a:p>
        </p:txBody>
      </p:sp>
    </p:spTree>
    <p:extLst>
      <p:ext uri="{BB962C8B-B14F-4D97-AF65-F5344CB8AC3E}">
        <p14:creationId xmlns:p14="http://schemas.microsoft.com/office/powerpoint/2010/main" val="2656025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F3742CD9-F350-4165-AB42-8343341773F4}" type="slidenum">
              <a:rPr lang="fi-FI" smtClean="0"/>
              <a:pPr/>
              <a:t>39</a:t>
            </a:fld>
            <a:endParaRPr lang="fi-FI"/>
          </a:p>
        </p:txBody>
      </p:sp>
    </p:spTree>
    <p:extLst>
      <p:ext uri="{BB962C8B-B14F-4D97-AF65-F5344CB8AC3E}">
        <p14:creationId xmlns:p14="http://schemas.microsoft.com/office/powerpoint/2010/main" val="957875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Pyydä osallistujia, miettimään kysymyksiä hetki itsenäisesti (osallistujista riippuen varaa aikaa 10-20min). </a:t>
            </a:r>
            <a:br>
              <a:rPr lang="fi-FI" sz="1200" dirty="0"/>
            </a:br>
            <a:r>
              <a:rPr lang="fi-FI" sz="1200" dirty="0"/>
              <a:t>Kirjaa ajatuksia </a:t>
            </a:r>
            <a:r>
              <a:rPr lang="fi-FI" sz="1200" dirty="0" err="1"/>
              <a:t>post</a:t>
            </a:r>
            <a:r>
              <a:rPr lang="fi-FI" sz="1200" dirty="0"/>
              <a:t> it –lapuille (tai laadi tätä varten esim. </a:t>
            </a:r>
            <a:r>
              <a:rPr lang="fi-FI" sz="1200" dirty="0" err="1"/>
              <a:t>Padlet</a:t>
            </a:r>
            <a:r>
              <a:rPr lang="fi-FI" sz="1200" dirty="0"/>
              <a:t>/Google </a:t>
            </a:r>
            <a:r>
              <a:rPr lang="fi-FI" sz="1200" dirty="0" err="1"/>
              <a:t>Jamboard</a:t>
            </a:r>
            <a:r>
              <a:rPr lang="fi-FI" sz="1200" dirty="0"/>
              <a:t> </a:t>
            </a:r>
            <a:r>
              <a:rPr lang="fi-FI" sz="1200" dirty="0" err="1"/>
              <a:t>tmv</a:t>
            </a:r>
            <a:r>
              <a:rPr lang="fi-FI" sz="1200" dirty="0"/>
              <a:t>.). </a:t>
            </a:r>
            <a:br>
              <a:rPr lang="fi-FI" sz="1200" dirty="0"/>
            </a:br>
            <a:r>
              <a:rPr lang="fi-FI" sz="1200" dirty="0"/>
              <a:t>Vie laput otsikoiden luo/kirjaa </a:t>
            </a:r>
            <a:r>
              <a:rPr lang="fi-FI" sz="1200" dirty="0" err="1"/>
              <a:t>padlettiin</a:t>
            </a:r>
            <a:r>
              <a:rPr lang="fi-FI" sz="1200" dirty="0"/>
              <a:t>. </a:t>
            </a:r>
            <a:br>
              <a:rPr lang="fi-FI" sz="1200" dirty="0"/>
            </a:br>
            <a:r>
              <a:rPr lang="fi-FI" sz="1200" dirty="0"/>
              <a:t>Käy tämän jälkeen yhdessä läpi. Kysy lisää tarvittaessa. </a:t>
            </a:r>
            <a:br>
              <a:rPr lang="fi-FI" sz="1200" dirty="0"/>
            </a:br>
            <a:r>
              <a:rPr lang="fi-FI" sz="1200" dirty="0"/>
              <a:t>Käy sitten tietoturvadiat läpi – huomioi, jos asioita on jo nostettu esille. </a:t>
            </a:r>
            <a:br>
              <a:rPr lang="fi-FI" sz="1200" dirty="0"/>
            </a:br>
            <a:r>
              <a:rPr lang="fi-FI" sz="1200" dirty="0"/>
              <a:t>(Esim. ”tosi hienosti annoitte esimerkkejä vahvasta salasanasta, harjoitellaan vielä, miten erilaiset salasanat ovat murrettavissa”, ”Te osasittekin jo nimetä hyviä esimerkkejä. Tässä vielä muutamia”,…).  </a:t>
            </a:r>
            <a:br>
              <a:rPr lang="fi-FI" sz="1200" dirty="0"/>
            </a:br>
            <a:endParaRPr lang="fi-FI"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Jos osallistujissa on sellaisia, joille kirjallinen tuottaminen on vaikeaa, harjoituksen voi tehdä ryhmissä. </a:t>
            </a:r>
            <a:br>
              <a:rPr lang="fi-FI" sz="1200" dirty="0"/>
            </a:br>
            <a:r>
              <a:rPr lang="fi-FI" sz="1200" dirty="0"/>
              <a:t>Joku hoitaa kirjaukset yhteiselle alustalle. Anna kuitenkin jokaiselle aikaa miettiä.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Luottamus-kysymys: </a:t>
            </a:r>
            <a:br>
              <a:rPr lang="fi-FI" sz="1200" dirty="0"/>
            </a:br>
            <a:r>
              <a:rPr lang="fi-FI" sz="1200" dirty="0"/>
              <a:t>Tietoturvaosiossa ei anneta tähän vastauksia. </a:t>
            </a:r>
            <a:br>
              <a:rPr lang="fi-FI" sz="1200" dirty="0"/>
            </a:br>
            <a:r>
              <a:rPr lang="fi-FI" sz="1200" dirty="0"/>
              <a:t>Lounastauon jälkeen kuitenkin tutustutaan esim. Digitaidot-peliin, joka on yksi menetelmä, jonka kautta voi tutustua turvallisiin sisältöihin. </a:t>
            </a:r>
            <a:br>
              <a:rPr lang="fi-FI" sz="1200" dirty="0"/>
            </a:br>
            <a:r>
              <a:rPr lang="fi-FI" sz="1200" dirty="0"/>
              <a:t>Asiakkaita voi myös kannustaa tekemään asioita, joita harjoitellaan yhdessä (yksi asia kerrallaan). </a:t>
            </a:r>
            <a:br>
              <a:rPr lang="fi-FI" sz="1200" dirty="0"/>
            </a:br>
            <a:r>
              <a:rPr lang="fi-FI" sz="1200" dirty="0"/>
              <a:t>Esim. </a:t>
            </a:r>
            <a:br>
              <a:rPr lang="fi-FI" sz="1200" dirty="0"/>
            </a:br>
            <a:r>
              <a:rPr lang="fi-FI" sz="1200" dirty="0"/>
              <a:t>1. WhatsAppin käyttö ja harjoittelu askel askeleelta. </a:t>
            </a:r>
            <a:br>
              <a:rPr lang="fi-FI" sz="1200" dirty="0"/>
            </a:br>
            <a:r>
              <a:rPr lang="fi-FI" sz="1200" dirty="0"/>
              <a:t>2. Kun se sujuu, voidaan harjoitella muuta (esim. tiedonhakua internetistä tai musiikin kuuntelua) jne. </a:t>
            </a:r>
          </a:p>
          <a:p>
            <a:endParaRPr lang="fi-FI" dirty="0"/>
          </a:p>
        </p:txBody>
      </p:sp>
      <p:sp>
        <p:nvSpPr>
          <p:cNvPr id="4" name="Slide Number Placeholder 3"/>
          <p:cNvSpPr>
            <a:spLocks noGrp="1"/>
          </p:cNvSpPr>
          <p:nvPr>
            <p:ph type="sldNum" sz="quarter" idx="5"/>
          </p:nvPr>
        </p:nvSpPr>
        <p:spPr/>
        <p:txBody>
          <a:bodyPr/>
          <a:lstStyle/>
          <a:p>
            <a:fld id="{F3742CD9-F350-4165-AB42-8343341773F4}" type="slidenum">
              <a:rPr lang="fi-FI" smtClean="0"/>
              <a:pPr/>
              <a:t>42</a:t>
            </a:fld>
            <a:endParaRPr lang="fi-FI"/>
          </a:p>
        </p:txBody>
      </p:sp>
    </p:spTree>
    <p:extLst>
      <p:ext uri="{BB962C8B-B14F-4D97-AF65-F5344CB8AC3E}">
        <p14:creationId xmlns:p14="http://schemas.microsoft.com/office/powerpoint/2010/main" val="2782244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Mahdollisimman pitkä (</a:t>
            </a:r>
            <a:r>
              <a:rPr lang="fi-FI" dirty="0" err="1"/>
              <a:t>väh</a:t>
            </a:r>
            <a:r>
              <a:rPr lang="fi-FI" dirty="0"/>
              <a:t> 14 merkkiä)</a:t>
            </a:r>
          </a:p>
          <a:p>
            <a:r>
              <a:rPr lang="fi-FI" dirty="0"/>
              <a:t>Helppo muistaa</a:t>
            </a:r>
          </a:p>
          <a:p>
            <a:r>
              <a:rPr lang="fi-FI" dirty="0"/>
              <a:t>Sisältää pieniä ja isoja kirjaimia, numeroita ja erikoismerkkejä</a:t>
            </a:r>
          </a:p>
          <a:p>
            <a:r>
              <a:rPr lang="fi-FI" dirty="0"/>
              <a:t>Eri sanoista koostuva salasanalause</a:t>
            </a:r>
          </a:p>
          <a:p>
            <a:endParaRPr lang="fi-FI" dirty="0"/>
          </a:p>
        </p:txBody>
      </p:sp>
      <p:sp>
        <p:nvSpPr>
          <p:cNvPr id="4" name="Slide Number Placeholder 3"/>
          <p:cNvSpPr>
            <a:spLocks noGrp="1"/>
          </p:cNvSpPr>
          <p:nvPr>
            <p:ph type="sldNum" sz="quarter" idx="5"/>
          </p:nvPr>
        </p:nvSpPr>
        <p:spPr/>
        <p:txBody>
          <a:bodyPr/>
          <a:lstStyle/>
          <a:p>
            <a:fld id="{F3742CD9-F350-4165-AB42-8343341773F4}" type="slidenum">
              <a:rPr lang="fi-FI" smtClean="0"/>
              <a:pPr/>
              <a:t>44</a:t>
            </a:fld>
            <a:endParaRPr lang="fi-FI"/>
          </a:p>
        </p:txBody>
      </p:sp>
    </p:spTree>
    <p:extLst>
      <p:ext uri="{BB962C8B-B14F-4D97-AF65-F5344CB8AC3E}">
        <p14:creationId xmlns:p14="http://schemas.microsoft.com/office/powerpoint/2010/main" val="2397909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Harkitse tarkkaan mitä ja mihin milloinkin jaat</a:t>
            </a:r>
            <a:endParaRPr lang="en-US" dirty="0"/>
          </a:p>
        </p:txBody>
      </p:sp>
      <p:sp>
        <p:nvSpPr>
          <p:cNvPr id="4" name="Slide Number Placeholder 3"/>
          <p:cNvSpPr>
            <a:spLocks noGrp="1"/>
          </p:cNvSpPr>
          <p:nvPr>
            <p:ph type="sldNum" sz="quarter" idx="5"/>
          </p:nvPr>
        </p:nvSpPr>
        <p:spPr/>
        <p:txBody>
          <a:bodyPr/>
          <a:lstStyle/>
          <a:p>
            <a:fld id="{FAAC43BC-CEC8-4FB7-96FA-77247771AC95}" type="slidenum">
              <a:rPr lang="en-US" smtClean="0"/>
              <a:t>45</a:t>
            </a:fld>
            <a:endParaRPr lang="en-US"/>
          </a:p>
        </p:txBody>
      </p:sp>
    </p:spTree>
    <p:extLst>
      <p:ext uri="{BB962C8B-B14F-4D97-AF65-F5344CB8AC3E}">
        <p14:creationId xmlns:p14="http://schemas.microsoft.com/office/powerpoint/2010/main" val="3630660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Kuten videolla: älä kerro itsestäsi kaikkea kaikille – mieti mihin jaat tietojasi ja kenelle ne näkyvät</a:t>
            </a:r>
          </a:p>
          <a:p>
            <a:r>
              <a:rPr lang="fi-FI" dirty="0">
                <a:ea typeface="Calibri" panose="020F0502020204030204" pitchFamily="34" charset="0"/>
                <a:cs typeface="Calibri" panose="020F0502020204030204" pitchFamily="34" charset="0"/>
              </a:rPr>
              <a:t>Esimerkiksi tuleva työnantaja saattaa käydä googlaamassa tietosi. </a:t>
            </a:r>
            <a:endParaRPr lang="en-US" dirty="0"/>
          </a:p>
        </p:txBody>
      </p:sp>
      <p:sp>
        <p:nvSpPr>
          <p:cNvPr id="4" name="Slide Number Placeholder 3"/>
          <p:cNvSpPr>
            <a:spLocks noGrp="1"/>
          </p:cNvSpPr>
          <p:nvPr>
            <p:ph type="sldNum" sz="quarter" idx="5"/>
          </p:nvPr>
        </p:nvSpPr>
        <p:spPr/>
        <p:txBody>
          <a:bodyPr/>
          <a:lstStyle/>
          <a:p>
            <a:fld id="{FAAC43BC-CEC8-4FB7-96FA-77247771AC95}" type="slidenum">
              <a:rPr lang="en-US" smtClean="0"/>
              <a:t>46</a:t>
            </a:fld>
            <a:endParaRPr lang="en-US"/>
          </a:p>
        </p:txBody>
      </p:sp>
    </p:spTree>
    <p:extLst>
      <p:ext uri="{BB962C8B-B14F-4D97-AF65-F5344CB8AC3E}">
        <p14:creationId xmlns:p14="http://schemas.microsoft.com/office/powerpoint/2010/main" val="1762351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3742CD9-F350-4165-AB42-8343341773F4}" type="slidenum">
              <a:rPr lang="fi-FI" smtClean="0"/>
              <a:pPr/>
              <a:t>48</a:t>
            </a:fld>
            <a:endParaRPr lang="fi-FI"/>
          </a:p>
        </p:txBody>
      </p:sp>
    </p:spTree>
    <p:extLst>
      <p:ext uri="{BB962C8B-B14F-4D97-AF65-F5344CB8AC3E}">
        <p14:creationId xmlns:p14="http://schemas.microsoft.com/office/powerpoint/2010/main" val="285736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Ota käyttöön monivaiheinen tunnistautuminen: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Pyytää tunnistautumista vielä toisella laitteella (yleensä puhelimella koodivarmistus), että käyttäjä on varmasti sinä (ensin annetaan käyttäjätunnus ja salasana, sen jälkeen vielä vahvistuskoodi esimerkiksi kännykän kautta)</a:t>
            </a:r>
          </a:p>
          <a:p>
            <a:endParaRPr lang="fi-FI" dirty="0"/>
          </a:p>
        </p:txBody>
      </p:sp>
      <p:sp>
        <p:nvSpPr>
          <p:cNvPr id="4" name="Slide Number Placeholder 3"/>
          <p:cNvSpPr>
            <a:spLocks noGrp="1"/>
          </p:cNvSpPr>
          <p:nvPr>
            <p:ph type="sldNum" sz="quarter" idx="5"/>
          </p:nvPr>
        </p:nvSpPr>
        <p:spPr/>
        <p:txBody>
          <a:bodyPr/>
          <a:lstStyle/>
          <a:p>
            <a:fld id="{F3742CD9-F350-4165-AB42-8343341773F4}" type="slidenum">
              <a:rPr lang="fi-FI" smtClean="0"/>
              <a:pPr/>
              <a:t>51</a:t>
            </a:fld>
            <a:endParaRPr lang="fi-FI"/>
          </a:p>
        </p:txBody>
      </p:sp>
    </p:spTree>
    <p:extLst>
      <p:ext uri="{BB962C8B-B14F-4D97-AF65-F5344CB8AC3E}">
        <p14:creationId xmlns:p14="http://schemas.microsoft.com/office/powerpoint/2010/main" val="2516175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fi-FI" sz="1650" dirty="0">
                <a:latin typeface="Calibri" panose="020F0502020204030204" pitchFamily="34" charset="0"/>
                <a:cs typeface="Calibri" panose="020F0502020204030204" pitchFamily="34" charset="0"/>
              </a:rPr>
              <a:t>Useimmat ohjelmat tarjoavat automaattisia päivityksiä: </a:t>
            </a:r>
          </a:p>
          <a:p>
            <a:pPr marL="742950" lvl="1" indent="-285750">
              <a:buFont typeface="Arial" panose="020B0604020202020204" pitchFamily="34" charset="0"/>
              <a:buChar char="•"/>
            </a:pPr>
            <a:r>
              <a:rPr lang="fi-FI" sz="1650" dirty="0">
                <a:latin typeface="Calibri" panose="020F0502020204030204" pitchFamily="34" charset="0"/>
                <a:cs typeface="Calibri" panose="020F0502020204030204" pitchFamily="34" charset="0"/>
              </a:rPr>
              <a:t>Näin sinun ei itse tarvitse etsiä päivityspaketteja </a:t>
            </a:r>
          </a:p>
          <a:p>
            <a:pPr marL="742950" lvl="1" indent="-285750">
              <a:buFont typeface="Arial" panose="020B0604020202020204" pitchFamily="34" charset="0"/>
              <a:buChar char="•"/>
            </a:pPr>
            <a:r>
              <a:rPr lang="fi-FI" sz="1650" dirty="0">
                <a:latin typeface="Calibri" panose="020F0502020204030204" pitchFamily="34" charset="0"/>
                <a:cs typeface="Calibri" panose="020F0502020204030204" pitchFamily="34" charset="0"/>
              </a:rPr>
              <a:t>Voit olla varma, että käyttämäsi ohjelmistot ovat ajantasaisia eivätkä päivitykset unohdu </a:t>
            </a:r>
          </a:p>
          <a:p>
            <a:pPr marL="742950" lvl="1" indent="-285750">
              <a:buFont typeface="Arial" panose="020B0604020202020204" pitchFamily="34" charset="0"/>
              <a:buChar char="•"/>
            </a:pPr>
            <a:r>
              <a:rPr lang="fi-FI" sz="1650" dirty="0">
                <a:latin typeface="Calibri" panose="020F0502020204030204" pitchFamily="34" charset="0"/>
                <a:cs typeface="Calibri" panose="020F0502020204030204" pitchFamily="34" charset="0"/>
              </a:rPr>
              <a:t>Yleensä automaattinen päivitys otetaan käyttöön ohjelman asetuksista</a:t>
            </a:r>
          </a:p>
          <a:p>
            <a:endParaRPr lang="fi-FI" dirty="0"/>
          </a:p>
        </p:txBody>
      </p:sp>
      <p:sp>
        <p:nvSpPr>
          <p:cNvPr id="4" name="Slide Number Placeholder 3"/>
          <p:cNvSpPr>
            <a:spLocks noGrp="1"/>
          </p:cNvSpPr>
          <p:nvPr>
            <p:ph type="sldNum" sz="quarter" idx="5"/>
          </p:nvPr>
        </p:nvSpPr>
        <p:spPr/>
        <p:txBody>
          <a:bodyPr/>
          <a:lstStyle/>
          <a:p>
            <a:fld id="{F3742CD9-F350-4165-AB42-8343341773F4}" type="slidenum">
              <a:rPr lang="fi-FI" smtClean="0"/>
              <a:pPr/>
              <a:t>53</a:t>
            </a:fld>
            <a:endParaRPr lang="fi-FI"/>
          </a:p>
        </p:txBody>
      </p:sp>
    </p:spTree>
    <p:extLst>
      <p:ext uri="{BB962C8B-B14F-4D97-AF65-F5344CB8AC3E}">
        <p14:creationId xmlns:p14="http://schemas.microsoft.com/office/powerpoint/2010/main" val="1607654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Jos tulet huijatuksi, ota yhteyttä esim. Rikosuhripäivystykseen, pankkitunnusten kaappaustilanteessa pankkiin (tilin sulkeminen), Kyberturvallisuuskeskukseen myös ilmoitus</a:t>
            </a:r>
          </a:p>
        </p:txBody>
      </p:sp>
      <p:sp>
        <p:nvSpPr>
          <p:cNvPr id="4" name="Dian numeron paikkamerkki 3"/>
          <p:cNvSpPr>
            <a:spLocks noGrp="1"/>
          </p:cNvSpPr>
          <p:nvPr>
            <p:ph type="sldNum" sz="quarter" idx="5"/>
          </p:nvPr>
        </p:nvSpPr>
        <p:spPr/>
        <p:txBody>
          <a:bodyPr/>
          <a:lstStyle/>
          <a:p>
            <a:fld id="{FAAC43BC-CEC8-4FB7-96FA-77247771AC95}" type="slidenum">
              <a:rPr lang="en-US" smtClean="0"/>
              <a:t>55</a:t>
            </a:fld>
            <a:endParaRPr lang="en-US"/>
          </a:p>
        </p:txBody>
      </p:sp>
    </p:spTree>
    <p:extLst>
      <p:ext uri="{BB962C8B-B14F-4D97-AF65-F5344CB8AC3E}">
        <p14:creationId xmlns:p14="http://schemas.microsoft.com/office/powerpoint/2010/main" val="2655502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fi-FI" b="1" i="0" dirty="0">
                <a:solidFill>
                  <a:srgbClr val="002C74"/>
                </a:solidFill>
                <a:effectLst/>
                <a:latin typeface="Montserrat" panose="00000500000000000000" pitchFamily="2" charset="0"/>
              </a:rPr>
              <a:t>1 </a:t>
            </a:r>
            <a:r>
              <a:rPr lang="fi-FI" b="0" i="0" dirty="0">
                <a:solidFill>
                  <a:srgbClr val="1C1C1C"/>
                </a:solidFill>
                <a:effectLst/>
                <a:latin typeface="Montserrat" panose="00000500000000000000" pitchFamily="2" charset="0"/>
              </a:rPr>
              <a:t>Estä lisävahingot</a:t>
            </a:r>
          </a:p>
          <a:p>
            <a:pPr algn="l"/>
            <a:r>
              <a:rPr lang="fi-FI" b="0" i="0" dirty="0">
                <a:solidFill>
                  <a:srgbClr val="1C1C1C"/>
                </a:solidFill>
                <a:effectLst/>
                <a:latin typeface="Open Sans" panose="020B0606030504020204" pitchFamily="34" charset="0"/>
              </a:rPr>
              <a:t>Jos salasanasi tai luottokorttitietosi ovat joutuneet vääriin käsiin, vaihda salasanasi ja ota yhteys pankkiisi, jotta kortti voidaan sulkea. </a:t>
            </a:r>
          </a:p>
          <a:p>
            <a:pPr algn="l"/>
            <a:r>
              <a:rPr lang="fi-FI" b="1" i="0" dirty="0">
                <a:solidFill>
                  <a:srgbClr val="002C74"/>
                </a:solidFill>
                <a:effectLst/>
                <a:latin typeface="Montserrat" panose="00000500000000000000" pitchFamily="2" charset="0"/>
              </a:rPr>
              <a:t>2 </a:t>
            </a:r>
            <a:r>
              <a:rPr lang="fi-FI" b="0" i="0" dirty="0">
                <a:solidFill>
                  <a:srgbClr val="1C1C1C"/>
                </a:solidFill>
                <a:effectLst/>
                <a:latin typeface="Montserrat" panose="00000500000000000000" pitchFamily="2" charset="0"/>
              </a:rPr>
              <a:t>Ilmoita myös asianosaisille</a:t>
            </a:r>
          </a:p>
          <a:p>
            <a:pPr algn="l"/>
            <a:r>
              <a:rPr lang="fi-FI" b="0" i="0" dirty="0">
                <a:solidFill>
                  <a:srgbClr val="1C1C1C"/>
                </a:solidFill>
                <a:effectLst/>
                <a:latin typeface="Open Sans" panose="020B0606030504020204" pitchFamily="34" charset="0"/>
              </a:rPr>
              <a:t>Jos olet joutunut maksuvälinepetoksen tai pankki- tai rahoituslaitoksen nimissä tehdyn huijauksen uhriksi, ilmoita siitä myös rahoituslaitokselle. Vaikka pankit ja yritykset, joiden nimissä huijauksia tehdään, eivät ole huijausten takana, ne vastaanottavat mielellään tietoa huijauksista, jotta ne voivat varoittaa muita asiakkaita.</a:t>
            </a:r>
          </a:p>
          <a:p>
            <a:pPr algn="l"/>
            <a:r>
              <a:rPr lang="fi-FI" b="1" i="0" dirty="0">
                <a:solidFill>
                  <a:srgbClr val="002C74"/>
                </a:solidFill>
                <a:effectLst/>
                <a:latin typeface="Montserrat" panose="00000500000000000000" pitchFamily="2" charset="0"/>
              </a:rPr>
              <a:t>3</a:t>
            </a:r>
            <a:r>
              <a:rPr lang="fi-FI" b="0" i="0" dirty="0">
                <a:solidFill>
                  <a:srgbClr val="1C1C1C"/>
                </a:solidFill>
                <a:effectLst/>
                <a:latin typeface="Montserrat" panose="00000500000000000000" pitchFamily="2" charset="0"/>
              </a:rPr>
              <a:t> Tee rikosilmoitus</a:t>
            </a:r>
          </a:p>
          <a:p>
            <a:pPr algn="l"/>
            <a:r>
              <a:rPr lang="fi-FI" b="0" i="0" dirty="0">
                <a:solidFill>
                  <a:srgbClr val="1C1C1C"/>
                </a:solidFill>
                <a:effectLst/>
                <a:latin typeface="Open Sans" panose="020B0606030504020204" pitchFamily="34" charset="0"/>
              </a:rPr>
              <a:t>Jos olet tullut huijatuksi ja esimerkiksi siirtänyt rahaa romanssihuijarille, tee rikosilmoitus poliisille. </a:t>
            </a:r>
          </a:p>
          <a:p>
            <a:pPr algn="l"/>
            <a:r>
              <a:rPr lang="fi-FI" b="1" i="0" dirty="0">
                <a:solidFill>
                  <a:srgbClr val="002C74"/>
                </a:solidFill>
                <a:effectLst/>
                <a:latin typeface="Montserrat" panose="00000500000000000000" pitchFamily="2" charset="0"/>
              </a:rPr>
              <a:t>4</a:t>
            </a:r>
            <a:r>
              <a:rPr lang="fi-FI" b="0" i="0" dirty="0">
                <a:solidFill>
                  <a:srgbClr val="1C1C1C"/>
                </a:solidFill>
                <a:effectLst/>
                <a:latin typeface="Montserrat" panose="00000500000000000000" pitchFamily="2" charset="0"/>
              </a:rPr>
              <a:t> Apua muualla verkossa</a:t>
            </a:r>
          </a:p>
          <a:p>
            <a:pPr marL="0" indent="0" algn="l">
              <a:buFont typeface="+mj-lt"/>
              <a:buNone/>
            </a:pPr>
            <a:r>
              <a:rPr lang="fi-FI" b="1" i="0" u="none" strike="noStrike" dirty="0">
                <a:solidFill>
                  <a:srgbClr val="002C74"/>
                </a:solidFill>
                <a:effectLst/>
                <a:latin typeface="+mj-lt"/>
                <a:hlinkClick r:id="rId3"/>
              </a:rPr>
              <a:t>https://www.kuluttajaliitto.fi/hankkeet/huijarit-kuriin/</a:t>
            </a:r>
            <a:r>
              <a:rPr lang="fi-FI" b="1" i="0" u="none" strike="noStrike" dirty="0">
                <a:solidFill>
                  <a:srgbClr val="002C74"/>
                </a:solidFill>
                <a:effectLst/>
                <a:latin typeface="+mj-lt"/>
              </a:rPr>
              <a:t> </a:t>
            </a:r>
            <a:br>
              <a:rPr lang="fi-FI" dirty="0">
                <a:solidFill>
                  <a:srgbClr val="1C1C1C"/>
                </a:solidFill>
                <a:latin typeface="+mj-lt"/>
              </a:rPr>
            </a:br>
            <a:r>
              <a:rPr lang="fi-FI" b="1" dirty="0">
                <a:solidFill>
                  <a:srgbClr val="002C74"/>
                </a:solidFill>
                <a:latin typeface="+mj-lt"/>
                <a:hlinkClick r:id="rId4"/>
              </a:rPr>
              <a:t>https://www.riku.fi/</a:t>
            </a:r>
            <a:r>
              <a:rPr lang="fi-FI" b="1" dirty="0">
                <a:solidFill>
                  <a:srgbClr val="002C74"/>
                </a:solidFill>
                <a:latin typeface="+mj-lt"/>
              </a:rPr>
              <a:t> </a:t>
            </a:r>
            <a:endParaRPr lang="fi-FI" b="0" i="0" dirty="0">
              <a:solidFill>
                <a:srgbClr val="1C1C1C"/>
              </a:solidFill>
              <a:effectLst/>
              <a:latin typeface="+mj-lt"/>
            </a:endParaRPr>
          </a:p>
          <a:p>
            <a:pPr algn="l"/>
            <a:r>
              <a:rPr lang="fi-FI" b="1" i="0" dirty="0">
                <a:solidFill>
                  <a:srgbClr val="002C74"/>
                </a:solidFill>
                <a:effectLst/>
                <a:latin typeface="Montserrat" panose="00000500000000000000" pitchFamily="2" charset="0"/>
              </a:rPr>
              <a:t>5 I</a:t>
            </a:r>
            <a:r>
              <a:rPr lang="fi-FI" b="0" i="0" dirty="0">
                <a:solidFill>
                  <a:srgbClr val="1C1C1C"/>
                </a:solidFill>
                <a:effectLst/>
                <a:latin typeface="Montserrat" panose="00000500000000000000" pitchFamily="2" charset="0"/>
              </a:rPr>
              <a:t>lmoita huijaussivustosta</a:t>
            </a:r>
          </a:p>
          <a:p>
            <a:pPr algn="l"/>
            <a:r>
              <a:rPr lang="fi-FI" b="0" i="0" dirty="0">
                <a:solidFill>
                  <a:srgbClr val="1C1C1C"/>
                </a:solidFill>
                <a:effectLst/>
                <a:latin typeface="Open Sans" panose="020B0606030504020204" pitchFamily="34" charset="0"/>
              </a:rPr>
              <a:t>Tee </a:t>
            </a:r>
            <a:r>
              <a:rPr lang="fi-FI" b="0" i="0" dirty="0" err="1">
                <a:solidFill>
                  <a:srgbClr val="1C1C1C"/>
                </a:solidFill>
                <a:effectLst/>
                <a:latin typeface="Open Sans" panose="020B0606030504020204" pitchFamily="34" charset="0"/>
              </a:rPr>
              <a:t>tietoturvaloukkausilmoitus</a:t>
            </a:r>
            <a:r>
              <a:rPr lang="fi-FI" b="0" i="0" dirty="0">
                <a:solidFill>
                  <a:srgbClr val="1C1C1C"/>
                </a:solidFill>
                <a:effectLst/>
                <a:latin typeface="Open Sans" panose="020B0606030504020204" pitchFamily="34" charset="0"/>
              </a:rPr>
              <a:t> epäilyttävästä viestistä tai verkkosivustosta. Voimme välittää tiedot eteenpäin niin, että huijaussivustot saataisiin kytkettyä pois internetistä.</a:t>
            </a:r>
            <a:r>
              <a:rPr lang="fi-FI" dirty="0">
                <a:hlinkClick r:id="rId5"/>
              </a:rPr>
              <a:t> </a:t>
            </a:r>
            <a:r>
              <a:rPr lang="fi-FI" dirty="0"/>
              <a:t>https://www.kyberturvallisuuskeskus.fi/fi/ilmoita </a:t>
            </a:r>
            <a:br>
              <a:rPr lang="fi-FI" dirty="0"/>
            </a:br>
            <a:br>
              <a:rPr lang="fi-FI" dirty="0"/>
            </a:br>
            <a:r>
              <a:rPr lang="fi-FI" dirty="0"/>
              <a:t>(lähde </a:t>
            </a:r>
            <a:r>
              <a:rPr lang="fi-FI" dirty="0" err="1"/>
              <a:t>Traficom</a:t>
            </a:r>
            <a:r>
              <a:rPr lang="fi-FI" dirty="0"/>
              <a:t>)</a:t>
            </a:r>
          </a:p>
        </p:txBody>
      </p:sp>
      <p:sp>
        <p:nvSpPr>
          <p:cNvPr id="4" name="Slide Number Placeholder 3"/>
          <p:cNvSpPr>
            <a:spLocks noGrp="1"/>
          </p:cNvSpPr>
          <p:nvPr>
            <p:ph type="sldNum" sz="quarter" idx="5"/>
          </p:nvPr>
        </p:nvSpPr>
        <p:spPr/>
        <p:txBody>
          <a:bodyPr/>
          <a:lstStyle/>
          <a:p>
            <a:fld id="{F3742CD9-F350-4165-AB42-8343341773F4}" type="slidenum">
              <a:rPr lang="fi-FI" smtClean="0"/>
              <a:pPr/>
              <a:t>56</a:t>
            </a:fld>
            <a:endParaRPr lang="fi-FI"/>
          </a:p>
        </p:txBody>
      </p:sp>
    </p:spTree>
    <p:extLst>
      <p:ext uri="{BB962C8B-B14F-4D97-AF65-F5344CB8AC3E}">
        <p14:creationId xmlns:p14="http://schemas.microsoft.com/office/powerpoint/2010/main" val="1921574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Mieti hetki itsenäisesti, mitä vertaisuus sinun mielestäsi tarkoittaa. </a:t>
            </a:r>
          </a:p>
          <a:p>
            <a:r>
              <a:rPr lang="fi-FI"/>
              <a:t>Mitä se tarkoittaa sinulle?  </a:t>
            </a:r>
            <a:endParaRPr lang="fi-FI" baseline="0"/>
          </a:p>
          <a:p>
            <a:endParaRPr lang="fi-FI"/>
          </a:p>
        </p:txBody>
      </p:sp>
      <p:sp>
        <p:nvSpPr>
          <p:cNvPr id="4" name="Dian numeron paikkamerkki 3"/>
          <p:cNvSpPr>
            <a:spLocks noGrp="1"/>
          </p:cNvSpPr>
          <p:nvPr>
            <p:ph type="sldNum" sz="quarter" idx="5"/>
          </p:nvPr>
        </p:nvSpPr>
        <p:spPr/>
        <p:txBody>
          <a:bodyPr/>
          <a:lstStyle/>
          <a:p>
            <a:fld id="{F3742CD9-F350-4165-AB42-8343341773F4}" type="slidenum">
              <a:rPr lang="fi-FI" smtClean="0"/>
              <a:pPr/>
              <a:t>10</a:t>
            </a:fld>
            <a:endParaRPr lang="fi-FI"/>
          </a:p>
        </p:txBody>
      </p:sp>
    </p:spTree>
    <p:extLst>
      <p:ext uri="{BB962C8B-B14F-4D97-AF65-F5344CB8AC3E}">
        <p14:creationId xmlns:p14="http://schemas.microsoft.com/office/powerpoint/2010/main" val="2148189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F3742CD9-F350-4165-AB42-8343341773F4}" type="slidenum">
              <a:rPr lang="fi-FI" smtClean="0"/>
              <a:pPr/>
              <a:t>58</a:t>
            </a:fld>
            <a:endParaRPr lang="fi-FI"/>
          </a:p>
        </p:txBody>
      </p:sp>
    </p:spTree>
    <p:extLst>
      <p:ext uri="{BB962C8B-B14F-4D97-AF65-F5344CB8AC3E}">
        <p14:creationId xmlns:p14="http://schemas.microsoft.com/office/powerpoint/2010/main" val="22964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Kun puhumme vertaistuesta, puhumme kahdesta asiasta.</a:t>
            </a:r>
          </a:p>
          <a:p>
            <a:r>
              <a:rPr lang="fi-FI"/>
              <a:t>Vertaisuus perustuu kokemukseen</a:t>
            </a:r>
            <a:r>
              <a:rPr lang="fi-FI" baseline="0"/>
              <a:t> samanlaisesta tai –kaltaisesta elämäntilanteesta. </a:t>
            </a:r>
          </a:p>
          <a:p>
            <a:r>
              <a:rPr lang="fi-FI" baseline="0"/>
              <a:t>Olennaista on, että vertaisilla itsellään on kokemus siitä, että he ovat jollain tavalla vertaisia keskenään.</a:t>
            </a:r>
          </a:p>
          <a:p>
            <a:endParaRPr lang="fi-FI"/>
          </a:p>
        </p:txBody>
      </p:sp>
      <p:sp>
        <p:nvSpPr>
          <p:cNvPr id="4" name="Dian numeron paikkamerkki 3"/>
          <p:cNvSpPr>
            <a:spLocks noGrp="1"/>
          </p:cNvSpPr>
          <p:nvPr>
            <p:ph type="sldNum" sz="quarter" idx="5"/>
          </p:nvPr>
        </p:nvSpPr>
        <p:spPr/>
        <p:txBody>
          <a:bodyPr/>
          <a:lstStyle/>
          <a:p>
            <a:fld id="{F3742CD9-F350-4165-AB42-8343341773F4}" type="slidenum">
              <a:rPr lang="fi-FI" smtClean="0"/>
              <a:pPr/>
              <a:t>11</a:t>
            </a:fld>
            <a:endParaRPr lang="fi-FI"/>
          </a:p>
        </p:txBody>
      </p:sp>
    </p:spTree>
    <p:extLst>
      <p:ext uri="{BB962C8B-B14F-4D97-AF65-F5344CB8AC3E}">
        <p14:creationId xmlns:p14="http://schemas.microsoft.com/office/powerpoint/2010/main" val="1252033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pPr>
              <a:defRPr/>
            </a:pPr>
            <a:r>
              <a:rPr lang="fi-FI"/>
              <a:t>Jokainen meistä oppii eri tavalla ja erilaisia aisteja ja menetelmiä hyödyntäen. Oppimiseen vaikuttavat meidän aivojen sisäiset prosessit ja toisaalta se, miten olosuhteista rakennetaan oppimiselle suotuisa (</a:t>
            </a:r>
            <a:r>
              <a:rPr lang="fi-FI" err="1"/>
              <a:t>Bandura</a:t>
            </a:r>
            <a:r>
              <a:rPr lang="fi-FI"/>
              <a:t>). </a:t>
            </a:r>
          </a:p>
          <a:p>
            <a:r>
              <a:rPr lang="fi-FI"/>
              <a:t> </a:t>
            </a:r>
          </a:p>
          <a:p>
            <a:r>
              <a:rPr lang="fi-FI"/>
              <a:t>Aikaisemmin on ajateltu, että ihmisten oppimista ohjaavat erilaiset oppimistyylit. Tämän näkemyksen mukaan osa hyödyntää enemmän näköaistia, osa kuuloaistia ja osa tunto- tai liikeaistia. </a:t>
            </a:r>
          </a:p>
          <a:p>
            <a:r>
              <a:rPr lang="fi-FI"/>
              <a:t>Visuaalinen oppimisen ajatellaan tarkoittavan sitä, että kuvat, lukeminen, piirtäminen ja kirjoittaminen auttavat. Tärkeää on hahmottaa kokonaisuuksia.</a:t>
            </a:r>
          </a:p>
          <a:p>
            <a:r>
              <a:rPr lang="fi-FI"/>
              <a:t>Auditiivinen oppiminen taas sitä, että on tärkeää kuulla ja selittää asiat auki.</a:t>
            </a:r>
          </a:p>
          <a:p>
            <a:r>
              <a:rPr lang="fi-FI"/>
              <a:t>Kinesteettinen sitä, että itse tekeminen ja konkreettinen harjoittelu on tärkeää opin sisäistämisen kannalta. Jos opastus ei mene puheen tasolla perille, antaa ihmisen kokeilla.</a:t>
            </a:r>
          </a:p>
          <a:p>
            <a:r>
              <a:rPr lang="fi-FI"/>
              <a:t>Kun nämä tiedetään, voi niitä voi myös hyödyntää. Esimerkiksi, jos joku tuntuu kaipaavan kirjoitettua tukea, hänen kanssa voi piirtää tai kirjoittaa asiat muistiin. </a:t>
            </a:r>
          </a:p>
          <a:p>
            <a:endParaRPr lang="fi-FI"/>
          </a:p>
          <a:p>
            <a:endParaRPr lang="fi-FI"/>
          </a:p>
        </p:txBody>
      </p:sp>
      <p:sp>
        <p:nvSpPr>
          <p:cNvPr id="4" name="Dian numeron paikkamerkki 3"/>
          <p:cNvSpPr>
            <a:spLocks noGrp="1"/>
          </p:cNvSpPr>
          <p:nvPr>
            <p:ph type="sldNum" sz="quarter" idx="5"/>
          </p:nvPr>
        </p:nvSpPr>
        <p:spPr/>
        <p:txBody>
          <a:bodyPr/>
          <a:lstStyle/>
          <a:p>
            <a:fld id="{F3742CD9-F350-4165-AB42-8343341773F4}" type="slidenum">
              <a:rPr lang="fi-FI" smtClean="0"/>
              <a:pPr/>
              <a:t>16</a:t>
            </a:fld>
            <a:endParaRPr lang="fi-FI"/>
          </a:p>
        </p:txBody>
      </p:sp>
    </p:spTree>
    <p:extLst>
      <p:ext uri="{BB962C8B-B14F-4D97-AF65-F5344CB8AC3E}">
        <p14:creationId xmlns:p14="http://schemas.microsoft.com/office/powerpoint/2010/main" val="2914018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Tehdään lyhyt testi oppimisen tyyleistä, missä voi kokeilla, nojaatteko te vähän vahvemmin johonkin aistiin. </a:t>
            </a:r>
          </a:p>
          <a:p>
            <a:r>
              <a:rPr lang="fi-FI"/>
              <a:t>Miettikää, millä keinoilla itse kukin oppii ja opiskelee ja miten asiat jäävät itselle parhaiten muistiin. </a:t>
            </a:r>
          </a:p>
          <a:p>
            <a:endParaRPr lang="fi-FI"/>
          </a:p>
        </p:txBody>
      </p:sp>
      <p:sp>
        <p:nvSpPr>
          <p:cNvPr id="4" name="Slide Number Placeholder 3"/>
          <p:cNvSpPr>
            <a:spLocks noGrp="1"/>
          </p:cNvSpPr>
          <p:nvPr>
            <p:ph type="sldNum" sz="quarter" idx="5"/>
          </p:nvPr>
        </p:nvSpPr>
        <p:spPr/>
        <p:txBody>
          <a:bodyPr/>
          <a:lstStyle/>
          <a:p>
            <a:fld id="{F3742CD9-F350-4165-AB42-8343341773F4}" type="slidenum">
              <a:rPr lang="fi-FI" smtClean="0"/>
              <a:pPr/>
              <a:t>17</a:t>
            </a:fld>
            <a:endParaRPr lang="fi-FI"/>
          </a:p>
        </p:txBody>
      </p:sp>
    </p:spTree>
    <p:extLst>
      <p:ext uri="{BB962C8B-B14F-4D97-AF65-F5344CB8AC3E}">
        <p14:creationId xmlns:p14="http://schemas.microsoft.com/office/powerpoint/2010/main" val="596696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Tehdään lyhyt testi oppimisen tyyleistä, missä voi kokeilla, nojaatteko te vähän vahvemmin johonkin aistiin. </a:t>
            </a:r>
          </a:p>
          <a:p>
            <a:r>
              <a:rPr lang="fi-FI"/>
              <a:t>Miettikää, millä keinoilla itse kukin oppii ja opiskelee ja miten asiat jäävät itselle parhaiten muistiin. </a:t>
            </a:r>
          </a:p>
          <a:p>
            <a:endParaRPr lang="fi-FI"/>
          </a:p>
        </p:txBody>
      </p:sp>
      <p:sp>
        <p:nvSpPr>
          <p:cNvPr id="4" name="Slide Number Placeholder 3"/>
          <p:cNvSpPr>
            <a:spLocks noGrp="1"/>
          </p:cNvSpPr>
          <p:nvPr>
            <p:ph type="sldNum" sz="quarter" idx="5"/>
          </p:nvPr>
        </p:nvSpPr>
        <p:spPr/>
        <p:txBody>
          <a:bodyPr/>
          <a:lstStyle/>
          <a:p>
            <a:fld id="{F3742CD9-F350-4165-AB42-8343341773F4}" type="slidenum">
              <a:rPr lang="fi-FI" smtClean="0"/>
              <a:pPr/>
              <a:t>18</a:t>
            </a:fld>
            <a:endParaRPr lang="fi-FI"/>
          </a:p>
        </p:txBody>
      </p:sp>
    </p:spTree>
    <p:extLst>
      <p:ext uri="{BB962C8B-B14F-4D97-AF65-F5344CB8AC3E}">
        <p14:creationId xmlns:p14="http://schemas.microsoft.com/office/powerpoint/2010/main" val="723587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85000" lnSpcReduction="20000"/>
          </a:bodyPr>
          <a:lstStyle/>
          <a:p>
            <a:r>
              <a:rPr lang="fi-FI" dirty="0"/>
              <a:t>Varaa osioon noin 20min. </a:t>
            </a:r>
          </a:p>
          <a:p>
            <a:r>
              <a:rPr lang="fi-FI" dirty="0"/>
              <a:t>Digiopastus pohjautuu pitkälti vuorovaikutukseen ja vuorovaikutustaitoihin.</a:t>
            </a:r>
          </a:p>
          <a:p>
            <a:r>
              <a:rPr lang="fi-FI" dirty="0"/>
              <a:t>Tämä tarkoittaa, että tehtävänäsi</a:t>
            </a:r>
            <a:r>
              <a:rPr lang="fi-FI" baseline="0" dirty="0"/>
              <a:t> on välittää viesti mahdollisimman ymmärrettävästi ja selkeästi.</a:t>
            </a:r>
          </a:p>
          <a:p>
            <a:r>
              <a:rPr lang="fi-FI" baseline="0" dirty="0"/>
              <a:t>Vuorovaikutus perustuu niin verbaaliseen (puhuttuun/kirjoitettuun) sekä </a:t>
            </a:r>
            <a:r>
              <a:rPr lang="fi-FI" baseline="0" dirty="0" err="1"/>
              <a:t>nonberbaaliseen</a:t>
            </a:r>
            <a:r>
              <a:rPr lang="fi-FI" baseline="0" dirty="0"/>
              <a:t> viestintään.</a:t>
            </a:r>
          </a:p>
          <a:p>
            <a:endParaRPr lang="fi-FI" baseline="0" dirty="0"/>
          </a:p>
          <a:p>
            <a:r>
              <a:rPr lang="fi-FI" sz="1200" b="0" i="0" kern="1200" dirty="0">
                <a:solidFill>
                  <a:schemeClr val="tx1"/>
                </a:solidFill>
                <a:effectLst/>
                <a:latin typeface="+mn-lt"/>
                <a:ea typeface="+mn-ea"/>
                <a:cs typeface="+mn-cs"/>
              </a:rPr>
              <a:t>Verbaalinen vuorovaikutus:</a:t>
            </a:r>
          </a:p>
          <a:p>
            <a:r>
              <a:rPr lang="fi-FI" sz="1200" b="0" i="0" kern="1200" dirty="0">
                <a:solidFill>
                  <a:schemeClr val="tx1"/>
                </a:solidFill>
                <a:effectLst/>
                <a:latin typeface="+mn-lt"/>
                <a:ea typeface="+mn-ea"/>
                <a:cs typeface="+mn-cs"/>
              </a:rPr>
              <a:t>Kirjallisessa ilmaisussa sanoma tehtävä ymmärrettäväksi pelkillä sanoilla. </a:t>
            </a:r>
          </a:p>
          <a:p>
            <a:r>
              <a:rPr lang="fi-FI" sz="1200" b="0" i="0" kern="1200" dirty="0">
                <a:solidFill>
                  <a:schemeClr val="tx1"/>
                </a:solidFill>
                <a:effectLst/>
                <a:latin typeface="+mn-lt"/>
                <a:ea typeface="+mn-ea"/>
                <a:cs typeface="+mn-cs"/>
              </a:rPr>
              <a:t>Kasvokkain viestittäessä puheen tukena on sanaton tai nonverbaalinen viestintä.</a:t>
            </a:r>
            <a:r>
              <a:rPr lang="fi-FI" sz="1200" b="0" i="0" kern="1200" baseline="0" dirty="0">
                <a:solidFill>
                  <a:schemeClr val="tx1"/>
                </a:solidFill>
                <a:effectLst/>
                <a:latin typeface="+mn-lt"/>
                <a:ea typeface="+mn-ea"/>
                <a:cs typeface="+mn-cs"/>
              </a:rPr>
              <a:t> Nonverbaalinen viestintä</a:t>
            </a:r>
            <a:r>
              <a:rPr lang="fi-FI" sz="1200" b="0" i="0" kern="1200" dirty="0">
                <a:solidFill>
                  <a:schemeClr val="tx1"/>
                </a:solidFill>
                <a:effectLst/>
                <a:latin typeface="+mn-lt"/>
                <a:ea typeface="+mn-ea"/>
                <a:cs typeface="+mn-cs"/>
              </a:rPr>
              <a:t> antaa</a:t>
            </a:r>
            <a:r>
              <a:rPr lang="fi-FI" sz="1200" b="0" i="0" kern="1200" baseline="0" dirty="0">
                <a:solidFill>
                  <a:schemeClr val="tx1"/>
                </a:solidFill>
                <a:effectLst/>
                <a:latin typeface="+mn-lt"/>
                <a:ea typeface="+mn-ea"/>
                <a:cs typeface="+mn-cs"/>
              </a:rPr>
              <a:t> </a:t>
            </a:r>
            <a:r>
              <a:rPr lang="fi-FI" sz="1200" b="0" i="0" kern="1200" dirty="0">
                <a:solidFill>
                  <a:schemeClr val="tx1"/>
                </a:solidFill>
                <a:effectLst/>
                <a:latin typeface="+mn-lt"/>
                <a:ea typeface="+mn-ea"/>
                <a:cs typeface="+mn-cs"/>
              </a:rPr>
              <a:t>vihjeitä viestin tulkintaan. </a:t>
            </a:r>
          </a:p>
          <a:p>
            <a:r>
              <a:rPr lang="fi-FI" sz="1200" b="0" i="0" kern="1200" dirty="0">
                <a:solidFill>
                  <a:schemeClr val="tx1"/>
                </a:solidFill>
                <a:effectLst/>
                <a:latin typeface="+mn-lt"/>
                <a:ea typeface="+mn-ea"/>
                <a:cs typeface="+mn-cs"/>
              </a:rPr>
              <a:t>Tauot</a:t>
            </a:r>
            <a:r>
              <a:rPr lang="fi-FI" sz="1200" b="0" i="0" kern="1200" baseline="0" dirty="0">
                <a:solidFill>
                  <a:schemeClr val="tx1"/>
                </a:solidFill>
                <a:effectLst/>
                <a:latin typeface="+mn-lt"/>
                <a:ea typeface="+mn-ea"/>
                <a:cs typeface="+mn-cs"/>
              </a:rPr>
              <a:t>, tuki- ja täytesanat kuuluvat puhuttiin kieleen (esim. mmm, katsotaanpas, </a:t>
            </a:r>
            <a:r>
              <a:rPr lang="fi-FI" sz="1200" b="0" i="0" kern="1200" baseline="0" dirty="0" err="1">
                <a:solidFill>
                  <a:schemeClr val="tx1"/>
                </a:solidFill>
                <a:effectLst/>
                <a:latin typeface="+mn-lt"/>
                <a:ea typeface="+mn-ea"/>
                <a:cs typeface="+mn-cs"/>
              </a:rPr>
              <a:t>tota</a:t>
            </a:r>
            <a:r>
              <a:rPr lang="fi-FI" sz="1200" b="0" i="0" kern="1200" baseline="0" dirty="0">
                <a:solidFill>
                  <a:schemeClr val="tx1"/>
                </a:solidFill>
                <a:effectLst/>
                <a:latin typeface="+mn-lt"/>
                <a:ea typeface="+mn-ea"/>
                <a:cs typeface="+mn-cs"/>
              </a:rPr>
              <a:t> noin)</a:t>
            </a:r>
            <a:r>
              <a:rPr lang="fi-FI" sz="1200" b="0" i="0" kern="1200" dirty="0">
                <a:solidFill>
                  <a:schemeClr val="tx1"/>
                </a:solidFill>
                <a:effectLst/>
                <a:latin typeface="+mn-lt"/>
                <a:ea typeface="+mn-ea"/>
                <a:cs typeface="+mn-cs"/>
              </a:rPr>
              <a:t> kuuluvat</a:t>
            </a:r>
            <a:r>
              <a:rPr lang="fi-FI" sz="1200" b="0" i="0" kern="1200" baseline="0" dirty="0">
                <a:solidFill>
                  <a:schemeClr val="tx1"/>
                </a:solidFill>
                <a:effectLst/>
                <a:latin typeface="+mn-lt"/>
                <a:ea typeface="+mn-ea"/>
                <a:cs typeface="+mn-cs"/>
              </a:rPr>
              <a:t> puhuttuun kieleen. Ne voivat antaa opastajalle myös</a:t>
            </a:r>
            <a:r>
              <a:rPr lang="fi-FI" sz="1200" b="0" i="0" kern="1200" dirty="0">
                <a:solidFill>
                  <a:schemeClr val="tx1"/>
                </a:solidFill>
                <a:effectLst/>
                <a:latin typeface="+mn-lt"/>
                <a:ea typeface="+mn-ea"/>
                <a:cs typeface="+mn-cs"/>
              </a:rPr>
              <a:t> aikaa tulkita, ymmärtää ja jäsentää kuulemaansa. Lähiopastuksessa</a:t>
            </a:r>
            <a:r>
              <a:rPr lang="fi-FI" sz="1200" b="0" i="0" kern="1200" baseline="0" dirty="0">
                <a:solidFill>
                  <a:schemeClr val="tx1"/>
                </a:solidFill>
                <a:effectLst/>
                <a:latin typeface="+mn-lt"/>
                <a:ea typeface="+mn-ea"/>
                <a:cs typeface="+mn-cs"/>
              </a:rPr>
              <a:t> puhuttu vuorovaikutus </a:t>
            </a:r>
            <a:r>
              <a:rPr lang="fi-FI" sz="1200" b="0" i="0" kern="1200" dirty="0">
                <a:solidFill>
                  <a:schemeClr val="tx1"/>
                </a:solidFill>
                <a:effectLst/>
                <a:latin typeface="+mn-lt"/>
                <a:ea typeface="+mn-ea"/>
                <a:cs typeface="+mn-cs"/>
              </a:rPr>
              <a:t>mahdollistaa kysymisen, tarkentamisen ja keskustelun ohjaamisen.</a:t>
            </a:r>
          </a:p>
          <a:p>
            <a:endParaRPr lang="fi-FI" baseline="0" dirty="0"/>
          </a:p>
          <a:p>
            <a:r>
              <a:rPr lang="fi-FI" baseline="0" dirty="0"/>
              <a:t>Nonverbaalisella viestinnällä on suuri rooli, etenkin kun </a:t>
            </a:r>
            <a:r>
              <a:rPr lang="fi-FI" sz="1200" b="0" i="0" kern="1200" dirty="0">
                <a:solidFill>
                  <a:schemeClr val="tx1"/>
                </a:solidFill>
                <a:effectLst/>
                <a:latin typeface="+mn-lt"/>
                <a:ea typeface="+mn-ea"/>
                <a:cs typeface="+mn-cs"/>
              </a:rPr>
              <a:t>luomme ensivaikutelmaa.</a:t>
            </a:r>
            <a:r>
              <a:rPr lang="fi-FI" sz="1200" b="0" i="0" kern="1200" baseline="0" dirty="0">
                <a:solidFill>
                  <a:schemeClr val="tx1"/>
                </a:solidFill>
                <a:effectLst/>
                <a:latin typeface="+mn-lt"/>
                <a:ea typeface="+mn-ea"/>
                <a:cs typeface="+mn-cs"/>
              </a:rPr>
              <a:t> Meidän ilmeemme ja eleemme voivat vahvistaa viestiä, toimia kannustavina eleinä tai ilmaista esim. sarkasmista.</a:t>
            </a:r>
          </a:p>
          <a:p>
            <a:r>
              <a:rPr lang="fi-FI" sz="1200" b="0" i="0" kern="1200" baseline="0" dirty="0">
                <a:solidFill>
                  <a:schemeClr val="tx1"/>
                </a:solidFill>
                <a:effectLst/>
                <a:latin typeface="+mn-lt"/>
                <a:ea typeface="+mn-ea"/>
                <a:cs typeface="+mn-cs"/>
              </a:rPr>
              <a:t>Katsekontaktilla ja kehonasennoilla ja kielellä on myös merkitystä esimerkiksi luottamuksen rakentumiselle, ja miten osoitamme kuuntelevamme toista.</a:t>
            </a:r>
          </a:p>
          <a:p>
            <a:r>
              <a:rPr lang="fi-FI" sz="1200" b="0" i="0" kern="1200" baseline="0" dirty="0">
                <a:solidFill>
                  <a:schemeClr val="tx1"/>
                </a:solidFill>
                <a:effectLst/>
                <a:latin typeface="+mn-lt"/>
                <a:ea typeface="+mn-ea"/>
                <a:cs typeface="+mn-cs"/>
              </a:rPr>
              <a:t>Äänenvoimakkuus ja paino, eloisuus ja puhenopeus ovat myös tärkeä osa kommunikaatiota – ja näihin toki te osaatte myös vaikuttaa: rauhallinen ja selkeä puhenopeus, katsekontakti tukevat viestin välittämistä. </a:t>
            </a:r>
          </a:p>
          <a:p>
            <a:r>
              <a:rPr lang="fi-FI" sz="1200" b="0" i="0" kern="1200" baseline="0" dirty="0">
                <a:solidFill>
                  <a:schemeClr val="tx1"/>
                </a:solidFill>
                <a:effectLst/>
                <a:latin typeface="+mn-lt"/>
                <a:ea typeface="+mn-ea"/>
                <a:cs typeface="+mn-cs"/>
              </a:rPr>
              <a:t>Myös fyysinen etäisyys opastettavaan vaikuttaa. Digiopastuksessa ollaan usein lähellä, jotta puhelimen tutkiminen yhdessä on mahdollista.  </a:t>
            </a:r>
            <a:endParaRPr lang="fi-FI" baseline="0" dirty="0"/>
          </a:p>
          <a:p>
            <a:endParaRPr lang="fi-FI" baseline="0" dirty="0"/>
          </a:p>
          <a:p>
            <a:r>
              <a:rPr lang="fi-FI" b="1" baseline="0" dirty="0"/>
              <a:t>Keskustele: Mitä jos vertaisopastajan puhe, ilmeet ja eleet eivät olet yhtenäisiä?  </a:t>
            </a:r>
            <a:endParaRPr lang="fi-FI" b="1" dirty="0"/>
          </a:p>
          <a:p>
            <a:r>
              <a:rPr lang="fi-FI" b="0" dirty="0"/>
              <a:t>-vaikeus</a:t>
            </a:r>
            <a:r>
              <a:rPr lang="fi-FI" b="0" baseline="0" dirty="0"/>
              <a:t> tulkita sanoja, väärinymmärryksen väärä, opastettava voi ajatella, onko opastaja luotettava. </a:t>
            </a:r>
          </a:p>
          <a:p>
            <a:endParaRPr lang="fi-FI" b="0" baseline="0" dirty="0"/>
          </a:p>
          <a:p>
            <a:endParaRPr lang="fi-FI" dirty="0"/>
          </a:p>
        </p:txBody>
      </p:sp>
      <p:sp>
        <p:nvSpPr>
          <p:cNvPr id="4" name="Dian numeron paikkamerkki 3"/>
          <p:cNvSpPr>
            <a:spLocks noGrp="1"/>
          </p:cNvSpPr>
          <p:nvPr>
            <p:ph type="sldNum" sz="quarter" idx="5"/>
          </p:nvPr>
        </p:nvSpPr>
        <p:spPr/>
        <p:txBody>
          <a:bodyPr/>
          <a:lstStyle/>
          <a:p>
            <a:fld id="{F3742CD9-F350-4165-AB42-8343341773F4}" type="slidenum">
              <a:rPr lang="fi-FI" smtClean="0"/>
              <a:pPr/>
              <a:t>27</a:t>
            </a:fld>
            <a:endParaRPr lang="fi-FI"/>
          </a:p>
        </p:txBody>
      </p:sp>
    </p:spTree>
    <p:extLst>
      <p:ext uri="{BB962C8B-B14F-4D97-AF65-F5344CB8AC3E}">
        <p14:creationId xmlns:p14="http://schemas.microsoft.com/office/powerpoint/2010/main" val="904641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F3742CD9-F350-4165-AB42-8343341773F4}" type="slidenum">
              <a:rPr lang="fi-FI" smtClean="0"/>
              <a:pPr/>
              <a:t>37</a:t>
            </a:fld>
            <a:endParaRPr lang="fi-FI"/>
          </a:p>
        </p:txBody>
      </p:sp>
    </p:spTree>
    <p:extLst>
      <p:ext uri="{BB962C8B-B14F-4D97-AF65-F5344CB8AC3E}">
        <p14:creationId xmlns:p14="http://schemas.microsoft.com/office/powerpoint/2010/main" val="977757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F3742CD9-F350-4165-AB42-8343341773F4}" type="slidenum">
              <a:rPr lang="fi-FI" smtClean="0"/>
              <a:pPr/>
              <a:t>38</a:t>
            </a:fld>
            <a:endParaRPr lang="fi-FI"/>
          </a:p>
        </p:txBody>
      </p:sp>
    </p:spTree>
    <p:extLst>
      <p:ext uri="{BB962C8B-B14F-4D97-AF65-F5344CB8AC3E}">
        <p14:creationId xmlns:p14="http://schemas.microsoft.com/office/powerpoint/2010/main" val="837518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4C8545-813E-9827-1265-CCF25DAB2C6D}"/>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46EFAA74-8E0D-9465-4BB8-F601666FEA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59DBC744-8BB1-EEF7-4F91-5B81CC62F833}"/>
              </a:ext>
            </a:extLst>
          </p:cNvPr>
          <p:cNvSpPr>
            <a:spLocks noGrp="1"/>
          </p:cNvSpPr>
          <p:nvPr>
            <p:ph type="dt" sz="half" idx="10"/>
          </p:nvPr>
        </p:nvSpPr>
        <p:spPr/>
        <p:txBody>
          <a:bodyPr/>
          <a:lstStyle/>
          <a:p>
            <a:fld id="{25E9B5C6-4B83-4CCC-A768-7D9D53768AE3}" type="datetimeFigureOut">
              <a:rPr lang="fi-FI" smtClean="0"/>
              <a:t>29.8.2023</a:t>
            </a:fld>
            <a:endParaRPr lang="fi-FI"/>
          </a:p>
        </p:txBody>
      </p:sp>
      <p:sp>
        <p:nvSpPr>
          <p:cNvPr id="5" name="Alatunnisteen paikkamerkki 4">
            <a:extLst>
              <a:ext uri="{FF2B5EF4-FFF2-40B4-BE49-F238E27FC236}">
                <a16:creationId xmlns:a16="http://schemas.microsoft.com/office/drawing/2014/main" id="{14269F28-A671-9A56-0509-8EBBFF720A3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FD2A610-7528-8F3B-3DF9-1B7100B4CAF3}"/>
              </a:ext>
            </a:extLst>
          </p:cNvPr>
          <p:cNvSpPr>
            <a:spLocks noGrp="1"/>
          </p:cNvSpPr>
          <p:nvPr>
            <p:ph type="sldNum" sz="quarter" idx="12"/>
          </p:nvPr>
        </p:nvSpPr>
        <p:spPr/>
        <p:txBody>
          <a:bodyPr/>
          <a:lstStyle/>
          <a:p>
            <a:fld id="{25472EC7-FCA6-4FEA-9930-B005B3FFFF2D}" type="slidenum">
              <a:rPr lang="fi-FI" smtClean="0"/>
              <a:t>‹#›</a:t>
            </a:fld>
            <a:endParaRPr lang="fi-FI"/>
          </a:p>
        </p:txBody>
      </p:sp>
    </p:spTree>
    <p:extLst>
      <p:ext uri="{BB962C8B-B14F-4D97-AF65-F5344CB8AC3E}">
        <p14:creationId xmlns:p14="http://schemas.microsoft.com/office/powerpoint/2010/main" val="993666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4AA129-B776-911D-B966-E32766FA58BE}"/>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496FE36B-70D5-B6E4-3581-03D84BA15749}"/>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A712460-243D-D9C2-E858-6400179DA267}"/>
              </a:ext>
            </a:extLst>
          </p:cNvPr>
          <p:cNvSpPr>
            <a:spLocks noGrp="1"/>
          </p:cNvSpPr>
          <p:nvPr>
            <p:ph type="dt" sz="half" idx="10"/>
          </p:nvPr>
        </p:nvSpPr>
        <p:spPr/>
        <p:txBody>
          <a:bodyPr/>
          <a:lstStyle/>
          <a:p>
            <a:fld id="{25E9B5C6-4B83-4CCC-A768-7D9D53768AE3}" type="datetimeFigureOut">
              <a:rPr lang="fi-FI" smtClean="0"/>
              <a:t>29.8.2023</a:t>
            </a:fld>
            <a:endParaRPr lang="fi-FI"/>
          </a:p>
        </p:txBody>
      </p:sp>
      <p:sp>
        <p:nvSpPr>
          <p:cNvPr id="5" name="Alatunnisteen paikkamerkki 4">
            <a:extLst>
              <a:ext uri="{FF2B5EF4-FFF2-40B4-BE49-F238E27FC236}">
                <a16:creationId xmlns:a16="http://schemas.microsoft.com/office/drawing/2014/main" id="{6E27AC57-3D70-C847-1645-E97165DD299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033A392-F058-CD9A-434E-5CEAAE64CDEC}"/>
              </a:ext>
            </a:extLst>
          </p:cNvPr>
          <p:cNvSpPr>
            <a:spLocks noGrp="1"/>
          </p:cNvSpPr>
          <p:nvPr>
            <p:ph type="sldNum" sz="quarter" idx="12"/>
          </p:nvPr>
        </p:nvSpPr>
        <p:spPr/>
        <p:txBody>
          <a:bodyPr/>
          <a:lstStyle/>
          <a:p>
            <a:fld id="{25472EC7-FCA6-4FEA-9930-B005B3FFFF2D}" type="slidenum">
              <a:rPr lang="fi-FI" smtClean="0"/>
              <a:t>‹#›</a:t>
            </a:fld>
            <a:endParaRPr lang="fi-FI"/>
          </a:p>
        </p:txBody>
      </p:sp>
    </p:spTree>
    <p:extLst>
      <p:ext uri="{BB962C8B-B14F-4D97-AF65-F5344CB8AC3E}">
        <p14:creationId xmlns:p14="http://schemas.microsoft.com/office/powerpoint/2010/main" val="1085544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D970995B-3DE5-0773-161A-C2D37B5A1A18}"/>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BFB4F8EB-2B24-4E4D-43DF-3CF89B574F14}"/>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34FD24F-DC4F-A7F0-D5EA-7B9A942B2038}"/>
              </a:ext>
            </a:extLst>
          </p:cNvPr>
          <p:cNvSpPr>
            <a:spLocks noGrp="1"/>
          </p:cNvSpPr>
          <p:nvPr>
            <p:ph type="dt" sz="half" idx="10"/>
          </p:nvPr>
        </p:nvSpPr>
        <p:spPr/>
        <p:txBody>
          <a:bodyPr/>
          <a:lstStyle/>
          <a:p>
            <a:fld id="{25E9B5C6-4B83-4CCC-A768-7D9D53768AE3}" type="datetimeFigureOut">
              <a:rPr lang="fi-FI" smtClean="0"/>
              <a:t>29.8.2023</a:t>
            </a:fld>
            <a:endParaRPr lang="fi-FI"/>
          </a:p>
        </p:txBody>
      </p:sp>
      <p:sp>
        <p:nvSpPr>
          <p:cNvPr id="5" name="Alatunnisteen paikkamerkki 4">
            <a:extLst>
              <a:ext uri="{FF2B5EF4-FFF2-40B4-BE49-F238E27FC236}">
                <a16:creationId xmlns:a16="http://schemas.microsoft.com/office/drawing/2014/main" id="{247A6947-3E3E-7B56-CBF7-6B740712FE1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AC5E0D6-EEFF-409C-866C-828978A6AD7A}"/>
              </a:ext>
            </a:extLst>
          </p:cNvPr>
          <p:cNvSpPr>
            <a:spLocks noGrp="1"/>
          </p:cNvSpPr>
          <p:nvPr>
            <p:ph type="sldNum" sz="quarter" idx="12"/>
          </p:nvPr>
        </p:nvSpPr>
        <p:spPr/>
        <p:txBody>
          <a:bodyPr/>
          <a:lstStyle/>
          <a:p>
            <a:fld id="{25472EC7-FCA6-4FEA-9930-B005B3FFFF2D}" type="slidenum">
              <a:rPr lang="fi-FI" smtClean="0"/>
              <a:t>‹#›</a:t>
            </a:fld>
            <a:endParaRPr lang="fi-FI"/>
          </a:p>
        </p:txBody>
      </p:sp>
    </p:spTree>
    <p:extLst>
      <p:ext uri="{BB962C8B-B14F-4D97-AF65-F5344CB8AC3E}">
        <p14:creationId xmlns:p14="http://schemas.microsoft.com/office/powerpoint/2010/main" val="1375962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B646F1-94B3-11F8-11CD-75146E0A15F7}"/>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C761777-372C-B834-5ED9-F172E373662C}"/>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03AA808-FD68-EB8D-78B9-1C6E2E0AE055}"/>
              </a:ext>
            </a:extLst>
          </p:cNvPr>
          <p:cNvSpPr>
            <a:spLocks noGrp="1"/>
          </p:cNvSpPr>
          <p:nvPr>
            <p:ph type="dt" sz="half" idx="10"/>
          </p:nvPr>
        </p:nvSpPr>
        <p:spPr/>
        <p:txBody>
          <a:bodyPr/>
          <a:lstStyle/>
          <a:p>
            <a:fld id="{25E9B5C6-4B83-4CCC-A768-7D9D53768AE3}" type="datetimeFigureOut">
              <a:rPr lang="fi-FI" smtClean="0"/>
              <a:t>29.8.2023</a:t>
            </a:fld>
            <a:endParaRPr lang="fi-FI"/>
          </a:p>
        </p:txBody>
      </p:sp>
      <p:sp>
        <p:nvSpPr>
          <p:cNvPr id="5" name="Alatunnisteen paikkamerkki 4">
            <a:extLst>
              <a:ext uri="{FF2B5EF4-FFF2-40B4-BE49-F238E27FC236}">
                <a16:creationId xmlns:a16="http://schemas.microsoft.com/office/drawing/2014/main" id="{B3DF827A-0BB9-D969-46E4-6CD7D91B63B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F6887C2-C815-1DE3-98DD-23185AB140AC}"/>
              </a:ext>
            </a:extLst>
          </p:cNvPr>
          <p:cNvSpPr>
            <a:spLocks noGrp="1"/>
          </p:cNvSpPr>
          <p:nvPr>
            <p:ph type="sldNum" sz="quarter" idx="12"/>
          </p:nvPr>
        </p:nvSpPr>
        <p:spPr/>
        <p:txBody>
          <a:bodyPr/>
          <a:lstStyle/>
          <a:p>
            <a:fld id="{25472EC7-FCA6-4FEA-9930-B005B3FFFF2D}" type="slidenum">
              <a:rPr lang="fi-FI" smtClean="0"/>
              <a:t>‹#›</a:t>
            </a:fld>
            <a:endParaRPr lang="fi-FI"/>
          </a:p>
        </p:txBody>
      </p:sp>
    </p:spTree>
    <p:extLst>
      <p:ext uri="{BB962C8B-B14F-4D97-AF65-F5344CB8AC3E}">
        <p14:creationId xmlns:p14="http://schemas.microsoft.com/office/powerpoint/2010/main" val="1901678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6E24D4-DCE4-7EBF-E641-DA877DAD68C4}"/>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CD961D15-F677-29FB-D843-B0F0E41FB4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A6E717F2-80F0-EA8F-95BF-1E38ECE47574}"/>
              </a:ext>
            </a:extLst>
          </p:cNvPr>
          <p:cNvSpPr>
            <a:spLocks noGrp="1"/>
          </p:cNvSpPr>
          <p:nvPr>
            <p:ph type="dt" sz="half" idx="10"/>
          </p:nvPr>
        </p:nvSpPr>
        <p:spPr/>
        <p:txBody>
          <a:bodyPr/>
          <a:lstStyle/>
          <a:p>
            <a:fld id="{25E9B5C6-4B83-4CCC-A768-7D9D53768AE3}" type="datetimeFigureOut">
              <a:rPr lang="fi-FI" smtClean="0"/>
              <a:t>29.8.2023</a:t>
            </a:fld>
            <a:endParaRPr lang="fi-FI"/>
          </a:p>
        </p:txBody>
      </p:sp>
      <p:sp>
        <p:nvSpPr>
          <p:cNvPr id="5" name="Alatunnisteen paikkamerkki 4">
            <a:extLst>
              <a:ext uri="{FF2B5EF4-FFF2-40B4-BE49-F238E27FC236}">
                <a16:creationId xmlns:a16="http://schemas.microsoft.com/office/drawing/2014/main" id="{272C8D77-48EF-7AAC-A048-5063237AAA5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8D1D35E-635A-BE8B-7BAE-94C1831F9FAC}"/>
              </a:ext>
            </a:extLst>
          </p:cNvPr>
          <p:cNvSpPr>
            <a:spLocks noGrp="1"/>
          </p:cNvSpPr>
          <p:nvPr>
            <p:ph type="sldNum" sz="quarter" idx="12"/>
          </p:nvPr>
        </p:nvSpPr>
        <p:spPr/>
        <p:txBody>
          <a:bodyPr/>
          <a:lstStyle/>
          <a:p>
            <a:fld id="{25472EC7-FCA6-4FEA-9930-B005B3FFFF2D}" type="slidenum">
              <a:rPr lang="fi-FI" smtClean="0"/>
              <a:t>‹#›</a:t>
            </a:fld>
            <a:endParaRPr lang="fi-FI"/>
          </a:p>
        </p:txBody>
      </p:sp>
    </p:spTree>
    <p:extLst>
      <p:ext uri="{BB962C8B-B14F-4D97-AF65-F5344CB8AC3E}">
        <p14:creationId xmlns:p14="http://schemas.microsoft.com/office/powerpoint/2010/main" val="4293274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0057FA-A05C-46A1-C4D0-55D7E2CD923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A932DF5-9E89-3024-E252-D0B17FF43BCD}"/>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646DD5BB-2787-9F48-D574-9F8BE5332D04}"/>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307F3B37-656E-CBE1-199E-00D6F6A33BAE}"/>
              </a:ext>
            </a:extLst>
          </p:cNvPr>
          <p:cNvSpPr>
            <a:spLocks noGrp="1"/>
          </p:cNvSpPr>
          <p:nvPr>
            <p:ph type="dt" sz="half" idx="10"/>
          </p:nvPr>
        </p:nvSpPr>
        <p:spPr/>
        <p:txBody>
          <a:bodyPr/>
          <a:lstStyle/>
          <a:p>
            <a:fld id="{25E9B5C6-4B83-4CCC-A768-7D9D53768AE3}" type="datetimeFigureOut">
              <a:rPr lang="fi-FI" smtClean="0"/>
              <a:t>29.8.2023</a:t>
            </a:fld>
            <a:endParaRPr lang="fi-FI"/>
          </a:p>
        </p:txBody>
      </p:sp>
      <p:sp>
        <p:nvSpPr>
          <p:cNvPr id="6" name="Alatunnisteen paikkamerkki 5">
            <a:extLst>
              <a:ext uri="{FF2B5EF4-FFF2-40B4-BE49-F238E27FC236}">
                <a16:creationId xmlns:a16="http://schemas.microsoft.com/office/drawing/2014/main" id="{B2A364AB-1091-9E8F-469F-76A1D7098B5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818D148-8A7C-A5DE-CDBA-2D9BAB904654}"/>
              </a:ext>
            </a:extLst>
          </p:cNvPr>
          <p:cNvSpPr>
            <a:spLocks noGrp="1"/>
          </p:cNvSpPr>
          <p:nvPr>
            <p:ph type="sldNum" sz="quarter" idx="12"/>
          </p:nvPr>
        </p:nvSpPr>
        <p:spPr/>
        <p:txBody>
          <a:bodyPr/>
          <a:lstStyle/>
          <a:p>
            <a:fld id="{25472EC7-FCA6-4FEA-9930-B005B3FFFF2D}" type="slidenum">
              <a:rPr lang="fi-FI" smtClean="0"/>
              <a:t>‹#›</a:t>
            </a:fld>
            <a:endParaRPr lang="fi-FI"/>
          </a:p>
        </p:txBody>
      </p:sp>
    </p:spTree>
    <p:extLst>
      <p:ext uri="{BB962C8B-B14F-4D97-AF65-F5344CB8AC3E}">
        <p14:creationId xmlns:p14="http://schemas.microsoft.com/office/powerpoint/2010/main" val="1389355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2BB582-8A23-DA20-1BAB-C7BAC722CB75}"/>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A21B2374-EDE3-A2FE-5564-EBA60C0858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24B638D9-1D12-A0AD-33FF-A7210FA15266}"/>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B0B609A4-096E-6C51-B949-2C8EA1FFE9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D7E3676D-B5D9-5DB6-FC62-22D69368BEB2}"/>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4B2DCCE7-4C28-1116-5E40-F8CB0CBF0FE5}"/>
              </a:ext>
            </a:extLst>
          </p:cNvPr>
          <p:cNvSpPr>
            <a:spLocks noGrp="1"/>
          </p:cNvSpPr>
          <p:nvPr>
            <p:ph type="dt" sz="half" idx="10"/>
          </p:nvPr>
        </p:nvSpPr>
        <p:spPr/>
        <p:txBody>
          <a:bodyPr/>
          <a:lstStyle/>
          <a:p>
            <a:fld id="{25E9B5C6-4B83-4CCC-A768-7D9D53768AE3}" type="datetimeFigureOut">
              <a:rPr lang="fi-FI" smtClean="0"/>
              <a:t>29.8.2023</a:t>
            </a:fld>
            <a:endParaRPr lang="fi-FI"/>
          </a:p>
        </p:txBody>
      </p:sp>
      <p:sp>
        <p:nvSpPr>
          <p:cNvPr id="8" name="Alatunnisteen paikkamerkki 7">
            <a:extLst>
              <a:ext uri="{FF2B5EF4-FFF2-40B4-BE49-F238E27FC236}">
                <a16:creationId xmlns:a16="http://schemas.microsoft.com/office/drawing/2014/main" id="{3C6F64C2-0D34-7223-7715-01094410909F}"/>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8747C592-3BA3-F48C-01AE-3B9D45CE8BDC}"/>
              </a:ext>
            </a:extLst>
          </p:cNvPr>
          <p:cNvSpPr>
            <a:spLocks noGrp="1"/>
          </p:cNvSpPr>
          <p:nvPr>
            <p:ph type="sldNum" sz="quarter" idx="12"/>
          </p:nvPr>
        </p:nvSpPr>
        <p:spPr/>
        <p:txBody>
          <a:bodyPr/>
          <a:lstStyle/>
          <a:p>
            <a:fld id="{25472EC7-FCA6-4FEA-9930-B005B3FFFF2D}" type="slidenum">
              <a:rPr lang="fi-FI" smtClean="0"/>
              <a:t>‹#›</a:t>
            </a:fld>
            <a:endParaRPr lang="fi-FI"/>
          </a:p>
        </p:txBody>
      </p:sp>
    </p:spTree>
    <p:extLst>
      <p:ext uri="{BB962C8B-B14F-4D97-AF65-F5344CB8AC3E}">
        <p14:creationId xmlns:p14="http://schemas.microsoft.com/office/powerpoint/2010/main" val="1747994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4415C1-D0A5-9AD8-FE35-A2448935ACC0}"/>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6F1C516C-BAF5-F60A-D441-9E0665B49FDD}"/>
              </a:ext>
            </a:extLst>
          </p:cNvPr>
          <p:cNvSpPr>
            <a:spLocks noGrp="1"/>
          </p:cNvSpPr>
          <p:nvPr>
            <p:ph type="dt" sz="half" idx="10"/>
          </p:nvPr>
        </p:nvSpPr>
        <p:spPr/>
        <p:txBody>
          <a:bodyPr/>
          <a:lstStyle/>
          <a:p>
            <a:fld id="{25E9B5C6-4B83-4CCC-A768-7D9D53768AE3}" type="datetimeFigureOut">
              <a:rPr lang="fi-FI" smtClean="0"/>
              <a:t>29.8.2023</a:t>
            </a:fld>
            <a:endParaRPr lang="fi-FI"/>
          </a:p>
        </p:txBody>
      </p:sp>
      <p:sp>
        <p:nvSpPr>
          <p:cNvPr id="4" name="Alatunnisteen paikkamerkki 3">
            <a:extLst>
              <a:ext uri="{FF2B5EF4-FFF2-40B4-BE49-F238E27FC236}">
                <a16:creationId xmlns:a16="http://schemas.microsoft.com/office/drawing/2014/main" id="{6E8C56EA-BCB8-281E-3268-0EFC1F7E2DE5}"/>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46D898E6-A8CE-74A3-1875-2A79CD4EDEA3}"/>
              </a:ext>
            </a:extLst>
          </p:cNvPr>
          <p:cNvSpPr>
            <a:spLocks noGrp="1"/>
          </p:cNvSpPr>
          <p:nvPr>
            <p:ph type="sldNum" sz="quarter" idx="12"/>
          </p:nvPr>
        </p:nvSpPr>
        <p:spPr/>
        <p:txBody>
          <a:bodyPr/>
          <a:lstStyle/>
          <a:p>
            <a:fld id="{25472EC7-FCA6-4FEA-9930-B005B3FFFF2D}" type="slidenum">
              <a:rPr lang="fi-FI" smtClean="0"/>
              <a:t>‹#›</a:t>
            </a:fld>
            <a:endParaRPr lang="fi-FI"/>
          </a:p>
        </p:txBody>
      </p:sp>
    </p:spTree>
    <p:extLst>
      <p:ext uri="{BB962C8B-B14F-4D97-AF65-F5344CB8AC3E}">
        <p14:creationId xmlns:p14="http://schemas.microsoft.com/office/powerpoint/2010/main" val="2325655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5FB242BC-DE77-6221-56E0-CF55760CA635}"/>
              </a:ext>
            </a:extLst>
          </p:cNvPr>
          <p:cNvSpPr>
            <a:spLocks noGrp="1"/>
          </p:cNvSpPr>
          <p:nvPr>
            <p:ph type="dt" sz="half" idx="10"/>
          </p:nvPr>
        </p:nvSpPr>
        <p:spPr/>
        <p:txBody>
          <a:bodyPr/>
          <a:lstStyle/>
          <a:p>
            <a:fld id="{25E9B5C6-4B83-4CCC-A768-7D9D53768AE3}" type="datetimeFigureOut">
              <a:rPr lang="fi-FI" smtClean="0"/>
              <a:t>29.8.2023</a:t>
            </a:fld>
            <a:endParaRPr lang="fi-FI"/>
          </a:p>
        </p:txBody>
      </p:sp>
      <p:sp>
        <p:nvSpPr>
          <p:cNvPr id="3" name="Alatunnisteen paikkamerkki 2">
            <a:extLst>
              <a:ext uri="{FF2B5EF4-FFF2-40B4-BE49-F238E27FC236}">
                <a16:creationId xmlns:a16="http://schemas.microsoft.com/office/drawing/2014/main" id="{5B14D914-409E-59A6-2DF2-890C5252FA5B}"/>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3517DD84-D061-BA51-67DC-9EFD62481BBA}"/>
              </a:ext>
            </a:extLst>
          </p:cNvPr>
          <p:cNvSpPr>
            <a:spLocks noGrp="1"/>
          </p:cNvSpPr>
          <p:nvPr>
            <p:ph type="sldNum" sz="quarter" idx="12"/>
          </p:nvPr>
        </p:nvSpPr>
        <p:spPr/>
        <p:txBody>
          <a:bodyPr/>
          <a:lstStyle/>
          <a:p>
            <a:fld id="{25472EC7-FCA6-4FEA-9930-B005B3FFFF2D}" type="slidenum">
              <a:rPr lang="fi-FI" smtClean="0"/>
              <a:t>‹#›</a:t>
            </a:fld>
            <a:endParaRPr lang="fi-FI"/>
          </a:p>
        </p:txBody>
      </p:sp>
    </p:spTree>
    <p:extLst>
      <p:ext uri="{BB962C8B-B14F-4D97-AF65-F5344CB8AC3E}">
        <p14:creationId xmlns:p14="http://schemas.microsoft.com/office/powerpoint/2010/main" val="42902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FACD5F-ADEE-4F4C-2815-0BBFA15B0035}"/>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D086DE64-4572-5D93-F1B8-2A49273F74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87D91881-0BF8-4621-2E9C-7C075D1ED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0A0AC7A-4C55-6E4E-D5CE-FCDD09FDAFC6}"/>
              </a:ext>
            </a:extLst>
          </p:cNvPr>
          <p:cNvSpPr>
            <a:spLocks noGrp="1"/>
          </p:cNvSpPr>
          <p:nvPr>
            <p:ph type="dt" sz="half" idx="10"/>
          </p:nvPr>
        </p:nvSpPr>
        <p:spPr/>
        <p:txBody>
          <a:bodyPr/>
          <a:lstStyle/>
          <a:p>
            <a:fld id="{25E9B5C6-4B83-4CCC-A768-7D9D53768AE3}" type="datetimeFigureOut">
              <a:rPr lang="fi-FI" smtClean="0"/>
              <a:t>29.8.2023</a:t>
            </a:fld>
            <a:endParaRPr lang="fi-FI"/>
          </a:p>
        </p:txBody>
      </p:sp>
      <p:sp>
        <p:nvSpPr>
          <p:cNvPr id="6" name="Alatunnisteen paikkamerkki 5">
            <a:extLst>
              <a:ext uri="{FF2B5EF4-FFF2-40B4-BE49-F238E27FC236}">
                <a16:creationId xmlns:a16="http://schemas.microsoft.com/office/drawing/2014/main" id="{DFAFEC80-46CF-0E37-AED9-D7AFE7E06B8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C37D9EB-2543-F441-FCAB-ADDF8C0876F1}"/>
              </a:ext>
            </a:extLst>
          </p:cNvPr>
          <p:cNvSpPr>
            <a:spLocks noGrp="1"/>
          </p:cNvSpPr>
          <p:nvPr>
            <p:ph type="sldNum" sz="quarter" idx="12"/>
          </p:nvPr>
        </p:nvSpPr>
        <p:spPr/>
        <p:txBody>
          <a:bodyPr/>
          <a:lstStyle/>
          <a:p>
            <a:fld id="{25472EC7-FCA6-4FEA-9930-B005B3FFFF2D}" type="slidenum">
              <a:rPr lang="fi-FI" smtClean="0"/>
              <a:t>‹#›</a:t>
            </a:fld>
            <a:endParaRPr lang="fi-FI"/>
          </a:p>
        </p:txBody>
      </p:sp>
    </p:spTree>
    <p:extLst>
      <p:ext uri="{BB962C8B-B14F-4D97-AF65-F5344CB8AC3E}">
        <p14:creationId xmlns:p14="http://schemas.microsoft.com/office/powerpoint/2010/main" val="2583542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12C0D7-9D02-E131-CF9C-DF85F64C73D4}"/>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D22A5CFA-1318-216B-2692-AF3AFC9E7A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95EE2442-107C-24EA-1CC2-1DFBC3F920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2FA8D6B-805B-9EA3-6E04-A2D43F99A74B}"/>
              </a:ext>
            </a:extLst>
          </p:cNvPr>
          <p:cNvSpPr>
            <a:spLocks noGrp="1"/>
          </p:cNvSpPr>
          <p:nvPr>
            <p:ph type="dt" sz="half" idx="10"/>
          </p:nvPr>
        </p:nvSpPr>
        <p:spPr/>
        <p:txBody>
          <a:bodyPr/>
          <a:lstStyle/>
          <a:p>
            <a:fld id="{25E9B5C6-4B83-4CCC-A768-7D9D53768AE3}" type="datetimeFigureOut">
              <a:rPr lang="fi-FI" smtClean="0"/>
              <a:t>29.8.2023</a:t>
            </a:fld>
            <a:endParaRPr lang="fi-FI"/>
          </a:p>
        </p:txBody>
      </p:sp>
      <p:sp>
        <p:nvSpPr>
          <p:cNvPr id="6" name="Alatunnisteen paikkamerkki 5">
            <a:extLst>
              <a:ext uri="{FF2B5EF4-FFF2-40B4-BE49-F238E27FC236}">
                <a16:creationId xmlns:a16="http://schemas.microsoft.com/office/drawing/2014/main" id="{D9B056AB-111E-D129-F845-91DDB8FB112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FBDAE28-256E-39CA-40FC-449C6CCF54AB}"/>
              </a:ext>
            </a:extLst>
          </p:cNvPr>
          <p:cNvSpPr>
            <a:spLocks noGrp="1"/>
          </p:cNvSpPr>
          <p:nvPr>
            <p:ph type="sldNum" sz="quarter" idx="12"/>
          </p:nvPr>
        </p:nvSpPr>
        <p:spPr/>
        <p:txBody>
          <a:bodyPr/>
          <a:lstStyle/>
          <a:p>
            <a:fld id="{25472EC7-FCA6-4FEA-9930-B005B3FFFF2D}" type="slidenum">
              <a:rPr lang="fi-FI" smtClean="0"/>
              <a:t>‹#›</a:t>
            </a:fld>
            <a:endParaRPr lang="fi-FI"/>
          </a:p>
        </p:txBody>
      </p:sp>
    </p:spTree>
    <p:extLst>
      <p:ext uri="{BB962C8B-B14F-4D97-AF65-F5344CB8AC3E}">
        <p14:creationId xmlns:p14="http://schemas.microsoft.com/office/powerpoint/2010/main" val="121829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C1F67453-CEDB-A283-92D6-AE21EDCA6D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8628C472-E4EF-9C0D-FAEE-88D3B03193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16C0FD3-CCDE-7D61-67DC-569CDD331A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9B5C6-4B83-4CCC-A768-7D9D53768AE3}" type="datetimeFigureOut">
              <a:rPr lang="fi-FI" smtClean="0"/>
              <a:t>29.8.2023</a:t>
            </a:fld>
            <a:endParaRPr lang="fi-FI"/>
          </a:p>
        </p:txBody>
      </p:sp>
      <p:sp>
        <p:nvSpPr>
          <p:cNvPr id="5" name="Alatunnisteen paikkamerkki 4">
            <a:extLst>
              <a:ext uri="{FF2B5EF4-FFF2-40B4-BE49-F238E27FC236}">
                <a16:creationId xmlns:a16="http://schemas.microsoft.com/office/drawing/2014/main" id="{86F3D9FE-92C1-2A4F-914A-E3207679AE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7DDAC218-095A-45C8-B92B-D341A038CE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472EC7-FCA6-4FEA-9930-B005B3FFFF2D}" type="slidenum">
              <a:rPr lang="fi-FI" smtClean="0"/>
              <a:t>‹#›</a:t>
            </a:fld>
            <a:endParaRPr lang="fi-FI"/>
          </a:p>
        </p:txBody>
      </p:sp>
    </p:spTree>
    <p:extLst>
      <p:ext uri="{BB962C8B-B14F-4D97-AF65-F5344CB8AC3E}">
        <p14:creationId xmlns:p14="http://schemas.microsoft.com/office/powerpoint/2010/main" val="939472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pxhere.com/fi/photo/887889"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en/reading-study-learning-book-man-2643599/"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hyperlink" Target="https://www.tenviesti.fi/test1.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pxhere.com/fi/photo/887889"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aspinaloflondon.com/handbag-weight-calculator/?awc=7710_1557134558_c4318d5db20050a3d74e97af0c14958d"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vv.fi/digituen-eettinen-ohjeistu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biteable.com/watch/3292337/6afd4cb0a4aa73d3e993a438e6aa1057"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laureauas.padlet.org/hannarantala1/tietoturva-eb4ww07j9kl7aun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yle.fi/aihe/artikkeli/2017/02/01/digitreenit-17-salasanakone-testaa-kuinka-nopeasti-salasana-murretaa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ww.scamadviser.co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kuluttajaliitto.fi/hankkeet/huijarit-kurii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kyberturvallisuuskeskus.fi/fi/ilmoita" TargetMode="External"/><Relationship Id="rId4" Type="http://schemas.openxmlformats.org/officeDocument/2006/relationships/hyperlink" Target="https://www.riku.fi/" TargetMode="External"/></Relationships>
</file>

<file path=ppt/slides/_rels/slide57.xml.rels><?xml version="1.0" encoding="UTF-8" standalone="yes"?>
<Relationships xmlns="http://schemas.openxmlformats.org/package/2006/relationships"><Relationship Id="rId2" Type="http://schemas.openxmlformats.org/officeDocument/2006/relationships/hyperlink" Target="https://dvv.fi/digituen-eettinen-ohjeistu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dvv.fi/digituen-eettinen-ohjeistu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www.kansalaisneuvonta.fi/"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dvv.fi/osaamismerkit" TargetMode="Externa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tdktalks.com/introductions-key-productive-networking/"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hyperlink" Target="https://www.suomidigi.fi/ohjeet-ja-tuki/digituki/taitoja-digituen-antajalle" TargetMode="External"/><Relationship Id="rId7" Type="http://schemas.openxmlformats.org/officeDocument/2006/relationships/hyperlink" Target="https://www.entersenior.fi/opiskele-itse/oppaita/" TargetMode="External"/><Relationship Id="rId2" Type="http://schemas.openxmlformats.org/officeDocument/2006/relationships/hyperlink" Target="https://yle.fi/aihe/digitreenit" TargetMode="External"/><Relationship Id="rId1" Type="http://schemas.openxmlformats.org/officeDocument/2006/relationships/slideLayout" Target="../slideLayouts/slideLayout7.xml"/><Relationship Id="rId6" Type="http://schemas.openxmlformats.org/officeDocument/2006/relationships/hyperlink" Target="https://padlet.com/nytyoelamapalvelut/bubfeukqu0dipupu" TargetMode="External"/><Relationship Id="rId5" Type="http://schemas.openxmlformats.org/officeDocument/2006/relationships/hyperlink" Target="https://www.kuluttajaliitto.fi/materiaalit/huijaukset/" TargetMode="External"/><Relationship Id="rId4" Type="http://schemas.openxmlformats.org/officeDocument/2006/relationships/hyperlink" Target="https://www.entersenior.fi/opiskele-itse/seniorin-digitaidot/"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gpsynergy.com.au/explore-gp/wellbeing-and-support/"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https://creativecommons.org/licenses/by-nc-nd/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5085A4-2F07-413B-9790-BFADE348D8DC}"/>
              </a:ext>
            </a:extLst>
          </p:cNvPr>
          <p:cNvSpPr>
            <a:spLocks noGrp="1"/>
          </p:cNvSpPr>
          <p:nvPr>
            <p:ph type="title"/>
          </p:nvPr>
        </p:nvSpPr>
        <p:spPr>
          <a:xfrm>
            <a:off x="1927528" y="2089382"/>
            <a:ext cx="8064000" cy="1567264"/>
          </a:xfrm>
        </p:spPr>
        <p:txBody>
          <a:bodyPr/>
          <a:lstStyle/>
          <a:p>
            <a:r>
              <a:rPr lang="fi-FI" sz="3200" b="1">
                <a:latin typeface="Arial Black" panose="020B0A04020102020204" pitchFamily="34" charset="0"/>
                <a:cs typeface="Arial"/>
              </a:rPr>
              <a:t>Digikaverivalmennus, </a:t>
            </a:r>
            <a:br>
              <a:rPr lang="fi-FI" sz="3200" b="1">
                <a:latin typeface="Arial Black" panose="020B0A04020102020204" pitchFamily="34" charset="0"/>
                <a:cs typeface="Arial"/>
              </a:rPr>
            </a:br>
            <a:r>
              <a:rPr lang="fi-FI" sz="3200" b="1">
                <a:latin typeface="Arial Black" panose="020B0A04020102020204" pitchFamily="34" charset="0"/>
                <a:cs typeface="Arial"/>
              </a:rPr>
              <a:t>digituki ja ohjaaminen</a:t>
            </a:r>
            <a:endParaRPr lang="fi-FI" sz="3200">
              <a:latin typeface="Arial Black" panose="020B0A04020102020204" pitchFamily="34" charset="0"/>
              <a:ea typeface="+mj-lt"/>
              <a:cs typeface="+mj-lt"/>
            </a:endParaRPr>
          </a:p>
          <a:p>
            <a:endParaRPr lang="fi-FI" b="1">
              <a:cs typeface="Arial"/>
            </a:endParaRPr>
          </a:p>
        </p:txBody>
      </p:sp>
      <p:sp>
        <p:nvSpPr>
          <p:cNvPr id="4" name="Sisällön paikkamerkki 3">
            <a:extLst>
              <a:ext uri="{FF2B5EF4-FFF2-40B4-BE49-F238E27FC236}">
                <a16:creationId xmlns:a16="http://schemas.microsoft.com/office/drawing/2014/main" id="{834D5A3D-3642-4C75-A4C3-3DA015032CE6}"/>
              </a:ext>
            </a:extLst>
          </p:cNvPr>
          <p:cNvSpPr>
            <a:spLocks noGrp="1"/>
          </p:cNvSpPr>
          <p:nvPr>
            <p:ph sz="half" idx="2"/>
          </p:nvPr>
        </p:nvSpPr>
        <p:spPr>
          <a:xfrm>
            <a:off x="1914955" y="3861048"/>
            <a:ext cx="8050087" cy="1460238"/>
          </a:xfrm>
        </p:spPr>
        <p:txBody>
          <a:bodyPr/>
          <a:lstStyle/>
          <a:p>
            <a:pPr marL="0" indent="0">
              <a:buNone/>
            </a:pPr>
            <a:endParaRPr lang="fi-FI" sz="1800" dirty="0">
              <a:cs typeface="Arial"/>
            </a:endParaRPr>
          </a:p>
        </p:txBody>
      </p:sp>
      <p:sp>
        <p:nvSpPr>
          <p:cNvPr id="5" name="Dian numeron paikkamerkki 4">
            <a:extLst>
              <a:ext uri="{FF2B5EF4-FFF2-40B4-BE49-F238E27FC236}">
                <a16:creationId xmlns:a16="http://schemas.microsoft.com/office/drawing/2014/main" id="{95CFFB41-2607-4242-BABF-F04A9A1D568F}"/>
              </a:ext>
            </a:extLst>
          </p:cNvPr>
          <p:cNvSpPr>
            <a:spLocks noGrp="1"/>
          </p:cNvSpPr>
          <p:nvPr>
            <p:ph type="sldNum" sz="quarter" idx="12"/>
          </p:nvPr>
        </p:nvSpPr>
        <p:spPr/>
        <p:txBody>
          <a:bodyPr/>
          <a:lstStyle/>
          <a:p>
            <a:fld id="{2A4837A0-F8B5-40DF-B7A3-2778985E9851}" type="slidenum">
              <a:rPr lang="fi-FI" smtClean="0"/>
              <a:pPr/>
              <a:t>1</a:t>
            </a:fld>
            <a:endParaRPr lang="fi-FI"/>
          </a:p>
        </p:txBody>
      </p:sp>
      <p:sp>
        <p:nvSpPr>
          <p:cNvPr id="3" name="Päivämäärän paikkamerkki 2">
            <a:extLst>
              <a:ext uri="{FF2B5EF4-FFF2-40B4-BE49-F238E27FC236}">
                <a16:creationId xmlns:a16="http://schemas.microsoft.com/office/drawing/2014/main" id="{0B16F604-876D-40E6-BFDA-E8A6E4E46AC9}"/>
              </a:ext>
            </a:extLst>
          </p:cNvPr>
          <p:cNvSpPr>
            <a:spLocks noGrp="1"/>
          </p:cNvSpPr>
          <p:nvPr>
            <p:ph type="dt" sz="half" idx="10"/>
          </p:nvPr>
        </p:nvSpPr>
        <p:spPr/>
        <p:txBody>
          <a:bodyPr/>
          <a:lstStyle/>
          <a:p>
            <a:r>
              <a:rPr lang="fi-FI"/>
              <a:t>2022</a:t>
            </a:r>
          </a:p>
        </p:txBody>
      </p:sp>
    </p:spTree>
    <p:extLst>
      <p:ext uri="{BB962C8B-B14F-4D97-AF65-F5344CB8AC3E}">
        <p14:creationId xmlns:p14="http://schemas.microsoft.com/office/powerpoint/2010/main" val="3872464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DAE675-CFC3-42D7-9C31-691C04F965E2}"/>
              </a:ext>
            </a:extLst>
          </p:cNvPr>
          <p:cNvSpPr>
            <a:spLocks noGrp="1"/>
          </p:cNvSpPr>
          <p:nvPr>
            <p:ph type="title"/>
          </p:nvPr>
        </p:nvSpPr>
        <p:spPr/>
        <p:txBody>
          <a:bodyPr/>
          <a:lstStyle/>
          <a:p>
            <a:r>
              <a:rPr lang="fi-FI" b="1">
                <a:latin typeface="Arial Black" panose="020B0A04020102020204" pitchFamily="34" charset="0"/>
              </a:rPr>
              <a:t>Mitä on vertaisuus? </a:t>
            </a:r>
          </a:p>
        </p:txBody>
      </p:sp>
      <p:sp>
        <p:nvSpPr>
          <p:cNvPr id="3" name="Sisällön paikkamerkki 2">
            <a:extLst>
              <a:ext uri="{FF2B5EF4-FFF2-40B4-BE49-F238E27FC236}">
                <a16:creationId xmlns:a16="http://schemas.microsoft.com/office/drawing/2014/main" id="{D317062A-BAD4-42FE-8C1D-2179F30C2407}"/>
              </a:ext>
            </a:extLst>
          </p:cNvPr>
          <p:cNvSpPr>
            <a:spLocks noGrp="1"/>
          </p:cNvSpPr>
          <p:nvPr>
            <p:ph sz="half" idx="1"/>
          </p:nvPr>
        </p:nvSpPr>
        <p:spPr>
          <a:xfrm>
            <a:off x="2064000" y="1584000"/>
            <a:ext cx="8604000" cy="4500000"/>
          </a:xfrm>
        </p:spPr>
        <p:txBody>
          <a:bodyPr/>
          <a:lstStyle/>
          <a:p>
            <a:r>
              <a:rPr lang="fi-FI" sz="2400"/>
              <a:t>Mitä sinun mielestäsi vertaisuus tarkoittaa?</a:t>
            </a:r>
          </a:p>
          <a:p>
            <a:endParaRPr lang="fi-FI"/>
          </a:p>
        </p:txBody>
      </p:sp>
      <p:sp>
        <p:nvSpPr>
          <p:cNvPr id="5" name="Dian numeron paikkamerkki 4">
            <a:extLst>
              <a:ext uri="{FF2B5EF4-FFF2-40B4-BE49-F238E27FC236}">
                <a16:creationId xmlns:a16="http://schemas.microsoft.com/office/drawing/2014/main" id="{55835332-E6A4-4C52-9C90-BD18908D422A}"/>
              </a:ext>
            </a:extLst>
          </p:cNvPr>
          <p:cNvSpPr>
            <a:spLocks noGrp="1"/>
          </p:cNvSpPr>
          <p:nvPr>
            <p:ph type="sldNum" sz="quarter" idx="12"/>
          </p:nvPr>
        </p:nvSpPr>
        <p:spPr/>
        <p:txBody>
          <a:bodyPr/>
          <a:lstStyle/>
          <a:p>
            <a:fld id="{2A4837A0-F8B5-40DF-B7A3-2778985E9851}" type="slidenum">
              <a:rPr lang="fi-FI" smtClean="0"/>
              <a:pPr/>
              <a:t>10</a:t>
            </a:fld>
            <a:endParaRPr lang="fi-FI"/>
          </a:p>
        </p:txBody>
      </p:sp>
      <p:sp>
        <p:nvSpPr>
          <p:cNvPr id="8" name="Päivämäärän paikkamerkki 7">
            <a:extLst>
              <a:ext uri="{FF2B5EF4-FFF2-40B4-BE49-F238E27FC236}">
                <a16:creationId xmlns:a16="http://schemas.microsoft.com/office/drawing/2014/main" id="{A8B4EC4E-65F0-41D7-92FB-290EA3C4EC28}"/>
              </a:ext>
            </a:extLst>
          </p:cNvPr>
          <p:cNvSpPr>
            <a:spLocks noGrp="1"/>
          </p:cNvSpPr>
          <p:nvPr>
            <p:ph type="dt" sz="half" idx="10"/>
          </p:nvPr>
        </p:nvSpPr>
        <p:spPr/>
        <p:txBody>
          <a:bodyPr/>
          <a:lstStyle/>
          <a:p>
            <a:r>
              <a:rPr lang="fi-FI"/>
              <a:t>2021</a:t>
            </a:r>
          </a:p>
        </p:txBody>
      </p:sp>
    </p:spTree>
    <p:extLst>
      <p:ext uri="{BB962C8B-B14F-4D97-AF65-F5344CB8AC3E}">
        <p14:creationId xmlns:p14="http://schemas.microsoft.com/office/powerpoint/2010/main" val="2251756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DAE675-CFC3-42D7-9C31-691C04F965E2}"/>
              </a:ext>
            </a:extLst>
          </p:cNvPr>
          <p:cNvSpPr>
            <a:spLocks noGrp="1"/>
          </p:cNvSpPr>
          <p:nvPr>
            <p:ph type="title"/>
          </p:nvPr>
        </p:nvSpPr>
        <p:spPr/>
        <p:txBody>
          <a:bodyPr/>
          <a:lstStyle/>
          <a:p>
            <a:r>
              <a:rPr lang="fi-FI" b="1">
                <a:latin typeface="Arial Black" panose="020B0A04020102020204" pitchFamily="34" charset="0"/>
              </a:rPr>
              <a:t>Mitä on vertaistuki? </a:t>
            </a:r>
          </a:p>
        </p:txBody>
      </p:sp>
      <p:sp>
        <p:nvSpPr>
          <p:cNvPr id="3" name="Sisällön paikkamerkki 2">
            <a:extLst>
              <a:ext uri="{FF2B5EF4-FFF2-40B4-BE49-F238E27FC236}">
                <a16:creationId xmlns:a16="http://schemas.microsoft.com/office/drawing/2014/main" id="{D317062A-BAD4-42FE-8C1D-2179F30C2407}"/>
              </a:ext>
            </a:extLst>
          </p:cNvPr>
          <p:cNvSpPr>
            <a:spLocks noGrp="1"/>
          </p:cNvSpPr>
          <p:nvPr>
            <p:ph sz="half" idx="1"/>
          </p:nvPr>
        </p:nvSpPr>
        <p:spPr/>
        <p:txBody>
          <a:bodyPr/>
          <a:lstStyle/>
          <a:p>
            <a:pPr marL="0" indent="0">
              <a:buNone/>
            </a:pPr>
            <a:r>
              <a:rPr lang="fi-FI" sz="2400" b="1"/>
              <a:t>Vertainen – vertaisuus</a:t>
            </a:r>
          </a:p>
          <a:p>
            <a:endParaRPr lang="fi-FI" sz="2400" b="1"/>
          </a:p>
          <a:p>
            <a:r>
              <a:rPr lang="fi-FI" sz="2400"/>
              <a:t>Vertainen on samassa elämäntilanteessa tai hänellä on samanlaisia kokemuksia.</a:t>
            </a:r>
          </a:p>
          <a:p>
            <a:r>
              <a:rPr lang="fi-FI" sz="2400"/>
              <a:t>Vertaisilla on itsellään kokemus siitä, että he ovat vertaisia keskenään. </a:t>
            </a:r>
          </a:p>
          <a:p>
            <a:endParaRPr lang="fi-FI"/>
          </a:p>
        </p:txBody>
      </p:sp>
      <p:sp>
        <p:nvSpPr>
          <p:cNvPr id="4" name="Sisällön paikkamerkki 3">
            <a:extLst>
              <a:ext uri="{FF2B5EF4-FFF2-40B4-BE49-F238E27FC236}">
                <a16:creationId xmlns:a16="http://schemas.microsoft.com/office/drawing/2014/main" id="{11D14C66-8C07-4E21-A21A-553A8BAD018B}"/>
              </a:ext>
            </a:extLst>
          </p:cNvPr>
          <p:cNvSpPr>
            <a:spLocks noGrp="1"/>
          </p:cNvSpPr>
          <p:nvPr>
            <p:ph sz="half" idx="2"/>
          </p:nvPr>
        </p:nvSpPr>
        <p:spPr/>
        <p:txBody>
          <a:bodyPr/>
          <a:lstStyle/>
          <a:p>
            <a:pPr marL="0" indent="0">
              <a:buNone/>
            </a:pPr>
            <a:r>
              <a:rPr lang="fi-FI" b="1"/>
              <a:t>Tuki</a:t>
            </a:r>
          </a:p>
          <a:p>
            <a:pPr marL="0" indent="0">
              <a:buNone/>
            </a:pPr>
            <a:endParaRPr lang="fi-FI">
              <a:cs typeface="Arial"/>
            </a:endParaRPr>
          </a:p>
          <a:p>
            <a:r>
              <a:rPr lang="fi-FI">
                <a:cs typeface="Arial"/>
              </a:rPr>
              <a:t>Ihminen oppii tai pystyy tekemään asioita itse, kun saa tukea</a:t>
            </a:r>
            <a:endParaRPr lang="fi-FI">
              <a:ea typeface="+mn-lt"/>
              <a:cs typeface="+mn-lt"/>
            </a:endParaRPr>
          </a:p>
          <a:p>
            <a:r>
              <a:rPr lang="fi-FI">
                <a:ea typeface="+mn-lt"/>
                <a:cs typeface="+mn-lt"/>
              </a:rPr>
              <a:t>Yhdessä tekemistä</a:t>
            </a:r>
          </a:p>
          <a:p>
            <a:pPr marL="0" indent="0">
              <a:buNone/>
            </a:pPr>
            <a:endParaRPr lang="fi-FI">
              <a:cs typeface="Arial"/>
            </a:endParaRPr>
          </a:p>
          <a:p>
            <a:endParaRPr lang="fi-FI">
              <a:cs typeface="Arial"/>
            </a:endParaRPr>
          </a:p>
        </p:txBody>
      </p:sp>
      <p:sp>
        <p:nvSpPr>
          <p:cNvPr id="5" name="Dian numeron paikkamerkki 4">
            <a:extLst>
              <a:ext uri="{FF2B5EF4-FFF2-40B4-BE49-F238E27FC236}">
                <a16:creationId xmlns:a16="http://schemas.microsoft.com/office/drawing/2014/main" id="{55835332-E6A4-4C52-9C90-BD18908D422A}"/>
              </a:ext>
            </a:extLst>
          </p:cNvPr>
          <p:cNvSpPr>
            <a:spLocks noGrp="1"/>
          </p:cNvSpPr>
          <p:nvPr>
            <p:ph type="sldNum" sz="quarter" idx="12"/>
          </p:nvPr>
        </p:nvSpPr>
        <p:spPr/>
        <p:txBody>
          <a:bodyPr/>
          <a:lstStyle/>
          <a:p>
            <a:fld id="{2A4837A0-F8B5-40DF-B7A3-2778985E9851}" type="slidenum">
              <a:rPr lang="fi-FI" smtClean="0"/>
              <a:pPr/>
              <a:t>11</a:t>
            </a:fld>
            <a:endParaRPr lang="fi-FI"/>
          </a:p>
        </p:txBody>
      </p:sp>
      <p:sp>
        <p:nvSpPr>
          <p:cNvPr id="8" name="Päivämäärän paikkamerkki 7">
            <a:extLst>
              <a:ext uri="{FF2B5EF4-FFF2-40B4-BE49-F238E27FC236}">
                <a16:creationId xmlns:a16="http://schemas.microsoft.com/office/drawing/2014/main" id="{A8B4EC4E-65F0-41D7-92FB-290EA3C4EC28}"/>
              </a:ext>
            </a:extLst>
          </p:cNvPr>
          <p:cNvSpPr>
            <a:spLocks noGrp="1"/>
          </p:cNvSpPr>
          <p:nvPr>
            <p:ph type="dt" sz="half" idx="10"/>
          </p:nvPr>
        </p:nvSpPr>
        <p:spPr/>
        <p:txBody>
          <a:bodyPr/>
          <a:lstStyle/>
          <a:p>
            <a:r>
              <a:rPr lang="fi-FI"/>
              <a:t>2022</a:t>
            </a:r>
          </a:p>
        </p:txBody>
      </p:sp>
    </p:spTree>
    <p:extLst>
      <p:ext uri="{BB962C8B-B14F-4D97-AF65-F5344CB8AC3E}">
        <p14:creationId xmlns:p14="http://schemas.microsoft.com/office/powerpoint/2010/main" val="909615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1">
            <a:extLst>
              <a:ext uri="{FF2B5EF4-FFF2-40B4-BE49-F238E27FC236}">
                <a16:creationId xmlns:a16="http://schemas.microsoft.com/office/drawing/2014/main" id="{621102FA-5D78-8D90-8035-943DAC1D851F}"/>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b="1">
                <a:latin typeface="Arial Black" panose="020B0A04020102020204" pitchFamily="34" charset="0"/>
              </a:rPr>
              <a:t>Vertaisopastuksen tavoitteet</a:t>
            </a:r>
          </a:p>
        </p:txBody>
      </p:sp>
      <p:sp>
        <p:nvSpPr>
          <p:cNvPr id="6" name="Sisällön paikkamerkki 3">
            <a:extLst>
              <a:ext uri="{FF2B5EF4-FFF2-40B4-BE49-F238E27FC236}">
                <a16:creationId xmlns:a16="http://schemas.microsoft.com/office/drawing/2014/main" id="{2BF4F8B8-DBE2-DFC6-3FB4-8064CF8EDB1A}"/>
              </a:ext>
            </a:extLst>
          </p:cNvPr>
          <p:cNvSpPr txBox="1">
            <a:spLocks/>
          </p:cNvSpPr>
          <p:nvPr/>
        </p:nvSpPr>
        <p:spPr>
          <a:xfrm>
            <a:off x="720000" y="1980000"/>
            <a:ext cx="10752597" cy="3600000"/>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r>
              <a:rPr lang="fi-FI"/>
              <a:t>Vertaisopastuksessa </a:t>
            </a:r>
            <a:r>
              <a:rPr lang="fi-FI" b="1"/>
              <a:t>etsitään ratkaisuja yhdessä </a:t>
            </a:r>
            <a:r>
              <a:rPr lang="fi-FI"/>
              <a:t>erilaisiin (digi)haasteisiin.</a:t>
            </a:r>
          </a:p>
          <a:p>
            <a:pPr marL="257175" indent="-257175"/>
            <a:r>
              <a:rPr lang="fi-FI"/>
              <a:t>Tavoitteena on, että tuettava </a:t>
            </a:r>
            <a:r>
              <a:rPr lang="fi-FI" b="1"/>
              <a:t>löytää omat voimavaransa ja kykynsä</a:t>
            </a:r>
            <a:r>
              <a:rPr lang="fi-FI"/>
              <a:t>: ”Hei, minähän pystyn tähän.”</a:t>
            </a:r>
          </a:p>
          <a:p>
            <a:pPr marL="257175" indent="-257175"/>
            <a:r>
              <a:rPr lang="fi-FI"/>
              <a:t>Tavoitteena on, että tuettava </a:t>
            </a:r>
            <a:r>
              <a:rPr lang="fi-FI" b="1"/>
              <a:t>uskaltaa tehdä ja kokeilla </a:t>
            </a:r>
            <a:r>
              <a:rPr lang="fi-FI"/>
              <a:t>itse: ”Tämä ei ole niin pelottavaa, mähän osaan tämän.”</a:t>
            </a:r>
          </a:p>
          <a:p>
            <a:pPr marL="257175" indent="-257175"/>
            <a:r>
              <a:rPr lang="fi-FI"/>
              <a:t>Digiopastuksen tavoite on, että tuettava osaa käyttää laitteita </a:t>
            </a:r>
            <a:r>
              <a:rPr lang="fi-FI" b="1"/>
              <a:t>itsenäisesti ja turvallisesti </a:t>
            </a:r>
            <a:r>
              <a:rPr lang="fi-FI"/>
              <a:t>ja </a:t>
            </a:r>
            <a:br>
              <a:rPr lang="fi-FI"/>
            </a:br>
            <a:r>
              <a:rPr lang="fi-FI"/>
              <a:t>ymmärtää digipalveluitten </a:t>
            </a:r>
            <a:r>
              <a:rPr lang="fi-FI" b="1"/>
              <a:t>perusperiaatteet</a:t>
            </a:r>
            <a:r>
              <a:rPr lang="fi-FI"/>
              <a:t>. </a:t>
            </a:r>
          </a:p>
          <a:p>
            <a:pPr marL="257175" indent="-257175"/>
            <a:r>
              <a:rPr lang="fi-FI"/>
              <a:t>Digikaveri </a:t>
            </a:r>
            <a:r>
              <a:rPr lang="fi-FI" b="1"/>
              <a:t>opettelee yhdessä </a:t>
            </a:r>
            <a:br>
              <a:rPr lang="fi-FI"/>
            </a:br>
            <a:r>
              <a:rPr lang="fi-FI"/>
              <a:t>tuettavan kanssa.</a:t>
            </a:r>
          </a:p>
          <a:p>
            <a:endParaRPr lang="fi-FI" dirty="0"/>
          </a:p>
        </p:txBody>
      </p:sp>
    </p:spTree>
    <p:extLst>
      <p:ext uri="{BB962C8B-B14F-4D97-AF65-F5344CB8AC3E}">
        <p14:creationId xmlns:p14="http://schemas.microsoft.com/office/powerpoint/2010/main" val="1121656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737821-90B3-51A4-170A-157DA1858F57}"/>
              </a:ext>
            </a:extLst>
          </p:cNvPr>
          <p:cNvSpPr txBox="1">
            <a:spLocks/>
          </p:cNvSpPr>
          <p:nvPr/>
        </p:nvSpPr>
        <p:spPr>
          <a:xfrm>
            <a:off x="719403" y="822325"/>
            <a:ext cx="10515600" cy="1325563"/>
          </a:xfrm>
          <a:prstGeom prst="rect">
            <a:avLst/>
          </a:prstGeom>
        </p:spPr>
        <p:txBody>
          <a:bodyP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b="1" dirty="0">
                <a:latin typeface="Arial Black" panose="020B0A04020102020204" pitchFamily="34" charset="0"/>
              </a:rPr>
              <a:t>Vertaisuuteen pohjautuva digiopastus</a:t>
            </a:r>
            <a:br>
              <a:rPr lang="fi-FI" b="1" dirty="0">
                <a:latin typeface="Arial Black" panose="020B0A04020102020204" pitchFamily="34" charset="0"/>
              </a:rPr>
            </a:br>
            <a:endParaRPr lang="fi-FI" b="1" dirty="0">
              <a:latin typeface="Arial Black" panose="020B0A04020102020204" pitchFamily="34" charset="0"/>
            </a:endParaRPr>
          </a:p>
        </p:txBody>
      </p:sp>
      <p:sp>
        <p:nvSpPr>
          <p:cNvPr id="3" name="Sisällön paikkamerkki 3">
            <a:extLst>
              <a:ext uri="{FF2B5EF4-FFF2-40B4-BE49-F238E27FC236}">
                <a16:creationId xmlns:a16="http://schemas.microsoft.com/office/drawing/2014/main" id="{6CCB2E19-F74E-2D52-6089-65F89E339641}"/>
              </a:ext>
            </a:extLst>
          </p:cNvPr>
          <p:cNvSpPr txBox="1">
            <a:spLocks/>
          </p:cNvSpPr>
          <p:nvPr/>
        </p:nvSpPr>
        <p:spPr>
          <a:xfrm>
            <a:off x="720000" y="1980000"/>
            <a:ext cx="10752597" cy="360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t>Onko sinulla mielessä hyvää esimerkkiä vertaistukitilanteesta, jossa ratkottiin jotain älypuhelimeen, tietokoneeseen tai digipalveluihin liittyvää ongelmaa?</a:t>
            </a:r>
          </a:p>
          <a:p>
            <a:pPr marL="342900" indent="-342900"/>
            <a:endParaRPr lang="fi-FI" dirty="0"/>
          </a:p>
          <a:p>
            <a:pPr marL="0" indent="0">
              <a:buFont typeface="Arial" panose="020B0604020202020204" pitchFamily="34" charset="0"/>
              <a:buNone/>
            </a:pPr>
            <a:endParaRPr lang="fi-FI" dirty="0"/>
          </a:p>
          <a:p>
            <a:endParaRPr lang="fi-FI" dirty="0"/>
          </a:p>
        </p:txBody>
      </p:sp>
      <p:sp>
        <p:nvSpPr>
          <p:cNvPr id="4" name="Dian numeron paikkamerkki 4">
            <a:extLst>
              <a:ext uri="{FF2B5EF4-FFF2-40B4-BE49-F238E27FC236}">
                <a16:creationId xmlns:a16="http://schemas.microsoft.com/office/drawing/2014/main" id="{366DBD49-E251-BC4C-7007-B29953090CAF}"/>
              </a:ext>
            </a:extLst>
          </p:cNvPr>
          <p:cNvSpPr>
            <a:spLocks noGrp="1"/>
          </p:cNvSpPr>
          <p:nvPr>
            <p:ph type="sldNum" sz="quarter" idx="12"/>
          </p:nvPr>
        </p:nvSpPr>
        <p:spPr>
          <a:xfrm>
            <a:off x="8610600" y="6356350"/>
            <a:ext cx="2743200" cy="365125"/>
          </a:xfrm>
        </p:spPr>
        <p:txBody>
          <a:bodyPr/>
          <a:lstStyle/>
          <a:p>
            <a:fld id="{2A4837A0-F8B5-40DF-B7A3-2778985E9851}" type="slidenum">
              <a:rPr lang="fi-FI" smtClean="0"/>
              <a:pPr/>
              <a:t>13</a:t>
            </a:fld>
            <a:endParaRPr lang="fi-FI"/>
          </a:p>
        </p:txBody>
      </p:sp>
    </p:spTree>
    <p:extLst>
      <p:ext uri="{BB962C8B-B14F-4D97-AF65-F5344CB8AC3E}">
        <p14:creationId xmlns:p14="http://schemas.microsoft.com/office/powerpoint/2010/main" val="2194718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D294D36-62EF-ECFE-E76E-77788DD857A3}"/>
              </a:ext>
            </a:extLst>
          </p:cNvPr>
          <p:cNvSpPr txBox="1">
            <a:spLocks/>
          </p:cNvSpPr>
          <p:nvPr/>
        </p:nvSpPr>
        <p:spPr>
          <a:xfrm>
            <a:off x="1929137" y="942084"/>
            <a:ext cx="8064000" cy="900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a:latin typeface="Arial Black" panose="020B0A04020102020204" pitchFamily="34" charset="0"/>
              </a:rPr>
              <a:t>Tauko</a:t>
            </a:r>
          </a:p>
        </p:txBody>
      </p:sp>
      <p:pic>
        <p:nvPicPr>
          <p:cNvPr id="3" name="Content Placeholder 10" descr="A bench in a park&#10;&#10;Description automatically generated with low confidence">
            <a:extLst>
              <a:ext uri="{FF2B5EF4-FFF2-40B4-BE49-F238E27FC236}">
                <a16:creationId xmlns:a16="http://schemas.microsoft.com/office/drawing/2014/main" id="{0C970D85-FCB4-0236-6F33-758F3FD60E0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652597" y="1842085"/>
            <a:ext cx="4255035" cy="3070717"/>
          </a:xfrm>
          <a:prstGeom prst="rect">
            <a:avLst/>
          </a:prstGeom>
        </p:spPr>
      </p:pic>
    </p:spTree>
    <p:extLst>
      <p:ext uri="{BB962C8B-B14F-4D97-AF65-F5344CB8AC3E}">
        <p14:creationId xmlns:p14="http://schemas.microsoft.com/office/powerpoint/2010/main" val="3904442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FED29-D49A-59EF-19E5-6A9959200230}"/>
              </a:ext>
            </a:extLst>
          </p:cNvPr>
          <p:cNvSpPr txBox="1">
            <a:spLocks/>
          </p:cNvSpPr>
          <p:nvPr/>
        </p:nvSpPr>
        <p:spPr>
          <a:xfrm>
            <a:off x="6096001" y="2979000"/>
            <a:ext cx="3950863" cy="900000"/>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b="1">
                <a:latin typeface="Arial Black" panose="020B0A04020102020204" pitchFamily="34" charset="0"/>
              </a:rPr>
              <a:t>Mikä auttaa oppimaan?</a:t>
            </a:r>
            <a:endParaRPr lang="fi-FI" b="1"/>
          </a:p>
        </p:txBody>
      </p:sp>
      <p:pic>
        <p:nvPicPr>
          <p:cNvPr id="3" name="Content Placeholder 7" descr="Icon&#10;&#10;Description automatically generated">
            <a:extLst>
              <a:ext uri="{FF2B5EF4-FFF2-40B4-BE49-F238E27FC236}">
                <a16:creationId xmlns:a16="http://schemas.microsoft.com/office/drawing/2014/main" id="{0DE6013A-C6FF-2DDC-F74F-AE51C1E713B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45137" y="1628775"/>
            <a:ext cx="3600450" cy="3600450"/>
          </a:xfrm>
          <a:prstGeom prst="rect">
            <a:avLst/>
          </a:prstGeom>
        </p:spPr>
      </p:pic>
    </p:spTree>
    <p:extLst>
      <p:ext uri="{BB962C8B-B14F-4D97-AF65-F5344CB8AC3E}">
        <p14:creationId xmlns:p14="http://schemas.microsoft.com/office/powerpoint/2010/main" val="1891811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22EFB5C9-7A44-4799-A264-779596EC83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756148"/>
            <a:ext cx="9144000" cy="3101852"/>
          </a:xfrm>
          <a:prstGeom prst="rect">
            <a:avLst/>
          </a:prstGeom>
        </p:spPr>
      </p:pic>
      <p:sp>
        <p:nvSpPr>
          <p:cNvPr id="2" name="Otsikko 1">
            <a:extLst>
              <a:ext uri="{FF2B5EF4-FFF2-40B4-BE49-F238E27FC236}">
                <a16:creationId xmlns:a16="http://schemas.microsoft.com/office/drawing/2014/main" id="{3DD03A0E-4A22-4984-A02B-CA2D3F078324}"/>
              </a:ext>
            </a:extLst>
          </p:cNvPr>
          <p:cNvSpPr>
            <a:spLocks noGrp="1"/>
          </p:cNvSpPr>
          <p:nvPr>
            <p:ph type="title"/>
          </p:nvPr>
        </p:nvSpPr>
        <p:spPr>
          <a:xfrm>
            <a:off x="2064000" y="612000"/>
            <a:ext cx="8064000" cy="900000"/>
          </a:xfrm>
        </p:spPr>
        <p:txBody>
          <a:bodyPr anchor="t">
            <a:normAutofit fontScale="90000"/>
          </a:bodyPr>
          <a:lstStyle/>
          <a:p>
            <a:r>
              <a:rPr lang="fi-FI" b="1">
                <a:latin typeface="Arial Black" panose="020B0A04020102020204" pitchFamily="34" charset="0"/>
              </a:rPr>
              <a:t>Ihmiset oppivat eri tavalla</a:t>
            </a:r>
            <a:endParaRPr lang="en-US" b="1">
              <a:latin typeface="Arial Black" panose="020B0A04020102020204" pitchFamily="34" charset="0"/>
            </a:endParaRPr>
          </a:p>
        </p:txBody>
      </p:sp>
      <p:sp>
        <p:nvSpPr>
          <p:cNvPr id="17" name="Slide Number Placeholder 4">
            <a:extLst>
              <a:ext uri="{FF2B5EF4-FFF2-40B4-BE49-F238E27FC236}">
                <a16:creationId xmlns:a16="http://schemas.microsoft.com/office/drawing/2014/main" id="{7CA3CFB1-2FD2-4F07-B7D2-BDAEA1C7B781}"/>
              </a:ext>
            </a:extLst>
          </p:cNvPr>
          <p:cNvSpPr>
            <a:spLocks noGrp="1"/>
          </p:cNvSpPr>
          <p:nvPr>
            <p:ph type="sldNum" sz="quarter" idx="12"/>
          </p:nvPr>
        </p:nvSpPr>
        <p:spPr>
          <a:xfrm>
            <a:off x="1713137" y="6309320"/>
            <a:ext cx="432000" cy="360000"/>
          </a:xfrm>
        </p:spPr>
        <p:txBody>
          <a:bodyPr wrap="none" anchor="ctr">
            <a:normAutofit/>
          </a:bodyPr>
          <a:lstStyle/>
          <a:p>
            <a:pPr>
              <a:spcAft>
                <a:spcPts val="600"/>
              </a:spcAft>
            </a:pPr>
            <a:fld id="{2A4837A0-F8B5-40DF-B7A3-2778985E9851}" type="slidenum">
              <a:rPr lang="fi-FI" smtClean="0"/>
              <a:pPr>
                <a:spcAft>
                  <a:spcPts val="600"/>
                </a:spcAft>
              </a:pPr>
              <a:t>16</a:t>
            </a:fld>
            <a:endParaRPr lang="fi-FI"/>
          </a:p>
        </p:txBody>
      </p:sp>
      <p:graphicFrame>
        <p:nvGraphicFramePr>
          <p:cNvPr id="5" name="Sisällön paikkamerkki 2">
            <a:extLst>
              <a:ext uri="{FF2B5EF4-FFF2-40B4-BE49-F238E27FC236}">
                <a16:creationId xmlns:a16="http://schemas.microsoft.com/office/drawing/2014/main" id="{1C2118EB-BF26-4107-81F3-85AE38D6E710}"/>
              </a:ext>
            </a:extLst>
          </p:cNvPr>
          <p:cNvGraphicFramePr>
            <a:graphicFrameLocks noGrp="1"/>
          </p:cNvGraphicFramePr>
          <p:nvPr>
            <p:ph idx="1"/>
          </p:nvPr>
        </p:nvGraphicFramePr>
        <p:xfrm>
          <a:off x="1703695" y="1268760"/>
          <a:ext cx="8703343" cy="4977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52899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D71AF-4CF9-49B9-9C5B-2E5F100F19B7}"/>
              </a:ext>
            </a:extLst>
          </p:cNvPr>
          <p:cNvSpPr>
            <a:spLocks noGrp="1"/>
          </p:cNvSpPr>
          <p:nvPr>
            <p:ph type="title"/>
          </p:nvPr>
        </p:nvSpPr>
        <p:spPr/>
        <p:txBody>
          <a:bodyPr/>
          <a:lstStyle/>
          <a:p>
            <a:r>
              <a:rPr lang="fi-FI">
                <a:latin typeface="Arial Black" panose="020B0A04020102020204" pitchFamily="34" charset="0"/>
              </a:rPr>
              <a:t>Millainen oppija sinä olet?</a:t>
            </a:r>
          </a:p>
        </p:txBody>
      </p:sp>
      <p:sp>
        <p:nvSpPr>
          <p:cNvPr id="3" name="Content Placeholder 2">
            <a:extLst>
              <a:ext uri="{FF2B5EF4-FFF2-40B4-BE49-F238E27FC236}">
                <a16:creationId xmlns:a16="http://schemas.microsoft.com/office/drawing/2014/main" id="{BED4BDD4-22B8-48F9-93DF-E8C8E297E091}"/>
              </a:ext>
            </a:extLst>
          </p:cNvPr>
          <p:cNvSpPr>
            <a:spLocks noGrp="1"/>
          </p:cNvSpPr>
          <p:nvPr>
            <p:ph idx="1"/>
          </p:nvPr>
        </p:nvSpPr>
        <p:spPr/>
        <p:txBody>
          <a:bodyPr/>
          <a:lstStyle/>
          <a:p>
            <a:r>
              <a:rPr lang="fi-FI" dirty="0"/>
              <a:t>Avaa puhelimesi kamera ja lue sillä QR-koodi. </a:t>
            </a:r>
          </a:p>
          <a:p>
            <a:r>
              <a:rPr lang="fi-FI" dirty="0"/>
              <a:t>Tee lyhyt testi: </a:t>
            </a:r>
            <a:r>
              <a:rPr lang="fi-FI" dirty="0">
                <a:hlinkClick r:id="rId3"/>
              </a:rPr>
              <a:t>https://www.tenviesti.fi/test1.htm</a:t>
            </a:r>
            <a:r>
              <a:rPr lang="fi-FI" dirty="0"/>
              <a:t> Keskustellaan sen jälkeen yhdessä.</a:t>
            </a:r>
          </a:p>
        </p:txBody>
      </p:sp>
      <p:sp>
        <p:nvSpPr>
          <p:cNvPr id="4" name="Slide Number Placeholder 3">
            <a:extLst>
              <a:ext uri="{FF2B5EF4-FFF2-40B4-BE49-F238E27FC236}">
                <a16:creationId xmlns:a16="http://schemas.microsoft.com/office/drawing/2014/main" id="{D842DBF8-75EE-415C-B1B0-184E9F6A5C43}"/>
              </a:ext>
            </a:extLst>
          </p:cNvPr>
          <p:cNvSpPr>
            <a:spLocks noGrp="1"/>
          </p:cNvSpPr>
          <p:nvPr>
            <p:ph type="sldNum" sz="quarter" idx="12"/>
          </p:nvPr>
        </p:nvSpPr>
        <p:spPr/>
        <p:txBody>
          <a:bodyPr/>
          <a:lstStyle/>
          <a:p>
            <a:fld id="{2A4837A0-F8B5-40DF-B7A3-2778985E9851}" type="slidenum">
              <a:rPr lang="fi-FI" smtClean="0"/>
              <a:pPr/>
              <a:t>17</a:t>
            </a:fld>
            <a:endParaRPr lang="fi-FI"/>
          </a:p>
        </p:txBody>
      </p:sp>
      <p:sp>
        <p:nvSpPr>
          <p:cNvPr id="5" name="Date Placeholder 4">
            <a:extLst>
              <a:ext uri="{FF2B5EF4-FFF2-40B4-BE49-F238E27FC236}">
                <a16:creationId xmlns:a16="http://schemas.microsoft.com/office/drawing/2014/main" id="{ECDFE393-886C-415B-9146-7D703FC5BF19}"/>
              </a:ext>
            </a:extLst>
          </p:cNvPr>
          <p:cNvSpPr>
            <a:spLocks noGrp="1"/>
          </p:cNvSpPr>
          <p:nvPr>
            <p:ph type="dt" sz="half" idx="10"/>
          </p:nvPr>
        </p:nvSpPr>
        <p:spPr/>
        <p:txBody>
          <a:bodyPr/>
          <a:lstStyle/>
          <a:p>
            <a:endParaRPr lang="fi-FI" dirty="0"/>
          </a:p>
        </p:txBody>
      </p:sp>
      <p:pic>
        <p:nvPicPr>
          <p:cNvPr id="7" name="Kuva 7">
            <a:extLst>
              <a:ext uri="{FF2B5EF4-FFF2-40B4-BE49-F238E27FC236}">
                <a16:creationId xmlns:a16="http://schemas.microsoft.com/office/drawing/2014/main" id="{414545BC-1F34-9FC9-2168-6377717007F9}"/>
              </a:ext>
            </a:extLst>
          </p:cNvPr>
          <p:cNvPicPr>
            <a:picLocks noChangeAspect="1"/>
          </p:cNvPicPr>
          <p:nvPr/>
        </p:nvPicPr>
        <p:blipFill>
          <a:blip r:embed="rId4"/>
          <a:stretch>
            <a:fillRect/>
          </a:stretch>
        </p:blipFill>
        <p:spPr>
          <a:xfrm>
            <a:off x="838200" y="3429000"/>
            <a:ext cx="2743200" cy="2736965"/>
          </a:xfrm>
          <a:prstGeom prst="rect">
            <a:avLst/>
          </a:prstGeom>
        </p:spPr>
      </p:pic>
    </p:spTree>
    <p:extLst>
      <p:ext uri="{BB962C8B-B14F-4D97-AF65-F5344CB8AC3E}">
        <p14:creationId xmlns:p14="http://schemas.microsoft.com/office/powerpoint/2010/main" val="271778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D71AF-4CF9-49B9-9C5B-2E5F100F19B7}"/>
              </a:ext>
            </a:extLst>
          </p:cNvPr>
          <p:cNvSpPr>
            <a:spLocks noGrp="1"/>
          </p:cNvSpPr>
          <p:nvPr>
            <p:ph type="title"/>
          </p:nvPr>
        </p:nvSpPr>
        <p:spPr/>
        <p:txBody>
          <a:bodyPr/>
          <a:lstStyle/>
          <a:p>
            <a:r>
              <a:rPr lang="fi-FI">
                <a:latin typeface="Arial Black" panose="020B0A04020102020204" pitchFamily="34" charset="0"/>
              </a:rPr>
              <a:t>Oppimistyyli-testi</a:t>
            </a:r>
          </a:p>
        </p:txBody>
      </p:sp>
      <p:sp>
        <p:nvSpPr>
          <p:cNvPr id="3" name="Content Placeholder 2">
            <a:extLst>
              <a:ext uri="{FF2B5EF4-FFF2-40B4-BE49-F238E27FC236}">
                <a16:creationId xmlns:a16="http://schemas.microsoft.com/office/drawing/2014/main" id="{BED4BDD4-22B8-48F9-93DF-E8C8E297E091}"/>
              </a:ext>
            </a:extLst>
          </p:cNvPr>
          <p:cNvSpPr>
            <a:spLocks noGrp="1"/>
          </p:cNvSpPr>
          <p:nvPr>
            <p:ph idx="1"/>
          </p:nvPr>
        </p:nvSpPr>
        <p:spPr/>
        <p:txBody>
          <a:bodyPr/>
          <a:lstStyle/>
          <a:p>
            <a:r>
              <a:rPr lang="fi-FI"/>
              <a:t>Mikä oppimistyyli kuvaa sinua? </a:t>
            </a:r>
          </a:p>
          <a:p>
            <a:r>
              <a:rPr lang="fi-FI"/>
              <a:t>Mikä ei kuvaa sinua ollenkaan tai mitä et käytä ollenkaan?</a:t>
            </a:r>
          </a:p>
          <a:p>
            <a:r>
              <a:rPr lang="fi-FI"/>
              <a:t>Mitä mieltä olit testistä: auttaako tämä sinua hahmottamaan oppimistapaasi? </a:t>
            </a:r>
          </a:p>
          <a:p>
            <a:endParaRPr lang="fi-FI"/>
          </a:p>
        </p:txBody>
      </p:sp>
      <p:sp>
        <p:nvSpPr>
          <p:cNvPr id="4" name="Slide Number Placeholder 3">
            <a:extLst>
              <a:ext uri="{FF2B5EF4-FFF2-40B4-BE49-F238E27FC236}">
                <a16:creationId xmlns:a16="http://schemas.microsoft.com/office/drawing/2014/main" id="{D842DBF8-75EE-415C-B1B0-184E9F6A5C43}"/>
              </a:ext>
            </a:extLst>
          </p:cNvPr>
          <p:cNvSpPr>
            <a:spLocks noGrp="1"/>
          </p:cNvSpPr>
          <p:nvPr>
            <p:ph type="sldNum" sz="quarter" idx="12"/>
          </p:nvPr>
        </p:nvSpPr>
        <p:spPr/>
        <p:txBody>
          <a:bodyPr/>
          <a:lstStyle/>
          <a:p>
            <a:fld id="{2A4837A0-F8B5-40DF-B7A3-2778985E9851}" type="slidenum">
              <a:rPr lang="fi-FI" smtClean="0"/>
              <a:pPr/>
              <a:t>18</a:t>
            </a:fld>
            <a:endParaRPr lang="fi-FI"/>
          </a:p>
        </p:txBody>
      </p:sp>
    </p:spTree>
    <p:extLst>
      <p:ext uri="{BB962C8B-B14F-4D97-AF65-F5344CB8AC3E}">
        <p14:creationId xmlns:p14="http://schemas.microsoft.com/office/powerpoint/2010/main" val="2667316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8F2E38-EBFE-40DB-6150-16393FD2F32E}"/>
              </a:ext>
            </a:extLst>
          </p:cNvPr>
          <p:cNvSpPr txBox="1">
            <a:spLocks/>
          </p:cNvSpPr>
          <p:nvPr/>
        </p:nvSpPr>
        <p:spPr>
          <a:xfrm>
            <a:off x="838200" y="365125"/>
            <a:ext cx="10515600" cy="132556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b="1">
                <a:latin typeface="Arial Black" panose="020B0A04020102020204" pitchFamily="34" charset="0"/>
              </a:rPr>
              <a:t>Keskustelua oppimisympäristöistä</a:t>
            </a:r>
            <a:br>
              <a:rPr lang="fi-FI" b="1">
                <a:latin typeface="Arial Black" panose="020B0A04020102020204" pitchFamily="34" charset="0"/>
              </a:rPr>
            </a:br>
            <a:endParaRPr lang="fi-FI" b="1" dirty="0">
              <a:latin typeface="Arial Black" panose="020B0A04020102020204" pitchFamily="34" charset="0"/>
            </a:endParaRPr>
          </a:p>
        </p:txBody>
      </p:sp>
      <p:sp>
        <p:nvSpPr>
          <p:cNvPr id="3" name="Sisällön paikkamerkki 3">
            <a:extLst>
              <a:ext uri="{FF2B5EF4-FFF2-40B4-BE49-F238E27FC236}">
                <a16:creationId xmlns:a16="http://schemas.microsoft.com/office/drawing/2014/main" id="{2C359B08-B566-2ABD-6438-751C15BB04BD}"/>
              </a:ext>
            </a:extLst>
          </p:cNvPr>
          <p:cNvSpPr txBox="1">
            <a:spLocks/>
          </p:cNvSpPr>
          <p:nvPr/>
        </p:nvSpPr>
        <p:spPr>
          <a:xfrm>
            <a:off x="720000" y="1980000"/>
            <a:ext cx="10752597" cy="360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fi-FI" dirty="0"/>
              <a:t>Mikä auttaa sinua oppimaan?</a:t>
            </a:r>
          </a:p>
          <a:p>
            <a:pPr marL="342900" indent="-342900"/>
            <a:r>
              <a:rPr lang="fi-FI" dirty="0"/>
              <a:t>Mikä auttaa sinua painamaan asiat muistiin?</a:t>
            </a:r>
          </a:p>
          <a:p>
            <a:pPr marL="342900" indent="-342900"/>
            <a:endParaRPr lang="fi-FI" dirty="0"/>
          </a:p>
          <a:p>
            <a:pPr marL="342900" indent="-342900"/>
            <a:r>
              <a:rPr lang="fi-FI" dirty="0"/>
              <a:t>Millaiset olosuhteet tukevat sinun oppimistasi?</a:t>
            </a:r>
          </a:p>
          <a:p>
            <a:pPr marL="342900" indent="-342900"/>
            <a:r>
              <a:rPr lang="fi-FI" dirty="0"/>
              <a:t>Miten rakennat olosuhteet, jotka tukevat oppimista?</a:t>
            </a:r>
          </a:p>
          <a:p>
            <a:pPr marL="0" indent="0">
              <a:buFont typeface="Arial" panose="020B0604020202020204" pitchFamily="34" charset="0"/>
              <a:buNone/>
            </a:pPr>
            <a:endParaRPr lang="fi-FI" dirty="0"/>
          </a:p>
          <a:p>
            <a:endParaRPr lang="fi-FI" dirty="0"/>
          </a:p>
        </p:txBody>
      </p:sp>
      <p:sp>
        <p:nvSpPr>
          <p:cNvPr id="4" name="Dian numeron paikkamerkki 4">
            <a:extLst>
              <a:ext uri="{FF2B5EF4-FFF2-40B4-BE49-F238E27FC236}">
                <a16:creationId xmlns:a16="http://schemas.microsoft.com/office/drawing/2014/main" id="{1EA3A459-99C7-88F2-80B7-D1C81CF9F931}"/>
              </a:ext>
            </a:extLst>
          </p:cNvPr>
          <p:cNvSpPr>
            <a:spLocks noGrp="1"/>
          </p:cNvSpPr>
          <p:nvPr>
            <p:ph type="sldNum" sz="quarter" idx="12"/>
          </p:nvPr>
        </p:nvSpPr>
        <p:spPr>
          <a:xfrm>
            <a:off x="8610600" y="6356350"/>
            <a:ext cx="2743200" cy="365125"/>
          </a:xfrm>
        </p:spPr>
        <p:txBody>
          <a:bodyPr/>
          <a:lstStyle/>
          <a:p>
            <a:fld id="{2A4837A0-F8B5-40DF-B7A3-2778985E9851}" type="slidenum">
              <a:rPr lang="fi-FI" smtClean="0"/>
              <a:pPr/>
              <a:t>19</a:t>
            </a:fld>
            <a:endParaRPr lang="fi-FI"/>
          </a:p>
        </p:txBody>
      </p:sp>
    </p:spTree>
    <p:extLst>
      <p:ext uri="{BB962C8B-B14F-4D97-AF65-F5344CB8AC3E}">
        <p14:creationId xmlns:p14="http://schemas.microsoft.com/office/powerpoint/2010/main" val="1725267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4BFC39-BE78-9892-CE4E-71EE91ACF409}"/>
              </a:ext>
            </a:extLst>
          </p:cNvPr>
          <p:cNvSpPr>
            <a:spLocks noGrp="1"/>
          </p:cNvSpPr>
          <p:nvPr>
            <p:ph type="title"/>
          </p:nvPr>
        </p:nvSpPr>
        <p:spPr/>
        <p:txBody>
          <a:bodyPr/>
          <a:lstStyle/>
          <a:p>
            <a:r>
              <a:rPr lang="fi-FI" sz="3200">
                <a:latin typeface="Arial Black" panose="020B0A04020102020204" pitchFamily="34" charset="0"/>
                <a:cs typeface="Arial"/>
              </a:rPr>
              <a:t>Mitä käymme valmennuksessa läpi?</a:t>
            </a:r>
            <a:endParaRPr lang="fi-FI" sz="3200">
              <a:latin typeface="Arial Black" panose="020B0A04020102020204" pitchFamily="34" charset="0"/>
            </a:endParaRPr>
          </a:p>
        </p:txBody>
      </p:sp>
      <p:sp>
        <p:nvSpPr>
          <p:cNvPr id="3" name="Sisällön paikkamerkki 2">
            <a:extLst>
              <a:ext uri="{FF2B5EF4-FFF2-40B4-BE49-F238E27FC236}">
                <a16:creationId xmlns:a16="http://schemas.microsoft.com/office/drawing/2014/main" id="{416E7111-6946-9792-0668-DBAB402113E1}"/>
              </a:ext>
            </a:extLst>
          </p:cNvPr>
          <p:cNvSpPr>
            <a:spLocks noGrp="1"/>
          </p:cNvSpPr>
          <p:nvPr>
            <p:ph idx="1"/>
          </p:nvPr>
        </p:nvSpPr>
        <p:spPr>
          <a:xfrm>
            <a:off x="1585980" y="1554015"/>
            <a:ext cx="8740228" cy="4691985"/>
          </a:xfrm>
        </p:spPr>
        <p:txBody>
          <a:bodyPr/>
          <a:lstStyle/>
          <a:p>
            <a:pPr marL="457200" lvl="1" indent="0">
              <a:buNone/>
            </a:pPr>
            <a:r>
              <a:rPr lang="fi-FI" b="1" dirty="0">
                <a:ea typeface="+mn-lt"/>
                <a:cs typeface="+mn-lt"/>
              </a:rPr>
              <a:t>Päivä 1	</a:t>
            </a:r>
          </a:p>
          <a:p>
            <a:pPr lvl="1">
              <a:buFont typeface="Arial" panose="020B0604020202020204" pitchFamily="34" charset="0"/>
              <a:buChar char="•"/>
            </a:pPr>
            <a:r>
              <a:rPr lang="fi-FI" dirty="0">
                <a:ea typeface="+mn-lt"/>
                <a:cs typeface="+mn-lt"/>
              </a:rPr>
              <a:t>Mitä vertaisuus on? </a:t>
            </a:r>
          </a:p>
          <a:p>
            <a:pPr lvl="1">
              <a:buFont typeface="Arial" panose="020B0604020202020204" pitchFamily="34" charset="0"/>
              <a:buChar char="•"/>
            </a:pPr>
            <a:r>
              <a:rPr lang="fi-FI" dirty="0">
                <a:ea typeface="+mn-lt"/>
                <a:cs typeface="+mn-lt"/>
              </a:rPr>
              <a:t>Miten opimme?</a:t>
            </a:r>
          </a:p>
          <a:p>
            <a:pPr lvl="1">
              <a:buFont typeface="Arial" panose="020B0604020202020204" pitchFamily="34" charset="0"/>
              <a:buChar char="•"/>
            </a:pPr>
            <a:r>
              <a:rPr lang="fi-FI" dirty="0">
                <a:ea typeface="+mn-lt"/>
                <a:cs typeface="+mn-lt"/>
              </a:rPr>
              <a:t>Hyvän ohjaajan ominaisuudet</a:t>
            </a:r>
          </a:p>
          <a:p>
            <a:pPr lvl="1">
              <a:buFont typeface="Arial" panose="020B0604020202020204" pitchFamily="34" charset="0"/>
              <a:buChar char="•"/>
            </a:pPr>
            <a:r>
              <a:rPr lang="fi-FI" dirty="0">
                <a:ea typeface="+mn-lt"/>
                <a:cs typeface="+mn-lt"/>
              </a:rPr>
              <a:t>Vuorovaikutustaidot</a:t>
            </a:r>
          </a:p>
          <a:p>
            <a:pPr lvl="1">
              <a:buFont typeface="Arial" panose="020B0604020202020204" pitchFamily="34" charset="0"/>
              <a:buChar char="•"/>
            </a:pPr>
            <a:r>
              <a:rPr lang="fi-FI" dirty="0">
                <a:ea typeface="+mn-lt"/>
                <a:cs typeface="+mn-lt"/>
              </a:rPr>
              <a:t>Digitukija -osaamismerkki</a:t>
            </a:r>
          </a:p>
          <a:p>
            <a:pPr marL="457200" lvl="1" indent="0">
              <a:buNone/>
            </a:pPr>
            <a:endParaRPr lang="fi-FI" dirty="0">
              <a:ea typeface="+mn-lt"/>
              <a:cs typeface="+mn-lt"/>
            </a:endParaRPr>
          </a:p>
          <a:p>
            <a:pPr marL="457200" lvl="1" indent="0">
              <a:buNone/>
            </a:pPr>
            <a:r>
              <a:rPr lang="fi-FI" b="1" dirty="0">
                <a:ea typeface="+mn-lt"/>
                <a:cs typeface="+mn-lt"/>
              </a:rPr>
              <a:t>Päivä 2</a:t>
            </a:r>
          </a:p>
          <a:p>
            <a:pPr lvl="1">
              <a:buFont typeface="Arial" panose="020B0604020202020204" pitchFamily="34" charset="0"/>
              <a:buChar char="•"/>
            </a:pPr>
            <a:r>
              <a:rPr lang="fi-FI" dirty="0">
                <a:ea typeface="+mn-lt"/>
                <a:cs typeface="+mn-lt"/>
              </a:rPr>
              <a:t>Tietoturva</a:t>
            </a:r>
          </a:p>
          <a:p>
            <a:pPr lvl="1">
              <a:buFont typeface="Arial" panose="020B0604020202020204" pitchFamily="34" charset="0"/>
              <a:buChar char="•"/>
            </a:pPr>
            <a:r>
              <a:rPr lang="fi-FI" dirty="0">
                <a:ea typeface="+mn-lt"/>
                <a:cs typeface="+mn-lt"/>
              </a:rPr>
              <a:t>Digituen eettiset ohjeet ja osaamismerkki</a:t>
            </a:r>
          </a:p>
          <a:p>
            <a:pPr lvl="1">
              <a:buFont typeface="Arial" panose="020B0604020202020204" pitchFamily="34" charset="0"/>
              <a:buChar char="•"/>
            </a:pPr>
            <a:r>
              <a:rPr lang="fi-FI" dirty="0">
                <a:ea typeface="+mn-lt"/>
                <a:cs typeface="+mn-lt"/>
              </a:rPr>
              <a:t>Käytännön harjoittelua: Digitaidot-peli</a:t>
            </a:r>
          </a:p>
          <a:p>
            <a:pPr lvl="1">
              <a:buFont typeface="Arial" panose="020B0604020202020204" pitchFamily="34" charset="0"/>
              <a:buChar char="•"/>
            </a:pPr>
            <a:endParaRPr lang="fi-FI" dirty="0">
              <a:ea typeface="+mn-lt"/>
              <a:cs typeface="+mn-lt"/>
            </a:endParaRPr>
          </a:p>
          <a:p>
            <a:pPr marL="457200" lvl="1" indent="0">
              <a:buNone/>
            </a:pPr>
            <a:endParaRPr lang="fi-FI" b="1" dirty="0">
              <a:ea typeface="+mn-lt"/>
              <a:cs typeface="+mn-lt"/>
            </a:endParaRPr>
          </a:p>
          <a:p>
            <a:endParaRPr lang="fi-FI" dirty="0">
              <a:cs typeface="Arial"/>
            </a:endParaRPr>
          </a:p>
        </p:txBody>
      </p:sp>
      <p:sp>
        <p:nvSpPr>
          <p:cNvPr id="4" name="Dian numeron paikkamerkki 3">
            <a:extLst>
              <a:ext uri="{FF2B5EF4-FFF2-40B4-BE49-F238E27FC236}">
                <a16:creationId xmlns:a16="http://schemas.microsoft.com/office/drawing/2014/main" id="{351560F5-02AC-34BD-8083-CB9CE885E8D3}"/>
              </a:ext>
            </a:extLst>
          </p:cNvPr>
          <p:cNvSpPr>
            <a:spLocks noGrp="1"/>
          </p:cNvSpPr>
          <p:nvPr>
            <p:ph type="sldNum" sz="quarter" idx="12"/>
          </p:nvPr>
        </p:nvSpPr>
        <p:spPr/>
        <p:txBody>
          <a:bodyPr/>
          <a:lstStyle/>
          <a:p>
            <a:fld id="{2A4837A0-F8B5-40DF-B7A3-2778985E9851}" type="slidenum">
              <a:rPr lang="fi-FI" smtClean="0"/>
              <a:pPr/>
              <a:t>2</a:t>
            </a:fld>
            <a:endParaRPr lang="fi-FI"/>
          </a:p>
        </p:txBody>
      </p:sp>
    </p:spTree>
    <p:extLst>
      <p:ext uri="{BB962C8B-B14F-4D97-AF65-F5344CB8AC3E}">
        <p14:creationId xmlns:p14="http://schemas.microsoft.com/office/powerpoint/2010/main" val="1383058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79DA4C-7DBB-D807-E553-D5FC72A99C92}"/>
              </a:ext>
            </a:extLst>
          </p:cNvPr>
          <p:cNvSpPr txBox="1">
            <a:spLocks/>
          </p:cNvSpPr>
          <p:nvPr/>
        </p:nvSpPr>
        <p:spPr>
          <a:xfrm>
            <a:off x="838200" y="365125"/>
            <a:ext cx="10515600" cy="1325563"/>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b="1">
                <a:latin typeface="Arial Black" panose="020B0A04020102020204" pitchFamily="34" charset="0"/>
              </a:rPr>
              <a:t>Oppimista tukeva oppimisympäristö</a:t>
            </a:r>
            <a:br>
              <a:rPr lang="fi-FI" b="1">
                <a:latin typeface="Arial Black" panose="020B0A04020102020204" pitchFamily="34" charset="0"/>
              </a:rPr>
            </a:br>
            <a:endParaRPr lang="fi-FI" b="1" dirty="0">
              <a:latin typeface="Arial Black" panose="020B0A04020102020204" pitchFamily="34" charset="0"/>
            </a:endParaRPr>
          </a:p>
        </p:txBody>
      </p:sp>
      <p:sp>
        <p:nvSpPr>
          <p:cNvPr id="3" name="Sisällön paikkamerkki 3">
            <a:extLst>
              <a:ext uri="{FF2B5EF4-FFF2-40B4-BE49-F238E27FC236}">
                <a16:creationId xmlns:a16="http://schemas.microsoft.com/office/drawing/2014/main" id="{BF085F39-8440-BAF8-0D51-34D8D00BD32B}"/>
              </a:ext>
            </a:extLst>
          </p:cNvPr>
          <p:cNvSpPr txBox="1">
            <a:spLocks/>
          </p:cNvSpPr>
          <p:nvPr/>
        </p:nvSpPr>
        <p:spPr>
          <a:xfrm>
            <a:off x="720000" y="1980000"/>
            <a:ext cx="10752597" cy="360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i-FI"/>
          </a:p>
          <a:p>
            <a:endParaRPr lang="fi-FI" dirty="0"/>
          </a:p>
        </p:txBody>
      </p:sp>
      <p:sp>
        <p:nvSpPr>
          <p:cNvPr id="4" name="Dian numeron paikkamerkki 4">
            <a:extLst>
              <a:ext uri="{FF2B5EF4-FFF2-40B4-BE49-F238E27FC236}">
                <a16:creationId xmlns:a16="http://schemas.microsoft.com/office/drawing/2014/main" id="{78040C37-20CA-9295-D0F6-2A6EC7678591}"/>
              </a:ext>
            </a:extLst>
          </p:cNvPr>
          <p:cNvSpPr>
            <a:spLocks noGrp="1"/>
          </p:cNvSpPr>
          <p:nvPr>
            <p:ph type="sldNum" sz="quarter" idx="12"/>
          </p:nvPr>
        </p:nvSpPr>
        <p:spPr>
          <a:xfrm>
            <a:off x="8610600" y="6356350"/>
            <a:ext cx="2743200" cy="365125"/>
          </a:xfrm>
        </p:spPr>
        <p:txBody>
          <a:bodyPr/>
          <a:lstStyle/>
          <a:p>
            <a:fld id="{2A4837A0-F8B5-40DF-B7A3-2778985E9851}" type="slidenum">
              <a:rPr lang="fi-FI" smtClean="0"/>
              <a:pPr/>
              <a:t>20</a:t>
            </a:fld>
            <a:endParaRPr lang="fi-FI"/>
          </a:p>
        </p:txBody>
      </p:sp>
      <p:graphicFrame>
        <p:nvGraphicFramePr>
          <p:cNvPr id="5" name="Diagram 2">
            <a:extLst>
              <a:ext uri="{FF2B5EF4-FFF2-40B4-BE49-F238E27FC236}">
                <a16:creationId xmlns:a16="http://schemas.microsoft.com/office/drawing/2014/main" id="{43FC135F-C494-E408-9D2E-F6BEB0550A0A}"/>
              </a:ext>
            </a:extLst>
          </p:cNvPr>
          <p:cNvGraphicFramePr/>
          <p:nvPr/>
        </p:nvGraphicFramePr>
        <p:xfrm>
          <a:off x="1824943" y="1278002"/>
          <a:ext cx="8653921" cy="5391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03A0D60B-7B20-0E70-6473-FBC335307CE6}"/>
              </a:ext>
            </a:extLst>
          </p:cNvPr>
          <p:cNvSpPr txBox="1"/>
          <p:nvPr/>
        </p:nvSpPr>
        <p:spPr>
          <a:xfrm>
            <a:off x="2145138" y="1840376"/>
            <a:ext cx="1878995" cy="646331"/>
          </a:xfrm>
          <a:prstGeom prst="rect">
            <a:avLst/>
          </a:prstGeom>
          <a:noFill/>
        </p:spPr>
        <p:txBody>
          <a:bodyPr wrap="square" rtlCol="0">
            <a:spAutoFit/>
          </a:bodyPr>
          <a:lstStyle/>
          <a:p>
            <a:r>
              <a:rPr lang="fi-FI" b="1">
                <a:latin typeface="Arial Black" panose="020B0A04020102020204" pitchFamily="34" charset="0"/>
              </a:rPr>
              <a:t>Fyysinen ympäristö</a:t>
            </a:r>
          </a:p>
        </p:txBody>
      </p:sp>
      <p:sp>
        <p:nvSpPr>
          <p:cNvPr id="7" name="TextBox 6">
            <a:extLst>
              <a:ext uri="{FF2B5EF4-FFF2-40B4-BE49-F238E27FC236}">
                <a16:creationId xmlns:a16="http://schemas.microsoft.com/office/drawing/2014/main" id="{53718580-DCF7-5073-BCD6-ADE29A1B5EEF}"/>
              </a:ext>
            </a:extLst>
          </p:cNvPr>
          <p:cNvSpPr txBox="1"/>
          <p:nvPr/>
        </p:nvSpPr>
        <p:spPr>
          <a:xfrm>
            <a:off x="1975436" y="5784335"/>
            <a:ext cx="1878995" cy="923330"/>
          </a:xfrm>
          <a:prstGeom prst="rect">
            <a:avLst/>
          </a:prstGeom>
          <a:noFill/>
        </p:spPr>
        <p:txBody>
          <a:bodyPr wrap="square" rtlCol="0">
            <a:spAutoFit/>
          </a:bodyPr>
          <a:lstStyle/>
          <a:p>
            <a:r>
              <a:rPr lang="fi-FI" b="1">
                <a:latin typeface="Arial Black" panose="020B0A04020102020204" pitchFamily="34" charset="0"/>
              </a:rPr>
              <a:t>Psykologiset ja sosiaaliset tekijät</a:t>
            </a:r>
          </a:p>
        </p:txBody>
      </p:sp>
      <p:sp>
        <p:nvSpPr>
          <p:cNvPr id="8" name="TextBox 7">
            <a:extLst>
              <a:ext uri="{FF2B5EF4-FFF2-40B4-BE49-F238E27FC236}">
                <a16:creationId xmlns:a16="http://schemas.microsoft.com/office/drawing/2014/main" id="{6135491C-E77F-C311-1483-47863859ACC4}"/>
              </a:ext>
            </a:extLst>
          </p:cNvPr>
          <p:cNvSpPr txBox="1"/>
          <p:nvPr/>
        </p:nvSpPr>
        <p:spPr>
          <a:xfrm>
            <a:off x="8424661" y="1775666"/>
            <a:ext cx="1878995" cy="646331"/>
          </a:xfrm>
          <a:prstGeom prst="rect">
            <a:avLst/>
          </a:prstGeom>
          <a:noFill/>
        </p:spPr>
        <p:txBody>
          <a:bodyPr wrap="square" rtlCol="0">
            <a:spAutoFit/>
          </a:bodyPr>
          <a:lstStyle/>
          <a:p>
            <a:r>
              <a:rPr lang="fi-FI" b="1">
                <a:latin typeface="Arial Black" panose="020B0A04020102020204" pitchFamily="34" charset="0"/>
              </a:rPr>
              <a:t>Pedagoginen lähestyminen</a:t>
            </a:r>
          </a:p>
        </p:txBody>
      </p:sp>
    </p:spTree>
    <p:extLst>
      <p:ext uri="{BB962C8B-B14F-4D97-AF65-F5344CB8AC3E}">
        <p14:creationId xmlns:p14="http://schemas.microsoft.com/office/powerpoint/2010/main" val="662164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3EC07F-AC4A-2B4D-BBE7-CB985864035C}"/>
              </a:ext>
            </a:extLst>
          </p:cNvPr>
          <p:cNvSpPr txBox="1">
            <a:spLocks/>
          </p:cNvSpPr>
          <p:nvPr/>
        </p:nvSpPr>
        <p:spPr>
          <a:xfrm>
            <a:off x="2064000" y="667285"/>
            <a:ext cx="8064000" cy="900000"/>
          </a:xfrm>
          <a:prstGeom prst="rect">
            <a:avLst/>
          </a:prstGeom>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5400" b="1">
                <a:latin typeface="Arial Black" panose="020B0A04020102020204" pitchFamily="34" charset="0"/>
              </a:rPr>
              <a:t>Digikaverina</a:t>
            </a:r>
            <a:br>
              <a:rPr lang="fi-FI" b="1">
                <a:latin typeface="Arial Black" panose="020B0A04020102020204" pitchFamily="34" charset="0"/>
              </a:rPr>
            </a:br>
            <a:endParaRPr lang="fi-FI" b="1">
              <a:latin typeface="Arial Black" panose="020B0A04020102020204" pitchFamily="34" charset="0"/>
            </a:endParaRPr>
          </a:p>
        </p:txBody>
      </p:sp>
      <p:sp>
        <p:nvSpPr>
          <p:cNvPr id="3" name="Sisällön paikkamerkki 3">
            <a:extLst>
              <a:ext uri="{FF2B5EF4-FFF2-40B4-BE49-F238E27FC236}">
                <a16:creationId xmlns:a16="http://schemas.microsoft.com/office/drawing/2014/main" id="{1497C5CE-E153-C22D-661F-BDFB41376297}"/>
              </a:ext>
            </a:extLst>
          </p:cNvPr>
          <p:cNvSpPr txBox="1">
            <a:spLocks/>
          </p:cNvSpPr>
          <p:nvPr/>
        </p:nvSpPr>
        <p:spPr>
          <a:xfrm>
            <a:off x="6329554" y="2002926"/>
            <a:ext cx="3629530" cy="32163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fi-FI"/>
              <a:t>Et ole opettaja vaan vertainen; opastusten kautta myös sinä opit uutta ja monipuolistat taitojasi.</a:t>
            </a:r>
          </a:p>
          <a:p>
            <a:pPr marL="0" indent="0">
              <a:buFont typeface="Arial" panose="020B0604020202020204" pitchFamily="34" charset="0"/>
              <a:buNone/>
            </a:pPr>
            <a:endParaRPr lang="fi-FI"/>
          </a:p>
          <a:p>
            <a:endParaRPr lang="fi-FI"/>
          </a:p>
        </p:txBody>
      </p:sp>
      <p:sp>
        <p:nvSpPr>
          <p:cNvPr id="4" name="Dian numeron paikkamerkki 4">
            <a:extLst>
              <a:ext uri="{FF2B5EF4-FFF2-40B4-BE49-F238E27FC236}">
                <a16:creationId xmlns:a16="http://schemas.microsoft.com/office/drawing/2014/main" id="{AA31A6B5-E8F0-E427-D957-04FAF7A476FC}"/>
              </a:ext>
            </a:extLst>
          </p:cNvPr>
          <p:cNvSpPr>
            <a:spLocks noGrp="1"/>
          </p:cNvSpPr>
          <p:nvPr>
            <p:ph type="sldNum" sz="quarter" idx="12"/>
          </p:nvPr>
        </p:nvSpPr>
        <p:spPr>
          <a:xfrm>
            <a:off x="8610600" y="6356350"/>
            <a:ext cx="2743200" cy="365125"/>
          </a:xfrm>
        </p:spPr>
        <p:txBody>
          <a:bodyPr/>
          <a:lstStyle/>
          <a:p>
            <a:fld id="{2A4837A0-F8B5-40DF-B7A3-2778985E9851}" type="slidenum">
              <a:rPr lang="fi-FI" smtClean="0"/>
              <a:pPr/>
              <a:t>21</a:t>
            </a:fld>
            <a:endParaRPr lang="fi-FI"/>
          </a:p>
        </p:txBody>
      </p:sp>
      <p:pic>
        <p:nvPicPr>
          <p:cNvPr id="5" name="Picture 6" descr="Graphical user interface, text&#10;&#10;Description automatically generated">
            <a:extLst>
              <a:ext uri="{FF2B5EF4-FFF2-40B4-BE49-F238E27FC236}">
                <a16:creationId xmlns:a16="http://schemas.microsoft.com/office/drawing/2014/main" id="{E9AACFE3-681D-07EB-706B-2AA7859CA3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698368"/>
            <a:ext cx="4805554" cy="4096660"/>
          </a:xfrm>
          <a:prstGeom prst="rect">
            <a:avLst/>
          </a:prstGeom>
        </p:spPr>
      </p:pic>
    </p:spTree>
    <p:extLst>
      <p:ext uri="{BB962C8B-B14F-4D97-AF65-F5344CB8AC3E}">
        <p14:creationId xmlns:p14="http://schemas.microsoft.com/office/powerpoint/2010/main" val="498607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1B65B9-0682-4BAD-A067-A587913101AC}"/>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b="1">
                <a:latin typeface="Arial Black" panose="020B0A04020102020204" pitchFamily="34" charset="0"/>
              </a:rPr>
              <a:t>Vertaisina digikaverit tukevat oppimista</a:t>
            </a:r>
          </a:p>
        </p:txBody>
      </p:sp>
      <p:sp>
        <p:nvSpPr>
          <p:cNvPr id="3" name="Sisällön paikkamerkki 3">
            <a:extLst>
              <a:ext uri="{FF2B5EF4-FFF2-40B4-BE49-F238E27FC236}">
                <a16:creationId xmlns:a16="http://schemas.microsoft.com/office/drawing/2014/main" id="{290C9A77-9B24-BF91-00C0-D2FDC9C0B6E3}"/>
              </a:ext>
            </a:extLst>
          </p:cNvPr>
          <p:cNvSpPr txBox="1">
            <a:spLocks/>
          </p:cNvSpPr>
          <p:nvPr/>
        </p:nvSpPr>
        <p:spPr>
          <a:xfrm>
            <a:off x="2063552" y="2010823"/>
            <a:ext cx="8064448" cy="360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a:t>Digikaverina ja vertaisena voit</a:t>
            </a:r>
          </a:p>
          <a:p>
            <a:pPr marL="257175" indent="-257175"/>
            <a:r>
              <a:rPr lang="fi-FI"/>
              <a:t>Selvittää, mikä on tuettavan haaste: missä ongelma on.</a:t>
            </a:r>
          </a:p>
          <a:p>
            <a:pPr marL="257175" indent="-257175"/>
            <a:r>
              <a:rPr lang="fi-FI"/>
              <a:t>Kannustaa tuettavaa kokeilemaan.</a:t>
            </a:r>
          </a:p>
          <a:p>
            <a:pPr marL="257175" indent="-257175"/>
            <a:r>
              <a:rPr lang="fi-FI"/>
              <a:t>Kulkea rinnalla ja etsiä yhdessä ratkaisuja.</a:t>
            </a:r>
          </a:p>
          <a:p>
            <a:pPr marL="257175" indent="-257175"/>
            <a:r>
              <a:rPr lang="fi-FI"/>
              <a:t>Osoittaa tuettavalle, mistä ratkaisuja voi etsiä.</a:t>
            </a:r>
          </a:p>
          <a:p>
            <a:pPr marL="257175" indent="-257175"/>
            <a:r>
              <a:rPr lang="fi-FI"/>
              <a:t>Varmistaa, että opittu on sisäistetty.</a:t>
            </a:r>
          </a:p>
          <a:p>
            <a:pPr marL="257175" indent="-257175"/>
            <a:r>
              <a:rPr lang="fi-FI"/>
              <a:t>Antaa palautetta ja rohkaista.</a:t>
            </a:r>
          </a:p>
          <a:p>
            <a:pPr marL="257175" indent="-257175"/>
            <a:endParaRPr lang="fi-FI"/>
          </a:p>
          <a:p>
            <a:endParaRPr lang="fi-FI"/>
          </a:p>
        </p:txBody>
      </p:sp>
      <p:sp>
        <p:nvSpPr>
          <p:cNvPr id="4" name="Dian numeron paikkamerkki 4">
            <a:extLst>
              <a:ext uri="{FF2B5EF4-FFF2-40B4-BE49-F238E27FC236}">
                <a16:creationId xmlns:a16="http://schemas.microsoft.com/office/drawing/2014/main" id="{7458E438-D16A-CD63-EC02-1B65C9C3EB7F}"/>
              </a:ext>
            </a:extLst>
          </p:cNvPr>
          <p:cNvSpPr>
            <a:spLocks noGrp="1"/>
          </p:cNvSpPr>
          <p:nvPr>
            <p:ph type="sldNum" sz="quarter" idx="12"/>
          </p:nvPr>
        </p:nvSpPr>
        <p:spPr>
          <a:xfrm>
            <a:off x="8610600" y="6356350"/>
            <a:ext cx="2743200" cy="365125"/>
          </a:xfrm>
        </p:spPr>
        <p:txBody>
          <a:bodyPr/>
          <a:lstStyle/>
          <a:p>
            <a:fld id="{2A4837A0-F8B5-40DF-B7A3-2778985E9851}" type="slidenum">
              <a:rPr lang="fi-FI" smtClean="0"/>
              <a:pPr/>
              <a:t>22</a:t>
            </a:fld>
            <a:endParaRPr lang="fi-FI"/>
          </a:p>
        </p:txBody>
      </p:sp>
    </p:spTree>
    <p:extLst>
      <p:ext uri="{BB962C8B-B14F-4D97-AF65-F5344CB8AC3E}">
        <p14:creationId xmlns:p14="http://schemas.microsoft.com/office/powerpoint/2010/main" val="1687181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AB0972-69C4-D9D7-C362-624F381951DF}"/>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b="1">
                <a:latin typeface="Arial Black" panose="020B0A04020102020204" pitchFamily="34" charset="0"/>
              </a:rPr>
              <a:t>Vertaisina digikaverit tukevat oppimista</a:t>
            </a:r>
          </a:p>
        </p:txBody>
      </p:sp>
      <p:sp>
        <p:nvSpPr>
          <p:cNvPr id="3" name="Sisällön paikkamerkki 3">
            <a:extLst>
              <a:ext uri="{FF2B5EF4-FFF2-40B4-BE49-F238E27FC236}">
                <a16:creationId xmlns:a16="http://schemas.microsoft.com/office/drawing/2014/main" id="{23BBA3D8-EB80-BC9F-9721-E921E2A18FDD}"/>
              </a:ext>
            </a:extLst>
          </p:cNvPr>
          <p:cNvSpPr txBox="1">
            <a:spLocks/>
          </p:cNvSpPr>
          <p:nvPr/>
        </p:nvSpPr>
        <p:spPr>
          <a:xfrm>
            <a:off x="2063552" y="2010823"/>
            <a:ext cx="8064448" cy="360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a:t>Digikaverina ja vertaisena voit</a:t>
            </a:r>
          </a:p>
          <a:p>
            <a:pPr marL="257175" indent="-257175"/>
            <a:r>
              <a:rPr lang="fi-FI"/>
              <a:t>Selvittää, mikä on tuettavan haaste: missä ongelma on.</a:t>
            </a:r>
          </a:p>
          <a:p>
            <a:pPr marL="257175" indent="-257175"/>
            <a:r>
              <a:rPr lang="fi-FI"/>
              <a:t>Kannustaa tuettavaa kokeilemaan.</a:t>
            </a:r>
          </a:p>
          <a:p>
            <a:pPr marL="257175" indent="-257175"/>
            <a:r>
              <a:rPr lang="fi-FI"/>
              <a:t>Kulkea rinnalla ja etsiä yhdessä ratkaisuja.</a:t>
            </a:r>
          </a:p>
          <a:p>
            <a:pPr marL="257175" indent="-257175"/>
            <a:r>
              <a:rPr lang="fi-FI"/>
              <a:t>Osoittaa tuettavalle, mistä ratkaisuja voi etsiä.</a:t>
            </a:r>
          </a:p>
          <a:p>
            <a:pPr marL="257175" indent="-257175"/>
            <a:r>
              <a:rPr lang="fi-FI"/>
              <a:t>Varmistaa, että opittu on sisäistetty.</a:t>
            </a:r>
          </a:p>
          <a:p>
            <a:pPr marL="257175" indent="-257175"/>
            <a:r>
              <a:rPr lang="fi-FI"/>
              <a:t>Antaa palautetta ja rohkaista.</a:t>
            </a:r>
          </a:p>
          <a:p>
            <a:pPr marL="257175" indent="-257175"/>
            <a:endParaRPr lang="fi-FI"/>
          </a:p>
          <a:p>
            <a:endParaRPr lang="fi-FI"/>
          </a:p>
        </p:txBody>
      </p:sp>
      <p:sp>
        <p:nvSpPr>
          <p:cNvPr id="4" name="Dian numeron paikkamerkki 4">
            <a:extLst>
              <a:ext uri="{FF2B5EF4-FFF2-40B4-BE49-F238E27FC236}">
                <a16:creationId xmlns:a16="http://schemas.microsoft.com/office/drawing/2014/main" id="{53252D78-C782-DA11-DC39-CCA5149140F1}"/>
              </a:ext>
            </a:extLst>
          </p:cNvPr>
          <p:cNvSpPr>
            <a:spLocks noGrp="1"/>
          </p:cNvSpPr>
          <p:nvPr>
            <p:ph type="sldNum" sz="quarter" idx="12"/>
          </p:nvPr>
        </p:nvSpPr>
        <p:spPr>
          <a:xfrm>
            <a:off x="8610600" y="6356350"/>
            <a:ext cx="2743200" cy="365125"/>
          </a:xfrm>
        </p:spPr>
        <p:txBody>
          <a:bodyPr/>
          <a:lstStyle/>
          <a:p>
            <a:fld id="{2A4837A0-F8B5-40DF-B7A3-2778985E9851}" type="slidenum">
              <a:rPr lang="fi-FI" smtClean="0"/>
              <a:pPr/>
              <a:t>23</a:t>
            </a:fld>
            <a:endParaRPr lang="fi-FI"/>
          </a:p>
        </p:txBody>
      </p:sp>
    </p:spTree>
    <p:extLst>
      <p:ext uri="{BB962C8B-B14F-4D97-AF65-F5344CB8AC3E}">
        <p14:creationId xmlns:p14="http://schemas.microsoft.com/office/powerpoint/2010/main" val="749039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8CEAD37-43EE-3021-75F0-30DB5194F5D3}"/>
              </a:ext>
            </a:extLst>
          </p:cNvPr>
          <p:cNvSpPr txBox="1">
            <a:spLocks/>
          </p:cNvSpPr>
          <p:nvPr/>
        </p:nvSpPr>
        <p:spPr>
          <a:xfrm>
            <a:off x="638881" y="417576"/>
            <a:ext cx="10909640" cy="12493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6600" kern="1200">
                <a:solidFill>
                  <a:schemeClr val="tx1"/>
                </a:solidFill>
                <a:latin typeface="+mj-lt"/>
                <a:ea typeface="+mj-ea"/>
                <a:cs typeface="+mj-cs"/>
              </a:rPr>
              <a:t>Lounastauko</a:t>
            </a:r>
          </a:p>
        </p:txBody>
      </p:sp>
      <p:sp>
        <p:nvSpPr>
          <p:cNvPr id="12"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13" descr="Vegetable slices in row">
            <a:extLst>
              <a:ext uri="{FF2B5EF4-FFF2-40B4-BE49-F238E27FC236}">
                <a16:creationId xmlns:a16="http://schemas.microsoft.com/office/drawing/2014/main" id="{A09499B3-1B90-6C69-6E62-82DEC76F80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609" y="2633472"/>
            <a:ext cx="10867733" cy="3586353"/>
          </a:xfrm>
          <a:prstGeom prst="rect">
            <a:avLst/>
          </a:prstGeom>
        </p:spPr>
      </p:pic>
      <p:sp>
        <p:nvSpPr>
          <p:cNvPr id="2" name="Slide Number Placeholder 4">
            <a:extLst>
              <a:ext uri="{FF2B5EF4-FFF2-40B4-BE49-F238E27FC236}">
                <a16:creationId xmlns:a16="http://schemas.microsoft.com/office/drawing/2014/main" id="{3B29293A-29D5-63A2-61D2-BB9043EBC81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A4837A0-F8B5-40DF-B7A3-2778985E9851}" type="slidenum">
              <a:rPr lang="en-US" smtClean="0"/>
              <a:pPr>
                <a:spcAft>
                  <a:spcPts val="600"/>
                </a:spcAft>
              </a:pPr>
              <a:t>24</a:t>
            </a:fld>
            <a:endParaRPr lang="en-US" dirty="0"/>
          </a:p>
        </p:txBody>
      </p:sp>
    </p:spTree>
    <p:extLst>
      <p:ext uri="{BB962C8B-B14F-4D97-AF65-F5344CB8AC3E}">
        <p14:creationId xmlns:p14="http://schemas.microsoft.com/office/powerpoint/2010/main" val="427231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92FFD28-7F80-106B-9F9C-D7E8BA1D5767}"/>
              </a:ext>
            </a:extLst>
          </p:cNvPr>
          <p:cNvSpPr>
            <a:spLocks noGrp="1"/>
          </p:cNvSpPr>
          <p:nvPr>
            <p:ph type="sldNum" sz="quarter" idx="12"/>
          </p:nvPr>
        </p:nvSpPr>
        <p:spPr>
          <a:xfrm>
            <a:off x="8610600" y="6356350"/>
            <a:ext cx="2743200" cy="365125"/>
          </a:xfrm>
        </p:spPr>
        <p:txBody>
          <a:bodyPr/>
          <a:lstStyle/>
          <a:p>
            <a:fld id="{2A4837A0-F8B5-40DF-B7A3-2778985E9851}" type="slidenum">
              <a:rPr lang="fi-FI" smtClean="0"/>
              <a:pPr/>
              <a:t>25</a:t>
            </a:fld>
            <a:endParaRPr lang="fi-FI"/>
          </a:p>
        </p:txBody>
      </p:sp>
      <p:sp>
        <p:nvSpPr>
          <p:cNvPr id="7" name="Title 3">
            <a:extLst>
              <a:ext uri="{FF2B5EF4-FFF2-40B4-BE49-F238E27FC236}">
                <a16:creationId xmlns:a16="http://schemas.microsoft.com/office/drawing/2014/main" id="{190B5758-92E3-6EFB-5E77-7D906ED839DD}"/>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a:latin typeface="Arial Black" panose="020B0A04020102020204" pitchFamily="34" charset="0"/>
              </a:rPr>
              <a:t>Hyvä ohjaaja</a:t>
            </a:r>
          </a:p>
        </p:txBody>
      </p:sp>
      <p:pic>
        <p:nvPicPr>
          <p:cNvPr id="8" name="Content Placeholder 7" descr="Icon&#10;&#10;Description automatically generated">
            <a:extLst>
              <a:ext uri="{FF2B5EF4-FFF2-40B4-BE49-F238E27FC236}">
                <a16:creationId xmlns:a16="http://schemas.microsoft.com/office/drawing/2014/main" id="{7556790E-7D22-1EBE-3B42-2F5C80B3A2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0573" y="1644662"/>
            <a:ext cx="3536884" cy="3568676"/>
          </a:xfrm>
          <a:prstGeom prst="rect">
            <a:avLst/>
          </a:prstGeom>
        </p:spPr>
      </p:pic>
    </p:spTree>
    <p:extLst>
      <p:ext uri="{BB962C8B-B14F-4D97-AF65-F5344CB8AC3E}">
        <p14:creationId xmlns:p14="http://schemas.microsoft.com/office/powerpoint/2010/main" val="983793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532D85BA-23EC-CF4B-6649-C2CF3C531FB1}"/>
              </a:ext>
            </a:extLst>
          </p:cNvPr>
          <p:cNvSpPr>
            <a:spLocks noGrp="1"/>
          </p:cNvSpPr>
          <p:nvPr>
            <p:ph type="sldNum" sz="quarter" idx="12"/>
          </p:nvPr>
        </p:nvSpPr>
        <p:spPr>
          <a:xfrm>
            <a:off x="8610600" y="6356350"/>
            <a:ext cx="2743200" cy="365125"/>
          </a:xfrm>
        </p:spPr>
        <p:txBody>
          <a:bodyPr/>
          <a:lstStyle/>
          <a:p>
            <a:fld id="{2A4837A0-F8B5-40DF-B7A3-2778985E9851}" type="slidenum">
              <a:rPr lang="fi-FI" smtClean="0"/>
              <a:pPr/>
              <a:t>26</a:t>
            </a:fld>
            <a:endParaRPr lang="fi-FI"/>
          </a:p>
        </p:txBody>
      </p:sp>
      <p:sp>
        <p:nvSpPr>
          <p:cNvPr id="4" name="Title 3">
            <a:extLst>
              <a:ext uri="{FF2B5EF4-FFF2-40B4-BE49-F238E27FC236}">
                <a16:creationId xmlns:a16="http://schemas.microsoft.com/office/drawing/2014/main" id="{E50CA996-F2B4-265E-1721-63BFAA1B7657}"/>
              </a:ext>
            </a:extLst>
          </p:cNvPr>
          <p:cNvSpPr txBox="1">
            <a:spLocks/>
          </p:cNvSpPr>
          <p:nvPr/>
        </p:nvSpPr>
        <p:spPr>
          <a:xfrm>
            <a:off x="1929137" y="942084"/>
            <a:ext cx="8064000" cy="900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a:latin typeface="Arial Black" panose="020B0A04020102020204" pitchFamily="34" charset="0"/>
              </a:rPr>
              <a:t>Tauko</a:t>
            </a:r>
          </a:p>
        </p:txBody>
      </p:sp>
      <p:pic>
        <p:nvPicPr>
          <p:cNvPr id="5" name="Content Placeholder 10" descr="A bench in a park&#10;&#10;Description automatically generated with low confidence">
            <a:extLst>
              <a:ext uri="{FF2B5EF4-FFF2-40B4-BE49-F238E27FC236}">
                <a16:creationId xmlns:a16="http://schemas.microsoft.com/office/drawing/2014/main" id="{33AC87A5-A697-A08A-34D9-B90B7FF96C9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652597" y="1842085"/>
            <a:ext cx="4255035" cy="3070717"/>
          </a:xfrm>
          <a:prstGeom prst="rect">
            <a:avLst/>
          </a:prstGeom>
        </p:spPr>
      </p:pic>
    </p:spTree>
    <p:extLst>
      <p:ext uri="{BB962C8B-B14F-4D97-AF65-F5344CB8AC3E}">
        <p14:creationId xmlns:p14="http://schemas.microsoft.com/office/powerpoint/2010/main" val="1501287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BFF4750A-6FF5-429E-9C58-746BF3D492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0284" y="4077072"/>
            <a:ext cx="5391150" cy="2512408"/>
          </a:xfrm>
          <a:prstGeom prst="rect">
            <a:avLst/>
          </a:prstGeom>
        </p:spPr>
      </p:pic>
      <p:sp>
        <p:nvSpPr>
          <p:cNvPr id="2" name="Otsikko 1">
            <a:extLst>
              <a:ext uri="{FF2B5EF4-FFF2-40B4-BE49-F238E27FC236}">
                <a16:creationId xmlns:a16="http://schemas.microsoft.com/office/drawing/2014/main" id="{1F4768F2-4864-4677-A70F-C07AF53DE212}"/>
              </a:ext>
            </a:extLst>
          </p:cNvPr>
          <p:cNvSpPr>
            <a:spLocks noGrp="1"/>
          </p:cNvSpPr>
          <p:nvPr>
            <p:ph type="title"/>
          </p:nvPr>
        </p:nvSpPr>
        <p:spPr/>
        <p:txBody>
          <a:bodyPr/>
          <a:lstStyle/>
          <a:p>
            <a:r>
              <a:rPr lang="fi-FI" b="1">
                <a:latin typeface="Arial Black" panose="020B0A04020102020204" pitchFamily="34" charset="0"/>
              </a:rPr>
              <a:t>Vuorovaikutus</a:t>
            </a:r>
          </a:p>
        </p:txBody>
      </p:sp>
      <p:sp>
        <p:nvSpPr>
          <p:cNvPr id="3" name="Sisällön paikkamerkki 2">
            <a:extLst>
              <a:ext uri="{FF2B5EF4-FFF2-40B4-BE49-F238E27FC236}">
                <a16:creationId xmlns:a16="http://schemas.microsoft.com/office/drawing/2014/main" id="{D6A23E36-FBB0-4733-8982-8043B76A2AEC}"/>
              </a:ext>
            </a:extLst>
          </p:cNvPr>
          <p:cNvSpPr>
            <a:spLocks noGrp="1"/>
          </p:cNvSpPr>
          <p:nvPr>
            <p:ph sz="half" idx="1"/>
          </p:nvPr>
        </p:nvSpPr>
        <p:spPr/>
        <p:txBody>
          <a:bodyPr>
            <a:normAutofit fontScale="92500" lnSpcReduction="20000"/>
          </a:bodyPr>
          <a:lstStyle/>
          <a:p>
            <a:pPr marL="0" indent="0">
              <a:buNone/>
            </a:pPr>
            <a:r>
              <a:rPr lang="fi-FI" b="1"/>
              <a:t>Vuorovaikutus</a:t>
            </a:r>
          </a:p>
          <a:p>
            <a:pPr marL="257175" indent="-257175"/>
            <a:r>
              <a:rPr lang="fi-FI"/>
              <a:t>Viestintä </a:t>
            </a:r>
            <a:r>
              <a:rPr lang="fi-FI">
                <a:sym typeface="Wingdings" panose="05000000000000000000" pitchFamily="2" charset="2"/>
              </a:rPr>
              <a:t> VIESTI</a:t>
            </a:r>
          </a:p>
          <a:p>
            <a:pPr marL="257175" indent="-257175"/>
            <a:r>
              <a:rPr lang="fi-FI">
                <a:sym typeface="Wingdings" panose="05000000000000000000" pitchFamily="2" charset="2"/>
              </a:rPr>
              <a:t>Verbaalinen ja nonverbaalinen viestintä</a:t>
            </a:r>
          </a:p>
          <a:p>
            <a:endParaRPr lang="fi-FI" sz="800" b="1">
              <a:sym typeface="Wingdings" panose="05000000000000000000" pitchFamily="2" charset="2"/>
            </a:endParaRPr>
          </a:p>
          <a:p>
            <a:pPr marL="0" indent="0">
              <a:buNone/>
            </a:pPr>
            <a:r>
              <a:rPr lang="fi-FI" b="1">
                <a:sym typeface="Wingdings" panose="05000000000000000000" pitchFamily="2" charset="2"/>
              </a:rPr>
              <a:t>Verbaalinen vuorovaikutus</a:t>
            </a:r>
          </a:p>
          <a:p>
            <a:pPr marL="257175" indent="-257175"/>
            <a:r>
              <a:rPr lang="fi-FI">
                <a:sym typeface="Wingdings" panose="05000000000000000000" pitchFamily="2" charset="2"/>
              </a:rPr>
              <a:t>Puhuttu tai kirjoitettu kieli</a:t>
            </a:r>
          </a:p>
          <a:p>
            <a:pPr marL="257175" indent="-257175"/>
            <a:r>
              <a:rPr lang="fi-FI">
                <a:sym typeface="Wingdings" panose="05000000000000000000" pitchFamily="2" charset="2"/>
              </a:rPr>
              <a:t>Tauot, tuki- ja täytesanat</a:t>
            </a:r>
          </a:p>
          <a:p>
            <a:pPr marL="257175" indent="-257175"/>
            <a:r>
              <a:rPr lang="fi-FI">
                <a:sym typeface="Wingdings" panose="05000000000000000000" pitchFamily="2" charset="2"/>
              </a:rPr>
              <a:t>Viestin sisällön tarkistaminen</a:t>
            </a:r>
            <a:endParaRPr lang="fi-FI"/>
          </a:p>
          <a:p>
            <a:endParaRPr lang="fi-FI"/>
          </a:p>
        </p:txBody>
      </p:sp>
      <p:sp>
        <p:nvSpPr>
          <p:cNvPr id="4" name="Sisällön paikkamerkki 3">
            <a:extLst>
              <a:ext uri="{FF2B5EF4-FFF2-40B4-BE49-F238E27FC236}">
                <a16:creationId xmlns:a16="http://schemas.microsoft.com/office/drawing/2014/main" id="{82326DB5-49E3-440D-B68C-C503CEA9062F}"/>
              </a:ext>
            </a:extLst>
          </p:cNvPr>
          <p:cNvSpPr>
            <a:spLocks noGrp="1"/>
          </p:cNvSpPr>
          <p:nvPr>
            <p:ph sz="half" idx="2"/>
          </p:nvPr>
        </p:nvSpPr>
        <p:spPr>
          <a:xfrm>
            <a:off x="6168000" y="1512000"/>
            <a:ext cx="3960000" cy="4500000"/>
          </a:xfrm>
        </p:spPr>
        <p:txBody>
          <a:bodyPr>
            <a:normAutofit fontScale="92500" lnSpcReduction="20000"/>
          </a:bodyPr>
          <a:lstStyle/>
          <a:p>
            <a:pPr marL="0" indent="0">
              <a:buNone/>
            </a:pPr>
            <a:r>
              <a:rPr lang="fi-FI" b="1"/>
              <a:t>Nonverbaalinen (sanaton) vuorovaikutus</a:t>
            </a:r>
          </a:p>
          <a:p>
            <a:pPr marL="257175" indent="-257175">
              <a:lnSpc>
                <a:spcPct val="70000"/>
              </a:lnSpc>
            </a:pPr>
            <a:r>
              <a:rPr lang="fi-FI"/>
              <a:t>Ilmeet, eleet </a:t>
            </a:r>
          </a:p>
          <a:p>
            <a:pPr marL="257175" indent="-257175">
              <a:lnSpc>
                <a:spcPct val="70000"/>
              </a:lnSpc>
            </a:pPr>
            <a:r>
              <a:rPr lang="fi-FI"/>
              <a:t>Katsekontakti ja kehonasennot</a:t>
            </a:r>
          </a:p>
          <a:p>
            <a:pPr marL="257175" indent="-257175"/>
            <a:r>
              <a:rPr lang="fi-FI"/>
              <a:t>Äänenvoimakkuus, -paino</a:t>
            </a:r>
          </a:p>
          <a:p>
            <a:pPr marL="257175" indent="-257175"/>
            <a:r>
              <a:rPr lang="fi-FI"/>
              <a:t>Äänen eloisuus, puhenopeus</a:t>
            </a:r>
          </a:p>
          <a:p>
            <a:pPr marL="257175" indent="-257175"/>
            <a:r>
              <a:rPr lang="fi-FI"/>
              <a:t>Etäisyys opastettavaan</a:t>
            </a:r>
          </a:p>
          <a:p>
            <a:pPr marL="257175" indent="-257175"/>
            <a:endParaRPr lang="fi-FI" sz="800"/>
          </a:p>
          <a:p>
            <a:pPr marL="0" indent="0">
              <a:buNone/>
            </a:pPr>
            <a:r>
              <a:rPr lang="fi-FI" b="1"/>
              <a:t>Viestinnän tukikanavat</a:t>
            </a:r>
          </a:p>
          <a:p>
            <a:pPr marL="257175" indent="-257175">
              <a:lnSpc>
                <a:spcPct val="70000"/>
              </a:lnSpc>
            </a:pPr>
            <a:r>
              <a:rPr lang="fi-FI"/>
              <a:t>Havainnollistaminen</a:t>
            </a:r>
          </a:p>
          <a:p>
            <a:pPr marL="257175" indent="-257175">
              <a:lnSpc>
                <a:spcPct val="70000"/>
              </a:lnSpc>
            </a:pPr>
            <a:r>
              <a:rPr lang="fi-FI"/>
              <a:t>Kirjoittaminen</a:t>
            </a:r>
          </a:p>
          <a:p>
            <a:endParaRPr lang="fi-FI"/>
          </a:p>
        </p:txBody>
      </p:sp>
      <p:sp>
        <p:nvSpPr>
          <p:cNvPr id="5" name="Dian numeron paikkamerkki 4">
            <a:extLst>
              <a:ext uri="{FF2B5EF4-FFF2-40B4-BE49-F238E27FC236}">
                <a16:creationId xmlns:a16="http://schemas.microsoft.com/office/drawing/2014/main" id="{2826F01E-8FF5-4A3E-84C5-460F6D257F14}"/>
              </a:ext>
            </a:extLst>
          </p:cNvPr>
          <p:cNvSpPr>
            <a:spLocks noGrp="1"/>
          </p:cNvSpPr>
          <p:nvPr>
            <p:ph type="sldNum" sz="quarter" idx="12"/>
          </p:nvPr>
        </p:nvSpPr>
        <p:spPr/>
        <p:txBody>
          <a:bodyPr/>
          <a:lstStyle/>
          <a:p>
            <a:fld id="{2A4837A0-F8B5-40DF-B7A3-2778985E9851}" type="slidenum">
              <a:rPr lang="fi-FI" smtClean="0"/>
              <a:pPr/>
              <a:t>27</a:t>
            </a:fld>
            <a:endParaRPr lang="fi-FI"/>
          </a:p>
        </p:txBody>
      </p:sp>
    </p:spTree>
    <p:extLst>
      <p:ext uri="{BB962C8B-B14F-4D97-AF65-F5344CB8AC3E}">
        <p14:creationId xmlns:p14="http://schemas.microsoft.com/office/powerpoint/2010/main" val="2285622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BBD251-91C5-2171-DB9C-F78EC1DE0D4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b="1">
                <a:latin typeface="Arial Black" panose="020B0A04020102020204" pitchFamily="34" charset="0"/>
              </a:rPr>
              <a:t>Askeleet kuuntelevaan kohtaamiseen (1)</a:t>
            </a:r>
            <a:endParaRPr lang="fi-FI" b="1" dirty="0">
              <a:latin typeface="Arial Black" panose="020B0A04020102020204" pitchFamily="34" charset="0"/>
            </a:endParaRPr>
          </a:p>
        </p:txBody>
      </p:sp>
      <p:sp>
        <p:nvSpPr>
          <p:cNvPr id="3" name="Sisällön paikkamerkki 3">
            <a:extLst>
              <a:ext uri="{FF2B5EF4-FFF2-40B4-BE49-F238E27FC236}">
                <a16:creationId xmlns:a16="http://schemas.microsoft.com/office/drawing/2014/main" id="{44928C72-F94E-5EDC-22B7-7ED3861044AC}"/>
              </a:ext>
            </a:extLst>
          </p:cNvPr>
          <p:cNvSpPr txBox="1">
            <a:spLocks/>
          </p:cNvSpPr>
          <p:nvPr/>
        </p:nvSpPr>
        <p:spPr>
          <a:xfrm>
            <a:off x="720000" y="1980000"/>
            <a:ext cx="10752597" cy="360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b="1"/>
              <a:t>Anna aikaa</a:t>
            </a:r>
          </a:p>
          <a:p>
            <a:pPr marL="257175" indent="-257175"/>
            <a:r>
              <a:rPr lang="fi-FI"/>
              <a:t>Älä kiirehdi. Annan opastettavan kuvailla hänen ongelmansa.</a:t>
            </a:r>
          </a:p>
          <a:p>
            <a:pPr marL="257175" indent="-257175"/>
            <a:r>
              <a:rPr lang="fi-FI"/>
              <a:t>Antamalla aikaa osoitat tuen pyytäjälle, että hänen asiansa on tärkeä.</a:t>
            </a:r>
          </a:p>
          <a:p>
            <a:endParaRPr lang="fi-FI" dirty="0"/>
          </a:p>
        </p:txBody>
      </p:sp>
      <p:sp>
        <p:nvSpPr>
          <p:cNvPr id="4" name="Dian numeron paikkamerkki 4">
            <a:extLst>
              <a:ext uri="{FF2B5EF4-FFF2-40B4-BE49-F238E27FC236}">
                <a16:creationId xmlns:a16="http://schemas.microsoft.com/office/drawing/2014/main" id="{07508990-C20B-1FBF-6CFB-698BF721E9DE}"/>
              </a:ext>
            </a:extLst>
          </p:cNvPr>
          <p:cNvSpPr>
            <a:spLocks noGrp="1"/>
          </p:cNvSpPr>
          <p:nvPr>
            <p:ph type="sldNum" sz="quarter" idx="12"/>
          </p:nvPr>
        </p:nvSpPr>
        <p:spPr>
          <a:xfrm>
            <a:off x="8610600" y="6356350"/>
            <a:ext cx="2743200" cy="365125"/>
          </a:xfrm>
        </p:spPr>
        <p:txBody>
          <a:bodyPr/>
          <a:lstStyle/>
          <a:p>
            <a:fld id="{2A4837A0-F8B5-40DF-B7A3-2778985E9851}" type="slidenum">
              <a:rPr lang="fi-FI" smtClean="0"/>
              <a:pPr/>
              <a:t>28</a:t>
            </a:fld>
            <a:endParaRPr lang="fi-FI"/>
          </a:p>
        </p:txBody>
      </p:sp>
    </p:spTree>
    <p:extLst>
      <p:ext uri="{BB962C8B-B14F-4D97-AF65-F5344CB8AC3E}">
        <p14:creationId xmlns:p14="http://schemas.microsoft.com/office/powerpoint/2010/main" val="1406896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B5400B-DBD1-3D92-6BAC-C6EB205D0106}"/>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b="1">
                <a:latin typeface="Arial Black" panose="020B0A04020102020204" pitchFamily="34" charset="0"/>
              </a:rPr>
              <a:t>Askeleet kuuntelevaan kohtaamiseen (2)</a:t>
            </a:r>
          </a:p>
        </p:txBody>
      </p:sp>
      <p:sp>
        <p:nvSpPr>
          <p:cNvPr id="3" name="Sisällön paikkamerkki 3">
            <a:extLst>
              <a:ext uri="{FF2B5EF4-FFF2-40B4-BE49-F238E27FC236}">
                <a16:creationId xmlns:a16="http://schemas.microsoft.com/office/drawing/2014/main" id="{B6134D65-F89E-4DE5-81E4-08CC3A23921D}"/>
              </a:ext>
            </a:extLst>
          </p:cNvPr>
          <p:cNvSpPr txBox="1">
            <a:spLocks/>
          </p:cNvSpPr>
          <p:nvPr/>
        </p:nvSpPr>
        <p:spPr>
          <a:xfrm>
            <a:off x="720000" y="1980000"/>
            <a:ext cx="10752597" cy="360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b="1"/>
              <a:t>Jatka kuuntelua</a:t>
            </a:r>
          </a:p>
          <a:p>
            <a:pPr marL="257175" indent="-257175"/>
            <a:r>
              <a:rPr lang="fi-FI"/>
              <a:t>Kuuntele, kunnes ymmärrät, mitä toinen tarkoittaa ja mikä hänen tavoitteensa on. </a:t>
            </a:r>
          </a:p>
          <a:p>
            <a:pPr marL="257175" indent="-257175"/>
            <a:r>
              <a:rPr lang="fi-FI"/>
              <a:t>Kun luulet tietäväsi vastauksen ongelmaan, jatka kuuntelemista vielä hetki.</a:t>
            </a:r>
          </a:p>
          <a:p>
            <a:pPr marL="257175" indent="-257175"/>
            <a:r>
              <a:rPr lang="fi-FI"/>
              <a:t>Toisen kuunteleminen herättää meissä omia ajatuksia. Houkutus nostaa oma ratkaisu esille voi olla suuri. Odota kuitenkin. Näin vältät tilanteen, jossa asiakkaasi kokee tulevansa keskeytetyksi.</a:t>
            </a:r>
          </a:p>
          <a:p>
            <a:endParaRPr lang="fi-FI"/>
          </a:p>
        </p:txBody>
      </p:sp>
      <p:sp>
        <p:nvSpPr>
          <p:cNvPr id="4" name="Dian numeron paikkamerkki 4">
            <a:extLst>
              <a:ext uri="{FF2B5EF4-FFF2-40B4-BE49-F238E27FC236}">
                <a16:creationId xmlns:a16="http://schemas.microsoft.com/office/drawing/2014/main" id="{20A62CC7-A5EF-DEA4-7CD0-780204F59592}"/>
              </a:ext>
            </a:extLst>
          </p:cNvPr>
          <p:cNvSpPr>
            <a:spLocks noGrp="1"/>
          </p:cNvSpPr>
          <p:nvPr>
            <p:ph type="sldNum" sz="quarter" idx="12"/>
          </p:nvPr>
        </p:nvSpPr>
        <p:spPr>
          <a:xfrm>
            <a:off x="8610600" y="6356350"/>
            <a:ext cx="2743200" cy="365125"/>
          </a:xfrm>
        </p:spPr>
        <p:txBody>
          <a:bodyPr/>
          <a:lstStyle/>
          <a:p>
            <a:fld id="{2A4837A0-F8B5-40DF-B7A3-2778985E9851}" type="slidenum">
              <a:rPr lang="fi-FI" smtClean="0"/>
              <a:pPr/>
              <a:t>29</a:t>
            </a:fld>
            <a:endParaRPr lang="fi-FI"/>
          </a:p>
        </p:txBody>
      </p:sp>
    </p:spTree>
    <p:extLst>
      <p:ext uri="{BB962C8B-B14F-4D97-AF65-F5344CB8AC3E}">
        <p14:creationId xmlns:p14="http://schemas.microsoft.com/office/powerpoint/2010/main" val="1575946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643A346E-2697-4B6D-A824-BB7E3C5EE038}"/>
              </a:ext>
            </a:extLst>
          </p:cNvPr>
          <p:cNvSpPr txBox="1">
            <a:spLocks/>
          </p:cNvSpPr>
          <p:nvPr/>
        </p:nvSpPr>
        <p:spPr>
          <a:xfrm>
            <a:off x="2064000" y="612000"/>
            <a:ext cx="8064000" cy="533894"/>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a:latin typeface="Arial Black"/>
              </a:rPr>
              <a:t>Ohjelma päivä 1</a:t>
            </a:r>
            <a:endParaRPr lang="fi-FI" dirty="0"/>
          </a:p>
        </p:txBody>
      </p:sp>
      <p:sp>
        <p:nvSpPr>
          <p:cNvPr id="5" name="Dian numeron paikkamerkki 4">
            <a:extLst>
              <a:ext uri="{FF2B5EF4-FFF2-40B4-BE49-F238E27FC236}">
                <a16:creationId xmlns:a16="http://schemas.microsoft.com/office/drawing/2014/main" id="{1878EC0B-01D6-1EDB-BF9A-DA10E0DFE3FF}"/>
              </a:ext>
            </a:extLst>
          </p:cNvPr>
          <p:cNvSpPr>
            <a:spLocks noGrp="1"/>
          </p:cNvSpPr>
          <p:nvPr>
            <p:ph type="sldNum" sz="quarter" idx="12"/>
          </p:nvPr>
        </p:nvSpPr>
        <p:spPr>
          <a:xfrm>
            <a:off x="8610600" y="6356350"/>
            <a:ext cx="2743200" cy="365125"/>
          </a:xfrm>
        </p:spPr>
        <p:txBody>
          <a:bodyPr/>
          <a:lstStyle/>
          <a:p>
            <a:fld id="{2A4837A0-F8B5-40DF-B7A3-2778985E9851}" type="slidenum">
              <a:rPr lang="fi-FI" smtClean="0"/>
              <a:pPr/>
              <a:t>3</a:t>
            </a:fld>
            <a:endParaRPr lang="fi-FI"/>
          </a:p>
        </p:txBody>
      </p:sp>
      <p:sp>
        <p:nvSpPr>
          <p:cNvPr id="6" name="Päivämäärän paikkamerkki 5">
            <a:extLst>
              <a:ext uri="{FF2B5EF4-FFF2-40B4-BE49-F238E27FC236}">
                <a16:creationId xmlns:a16="http://schemas.microsoft.com/office/drawing/2014/main" id="{F918097D-7519-3797-DAF8-3E1150D03A73}"/>
              </a:ext>
            </a:extLst>
          </p:cNvPr>
          <p:cNvSpPr>
            <a:spLocks noGrp="1"/>
          </p:cNvSpPr>
          <p:nvPr>
            <p:ph type="dt" sz="half" idx="10"/>
          </p:nvPr>
        </p:nvSpPr>
        <p:spPr>
          <a:xfrm>
            <a:off x="838200" y="6356350"/>
            <a:ext cx="2743200" cy="365125"/>
          </a:xfrm>
        </p:spPr>
        <p:txBody>
          <a:bodyPr/>
          <a:lstStyle/>
          <a:p>
            <a:r>
              <a:rPr lang="fi-FI" dirty="0"/>
              <a:t>2022</a:t>
            </a:r>
          </a:p>
        </p:txBody>
      </p:sp>
      <p:sp>
        <p:nvSpPr>
          <p:cNvPr id="7" name="Sisällön paikkamerkki 7">
            <a:extLst>
              <a:ext uri="{FF2B5EF4-FFF2-40B4-BE49-F238E27FC236}">
                <a16:creationId xmlns:a16="http://schemas.microsoft.com/office/drawing/2014/main" id="{76E0CB37-E646-6F4C-D9CE-29EFBA51B225}"/>
              </a:ext>
            </a:extLst>
          </p:cNvPr>
          <p:cNvSpPr txBox="1">
            <a:spLocks/>
          </p:cNvSpPr>
          <p:nvPr/>
        </p:nvSpPr>
        <p:spPr>
          <a:xfrm>
            <a:off x="2064000" y="1412816"/>
            <a:ext cx="8064448" cy="48965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Arial" panose="020B0604020202020204" pitchFamily="34" charset="0"/>
              <a:buNone/>
            </a:pPr>
            <a:r>
              <a:rPr lang="fi-FI">
                <a:ea typeface="+mn-lt"/>
                <a:cs typeface="+mn-lt"/>
              </a:rPr>
              <a:t>  9:30 Digikaverivalmennus pähkinänkuoressa ja 	tutustuminen                       </a:t>
            </a:r>
          </a:p>
          <a:p>
            <a:pPr>
              <a:spcBef>
                <a:spcPts val="0"/>
              </a:spcBef>
              <a:buFont typeface="Arial" panose="020B0604020202020204" pitchFamily="34" charset="0"/>
              <a:buNone/>
            </a:pPr>
            <a:r>
              <a:rPr lang="fi-FI">
                <a:ea typeface="+mn-lt"/>
                <a:cs typeface="+mn-lt"/>
              </a:rPr>
              <a:t>10:30 Vertaisuus ja digiopastus </a:t>
            </a:r>
          </a:p>
          <a:p>
            <a:pPr>
              <a:spcBef>
                <a:spcPts val="0"/>
              </a:spcBef>
              <a:buFont typeface="Arial" panose="020B0604020202020204" pitchFamily="34" charset="0"/>
              <a:buNone/>
            </a:pPr>
            <a:r>
              <a:rPr lang="fi-FI">
                <a:ea typeface="+mn-lt"/>
                <a:cs typeface="+mn-lt"/>
              </a:rPr>
              <a:t>10:50	Tauko</a:t>
            </a:r>
          </a:p>
          <a:p>
            <a:pPr>
              <a:spcBef>
                <a:spcPts val="0"/>
              </a:spcBef>
              <a:buFont typeface="Arial" panose="020B0604020202020204" pitchFamily="34" charset="0"/>
              <a:buNone/>
            </a:pPr>
            <a:r>
              <a:rPr lang="fi-FI">
                <a:ea typeface="+mn-lt"/>
                <a:cs typeface="+mn-lt"/>
              </a:rPr>
              <a:t>11:05  Oppimistyyli ja oppiminen</a:t>
            </a:r>
          </a:p>
          <a:p>
            <a:pPr>
              <a:spcBef>
                <a:spcPts val="0"/>
              </a:spcBef>
              <a:buFont typeface="Arial" panose="020B0604020202020204" pitchFamily="34" charset="0"/>
              <a:buNone/>
            </a:pPr>
            <a:endParaRPr lang="fi-FI">
              <a:ea typeface="+mn-lt"/>
              <a:cs typeface="+mn-lt"/>
            </a:endParaRPr>
          </a:p>
          <a:p>
            <a:pPr>
              <a:spcBef>
                <a:spcPts val="0"/>
              </a:spcBef>
              <a:buFont typeface="Arial" panose="020B0604020202020204" pitchFamily="34" charset="0"/>
              <a:buNone/>
            </a:pPr>
            <a:r>
              <a:rPr lang="fi-FI">
                <a:ea typeface="+mn-lt"/>
                <a:cs typeface="+mn-lt"/>
              </a:rPr>
              <a:t>11:30 Lounas</a:t>
            </a:r>
          </a:p>
          <a:p>
            <a:pPr>
              <a:spcBef>
                <a:spcPts val="0"/>
              </a:spcBef>
              <a:buFont typeface="Arial" panose="020B0604020202020204" pitchFamily="34" charset="0"/>
              <a:buNone/>
            </a:pPr>
            <a:endParaRPr lang="fi-FI">
              <a:ea typeface="+mn-lt"/>
              <a:cs typeface="+mn-lt"/>
            </a:endParaRPr>
          </a:p>
          <a:p>
            <a:pPr>
              <a:spcBef>
                <a:spcPts val="0"/>
              </a:spcBef>
              <a:buFont typeface="Arial" panose="020B0604020202020204" pitchFamily="34" charset="0"/>
              <a:buNone/>
            </a:pPr>
            <a:r>
              <a:rPr lang="fi-FI">
                <a:ea typeface="+mn-lt"/>
                <a:cs typeface="+mn-lt"/>
              </a:rPr>
              <a:t>12:30 Hyvän ohjaajan ominaisuudet </a:t>
            </a:r>
          </a:p>
          <a:p>
            <a:pPr>
              <a:spcBef>
                <a:spcPts val="0"/>
              </a:spcBef>
              <a:buFont typeface="Arial" panose="020B0604020202020204" pitchFamily="34" charset="0"/>
              <a:buNone/>
            </a:pPr>
            <a:r>
              <a:rPr lang="fi-FI">
                <a:ea typeface="+mn-lt"/>
                <a:cs typeface="+mn-lt"/>
              </a:rPr>
              <a:t>13:30 Tauko ja iltapäiväkahvi</a:t>
            </a:r>
          </a:p>
          <a:p>
            <a:pPr>
              <a:spcBef>
                <a:spcPts val="0"/>
              </a:spcBef>
              <a:buFont typeface="Arial" panose="020B0604020202020204" pitchFamily="34" charset="0"/>
              <a:buNone/>
            </a:pPr>
            <a:r>
              <a:rPr lang="fi-FI">
                <a:ea typeface="+mn-lt"/>
                <a:cs typeface="+mn-lt"/>
              </a:rPr>
              <a:t>13:50 Vuorovaikutustaidot</a:t>
            </a:r>
          </a:p>
          <a:p>
            <a:pPr>
              <a:spcBef>
                <a:spcPts val="0"/>
              </a:spcBef>
              <a:buFont typeface="Arial" panose="020B0604020202020204" pitchFamily="34" charset="0"/>
              <a:buNone/>
            </a:pPr>
            <a:r>
              <a:rPr lang="fi-FI">
                <a:ea typeface="+mn-lt"/>
                <a:cs typeface="+mn-lt"/>
              </a:rPr>
              <a:t>14:10 Ohjaustaidot, osaamismerkki ja kotitehtävä </a:t>
            </a:r>
          </a:p>
          <a:p>
            <a:pPr>
              <a:spcBef>
                <a:spcPts val="0"/>
              </a:spcBef>
              <a:buFont typeface="Arial" panose="020B0604020202020204" pitchFamily="34" charset="0"/>
              <a:buNone/>
            </a:pPr>
            <a:r>
              <a:rPr lang="fi-FI">
                <a:ea typeface="+mn-lt"/>
                <a:cs typeface="+mn-lt"/>
              </a:rPr>
              <a:t>15:00 Päivä päättyy </a:t>
            </a:r>
            <a:r>
              <a:rPr lang="fi">
                <a:ea typeface="+mn-lt"/>
                <a:cs typeface="+mn-lt"/>
              </a:rPr>
              <a:t> </a:t>
            </a:r>
            <a:r>
              <a:rPr lang="fi-FI">
                <a:ea typeface="+mn-lt"/>
                <a:cs typeface="+mn-lt"/>
              </a:rPr>
              <a:t> </a:t>
            </a:r>
            <a:endParaRPr lang="fi-FI"/>
          </a:p>
          <a:p>
            <a:pPr marL="0" indent="0">
              <a:spcBef>
                <a:spcPct val="0"/>
              </a:spcBef>
              <a:spcAft>
                <a:spcPct val="0"/>
              </a:spcAft>
              <a:buFont typeface="Arial" panose="020B0604020202020204" pitchFamily="34" charset="0"/>
              <a:buNone/>
            </a:pPr>
            <a:r>
              <a:rPr lang="fi">
                <a:ea typeface="+mn-lt"/>
                <a:cs typeface="+mn-lt"/>
              </a:rPr>
              <a:t> </a:t>
            </a:r>
            <a:r>
              <a:rPr lang="fi-FI">
                <a:ea typeface="+mn-lt"/>
                <a:cs typeface="+mn-lt"/>
              </a:rPr>
              <a:t> </a:t>
            </a:r>
            <a:endParaRPr lang="fi-FI" dirty="0"/>
          </a:p>
        </p:txBody>
      </p:sp>
    </p:spTree>
    <p:extLst>
      <p:ext uri="{BB962C8B-B14F-4D97-AF65-F5344CB8AC3E}">
        <p14:creationId xmlns:p14="http://schemas.microsoft.com/office/powerpoint/2010/main" val="764833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E75A05-EA29-8000-D168-3B8CCEADC32A}"/>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b="1">
                <a:latin typeface="Arial Black" panose="020B0A04020102020204" pitchFamily="34" charset="0"/>
              </a:rPr>
              <a:t>Askeleet kuuntelevaan kohtaamiseen (3)</a:t>
            </a:r>
          </a:p>
        </p:txBody>
      </p:sp>
      <p:sp>
        <p:nvSpPr>
          <p:cNvPr id="3" name="Sisällön paikkamerkki 3">
            <a:extLst>
              <a:ext uri="{FF2B5EF4-FFF2-40B4-BE49-F238E27FC236}">
                <a16:creationId xmlns:a16="http://schemas.microsoft.com/office/drawing/2014/main" id="{C036C8CF-67F7-9BD3-FB0C-2ECEA87BF48E}"/>
              </a:ext>
            </a:extLst>
          </p:cNvPr>
          <p:cNvSpPr txBox="1">
            <a:spLocks/>
          </p:cNvSpPr>
          <p:nvPr/>
        </p:nvSpPr>
        <p:spPr>
          <a:xfrm>
            <a:off x="720000" y="1980000"/>
            <a:ext cx="10752597" cy="360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b="1"/>
              <a:t>Ole opastettavan puolella</a:t>
            </a:r>
          </a:p>
          <a:p>
            <a:pPr marL="257175" indent="-257175"/>
            <a:r>
              <a:rPr lang="fi-FI"/>
              <a:t>Ilmaise, että ratkaisette ongelmaa yhdessä.</a:t>
            </a:r>
          </a:p>
          <a:p>
            <a:pPr marL="257175" indent="-257175"/>
            <a:r>
              <a:rPr lang="fi-FI"/>
              <a:t>Kiinnitä huomiota myös sanattomaan viestintääsi: ilmeisiin ja kehonkieleen.</a:t>
            </a:r>
          </a:p>
          <a:p>
            <a:pPr marL="257175" indent="-257175"/>
            <a:r>
              <a:rPr lang="fi-FI"/>
              <a:t>Mieti, millaisilla eleillä ja kehonkielellä voit ilmaista tukevasi ja kuuntelevasi toista kiirehtimättä ja kannustaen? </a:t>
            </a:r>
          </a:p>
          <a:p>
            <a:pPr marL="257175" indent="-257175"/>
            <a:endParaRPr lang="fi-FI"/>
          </a:p>
          <a:p>
            <a:endParaRPr lang="fi-FI" dirty="0"/>
          </a:p>
        </p:txBody>
      </p:sp>
      <p:sp>
        <p:nvSpPr>
          <p:cNvPr id="4" name="Dian numeron paikkamerkki 4">
            <a:extLst>
              <a:ext uri="{FF2B5EF4-FFF2-40B4-BE49-F238E27FC236}">
                <a16:creationId xmlns:a16="http://schemas.microsoft.com/office/drawing/2014/main" id="{FE998E9F-7871-3C43-D1C6-BA5417F93CF3}"/>
              </a:ext>
            </a:extLst>
          </p:cNvPr>
          <p:cNvSpPr>
            <a:spLocks noGrp="1"/>
          </p:cNvSpPr>
          <p:nvPr>
            <p:ph type="sldNum" sz="quarter" idx="12"/>
          </p:nvPr>
        </p:nvSpPr>
        <p:spPr>
          <a:xfrm>
            <a:off x="8610600" y="6356350"/>
            <a:ext cx="2743200" cy="365125"/>
          </a:xfrm>
        </p:spPr>
        <p:txBody>
          <a:bodyPr/>
          <a:lstStyle/>
          <a:p>
            <a:fld id="{2A4837A0-F8B5-40DF-B7A3-2778985E9851}" type="slidenum">
              <a:rPr lang="fi-FI" smtClean="0"/>
              <a:pPr/>
              <a:t>30</a:t>
            </a:fld>
            <a:endParaRPr lang="fi-FI"/>
          </a:p>
        </p:txBody>
      </p:sp>
    </p:spTree>
    <p:extLst>
      <p:ext uri="{BB962C8B-B14F-4D97-AF65-F5344CB8AC3E}">
        <p14:creationId xmlns:p14="http://schemas.microsoft.com/office/powerpoint/2010/main" val="3177473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BF09ED-54EB-DCA3-4965-1C0A7979B6AF}"/>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b="1">
                <a:latin typeface="Arial Black" panose="020B0A04020102020204" pitchFamily="34" charset="0"/>
              </a:rPr>
              <a:t>Mitä, jos opastettava ei osaa kuvailla ongelmaansa?</a:t>
            </a:r>
          </a:p>
        </p:txBody>
      </p:sp>
      <p:sp>
        <p:nvSpPr>
          <p:cNvPr id="3" name="Sisällön paikkamerkki 3">
            <a:extLst>
              <a:ext uri="{FF2B5EF4-FFF2-40B4-BE49-F238E27FC236}">
                <a16:creationId xmlns:a16="http://schemas.microsoft.com/office/drawing/2014/main" id="{4B588DC2-D42C-FF2D-F0D1-5CDE5AEEE4DF}"/>
              </a:ext>
            </a:extLst>
          </p:cNvPr>
          <p:cNvSpPr txBox="1">
            <a:spLocks/>
          </p:cNvSpPr>
          <p:nvPr/>
        </p:nvSpPr>
        <p:spPr>
          <a:xfrm>
            <a:off x="2036791" y="1629000"/>
            <a:ext cx="8064448" cy="360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b="1"/>
              <a:t>Apukysymyksiä ongelman määrittelyyn ja konkretisointiin</a:t>
            </a:r>
          </a:p>
          <a:p>
            <a:pPr marL="342900" indent="-342900"/>
            <a:r>
              <a:rPr lang="fi-FI"/>
              <a:t>Mitä asiaa olit hoitamassa, kun ongelma ilmeni?</a:t>
            </a:r>
          </a:p>
          <a:p>
            <a:pPr marL="342900" indent="-342900"/>
            <a:r>
              <a:rPr lang="fi-FI"/>
              <a:t>Kuvailisitko tilannetta, jossa yleensä kohtaat tämä ongelman?</a:t>
            </a:r>
          </a:p>
          <a:p>
            <a:pPr marL="342900" indent="-342900"/>
            <a:r>
              <a:rPr lang="fi-FI"/>
              <a:t>Miten ongelma näkyy arjessasi?</a:t>
            </a:r>
          </a:p>
          <a:p>
            <a:pPr marL="342900" indent="-342900"/>
            <a:r>
              <a:rPr lang="fi-FI"/>
              <a:t>Mistä itse ajattelet ongelman johtuvan?</a:t>
            </a:r>
          </a:p>
          <a:p>
            <a:pPr marL="342900" indent="-342900"/>
            <a:r>
              <a:rPr lang="fi-FI"/>
              <a:t>Milloin ongelma ilmaantui? Missä olit?</a:t>
            </a:r>
          </a:p>
          <a:p>
            <a:pPr marL="342900" indent="-342900"/>
            <a:r>
              <a:rPr lang="fi-FI"/>
              <a:t>Mitä näit ja kuulit, kun ongelma ilmaantui </a:t>
            </a:r>
          </a:p>
          <a:p>
            <a:pPr marL="257175" indent="-257175"/>
            <a:endParaRPr lang="fi-FI"/>
          </a:p>
          <a:p>
            <a:endParaRPr lang="fi-FI"/>
          </a:p>
        </p:txBody>
      </p:sp>
      <p:sp>
        <p:nvSpPr>
          <p:cNvPr id="4" name="Dian numeron paikkamerkki 4">
            <a:extLst>
              <a:ext uri="{FF2B5EF4-FFF2-40B4-BE49-F238E27FC236}">
                <a16:creationId xmlns:a16="http://schemas.microsoft.com/office/drawing/2014/main" id="{A899DE52-795E-ABE5-829D-FD428C08A69B}"/>
              </a:ext>
            </a:extLst>
          </p:cNvPr>
          <p:cNvSpPr>
            <a:spLocks noGrp="1"/>
          </p:cNvSpPr>
          <p:nvPr>
            <p:ph type="sldNum" sz="quarter" idx="12"/>
          </p:nvPr>
        </p:nvSpPr>
        <p:spPr>
          <a:xfrm>
            <a:off x="8610600" y="6356350"/>
            <a:ext cx="2743200" cy="365125"/>
          </a:xfrm>
        </p:spPr>
        <p:txBody>
          <a:bodyPr/>
          <a:lstStyle/>
          <a:p>
            <a:fld id="{2A4837A0-F8B5-40DF-B7A3-2778985E9851}" type="slidenum">
              <a:rPr lang="fi-FI" smtClean="0"/>
              <a:pPr/>
              <a:t>31</a:t>
            </a:fld>
            <a:endParaRPr lang="fi-FI"/>
          </a:p>
        </p:txBody>
      </p:sp>
    </p:spTree>
    <p:extLst>
      <p:ext uri="{BB962C8B-B14F-4D97-AF65-F5344CB8AC3E}">
        <p14:creationId xmlns:p14="http://schemas.microsoft.com/office/powerpoint/2010/main" val="1762366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D07317-7D35-F8C9-954A-924C2686B072}"/>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b="1">
                <a:latin typeface="Arial Black" panose="020B0A04020102020204" pitchFamily="34" charset="0"/>
              </a:rPr>
              <a:t>Kannusta ja motivoi opastettavaa</a:t>
            </a:r>
          </a:p>
        </p:txBody>
      </p:sp>
      <p:sp>
        <p:nvSpPr>
          <p:cNvPr id="3" name="Sisällön paikkamerkki 3">
            <a:extLst>
              <a:ext uri="{FF2B5EF4-FFF2-40B4-BE49-F238E27FC236}">
                <a16:creationId xmlns:a16="http://schemas.microsoft.com/office/drawing/2014/main" id="{24627D41-FF99-0761-CCF0-23FC53C2E036}"/>
              </a:ext>
            </a:extLst>
          </p:cNvPr>
          <p:cNvSpPr txBox="1">
            <a:spLocks/>
          </p:cNvSpPr>
          <p:nvPr/>
        </p:nvSpPr>
        <p:spPr>
          <a:xfrm>
            <a:off x="2064000" y="1512000"/>
            <a:ext cx="8064448" cy="3600000"/>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r>
              <a:rPr lang="fi-FI"/>
              <a:t>Kannusta asioissa, jotka jo sujuvat. </a:t>
            </a:r>
          </a:p>
          <a:p>
            <a:pPr marL="257175" indent="-257175"/>
            <a:r>
              <a:rPr lang="fi-FI"/>
              <a:t>Kerro, että perustaitojen viilaaminen riittää jo hyvin.</a:t>
            </a:r>
          </a:p>
          <a:p>
            <a:pPr marL="257175" indent="-257175"/>
            <a:r>
              <a:rPr lang="fi-FI"/>
              <a:t>Huomioi edistysaskeleet ja kannusta uusien taitojen opetteluun.</a:t>
            </a:r>
          </a:p>
          <a:p>
            <a:pPr marL="257175" indent="-257175"/>
            <a:r>
              <a:rPr lang="fi-FI"/>
              <a:t>Jos huomaat, että opastettava innostuu jostakin asiasta, tue innostusta kaikilla tavoilla. </a:t>
            </a:r>
          </a:p>
          <a:p>
            <a:pPr marL="257175" indent="-257175"/>
            <a:r>
              <a:rPr lang="fi-FI"/>
              <a:t>Kun taito on opittu, vinkkaa missä muualla sitä voi hyödyntää.</a:t>
            </a:r>
          </a:p>
          <a:p>
            <a:pPr marL="257175" indent="-257175"/>
            <a:r>
              <a:rPr lang="fi-FI"/>
              <a:t>Älä pelkää tuoda omaa tietämättömyyttäsi esille. Etsi tietoa ja ratkaisuja yhdessä asiakkaasi kanssa! </a:t>
            </a:r>
            <a:endParaRPr lang="fi-FI" b="1"/>
          </a:p>
          <a:p>
            <a:pPr marL="257175" indent="-257175"/>
            <a:endParaRPr lang="fi-FI"/>
          </a:p>
          <a:p>
            <a:endParaRPr lang="fi-FI"/>
          </a:p>
        </p:txBody>
      </p:sp>
      <p:sp>
        <p:nvSpPr>
          <p:cNvPr id="4" name="Dian numeron paikkamerkki 4">
            <a:extLst>
              <a:ext uri="{FF2B5EF4-FFF2-40B4-BE49-F238E27FC236}">
                <a16:creationId xmlns:a16="http://schemas.microsoft.com/office/drawing/2014/main" id="{B57E7D2F-7290-930B-012E-1770E70D458E}"/>
              </a:ext>
            </a:extLst>
          </p:cNvPr>
          <p:cNvSpPr>
            <a:spLocks noGrp="1"/>
          </p:cNvSpPr>
          <p:nvPr>
            <p:ph type="sldNum" sz="quarter" idx="12"/>
          </p:nvPr>
        </p:nvSpPr>
        <p:spPr>
          <a:xfrm>
            <a:off x="8610600" y="6356350"/>
            <a:ext cx="2743200" cy="365125"/>
          </a:xfrm>
        </p:spPr>
        <p:txBody>
          <a:bodyPr/>
          <a:lstStyle/>
          <a:p>
            <a:fld id="{2A4837A0-F8B5-40DF-B7A3-2778985E9851}" type="slidenum">
              <a:rPr lang="fi-FI" smtClean="0"/>
              <a:pPr/>
              <a:t>32</a:t>
            </a:fld>
            <a:endParaRPr lang="fi-FI"/>
          </a:p>
        </p:txBody>
      </p:sp>
    </p:spTree>
    <p:extLst>
      <p:ext uri="{BB962C8B-B14F-4D97-AF65-F5344CB8AC3E}">
        <p14:creationId xmlns:p14="http://schemas.microsoft.com/office/powerpoint/2010/main" val="2992182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091FE1-6649-D1F3-E77B-C3AE21E0FAE1}"/>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b="1">
                <a:latin typeface="Arial Black" panose="020B0A04020102020204" pitchFamily="34" charset="0"/>
              </a:rPr>
              <a:t>Varmista, että opittu menee perille</a:t>
            </a:r>
          </a:p>
        </p:txBody>
      </p:sp>
      <p:sp>
        <p:nvSpPr>
          <p:cNvPr id="3" name="Sisällön paikkamerkki 3">
            <a:extLst>
              <a:ext uri="{FF2B5EF4-FFF2-40B4-BE49-F238E27FC236}">
                <a16:creationId xmlns:a16="http://schemas.microsoft.com/office/drawing/2014/main" id="{6C2D215C-1762-A268-FF6F-BA8620396120}"/>
              </a:ext>
            </a:extLst>
          </p:cNvPr>
          <p:cNvSpPr txBox="1">
            <a:spLocks/>
          </p:cNvSpPr>
          <p:nvPr/>
        </p:nvSpPr>
        <p:spPr>
          <a:xfrm>
            <a:off x="2064000" y="1512000"/>
            <a:ext cx="8064448" cy="360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r>
              <a:rPr lang="fi-FI"/>
              <a:t>Haluaisitko näyttää minulle vielä kerran, kuinka ratkaiset asian?</a:t>
            </a:r>
          </a:p>
          <a:p>
            <a:pPr marL="257175" indent="-257175"/>
            <a:r>
              <a:rPr lang="fi-FI"/>
              <a:t>Miltä sinusta tuntuu: Oletko vielä epävarma? Huolestuttaako jokin?</a:t>
            </a:r>
          </a:p>
          <a:p>
            <a:pPr marL="257175" indent="-257175"/>
            <a:r>
              <a:rPr lang="fi-FI"/>
              <a:t>Osaisitko opettaa asian kaverillesi?</a:t>
            </a:r>
          </a:p>
          <a:p>
            <a:pPr marL="257175" indent="-257175"/>
            <a:r>
              <a:rPr lang="fi-FI"/>
              <a:t>Onko tämä termi sinulle selvä? </a:t>
            </a:r>
          </a:p>
          <a:p>
            <a:pPr marL="257175" indent="-257175"/>
            <a:r>
              <a:rPr lang="fi-FI"/>
              <a:t>Oletko tyytyväinen saamaasi tukeen?</a:t>
            </a:r>
            <a:endParaRPr lang="fi-FI" b="1"/>
          </a:p>
          <a:p>
            <a:pPr marL="257175" indent="-257175"/>
            <a:r>
              <a:rPr lang="fi-FI"/>
              <a:t>Osasinko auttaa sinua?</a:t>
            </a:r>
          </a:p>
          <a:p>
            <a:pPr marL="257175" indent="-257175"/>
            <a:endParaRPr lang="fi-FI"/>
          </a:p>
          <a:p>
            <a:endParaRPr lang="fi-FI"/>
          </a:p>
        </p:txBody>
      </p:sp>
      <p:sp>
        <p:nvSpPr>
          <p:cNvPr id="4" name="Dian numeron paikkamerkki 4">
            <a:extLst>
              <a:ext uri="{FF2B5EF4-FFF2-40B4-BE49-F238E27FC236}">
                <a16:creationId xmlns:a16="http://schemas.microsoft.com/office/drawing/2014/main" id="{F4A1DCA7-FDFF-28BA-C825-E3E745EAC138}"/>
              </a:ext>
            </a:extLst>
          </p:cNvPr>
          <p:cNvSpPr>
            <a:spLocks noGrp="1"/>
          </p:cNvSpPr>
          <p:nvPr>
            <p:ph type="sldNum" sz="quarter" idx="12"/>
          </p:nvPr>
        </p:nvSpPr>
        <p:spPr>
          <a:xfrm>
            <a:off x="8610600" y="6356350"/>
            <a:ext cx="2743200" cy="365125"/>
          </a:xfrm>
        </p:spPr>
        <p:txBody>
          <a:bodyPr/>
          <a:lstStyle/>
          <a:p>
            <a:fld id="{2A4837A0-F8B5-40DF-B7A3-2778985E9851}" type="slidenum">
              <a:rPr lang="fi-FI" smtClean="0"/>
              <a:pPr/>
              <a:t>33</a:t>
            </a:fld>
            <a:endParaRPr lang="fi-FI"/>
          </a:p>
        </p:txBody>
      </p:sp>
    </p:spTree>
    <p:extLst>
      <p:ext uri="{BB962C8B-B14F-4D97-AF65-F5344CB8AC3E}">
        <p14:creationId xmlns:p14="http://schemas.microsoft.com/office/powerpoint/2010/main" val="3098493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C8DF2B22-A3AF-ECD6-57A3-460830536AF7}"/>
              </a:ext>
            </a:extLst>
          </p:cNvPr>
          <p:cNvSpPr>
            <a:spLocks noGrp="1"/>
          </p:cNvSpPr>
          <p:nvPr>
            <p:ph type="sldNum" sz="quarter" idx="12"/>
          </p:nvPr>
        </p:nvSpPr>
        <p:spPr>
          <a:xfrm>
            <a:off x="8610600" y="6356350"/>
            <a:ext cx="2743200" cy="365125"/>
          </a:xfrm>
        </p:spPr>
        <p:txBody>
          <a:bodyPr/>
          <a:lstStyle/>
          <a:p>
            <a:fld id="{2A4837A0-F8B5-40DF-B7A3-2778985E9851}" type="slidenum">
              <a:rPr lang="fi-FI" smtClean="0"/>
              <a:pPr/>
              <a:t>34</a:t>
            </a:fld>
            <a:endParaRPr lang="fi-FI"/>
          </a:p>
        </p:txBody>
      </p:sp>
      <p:sp>
        <p:nvSpPr>
          <p:cNvPr id="3" name="Date Placeholder 5">
            <a:extLst>
              <a:ext uri="{FF2B5EF4-FFF2-40B4-BE49-F238E27FC236}">
                <a16:creationId xmlns:a16="http://schemas.microsoft.com/office/drawing/2014/main" id="{FCB1F2E7-388A-B255-D550-678255216B6F}"/>
              </a:ext>
            </a:extLst>
          </p:cNvPr>
          <p:cNvSpPr>
            <a:spLocks noGrp="1"/>
          </p:cNvSpPr>
          <p:nvPr>
            <p:ph type="dt" sz="half" idx="10"/>
          </p:nvPr>
        </p:nvSpPr>
        <p:spPr>
          <a:xfrm>
            <a:off x="838200" y="6356350"/>
            <a:ext cx="2743200" cy="365125"/>
          </a:xfrm>
        </p:spPr>
        <p:txBody>
          <a:bodyPr/>
          <a:lstStyle/>
          <a:p>
            <a:endParaRPr lang="fi-FI" dirty="0"/>
          </a:p>
        </p:txBody>
      </p:sp>
      <p:sp>
        <p:nvSpPr>
          <p:cNvPr id="4" name="Title 3">
            <a:extLst>
              <a:ext uri="{FF2B5EF4-FFF2-40B4-BE49-F238E27FC236}">
                <a16:creationId xmlns:a16="http://schemas.microsoft.com/office/drawing/2014/main" id="{0866F37D-4013-BCB4-049F-83485E3A6330}"/>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a:latin typeface="Arial Black" panose="020B0A04020102020204" pitchFamily="34" charset="0"/>
              </a:rPr>
              <a:t>Lyhyt verryttely</a:t>
            </a:r>
          </a:p>
        </p:txBody>
      </p:sp>
      <p:pic>
        <p:nvPicPr>
          <p:cNvPr id="5" name="Content Placeholder 7" descr="Logo&#10;&#10;Description automatically generated">
            <a:extLst>
              <a:ext uri="{FF2B5EF4-FFF2-40B4-BE49-F238E27FC236}">
                <a16:creationId xmlns:a16="http://schemas.microsoft.com/office/drawing/2014/main" id="{2F216854-E569-7DAD-C2D3-012094FAE3D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304947" y="2006400"/>
            <a:ext cx="3322759" cy="3322759"/>
          </a:xfrm>
          <a:prstGeom prst="rect">
            <a:avLst/>
          </a:prstGeom>
        </p:spPr>
      </p:pic>
      <p:sp>
        <p:nvSpPr>
          <p:cNvPr id="6" name="TextBox 8">
            <a:extLst>
              <a:ext uri="{FF2B5EF4-FFF2-40B4-BE49-F238E27FC236}">
                <a16:creationId xmlns:a16="http://schemas.microsoft.com/office/drawing/2014/main" id="{ABB4D337-2CAF-AAD1-94B6-DF4B32D4D2C0}"/>
              </a:ext>
            </a:extLst>
          </p:cNvPr>
          <p:cNvSpPr txBox="1"/>
          <p:nvPr/>
        </p:nvSpPr>
        <p:spPr>
          <a:xfrm>
            <a:off x="6225675" y="4851602"/>
            <a:ext cx="1080000" cy="646331"/>
          </a:xfrm>
          <a:prstGeom prst="rect">
            <a:avLst/>
          </a:prstGeom>
          <a:noFill/>
        </p:spPr>
        <p:txBody>
          <a:bodyPr wrap="square" rtlCol="0">
            <a:spAutoFit/>
          </a:bodyPr>
          <a:lstStyle/>
          <a:p>
            <a:r>
              <a:rPr lang="fi-FI" sz="900">
                <a:hlinkClick r:id="rId3" tooltip="https://www.aspinaloflondon.com/handbag-weight-calculator/?awc=7710_1557134558_c4318d5db20050a3d74e97af0c14958d"/>
              </a:rPr>
              <a:t>This Photo</a:t>
            </a:r>
            <a:r>
              <a:rPr lang="fi-FI" sz="900"/>
              <a:t> by Unknown Author is licensed under </a:t>
            </a:r>
            <a:r>
              <a:rPr lang="fi-FI" sz="900">
                <a:hlinkClick r:id="rId4" tooltip="https://creativecommons.org/licenses/by-sa/3.0/"/>
              </a:rPr>
              <a:t>CC BY-SA</a:t>
            </a:r>
            <a:endParaRPr lang="fi-FI" sz="900"/>
          </a:p>
        </p:txBody>
      </p:sp>
    </p:spTree>
    <p:extLst>
      <p:ext uri="{BB962C8B-B14F-4D97-AF65-F5344CB8AC3E}">
        <p14:creationId xmlns:p14="http://schemas.microsoft.com/office/powerpoint/2010/main" val="26766523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B72EC-0F53-012F-D1D2-0E8B04A778EB}"/>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a:latin typeface="Arial Black" panose="020B0A04020102020204" pitchFamily="34" charset="0"/>
              </a:rPr>
              <a:t>Ohjaustaidot -osaamismerkki</a:t>
            </a:r>
          </a:p>
        </p:txBody>
      </p:sp>
      <p:sp>
        <p:nvSpPr>
          <p:cNvPr id="3" name="Text Placeholder 2">
            <a:extLst>
              <a:ext uri="{FF2B5EF4-FFF2-40B4-BE49-F238E27FC236}">
                <a16:creationId xmlns:a16="http://schemas.microsoft.com/office/drawing/2014/main" id="{D3BBF22B-1349-0FC4-0DB1-C240A5DF420E}"/>
              </a:ext>
            </a:extLst>
          </p:cNvPr>
          <p:cNvSpPr txBox="1">
            <a:spLocks/>
          </p:cNvSpPr>
          <p:nvPr/>
        </p:nvSpPr>
        <p:spPr>
          <a:xfrm>
            <a:off x="720000" y="1584000"/>
            <a:ext cx="10752597" cy="360000"/>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a:t>Mikä on digitaalinen osaamismerkki?</a:t>
            </a:r>
          </a:p>
        </p:txBody>
      </p:sp>
      <p:sp>
        <p:nvSpPr>
          <p:cNvPr id="4" name="Content Placeholder 3">
            <a:extLst>
              <a:ext uri="{FF2B5EF4-FFF2-40B4-BE49-F238E27FC236}">
                <a16:creationId xmlns:a16="http://schemas.microsoft.com/office/drawing/2014/main" id="{73352828-A95C-559B-82B7-AA2B89108ADE}"/>
              </a:ext>
            </a:extLst>
          </p:cNvPr>
          <p:cNvSpPr txBox="1">
            <a:spLocks/>
          </p:cNvSpPr>
          <p:nvPr/>
        </p:nvSpPr>
        <p:spPr>
          <a:xfrm>
            <a:off x="2064000" y="2288701"/>
            <a:ext cx="8511403" cy="4193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a:solidFill>
                  <a:srgbClr val="111111"/>
                </a:solidFill>
                <a:latin typeface="+mj-lt"/>
              </a:rPr>
              <a:t>Digitaaliset osaamismerkit (Open Badges) kertovat osaamisesta, taidoista tai saavutuksista. </a:t>
            </a:r>
          </a:p>
          <a:p>
            <a:r>
              <a:rPr lang="fi-FI">
                <a:solidFill>
                  <a:srgbClr val="111111"/>
                </a:solidFill>
                <a:latin typeface="+mj-lt"/>
              </a:rPr>
              <a:t>Osaamismerkkien avulla tehdään näkyväksi hankittua osaamista</a:t>
            </a:r>
            <a:r>
              <a:rPr lang="fi-FI">
                <a:solidFill>
                  <a:srgbClr val="111111"/>
                </a:solidFill>
                <a:latin typeface="Fira Sans" panose="020B0604020202020204" pitchFamily="34" charset="0"/>
              </a:rPr>
              <a:t>.</a:t>
            </a:r>
          </a:p>
        </p:txBody>
      </p:sp>
      <p:sp>
        <p:nvSpPr>
          <p:cNvPr id="5" name="Slide Number Placeholder 4">
            <a:extLst>
              <a:ext uri="{FF2B5EF4-FFF2-40B4-BE49-F238E27FC236}">
                <a16:creationId xmlns:a16="http://schemas.microsoft.com/office/drawing/2014/main" id="{BC7846E2-295C-F15B-9BDE-0780240212FC}"/>
              </a:ext>
            </a:extLst>
          </p:cNvPr>
          <p:cNvSpPr>
            <a:spLocks noGrp="1"/>
          </p:cNvSpPr>
          <p:nvPr>
            <p:ph type="sldNum" sz="quarter" idx="12"/>
          </p:nvPr>
        </p:nvSpPr>
        <p:spPr>
          <a:xfrm>
            <a:off x="8610600" y="6356350"/>
            <a:ext cx="2743200" cy="365125"/>
          </a:xfrm>
        </p:spPr>
        <p:txBody>
          <a:bodyPr/>
          <a:lstStyle/>
          <a:p>
            <a:fld id="{2A4837A0-F8B5-40DF-B7A3-2778985E9851}" type="slidenum">
              <a:rPr lang="fi-FI" smtClean="0"/>
              <a:pPr/>
              <a:t>35</a:t>
            </a:fld>
            <a:endParaRPr lang="fi-FI"/>
          </a:p>
        </p:txBody>
      </p:sp>
      <p:pic>
        <p:nvPicPr>
          <p:cNvPr id="7" name="Picture 9" descr="Graphical user interface, text, application&#10;&#10;Description automatically generated">
            <a:extLst>
              <a:ext uri="{FF2B5EF4-FFF2-40B4-BE49-F238E27FC236}">
                <a16:creationId xmlns:a16="http://schemas.microsoft.com/office/drawing/2014/main" id="{33ABF6E3-9489-8B3C-BC6F-7B0F071DD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832" y="4155995"/>
            <a:ext cx="8608032" cy="2481441"/>
          </a:xfrm>
          <a:prstGeom prst="rect">
            <a:avLst/>
          </a:prstGeom>
        </p:spPr>
      </p:pic>
    </p:spTree>
    <p:extLst>
      <p:ext uri="{BB962C8B-B14F-4D97-AF65-F5344CB8AC3E}">
        <p14:creationId xmlns:p14="http://schemas.microsoft.com/office/powerpoint/2010/main" val="810871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DB1A4-6B33-76EE-A397-23A81D55CC0B}"/>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a:latin typeface="Arial Black" panose="020B0A04020102020204" pitchFamily="34" charset="0"/>
              </a:rPr>
              <a:t>Ohjaustaidot -osaamismerkki</a:t>
            </a:r>
          </a:p>
        </p:txBody>
      </p:sp>
      <p:sp>
        <p:nvSpPr>
          <p:cNvPr id="3" name="Text Placeholder 2">
            <a:extLst>
              <a:ext uri="{FF2B5EF4-FFF2-40B4-BE49-F238E27FC236}">
                <a16:creationId xmlns:a16="http://schemas.microsoft.com/office/drawing/2014/main" id="{70BDDD2C-53C1-16C4-D895-48919A192804}"/>
              </a:ext>
            </a:extLst>
          </p:cNvPr>
          <p:cNvSpPr txBox="1">
            <a:spLocks/>
          </p:cNvSpPr>
          <p:nvPr/>
        </p:nvSpPr>
        <p:spPr>
          <a:xfrm>
            <a:off x="720000" y="1584000"/>
            <a:ext cx="10752597" cy="360000"/>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a:t>Mikä on digitaalinen osaamismerkki?</a:t>
            </a:r>
          </a:p>
        </p:txBody>
      </p:sp>
      <p:sp>
        <p:nvSpPr>
          <p:cNvPr id="4" name="Content Placeholder 3">
            <a:extLst>
              <a:ext uri="{FF2B5EF4-FFF2-40B4-BE49-F238E27FC236}">
                <a16:creationId xmlns:a16="http://schemas.microsoft.com/office/drawing/2014/main" id="{A2F44E48-D163-6974-374D-0FFEDBD406A1}"/>
              </a:ext>
            </a:extLst>
          </p:cNvPr>
          <p:cNvSpPr txBox="1">
            <a:spLocks/>
          </p:cNvSpPr>
          <p:nvPr/>
        </p:nvSpPr>
        <p:spPr>
          <a:xfrm>
            <a:off x="2064000" y="2288701"/>
            <a:ext cx="4032000" cy="4193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a:solidFill>
                  <a:srgbClr val="111111"/>
                </a:solidFill>
                <a:latin typeface="+mj-lt"/>
              </a:rPr>
              <a:t>Suoritetaan digituen ohjaustaidot-osaamismerkki! </a:t>
            </a:r>
          </a:p>
          <a:p>
            <a:r>
              <a:rPr lang="fi-FI">
                <a:solidFill>
                  <a:srgbClr val="111111"/>
                </a:solidFill>
                <a:latin typeface="+mj-lt"/>
              </a:rPr>
              <a:t>Täytä ensin itsenäisesti, älä paina vielä lähetä. </a:t>
            </a:r>
          </a:p>
          <a:p>
            <a:r>
              <a:rPr lang="fi-FI">
                <a:solidFill>
                  <a:srgbClr val="111111"/>
                </a:solidFill>
                <a:latin typeface="+mj-lt"/>
              </a:rPr>
              <a:t>Käydään yhdessä läpi.</a:t>
            </a:r>
            <a:endParaRPr lang="fi-FI">
              <a:latin typeface="+mj-lt"/>
            </a:endParaRPr>
          </a:p>
        </p:txBody>
      </p:sp>
      <p:sp>
        <p:nvSpPr>
          <p:cNvPr id="5" name="Slide Number Placeholder 4">
            <a:extLst>
              <a:ext uri="{FF2B5EF4-FFF2-40B4-BE49-F238E27FC236}">
                <a16:creationId xmlns:a16="http://schemas.microsoft.com/office/drawing/2014/main" id="{BF855E61-4898-101F-760F-638DC585CCA1}"/>
              </a:ext>
            </a:extLst>
          </p:cNvPr>
          <p:cNvSpPr>
            <a:spLocks noGrp="1"/>
          </p:cNvSpPr>
          <p:nvPr>
            <p:ph type="sldNum" sz="quarter" idx="12"/>
          </p:nvPr>
        </p:nvSpPr>
        <p:spPr>
          <a:xfrm>
            <a:off x="8610600" y="6356350"/>
            <a:ext cx="2743200" cy="365125"/>
          </a:xfrm>
        </p:spPr>
        <p:txBody>
          <a:bodyPr/>
          <a:lstStyle/>
          <a:p>
            <a:fld id="{2A4837A0-F8B5-40DF-B7A3-2778985E9851}" type="slidenum">
              <a:rPr lang="fi-FI" smtClean="0"/>
              <a:pPr/>
              <a:t>36</a:t>
            </a:fld>
            <a:endParaRPr lang="fi-FI"/>
          </a:p>
        </p:txBody>
      </p:sp>
      <p:pic>
        <p:nvPicPr>
          <p:cNvPr id="7" name="Picture 7" descr="Qr code&#10;&#10;Description automatically generated">
            <a:extLst>
              <a:ext uri="{FF2B5EF4-FFF2-40B4-BE49-F238E27FC236}">
                <a16:creationId xmlns:a16="http://schemas.microsoft.com/office/drawing/2014/main" id="{DA4AF9DE-6A6B-6EB1-BCB8-189187F0E6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1" y="1944001"/>
            <a:ext cx="3372935" cy="3372935"/>
          </a:xfrm>
          <a:prstGeom prst="rect">
            <a:avLst/>
          </a:prstGeom>
        </p:spPr>
      </p:pic>
    </p:spTree>
    <p:extLst>
      <p:ext uri="{BB962C8B-B14F-4D97-AF65-F5344CB8AC3E}">
        <p14:creationId xmlns:p14="http://schemas.microsoft.com/office/powerpoint/2010/main" val="15201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B10E93-B093-4092-92B7-A1C1F8F0F963}"/>
              </a:ext>
            </a:extLst>
          </p:cNvPr>
          <p:cNvSpPr>
            <a:spLocks noGrp="1"/>
          </p:cNvSpPr>
          <p:nvPr>
            <p:ph type="title"/>
          </p:nvPr>
        </p:nvSpPr>
        <p:spPr/>
        <p:txBody>
          <a:bodyPr/>
          <a:lstStyle/>
          <a:p>
            <a:r>
              <a:rPr lang="fi-FI" sz="3600">
                <a:latin typeface="Arial Black" panose="020B0A04020102020204" pitchFamily="34" charset="0"/>
              </a:rPr>
              <a:t>Jatka lausetta</a:t>
            </a:r>
          </a:p>
        </p:txBody>
      </p:sp>
      <p:sp>
        <p:nvSpPr>
          <p:cNvPr id="3" name="Sisällön paikkamerkki 2">
            <a:extLst>
              <a:ext uri="{FF2B5EF4-FFF2-40B4-BE49-F238E27FC236}">
                <a16:creationId xmlns:a16="http://schemas.microsoft.com/office/drawing/2014/main" id="{B281657D-899C-4003-BE35-C6BF188B8112}"/>
              </a:ext>
            </a:extLst>
          </p:cNvPr>
          <p:cNvSpPr>
            <a:spLocks noGrp="1"/>
          </p:cNvSpPr>
          <p:nvPr>
            <p:ph idx="1"/>
          </p:nvPr>
        </p:nvSpPr>
        <p:spPr>
          <a:xfrm>
            <a:off x="2087591" y="1840660"/>
            <a:ext cx="8064000" cy="4140000"/>
          </a:xfrm>
        </p:spPr>
        <p:txBody>
          <a:bodyPr/>
          <a:lstStyle/>
          <a:p>
            <a:r>
              <a:rPr lang="fi-FI" sz="4000" b="1">
                <a:solidFill>
                  <a:schemeClr val="accent5">
                    <a:lumMod val="60000"/>
                    <a:lumOff val="40000"/>
                  </a:schemeClr>
                </a:solidFill>
              </a:rPr>
              <a:t>Otan mukaani päivästä…</a:t>
            </a:r>
          </a:p>
          <a:p>
            <a:endParaRPr lang="fi-FI" sz="2000" b="1">
              <a:solidFill>
                <a:srgbClr val="88227C"/>
              </a:solidFill>
            </a:endParaRPr>
          </a:p>
          <a:p>
            <a:r>
              <a:rPr lang="fi-FI" sz="4000" b="1">
                <a:solidFill>
                  <a:srgbClr val="FFC000"/>
                </a:solidFill>
              </a:rPr>
              <a:t>Jäin pohtimaan…</a:t>
            </a:r>
          </a:p>
          <a:p>
            <a:endParaRPr lang="fi-FI" sz="2000" b="1">
              <a:solidFill>
                <a:srgbClr val="FFC000"/>
              </a:solidFill>
            </a:endParaRPr>
          </a:p>
          <a:p>
            <a:r>
              <a:rPr lang="fi-FI" sz="4000" b="1">
                <a:solidFill>
                  <a:srgbClr val="00FF00"/>
                </a:solidFill>
              </a:rPr>
              <a:t>Antoisinta päivässä oli…</a:t>
            </a:r>
          </a:p>
        </p:txBody>
      </p:sp>
      <p:sp>
        <p:nvSpPr>
          <p:cNvPr id="4" name="Dian numeron paikkamerkki 3">
            <a:extLst>
              <a:ext uri="{FF2B5EF4-FFF2-40B4-BE49-F238E27FC236}">
                <a16:creationId xmlns:a16="http://schemas.microsoft.com/office/drawing/2014/main" id="{4E2889F1-8582-4ACB-98E9-5AE419DB0FA9}"/>
              </a:ext>
            </a:extLst>
          </p:cNvPr>
          <p:cNvSpPr>
            <a:spLocks noGrp="1"/>
          </p:cNvSpPr>
          <p:nvPr>
            <p:ph type="sldNum" sz="quarter" idx="12"/>
          </p:nvPr>
        </p:nvSpPr>
        <p:spPr/>
        <p:txBody>
          <a:bodyPr/>
          <a:lstStyle/>
          <a:p>
            <a:fld id="{2A4837A0-F8B5-40DF-B7A3-2778985E9851}" type="slidenum">
              <a:rPr lang="fi-FI" smtClean="0"/>
              <a:pPr/>
              <a:t>37</a:t>
            </a:fld>
            <a:endParaRPr lang="fi-FI"/>
          </a:p>
        </p:txBody>
      </p:sp>
    </p:spTree>
    <p:extLst>
      <p:ext uri="{BB962C8B-B14F-4D97-AF65-F5344CB8AC3E}">
        <p14:creationId xmlns:p14="http://schemas.microsoft.com/office/powerpoint/2010/main" val="2394593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B10E93-B093-4092-92B7-A1C1F8F0F963}"/>
              </a:ext>
            </a:extLst>
          </p:cNvPr>
          <p:cNvSpPr>
            <a:spLocks noGrp="1"/>
          </p:cNvSpPr>
          <p:nvPr>
            <p:ph type="title"/>
          </p:nvPr>
        </p:nvSpPr>
        <p:spPr>
          <a:xfrm>
            <a:off x="2273006" y="471716"/>
            <a:ext cx="8064000" cy="900000"/>
          </a:xfrm>
        </p:spPr>
        <p:txBody>
          <a:bodyPr>
            <a:normAutofit fontScale="90000"/>
          </a:bodyPr>
          <a:lstStyle/>
          <a:p>
            <a:r>
              <a:rPr lang="fi-FI" sz="3200" dirty="0">
                <a:latin typeface="Arial Black" panose="020B0A04020102020204" pitchFamily="34" charset="0"/>
              </a:rPr>
              <a:t>Kotiläksy: Digituen eettinen ohjeistus</a:t>
            </a:r>
          </a:p>
        </p:txBody>
      </p:sp>
      <p:sp>
        <p:nvSpPr>
          <p:cNvPr id="3" name="Sisällön paikkamerkki 2">
            <a:extLst>
              <a:ext uri="{FF2B5EF4-FFF2-40B4-BE49-F238E27FC236}">
                <a16:creationId xmlns:a16="http://schemas.microsoft.com/office/drawing/2014/main" id="{B281657D-899C-4003-BE35-C6BF188B8112}"/>
              </a:ext>
            </a:extLst>
          </p:cNvPr>
          <p:cNvSpPr>
            <a:spLocks noGrp="1"/>
          </p:cNvSpPr>
          <p:nvPr>
            <p:ph idx="1"/>
          </p:nvPr>
        </p:nvSpPr>
        <p:spPr>
          <a:xfrm>
            <a:off x="2087591" y="1840660"/>
            <a:ext cx="8064000" cy="4140000"/>
          </a:xfrm>
        </p:spPr>
        <p:txBody>
          <a:bodyPr/>
          <a:lstStyle/>
          <a:p>
            <a:pPr>
              <a:buFontTx/>
              <a:buChar char="-"/>
            </a:pPr>
            <a:r>
              <a:rPr lang="fi-FI" dirty="0"/>
              <a:t>Lue digituen eettinen ohjeistus </a:t>
            </a:r>
            <a:r>
              <a:rPr lang="fi-FI" dirty="0" err="1"/>
              <a:t>DVV:n</a:t>
            </a:r>
            <a:r>
              <a:rPr lang="fi-FI" dirty="0"/>
              <a:t> sivuilta: </a:t>
            </a:r>
            <a:r>
              <a:rPr lang="fi-FI" dirty="0">
                <a:hlinkClick r:id="rId3"/>
              </a:rPr>
              <a:t>https://dvv.fi/digituen-eettinen-ohjeistus</a:t>
            </a:r>
            <a:r>
              <a:rPr lang="fi-FI" dirty="0"/>
              <a:t> </a:t>
            </a:r>
          </a:p>
          <a:p>
            <a:pPr>
              <a:buFontTx/>
              <a:buChar char="-"/>
            </a:pPr>
            <a:endParaRPr lang="fi-FI" sz="4000" b="1" dirty="0"/>
          </a:p>
        </p:txBody>
      </p:sp>
      <p:sp>
        <p:nvSpPr>
          <p:cNvPr id="4" name="Dian numeron paikkamerkki 3">
            <a:extLst>
              <a:ext uri="{FF2B5EF4-FFF2-40B4-BE49-F238E27FC236}">
                <a16:creationId xmlns:a16="http://schemas.microsoft.com/office/drawing/2014/main" id="{4E2889F1-8582-4ACB-98E9-5AE419DB0FA9}"/>
              </a:ext>
            </a:extLst>
          </p:cNvPr>
          <p:cNvSpPr>
            <a:spLocks noGrp="1"/>
          </p:cNvSpPr>
          <p:nvPr>
            <p:ph type="sldNum" sz="quarter" idx="12"/>
          </p:nvPr>
        </p:nvSpPr>
        <p:spPr/>
        <p:txBody>
          <a:bodyPr/>
          <a:lstStyle/>
          <a:p>
            <a:fld id="{2A4837A0-F8B5-40DF-B7A3-2778985E9851}" type="slidenum">
              <a:rPr lang="fi-FI" smtClean="0"/>
              <a:pPr/>
              <a:t>38</a:t>
            </a:fld>
            <a:endParaRPr lang="fi-FI"/>
          </a:p>
        </p:txBody>
      </p:sp>
      <p:pic>
        <p:nvPicPr>
          <p:cNvPr id="6" name="Picture 5" descr="Qr code&#10;&#10;Description automatically generated">
            <a:extLst>
              <a:ext uri="{FF2B5EF4-FFF2-40B4-BE49-F238E27FC236}">
                <a16:creationId xmlns:a16="http://schemas.microsoft.com/office/drawing/2014/main" id="{A4B7991F-F265-D33A-E367-AEAA19819B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8458" y="2778548"/>
            <a:ext cx="3530772" cy="3530772"/>
          </a:xfrm>
          <a:prstGeom prst="rect">
            <a:avLst/>
          </a:prstGeom>
        </p:spPr>
      </p:pic>
    </p:spTree>
    <p:extLst>
      <p:ext uri="{BB962C8B-B14F-4D97-AF65-F5344CB8AC3E}">
        <p14:creationId xmlns:p14="http://schemas.microsoft.com/office/powerpoint/2010/main" val="5450449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B10E93-B093-4092-92B7-A1C1F8F0F963}"/>
              </a:ext>
            </a:extLst>
          </p:cNvPr>
          <p:cNvSpPr>
            <a:spLocks noGrp="1"/>
          </p:cNvSpPr>
          <p:nvPr>
            <p:ph type="title"/>
          </p:nvPr>
        </p:nvSpPr>
        <p:spPr>
          <a:xfrm>
            <a:off x="2145137" y="2793497"/>
            <a:ext cx="8064000" cy="900000"/>
          </a:xfrm>
        </p:spPr>
        <p:txBody>
          <a:bodyPr/>
          <a:lstStyle/>
          <a:p>
            <a:r>
              <a:rPr lang="fi-FI" sz="3600" dirty="0">
                <a:latin typeface="Arial Black" panose="020B0A04020102020204" pitchFamily="34" charset="0"/>
              </a:rPr>
              <a:t>Kiitos päivästä!</a:t>
            </a:r>
          </a:p>
        </p:txBody>
      </p:sp>
      <p:sp>
        <p:nvSpPr>
          <p:cNvPr id="4" name="Dian numeron paikkamerkki 3">
            <a:extLst>
              <a:ext uri="{FF2B5EF4-FFF2-40B4-BE49-F238E27FC236}">
                <a16:creationId xmlns:a16="http://schemas.microsoft.com/office/drawing/2014/main" id="{4E2889F1-8582-4ACB-98E9-5AE419DB0FA9}"/>
              </a:ext>
            </a:extLst>
          </p:cNvPr>
          <p:cNvSpPr>
            <a:spLocks noGrp="1"/>
          </p:cNvSpPr>
          <p:nvPr>
            <p:ph type="sldNum" sz="quarter" idx="12"/>
          </p:nvPr>
        </p:nvSpPr>
        <p:spPr/>
        <p:txBody>
          <a:bodyPr/>
          <a:lstStyle/>
          <a:p>
            <a:fld id="{2A4837A0-F8B5-40DF-B7A3-2778985E9851}" type="slidenum">
              <a:rPr lang="fi-FI" smtClean="0"/>
              <a:pPr/>
              <a:t>39</a:t>
            </a:fld>
            <a:endParaRPr lang="fi-FI"/>
          </a:p>
        </p:txBody>
      </p:sp>
    </p:spTree>
    <p:extLst>
      <p:ext uri="{BB962C8B-B14F-4D97-AF65-F5344CB8AC3E}">
        <p14:creationId xmlns:p14="http://schemas.microsoft.com/office/powerpoint/2010/main" val="577494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43380E-8D10-22EC-1902-E7A67BC3AE6D}"/>
              </a:ext>
            </a:extLst>
          </p:cNvPr>
          <p:cNvSpPr txBox="1">
            <a:spLocks/>
          </p:cNvSpPr>
          <p:nvPr/>
        </p:nvSpPr>
        <p:spPr>
          <a:xfrm>
            <a:off x="838200" y="34607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3200" b="1">
                <a:latin typeface="Arial Black" panose="020B0A04020102020204" pitchFamily="34" charset="0"/>
              </a:rPr>
              <a:t>DigiOn –hanke (ESR 2021-2023)</a:t>
            </a:r>
          </a:p>
        </p:txBody>
      </p:sp>
      <p:sp>
        <p:nvSpPr>
          <p:cNvPr id="3" name="Sisällön paikkamerkki 3">
            <a:extLst>
              <a:ext uri="{FF2B5EF4-FFF2-40B4-BE49-F238E27FC236}">
                <a16:creationId xmlns:a16="http://schemas.microsoft.com/office/drawing/2014/main" id="{6948F435-162F-BF70-B59C-D47CF3E0A072}"/>
              </a:ext>
            </a:extLst>
          </p:cNvPr>
          <p:cNvSpPr txBox="1">
            <a:spLocks/>
          </p:cNvSpPr>
          <p:nvPr/>
        </p:nvSpPr>
        <p:spPr>
          <a:xfrm>
            <a:off x="2064000" y="1444582"/>
            <a:ext cx="8064448" cy="4680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a:latin typeface="Arial"/>
                <a:cs typeface="Arial"/>
              </a:rPr>
              <a:t>Edistää digitaitoja ja yhteisöllisyyttä</a:t>
            </a:r>
            <a:endParaRPr lang="fi-FI">
              <a:latin typeface="Arial" panose="020B0604020202020204" pitchFamily="34" charset="0"/>
            </a:endParaRPr>
          </a:p>
          <a:p>
            <a:pPr marL="457200" indent="-457200"/>
            <a:r>
              <a:rPr lang="fi-FI">
                <a:latin typeface="Arial"/>
                <a:cs typeface="Arial"/>
              </a:rPr>
              <a:t>Helposti lähestyttävä, vertaistukeen pohjautuva digituki</a:t>
            </a:r>
          </a:p>
          <a:p>
            <a:pPr marL="457200" indent="-457200"/>
            <a:r>
              <a:rPr lang="fi-FI">
                <a:latin typeface="Arial"/>
                <a:cs typeface="Arial"/>
              </a:rPr>
              <a:t>Tuodaan tuki sinne, missä ihmiset ovat. </a:t>
            </a:r>
            <a:endParaRPr lang="fi-FI">
              <a:latin typeface="Arial" panose="020B0604020202020204" pitchFamily="34" charset="0"/>
              <a:cs typeface="Arial"/>
            </a:endParaRPr>
          </a:p>
          <a:p>
            <a:pPr marL="0" indent="0">
              <a:buFont typeface="Arial" panose="020B0604020202020204" pitchFamily="34" charset="0"/>
              <a:buNone/>
            </a:pPr>
            <a:endParaRPr lang="fi-FI" sz="1050">
              <a:latin typeface="Arial" panose="020B0604020202020204" pitchFamily="34" charset="0"/>
            </a:endParaRPr>
          </a:p>
          <a:p>
            <a:pPr marL="0" indent="0">
              <a:buFont typeface="Arial" panose="020B0604020202020204" pitchFamily="34" charset="0"/>
              <a:buNone/>
            </a:pPr>
            <a:r>
              <a:rPr lang="fi-FI">
                <a:latin typeface="Arial"/>
                <a:cs typeface="Arial"/>
              </a:rPr>
              <a:t>Ja vahvistaa kohtaamispaikkojen ja digikaverien valmiuksia tarjota digitukea</a:t>
            </a:r>
          </a:p>
          <a:p>
            <a:pPr marL="257175" indent="-257175"/>
            <a:r>
              <a:rPr lang="fi-FI"/>
              <a:t>Järjestämme digikaverivalmennuksia ja digikaverien tapaamisia </a:t>
            </a:r>
            <a:endParaRPr lang="fi-FI">
              <a:cs typeface="Arial"/>
            </a:endParaRPr>
          </a:p>
          <a:p>
            <a:endParaRPr lang="fi-FI"/>
          </a:p>
        </p:txBody>
      </p:sp>
      <p:sp>
        <p:nvSpPr>
          <p:cNvPr id="4" name="Dian numeron paikkamerkki 4">
            <a:extLst>
              <a:ext uri="{FF2B5EF4-FFF2-40B4-BE49-F238E27FC236}">
                <a16:creationId xmlns:a16="http://schemas.microsoft.com/office/drawing/2014/main" id="{53251E84-BEFB-B2AD-EB45-A3C9F9ABE914}"/>
              </a:ext>
            </a:extLst>
          </p:cNvPr>
          <p:cNvSpPr>
            <a:spLocks noGrp="1"/>
          </p:cNvSpPr>
          <p:nvPr>
            <p:ph type="sldNum" sz="quarter" idx="12"/>
          </p:nvPr>
        </p:nvSpPr>
        <p:spPr>
          <a:xfrm>
            <a:off x="8610600" y="6356350"/>
            <a:ext cx="2743200" cy="365125"/>
          </a:xfrm>
        </p:spPr>
        <p:txBody>
          <a:bodyPr/>
          <a:lstStyle/>
          <a:p>
            <a:fld id="{2A4837A0-F8B5-40DF-B7A3-2778985E9851}" type="slidenum">
              <a:rPr lang="fi-FI" smtClean="0"/>
              <a:pPr/>
              <a:t>4</a:t>
            </a:fld>
            <a:endParaRPr lang="fi-FI"/>
          </a:p>
        </p:txBody>
      </p:sp>
      <p:sp>
        <p:nvSpPr>
          <p:cNvPr id="5" name="Päivämäärän paikkamerkki 6">
            <a:extLst>
              <a:ext uri="{FF2B5EF4-FFF2-40B4-BE49-F238E27FC236}">
                <a16:creationId xmlns:a16="http://schemas.microsoft.com/office/drawing/2014/main" id="{792A0577-C2CB-3CB9-7404-B237EC838BBF}"/>
              </a:ext>
            </a:extLst>
          </p:cNvPr>
          <p:cNvSpPr>
            <a:spLocks noGrp="1"/>
          </p:cNvSpPr>
          <p:nvPr>
            <p:ph type="dt" sz="half" idx="10"/>
          </p:nvPr>
        </p:nvSpPr>
        <p:spPr>
          <a:xfrm>
            <a:off x="838200" y="6356350"/>
            <a:ext cx="2743200" cy="365125"/>
          </a:xfrm>
        </p:spPr>
        <p:txBody>
          <a:bodyPr/>
          <a:lstStyle/>
          <a:p>
            <a:endParaRPr lang="fi-FI" dirty="0"/>
          </a:p>
        </p:txBody>
      </p:sp>
    </p:spTree>
    <p:extLst>
      <p:ext uri="{BB962C8B-B14F-4D97-AF65-F5344CB8AC3E}">
        <p14:creationId xmlns:p14="http://schemas.microsoft.com/office/powerpoint/2010/main" val="37762235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99E52D-102A-6630-422F-F25AF6A872E6}"/>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a:latin typeface="Arial Black"/>
              </a:rPr>
              <a:t>Päivä 2</a:t>
            </a:r>
            <a:endParaRPr lang="fi-FI" dirty="0"/>
          </a:p>
        </p:txBody>
      </p:sp>
      <p:sp>
        <p:nvSpPr>
          <p:cNvPr id="3" name="Sisällön paikkamerkki 3">
            <a:extLst>
              <a:ext uri="{FF2B5EF4-FFF2-40B4-BE49-F238E27FC236}">
                <a16:creationId xmlns:a16="http://schemas.microsoft.com/office/drawing/2014/main" id="{3221170E-6B2B-AAD5-A818-D6A1D6A04419}"/>
              </a:ext>
            </a:extLst>
          </p:cNvPr>
          <p:cNvSpPr txBox="1">
            <a:spLocks/>
          </p:cNvSpPr>
          <p:nvPr/>
        </p:nvSpPr>
        <p:spPr>
          <a:xfrm>
            <a:off x="2063552" y="1272000"/>
            <a:ext cx="8064448" cy="497400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a:ea typeface="+mn-lt"/>
                <a:cs typeface="+mn-lt"/>
              </a:rPr>
              <a:t> 9:30 Aamukahvit ja kuulumiset</a:t>
            </a:r>
          </a:p>
          <a:p>
            <a:pPr marL="0" indent="0">
              <a:buFont typeface="Arial" panose="020B0604020202020204" pitchFamily="34" charset="0"/>
              <a:buNone/>
            </a:pPr>
            <a:r>
              <a:rPr lang="fi-FI">
                <a:ea typeface="+mn-lt"/>
                <a:cs typeface="+mn-lt"/>
              </a:rPr>
              <a:t>  9:45 Tietoturva</a:t>
            </a:r>
          </a:p>
          <a:p>
            <a:pPr marL="0" indent="0">
              <a:buFont typeface="Arial" panose="020B0604020202020204" pitchFamily="34" charset="0"/>
              <a:buNone/>
            </a:pPr>
            <a:r>
              <a:rPr lang="fi-FI">
                <a:ea typeface="+mn-lt"/>
                <a:cs typeface="+mn-lt"/>
              </a:rPr>
              <a:t>10:55 Tauko</a:t>
            </a:r>
          </a:p>
          <a:p>
            <a:pPr marL="0" indent="0">
              <a:buFont typeface="Arial" panose="020B0604020202020204" pitchFamily="34" charset="0"/>
              <a:buNone/>
            </a:pPr>
            <a:r>
              <a:rPr lang="fi-FI">
                <a:ea typeface="+mn-lt"/>
                <a:cs typeface="+mn-lt"/>
              </a:rPr>
              <a:t>11:05 Digiopastuksen eettiset ohjeet ja osaamismerkki</a:t>
            </a:r>
          </a:p>
          <a:p>
            <a:pPr marL="0" indent="0">
              <a:buFont typeface="Arial" panose="020B0604020202020204" pitchFamily="34" charset="0"/>
              <a:buNone/>
            </a:pPr>
            <a:endParaRPr lang="fi-FI" sz="1050">
              <a:ea typeface="+mn-lt"/>
              <a:cs typeface="+mn-lt"/>
            </a:endParaRPr>
          </a:p>
          <a:p>
            <a:pPr marL="0" indent="0">
              <a:buFont typeface="Arial" panose="020B0604020202020204" pitchFamily="34" charset="0"/>
              <a:buNone/>
            </a:pPr>
            <a:r>
              <a:rPr lang="fi-FI">
                <a:ea typeface="+mn-lt"/>
                <a:cs typeface="+mn-lt"/>
              </a:rPr>
              <a:t>12:00 Lounas</a:t>
            </a:r>
          </a:p>
          <a:p>
            <a:pPr marL="0" indent="0">
              <a:buFont typeface="Arial" panose="020B0604020202020204" pitchFamily="34" charset="0"/>
              <a:buNone/>
            </a:pPr>
            <a:endParaRPr lang="fi-FI" sz="1050">
              <a:ea typeface="+mn-lt"/>
              <a:cs typeface="+mn-lt"/>
            </a:endParaRPr>
          </a:p>
          <a:p>
            <a:pPr marL="0" indent="0">
              <a:buFont typeface="Arial" panose="020B0604020202020204" pitchFamily="34" charset="0"/>
              <a:buNone/>
            </a:pPr>
            <a:r>
              <a:rPr lang="fi-FI">
                <a:ea typeface="+mn-lt"/>
                <a:cs typeface="+mn-lt"/>
              </a:rPr>
              <a:t>13:00 Käytännön harjoittelua: Digitaidot-peli</a:t>
            </a:r>
          </a:p>
          <a:p>
            <a:pPr marL="0" indent="0">
              <a:buFont typeface="Arial" panose="020B0604020202020204" pitchFamily="34" charset="0"/>
              <a:buNone/>
            </a:pPr>
            <a:r>
              <a:rPr lang="fi-FI">
                <a:ea typeface="+mn-lt"/>
                <a:cs typeface="+mn-lt"/>
              </a:rPr>
              <a:t>14:15 Iltapäiväkahvit </a:t>
            </a:r>
          </a:p>
          <a:p>
            <a:pPr marL="0" indent="0">
              <a:buFont typeface="Arial" panose="020B0604020202020204" pitchFamily="34" charset="0"/>
              <a:buNone/>
            </a:pPr>
            <a:r>
              <a:rPr lang="fi-FI">
                <a:ea typeface="+mn-lt"/>
                <a:cs typeface="+mn-lt"/>
              </a:rPr>
              <a:t>14:40 Miten tästä eteenpäin, sopimukset</a:t>
            </a:r>
          </a:p>
          <a:p>
            <a:pPr marL="0" indent="0">
              <a:buFont typeface="Arial" panose="020B0604020202020204" pitchFamily="34" charset="0"/>
              <a:buNone/>
            </a:pPr>
            <a:r>
              <a:rPr lang="fi-FI">
                <a:ea typeface="+mn-lt"/>
                <a:cs typeface="+mn-lt"/>
              </a:rPr>
              <a:t>15:00 Todistusten jako</a:t>
            </a:r>
          </a:p>
          <a:p>
            <a:pPr marL="0" indent="0">
              <a:buFont typeface="Arial" panose="020B0604020202020204" pitchFamily="34" charset="0"/>
              <a:buNone/>
            </a:pPr>
            <a:r>
              <a:rPr lang="fi-FI">
                <a:ea typeface="+mn-lt"/>
                <a:cs typeface="+mn-lt"/>
              </a:rPr>
              <a:t>15:15 Päivä päättyy</a:t>
            </a:r>
            <a:endParaRPr lang="fi-FI" dirty="0">
              <a:ea typeface="+mn-lt"/>
              <a:cs typeface="+mn-lt"/>
            </a:endParaRPr>
          </a:p>
        </p:txBody>
      </p:sp>
      <p:sp>
        <p:nvSpPr>
          <p:cNvPr id="4" name="Dian numeron paikkamerkki 4">
            <a:extLst>
              <a:ext uri="{FF2B5EF4-FFF2-40B4-BE49-F238E27FC236}">
                <a16:creationId xmlns:a16="http://schemas.microsoft.com/office/drawing/2014/main" id="{2A7364AB-FBCC-7124-4C4E-B48D441616BB}"/>
              </a:ext>
            </a:extLst>
          </p:cNvPr>
          <p:cNvSpPr>
            <a:spLocks noGrp="1"/>
          </p:cNvSpPr>
          <p:nvPr>
            <p:ph type="sldNum" sz="quarter" idx="12"/>
          </p:nvPr>
        </p:nvSpPr>
        <p:spPr>
          <a:xfrm>
            <a:off x="8610600" y="6356350"/>
            <a:ext cx="2743200" cy="365125"/>
          </a:xfrm>
        </p:spPr>
        <p:txBody>
          <a:bodyPr/>
          <a:lstStyle/>
          <a:p>
            <a:fld id="{2A4837A0-F8B5-40DF-B7A3-2778985E9851}" type="slidenum">
              <a:rPr lang="fi-FI" smtClean="0"/>
              <a:pPr/>
              <a:t>40</a:t>
            </a:fld>
            <a:endParaRPr lang="fi-FI"/>
          </a:p>
        </p:txBody>
      </p:sp>
    </p:spTree>
    <p:extLst>
      <p:ext uri="{BB962C8B-B14F-4D97-AF65-F5344CB8AC3E}">
        <p14:creationId xmlns:p14="http://schemas.microsoft.com/office/powerpoint/2010/main" val="18695596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02079-7CBB-42CF-9767-24C3E6D23381}"/>
              </a:ext>
            </a:extLst>
          </p:cNvPr>
          <p:cNvSpPr>
            <a:spLocks noGrp="1"/>
          </p:cNvSpPr>
          <p:nvPr>
            <p:ph type="title"/>
          </p:nvPr>
        </p:nvSpPr>
        <p:spPr>
          <a:xfrm>
            <a:off x="2003906" y="1327134"/>
            <a:ext cx="4092095" cy="3063986"/>
          </a:xfrm>
        </p:spPr>
        <p:txBody>
          <a:bodyPr vert="horz" lIns="68580" tIns="34290" rIns="68580" bIns="34290" rtlCol="0" anchor="b" anchorCtr="0">
            <a:normAutofit fontScale="90000"/>
          </a:bodyPr>
          <a:lstStyle/>
          <a:p>
            <a:r>
              <a:rPr lang="en-US" sz="3000" dirty="0">
                <a:latin typeface="Arial Black" panose="020B0A04020102020204" pitchFamily="34" charset="0"/>
              </a:rPr>
              <a:t>Video </a:t>
            </a:r>
            <a:r>
              <a:rPr lang="en-US" sz="3000" dirty="0" err="1">
                <a:latin typeface="Arial Black" panose="020B0A04020102020204" pitchFamily="34" charset="0"/>
              </a:rPr>
              <a:t>tietoturvan</a:t>
            </a:r>
            <a:r>
              <a:rPr lang="en-US" sz="3000" dirty="0">
                <a:latin typeface="Arial Black" panose="020B0A04020102020204" pitchFamily="34" charset="0"/>
              </a:rPr>
              <a:t> </a:t>
            </a:r>
            <a:r>
              <a:rPr lang="en-US" sz="3000" dirty="0" err="1">
                <a:latin typeface="Arial Black" panose="020B0A04020102020204" pitchFamily="34" charset="0"/>
              </a:rPr>
              <a:t>perusteista</a:t>
            </a:r>
            <a:br>
              <a:rPr lang="en-US" sz="1950" dirty="0"/>
            </a:br>
            <a:br>
              <a:rPr lang="en-US" sz="1950" dirty="0"/>
            </a:br>
            <a:br>
              <a:rPr lang="en-US" sz="1950" dirty="0">
                <a:latin typeface="Calibri" panose="020F0502020204030204" pitchFamily="34" charset="0"/>
                <a:cs typeface="Calibri" panose="020F0502020204030204" pitchFamily="34" charset="0"/>
              </a:rPr>
            </a:br>
            <a:r>
              <a:rPr lang="en-US" sz="2325" dirty="0">
                <a:solidFill>
                  <a:schemeClr val="accent6">
                    <a:lumMod val="60000"/>
                    <a:lumOff val="40000"/>
                  </a:schemeClr>
                </a:solidFill>
                <a:latin typeface="Calibri"/>
                <a:cs typeface="Calibri"/>
                <a:hlinkClick r:id="rId2">
                  <a:extLst>
                    <a:ext uri="{A12FA001-AC4F-418D-AE19-62706E023703}">
                      <ahyp:hlinkClr xmlns:ahyp="http://schemas.microsoft.com/office/drawing/2018/hyperlinkcolor" val="tx"/>
                    </a:ext>
                  </a:extLst>
                </a:hlinkClick>
              </a:rPr>
              <a:t>https://biteable.com/watch/3292337/6afd4cb0a4aa73d3e993a438e6aa1057</a:t>
            </a:r>
            <a:br>
              <a:rPr lang="en-US" sz="1950" dirty="0">
                <a:latin typeface="Calibri"/>
                <a:cs typeface="Calibri"/>
              </a:rPr>
            </a:br>
            <a:br>
              <a:rPr lang="en-US" sz="1950" dirty="0"/>
            </a:br>
            <a:br>
              <a:rPr lang="en-US" sz="1950" dirty="0"/>
            </a:br>
            <a:endParaRPr lang="en-US" sz="1950" dirty="0"/>
          </a:p>
        </p:txBody>
      </p:sp>
      <p:pic>
        <p:nvPicPr>
          <p:cNvPr id="4" name="Picture 3" descr="Videon alkukuva - toimi turvallisesti netissä">
            <a:extLst>
              <a:ext uri="{FF2B5EF4-FFF2-40B4-BE49-F238E27FC236}">
                <a16:creationId xmlns:a16="http://schemas.microsoft.com/office/drawing/2014/main" id="{A5289EC7-DF58-47A8-B965-194C2C8802FA}"/>
              </a:ext>
              <a:ext uri="{C183D7F6-B498-43B3-948B-1728B52AA6E4}">
                <adec:decorative xmlns:adec="http://schemas.microsoft.com/office/drawing/2017/decorative" val="0"/>
              </a:ext>
            </a:extLst>
          </p:cNvPr>
          <p:cNvPicPr>
            <a:picLocks noChangeAspect="1"/>
          </p:cNvPicPr>
          <p:nvPr/>
        </p:nvPicPr>
        <p:blipFill rotWithShape="1">
          <a:blip r:embed="rId3"/>
          <a:srcRect l="6539" r="12218" b="1"/>
          <a:stretch/>
        </p:blipFill>
        <p:spPr>
          <a:xfrm>
            <a:off x="6334551" y="921042"/>
            <a:ext cx="3853544" cy="3320253"/>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spTree>
    <p:extLst>
      <p:ext uri="{BB962C8B-B14F-4D97-AF65-F5344CB8AC3E}">
        <p14:creationId xmlns:p14="http://schemas.microsoft.com/office/powerpoint/2010/main" val="388747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E51D1E-664B-4117-896B-173DDDEE7DEF}"/>
              </a:ext>
            </a:extLst>
          </p:cNvPr>
          <p:cNvSpPr>
            <a:spLocks noGrp="1"/>
          </p:cNvSpPr>
          <p:nvPr>
            <p:ph type="title"/>
          </p:nvPr>
        </p:nvSpPr>
        <p:spPr/>
        <p:txBody>
          <a:bodyPr>
            <a:normAutofit/>
          </a:bodyPr>
          <a:lstStyle/>
          <a:p>
            <a:r>
              <a:rPr lang="fi-FI" dirty="0">
                <a:latin typeface="Arial Black" panose="020B0A04020102020204" pitchFamily="34" charset="0"/>
              </a:rPr>
              <a:t>Kysymyksiä ja ohjeita tietoturvaan liittyen</a:t>
            </a:r>
          </a:p>
        </p:txBody>
      </p:sp>
      <p:sp>
        <p:nvSpPr>
          <p:cNvPr id="3" name="Sisällön paikkamerkki 2">
            <a:extLst>
              <a:ext uri="{FF2B5EF4-FFF2-40B4-BE49-F238E27FC236}">
                <a16:creationId xmlns:a16="http://schemas.microsoft.com/office/drawing/2014/main" id="{9DBC81D2-5370-4777-A9E8-8C6A56202BDF}"/>
              </a:ext>
            </a:extLst>
          </p:cNvPr>
          <p:cNvSpPr>
            <a:spLocks noGrp="1"/>
          </p:cNvSpPr>
          <p:nvPr>
            <p:ph idx="1"/>
          </p:nvPr>
        </p:nvSpPr>
        <p:spPr>
          <a:xfrm>
            <a:off x="2095501" y="1828801"/>
            <a:ext cx="6025243" cy="3779261"/>
          </a:xfrm>
        </p:spPr>
        <p:txBody>
          <a:bodyPr>
            <a:normAutofit fontScale="77500" lnSpcReduction="20000"/>
          </a:bodyPr>
          <a:lstStyle/>
          <a:p>
            <a:r>
              <a:rPr lang="fi-FI" sz="3600" dirty="0"/>
              <a:t>Millainen on vahva salasana? </a:t>
            </a:r>
          </a:p>
          <a:p>
            <a:r>
              <a:rPr lang="fi-FI" sz="3600" dirty="0"/>
              <a:t>Mitä tietoa ei kannata jakaa verkossa?</a:t>
            </a:r>
          </a:p>
          <a:p>
            <a:r>
              <a:rPr lang="fi-FI" sz="3600" dirty="0"/>
              <a:t>Esimerkkejä turvallisista toimintatavoista verkossa. </a:t>
            </a:r>
          </a:p>
          <a:p>
            <a:r>
              <a:rPr lang="fi-FI" sz="3600" dirty="0"/>
              <a:t>Miten toimit, jos joudut huijatuksi?</a:t>
            </a:r>
          </a:p>
          <a:p>
            <a:r>
              <a:rPr lang="fi-FI" sz="3600" dirty="0"/>
              <a:t>Miten luoda luottamusta niille, joita verkossa toimiminen pelottaa?</a:t>
            </a:r>
          </a:p>
          <a:p>
            <a:endParaRPr lang="fi-FI" sz="3600" dirty="0"/>
          </a:p>
          <a:p>
            <a:r>
              <a:rPr lang="fi-FI" sz="3600" dirty="0">
                <a:hlinkClick r:id="rId3"/>
              </a:rPr>
              <a:t>(esimerkiksi </a:t>
            </a:r>
            <a:r>
              <a:rPr lang="fi-FI" sz="3600" dirty="0" err="1">
                <a:hlinkClick r:id="rId3"/>
              </a:rPr>
              <a:t>padlet</a:t>
            </a:r>
            <a:r>
              <a:rPr lang="fi-FI" sz="3600" dirty="0">
                <a:hlinkClick r:id="rId3"/>
              </a:rPr>
              <a:t> -kysely)</a:t>
            </a:r>
            <a:endParaRPr lang="fi-FI" dirty="0"/>
          </a:p>
        </p:txBody>
      </p:sp>
    </p:spTree>
    <p:extLst>
      <p:ext uri="{BB962C8B-B14F-4D97-AF65-F5344CB8AC3E}">
        <p14:creationId xmlns:p14="http://schemas.microsoft.com/office/powerpoint/2010/main" val="2827946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0EF88-53AD-4DAE-81E5-442886A59263}"/>
              </a:ext>
            </a:extLst>
          </p:cNvPr>
          <p:cNvSpPr>
            <a:spLocks noGrp="1"/>
          </p:cNvSpPr>
          <p:nvPr>
            <p:ph type="title"/>
          </p:nvPr>
        </p:nvSpPr>
        <p:spPr/>
        <p:txBody>
          <a:bodyPr vert="horz" lIns="68580" tIns="34290" rIns="68580" bIns="34290" rtlCol="0" anchor="t" anchorCtr="0">
            <a:normAutofit/>
          </a:bodyPr>
          <a:lstStyle/>
          <a:p>
            <a:r>
              <a:rPr lang="en-US" sz="3200" dirty="0" err="1">
                <a:latin typeface="Arial Black" panose="020B0A04020102020204" pitchFamily="34" charset="0"/>
              </a:rPr>
              <a:t>Salasanat</a:t>
            </a:r>
            <a:endParaRPr lang="en-US" sz="3200" dirty="0">
              <a:latin typeface="Arial Black" panose="020B0A04020102020204" pitchFamily="34" charset="0"/>
            </a:endParaRPr>
          </a:p>
        </p:txBody>
      </p:sp>
      <p:sp>
        <p:nvSpPr>
          <p:cNvPr id="6" name="Content Placeholder 5">
            <a:extLst>
              <a:ext uri="{FF2B5EF4-FFF2-40B4-BE49-F238E27FC236}">
                <a16:creationId xmlns:a16="http://schemas.microsoft.com/office/drawing/2014/main" id="{8784F914-1DAF-C0AA-8A18-92D3A473FA25}"/>
              </a:ext>
            </a:extLst>
          </p:cNvPr>
          <p:cNvSpPr>
            <a:spLocks noGrp="1"/>
          </p:cNvSpPr>
          <p:nvPr>
            <p:ph idx="1"/>
          </p:nvPr>
        </p:nvSpPr>
        <p:spPr/>
        <p:txBody>
          <a:bodyPr/>
          <a:lstStyle/>
          <a:p>
            <a:r>
              <a:rPr lang="fi-FI" dirty="0"/>
              <a:t>Käytä vahvoja salasanoja ja pidä ne tallessa!</a:t>
            </a:r>
          </a:p>
          <a:p>
            <a:r>
              <a:rPr lang="fi-FI" dirty="0"/>
              <a:t>Vahva salasana on sellainen, jonka arvaamiseen muilla menee mahdollisimman pitkä aika</a:t>
            </a:r>
          </a:p>
          <a:p>
            <a:endParaRPr lang="fi-FI" dirty="0"/>
          </a:p>
          <a:p>
            <a:pPr marL="0" indent="0">
              <a:buNone/>
            </a:pPr>
            <a:r>
              <a:rPr lang="fi-FI" b="1" dirty="0"/>
              <a:t>MUISTA! </a:t>
            </a:r>
          </a:p>
          <a:p>
            <a:r>
              <a:rPr lang="fi-FI" dirty="0"/>
              <a:t>Käytä aina yhtä salasanaa vain yhdessä paikassa, </a:t>
            </a:r>
            <a:br>
              <a:rPr lang="fi-FI" dirty="0"/>
            </a:br>
            <a:r>
              <a:rPr lang="fi-FI" dirty="0"/>
              <a:t>älä yhtä useammassa paikassa!</a:t>
            </a:r>
          </a:p>
          <a:p>
            <a:endParaRPr lang="fi-FI" dirty="0"/>
          </a:p>
        </p:txBody>
      </p:sp>
      <p:sp>
        <p:nvSpPr>
          <p:cNvPr id="3" name="TextBox 2">
            <a:extLst>
              <a:ext uri="{FF2B5EF4-FFF2-40B4-BE49-F238E27FC236}">
                <a16:creationId xmlns:a16="http://schemas.microsoft.com/office/drawing/2014/main" id="{6B02D82E-6258-4C4A-B57A-E174FC445EE3}"/>
              </a:ext>
            </a:extLst>
          </p:cNvPr>
          <p:cNvSpPr txBox="1"/>
          <p:nvPr/>
        </p:nvSpPr>
        <p:spPr>
          <a:xfrm>
            <a:off x="663931" y="3429000"/>
            <a:ext cx="7459038" cy="553998"/>
          </a:xfrm>
          <a:prstGeom prst="rect">
            <a:avLst/>
          </a:prstGeom>
          <a:noFill/>
        </p:spPr>
        <p:txBody>
          <a:bodyPr wrap="square" rtlCol="0">
            <a:spAutoFit/>
          </a:bodyPr>
          <a:lstStyle/>
          <a:p>
            <a:pPr algn="ctr"/>
            <a:br>
              <a:rPr lang="fi-FI" sz="1350" dirty="0"/>
            </a:br>
            <a:endParaRPr lang="en-US" sz="16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32242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0EF88-53AD-4DAE-81E5-442886A59263}"/>
              </a:ext>
            </a:extLst>
          </p:cNvPr>
          <p:cNvSpPr>
            <a:spLocks noGrp="1"/>
          </p:cNvSpPr>
          <p:nvPr>
            <p:ph type="title"/>
          </p:nvPr>
        </p:nvSpPr>
        <p:spPr/>
        <p:txBody>
          <a:bodyPr vert="horz" lIns="68580" tIns="34290" rIns="68580" bIns="34290" rtlCol="0" anchor="t" anchorCtr="0">
            <a:normAutofit/>
          </a:bodyPr>
          <a:lstStyle/>
          <a:p>
            <a:r>
              <a:rPr lang="en-US" sz="3200" dirty="0" err="1">
                <a:latin typeface="Arial Black" panose="020B0A04020102020204" pitchFamily="34" charset="0"/>
              </a:rPr>
              <a:t>Hyvä</a:t>
            </a:r>
            <a:r>
              <a:rPr lang="en-US" sz="3200" dirty="0">
                <a:latin typeface="Arial Black" panose="020B0A04020102020204" pitchFamily="34" charset="0"/>
              </a:rPr>
              <a:t> </a:t>
            </a:r>
            <a:r>
              <a:rPr lang="en-US" sz="3200" dirty="0" err="1">
                <a:latin typeface="Arial Black" panose="020B0A04020102020204" pitchFamily="34" charset="0"/>
              </a:rPr>
              <a:t>salasana</a:t>
            </a:r>
            <a:endParaRPr lang="en-US" sz="3200" dirty="0">
              <a:latin typeface="Arial Black" panose="020B0A04020102020204" pitchFamily="34" charset="0"/>
            </a:endParaRPr>
          </a:p>
        </p:txBody>
      </p:sp>
      <p:sp>
        <p:nvSpPr>
          <p:cNvPr id="6" name="Content Placeholder 5">
            <a:extLst>
              <a:ext uri="{FF2B5EF4-FFF2-40B4-BE49-F238E27FC236}">
                <a16:creationId xmlns:a16="http://schemas.microsoft.com/office/drawing/2014/main" id="{8784F914-1DAF-C0AA-8A18-92D3A473FA25}"/>
              </a:ext>
            </a:extLst>
          </p:cNvPr>
          <p:cNvSpPr>
            <a:spLocks noGrp="1"/>
          </p:cNvSpPr>
          <p:nvPr>
            <p:ph idx="1"/>
          </p:nvPr>
        </p:nvSpPr>
        <p:spPr>
          <a:xfrm>
            <a:off x="2089819" y="1534308"/>
            <a:ext cx="6122365" cy="4140000"/>
          </a:xfrm>
        </p:spPr>
        <p:txBody>
          <a:bodyPr>
            <a:normAutofit fontScale="92500"/>
          </a:bodyPr>
          <a:lstStyle/>
          <a:p>
            <a:r>
              <a:rPr lang="fi-FI" dirty="0"/>
              <a:t>Mahdollisimman pitkä (</a:t>
            </a:r>
            <a:r>
              <a:rPr lang="fi-FI" dirty="0" err="1"/>
              <a:t>väh</a:t>
            </a:r>
            <a:r>
              <a:rPr lang="fi-FI" dirty="0"/>
              <a:t> 14 merkkiä)</a:t>
            </a:r>
          </a:p>
          <a:p>
            <a:r>
              <a:rPr lang="fi-FI" dirty="0"/>
              <a:t>Helppo muistaa</a:t>
            </a:r>
          </a:p>
          <a:p>
            <a:r>
              <a:rPr lang="fi-FI" dirty="0"/>
              <a:t>Sisältää pieniä ja isoja kirjaimia, </a:t>
            </a:r>
            <a:br>
              <a:rPr lang="fi-FI" dirty="0"/>
            </a:br>
            <a:r>
              <a:rPr lang="fi-FI" dirty="0"/>
              <a:t>numeroita ja erikoismerkkejä</a:t>
            </a:r>
          </a:p>
          <a:p>
            <a:r>
              <a:rPr lang="fi-FI" dirty="0"/>
              <a:t>Eri sanoista koostuva salasanalause</a:t>
            </a:r>
          </a:p>
          <a:p>
            <a:endParaRPr lang="fi-FI" sz="1000" dirty="0"/>
          </a:p>
          <a:p>
            <a:r>
              <a:rPr lang="fi-FI" dirty="0"/>
              <a:t>Avaa Ylen salasanakone ja testaa! </a:t>
            </a:r>
            <a:r>
              <a:rPr lang="fi-FI" sz="2400" u="sng" dirty="0">
                <a:solidFill>
                  <a:srgbClr val="0000FF"/>
                </a:solidFill>
                <a:latin typeface="+mj-lt"/>
                <a:ea typeface="Calibri" panose="020F0502020204030204" pitchFamily="34" charset="0"/>
                <a:cs typeface="Times New Roman" panose="02020603050405020304" pitchFamily="18" charset="0"/>
                <a:hlinkClick r:id="rId3"/>
              </a:rPr>
              <a:t>https://yle.fi/aihe/artikkeli/2017/02/01/digitreenit-17-salasanakone-testaa-kuinka-nopeasti-salasana-murretaan</a:t>
            </a:r>
            <a:br>
              <a:rPr lang="en-US" u="sng" dirty="0">
                <a:solidFill>
                  <a:srgbClr val="0000FF"/>
                </a:solidFill>
                <a:latin typeface="+mj-lt"/>
                <a:ea typeface="Calibri" panose="020F0502020204030204" pitchFamily="34" charset="0"/>
                <a:cs typeface="Times New Roman" panose="02020603050405020304" pitchFamily="18" charset="0"/>
              </a:rPr>
            </a:br>
            <a:r>
              <a:rPr lang="fi-FI" sz="1800" dirty="0"/>
              <a:t>Älä käytä omaa salasanaasi</a:t>
            </a:r>
          </a:p>
        </p:txBody>
      </p:sp>
      <p:pic>
        <p:nvPicPr>
          <p:cNvPr id="5" name="Picture 4" descr="A qr code with black dots&#10;&#10;Description automatically generated with low confidence">
            <a:extLst>
              <a:ext uri="{FF2B5EF4-FFF2-40B4-BE49-F238E27FC236}">
                <a16:creationId xmlns:a16="http://schemas.microsoft.com/office/drawing/2014/main" id="{8A19A034-51CE-99B3-840C-9FB602214D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2367" y="1349014"/>
            <a:ext cx="2393495" cy="2393495"/>
          </a:xfrm>
          <a:prstGeom prst="rect">
            <a:avLst/>
          </a:prstGeom>
        </p:spPr>
      </p:pic>
    </p:spTree>
    <p:extLst>
      <p:ext uri="{BB962C8B-B14F-4D97-AF65-F5344CB8AC3E}">
        <p14:creationId xmlns:p14="http://schemas.microsoft.com/office/powerpoint/2010/main" val="28776537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74FB0-F10E-4AF3-A87A-1B6424692702}"/>
              </a:ext>
            </a:extLst>
          </p:cNvPr>
          <p:cNvSpPr>
            <a:spLocks noGrp="1"/>
          </p:cNvSpPr>
          <p:nvPr>
            <p:ph type="title"/>
          </p:nvPr>
        </p:nvSpPr>
        <p:spPr>
          <a:xfrm>
            <a:off x="2098767" y="497816"/>
            <a:ext cx="8238879" cy="1109593"/>
          </a:xfrm>
        </p:spPr>
        <p:txBody>
          <a:bodyPr anchor="b">
            <a:noAutofit/>
          </a:bodyPr>
          <a:lstStyle/>
          <a:p>
            <a:r>
              <a:rPr lang="fi-FI" sz="3000" dirty="0">
                <a:latin typeface="Arial Black" panose="020B0A04020102020204" pitchFamily="34" charset="0"/>
                <a:ea typeface="Times New Roman" panose="02020603050405020304" pitchFamily="18" charset="0"/>
              </a:rPr>
              <a:t>Mobiilitunnistautuminen on vain sinulle!</a:t>
            </a:r>
            <a:endParaRPr lang="en-US" sz="3000" dirty="0">
              <a:latin typeface="Arial Black" panose="020B0A0402010202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F645114-DAA0-4B00-B8CF-6F2EB13C1742}"/>
              </a:ext>
            </a:extLst>
          </p:cNvPr>
          <p:cNvSpPr>
            <a:spLocks noGrp="1"/>
          </p:cNvSpPr>
          <p:nvPr>
            <p:ph idx="1"/>
          </p:nvPr>
        </p:nvSpPr>
        <p:spPr>
          <a:xfrm>
            <a:off x="2097133" y="1843018"/>
            <a:ext cx="7997735" cy="2623325"/>
          </a:xfrm>
        </p:spPr>
        <p:txBody>
          <a:bodyPr>
            <a:noAutofit/>
          </a:bodyPr>
          <a:lstStyle/>
          <a:p>
            <a:r>
              <a:rPr lang="fi-FI" b="1" dirty="0"/>
              <a:t>Älä jaa tunnistautumistietojasi tai salasanojasi kenenkään kanssa</a:t>
            </a:r>
          </a:p>
          <a:p>
            <a:pPr lvl="1">
              <a:buFont typeface="Arial" panose="020B0604020202020204" pitchFamily="34" charset="0"/>
              <a:buChar char="•"/>
            </a:pPr>
            <a:r>
              <a:rPr lang="fi-FI" dirty="0"/>
              <a:t>Esimerkiksi pankkitunnukset</a:t>
            </a:r>
          </a:p>
          <a:p>
            <a:r>
              <a:rPr lang="fi-FI" dirty="0"/>
              <a:t>Älä ota tunnuksista kuvaa, äläkä lähetä niitä netissä (ei esimerkiksi WhatsAppissa)</a:t>
            </a:r>
          </a:p>
          <a:p>
            <a:endParaRPr lang="fi-FI" dirty="0"/>
          </a:p>
          <a:p>
            <a:r>
              <a:rPr lang="fi-FI" dirty="0"/>
              <a:t>Digikaverina tästä on tärkeä muistuttaa myös omia tuettavia </a:t>
            </a:r>
            <a:r>
              <a:rPr lang="fi-FI" dirty="0">
                <a:sym typeface="Wingdings" panose="05000000000000000000" pitchFamily="2" charset="2"/>
              </a:rPr>
              <a:t></a:t>
            </a:r>
            <a:endParaRPr lang="en-US" dirty="0"/>
          </a:p>
        </p:txBody>
      </p:sp>
    </p:spTree>
    <p:extLst>
      <p:ext uri="{BB962C8B-B14F-4D97-AF65-F5344CB8AC3E}">
        <p14:creationId xmlns:p14="http://schemas.microsoft.com/office/powerpoint/2010/main" val="1704088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C02542-5739-46F7-A0DF-09552A21DFE3}"/>
              </a:ext>
            </a:extLst>
          </p:cNvPr>
          <p:cNvSpPr>
            <a:spLocks noGrp="1"/>
          </p:cNvSpPr>
          <p:nvPr>
            <p:ph idx="1"/>
          </p:nvPr>
        </p:nvSpPr>
        <p:spPr>
          <a:xfrm>
            <a:off x="2064000" y="1309140"/>
            <a:ext cx="8316617" cy="4662541"/>
          </a:xfrm>
        </p:spPr>
        <p:txBody>
          <a:bodyPr anchor="ctr">
            <a:normAutofit/>
          </a:bodyPr>
          <a:lstStyle/>
          <a:p>
            <a:r>
              <a:rPr lang="fi-FI" dirty="0">
                <a:cs typeface="Calibri" panose="020F0502020204030204" pitchFamily="34" charset="0"/>
              </a:rPr>
              <a:t>Julkaise verkossa vain sellaista, minkä voisit sanoa kasvotusten </a:t>
            </a:r>
          </a:p>
          <a:p>
            <a:r>
              <a:rPr lang="fi-FI" dirty="0">
                <a:cs typeface="Calibri" panose="020F0502020204030204" pitchFamily="34" charset="0"/>
              </a:rPr>
              <a:t>Mieti, mihin palveluihin jaat koko nimesi, osoitteesi tai puhelinnumerosi</a:t>
            </a:r>
          </a:p>
          <a:p>
            <a:r>
              <a:rPr lang="fi-FI" dirty="0">
                <a:ea typeface="Calibri" panose="020F0502020204030204" pitchFamily="34" charset="0"/>
                <a:cs typeface="Calibri" panose="020F0502020204030204" pitchFamily="34" charset="0"/>
              </a:rPr>
              <a:t>Kysy lupa kuvan julkaisuun kaikilta, jotka näkyvät kuvassa</a:t>
            </a:r>
          </a:p>
          <a:p>
            <a:r>
              <a:rPr lang="fi-FI" dirty="0">
                <a:cs typeface="Calibri" panose="020F0502020204030204" pitchFamily="34" charset="0"/>
              </a:rPr>
              <a:t>Älä paljasta liikaa tietoja elämästäsi tai olinpaikastasi tuntemattomille</a:t>
            </a:r>
            <a:br>
              <a:rPr lang="fi-FI" dirty="0">
                <a:cs typeface="Calibri" panose="020F0502020204030204" pitchFamily="34" charset="0"/>
              </a:rPr>
            </a:br>
            <a:br>
              <a:rPr lang="fi-FI" dirty="0">
                <a:cs typeface="Calibri" panose="020F0502020204030204" pitchFamily="34" charset="0"/>
              </a:rPr>
            </a:br>
            <a:r>
              <a:rPr lang="fi-FI" sz="2400" b="1" dirty="0">
                <a:cs typeface="Calibri" panose="020F0502020204030204" pitchFamily="34" charset="0"/>
                <a:sym typeface="Wingdings" panose="05000000000000000000" pitchFamily="2" charset="2"/>
              </a:rPr>
              <a:t>HUOM! </a:t>
            </a:r>
            <a:r>
              <a:rPr lang="fi-FI" sz="2400" dirty="0">
                <a:cs typeface="Calibri" panose="020F0502020204030204" pitchFamily="34" charset="0"/>
              </a:rPr>
              <a:t>Tiedon poistaminen netistä ei välttämättä ole mahdollista</a:t>
            </a:r>
            <a:endParaRPr lang="en-US" sz="2400" dirty="0">
              <a:ea typeface="Calibri" panose="020F0502020204030204" pitchFamily="34" charset="0"/>
              <a:cs typeface="Calibri" panose="020F0502020204030204" pitchFamily="34" charset="0"/>
            </a:endParaRPr>
          </a:p>
        </p:txBody>
      </p:sp>
      <p:sp>
        <p:nvSpPr>
          <p:cNvPr id="5" name="Title 4">
            <a:extLst>
              <a:ext uri="{FF2B5EF4-FFF2-40B4-BE49-F238E27FC236}">
                <a16:creationId xmlns:a16="http://schemas.microsoft.com/office/drawing/2014/main" id="{C4B52E78-1D40-1C6E-6D93-D99CD791F1AE}"/>
              </a:ext>
            </a:extLst>
          </p:cNvPr>
          <p:cNvSpPr>
            <a:spLocks noGrp="1"/>
          </p:cNvSpPr>
          <p:nvPr>
            <p:ph type="title"/>
          </p:nvPr>
        </p:nvSpPr>
        <p:spPr/>
        <p:txBody>
          <a:bodyPr/>
          <a:lstStyle/>
          <a:p>
            <a:r>
              <a:rPr lang="fi-FI" dirty="0">
                <a:effectLst/>
                <a:latin typeface="Arial Black" panose="020B0A04020102020204" pitchFamily="34" charset="0"/>
                <a:ea typeface="Calibri" panose="020F0502020204030204" pitchFamily="34" charset="0"/>
                <a:cs typeface="Calibri" panose="020F0502020204030204" pitchFamily="34" charset="0"/>
              </a:rPr>
              <a:t>Mieti, mitä tietoja julkaiset</a:t>
            </a:r>
            <a:endParaRPr lang="fi-FI" dirty="0"/>
          </a:p>
        </p:txBody>
      </p:sp>
    </p:spTree>
    <p:extLst>
      <p:ext uri="{BB962C8B-B14F-4D97-AF65-F5344CB8AC3E}">
        <p14:creationId xmlns:p14="http://schemas.microsoft.com/office/powerpoint/2010/main" val="16879713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CC6F7E-9012-9A66-D042-8FCA0BBA2EBD}"/>
              </a:ext>
            </a:extLst>
          </p:cNvPr>
          <p:cNvSpPr>
            <a:spLocks noGrp="1"/>
          </p:cNvSpPr>
          <p:nvPr>
            <p:ph type="title"/>
          </p:nvPr>
        </p:nvSpPr>
        <p:spPr/>
        <p:txBody>
          <a:bodyPr/>
          <a:lstStyle/>
          <a:p>
            <a:r>
              <a:rPr lang="fi-FI" dirty="0">
                <a:latin typeface="Arial Black" panose="020B0A04020102020204" pitchFamily="34" charset="0"/>
              </a:rPr>
              <a:t>Ennen kuin klikkaat, mieti </a:t>
            </a:r>
          </a:p>
        </p:txBody>
      </p:sp>
      <p:graphicFrame>
        <p:nvGraphicFramePr>
          <p:cNvPr id="5" name="Content Placeholder 2" descr="Mitä julkaiset, mihin ja kenelle">
            <a:extLst>
              <a:ext uri="{FF2B5EF4-FFF2-40B4-BE49-F238E27FC236}">
                <a16:creationId xmlns:a16="http://schemas.microsoft.com/office/drawing/2014/main" id="{1010623A-684C-4974-8C8B-E4EDB16BDC05}"/>
              </a:ext>
            </a:extLst>
          </p:cNvPr>
          <p:cNvGraphicFramePr>
            <a:graphicFrameLocks noGrp="1"/>
          </p:cNvGraphicFramePr>
          <p:nvPr>
            <p:ph idx="4294967295"/>
          </p:nvPr>
        </p:nvGraphicFramePr>
        <p:xfrm>
          <a:off x="2064000" y="1694880"/>
          <a:ext cx="7618412" cy="3924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07297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BA9B-D67B-941D-3C7E-5A05532E3049}"/>
              </a:ext>
            </a:extLst>
          </p:cNvPr>
          <p:cNvSpPr>
            <a:spLocks noGrp="1"/>
          </p:cNvSpPr>
          <p:nvPr>
            <p:ph type="title"/>
          </p:nvPr>
        </p:nvSpPr>
        <p:spPr/>
        <p:txBody>
          <a:bodyPr/>
          <a:lstStyle/>
          <a:p>
            <a:r>
              <a:rPr lang="fi-FI" dirty="0">
                <a:latin typeface="Arial Black" panose="020B0A04020102020204" pitchFamily="34" charset="0"/>
              </a:rPr>
              <a:t>Pilvipalveluiden kautta voit jakaa ja varmuuskopioida tietoja </a:t>
            </a:r>
          </a:p>
        </p:txBody>
      </p:sp>
      <p:sp>
        <p:nvSpPr>
          <p:cNvPr id="8" name="Content Placeholder 7">
            <a:extLst>
              <a:ext uri="{FF2B5EF4-FFF2-40B4-BE49-F238E27FC236}">
                <a16:creationId xmlns:a16="http://schemas.microsoft.com/office/drawing/2014/main" id="{963C3C41-CCB0-A524-2CD1-C53CE6E8CBB6}"/>
              </a:ext>
            </a:extLst>
          </p:cNvPr>
          <p:cNvSpPr>
            <a:spLocks noGrp="1"/>
          </p:cNvSpPr>
          <p:nvPr>
            <p:ph sz="half" idx="2"/>
          </p:nvPr>
        </p:nvSpPr>
        <p:spPr>
          <a:xfrm>
            <a:off x="5586550" y="1885376"/>
            <a:ext cx="4545651" cy="4198624"/>
          </a:xfrm>
        </p:spPr>
        <p:txBody>
          <a:bodyPr>
            <a:normAutofit lnSpcReduction="10000"/>
          </a:bodyPr>
          <a:lstStyle/>
          <a:p>
            <a:pPr algn="l"/>
            <a:r>
              <a:rPr lang="fi-FI" b="0" i="0" dirty="0">
                <a:solidFill>
                  <a:srgbClr val="131415"/>
                </a:solidFill>
                <a:effectLst/>
                <a:latin typeface="Open Sans" panose="020B0606030504020204" pitchFamily="34" charset="0"/>
              </a:rPr>
              <a:t>Pilvipalveluissa on enemmän </a:t>
            </a:r>
            <a:r>
              <a:rPr lang="fi-FI" b="1" i="0" dirty="0">
                <a:solidFill>
                  <a:srgbClr val="131415"/>
                </a:solidFill>
                <a:effectLst/>
                <a:latin typeface="Open Sans" panose="020B0606030504020204" pitchFamily="34" charset="0"/>
              </a:rPr>
              <a:t>säilytystilaa</a:t>
            </a:r>
            <a:r>
              <a:rPr lang="fi-FI" b="0" i="0" dirty="0">
                <a:solidFill>
                  <a:srgbClr val="131415"/>
                </a:solidFill>
                <a:effectLst/>
                <a:latin typeface="Open Sans" panose="020B0606030504020204" pitchFamily="34" charset="0"/>
              </a:rPr>
              <a:t> kuin omalla laitteellasi. </a:t>
            </a:r>
          </a:p>
          <a:p>
            <a:pPr algn="l"/>
            <a:r>
              <a:rPr lang="fi-FI" b="0" i="0" dirty="0">
                <a:solidFill>
                  <a:srgbClr val="131415"/>
                </a:solidFill>
                <a:effectLst/>
                <a:latin typeface="Open Sans" panose="020B0606030504020204" pitchFamily="34" charset="0"/>
              </a:rPr>
              <a:t>Pilvipalveluihin voit </a:t>
            </a:r>
            <a:r>
              <a:rPr lang="fi-FI" b="1" i="0" dirty="0">
                <a:solidFill>
                  <a:srgbClr val="131415"/>
                </a:solidFill>
                <a:effectLst/>
                <a:latin typeface="Open Sans" panose="020B0606030504020204" pitchFamily="34" charset="0"/>
              </a:rPr>
              <a:t>varmuuskopioida</a:t>
            </a:r>
            <a:r>
              <a:rPr lang="fi-FI" b="0" i="0" dirty="0">
                <a:solidFill>
                  <a:srgbClr val="131415"/>
                </a:solidFill>
                <a:effectLst/>
                <a:latin typeface="Open Sans" panose="020B0606030504020204" pitchFamily="34" charset="0"/>
              </a:rPr>
              <a:t> </a:t>
            </a:r>
            <a:br>
              <a:rPr lang="fi-FI" b="0" i="0" dirty="0">
                <a:solidFill>
                  <a:srgbClr val="131415"/>
                </a:solidFill>
                <a:effectLst/>
                <a:latin typeface="Open Sans" panose="020B0606030504020204" pitchFamily="34" charset="0"/>
              </a:rPr>
            </a:br>
            <a:r>
              <a:rPr lang="fi-FI" b="0" i="0" dirty="0">
                <a:solidFill>
                  <a:srgbClr val="131415"/>
                </a:solidFill>
                <a:effectLst/>
                <a:latin typeface="Open Sans" panose="020B0606030504020204" pitchFamily="34" charset="0"/>
              </a:rPr>
              <a:t>laitteesi tiedot siltä varalta, että se hajoaa tai katoaa. </a:t>
            </a:r>
          </a:p>
          <a:p>
            <a:pPr algn="l"/>
            <a:r>
              <a:rPr lang="fi-FI" dirty="0">
                <a:solidFill>
                  <a:srgbClr val="131415"/>
                </a:solidFill>
                <a:latin typeface="Open Sans" panose="020B0606030504020204" pitchFamily="34" charset="0"/>
              </a:rPr>
              <a:t>Pilvipalveluiden kautta voit jakaa esim. kuvia niille, joihin voit luottaa. </a:t>
            </a:r>
            <a:endParaRPr lang="fi-FI" dirty="0"/>
          </a:p>
        </p:txBody>
      </p:sp>
      <p:sp>
        <p:nvSpPr>
          <p:cNvPr id="4" name="Slide Number Placeholder 3">
            <a:extLst>
              <a:ext uri="{FF2B5EF4-FFF2-40B4-BE49-F238E27FC236}">
                <a16:creationId xmlns:a16="http://schemas.microsoft.com/office/drawing/2014/main" id="{60C3AC84-D3BB-834F-F54B-DC9052C4147E}"/>
              </a:ext>
            </a:extLst>
          </p:cNvPr>
          <p:cNvSpPr>
            <a:spLocks noGrp="1"/>
          </p:cNvSpPr>
          <p:nvPr>
            <p:ph type="sldNum" sz="quarter" idx="12"/>
          </p:nvPr>
        </p:nvSpPr>
        <p:spPr/>
        <p:txBody>
          <a:bodyPr/>
          <a:lstStyle/>
          <a:p>
            <a:fld id="{2A4837A0-F8B5-40DF-B7A3-2778985E9851}" type="slidenum">
              <a:rPr lang="fi-FI" smtClean="0"/>
              <a:pPr/>
              <a:t>48</a:t>
            </a:fld>
            <a:endParaRPr lang="fi-FI"/>
          </a:p>
        </p:txBody>
      </p:sp>
      <p:pic>
        <p:nvPicPr>
          <p:cNvPr id="10" name="Content Placeholder 9" descr="A picture containing clothing, drawing, clipart, illustration&#10;&#10;Description automatically generated">
            <a:extLst>
              <a:ext uri="{FF2B5EF4-FFF2-40B4-BE49-F238E27FC236}">
                <a16:creationId xmlns:a16="http://schemas.microsoft.com/office/drawing/2014/main" id="{7E19CB2C-03D8-E8A0-5100-DEDA8442FE9F}"/>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059800" y="1885377"/>
            <a:ext cx="3418296" cy="3657247"/>
          </a:xfrm>
        </p:spPr>
      </p:pic>
    </p:spTree>
    <p:extLst>
      <p:ext uri="{BB962C8B-B14F-4D97-AF65-F5344CB8AC3E}">
        <p14:creationId xmlns:p14="http://schemas.microsoft.com/office/powerpoint/2010/main" val="11953008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F6AF2-11D5-4FC5-A932-B9E045177D80}"/>
              </a:ext>
            </a:extLst>
          </p:cNvPr>
          <p:cNvSpPr>
            <a:spLocks noGrp="1"/>
          </p:cNvSpPr>
          <p:nvPr>
            <p:ph type="title"/>
          </p:nvPr>
        </p:nvSpPr>
        <p:spPr>
          <a:xfrm>
            <a:off x="2095500" y="591407"/>
            <a:ext cx="7010829" cy="601038"/>
          </a:xfrm>
        </p:spPr>
        <p:txBody>
          <a:bodyPr>
            <a:normAutofit fontScale="90000"/>
          </a:bodyPr>
          <a:lstStyle/>
          <a:p>
            <a:r>
              <a:rPr lang="fi-FI" dirty="0">
                <a:latin typeface="Arial Black" panose="020B0A04020102020204" pitchFamily="34" charset="0"/>
              </a:rPr>
              <a:t>Hyviä toimintatapoja: Tarkista </a:t>
            </a:r>
            <a:endParaRPr lang="en-US" dirty="0">
              <a:latin typeface="Arial Black" panose="020B0A04020102020204" pitchFamily="34" charset="0"/>
            </a:endParaRPr>
          </a:p>
        </p:txBody>
      </p:sp>
      <p:sp>
        <p:nvSpPr>
          <p:cNvPr id="5" name="Content Placeholder 4">
            <a:extLst>
              <a:ext uri="{FF2B5EF4-FFF2-40B4-BE49-F238E27FC236}">
                <a16:creationId xmlns:a16="http://schemas.microsoft.com/office/drawing/2014/main" id="{4510F10C-37AA-2621-5234-0267CE0E2F6B}"/>
              </a:ext>
            </a:extLst>
          </p:cNvPr>
          <p:cNvSpPr>
            <a:spLocks noGrp="1"/>
          </p:cNvSpPr>
          <p:nvPr>
            <p:ph idx="1"/>
          </p:nvPr>
        </p:nvSpPr>
        <p:spPr>
          <a:xfrm>
            <a:off x="2095499" y="1359000"/>
            <a:ext cx="8064000" cy="4140000"/>
          </a:xfrm>
        </p:spPr>
        <p:txBody>
          <a:bodyPr>
            <a:normAutofit fontScale="85000" lnSpcReduction="20000"/>
          </a:bodyPr>
          <a:lstStyle/>
          <a:p>
            <a:r>
              <a:rPr lang="fi-FI" dirty="0"/>
              <a:t>Kukaan luotettava toimija ei pyydä käyttäjätunnuksia tai salasanaasi!</a:t>
            </a:r>
          </a:p>
          <a:p>
            <a:r>
              <a:rPr lang="fi-FI" dirty="0"/>
              <a:t>Älä klikkaa tai syötä tietojasi, jos sinua pyydetään kirjautumaan verkkopankkiisi tai sähköpostiisi viestissä olevan linkin kautta</a:t>
            </a:r>
          </a:p>
          <a:p>
            <a:r>
              <a:rPr lang="fi-FI" dirty="0"/>
              <a:t>Älä kirjaudu sähköisiin palveluihin hakukoneiden tuloksien kautta</a:t>
            </a:r>
          </a:p>
          <a:p>
            <a:pPr lvl="1"/>
            <a:r>
              <a:rPr lang="fi-FI" dirty="0"/>
              <a:t>Kirjoita osoite suoraan selaimen osoiteriville</a:t>
            </a:r>
          </a:p>
          <a:p>
            <a:pPr lvl="1"/>
            <a:r>
              <a:rPr lang="fi-FI" dirty="0"/>
              <a:t>Viranomaispalveluihin tunnistautuminen </a:t>
            </a:r>
            <a:br>
              <a:rPr lang="fi-FI" dirty="0"/>
            </a:br>
            <a:r>
              <a:rPr lang="fi-FI" dirty="0"/>
              <a:t>suomi.fi –palvelun kautta</a:t>
            </a:r>
          </a:p>
          <a:p>
            <a:pPr lvl="1"/>
            <a:r>
              <a:rPr lang="fi-FI" dirty="0"/>
              <a:t>Luotettavat sivut voi lisätä kirjanmerkkeihin/kirjanmerkkipalkkiin</a:t>
            </a:r>
          </a:p>
          <a:p>
            <a:r>
              <a:rPr lang="fi-FI" dirty="0"/>
              <a:t>Tarkasta selaimen kohdeosoite </a:t>
            </a:r>
          </a:p>
          <a:p>
            <a:pPr lvl="1"/>
            <a:r>
              <a:rPr lang="fi-FI" dirty="0"/>
              <a:t>Esim. nordea.fi vs. noreda.fi</a:t>
            </a:r>
          </a:p>
          <a:p>
            <a:endParaRPr lang="fi-FI" dirty="0"/>
          </a:p>
        </p:txBody>
      </p:sp>
    </p:spTree>
    <p:extLst>
      <p:ext uri="{BB962C8B-B14F-4D97-AF65-F5344CB8AC3E}">
        <p14:creationId xmlns:p14="http://schemas.microsoft.com/office/powerpoint/2010/main" val="2774451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8CE07D4-2800-4424-A174-E210D0B6ACEA}"/>
              </a:ext>
            </a:extLst>
          </p:cNvPr>
          <p:cNvSpPr>
            <a:spLocks noGrp="1"/>
          </p:cNvSpPr>
          <p:nvPr>
            <p:ph type="title"/>
          </p:nvPr>
        </p:nvSpPr>
        <p:spPr>
          <a:xfrm>
            <a:off x="2090694" y="733692"/>
            <a:ext cx="8064000" cy="900000"/>
          </a:xfrm>
        </p:spPr>
        <p:txBody>
          <a:bodyPr>
            <a:normAutofit fontScale="90000"/>
          </a:bodyPr>
          <a:lstStyle/>
          <a:p>
            <a:r>
              <a:rPr lang="fi-FI" b="1">
                <a:latin typeface="Arial Black" panose="020B0A04020102020204" pitchFamily="34" charset="0"/>
                <a:cs typeface="Calibri" panose="020F0502020204030204" pitchFamily="34" charset="0"/>
              </a:rPr>
              <a:t>Digikaveri on vertainen digitukija</a:t>
            </a:r>
          </a:p>
        </p:txBody>
      </p:sp>
      <p:sp>
        <p:nvSpPr>
          <p:cNvPr id="8" name="Tekstin paikkamerkki 7">
            <a:extLst>
              <a:ext uri="{FF2B5EF4-FFF2-40B4-BE49-F238E27FC236}">
                <a16:creationId xmlns:a16="http://schemas.microsoft.com/office/drawing/2014/main" id="{927348C6-3B74-45E1-9D3C-15E33FC0505A}"/>
              </a:ext>
            </a:extLst>
          </p:cNvPr>
          <p:cNvSpPr>
            <a:spLocks noGrp="1"/>
          </p:cNvSpPr>
          <p:nvPr>
            <p:ph idx="1"/>
          </p:nvPr>
        </p:nvSpPr>
        <p:spPr>
          <a:xfrm>
            <a:off x="1102360" y="2323465"/>
            <a:ext cx="10515600" cy="4351338"/>
          </a:xfrm>
        </p:spPr>
        <p:txBody>
          <a:bodyPr/>
          <a:lstStyle/>
          <a:p>
            <a:pPr marL="457200" lvl="1" indent="0">
              <a:buNone/>
            </a:pPr>
            <a:r>
              <a:rPr lang="fi-FI" dirty="0">
                <a:cs typeface="Calibri"/>
              </a:rPr>
              <a:t>Digikaveri ei ole ammattilainen tai opettaja vaan vertainen. </a:t>
            </a:r>
          </a:p>
          <a:p>
            <a:pPr marL="457200" lvl="1" indent="0">
              <a:buNone/>
            </a:pPr>
            <a:r>
              <a:rPr lang="fi-FI" dirty="0">
                <a:cs typeface="Calibri"/>
              </a:rPr>
              <a:t>Hänellä on</a:t>
            </a:r>
          </a:p>
          <a:p>
            <a:pPr lvl="1">
              <a:buFont typeface="Arial" panose="020B0604020202020204" pitchFamily="34" charset="0"/>
              <a:buChar char="•"/>
            </a:pPr>
            <a:r>
              <a:rPr lang="fi-FI" dirty="0">
                <a:cs typeface="Calibri"/>
              </a:rPr>
              <a:t>joitakin digitaitoja, mutta kaikkea ei tarvitse osata</a:t>
            </a:r>
          </a:p>
          <a:p>
            <a:pPr lvl="1">
              <a:buFont typeface="Arial" panose="020B0604020202020204" pitchFamily="34" charset="0"/>
              <a:buChar char="•"/>
            </a:pPr>
            <a:r>
              <a:rPr lang="fi-FI" dirty="0">
                <a:cs typeface="Calibri"/>
              </a:rPr>
              <a:t>kokemusta digitaalisten palveluiden tai laitteiden haasteista</a:t>
            </a:r>
          </a:p>
          <a:p>
            <a:pPr lvl="1">
              <a:buFont typeface="Arial" panose="020B0604020202020204" pitchFamily="34" charset="0"/>
              <a:buChar char="•"/>
            </a:pPr>
            <a:r>
              <a:rPr lang="fi-FI" dirty="0">
                <a:cs typeface="Calibri"/>
              </a:rPr>
              <a:t>uteliaisuutta</a:t>
            </a:r>
            <a:r>
              <a:rPr lang="fi-FI" dirty="0"/>
              <a:t> kokeilla ja oppia lisää</a:t>
            </a:r>
          </a:p>
          <a:p>
            <a:pPr lvl="1">
              <a:buFont typeface="Arial" panose="020B0604020202020204" pitchFamily="34" charset="0"/>
              <a:buChar char="•"/>
            </a:pPr>
            <a:r>
              <a:rPr lang="fi-FI" dirty="0">
                <a:cs typeface="Calibri"/>
              </a:rPr>
              <a:t>halua auttaa vertaisena ja etsiä ratkaisuja yhdessä</a:t>
            </a:r>
          </a:p>
          <a:p>
            <a:pPr lvl="1">
              <a:buFont typeface="Arial" panose="020B0604020202020204" pitchFamily="34" charset="0"/>
              <a:buChar char="•"/>
            </a:pPr>
            <a:r>
              <a:rPr lang="fi-FI" dirty="0">
                <a:cs typeface="Calibri"/>
              </a:rPr>
              <a:t>kykyä kohdata ja ymmärtää erilaisia oppijoita.</a:t>
            </a:r>
          </a:p>
          <a:p>
            <a:pPr lvl="1">
              <a:buFont typeface="Arial" panose="020B0604020202020204" pitchFamily="34" charset="0"/>
              <a:buChar char="•"/>
            </a:pPr>
            <a:endParaRPr lang="fi-FI" dirty="0">
              <a:cs typeface="Calibri"/>
            </a:endParaRPr>
          </a:p>
          <a:p>
            <a:pPr marL="457200" lvl="1" indent="0">
              <a:buNone/>
            </a:pPr>
            <a:r>
              <a:rPr lang="fi-FI" dirty="0">
                <a:cs typeface="Calibri"/>
              </a:rPr>
              <a:t>Digikaveri on siellä, missä digitukea kaivataan.</a:t>
            </a:r>
          </a:p>
          <a:p>
            <a:pPr marL="457200" lvl="1" indent="0">
              <a:buNone/>
            </a:pPr>
            <a:endParaRPr lang="fi-FI" dirty="0"/>
          </a:p>
        </p:txBody>
      </p:sp>
    </p:spTree>
    <p:extLst>
      <p:ext uri="{BB962C8B-B14F-4D97-AF65-F5344CB8AC3E}">
        <p14:creationId xmlns:p14="http://schemas.microsoft.com/office/powerpoint/2010/main" val="29145498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F6AF2-11D5-4FC5-A932-B9E045177D80}"/>
              </a:ext>
            </a:extLst>
          </p:cNvPr>
          <p:cNvSpPr>
            <a:spLocks noGrp="1"/>
          </p:cNvSpPr>
          <p:nvPr>
            <p:ph type="title"/>
          </p:nvPr>
        </p:nvSpPr>
        <p:spPr>
          <a:xfrm>
            <a:off x="2095499" y="591407"/>
            <a:ext cx="8285118" cy="601038"/>
          </a:xfrm>
        </p:spPr>
        <p:txBody>
          <a:bodyPr>
            <a:normAutofit fontScale="90000"/>
          </a:bodyPr>
          <a:lstStyle/>
          <a:p>
            <a:r>
              <a:rPr lang="fi-FI" dirty="0">
                <a:latin typeface="Arial Black" panose="020B0A04020102020204" pitchFamily="34" charset="0"/>
              </a:rPr>
              <a:t>Hyviä toimintatapoja: Varmista</a:t>
            </a:r>
            <a:endParaRPr lang="en-US" dirty="0">
              <a:latin typeface="Arial Black" panose="020B0A04020102020204" pitchFamily="34" charset="0"/>
            </a:endParaRPr>
          </a:p>
        </p:txBody>
      </p:sp>
      <p:sp>
        <p:nvSpPr>
          <p:cNvPr id="5" name="Content Placeholder 4">
            <a:extLst>
              <a:ext uri="{FF2B5EF4-FFF2-40B4-BE49-F238E27FC236}">
                <a16:creationId xmlns:a16="http://schemas.microsoft.com/office/drawing/2014/main" id="{4510F10C-37AA-2621-5234-0267CE0E2F6B}"/>
              </a:ext>
            </a:extLst>
          </p:cNvPr>
          <p:cNvSpPr>
            <a:spLocks noGrp="1"/>
          </p:cNvSpPr>
          <p:nvPr>
            <p:ph idx="1"/>
          </p:nvPr>
        </p:nvSpPr>
        <p:spPr>
          <a:xfrm>
            <a:off x="2095499" y="1502692"/>
            <a:ext cx="8572501" cy="4140000"/>
          </a:xfrm>
        </p:spPr>
        <p:txBody>
          <a:bodyPr>
            <a:normAutofit lnSpcReduction="10000"/>
          </a:bodyPr>
          <a:lstStyle/>
          <a:p>
            <a:r>
              <a:rPr lang="fi-FI" dirty="0"/>
              <a:t>Älä luota sokeasti sähköpostin tai tekstiviestin lähettäjätietoihin tai esim. verkkokauppoihin</a:t>
            </a:r>
          </a:p>
          <a:p>
            <a:r>
              <a:rPr lang="fi-FI" dirty="0"/>
              <a:t>Osoite voi olla väärennetty, sähköpostin lähettäjän tietokoneeseen on voitu murtautua tai hänen sähköpostisalasanansa on voitu arvata </a:t>
            </a:r>
          </a:p>
          <a:p>
            <a:r>
              <a:rPr lang="fi-FI" dirty="0"/>
              <a:t>Jos saat viestin, joka herättää epäilyksesi, </a:t>
            </a:r>
            <a:br>
              <a:rPr lang="fi-FI" dirty="0"/>
            </a:br>
            <a:r>
              <a:rPr lang="fi-FI" b="1" dirty="0"/>
              <a:t>varmista</a:t>
            </a:r>
            <a:r>
              <a:rPr lang="fi-FI" dirty="0"/>
              <a:t> asia suoraan henkilöltä, </a:t>
            </a:r>
            <a:br>
              <a:rPr lang="fi-FI" dirty="0"/>
            </a:br>
            <a:r>
              <a:rPr lang="fi-FI" dirty="0"/>
              <a:t>jonka nimissä viesti on tullut</a:t>
            </a:r>
          </a:p>
          <a:p>
            <a:r>
              <a:rPr lang="fi-FI" sz="2400" dirty="0">
                <a:latin typeface="Arial  "/>
                <a:cs typeface="Calibri" panose="020F0502020204030204" pitchFamily="34" charset="0"/>
              </a:rPr>
              <a:t>Verkkokaupan luotettavuutta voi arvioida esim. </a:t>
            </a:r>
            <a:r>
              <a:rPr lang="en-US" sz="2400" dirty="0">
                <a:hlinkClick r:id="rId2"/>
              </a:rPr>
              <a:t>https://www.scamadviser.com/</a:t>
            </a:r>
            <a:r>
              <a:rPr lang="fi-FI" sz="2400" dirty="0"/>
              <a:t> </a:t>
            </a:r>
            <a:endParaRPr lang="en-US" sz="2400" dirty="0"/>
          </a:p>
          <a:p>
            <a:endParaRPr lang="fi-FI" dirty="0"/>
          </a:p>
          <a:p>
            <a:endParaRPr lang="fi-FI" dirty="0"/>
          </a:p>
        </p:txBody>
      </p:sp>
    </p:spTree>
    <p:extLst>
      <p:ext uri="{BB962C8B-B14F-4D97-AF65-F5344CB8AC3E}">
        <p14:creationId xmlns:p14="http://schemas.microsoft.com/office/powerpoint/2010/main" val="11024863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BA9B-D67B-941D-3C7E-5A05532E3049}"/>
              </a:ext>
            </a:extLst>
          </p:cNvPr>
          <p:cNvSpPr>
            <a:spLocks noGrp="1"/>
          </p:cNvSpPr>
          <p:nvPr>
            <p:ph type="title"/>
          </p:nvPr>
        </p:nvSpPr>
        <p:spPr/>
        <p:txBody>
          <a:bodyPr/>
          <a:lstStyle/>
          <a:p>
            <a:r>
              <a:rPr lang="fi-FI" dirty="0">
                <a:latin typeface="Arial Black" panose="020B0A04020102020204" pitchFamily="34" charset="0"/>
              </a:rPr>
              <a:t>Hyviä toimintatapoja: </a:t>
            </a:r>
            <a:br>
              <a:rPr lang="fi-FI" dirty="0">
                <a:latin typeface="Arial Black" panose="020B0A04020102020204" pitchFamily="34" charset="0"/>
              </a:rPr>
            </a:br>
            <a:r>
              <a:rPr lang="fi-FI" dirty="0">
                <a:latin typeface="Arial Black" panose="020B0A04020102020204" pitchFamily="34" charset="0"/>
              </a:rPr>
              <a:t>Monivaiheinen tunnistautuminen </a:t>
            </a:r>
          </a:p>
        </p:txBody>
      </p:sp>
      <p:pic>
        <p:nvPicPr>
          <p:cNvPr id="7" name="Content Placeholder 6" descr="A comic strip of a person&#10;&#10;Description automatically generated with low confidence">
            <a:extLst>
              <a:ext uri="{FF2B5EF4-FFF2-40B4-BE49-F238E27FC236}">
                <a16:creationId xmlns:a16="http://schemas.microsoft.com/office/drawing/2014/main" id="{6B5CFBCA-C47F-3C90-20F6-0C9921AFDCC2}"/>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063750" y="1675536"/>
            <a:ext cx="3924300" cy="4316555"/>
          </a:xfrm>
        </p:spPr>
      </p:pic>
      <p:sp>
        <p:nvSpPr>
          <p:cNvPr id="8" name="Content Placeholder 7">
            <a:extLst>
              <a:ext uri="{FF2B5EF4-FFF2-40B4-BE49-F238E27FC236}">
                <a16:creationId xmlns:a16="http://schemas.microsoft.com/office/drawing/2014/main" id="{963C3C41-CCB0-A524-2CD1-C53CE6E8CBB6}"/>
              </a:ext>
            </a:extLst>
          </p:cNvPr>
          <p:cNvSpPr>
            <a:spLocks noGrp="1"/>
          </p:cNvSpPr>
          <p:nvPr>
            <p:ph sz="half" idx="2"/>
          </p:nvPr>
        </p:nvSpPr>
        <p:spPr>
          <a:xfrm>
            <a:off x="5625738" y="1584000"/>
            <a:ext cx="4506463" cy="4500000"/>
          </a:xfrm>
        </p:spPr>
        <p:txBody>
          <a:bodyPr/>
          <a:lstStyle/>
          <a:p>
            <a:pPr lvl="1">
              <a:buFont typeface="Arial" panose="020B0604020202020204" pitchFamily="34" charset="0"/>
              <a:buChar char="•"/>
            </a:pPr>
            <a:r>
              <a:rPr lang="fi-FI" dirty="0"/>
              <a:t>Pyytää tunnistautumista toisella laitteella – varmistaa, että käyttäjä olet sinä</a:t>
            </a:r>
          </a:p>
          <a:p>
            <a:pPr lvl="1">
              <a:buFont typeface="Arial" panose="020B0604020202020204" pitchFamily="34" charset="0"/>
              <a:buChar char="•"/>
            </a:pPr>
            <a:r>
              <a:rPr lang="fi-FI" dirty="0"/>
              <a:t>Ehkäisee tunnusten väärinkäyttöä, </a:t>
            </a:r>
            <a:br>
              <a:rPr lang="fi-FI" dirty="0"/>
            </a:br>
            <a:r>
              <a:rPr lang="fi-FI" dirty="0"/>
              <a:t>vaikka salasana olisikin vuotanut vääriin käsiin </a:t>
            </a:r>
          </a:p>
          <a:p>
            <a:endParaRPr lang="fi-FI" dirty="0"/>
          </a:p>
        </p:txBody>
      </p:sp>
      <p:sp>
        <p:nvSpPr>
          <p:cNvPr id="4" name="Slide Number Placeholder 3">
            <a:extLst>
              <a:ext uri="{FF2B5EF4-FFF2-40B4-BE49-F238E27FC236}">
                <a16:creationId xmlns:a16="http://schemas.microsoft.com/office/drawing/2014/main" id="{60C3AC84-D3BB-834F-F54B-DC9052C4147E}"/>
              </a:ext>
            </a:extLst>
          </p:cNvPr>
          <p:cNvSpPr>
            <a:spLocks noGrp="1"/>
          </p:cNvSpPr>
          <p:nvPr>
            <p:ph type="sldNum" sz="quarter" idx="12"/>
          </p:nvPr>
        </p:nvSpPr>
        <p:spPr/>
        <p:txBody>
          <a:bodyPr/>
          <a:lstStyle/>
          <a:p>
            <a:fld id="{2A4837A0-F8B5-40DF-B7A3-2778985E9851}" type="slidenum">
              <a:rPr lang="fi-FI" smtClean="0"/>
              <a:pPr/>
              <a:t>51</a:t>
            </a:fld>
            <a:endParaRPr lang="fi-FI"/>
          </a:p>
        </p:txBody>
      </p:sp>
      <p:sp>
        <p:nvSpPr>
          <p:cNvPr id="5" name="Date Placeholder 4">
            <a:extLst>
              <a:ext uri="{FF2B5EF4-FFF2-40B4-BE49-F238E27FC236}">
                <a16:creationId xmlns:a16="http://schemas.microsoft.com/office/drawing/2014/main" id="{7488B6E3-EECD-BB31-4E12-1BEF098F6BD4}"/>
              </a:ext>
            </a:extLst>
          </p:cNvPr>
          <p:cNvSpPr>
            <a:spLocks noGrp="1"/>
          </p:cNvSpPr>
          <p:nvPr>
            <p:ph type="dt" sz="half" idx="10"/>
          </p:nvPr>
        </p:nvSpPr>
        <p:spPr/>
        <p:txBody>
          <a:bodyPr/>
          <a:lstStyle/>
          <a:p>
            <a:r>
              <a:rPr lang="fi-FI"/>
              <a:t>2021</a:t>
            </a:r>
          </a:p>
        </p:txBody>
      </p:sp>
    </p:spTree>
    <p:extLst>
      <p:ext uri="{BB962C8B-B14F-4D97-AF65-F5344CB8AC3E}">
        <p14:creationId xmlns:p14="http://schemas.microsoft.com/office/powerpoint/2010/main" val="14038163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F6AF2-11D5-4FC5-A932-B9E045177D80}"/>
              </a:ext>
            </a:extLst>
          </p:cNvPr>
          <p:cNvSpPr>
            <a:spLocks noGrp="1"/>
          </p:cNvSpPr>
          <p:nvPr>
            <p:ph type="title"/>
          </p:nvPr>
        </p:nvSpPr>
        <p:spPr>
          <a:xfrm>
            <a:off x="2095500" y="591407"/>
            <a:ext cx="7010829" cy="601038"/>
          </a:xfrm>
        </p:spPr>
        <p:txBody>
          <a:bodyPr>
            <a:normAutofit fontScale="90000"/>
          </a:bodyPr>
          <a:lstStyle/>
          <a:p>
            <a:r>
              <a:rPr lang="fi-FI" dirty="0">
                <a:latin typeface="Arial Black" panose="020B0A04020102020204" pitchFamily="34" charset="0"/>
              </a:rPr>
              <a:t>Hyviä toimintatapoja: </a:t>
            </a:r>
            <a:br>
              <a:rPr lang="fi-FI" dirty="0">
                <a:latin typeface="Arial Black" panose="020B0A04020102020204" pitchFamily="34" charset="0"/>
              </a:rPr>
            </a:br>
            <a:r>
              <a:rPr lang="fi-FI" dirty="0">
                <a:latin typeface="Arial Black" panose="020B0A04020102020204" pitchFamily="34" charset="0"/>
              </a:rPr>
              <a:t>Kirjaudu sisään ja ulos</a:t>
            </a:r>
            <a:endParaRPr lang="en-US" dirty="0">
              <a:latin typeface="Arial Black" panose="020B0A04020102020204" pitchFamily="34" charset="0"/>
            </a:endParaRPr>
          </a:p>
        </p:txBody>
      </p:sp>
      <p:sp>
        <p:nvSpPr>
          <p:cNvPr id="5" name="Content Placeholder 4">
            <a:extLst>
              <a:ext uri="{FF2B5EF4-FFF2-40B4-BE49-F238E27FC236}">
                <a16:creationId xmlns:a16="http://schemas.microsoft.com/office/drawing/2014/main" id="{4510F10C-37AA-2621-5234-0267CE0E2F6B}"/>
              </a:ext>
            </a:extLst>
          </p:cNvPr>
          <p:cNvSpPr>
            <a:spLocks noGrp="1"/>
          </p:cNvSpPr>
          <p:nvPr>
            <p:ph idx="1"/>
          </p:nvPr>
        </p:nvSpPr>
        <p:spPr>
          <a:xfrm>
            <a:off x="2095499" y="1790075"/>
            <a:ext cx="7344592" cy="4140000"/>
          </a:xfrm>
        </p:spPr>
        <p:txBody>
          <a:bodyPr/>
          <a:lstStyle/>
          <a:p>
            <a:r>
              <a:rPr lang="fi-FI" dirty="0"/>
              <a:t>Pidä puhelimessasi, tietokoneessasi ja </a:t>
            </a:r>
            <a:r>
              <a:rPr lang="fi-FI" dirty="0" err="1"/>
              <a:t>Wifi</a:t>
            </a:r>
            <a:r>
              <a:rPr lang="fi-FI" dirty="0"/>
              <a:t>-verkossasi yms. jonkinlaista lukitusta</a:t>
            </a:r>
          </a:p>
          <a:p>
            <a:pPr lvl="1"/>
            <a:r>
              <a:rPr lang="fi-FI" dirty="0"/>
              <a:t>Kun laitteeseesi pitää kirjautua salasanan kanssa,</a:t>
            </a:r>
            <a:br>
              <a:rPr lang="fi-FI" dirty="0"/>
            </a:br>
            <a:r>
              <a:rPr lang="fi-FI" dirty="0"/>
              <a:t>ei sitä saada käyttöön, jos esim. puhelimesi varastetaan.</a:t>
            </a:r>
          </a:p>
          <a:p>
            <a:r>
              <a:rPr lang="fi-FI" dirty="0"/>
              <a:t>Kirjaudu ulos käyttämistäsi palveluista</a:t>
            </a:r>
          </a:p>
          <a:p>
            <a:pPr lvl="1"/>
            <a:r>
              <a:rPr lang="fi-FI" dirty="0"/>
              <a:t>Kirjaudu ulos, kun käytät julkisia laitteita esimerkiksi kirjastossa. Sivun sulkeminen ei riitä.</a:t>
            </a:r>
          </a:p>
        </p:txBody>
      </p:sp>
    </p:spTree>
    <p:extLst>
      <p:ext uri="{BB962C8B-B14F-4D97-AF65-F5344CB8AC3E}">
        <p14:creationId xmlns:p14="http://schemas.microsoft.com/office/powerpoint/2010/main" val="26661673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F6AF2-11D5-4FC5-A932-B9E045177D80}"/>
              </a:ext>
            </a:extLst>
          </p:cNvPr>
          <p:cNvSpPr>
            <a:spLocks noGrp="1"/>
          </p:cNvSpPr>
          <p:nvPr>
            <p:ph type="title"/>
          </p:nvPr>
        </p:nvSpPr>
        <p:spPr>
          <a:xfrm>
            <a:off x="2095500" y="591407"/>
            <a:ext cx="7010829" cy="601038"/>
          </a:xfrm>
        </p:spPr>
        <p:txBody>
          <a:bodyPr>
            <a:normAutofit fontScale="90000"/>
          </a:bodyPr>
          <a:lstStyle/>
          <a:p>
            <a:r>
              <a:rPr lang="fi-FI" dirty="0">
                <a:latin typeface="Arial Black" panose="020B0A04020102020204" pitchFamily="34" charset="0"/>
              </a:rPr>
              <a:t>Hyviä toimintatapoja: Päivitä</a:t>
            </a:r>
            <a:endParaRPr lang="en-US" dirty="0">
              <a:latin typeface="Arial Black" panose="020B0A04020102020204" pitchFamily="34" charset="0"/>
            </a:endParaRPr>
          </a:p>
        </p:txBody>
      </p:sp>
      <p:sp>
        <p:nvSpPr>
          <p:cNvPr id="5" name="Content Placeholder 4">
            <a:extLst>
              <a:ext uri="{FF2B5EF4-FFF2-40B4-BE49-F238E27FC236}">
                <a16:creationId xmlns:a16="http://schemas.microsoft.com/office/drawing/2014/main" id="{4510F10C-37AA-2621-5234-0267CE0E2F6B}"/>
              </a:ext>
            </a:extLst>
          </p:cNvPr>
          <p:cNvSpPr>
            <a:spLocks noGrp="1"/>
          </p:cNvSpPr>
          <p:nvPr>
            <p:ph idx="1"/>
          </p:nvPr>
        </p:nvSpPr>
        <p:spPr>
          <a:xfrm>
            <a:off x="2095499" y="1502692"/>
            <a:ext cx="7527472" cy="4140000"/>
          </a:xfrm>
        </p:spPr>
        <p:txBody>
          <a:bodyPr/>
          <a:lstStyle/>
          <a:p>
            <a:r>
              <a:rPr lang="fi-FI" dirty="0"/>
              <a:t>Päivitä ohjelmistosi säännöllisesti </a:t>
            </a:r>
          </a:p>
          <a:p>
            <a:pPr lvl="1"/>
            <a:r>
              <a:rPr lang="fi-FI" dirty="0"/>
              <a:t>Ohjelmisto saa uusia ominaisuuksia tai sen käyttöliittymää uudistetaan</a:t>
            </a:r>
          </a:p>
          <a:p>
            <a:pPr lvl="1"/>
            <a:r>
              <a:rPr lang="fi-FI" dirty="0"/>
              <a:t>Korjaa tietoturvaongelmia ja -aukkoja</a:t>
            </a:r>
          </a:p>
          <a:p>
            <a:endParaRPr lang="fi-FI" sz="1050" dirty="0"/>
          </a:p>
          <a:p>
            <a:r>
              <a:rPr lang="fi-FI" dirty="0"/>
              <a:t>Varmista, että päivität</a:t>
            </a:r>
          </a:p>
          <a:p>
            <a:pPr lvl="1"/>
            <a:r>
              <a:rPr lang="fi-FI" dirty="0"/>
              <a:t>Käyttöjärjestelmät</a:t>
            </a:r>
          </a:p>
          <a:p>
            <a:pPr lvl="1"/>
            <a:r>
              <a:rPr lang="fi-FI" dirty="0"/>
              <a:t>Mobiililaitteesi</a:t>
            </a:r>
          </a:p>
        </p:txBody>
      </p:sp>
    </p:spTree>
    <p:extLst>
      <p:ext uri="{BB962C8B-B14F-4D97-AF65-F5344CB8AC3E}">
        <p14:creationId xmlns:p14="http://schemas.microsoft.com/office/powerpoint/2010/main" val="8692672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4468102-16C4-C68D-5D99-BB2705DFF43A}"/>
              </a:ext>
            </a:extLst>
          </p:cNvPr>
          <p:cNvSpPr>
            <a:spLocks noGrp="1"/>
          </p:cNvSpPr>
          <p:nvPr>
            <p:ph type="title"/>
          </p:nvPr>
        </p:nvSpPr>
        <p:spPr>
          <a:xfrm>
            <a:off x="2132088" y="1836617"/>
            <a:ext cx="3492459" cy="900000"/>
          </a:xfrm>
        </p:spPr>
        <p:txBody>
          <a:bodyPr/>
          <a:lstStyle/>
          <a:p>
            <a:r>
              <a:rPr lang="fi-FI" dirty="0">
                <a:latin typeface="+mn-lt"/>
              </a:rPr>
              <a:t>Selain</a:t>
            </a:r>
          </a:p>
        </p:txBody>
      </p:sp>
      <p:pic>
        <p:nvPicPr>
          <p:cNvPr id="10" name="Content Placeholder 9" descr="A picture containing cartoon, clothing, animated cartoon, text&#10;&#10;Description automatically generated">
            <a:extLst>
              <a:ext uri="{FF2B5EF4-FFF2-40B4-BE49-F238E27FC236}">
                <a16:creationId xmlns:a16="http://schemas.microsoft.com/office/drawing/2014/main" id="{D99D7A45-1802-9654-39B7-C6A656CC518C}"/>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145138" y="2566052"/>
            <a:ext cx="3492709" cy="3711557"/>
          </a:xfrm>
        </p:spPr>
      </p:pic>
      <p:pic>
        <p:nvPicPr>
          <p:cNvPr id="12" name="Content Placeholder 11" descr="A picture containing human face, illustration, cartoon, comics&#10;&#10;Description automatically generated">
            <a:extLst>
              <a:ext uri="{FF2B5EF4-FFF2-40B4-BE49-F238E27FC236}">
                <a16:creationId xmlns:a16="http://schemas.microsoft.com/office/drawing/2014/main" id="{267376BC-5F43-8313-3B60-BACF42D0CCFD}"/>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554407" y="1292656"/>
            <a:ext cx="3505507" cy="3736545"/>
          </a:xfrm>
        </p:spPr>
      </p:pic>
      <p:sp>
        <p:nvSpPr>
          <p:cNvPr id="4" name="Slide Number Placeholder 3">
            <a:extLst>
              <a:ext uri="{FF2B5EF4-FFF2-40B4-BE49-F238E27FC236}">
                <a16:creationId xmlns:a16="http://schemas.microsoft.com/office/drawing/2014/main" id="{0F978925-E6BB-82BC-A24A-F2911C8FC4F1}"/>
              </a:ext>
            </a:extLst>
          </p:cNvPr>
          <p:cNvSpPr>
            <a:spLocks noGrp="1"/>
          </p:cNvSpPr>
          <p:nvPr>
            <p:ph type="sldNum" sz="quarter" idx="12"/>
          </p:nvPr>
        </p:nvSpPr>
        <p:spPr/>
        <p:txBody>
          <a:bodyPr/>
          <a:lstStyle/>
          <a:p>
            <a:fld id="{2A4837A0-F8B5-40DF-B7A3-2778985E9851}" type="slidenum">
              <a:rPr lang="fi-FI" smtClean="0"/>
              <a:pPr/>
              <a:t>54</a:t>
            </a:fld>
            <a:endParaRPr lang="fi-FI"/>
          </a:p>
        </p:txBody>
      </p:sp>
      <p:sp>
        <p:nvSpPr>
          <p:cNvPr id="13" name="Title 5">
            <a:extLst>
              <a:ext uri="{FF2B5EF4-FFF2-40B4-BE49-F238E27FC236}">
                <a16:creationId xmlns:a16="http://schemas.microsoft.com/office/drawing/2014/main" id="{6D33B5C7-0071-1332-2396-674C4F99B8A9}"/>
              </a:ext>
            </a:extLst>
          </p:cNvPr>
          <p:cNvSpPr txBox="1">
            <a:spLocks/>
          </p:cNvSpPr>
          <p:nvPr/>
        </p:nvSpPr>
        <p:spPr>
          <a:xfrm>
            <a:off x="6762275" y="636171"/>
            <a:ext cx="3492459" cy="900000"/>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fi-FI" dirty="0">
                <a:latin typeface="+mn-lt"/>
              </a:rPr>
              <a:t>Sovellus</a:t>
            </a:r>
          </a:p>
        </p:txBody>
      </p:sp>
      <p:sp>
        <p:nvSpPr>
          <p:cNvPr id="14" name="Title 5">
            <a:extLst>
              <a:ext uri="{FF2B5EF4-FFF2-40B4-BE49-F238E27FC236}">
                <a16:creationId xmlns:a16="http://schemas.microsoft.com/office/drawing/2014/main" id="{71FEA10D-6749-D1E6-DBAC-7AB64DAA01C4}"/>
              </a:ext>
            </a:extLst>
          </p:cNvPr>
          <p:cNvSpPr txBox="1">
            <a:spLocks/>
          </p:cNvSpPr>
          <p:nvPr/>
        </p:nvSpPr>
        <p:spPr>
          <a:xfrm>
            <a:off x="2132087" y="416595"/>
            <a:ext cx="3611216" cy="900000"/>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fi-FI" dirty="0">
                <a:latin typeface="Arial Black" panose="020B0A04020102020204" pitchFamily="34" charset="0"/>
              </a:rPr>
              <a:t>Pidä myös nämä ajan tasalla!</a:t>
            </a:r>
          </a:p>
        </p:txBody>
      </p:sp>
    </p:spTree>
    <p:extLst>
      <p:ext uri="{BB962C8B-B14F-4D97-AF65-F5344CB8AC3E}">
        <p14:creationId xmlns:p14="http://schemas.microsoft.com/office/powerpoint/2010/main" val="19754980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D41B6-135B-48EA-9C10-522B1164352E}"/>
              </a:ext>
            </a:extLst>
          </p:cNvPr>
          <p:cNvSpPr>
            <a:spLocks noGrp="1"/>
          </p:cNvSpPr>
          <p:nvPr>
            <p:ph type="title"/>
          </p:nvPr>
        </p:nvSpPr>
        <p:spPr>
          <a:xfrm>
            <a:off x="2186537" y="329838"/>
            <a:ext cx="7344994" cy="1133203"/>
          </a:xfrm>
        </p:spPr>
        <p:txBody>
          <a:bodyPr anchor="ctr">
            <a:normAutofit/>
          </a:bodyPr>
          <a:lstStyle/>
          <a:p>
            <a:r>
              <a:rPr lang="fi-FI" sz="2775" dirty="0">
                <a:latin typeface="Arial Black" panose="020B0A04020102020204" pitchFamily="34" charset="0"/>
              </a:rPr>
              <a:t>Mistä tunnistaa nettihuijauksen? </a:t>
            </a:r>
            <a:br>
              <a:rPr lang="fi-FI" sz="2775" dirty="0">
                <a:latin typeface="Arial Black" panose="020B0A04020102020204" pitchFamily="34" charset="0"/>
              </a:rPr>
            </a:br>
            <a:endParaRPr lang="en-US" sz="1800" dirty="0">
              <a:solidFill>
                <a:srgbClr val="C00000"/>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E0C869B0-2506-4D1E-9D50-19E4B8A0F210}"/>
              </a:ext>
            </a:extLst>
          </p:cNvPr>
          <p:cNvSpPr>
            <a:spLocks noGrp="1"/>
          </p:cNvSpPr>
          <p:nvPr>
            <p:ph idx="1"/>
          </p:nvPr>
        </p:nvSpPr>
        <p:spPr>
          <a:xfrm>
            <a:off x="2186537" y="1259843"/>
            <a:ext cx="8125096" cy="4730198"/>
          </a:xfrm>
        </p:spPr>
        <p:txBody>
          <a:bodyPr anchor="ctr">
            <a:normAutofit lnSpcReduction="10000"/>
          </a:bodyPr>
          <a:lstStyle/>
          <a:p>
            <a:pPr>
              <a:spcBef>
                <a:spcPts val="0"/>
              </a:spcBef>
              <a:spcAft>
                <a:spcPts val="600"/>
              </a:spcAft>
              <a:buSzPts val="1000"/>
              <a:tabLst>
                <a:tab pos="342900" algn="l"/>
              </a:tabLst>
            </a:pPr>
            <a:r>
              <a:rPr lang="fi-FI" sz="2000" b="1" dirty="0">
                <a:latin typeface="Arial  "/>
                <a:ea typeface="Times New Roman" panose="02020603050405020304" pitchFamily="18" charset="0"/>
                <a:cs typeface="Calibri" panose="020F0502020204030204" pitchFamily="34" charset="0"/>
              </a:rPr>
              <a:t>Jos </a:t>
            </a:r>
            <a:r>
              <a:rPr lang="fi-FI" sz="2000" dirty="0">
                <a:latin typeface="Arial  "/>
                <a:ea typeface="Times New Roman" panose="02020603050405020304" pitchFamily="18" charset="0"/>
                <a:cs typeface="Calibri" panose="020F0502020204030204" pitchFamily="34" charset="0"/>
              </a:rPr>
              <a:t>tarjous tai yhteydenotto </a:t>
            </a:r>
            <a:r>
              <a:rPr lang="fi-FI" sz="2000" b="1" dirty="0">
                <a:latin typeface="Arial  "/>
                <a:ea typeface="Times New Roman" panose="02020603050405020304" pitchFamily="18" charset="0"/>
                <a:cs typeface="Calibri" panose="020F0502020204030204" pitchFamily="34" charset="0"/>
              </a:rPr>
              <a:t>kuulostaa liian hyvältä ollakseen totta</a:t>
            </a:r>
            <a:r>
              <a:rPr lang="fi-FI" sz="2000" dirty="0">
                <a:latin typeface="Arial  "/>
                <a:ea typeface="Times New Roman" panose="02020603050405020304" pitchFamily="18" charset="0"/>
                <a:cs typeface="Calibri" panose="020F0502020204030204" pitchFamily="34" charset="0"/>
              </a:rPr>
              <a:t>, se luultavasti on. </a:t>
            </a:r>
          </a:p>
          <a:p>
            <a:pPr>
              <a:spcBef>
                <a:spcPts val="0"/>
              </a:spcBef>
              <a:spcAft>
                <a:spcPts val="600"/>
              </a:spcAft>
              <a:buSzPts val="1000"/>
              <a:tabLst>
                <a:tab pos="342900" algn="l"/>
              </a:tabLst>
            </a:pPr>
            <a:r>
              <a:rPr lang="fi-FI" sz="2000" dirty="0">
                <a:latin typeface="Arial  "/>
                <a:ea typeface="Times New Roman" panose="02020603050405020304" pitchFamily="18" charset="0"/>
                <a:cs typeface="Calibri" panose="020F0502020204030204" pitchFamily="34" charset="0"/>
              </a:rPr>
              <a:t>Tunnuspiirteitä voi olla esim.</a:t>
            </a:r>
          </a:p>
          <a:p>
            <a:pPr lvl="1">
              <a:spcBef>
                <a:spcPts val="0"/>
              </a:spcBef>
              <a:spcAft>
                <a:spcPts val="600"/>
              </a:spcAft>
              <a:buSzPts val="1000"/>
              <a:tabLst>
                <a:tab pos="342900" algn="l"/>
              </a:tabLst>
            </a:pPr>
            <a:r>
              <a:rPr lang="fi-FI" b="1" dirty="0">
                <a:effectLst/>
                <a:latin typeface="Arial  "/>
                <a:ea typeface="Times New Roman" panose="02020603050405020304" pitchFamily="18" charset="0"/>
                <a:cs typeface="Calibri" panose="020F0502020204030204" pitchFamily="34" charset="0"/>
              </a:rPr>
              <a:t>Kiire</a:t>
            </a:r>
            <a:r>
              <a:rPr lang="fi-FI" b="1" dirty="0">
                <a:latin typeface="Arial  "/>
                <a:ea typeface="Times New Roman" panose="02020603050405020304" pitchFamily="18" charset="0"/>
                <a:cs typeface="Calibri" panose="020F0502020204030204" pitchFamily="34" charset="0"/>
              </a:rPr>
              <a:t> tai poikkeustilanne:</a:t>
            </a:r>
            <a:r>
              <a:rPr lang="fi-FI" dirty="0">
                <a:effectLst/>
                <a:latin typeface="Arial  "/>
                <a:ea typeface="Times New Roman" panose="02020603050405020304" pitchFamily="18" charset="0"/>
                <a:cs typeface="Calibri" panose="020F0502020204030204" pitchFamily="34" charset="0"/>
              </a:rPr>
              <a:t> pakotetaan toimimaan nopeasti</a:t>
            </a:r>
          </a:p>
          <a:p>
            <a:pPr lvl="1">
              <a:spcBef>
                <a:spcPts val="0"/>
              </a:spcBef>
              <a:spcAft>
                <a:spcPts val="600"/>
              </a:spcAft>
              <a:buSzPts val="1000"/>
              <a:tabLst>
                <a:tab pos="342900" algn="l"/>
              </a:tabLst>
            </a:pPr>
            <a:r>
              <a:rPr lang="fi-FI" b="1" dirty="0">
                <a:latin typeface="Arial  "/>
                <a:ea typeface="Times New Roman" panose="02020603050405020304" pitchFamily="18" charset="0"/>
                <a:cs typeface="Calibri" panose="020F0502020204030204" pitchFamily="34" charset="0"/>
              </a:rPr>
              <a:t>Yllättävä</a:t>
            </a:r>
            <a:r>
              <a:rPr lang="fi-FI" dirty="0">
                <a:latin typeface="Arial  "/>
                <a:ea typeface="Times New Roman" panose="02020603050405020304" pitchFamily="18" charset="0"/>
                <a:cs typeface="Calibri" panose="020F0502020204030204" pitchFamily="34" charset="0"/>
              </a:rPr>
              <a:t> viesti ihmiseltä, joka haluaa olla kanssasi tai tarjoaa jotain erikoista</a:t>
            </a:r>
          </a:p>
          <a:p>
            <a:pPr lvl="1">
              <a:spcBef>
                <a:spcPts val="0"/>
              </a:spcBef>
              <a:spcAft>
                <a:spcPts val="600"/>
              </a:spcAft>
              <a:buSzPts val="1000"/>
              <a:tabLst>
                <a:tab pos="342900" algn="l"/>
              </a:tabLst>
            </a:pPr>
            <a:r>
              <a:rPr lang="fi-FI" dirty="0">
                <a:latin typeface="Arial  "/>
                <a:ea typeface="Times New Roman" panose="02020603050405020304" pitchFamily="18" charset="0"/>
                <a:cs typeface="Calibri" panose="020F0502020204030204" pitchFamily="34" charset="0"/>
              </a:rPr>
              <a:t>Väitetään, että hallussa on</a:t>
            </a:r>
            <a:r>
              <a:rPr lang="fi-FI" b="1" dirty="0">
                <a:latin typeface="Arial  "/>
                <a:ea typeface="Times New Roman" panose="02020603050405020304" pitchFamily="18" charset="0"/>
                <a:cs typeface="Calibri" panose="020F0502020204030204" pitchFamily="34" charset="0"/>
              </a:rPr>
              <a:t> a</a:t>
            </a:r>
            <a:r>
              <a:rPr lang="fi-FI" b="1" dirty="0">
                <a:effectLst/>
                <a:latin typeface="Arial  "/>
                <a:ea typeface="Times New Roman" panose="02020603050405020304" pitchFamily="18" charset="0"/>
                <a:cs typeface="Calibri" panose="020F0502020204030204" pitchFamily="34" charset="0"/>
              </a:rPr>
              <a:t>rkaluonteista </a:t>
            </a:r>
            <a:r>
              <a:rPr lang="fi-FI" dirty="0">
                <a:effectLst/>
                <a:latin typeface="Arial  "/>
                <a:ea typeface="Times New Roman" panose="02020603050405020304" pitchFamily="18" charset="0"/>
                <a:cs typeface="Calibri" panose="020F0502020204030204" pitchFamily="34" charset="0"/>
              </a:rPr>
              <a:t>materiaalia</a:t>
            </a:r>
          </a:p>
          <a:p>
            <a:pPr lvl="1">
              <a:spcBef>
                <a:spcPts val="0"/>
              </a:spcBef>
              <a:spcAft>
                <a:spcPts val="600"/>
              </a:spcAft>
              <a:buSzPts val="1000"/>
              <a:tabLst>
                <a:tab pos="342900" algn="l"/>
              </a:tabLst>
            </a:pPr>
            <a:r>
              <a:rPr lang="fi-FI" b="1" dirty="0">
                <a:effectLst/>
                <a:latin typeface="Arial  "/>
                <a:ea typeface="Times New Roman" panose="02020603050405020304" pitchFamily="18" charset="0"/>
                <a:cs typeface="Calibri" panose="020F0502020204030204" pitchFamily="34" charset="0"/>
              </a:rPr>
              <a:t>Uhataan </a:t>
            </a:r>
            <a:r>
              <a:rPr lang="fi-FI" dirty="0">
                <a:effectLst/>
                <a:latin typeface="Arial  "/>
                <a:ea typeface="Times New Roman" panose="02020603050405020304" pitchFamily="18" charset="0"/>
                <a:cs typeface="Calibri" panose="020F0502020204030204" pitchFamily="34" charset="0"/>
              </a:rPr>
              <a:t>hyökkäyksellä tai tietomurrolla</a:t>
            </a:r>
          </a:p>
          <a:p>
            <a:pPr>
              <a:spcBef>
                <a:spcPts val="0"/>
              </a:spcBef>
              <a:spcAft>
                <a:spcPts val="600"/>
              </a:spcAft>
              <a:buSzPts val="1000"/>
              <a:tabLst>
                <a:tab pos="342900" algn="l"/>
              </a:tabLst>
            </a:pPr>
            <a:r>
              <a:rPr lang="fi-FI" sz="2000" dirty="0">
                <a:latin typeface="Arial  "/>
                <a:cs typeface="Calibri" panose="020F0502020204030204" pitchFamily="34" charset="0"/>
              </a:rPr>
              <a:t>Tekniseksi tukihenkilöksi esittäytynyt henkilö pyytää käyttäjätunnuksiasi, salasanaasi tai etäyhteyttä koneellesi</a:t>
            </a:r>
          </a:p>
          <a:p>
            <a:pPr marL="742950" lvl="2" indent="-342900">
              <a:lnSpc>
                <a:spcPct val="100000"/>
              </a:lnSpc>
              <a:spcBef>
                <a:spcPts val="0"/>
              </a:spcBef>
              <a:spcAft>
                <a:spcPts val="600"/>
              </a:spcAft>
              <a:buSzPts val="1000"/>
              <a:tabLst>
                <a:tab pos="342900" algn="l"/>
              </a:tabLst>
              <a:defRPr/>
            </a:pPr>
            <a:r>
              <a:rPr lang="fi-FI" sz="1900" dirty="0" err="1">
                <a:solidFill>
                  <a:prstClr val="black"/>
                </a:solidFill>
                <a:latin typeface="Arial  "/>
                <a:cs typeface="Calibri" panose="020F0502020204030204" pitchFamily="34" charset="0"/>
                <a:sym typeface="Wingdings" panose="05000000000000000000" pitchFamily="2" charset="2"/>
              </a:rPr>
              <a:t>Huom</a:t>
            </a:r>
            <a:r>
              <a:rPr lang="fi-FI" sz="1900" dirty="0">
                <a:solidFill>
                  <a:prstClr val="black"/>
                </a:solidFill>
                <a:latin typeface="Arial  "/>
                <a:cs typeface="Calibri" panose="020F0502020204030204" pitchFamily="34" charset="0"/>
                <a:sym typeface="Wingdings" panose="05000000000000000000" pitchFamily="2" charset="2"/>
              </a:rPr>
              <a:t>! Ammattilaiset eivät ikinä pyydä salasanaasi tai käyttäjätunnustasi!</a:t>
            </a:r>
            <a:endParaRPr lang="fi-FI" sz="1400" dirty="0">
              <a:solidFill>
                <a:prstClr val="black"/>
              </a:solidFill>
              <a:latin typeface="Calibri" panose="020F0502020204030204" pitchFamily="34" charset="0"/>
              <a:cs typeface="Calibri" panose="020F0502020204030204" pitchFamily="34" charset="0"/>
            </a:endParaRPr>
          </a:p>
          <a:p>
            <a:pPr marL="0" indent="0">
              <a:buNone/>
            </a:pPr>
            <a:endParaRPr lang="en-US" sz="1050" dirty="0"/>
          </a:p>
        </p:txBody>
      </p:sp>
    </p:spTree>
    <p:extLst>
      <p:ext uri="{BB962C8B-B14F-4D97-AF65-F5344CB8AC3E}">
        <p14:creationId xmlns:p14="http://schemas.microsoft.com/office/powerpoint/2010/main" val="20824565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FEA0C-40B8-F0E2-5E38-D05AF9D2CDD0}"/>
              </a:ext>
            </a:extLst>
          </p:cNvPr>
          <p:cNvSpPr>
            <a:spLocks noGrp="1"/>
          </p:cNvSpPr>
          <p:nvPr>
            <p:ph type="title"/>
          </p:nvPr>
        </p:nvSpPr>
        <p:spPr/>
        <p:txBody>
          <a:bodyPr/>
          <a:lstStyle/>
          <a:p>
            <a:r>
              <a:rPr lang="fi-FI" dirty="0">
                <a:latin typeface="Arial Black" panose="020B0A04020102020204" pitchFamily="34" charset="0"/>
              </a:rPr>
              <a:t>Mitä, jos joudut huijatuksi?</a:t>
            </a:r>
          </a:p>
        </p:txBody>
      </p:sp>
      <p:sp>
        <p:nvSpPr>
          <p:cNvPr id="3" name="Content Placeholder 2">
            <a:extLst>
              <a:ext uri="{FF2B5EF4-FFF2-40B4-BE49-F238E27FC236}">
                <a16:creationId xmlns:a16="http://schemas.microsoft.com/office/drawing/2014/main" id="{6FA500B0-1BE3-28C1-AF92-13EB76DCFFB5}"/>
              </a:ext>
            </a:extLst>
          </p:cNvPr>
          <p:cNvSpPr>
            <a:spLocks noGrp="1"/>
          </p:cNvSpPr>
          <p:nvPr>
            <p:ph idx="1"/>
          </p:nvPr>
        </p:nvSpPr>
        <p:spPr>
          <a:xfrm>
            <a:off x="2089818" y="1534308"/>
            <a:ext cx="8064000" cy="4140000"/>
          </a:xfrm>
        </p:spPr>
        <p:txBody>
          <a:bodyPr>
            <a:normAutofit fontScale="92500" lnSpcReduction="10000"/>
          </a:bodyPr>
          <a:lstStyle/>
          <a:p>
            <a:pPr marL="457200" indent="-457200">
              <a:buFont typeface="+mj-lt"/>
              <a:buAutoNum type="arabicPeriod"/>
            </a:pPr>
            <a:r>
              <a:rPr lang="fi-FI" b="0" i="0" dirty="0">
                <a:solidFill>
                  <a:srgbClr val="1C1C1C"/>
                </a:solidFill>
                <a:effectLst/>
                <a:latin typeface="+mj-lt"/>
              </a:rPr>
              <a:t>Jos salasanasi tai luottokorttitietosi ovat joutuneet vääriin käsiin, </a:t>
            </a:r>
            <a:br>
              <a:rPr lang="fi-FI" b="0" i="0" dirty="0">
                <a:solidFill>
                  <a:srgbClr val="1C1C1C"/>
                </a:solidFill>
                <a:effectLst/>
                <a:latin typeface="+mj-lt"/>
              </a:rPr>
            </a:br>
            <a:r>
              <a:rPr lang="fi-FI" b="0" i="0" dirty="0">
                <a:solidFill>
                  <a:srgbClr val="1C1C1C"/>
                </a:solidFill>
                <a:effectLst/>
                <a:latin typeface="+mj-lt"/>
              </a:rPr>
              <a:t>vaihda salasanasi ja ota yhteys pankkiisi, </a:t>
            </a:r>
            <a:br>
              <a:rPr lang="fi-FI" b="0" i="0" dirty="0">
                <a:solidFill>
                  <a:srgbClr val="1C1C1C"/>
                </a:solidFill>
                <a:effectLst/>
                <a:latin typeface="+mj-lt"/>
              </a:rPr>
            </a:br>
            <a:r>
              <a:rPr lang="fi-FI" b="0" i="0" dirty="0">
                <a:solidFill>
                  <a:srgbClr val="1C1C1C"/>
                </a:solidFill>
                <a:effectLst/>
                <a:latin typeface="+mj-lt"/>
              </a:rPr>
              <a:t>jotta kortti voidaan sulkea. </a:t>
            </a:r>
          </a:p>
          <a:p>
            <a:pPr marL="457200" indent="-457200">
              <a:buFont typeface="+mj-lt"/>
              <a:buAutoNum type="arabicPeriod"/>
            </a:pPr>
            <a:r>
              <a:rPr lang="fi-FI" b="0" i="0" dirty="0">
                <a:solidFill>
                  <a:srgbClr val="1C1C1C"/>
                </a:solidFill>
                <a:effectLst/>
                <a:latin typeface="+mj-lt"/>
              </a:rPr>
              <a:t>Ilmoita </a:t>
            </a:r>
            <a:r>
              <a:rPr lang="fi-FI" dirty="0">
                <a:solidFill>
                  <a:srgbClr val="1C1C1C"/>
                </a:solidFill>
                <a:latin typeface="+mj-lt"/>
              </a:rPr>
              <a:t>taholle, jonka </a:t>
            </a:r>
            <a:r>
              <a:rPr lang="fi-FI" b="0" i="0" dirty="0">
                <a:solidFill>
                  <a:srgbClr val="1C1C1C"/>
                </a:solidFill>
                <a:effectLst/>
                <a:latin typeface="+mj-lt"/>
              </a:rPr>
              <a:t>nimissä huijaus on tehty</a:t>
            </a:r>
          </a:p>
          <a:p>
            <a:pPr marL="457200" indent="-457200">
              <a:buFont typeface="+mj-lt"/>
              <a:buAutoNum type="arabicPeriod"/>
            </a:pPr>
            <a:r>
              <a:rPr lang="fi-FI" b="0" i="0" dirty="0">
                <a:solidFill>
                  <a:srgbClr val="1C1C1C"/>
                </a:solidFill>
                <a:effectLst/>
                <a:latin typeface="+mj-lt"/>
              </a:rPr>
              <a:t>Tee rikosilmoitus</a:t>
            </a:r>
          </a:p>
          <a:p>
            <a:pPr marL="457200" indent="-457200">
              <a:buFont typeface="+mj-lt"/>
              <a:buAutoNum type="arabicPeriod"/>
            </a:pPr>
            <a:r>
              <a:rPr lang="fi-FI" b="0" i="0" dirty="0">
                <a:solidFill>
                  <a:srgbClr val="1C1C1C"/>
                </a:solidFill>
                <a:effectLst/>
                <a:latin typeface="+mj-lt"/>
              </a:rPr>
              <a:t>Älä jää yksin – älä tunne häpeää: tukea verkossa</a:t>
            </a:r>
            <a:br>
              <a:rPr lang="fi-FI" b="0" i="0" dirty="0">
                <a:solidFill>
                  <a:srgbClr val="1C1C1C"/>
                </a:solidFill>
                <a:effectLst/>
                <a:latin typeface="+mj-lt"/>
              </a:rPr>
            </a:br>
            <a:r>
              <a:rPr lang="fi-FI" b="1" i="0" u="none" strike="noStrike" dirty="0">
                <a:solidFill>
                  <a:srgbClr val="002C74"/>
                </a:solidFill>
                <a:effectLst/>
                <a:latin typeface="+mj-lt"/>
                <a:hlinkClick r:id="rId3"/>
              </a:rPr>
              <a:t>https://www.kuluttajaliitto.fi/hankkeet/huijarit-kuriin/</a:t>
            </a:r>
            <a:r>
              <a:rPr lang="fi-FI" b="1" i="0" u="none" strike="noStrike" dirty="0">
                <a:solidFill>
                  <a:srgbClr val="002C74"/>
                </a:solidFill>
                <a:effectLst/>
                <a:latin typeface="+mj-lt"/>
              </a:rPr>
              <a:t> </a:t>
            </a:r>
            <a:br>
              <a:rPr lang="fi-FI" dirty="0">
                <a:solidFill>
                  <a:srgbClr val="1C1C1C"/>
                </a:solidFill>
                <a:latin typeface="+mj-lt"/>
              </a:rPr>
            </a:br>
            <a:r>
              <a:rPr lang="fi-FI" b="1" dirty="0">
                <a:solidFill>
                  <a:srgbClr val="002C74"/>
                </a:solidFill>
                <a:latin typeface="+mj-lt"/>
                <a:hlinkClick r:id="rId4"/>
              </a:rPr>
              <a:t>https://www.riku.fi/</a:t>
            </a:r>
            <a:r>
              <a:rPr lang="fi-FI" b="1" dirty="0">
                <a:solidFill>
                  <a:srgbClr val="002C74"/>
                </a:solidFill>
                <a:latin typeface="+mj-lt"/>
              </a:rPr>
              <a:t> </a:t>
            </a:r>
            <a:endParaRPr lang="fi-FI" b="0" i="0" dirty="0">
              <a:solidFill>
                <a:srgbClr val="1C1C1C"/>
              </a:solidFill>
              <a:effectLst/>
              <a:latin typeface="+mj-lt"/>
            </a:endParaRPr>
          </a:p>
          <a:p>
            <a:pPr marL="457200" indent="-457200">
              <a:buFont typeface="+mj-lt"/>
              <a:buAutoNum type="arabicPeriod"/>
            </a:pPr>
            <a:r>
              <a:rPr lang="fi-FI" i="0" dirty="0">
                <a:solidFill>
                  <a:srgbClr val="002C74"/>
                </a:solidFill>
                <a:effectLst/>
                <a:latin typeface="+mj-lt"/>
              </a:rPr>
              <a:t>I</a:t>
            </a:r>
            <a:r>
              <a:rPr lang="fi-FI" b="0" i="0" dirty="0">
                <a:solidFill>
                  <a:srgbClr val="1C1C1C"/>
                </a:solidFill>
                <a:effectLst/>
                <a:latin typeface="+mj-lt"/>
              </a:rPr>
              <a:t>lmoita huijaussivustosta kyberturvallisuuskeskukselle:</a:t>
            </a:r>
            <a:br>
              <a:rPr lang="fi-FI" b="0" i="0" dirty="0">
                <a:solidFill>
                  <a:srgbClr val="1C1C1C"/>
                </a:solidFill>
                <a:effectLst/>
                <a:latin typeface="+mj-lt"/>
              </a:rPr>
            </a:br>
            <a:r>
              <a:rPr lang="fi-FI" b="0" i="0" dirty="0">
                <a:solidFill>
                  <a:srgbClr val="1C1C1C"/>
                </a:solidFill>
                <a:effectLst/>
                <a:latin typeface="+mj-lt"/>
                <a:hlinkClick r:id="rId5"/>
              </a:rPr>
              <a:t>https://www.kyberturvallisuuskeskus.fi/fi/ilmoita</a:t>
            </a:r>
            <a:r>
              <a:rPr lang="fi-FI" b="0" i="0" dirty="0">
                <a:solidFill>
                  <a:srgbClr val="1C1C1C"/>
                </a:solidFill>
                <a:effectLst/>
                <a:latin typeface="+mj-lt"/>
              </a:rPr>
              <a:t> </a:t>
            </a:r>
          </a:p>
          <a:p>
            <a:pPr marL="457200" indent="-457200">
              <a:buFont typeface="+mj-lt"/>
              <a:buAutoNum type="arabicPeriod"/>
            </a:pPr>
            <a:endParaRPr lang="fi-FI" dirty="0"/>
          </a:p>
        </p:txBody>
      </p:sp>
      <p:sp>
        <p:nvSpPr>
          <p:cNvPr id="4" name="Slide Number Placeholder 3">
            <a:extLst>
              <a:ext uri="{FF2B5EF4-FFF2-40B4-BE49-F238E27FC236}">
                <a16:creationId xmlns:a16="http://schemas.microsoft.com/office/drawing/2014/main" id="{2B1633FE-AA7F-55E6-C8EF-9F8BFC61F009}"/>
              </a:ext>
            </a:extLst>
          </p:cNvPr>
          <p:cNvSpPr>
            <a:spLocks noGrp="1"/>
          </p:cNvSpPr>
          <p:nvPr>
            <p:ph type="sldNum" sz="quarter" idx="12"/>
          </p:nvPr>
        </p:nvSpPr>
        <p:spPr/>
        <p:txBody>
          <a:bodyPr/>
          <a:lstStyle/>
          <a:p>
            <a:fld id="{2A4837A0-F8B5-40DF-B7A3-2778985E9851}" type="slidenum">
              <a:rPr lang="fi-FI" smtClean="0"/>
              <a:pPr/>
              <a:t>56</a:t>
            </a:fld>
            <a:endParaRPr lang="fi-FI"/>
          </a:p>
        </p:txBody>
      </p:sp>
      <p:sp>
        <p:nvSpPr>
          <p:cNvPr id="5" name="Date Placeholder 4">
            <a:extLst>
              <a:ext uri="{FF2B5EF4-FFF2-40B4-BE49-F238E27FC236}">
                <a16:creationId xmlns:a16="http://schemas.microsoft.com/office/drawing/2014/main" id="{94DB8DD2-7326-AD81-3093-2D8A975E601C}"/>
              </a:ext>
            </a:extLst>
          </p:cNvPr>
          <p:cNvSpPr>
            <a:spLocks noGrp="1"/>
          </p:cNvSpPr>
          <p:nvPr>
            <p:ph type="dt" sz="half" idx="10"/>
          </p:nvPr>
        </p:nvSpPr>
        <p:spPr/>
        <p:txBody>
          <a:bodyPr/>
          <a:lstStyle/>
          <a:p>
            <a:r>
              <a:rPr lang="fi-FI"/>
              <a:t>2021</a:t>
            </a:r>
          </a:p>
        </p:txBody>
      </p:sp>
    </p:spTree>
    <p:extLst>
      <p:ext uri="{BB962C8B-B14F-4D97-AF65-F5344CB8AC3E}">
        <p14:creationId xmlns:p14="http://schemas.microsoft.com/office/powerpoint/2010/main" val="12820640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34FB496B-657F-41CE-9A0D-92054689CEEA}"/>
              </a:ext>
            </a:extLst>
          </p:cNvPr>
          <p:cNvSpPr>
            <a:spLocks noGrp="1"/>
          </p:cNvSpPr>
          <p:nvPr>
            <p:ph idx="1"/>
          </p:nvPr>
        </p:nvSpPr>
        <p:spPr>
          <a:xfrm>
            <a:off x="2223382" y="2718000"/>
            <a:ext cx="8064000" cy="4140000"/>
          </a:xfrm>
        </p:spPr>
        <p:txBody>
          <a:bodyPr/>
          <a:lstStyle/>
          <a:p>
            <a:pPr marL="0" indent="0" algn="ctr">
              <a:buNone/>
            </a:pPr>
            <a:r>
              <a:rPr lang="fi-FI" sz="4800" b="1"/>
              <a:t>Digituen eettinen ohjeistus</a:t>
            </a:r>
          </a:p>
          <a:p>
            <a:pPr marL="0" indent="0" algn="ctr">
              <a:buNone/>
            </a:pPr>
            <a:r>
              <a:rPr lang="fi-FI" sz="1600">
                <a:hlinkClick r:id="rId2"/>
              </a:rPr>
              <a:t>Digituki | Digituen eettinen ohjeistus | Digi- ja väestötietovirasto (dvv.fi)</a:t>
            </a:r>
            <a:r>
              <a:rPr lang="fi-FI" sz="2000" b="1"/>
              <a:t> </a:t>
            </a:r>
          </a:p>
        </p:txBody>
      </p:sp>
      <p:sp>
        <p:nvSpPr>
          <p:cNvPr id="4" name="Dian numeron paikkamerkki 3">
            <a:extLst>
              <a:ext uri="{FF2B5EF4-FFF2-40B4-BE49-F238E27FC236}">
                <a16:creationId xmlns:a16="http://schemas.microsoft.com/office/drawing/2014/main" id="{92C60454-4D1D-48B2-AC98-270364AAA139}"/>
              </a:ext>
            </a:extLst>
          </p:cNvPr>
          <p:cNvSpPr>
            <a:spLocks noGrp="1"/>
          </p:cNvSpPr>
          <p:nvPr>
            <p:ph type="sldNum" sz="quarter" idx="12"/>
          </p:nvPr>
        </p:nvSpPr>
        <p:spPr/>
        <p:txBody>
          <a:bodyPr/>
          <a:lstStyle/>
          <a:p>
            <a:fld id="{2A4837A0-F8B5-40DF-B7A3-2778985E9851}" type="slidenum">
              <a:rPr lang="fi-FI" smtClean="0"/>
              <a:pPr/>
              <a:t>57</a:t>
            </a:fld>
            <a:endParaRPr lang="fi-FI"/>
          </a:p>
        </p:txBody>
      </p:sp>
    </p:spTree>
    <p:extLst>
      <p:ext uri="{BB962C8B-B14F-4D97-AF65-F5344CB8AC3E}">
        <p14:creationId xmlns:p14="http://schemas.microsoft.com/office/powerpoint/2010/main" val="17336686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B10E93-B093-4092-92B7-A1C1F8F0F963}"/>
              </a:ext>
            </a:extLst>
          </p:cNvPr>
          <p:cNvSpPr>
            <a:spLocks noGrp="1"/>
          </p:cNvSpPr>
          <p:nvPr>
            <p:ph type="title"/>
          </p:nvPr>
        </p:nvSpPr>
        <p:spPr>
          <a:xfrm>
            <a:off x="2273006" y="471716"/>
            <a:ext cx="8064000" cy="900000"/>
          </a:xfrm>
        </p:spPr>
        <p:txBody>
          <a:bodyPr/>
          <a:lstStyle/>
          <a:p>
            <a:r>
              <a:rPr lang="fi-FI" sz="3200" dirty="0">
                <a:latin typeface="Arial Black" panose="020B0A04020102020204" pitchFamily="34" charset="0"/>
              </a:rPr>
              <a:t>Digituen eettinen ohjeistus</a:t>
            </a:r>
          </a:p>
        </p:txBody>
      </p:sp>
      <p:sp>
        <p:nvSpPr>
          <p:cNvPr id="3" name="Sisällön paikkamerkki 2">
            <a:extLst>
              <a:ext uri="{FF2B5EF4-FFF2-40B4-BE49-F238E27FC236}">
                <a16:creationId xmlns:a16="http://schemas.microsoft.com/office/drawing/2014/main" id="{B281657D-899C-4003-BE35-C6BF188B8112}"/>
              </a:ext>
            </a:extLst>
          </p:cNvPr>
          <p:cNvSpPr>
            <a:spLocks noGrp="1"/>
          </p:cNvSpPr>
          <p:nvPr>
            <p:ph idx="1"/>
          </p:nvPr>
        </p:nvSpPr>
        <p:spPr>
          <a:xfrm>
            <a:off x="2087591" y="1840660"/>
            <a:ext cx="8064000" cy="4140000"/>
          </a:xfrm>
        </p:spPr>
        <p:txBody>
          <a:bodyPr/>
          <a:lstStyle/>
          <a:p>
            <a:pPr>
              <a:buFontTx/>
              <a:buChar char="-"/>
            </a:pPr>
            <a:r>
              <a:rPr lang="fi-FI" dirty="0"/>
              <a:t>Lue digituen eettinen ohjeistus </a:t>
            </a:r>
            <a:r>
              <a:rPr lang="fi-FI" dirty="0" err="1"/>
              <a:t>DVV:n</a:t>
            </a:r>
            <a:r>
              <a:rPr lang="fi-FI" dirty="0"/>
              <a:t> sivuilta: </a:t>
            </a:r>
            <a:r>
              <a:rPr lang="fi-FI" dirty="0">
                <a:hlinkClick r:id="rId3"/>
              </a:rPr>
              <a:t>https://dvv.fi/digituen-eettinen-ohjeistus</a:t>
            </a:r>
            <a:r>
              <a:rPr lang="fi-FI" dirty="0"/>
              <a:t> </a:t>
            </a:r>
          </a:p>
          <a:p>
            <a:pPr>
              <a:buFontTx/>
              <a:buChar char="-"/>
            </a:pPr>
            <a:endParaRPr lang="fi-FI" sz="4000" b="1" dirty="0"/>
          </a:p>
        </p:txBody>
      </p:sp>
      <p:sp>
        <p:nvSpPr>
          <p:cNvPr id="4" name="Dian numeron paikkamerkki 3">
            <a:extLst>
              <a:ext uri="{FF2B5EF4-FFF2-40B4-BE49-F238E27FC236}">
                <a16:creationId xmlns:a16="http://schemas.microsoft.com/office/drawing/2014/main" id="{4E2889F1-8582-4ACB-98E9-5AE419DB0FA9}"/>
              </a:ext>
            </a:extLst>
          </p:cNvPr>
          <p:cNvSpPr>
            <a:spLocks noGrp="1"/>
          </p:cNvSpPr>
          <p:nvPr>
            <p:ph type="sldNum" sz="quarter" idx="12"/>
          </p:nvPr>
        </p:nvSpPr>
        <p:spPr/>
        <p:txBody>
          <a:bodyPr/>
          <a:lstStyle/>
          <a:p>
            <a:fld id="{2A4837A0-F8B5-40DF-B7A3-2778985E9851}" type="slidenum">
              <a:rPr lang="fi-FI" smtClean="0"/>
              <a:pPr/>
              <a:t>58</a:t>
            </a:fld>
            <a:endParaRPr lang="fi-FI"/>
          </a:p>
        </p:txBody>
      </p:sp>
      <p:pic>
        <p:nvPicPr>
          <p:cNvPr id="6" name="Picture 5" descr="Qr code&#10;&#10;Description automatically generated">
            <a:extLst>
              <a:ext uri="{FF2B5EF4-FFF2-40B4-BE49-F238E27FC236}">
                <a16:creationId xmlns:a16="http://schemas.microsoft.com/office/drawing/2014/main" id="{A4B7991F-F265-D33A-E367-AEAA19819B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8458" y="2778548"/>
            <a:ext cx="3530772" cy="3530772"/>
          </a:xfrm>
          <a:prstGeom prst="rect">
            <a:avLst/>
          </a:prstGeom>
        </p:spPr>
      </p:pic>
    </p:spTree>
    <p:extLst>
      <p:ext uri="{BB962C8B-B14F-4D97-AF65-F5344CB8AC3E}">
        <p14:creationId xmlns:p14="http://schemas.microsoft.com/office/powerpoint/2010/main" val="12991397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D86298-108F-4BAE-8E10-81303F65145E}"/>
              </a:ext>
            </a:extLst>
          </p:cNvPr>
          <p:cNvSpPr>
            <a:spLocks noGrp="1"/>
          </p:cNvSpPr>
          <p:nvPr>
            <p:ph type="title"/>
          </p:nvPr>
        </p:nvSpPr>
        <p:spPr>
          <a:xfrm>
            <a:off x="1929137" y="634308"/>
            <a:ext cx="8064000" cy="900000"/>
          </a:xfrm>
        </p:spPr>
        <p:txBody>
          <a:bodyPr>
            <a:normAutofit fontScale="90000"/>
          </a:bodyPr>
          <a:lstStyle/>
          <a:p>
            <a:r>
              <a:rPr lang="fi-FI" b="1"/>
              <a:t>Digituen eettiset ohjeet - Mitä on digituki? </a:t>
            </a:r>
          </a:p>
        </p:txBody>
      </p:sp>
      <p:sp>
        <p:nvSpPr>
          <p:cNvPr id="3" name="Sisällön paikkamerkki 2">
            <a:extLst>
              <a:ext uri="{FF2B5EF4-FFF2-40B4-BE49-F238E27FC236}">
                <a16:creationId xmlns:a16="http://schemas.microsoft.com/office/drawing/2014/main" id="{93F2079F-8C48-4D36-88A8-4DC5FC5599D3}"/>
              </a:ext>
            </a:extLst>
          </p:cNvPr>
          <p:cNvSpPr>
            <a:spLocks noGrp="1"/>
          </p:cNvSpPr>
          <p:nvPr>
            <p:ph idx="1"/>
          </p:nvPr>
        </p:nvSpPr>
        <p:spPr/>
        <p:txBody>
          <a:bodyPr/>
          <a:lstStyle/>
          <a:p>
            <a:r>
              <a:rPr lang="fi-FI"/>
              <a:t>Sähköisen asioinnin, palvelujen ja laitteiden käytön tukea</a:t>
            </a:r>
          </a:p>
          <a:p>
            <a:pPr lvl="1"/>
            <a:r>
              <a:rPr lang="fi-FI"/>
              <a:t>Lähitukea (asiointipisteet, vertaistuki, kotiin vietävä tuki)  </a:t>
            </a:r>
          </a:p>
          <a:p>
            <a:pPr lvl="1"/>
            <a:r>
              <a:rPr lang="fi-FI"/>
              <a:t>Etätukea (</a:t>
            </a:r>
            <a:r>
              <a:rPr lang="fi-FI" err="1"/>
              <a:t>chat</a:t>
            </a:r>
            <a:r>
              <a:rPr lang="fi-FI"/>
              <a:t>, puhelin- tai videotuki)</a:t>
            </a:r>
          </a:p>
          <a:p>
            <a:pPr lvl="1"/>
            <a:r>
              <a:rPr lang="fi-FI"/>
              <a:t>Koulutusta  (verkkokoulutukset, kurssit) </a:t>
            </a:r>
          </a:p>
          <a:p>
            <a:pPr lvl="1"/>
            <a:endParaRPr lang="fi-FI" sz="900"/>
          </a:p>
          <a:p>
            <a:r>
              <a:rPr lang="fi-FI"/>
              <a:t>Sisältö voi olla </a:t>
            </a:r>
          </a:p>
          <a:p>
            <a:pPr lvl="1"/>
            <a:r>
              <a:rPr lang="fi-FI"/>
              <a:t>Sähköisen asioinnin opastamista </a:t>
            </a:r>
          </a:p>
          <a:p>
            <a:pPr lvl="1"/>
            <a:r>
              <a:rPr lang="fi-FI"/>
              <a:t>Sovellusten asentamista ja käyttöönottoa</a:t>
            </a:r>
          </a:p>
          <a:p>
            <a:pPr marL="457200" lvl="1" indent="0">
              <a:buNone/>
            </a:pPr>
            <a:endParaRPr lang="fi-FI" sz="900"/>
          </a:p>
          <a:p>
            <a:r>
              <a:rPr lang="fi-FI"/>
              <a:t>Tarkoitus auttaa henkilöä </a:t>
            </a:r>
            <a:r>
              <a:rPr lang="fi-FI" b="1"/>
              <a:t>itsenäiseen ja turvalliseen</a:t>
            </a:r>
            <a:r>
              <a:rPr lang="fi-FI"/>
              <a:t> laitteiden käyttöön ja sähköiseen asiointiin </a:t>
            </a:r>
          </a:p>
        </p:txBody>
      </p:sp>
      <p:sp>
        <p:nvSpPr>
          <p:cNvPr id="4" name="Dian numeron paikkamerkki 3">
            <a:extLst>
              <a:ext uri="{FF2B5EF4-FFF2-40B4-BE49-F238E27FC236}">
                <a16:creationId xmlns:a16="http://schemas.microsoft.com/office/drawing/2014/main" id="{6F7D4BC7-9843-438A-84FA-E5842DC026C7}"/>
              </a:ext>
            </a:extLst>
          </p:cNvPr>
          <p:cNvSpPr>
            <a:spLocks noGrp="1"/>
          </p:cNvSpPr>
          <p:nvPr>
            <p:ph type="sldNum" sz="quarter" idx="12"/>
          </p:nvPr>
        </p:nvSpPr>
        <p:spPr/>
        <p:txBody>
          <a:bodyPr/>
          <a:lstStyle/>
          <a:p>
            <a:fld id="{2A4837A0-F8B5-40DF-B7A3-2778985E9851}" type="slidenum">
              <a:rPr lang="fi-FI" smtClean="0"/>
              <a:pPr/>
              <a:t>59</a:t>
            </a:fld>
            <a:endParaRPr lang="fi-FI"/>
          </a:p>
        </p:txBody>
      </p:sp>
    </p:spTree>
    <p:extLst>
      <p:ext uri="{BB962C8B-B14F-4D97-AF65-F5344CB8AC3E}">
        <p14:creationId xmlns:p14="http://schemas.microsoft.com/office/powerpoint/2010/main" val="2600107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CCB254-EBD7-40A8-AAD1-6A740D57BBBB}"/>
              </a:ext>
            </a:extLst>
          </p:cNvPr>
          <p:cNvSpPr>
            <a:spLocks noGrp="1"/>
          </p:cNvSpPr>
          <p:nvPr>
            <p:ph type="title"/>
          </p:nvPr>
        </p:nvSpPr>
        <p:spPr/>
        <p:txBody>
          <a:bodyPr/>
          <a:lstStyle/>
          <a:p>
            <a:r>
              <a:rPr lang="fi-FI" b="1">
                <a:latin typeface="Arial Black" panose="020B0A04020102020204" pitchFamily="34" charset="0"/>
              </a:rPr>
              <a:t>Digikaveritoiminnan muodot</a:t>
            </a:r>
            <a:endParaRPr lang="en-US" b="1">
              <a:latin typeface="Arial Black" panose="020B0A04020102020204" pitchFamily="34" charset="0"/>
            </a:endParaRPr>
          </a:p>
        </p:txBody>
      </p:sp>
      <p:sp>
        <p:nvSpPr>
          <p:cNvPr id="7" name="Sisällön paikkamerkki 6">
            <a:extLst>
              <a:ext uri="{FF2B5EF4-FFF2-40B4-BE49-F238E27FC236}">
                <a16:creationId xmlns:a16="http://schemas.microsoft.com/office/drawing/2014/main" id="{F5B0A964-BB92-45D5-AEF0-62EC3610C268}"/>
              </a:ext>
            </a:extLst>
          </p:cNvPr>
          <p:cNvSpPr>
            <a:spLocks noGrp="1"/>
          </p:cNvSpPr>
          <p:nvPr>
            <p:ph sz="half" idx="2"/>
          </p:nvPr>
        </p:nvSpPr>
        <p:spPr>
          <a:xfrm>
            <a:off x="2064001" y="1761583"/>
            <a:ext cx="8040755" cy="4500000"/>
          </a:xfrm>
        </p:spPr>
        <p:txBody>
          <a:bodyPr/>
          <a:lstStyle/>
          <a:p>
            <a:r>
              <a:rPr lang="fi-FI"/>
              <a:t>Yksilöopastus</a:t>
            </a:r>
          </a:p>
          <a:p>
            <a:r>
              <a:rPr lang="fi-FI"/>
              <a:t>Ryhmäopastus</a:t>
            </a:r>
          </a:p>
          <a:p>
            <a:r>
              <a:rPr lang="fi-FI"/>
              <a:t>Non-stop päivystys</a:t>
            </a:r>
          </a:p>
          <a:p>
            <a:r>
              <a:rPr lang="fi-FI"/>
              <a:t>Digikurssille mukaan tukihenkilöksi</a:t>
            </a:r>
          </a:p>
          <a:p>
            <a:endParaRPr lang="fi-FI"/>
          </a:p>
          <a:p>
            <a:r>
              <a:rPr lang="fi-FI"/>
              <a:t>Digikaveritoiminta pohjautuu </a:t>
            </a:r>
            <a:br>
              <a:rPr lang="fi-FI"/>
            </a:br>
            <a:r>
              <a:rPr lang="fi-FI" err="1"/>
              <a:t>Aspa</a:t>
            </a:r>
            <a:r>
              <a:rPr lang="fi-FI"/>
              <a:t>-säätiön Digi haltuun –hankkeen kehittämään vertaisopastuksen konseptiin.</a:t>
            </a:r>
            <a:endParaRPr lang="en-US"/>
          </a:p>
          <a:p>
            <a:endParaRPr lang="en-US"/>
          </a:p>
        </p:txBody>
      </p:sp>
      <p:sp>
        <p:nvSpPr>
          <p:cNvPr id="4" name="Dian numeron paikkamerkki 3">
            <a:extLst>
              <a:ext uri="{FF2B5EF4-FFF2-40B4-BE49-F238E27FC236}">
                <a16:creationId xmlns:a16="http://schemas.microsoft.com/office/drawing/2014/main" id="{9301E1AE-A5AE-4DA6-BE82-6AFF5F77A3BE}"/>
              </a:ext>
            </a:extLst>
          </p:cNvPr>
          <p:cNvSpPr>
            <a:spLocks noGrp="1"/>
          </p:cNvSpPr>
          <p:nvPr>
            <p:ph type="sldNum" sz="quarter" idx="12"/>
          </p:nvPr>
        </p:nvSpPr>
        <p:spPr/>
        <p:txBody>
          <a:bodyPr/>
          <a:lstStyle/>
          <a:p>
            <a:fld id="{2A4837A0-F8B5-40DF-B7A3-2778985E9851}" type="slidenum">
              <a:rPr lang="fi-FI" smtClean="0"/>
              <a:pPr/>
              <a:t>6</a:t>
            </a:fld>
            <a:endParaRPr lang="fi-FI"/>
          </a:p>
        </p:txBody>
      </p:sp>
      <p:sp>
        <p:nvSpPr>
          <p:cNvPr id="6" name="Päivämäärän paikkamerkki 5">
            <a:extLst>
              <a:ext uri="{FF2B5EF4-FFF2-40B4-BE49-F238E27FC236}">
                <a16:creationId xmlns:a16="http://schemas.microsoft.com/office/drawing/2014/main" id="{ED37A2AE-9CB2-493C-8D9A-55A54EE12C2A}"/>
              </a:ext>
            </a:extLst>
          </p:cNvPr>
          <p:cNvSpPr>
            <a:spLocks noGrp="1"/>
          </p:cNvSpPr>
          <p:nvPr>
            <p:ph type="dt" sz="half" idx="10"/>
          </p:nvPr>
        </p:nvSpPr>
        <p:spPr/>
        <p:txBody>
          <a:bodyPr/>
          <a:lstStyle/>
          <a:p>
            <a:endParaRPr lang="fi-FI" dirty="0"/>
          </a:p>
        </p:txBody>
      </p:sp>
    </p:spTree>
    <p:extLst>
      <p:ext uri="{BB962C8B-B14F-4D97-AF65-F5344CB8AC3E}">
        <p14:creationId xmlns:p14="http://schemas.microsoft.com/office/powerpoint/2010/main" val="11280108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D992D0-D4A7-4544-85BA-07ABA0B41AA3}"/>
              </a:ext>
            </a:extLst>
          </p:cNvPr>
          <p:cNvSpPr>
            <a:spLocks noGrp="1"/>
          </p:cNvSpPr>
          <p:nvPr>
            <p:ph type="title"/>
          </p:nvPr>
        </p:nvSpPr>
        <p:spPr/>
        <p:txBody>
          <a:bodyPr/>
          <a:lstStyle/>
          <a:p>
            <a:r>
              <a:rPr lang="fi-FI" b="1"/>
              <a:t>Digitaidot kuuluvat kaikille </a:t>
            </a:r>
          </a:p>
        </p:txBody>
      </p:sp>
      <p:sp>
        <p:nvSpPr>
          <p:cNvPr id="3" name="Sisällön paikkamerkki 2">
            <a:extLst>
              <a:ext uri="{FF2B5EF4-FFF2-40B4-BE49-F238E27FC236}">
                <a16:creationId xmlns:a16="http://schemas.microsoft.com/office/drawing/2014/main" id="{CC1E048F-2E83-49CD-8BAC-65CC68E4C63A}"/>
              </a:ext>
            </a:extLst>
          </p:cNvPr>
          <p:cNvSpPr>
            <a:spLocks noGrp="1"/>
          </p:cNvSpPr>
          <p:nvPr>
            <p:ph idx="1"/>
          </p:nvPr>
        </p:nvSpPr>
        <p:spPr/>
        <p:txBody>
          <a:bodyPr/>
          <a:lstStyle/>
          <a:p>
            <a:r>
              <a:rPr lang="fi-FI"/>
              <a:t>Digitaidot ovat tämän päivän </a:t>
            </a:r>
            <a:r>
              <a:rPr lang="fi-FI" b="1"/>
              <a:t>kansalaistaitoja</a:t>
            </a:r>
            <a:r>
              <a:rPr lang="fi-FI"/>
              <a:t>, joiden avulla hoidetaan arjen asioita ja ollaan kiinni yhteiskunnassa. </a:t>
            </a:r>
          </a:p>
          <a:p>
            <a:r>
              <a:rPr lang="fi-FI"/>
              <a:t>Tarve koskettaa kaikkia ikäryhmiä, ja </a:t>
            </a:r>
            <a:r>
              <a:rPr lang="fi-FI" b="1"/>
              <a:t>sen sisältö on muuttuvaa</a:t>
            </a:r>
            <a:r>
              <a:rPr lang="fi-FI"/>
              <a:t>. </a:t>
            </a:r>
          </a:p>
          <a:p>
            <a:r>
              <a:rPr lang="fi-FI"/>
              <a:t>Suurin osa ihmisistä </a:t>
            </a:r>
            <a:r>
              <a:rPr lang="fi-FI" b="1"/>
              <a:t>haluaa ja pystyy oppimaan </a:t>
            </a:r>
            <a:r>
              <a:rPr lang="fi-FI"/>
              <a:t>digitaitoja, kunhan motivointi ja opastus on kunnossa.</a:t>
            </a:r>
          </a:p>
          <a:p>
            <a:endParaRPr lang="fi-FI"/>
          </a:p>
        </p:txBody>
      </p:sp>
      <p:sp>
        <p:nvSpPr>
          <p:cNvPr id="4" name="Dian numeron paikkamerkki 3">
            <a:extLst>
              <a:ext uri="{FF2B5EF4-FFF2-40B4-BE49-F238E27FC236}">
                <a16:creationId xmlns:a16="http://schemas.microsoft.com/office/drawing/2014/main" id="{722FCF60-A027-4327-B3E9-440A97BB9AEA}"/>
              </a:ext>
            </a:extLst>
          </p:cNvPr>
          <p:cNvSpPr>
            <a:spLocks noGrp="1"/>
          </p:cNvSpPr>
          <p:nvPr>
            <p:ph type="sldNum" sz="quarter" idx="12"/>
          </p:nvPr>
        </p:nvSpPr>
        <p:spPr/>
        <p:txBody>
          <a:bodyPr/>
          <a:lstStyle/>
          <a:p>
            <a:fld id="{2A4837A0-F8B5-40DF-B7A3-2778985E9851}" type="slidenum">
              <a:rPr lang="fi-FI" smtClean="0"/>
              <a:pPr/>
              <a:t>60</a:t>
            </a:fld>
            <a:endParaRPr lang="fi-FI"/>
          </a:p>
        </p:txBody>
      </p:sp>
      <p:sp>
        <p:nvSpPr>
          <p:cNvPr id="5" name="Päivämäärän paikkamerkki 4">
            <a:extLst>
              <a:ext uri="{FF2B5EF4-FFF2-40B4-BE49-F238E27FC236}">
                <a16:creationId xmlns:a16="http://schemas.microsoft.com/office/drawing/2014/main" id="{3E6A0036-AA47-452A-AC11-56D971C46BD6}"/>
              </a:ext>
            </a:extLst>
          </p:cNvPr>
          <p:cNvSpPr>
            <a:spLocks noGrp="1"/>
          </p:cNvSpPr>
          <p:nvPr>
            <p:ph type="dt" sz="half" idx="10"/>
          </p:nvPr>
        </p:nvSpPr>
        <p:spPr/>
        <p:txBody>
          <a:bodyPr/>
          <a:lstStyle/>
          <a:p>
            <a:endParaRPr lang="fi-FI" dirty="0"/>
          </a:p>
        </p:txBody>
      </p:sp>
    </p:spTree>
    <p:extLst>
      <p:ext uri="{BB962C8B-B14F-4D97-AF65-F5344CB8AC3E}">
        <p14:creationId xmlns:p14="http://schemas.microsoft.com/office/powerpoint/2010/main" val="26753179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AEE63848-7A94-405F-B041-14CF21CB07BA}"/>
              </a:ext>
            </a:extLst>
          </p:cNvPr>
          <p:cNvSpPr>
            <a:spLocks noGrp="1"/>
          </p:cNvSpPr>
          <p:nvPr>
            <p:ph idx="1"/>
          </p:nvPr>
        </p:nvSpPr>
        <p:spPr>
          <a:xfrm>
            <a:off x="2145137" y="1015638"/>
            <a:ext cx="8064000" cy="4140000"/>
          </a:xfrm>
        </p:spPr>
        <p:txBody>
          <a:bodyPr>
            <a:normAutofit fontScale="92500" lnSpcReduction="20000"/>
          </a:bodyPr>
          <a:lstStyle/>
          <a:p>
            <a:pPr marL="0" indent="0">
              <a:buNone/>
            </a:pPr>
            <a:r>
              <a:rPr lang="fi-FI" b="1"/>
              <a:t>Viranomaisill</a:t>
            </a:r>
            <a:r>
              <a:rPr lang="fi-FI"/>
              <a:t>a on hallintolain mukainen </a:t>
            </a:r>
            <a:r>
              <a:rPr lang="fi-FI" b="1"/>
              <a:t>velvollisuus neuvoa</a:t>
            </a:r>
            <a:r>
              <a:rPr lang="fi-FI"/>
              <a:t> omien palvelujensa käytössä. </a:t>
            </a:r>
          </a:p>
          <a:p>
            <a:pPr marL="0" indent="0">
              <a:buNone/>
            </a:pPr>
            <a:endParaRPr lang="fi-FI" sz="1100"/>
          </a:p>
          <a:p>
            <a:pPr marL="0" indent="0">
              <a:buNone/>
            </a:pPr>
            <a:r>
              <a:rPr lang="fi-FI"/>
              <a:t>Jokaisen viranomaispalvelun yhteydessä tulee löytää avun yhteystiedot. </a:t>
            </a:r>
          </a:p>
          <a:p>
            <a:pPr marL="0" indent="0" algn="ctr">
              <a:buNone/>
            </a:pPr>
            <a:endParaRPr lang="fi-FI" sz="1100"/>
          </a:p>
          <a:p>
            <a:pPr marL="0" indent="0" algn="ctr">
              <a:buNone/>
            </a:pPr>
            <a:r>
              <a:rPr lang="fi-FI"/>
              <a:t>Viranomaispalvelujen käyttöön saa tukea </a:t>
            </a:r>
            <a:r>
              <a:rPr lang="fi-FI" b="1"/>
              <a:t>Kansalaisneuvonnasta</a:t>
            </a:r>
            <a:r>
              <a:rPr lang="fi-FI"/>
              <a:t>, joka ohjaa oikeiden palvelujen pariin. </a:t>
            </a:r>
          </a:p>
          <a:p>
            <a:pPr marL="0" indent="0" algn="ctr">
              <a:buNone/>
            </a:pPr>
            <a:endParaRPr lang="fi-FI" sz="1100"/>
          </a:p>
          <a:p>
            <a:pPr marL="0" indent="0" algn="ctr">
              <a:buNone/>
            </a:pPr>
            <a:r>
              <a:rPr lang="fi-FI" b="1">
                <a:hlinkClick r:id="rId2"/>
              </a:rPr>
              <a:t>www.kansalaisneuvonta.fi</a:t>
            </a:r>
            <a:r>
              <a:rPr lang="fi-FI" b="1"/>
              <a:t> </a:t>
            </a:r>
          </a:p>
          <a:p>
            <a:pPr marL="0" indent="0" algn="ctr">
              <a:buNone/>
            </a:pPr>
            <a:r>
              <a:rPr lang="fi-FI" b="1"/>
              <a:t>p. 0295 000</a:t>
            </a:r>
          </a:p>
        </p:txBody>
      </p:sp>
      <p:sp>
        <p:nvSpPr>
          <p:cNvPr id="4" name="Dian numeron paikkamerkki 3">
            <a:extLst>
              <a:ext uri="{FF2B5EF4-FFF2-40B4-BE49-F238E27FC236}">
                <a16:creationId xmlns:a16="http://schemas.microsoft.com/office/drawing/2014/main" id="{D658C196-B1A3-43C2-9031-AC8889AEBA96}"/>
              </a:ext>
            </a:extLst>
          </p:cNvPr>
          <p:cNvSpPr>
            <a:spLocks noGrp="1"/>
          </p:cNvSpPr>
          <p:nvPr>
            <p:ph type="sldNum" sz="quarter" idx="12"/>
          </p:nvPr>
        </p:nvSpPr>
        <p:spPr/>
        <p:txBody>
          <a:bodyPr/>
          <a:lstStyle/>
          <a:p>
            <a:fld id="{2A4837A0-F8B5-40DF-B7A3-2778985E9851}" type="slidenum">
              <a:rPr lang="fi-FI" smtClean="0"/>
              <a:pPr/>
              <a:t>61</a:t>
            </a:fld>
            <a:endParaRPr lang="fi-FI"/>
          </a:p>
        </p:txBody>
      </p:sp>
      <p:sp>
        <p:nvSpPr>
          <p:cNvPr id="5" name="Päivämäärän paikkamerkki 4">
            <a:extLst>
              <a:ext uri="{FF2B5EF4-FFF2-40B4-BE49-F238E27FC236}">
                <a16:creationId xmlns:a16="http://schemas.microsoft.com/office/drawing/2014/main" id="{7D94CFC4-15A8-4435-9002-542083CDD93F}"/>
              </a:ext>
            </a:extLst>
          </p:cNvPr>
          <p:cNvSpPr>
            <a:spLocks noGrp="1"/>
          </p:cNvSpPr>
          <p:nvPr>
            <p:ph type="dt" sz="half" idx="10"/>
          </p:nvPr>
        </p:nvSpPr>
        <p:spPr/>
        <p:txBody>
          <a:bodyPr/>
          <a:lstStyle/>
          <a:p>
            <a:endParaRPr lang="fi-FI" dirty="0"/>
          </a:p>
        </p:txBody>
      </p:sp>
    </p:spTree>
    <p:extLst>
      <p:ext uri="{BB962C8B-B14F-4D97-AF65-F5344CB8AC3E}">
        <p14:creationId xmlns:p14="http://schemas.microsoft.com/office/powerpoint/2010/main" val="20340593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BD011F-EF78-440F-B5BE-136F48C43E4E}"/>
              </a:ext>
            </a:extLst>
          </p:cNvPr>
          <p:cNvSpPr>
            <a:spLocks noGrp="1"/>
          </p:cNvSpPr>
          <p:nvPr>
            <p:ph type="title"/>
          </p:nvPr>
        </p:nvSpPr>
        <p:spPr>
          <a:xfrm>
            <a:off x="2064000" y="379244"/>
            <a:ext cx="8064000" cy="900000"/>
          </a:xfrm>
        </p:spPr>
        <p:txBody>
          <a:bodyPr/>
          <a:lstStyle/>
          <a:p>
            <a:r>
              <a:rPr lang="fi-FI">
                <a:latin typeface="Arial Black" panose="020B0A04020102020204" pitchFamily="34" charset="0"/>
              </a:rPr>
              <a:t>Digituen antajana </a:t>
            </a:r>
          </a:p>
        </p:txBody>
      </p:sp>
      <p:sp>
        <p:nvSpPr>
          <p:cNvPr id="3" name="Sisällön paikkamerkki 2">
            <a:extLst>
              <a:ext uri="{FF2B5EF4-FFF2-40B4-BE49-F238E27FC236}">
                <a16:creationId xmlns:a16="http://schemas.microsoft.com/office/drawing/2014/main" id="{31832BEC-277B-412B-B505-611CE5031428}"/>
              </a:ext>
            </a:extLst>
          </p:cNvPr>
          <p:cNvSpPr>
            <a:spLocks noGrp="1"/>
          </p:cNvSpPr>
          <p:nvPr>
            <p:ph idx="1"/>
          </p:nvPr>
        </p:nvSpPr>
        <p:spPr>
          <a:xfrm>
            <a:off x="1662437" y="1671600"/>
            <a:ext cx="8064000" cy="4140000"/>
          </a:xfrm>
        </p:spPr>
        <p:txBody>
          <a:bodyPr>
            <a:noAutofit/>
          </a:bodyPr>
          <a:lstStyle/>
          <a:p>
            <a:r>
              <a:rPr lang="fi-FI" sz="2000" dirty="0"/>
              <a:t>Autan sähköisten palveluiden ja laitteiden käytössä </a:t>
            </a:r>
          </a:p>
          <a:p>
            <a:r>
              <a:rPr lang="fi-FI" sz="2000" dirty="0"/>
              <a:t>Tavoitteenani on, että </a:t>
            </a:r>
            <a:r>
              <a:rPr lang="fi-FI" sz="2000" b="1" dirty="0"/>
              <a:t>jatkossa</a:t>
            </a:r>
            <a:r>
              <a:rPr lang="fi-FI" sz="2000" dirty="0"/>
              <a:t> autettava voisi hoitaa </a:t>
            </a:r>
            <a:r>
              <a:rPr lang="fi-FI" sz="2000" b="1" dirty="0"/>
              <a:t>itsenäisesti</a:t>
            </a:r>
            <a:r>
              <a:rPr lang="fi-FI" sz="2000" dirty="0"/>
              <a:t> asioinnin ja laitteiden käytön.</a:t>
            </a:r>
          </a:p>
          <a:p>
            <a:r>
              <a:rPr lang="fi-FI" sz="2000" b="1" dirty="0"/>
              <a:t>Kannustan</a:t>
            </a:r>
            <a:r>
              <a:rPr lang="fi-FI" sz="2000" dirty="0"/>
              <a:t> autettavaa </a:t>
            </a:r>
            <a:r>
              <a:rPr lang="fi-FI" sz="2000" b="1" dirty="0"/>
              <a:t>tekemään</a:t>
            </a:r>
            <a:r>
              <a:rPr lang="fi-FI" sz="2000" dirty="0"/>
              <a:t> ohjaustilanteessa </a:t>
            </a:r>
            <a:r>
              <a:rPr lang="fi-FI" sz="2000" b="1" dirty="0"/>
              <a:t>asiat itse </a:t>
            </a:r>
          </a:p>
          <a:p>
            <a:r>
              <a:rPr lang="fi-FI" sz="2000" dirty="0"/>
              <a:t>Kaikkea ei tarvitse osata, vaan </a:t>
            </a:r>
            <a:r>
              <a:rPr lang="fi-FI" sz="2000" b="1" dirty="0"/>
              <a:t>digituen tilanne on paikka oppia yhdessä. </a:t>
            </a:r>
          </a:p>
          <a:p>
            <a:r>
              <a:rPr lang="fi-FI" sz="2000" dirty="0"/>
              <a:t>Tunnistan osaamiseni rajat ja </a:t>
            </a:r>
            <a:r>
              <a:rPr lang="fi-FI" sz="2000" b="1" dirty="0"/>
              <a:t>ohjaan </a:t>
            </a:r>
            <a:r>
              <a:rPr lang="fi-FI" sz="2000" dirty="0"/>
              <a:t>henkilön tarvittaessa </a:t>
            </a:r>
            <a:r>
              <a:rPr lang="fi-FI" sz="2000" b="1" dirty="0"/>
              <a:t>muiden</a:t>
            </a:r>
            <a:r>
              <a:rPr lang="fi-FI" sz="2000" dirty="0"/>
              <a:t> </a:t>
            </a:r>
            <a:r>
              <a:rPr lang="fi-FI" sz="2000" b="1" dirty="0"/>
              <a:t>digituen tarjoajien pariin</a:t>
            </a:r>
            <a:r>
              <a:rPr lang="fi-FI" sz="2000" dirty="0"/>
              <a:t>. </a:t>
            </a:r>
          </a:p>
          <a:p>
            <a:r>
              <a:rPr lang="fi-FI" sz="2000" b="1" dirty="0"/>
              <a:t>En</a:t>
            </a:r>
            <a:r>
              <a:rPr lang="fi-FI" sz="2000" dirty="0"/>
              <a:t> ota neuvottavan salasanoja tai </a:t>
            </a:r>
            <a:r>
              <a:rPr lang="fi-FI" sz="2000" b="1" dirty="0"/>
              <a:t>vahvan tunnistautumisen välineitä</a:t>
            </a:r>
            <a:r>
              <a:rPr lang="fi-FI" sz="2000" dirty="0"/>
              <a:t>, kuten pankkitunnuksia </a:t>
            </a:r>
            <a:r>
              <a:rPr lang="fi-FI" sz="2000" b="1" dirty="0"/>
              <a:t>käsiteltäväksi</a:t>
            </a:r>
            <a:r>
              <a:rPr lang="fi-FI" sz="2000" dirty="0"/>
              <a:t>,</a:t>
            </a:r>
            <a:r>
              <a:rPr lang="fi-FI" sz="2000" b="1" dirty="0"/>
              <a:t> enkä </a:t>
            </a:r>
            <a:r>
              <a:rPr lang="fi-FI" sz="2000" dirty="0"/>
              <a:t>hoida asiakkaan puolesta hänen henkilökohtaisia asioitaan. </a:t>
            </a:r>
          </a:p>
          <a:p>
            <a:r>
              <a:rPr lang="fi-FI" sz="2000" dirty="0"/>
              <a:t>En käytä etähallintaa neuvoessani asiakkaalle vahvaa tunnistautumista vaativien palveluiden käyttöä. Kirjautumisvaiheen jälkeen ruudunjakoa voi hyödyntää opastuksessa, </a:t>
            </a:r>
            <a:br>
              <a:rPr lang="fi-FI" sz="2000" dirty="0"/>
            </a:br>
            <a:r>
              <a:rPr lang="fi-FI" sz="2000" dirty="0"/>
              <a:t>mikäli tästä on sovittu selkeästi asiakkaan kanssa. </a:t>
            </a:r>
          </a:p>
        </p:txBody>
      </p:sp>
      <p:sp>
        <p:nvSpPr>
          <p:cNvPr id="4" name="Dian numeron paikkamerkki 3">
            <a:extLst>
              <a:ext uri="{FF2B5EF4-FFF2-40B4-BE49-F238E27FC236}">
                <a16:creationId xmlns:a16="http://schemas.microsoft.com/office/drawing/2014/main" id="{B6E69906-D97E-4E4F-A25E-27CD2E0B9D79}"/>
              </a:ext>
            </a:extLst>
          </p:cNvPr>
          <p:cNvSpPr>
            <a:spLocks noGrp="1"/>
          </p:cNvSpPr>
          <p:nvPr>
            <p:ph type="sldNum" sz="quarter" idx="12"/>
          </p:nvPr>
        </p:nvSpPr>
        <p:spPr/>
        <p:txBody>
          <a:bodyPr/>
          <a:lstStyle/>
          <a:p>
            <a:fld id="{2A4837A0-F8B5-40DF-B7A3-2778985E9851}" type="slidenum">
              <a:rPr lang="fi-FI" smtClean="0"/>
              <a:pPr/>
              <a:t>62</a:t>
            </a:fld>
            <a:endParaRPr lang="fi-FI"/>
          </a:p>
        </p:txBody>
      </p:sp>
    </p:spTree>
    <p:extLst>
      <p:ext uri="{BB962C8B-B14F-4D97-AF65-F5344CB8AC3E}">
        <p14:creationId xmlns:p14="http://schemas.microsoft.com/office/powerpoint/2010/main" val="29289968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F7F643-3497-45B6-B7CF-9972A2F213DE}"/>
              </a:ext>
            </a:extLst>
          </p:cNvPr>
          <p:cNvSpPr>
            <a:spLocks noGrp="1"/>
          </p:cNvSpPr>
          <p:nvPr>
            <p:ph type="title"/>
          </p:nvPr>
        </p:nvSpPr>
        <p:spPr>
          <a:xfrm>
            <a:off x="723900" y="136525"/>
            <a:ext cx="10515600" cy="1325563"/>
          </a:xfrm>
        </p:spPr>
        <p:txBody>
          <a:bodyPr/>
          <a:lstStyle/>
          <a:p>
            <a:r>
              <a:rPr lang="fi-FI" dirty="0">
                <a:latin typeface="Arial Black" panose="020B0A04020102020204" pitchFamily="34" charset="0"/>
              </a:rPr>
              <a:t>Digituen saajana </a:t>
            </a:r>
          </a:p>
        </p:txBody>
      </p:sp>
      <p:sp>
        <p:nvSpPr>
          <p:cNvPr id="3" name="Sisällön paikkamerkki 2">
            <a:extLst>
              <a:ext uri="{FF2B5EF4-FFF2-40B4-BE49-F238E27FC236}">
                <a16:creationId xmlns:a16="http://schemas.microsoft.com/office/drawing/2014/main" id="{C88E4CC0-2A07-47B1-A48A-84C83CD9C21F}"/>
              </a:ext>
            </a:extLst>
          </p:cNvPr>
          <p:cNvSpPr>
            <a:spLocks noGrp="1"/>
          </p:cNvSpPr>
          <p:nvPr>
            <p:ph idx="1"/>
          </p:nvPr>
        </p:nvSpPr>
        <p:spPr>
          <a:xfrm>
            <a:off x="2064000" y="1160235"/>
            <a:ext cx="8064000" cy="5149085"/>
          </a:xfrm>
        </p:spPr>
        <p:txBody>
          <a:bodyPr>
            <a:normAutofit lnSpcReduction="10000"/>
          </a:bodyPr>
          <a:lstStyle/>
          <a:p>
            <a:r>
              <a:rPr lang="fi-FI" sz="1700" dirty="0"/>
              <a:t>Digituen avulla opin </a:t>
            </a:r>
            <a:r>
              <a:rPr lang="fi-FI" sz="1700" b="1" dirty="0"/>
              <a:t>itsenäiseen ja turvalliseen </a:t>
            </a:r>
            <a:r>
              <a:rPr lang="fi-FI" sz="1700" dirty="0"/>
              <a:t>laitteiden käyttöön ja sähköiseen asiointiin.</a:t>
            </a:r>
          </a:p>
          <a:p>
            <a:r>
              <a:rPr lang="fi-FI" sz="1700" dirty="0"/>
              <a:t>Tavoitteenani on, että jatkossa asioiminen onnistuu yksin tai kevyemmällä tuella. </a:t>
            </a:r>
          </a:p>
          <a:p>
            <a:r>
              <a:rPr lang="fi-FI" sz="1700" dirty="0"/>
              <a:t>Parantaakseni omia taitojani </a:t>
            </a:r>
            <a:r>
              <a:rPr lang="fi-FI" sz="1700" b="1" dirty="0"/>
              <a:t>teen</a:t>
            </a:r>
            <a:r>
              <a:rPr lang="fi-FI" sz="1700" dirty="0"/>
              <a:t> ohjaustilanteessa </a:t>
            </a:r>
            <a:r>
              <a:rPr lang="fi-FI" sz="1700" b="1" dirty="0"/>
              <a:t>toimenpiteet itse. </a:t>
            </a:r>
          </a:p>
          <a:p>
            <a:pPr marL="0" indent="0">
              <a:buNone/>
            </a:pPr>
            <a:endParaRPr lang="fi-FI" sz="800" dirty="0"/>
          </a:p>
          <a:p>
            <a:pPr marL="0" indent="0">
              <a:buNone/>
            </a:pPr>
            <a:r>
              <a:rPr lang="fi-FI" sz="1700" dirty="0"/>
              <a:t>Tiedän vastuuni </a:t>
            </a:r>
          </a:p>
          <a:p>
            <a:r>
              <a:rPr lang="fi-FI" sz="1700" b="1" dirty="0"/>
              <a:t>Kirjaudun itse </a:t>
            </a:r>
            <a:r>
              <a:rPr lang="fi-FI" sz="1700" dirty="0"/>
              <a:t>vahvan tunnistautumisen vaativiin palveluihin. </a:t>
            </a:r>
          </a:p>
          <a:p>
            <a:r>
              <a:rPr lang="fi-FI" sz="1700" dirty="0"/>
              <a:t>Jos tarvitse tukea palvelun käytössä, ymmärrän, että </a:t>
            </a:r>
            <a:r>
              <a:rPr lang="fi-FI" sz="1700" b="1" dirty="0"/>
              <a:t>digituen antaja voi nähdä henkilökohtaisia tietojani. </a:t>
            </a:r>
          </a:p>
          <a:p>
            <a:r>
              <a:rPr lang="fi-FI" sz="1700" b="1" dirty="0"/>
              <a:t>Olen </a:t>
            </a:r>
            <a:r>
              <a:rPr lang="fi-FI" sz="1700" dirty="0"/>
              <a:t>aina</a:t>
            </a:r>
            <a:r>
              <a:rPr lang="fi-FI" sz="1700" b="1" dirty="0"/>
              <a:t> itse vastuussa omasta laitteestani </a:t>
            </a:r>
            <a:r>
              <a:rPr lang="fi-FI" sz="1700" dirty="0"/>
              <a:t>ja </a:t>
            </a:r>
            <a:br>
              <a:rPr lang="fi-FI" sz="1700" dirty="0"/>
            </a:br>
            <a:r>
              <a:rPr lang="fi-FI" sz="1700" dirty="0"/>
              <a:t>sen ohjelmistoista. </a:t>
            </a:r>
          </a:p>
          <a:p>
            <a:pPr marL="0" indent="0">
              <a:buNone/>
            </a:pPr>
            <a:endParaRPr lang="fi-FI" sz="900" dirty="0"/>
          </a:p>
          <a:p>
            <a:pPr marL="0" indent="0">
              <a:buNone/>
            </a:pPr>
            <a:r>
              <a:rPr lang="fi-FI" sz="1700" dirty="0"/>
              <a:t>Miten otan avun vastaan? </a:t>
            </a:r>
          </a:p>
          <a:p>
            <a:r>
              <a:rPr lang="fi-FI" sz="1700" dirty="0"/>
              <a:t>Ymmärrän, että digitukija ei voi neuvoa minua kaikissa ongelmatilanteissa. </a:t>
            </a:r>
          </a:p>
          <a:p>
            <a:r>
              <a:rPr lang="fi-FI" sz="1700" b="1" dirty="0"/>
              <a:t>Viranomaisilla on lakiin perustuva velvoite </a:t>
            </a:r>
            <a:r>
              <a:rPr lang="fi-FI" sz="1700" dirty="0"/>
              <a:t>tarjota opastusta omien palveluidensa käytössä. Myös muut palveluntarjoajat opastavat asiakkaitaan. </a:t>
            </a:r>
          </a:p>
          <a:p>
            <a:r>
              <a:rPr lang="fi-FI" sz="1700" dirty="0"/>
              <a:t>Viranomaispalveluihin saa tukea </a:t>
            </a:r>
            <a:r>
              <a:rPr lang="fi-FI" sz="1700" b="1" dirty="0"/>
              <a:t>Kansalaisneuvonnasta</a:t>
            </a:r>
            <a:r>
              <a:rPr lang="fi-FI" sz="1700" dirty="0"/>
              <a:t>, </a:t>
            </a:r>
            <a:br>
              <a:rPr lang="fi-FI" sz="1700" dirty="0"/>
            </a:br>
            <a:r>
              <a:rPr lang="fi-FI" sz="1700" dirty="0"/>
              <a:t>joka ohjaa oikean palvelun pariin ja neuvoo sen käytössä. </a:t>
            </a:r>
          </a:p>
        </p:txBody>
      </p:sp>
      <p:sp>
        <p:nvSpPr>
          <p:cNvPr id="4" name="Dian numeron paikkamerkki 3">
            <a:extLst>
              <a:ext uri="{FF2B5EF4-FFF2-40B4-BE49-F238E27FC236}">
                <a16:creationId xmlns:a16="http://schemas.microsoft.com/office/drawing/2014/main" id="{85A0571D-EED8-42D0-B7B7-4CCD394013E2}"/>
              </a:ext>
            </a:extLst>
          </p:cNvPr>
          <p:cNvSpPr>
            <a:spLocks noGrp="1"/>
          </p:cNvSpPr>
          <p:nvPr>
            <p:ph type="sldNum" sz="quarter" idx="12"/>
          </p:nvPr>
        </p:nvSpPr>
        <p:spPr/>
        <p:txBody>
          <a:bodyPr/>
          <a:lstStyle/>
          <a:p>
            <a:fld id="{2A4837A0-F8B5-40DF-B7A3-2778985E9851}" type="slidenum">
              <a:rPr lang="fi-FI" smtClean="0"/>
              <a:pPr/>
              <a:t>63</a:t>
            </a:fld>
            <a:endParaRPr lang="fi-FI"/>
          </a:p>
        </p:txBody>
      </p:sp>
    </p:spTree>
    <p:extLst>
      <p:ext uri="{BB962C8B-B14F-4D97-AF65-F5344CB8AC3E}">
        <p14:creationId xmlns:p14="http://schemas.microsoft.com/office/powerpoint/2010/main" val="13666008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47FAEA-1A53-4E6E-B9E8-BF7107AC0872}"/>
              </a:ext>
            </a:extLst>
          </p:cNvPr>
          <p:cNvSpPr>
            <a:spLocks noGrp="1"/>
          </p:cNvSpPr>
          <p:nvPr>
            <p:ph type="title"/>
          </p:nvPr>
        </p:nvSpPr>
        <p:spPr/>
        <p:txBody>
          <a:bodyPr/>
          <a:lstStyle/>
          <a:p>
            <a:r>
              <a:rPr lang="fi-FI">
                <a:latin typeface="Arial Black" panose="020B0A04020102020204" pitchFamily="34" charset="0"/>
              </a:rPr>
              <a:t>Muistathan myös </a:t>
            </a:r>
          </a:p>
        </p:txBody>
      </p:sp>
      <p:sp>
        <p:nvSpPr>
          <p:cNvPr id="3" name="Sisällön paikkamerkki 2">
            <a:extLst>
              <a:ext uri="{FF2B5EF4-FFF2-40B4-BE49-F238E27FC236}">
                <a16:creationId xmlns:a16="http://schemas.microsoft.com/office/drawing/2014/main" id="{0DE67699-25B8-4CC6-AD46-EB525193719F}"/>
              </a:ext>
            </a:extLst>
          </p:cNvPr>
          <p:cNvSpPr>
            <a:spLocks noGrp="1"/>
          </p:cNvSpPr>
          <p:nvPr>
            <p:ph idx="1"/>
          </p:nvPr>
        </p:nvSpPr>
        <p:spPr>
          <a:xfrm>
            <a:off x="2145137" y="1512000"/>
            <a:ext cx="8064000" cy="4140000"/>
          </a:xfrm>
        </p:spPr>
        <p:txBody>
          <a:bodyPr/>
          <a:lstStyle/>
          <a:p>
            <a:pPr>
              <a:buFont typeface="+mj-lt"/>
              <a:buAutoNum type="arabicPeriod"/>
            </a:pPr>
            <a:r>
              <a:rPr lang="fi-FI"/>
              <a:t>Suomessa julkishallinnon organisaatioiden sähköiset asiointipalvelut </a:t>
            </a:r>
            <a:r>
              <a:rPr lang="fi-FI" b="1"/>
              <a:t>edellyttävät</a:t>
            </a:r>
            <a:r>
              <a:rPr lang="fi-FI"/>
              <a:t> pääsääntöisesti </a:t>
            </a:r>
            <a:r>
              <a:rPr lang="fi-FI" b="1"/>
              <a:t>vahvaa tunnistamista</a:t>
            </a:r>
            <a:r>
              <a:rPr lang="fi-FI"/>
              <a:t>, jotta käyttäjän henkilöllisyys voidaan varmistaa. </a:t>
            </a:r>
          </a:p>
          <a:p>
            <a:pPr lvl="1"/>
            <a:r>
              <a:rPr lang="fi-FI" sz="1800"/>
              <a:t>Vahvan tunnistamisen välineinä toimivat: verkkopankkitunnukset,  mobiilivarmenne ja varmennuskortti </a:t>
            </a:r>
          </a:p>
          <a:p>
            <a:pPr lvl="1"/>
            <a:r>
              <a:rPr lang="fi-FI" sz="1800" b="1"/>
              <a:t>Neuvottava tekee sähköisen tunnistautumisen aina itse.</a:t>
            </a:r>
          </a:p>
          <a:p>
            <a:pPr lvl="1"/>
            <a:r>
              <a:rPr lang="fi-FI" sz="1800"/>
              <a:t>Opastus voi edellyttää opastettavan salassa pidettävien tai arkaluontoisten henkilötietojen näkemisen. </a:t>
            </a:r>
          </a:p>
          <a:p>
            <a:pPr lvl="1"/>
            <a:r>
              <a:rPr lang="fi-FI" sz="1800"/>
              <a:t>Jos neuvottava on ymmärtänyt ja hyväksynyt tilanteen, voi opastus jatkua.</a:t>
            </a:r>
          </a:p>
          <a:p>
            <a:pPr lvl="1"/>
            <a:endParaRPr lang="fi-FI"/>
          </a:p>
          <a:p>
            <a:pPr>
              <a:buFont typeface="+mj-lt"/>
              <a:buAutoNum type="arabicPeriod"/>
            </a:pPr>
            <a:endParaRPr lang="fi-FI" sz="1600"/>
          </a:p>
        </p:txBody>
      </p:sp>
      <p:sp>
        <p:nvSpPr>
          <p:cNvPr id="4" name="Dian numeron paikkamerkki 3">
            <a:extLst>
              <a:ext uri="{FF2B5EF4-FFF2-40B4-BE49-F238E27FC236}">
                <a16:creationId xmlns:a16="http://schemas.microsoft.com/office/drawing/2014/main" id="{40CA853B-5521-447F-98B6-44C8FA2FC1BB}"/>
              </a:ext>
            </a:extLst>
          </p:cNvPr>
          <p:cNvSpPr>
            <a:spLocks noGrp="1"/>
          </p:cNvSpPr>
          <p:nvPr>
            <p:ph type="sldNum" sz="quarter" idx="12"/>
          </p:nvPr>
        </p:nvSpPr>
        <p:spPr/>
        <p:txBody>
          <a:bodyPr/>
          <a:lstStyle/>
          <a:p>
            <a:fld id="{2A4837A0-F8B5-40DF-B7A3-2778985E9851}" type="slidenum">
              <a:rPr lang="fi-FI" smtClean="0"/>
              <a:pPr/>
              <a:t>64</a:t>
            </a:fld>
            <a:endParaRPr lang="fi-FI"/>
          </a:p>
        </p:txBody>
      </p:sp>
    </p:spTree>
    <p:extLst>
      <p:ext uri="{BB962C8B-B14F-4D97-AF65-F5344CB8AC3E}">
        <p14:creationId xmlns:p14="http://schemas.microsoft.com/office/powerpoint/2010/main" val="697942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291EF4F8-B151-4C71-82BF-B186ADAFDC76}"/>
              </a:ext>
            </a:extLst>
          </p:cNvPr>
          <p:cNvSpPr>
            <a:spLocks noGrp="1"/>
          </p:cNvSpPr>
          <p:nvPr>
            <p:ph idx="1"/>
          </p:nvPr>
        </p:nvSpPr>
        <p:spPr>
          <a:xfrm>
            <a:off x="1948474" y="307087"/>
            <a:ext cx="8064000" cy="5862219"/>
          </a:xfrm>
        </p:spPr>
        <p:txBody>
          <a:bodyPr/>
          <a:lstStyle/>
          <a:p>
            <a:pPr marL="0" indent="0">
              <a:buNone/>
            </a:pPr>
            <a:r>
              <a:rPr lang="fi-FI" sz="2000" b="1"/>
              <a:t>2. Digituessa ei oteta kantaa </a:t>
            </a:r>
            <a:r>
              <a:rPr lang="fi-FI" sz="2000"/>
              <a:t>sähköisen asioinnin </a:t>
            </a:r>
            <a:r>
              <a:rPr lang="fi-FI" sz="2000" b="1"/>
              <a:t>sisältöihin</a:t>
            </a:r>
            <a:r>
              <a:rPr lang="fi-FI" sz="2000"/>
              <a:t> (esim. tuen hakeminen, rahankäsittely). Näistä asioista vastaa palveluntarjoajan asiakaspalvelu, johon digituen antaja ohjaa. </a:t>
            </a:r>
            <a:br>
              <a:rPr lang="fi-FI" sz="2000"/>
            </a:br>
            <a:endParaRPr lang="fi-FI" sz="2000"/>
          </a:p>
          <a:p>
            <a:pPr marL="0" indent="0">
              <a:buNone/>
            </a:pPr>
            <a:r>
              <a:rPr lang="fi-FI" sz="2000" b="1"/>
              <a:t>3. Jos asiakkaan oikeustoimikelpoisuus on heikentynyt </a:t>
            </a:r>
            <a:r>
              <a:rPr lang="fi-FI" sz="2000"/>
              <a:t>(esim. terveydentila, päihtymys), hänet tulee ohjata kyseisen palveluntarjoajan asiakaspalveluun. </a:t>
            </a:r>
            <a:br>
              <a:rPr lang="fi-FI" sz="2000"/>
            </a:br>
            <a:endParaRPr lang="fi-FI" sz="2000"/>
          </a:p>
          <a:p>
            <a:pPr marL="0" indent="0">
              <a:buNone/>
            </a:pPr>
            <a:r>
              <a:rPr lang="fi-FI" sz="2000"/>
              <a:t>4. Jos neuvottava on</a:t>
            </a:r>
            <a:r>
              <a:rPr lang="fi-FI" sz="2000" b="1"/>
              <a:t> alaikäinen</a:t>
            </a:r>
            <a:r>
              <a:rPr lang="fi-FI" sz="2000"/>
              <a:t>, on tärkeää varmistaa, että hän ymmärtää henkilötietojen käsittelyyn liittyvät riskit ja omat oikeutensa (aiheesta lisää Lapsi verkossa –julkaisussa) </a:t>
            </a:r>
            <a:br>
              <a:rPr lang="fi-FI" sz="2000"/>
            </a:br>
            <a:endParaRPr lang="fi-FI" sz="2000"/>
          </a:p>
          <a:p>
            <a:pPr marL="0" indent="0">
              <a:buNone/>
            </a:pPr>
            <a:r>
              <a:rPr lang="fi-FI" sz="2000" b="1"/>
              <a:t>5. Etänä annettava digituki </a:t>
            </a:r>
            <a:r>
              <a:rPr lang="fi-FI" sz="2000"/>
              <a:t>on kehittyvä digituen muoto, joka vaatii uudenlaista osaamista sekä digituen antajalta, kehittäjältä että vastaanottajalta. </a:t>
            </a:r>
            <a:br>
              <a:rPr lang="fi-FI" sz="2000"/>
            </a:br>
            <a:r>
              <a:rPr lang="fi-FI" sz="2000"/>
              <a:t>Finanssiala ry suosittaa, ettei finanssialan palveluita opasteta etähallintaohjelmilla. </a:t>
            </a:r>
            <a:br>
              <a:rPr lang="fi-FI" sz="2000"/>
            </a:br>
            <a:r>
              <a:rPr lang="fi-FI" sz="2000"/>
              <a:t>Etätukea matkivia </a:t>
            </a:r>
            <a:r>
              <a:rPr lang="fi-FI" sz="2000" b="1"/>
              <a:t>huijauksia</a:t>
            </a:r>
            <a:r>
              <a:rPr lang="fi-FI" sz="2000"/>
              <a:t> on paljon. </a:t>
            </a:r>
            <a:endParaRPr lang="fi-FI" sz="2000">
              <a:cs typeface="Arial"/>
            </a:endParaRPr>
          </a:p>
          <a:p>
            <a:endParaRPr lang="fi-FI"/>
          </a:p>
        </p:txBody>
      </p:sp>
      <p:sp>
        <p:nvSpPr>
          <p:cNvPr id="4" name="Dian numeron paikkamerkki 3">
            <a:extLst>
              <a:ext uri="{FF2B5EF4-FFF2-40B4-BE49-F238E27FC236}">
                <a16:creationId xmlns:a16="http://schemas.microsoft.com/office/drawing/2014/main" id="{8F101E26-6307-456F-877D-817E5CFC5AAF}"/>
              </a:ext>
            </a:extLst>
          </p:cNvPr>
          <p:cNvSpPr>
            <a:spLocks noGrp="1"/>
          </p:cNvSpPr>
          <p:nvPr>
            <p:ph type="sldNum" sz="quarter" idx="12"/>
          </p:nvPr>
        </p:nvSpPr>
        <p:spPr/>
        <p:txBody>
          <a:bodyPr/>
          <a:lstStyle/>
          <a:p>
            <a:fld id="{2A4837A0-F8B5-40DF-B7A3-2778985E9851}" type="slidenum">
              <a:rPr lang="fi-FI" smtClean="0"/>
              <a:pPr/>
              <a:t>65</a:t>
            </a:fld>
            <a:endParaRPr lang="fi-FI"/>
          </a:p>
        </p:txBody>
      </p:sp>
    </p:spTree>
    <p:extLst>
      <p:ext uri="{BB962C8B-B14F-4D97-AF65-F5344CB8AC3E}">
        <p14:creationId xmlns:p14="http://schemas.microsoft.com/office/powerpoint/2010/main" val="34738638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A51BD-A79E-72A2-F48F-D73F55E5B9F8}"/>
              </a:ext>
            </a:extLst>
          </p:cNvPr>
          <p:cNvSpPr txBox="1">
            <a:spLocks/>
          </p:cNvSpPr>
          <p:nvPr/>
        </p:nvSpPr>
        <p:spPr>
          <a:xfrm>
            <a:off x="742285" y="25843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a:latin typeface="Arial Black" panose="020B0A04020102020204" pitchFamily="34" charset="0"/>
              </a:rPr>
              <a:t>Digituen eettiset ohjeet -osaamismerkki</a:t>
            </a:r>
          </a:p>
        </p:txBody>
      </p:sp>
      <p:sp>
        <p:nvSpPr>
          <p:cNvPr id="3" name="Text Placeholder 2">
            <a:extLst>
              <a:ext uri="{FF2B5EF4-FFF2-40B4-BE49-F238E27FC236}">
                <a16:creationId xmlns:a16="http://schemas.microsoft.com/office/drawing/2014/main" id="{C2395D95-4533-6775-0AA4-32C3A7EA4EFC}"/>
              </a:ext>
            </a:extLst>
          </p:cNvPr>
          <p:cNvSpPr txBox="1">
            <a:spLocks/>
          </p:cNvSpPr>
          <p:nvPr/>
        </p:nvSpPr>
        <p:spPr>
          <a:xfrm>
            <a:off x="720000" y="1584000"/>
            <a:ext cx="10752597" cy="360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400" dirty="0"/>
              <a:t>Mikä on digitaalinen osaamismerkki?</a:t>
            </a:r>
          </a:p>
        </p:txBody>
      </p:sp>
      <p:sp>
        <p:nvSpPr>
          <p:cNvPr id="4" name="Content Placeholder 3">
            <a:extLst>
              <a:ext uri="{FF2B5EF4-FFF2-40B4-BE49-F238E27FC236}">
                <a16:creationId xmlns:a16="http://schemas.microsoft.com/office/drawing/2014/main" id="{BD9FA425-F94A-F897-0DAF-305250123C71}"/>
              </a:ext>
            </a:extLst>
          </p:cNvPr>
          <p:cNvSpPr txBox="1">
            <a:spLocks/>
          </p:cNvSpPr>
          <p:nvPr/>
        </p:nvSpPr>
        <p:spPr>
          <a:xfrm>
            <a:off x="2168775" y="2476198"/>
            <a:ext cx="8414863" cy="4193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rgbClr val="111111"/>
                </a:solidFill>
                <a:latin typeface="+mj-lt"/>
              </a:rPr>
              <a:t>Digitaaliset osaamismerkit (Open </a:t>
            </a:r>
            <a:r>
              <a:rPr lang="fi-FI" dirty="0" err="1">
                <a:solidFill>
                  <a:srgbClr val="111111"/>
                </a:solidFill>
                <a:latin typeface="+mj-lt"/>
              </a:rPr>
              <a:t>Badges</a:t>
            </a:r>
            <a:r>
              <a:rPr lang="fi-FI" dirty="0">
                <a:solidFill>
                  <a:srgbClr val="111111"/>
                </a:solidFill>
                <a:latin typeface="+mj-lt"/>
              </a:rPr>
              <a:t>) kertovat osaamisesta, taidoista tai saavutuksista. </a:t>
            </a:r>
          </a:p>
          <a:p>
            <a:r>
              <a:rPr lang="fi-FI" dirty="0">
                <a:solidFill>
                  <a:srgbClr val="111111"/>
                </a:solidFill>
                <a:latin typeface="+mj-lt"/>
              </a:rPr>
              <a:t>Osaamismerkkien avulla tehdään näkyväksi hankittua osaamista</a:t>
            </a:r>
            <a:r>
              <a:rPr lang="fi-FI" dirty="0">
                <a:solidFill>
                  <a:srgbClr val="111111"/>
                </a:solidFill>
                <a:latin typeface="Fira Sans" panose="020B0604020202020204" pitchFamily="34" charset="0"/>
              </a:rPr>
              <a:t>.</a:t>
            </a:r>
          </a:p>
        </p:txBody>
      </p:sp>
      <p:sp>
        <p:nvSpPr>
          <p:cNvPr id="5" name="Slide Number Placeholder 4">
            <a:extLst>
              <a:ext uri="{FF2B5EF4-FFF2-40B4-BE49-F238E27FC236}">
                <a16:creationId xmlns:a16="http://schemas.microsoft.com/office/drawing/2014/main" id="{B9A62F6A-39F5-951C-F498-6C132FFE4B16}"/>
              </a:ext>
            </a:extLst>
          </p:cNvPr>
          <p:cNvSpPr>
            <a:spLocks noGrp="1"/>
          </p:cNvSpPr>
          <p:nvPr>
            <p:ph type="sldNum" sz="quarter" idx="12"/>
          </p:nvPr>
        </p:nvSpPr>
        <p:spPr>
          <a:xfrm>
            <a:off x="8610600" y="6356350"/>
            <a:ext cx="2743200" cy="365125"/>
          </a:xfrm>
        </p:spPr>
        <p:txBody>
          <a:bodyPr/>
          <a:lstStyle/>
          <a:p>
            <a:fld id="{2A4837A0-F8B5-40DF-B7A3-2778985E9851}" type="slidenum">
              <a:rPr lang="fi-FI" smtClean="0"/>
              <a:pPr/>
              <a:t>66</a:t>
            </a:fld>
            <a:endParaRPr lang="fi-FI"/>
          </a:p>
        </p:txBody>
      </p:sp>
      <p:pic>
        <p:nvPicPr>
          <p:cNvPr id="7" name="Picture 12" descr="Graphical user interface, text, application, email&#10;&#10;Description automatically generated">
            <a:extLst>
              <a:ext uri="{FF2B5EF4-FFF2-40B4-BE49-F238E27FC236}">
                <a16:creationId xmlns:a16="http://schemas.microsoft.com/office/drawing/2014/main" id="{0C8FAA06-EC85-C68D-94DD-05ECC214A1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8452" y="4305914"/>
            <a:ext cx="8510410" cy="2363407"/>
          </a:xfrm>
          <a:prstGeom prst="rect">
            <a:avLst/>
          </a:prstGeom>
        </p:spPr>
      </p:pic>
    </p:spTree>
    <p:extLst>
      <p:ext uri="{BB962C8B-B14F-4D97-AF65-F5344CB8AC3E}">
        <p14:creationId xmlns:p14="http://schemas.microsoft.com/office/powerpoint/2010/main" val="11944523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AA48C-0E69-7D33-42CB-FA5577FA51AF}"/>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a:latin typeface="Arial Black" panose="020B0A04020102020204" pitchFamily="34" charset="0"/>
              </a:rPr>
              <a:t>Digituen eettiset ohjeet -osaamismerkki</a:t>
            </a:r>
            <a:endParaRPr lang="fi-FI" dirty="0">
              <a:latin typeface="Arial Black" panose="020B0A04020102020204" pitchFamily="34" charset="0"/>
            </a:endParaRPr>
          </a:p>
        </p:txBody>
      </p:sp>
      <p:sp>
        <p:nvSpPr>
          <p:cNvPr id="3" name="Content Placeholder 3">
            <a:extLst>
              <a:ext uri="{FF2B5EF4-FFF2-40B4-BE49-F238E27FC236}">
                <a16:creationId xmlns:a16="http://schemas.microsoft.com/office/drawing/2014/main" id="{2540D9C5-FA6E-8466-1223-ABF6C4F2F6B2}"/>
              </a:ext>
            </a:extLst>
          </p:cNvPr>
          <p:cNvSpPr txBox="1">
            <a:spLocks/>
          </p:cNvSpPr>
          <p:nvPr/>
        </p:nvSpPr>
        <p:spPr>
          <a:xfrm>
            <a:off x="4077095" y="3974039"/>
            <a:ext cx="7678025" cy="4193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rgbClr val="111111"/>
                </a:solidFill>
                <a:latin typeface="+mj-lt"/>
              </a:rPr>
              <a:t>Tehdään eettiset ohjeet –osaamismerkki:</a:t>
            </a:r>
            <a:br>
              <a:rPr lang="fi-FI" dirty="0">
                <a:solidFill>
                  <a:srgbClr val="111111"/>
                </a:solidFill>
                <a:latin typeface="+mj-lt"/>
              </a:rPr>
            </a:br>
            <a:r>
              <a:rPr lang="fi-FI" dirty="0">
                <a:solidFill>
                  <a:srgbClr val="111111"/>
                </a:solidFill>
                <a:latin typeface="+mj-lt"/>
                <a:hlinkClick r:id="rId2"/>
              </a:rPr>
              <a:t>https://dvv.fi/osaamismerkit</a:t>
            </a:r>
            <a:r>
              <a:rPr lang="fi-FI" dirty="0">
                <a:solidFill>
                  <a:srgbClr val="111111"/>
                </a:solidFill>
                <a:latin typeface="+mj-lt"/>
              </a:rPr>
              <a:t> </a:t>
            </a:r>
            <a:endParaRPr lang="fi-FI" dirty="0">
              <a:latin typeface="+mj-lt"/>
            </a:endParaRPr>
          </a:p>
          <a:p>
            <a:r>
              <a:rPr lang="fi-FI" dirty="0">
                <a:solidFill>
                  <a:srgbClr val="111111"/>
                </a:solidFill>
                <a:latin typeface="+mj-lt"/>
              </a:rPr>
              <a:t>Täytä kysely ensin itsenäisesti. </a:t>
            </a:r>
          </a:p>
          <a:p>
            <a:r>
              <a:rPr lang="fi-FI" dirty="0">
                <a:solidFill>
                  <a:srgbClr val="111111"/>
                </a:solidFill>
                <a:latin typeface="+mj-lt"/>
              </a:rPr>
              <a:t>Älä paina lähetä; käydään kysely yhdessä läpi. </a:t>
            </a:r>
          </a:p>
        </p:txBody>
      </p:sp>
      <p:sp>
        <p:nvSpPr>
          <p:cNvPr id="4" name="Slide Number Placeholder 4">
            <a:extLst>
              <a:ext uri="{FF2B5EF4-FFF2-40B4-BE49-F238E27FC236}">
                <a16:creationId xmlns:a16="http://schemas.microsoft.com/office/drawing/2014/main" id="{DC937C2D-85D4-00E0-E22C-96013CD2DCDC}"/>
              </a:ext>
            </a:extLst>
          </p:cNvPr>
          <p:cNvSpPr>
            <a:spLocks noGrp="1"/>
          </p:cNvSpPr>
          <p:nvPr>
            <p:ph type="sldNum" sz="quarter" idx="12"/>
          </p:nvPr>
        </p:nvSpPr>
        <p:spPr>
          <a:xfrm>
            <a:off x="8610600" y="6356350"/>
            <a:ext cx="2743200" cy="365125"/>
          </a:xfrm>
        </p:spPr>
        <p:txBody>
          <a:bodyPr/>
          <a:lstStyle/>
          <a:p>
            <a:fld id="{2A4837A0-F8B5-40DF-B7A3-2778985E9851}" type="slidenum">
              <a:rPr lang="fi-FI" smtClean="0"/>
              <a:pPr/>
              <a:t>67</a:t>
            </a:fld>
            <a:endParaRPr lang="fi-FI"/>
          </a:p>
        </p:txBody>
      </p:sp>
      <p:pic>
        <p:nvPicPr>
          <p:cNvPr id="6" name="Picture 6" descr="Qr code&#10;&#10;Description automatically generated">
            <a:extLst>
              <a:ext uri="{FF2B5EF4-FFF2-40B4-BE49-F238E27FC236}">
                <a16:creationId xmlns:a16="http://schemas.microsoft.com/office/drawing/2014/main" id="{C0F18D71-9989-D519-86EA-B27D25EAB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 y="2906009"/>
            <a:ext cx="3164591" cy="3164591"/>
          </a:xfrm>
          <a:prstGeom prst="rect">
            <a:avLst/>
          </a:prstGeom>
        </p:spPr>
      </p:pic>
    </p:spTree>
    <p:extLst>
      <p:ext uri="{BB962C8B-B14F-4D97-AF65-F5344CB8AC3E}">
        <p14:creationId xmlns:p14="http://schemas.microsoft.com/office/powerpoint/2010/main" val="33670348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B553F2-B5AA-DE08-46D1-6EF93D561EC8}"/>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3200">
                <a:latin typeface="Arial Black" panose="020B0A04020102020204" pitchFamily="34" charset="0"/>
              </a:rPr>
              <a:t>Käytännön harjoitteluja: </a:t>
            </a:r>
            <a:br>
              <a:rPr lang="fi-FI" sz="3200">
                <a:latin typeface="Arial Black" panose="020B0A04020102020204" pitchFamily="34" charset="0"/>
              </a:rPr>
            </a:br>
            <a:r>
              <a:rPr lang="fi-FI" sz="3200">
                <a:latin typeface="Arial Black" panose="020B0A04020102020204" pitchFamily="34" charset="0"/>
              </a:rPr>
              <a:t>Digitaidot-peli</a:t>
            </a:r>
            <a:endParaRPr lang="fi-FI" sz="3200" dirty="0">
              <a:latin typeface="Arial Black" panose="020B0A04020102020204" pitchFamily="34" charset="0"/>
            </a:endParaRPr>
          </a:p>
        </p:txBody>
      </p:sp>
      <p:sp>
        <p:nvSpPr>
          <p:cNvPr id="3" name="Tekstin paikkamerkki 2">
            <a:extLst>
              <a:ext uri="{FF2B5EF4-FFF2-40B4-BE49-F238E27FC236}">
                <a16:creationId xmlns:a16="http://schemas.microsoft.com/office/drawing/2014/main" id="{1FD2FBF1-D156-F809-91F1-CF6A2F25AADD}"/>
              </a:ext>
            </a:extLst>
          </p:cNvPr>
          <p:cNvSpPr txBox="1">
            <a:spLocks/>
          </p:cNvSpPr>
          <p:nvPr/>
        </p:nvSpPr>
        <p:spPr>
          <a:xfrm>
            <a:off x="838200" y="1835344"/>
            <a:ext cx="10752597" cy="360000"/>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latin typeface="Arial Black" panose="020B0A04020102020204" pitchFamily="34" charset="0"/>
              </a:rPr>
              <a:t>Harjoituksen tavoite</a:t>
            </a:r>
          </a:p>
        </p:txBody>
      </p:sp>
      <p:sp>
        <p:nvSpPr>
          <p:cNvPr id="4" name="Sisällön paikkamerkki 3">
            <a:extLst>
              <a:ext uri="{FF2B5EF4-FFF2-40B4-BE49-F238E27FC236}">
                <a16:creationId xmlns:a16="http://schemas.microsoft.com/office/drawing/2014/main" id="{23751334-1A59-BBCD-F7BF-7C560E394D9E}"/>
              </a:ext>
            </a:extLst>
          </p:cNvPr>
          <p:cNvSpPr txBox="1">
            <a:spLocks/>
          </p:cNvSpPr>
          <p:nvPr/>
        </p:nvSpPr>
        <p:spPr>
          <a:xfrm>
            <a:off x="2063552" y="2340000"/>
            <a:ext cx="8064448" cy="4329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t>Saat käytännön kokemusta digiopastuksesta turvallisessa ja kannustavassa ilmapiirissä.</a:t>
            </a:r>
          </a:p>
          <a:p>
            <a:r>
              <a:rPr lang="fi-FI" dirty="0"/>
              <a:t>Sinun ei tarvitse osata kaikkea: opastustilanteissa voidaan pohtia yhdessä, miten tilanne ratkaistaan.</a:t>
            </a:r>
          </a:p>
          <a:p>
            <a:r>
              <a:rPr lang="fi-FI" dirty="0"/>
              <a:t>Tämä ei ole testi tai koe. </a:t>
            </a:r>
          </a:p>
          <a:p>
            <a:r>
              <a:rPr lang="fi-FI" dirty="0"/>
              <a:t>Tutustut Kuuloliiton Digitaidot-peliin </a:t>
            </a:r>
          </a:p>
        </p:txBody>
      </p:sp>
      <p:sp>
        <p:nvSpPr>
          <p:cNvPr id="5" name="Dian numeron paikkamerkki 4">
            <a:extLst>
              <a:ext uri="{FF2B5EF4-FFF2-40B4-BE49-F238E27FC236}">
                <a16:creationId xmlns:a16="http://schemas.microsoft.com/office/drawing/2014/main" id="{1E4EDE1B-05AE-EFB3-6C4F-010F5B5DBFC3}"/>
              </a:ext>
            </a:extLst>
          </p:cNvPr>
          <p:cNvSpPr>
            <a:spLocks noGrp="1"/>
          </p:cNvSpPr>
          <p:nvPr>
            <p:ph type="sldNum" sz="quarter" idx="12"/>
          </p:nvPr>
        </p:nvSpPr>
        <p:spPr>
          <a:xfrm>
            <a:off x="8610600" y="6356350"/>
            <a:ext cx="2743200" cy="365125"/>
          </a:xfrm>
        </p:spPr>
        <p:txBody>
          <a:bodyPr/>
          <a:lstStyle/>
          <a:p>
            <a:fld id="{2A4837A0-F8B5-40DF-B7A3-2778985E9851}" type="slidenum">
              <a:rPr lang="fi-FI" smtClean="0"/>
              <a:pPr/>
              <a:t>68</a:t>
            </a:fld>
            <a:endParaRPr lang="fi-FI"/>
          </a:p>
        </p:txBody>
      </p:sp>
    </p:spTree>
    <p:extLst>
      <p:ext uri="{BB962C8B-B14F-4D97-AF65-F5344CB8AC3E}">
        <p14:creationId xmlns:p14="http://schemas.microsoft.com/office/powerpoint/2010/main" val="25046074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D1C35D-D9E5-A3DB-3578-D577DD5506F7}"/>
              </a:ext>
            </a:extLst>
          </p:cNvPr>
          <p:cNvSpPr txBox="1">
            <a:spLocks/>
          </p:cNvSpPr>
          <p:nvPr/>
        </p:nvSpPr>
        <p:spPr>
          <a:xfrm>
            <a:off x="1254760" y="1238885"/>
            <a:ext cx="10515600" cy="7905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3200">
                <a:latin typeface="Arial Black" panose="020B0A04020102020204" pitchFamily="34" charset="0"/>
              </a:rPr>
              <a:t>Opastusharjoitus</a:t>
            </a:r>
            <a:endParaRPr lang="fi-FI" sz="3200" dirty="0">
              <a:latin typeface="Arial Black" panose="020B0A04020102020204" pitchFamily="34" charset="0"/>
            </a:endParaRPr>
          </a:p>
        </p:txBody>
      </p:sp>
      <p:sp>
        <p:nvSpPr>
          <p:cNvPr id="3" name="Tekstin paikkamerkki 2">
            <a:extLst>
              <a:ext uri="{FF2B5EF4-FFF2-40B4-BE49-F238E27FC236}">
                <a16:creationId xmlns:a16="http://schemas.microsoft.com/office/drawing/2014/main" id="{6382D3BF-8E1A-FFA2-36C6-DC046DC9667D}"/>
              </a:ext>
            </a:extLst>
          </p:cNvPr>
          <p:cNvSpPr txBox="1">
            <a:spLocks/>
          </p:cNvSpPr>
          <p:nvPr/>
        </p:nvSpPr>
        <p:spPr>
          <a:xfrm>
            <a:off x="1254760" y="1849160"/>
            <a:ext cx="10752597" cy="2146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000" dirty="0"/>
              <a:t>Miten toimimme?</a:t>
            </a:r>
          </a:p>
        </p:txBody>
      </p:sp>
      <p:sp>
        <p:nvSpPr>
          <p:cNvPr id="4" name="Sisällön paikkamerkki 3">
            <a:extLst>
              <a:ext uri="{FF2B5EF4-FFF2-40B4-BE49-F238E27FC236}">
                <a16:creationId xmlns:a16="http://schemas.microsoft.com/office/drawing/2014/main" id="{B9C7E650-29E4-3574-0A39-E189CF6EDDC7}"/>
              </a:ext>
            </a:extLst>
          </p:cNvPr>
          <p:cNvSpPr txBox="1">
            <a:spLocks/>
          </p:cNvSpPr>
          <p:nvPr/>
        </p:nvSpPr>
        <p:spPr>
          <a:xfrm>
            <a:off x="2480560" y="2853760"/>
            <a:ext cx="8064448" cy="2581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t>Nostetaan pelikortteja, joissa on erilaisia arjen digihaasteita. </a:t>
            </a:r>
          </a:p>
          <a:p>
            <a:r>
              <a:rPr lang="fi-FI" dirty="0"/>
              <a:t>Ratkotaan tilanteita yhdessä – varmistaen, että jokainen suoriutuu. </a:t>
            </a:r>
          </a:p>
          <a:p>
            <a:r>
              <a:rPr lang="fi-FI" dirty="0"/>
              <a:t>Aikaa 1h15min</a:t>
            </a:r>
          </a:p>
          <a:p>
            <a:pPr marL="0" indent="0">
              <a:buFont typeface="Arial" panose="020B0604020202020204" pitchFamily="34" charset="0"/>
              <a:buNone/>
            </a:pPr>
            <a:endParaRPr lang="fi-FI" dirty="0"/>
          </a:p>
        </p:txBody>
      </p:sp>
      <p:sp>
        <p:nvSpPr>
          <p:cNvPr id="5" name="Dian numeron paikkamerkki 4">
            <a:extLst>
              <a:ext uri="{FF2B5EF4-FFF2-40B4-BE49-F238E27FC236}">
                <a16:creationId xmlns:a16="http://schemas.microsoft.com/office/drawing/2014/main" id="{6B2006AF-58CA-855A-2D5C-F256FA86AC97}"/>
              </a:ext>
            </a:extLst>
          </p:cNvPr>
          <p:cNvSpPr>
            <a:spLocks noGrp="1"/>
          </p:cNvSpPr>
          <p:nvPr>
            <p:ph type="sldNum" sz="quarter" idx="12"/>
          </p:nvPr>
        </p:nvSpPr>
        <p:spPr>
          <a:xfrm>
            <a:off x="9027160" y="7230110"/>
            <a:ext cx="2743200" cy="217747"/>
          </a:xfrm>
        </p:spPr>
        <p:txBody>
          <a:bodyPr/>
          <a:lstStyle/>
          <a:p>
            <a:fld id="{2A4837A0-F8B5-40DF-B7A3-2778985E9851}" type="slidenum">
              <a:rPr lang="fi-FI" smtClean="0"/>
              <a:pPr/>
              <a:t>69</a:t>
            </a:fld>
            <a:endParaRPr lang="fi-FI"/>
          </a:p>
        </p:txBody>
      </p:sp>
    </p:spTree>
    <p:extLst>
      <p:ext uri="{BB962C8B-B14F-4D97-AF65-F5344CB8AC3E}">
        <p14:creationId xmlns:p14="http://schemas.microsoft.com/office/powerpoint/2010/main" val="160669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29C855-2119-94C8-5628-37F96EE471F5}"/>
              </a:ext>
            </a:extLst>
          </p:cNvPr>
          <p:cNvSpPr txBox="1">
            <a:spLocks/>
          </p:cNvSpPr>
          <p:nvPr/>
        </p:nvSpPr>
        <p:spPr>
          <a:xfrm>
            <a:off x="6362218" y="2979000"/>
            <a:ext cx="3950863" cy="900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b="1">
                <a:latin typeface="Arial Black" panose="020B0A04020102020204" pitchFamily="34" charset="0"/>
              </a:rPr>
              <a:t>Tutustutaan</a:t>
            </a:r>
            <a:endParaRPr lang="fi-FI" b="1"/>
          </a:p>
        </p:txBody>
      </p:sp>
      <p:pic>
        <p:nvPicPr>
          <p:cNvPr id="6" name="Content Placeholder 7" descr="A picture containing indoor&#10;&#10;Description automatically generated">
            <a:extLst>
              <a:ext uri="{FF2B5EF4-FFF2-40B4-BE49-F238E27FC236}">
                <a16:creationId xmlns:a16="http://schemas.microsoft.com/office/drawing/2014/main" id="{6A17C137-9877-1527-7526-64F6B8DB59C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83363" y="2000250"/>
            <a:ext cx="2790825" cy="2857500"/>
          </a:xfrm>
          <a:prstGeom prst="rect">
            <a:avLst/>
          </a:prstGeom>
        </p:spPr>
      </p:pic>
      <p:sp>
        <p:nvSpPr>
          <p:cNvPr id="7" name="TextBox 8">
            <a:extLst>
              <a:ext uri="{FF2B5EF4-FFF2-40B4-BE49-F238E27FC236}">
                <a16:creationId xmlns:a16="http://schemas.microsoft.com/office/drawing/2014/main" id="{C49E3240-3300-FDDD-327E-A45C19320219}"/>
              </a:ext>
            </a:extLst>
          </p:cNvPr>
          <p:cNvSpPr txBox="1"/>
          <p:nvPr/>
        </p:nvSpPr>
        <p:spPr>
          <a:xfrm>
            <a:off x="2883363" y="4857750"/>
            <a:ext cx="2790825" cy="230832"/>
          </a:xfrm>
          <a:prstGeom prst="rect">
            <a:avLst/>
          </a:prstGeom>
          <a:noFill/>
        </p:spPr>
        <p:txBody>
          <a:bodyPr wrap="square" rtlCol="0">
            <a:spAutoFit/>
          </a:bodyPr>
          <a:lstStyle/>
          <a:p>
            <a:r>
              <a:rPr lang="fi-FI" sz="900">
                <a:hlinkClick r:id="rId3" tooltip="https://www.tdktalks.com/introductions-key-productive-networking/"/>
              </a:rPr>
              <a:t>This Photo</a:t>
            </a:r>
            <a:r>
              <a:rPr lang="fi-FI" sz="900"/>
              <a:t> by Unknown Author is licensed under </a:t>
            </a:r>
            <a:r>
              <a:rPr lang="fi-FI" sz="900">
                <a:hlinkClick r:id="rId4" tooltip="https://creativecommons.org/licenses/by/3.0/"/>
              </a:rPr>
              <a:t>CC BY</a:t>
            </a:r>
            <a:endParaRPr lang="fi-FI" sz="900"/>
          </a:p>
        </p:txBody>
      </p:sp>
    </p:spTree>
    <p:extLst>
      <p:ext uri="{BB962C8B-B14F-4D97-AF65-F5344CB8AC3E}">
        <p14:creationId xmlns:p14="http://schemas.microsoft.com/office/powerpoint/2010/main" val="3458770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FAA6DA70-113D-E87C-52C2-EEC3629F3D54}"/>
              </a:ext>
            </a:extLst>
          </p:cNvPr>
          <p:cNvSpPr>
            <a:spLocks noGrp="1"/>
          </p:cNvSpPr>
          <p:nvPr>
            <p:ph type="sldNum" sz="quarter" idx="12"/>
          </p:nvPr>
        </p:nvSpPr>
        <p:spPr>
          <a:xfrm>
            <a:off x="8610600" y="6356350"/>
            <a:ext cx="2743200" cy="365125"/>
          </a:xfrm>
        </p:spPr>
        <p:txBody>
          <a:bodyPr/>
          <a:lstStyle/>
          <a:p>
            <a:fld id="{2A4837A0-F8B5-40DF-B7A3-2778985E9851}" type="slidenum">
              <a:rPr lang="fi-FI" smtClean="0"/>
              <a:pPr/>
              <a:t>70</a:t>
            </a:fld>
            <a:endParaRPr lang="fi-FI"/>
          </a:p>
        </p:txBody>
      </p:sp>
      <p:sp>
        <p:nvSpPr>
          <p:cNvPr id="4" name="Title 3">
            <a:extLst>
              <a:ext uri="{FF2B5EF4-FFF2-40B4-BE49-F238E27FC236}">
                <a16:creationId xmlns:a16="http://schemas.microsoft.com/office/drawing/2014/main" id="{B2A8BBB3-77AD-AEB2-DD47-BEBAE64730F2}"/>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a:latin typeface="Arial Black" panose="020B0A04020102020204" pitchFamily="34" charset="0"/>
              </a:rPr>
              <a:t>Digitukisymboli</a:t>
            </a:r>
          </a:p>
        </p:txBody>
      </p:sp>
      <p:pic>
        <p:nvPicPr>
          <p:cNvPr id="5" name="Content Placeholder 7" descr="Icon&#10;&#10;Description automatically generated">
            <a:extLst>
              <a:ext uri="{FF2B5EF4-FFF2-40B4-BE49-F238E27FC236}">
                <a16:creationId xmlns:a16="http://schemas.microsoft.com/office/drawing/2014/main" id="{792E3BF8-8423-2AEB-3F5E-C810415E7B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0573" y="1644662"/>
            <a:ext cx="3536884" cy="3568676"/>
          </a:xfrm>
          <a:prstGeom prst="rect">
            <a:avLst/>
          </a:prstGeom>
        </p:spPr>
      </p:pic>
    </p:spTree>
    <p:extLst>
      <p:ext uri="{BB962C8B-B14F-4D97-AF65-F5344CB8AC3E}">
        <p14:creationId xmlns:p14="http://schemas.microsoft.com/office/powerpoint/2010/main" val="2150526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C90EBC16-589C-66D5-2EEC-0112D10821F1}"/>
              </a:ext>
            </a:extLst>
          </p:cNvPr>
          <p:cNvSpPr txBox="1">
            <a:spLocks/>
          </p:cNvSpPr>
          <p:nvPr/>
        </p:nvSpPr>
        <p:spPr>
          <a:xfrm>
            <a:off x="838200" y="95251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b="1" dirty="0">
                <a:latin typeface="Arial Black" panose="020B0A04020102020204" pitchFamily="34" charset="0"/>
              </a:rPr>
              <a:t>Opastamisen tueksi</a:t>
            </a:r>
          </a:p>
        </p:txBody>
      </p:sp>
      <p:sp>
        <p:nvSpPr>
          <p:cNvPr id="7" name="Sisällön paikkamerkki 3">
            <a:extLst>
              <a:ext uri="{FF2B5EF4-FFF2-40B4-BE49-F238E27FC236}">
                <a16:creationId xmlns:a16="http://schemas.microsoft.com/office/drawing/2014/main" id="{42FCA241-90B0-DAA8-C9F8-223D533D2E55}"/>
              </a:ext>
            </a:extLst>
          </p:cNvPr>
          <p:cNvSpPr txBox="1">
            <a:spLocks/>
          </p:cNvSpPr>
          <p:nvPr/>
        </p:nvSpPr>
        <p:spPr>
          <a:xfrm>
            <a:off x="2412887" y="2305483"/>
            <a:ext cx="8825524" cy="3600000"/>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err="1">
                <a:ea typeface="+mn-lt"/>
                <a:cs typeface="+mn-lt"/>
              </a:rPr>
              <a:t>Yle:n</a:t>
            </a:r>
            <a:r>
              <a:rPr lang="fi-FI" dirty="0">
                <a:ea typeface="+mn-lt"/>
                <a:cs typeface="+mn-lt"/>
              </a:rPr>
              <a:t> Digitreenit: </a:t>
            </a:r>
            <a:r>
              <a:rPr lang="fi-FI" dirty="0">
                <a:ea typeface="+mn-lt"/>
                <a:cs typeface="+mn-lt"/>
                <a:hlinkClick r:id="rId2"/>
              </a:rPr>
              <a:t>https://yle.fi/aihe/digitreenit</a:t>
            </a:r>
            <a:r>
              <a:rPr lang="fi-FI" dirty="0">
                <a:ea typeface="+mn-lt"/>
                <a:cs typeface="+mn-lt"/>
              </a:rPr>
              <a:t>  </a:t>
            </a:r>
          </a:p>
          <a:p>
            <a:r>
              <a:rPr lang="fi-FI" dirty="0">
                <a:ea typeface="+mn-lt"/>
                <a:cs typeface="+mn-lt"/>
              </a:rPr>
              <a:t>DVV: Taitoja digituen antajalle </a:t>
            </a:r>
            <a:r>
              <a:rPr lang="fi-FI" dirty="0">
                <a:ea typeface="+mn-lt"/>
                <a:cs typeface="+mn-lt"/>
                <a:hlinkClick r:id="rId3"/>
              </a:rPr>
              <a:t>https://www.suomidigi.fi/ohjeet-ja-tuki/digituki/taitoja-digituen-antajalle</a:t>
            </a:r>
            <a:endParaRPr lang="fi-FI" dirty="0">
              <a:ea typeface="+mn-lt"/>
              <a:cs typeface="+mn-lt"/>
            </a:endParaRPr>
          </a:p>
          <a:p>
            <a:r>
              <a:rPr lang="fi-FI" dirty="0">
                <a:ea typeface="+mn-lt"/>
                <a:cs typeface="+mn-lt"/>
              </a:rPr>
              <a:t>Enter ry:n Seniorin digitaidot: </a:t>
            </a:r>
            <a:r>
              <a:rPr lang="fi-FI" dirty="0">
                <a:ea typeface="+mn-lt"/>
                <a:cs typeface="+mn-lt"/>
                <a:hlinkClick r:id="rId4"/>
              </a:rPr>
              <a:t>https://www.entersenior.fi/opiskele-itse/seniorin-digitaidot/</a:t>
            </a:r>
            <a:r>
              <a:rPr lang="fi-FI" dirty="0">
                <a:ea typeface="+mn-lt"/>
                <a:cs typeface="+mn-lt"/>
              </a:rPr>
              <a:t> </a:t>
            </a:r>
            <a:endParaRPr lang="fi-FI" dirty="0">
              <a:cs typeface="Arial"/>
            </a:endParaRPr>
          </a:p>
          <a:p>
            <a:r>
              <a:rPr lang="en-US" dirty="0" err="1"/>
              <a:t>Huijaukset</a:t>
            </a:r>
            <a:r>
              <a:rPr lang="en-US" dirty="0"/>
              <a:t> ja </a:t>
            </a:r>
            <a:r>
              <a:rPr lang="en-US" dirty="0" err="1"/>
              <a:t>nettihuijaukset</a:t>
            </a:r>
            <a:r>
              <a:rPr lang="en-US" dirty="0"/>
              <a:t>, </a:t>
            </a:r>
            <a:r>
              <a:rPr lang="en-US" dirty="0" err="1"/>
              <a:t>Kuluttajaliitto</a:t>
            </a:r>
            <a:r>
              <a:rPr lang="en-US" dirty="0"/>
              <a:t>:</a:t>
            </a:r>
          </a:p>
          <a:p>
            <a:pPr lvl="1"/>
            <a:r>
              <a:rPr lang="en-US" dirty="0">
                <a:hlinkClick r:id="rId5"/>
              </a:rPr>
              <a:t>https://www.kuluttajaliitto.fi/materiaalit/huijaukset/</a:t>
            </a:r>
            <a:r>
              <a:rPr lang="en-US" dirty="0"/>
              <a:t> </a:t>
            </a:r>
          </a:p>
          <a:p>
            <a:r>
              <a:rPr lang="fi-FI" dirty="0">
                <a:ea typeface="+mn-lt"/>
                <a:cs typeface="+mn-lt"/>
              </a:rPr>
              <a:t>Nuorten ystävät ry:n materiaaleja aloittelijoille: </a:t>
            </a:r>
            <a:br>
              <a:rPr lang="fi-FI" dirty="0">
                <a:ea typeface="+mn-lt"/>
                <a:cs typeface="+mn-lt"/>
              </a:rPr>
            </a:br>
            <a:r>
              <a:rPr lang="fi-FI" dirty="0">
                <a:ea typeface="+mn-lt"/>
                <a:cs typeface="+mn-lt"/>
                <a:hlinkClick r:id="rId6"/>
              </a:rPr>
              <a:t>https://padlet.com/nytyoelamapalvelut/bubfeukqu0dipupu</a:t>
            </a:r>
          </a:p>
          <a:p>
            <a:r>
              <a:rPr lang="fi-FI" dirty="0">
                <a:ea typeface="+mn-lt"/>
                <a:cs typeface="+mn-lt"/>
              </a:rPr>
              <a:t>Tietoturva – Enterin suositukset eri laiteympäristöille: </a:t>
            </a:r>
            <a:r>
              <a:rPr lang="fi-FI" dirty="0">
                <a:ea typeface="+mn-lt"/>
                <a:cs typeface="+mn-lt"/>
                <a:hlinkClick r:id="rId7"/>
              </a:rPr>
              <a:t>https://www.entersenior.fi/opiskele-itse/oppaita/</a:t>
            </a:r>
            <a:r>
              <a:rPr lang="fi-FI" dirty="0">
                <a:ea typeface="+mn-lt"/>
                <a:cs typeface="+mn-lt"/>
              </a:rPr>
              <a:t>  </a:t>
            </a:r>
            <a:endParaRPr lang="fi-FI" dirty="0"/>
          </a:p>
          <a:p>
            <a:endParaRPr lang="fi-FI" dirty="0">
              <a:cs typeface="Arial"/>
            </a:endParaRPr>
          </a:p>
        </p:txBody>
      </p:sp>
      <p:sp>
        <p:nvSpPr>
          <p:cNvPr id="8" name="Dian numeron paikkamerkki 4">
            <a:extLst>
              <a:ext uri="{FF2B5EF4-FFF2-40B4-BE49-F238E27FC236}">
                <a16:creationId xmlns:a16="http://schemas.microsoft.com/office/drawing/2014/main" id="{BC20BA54-22D2-86A6-D38B-0623E7F3CA0D}"/>
              </a:ext>
            </a:extLst>
          </p:cNvPr>
          <p:cNvSpPr>
            <a:spLocks noGrp="1"/>
          </p:cNvSpPr>
          <p:nvPr>
            <p:ph type="sldNum" sz="quarter" idx="12"/>
          </p:nvPr>
        </p:nvSpPr>
        <p:spPr>
          <a:xfrm>
            <a:off x="8610600" y="6356350"/>
            <a:ext cx="2743200" cy="365125"/>
          </a:xfrm>
        </p:spPr>
        <p:txBody>
          <a:bodyPr/>
          <a:lstStyle/>
          <a:p>
            <a:fld id="{2A4837A0-F8B5-40DF-B7A3-2778985E9851}" type="slidenum">
              <a:rPr lang="fi-FI" smtClean="0"/>
              <a:pPr/>
              <a:t>71</a:t>
            </a:fld>
            <a:endParaRPr lang="fi-FI"/>
          </a:p>
        </p:txBody>
      </p:sp>
    </p:spTree>
    <p:extLst>
      <p:ext uri="{BB962C8B-B14F-4D97-AF65-F5344CB8AC3E}">
        <p14:creationId xmlns:p14="http://schemas.microsoft.com/office/powerpoint/2010/main" val="15524366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9637C2-ACCF-C460-FC7C-9DB0E2DA0BB1}"/>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b="1">
                <a:latin typeface="Arial Black"/>
                <a:cs typeface="Arial"/>
              </a:rPr>
              <a:t>Anna meille palautetta valmennuksesta!</a:t>
            </a:r>
            <a:endParaRPr lang="fi-FI" b="1">
              <a:latin typeface="Arial Black" panose="020B0A04020102020204" pitchFamily="34" charset="0"/>
              <a:cs typeface="Arial"/>
            </a:endParaRPr>
          </a:p>
        </p:txBody>
      </p:sp>
      <p:sp>
        <p:nvSpPr>
          <p:cNvPr id="3" name="Tekstin paikkamerkki 2">
            <a:extLst>
              <a:ext uri="{FF2B5EF4-FFF2-40B4-BE49-F238E27FC236}">
                <a16:creationId xmlns:a16="http://schemas.microsoft.com/office/drawing/2014/main" id="{39230BE2-7EA6-F54E-61A2-3D6D0A263E8D}"/>
              </a:ext>
            </a:extLst>
          </p:cNvPr>
          <p:cNvSpPr txBox="1">
            <a:spLocks/>
          </p:cNvSpPr>
          <p:nvPr/>
        </p:nvSpPr>
        <p:spPr>
          <a:xfrm>
            <a:off x="2063552" y="1684995"/>
            <a:ext cx="8064448" cy="360000"/>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cs typeface="Arial"/>
              </a:rPr>
              <a:t>(esimerkiksi </a:t>
            </a:r>
            <a:r>
              <a:rPr lang="fi-FI" dirty="0" err="1">
                <a:cs typeface="Arial"/>
              </a:rPr>
              <a:t>Mentimeter</a:t>
            </a:r>
            <a:r>
              <a:rPr lang="fi-FI" dirty="0">
                <a:cs typeface="Arial"/>
              </a:rPr>
              <a:t>- palautekysely</a:t>
            </a:r>
            <a:endParaRPr lang="fi-FI" dirty="0"/>
          </a:p>
        </p:txBody>
      </p:sp>
      <p:sp>
        <p:nvSpPr>
          <p:cNvPr id="4" name="Sisällön paikkamerkki 3">
            <a:extLst>
              <a:ext uri="{FF2B5EF4-FFF2-40B4-BE49-F238E27FC236}">
                <a16:creationId xmlns:a16="http://schemas.microsoft.com/office/drawing/2014/main" id="{6421E7FA-1AD5-2C5F-4643-B73C83F00046}"/>
              </a:ext>
            </a:extLst>
          </p:cNvPr>
          <p:cNvSpPr txBox="1">
            <a:spLocks/>
          </p:cNvSpPr>
          <p:nvPr/>
        </p:nvSpPr>
        <p:spPr>
          <a:xfrm>
            <a:off x="2063552" y="2259195"/>
            <a:ext cx="8064448" cy="360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ea typeface="+mn-lt"/>
                <a:cs typeface="+mn-lt"/>
              </a:rPr>
              <a:t>Arvioi kolmella sanalla lyhyesti kokemuksiasi kahdelta päivältä: (linkki tähän)</a:t>
            </a:r>
          </a:p>
          <a:p>
            <a:r>
              <a:rPr lang="fi-FI" dirty="0">
                <a:ea typeface="+mn-lt"/>
                <a:cs typeface="+mn-lt"/>
              </a:rPr>
              <a:t>Kohdista vielä kamera QR-koodiin ja kirjoita palaute meille</a:t>
            </a:r>
          </a:p>
          <a:p>
            <a:r>
              <a:rPr lang="fi-FI" dirty="0">
                <a:ea typeface="+mn-lt"/>
                <a:cs typeface="+mn-lt"/>
              </a:rPr>
              <a:t>(QR-koodi tähän)</a:t>
            </a:r>
          </a:p>
        </p:txBody>
      </p:sp>
      <p:sp>
        <p:nvSpPr>
          <p:cNvPr id="5" name="Dian numeron paikkamerkki 4">
            <a:extLst>
              <a:ext uri="{FF2B5EF4-FFF2-40B4-BE49-F238E27FC236}">
                <a16:creationId xmlns:a16="http://schemas.microsoft.com/office/drawing/2014/main" id="{F8BFDA27-AA2E-29AD-B669-AD5B4C0B2581}"/>
              </a:ext>
            </a:extLst>
          </p:cNvPr>
          <p:cNvSpPr>
            <a:spLocks noGrp="1"/>
          </p:cNvSpPr>
          <p:nvPr>
            <p:ph type="sldNum" sz="quarter" idx="12"/>
          </p:nvPr>
        </p:nvSpPr>
        <p:spPr>
          <a:xfrm>
            <a:off x="8610600" y="6356350"/>
            <a:ext cx="2743200" cy="365125"/>
          </a:xfrm>
        </p:spPr>
        <p:txBody>
          <a:bodyPr/>
          <a:lstStyle/>
          <a:p>
            <a:fld id="{2A4837A0-F8B5-40DF-B7A3-2778985E9851}" type="slidenum">
              <a:rPr lang="fi-FI" smtClean="0"/>
              <a:pPr/>
              <a:t>72</a:t>
            </a:fld>
            <a:endParaRPr lang="fi-FI"/>
          </a:p>
        </p:txBody>
      </p:sp>
    </p:spTree>
    <p:extLst>
      <p:ext uri="{BB962C8B-B14F-4D97-AF65-F5344CB8AC3E}">
        <p14:creationId xmlns:p14="http://schemas.microsoft.com/office/powerpoint/2010/main" val="40390381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836012-267A-4D1C-8EF9-20C2772F5A5F}"/>
              </a:ext>
            </a:extLst>
          </p:cNvPr>
          <p:cNvSpPr>
            <a:spLocks noGrp="1"/>
          </p:cNvSpPr>
          <p:nvPr>
            <p:ph type="title"/>
          </p:nvPr>
        </p:nvSpPr>
        <p:spPr/>
        <p:txBody>
          <a:bodyPr/>
          <a:lstStyle/>
          <a:p>
            <a:r>
              <a:rPr lang="fi-FI" sz="3200" dirty="0">
                <a:latin typeface="Arial Black" panose="020B0A04020102020204" pitchFamily="34" charset="0"/>
              </a:rPr>
              <a:t>Järjestä digikavereille tapaamisia</a:t>
            </a:r>
            <a:endParaRPr lang="en-US" sz="3200" dirty="0">
              <a:latin typeface="Arial Black" panose="020B0A04020102020204" pitchFamily="34" charset="0"/>
            </a:endParaRPr>
          </a:p>
        </p:txBody>
      </p:sp>
      <p:sp>
        <p:nvSpPr>
          <p:cNvPr id="3" name="Sisällön paikkamerkki 2">
            <a:extLst>
              <a:ext uri="{FF2B5EF4-FFF2-40B4-BE49-F238E27FC236}">
                <a16:creationId xmlns:a16="http://schemas.microsoft.com/office/drawing/2014/main" id="{5D37D0E4-9BEA-425A-87EC-1133B723B4D6}"/>
              </a:ext>
            </a:extLst>
          </p:cNvPr>
          <p:cNvSpPr>
            <a:spLocks noGrp="1"/>
          </p:cNvSpPr>
          <p:nvPr>
            <p:ph idx="1"/>
          </p:nvPr>
        </p:nvSpPr>
        <p:spPr>
          <a:xfrm>
            <a:off x="2064000" y="1805214"/>
            <a:ext cx="8064000" cy="4140000"/>
          </a:xfrm>
        </p:spPr>
        <p:txBody>
          <a:bodyPr/>
          <a:lstStyle/>
          <a:p>
            <a:r>
              <a:rPr lang="fi-FI" dirty="0"/>
              <a:t>Tapaamisissa mahdollisuus ratkoa yhdessä digiopastuksissa esiin tulleita teknisiä tai opastukseen liittyviä haasteita. Erilaisia teemoja.</a:t>
            </a:r>
          </a:p>
          <a:p>
            <a:r>
              <a:rPr lang="fi-FI" dirty="0"/>
              <a:t>Tapaamisissa voi suorittaa </a:t>
            </a:r>
            <a:r>
              <a:rPr lang="fi-FI" dirty="0" err="1"/>
              <a:t>DVV:n</a:t>
            </a:r>
            <a:r>
              <a:rPr lang="fi-FI" dirty="0"/>
              <a:t> Digitaidot-osaamismerkit</a:t>
            </a:r>
          </a:p>
          <a:p>
            <a:pPr lvl="1"/>
            <a:r>
              <a:rPr lang="fi-FI" dirty="0"/>
              <a:t>Perustaidot tekevät osaamista näkyväksi</a:t>
            </a:r>
          </a:p>
          <a:p>
            <a:r>
              <a:rPr lang="fi-FI" dirty="0"/>
              <a:t>Saat tukea, vertaistukea ja vinkkejä </a:t>
            </a:r>
          </a:p>
        </p:txBody>
      </p:sp>
      <p:sp>
        <p:nvSpPr>
          <p:cNvPr id="4" name="Dian numeron paikkamerkki 3">
            <a:extLst>
              <a:ext uri="{FF2B5EF4-FFF2-40B4-BE49-F238E27FC236}">
                <a16:creationId xmlns:a16="http://schemas.microsoft.com/office/drawing/2014/main" id="{39B01E7B-9AB2-4BF4-92BA-F2125D737CF2}"/>
              </a:ext>
            </a:extLst>
          </p:cNvPr>
          <p:cNvSpPr>
            <a:spLocks noGrp="1"/>
          </p:cNvSpPr>
          <p:nvPr>
            <p:ph type="sldNum" sz="quarter" idx="12"/>
          </p:nvPr>
        </p:nvSpPr>
        <p:spPr/>
        <p:txBody>
          <a:bodyPr/>
          <a:lstStyle/>
          <a:p>
            <a:fld id="{2A4837A0-F8B5-40DF-B7A3-2778985E9851}" type="slidenum">
              <a:rPr lang="fi-FI" smtClean="0"/>
              <a:pPr/>
              <a:t>73</a:t>
            </a:fld>
            <a:endParaRPr lang="fi-FI"/>
          </a:p>
        </p:txBody>
      </p:sp>
    </p:spTree>
    <p:extLst>
      <p:ext uri="{BB962C8B-B14F-4D97-AF65-F5344CB8AC3E}">
        <p14:creationId xmlns:p14="http://schemas.microsoft.com/office/powerpoint/2010/main" val="41507435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D22054-14D2-1FFB-A2F7-2855B7713A86}"/>
              </a:ext>
            </a:extLst>
          </p:cNvPr>
          <p:cNvSpPr txBox="1">
            <a:spLocks/>
          </p:cNvSpPr>
          <p:nvPr/>
        </p:nvSpPr>
        <p:spPr>
          <a:xfrm>
            <a:off x="2064000" y="667285"/>
            <a:ext cx="8064000" cy="900000"/>
          </a:xfrm>
          <a:prstGeom prst="rect">
            <a:avLst/>
          </a:prstGeom>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5400" b="1">
                <a:latin typeface="Arial Black" panose="020B0A04020102020204" pitchFamily="34" charset="0"/>
              </a:rPr>
              <a:t>Digikaveri</a:t>
            </a:r>
            <a:br>
              <a:rPr lang="fi-FI" b="1">
                <a:latin typeface="Arial Black" panose="020B0A04020102020204" pitchFamily="34" charset="0"/>
              </a:rPr>
            </a:br>
            <a:endParaRPr lang="fi-FI" b="1">
              <a:latin typeface="Arial Black" panose="020B0A04020102020204" pitchFamily="34" charset="0"/>
            </a:endParaRPr>
          </a:p>
        </p:txBody>
      </p:sp>
      <p:sp>
        <p:nvSpPr>
          <p:cNvPr id="3" name="Sisällön paikkamerkki 3">
            <a:extLst>
              <a:ext uri="{FF2B5EF4-FFF2-40B4-BE49-F238E27FC236}">
                <a16:creationId xmlns:a16="http://schemas.microsoft.com/office/drawing/2014/main" id="{183E02D7-0390-A31B-B8AC-B8866BA9755B}"/>
              </a:ext>
            </a:extLst>
          </p:cNvPr>
          <p:cNvSpPr txBox="1">
            <a:spLocks/>
          </p:cNvSpPr>
          <p:nvPr/>
        </p:nvSpPr>
        <p:spPr>
          <a:xfrm>
            <a:off x="1929138" y="2142045"/>
            <a:ext cx="4217195" cy="2082714"/>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fi-FI"/>
              <a:t>vahvistaa kaikkien ihmisten digitaitoja ja</a:t>
            </a:r>
          </a:p>
          <a:p>
            <a:pPr marL="342900" indent="-342900"/>
            <a:r>
              <a:rPr lang="fi-FI"/>
              <a:t>mahdollistaa yhdenvertaisen osallistumisen yhteiskunnassa kaikille.</a:t>
            </a:r>
          </a:p>
          <a:p>
            <a:pPr marL="0" indent="0">
              <a:buFont typeface="Arial" panose="020B0604020202020204" pitchFamily="34" charset="0"/>
              <a:buNone/>
            </a:pPr>
            <a:endParaRPr lang="fi-FI"/>
          </a:p>
          <a:p>
            <a:endParaRPr lang="fi-FI"/>
          </a:p>
        </p:txBody>
      </p:sp>
      <p:sp>
        <p:nvSpPr>
          <p:cNvPr id="4" name="Dian numeron paikkamerkki 4">
            <a:extLst>
              <a:ext uri="{FF2B5EF4-FFF2-40B4-BE49-F238E27FC236}">
                <a16:creationId xmlns:a16="http://schemas.microsoft.com/office/drawing/2014/main" id="{8702DEAE-5338-509F-83D9-62985524D1B3}"/>
              </a:ext>
            </a:extLst>
          </p:cNvPr>
          <p:cNvSpPr>
            <a:spLocks noGrp="1"/>
          </p:cNvSpPr>
          <p:nvPr>
            <p:ph type="sldNum" sz="quarter" idx="12"/>
          </p:nvPr>
        </p:nvSpPr>
        <p:spPr>
          <a:xfrm>
            <a:off x="8610600" y="6356350"/>
            <a:ext cx="2743200" cy="365125"/>
          </a:xfrm>
        </p:spPr>
        <p:txBody>
          <a:bodyPr/>
          <a:lstStyle/>
          <a:p>
            <a:fld id="{2A4837A0-F8B5-40DF-B7A3-2778985E9851}" type="slidenum">
              <a:rPr lang="fi-FI" smtClean="0"/>
              <a:pPr/>
              <a:t>74</a:t>
            </a:fld>
            <a:endParaRPr lang="fi-FI"/>
          </a:p>
        </p:txBody>
      </p:sp>
      <p:pic>
        <p:nvPicPr>
          <p:cNvPr id="5" name="Picture 5" descr="A group of people playing cards&#10;&#10;Description automatically generated with medium confidence">
            <a:extLst>
              <a:ext uri="{FF2B5EF4-FFF2-40B4-BE49-F238E27FC236}">
                <a16:creationId xmlns:a16="http://schemas.microsoft.com/office/drawing/2014/main" id="{0EE4E90A-6ED8-6D8F-07F6-E88D7C332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3159" y="2287447"/>
            <a:ext cx="3044142" cy="2283107"/>
          </a:xfrm>
          <a:prstGeom prst="rect">
            <a:avLst/>
          </a:prstGeom>
        </p:spPr>
      </p:pic>
    </p:spTree>
    <p:extLst>
      <p:ext uri="{BB962C8B-B14F-4D97-AF65-F5344CB8AC3E}">
        <p14:creationId xmlns:p14="http://schemas.microsoft.com/office/powerpoint/2010/main" val="35465456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4493E154-39EF-ACE8-6065-48A2C4738DA3}"/>
              </a:ext>
            </a:extLst>
          </p:cNvPr>
          <p:cNvSpPr txBox="1">
            <a:spLocks/>
          </p:cNvSpPr>
          <p:nvPr/>
        </p:nvSpPr>
        <p:spPr>
          <a:xfrm>
            <a:off x="2161161" y="620688"/>
            <a:ext cx="8064000" cy="900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3600">
                <a:latin typeface="Arial Black" panose="020B0A04020102020204" pitchFamily="34" charset="0"/>
              </a:rPr>
              <a:t>Mukavia opastushetkiä </a:t>
            </a:r>
            <a:r>
              <a:rPr lang="fi-FI" sz="3600">
                <a:latin typeface="Arial Black" panose="020B0A04020102020204" pitchFamily="34" charset="0"/>
                <a:sym typeface="Wingdings" panose="05000000000000000000" pitchFamily="2" charset="2"/>
              </a:rPr>
              <a:t> </a:t>
            </a:r>
            <a:endParaRPr lang="fi-FI" sz="3600">
              <a:latin typeface="Arial Black" panose="020B0A04020102020204" pitchFamily="34" charset="0"/>
            </a:endParaRPr>
          </a:p>
        </p:txBody>
      </p:sp>
      <p:sp>
        <p:nvSpPr>
          <p:cNvPr id="7" name="Dian numeron paikkamerkki 4">
            <a:extLst>
              <a:ext uri="{FF2B5EF4-FFF2-40B4-BE49-F238E27FC236}">
                <a16:creationId xmlns:a16="http://schemas.microsoft.com/office/drawing/2014/main" id="{67E2F8AF-C2C3-47B2-7FB5-CEC02381B61A}"/>
              </a:ext>
            </a:extLst>
          </p:cNvPr>
          <p:cNvSpPr>
            <a:spLocks noGrp="1"/>
          </p:cNvSpPr>
          <p:nvPr>
            <p:ph type="sldNum" sz="quarter" idx="12"/>
          </p:nvPr>
        </p:nvSpPr>
        <p:spPr>
          <a:xfrm>
            <a:off x="8610600" y="6356350"/>
            <a:ext cx="2743200" cy="365125"/>
          </a:xfrm>
        </p:spPr>
        <p:txBody>
          <a:bodyPr/>
          <a:lstStyle/>
          <a:p>
            <a:fld id="{2A4837A0-F8B5-40DF-B7A3-2778985E9851}" type="slidenum">
              <a:rPr lang="fi-FI" smtClean="0"/>
              <a:pPr/>
              <a:t>75</a:t>
            </a:fld>
            <a:endParaRPr lang="fi-FI"/>
          </a:p>
        </p:txBody>
      </p:sp>
      <p:sp>
        <p:nvSpPr>
          <p:cNvPr id="8" name="Tekstiruutu 7">
            <a:extLst>
              <a:ext uri="{FF2B5EF4-FFF2-40B4-BE49-F238E27FC236}">
                <a16:creationId xmlns:a16="http://schemas.microsoft.com/office/drawing/2014/main" id="{F453A130-0B17-76AE-9FD9-F13D47283FBA}"/>
              </a:ext>
            </a:extLst>
          </p:cNvPr>
          <p:cNvSpPr txBox="1"/>
          <p:nvPr/>
        </p:nvSpPr>
        <p:spPr>
          <a:xfrm>
            <a:off x="2145138" y="1519465"/>
            <a:ext cx="8055753" cy="3054682"/>
          </a:xfrm>
          <a:prstGeom prst="rect">
            <a:avLst/>
          </a:prstGeom>
          <a:noFill/>
        </p:spPr>
        <p:txBody>
          <a:bodyPr wrap="square" rtlCol="0">
            <a:spAutoFit/>
          </a:bodyPr>
          <a:lstStyle/>
          <a:p>
            <a:r>
              <a:rPr lang="fi-FI" sz="2400" dirty="0">
                <a:latin typeface="Arial Black" panose="020B0A04020102020204" pitchFamily="34" charset="0"/>
              </a:rPr>
              <a:t>Seuraa meitä somessa</a:t>
            </a:r>
          </a:p>
          <a:p>
            <a:endParaRPr lang="fi-FI" sz="1000" dirty="0"/>
          </a:p>
          <a:p>
            <a:r>
              <a:rPr lang="fi-FI" sz="2000" dirty="0"/>
              <a:t>Facebook: </a:t>
            </a:r>
          </a:p>
          <a:p>
            <a:r>
              <a:rPr lang="fi-FI" sz="2000" dirty="0" err="1"/>
              <a:t>Insta</a:t>
            </a:r>
            <a:r>
              <a:rPr lang="fi-FI" sz="2000" dirty="0"/>
              <a:t>:</a:t>
            </a:r>
            <a:endParaRPr lang="fi-FI" sz="1050" dirty="0"/>
          </a:p>
          <a:p>
            <a:endParaRPr lang="fi-FI" sz="2400" dirty="0">
              <a:latin typeface="Arial Black" panose="020B0A04020102020204" pitchFamily="34" charset="0"/>
            </a:endParaRPr>
          </a:p>
          <a:p>
            <a:r>
              <a:rPr lang="fi-FI" sz="2400" dirty="0">
                <a:latin typeface="Arial Black" panose="020B0A04020102020204" pitchFamily="34" charset="0"/>
              </a:rPr>
              <a:t>Ole meihin yhteydessä, jos kaipaat apua.</a:t>
            </a:r>
          </a:p>
          <a:p>
            <a:endParaRPr lang="fi-FI" sz="1050" dirty="0"/>
          </a:p>
          <a:p>
            <a:r>
              <a:rPr lang="fi-FI" sz="2000" dirty="0"/>
              <a:t>Nimi 1 </a:t>
            </a:r>
          </a:p>
          <a:p>
            <a:endParaRPr lang="fi-FI" sz="1000" dirty="0"/>
          </a:p>
          <a:p>
            <a:r>
              <a:rPr lang="fi-FI" sz="2000" dirty="0"/>
              <a:t>Nimi 2 </a:t>
            </a:r>
          </a:p>
          <a:p>
            <a:endParaRPr lang="fi-FI" sz="1000" dirty="0"/>
          </a:p>
        </p:txBody>
      </p:sp>
    </p:spTree>
    <p:extLst>
      <p:ext uri="{BB962C8B-B14F-4D97-AF65-F5344CB8AC3E}">
        <p14:creationId xmlns:p14="http://schemas.microsoft.com/office/powerpoint/2010/main" val="7970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4BFC39-BE78-9892-CE4E-71EE91ACF409}"/>
              </a:ext>
            </a:extLst>
          </p:cNvPr>
          <p:cNvSpPr>
            <a:spLocks noGrp="1"/>
          </p:cNvSpPr>
          <p:nvPr>
            <p:ph type="title"/>
          </p:nvPr>
        </p:nvSpPr>
        <p:spPr/>
        <p:txBody>
          <a:bodyPr/>
          <a:lstStyle/>
          <a:p>
            <a:r>
              <a:rPr lang="fi-FI" sz="3200">
                <a:latin typeface="Arial Black" panose="020B0A04020102020204" pitchFamily="34" charset="0"/>
                <a:cs typeface="Arial"/>
              </a:rPr>
              <a:t>Pelisäännöt </a:t>
            </a:r>
            <a:endParaRPr lang="fi-FI" sz="3200">
              <a:latin typeface="Arial Black" panose="020B0A04020102020204" pitchFamily="34" charset="0"/>
            </a:endParaRPr>
          </a:p>
        </p:txBody>
      </p:sp>
      <p:sp>
        <p:nvSpPr>
          <p:cNvPr id="3" name="Sisällön paikkamerkki 2">
            <a:extLst>
              <a:ext uri="{FF2B5EF4-FFF2-40B4-BE49-F238E27FC236}">
                <a16:creationId xmlns:a16="http://schemas.microsoft.com/office/drawing/2014/main" id="{416E7111-6946-9792-0668-DBAB402113E1}"/>
              </a:ext>
            </a:extLst>
          </p:cNvPr>
          <p:cNvSpPr>
            <a:spLocks noGrp="1"/>
          </p:cNvSpPr>
          <p:nvPr>
            <p:ph idx="1"/>
          </p:nvPr>
        </p:nvSpPr>
        <p:spPr>
          <a:xfrm>
            <a:off x="1585980" y="1554015"/>
            <a:ext cx="8740228" cy="4140000"/>
          </a:xfrm>
        </p:spPr>
        <p:txBody>
          <a:bodyPr/>
          <a:lstStyle/>
          <a:p>
            <a:pPr lvl="1">
              <a:buFont typeface="Arial" panose="020B0604020202020204" pitchFamily="34" charset="0"/>
              <a:buChar char="•"/>
            </a:pPr>
            <a:r>
              <a:rPr lang="fi-FI">
                <a:ea typeface="+mn-lt"/>
                <a:cs typeface="+mn-lt"/>
              </a:rPr>
              <a:t>Luottamuksellisuus: kaikki mitä puhutaan tämän valmennuksen aikana, jää tänne.</a:t>
            </a:r>
          </a:p>
          <a:p>
            <a:pPr lvl="1">
              <a:buFont typeface="Arial" panose="020B0604020202020204" pitchFamily="34" charset="0"/>
              <a:buChar char="•"/>
            </a:pPr>
            <a:r>
              <a:rPr lang="fi-FI">
                <a:ea typeface="+mn-lt"/>
                <a:cs typeface="+mn-lt"/>
              </a:rPr>
              <a:t>Pysytään aiheessa ja annetaan jokaiselle vuoro puhua rauhassa: ohjaajilla oikeus keskeyttää tarvittaessa.</a:t>
            </a:r>
          </a:p>
          <a:p>
            <a:pPr lvl="1">
              <a:buFont typeface="Arial" panose="020B0604020202020204" pitchFamily="34" charset="0"/>
              <a:buChar char="•"/>
            </a:pPr>
            <a:r>
              <a:rPr lang="fi-FI">
                <a:ea typeface="+mn-lt"/>
                <a:cs typeface="+mn-lt"/>
              </a:rPr>
              <a:t>Keskitytään olemaan läsnä. Ei omaa puhelinta/konetta, ellei tehtävät vaadi niitä. Kuunnellaan muita.</a:t>
            </a:r>
          </a:p>
          <a:p>
            <a:pPr lvl="1">
              <a:buFont typeface="Arial" panose="020B0604020202020204" pitchFamily="34" charset="0"/>
              <a:buChar char="•"/>
            </a:pPr>
            <a:r>
              <a:rPr lang="fi-FI">
                <a:ea typeface="+mn-lt"/>
                <a:cs typeface="+mn-lt"/>
              </a:rPr>
              <a:t>Saa kysyä, jos joku asia on epäselvä tai edetään nopeasti.</a:t>
            </a:r>
          </a:p>
          <a:p>
            <a:pPr lvl="1">
              <a:buFont typeface="Arial" panose="020B0604020202020204" pitchFamily="34" charset="0"/>
              <a:buChar char="•"/>
            </a:pPr>
            <a:r>
              <a:rPr lang="fi-FI">
                <a:ea typeface="+mn-lt"/>
                <a:cs typeface="+mn-lt"/>
              </a:rPr>
              <a:t>Jos pitää poistua kesken tai pitää tauko niin voi mennä.</a:t>
            </a:r>
          </a:p>
          <a:p>
            <a:pPr lvl="1">
              <a:buFont typeface="Arial" panose="020B0604020202020204" pitchFamily="34" charset="0"/>
              <a:buChar char="•"/>
            </a:pPr>
            <a:r>
              <a:rPr lang="fi-FI">
                <a:ea typeface="+mn-lt"/>
                <a:cs typeface="+mn-lt"/>
              </a:rPr>
              <a:t>Jos pitää vastata tärkeään puheluun, niin tehdään se ryhmätilan ulkopuolella ja annetaan työrauhan muille</a:t>
            </a:r>
          </a:p>
          <a:p>
            <a:endParaRPr lang="fi-FI">
              <a:cs typeface="Arial"/>
            </a:endParaRPr>
          </a:p>
        </p:txBody>
      </p:sp>
      <p:sp>
        <p:nvSpPr>
          <p:cNvPr id="4" name="Dian numeron paikkamerkki 3">
            <a:extLst>
              <a:ext uri="{FF2B5EF4-FFF2-40B4-BE49-F238E27FC236}">
                <a16:creationId xmlns:a16="http://schemas.microsoft.com/office/drawing/2014/main" id="{351560F5-02AC-34BD-8083-CB9CE885E8D3}"/>
              </a:ext>
            </a:extLst>
          </p:cNvPr>
          <p:cNvSpPr>
            <a:spLocks noGrp="1"/>
          </p:cNvSpPr>
          <p:nvPr>
            <p:ph type="sldNum" sz="quarter" idx="12"/>
          </p:nvPr>
        </p:nvSpPr>
        <p:spPr/>
        <p:txBody>
          <a:bodyPr/>
          <a:lstStyle/>
          <a:p>
            <a:fld id="{2A4837A0-F8B5-40DF-B7A3-2778985E9851}" type="slidenum">
              <a:rPr lang="fi-FI" smtClean="0"/>
              <a:pPr/>
              <a:t>8</a:t>
            </a:fld>
            <a:endParaRPr lang="fi-FI"/>
          </a:p>
        </p:txBody>
      </p:sp>
    </p:spTree>
    <p:extLst>
      <p:ext uri="{BB962C8B-B14F-4D97-AF65-F5344CB8AC3E}">
        <p14:creationId xmlns:p14="http://schemas.microsoft.com/office/powerpoint/2010/main" val="3979360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11" descr="A close-up of hands shaking&#10;&#10;Description automatically generated with medium confidence">
            <a:extLst>
              <a:ext uri="{FF2B5EF4-FFF2-40B4-BE49-F238E27FC236}">
                <a16:creationId xmlns:a16="http://schemas.microsoft.com/office/drawing/2014/main" id="{DB81FFC1-DEB2-A23D-4E0A-76181AE161C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45137" y="2235200"/>
            <a:ext cx="3840480" cy="1878076"/>
          </a:xfrm>
          <a:prstGeom prst="rect">
            <a:avLst/>
          </a:prstGeom>
        </p:spPr>
      </p:pic>
      <p:sp>
        <p:nvSpPr>
          <p:cNvPr id="7" name="TextBox 12">
            <a:extLst>
              <a:ext uri="{FF2B5EF4-FFF2-40B4-BE49-F238E27FC236}">
                <a16:creationId xmlns:a16="http://schemas.microsoft.com/office/drawing/2014/main" id="{CBA8F4AF-4641-85EE-F742-68B2C6821320}"/>
              </a:ext>
            </a:extLst>
          </p:cNvPr>
          <p:cNvSpPr txBox="1"/>
          <p:nvPr/>
        </p:nvSpPr>
        <p:spPr>
          <a:xfrm>
            <a:off x="2145137" y="4113276"/>
            <a:ext cx="3840480" cy="230832"/>
          </a:xfrm>
          <a:prstGeom prst="rect">
            <a:avLst/>
          </a:prstGeom>
          <a:noFill/>
        </p:spPr>
        <p:txBody>
          <a:bodyPr wrap="square" rtlCol="0">
            <a:spAutoFit/>
          </a:bodyPr>
          <a:lstStyle/>
          <a:p>
            <a:r>
              <a:rPr lang="fi-FI" sz="900">
                <a:hlinkClick r:id="rId3" tooltip="https://gpsynergy.com.au/explore-gp/wellbeing-and-support/"/>
              </a:rPr>
              <a:t>This Photo</a:t>
            </a:r>
            <a:r>
              <a:rPr lang="fi-FI" sz="900"/>
              <a:t> by Unknown Author is licensed under </a:t>
            </a:r>
            <a:r>
              <a:rPr lang="fi-FI" sz="900">
                <a:hlinkClick r:id="rId4" tooltip="https://creativecommons.org/licenses/by-nc-nd/3.0/"/>
              </a:rPr>
              <a:t>CC BY-NC-ND</a:t>
            </a:r>
            <a:endParaRPr lang="fi-FI" sz="900"/>
          </a:p>
        </p:txBody>
      </p:sp>
      <p:sp>
        <p:nvSpPr>
          <p:cNvPr id="8" name="Title 1">
            <a:extLst>
              <a:ext uri="{FF2B5EF4-FFF2-40B4-BE49-F238E27FC236}">
                <a16:creationId xmlns:a16="http://schemas.microsoft.com/office/drawing/2014/main" id="{63EDD05B-BAAB-841A-5B03-DBBCF166A5B2}"/>
              </a:ext>
            </a:extLst>
          </p:cNvPr>
          <p:cNvSpPr txBox="1">
            <a:spLocks/>
          </p:cNvSpPr>
          <p:nvPr/>
        </p:nvSpPr>
        <p:spPr>
          <a:xfrm>
            <a:off x="6362218" y="2979000"/>
            <a:ext cx="3950863" cy="900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b="1">
                <a:latin typeface="Arial Black" panose="020B0A04020102020204" pitchFamily="34" charset="0"/>
              </a:rPr>
              <a:t>Vertaisuus</a:t>
            </a:r>
            <a:endParaRPr lang="fi-FI" b="1" dirty="0"/>
          </a:p>
        </p:txBody>
      </p:sp>
    </p:spTree>
    <p:extLst>
      <p:ext uri="{BB962C8B-B14F-4D97-AF65-F5344CB8AC3E}">
        <p14:creationId xmlns:p14="http://schemas.microsoft.com/office/powerpoint/2010/main" val="3355016109"/>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3975</Words>
  <Application>Microsoft Office PowerPoint</Application>
  <PresentationFormat>Laajakuva</PresentationFormat>
  <Paragraphs>578</Paragraphs>
  <Slides>75</Slides>
  <Notes>20</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75</vt:i4>
      </vt:variant>
    </vt:vector>
  </HeadingPairs>
  <TitlesOfParts>
    <vt:vector size="84" baseType="lpstr">
      <vt:lpstr>Arial</vt:lpstr>
      <vt:lpstr>Arial  </vt:lpstr>
      <vt:lpstr>Arial Black</vt:lpstr>
      <vt:lpstr>Calibri</vt:lpstr>
      <vt:lpstr>Calibri Light</vt:lpstr>
      <vt:lpstr>Fira Sans</vt:lpstr>
      <vt:lpstr>Montserrat</vt:lpstr>
      <vt:lpstr>Open Sans</vt:lpstr>
      <vt:lpstr>Office-teema</vt:lpstr>
      <vt:lpstr>Digikaverivalmennus,  digituki ja ohjaaminen </vt:lpstr>
      <vt:lpstr>Mitä käymme valmennuksessa läpi?</vt:lpstr>
      <vt:lpstr>PowerPoint-esitys</vt:lpstr>
      <vt:lpstr>PowerPoint-esitys</vt:lpstr>
      <vt:lpstr>Digikaveri on vertainen digitukija</vt:lpstr>
      <vt:lpstr>Digikaveritoiminnan muodot</vt:lpstr>
      <vt:lpstr>PowerPoint-esitys</vt:lpstr>
      <vt:lpstr>Pelisäännöt </vt:lpstr>
      <vt:lpstr>PowerPoint-esitys</vt:lpstr>
      <vt:lpstr>Mitä on vertaisuus? </vt:lpstr>
      <vt:lpstr>Mitä on vertaistuki? </vt:lpstr>
      <vt:lpstr>PowerPoint-esitys</vt:lpstr>
      <vt:lpstr>PowerPoint-esitys</vt:lpstr>
      <vt:lpstr>PowerPoint-esitys</vt:lpstr>
      <vt:lpstr>PowerPoint-esitys</vt:lpstr>
      <vt:lpstr>Ihmiset oppivat eri tavalla</vt:lpstr>
      <vt:lpstr>Millainen oppija sinä olet?</vt:lpstr>
      <vt:lpstr>Oppimistyyli-testi</vt:lpstr>
      <vt:lpstr>PowerPoint-esitys</vt:lpstr>
      <vt:lpstr>PowerPoint-esitys</vt:lpstr>
      <vt:lpstr>PowerPoint-esitys</vt:lpstr>
      <vt:lpstr>PowerPoint-esitys</vt:lpstr>
      <vt:lpstr>PowerPoint-esitys</vt:lpstr>
      <vt:lpstr>PowerPoint-esitys</vt:lpstr>
      <vt:lpstr>PowerPoint-esitys</vt:lpstr>
      <vt:lpstr>PowerPoint-esitys</vt:lpstr>
      <vt:lpstr>Vuorovaikutus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Jatka lausetta</vt:lpstr>
      <vt:lpstr>Kotiläksy: Digituen eettinen ohjeistus</vt:lpstr>
      <vt:lpstr>Kiitos päivästä!</vt:lpstr>
      <vt:lpstr>PowerPoint-esitys</vt:lpstr>
      <vt:lpstr>Video tietoturvan perusteista   https://biteable.com/watch/3292337/6afd4cb0a4aa73d3e993a438e6aa1057   </vt:lpstr>
      <vt:lpstr>Kysymyksiä ja ohjeita tietoturvaan liittyen</vt:lpstr>
      <vt:lpstr>Salasanat</vt:lpstr>
      <vt:lpstr>Hyvä salasana</vt:lpstr>
      <vt:lpstr>Mobiilitunnistautuminen on vain sinulle!</vt:lpstr>
      <vt:lpstr>Mieti, mitä tietoja julkaiset</vt:lpstr>
      <vt:lpstr>Ennen kuin klikkaat, mieti </vt:lpstr>
      <vt:lpstr>Pilvipalveluiden kautta voit jakaa ja varmuuskopioida tietoja </vt:lpstr>
      <vt:lpstr>Hyviä toimintatapoja: Tarkista </vt:lpstr>
      <vt:lpstr>Hyviä toimintatapoja: Varmista</vt:lpstr>
      <vt:lpstr>Hyviä toimintatapoja:  Monivaiheinen tunnistautuminen </vt:lpstr>
      <vt:lpstr>Hyviä toimintatapoja:  Kirjaudu sisään ja ulos</vt:lpstr>
      <vt:lpstr>Hyviä toimintatapoja: Päivitä</vt:lpstr>
      <vt:lpstr>Selain</vt:lpstr>
      <vt:lpstr>Mistä tunnistaa nettihuijauksen?  </vt:lpstr>
      <vt:lpstr>Mitä, jos joudut huijatuksi?</vt:lpstr>
      <vt:lpstr>PowerPoint-esitys</vt:lpstr>
      <vt:lpstr>Digituen eettinen ohjeistus</vt:lpstr>
      <vt:lpstr>Digituen eettiset ohjeet - Mitä on digituki? </vt:lpstr>
      <vt:lpstr>Digitaidot kuuluvat kaikille </vt:lpstr>
      <vt:lpstr>PowerPoint-esitys</vt:lpstr>
      <vt:lpstr>Digituen antajana </vt:lpstr>
      <vt:lpstr>Digituen saajana </vt:lpstr>
      <vt:lpstr>Muistathan myös </vt:lpstr>
      <vt:lpstr>PowerPoint-esitys</vt:lpstr>
      <vt:lpstr>PowerPoint-esitys</vt:lpstr>
      <vt:lpstr>PowerPoint-esitys</vt:lpstr>
      <vt:lpstr>PowerPoint-esitys</vt:lpstr>
      <vt:lpstr>PowerPoint-esitys</vt:lpstr>
      <vt:lpstr>PowerPoint-esitys</vt:lpstr>
      <vt:lpstr>PowerPoint-esitys</vt:lpstr>
      <vt:lpstr>PowerPoint-esitys</vt:lpstr>
      <vt:lpstr>Järjestä digikavereille tapaamisia</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Digikaverivalmennus,  digituki ja ohjaaminen</dc:title>
  <dc:creator>Susanna Monni</dc:creator>
  <cp:lastModifiedBy>Susanna Monni</cp:lastModifiedBy>
  <cp:revision>1</cp:revision>
  <dcterms:created xsi:type="dcterms:W3CDTF">2023-08-29T07:27:49Z</dcterms:created>
  <dcterms:modified xsi:type="dcterms:W3CDTF">2023-08-29T11:08:07Z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2023-08-29T09:36:32Z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af159990-de6b-414c-bf46-292737142613</vt:lpwstr>
  </property>
  <property fmtid="{D5CDD505-2E9C-101B-9397-08002B2CF9AE}" pid="7" name="MSIP_Label_defa4170-0d19-0005-0004-bc88714345d2_ActionId">
    <vt:lpwstr>e9521987-9a7e-40a9-aa29-82b1d9e1af0d</vt:lpwstr>
  </property>
  <property fmtid="{D5CDD505-2E9C-101B-9397-08002B2CF9AE}" pid="8" name="MSIP_Label_defa4170-0d19-0005-0004-bc88714345d2_ContentBits">
    <vt:lpwstr>0</vt:lpwstr>
  </property>
</Properties>
</file>