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2" r:id="rId4"/>
  </p:sldMasterIdLst>
  <p:notesMasterIdLst>
    <p:notesMasterId r:id="rId36"/>
  </p:notesMasterIdLst>
  <p:handoutMasterIdLst>
    <p:handoutMasterId r:id="rId37"/>
  </p:handoutMasterIdLst>
  <p:sldIdLst>
    <p:sldId id="256" r:id="rId5"/>
    <p:sldId id="323" r:id="rId6"/>
    <p:sldId id="337" r:id="rId7"/>
    <p:sldId id="339" r:id="rId8"/>
    <p:sldId id="296" r:id="rId9"/>
    <p:sldId id="324" r:id="rId10"/>
    <p:sldId id="329" r:id="rId11"/>
    <p:sldId id="322" r:id="rId12"/>
    <p:sldId id="263" r:id="rId13"/>
    <p:sldId id="326" r:id="rId14"/>
    <p:sldId id="320" r:id="rId15"/>
    <p:sldId id="321" r:id="rId16"/>
    <p:sldId id="325" r:id="rId17"/>
    <p:sldId id="328" r:id="rId18"/>
    <p:sldId id="327" r:id="rId19"/>
    <p:sldId id="330" r:id="rId20"/>
    <p:sldId id="257" r:id="rId21"/>
    <p:sldId id="280" r:id="rId22"/>
    <p:sldId id="275" r:id="rId23"/>
    <p:sldId id="268" r:id="rId24"/>
    <p:sldId id="279" r:id="rId25"/>
    <p:sldId id="261" r:id="rId26"/>
    <p:sldId id="258" r:id="rId27"/>
    <p:sldId id="262" r:id="rId28"/>
    <p:sldId id="301" r:id="rId29"/>
    <p:sldId id="331" r:id="rId30"/>
    <p:sldId id="332" r:id="rId31"/>
    <p:sldId id="333" r:id="rId32"/>
    <p:sldId id="336" r:id="rId33"/>
    <p:sldId id="335" r:id="rId34"/>
    <p:sldId id="270" r:id="rId35"/>
  </p:sldIdLst>
  <p:sldSz cx="12192000" cy="6858000"/>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C8633"/>
    <a:srgbClr val="00B5E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Normaali tyyli 2 - Korostu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25" autoAdjust="0"/>
    <p:restoredTop sz="94660"/>
  </p:normalViewPr>
  <p:slideViewPr>
    <p:cSldViewPr snapToGrid="0">
      <p:cViewPr varScale="1">
        <p:scale>
          <a:sx n="83" d="100"/>
          <a:sy n="83" d="100"/>
        </p:scale>
        <p:origin x="547" y="77"/>
      </p:cViewPr>
      <p:guideLst/>
    </p:cSldViewPr>
  </p:slideViewPr>
  <p:notesTextViewPr>
    <p:cViewPr>
      <p:scale>
        <a:sx n="1" d="1"/>
        <a:sy n="1" d="1"/>
      </p:scale>
      <p:origin x="0" y="0"/>
    </p:cViewPr>
  </p:notesTextViewPr>
  <p:notesViewPr>
    <p:cSldViewPr snapToGrid="0">
      <p:cViewPr varScale="1">
        <p:scale>
          <a:sx n="97" d="100"/>
          <a:sy n="97" d="100"/>
        </p:scale>
        <p:origin x="2682" y="7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s>
</file>

<file path=ppt/diagrams/_rels/data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svg"/><Relationship Id="rId1" Type="http://schemas.openxmlformats.org/officeDocument/2006/relationships/image" Target="../media/image35.png"/><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svg"/></Relationships>
</file>

<file path=ppt/diagrams/_rels/data6.xml.rels><?xml version="1.0" encoding="UTF-8" standalone="yes"?>
<Relationships xmlns="http://schemas.openxmlformats.org/package/2006/relationships"><Relationship Id="rId1" Type="http://schemas.openxmlformats.org/officeDocument/2006/relationships/image" Target="../media/image41.jpeg"/></Relationships>
</file>

<file path=ppt/diagrams/_rels/data7.xml.rels><?xml version="1.0" encoding="UTF-8" standalone="yes"?>
<Relationships xmlns="http://schemas.openxmlformats.org/package/2006/relationships"><Relationship Id="rId1" Type="http://schemas.openxmlformats.org/officeDocument/2006/relationships/image" Target="../media/image42.jpeg"/></Relationships>
</file>

<file path=ppt/diagrams/_rels/drawing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svg"/><Relationship Id="rId1" Type="http://schemas.openxmlformats.org/officeDocument/2006/relationships/image" Target="../media/image35.png"/><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svg"/></Relationships>
</file>

<file path=ppt/diagrams/_rels/drawing6.xml.rels><?xml version="1.0" encoding="UTF-8" standalone="yes"?>
<Relationships xmlns="http://schemas.openxmlformats.org/package/2006/relationships"><Relationship Id="rId1" Type="http://schemas.openxmlformats.org/officeDocument/2006/relationships/image" Target="../media/image41.jpeg"/></Relationships>
</file>

<file path=ppt/diagrams/_rels/drawing7.xml.rels><?xml version="1.0" encoding="UTF-8" standalone="yes"?>
<Relationships xmlns="http://schemas.openxmlformats.org/package/2006/relationships"><Relationship Id="rId1" Type="http://schemas.openxmlformats.org/officeDocument/2006/relationships/image" Target="../media/image42.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6_3">
  <dgm:title val=""/>
  <dgm:desc val=""/>
  <dgm:catLst>
    <dgm:cat type="accent6" pri="11300"/>
  </dgm:catLst>
  <dgm:styleLbl name="node0">
    <dgm:fillClrLst meth="repeat">
      <a:schemeClr val="accent6">
        <a:shade val="80000"/>
      </a:schemeClr>
    </dgm:fillClrLst>
    <dgm:linClrLst meth="repeat">
      <a:schemeClr val="lt1"/>
    </dgm:linClrLst>
    <dgm:effectClrLst/>
    <dgm:txLinClrLst/>
    <dgm:txFillClrLst/>
    <dgm:txEffectClrLst/>
  </dgm:styleLbl>
  <dgm:styleLbl name="node1">
    <dgm:fillClrLst>
      <a:schemeClr val="accent6">
        <a:shade val="80000"/>
      </a:schemeClr>
      <a:schemeClr val="accent6">
        <a:tint val="70000"/>
      </a:schemeClr>
    </dgm:fillClrLst>
    <dgm:linClrLst meth="repeat">
      <a:schemeClr val="lt1"/>
    </dgm:linClrLst>
    <dgm:effectClrLst/>
    <dgm:txLinClrLst/>
    <dgm:txFillClrLst/>
    <dgm:txEffectClrLst/>
  </dgm:styleLbl>
  <dgm:styleLbl name="alignNode1">
    <dgm:fillClrLst>
      <a:schemeClr val="accent6">
        <a:shade val="80000"/>
      </a:schemeClr>
      <a:schemeClr val="accent6">
        <a:tint val="70000"/>
      </a:schemeClr>
    </dgm:fillClrLst>
    <dgm:linClrLst>
      <a:schemeClr val="accent6">
        <a:shade val="80000"/>
      </a:schemeClr>
      <a:schemeClr val="accent6">
        <a:tint val="70000"/>
      </a:schemeClr>
    </dgm:linClrLst>
    <dgm:effectClrLst/>
    <dgm:txLinClrLst/>
    <dgm:txFillClrLst/>
    <dgm:txEffectClrLst/>
  </dgm:styleLbl>
  <dgm:styleLbl name="lnNode1">
    <dgm:fillClrLst>
      <a:schemeClr val="accent6">
        <a:shade val="80000"/>
      </a:schemeClr>
      <a:schemeClr val="accent6">
        <a:tint val="7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tint val="70000"/>
        <a:alpha val="50000"/>
      </a:schemeClr>
    </dgm:fillClrLst>
    <dgm:linClrLst meth="repeat">
      <a:schemeClr val="lt1"/>
    </dgm:linClrLst>
    <dgm:effectClrLst/>
    <dgm:txLinClrLst/>
    <dgm:txFillClrLst/>
    <dgm:txEffectClrLst/>
  </dgm:styleLbl>
  <dgm:styleLbl name="node2">
    <dgm:fillClrLst>
      <a:schemeClr val="accent6">
        <a:tint val="99000"/>
      </a:schemeClr>
    </dgm:fillClrLst>
    <dgm:linClrLst meth="repeat">
      <a:schemeClr val="lt1"/>
    </dgm:linClrLst>
    <dgm:effectClrLst/>
    <dgm:txLinClrLst/>
    <dgm:txFillClrLst/>
    <dgm:txEffectClrLst/>
  </dgm:styleLbl>
  <dgm:styleLbl name="node3">
    <dgm:fillClrLst>
      <a:schemeClr val="accent6">
        <a:tint val="80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dgm:txEffectClrLst/>
  </dgm:styleLbl>
  <dgm:styleLbl name="f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b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sibTrans1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9000"/>
      </a:schemeClr>
    </dgm:fillClrLst>
    <dgm:linClrLst meth="repeat">
      <a:schemeClr val="lt1"/>
    </dgm:linClrLst>
    <dgm:effectClrLst/>
    <dgm:txLinClrLst/>
    <dgm:txFillClrLst/>
    <dgm:txEffectClrLst/>
  </dgm:styleLbl>
  <dgm:styleLbl name="asst3">
    <dgm:fillClrLst>
      <a:schemeClr val="accent6">
        <a:tint val="80000"/>
      </a:schemeClr>
    </dgm:fillClrLst>
    <dgm:linClrLst meth="repeat">
      <a:schemeClr val="lt1"/>
    </dgm:linClrLst>
    <dgm:effectClrLst/>
    <dgm:txLinClrLst/>
    <dgm:txFillClrLst/>
    <dgm:txEffectClrLst/>
  </dgm:styleLbl>
  <dgm:styleLbl name="asst4">
    <dgm:fillClrLst>
      <a:schemeClr val="accent6">
        <a:tint val="7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lt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9000"/>
      </a:schemeClr>
    </dgm:fillClrLst>
    <dgm:linClrLst meth="repeat">
      <a:schemeClr val="accent6">
        <a:tint val="99000"/>
      </a:schemeClr>
    </dgm:linClrLst>
    <dgm:effectClrLst/>
    <dgm:txLinClrLst/>
    <dgm:txFillClrLst meth="repeat">
      <a:schemeClr val="tx1"/>
    </dgm:txFillClrLst>
    <dgm:txEffectClrLst/>
  </dgm:styleLbl>
  <dgm:styleLbl name="parChTrans1D3">
    <dgm:fillClrLst meth="repeat">
      <a:schemeClr val="accent6">
        <a:tint val="80000"/>
      </a:schemeClr>
    </dgm:fillClrLst>
    <dgm:linClrLst meth="repeat">
      <a:schemeClr val="accent6">
        <a:tint val="80000"/>
      </a:schemeClr>
    </dgm:linClrLst>
    <dgm:effectClrLst/>
    <dgm:txLinClrLst/>
    <dgm:txFillClrLst meth="repeat">
      <a:schemeClr val="tx1"/>
    </dgm:txFillClrLst>
    <dgm:txEffectClrLst/>
  </dgm:styleLbl>
  <dgm:styleLbl name="parChTrans1D4">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BDC02FF-AA6E-41B0-B9AE-45696A1F296B}" type="doc">
      <dgm:prSet loTypeId="urn:microsoft.com/office/officeart/2005/8/layout/matrix1" loCatId="matrix" qsTypeId="urn:microsoft.com/office/officeart/2005/8/quickstyle/simple1" qsCatId="simple" csTypeId="urn:microsoft.com/office/officeart/2005/8/colors/accent1_2" csCatId="accent1" phldr="1"/>
      <dgm:spPr/>
      <dgm:t>
        <a:bodyPr/>
        <a:lstStyle/>
        <a:p>
          <a:endParaRPr lang="fi-FI"/>
        </a:p>
      </dgm:t>
    </dgm:pt>
    <dgm:pt modelId="{4F13D7DB-298B-4283-A052-48C31A62DF6D}">
      <dgm:prSet phldrT="[Teksti]"/>
      <dgm:spPr>
        <a:solidFill>
          <a:schemeClr val="accent6">
            <a:lumMod val="40000"/>
            <a:lumOff val="60000"/>
          </a:schemeClr>
        </a:solidFill>
      </dgm:spPr>
      <dgm:t>
        <a:bodyPr/>
        <a:lstStyle/>
        <a:p>
          <a:r>
            <a:rPr lang="fi-FI" dirty="0"/>
            <a:t>Kotiin hankkeen hankekoordinaatio</a:t>
          </a:r>
        </a:p>
        <a:p>
          <a:r>
            <a:rPr lang="fi-FI" dirty="0"/>
            <a:t>v. 2022-2023</a:t>
          </a:r>
        </a:p>
        <a:p>
          <a:r>
            <a:rPr lang="fi-FI" dirty="0"/>
            <a:t>Hankekoordinaattorina Tuula Rannisto</a:t>
          </a:r>
        </a:p>
      </dgm:t>
    </dgm:pt>
    <dgm:pt modelId="{45C473B6-9AA1-4983-B03E-7369C1C6D93A}" type="parTrans" cxnId="{0FDB5FC0-9864-4971-AA14-A3A0CC1FE1B0}">
      <dgm:prSet/>
      <dgm:spPr/>
      <dgm:t>
        <a:bodyPr/>
        <a:lstStyle/>
        <a:p>
          <a:endParaRPr lang="fi-FI"/>
        </a:p>
      </dgm:t>
    </dgm:pt>
    <dgm:pt modelId="{6D445954-8460-4E7F-AEA4-815AF2248672}" type="sibTrans" cxnId="{0FDB5FC0-9864-4971-AA14-A3A0CC1FE1B0}">
      <dgm:prSet/>
      <dgm:spPr/>
      <dgm:t>
        <a:bodyPr/>
        <a:lstStyle/>
        <a:p>
          <a:endParaRPr lang="fi-FI"/>
        </a:p>
      </dgm:t>
    </dgm:pt>
    <dgm:pt modelId="{34E1985A-19BA-4E57-8D6A-86DE944B12F7}">
      <dgm:prSet phldrT="[Teksti]"/>
      <dgm:spPr>
        <a:solidFill>
          <a:schemeClr val="accent6"/>
        </a:solidFill>
      </dgm:spPr>
      <dgm:t>
        <a:bodyPr/>
        <a:lstStyle/>
        <a:p>
          <a:r>
            <a:rPr lang="fi-FI" u="sng" dirty="0">
              <a:solidFill>
                <a:schemeClr val="tx1"/>
              </a:solidFill>
            </a:rPr>
            <a:t>Kuntoutusosaamisen kehittäminen kotisairaalassa, kotihoidossa sekä tehostetussa palveluasumisessa ja jaksohoidossa.</a:t>
          </a:r>
        </a:p>
        <a:p>
          <a:r>
            <a:rPr lang="fi-FI" dirty="0"/>
            <a:t>Tämän osahankkeen edistäjänä </a:t>
          </a:r>
        </a:p>
        <a:p>
          <a:r>
            <a:rPr lang="fi-FI" dirty="0"/>
            <a:t>toimii hanketyöntekijä Niina Alatalo</a:t>
          </a:r>
        </a:p>
      </dgm:t>
    </dgm:pt>
    <dgm:pt modelId="{8F5850A1-7CEE-49F0-867B-81CBAB8E1E62}" type="parTrans" cxnId="{8A205740-1E69-48BB-BD5F-6A2BFCB7CFE0}">
      <dgm:prSet/>
      <dgm:spPr/>
      <dgm:t>
        <a:bodyPr/>
        <a:lstStyle/>
        <a:p>
          <a:endParaRPr lang="fi-FI"/>
        </a:p>
      </dgm:t>
    </dgm:pt>
    <dgm:pt modelId="{D5C0D0B3-D3D9-4247-B3AC-C691AA1AADFE}" type="sibTrans" cxnId="{8A205740-1E69-48BB-BD5F-6A2BFCB7CFE0}">
      <dgm:prSet/>
      <dgm:spPr/>
      <dgm:t>
        <a:bodyPr/>
        <a:lstStyle/>
        <a:p>
          <a:endParaRPr lang="fi-FI"/>
        </a:p>
      </dgm:t>
    </dgm:pt>
    <dgm:pt modelId="{4A0705A6-8162-4080-8B39-25910200F8FF}">
      <dgm:prSet phldrT="[Teksti]"/>
      <dgm:spPr>
        <a:solidFill>
          <a:schemeClr val="accent6"/>
        </a:solidFill>
      </dgm:spPr>
      <dgm:t>
        <a:bodyPr/>
        <a:lstStyle/>
        <a:p>
          <a:r>
            <a:rPr lang="fi-FI" u="sng" dirty="0">
              <a:solidFill>
                <a:schemeClr val="tx1"/>
              </a:solidFill>
            </a:rPr>
            <a:t>Yöpartiotoiminnan jalkauttaminen jokilaaksoihin</a:t>
          </a:r>
        </a:p>
        <a:p>
          <a:r>
            <a:rPr lang="fi-FI" dirty="0"/>
            <a:t>Tämän osahankkeen edistäjänä </a:t>
          </a:r>
        </a:p>
        <a:p>
          <a:r>
            <a:rPr lang="fi-FI" dirty="0"/>
            <a:t>toimii hanketyöntekijä Heidi Rosbäck</a:t>
          </a:r>
        </a:p>
      </dgm:t>
    </dgm:pt>
    <dgm:pt modelId="{C3AC02A8-18BB-4AC1-89A7-FBEB165DFE31}" type="parTrans" cxnId="{AF28AE55-BB1C-4BFD-AB3B-7050B26627BD}">
      <dgm:prSet/>
      <dgm:spPr/>
      <dgm:t>
        <a:bodyPr/>
        <a:lstStyle/>
        <a:p>
          <a:endParaRPr lang="fi-FI"/>
        </a:p>
      </dgm:t>
    </dgm:pt>
    <dgm:pt modelId="{C332F44C-5139-430C-B67D-AC8CB353ADB7}" type="sibTrans" cxnId="{AF28AE55-BB1C-4BFD-AB3B-7050B26627BD}">
      <dgm:prSet/>
      <dgm:spPr/>
      <dgm:t>
        <a:bodyPr/>
        <a:lstStyle/>
        <a:p>
          <a:endParaRPr lang="fi-FI"/>
        </a:p>
      </dgm:t>
    </dgm:pt>
    <dgm:pt modelId="{4AE524EE-5DAB-44AC-B4CF-E3AEF203B278}">
      <dgm:prSet phldrT="[Teksti]" phldr="1"/>
      <dgm:spPr/>
      <dgm:t>
        <a:bodyPr/>
        <a:lstStyle/>
        <a:p>
          <a:endParaRPr lang="fi-FI"/>
        </a:p>
      </dgm:t>
    </dgm:pt>
    <dgm:pt modelId="{0A32C66E-A0E8-47BE-AAF0-E89D47876691}" type="parTrans" cxnId="{29993FB9-65A8-426A-9B08-48DA5BCAFE4C}">
      <dgm:prSet/>
      <dgm:spPr/>
      <dgm:t>
        <a:bodyPr/>
        <a:lstStyle/>
        <a:p>
          <a:endParaRPr lang="fi-FI"/>
        </a:p>
      </dgm:t>
    </dgm:pt>
    <dgm:pt modelId="{9056B7B6-91BB-4E40-ACF5-F3B8EA7F720D}" type="sibTrans" cxnId="{29993FB9-65A8-426A-9B08-48DA5BCAFE4C}">
      <dgm:prSet/>
      <dgm:spPr/>
      <dgm:t>
        <a:bodyPr/>
        <a:lstStyle/>
        <a:p>
          <a:endParaRPr lang="fi-FI"/>
        </a:p>
      </dgm:t>
    </dgm:pt>
    <dgm:pt modelId="{D7C4C96B-8E4C-49D7-B349-A5341B64618E}">
      <dgm:prSet phldrT="[Teksti]" phldr="1"/>
      <dgm:spPr/>
      <dgm:t>
        <a:bodyPr/>
        <a:lstStyle/>
        <a:p>
          <a:endParaRPr lang="fi-FI"/>
        </a:p>
      </dgm:t>
    </dgm:pt>
    <dgm:pt modelId="{7E99BD1C-96B7-403C-96F9-269B0C345B39}" type="parTrans" cxnId="{E489F32D-0846-41BE-9750-433E4267F2F3}">
      <dgm:prSet/>
      <dgm:spPr/>
      <dgm:t>
        <a:bodyPr/>
        <a:lstStyle/>
        <a:p>
          <a:endParaRPr lang="fi-FI"/>
        </a:p>
      </dgm:t>
    </dgm:pt>
    <dgm:pt modelId="{21458036-B2EA-48C8-9D7B-910450F3218D}" type="sibTrans" cxnId="{E489F32D-0846-41BE-9750-433E4267F2F3}">
      <dgm:prSet/>
      <dgm:spPr/>
      <dgm:t>
        <a:bodyPr/>
        <a:lstStyle/>
        <a:p>
          <a:endParaRPr lang="fi-FI"/>
        </a:p>
      </dgm:t>
    </dgm:pt>
    <dgm:pt modelId="{E2DCAA7E-80C9-4515-A020-48FA3F65ED0D}">
      <dgm:prSet/>
      <dgm:spPr>
        <a:solidFill>
          <a:schemeClr val="accent6"/>
        </a:solidFill>
      </dgm:spPr>
      <dgm:t>
        <a:bodyPr/>
        <a:lstStyle/>
        <a:p>
          <a:pPr>
            <a:buFont typeface="+mj-lt"/>
            <a:buAutoNum type="arabicPeriod"/>
          </a:pPr>
          <a:r>
            <a:rPr lang="fi-FI" u="sng">
              <a:solidFill>
                <a:schemeClr val="tx1"/>
              </a:solidFill>
            </a:rPr>
            <a:t>Omais- ja perhehoidon vahvistaminen kaikenikäisille asiakkaille</a:t>
          </a:r>
        </a:p>
        <a:p>
          <a:pPr>
            <a:buFont typeface="+mj-lt"/>
            <a:buAutoNum type="arabicPeriod"/>
          </a:pPr>
          <a:r>
            <a:rPr lang="fi-FI"/>
            <a:t>Tämän osahankkeen edistäjänä </a:t>
          </a:r>
        </a:p>
        <a:p>
          <a:pPr>
            <a:buFont typeface="+mj-lt"/>
            <a:buAutoNum type="arabicPeriod"/>
          </a:pPr>
          <a:r>
            <a:rPr lang="fi-FI"/>
            <a:t>toimii hanketyöntekijä Minna Dahlbacka</a:t>
          </a:r>
          <a:endParaRPr lang="fi-FI" dirty="0"/>
        </a:p>
      </dgm:t>
    </dgm:pt>
    <dgm:pt modelId="{86D5EB34-768F-4B4A-9B29-E364DB0BE6F2}" type="parTrans" cxnId="{95F01BA8-E394-43C0-903E-408D825CE2E4}">
      <dgm:prSet/>
      <dgm:spPr/>
      <dgm:t>
        <a:bodyPr/>
        <a:lstStyle/>
        <a:p>
          <a:endParaRPr lang="fi-FI"/>
        </a:p>
      </dgm:t>
    </dgm:pt>
    <dgm:pt modelId="{1A6F5C96-4FED-4ED8-AC05-E5F92970331A}" type="sibTrans" cxnId="{95F01BA8-E394-43C0-903E-408D825CE2E4}">
      <dgm:prSet/>
      <dgm:spPr/>
      <dgm:t>
        <a:bodyPr/>
        <a:lstStyle/>
        <a:p>
          <a:endParaRPr lang="fi-FI"/>
        </a:p>
      </dgm:t>
    </dgm:pt>
    <dgm:pt modelId="{79B98C29-8DDC-48EB-8A63-E159C584EF84}">
      <dgm:prSet/>
      <dgm:spPr/>
      <dgm:t>
        <a:bodyPr/>
        <a:lstStyle/>
        <a:p>
          <a:endParaRPr lang="fi-FI" dirty="0"/>
        </a:p>
      </dgm:t>
    </dgm:pt>
    <dgm:pt modelId="{DD4D89D5-C5D1-4CE2-B04E-A4A3FB0215D9}" type="parTrans" cxnId="{2A52967C-5B9C-4795-A996-29D85468E2A3}">
      <dgm:prSet/>
      <dgm:spPr/>
      <dgm:t>
        <a:bodyPr/>
        <a:lstStyle/>
        <a:p>
          <a:endParaRPr lang="fi-FI"/>
        </a:p>
      </dgm:t>
    </dgm:pt>
    <dgm:pt modelId="{6086F388-F983-46E4-9586-F3853B799FC2}" type="sibTrans" cxnId="{2A52967C-5B9C-4795-A996-29D85468E2A3}">
      <dgm:prSet/>
      <dgm:spPr/>
      <dgm:t>
        <a:bodyPr/>
        <a:lstStyle/>
        <a:p>
          <a:endParaRPr lang="fi-FI"/>
        </a:p>
      </dgm:t>
    </dgm:pt>
    <dgm:pt modelId="{A4FAF462-5B10-4C08-9F72-0E160287C3F8}">
      <dgm:prSet custT="1"/>
      <dgm:spPr>
        <a:solidFill>
          <a:schemeClr val="accent6"/>
        </a:solidFill>
      </dgm:spPr>
      <dgm:t>
        <a:bodyPr/>
        <a:lstStyle/>
        <a:p>
          <a:pPr>
            <a:buFont typeface="+mj-lt"/>
            <a:buAutoNum type="arabicPeriod"/>
          </a:pPr>
          <a:r>
            <a:rPr lang="fi-FI" sz="1400" u="sng" dirty="0">
              <a:solidFill>
                <a:schemeClr val="tx1"/>
              </a:solidFill>
            </a:rPr>
            <a:t>Ikääntyneiden palveluiden yhtenäinen saatavuus sote-vastaanotossa</a:t>
          </a:r>
        </a:p>
        <a:p>
          <a:pPr>
            <a:buFont typeface="+mj-lt"/>
            <a:buAutoNum type="arabicPeriod"/>
          </a:pPr>
          <a:r>
            <a:rPr lang="fi-FI" sz="1400" u="none" dirty="0"/>
            <a:t>Tämä osahanke toteutuu yhteistyössä toisen hankkeen alla, </a:t>
          </a:r>
        </a:p>
        <a:p>
          <a:pPr>
            <a:buFont typeface="+mj-lt"/>
            <a:buAutoNum type="arabicPeriod"/>
          </a:pPr>
          <a:r>
            <a:rPr lang="fi-FI" sz="1400" u="none" dirty="0"/>
            <a:t>tätä edistää Hanna Saarinen</a:t>
          </a:r>
        </a:p>
      </dgm:t>
    </dgm:pt>
    <dgm:pt modelId="{824CCA84-B11B-42EE-9C7F-E59958E89C55}" type="sibTrans" cxnId="{DF25C90F-DD95-463C-962E-5D59A679BAF1}">
      <dgm:prSet/>
      <dgm:spPr/>
      <dgm:t>
        <a:bodyPr/>
        <a:lstStyle/>
        <a:p>
          <a:endParaRPr lang="fi-FI"/>
        </a:p>
      </dgm:t>
    </dgm:pt>
    <dgm:pt modelId="{767FB699-5E95-4C6B-A7A2-81CCCBBB871E}" type="parTrans" cxnId="{DF25C90F-DD95-463C-962E-5D59A679BAF1}">
      <dgm:prSet/>
      <dgm:spPr/>
      <dgm:t>
        <a:bodyPr/>
        <a:lstStyle/>
        <a:p>
          <a:endParaRPr lang="fi-FI"/>
        </a:p>
      </dgm:t>
    </dgm:pt>
    <dgm:pt modelId="{D6DE3289-8041-4035-A741-0504CB4C2A79}" type="pres">
      <dgm:prSet presAssocID="{1BDC02FF-AA6E-41B0-B9AE-45696A1F296B}" presName="diagram" presStyleCnt="0">
        <dgm:presLayoutVars>
          <dgm:chMax val="1"/>
          <dgm:dir/>
          <dgm:animLvl val="ctr"/>
          <dgm:resizeHandles val="exact"/>
        </dgm:presLayoutVars>
      </dgm:prSet>
      <dgm:spPr/>
    </dgm:pt>
    <dgm:pt modelId="{A7E20DF3-D928-4A5B-89AD-071DBDCFE30E}" type="pres">
      <dgm:prSet presAssocID="{1BDC02FF-AA6E-41B0-B9AE-45696A1F296B}" presName="matrix" presStyleCnt="0"/>
      <dgm:spPr/>
    </dgm:pt>
    <dgm:pt modelId="{B75A3A32-19A8-46FE-8DA6-3559A18330B7}" type="pres">
      <dgm:prSet presAssocID="{1BDC02FF-AA6E-41B0-B9AE-45696A1F296B}" presName="tile1" presStyleLbl="node1" presStyleIdx="0" presStyleCnt="4"/>
      <dgm:spPr/>
    </dgm:pt>
    <dgm:pt modelId="{75140770-0936-447B-84BB-7E991DA14051}" type="pres">
      <dgm:prSet presAssocID="{1BDC02FF-AA6E-41B0-B9AE-45696A1F296B}" presName="tile1text" presStyleLbl="node1" presStyleIdx="0" presStyleCnt="4">
        <dgm:presLayoutVars>
          <dgm:chMax val="0"/>
          <dgm:chPref val="0"/>
          <dgm:bulletEnabled val="1"/>
        </dgm:presLayoutVars>
      </dgm:prSet>
      <dgm:spPr/>
    </dgm:pt>
    <dgm:pt modelId="{1181EE13-F5FE-4CCC-97F3-43D48354AD27}" type="pres">
      <dgm:prSet presAssocID="{1BDC02FF-AA6E-41B0-B9AE-45696A1F296B}" presName="tile2" presStyleLbl="node1" presStyleIdx="1" presStyleCnt="4" custLinFactNeighborX="364" custLinFactNeighborY="445"/>
      <dgm:spPr/>
    </dgm:pt>
    <dgm:pt modelId="{A6FC62E1-380D-488A-8196-2B01303857B6}" type="pres">
      <dgm:prSet presAssocID="{1BDC02FF-AA6E-41B0-B9AE-45696A1F296B}" presName="tile2text" presStyleLbl="node1" presStyleIdx="1" presStyleCnt="4">
        <dgm:presLayoutVars>
          <dgm:chMax val="0"/>
          <dgm:chPref val="0"/>
          <dgm:bulletEnabled val="1"/>
        </dgm:presLayoutVars>
      </dgm:prSet>
      <dgm:spPr/>
    </dgm:pt>
    <dgm:pt modelId="{968E2A3D-41FA-457D-A4B4-10AD713D04F4}" type="pres">
      <dgm:prSet presAssocID="{1BDC02FF-AA6E-41B0-B9AE-45696A1F296B}" presName="tile3" presStyleLbl="node1" presStyleIdx="2" presStyleCnt="4"/>
      <dgm:spPr/>
    </dgm:pt>
    <dgm:pt modelId="{E142E310-5BD5-4925-A857-78E7940B2D7F}" type="pres">
      <dgm:prSet presAssocID="{1BDC02FF-AA6E-41B0-B9AE-45696A1F296B}" presName="tile3text" presStyleLbl="node1" presStyleIdx="2" presStyleCnt="4">
        <dgm:presLayoutVars>
          <dgm:chMax val="0"/>
          <dgm:chPref val="0"/>
          <dgm:bulletEnabled val="1"/>
        </dgm:presLayoutVars>
      </dgm:prSet>
      <dgm:spPr/>
    </dgm:pt>
    <dgm:pt modelId="{2D9DA894-5CB0-466A-BA40-4049D8495630}" type="pres">
      <dgm:prSet presAssocID="{1BDC02FF-AA6E-41B0-B9AE-45696A1F296B}" presName="tile4" presStyleLbl="node1" presStyleIdx="3" presStyleCnt="4" custLinFactNeighborX="364" custLinFactNeighborY="0"/>
      <dgm:spPr/>
    </dgm:pt>
    <dgm:pt modelId="{6CB4302C-CA40-434D-A153-18BCE6A0F86A}" type="pres">
      <dgm:prSet presAssocID="{1BDC02FF-AA6E-41B0-B9AE-45696A1F296B}" presName="tile4text" presStyleLbl="node1" presStyleIdx="3" presStyleCnt="4">
        <dgm:presLayoutVars>
          <dgm:chMax val="0"/>
          <dgm:chPref val="0"/>
          <dgm:bulletEnabled val="1"/>
        </dgm:presLayoutVars>
      </dgm:prSet>
      <dgm:spPr/>
    </dgm:pt>
    <dgm:pt modelId="{EE10C3D1-762B-4952-9E7B-44C18CD51BFE}" type="pres">
      <dgm:prSet presAssocID="{1BDC02FF-AA6E-41B0-B9AE-45696A1F296B}" presName="centerTile" presStyleLbl="fgShp" presStyleIdx="0" presStyleCnt="1">
        <dgm:presLayoutVars>
          <dgm:chMax val="0"/>
          <dgm:chPref val="0"/>
        </dgm:presLayoutVars>
      </dgm:prSet>
      <dgm:spPr/>
    </dgm:pt>
  </dgm:ptLst>
  <dgm:cxnLst>
    <dgm:cxn modelId="{AEA0BC0B-107D-4365-9C82-28C1B176DCF9}" type="presOf" srcId="{E2DCAA7E-80C9-4515-A020-48FA3F65ED0D}" destId="{968E2A3D-41FA-457D-A4B4-10AD713D04F4}" srcOrd="0" destOrd="0" presId="urn:microsoft.com/office/officeart/2005/8/layout/matrix1"/>
    <dgm:cxn modelId="{DF25C90F-DD95-463C-962E-5D59A679BAF1}" srcId="{4F13D7DB-298B-4283-A052-48C31A62DF6D}" destId="{A4FAF462-5B10-4C08-9F72-0E160287C3F8}" srcOrd="3" destOrd="0" parTransId="{767FB699-5E95-4C6B-A7A2-81CCCBBB871E}" sibTransId="{824CCA84-B11B-42EE-9C7F-E59958E89C55}"/>
    <dgm:cxn modelId="{E489F32D-0846-41BE-9750-433E4267F2F3}" srcId="{4F13D7DB-298B-4283-A052-48C31A62DF6D}" destId="{D7C4C96B-8E4C-49D7-B349-A5341B64618E}" srcOrd="6" destOrd="0" parTransId="{7E99BD1C-96B7-403C-96F9-269B0C345B39}" sibTransId="{21458036-B2EA-48C8-9D7B-910450F3218D}"/>
    <dgm:cxn modelId="{8A0A9C34-EC80-4D9E-BC92-EA3A258DFCE0}" type="presOf" srcId="{4A0705A6-8162-4080-8B39-25910200F8FF}" destId="{A6FC62E1-380D-488A-8196-2B01303857B6}" srcOrd="1" destOrd="0" presId="urn:microsoft.com/office/officeart/2005/8/layout/matrix1"/>
    <dgm:cxn modelId="{8A205740-1E69-48BB-BD5F-6A2BFCB7CFE0}" srcId="{4F13D7DB-298B-4283-A052-48C31A62DF6D}" destId="{34E1985A-19BA-4E57-8D6A-86DE944B12F7}" srcOrd="0" destOrd="0" parTransId="{8F5850A1-7CEE-49F0-867B-81CBAB8E1E62}" sibTransId="{D5C0D0B3-D3D9-4247-B3AC-C691AA1AADFE}"/>
    <dgm:cxn modelId="{900D686B-12A6-40FB-B940-F6FA6A68BDAD}" type="presOf" srcId="{34E1985A-19BA-4E57-8D6A-86DE944B12F7}" destId="{B75A3A32-19A8-46FE-8DA6-3559A18330B7}" srcOrd="0" destOrd="0" presId="urn:microsoft.com/office/officeart/2005/8/layout/matrix1"/>
    <dgm:cxn modelId="{99260454-786B-4230-B2EC-1DD8456C00CA}" type="presOf" srcId="{1BDC02FF-AA6E-41B0-B9AE-45696A1F296B}" destId="{D6DE3289-8041-4035-A741-0504CB4C2A79}" srcOrd="0" destOrd="0" presId="urn:microsoft.com/office/officeart/2005/8/layout/matrix1"/>
    <dgm:cxn modelId="{AF28AE55-BB1C-4BFD-AB3B-7050B26627BD}" srcId="{4F13D7DB-298B-4283-A052-48C31A62DF6D}" destId="{4A0705A6-8162-4080-8B39-25910200F8FF}" srcOrd="1" destOrd="0" parTransId="{C3AC02A8-18BB-4AC1-89A7-FBEB165DFE31}" sibTransId="{C332F44C-5139-430C-B67D-AC8CB353ADB7}"/>
    <dgm:cxn modelId="{2A52967C-5B9C-4795-A996-29D85468E2A3}" srcId="{4F13D7DB-298B-4283-A052-48C31A62DF6D}" destId="{79B98C29-8DDC-48EB-8A63-E159C584EF84}" srcOrd="4" destOrd="0" parTransId="{DD4D89D5-C5D1-4CE2-B04E-A4A3FB0215D9}" sibTransId="{6086F388-F983-46E4-9586-F3853B799FC2}"/>
    <dgm:cxn modelId="{1041017D-09DD-49CE-AF9D-6EA03D304141}" type="presOf" srcId="{A4FAF462-5B10-4C08-9F72-0E160287C3F8}" destId="{6CB4302C-CA40-434D-A153-18BCE6A0F86A}" srcOrd="1" destOrd="0" presId="urn:microsoft.com/office/officeart/2005/8/layout/matrix1"/>
    <dgm:cxn modelId="{95F01BA8-E394-43C0-903E-408D825CE2E4}" srcId="{4F13D7DB-298B-4283-A052-48C31A62DF6D}" destId="{E2DCAA7E-80C9-4515-A020-48FA3F65ED0D}" srcOrd="2" destOrd="0" parTransId="{86D5EB34-768F-4B4A-9B29-E364DB0BE6F2}" sibTransId="{1A6F5C96-4FED-4ED8-AC05-E5F92970331A}"/>
    <dgm:cxn modelId="{064B1AB2-0632-456E-A511-1FD6E5E309C8}" type="presOf" srcId="{4F13D7DB-298B-4283-A052-48C31A62DF6D}" destId="{EE10C3D1-762B-4952-9E7B-44C18CD51BFE}" srcOrd="0" destOrd="0" presId="urn:microsoft.com/office/officeart/2005/8/layout/matrix1"/>
    <dgm:cxn modelId="{42A1B6B2-2DEE-4F96-A674-B5418F45765B}" type="presOf" srcId="{4A0705A6-8162-4080-8B39-25910200F8FF}" destId="{1181EE13-F5FE-4CCC-97F3-43D48354AD27}" srcOrd="0" destOrd="0" presId="urn:microsoft.com/office/officeart/2005/8/layout/matrix1"/>
    <dgm:cxn modelId="{29993FB9-65A8-426A-9B08-48DA5BCAFE4C}" srcId="{4F13D7DB-298B-4283-A052-48C31A62DF6D}" destId="{4AE524EE-5DAB-44AC-B4CF-E3AEF203B278}" srcOrd="5" destOrd="0" parTransId="{0A32C66E-A0E8-47BE-AAF0-E89D47876691}" sibTransId="{9056B7B6-91BB-4E40-ACF5-F3B8EA7F720D}"/>
    <dgm:cxn modelId="{0FDB5FC0-9864-4971-AA14-A3A0CC1FE1B0}" srcId="{1BDC02FF-AA6E-41B0-B9AE-45696A1F296B}" destId="{4F13D7DB-298B-4283-A052-48C31A62DF6D}" srcOrd="0" destOrd="0" parTransId="{45C473B6-9AA1-4983-B03E-7369C1C6D93A}" sibTransId="{6D445954-8460-4E7F-AEA4-815AF2248672}"/>
    <dgm:cxn modelId="{1FD685CA-0E59-4198-9125-66B1742425DF}" type="presOf" srcId="{E2DCAA7E-80C9-4515-A020-48FA3F65ED0D}" destId="{E142E310-5BD5-4925-A857-78E7940B2D7F}" srcOrd="1" destOrd="0" presId="urn:microsoft.com/office/officeart/2005/8/layout/matrix1"/>
    <dgm:cxn modelId="{DD1BA6D4-A606-4AEA-BCFB-2A6AED34D6CD}" type="presOf" srcId="{34E1985A-19BA-4E57-8D6A-86DE944B12F7}" destId="{75140770-0936-447B-84BB-7E991DA14051}" srcOrd="1" destOrd="0" presId="urn:microsoft.com/office/officeart/2005/8/layout/matrix1"/>
    <dgm:cxn modelId="{5DD8D4F9-820B-4516-92A2-4BA6B75645CB}" type="presOf" srcId="{A4FAF462-5B10-4C08-9F72-0E160287C3F8}" destId="{2D9DA894-5CB0-466A-BA40-4049D8495630}" srcOrd="0" destOrd="0" presId="urn:microsoft.com/office/officeart/2005/8/layout/matrix1"/>
    <dgm:cxn modelId="{DB3AC0F8-287B-4CE7-84A4-616D831BC9D7}" type="presParOf" srcId="{D6DE3289-8041-4035-A741-0504CB4C2A79}" destId="{A7E20DF3-D928-4A5B-89AD-071DBDCFE30E}" srcOrd="0" destOrd="0" presId="urn:microsoft.com/office/officeart/2005/8/layout/matrix1"/>
    <dgm:cxn modelId="{27F21076-DB4D-43A1-A7D5-EBEADDB2A0E9}" type="presParOf" srcId="{A7E20DF3-D928-4A5B-89AD-071DBDCFE30E}" destId="{B75A3A32-19A8-46FE-8DA6-3559A18330B7}" srcOrd="0" destOrd="0" presId="urn:microsoft.com/office/officeart/2005/8/layout/matrix1"/>
    <dgm:cxn modelId="{59B6F707-C3BD-4537-BF76-D2D9D3B14AA4}" type="presParOf" srcId="{A7E20DF3-D928-4A5B-89AD-071DBDCFE30E}" destId="{75140770-0936-447B-84BB-7E991DA14051}" srcOrd="1" destOrd="0" presId="urn:microsoft.com/office/officeart/2005/8/layout/matrix1"/>
    <dgm:cxn modelId="{67A460CB-0F20-4E2E-B122-DE85471F4E08}" type="presParOf" srcId="{A7E20DF3-D928-4A5B-89AD-071DBDCFE30E}" destId="{1181EE13-F5FE-4CCC-97F3-43D48354AD27}" srcOrd="2" destOrd="0" presId="urn:microsoft.com/office/officeart/2005/8/layout/matrix1"/>
    <dgm:cxn modelId="{1E5191CD-5A20-4046-A0B8-54CD5235930A}" type="presParOf" srcId="{A7E20DF3-D928-4A5B-89AD-071DBDCFE30E}" destId="{A6FC62E1-380D-488A-8196-2B01303857B6}" srcOrd="3" destOrd="0" presId="urn:microsoft.com/office/officeart/2005/8/layout/matrix1"/>
    <dgm:cxn modelId="{95BA748F-F659-48CF-82DD-661EAC46006B}" type="presParOf" srcId="{A7E20DF3-D928-4A5B-89AD-071DBDCFE30E}" destId="{968E2A3D-41FA-457D-A4B4-10AD713D04F4}" srcOrd="4" destOrd="0" presId="urn:microsoft.com/office/officeart/2005/8/layout/matrix1"/>
    <dgm:cxn modelId="{48548611-24C2-4714-ABEA-D3798B1712A6}" type="presParOf" srcId="{A7E20DF3-D928-4A5B-89AD-071DBDCFE30E}" destId="{E142E310-5BD5-4925-A857-78E7940B2D7F}" srcOrd="5" destOrd="0" presId="urn:microsoft.com/office/officeart/2005/8/layout/matrix1"/>
    <dgm:cxn modelId="{7A40478B-C06B-437D-8134-1CE0431A2389}" type="presParOf" srcId="{A7E20DF3-D928-4A5B-89AD-071DBDCFE30E}" destId="{2D9DA894-5CB0-466A-BA40-4049D8495630}" srcOrd="6" destOrd="0" presId="urn:microsoft.com/office/officeart/2005/8/layout/matrix1"/>
    <dgm:cxn modelId="{62E4A7BB-69F4-452A-951B-EF39410321EA}" type="presParOf" srcId="{A7E20DF3-D928-4A5B-89AD-071DBDCFE30E}" destId="{6CB4302C-CA40-434D-A153-18BCE6A0F86A}" srcOrd="7" destOrd="0" presId="urn:microsoft.com/office/officeart/2005/8/layout/matrix1"/>
    <dgm:cxn modelId="{AD171861-02C1-4127-8692-EC81CE001941}" type="presParOf" srcId="{D6DE3289-8041-4035-A741-0504CB4C2A79}" destId="{EE10C3D1-762B-4952-9E7B-44C18CD51BFE}" srcOrd="1" destOrd="0" presId="urn:microsoft.com/office/officeart/2005/8/layout/matrix1"/>
  </dgm:cxnLst>
  <dgm:bg>
    <a:solidFill>
      <a:schemeClr val="accent6">
        <a:lumMod val="40000"/>
        <a:lumOff val="60000"/>
      </a:schemeClr>
    </a:solid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C5CA549-C11E-4606-BC59-03F0E8A8339B}" type="doc">
      <dgm:prSet loTypeId="urn:microsoft.com/office/officeart/2005/8/layout/vList5" loCatId="list" qsTypeId="urn:microsoft.com/office/officeart/2005/8/quickstyle/simple2" qsCatId="simple" csTypeId="urn:microsoft.com/office/officeart/2005/8/colors/accent3_2" csCatId="accent3" phldr="1"/>
      <dgm:spPr/>
      <dgm:t>
        <a:bodyPr/>
        <a:lstStyle/>
        <a:p>
          <a:endParaRPr lang="en-US"/>
        </a:p>
      </dgm:t>
    </dgm:pt>
    <dgm:pt modelId="{89723140-708B-4B65-A08E-D777C4EF2B7E}">
      <dgm:prSet/>
      <dgm:spPr>
        <a:solidFill>
          <a:schemeClr val="accent2"/>
        </a:solidFill>
      </dgm:spPr>
      <dgm:t>
        <a:bodyPr/>
        <a:lstStyle/>
        <a:p>
          <a:r>
            <a:rPr lang="fi-FI" dirty="0" err="1"/>
            <a:t>Yöpartiotoiminnan</a:t>
          </a:r>
          <a:r>
            <a:rPr lang="fi-FI" dirty="0"/>
            <a:t> jalkauttaminen jokilaaksoihin</a:t>
          </a:r>
          <a:endParaRPr lang="en-US" dirty="0"/>
        </a:p>
      </dgm:t>
    </dgm:pt>
    <dgm:pt modelId="{BE422177-6EEC-4998-86CD-543801543EF6}" type="parTrans" cxnId="{586332AB-FE8D-4F29-AEE9-F1F8BCB57BEA}">
      <dgm:prSet/>
      <dgm:spPr/>
      <dgm:t>
        <a:bodyPr/>
        <a:lstStyle/>
        <a:p>
          <a:endParaRPr lang="en-US"/>
        </a:p>
      </dgm:t>
    </dgm:pt>
    <dgm:pt modelId="{D5914B09-5F3C-473D-BDCA-DFEEB5CC8655}" type="sibTrans" cxnId="{586332AB-FE8D-4F29-AEE9-F1F8BCB57BEA}">
      <dgm:prSet/>
      <dgm:spPr/>
      <dgm:t>
        <a:bodyPr/>
        <a:lstStyle/>
        <a:p>
          <a:endParaRPr lang="en-US"/>
        </a:p>
      </dgm:t>
    </dgm:pt>
    <dgm:pt modelId="{C55EF595-976C-4D78-89F6-843A89994EC9}">
      <dgm:prSet custT="1"/>
      <dgm:spPr>
        <a:solidFill>
          <a:schemeClr val="accent2">
            <a:lumMod val="20000"/>
            <a:lumOff val="80000"/>
            <a:alpha val="90000"/>
          </a:schemeClr>
        </a:solidFill>
      </dgm:spPr>
      <dgm:t>
        <a:bodyPr/>
        <a:lstStyle/>
        <a:p>
          <a:r>
            <a:rPr lang="fi-FI" sz="2200" i="1" dirty="0"/>
            <a:t>Tämän esittelee hanketyöntekijä Heidi Rosbäck</a:t>
          </a:r>
          <a:endParaRPr lang="en-US" sz="2200" dirty="0"/>
        </a:p>
      </dgm:t>
    </dgm:pt>
    <dgm:pt modelId="{F96C98F8-16A4-488F-B799-F65150E1A157}" type="parTrans" cxnId="{15C8FDAE-25BF-4EF9-B427-F66B4E9B2C96}">
      <dgm:prSet/>
      <dgm:spPr/>
      <dgm:t>
        <a:bodyPr/>
        <a:lstStyle/>
        <a:p>
          <a:endParaRPr lang="en-US"/>
        </a:p>
      </dgm:t>
    </dgm:pt>
    <dgm:pt modelId="{A13E23BE-5D2F-47F4-9BB0-0A94B4627C73}" type="sibTrans" cxnId="{15C8FDAE-25BF-4EF9-B427-F66B4E9B2C96}">
      <dgm:prSet/>
      <dgm:spPr/>
      <dgm:t>
        <a:bodyPr/>
        <a:lstStyle/>
        <a:p>
          <a:endParaRPr lang="en-US"/>
        </a:p>
      </dgm:t>
    </dgm:pt>
    <dgm:pt modelId="{04F2DF08-0C6C-4975-943D-16D3983D60B7}">
      <dgm:prSet/>
      <dgm:spPr>
        <a:solidFill>
          <a:schemeClr val="accent2"/>
        </a:solidFill>
      </dgm:spPr>
      <dgm:t>
        <a:bodyPr/>
        <a:lstStyle/>
        <a:p>
          <a:r>
            <a:rPr lang="fi-FI" dirty="0"/>
            <a:t>Jokilaaksojen kotisairaaloiden kuntoutusosaamisen vahvistaminen ja etäkuntoutuspilotti</a:t>
          </a:r>
          <a:endParaRPr lang="en-US" dirty="0"/>
        </a:p>
      </dgm:t>
    </dgm:pt>
    <dgm:pt modelId="{7CC5C651-6B9E-4305-A915-B7161F86F28B}" type="parTrans" cxnId="{0ABE0650-3D9A-4D61-AD55-543367A7D63F}">
      <dgm:prSet/>
      <dgm:spPr/>
      <dgm:t>
        <a:bodyPr/>
        <a:lstStyle/>
        <a:p>
          <a:endParaRPr lang="en-US"/>
        </a:p>
      </dgm:t>
    </dgm:pt>
    <dgm:pt modelId="{8FE31C7C-CCB3-4C9B-BDC4-7A4B910266DB}" type="sibTrans" cxnId="{0ABE0650-3D9A-4D61-AD55-543367A7D63F}">
      <dgm:prSet/>
      <dgm:spPr/>
      <dgm:t>
        <a:bodyPr/>
        <a:lstStyle/>
        <a:p>
          <a:endParaRPr lang="en-US"/>
        </a:p>
      </dgm:t>
    </dgm:pt>
    <dgm:pt modelId="{4164237F-E586-4FA5-8549-15EA1CA52A13}">
      <dgm:prSet custT="1"/>
      <dgm:spPr>
        <a:solidFill>
          <a:schemeClr val="accent2">
            <a:lumMod val="20000"/>
            <a:lumOff val="80000"/>
            <a:alpha val="90000"/>
          </a:schemeClr>
        </a:solidFill>
      </dgm:spPr>
      <dgm:t>
        <a:bodyPr/>
        <a:lstStyle/>
        <a:p>
          <a:r>
            <a:rPr lang="fi-FI" sz="2400" i="1" dirty="0"/>
            <a:t>Tämän esittelee hankekoordinaattori Tuula Rannisto</a:t>
          </a:r>
          <a:endParaRPr lang="en-US" sz="2400" dirty="0"/>
        </a:p>
      </dgm:t>
    </dgm:pt>
    <dgm:pt modelId="{74E2CCDF-860B-4CFB-98C6-A239488752C7}" type="parTrans" cxnId="{D842DAFB-32CF-43D1-998F-11FF49DDAA15}">
      <dgm:prSet/>
      <dgm:spPr/>
      <dgm:t>
        <a:bodyPr/>
        <a:lstStyle/>
        <a:p>
          <a:endParaRPr lang="en-US"/>
        </a:p>
      </dgm:t>
    </dgm:pt>
    <dgm:pt modelId="{B8B01202-30A9-4820-BD3F-82B1CF3F9933}" type="sibTrans" cxnId="{D842DAFB-32CF-43D1-998F-11FF49DDAA15}">
      <dgm:prSet/>
      <dgm:spPr/>
      <dgm:t>
        <a:bodyPr/>
        <a:lstStyle/>
        <a:p>
          <a:endParaRPr lang="en-US"/>
        </a:p>
      </dgm:t>
    </dgm:pt>
    <dgm:pt modelId="{7B1D71E0-7EBE-4A16-9A34-EB28A289EDE2}">
      <dgm:prSet custT="1"/>
      <dgm:spPr>
        <a:solidFill>
          <a:schemeClr val="accent2">
            <a:lumMod val="20000"/>
            <a:lumOff val="80000"/>
            <a:alpha val="90000"/>
          </a:schemeClr>
        </a:solidFill>
      </dgm:spPr>
      <dgm:t>
        <a:bodyPr/>
        <a:lstStyle/>
        <a:p>
          <a:r>
            <a:rPr lang="fi-FI" sz="2200" dirty="0" err="1"/>
            <a:t>Yöpartiopilotti</a:t>
          </a:r>
          <a:r>
            <a:rPr lang="fi-FI" sz="2200" dirty="0"/>
            <a:t> Lestijokilaaksossa sekä tulevat askeleet ja toimintamallin suunnitelmaa.</a:t>
          </a:r>
          <a:endParaRPr lang="en-US" sz="2200" dirty="0"/>
        </a:p>
      </dgm:t>
    </dgm:pt>
    <dgm:pt modelId="{1B1AE799-4598-4EFE-AA0D-CE54F343E1AB}" type="parTrans" cxnId="{5A832C7C-D194-4D05-80AD-B419D6DC3F5A}">
      <dgm:prSet/>
      <dgm:spPr/>
    </dgm:pt>
    <dgm:pt modelId="{D4F3266D-834D-4185-AD1D-CA71014302D9}" type="sibTrans" cxnId="{5A832C7C-D194-4D05-80AD-B419D6DC3F5A}">
      <dgm:prSet/>
      <dgm:spPr/>
    </dgm:pt>
    <dgm:pt modelId="{C9EE3B7E-6AED-4518-8C34-3312010FAE33}" type="pres">
      <dgm:prSet presAssocID="{5C5CA549-C11E-4606-BC59-03F0E8A8339B}" presName="Name0" presStyleCnt="0">
        <dgm:presLayoutVars>
          <dgm:dir/>
          <dgm:animLvl val="lvl"/>
          <dgm:resizeHandles val="exact"/>
        </dgm:presLayoutVars>
      </dgm:prSet>
      <dgm:spPr/>
    </dgm:pt>
    <dgm:pt modelId="{FA3D7EDB-E1AF-4D76-8626-52B8D875BE79}" type="pres">
      <dgm:prSet presAssocID="{89723140-708B-4B65-A08E-D777C4EF2B7E}" presName="linNode" presStyleCnt="0"/>
      <dgm:spPr/>
    </dgm:pt>
    <dgm:pt modelId="{EECFBC02-BAB4-4226-BF36-39C52C84E5B2}" type="pres">
      <dgm:prSet presAssocID="{89723140-708B-4B65-A08E-D777C4EF2B7E}" presName="parentText" presStyleLbl="node1" presStyleIdx="0" presStyleCnt="2" custScaleX="151680">
        <dgm:presLayoutVars>
          <dgm:chMax val="1"/>
          <dgm:bulletEnabled val="1"/>
        </dgm:presLayoutVars>
      </dgm:prSet>
      <dgm:spPr/>
    </dgm:pt>
    <dgm:pt modelId="{F45A70A7-4DA7-46BE-A959-F61BFDF7DEFA}" type="pres">
      <dgm:prSet presAssocID="{89723140-708B-4B65-A08E-D777C4EF2B7E}" presName="descendantText" presStyleLbl="alignAccFollowNode1" presStyleIdx="0" presStyleCnt="2">
        <dgm:presLayoutVars>
          <dgm:bulletEnabled val="1"/>
        </dgm:presLayoutVars>
      </dgm:prSet>
      <dgm:spPr/>
    </dgm:pt>
    <dgm:pt modelId="{B49D67DE-64B7-4225-91FB-4F5D0D09F963}" type="pres">
      <dgm:prSet presAssocID="{D5914B09-5F3C-473D-BDCA-DFEEB5CC8655}" presName="sp" presStyleCnt="0"/>
      <dgm:spPr/>
    </dgm:pt>
    <dgm:pt modelId="{4F9AD875-D5A5-4918-BCA9-84E18B89CF77}" type="pres">
      <dgm:prSet presAssocID="{04F2DF08-0C6C-4975-943D-16D3983D60B7}" presName="linNode" presStyleCnt="0"/>
      <dgm:spPr/>
    </dgm:pt>
    <dgm:pt modelId="{FDF260B1-D5A6-481F-B35B-812E18B9069B}" type="pres">
      <dgm:prSet presAssocID="{04F2DF08-0C6C-4975-943D-16D3983D60B7}" presName="parentText" presStyleLbl="node1" presStyleIdx="1" presStyleCnt="2" custScaleX="159806">
        <dgm:presLayoutVars>
          <dgm:chMax val="1"/>
          <dgm:bulletEnabled val="1"/>
        </dgm:presLayoutVars>
      </dgm:prSet>
      <dgm:spPr/>
    </dgm:pt>
    <dgm:pt modelId="{09CB3E4B-423E-4254-9E27-D400598FC7D3}" type="pres">
      <dgm:prSet presAssocID="{04F2DF08-0C6C-4975-943D-16D3983D60B7}" presName="descendantText" presStyleLbl="alignAccFollowNode1" presStyleIdx="1" presStyleCnt="2" custScaleX="103555">
        <dgm:presLayoutVars>
          <dgm:bulletEnabled val="1"/>
        </dgm:presLayoutVars>
      </dgm:prSet>
      <dgm:spPr/>
    </dgm:pt>
  </dgm:ptLst>
  <dgm:cxnLst>
    <dgm:cxn modelId="{317F1009-D8FF-41A8-839A-9B273AEDA6F2}" type="presOf" srcId="{5C5CA549-C11E-4606-BC59-03F0E8A8339B}" destId="{C9EE3B7E-6AED-4518-8C34-3312010FAE33}" srcOrd="0" destOrd="0" presId="urn:microsoft.com/office/officeart/2005/8/layout/vList5"/>
    <dgm:cxn modelId="{4CC8F927-5350-428B-A159-A982FDDF29A8}" type="presOf" srcId="{89723140-708B-4B65-A08E-D777C4EF2B7E}" destId="{EECFBC02-BAB4-4226-BF36-39C52C84E5B2}" srcOrd="0" destOrd="0" presId="urn:microsoft.com/office/officeart/2005/8/layout/vList5"/>
    <dgm:cxn modelId="{92A3112E-B03A-4C62-8168-1B92B1E02FE0}" type="presOf" srcId="{04F2DF08-0C6C-4975-943D-16D3983D60B7}" destId="{FDF260B1-D5A6-481F-B35B-812E18B9069B}" srcOrd="0" destOrd="0" presId="urn:microsoft.com/office/officeart/2005/8/layout/vList5"/>
    <dgm:cxn modelId="{ECD98C30-42DA-4E23-86D2-4CD1726FD2E8}" type="presOf" srcId="{C55EF595-976C-4D78-89F6-843A89994EC9}" destId="{F45A70A7-4DA7-46BE-A959-F61BFDF7DEFA}" srcOrd="0" destOrd="1" presId="urn:microsoft.com/office/officeart/2005/8/layout/vList5"/>
    <dgm:cxn modelId="{1529336D-3F33-412A-B761-4E0021B8979B}" type="presOf" srcId="{4164237F-E586-4FA5-8549-15EA1CA52A13}" destId="{09CB3E4B-423E-4254-9E27-D400598FC7D3}" srcOrd="0" destOrd="0" presId="urn:microsoft.com/office/officeart/2005/8/layout/vList5"/>
    <dgm:cxn modelId="{0ABE0650-3D9A-4D61-AD55-543367A7D63F}" srcId="{5C5CA549-C11E-4606-BC59-03F0E8A8339B}" destId="{04F2DF08-0C6C-4975-943D-16D3983D60B7}" srcOrd="1" destOrd="0" parTransId="{7CC5C651-6B9E-4305-A915-B7161F86F28B}" sibTransId="{8FE31C7C-CCB3-4C9B-BDC4-7A4B910266DB}"/>
    <dgm:cxn modelId="{38EA2B56-0887-494C-B94B-2ED259898084}" type="presOf" srcId="{7B1D71E0-7EBE-4A16-9A34-EB28A289EDE2}" destId="{F45A70A7-4DA7-46BE-A959-F61BFDF7DEFA}" srcOrd="0" destOrd="0" presId="urn:microsoft.com/office/officeart/2005/8/layout/vList5"/>
    <dgm:cxn modelId="{5A832C7C-D194-4D05-80AD-B419D6DC3F5A}" srcId="{89723140-708B-4B65-A08E-D777C4EF2B7E}" destId="{7B1D71E0-7EBE-4A16-9A34-EB28A289EDE2}" srcOrd="0" destOrd="0" parTransId="{1B1AE799-4598-4EFE-AA0D-CE54F343E1AB}" sibTransId="{D4F3266D-834D-4185-AD1D-CA71014302D9}"/>
    <dgm:cxn modelId="{586332AB-FE8D-4F29-AEE9-F1F8BCB57BEA}" srcId="{5C5CA549-C11E-4606-BC59-03F0E8A8339B}" destId="{89723140-708B-4B65-A08E-D777C4EF2B7E}" srcOrd="0" destOrd="0" parTransId="{BE422177-6EEC-4998-86CD-543801543EF6}" sibTransId="{D5914B09-5F3C-473D-BDCA-DFEEB5CC8655}"/>
    <dgm:cxn modelId="{15C8FDAE-25BF-4EF9-B427-F66B4E9B2C96}" srcId="{89723140-708B-4B65-A08E-D777C4EF2B7E}" destId="{C55EF595-976C-4D78-89F6-843A89994EC9}" srcOrd="1" destOrd="0" parTransId="{F96C98F8-16A4-488F-B799-F65150E1A157}" sibTransId="{A13E23BE-5D2F-47F4-9BB0-0A94B4627C73}"/>
    <dgm:cxn modelId="{D842DAFB-32CF-43D1-998F-11FF49DDAA15}" srcId="{04F2DF08-0C6C-4975-943D-16D3983D60B7}" destId="{4164237F-E586-4FA5-8549-15EA1CA52A13}" srcOrd="0" destOrd="0" parTransId="{74E2CCDF-860B-4CFB-98C6-A239488752C7}" sibTransId="{B8B01202-30A9-4820-BD3F-82B1CF3F9933}"/>
    <dgm:cxn modelId="{BC5E8F37-D18C-4DD0-87EA-7CB46207A159}" type="presParOf" srcId="{C9EE3B7E-6AED-4518-8C34-3312010FAE33}" destId="{FA3D7EDB-E1AF-4D76-8626-52B8D875BE79}" srcOrd="0" destOrd="0" presId="urn:microsoft.com/office/officeart/2005/8/layout/vList5"/>
    <dgm:cxn modelId="{188E5EF5-6AC0-4DDC-B476-BD87DDCA2141}" type="presParOf" srcId="{FA3D7EDB-E1AF-4D76-8626-52B8D875BE79}" destId="{EECFBC02-BAB4-4226-BF36-39C52C84E5B2}" srcOrd="0" destOrd="0" presId="urn:microsoft.com/office/officeart/2005/8/layout/vList5"/>
    <dgm:cxn modelId="{806EED3E-42CF-407E-8399-E898027B0292}" type="presParOf" srcId="{FA3D7EDB-E1AF-4D76-8626-52B8D875BE79}" destId="{F45A70A7-4DA7-46BE-A959-F61BFDF7DEFA}" srcOrd="1" destOrd="0" presId="urn:microsoft.com/office/officeart/2005/8/layout/vList5"/>
    <dgm:cxn modelId="{EE83184A-78B1-44D7-B9B5-009EBCC529C5}" type="presParOf" srcId="{C9EE3B7E-6AED-4518-8C34-3312010FAE33}" destId="{B49D67DE-64B7-4225-91FB-4F5D0D09F963}" srcOrd="1" destOrd="0" presId="urn:microsoft.com/office/officeart/2005/8/layout/vList5"/>
    <dgm:cxn modelId="{BAF26A7D-0293-40CE-ACB6-99E97BD8BDAC}" type="presParOf" srcId="{C9EE3B7E-6AED-4518-8C34-3312010FAE33}" destId="{4F9AD875-D5A5-4918-BCA9-84E18B89CF77}" srcOrd="2" destOrd="0" presId="urn:microsoft.com/office/officeart/2005/8/layout/vList5"/>
    <dgm:cxn modelId="{A6C11B6F-4BA6-46C1-8903-15CBE75D22B4}" type="presParOf" srcId="{4F9AD875-D5A5-4918-BCA9-84E18B89CF77}" destId="{FDF260B1-D5A6-481F-B35B-812E18B9069B}" srcOrd="0" destOrd="0" presId="urn:microsoft.com/office/officeart/2005/8/layout/vList5"/>
    <dgm:cxn modelId="{2378FCC1-93E8-4D43-A3F4-406C588F9D51}" type="presParOf" srcId="{4F9AD875-D5A5-4918-BCA9-84E18B89CF77}" destId="{09CB3E4B-423E-4254-9E27-D400598FC7D3}"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4B2294E-4AA2-452B-BD97-576D23B51999}" type="doc">
      <dgm:prSet loTypeId="urn:microsoft.com/office/officeart/2005/8/layout/chevron1" loCatId="process" qsTypeId="urn:microsoft.com/office/officeart/2005/8/quickstyle/simple1" qsCatId="simple" csTypeId="urn:microsoft.com/office/officeart/2005/8/colors/accent1_2" csCatId="accent1" phldr="1"/>
      <dgm:spPr/>
      <dgm:t>
        <a:bodyPr/>
        <a:lstStyle/>
        <a:p>
          <a:endParaRPr lang="fi-FI"/>
        </a:p>
      </dgm:t>
    </dgm:pt>
    <dgm:pt modelId="{E0B06AF8-068D-4A7A-AD0B-788B9CD499A7}">
      <dgm:prSet phldrT="[Teksti]"/>
      <dgm:spPr>
        <a:solidFill>
          <a:schemeClr val="accent6"/>
        </a:solidFill>
      </dgm:spPr>
      <dgm:t>
        <a:bodyPr/>
        <a:lstStyle/>
        <a:p>
          <a:r>
            <a:rPr lang="fi-FI" dirty="0"/>
            <a:t>Edellinen EVA työryhmä kokoontui 7.4.2022</a:t>
          </a:r>
        </a:p>
      </dgm:t>
    </dgm:pt>
    <dgm:pt modelId="{452959DE-EF4C-47BD-9381-E777DAEC325B}" type="parTrans" cxnId="{D9CA1D45-9046-40E0-A6AB-B66D8DE16F18}">
      <dgm:prSet/>
      <dgm:spPr/>
      <dgm:t>
        <a:bodyPr/>
        <a:lstStyle/>
        <a:p>
          <a:endParaRPr lang="fi-FI"/>
        </a:p>
      </dgm:t>
    </dgm:pt>
    <dgm:pt modelId="{5E08C0C4-137D-4E7A-81DE-31D74C7092F9}" type="sibTrans" cxnId="{D9CA1D45-9046-40E0-A6AB-B66D8DE16F18}">
      <dgm:prSet/>
      <dgm:spPr/>
      <dgm:t>
        <a:bodyPr/>
        <a:lstStyle/>
        <a:p>
          <a:endParaRPr lang="fi-FI"/>
        </a:p>
      </dgm:t>
    </dgm:pt>
    <dgm:pt modelId="{9FDF0A87-AA10-404E-9D00-E4964ABBB1FB}">
      <dgm:prSet phldrT="[Teksti]"/>
      <dgm:spPr>
        <a:solidFill>
          <a:schemeClr val="accent6"/>
        </a:solidFill>
      </dgm:spPr>
      <dgm:t>
        <a:bodyPr/>
        <a:lstStyle/>
        <a:p>
          <a:r>
            <a:rPr lang="fi-FI" dirty="0"/>
            <a:t>Keväällä 2022 henkilöstön työtaistelutilanne vaikeutti </a:t>
          </a:r>
          <a:r>
            <a:rPr lang="fi-FI" dirty="0" err="1"/>
            <a:t>yt</a:t>
          </a:r>
          <a:r>
            <a:rPr lang="fi-FI" dirty="0"/>
            <a:t>-neuvottelujen pitämistä ja toiminnan jalkauttamista kesäksi.</a:t>
          </a:r>
        </a:p>
      </dgm:t>
    </dgm:pt>
    <dgm:pt modelId="{198C8BAD-7401-4872-BB9F-6F1018E3DE2D}" type="parTrans" cxnId="{299E7080-7832-436D-BE28-85266DFC478A}">
      <dgm:prSet/>
      <dgm:spPr/>
      <dgm:t>
        <a:bodyPr/>
        <a:lstStyle/>
        <a:p>
          <a:endParaRPr lang="fi-FI"/>
        </a:p>
      </dgm:t>
    </dgm:pt>
    <dgm:pt modelId="{1D2E42BF-55DC-4772-AF1E-54A1110C09FC}" type="sibTrans" cxnId="{299E7080-7832-436D-BE28-85266DFC478A}">
      <dgm:prSet/>
      <dgm:spPr/>
      <dgm:t>
        <a:bodyPr/>
        <a:lstStyle/>
        <a:p>
          <a:endParaRPr lang="fi-FI"/>
        </a:p>
      </dgm:t>
    </dgm:pt>
    <dgm:pt modelId="{A29866B9-C188-48AB-8AD3-4E642ECFE0C9}">
      <dgm:prSet phldrT="[Teksti]"/>
      <dgm:spPr>
        <a:solidFill>
          <a:schemeClr val="accent6"/>
        </a:solidFill>
      </dgm:spPr>
      <dgm:t>
        <a:bodyPr/>
        <a:lstStyle/>
        <a:p>
          <a:r>
            <a:rPr lang="fi-FI" dirty="0"/>
            <a:t>Toukokuussa 2022 saatiin henkilöstö rekrytoitua ja valinnat tehtyä. Valitulla henkilöstöllä oli kesälomat. Tehtiin päätös pilotin jalkauttamisesta syksyllä.</a:t>
          </a:r>
        </a:p>
      </dgm:t>
    </dgm:pt>
    <dgm:pt modelId="{101E8D99-B6B6-4987-B116-448C0A5E91A4}" type="parTrans" cxnId="{99D306A0-9473-4D1D-A95F-77771B46A2B5}">
      <dgm:prSet/>
      <dgm:spPr/>
      <dgm:t>
        <a:bodyPr/>
        <a:lstStyle/>
        <a:p>
          <a:endParaRPr lang="fi-FI"/>
        </a:p>
      </dgm:t>
    </dgm:pt>
    <dgm:pt modelId="{172DA469-01A6-4D6D-8FA7-A211A4A4CF62}" type="sibTrans" cxnId="{99D306A0-9473-4D1D-A95F-77771B46A2B5}">
      <dgm:prSet/>
      <dgm:spPr/>
      <dgm:t>
        <a:bodyPr/>
        <a:lstStyle/>
        <a:p>
          <a:endParaRPr lang="fi-FI"/>
        </a:p>
      </dgm:t>
    </dgm:pt>
    <dgm:pt modelId="{52B37F6F-AEF8-4DFF-B6BD-49EA1DD5E22D}">
      <dgm:prSet phldrT="[Teksti]"/>
      <dgm:spPr>
        <a:solidFill>
          <a:schemeClr val="accent6"/>
        </a:solidFill>
      </dgm:spPr>
      <dgm:t>
        <a:bodyPr/>
        <a:lstStyle/>
        <a:p>
          <a:r>
            <a:rPr lang="fi-FI" dirty="0"/>
            <a:t>Henkilöstön</a:t>
          </a:r>
          <a:r>
            <a:rPr lang="fi-FI" baseline="0" dirty="0"/>
            <a:t> </a:t>
          </a:r>
          <a:r>
            <a:rPr lang="fi-FI" baseline="0" dirty="0" err="1"/>
            <a:t>yt</a:t>
          </a:r>
          <a:r>
            <a:rPr lang="fi-FI" baseline="0" dirty="0"/>
            <a:t>-neuvottelut saatiin pidettyä kesäkuussa 2022, joka poiki varallaolosopimuksen työstämisen.</a:t>
          </a:r>
          <a:endParaRPr lang="fi-FI" dirty="0"/>
        </a:p>
      </dgm:t>
    </dgm:pt>
    <dgm:pt modelId="{8C0E4F6E-4FBF-4DEB-A5A5-20DC456149FC}" type="parTrans" cxnId="{374B367C-C8E1-4E4F-B070-DB0295D355BE}">
      <dgm:prSet/>
      <dgm:spPr/>
      <dgm:t>
        <a:bodyPr/>
        <a:lstStyle/>
        <a:p>
          <a:endParaRPr lang="fi-FI"/>
        </a:p>
      </dgm:t>
    </dgm:pt>
    <dgm:pt modelId="{51F4AD48-B975-4E4B-B25E-E1F534FA762B}" type="sibTrans" cxnId="{374B367C-C8E1-4E4F-B070-DB0295D355BE}">
      <dgm:prSet/>
      <dgm:spPr/>
      <dgm:t>
        <a:bodyPr/>
        <a:lstStyle/>
        <a:p>
          <a:endParaRPr lang="fi-FI"/>
        </a:p>
      </dgm:t>
    </dgm:pt>
    <dgm:pt modelId="{A81F1FF6-0143-4A0B-9F53-F368CFA47AEC}">
      <dgm:prSet phldrT="[Teksti]"/>
      <dgm:spPr>
        <a:solidFill>
          <a:schemeClr val="accent6"/>
        </a:solidFill>
      </dgm:spPr>
      <dgm:t>
        <a:bodyPr/>
        <a:lstStyle/>
        <a:p>
          <a:r>
            <a:rPr lang="fi-FI" dirty="0"/>
            <a:t>Elokuussa</a:t>
          </a:r>
          <a:r>
            <a:rPr lang="fi-FI" baseline="0" dirty="0"/>
            <a:t> 2022 saatiin varallaolosopimus neuvoteltua henkilöstöhallinnon ja järjestöjen edustajien kesken. </a:t>
          </a:r>
          <a:endParaRPr lang="fi-FI" dirty="0"/>
        </a:p>
      </dgm:t>
    </dgm:pt>
    <dgm:pt modelId="{0D306EB9-83B5-4832-9B14-FAB40806FEB4}" type="parTrans" cxnId="{EB39C4C6-6ED2-4E79-BD44-BAE24C1D3492}">
      <dgm:prSet/>
      <dgm:spPr/>
      <dgm:t>
        <a:bodyPr/>
        <a:lstStyle/>
        <a:p>
          <a:endParaRPr lang="fi-FI"/>
        </a:p>
      </dgm:t>
    </dgm:pt>
    <dgm:pt modelId="{D7CCBE1E-A688-49E9-AC44-9962F29DE627}" type="sibTrans" cxnId="{EB39C4C6-6ED2-4E79-BD44-BAE24C1D3492}">
      <dgm:prSet/>
      <dgm:spPr/>
      <dgm:t>
        <a:bodyPr/>
        <a:lstStyle/>
        <a:p>
          <a:endParaRPr lang="fi-FI"/>
        </a:p>
      </dgm:t>
    </dgm:pt>
    <dgm:pt modelId="{8E9F2218-304E-48C7-BB29-11D96FEA5FDB}" type="pres">
      <dgm:prSet presAssocID="{94B2294E-4AA2-452B-BD97-576D23B51999}" presName="Name0" presStyleCnt="0">
        <dgm:presLayoutVars>
          <dgm:dir/>
          <dgm:animLvl val="lvl"/>
          <dgm:resizeHandles val="exact"/>
        </dgm:presLayoutVars>
      </dgm:prSet>
      <dgm:spPr/>
    </dgm:pt>
    <dgm:pt modelId="{0717701C-3160-43D5-8EEB-8AC541A3DC9A}" type="pres">
      <dgm:prSet presAssocID="{E0B06AF8-068D-4A7A-AD0B-788B9CD499A7}" presName="parTxOnly" presStyleLbl="node1" presStyleIdx="0" presStyleCnt="5">
        <dgm:presLayoutVars>
          <dgm:chMax val="0"/>
          <dgm:chPref val="0"/>
          <dgm:bulletEnabled val="1"/>
        </dgm:presLayoutVars>
      </dgm:prSet>
      <dgm:spPr/>
    </dgm:pt>
    <dgm:pt modelId="{472270EE-8660-45B4-A86A-6AB9BFE58198}" type="pres">
      <dgm:prSet presAssocID="{5E08C0C4-137D-4E7A-81DE-31D74C7092F9}" presName="parTxOnlySpace" presStyleCnt="0"/>
      <dgm:spPr/>
    </dgm:pt>
    <dgm:pt modelId="{61F66EAE-333B-4E03-BC30-A086864E23C5}" type="pres">
      <dgm:prSet presAssocID="{9FDF0A87-AA10-404E-9D00-E4964ABBB1FB}" presName="parTxOnly" presStyleLbl="node1" presStyleIdx="1" presStyleCnt="5">
        <dgm:presLayoutVars>
          <dgm:chMax val="0"/>
          <dgm:chPref val="0"/>
          <dgm:bulletEnabled val="1"/>
        </dgm:presLayoutVars>
      </dgm:prSet>
      <dgm:spPr/>
    </dgm:pt>
    <dgm:pt modelId="{BE0AB717-53E7-4EE1-BC9E-847031F874E5}" type="pres">
      <dgm:prSet presAssocID="{1D2E42BF-55DC-4772-AF1E-54A1110C09FC}" presName="parTxOnlySpace" presStyleCnt="0"/>
      <dgm:spPr/>
    </dgm:pt>
    <dgm:pt modelId="{A989F58D-1B76-4A76-89AF-EA0663A440CF}" type="pres">
      <dgm:prSet presAssocID="{A29866B9-C188-48AB-8AD3-4E642ECFE0C9}" presName="parTxOnly" presStyleLbl="node1" presStyleIdx="2" presStyleCnt="5">
        <dgm:presLayoutVars>
          <dgm:chMax val="0"/>
          <dgm:chPref val="0"/>
          <dgm:bulletEnabled val="1"/>
        </dgm:presLayoutVars>
      </dgm:prSet>
      <dgm:spPr/>
    </dgm:pt>
    <dgm:pt modelId="{09C52168-0DBC-46FF-BCFD-79389ABB12C3}" type="pres">
      <dgm:prSet presAssocID="{172DA469-01A6-4D6D-8FA7-A211A4A4CF62}" presName="parTxOnlySpace" presStyleCnt="0"/>
      <dgm:spPr/>
    </dgm:pt>
    <dgm:pt modelId="{A3494DAB-FB31-4E5A-AFC3-DEF9577B9364}" type="pres">
      <dgm:prSet presAssocID="{52B37F6F-AEF8-4DFF-B6BD-49EA1DD5E22D}" presName="parTxOnly" presStyleLbl="node1" presStyleIdx="3" presStyleCnt="5">
        <dgm:presLayoutVars>
          <dgm:chMax val="0"/>
          <dgm:chPref val="0"/>
          <dgm:bulletEnabled val="1"/>
        </dgm:presLayoutVars>
      </dgm:prSet>
      <dgm:spPr/>
    </dgm:pt>
    <dgm:pt modelId="{FF2DF078-6E20-42E1-8A3C-8C09B30A57E0}" type="pres">
      <dgm:prSet presAssocID="{51F4AD48-B975-4E4B-B25E-E1F534FA762B}" presName="parTxOnlySpace" presStyleCnt="0"/>
      <dgm:spPr/>
    </dgm:pt>
    <dgm:pt modelId="{DAAC7564-D1D4-4A13-9BEE-06B9A4C1F56A}" type="pres">
      <dgm:prSet presAssocID="{A81F1FF6-0143-4A0B-9F53-F368CFA47AEC}" presName="parTxOnly" presStyleLbl="node1" presStyleIdx="4" presStyleCnt="5">
        <dgm:presLayoutVars>
          <dgm:chMax val="0"/>
          <dgm:chPref val="0"/>
          <dgm:bulletEnabled val="1"/>
        </dgm:presLayoutVars>
      </dgm:prSet>
      <dgm:spPr/>
    </dgm:pt>
  </dgm:ptLst>
  <dgm:cxnLst>
    <dgm:cxn modelId="{F6E7B20A-4556-4638-95D4-F3643C9DB819}" type="presOf" srcId="{94B2294E-4AA2-452B-BD97-576D23B51999}" destId="{8E9F2218-304E-48C7-BB29-11D96FEA5FDB}" srcOrd="0" destOrd="0" presId="urn:microsoft.com/office/officeart/2005/8/layout/chevron1"/>
    <dgm:cxn modelId="{72E52E1A-2785-4C02-9F04-D4F3A0250582}" type="presOf" srcId="{E0B06AF8-068D-4A7A-AD0B-788B9CD499A7}" destId="{0717701C-3160-43D5-8EEB-8AC541A3DC9A}" srcOrd="0" destOrd="0" presId="urn:microsoft.com/office/officeart/2005/8/layout/chevron1"/>
    <dgm:cxn modelId="{EA0F8D33-7BF1-438A-A765-94FA71F0C45F}" type="presOf" srcId="{9FDF0A87-AA10-404E-9D00-E4964ABBB1FB}" destId="{61F66EAE-333B-4E03-BC30-A086864E23C5}" srcOrd="0" destOrd="0" presId="urn:microsoft.com/office/officeart/2005/8/layout/chevron1"/>
    <dgm:cxn modelId="{D9CA1D45-9046-40E0-A6AB-B66D8DE16F18}" srcId="{94B2294E-4AA2-452B-BD97-576D23B51999}" destId="{E0B06AF8-068D-4A7A-AD0B-788B9CD499A7}" srcOrd="0" destOrd="0" parTransId="{452959DE-EF4C-47BD-9381-E777DAEC325B}" sibTransId="{5E08C0C4-137D-4E7A-81DE-31D74C7092F9}"/>
    <dgm:cxn modelId="{CF827267-BDBD-4227-8342-CA03AAEA3ACF}" type="presOf" srcId="{A29866B9-C188-48AB-8AD3-4E642ECFE0C9}" destId="{A989F58D-1B76-4A76-89AF-EA0663A440CF}" srcOrd="0" destOrd="0" presId="urn:microsoft.com/office/officeart/2005/8/layout/chevron1"/>
    <dgm:cxn modelId="{F7903E74-A064-40AC-B297-2EC68D1F916F}" type="presOf" srcId="{52B37F6F-AEF8-4DFF-B6BD-49EA1DD5E22D}" destId="{A3494DAB-FB31-4E5A-AFC3-DEF9577B9364}" srcOrd="0" destOrd="0" presId="urn:microsoft.com/office/officeart/2005/8/layout/chevron1"/>
    <dgm:cxn modelId="{374B367C-C8E1-4E4F-B070-DB0295D355BE}" srcId="{94B2294E-4AA2-452B-BD97-576D23B51999}" destId="{52B37F6F-AEF8-4DFF-B6BD-49EA1DD5E22D}" srcOrd="3" destOrd="0" parTransId="{8C0E4F6E-4FBF-4DEB-A5A5-20DC456149FC}" sibTransId="{51F4AD48-B975-4E4B-B25E-E1F534FA762B}"/>
    <dgm:cxn modelId="{299E7080-7832-436D-BE28-85266DFC478A}" srcId="{94B2294E-4AA2-452B-BD97-576D23B51999}" destId="{9FDF0A87-AA10-404E-9D00-E4964ABBB1FB}" srcOrd="1" destOrd="0" parTransId="{198C8BAD-7401-4872-BB9F-6F1018E3DE2D}" sibTransId="{1D2E42BF-55DC-4772-AF1E-54A1110C09FC}"/>
    <dgm:cxn modelId="{BC9BA68D-FF08-48F3-A061-29BC9FBDA5EE}" type="presOf" srcId="{A81F1FF6-0143-4A0B-9F53-F368CFA47AEC}" destId="{DAAC7564-D1D4-4A13-9BEE-06B9A4C1F56A}" srcOrd="0" destOrd="0" presId="urn:microsoft.com/office/officeart/2005/8/layout/chevron1"/>
    <dgm:cxn modelId="{99D306A0-9473-4D1D-A95F-77771B46A2B5}" srcId="{94B2294E-4AA2-452B-BD97-576D23B51999}" destId="{A29866B9-C188-48AB-8AD3-4E642ECFE0C9}" srcOrd="2" destOrd="0" parTransId="{101E8D99-B6B6-4987-B116-448C0A5E91A4}" sibTransId="{172DA469-01A6-4D6D-8FA7-A211A4A4CF62}"/>
    <dgm:cxn modelId="{EB39C4C6-6ED2-4E79-BD44-BAE24C1D3492}" srcId="{94B2294E-4AA2-452B-BD97-576D23B51999}" destId="{A81F1FF6-0143-4A0B-9F53-F368CFA47AEC}" srcOrd="4" destOrd="0" parTransId="{0D306EB9-83B5-4832-9B14-FAB40806FEB4}" sibTransId="{D7CCBE1E-A688-49E9-AC44-9962F29DE627}"/>
    <dgm:cxn modelId="{EE2F9BD4-8AFA-4F37-BAFC-82566213C37B}" type="presParOf" srcId="{8E9F2218-304E-48C7-BB29-11D96FEA5FDB}" destId="{0717701C-3160-43D5-8EEB-8AC541A3DC9A}" srcOrd="0" destOrd="0" presId="urn:microsoft.com/office/officeart/2005/8/layout/chevron1"/>
    <dgm:cxn modelId="{8E126361-5984-4CC1-B900-8EC09D18F00C}" type="presParOf" srcId="{8E9F2218-304E-48C7-BB29-11D96FEA5FDB}" destId="{472270EE-8660-45B4-A86A-6AB9BFE58198}" srcOrd="1" destOrd="0" presId="urn:microsoft.com/office/officeart/2005/8/layout/chevron1"/>
    <dgm:cxn modelId="{1631C5A5-D370-4C84-89F0-2611B92290CD}" type="presParOf" srcId="{8E9F2218-304E-48C7-BB29-11D96FEA5FDB}" destId="{61F66EAE-333B-4E03-BC30-A086864E23C5}" srcOrd="2" destOrd="0" presId="urn:microsoft.com/office/officeart/2005/8/layout/chevron1"/>
    <dgm:cxn modelId="{56285F6C-F5D1-46A3-9FAC-6BC0CC939A04}" type="presParOf" srcId="{8E9F2218-304E-48C7-BB29-11D96FEA5FDB}" destId="{BE0AB717-53E7-4EE1-BC9E-847031F874E5}" srcOrd="3" destOrd="0" presId="urn:microsoft.com/office/officeart/2005/8/layout/chevron1"/>
    <dgm:cxn modelId="{0E16DF29-029B-4597-9768-620065AF9CDC}" type="presParOf" srcId="{8E9F2218-304E-48C7-BB29-11D96FEA5FDB}" destId="{A989F58D-1B76-4A76-89AF-EA0663A440CF}" srcOrd="4" destOrd="0" presId="urn:microsoft.com/office/officeart/2005/8/layout/chevron1"/>
    <dgm:cxn modelId="{DEEFFD31-1B2D-437E-A233-01C63169D686}" type="presParOf" srcId="{8E9F2218-304E-48C7-BB29-11D96FEA5FDB}" destId="{09C52168-0DBC-46FF-BCFD-79389ABB12C3}" srcOrd="5" destOrd="0" presId="urn:microsoft.com/office/officeart/2005/8/layout/chevron1"/>
    <dgm:cxn modelId="{4D13BE8D-88BA-4AA9-BC62-ED83EEE16F7B}" type="presParOf" srcId="{8E9F2218-304E-48C7-BB29-11D96FEA5FDB}" destId="{A3494DAB-FB31-4E5A-AFC3-DEF9577B9364}" srcOrd="6" destOrd="0" presId="urn:microsoft.com/office/officeart/2005/8/layout/chevron1"/>
    <dgm:cxn modelId="{105229C8-DB44-4537-84C3-3AD45BAE7854}" type="presParOf" srcId="{8E9F2218-304E-48C7-BB29-11D96FEA5FDB}" destId="{FF2DF078-6E20-42E1-8A3C-8C09B30A57E0}" srcOrd="7" destOrd="0" presId="urn:microsoft.com/office/officeart/2005/8/layout/chevron1"/>
    <dgm:cxn modelId="{EB910CCC-4164-4C07-839C-DCD932FDDB95}" type="presParOf" srcId="{8E9F2218-304E-48C7-BB29-11D96FEA5FDB}" destId="{DAAC7564-D1D4-4A13-9BEE-06B9A4C1F56A}" srcOrd="8"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6D9FB67-FE61-47E3-BDE4-3422760C849E}" type="doc">
      <dgm:prSet loTypeId="urn:microsoft.com/office/officeart/2005/8/layout/chevron1" loCatId="process" qsTypeId="urn:microsoft.com/office/officeart/2005/8/quickstyle/simple1" qsCatId="simple" csTypeId="urn:microsoft.com/office/officeart/2005/8/colors/accent1_2" csCatId="accent1" phldr="1"/>
      <dgm:spPr/>
    </dgm:pt>
    <dgm:pt modelId="{DE642465-90CC-4314-8DAC-768393B6DF3B}">
      <dgm:prSet phldrT="[Teksti]"/>
      <dgm:spPr>
        <a:solidFill>
          <a:schemeClr val="accent6"/>
        </a:solidFill>
      </dgm:spPr>
      <dgm:t>
        <a:bodyPr/>
        <a:lstStyle/>
        <a:p>
          <a:r>
            <a:rPr lang="fi-FI" dirty="0"/>
            <a:t>Syyskuussa 2022 päästiin pilotti jalkauttamaan.</a:t>
          </a:r>
        </a:p>
      </dgm:t>
    </dgm:pt>
    <dgm:pt modelId="{EFE55C94-900E-409B-AE5B-C6E50F8AE045}" type="parTrans" cxnId="{76102E43-4C3B-4D27-A168-C721E59BA3BE}">
      <dgm:prSet/>
      <dgm:spPr/>
      <dgm:t>
        <a:bodyPr/>
        <a:lstStyle/>
        <a:p>
          <a:endParaRPr lang="fi-FI"/>
        </a:p>
      </dgm:t>
    </dgm:pt>
    <dgm:pt modelId="{FBA50F32-E745-4AE0-B9BD-9E82800A0805}" type="sibTrans" cxnId="{76102E43-4C3B-4D27-A168-C721E59BA3BE}">
      <dgm:prSet/>
      <dgm:spPr/>
      <dgm:t>
        <a:bodyPr/>
        <a:lstStyle/>
        <a:p>
          <a:endParaRPr lang="fi-FI"/>
        </a:p>
      </dgm:t>
    </dgm:pt>
    <dgm:pt modelId="{48837E67-53BD-4EF0-96B1-7105C5DF6DAF}">
      <dgm:prSet phldrT="[Teksti]"/>
      <dgm:spPr>
        <a:solidFill>
          <a:schemeClr val="accent6"/>
        </a:solidFill>
      </dgm:spPr>
      <dgm:t>
        <a:bodyPr/>
        <a:lstStyle/>
        <a:p>
          <a:r>
            <a:rPr lang="fi-FI" dirty="0"/>
            <a:t>Lokakuun lopussa 2022 pilotti jouduttiin tauottamaan henkilöstöhaasteiden vuoksi.</a:t>
          </a:r>
        </a:p>
      </dgm:t>
    </dgm:pt>
    <dgm:pt modelId="{2B88EE51-C7A6-47A6-BF21-BB7227A77250}" type="parTrans" cxnId="{781B4BA7-55E6-4AE5-B64C-DE8452784ECB}">
      <dgm:prSet/>
      <dgm:spPr/>
      <dgm:t>
        <a:bodyPr/>
        <a:lstStyle/>
        <a:p>
          <a:endParaRPr lang="fi-FI"/>
        </a:p>
      </dgm:t>
    </dgm:pt>
    <dgm:pt modelId="{192D59AF-B357-4A42-B2FC-83EA63D806B3}" type="sibTrans" cxnId="{781B4BA7-55E6-4AE5-B64C-DE8452784ECB}">
      <dgm:prSet/>
      <dgm:spPr/>
      <dgm:t>
        <a:bodyPr/>
        <a:lstStyle/>
        <a:p>
          <a:endParaRPr lang="fi-FI"/>
        </a:p>
      </dgm:t>
    </dgm:pt>
    <dgm:pt modelId="{29702743-22DC-4CE0-A3E1-F94F7017470E}">
      <dgm:prSet phldrT="[Teksti]"/>
      <dgm:spPr>
        <a:solidFill>
          <a:schemeClr val="accent6"/>
        </a:solidFill>
      </dgm:spPr>
      <dgm:t>
        <a:bodyPr/>
        <a:lstStyle/>
        <a:p>
          <a:r>
            <a:rPr lang="fi-FI" dirty="0" err="1"/>
            <a:t>Pilottin</a:t>
          </a:r>
          <a:r>
            <a:rPr lang="fi-FI" dirty="0"/>
            <a:t> on määrä kestää 28.2.2023 asti.</a:t>
          </a:r>
        </a:p>
      </dgm:t>
    </dgm:pt>
    <dgm:pt modelId="{685A1BB1-BF8E-4320-A0E8-D44BFD7A0DE9}" type="parTrans" cxnId="{F2F4E71D-BEEE-44B5-B9D2-31B47774C668}">
      <dgm:prSet/>
      <dgm:spPr/>
      <dgm:t>
        <a:bodyPr/>
        <a:lstStyle/>
        <a:p>
          <a:endParaRPr lang="fi-FI"/>
        </a:p>
      </dgm:t>
    </dgm:pt>
    <dgm:pt modelId="{F08976F3-B728-4CCD-A0B0-AF17B3C6859F}" type="sibTrans" cxnId="{F2F4E71D-BEEE-44B5-B9D2-31B47774C668}">
      <dgm:prSet/>
      <dgm:spPr/>
      <dgm:t>
        <a:bodyPr/>
        <a:lstStyle/>
        <a:p>
          <a:endParaRPr lang="fi-FI"/>
        </a:p>
      </dgm:t>
    </dgm:pt>
    <dgm:pt modelId="{A34F99A2-1EDF-445E-8762-1D1EBEA0EC77}" type="pres">
      <dgm:prSet presAssocID="{F6D9FB67-FE61-47E3-BDE4-3422760C849E}" presName="Name0" presStyleCnt="0">
        <dgm:presLayoutVars>
          <dgm:dir/>
          <dgm:animLvl val="lvl"/>
          <dgm:resizeHandles val="exact"/>
        </dgm:presLayoutVars>
      </dgm:prSet>
      <dgm:spPr/>
    </dgm:pt>
    <dgm:pt modelId="{AB9279E8-E3FE-45C7-9C80-220D9E33B930}" type="pres">
      <dgm:prSet presAssocID="{DE642465-90CC-4314-8DAC-768393B6DF3B}" presName="parTxOnly" presStyleLbl="node1" presStyleIdx="0" presStyleCnt="3">
        <dgm:presLayoutVars>
          <dgm:chMax val="0"/>
          <dgm:chPref val="0"/>
          <dgm:bulletEnabled val="1"/>
        </dgm:presLayoutVars>
      </dgm:prSet>
      <dgm:spPr/>
    </dgm:pt>
    <dgm:pt modelId="{C6EED4AE-1FA3-47A0-BBC6-717E1041F934}" type="pres">
      <dgm:prSet presAssocID="{FBA50F32-E745-4AE0-B9BD-9E82800A0805}" presName="parTxOnlySpace" presStyleCnt="0"/>
      <dgm:spPr/>
    </dgm:pt>
    <dgm:pt modelId="{B1064D65-13FC-46B7-8124-1C552B04216F}" type="pres">
      <dgm:prSet presAssocID="{48837E67-53BD-4EF0-96B1-7105C5DF6DAF}" presName="parTxOnly" presStyleLbl="node1" presStyleIdx="1" presStyleCnt="3">
        <dgm:presLayoutVars>
          <dgm:chMax val="0"/>
          <dgm:chPref val="0"/>
          <dgm:bulletEnabled val="1"/>
        </dgm:presLayoutVars>
      </dgm:prSet>
      <dgm:spPr/>
    </dgm:pt>
    <dgm:pt modelId="{3F74D279-3133-48F8-AA15-0D3153B09BB9}" type="pres">
      <dgm:prSet presAssocID="{192D59AF-B357-4A42-B2FC-83EA63D806B3}" presName="parTxOnlySpace" presStyleCnt="0"/>
      <dgm:spPr/>
    </dgm:pt>
    <dgm:pt modelId="{C9F2BC6D-3A71-4AEA-AD8D-CD683CA1A052}" type="pres">
      <dgm:prSet presAssocID="{29702743-22DC-4CE0-A3E1-F94F7017470E}" presName="parTxOnly" presStyleLbl="node1" presStyleIdx="2" presStyleCnt="3">
        <dgm:presLayoutVars>
          <dgm:chMax val="0"/>
          <dgm:chPref val="0"/>
          <dgm:bulletEnabled val="1"/>
        </dgm:presLayoutVars>
      </dgm:prSet>
      <dgm:spPr/>
    </dgm:pt>
  </dgm:ptLst>
  <dgm:cxnLst>
    <dgm:cxn modelId="{F2F4E71D-BEEE-44B5-B9D2-31B47774C668}" srcId="{F6D9FB67-FE61-47E3-BDE4-3422760C849E}" destId="{29702743-22DC-4CE0-A3E1-F94F7017470E}" srcOrd="2" destOrd="0" parTransId="{685A1BB1-BF8E-4320-A0E8-D44BFD7A0DE9}" sibTransId="{F08976F3-B728-4CCD-A0B0-AF17B3C6859F}"/>
    <dgm:cxn modelId="{76102E43-4C3B-4D27-A168-C721E59BA3BE}" srcId="{F6D9FB67-FE61-47E3-BDE4-3422760C849E}" destId="{DE642465-90CC-4314-8DAC-768393B6DF3B}" srcOrd="0" destOrd="0" parTransId="{EFE55C94-900E-409B-AE5B-C6E50F8AE045}" sibTransId="{FBA50F32-E745-4AE0-B9BD-9E82800A0805}"/>
    <dgm:cxn modelId="{9E100A54-1F43-448E-B7F6-2BC01D02A7D7}" type="presOf" srcId="{F6D9FB67-FE61-47E3-BDE4-3422760C849E}" destId="{A34F99A2-1EDF-445E-8762-1D1EBEA0EC77}" srcOrd="0" destOrd="0" presId="urn:microsoft.com/office/officeart/2005/8/layout/chevron1"/>
    <dgm:cxn modelId="{F4F03C79-F1B3-41E6-A3C5-C4C53E512513}" type="presOf" srcId="{DE642465-90CC-4314-8DAC-768393B6DF3B}" destId="{AB9279E8-E3FE-45C7-9C80-220D9E33B930}" srcOrd="0" destOrd="0" presId="urn:microsoft.com/office/officeart/2005/8/layout/chevron1"/>
    <dgm:cxn modelId="{781B4BA7-55E6-4AE5-B64C-DE8452784ECB}" srcId="{F6D9FB67-FE61-47E3-BDE4-3422760C849E}" destId="{48837E67-53BD-4EF0-96B1-7105C5DF6DAF}" srcOrd="1" destOrd="0" parTransId="{2B88EE51-C7A6-47A6-BF21-BB7227A77250}" sibTransId="{192D59AF-B357-4A42-B2FC-83EA63D806B3}"/>
    <dgm:cxn modelId="{0AC1AFBE-033C-4A1A-BED8-7CF579B99D2A}" type="presOf" srcId="{29702743-22DC-4CE0-A3E1-F94F7017470E}" destId="{C9F2BC6D-3A71-4AEA-AD8D-CD683CA1A052}" srcOrd="0" destOrd="0" presId="urn:microsoft.com/office/officeart/2005/8/layout/chevron1"/>
    <dgm:cxn modelId="{3E8D38ED-8979-4625-BAC0-14D4E06C9786}" type="presOf" srcId="{48837E67-53BD-4EF0-96B1-7105C5DF6DAF}" destId="{B1064D65-13FC-46B7-8124-1C552B04216F}" srcOrd="0" destOrd="0" presId="urn:microsoft.com/office/officeart/2005/8/layout/chevron1"/>
    <dgm:cxn modelId="{074A1AB4-AEDD-4BE9-9B19-C8A0EDE1D48F}" type="presParOf" srcId="{A34F99A2-1EDF-445E-8762-1D1EBEA0EC77}" destId="{AB9279E8-E3FE-45C7-9C80-220D9E33B930}" srcOrd="0" destOrd="0" presId="urn:microsoft.com/office/officeart/2005/8/layout/chevron1"/>
    <dgm:cxn modelId="{4CF7A23C-81FD-4EA7-A93B-3330CC441D48}" type="presParOf" srcId="{A34F99A2-1EDF-445E-8762-1D1EBEA0EC77}" destId="{C6EED4AE-1FA3-47A0-BBC6-717E1041F934}" srcOrd="1" destOrd="0" presId="urn:microsoft.com/office/officeart/2005/8/layout/chevron1"/>
    <dgm:cxn modelId="{932B7617-1D80-4D9B-925E-50CA5641FA0C}" type="presParOf" srcId="{A34F99A2-1EDF-445E-8762-1D1EBEA0EC77}" destId="{B1064D65-13FC-46B7-8124-1C552B04216F}" srcOrd="2" destOrd="0" presId="urn:microsoft.com/office/officeart/2005/8/layout/chevron1"/>
    <dgm:cxn modelId="{E51BFB3F-0666-4A71-987F-07B0A5D3AD4A}" type="presParOf" srcId="{A34F99A2-1EDF-445E-8762-1D1EBEA0EC77}" destId="{3F74D279-3133-48F8-AA15-0D3153B09BB9}" srcOrd="3" destOrd="0" presId="urn:microsoft.com/office/officeart/2005/8/layout/chevron1"/>
    <dgm:cxn modelId="{F526CD87-AE99-414B-988C-C4829EF0A5F1}" type="presParOf" srcId="{A34F99A2-1EDF-445E-8762-1D1EBEA0EC77}" destId="{C9F2BC6D-3A71-4AEA-AD8D-CD683CA1A052}" srcOrd="4" destOrd="0" presId="urn:microsoft.com/office/officeart/2005/8/layout/chevron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21BF272-CDEA-44DA-BBCA-48AAF450F555}"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7687BF2C-B6D7-4BF5-A6DF-364E82D61A59}">
      <dgm:prSet/>
      <dgm:spPr/>
      <dgm:t>
        <a:bodyPr/>
        <a:lstStyle/>
        <a:p>
          <a:r>
            <a:rPr lang="fi-FI" dirty="0"/>
            <a:t>Asiakkaiden, jotka </a:t>
          </a:r>
          <a:r>
            <a:rPr lang="fi-FI" dirty="0" err="1"/>
            <a:t>yöpartioasiakkaaksi</a:t>
          </a:r>
          <a:r>
            <a:rPr lang="fi-FI" dirty="0"/>
            <a:t> valikoituu, täytyy täyttää palvelulle laaditut kriteerit. </a:t>
          </a:r>
          <a:r>
            <a:rPr lang="fi-FI" dirty="0" err="1"/>
            <a:t>Yöpartioasiakkaaksi</a:t>
          </a:r>
          <a:r>
            <a:rPr lang="fi-FI" dirty="0"/>
            <a:t> eivät sovellu henkilöt, joilla itsellään tai omaisella on päihteiden käyttöä tai aggressiivista käyttäytymistä. </a:t>
          </a:r>
          <a:endParaRPr lang="en-US" dirty="0"/>
        </a:p>
      </dgm:t>
    </dgm:pt>
    <dgm:pt modelId="{D3EB18A2-DEEE-4442-A318-714C4EEECC6F}" type="parTrans" cxnId="{9D8B0C09-1973-45E0-A683-CFA8231A6CE1}">
      <dgm:prSet/>
      <dgm:spPr/>
      <dgm:t>
        <a:bodyPr/>
        <a:lstStyle/>
        <a:p>
          <a:endParaRPr lang="en-US"/>
        </a:p>
      </dgm:t>
    </dgm:pt>
    <dgm:pt modelId="{3BEF95B0-00F3-47AF-A186-599461B884EE}" type="sibTrans" cxnId="{9D8B0C09-1973-45E0-A683-CFA8231A6CE1}">
      <dgm:prSet/>
      <dgm:spPr/>
      <dgm:t>
        <a:bodyPr/>
        <a:lstStyle/>
        <a:p>
          <a:endParaRPr lang="en-US"/>
        </a:p>
      </dgm:t>
    </dgm:pt>
    <dgm:pt modelId="{21A56439-5AEC-480D-8394-0ECE427D8216}">
      <dgm:prSet/>
      <dgm:spPr/>
      <dgm:t>
        <a:bodyPr/>
        <a:lstStyle/>
        <a:p>
          <a:r>
            <a:rPr lang="fi-FI"/>
            <a:t>Kuntiin oltu yhteydessä talviauraukseen liittyen ja osa vastannut että tämä huomioidaan. Kuntien tekniset johtajat / päivystävät talonmiehet ovat yhteyshenkilöitä näissä asioissa. Näistä oltava listaus.</a:t>
          </a:r>
          <a:endParaRPr lang="en-US"/>
        </a:p>
      </dgm:t>
    </dgm:pt>
    <dgm:pt modelId="{4C3198FB-F3C7-459E-904F-DA228E15F700}" type="parTrans" cxnId="{E58C5AC5-69C4-4618-AA3A-B4B822025D59}">
      <dgm:prSet/>
      <dgm:spPr/>
      <dgm:t>
        <a:bodyPr/>
        <a:lstStyle/>
        <a:p>
          <a:endParaRPr lang="en-US"/>
        </a:p>
      </dgm:t>
    </dgm:pt>
    <dgm:pt modelId="{8C46FE28-8BF0-4B02-A496-18FD9F19C0C3}" type="sibTrans" cxnId="{E58C5AC5-69C4-4618-AA3A-B4B822025D59}">
      <dgm:prSet/>
      <dgm:spPr/>
      <dgm:t>
        <a:bodyPr/>
        <a:lstStyle/>
        <a:p>
          <a:endParaRPr lang="en-US"/>
        </a:p>
      </dgm:t>
    </dgm:pt>
    <dgm:pt modelId="{96B63693-3E4B-4804-B990-C4504A1D0FB5}">
      <dgm:prSet/>
      <dgm:spPr/>
      <dgm:t>
        <a:bodyPr/>
        <a:lstStyle/>
        <a:p>
          <a:r>
            <a:rPr lang="fi-FI" dirty="0"/>
            <a:t>Lestijokilaakson kotihoidon sekä kotisairaalan auto on käytettävissä </a:t>
          </a:r>
          <a:r>
            <a:rPr lang="fi-FI" dirty="0" err="1"/>
            <a:t>yöpartiotehtävissä</a:t>
          </a:r>
          <a:r>
            <a:rPr lang="fi-FI" dirty="0"/>
            <a:t>.</a:t>
          </a:r>
          <a:endParaRPr lang="en-US" dirty="0"/>
        </a:p>
      </dgm:t>
    </dgm:pt>
    <dgm:pt modelId="{7FABE2C6-B072-4920-87CD-A00D53578CCB}" type="parTrans" cxnId="{79891E4D-03C8-4FC9-839B-7A955D98F7DB}">
      <dgm:prSet/>
      <dgm:spPr/>
      <dgm:t>
        <a:bodyPr/>
        <a:lstStyle/>
        <a:p>
          <a:endParaRPr lang="en-US"/>
        </a:p>
      </dgm:t>
    </dgm:pt>
    <dgm:pt modelId="{5DB8710D-1F2F-4EAB-B8AC-374A9253A968}" type="sibTrans" cxnId="{79891E4D-03C8-4FC9-839B-7A955D98F7DB}">
      <dgm:prSet/>
      <dgm:spPr/>
      <dgm:t>
        <a:bodyPr/>
        <a:lstStyle/>
        <a:p>
          <a:endParaRPr lang="en-US"/>
        </a:p>
      </dgm:t>
    </dgm:pt>
    <dgm:pt modelId="{BCA9F577-B884-4D96-A615-5FE6BBDBC292}" type="pres">
      <dgm:prSet presAssocID="{221BF272-CDEA-44DA-BBCA-48AAF450F555}" presName="root" presStyleCnt="0">
        <dgm:presLayoutVars>
          <dgm:dir/>
          <dgm:resizeHandles val="exact"/>
        </dgm:presLayoutVars>
      </dgm:prSet>
      <dgm:spPr/>
    </dgm:pt>
    <dgm:pt modelId="{696DDEB8-E8A9-4D4D-A3F2-620DC707F656}" type="pres">
      <dgm:prSet presAssocID="{7687BF2C-B6D7-4BF5-A6DF-364E82D61A59}" presName="compNode" presStyleCnt="0"/>
      <dgm:spPr/>
    </dgm:pt>
    <dgm:pt modelId="{B871E260-115E-459A-BF91-72C4B8485709}" type="pres">
      <dgm:prSet presAssocID="{7687BF2C-B6D7-4BF5-A6DF-364E82D61A59}" presName="bgRect" presStyleLbl="bgShp" presStyleIdx="0" presStyleCnt="3"/>
      <dgm:spPr/>
    </dgm:pt>
    <dgm:pt modelId="{717F91C1-AC7F-462A-92C7-00BBB63AD5C7}" type="pres">
      <dgm:prSet presAssocID="{7687BF2C-B6D7-4BF5-A6DF-364E82D61A59}"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Target Audience"/>
        </a:ext>
      </dgm:extLst>
    </dgm:pt>
    <dgm:pt modelId="{56225D95-7C96-4DAD-8053-9DC7D91DEC59}" type="pres">
      <dgm:prSet presAssocID="{7687BF2C-B6D7-4BF5-A6DF-364E82D61A59}" presName="spaceRect" presStyleCnt="0"/>
      <dgm:spPr/>
    </dgm:pt>
    <dgm:pt modelId="{4B6572AD-5A05-4ED4-96A7-F74F16D1D936}" type="pres">
      <dgm:prSet presAssocID="{7687BF2C-B6D7-4BF5-A6DF-364E82D61A59}" presName="parTx" presStyleLbl="revTx" presStyleIdx="0" presStyleCnt="3">
        <dgm:presLayoutVars>
          <dgm:chMax val="0"/>
          <dgm:chPref val="0"/>
        </dgm:presLayoutVars>
      </dgm:prSet>
      <dgm:spPr/>
    </dgm:pt>
    <dgm:pt modelId="{C219E7F7-6404-4324-BE39-7B90B50FAC2D}" type="pres">
      <dgm:prSet presAssocID="{3BEF95B0-00F3-47AF-A186-599461B884EE}" presName="sibTrans" presStyleCnt="0"/>
      <dgm:spPr/>
    </dgm:pt>
    <dgm:pt modelId="{CB7761CF-EFF9-40F4-AAA7-D18242E72CC8}" type="pres">
      <dgm:prSet presAssocID="{21A56439-5AEC-480D-8394-0ECE427D8216}" presName="compNode" presStyleCnt="0"/>
      <dgm:spPr/>
    </dgm:pt>
    <dgm:pt modelId="{A99B733C-A7AC-4906-8A8C-DBF741FC0CF1}" type="pres">
      <dgm:prSet presAssocID="{21A56439-5AEC-480D-8394-0ECE427D8216}" presName="bgRect" presStyleLbl="bgShp" presStyleIdx="1" presStyleCnt="3"/>
      <dgm:spPr/>
    </dgm:pt>
    <dgm:pt modelId="{49A98FED-BCB6-4F1A-99F2-55C25576F26E}" type="pres">
      <dgm:prSet presAssocID="{21A56439-5AEC-480D-8394-0ECE427D8216}"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ocial Network"/>
        </a:ext>
      </dgm:extLst>
    </dgm:pt>
    <dgm:pt modelId="{873A392D-75AC-469B-8F7B-2B3769D59E25}" type="pres">
      <dgm:prSet presAssocID="{21A56439-5AEC-480D-8394-0ECE427D8216}" presName="spaceRect" presStyleCnt="0"/>
      <dgm:spPr/>
    </dgm:pt>
    <dgm:pt modelId="{5949AD43-D219-4A81-9E58-9111AA84923C}" type="pres">
      <dgm:prSet presAssocID="{21A56439-5AEC-480D-8394-0ECE427D8216}" presName="parTx" presStyleLbl="revTx" presStyleIdx="1" presStyleCnt="3">
        <dgm:presLayoutVars>
          <dgm:chMax val="0"/>
          <dgm:chPref val="0"/>
        </dgm:presLayoutVars>
      </dgm:prSet>
      <dgm:spPr/>
    </dgm:pt>
    <dgm:pt modelId="{517917FB-6F7D-49FD-B254-180347CFB66B}" type="pres">
      <dgm:prSet presAssocID="{8C46FE28-8BF0-4B02-A496-18FD9F19C0C3}" presName="sibTrans" presStyleCnt="0"/>
      <dgm:spPr/>
    </dgm:pt>
    <dgm:pt modelId="{A3800E9C-749F-4373-B946-9863B68E494D}" type="pres">
      <dgm:prSet presAssocID="{96B63693-3E4B-4804-B990-C4504A1D0FB5}" presName="compNode" presStyleCnt="0"/>
      <dgm:spPr/>
    </dgm:pt>
    <dgm:pt modelId="{209F6B47-588E-49E9-BEAF-E85D2E0B94CF}" type="pres">
      <dgm:prSet presAssocID="{96B63693-3E4B-4804-B990-C4504A1D0FB5}" presName="bgRect" presStyleLbl="bgShp" presStyleIdx="2" presStyleCnt="3"/>
      <dgm:spPr/>
    </dgm:pt>
    <dgm:pt modelId="{8935959B-C85A-4BAB-9BF5-47F5883D1657}" type="pres">
      <dgm:prSet presAssocID="{96B63693-3E4B-4804-B990-C4504A1D0FB5}"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Auto"/>
        </a:ext>
      </dgm:extLst>
    </dgm:pt>
    <dgm:pt modelId="{D4F73032-14B9-4085-A3A9-BC8336397CF4}" type="pres">
      <dgm:prSet presAssocID="{96B63693-3E4B-4804-B990-C4504A1D0FB5}" presName="spaceRect" presStyleCnt="0"/>
      <dgm:spPr/>
    </dgm:pt>
    <dgm:pt modelId="{1368EF4E-FF20-4C87-94CF-214197AB22B3}" type="pres">
      <dgm:prSet presAssocID="{96B63693-3E4B-4804-B990-C4504A1D0FB5}" presName="parTx" presStyleLbl="revTx" presStyleIdx="2" presStyleCnt="3">
        <dgm:presLayoutVars>
          <dgm:chMax val="0"/>
          <dgm:chPref val="0"/>
        </dgm:presLayoutVars>
      </dgm:prSet>
      <dgm:spPr/>
    </dgm:pt>
  </dgm:ptLst>
  <dgm:cxnLst>
    <dgm:cxn modelId="{9D8B0C09-1973-45E0-A683-CFA8231A6CE1}" srcId="{221BF272-CDEA-44DA-BBCA-48AAF450F555}" destId="{7687BF2C-B6D7-4BF5-A6DF-364E82D61A59}" srcOrd="0" destOrd="0" parTransId="{D3EB18A2-DEEE-4442-A318-714C4EEECC6F}" sibTransId="{3BEF95B0-00F3-47AF-A186-599461B884EE}"/>
    <dgm:cxn modelId="{05F9D60F-894B-443A-B448-8DEA69B8FE0E}" type="presOf" srcId="{7687BF2C-B6D7-4BF5-A6DF-364E82D61A59}" destId="{4B6572AD-5A05-4ED4-96A7-F74F16D1D936}" srcOrd="0" destOrd="0" presId="urn:microsoft.com/office/officeart/2018/2/layout/IconVerticalSolidList"/>
    <dgm:cxn modelId="{79891E4D-03C8-4FC9-839B-7A955D98F7DB}" srcId="{221BF272-CDEA-44DA-BBCA-48AAF450F555}" destId="{96B63693-3E4B-4804-B990-C4504A1D0FB5}" srcOrd="2" destOrd="0" parTransId="{7FABE2C6-B072-4920-87CD-A00D53578CCB}" sibTransId="{5DB8710D-1F2F-4EAB-B8AC-374A9253A968}"/>
    <dgm:cxn modelId="{5C8F3F4F-FFAA-4C56-82FC-F6DCB9B4D8A5}" type="presOf" srcId="{21A56439-5AEC-480D-8394-0ECE427D8216}" destId="{5949AD43-D219-4A81-9E58-9111AA84923C}" srcOrd="0" destOrd="0" presId="urn:microsoft.com/office/officeart/2018/2/layout/IconVerticalSolidList"/>
    <dgm:cxn modelId="{82E7DC7B-42D3-443B-BC46-9220C4324640}" type="presOf" srcId="{96B63693-3E4B-4804-B990-C4504A1D0FB5}" destId="{1368EF4E-FF20-4C87-94CF-214197AB22B3}" srcOrd="0" destOrd="0" presId="urn:microsoft.com/office/officeart/2018/2/layout/IconVerticalSolidList"/>
    <dgm:cxn modelId="{6BAAD2BE-D903-49BB-A55B-459DE9F55DE5}" type="presOf" srcId="{221BF272-CDEA-44DA-BBCA-48AAF450F555}" destId="{BCA9F577-B884-4D96-A615-5FE6BBDBC292}" srcOrd="0" destOrd="0" presId="urn:microsoft.com/office/officeart/2018/2/layout/IconVerticalSolidList"/>
    <dgm:cxn modelId="{E58C5AC5-69C4-4618-AA3A-B4B822025D59}" srcId="{221BF272-CDEA-44DA-BBCA-48AAF450F555}" destId="{21A56439-5AEC-480D-8394-0ECE427D8216}" srcOrd="1" destOrd="0" parTransId="{4C3198FB-F3C7-459E-904F-DA228E15F700}" sibTransId="{8C46FE28-8BF0-4B02-A496-18FD9F19C0C3}"/>
    <dgm:cxn modelId="{AFAF124C-F520-44DB-983E-7867889947E0}" type="presParOf" srcId="{BCA9F577-B884-4D96-A615-5FE6BBDBC292}" destId="{696DDEB8-E8A9-4D4D-A3F2-620DC707F656}" srcOrd="0" destOrd="0" presId="urn:microsoft.com/office/officeart/2018/2/layout/IconVerticalSolidList"/>
    <dgm:cxn modelId="{14E66039-F008-401F-9D52-39608988115D}" type="presParOf" srcId="{696DDEB8-E8A9-4D4D-A3F2-620DC707F656}" destId="{B871E260-115E-459A-BF91-72C4B8485709}" srcOrd="0" destOrd="0" presId="urn:microsoft.com/office/officeart/2018/2/layout/IconVerticalSolidList"/>
    <dgm:cxn modelId="{300523B3-E26C-4D23-B907-EAA2568B7C38}" type="presParOf" srcId="{696DDEB8-E8A9-4D4D-A3F2-620DC707F656}" destId="{717F91C1-AC7F-462A-92C7-00BBB63AD5C7}" srcOrd="1" destOrd="0" presId="urn:microsoft.com/office/officeart/2018/2/layout/IconVerticalSolidList"/>
    <dgm:cxn modelId="{7885CD31-E680-49E1-8B3B-7F6F5776937E}" type="presParOf" srcId="{696DDEB8-E8A9-4D4D-A3F2-620DC707F656}" destId="{56225D95-7C96-4DAD-8053-9DC7D91DEC59}" srcOrd="2" destOrd="0" presId="urn:microsoft.com/office/officeart/2018/2/layout/IconVerticalSolidList"/>
    <dgm:cxn modelId="{ADDBB94B-1D83-4759-A673-E3D77756DEAE}" type="presParOf" srcId="{696DDEB8-E8A9-4D4D-A3F2-620DC707F656}" destId="{4B6572AD-5A05-4ED4-96A7-F74F16D1D936}" srcOrd="3" destOrd="0" presId="urn:microsoft.com/office/officeart/2018/2/layout/IconVerticalSolidList"/>
    <dgm:cxn modelId="{5F377CD1-DD91-47C4-9A39-30E428698B29}" type="presParOf" srcId="{BCA9F577-B884-4D96-A615-5FE6BBDBC292}" destId="{C219E7F7-6404-4324-BE39-7B90B50FAC2D}" srcOrd="1" destOrd="0" presId="urn:microsoft.com/office/officeart/2018/2/layout/IconVerticalSolidList"/>
    <dgm:cxn modelId="{CE9675A1-368F-4A6D-AD2C-1CF6B55913A9}" type="presParOf" srcId="{BCA9F577-B884-4D96-A615-5FE6BBDBC292}" destId="{CB7761CF-EFF9-40F4-AAA7-D18242E72CC8}" srcOrd="2" destOrd="0" presId="urn:microsoft.com/office/officeart/2018/2/layout/IconVerticalSolidList"/>
    <dgm:cxn modelId="{49974015-7B3E-4B27-8AB1-D12E35061907}" type="presParOf" srcId="{CB7761CF-EFF9-40F4-AAA7-D18242E72CC8}" destId="{A99B733C-A7AC-4906-8A8C-DBF741FC0CF1}" srcOrd="0" destOrd="0" presId="urn:microsoft.com/office/officeart/2018/2/layout/IconVerticalSolidList"/>
    <dgm:cxn modelId="{3E725370-6191-46CF-AB48-23A0123FD399}" type="presParOf" srcId="{CB7761CF-EFF9-40F4-AAA7-D18242E72CC8}" destId="{49A98FED-BCB6-4F1A-99F2-55C25576F26E}" srcOrd="1" destOrd="0" presId="urn:microsoft.com/office/officeart/2018/2/layout/IconVerticalSolidList"/>
    <dgm:cxn modelId="{3636FEDD-34D2-4B73-A335-ED9A5BD1B5B5}" type="presParOf" srcId="{CB7761CF-EFF9-40F4-AAA7-D18242E72CC8}" destId="{873A392D-75AC-469B-8F7B-2B3769D59E25}" srcOrd="2" destOrd="0" presId="urn:microsoft.com/office/officeart/2018/2/layout/IconVerticalSolidList"/>
    <dgm:cxn modelId="{05649F66-D4E6-4E0A-A033-414A118EF0A4}" type="presParOf" srcId="{CB7761CF-EFF9-40F4-AAA7-D18242E72CC8}" destId="{5949AD43-D219-4A81-9E58-9111AA84923C}" srcOrd="3" destOrd="0" presId="urn:microsoft.com/office/officeart/2018/2/layout/IconVerticalSolidList"/>
    <dgm:cxn modelId="{4FD84BB3-628A-478B-A909-6C1227C3DD95}" type="presParOf" srcId="{BCA9F577-B884-4D96-A615-5FE6BBDBC292}" destId="{517917FB-6F7D-49FD-B254-180347CFB66B}" srcOrd="3" destOrd="0" presId="urn:microsoft.com/office/officeart/2018/2/layout/IconVerticalSolidList"/>
    <dgm:cxn modelId="{DD1FE68F-96FF-4CBC-8353-6CE104DFBD97}" type="presParOf" srcId="{BCA9F577-B884-4D96-A615-5FE6BBDBC292}" destId="{A3800E9C-749F-4373-B946-9863B68E494D}" srcOrd="4" destOrd="0" presId="urn:microsoft.com/office/officeart/2018/2/layout/IconVerticalSolidList"/>
    <dgm:cxn modelId="{46ACACBF-01AF-4E58-939D-42E41A52EFE4}" type="presParOf" srcId="{A3800E9C-749F-4373-B946-9863B68E494D}" destId="{209F6B47-588E-49E9-BEAF-E85D2E0B94CF}" srcOrd="0" destOrd="0" presId="urn:microsoft.com/office/officeart/2018/2/layout/IconVerticalSolidList"/>
    <dgm:cxn modelId="{4327256C-DA56-400D-B50D-41C2169217EF}" type="presParOf" srcId="{A3800E9C-749F-4373-B946-9863B68E494D}" destId="{8935959B-C85A-4BAB-9BF5-47F5883D1657}" srcOrd="1" destOrd="0" presId="urn:microsoft.com/office/officeart/2018/2/layout/IconVerticalSolidList"/>
    <dgm:cxn modelId="{1DDD6A49-A678-4005-A681-9CCBF5790F00}" type="presParOf" srcId="{A3800E9C-749F-4373-B946-9863B68E494D}" destId="{D4F73032-14B9-4085-A3A9-BC8336397CF4}" srcOrd="2" destOrd="0" presId="urn:microsoft.com/office/officeart/2018/2/layout/IconVerticalSolidList"/>
    <dgm:cxn modelId="{3A300EF0-7850-41F1-8807-C8F866312CC9}" type="presParOf" srcId="{A3800E9C-749F-4373-B946-9863B68E494D}" destId="{1368EF4E-FF20-4C87-94CF-214197AB22B3}"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D942A34-13CD-48F1-B901-67A34863B4A0}" type="doc">
      <dgm:prSet loTypeId="urn:microsoft.com/office/officeart/2005/8/layout/vList3" loCatId="list" qsTypeId="urn:microsoft.com/office/officeart/2005/8/quickstyle/simple1" qsCatId="simple" csTypeId="urn:microsoft.com/office/officeart/2005/8/colors/colorful5" csCatId="colorful" phldr="1"/>
      <dgm:spPr/>
      <dgm:t>
        <a:bodyPr/>
        <a:lstStyle/>
        <a:p>
          <a:endParaRPr lang="fi-FI"/>
        </a:p>
      </dgm:t>
    </dgm:pt>
    <dgm:pt modelId="{AAA3EC72-CFB2-417B-989B-FED167DA0C1F}">
      <dgm:prSet/>
      <dgm:spPr/>
      <dgm:t>
        <a:bodyPr/>
        <a:lstStyle/>
        <a:p>
          <a:r>
            <a:rPr lang="fi-FI"/>
            <a:t>Kehittämistä jatketaan Soite 2.0 Kotisairaala-osahankkeen loppuraportin pohjalta</a:t>
          </a:r>
        </a:p>
      </dgm:t>
    </dgm:pt>
    <dgm:pt modelId="{DC578955-A1E4-4854-B44F-B0C19B50517D}" type="parTrans" cxnId="{745EB6DA-03F1-45AF-9A67-8F798A3CBC9F}">
      <dgm:prSet/>
      <dgm:spPr/>
      <dgm:t>
        <a:bodyPr/>
        <a:lstStyle/>
        <a:p>
          <a:endParaRPr lang="fi-FI"/>
        </a:p>
      </dgm:t>
    </dgm:pt>
    <dgm:pt modelId="{53C0F4A9-E1DF-455A-95C7-08AA6B66822C}" type="sibTrans" cxnId="{745EB6DA-03F1-45AF-9A67-8F798A3CBC9F}">
      <dgm:prSet/>
      <dgm:spPr/>
      <dgm:t>
        <a:bodyPr/>
        <a:lstStyle/>
        <a:p>
          <a:endParaRPr lang="fi-FI"/>
        </a:p>
      </dgm:t>
    </dgm:pt>
    <dgm:pt modelId="{099E0890-04F2-4D8F-8752-97D714DDEB30}">
      <dgm:prSet/>
      <dgm:spPr/>
      <dgm:t>
        <a:bodyPr/>
        <a:lstStyle/>
        <a:p>
          <a:r>
            <a:rPr lang="fi-FI"/>
            <a:t>Yhteistyö ikääntyneiden kuntoutuksen ja kotihoidon kanssa</a:t>
          </a:r>
        </a:p>
      </dgm:t>
    </dgm:pt>
    <dgm:pt modelId="{29C9A2C2-3B38-4EEA-AABB-B48755D534D4}" type="parTrans" cxnId="{7562085D-551B-40A0-8FA6-B7DA33580BA7}">
      <dgm:prSet/>
      <dgm:spPr/>
      <dgm:t>
        <a:bodyPr/>
        <a:lstStyle/>
        <a:p>
          <a:endParaRPr lang="fi-FI"/>
        </a:p>
      </dgm:t>
    </dgm:pt>
    <dgm:pt modelId="{0B07DE70-61E9-4CB8-A98D-42C791C097B7}" type="sibTrans" cxnId="{7562085D-551B-40A0-8FA6-B7DA33580BA7}">
      <dgm:prSet/>
      <dgm:spPr/>
      <dgm:t>
        <a:bodyPr/>
        <a:lstStyle/>
        <a:p>
          <a:endParaRPr lang="fi-FI"/>
        </a:p>
      </dgm:t>
    </dgm:pt>
    <dgm:pt modelId="{D0E6D9B8-6ECC-4913-94FE-0018E6299AB5}">
      <dgm:prSet/>
      <dgm:spPr/>
      <dgm:t>
        <a:bodyPr/>
        <a:lstStyle/>
        <a:p>
          <a:r>
            <a:rPr lang="fi-FI"/>
            <a:t>Yhteneväiset kuntoutussuunnitelmarungot tehostetun kotikuntoutuksen asiakkailla Soiten alueella</a:t>
          </a:r>
        </a:p>
      </dgm:t>
    </dgm:pt>
    <dgm:pt modelId="{670478EE-0051-4732-B24F-307269B46A0B}" type="parTrans" cxnId="{38A4B03D-3F67-474F-8855-4A6CCA462C61}">
      <dgm:prSet/>
      <dgm:spPr/>
      <dgm:t>
        <a:bodyPr/>
        <a:lstStyle/>
        <a:p>
          <a:endParaRPr lang="fi-FI"/>
        </a:p>
      </dgm:t>
    </dgm:pt>
    <dgm:pt modelId="{28BFEE2D-8037-4FE4-A5AB-67F23F4C256B}" type="sibTrans" cxnId="{38A4B03D-3F67-474F-8855-4A6CCA462C61}">
      <dgm:prSet/>
      <dgm:spPr/>
      <dgm:t>
        <a:bodyPr/>
        <a:lstStyle/>
        <a:p>
          <a:endParaRPr lang="fi-FI"/>
        </a:p>
      </dgm:t>
    </dgm:pt>
    <dgm:pt modelId="{6F43A597-783E-4B6C-8D7C-75B465A3E0CB}">
      <dgm:prSet/>
      <dgm:spPr/>
      <dgm:t>
        <a:bodyPr/>
        <a:lstStyle/>
        <a:p>
          <a:r>
            <a:rPr lang="fi-FI"/>
            <a:t>Yhteneväiset käytännöt siitä, miten avunpyynnöt tehdään ja miten tieto kulkee eri yksiköiden välillä</a:t>
          </a:r>
        </a:p>
      </dgm:t>
    </dgm:pt>
    <dgm:pt modelId="{C30039AC-009C-49B4-818B-C24FC4825DB2}" type="parTrans" cxnId="{4A2E411A-3B07-4398-A835-F9B54C9A1232}">
      <dgm:prSet/>
      <dgm:spPr/>
      <dgm:t>
        <a:bodyPr/>
        <a:lstStyle/>
        <a:p>
          <a:endParaRPr lang="fi-FI"/>
        </a:p>
      </dgm:t>
    </dgm:pt>
    <dgm:pt modelId="{92A3C5AF-7B14-4546-9E57-B0617C4193CE}" type="sibTrans" cxnId="{4A2E411A-3B07-4398-A835-F9B54C9A1232}">
      <dgm:prSet/>
      <dgm:spPr/>
      <dgm:t>
        <a:bodyPr/>
        <a:lstStyle/>
        <a:p>
          <a:endParaRPr lang="fi-FI"/>
        </a:p>
      </dgm:t>
    </dgm:pt>
    <dgm:pt modelId="{E9142006-16A1-4A40-8CAF-6CB7BA0EC3C7}">
      <dgm:prSet/>
      <dgm:spPr/>
      <dgm:t>
        <a:bodyPr/>
        <a:lstStyle/>
        <a:p>
          <a:r>
            <a:rPr lang="fi-FI"/>
            <a:t>RAI-mittariston käyttöönotto ja koulutukset</a:t>
          </a:r>
        </a:p>
      </dgm:t>
    </dgm:pt>
    <dgm:pt modelId="{2B8E17DA-E551-4BCF-A01B-F0FBD259C1F9}" type="parTrans" cxnId="{BE839188-A1C8-444A-8586-CE02E55D5558}">
      <dgm:prSet/>
      <dgm:spPr/>
      <dgm:t>
        <a:bodyPr/>
        <a:lstStyle/>
        <a:p>
          <a:endParaRPr lang="fi-FI"/>
        </a:p>
      </dgm:t>
    </dgm:pt>
    <dgm:pt modelId="{FA0628C5-10FD-444E-A58A-319C3AF1610A}" type="sibTrans" cxnId="{BE839188-A1C8-444A-8586-CE02E55D5558}">
      <dgm:prSet/>
      <dgm:spPr/>
      <dgm:t>
        <a:bodyPr/>
        <a:lstStyle/>
        <a:p>
          <a:endParaRPr lang="fi-FI"/>
        </a:p>
      </dgm:t>
    </dgm:pt>
    <dgm:pt modelId="{E5FEF020-FC45-486A-93BC-0F35BAFAC0F7}" type="pres">
      <dgm:prSet presAssocID="{0D942A34-13CD-48F1-B901-67A34863B4A0}" presName="linearFlow" presStyleCnt="0">
        <dgm:presLayoutVars>
          <dgm:dir/>
          <dgm:resizeHandles val="exact"/>
        </dgm:presLayoutVars>
      </dgm:prSet>
      <dgm:spPr/>
    </dgm:pt>
    <dgm:pt modelId="{4F296C35-E60D-4319-8BC9-63A4B32B72AA}" type="pres">
      <dgm:prSet presAssocID="{AAA3EC72-CFB2-417B-989B-FED167DA0C1F}" presName="composite" presStyleCnt="0"/>
      <dgm:spPr/>
    </dgm:pt>
    <dgm:pt modelId="{AE689552-2C41-4B23-AEE2-7A586D4A84F2}" type="pres">
      <dgm:prSet presAssocID="{AAA3EC72-CFB2-417B-989B-FED167DA0C1F}" presName="imgShp" presStyleLbl="fgImgPlace1" presStyleIdx="0" presStyleCnt="5"/>
      <dgm:spPr>
        <a:blipFill rotWithShape="1">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dgm:spPr>
    </dgm:pt>
    <dgm:pt modelId="{2700978E-6FCC-4D17-B7FB-5DFF2C3E1CA4}" type="pres">
      <dgm:prSet presAssocID="{AAA3EC72-CFB2-417B-989B-FED167DA0C1F}" presName="txShp" presStyleLbl="node1" presStyleIdx="0" presStyleCnt="5">
        <dgm:presLayoutVars>
          <dgm:bulletEnabled val="1"/>
        </dgm:presLayoutVars>
      </dgm:prSet>
      <dgm:spPr/>
    </dgm:pt>
    <dgm:pt modelId="{356615D0-F7CE-41E3-9A6B-173531A11556}" type="pres">
      <dgm:prSet presAssocID="{53C0F4A9-E1DF-455A-95C7-08AA6B66822C}" presName="spacing" presStyleCnt="0"/>
      <dgm:spPr/>
    </dgm:pt>
    <dgm:pt modelId="{E71D02EC-AA0D-4B5A-87C5-DEEEC7DDAFB5}" type="pres">
      <dgm:prSet presAssocID="{099E0890-04F2-4D8F-8752-97D714DDEB30}" presName="composite" presStyleCnt="0"/>
      <dgm:spPr/>
    </dgm:pt>
    <dgm:pt modelId="{F1D76927-9235-483C-9048-4B1A1C2F7E3A}" type="pres">
      <dgm:prSet presAssocID="{099E0890-04F2-4D8F-8752-97D714DDEB30}" presName="imgShp" presStyleLbl="fgImgPlace1" presStyleIdx="1" presStyleCnt="5"/>
      <dgm:spPr>
        <a:blipFill rotWithShape="1">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dgm:spPr>
    </dgm:pt>
    <dgm:pt modelId="{E59ADEF8-CB7A-43EB-B107-51207E0570D8}" type="pres">
      <dgm:prSet presAssocID="{099E0890-04F2-4D8F-8752-97D714DDEB30}" presName="txShp" presStyleLbl="node1" presStyleIdx="1" presStyleCnt="5">
        <dgm:presLayoutVars>
          <dgm:bulletEnabled val="1"/>
        </dgm:presLayoutVars>
      </dgm:prSet>
      <dgm:spPr/>
    </dgm:pt>
    <dgm:pt modelId="{A074F7A1-5D7B-4051-869B-59CAC267C5F0}" type="pres">
      <dgm:prSet presAssocID="{0B07DE70-61E9-4CB8-A98D-42C791C097B7}" presName="spacing" presStyleCnt="0"/>
      <dgm:spPr/>
    </dgm:pt>
    <dgm:pt modelId="{C5BCBA3F-2F19-457B-8D46-A6E7AFB2B0F5}" type="pres">
      <dgm:prSet presAssocID="{D0E6D9B8-6ECC-4913-94FE-0018E6299AB5}" presName="composite" presStyleCnt="0"/>
      <dgm:spPr/>
    </dgm:pt>
    <dgm:pt modelId="{5547580E-1FC1-4C72-A2FD-6496FC1B8FC7}" type="pres">
      <dgm:prSet presAssocID="{D0E6D9B8-6ECC-4913-94FE-0018E6299AB5}" presName="imgShp" presStyleLbl="fgImgPlace1" presStyleIdx="2" presStyleCnt="5"/>
      <dgm:spPr>
        <a:blipFill rotWithShape="1">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dgm:spPr>
    </dgm:pt>
    <dgm:pt modelId="{A05A4F43-5D3D-4294-BE9C-7E2CEB6B04DD}" type="pres">
      <dgm:prSet presAssocID="{D0E6D9B8-6ECC-4913-94FE-0018E6299AB5}" presName="txShp" presStyleLbl="node1" presStyleIdx="2" presStyleCnt="5">
        <dgm:presLayoutVars>
          <dgm:bulletEnabled val="1"/>
        </dgm:presLayoutVars>
      </dgm:prSet>
      <dgm:spPr/>
    </dgm:pt>
    <dgm:pt modelId="{DE74BC54-322F-4D3B-847B-B080C565DE7B}" type="pres">
      <dgm:prSet presAssocID="{28BFEE2D-8037-4FE4-A5AB-67F23F4C256B}" presName="spacing" presStyleCnt="0"/>
      <dgm:spPr/>
    </dgm:pt>
    <dgm:pt modelId="{5F368113-D51B-4DAD-B98C-462A0855B7A3}" type="pres">
      <dgm:prSet presAssocID="{6F43A597-783E-4B6C-8D7C-75B465A3E0CB}" presName="composite" presStyleCnt="0"/>
      <dgm:spPr/>
    </dgm:pt>
    <dgm:pt modelId="{86BC8E46-41F6-455C-81C1-168F7F88CECB}" type="pres">
      <dgm:prSet presAssocID="{6F43A597-783E-4B6C-8D7C-75B465A3E0CB}" presName="imgShp" presStyleLbl="fgImgPlace1" presStyleIdx="3" presStyleCnt="5"/>
      <dgm:spPr>
        <a:blipFill rotWithShape="1">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dgm:spPr>
    </dgm:pt>
    <dgm:pt modelId="{B4D9669F-CE8D-4611-BEB3-5255416A8796}" type="pres">
      <dgm:prSet presAssocID="{6F43A597-783E-4B6C-8D7C-75B465A3E0CB}" presName="txShp" presStyleLbl="node1" presStyleIdx="3" presStyleCnt="5">
        <dgm:presLayoutVars>
          <dgm:bulletEnabled val="1"/>
        </dgm:presLayoutVars>
      </dgm:prSet>
      <dgm:spPr/>
    </dgm:pt>
    <dgm:pt modelId="{5FBE886A-BAED-468A-8DE0-8C4A7A54732D}" type="pres">
      <dgm:prSet presAssocID="{92A3C5AF-7B14-4546-9E57-B0617C4193CE}" presName="spacing" presStyleCnt="0"/>
      <dgm:spPr/>
    </dgm:pt>
    <dgm:pt modelId="{89F7B0EA-B2C4-4755-88FD-7F63FFCDC52B}" type="pres">
      <dgm:prSet presAssocID="{E9142006-16A1-4A40-8CAF-6CB7BA0EC3C7}" presName="composite" presStyleCnt="0"/>
      <dgm:spPr/>
    </dgm:pt>
    <dgm:pt modelId="{5223D32A-4161-4C40-9F77-2F67AC8284E8}" type="pres">
      <dgm:prSet presAssocID="{E9142006-16A1-4A40-8CAF-6CB7BA0EC3C7}" presName="imgShp" presStyleLbl="fgImgPlace1" presStyleIdx="4" presStyleCnt="5"/>
      <dgm:spPr>
        <a:blipFill rotWithShape="1">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dgm:spPr>
    </dgm:pt>
    <dgm:pt modelId="{F218732F-34A5-449E-B8D4-5D4848FA5044}" type="pres">
      <dgm:prSet presAssocID="{E9142006-16A1-4A40-8CAF-6CB7BA0EC3C7}" presName="txShp" presStyleLbl="node1" presStyleIdx="4" presStyleCnt="5">
        <dgm:presLayoutVars>
          <dgm:bulletEnabled val="1"/>
        </dgm:presLayoutVars>
      </dgm:prSet>
      <dgm:spPr/>
    </dgm:pt>
  </dgm:ptLst>
  <dgm:cxnLst>
    <dgm:cxn modelId="{4A2E411A-3B07-4398-A835-F9B54C9A1232}" srcId="{0D942A34-13CD-48F1-B901-67A34863B4A0}" destId="{6F43A597-783E-4B6C-8D7C-75B465A3E0CB}" srcOrd="3" destOrd="0" parTransId="{C30039AC-009C-49B4-818B-C24FC4825DB2}" sibTransId="{92A3C5AF-7B14-4546-9E57-B0617C4193CE}"/>
    <dgm:cxn modelId="{C6618F27-433A-4A04-94B3-1D1CCAB5DE0A}" type="presOf" srcId="{0D942A34-13CD-48F1-B901-67A34863B4A0}" destId="{E5FEF020-FC45-486A-93BC-0F35BAFAC0F7}" srcOrd="0" destOrd="0" presId="urn:microsoft.com/office/officeart/2005/8/layout/vList3"/>
    <dgm:cxn modelId="{38A4B03D-3F67-474F-8855-4A6CCA462C61}" srcId="{0D942A34-13CD-48F1-B901-67A34863B4A0}" destId="{D0E6D9B8-6ECC-4913-94FE-0018E6299AB5}" srcOrd="2" destOrd="0" parTransId="{670478EE-0051-4732-B24F-307269B46A0B}" sibTransId="{28BFEE2D-8037-4FE4-A5AB-67F23F4C256B}"/>
    <dgm:cxn modelId="{7562085D-551B-40A0-8FA6-B7DA33580BA7}" srcId="{0D942A34-13CD-48F1-B901-67A34863B4A0}" destId="{099E0890-04F2-4D8F-8752-97D714DDEB30}" srcOrd="1" destOrd="0" parTransId="{29C9A2C2-3B38-4EEA-AABB-B48755D534D4}" sibTransId="{0B07DE70-61E9-4CB8-A98D-42C791C097B7}"/>
    <dgm:cxn modelId="{BE839188-A1C8-444A-8586-CE02E55D5558}" srcId="{0D942A34-13CD-48F1-B901-67A34863B4A0}" destId="{E9142006-16A1-4A40-8CAF-6CB7BA0EC3C7}" srcOrd="4" destOrd="0" parTransId="{2B8E17DA-E551-4BCF-A01B-F0FBD259C1F9}" sibTransId="{FA0628C5-10FD-444E-A58A-319C3AF1610A}"/>
    <dgm:cxn modelId="{55A17591-8AA2-48EC-B5DD-AC8D94017FF2}" type="presOf" srcId="{6F43A597-783E-4B6C-8D7C-75B465A3E0CB}" destId="{B4D9669F-CE8D-4611-BEB3-5255416A8796}" srcOrd="0" destOrd="0" presId="urn:microsoft.com/office/officeart/2005/8/layout/vList3"/>
    <dgm:cxn modelId="{1FD2D1A3-11E9-4B3F-8BF7-7DECCCA6F2EA}" type="presOf" srcId="{099E0890-04F2-4D8F-8752-97D714DDEB30}" destId="{E59ADEF8-CB7A-43EB-B107-51207E0570D8}" srcOrd="0" destOrd="0" presId="urn:microsoft.com/office/officeart/2005/8/layout/vList3"/>
    <dgm:cxn modelId="{E292B2B7-641F-4F22-8A82-D2845EB23A3A}" type="presOf" srcId="{D0E6D9B8-6ECC-4913-94FE-0018E6299AB5}" destId="{A05A4F43-5D3D-4294-BE9C-7E2CEB6B04DD}" srcOrd="0" destOrd="0" presId="urn:microsoft.com/office/officeart/2005/8/layout/vList3"/>
    <dgm:cxn modelId="{F8318BD6-FCFC-44BB-BFCE-5FE2CD21824F}" type="presOf" srcId="{E9142006-16A1-4A40-8CAF-6CB7BA0EC3C7}" destId="{F218732F-34A5-449E-B8D4-5D4848FA5044}" srcOrd="0" destOrd="0" presId="urn:microsoft.com/office/officeart/2005/8/layout/vList3"/>
    <dgm:cxn modelId="{745EB6DA-03F1-45AF-9A67-8F798A3CBC9F}" srcId="{0D942A34-13CD-48F1-B901-67A34863B4A0}" destId="{AAA3EC72-CFB2-417B-989B-FED167DA0C1F}" srcOrd="0" destOrd="0" parTransId="{DC578955-A1E4-4854-B44F-B0C19B50517D}" sibTransId="{53C0F4A9-E1DF-455A-95C7-08AA6B66822C}"/>
    <dgm:cxn modelId="{A5E13BEF-DA18-49A2-946D-246F3FB1166A}" type="presOf" srcId="{AAA3EC72-CFB2-417B-989B-FED167DA0C1F}" destId="{2700978E-6FCC-4D17-B7FB-5DFF2C3E1CA4}" srcOrd="0" destOrd="0" presId="urn:microsoft.com/office/officeart/2005/8/layout/vList3"/>
    <dgm:cxn modelId="{2F038407-0321-4C3C-B5DF-3346FAC34175}" type="presParOf" srcId="{E5FEF020-FC45-486A-93BC-0F35BAFAC0F7}" destId="{4F296C35-E60D-4319-8BC9-63A4B32B72AA}" srcOrd="0" destOrd="0" presId="urn:microsoft.com/office/officeart/2005/8/layout/vList3"/>
    <dgm:cxn modelId="{A5314041-F23B-447C-8E41-D42186BBADAE}" type="presParOf" srcId="{4F296C35-E60D-4319-8BC9-63A4B32B72AA}" destId="{AE689552-2C41-4B23-AEE2-7A586D4A84F2}" srcOrd="0" destOrd="0" presId="urn:microsoft.com/office/officeart/2005/8/layout/vList3"/>
    <dgm:cxn modelId="{7465553B-7E25-4B85-8AC6-434158779FFC}" type="presParOf" srcId="{4F296C35-E60D-4319-8BC9-63A4B32B72AA}" destId="{2700978E-6FCC-4D17-B7FB-5DFF2C3E1CA4}" srcOrd="1" destOrd="0" presId="urn:microsoft.com/office/officeart/2005/8/layout/vList3"/>
    <dgm:cxn modelId="{09C3C98F-0599-4E31-812A-5494F240B398}" type="presParOf" srcId="{E5FEF020-FC45-486A-93BC-0F35BAFAC0F7}" destId="{356615D0-F7CE-41E3-9A6B-173531A11556}" srcOrd="1" destOrd="0" presId="urn:microsoft.com/office/officeart/2005/8/layout/vList3"/>
    <dgm:cxn modelId="{BA30DCD2-23F3-4709-A1BF-023F8F98E861}" type="presParOf" srcId="{E5FEF020-FC45-486A-93BC-0F35BAFAC0F7}" destId="{E71D02EC-AA0D-4B5A-87C5-DEEEC7DDAFB5}" srcOrd="2" destOrd="0" presId="urn:microsoft.com/office/officeart/2005/8/layout/vList3"/>
    <dgm:cxn modelId="{B5A56E06-2697-4366-A062-3CFF09D521D1}" type="presParOf" srcId="{E71D02EC-AA0D-4B5A-87C5-DEEEC7DDAFB5}" destId="{F1D76927-9235-483C-9048-4B1A1C2F7E3A}" srcOrd="0" destOrd="0" presId="urn:microsoft.com/office/officeart/2005/8/layout/vList3"/>
    <dgm:cxn modelId="{5E40228A-1230-42B5-8C7E-5468B8AA5E6B}" type="presParOf" srcId="{E71D02EC-AA0D-4B5A-87C5-DEEEC7DDAFB5}" destId="{E59ADEF8-CB7A-43EB-B107-51207E0570D8}" srcOrd="1" destOrd="0" presId="urn:microsoft.com/office/officeart/2005/8/layout/vList3"/>
    <dgm:cxn modelId="{373AA5BA-829D-48FF-9A0C-823460341C56}" type="presParOf" srcId="{E5FEF020-FC45-486A-93BC-0F35BAFAC0F7}" destId="{A074F7A1-5D7B-4051-869B-59CAC267C5F0}" srcOrd="3" destOrd="0" presId="urn:microsoft.com/office/officeart/2005/8/layout/vList3"/>
    <dgm:cxn modelId="{B4A63259-FD31-499B-9426-E775D49145F3}" type="presParOf" srcId="{E5FEF020-FC45-486A-93BC-0F35BAFAC0F7}" destId="{C5BCBA3F-2F19-457B-8D46-A6E7AFB2B0F5}" srcOrd="4" destOrd="0" presId="urn:microsoft.com/office/officeart/2005/8/layout/vList3"/>
    <dgm:cxn modelId="{5DD4AA06-591F-439D-AE92-423AE4706762}" type="presParOf" srcId="{C5BCBA3F-2F19-457B-8D46-A6E7AFB2B0F5}" destId="{5547580E-1FC1-4C72-A2FD-6496FC1B8FC7}" srcOrd="0" destOrd="0" presId="urn:microsoft.com/office/officeart/2005/8/layout/vList3"/>
    <dgm:cxn modelId="{552F9E8D-C4C0-4814-AEB1-FA79B44175C2}" type="presParOf" srcId="{C5BCBA3F-2F19-457B-8D46-A6E7AFB2B0F5}" destId="{A05A4F43-5D3D-4294-BE9C-7E2CEB6B04DD}" srcOrd="1" destOrd="0" presId="urn:microsoft.com/office/officeart/2005/8/layout/vList3"/>
    <dgm:cxn modelId="{68C370D9-975A-4FD5-9A67-6F6C22171DBC}" type="presParOf" srcId="{E5FEF020-FC45-486A-93BC-0F35BAFAC0F7}" destId="{DE74BC54-322F-4D3B-847B-B080C565DE7B}" srcOrd="5" destOrd="0" presId="urn:microsoft.com/office/officeart/2005/8/layout/vList3"/>
    <dgm:cxn modelId="{755A5C2A-3F6C-404F-97C0-1162F275E439}" type="presParOf" srcId="{E5FEF020-FC45-486A-93BC-0F35BAFAC0F7}" destId="{5F368113-D51B-4DAD-B98C-462A0855B7A3}" srcOrd="6" destOrd="0" presId="urn:microsoft.com/office/officeart/2005/8/layout/vList3"/>
    <dgm:cxn modelId="{A734BE3C-0AA4-4A54-B844-9BA3A67E31E3}" type="presParOf" srcId="{5F368113-D51B-4DAD-B98C-462A0855B7A3}" destId="{86BC8E46-41F6-455C-81C1-168F7F88CECB}" srcOrd="0" destOrd="0" presId="urn:microsoft.com/office/officeart/2005/8/layout/vList3"/>
    <dgm:cxn modelId="{4DFACB16-E9B0-4EB7-937E-DFEE36C7EC62}" type="presParOf" srcId="{5F368113-D51B-4DAD-B98C-462A0855B7A3}" destId="{B4D9669F-CE8D-4611-BEB3-5255416A8796}" srcOrd="1" destOrd="0" presId="urn:microsoft.com/office/officeart/2005/8/layout/vList3"/>
    <dgm:cxn modelId="{56CAE26D-F1C8-4D0C-B8E5-E7C97D2E4D65}" type="presParOf" srcId="{E5FEF020-FC45-486A-93BC-0F35BAFAC0F7}" destId="{5FBE886A-BAED-468A-8DE0-8C4A7A54732D}" srcOrd="7" destOrd="0" presId="urn:microsoft.com/office/officeart/2005/8/layout/vList3"/>
    <dgm:cxn modelId="{9574CF85-AA93-487F-89E0-A3FE879478A8}" type="presParOf" srcId="{E5FEF020-FC45-486A-93BC-0F35BAFAC0F7}" destId="{89F7B0EA-B2C4-4755-88FD-7F63FFCDC52B}" srcOrd="8" destOrd="0" presId="urn:microsoft.com/office/officeart/2005/8/layout/vList3"/>
    <dgm:cxn modelId="{A0E03F27-028A-49F7-82DF-C19CB0B07B29}" type="presParOf" srcId="{89F7B0EA-B2C4-4755-88FD-7F63FFCDC52B}" destId="{5223D32A-4161-4C40-9F77-2F67AC8284E8}" srcOrd="0" destOrd="0" presId="urn:microsoft.com/office/officeart/2005/8/layout/vList3"/>
    <dgm:cxn modelId="{C046CBAD-DE4F-4A8E-BA51-C896000FE506}" type="presParOf" srcId="{89F7B0EA-B2C4-4755-88FD-7F63FFCDC52B}" destId="{F218732F-34A5-449E-B8D4-5D4848FA5044}"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76F5772-9A82-46E1-B3C7-4C0C94BA695B}" type="doc">
      <dgm:prSet loTypeId="urn:microsoft.com/office/officeart/2005/8/layout/vList3" loCatId="list" qsTypeId="urn:microsoft.com/office/officeart/2005/8/quickstyle/simple1" qsCatId="simple" csTypeId="urn:microsoft.com/office/officeart/2005/8/colors/accent6_3" csCatId="accent6" phldr="1"/>
      <dgm:spPr/>
      <dgm:t>
        <a:bodyPr/>
        <a:lstStyle/>
        <a:p>
          <a:endParaRPr lang="fi-FI"/>
        </a:p>
      </dgm:t>
    </dgm:pt>
    <dgm:pt modelId="{B0FEC3D4-3F58-43BB-BA19-56C6F31982E7}">
      <dgm:prSet/>
      <dgm:spPr/>
      <dgm:t>
        <a:bodyPr/>
        <a:lstStyle/>
        <a:p>
          <a:r>
            <a:rPr lang="fi-FI"/>
            <a:t>Etäkuntoutuksen hyödyntäminen kuntoutusasiakkailla ja saattohoitopotilailla </a:t>
          </a:r>
        </a:p>
      </dgm:t>
    </dgm:pt>
    <dgm:pt modelId="{554F4CB7-05EE-464A-A9AE-80BA67442EFF}" type="parTrans" cxnId="{241190CB-C11F-48CA-A458-2518725FBA65}">
      <dgm:prSet/>
      <dgm:spPr/>
      <dgm:t>
        <a:bodyPr/>
        <a:lstStyle/>
        <a:p>
          <a:endParaRPr lang="fi-FI"/>
        </a:p>
      </dgm:t>
    </dgm:pt>
    <dgm:pt modelId="{18A6F932-6166-496D-820A-2D2E68296E3C}" type="sibTrans" cxnId="{241190CB-C11F-48CA-A458-2518725FBA65}">
      <dgm:prSet/>
      <dgm:spPr/>
      <dgm:t>
        <a:bodyPr/>
        <a:lstStyle/>
        <a:p>
          <a:endParaRPr lang="fi-FI"/>
        </a:p>
      </dgm:t>
    </dgm:pt>
    <dgm:pt modelId="{52B5AAEC-0816-4510-BBCC-87E1C09CB5AB}">
      <dgm:prSet/>
      <dgm:spPr/>
      <dgm:t>
        <a:bodyPr/>
        <a:lstStyle/>
        <a:p>
          <a:r>
            <a:rPr lang="fi-FI"/>
            <a:t>Omahoitajamallin käyttöönotto</a:t>
          </a:r>
        </a:p>
      </dgm:t>
    </dgm:pt>
    <dgm:pt modelId="{10F05D4B-937E-49A7-9D64-3D603864C15D}" type="parTrans" cxnId="{038604B9-28D2-4CA4-9CBE-A66F1F71EC8B}">
      <dgm:prSet/>
      <dgm:spPr/>
      <dgm:t>
        <a:bodyPr/>
        <a:lstStyle/>
        <a:p>
          <a:endParaRPr lang="fi-FI"/>
        </a:p>
      </dgm:t>
    </dgm:pt>
    <dgm:pt modelId="{90280725-4261-4FDA-9D2A-08C5492AC731}" type="sibTrans" cxnId="{038604B9-28D2-4CA4-9CBE-A66F1F71EC8B}">
      <dgm:prSet/>
      <dgm:spPr/>
      <dgm:t>
        <a:bodyPr/>
        <a:lstStyle/>
        <a:p>
          <a:endParaRPr lang="fi-FI"/>
        </a:p>
      </dgm:t>
    </dgm:pt>
    <dgm:pt modelId="{1C5F2E71-7A11-466B-B0A5-01A0264D4554}">
      <dgm:prSet/>
      <dgm:spPr/>
      <dgm:t>
        <a:bodyPr/>
        <a:lstStyle/>
        <a:p>
          <a:r>
            <a:rPr lang="fi-FI" dirty="0"/>
            <a:t>Huomioidaan Sote-</a:t>
          </a:r>
          <a:r>
            <a:rPr lang="fi-FI" dirty="0" err="1"/>
            <a:t>tiken</a:t>
          </a:r>
          <a:r>
            <a:rPr lang="fi-FI" dirty="0"/>
            <a:t> tuomat tulevat mahdolliset muutokset. (Eivät nyt ajankohtaisia, mutta tiedostetaan, että jatkossa saattaa tuoda muutoksia toimintaan.)</a:t>
          </a:r>
        </a:p>
      </dgm:t>
    </dgm:pt>
    <dgm:pt modelId="{7E3C434E-DF98-48CE-B7E2-B8EC3B4CB782}" type="parTrans" cxnId="{C7F448B6-6E76-49BF-A788-E53F69A76DB0}">
      <dgm:prSet/>
      <dgm:spPr/>
      <dgm:t>
        <a:bodyPr/>
        <a:lstStyle/>
        <a:p>
          <a:endParaRPr lang="fi-FI"/>
        </a:p>
      </dgm:t>
    </dgm:pt>
    <dgm:pt modelId="{352FA4E1-7F10-47A6-94E5-FAE21FD2DE36}" type="sibTrans" cxnId="{C7F448B6-6E76-49BF-A788-E53F69A76DB0}">
      <dgm:prSet/>
      <dgm:spPr/>
      <dgm:t>
        <a:bodyPr/>
        <a:lstStyle/>
        <a:p>
          <a:endParaRPr lang="fi-FI"/>
        </a:p>
      </dgm:t>
    </dgm:pt>
    <dgm:pt modelId="{351EF077-AD9E-4066-AABA-1F24B7766139}" type="pres">
      <dgm:prSet presAssocID="{D76F5772-9A82-46E1-B3C7-4C0C94BA695B}" presName="linearFlow" presStyleCnt="0">
        <dgm:presLayoutVars>
          <dgm:dir/>
          <dgm:resizeHandles val="exact"/>
        </dgm:presLayoutVars>
      </dgm:prSet>
      <dgm:spPr/>
    </dgm:pt>
    <dgm:pt modelId="{208217BD-A797-438C-B856-811EE6724F6C}" type="pres">
      <dgm:prSet presAssocID="{B0FEC3D4-3F58-43BB-BA19-56C6F31982E7}" presName="composite" presStyleCnt="0"/>
      <dgm:spPr/>
    </dgm:pt>
    <dgm:pt modelId="{2369DD9B-6D7F-47AD-821A-6C6EB8805213}" type="pres">
      <dgm:prSet presAssocID="{B0FEC3D4-3F58-43BB-BA19-56C6F31982E7}" presName="imgShp" presStyleLbl="fgImgPlace1" presStyleIdx="0" presStyleCnt="3"/>
      <dgm:spPr>
        <a:blipFill rotWithShape="1">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dgm:spPr>
    </dgm:pt>
    <dgm:pt modelId="{21449F49-B7E2-4B11-95A3-B62520549CBE}" type="pres">
      <dgm:prSet presAssocID="{B0FEC3D4-3F58-43BB-BA19-56C6F31982E7}" presName="txShp" presStyleLbl="node1" presStyleIdx="0" presStyleCnt="3">
        <dgm:presLayoutVars>
          <dgm:bulletEnabled val="1"/>
        </dgm:presLayoutVars>
      </dgm:prSet>
      <dgm:spPr/>
    </dgm:pt>
    <dgm:pt modelId="{765BC590-20C5-4AEA-877A-C26663E4AEAC}" type="pres">
      <dgm:prSet presAssocID="{18A6F932-6166-496D-820A-2D2E68296E3C}" presName="spacing" presStyleCnt="0"/>
      <dgm:spPr/>
    </dgm:pt>
    <dgm:pt modelId="{42FECB53-469A-4817-8AC1-23BA59837199}" type="pres">
      <dgm:prSet presAssocID="{52B5AAEC-0816-4510-BBCC-87E1C09CB5AB}" presName="composite" presStyleCnt="0"/>
      <dgm:spPr/>
    </dgm:pt>
    <dgm:pt modelId="{233F1DAF-0292-4566-9B99-B086E27F44F2}" type="pres">
      <dgm:prSet presAssocID="{52B5AAEC-0816-4510-BBCC-87E1C09CB5AB}" presName="imgShp" presStyleLbl="fgImgPlace1" presStyleIdx="1" presStyleCnt="3"/>
      <dgm:spPr>
        <a:blipFill rotWithShape="1">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dgm:spPr>
    </dgm:pt>
    <dgm:pt modelId="{638B316B-8085-4607-B095-56AF040036E4}" type="pres">
      <dgm:prSet presAssocID="{52B5AAEC-0816-4510-BBCC-87E1C09CB5AB}" presName="txShp" presStyleLbl="node1" presStyleIdx="1" presStyleCnt="3">
        <dgm:presLayoutVars>
          <dgm:bulletEnabled val="1"/>
        </dgm:presLayoutVars>
      </dgm:prSet>
      <dgm:spPr/>
    </dgm:pt>
    <dgm:pt modelId="{81AF5F15-6E09-4C9A-92EC-42A951AE8476}" type="pres">
      <dgm:prSet presAssocID="{90280725-4261-4FDA-9D2A-08C5492AC731}" presName="spacing" presStyleCnt="0"/>
      <dgm:spPr/>
    </dgm:pt>
    <dgm:pt modelId="{90725CD5-8E17-4A0F-AD65-318C721B6485}" type="pres">
      <dgm:prSet presAssocID="{1C5F2E71-7A11-466B-B0A5-01A0264D4554}" presName="composite" presStyleCnt="0"/>
      <dgm:spPr/>
    </dgm:pt>
    <dgm:pt modelId="{2A3A5146-FE64-49AB-927B-9CE0FC056F6C}" type="pres">
      <dgm:prSet presAssocID="{1C5F2E71-7A11-466B-B0A5-01A0264D4554}" presName="imgShp" presStyleLbl="fgImgPlace1" presStyleIdx="2" presStyleCnt="3"/>
      <dgm:spPr>
        <a:blipFill rotWithShape="1">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dgm:spPr>
    </dgm:pt>
    <dgm:pt modelId="{C7306436-1238-4A8E-8716-FC96727BA19B}" type="pres">
      <dgm:prSet presAssocID="{1C5F2E71-7A11-466B-B0A5-01A0264D4554}" presName="txShp" presStyleLbl="node1" presStyleIdx="2" presStyleCnt="3">
        <dgm:presLayoutVars>
          <dgm:bulletEnabled val="1"/>
        </dgm:presLayoutVars>
      </dgm:prSet>
      <dgm:spPr/>
    </dgm:pt>
  </dgm:ptLst>
  <dgm:cxnLst>
    <dgm:cxn modelId="{EB59E111-A1C2-44CF-8E8B-1DBBE95AD284}" type="presOf" srcId="{1C5F2E71-7A11-466B-B0A5-01A0264D4554}" destId="{C7306436-1238-4A8E-8716-FC96727BA19B}" srcOrd="0" destOrd="0" presId="urn:microsoft.com/office/officeart/2005/8/layout/vList3"/>
    <dgm:cxn modelId="{4C068A50-6CCD-45CA-80B0-15A8C0933A4D}" type="presOf" srcId="{D76F5772-9A82-46E1-B3C7-4C0C94BA695B}" destId="{351EF077-AD9E-4066-AABA-1F24B7766139}" srcOrd="0" destOrd="0" presId="urn:microsoft.com/office/officeart/2005/8/layout/vList3"/>
    <dgm:cxn modelId="{C7F448B6-6E76-49BF-A788-E53F69A76DB0}" srcId="{D76F5772-9A82-46E1-B3C7-4C0C94BA695B}" destId="{1C5F2E71-7A11-466B-B0A5-01A0264D4554}" srcOrd="2" destOrd="0" parTransId="{7E3C434E-DF98-48CE-B7E2-B8EC3B4CB782}" sibTransId="{352FA4E1-7F10-47A6-94E5-FAE21FD2DE36}"/>
    <dgm:cxn modelId="{038604B9-28D2-4CA4-9CBE-A66F1F71EC8B}" srcId="{D76F5772-9A82-46E1-B3C7-4C0C94BA695B}" destId="{52B5AAEC-0816-4510-BBCC-87E1C09CB5AB}" srcOrd="1" destOrd="0" parTransId="{10F05D4B-937E-49A7-9D64-3D603864C15D}" sibTransId="{90280725-4261-4FDA-9D2A-08C5492AC731}"/>
    <dgm:cxn modelId="{241190CB-C11F-48CA-A458-2518725FBA65}" srcId="{D76F5772-9A82-46E1-B3C7-4C0C94BA695B}" destId="{B0FEC3D4-3F58-43BB-BA19-56C6F31982E7}" srcOrd="0" destOrd="0" parTransId="{554F4CB7-05EE-464A-A9AE-80BA67442EFF}" sibTransId="{18A6F932-6166-496D-820A-2D2E68296E3C}"/>
    <dgm:cxn modelId="{B4EF9BFC-C0DC-4352-B7D2-797A02DB0708}" type="presOf" srcId="{52B5AAEC-0816-4510-BBCC-87E1C09CB5AB}" destId="{638B316B-8085-4607-B095-56AF040036E4}" srcOrd="0" destOrd="0" presId="urn:microsoft.com/office/officeart/2005/8/layout/vList3"/>
    <dgm:cxn modelId="{D7CBC6FD-F2A2-4D72-934F-AADC6B4F6038}" type="presOf" srcId="{B0FEC3D4-3F58-43BB-BA19-56C6F31982E7}" destId="{21449F49-B7E2-4B11-95A3-B62520549CBE}" srcOrd="0" destOrd="0" presId="urn:microsoft.com/office/officeart/2005/8/layout/vList3"/>
    <dgm:cxn modelId="{8204527C-4086-47CE-8E8E-E9235F62CC35}" type="presParOf" srcId="{351EF077-AD9E-4066-AABA-1F24B7766139}" destId="{208217BD-A797-438C-B856-811EE6724F6C}" srcOrd="0" destOrd="0" presId="urn:microsoft.com/office/officeart/2005/8/layout/vList3"/>
    <dgm:cxn modelId="{877018F8-D571-4CA5-9726-6A724F15B2FB}" type="presParOf" srcId="{208217BD-A797-438C-B856-811EE6724F6C}" destId="{2369DD9B-6D7F-47AD-821A-6C6EB8805213}" srcOrd="0" destOrd="0" presId="urn:microsoft.com/office/officeart/2005/8/layout/vList3"/>
    <dgm:cxn modelId="{359433CE-79E7-4A79-AF78-B0FCABAE73A7}" type="presParOf" srcId="{208217BD-A797-438C-B856-811EE6724F6C}" destId="{21449F49-B7E2-4B11-95A3-B62520549CBE}" srcOrd="1" destOrd="0" presId="urn:microsoft.com/office/officeart/2005/8/layout/vList3"/>
    <dgm:cxn modelId="{B2CB6AF3-FC7D-468F-920E-442A7179020B}" type="presParOf" srcId="{351EF077-AD9E-4066-AABA-1F24B7766139}" destId="{765BC590-20C5-4AEA-877A-C26663E4AEAC}" srcOrd="1" destOrd="0" presId="urn:microsoft.com/office/officeart/2005/8/layout/vList3"/>
    <dgm:cxn modelId="{82FDB60A-1B6C-4E39-ADA0-2A9733028C15}" type="presParOf" srcId="{351EF077-AD9E-4066-AABA-1F24B7766139}" destId="{42FECB53-469A-4817-8AC1-23BA59837199}" srcOrd="2" destOrd="0" presId="urn:microsoft.com/office/officeart/2005/8/layout/vList3"/>
    <dgm:cxn modelId="{E850C34D-9887-4AAB-9436-E3334B129700}" type="presParOf" srcId="{42FECB53-469A-4817-8AC1-23BA59837199}" destId="{233F1DAF-0292-4566-9B99-B086E27F44F2}" srcOrd="0" destOrd="0" presId="urn:microsoft.com/office/officeart/2005/8/layout/vList3"/>
    <dgm:cxn modelId="{14BF59FE-B33E-49C5-8EE7-06849D25C9C3}" type="presParOf" srcId="{42FECB53-469A-4817-8AC1-23BA59837199}" destId="{638B316B-8085-4607-B095-56AF040036E4}" srcOrd="1" destOrd="0" presId="urn:microsoft.com/office/officeart/2005/8/layout/vList3"/>
    <dgm:cxn modelId="{46131C0C-DAF6-4A62-A703-FC53853D9A7F}" type="presParOf" srcId="{351EF077-AD9E-4066-AABA-1F24B7766139}" destId="{81AF5F15-6E09-4C9A-92EC-42A951AE8476}" srcOrd="3" destOrd="0" presId="urn:microsoft.com/office/officeart/2005/8/layout/vList3"/>
    <dgm:cxn modelId="{E597619C-5FBC-4619-A255-6B73EFCA68CC}" type="presParOf" srcId="{351EF077-AD9E-4066-AABA-1F24B7766139}" destId="{90725CD5-8E17-4A0F-AD65-318C721B6485}" srcOrd="4" destOrd="0" presId="urn:microsoft.com/office/officeart/2005/8/layout/vList3"/>
    <dgm:cxn modelId="{3AAB9C07-1B7D-4397-A6DB-C2A19F891367}" type="presParOf" srcId="{90725CD5-8E17-4A0F-AD65-318C721B6485}" destId="{2A3A5146-FE64-49AB-927B-9CE0FC056F6C}" srcOrd="0" destOrd="0" presId="urn:microsoft.com/office/officeart/2005/8/layout/vList3"/>
    <dgm:cxn modelId="{334606D0-E32D-4A47-B3E2-FD165148A6AA}" type="presParOf" srcId="{90725CD5-8E17-4A0F-AD65-318C721B6485}" destId="{C7306436-1238-4A8E-8716-FC96727BA19B}"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1BA3F85F-BBB9-4A90-9F82-34783B98275F}" type="doc">
      <dgm:prSet loTypeId="urn:microsoft.com/office/officeart/2009/3/layout/IncreasingArrowsProcess" loCatId="process" qsTypeId="urn:microsoft.com/office/officeart/2005/8/quickstyle/simple1" qsCatId="simple" csTypeId="urn:microsoft.com/office/officeart/2005/8/colors/accent6_2" csCatId="accent6" phldr="1"/>
      <dgm:spPr/>
      <dgm:t>
        <a:bodyPr/>
        <a:lstStyle/>
        <a:p>
          <a:endParaRPr lang="fi-FI"/>
        </a:p>
      </dgm:t>
    </dgm:pt>
    <dgm:pt modelId="{AE482E32-B6C5-40E1-B8D3-83931AF4A443}">
      <dgm:prSet phldrT="[Teksti]"/>
      <dgm:spPr/>
      <dgm:t>
        <a:bodyPr/>
        <a:lstStyle/>
        <a:p>
          <a:r>
            <a:rPr lang="fi-FI" dirty="0"/>
            <a:t>Kuntoutussuunnitelma</a:t>
          </a:r>
        </a:p>
      </dgm:t>
    </dgm:pt>
    <dgm:pt modelId="{25CBD8CF-EC14-4E89-9D74-ED3BD976C52F}" type="parTrans" cxnId="{C8412778-7ADF-4E08-AA9D-97AEC788C053}">
      <dgm:prSet/>
      <dgm:spPr/>
      <dgm:t>
        <a:bodyPr/>
        <a:lstStyle/>
        <a:p>
          <a:endParaRPr lang="fi-FI"/>
        </a:p>
      </dgm:t>
    </dgm:pt>
    <dgm:pt modelId="{AD9CEA5D-8664-4E4E-A8CD-D546A180D50C}" type="sibTrans" cxnId="{C8412778-7ADF-4E08-AA9D-97AEC788C053}">
      <dgm:prSet/>
      <dgm:spPr/>
      <dgm:t>
        <a:bodyPr/>
        <a:lstStyle/>
        <a:p>
          <a:endParaRPr lang="fi-FI"/>
        </a:p>
      </dgm:t>
    </dgm:pt>
    <dgm:pt modelId="{6942555B-F0F3-4A4F-BBCB-263EBB0FDA48}">
      <dgm:prSet phldrT="[Teksti]" custT="1"/>
      <dgm:spPr/>
      <dgm:t>
        <a:bodyPr/>
        <a:lstStyle/>
        <a:p>
          <a:r>
            <a:rPr lang="fi-FI" sz="1800" b="1" u="sng" dirty="0"/>
            <a:t>Lähettävä yksikkö</a:t>
          </a:r>
          <a:endParaRPr lang="fi-FI" sz="1800" dirty="0"/>
        </a:p>
      </dgm:t>
    </dgm:pt>
    <dgm:pt modelId="{D183C566-06A5-41E4-9869-E3671EAC97B6}" type="parTrans" cxnId="{F7C21ACB-BE69-4CE2-B025-40037618A296}">
      <dgm:prSet/>
      <dgm:spPr/>
      <dgm:t>
        <a:bodyPr/>
        <a:lstStyle/>
        <a:p>
          <a:endParaRPr lang="fi-FI"/>
        </a:p>
      </dgm:t>
    </dgm:pt>
    <dgm:pt modelId="{8C6DB62E-FF6C-4C39-AEB0-E2F36E56761F}" type="sibTrans" cxnId="{F7C21ACB-BE69-4CE2-B025-40037618A296}">
      <dgm:prSet/>
      <dgm:spPr/>
      <dgm:t>
        <a:bodyPr/>
        <a:lstStyle/>
        <a:p>
          <a:endParaRPr lang="fi-FI"/>
        </a:p>
      </dgm:t>
    </dgm:pt>
    <dgm:pt modelId="{112D3B2B-56B0-41B0-ACC6-E7CCD2CBFDA0}">
      <dgm:prSet phldrT="[Teksti]"/>
      <dgm:spPr/>
      <dgm:t>
        <a:bodyPr/>
        <a:lstStyle/>
        <a:p>
          <a:r>
            <a:rPr lang="fi-FI" dirty="0"/>
            <a:t>Kuntoutussuunnitelman päivittäminen</a:t>
          </a:r>
        </a:p>
      </dgm:t>
    </dgm:pt>
    <dgm:pt modelId="{640FE281-EF37-4EEB-993C-3204201E7AC4}" type="parTrans" cxnId="{11370F45-E969-4E76-ADF7-F7EA09DE1377}">
      <dgm:prSet/>
      <dgm:spPr/>
      <dgm:t>
        <a:bodyPr/>
        <a:lstStyle/>
        <a:p>
          <a:endParaRPr lang="fi-FI"/>
        </a:p>
      </dgm:t>
    </dgm:pt>
    <dgm:pt modelId="{9A335A9F-CDD9-45F5-AFA4-498492737E7E}" type="sibTrans" cxnId="{11370F45-E969-4E76-ADF7-F7EA09DE1377}">
      <dgm:prSet/>
      <dgm:spPr/>
      <dgm:t>
        <a:bodyPr/>
        <a:lstStyle/>
        <a:p>
          <a:endParaRPr lang="fi-FI"/>
        </a:p>
      </dgm:t>
    </dgm:pt>
    <dgm:pt modelId="{10215E5F-9462-488E-A878-EE6410EDC52B}">
      <dgm:prSet phldrT="[Teksti]" custT="1"/>
      <dgm:spPr/>
      <dgm:t>
        <a:bodyPr/>
        <a:lstStyle/>
        <a:p>
          <a:pPr>
            <a:buNone/>
          </a:pPr>
          <a:r>
            <a:rPr lang="fi-FI" sz="1800" b="1" u="sng" dirty="0"/>
            <a:t>Kotisairaala</a:t>
          </a:r>
          <a:r>
            <a:rPr lang="fi-FI" sz="1800" b="1" dirty="0"/>
            <a:t> </a:t>
          </a:r>
          <a:endParaRPr lang="fi-FI" sz="1800" dirty="0"/>
        </a:p>
      </dgm:t>
    </dgm:pt>
    <dgm:pt modelId="{D98D6DA6-660C-4D7E-A896-E981DF3EBA27}" type="parTrans" cxnId="{BE608456-227E-4B5E-B440-0244F400DEF8}">
      <dgm:prSet/>
      <dgm:spPr/>
      <dgm:t>
        <a:bodyPr/>
        <a:lstStyle/>
        <a:p>
          <a:endParaRPr lang="fi-FI"/>
        </a:p>
      </dgm:t>
    </dgm:pt>
    <dgm:pt modelId="{79044EE2-025F-4208-9AC0-1546B343B6F4}" type="sibTrans" cxnId="{BE608456-227E-4B5E-B440-0244F400DEF8}">
      <dgm:prSet/>
      <dgm:spPr/>
      <dgm:t>
        <a:bodyPr/>
        <a:lstStyle/>
        <a:p>
          <a:endParaRPr lang="fi-FI"/>
        </a:p>
      </dgm:t>
    </dgm:pt>
    <dgm:pt modelId="{48F44735-6953-4E45-AF2C-DCE4423088F3}">
      <dgm:prSet phldrT="[Teksti]"/>
      <dgm:spPr/>
      <dgm:t>
        <a:bodyPr/>
        <a:lstStyle/>
        <a:p>
          <a:r>
            <a:rPr lang="fi-FI" dirty="0"/>
            <a:t>Kuntoutussuunnitelman jatkot</a:t>
          </a:r>
        </a:p>
      </dgm:t>
    </dgm:pt>
    <dgm:pt modelId="{42E0A260-ACC7-4DA8-9F8D-0D25BC6EE8C9}" type="parTrans" cxnId="{FDE6A9A6-0609-48C8-BE05-462A082F9703}">
      <dgm:prSet/>
      <dgm:spPr/>
      <dgm:t>
        <a:bodyPr/>
        <a:lstStyle/>
        <a:p>
          <a:endParaRPr lang="fi-FI"/>
        </a:p>
      </dgm:t>
    </dgm:pt>
    <dgm:pt modelId="{994BCF5C-8069-40EC-A066-6CE750429649}" type="sibTrans" cxnId="{FDE6A9A6-0609-48C8-BE05-462A082F9703}">
      <dgm:prSet/>
      <dgm:spPr/>
      <dgm:t>
        <a:bodyPr/>
        <a:lstStyle/>
        <a:p>
          <a:endParaRPr lang="fi-FI"/>
        </a:p>
      </dgm:t>
    </dgm:pt>
    <dgm:pt modelId="{FC888F68-C5B1-4961-95B8-71011D54DAB9}">
      <dgm:prSet phldrT="[Teksti]" custT="1"/>
      <dgm:spPr/>
      <dgm:t>
        <a:bodyPr/>
        <a:lstStyle/>
        <a:p>
          <a:r>
            <a:rPr lang="fi-FI" sz="1600" b="1" u="sng" dirty="0"/>
            <a:t>2-4 viikon kuntoutusjakson lopussa</a:t>
          </a:r>
          <a:endParaRPr lang="fi-FI" sz="1600" dirty="0"/>
        </a:p>
      </dgm:t>
    </dgm:pt>
    <dgm:pt modelId="{2071C00E-6D47-4587-A465-99A35BD449F0}" type="parTrans" cxnId="{EFC3F2B5-110D-46B3-94E0-E6FE7A704797}">
      <dgm:prSet/>
      <dgm:spPr/>
      <dgm:t>
        <a:bodyPr/>
        <a:lstStyle/>
        <a:p>
          <a:endParaRPr lang="fi-FI"/>
        </a:p>
      </dgm:t>
    </dgm:pt>
    <dgm:pt modelId="{FD1C56C8-150B-425C-A4D6-F92E16EEF3C3}" type="sibTrans" cxnId="{EFC3F2B5-110D-46B3-94E0-E6FE7A704797}">
      <dgm:prSet/>
      <dgm:spPr/>
      <dgm:t>
        <a:bodyPr/>
        <a:lstStyle/>
        <a:p>
          <a:endParaRPr lang="fi-FI"/>
        </a:p>
      </dgm:t>
    </dgm:pt>
    <dgm:pt modelId="{86064CB8-EACB-4940-AA0E-1434089E5691}">
      <dgm:prSet custT="1"/>
      <dgm:spPr/>
      <dgm:t>
        <a:bodyPr/>
        <a:lstStyle/>
        <a:p>
          <a:r>
            <a:rPr lang="fi-FI" sz="1800" dirty="0"/>
            <a:t>- valmistellaan alustava kuntoutussuunnitelma</a:t>
          </a:r>
        </a:p>
      </dgm:t>
    </dgm:pt>
    <dgm:pt modelId="{B35455D7-4C33-44FE-9530-73951453382C}" type="parTrans" cxnId="{7162EF2C-5A43-4D87-884F-4D34A5FBC425}">
      <dgm:prSet/>
      <dgm:spPr/>
      <dgm:t>
        <a:bodyPr/>
        <a:lstStyle/>
        <a:p>
          <a:endParaRPr lang="fi-FI"/>
        </a:p>
      </dgm:t>
    </dgm:pt>
    <dgm:pt modelId="{CAF3921B-0D0E-4740-8DBC-3501C87C1D3D}" type="sibTrans" cxnId="{7162EF2C-5A43-4D87-884F-4D34A5FBC425}">
      <dgm:prSet/>
      <dgm:spPr/>
      <dgm:t>
        <a:bodyPr/>
        <a:lstStyle/>
        <a:p>
          <a:endParaRPr lang="fi-FI"/>
        </a:p>
      </dgm:t>
    </dgm:pt>
    <dgm:pt modelId="{2FB8535F-D833-49C0-A680-08F1EE982CFD}">
      <dgm:prSet custT="1"/>
      <dgm:spPr/>
      <dgm:t>
        <a:bodyPr/>
        <a:lstStyle/>
        <a:p>
          <a:r>
            <a:rPr lang="fi-FI" sz="1800" dirty="0"/>
            <a:t>- Arvioidaan kuntoutuksen tarve ja intensiteetti sekä alustavat asiakaslähtöiset kuntoutustavoitteet</a:t>
          </a:r>
        </a:p>
      </dgm:t>
    </dgm:pt>
    <dgm:pt modelId="{B5AD60D1-F6E5-433D-BF26-65274C9B79C1}" type="parTrans" cxnId="{8B2976AD-1C7C-4E70-BA41-131336301C5B}">
      <dgm:prSet/>
      <dgm:spPr/>
      <dgm:t>
        <a:bodyPr/>
        <a:lstStyle/>
        <a:p>
          <a:endParaRPr lang="fi-FI"/>
        </a:p>
      </dgm:t>
    </dgm:pt>
    <dgm:pt modelId="{BB72AC7C-7C5E-4AFE-A14B-6762231DF8D1}" type="sibTrans" cxnId="{8B2976AD-1C7C-4E70-BA41-131336301C5B}">
      <dgm:prSet/>
      <dgm:spPr/>
      <dgm:t>
        <a:bodyPr/>
        <a:lstStyle/>
        <a:p>
          <a:endParaRPr lang="fi-FI"/>
        </a:p>
      </dgm:t>
    </dgm:pt>
    <dgm:pt modelId="{BDEAB0AB-1769-40E8-8148-456A90B48740}">
      <dgm:prSet custT="1"/>
      <dgm:spPr/>
      <dgm:t>
        <a:bodyPr/>
        <a:lstStyle/>
        <a:p>
          <a:r>
            <a:rPr lang="fi-FI" sz="1400" dirty="0"/>
            <a:t>- ottaa yhteyden kuntohoitajaan/ fysioterapeuttiin</a:t>
          </a:r>
        </a:p>
      </dgm:t>
    </dgm:pt>
    <dgm:pt modelId="{661AE155-E7E7-4B62-BC6E-BD0D496C3DC5}" type="parTrans" cxnId="{C7F11FA1-9C36-41C4-9B1E-DEA34843B967}">
      <dgm:prSet/>
      <dgm:spPr/>
      <dgm:t>
        <a:bodyPr/>
        <a:lstStyle/>
        <a:p>
          <a:endParaRPr lang="fi-FI"/>
        </a:p>
      </dgm:t>
    </dgm:pt>
    <dgm:pt modelId="{678B44C3-48C4-4AF1-85E0-DB7CD5C91850}" type="sibTrans" cxnId="{C7F11FA1-9C36-41C4-9B1E-DEA34843B967}">
      <dgm:prSet/>
      <dgm:spPr/>
      <dgm:t>
        <a:bodyPr/>
        <a:lstStyle/>
        <a:p>
          <a:endParaRPr lang="fi-FI"/>
        </a:p>
      </dgm:t>
    </dgm:pt>
    <dgm:pt modelId="{3ADB1A4D-DAF7-4A98-BD44-C7249F7AE485}">
      <dgm:prSet custT="1"/>
      <dgm:spPr/>
      <dgm:t>
        <a:bodyPr/>
        <a:lstStyle/>
        <a:p>
          <a:r>
            <a:rPr lang="fi-FI" sz="1400" dirty="0"/>
            <a:t>-&gt; yhteinen ensikäynti tarvittaessa</a:t>
          </a:r>
        </a:p>
      </dgm:t>
    </dgm:pt>
    <dgm:pt modelId="{DDF47A0C-13E3-41DB-AAAC-7D745F8571DE}" type="parTrans" cxnId="{2704AA37-3A58-482F-AFE3-FB2ECE0D5ABF}">
      <dgm:prSet/>
      <dgm:spPr/>
      <dgm:t>
        <a:bodyPr/>
        <a:lstStyle/>
        <a:p>
          <a:endParaRPr lang="fi-FI"/>
        </a:p>
      </dgm:t>
    </dgm:pt>
    <dgm:pt modelId="{6BEB60EA-63F7-4E4B-9EFC-D33B40FDC080}" type="sibTrans" cxnId="{2704AA37-3A58-482F-AFE3-FB2ECE0D5ABF}">
      <dgm:prSet/>
      <dgm:spPr/>
      <dgm:t>
        <a:bodyPr/>
        <a:lstStyle/>
        <a:p>
          <a:endParaRPr lang="fi-FI"/>
        </a:p>
      </dgm:t>
    </dgm:pt>
    <dgm:pt modelId="{E7CD7425-5BA8-496E-B21E-774D687864E0}">
      <dgm:prSet custT="1"/>
      <dgm:spPr/>
      <dgm:t>
        <a:bodyPr/>
        <a:lstStyle/>
        <a:p>
          <a:r>
            <a:rPr lang="fi-FI" sz="1400" dirty="0"/>
            <a:t>- Määritellään omahoitaja</a:t>
          </a:r>
        </a:p>
      </dgm:t>
    </dgm:pt>
    <dgm:pt modelId="{E6B9C88A-ED28-4058-A9CC-21F7645B6C2E}" type="parTrans" cxnId="{418D93B2-25D5-4BF4-A0C2-B7EC5BE9ED07}">
      <dgm:prSet/>
      <dgm:spPr/>
      <dgm:t>
        <a:bodyPr/>
        <a:lstStyle/>
        <a:p>
          <a:endParaRPr lang="fi-FI"/>
        </a:p>
      </dgm:t>
    </dgm:pt>
    <dgm:pt modelId="{DE7B2632-4B46-4696-8E91-4F3872B4BC51}" type="sibTrans" cxnId="{418D93B2-25D5-4BF4-A0C2-B7EC5BE9ED07}">
      <dgm:prSet/>
      <dgm:spPr/>
      <dgm:t>
        <a:bodyPr/>
        <a:lstStyle/>
        <a:p>
          <a:endParaRPr lang="fi-FI"/>
        </a:p>
      </dgm:t>
    </dgm:pt>
    <dgm:pt modelId="{F7E4BDE7-D7F8-45E8-A83B-0D4BB0FC3C0D}">
      <dgm:prSet custT="1"/>
      <dgm:spPr/>
      <dgm:t>
        <a:bodyPr/>
        <a:lstStyle/>
        <a:p>
          <a:r>
            <a:rPr lang="fi-FI" sz="1400" dirty="0"/>
            <a:t>- Tehdään ensimmäisen viikon aikana RAI </a:t>
          </a:r>
          <a:r>
            <a:rPr lang="fi-FI" sz="1400" dirty="0" err="1"/>
            <a:t>screener</a:t>
          </a:r>
          <a:r>
            <a:rPr lang="fi-FI" sz="1400" dirty="0"/>
            <a:t> + toimintakykytestit (Puristusvoima, SPPB, GDS15, </a:t>
          </a:r>
          <a:r>
            <a:rPr lang="fi-FI" sz="1400" dirty="0" err="1"/>
            <a:t>Whodas</a:t>
          </a:r>
          <a:r>
            <a:rPr lang="fi-FI" sz="1400" dirty="0"/>
            <a:t> 2.0 12 kysymyksen versio)</a:t>
          </a:r>
        </a:p>
      </dgm:t>
    </dgm:pt>
    <dgm:pt modelId="{F6FDD6F6-C70C-4179-82F2-97E19A4B57F5}" type="parTrans" cxnId="{52B17538-3D98-46BD-B9E3-8B8FB8C50704}">
      <dgm:prSet/>
      <dgm:spPr/>
      <dgm:t>
        <a:bodyPr/>
        <a:lstStyle/>
        <a:p>
          <a:endParaRPr lang="fi-FI"/>
        </a:p>
      </dgm:t>
    </dgm:pt>
    <dgm:pt modelId="{DF2972BE-2968-44A0-B6B6-DBF75144CD12}" type="sibTrans" cxnId="{52B17538-3D98-46BD-B9E3-8B8FB8C50704}">
      <dgm:prSet/>
      <dgm:spPr/>
      <dgm:t>
        <a:bodyPr/>
        <a:lstStyle/>
        <a:p>
          <a:endParaRPr lang="fi-FI"/>
        </a:p>
      </dgm:t>
    </dgm:pt>
    <dgm:pt modelId="{06961AD1-F970-40F1-BC78-8A827E8901A9}">
      <dgm:prSet custT="1"/>
      <dgm:spPr/>
      <dgm:t>
        <a:bodyPr/>
        <a:lstStyle/>
        <a:p>
          <a:r>
            <a:rPr lang="fi-FI" sz="1400" dirty="0"/>
            <a:t>- Tarvittaessa arvioidaan muiden mittareiden tarve (esim. MNA,MMSE BERG)</a:t>
          </a:r>
        </a:p>
      </dgm:t>
    </dgm:pt>
    <dgm:pt modelId="{C7057192-BFF2-41C6-9E85-69BDD9AA598E}" type="parTrans" cxnId="{74749648-E254-4FE7-89D6-76DD1F7531CF}">
      <dgm:prSet/>
      <dgm:spPr/>
      <dgm:t>
        <a:bodyPr/>
        <a:lstStyle/>
        <a:p>
          <a:endParaRPr lang="fi-FI"/>
        </a:p>
      </dgm:t>
    </dgm:pt>
    <dgm:pt modelId="{2D3E1E0C-FCB5-49A6-8A01-6B1D7FAE4ECD}" type="sibTrans" cxnId="{74749648-E254-4FE7-89D6-76DD1F7531CF}">
      <dgm:prSet/>
      <dgm:spPr/>
      <dgm:t>
        <a:bodyPr/>
        <a:lstStyle/>
        <a:p>
          <a:endParaRPr lang="fi-FI"/>
        </a:p>
      </dgm:t>
    </dgm:pt>
    <dgm:pt modelId="{7DE2CCDA-9C90-4EB8-88A3-986062C858E5}">
      <dgm:prSet custT="1"/>
      <dgm:spPr/>
      <dgm:t>
        <a:bodyPr/>
        <a:lstStyle/>
        <a:p>
          <a:r>
            <a:rPr lang="fi-FI" sz="1400" dirty="0"/>
            <a:t>- Omahoitaja + </a:t>
          </a:r>
          <a:r>
            <a:rPr lang="fi-FI" sz="1400" dirty="0" err="1"/>
            <a:t>kh</a:t>
          </a:r>
          <a:r>
            <a:rPr lang="fi-FI" sz="1400" dirty="0"/>
            <a:t>/</a:t>
          </a:r>
          <a:r>
            <a:rPr lang="fi-FI" sz="1400" dirty="0" err="1"/>
            <a:t>ft</a:t>
          </a:r>
          <a:r>
            <a:rPr lang="fi-FI" sz="1400" dirty="0"/>
            <a:t> tekee kuntoutussuunnitelman </a:t>
          </a:r>
          <a:r>
            <a:rPr lang="fi-FI" sz="1400" dirty="0" err="1"/>
            <a:t>Lifecareen</a:t>
          </a:r>
          <a:r>
            <a:rPr lang="fi-FI" sz="1400" dirty="0"/>
            <a:t>, käyttää apuna toimintakykytestejä ja </a:t>
          </a:r>
          <a:r>
            <a:rPr lang="fi-FI" sz="1400" dirty="0" err="1"/>
            <a:t>RAI:ta</a:t>
          </a:r>
          <a:r>
            <a:rPr lang="fi-FI" sz="1400" dirty="0"/>
            <a:t> sekä huolehtii, että tavoitteet on asiakaslähtöisiä. -&gt; luodaan uuteen </a:t>
          </a:r>
          <a:r>
            <a:rPr lang="fi-FI" sz="1400" dirty="0" err="1"/>
            <a:t>Lifecareen</a:t>
          </a:r>
          <a:r>
            <a:rPr lang="fi-FI" sz="1400" dirty="0"/>
            <a:t> mallipohja, jota voi hyödyntää</a:t>
          </a:r>
        </a:p>
      </dgm:t>
    </dgm:pt>
    <dgm:pt modelId="{F344B9E0-DB53-4578-B6A8-A4F032298CE9}" type="parTrans" cxnId="{377E1ED7-0421-4DC4-9BD3-6877076E6EC4}">
      <dgm:prSet/>
      <dgm:spPr/>
      <dgm:t>
        <a:bodyPr/>
        <a:lstStyle/>
        <a:p>
          <a:endParaRPr lang="fi-FI"/>
        </a:p>
      </dgm:t>
    </dgm:pt>
    <dgm:pt modelId="{B7E7D1F1-A991-42A8-A687-D633DF0EE2E3}" type="sibTrans" cxnId="{377E1ED7-0421-4DC4-9BD3-6877076E6EC4}">
      <dgm:prSet/>
      <dgm:spPr/>
      <dgm:t>
        <a:bodyPr/>
        <a:lstStyle/>
        <a:p>
          <a:endParaRPr lang="fi-FI"/>
        </a:p>
      </dgm:t>
    </dgm:pt>
    <dgm:pt modelId="{3F13D24E-6175-4C16-AB0A-F0D033065CEC}">
      <dgm:prSet custT="1"/>
      <dgm:spPr/>
      <dgm:t>
        <a:bodyPr/>
        <a:lstStyle/>
        <a:p>
          <a:r>
            <a:rPr lang="fi-FI" sz="1600" dirty="0"/>
            <a:t>- Tehdään loppuarvio kuntoutusjaksosta</a:t>
          </a:r>
        </a:p>
      </dgm:t>
    </dgm:pt>
    <dgm:pt modelId="{A8FDE61F-7A4D-4416-8567-92979C62D6D6}" type="parTrans" cxnId="{6F48B407-3F4F-4098-803B-86EE644BB8B4}">
      <dgm:prSet/>
      <dgm:spPr/>
      <dgm:t>
        <a:bodyPr/>
        <a:lstStyle/>
        <a:p>
          <a:endParaRPr lang="fi-FI"/>
        </a:p>
      </dgm:t>
    </dgm:pt>
    <dgm:pt modelId="{BFC0A0F1-13BF-4132-A012-A33912FD4D24}" type="sibTrans" cxnId="{6F48B407-3F4F-4098-803B-86EE644BB8B4}">
      <dgm:prSet/>
      <dgm:spPr/>
      <dgm:t>
        <a:bodyPr/>
        <a:lstStyle/>
        <a:p>
          <a:endParaRPr lang="fi-FI"/>
        </a:p>
      </dgm:t>
    </dgm:pt>
    <dgm:pt modelId="{E26267D9-C39E-4FA1-B9FB-B52351CB5CF1}">
      <dgm:prSet custT="1"/>
      <dgm:spPr/>
      <dgm:t>
        <a:bodyPr/>
        <a:lstStyle/>
        <a:p>
          <a:r>
            <a:rPr lang="fi-FI" sz="1600" dirty="0"/>
            <a:t>- RAI </a:t>
          </a:r>
          <a:r>
            <a:rPr lang="fi-FI" sz="1600" dirty="0" err="1"/>
            <a:t>Screener</a:t>
          </a:r>
          <a:r>
            <a:rPr lang="fi-FI" sz="1600" dirty="0"/>
            <a:t> + muut tarvittavat toimintakykytestit, millä mitataan kuntoutumisen edistymistä.</a:t>
          </a:r>
        </a:p>
      </dgm:t>
    </dgm:pt>
    <dgm:pt modelId="{F2305139-4FD1-425A-8636-19C562B48B8B}" type="parTrans" cxnId="{E168CB5F-3A6C-4BA8-B9F8-87E7A69B226D}">
      <dgm:prSet/>
      <dgm:spPr/>
      <dgm:t>
        <a:bodyPr/>
        <a:lstStyle/>
        <a:p>
          <a:endParaRPr lang="fi-FI"/>
        </a:p>
      </dgm:t>
    </dgm:pt>
    <dgm:pt modelId="{FF83989B-4A80-4700-96CA-847AAED7FE11}" type="sibTrans" cxnId="{E168CB5F-3A6C-4BA8-B9F8-87E7A69B226D}">
      <dgm:prSet/>
      <dgm:spPr/>
      <dgm:t>
        <a:bodyPr/>
        <a:lstStyle/>
        <a:p>
          <a:endParaRPr lang="fi-FI"/>
        </a:p>
      </dgm:t>
    </dgm:pt>
    <dgm:pt modelId="{D43B9F50-03A1-4E76-8B34-CFE01D16F7D6}">
      <dgm:prSet custT="1"/>
      <dgm:spPr/>
      <dgm:t>
        <a:bodyPr/>
        <a:lstStyle/>
        <a:p>
          <a:r>
            <a:rPr lang="fi-FI" sz="1600" dirty="0"/>
            <a:t>- Jos tarvetta säännölliselle kotihoidolle ajoissa yhteys optimointiin käyntien järjestämiseksi.</a:t>
          </a:r>
        </a:p>
      </dgm:t>
    </dgm:pt>
    <dgm:pt modelId="{7EB3F013-5BAA-4573-9CEA-73FD2D32A01D}" type="parTrans" cxnId="{9FA90B46-D83F-4A0E-B1AD-EE64F650D3AD}">
      <dgm:prSet/>
      <dgm:spPr/>
      <dgm:t>
        <a:bodyPr/>
        <a:lstStyle/>
        <a:p>
          <a:endParaRPr lang="fi-FI"/>
        </a:p>
      </dgm:t>
    </dgm:pt>
    <dgm:pt modelId="{552B9A8B-0521-4F5D-A6A7-5FEB2AC631A4}" type="sibTrans" cxnId="{9FA90B46-D83F-4A0E-B1AD-EE64F650D3AD}">
      <dgm:prSet/>
      <dgm:spPr/>
      <dgm:t>
        <a:bodyPr/>
        <a:lstStyle/>
        <a:p>
          <a:endParaRPr lang="fi-FI"/>
        </a:p>
      </dgm:t>
    </dgm:pt>
    <dgm:pt modelId="{93992C5D-AA76-49F6-A945-55DB4D027CFF}">
      <dgm:prSet custT="1"/>
      <dgm:spPr/>
      <dgm:t>
        <a:bodyPr/>
        <a:lstStyle/>
        <a:p>
          <a:r>
            <a:rPr lang="fi-FI" sz="1600" dirty="0"/>
            <a:t>- Jos tarvetta jatkokuntoutukselle avopuolella, tarvittavat järjestelyt sitä varten. </a:t>
          </a:r>
        </a:p>
      </dgm:t>
    </dgm:pt>
    <dgm:pt modelId="{031A2605-AFBE-45E0-A462-3F08BDEF46D9}" type="parTrans" cxnId="{F5D94E0F-DE82-489B-BF37-9BE9CF45FAD1}">
      <dgm:prSet/>
      <dgm:spPr/>
      <dgm:t>
        <a:bodyPr/>
        <a:lstStyle/>
        <a:p>
          <a:endParaRPr lang="fi-FI"/>
        </a:p>
      </dgm:t>
    </dgm:pt>
    <dgm:pt modelId="{5C3A09E0-E768-453D-B5C1-14A72BBA9476}" type="sibTrans" cxnId="{F5D94E0F-DE82-489B-BF37-9BE9CF45FAD1}">
      <dgm:prSet/>
      <dgm:spPr/>
      <dgm:t>
        <a:bodyPr/>
        <a:lstStyle/>
        <a:p>
          <a:endParaRPr lang="fi-FI"/>
        </a:p>
      </dgm:t>
    </dgm:pt>
    <dgm:pt modelId="{CA4A09A8-85FA-4ABF-96A3-4D9920F46400}" type="pres">
      <dgm:prSet presAssocID="{1BA3F85F-BBB9-4A90-9F82-34783B98275F}" presName="Name0" presStyleCnt="0">
        <dgm:presLayoutVars>
          <dgm:chMax val="5"/>
          <dgm:chPref val="5"/>
          <dgm:dir/>
          <dgm:animLvl val="lvl"/>
        </dgm:presLayoutVars>
      </dgm:prSet>
      <dgm:spPr/>
    </dgm:pt>
    <dgm:pt modelId="{426AC2E1-1F3E-4B51-A305-6A36FDD5ED09}" type="pres">
      <dgm:prSet presAssocID="{AE482E32-B6C5-40E1-B8D3-83931AF4A443}" presName="parentText1" presStyleLbl="node1" presStyleIdx="0" presStyleCnt="3">
        <dgm:presLayoutVars>
          <dgm:chMax/>
          <dgm:chPref val="3"/>
          <dgm:bulletEnabled val="1"/>
        </dgm:presLayoutVars>
      </dgm:prSet>
      <dgm:spPr/>
    </dgm:pt>
    <dgm:pt modelId="{670B4EE4-CD8D-4E08-8A8F-123D902487A9}" type="pres">
      <dgm:prSet presAssocID="{AE482E32-B6C5-40E1-B8D3-83931AF4A443}" presName="childText1" presStyleLbl="solidAlignAcc1" presStyleIdx="0" presStyleCnt="3">
        <dgm:presLayoutVars>
          <dgm:chMax val="0"/>
          <dgm:chPref val="0"/>
          <dgm:bulletEnabled val="1"/>
        </dgm:presLayoutVars>
      </dgm:prSet>
      <dgm:spPr/>
    </dgm:pt>
    <dgm:pt modelId="{EA265B72-E15E-4BB3-B7A6-EC72044B1F21}" type="pres">
      <dgm:prSet presAssocID="{112D3B2B-56B0-41B0-ACC6-E7CCD2CBFDA0}" presName="parentText2" presStyleLbl="node1" presStyleIdx="1" presStyleCnt="3">
        <dgm:presLayoutVars>
          <dgm:chMax/>
          <dgm:chPref val="3"/>
          <dgm:bulletEnabled val="1"/>
        </dgm:presLayoutVars>
      </dgm:prSet>
      <dgm:spPr/>
    </dgm:pt>
    <dgm:pt modelId="{01518EC4-9D3E-4A92-8894-FDAF62C3B654}" type="pres">
      <dgm:prSet presAssocID="{112D3B2B-56B0-41B0-ACC6-E7CCD2CBFDA0}" presName="childText2" presStyleLbl="solidAlignAcc1" presStyleIdx="1" presStyleCnt="3" custScaleY="124592" custLinFactNeighborX="-638" custLinFactNeighborY="3153">
        <dgm:presLayoutVars>
          <dgm:chMax val="0"/>
          <dgm:chPref val="0"/>
          <dgm:bulletEnabled val="1"/>
        </dgm:presLayoutVars>
      </dgm:prSet>
      <dgm:spPr/>
    </dgm:pt>
    <dgm:pt modelId="{06FAB42F-EDB5-4857-B826-89C0C417AE79}" type="pres">
      <dgm:prSet presAssocID="{48F44735-6953-4E45-AF2C-DCE4423088F3}" presName="parentText3" presStyleLbl="node1" presStyleIdx="2" presStyleCnt="3">
        <dgm:presLayoutVars>
          <dgm:chMax/>
          <dgm:chPref val="3"/>
          <dgm:bulletEnabled val="1"/>
        </dgm:presLayoutVars>
      </dgm:prSet>
      <dgm:spPr/>
    </dgm:pt>
    <dgm:pt modelId="{C175CBFD-321E-489E-A5A1-C2BB48C6CBC2}" type="pres">
      <dgm:prSet presAssocID="{48F44735-6953-4E45-AF2C-DCE4423088F3}" presName="childText3" presStyleLbl="solidAlignAcc1" presStyleIdx="2" presStyleCnt="3" custScaleY="104896">
        <dgm:presLayoutVars>
          <dgm:chMax val="0"/>
          <dgm:chPref val="0"/>
          <dgm:bulletEnabled val="1"/>
        </dgm:presLayoutVars>
      </dgm:prSet>
      <dgm:spPr/>
    </dgm:pt>
  </dgm:ptLst>
  <dgm:cxnLst>
    <dgm:cxn modelId="{6F48B407-3F4F-4098-803B-86EE644BB8B4}" srcId="{48F44735-6953-4E45-AF2C-DCE4423088F3}" destId="{3F13D24E-6175-4C16-AB0A-F0D033065CEC}" srcOrd="1" destOrd="0" parTransId="{A8FDE61F-7A4D-4416-8567-92979C62D6D6}" sibTransId="{BFC0A0F1-13BF-4132-A012-A33912FD4D24}"/>
    <dgm:cxn modelId="{F5D94E0F-DE82-489B-BF37-9BE9CF45FAD1}" srcId="{48F44735-6953-4E45-AF2C-DCE4423088F3}" destId="{93992C5D-AA76-49F6-A945-55DB4D027CFF}" srcOrd="4" destOrd="0" parTransId="{031A2605-AFBE-45E0-A462-3F08BDEF46D9}" sibTransId="{5C3A09E0-E768-453D-B5C1-14A72BBA9476}"/>
    <dgm:cxn modelId="{C6C55F17-F3EC-4D41-ABDB-CEE2E5A0EB8B}" type="presOf" srcId="{BDEAB0AB-1769-40E8-8148-456A90B48740}" destId="{01518EC4-9D3E-4A92-8894-FDAF62C3B654}" srcOrd="0" destOrd="1" presId="urn:microsoft.com/office/officeart/2009/3/layout/IncreasingArrowsProcess"/>
    <dgm:cxn modelId="{466AE724-4107-48B2-A0A4-D7FBCE067163}" type="presOf" srcId="{3F13D24E-6175-4C16-AB0A-F0D033065CEC}" destId="{C175CBFD-321E-489E-A5A1-C2BB48C6CBC2}" srcOrd="0" destOrd="1" presId="urn:microsoft.com/office/officeart/2009/3/layout/IncreasingArrowsProcess"/>
    <dgm:cxn modelId="{6D810F26-9F72-4F8A-8128-D0C279F667DE}" type="presOf" srcId="{86064CB8-EACB-4940-AA0E-1434089E5691}" destId="{670B4EE4-CD8D-4E08-8A8F-123D902487A9}" srcOrd="0" destOrd="1" presId="urn:microsoft.com/office/officeart/2009/3/layout/IncreasingArrowsProcess"/>
    <dgm:cxn modelId="{DBF93228-4679-495E-A897-19C536B59C63}" type="presOf" srcId="{6942555B-F0F3-4A4F-BBCB-263EBB0FDA48}" destId="{670B4EE4-CD8D-4E08-8A8F-123D902487A9}" srcOrd="0" destOrd="0" presId="urn:microsoft.com/office/officeart/2009/3/layout/IncreasingArrowsProcess"/>
    <dgm:cxn modelId="{7162EF2C-5A43-4D87-884F-4D34A5FBC425}" srcId="{AE482E32-B6C5-40E1-B8D3-83931AF4A443}" destId="{86064CB8-EACB-4940-AA0E-1434089E5691}" srcOrd="1" destOrd="0" parTransId="{B35455D7-4C33-44FE-9530-73951453382C}" sibTransId="{CAF3921B-0D0E-4740-8DBC-3501C87C1D3D}"/>
    <dgm:cxn modelId="{2704AA37-3A58-482F-AFE3-FB2ECE0D5ABF}" srcId="{112D3B2B-56B0-41B0-ACC6-E7CCD2CBFDA0}" destId="{3ADB1A4D-DAF7-4A98-BD44-C7249F7AE485}" srcOrd="2" destOrd="0" parTransId="{DDF47A0C-13E3-41DB-AAAC-7D745F8571DE}" sibTransId="{6BEB60EA-63F7-4E4B-9EFC-D33B40FDC080}"/>
    <dgm:cxn modelId="{52B17538-3D98-46BD-B9E3-8B8FB8C50704}" srcId="{112D3B2B-56B0-41B0-ACC6-E7CCD2CBFDA0}" destId="{F7E4BDE7-D7F8-45E8-A83B-0D4BB0FC3C0D}" srcOrd="4" destOrd="0" parTransId="{F6FDD6F6-C70C-4179-82F2-97E19A4B57F5}" sibTransId="{DF2972BE-2968-44A0-B6B6-DBF75144CD12}"/>
    <dgm:cxn modelId="{F6D49B3E-5018-45FC-881C-AE5C08461AE4}" type="presOf" srcId="{1BA3F85F-BBB9-4A90-9F82-34783B98275F}" destId="{CA4A09A8-85FA-4ABF-96A3-4D9920F46400}" srcOrd="0" destOrd="0" presId="urn:microsoft.com/office/officeart/2009/3/layout/IncreasingArrowsProcess"/>
    <dgm:cxn modelId="{A576F05B-477A-49A5-BDFF-6DCB9C1C284E}" type="presOf" srcId="{E26267D9-C39E-4FA1-B9FB-B52351CB5CF1}" destId="{C175CBFD-321E-489E-A5A1-C2BB48C6CBC2}" srcOrd="0" destOrd="2" presId="urn:microsoft.com/office/officeart/2009/3/layout/IncreasingArrowsProcess"/>
    <dgm:cxn modelId="{AEC3485E-77D3-4F99-94BF-383C165FA473}" type="presOf" srcId="{7DE2CCDA-9C90-4EB8-88A3-986062C858E5}" destId="{01518EC4-9D3E-4A92-8894-FDAF62C3B654}" srcOrd="0" destOrd="6" presId="urn:microsoft.com/office/officeart/2009/3/layout/IncreasingArrowsProcess"/>
    <dgm:cxn modelId="{E168CB5F-3A6C-4BA8-B9F8-87E7A69B226D}" srcId="{48F44735-6953-4E45-AF2C-DCE4423088F3}" destId="{E26267D9-C39E-4FA1-B9FB-B52351CB5CF1}" srcOrd="2" destOrd="0" parTransId="{F2305139-4FD1-425A-8636-19C562B48B8B}" sibTransId="{FF83989B-4A80-4700-96CA-847AAED7FE11}"/>
    <dgm:cxn modelId="{A1128060-0C87-47B8-933A-C7B6D9EA8A8E}" type="presOf" srcId="{D43B9F50-03A1-4E76-8B34-CFE01D16F7D6}" destId="{C175CBFD-321E-489E-A5A1-C2BB48C6CBC2}" srcOrd="0" destOrd="3" presId="urn:microsoft.com/office/officeart/2009/3/layout/IncreasingArrowsProcess"/>
    <dgm:cxn modelId="{11370F45-E969-4E76-ADF7-F7EA09DE1377}" srcId="{1BA3F85F-BBB9-4A90-9F82-34783B98275F}" destId="{112D3B2B-56B0-41B0-ACC6-E7CCD2CBFDA0}" srcOrd="1" destOrd="0" parTransId="{640FE281-EF37-4EEB-993C-3204201E7AC4}" sibTransId="{9A335A9F-CDD9-45F5-AFA4-498492737E7E}"/>
    <dgm:cxn modelId="{9FA90B46-D83F-4A0E-B1AD-EE64F650D3AD}" srcId="{48F44735-6953-4E45-AF2C-DCE4423088F3}" destId="{D43B9F50-03A1-4E76-8B34-CFE01D16F7D6}" srcOrd="3" destOrd="0" parTransId="{7EB3F013-5BAA-4573-9CEA-73FD2D32A01D}" sibTransId="{552B9A8B-0521-4F5D-A6A7-5FEB2AC631A4}"/>
    <dgm:cxn modelId="{74749648-E254-4FE7-89D6-76DD1F7531CF}" srcId="{112D3B2B-56B0-41B0-ACC6-E7CCD2CBFDA0}" destId="{06961AD1-F970-40F1-BC78-8A827E8901A9}" srcOrd="5" destOrd="0" parTransId="{C7057192-BFF2-41C6-9E85-69BDD9AA598E}" sibTransId="{2D3E1E0C-FCB5-49A6-8A01-6B1D7FAE4ECD}"/>
    <dgm:cxn modelId="{8C1DD052-87EB-47B0-880F-C724CD32B93F}" type="presOf" srcId="{E7CD7425-5BA8-496E-B21E-774D687864E0}" destId="{01518EC4-9D3E-4A92-8894-FDAF62C3B654}" srcOrd="0" destOrd="3" presId="urn:microsoft.com/office/officeart/2009/3/layout/IncreasingArrowsProcess"/>
    <dgm:cxn modelId="{EED43875-2A34-4007-9E8D-2760086475E9}" type="presOf" srcId="{AE482E32-B6C5-40E1-B8D3-83931AF4A443}" destId="{426AC2E1-1F3E-4B51-A305-6A36FDD5ED09}" srcOrd="0" destOrd="0" presId="urn:microsoft.com/office/officeart/2009/3/layout/IncreasingArrowsProcess"/>
    <dgm:cxn modelId="{6B34DB75-7CC6-4F2A-8C1B-CCE2CCAA60C6}" type="presOf" srcId="{112D3B2B-56B0-41B0-ACC6-E7CCD2CBFDA0}" destId="{EA265B72-E15E-4BB3-B7A6-EC72044B1F21}" srcOrd="0" destOrd="0" presId="urn:microsoft.com/office/officeart/2009/3/layout/IncreasingArrowsProcess"/>
    <dgm:cxn modelId="{64193556-BC7D-4367-A4BD-C6294A0136BB}" type="presOf" srcId="{93992C5D-AA76-49F6-A945-55DB4D027CFF}" destId="{C175CBFD-321E-489E-A5A1-C2BB48C6CBC2}" srcOrd="0" destOrd="4" presId="urn:microsoft.com/office/officeart/2009/3/layout/IncreasingArrowsProcess"/>
    <dgm:cxn modelId="{BE608456-227E-4B5E-B440-0244F400DEF8}" srcId="{112D3B2B-56B0-41B0-ACC6-E7CCD2CBFDA0}" destId="{10215E5F-9462-488E-A878-EE6410EDC52B}" srcOrd="0" destOrd="0" parTransId="{D98D6DA6-660C-4D7E-A896-E981DF3EBA27}" sibTransId="{79044EE2-025F-4208-9AC0-1546B343B6F4}"/>
    <dgm:cxn modelId="{C8412778-7ADF-4E08-AA9D-97AEC788C053}" srcId="{1BA3F85F-BBB9-4A90-9F82-34783B98275F}" destId="{AE482E32-B6C5-40E1-B8D3-83931AF4A443}" srcOrd="0" destOrd="0" parTransId="{25CBD8CF-EC14-4E89-9D74-ED3BD976C52F}" sibTransId="{AD9CEA5D-8664-4E4E-A8CD-D546A180D50C}"/>
    <dgm:cxn modelId="{0CB8F95A-021A-4E24-993E-F973B172D2FC}" type="presOf" srcId="{FC888F68-C5B1-4961-95B8-71011D54DAB9}" destId="{C175CBFD-321E-489E-A5A1-C2BB48C6CBC2}" srcOrd="0" destOrd="0" presId="urn:microsoft.com/office/officeart/2009/3/layout/IncreasingArrowsProcess"/>
    <dgm:cxn modelId="{C2D99895-31FD-4922-904A-4D1971D0FBA0}" type="presOf" srcId="{2FB8535F-D833-49C0-A680-08F1EE982CFD}" destId="{670B4EE4-CD8D-4E08-8A8F-123D902487A9}" srcOrd="0" destOrd="2" presId="urn:microsoft.com/office/officeart/2009/3/layout/IncreasingArrowsProcess"/>
    <dgm:cxn modelId="{91BE689C-53EB-4B4F-A290-A991EBAD7479}" type="presOf" srcId="{48F44735-6953-4E45-AF2C-DCE4423088F3}" destId="{06FAB42F-EDB5-4857-B826-89C0C417AE79}" srcOrd="0" destOrd="0" presId="urn:microsoft.com/office/officeart/2009/3/layout/IncreasingArrowsProcess"/>
    <dgm:cxn modelId="{C7F11FA1-9C36-41C4-9B1E-DEA34843B967}" srcId="{112D3B2B-56B0-41B0-ACC6-E7CCD2CBFDA0}" destId="{BDEAB0AB-1769-40E8-8148-456A90B48740}" srcOrd="1" destOrd="0" parTransId="{661AE155-E7E7-4B62-BC6E-BD0D496C3DC5}" sibTransId="{678B44C3-48C4-4AF1-85E0-DB7CD5C91850}"/>
    <dgm:cxn modelId="{EAE9C4A2-D155-4597-82CA-6EA53ADA6A4D}" type="presOf" srcId="{3ADB1A4D-DAF7-4A98-BD44-C7249F7AE485}" destId="{01518EC4-9D3E-4A92-8894-FDAF62C3B654}" srcOrd="0" destOrd="2" presId="urn:microsoft.com/office/officeart/2009/3/layout/IncreasingArrowsProcess"/>
    <dgm:cxn modelId="{FDE6A9A6-0609-48C8-BE05-462A082F9703}" srcId="{1BA3F85F-BBB9-4A90-9F82-34783B98275F}" destId="{48F44735-6953-4E45-AF2C-DCE4423088F3}" srcOrd="2" destOrd="0" parTransId="{42E0A260-ACC7-4DA8-9F8D-0D25BC6EE8C9}" sibTransId="{994BCF5C-8069-40EC-A066-6CE750429649}"/>
    <dgm:cxn modelId="{D76638AC-CEBE-41C2-A3A3-869A38195686}" type="presOf" srcId="{06961AD1-F970-40F1-BC78-8A827E8901A9}" destId="{01518EC4-9D3E-4A92-8894-FDAF62C3B654}" srcOrd="0" destOrd="5" presId="urn:microsoft.com/office/officeart/2009/3/layout/IncreasingArrowsProcess"/>
    <dgm:cxn modelId="{8B2976AD-1C7C-4E70-BA41-131336301C5B}" srcId="{AE482E32-B6C5-40E1-B8D3-83931AF4A443}" destId="{2FB8535F-D833-49C0-A680-08F1EE982CFD}" srcOrd="2" destOrd="0" parTransId="{B5AD60D1-F6E5-433D-BF26-65274C9B79C1}" sibTransId="{BB72AC7C-7C5E-4AFE-A14B-6762231DF8D1}"/>
    <dgm:cxn modelId="{418D93B2-25D5-4BF4-A0C2-B7EC5BE9ED07}" srcId="{112D3B2B-56B0-41B0-ACC6-E7CCD2CBFDA0}" destId="{E7CD7425-5BA8-496E-B21E-774D687864E0}" srcOrd="3" destOrd="0" parTransId="{E6B9C88A-ED28-4058-A9CC-21F7645B6C2E}" sibTransId="{DE7B2632-4B46-4696-8E91-4F3872B4BC51}"/>
    <dgm:cxn modelId="{EFC3F2B5-110D-46B3-94E0-E6FE7A704797}" srcId="{48F44735-6953-4E45-AF2C-DCE4423088F3}" destId="{FC888F68-C5B1-4961-95B8-71011D54DAB9}" srcOrd="0" destOrd="0" parTransId="{2071C00E-6D47-4587-A465-99A35BD449F0}" sibTransId="{FD1C56C8-150B-425C-A4D6-F92E16EEF3C3}"/>
    <dgm:cxn modelId="{F7C21ACB-BE69-4CE2-B025-40037618A296}" srcId="{AE482E32-B6C5-40E1-B8D3-83931AF4A443}" destId="{6942555B-F0F3-4A4F-BBCB-263EBB0FDA48}" srcOrd="0" destOrd="0" parTransId="{D183C566-06A5-41E4-9869-E3671EAC97B6}" sibTransId="{8C6DB62E-FF6C-4C39-AEB0-E2F36E56761F}"/>
    <dgm:cxn modelId="{377E1ED7-0421-4DC4-9BD3-6877076E6EC4}" srcId="{112D3B2B-56B0-41B0-ACC6-E7CCD2CBFDA0}" destId="{7DE2CCDA-9C90-4EB8-88A3-986062C858E5}" srcOrd="6" destOrd="0" parTransId="{F344B9E0-DB53-4578-B6A8-A4F032298CE9}" sibTransId="{B7E7D1F1-A991-42A8-A687-D633DF0EE2E3}"/>
    <dgm:cxn modelId="{C9F9B5EA-EB66-462E-B737-5BE0C9CBAD34}" type="presOf" srcId="{F7E4BDE7-D7F8-45E8-A83B-0D4BB0FC3C0D}" destId="{01518EC4-9D3E-4A92-8894-FDAF62C3B654}" srcOrd="0" destOrd="4" presId="urn:microsoft.com/office/officeart/2009/3/layout/IncreasingArrowsProcess"/>
    <dgm:cxn modelId="{B4AFF9FF-817F-4B37-BED4-10146F9F4543}" type="presOf" srcId="{10215E5F-9462-488E-A878-EE6410EDC52B}" destId="{01518EC4-9D3E-4A92-8894-FDAF62C3B654}" srcOrd="0" destOrd="0" presId="urn:microsoft.com/office/officeart/2009/3/layout/IncreasingArrowsProcess"/>
    <dgm:cxn modelId="{D0C46D96-0EFD-4B50-872C-93CAC80ED25F}" type="presParOf" srcId="{CA4A09A8-85FA-4ABF-96A3-4D9920F46400}" destId="{426AC2E1-1F3E-4B51-A305-6A36FDD5ED09}" srcOrd="0" destOrd="0" presId="urn:microsoft.com/office/officeart/2009/3/layout/IncreasingArrowsProcess"/>
    <dgm:cxn modelId="{58DDAA14-768D-406D-BDBB-37AEDF594B2B}" type="presParOf" srcId="{CA4A09A8-85FA-4ABF-96A3-4D9920F46400}" destId="{670B4EE4-CD8D-4E08-8A8F-123D902487A9}" srcOrd="1" destOrd="0" presId="urn:microsoft.com/office/officeart/2009/3/layout/IncreasingArrowsProcess"/>
    <dgm:cxn modelId="{7A4E785F-53F6-4992-B3D0-DE6763E8A35A}" type="presParOf" srcId="{CA4A09A8-85FA-4ABF-96A3-4D9920F46400}" destId="{EA265B72-E15E-4BB3-B7A6-EC72044B1F21}" srcOrd="2" destOrd="0" presId="urn:microsoft.com/office/officeart/2009/3/layout/IncreasingArrowsProcess"/>
    <dgm:cxn modelId="{CF583E9A-44ED-454B-A434-7A0BD540EEDC}" type="presParOf" srcId="{CA4A09A8-85FA-4ABF-96A3-4D9920F46400}" destId="{01518EC4-9D3E-4A92-8894-FDAF62C3B654}" srcOrd="3" destOrd="0" presId="urn:microsoft.com/office/officeart/2009/3/layout/IncreasingArrowsProcess"/>
    <dgm:cxn modelId="{7AC6AFB7-DBCF-44DA-92F9-BC745221DA84}" type="presParOf" srcId="{CA4A09A8-85FA-4ABF-96A3-4D9920F46400}" destId="{06FAB42F-EDB5-4857-B826-89C0C417AE79}" srcOrd="4" destOrd="0" presId="urn:microsoft.com/office/officeart/2009/3/layout/IncreasingArrowsProcess"/>
    <dgm:cxn modelId="{1CC2888C-19A5-4FB0-A1E5-88189EB3AE6C}" type="presParOf" srcId="{CA4A09A8-85FA-4ABF-96A3-4D9920F46400}" destId="{C175CBFD-321E-489E-A5A1-C2BB48C6CBC2}" srcOrd="5" destOrd="0" presId="urn:microsoft.com/office/officeart/2009/3/layout/IncreasingArrows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33FB4EB0-ECB5-4180-9E6A-142ADE8616B6}" type="doc">
      <dgm:prSet loTypeId="urn:microsoft.com/office/officeart/2005/8/layout/cycle3" loCatId="cycle" qsTypeId="urn:microsoft.com/office/officeart/2005/8/quickstyle/simple1" qsCatId="simple" csTypeId="urn:microsoft.com/office/officeart/2005/8/colors/accent6_5" csCatId="accent6" phldr="1"/>
      <dgm:spPr/>
      <dgm:t>
        <a:bodyPr/>
        <a:lstStyle/>
        <a:p>
          <a:endParaRPr lang="fi-FI"/>
        </a:p>
      </dgm:t>
    </dgm:pt>
    <dgm:pt modelId="{218A5CEE-AF16-4B9E-A1B3-6B101641FA34}">
      <dgm:prSet phldrT="[Teksti]" custT="1"/>
      <dgm:spPr/>
      <dgm:t>
        <a:bodyPr/>
        <a:lstStyle/>
        <a:p>
          <a:r>
            <a:rPr lang="fi-FI" sz="1200" dirty="0"/>
            <a:t>Kuntoutustarpeen havaitseminen. kotikuntoutukseen ohjautuminen, hoito-,palvelu- ja kuntoutumissuunnitelman  laatiminen arvioinnin perusteella ( mittarit: (RAI,SPPB,GDS15,Berg, </a:t>
          </a:r>
          <a:r>
            <a:rPr lang="fi-FI" sz="1200" dirty="0" err="1"/>
            <a:t>Whodas,puristusvoima</a:t>
          </a:r>
          <a:r>
            <a:rPr lang="fi-FI" sz="1200" dirty="0"/>
            <a:t>) (FT,KH,TT,H,L),Jakson pituuden alustava määrittely</a:t>
          </a:r>
        </a:p>
      </dgm:t>
    </dgm:pt>
    <dgm:pt modelId="{626CC72F-5867-4FE3-83C3-76160698F821}" type="parTrans" cxnId="{02374041-130E-483A-A4A8-58C91B2C43F1}">
      <dgm:prSet/>
      <dgm:spPr/>
      <dgm:t>
        <a:bodyPr/>
        <a:lstStyle/>
        <a:p>
          <a:endParaRPr lang="fi-FI"/>
        </a:p>
      </dgm:t>
    </dgm:pt>
    <dgm:pt modelId="{5E15B789-E1C0-4B0F-9ED8-8533112C8FA2}" type="sibTrans" cxnId="{02374041-130E-483A-A4A8-58C91B2C43F1}">
      <dgm:prSet/>
      <dgm:spPr/>
      <dgm:t>
        <a:bodyPr/>
        <a:lstStyle/>
        <a:p>
          <a:endParaRPr lang="fi-FI"/>
        </a:p>
      </dgm:t>
    </dgm:pt>
    <dgm:pt modelId="{CCF5B200-DBEA-4240-93DA-CD6B99D5A11D}">
      <dgm:prSet phldrT="[Teksti]" custT="1"/>
      <dgm:spPr/>
      <dgm:t>
        <a:bodyPr/>
        <a:lstStyle/>
        <a:p>
          <a:r>
            <a:rPr lang="fi-FI" sz="1200" dirty="0"/>
            <a:t>Päätös toteuttaa kuntoutus yhdessä kotihoidon / kotisairaalan kanssa yhteistyössä osittain etäkuntoutuksena yhdessä asiakkaan kanssa, kuntoutusjakson pituuden määrittely n. 4 vk (2-8vk).Määräaikainen kotihoidon kuntoutumissuunnitelma</a:t>
          </a:r>
        </a:p>
      </dgm:t>
    </dgm:pt>
    <dgm:pt modelId="{54FDE515-118A-49E5-A403-AB5F8E33C161}" type="parTrans" cxnId="{8A068193-E768-449E-BE31-DB0442116ED6}">
      <dgm:prSet/>
      <dgm:spPr/>
      <dgm:t>
        <a:bodyPr/>
        <a:lstStyle/>
        <a:p>
          <a:endParaRPr lang="fi-FI"/>
        </a:p>
      </dgm:t>
    </dgm:pt>
    <dgm:pt modelId="{4E5F6E75-F59B-47A6-BE81-4B0CC7A3EA9C}" type="sibTrans" cxnId="{8A068193-E768-449E-BE31-DB0442116ED6}">
      <dgm:prSet/>
      <dgm:spPr/>
      <dgm:t>
        <a:bodyPr/>
        <a:lstStyle/>
        <a:p>
          <a:endParaRPr lang="fi-FI"/>
        </a:p>
      </dgm:t>
    </dgm:pt>
    <dgm:pt modelId="{54AB9577-8342-436E-946B-F4D3B66E749D}">
      <dgm:prSet phldrT="[Teksti]" custT="1"/>
      <dgm:spPr/>
      <dgm:t>
        <a:bodyPr/>
        <a:lstStyle/>
        <a:p>
          <a:r>
            <a:rPr lang="fi-FI" sz="1200" dirty="0"/>
            <a:t>Laitteen valinta, asennus, käytön opetus  asiakkaalle, jakson toteuttaminen yhdessä H,KH, FT,TT ( </a:t>
          </a:r>
          <a:r>
            <a:rPr lang="fi-FI" sz="1200" dirty="0" err="1"/>
            <a:t>Elisadigihoiva</a:t>
          </a:r>
          <a:r>
            <a:rPr lang="fi-FI" sz="1200" dirty="0"/>
            <a:t>, Video </a:t>
          </a:r>
          <a:r>
            <a:rPr lang="fi-FI" sz="1200" dirty="0" err="1"/>
            <a:t>Visit</a:t>
          </a:r>
          <a:r>
            <a:rPr lang="fi-FI" sz="1200" dirty="0"/>
            <a:t>, </a:t>
          </a:r>
          <a:r>
            <a:rPr lang="fi-FI" sz="1200" dirty="0" err="1"/>
            <a:t>Teams</a:t>
          </a:r>
          <a:r>
            <a:rPr lang="fi-FI" sz="1200" dirty="0"/>
            <a:t>, puhelin, jokin muu?)</a:t>
          </a:r>
        </a:p>
      </dgm:t>
    </dgm:pt>
    <dgm:pt modelId="{20B98BB8-0EB1-4848-BBF7-9624DF83CCB7}" type="parTrans" cxnId="{781DC594-C754-4FFA-A3ED-58094A9C7242}">
      <dgm:prSet/>
      <dgm:spPr/>
      <dgm:t>
        <a:bodyPr/>
        <a:lstStyle/>
        <a:p>
          <a:endParaRPr lang="fi-FI"/>
        </a:p>
      </dgm:t>
    </dgm:pt>
    <dgm:pt modelId="{9A7E34EB-D2C9-477B-BD5E-30E5BA42D16C}" type="sibTrans" cxnId="{781DC594-C754-4FFA-A3ED-58094A9C7242}">
      <dgm:prSet/>
      <dgm:spPr/>
      <dgm:t>
        <a:bodyPr/>
        <a:lstStyle/>
        <a:p>
          <a:endParaRPr lang="fi-FI"/>
        </a:p>
      </dgm:t>
    </dgm:pt>
    <dgm:pt modelId="{CB228532-CE60-4CC2-9023-0966C7355E6D}">
      <dgm:prSet phldrT="[Teksti]" custT="1"/>
      <dgm:spPr/>
      <dgm:t>
        <a:bodyPr/>
        <a:lstStyle/>
        <a:p>
          <a:r>
            <a:rPr lang="fi-FI" sz="1400" dirty="0"/>
            <a:t>väliarviointi, seuranta H,KH,FT,TT</a:t>
          </a:r>
        </a:p>
      </dgm:t>
    </dgm:pt>
    <dgm:pt modelId="{F351779F-7FB6-41A0-8B48-46BCECE583C9}" type="parTrans" cxnId="{E3A3C682-A1B9-4270-9D5E-6416AF6602D5}">
      <dgm:prSet/>
      <dgm:spPr/>
      <dgm:t>
        <a:bodyPr/>
        <a:lstStyle/>
        <a:p>
          <a:endParaRPr lang="fi-FI"/>
        </a:p>
      </dgm:t>
    </dgm:pt>
    <dgm:pt modelId="{E07AF79B-C87F-4EB8-9EF6-A32C26D42C3F}" type="sibTrans" cxnId="{E3A3C682-A1B9-4270-9D5E-6416AF6602D5}">
      <dgm:prSet/>
      <dgm:spPr/>
      <dgm:t>
        <a:bodyPr/>
        <a:lstStyle/>
        <a:p>
          <a:endParaRPr lang="fi-FI"/>
        </a:p>
      </dgm:t>
    </dgm:pt>
    <dgm:pt modelId="{0D371FDE-7FB2-467D-B314-0341806659DF}">
      <dgm:prSet phldrT="[Teksti]" custT="1"/>
      <dgm:spPr/>
      <dgm:t>
        <a:bodyPr/>
        <a:lstStyle/>
        <a:p>
          <a:r>
            <a:rPr lang="fi-FI" sz="1200" dirty="0"/>
            <a:t>Jakson päättyessä arvioinnit-&gt; vaikuttavuus -&gt; seuranta </a:t>
          </a:r>
        </a:p>
        <a:p>
          <a:r>
            <a:rPr lang="fi-FI" sz="1200" dirty="0"/>
            <a:t>-&gt;palvelutarpeen arviointi kuntoutumisjakson jälkeen</a:t>
          </a:r>
        </a:p>
      </dgm:t>
    </dgm:pt>
    <dgm:pt modelId="{29521A39-2C94-444D-A524-5BA10B2763F0}" type="parTrans" cxnId="{9DC4C2D3-8A18-424B-BA16-9BA0E5B4A706}">
      <dgm:prSet/>
      <dgm:spPr/>
      <dgm:t>
        <a:bodyPr/>
        <a:lstStyle/>
        <a:p>
          <a:endParaRPr lang="fi-FI"/>
        </a:p>
      </dgm:t>
    </dgm:pt>
    <dgm:pt modelId="{F690793A-E488-4981-B9AB-260BB0359424}" type="sibTrans" cxnId="{9DC4C2D3-8A18-424B-BA16-9BA0E5B4A706}">
      <dgm:prSet/>
      <dgm:spPr/>
      <dgm:t>
        <a:bodyPr/>
        <a:lstStyle/>
        <a:p>
          <a:endParaRPr lang="fi-FI"/>
        </a:p>
      </dgm:t>
    </dgm:pt>
    <dgm:pt modelId="{ACADC2CC-8BB2-45DF-8647-649F9CB1174F}" type="pres">
      <dgm:prSet presAssocID="{33FB4EB0-ECB5-4180-9E6A-142ADE8616B6}" presName="Name0" presStyleCnt="0">
        <dgm:presLayoutVars>
          <dgm:dir/>
          <dgm:resizeHandles val="exact"/>
        </dgm:presLayoutVars>
      </dgm:prSet>
      <dgm:spPr/>
    </dgm:pt>
    <dgm:pt modelId="{0C2A7233-5010-497D-A710-4E54C85D6C9D}" type="pres">
      <dgm:prSet presAssocID="{33FB4EB0-ECB5-4180-9E6A-142ADE8616B6}" presName="cycle" presStyleCnt="0"/>
      <dgm:spPr/>
    </dgm:pt>
    <dgm:pt modelId="{94E8B27D-B98E-4272-BC8F-18F917087060}" type="pres">
      <dgm:prSet presAssocID="{218A5CEE-AF16-4B9E-A1B3-6B101641FA34}" presName="nodeFirstNode" presStyleLbl="node1" presStyleIdx="0" presStyleCnt="5">
        <dgm:presLayoutVars>
          <dgm:bulletEnabled val="1"/>
        </dgm:presLayoutVars>
      </dgm:prSet>
      <dgm:spPr/>
    </dgm:pt>
    <dgm:pt modelId="{A29EDF97-1690-4731-A553-8728B1269B49}" type="pres">
      <dgm:prSet presAssocID="{5E15B789-E1C0-4B0F-9ED8-8533112C8FA2}" presName="sibTransFirstNode" presStyleLbl="bgShp" presStyleIdx="0" presStyleCnt="1"/>
      <dgm:spPr/>
    </dgm:pt>
    <dgm:pt modelId="{CD711BB8-6831-4716-8143-50E80A125010}" type="pres">
      <dgm:prSet presAssocID="{CCF5B200-DBEA-4240-93DA-CD6B99D5A11D}" presName="nodeFollowingNodes" presStyleLbl="node1" presStyleIdx="1" presStyleCnt="5">
        <dgm:presLayoutVars>
          <dgm:bulletEnabled val="1"/>
        </dgm:presLayoutVars>
      </dgm:prSet>
      <dgm:spPr/>
    </dgm:pt>
    <dgm:pt modelId="{352587A7-814D-42BD-BEA6-73ECF16F69C8}" type="pres">
      <dgm:prSet presAssocID="{54AB9577-8342-436E-946B-F4D3B66E749D}" presName="nodeFollowingNodes" presStyleLbl="node1" presStyleIdx="2" presStyleCnt="5">
        <dgm:presLayoutVars>
          <dgm:bulletEnabled val="1"/>
        </dgm:presLayoutVars>
      </dgm:prSet>
      <dgm:spPr/>
    </dgm:pt>
    <dgm:pt modelId="{E5391621-8558-46A2-8A21-F45079064416}" type="pres">
      <dgm:prSet presAssocID="{CB228532-CE60-4CC2-9023-0966C7355E6D}" presName="nodeFollowingNodes" presStyleLbl="node1" presStyleIdx="3" presStyleCnt="5">
        <dgm:presLayoutVars>
          <dgm:bulletEnabled val="1"/>
        </dgm:presLayoutVars>
      </dgm:prSet>
      <dgm:spPr/>
    </dgm:pt>
    <dgm:pt modelId="{7D311D32-8E8C-49AC-8D38-B693DF2D5CC4}" type="pres">
      <dgm:prSet presAssocID="{0D371FDE-7FB2-467D-B314-0341806659DF}" presName="nodeFollowingNodes" presStyleLbl="node1" presStyleIdx="4" presStyleCnt="5">
        <dgm:presLayoutVars>
          <dgm:bulletEnabled val="1"/>
        </dgm:presLayoutVars>
      </dgm:prSet>
      <dgm:spPr/>
    </dgm:pt>
  </dgm:ptLst>
  <dgm:cxnLst>
    <dgm:cxn modelId="{33559332-1D8E-4604-9A7C-8F0EB2BE861B}" type="presOf" srcId="{CCF5B200-DBEA-4240-93DA-CD6B99D5A11D}" destId="{CD711BB8-6831-4716-8143-50E80A125010}" srcOrd="0" destOrd="0" presId="urn:microsoft.com/office/officeart/2005/8/layout/cycle3"/>
    <dgm:cxn modelId="{577F073B-32EB-4349-AA48-65490F3C1687}" type="presOf" srcId="{218A5CEE-AF16-4B9E-A1B3-6B101641FA34}" destId="{94E8B27D-B98E-4272-BC8F-18F917087060}" srcOrd="0" destOrd="0" presId="urn:microsoft.com/office/officeart/2005/8/layout/cycle3"/>
    <dgm:cxn modelId="{087F8540-934D-4F58-979D-CCF506456BD7}" type="presOf" srcId="{CB228532-CE60-4CC2-9023-0966C7355E6D}" destId="{E5391621-8558-46A2-8A21-F45079064416}" srcOrd="0" destOrd="0" presId="urn:microsoft.com/office/officeart/2005/8/layout/cycle3"/>
    <dgm:cxn modelId="{02374041-130E-483A-A4A8-58C91B2C43F1}" srcId="{33FB4EB0-ECB5-4180-9E6A-142ADE8616B6}" destId="{218A5CEE-AF16-4B9E-A1B3-6B101641FA34}" srcOrd="0" destOrd="0" parTransId="{626CC72F-5867-4FE3-83C3-76160698F821}" sibTransId="{5E15B789-E1C0-4B0F-9ED8-8533112C8FA2}"/>
    <dgm:cxn modelId="{E3A3C682-A1B9-4270-9D5E-6416AF6602D5}" srcId="{33FB4EB0-ECB5-4180-9E6A-142ADE8616B6}" destId="{CB228532-CE60-4CC2-9023-0966C7355E6D}" srcOrd="3" destOrd="0" parTransId="{F351779F-7FB6-41A0-8B48-46BCECE583C9}" sibTransId="{E07AF79B-C87F-4EB8-9EF6-A32C26D42C3F}"/>
    <dgm:cxn modelId="{8A068193-E768-449E-BE31-DB0442116ED6}" srcId="{33FB4EB0-ECB5-4180-9E6A-142ADE8616B6}" destId="{CCF5B200-DBEA-4240-93DA-CD6B99D5A11D}" srcOrd="1" destOrd="0" parTransId="{54FDE515-118A-49E5-A403-AB5F8E33C161}" sibTransId="{4E5F6E75-F59B-47A6-BE81-4B0CC7A3EA9C}"/>
    <dgm:cxn modelId="{781DC594-C754-4FFA-A3ED-58094A9C7242}" srcId="{33FB4EB0-ECB5-4180-9E6A-142ADE8616B6}" destId="{54AB9577-8342-436E-946B-F4D3B66E749D}" srcOrd="2" destOrd="0" parTransId="{20B98BB8-0EB1-4848-BBF7-9624DF83CCB7}" sibTransId="{9A7E34EB-D2C9-477B-BD5E-30E5BA42D16C}"/>
    <dgm:cxn modelId="{4CC76A9B-50E5-44E5-B4F9-E0A70C82FB69}" type="presOf" srcId="{0D371FDE-7FB2-467D-B314-0341806659DF}" destId="{7D311D32-8E8C-49AC-8D38-B693DF2D5CC4}" srcOrd="0" destOrd="0" presId="urn:microsoft.com/office/officeart/2005/8/layout/cycle3"/>
    <dgm:cxn modelId="{495FE1CA-F483-4ECE-B527-806CF3A9FFD7}" type="presOf" srcId="{5E15B789-E1C0-4B0F-9ED8-8533112C8FA2}" destId="{A29EDF97-1690-4731-A553-8728B1269B49}" srcOrd="0" destOrd="0" presId="urn:microsoft.com/office/officeart/2005/8/layout/cycle3"/>
    <dgm:cxn modelId="{9DC4C2D3-8A18-424B-BA16-9BA0E5B4A706}" srcId="{33FB4EB0-ECB5-4180-9E6A-142ADE8616B6}" destId="{0D371FDE-7FB2-467D-B314-0341806659DF}" srcOrd="4" destOrd="0" parTransId="{29521A39-2C94-444D-A524-5BA10B2763F0}" sibTransId="{F690793A-E488-4981-B9AB-260BB0359424}"/>
    <dgm:cxn modelId="{26CED6E3-922A-42BE-9068-DF9D0DEB6838}" type="presOf" srcId="{33FB4EB0-ECB5-4180-9E6A-142ADE8616B6}" destId="{ACADC2CC-8BB2-45DF-8647-649F9CB1174F}" srcOrd="0" destOrd="0" presId="urn:microsoft.com/office/officeart/2005/8/layout/cycle3"/>
    <dgm:cxn modelId="{9FAF33F9-BDB7-4520-B1F0-A62690CE3AD8}" type="presOf" srcId="{54AB9577-8342-436E-946B-F4D3B66E749D}" destId="{352587A7-814D-42BD-BEA6-73ECF16F69C8}" srcOrd="0" destOrd="0" presId="urn:microsoft.com/office/officeart/2005/8/layout/cycle3"/>
    <dgm:cxn modelId="{F71F814D-5C40-41F7-8AC4-B1E04CC96BA1}" type="presParOf" srcId="{ACADC2CC-8BB2-45DF-8647-649F9CB1174F}" destId="{0C2A7233-5010-497D-A710-4E54C85D6C9D}" srcOrd="0" destOrd="0" presId="urn:microsoft.com/office/officeart/2005/8/layout/cycle3"/>
    <dgm:cxn modelId="{29EB8684-B433-4343-A6EE-12AE0D56BC2B}" type="presParOf" srcId="{0C2A7233-5010-497D-A710-4E54C85D6C9D}" destId="{94E8B27D-B98E-4272-BC8F-18F917087060}" srcOrd="0" destOrd="0" presId="urn:microsoft.com/office/officeart/2005/8/layout/cycle3"/>
    <dgm:cxn modelId="{7A279383-153A-44D3-925A-31F609DFFD14}" type="presParOf" srcId="{0C2A7233-5010-497D-A710-4E54C85D6C9D}" destId="{A29EDF97-1690-4731-A553-8728B1269B49}" srcOrd="1" destOrd="0" presId="urn:microsoft.com/office/officeart/2005/8/layout/cycle3"/>
    <dgm:cxn modelId="{A8FFFF83-07AA-4749-82E2-9A38B7696622}" type="presParOf" srcId="{0C2A7233-5010-497D-A710-4E54C85D6C9D}" destId="{CD711BB8-6831-4716-8143-50E80A125010}" srcOrd="2" destOrd="0" presId="urn:microsoft.com/office/officeart/2005/8/layout/cycle3"/>
    <dgm:cxn modelId="{47271E49-CE4D-4FD3-81BA-2612CB4B4EFC}" type="presParOf" srcId="{0C2A7233-5010-497D-A710-4E54C85D6C9D}" destId="{352587A7-814D-42BD-BEA6-73ECF16F69C8}" srcOrd="3" destOrd="0" presId="urn:microsoft.com/office/officeart/2005/8/layout/cycle3"/>
    <dgm:cxn modelId="{8548E28A-30CE-4DE6-A041-3051024EDD1A}" type="presParOf" srcId="{0C2A7233-5010-497D-A710-4E54C85D6C9D}" destId="{E5391621-8558-46A2-8A21-F45079064416}" srcOrd="4" destOrd="0" presId="urn:microsoft.com/office/officeart/2005/8/layout/cycle3"/>
    <dgm:cxn modelId="{BC0AEC83-90C6-4B0E-99F7-EC497B4C2577}" type="presParOf" srcId="{0C2A7233-5010-497D-A710-4E54C85D6C9D}" destId="{7D311D32-8E8C-49AC-8D38-B693DF2D5CC4}" srcOrd="5" destOrd="0" presId="urn:microsoft.com/office/officeart/2005/8/layout/cycle3"/>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5A3A32-19A8-46FE-8DA6-3559A18330B7}">
      <dsp:nvSpPr>
        <dsp:cNvPr id="0" name=""/>
        <dsp:cNvSpPr/>
      </dsp:nvSpPr>
      <dsp:spPr>
        <a:xfrm rot="16200000">
          <a:off x="1746646" y="-1746646"/>
          <a:ext cx="1883569" cy="5376862"/>
        </a:xfrm>
        <a:prstGeom prst="round1Rect">
          <a:avLst/>
        </a:prstGeom>
        <a:solidFill>
          <a:schemeClr val="accent6"/>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fi-FI" sz="1400" u="sng" kern="1200" dirty="0">
              <a:solidFill>
                <a:schemeClr val="tx1"/>
              </a:solidFill>
            </a:rPr>
            <a:t>Kuntoutusosaamisen kehittäminen kotisairaalassa, kotihoidossa sekä tehostetussa palveluasumisessa ja jaksohoidossa.</a:t>
          </a:r>
        </a:p>
        <a:p>
          <a:pPr marL="0" lvl="0" indent="0" algn="ctr" defTabSz="622300">
            <a:lnSpc>
              <a:spcPct val="90000"/>
            </a:lnSpc>
            <a:spcBef>
              <a:spcPct val="0"/>
            </a:spcBef>
            <a:spcAft>
              <a:spcPct val="35000"/>
            </a:spcAft>
            <a:buNone/>
          </a:pPr>
          <a:r>
            <a:rPr lang="fi-FI" sz="1400" kern="1200" dirty="0"/>
            <a:t>Tämän osahankkeen edistäjänä </a:t>
          </a:r>
        </a:p>
        <a:p>
          <a:pPr marL="0" lvl="0" indent="0" algn="ctr" defTabSz="622300">
            <a:lnSpc>
              <a:spcPct val="90000"/>
            </a:lnSpc>
            <a:spcBef>
              <a:spcPct val="0"/>
            </a:spcBef>
            <a:spcAft>
              <a:spcPct val="35000"/>
            </a:spcAft>
            <a:buNone/>
          </a:pPr>
          <a:r>
            <a:rPr lang="fi-FI" sz="1400" kern="1200" dirty="0"/>
            <a:t>toimii hanketyöntekijä Niina Alatalo</a:t>
          </a:r>
        </a:p>
      </dsp:txBody>
      <dsp:txXfrm rot="5400000">
        <a:off x="-1" y="1"/>
        <a:ext cx="5376862" cy="1412676"/>
      </dsp:txXfrm>
    </dsp:sp>
    <dsp:sp modelId="{1181EE13-F5FE-4CCC-97F3-43D48354AD27}">
      <dsp:nvSpPr>
        <dsp:cNvPr id="0" name=""/>
        <dsp:cNvSpPr/>
      </dsp:nvSpPr>
      <dsp:spPr>
        <a:xfrm>
          <a:off x="5376862" y="8381"/>
          <a:ext cx="5376862" cy="1883569"/>
        </a:xfrm>
        <a:prstGeom prst="round1Rect">
          <a:avLst/>
        </a:prstGeom>
        <a:solidFill>
          <a:schemeClr val="accent6"/>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fi-FI" sz="1400" u="sng" kern="1200" dirty="0">
              <a:solidFill>
                <a:schemeClr val="tx1"/>
              </a:solidFill>
            </a:rPr>
            <a:t>Yöpartiotoiminnan jalkauttaminen jokilaaksoihin</a:t>
          </a:r>
        </a:p>
        <a:p>
          <a:pPr marL="0" lvl="0" indent="0" algn="ctr" defTabSz="622300">
            <a:lnSpc>
              <a:spcPct val="90000"/>
            </a:lnSpc>
            <a:spcBef>
              <a:spcPct val="0"/>
            </a:spcBef>
            <a:spcAft>
              <a:spcPct val="35000"/>
            </a:spcAft>
            <a:buNone/>
          </a:pPr>
          <a:r>
            <a:rPr lang="fi-FI" sz="1400" kern="1200" dirty="0"/>
            <a:t>Tämän osahankkeen edistäjänä </a:t>
          </a:r>
        </a:p>
        <a:p>
          <a:pPr marL="0" lvl="0" indent="0" algn="ctr" defTabSz="622300">
            <a:lnSpc>
              <a:spcPct val="90000"/>
            </a:lnSpc>
            <a:spcBef>
              <a:spcPct val="0"/>
            </a:spcBef>
            <a:spcAft>
              <a:spcPct val="35000"/>
            </a:spcAft>
            <a:buNone/>
          </a:pPr>
          <a:r>
            <a:rPr lang="fi-FI" sz="1400" kern="1200" dirty="0"/>
            <a:t>toimii hanketyöntekijä Heidi Rosbäck</a:t>
          </a:r>
        </a:p>
      </dsp:txBody>
      <dsp:txXfrm>
        <a:off x="5376862" y="8381"/>
        <a:ext cx="5376862" cy="1412676"/>
      </dsp:txXfrm>
    </dsp:sp>
    <dsp:sp modelId="{968E2A3D-41FA-457D-A4B4-10AD713D04F4}">
      <dsp:nvSpPr>
        <dsp:cNvPr id="0" name=""/>
        <dsp:cNvSpPr/>
      </dsp:nvSpPr>
      <dsp:spPr>
        <a:xfrm rot="10800000">
          <a:off x="0" y="1883569"/>
          <a:ext cx="5376862" cy="1883569"/>
        </a:xfrm>
        <a:prstGeom prst="round1Rect">
          <a:avLst/>
        </a:prstGeom>
        <a:solidFill>
          <a:schemeClr val="accent6"/>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Font typeface="+mj-lt"/>
            <a:buNone/>
          </a:pPr>
          <a:r>
            <a:rPr lang="fi-FI" sz="1400" u="sng" kern="1200">
              <a:solidFill>
                <a:schemeClr val="tx1"/>
              </a:solidFill>
            </a:rPr>
            <a:t>Omais- ja perhehoidon vahvistaminen kaikenikäisille asiakkaille</a:t>
          </a:r>
        </a:p>
        <a:p>
          <a:pPr marL="0" lvl="0" indent="0" algn="ctr" defTabSz="622300">
            <a:lnSpc>
              <a:spcPct val="90000"/>
            </a:lnSpc>
            <a:spcBef>
              <a:spcPct val="0"/>
            </a:spcBef>
            <a:spcAft>
              <a:spcPct val="35000"/>
            </a:spcAft>
            <a:buFont typeface="+mj-lt"/>
            <a:buNone/>
          </a:pPr>
          <a:r>
            <a:rPr lang="fi-FI" sz="1400" kern="1200"/>
            <a:t>Tämän osahankkeen edistäjänä </a:t>
          </a:r>
        </a:p>
        <a:p>
          <a:pPr marL="0" lvl="0" indent="0" algn="ctr" defTabSz="622300">
            <a:lnSpc>
              <a:spcPct val="90000"/>
            </a:lnSpc>
            <a:spcBef>
              <a:spcPct val="0"/>
            </a:spcBef>
            <a:spcAft>
              <a:spcPct val="35000"/>
            </a:spcAft>
            <a:buFont typeface="+mj-lt"/>
            <a:buNone/>
          </a:pPr>
          <a:r>
            <a:rPr lang="fi-FI" sz="1400" kern="1200"/>
            <a:t>toimii hanketyöntekijä Minna Dahlbacka</a:t>
          </a:r>
          <a:endParaRPr lang="fi-FI" sz="1400" kern="1200" dirty="0"/>
        </a:p>
      </dsp:txBody>
      <dsp:txXfrm rot="10800000">
        <a:off x="0" y="2354461"/>
        <a:ext cx="5376862" cy="1412676"/>
      </dsp:txXfrm>
    </dsp:sp>
    <dsp:sp modelId="{2D9DA894-5CB0-466A-BA40-4049D8495630}">
      <dsp:nvSpPr>
        <dsp:cNvPr id="0" name=""/>
        <dsp:cNvSpPr/>
      </dsp:nvSpPr>
      <dsp:spPr>
        <a:xfrm rot="5400000">
          <a:off x="7123509" y="136922"/>
          <a:ext cx="1883569" cy="5376862"/>
        </a:xfrm>
        <a:prstGeom prst="round1Rect">
          <a:avLst/>
        </a:prstGeom>
        <a:solidFill>
          <a:schemeClr val="accent6"/>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Font typeface="+mj-lt"/>
            <a:buNone/>
          </a:pPr>
          <a:r>
            <a:rPr lang="fi-FI" sz="1400" u="sng" kern="1200" dirty="0">
              <a:solidFill>
                <a:schemeClr val="tx1"/>
              </a:solidFill>
            </a:rPr>
            <a:t>Ikääntyneiden palveluiden yhtenäinen saatavuus sote-vastaanotossa</a:t>
          </a:r>
        </a:p>
        <a:p>
          <a:pPr marL="0" lvl="0" indent="0" algn="ctr" defTabSz="622300">
            <a:lnSpc>
              <a:spcPct val="90000"/>
            </a:lnSpc>
            <a:spcBef>
              <a:spcPct val="0"/>
            </a:spcBef>
            <a:spcAft>
              <a:spcPct val="35000"/>
            </a:spcAft>
            <a:buFont typeface="+mj-lt"/>
            <a:buNone/>
          </a:pPr>
          <a:r>
            <a:rPr lang="fi-FI" sz="1400" u="none" kern="1200" dirty="0"/>
            <a:t>Tämä osahanke toteutuu yhteistyössä toisen hankkeen alla, </a:t>
          </a:r>
        </a:p>
        <a:p>
          <a:pPr marL="0" lvl="0" indent="0" algn="ctr" defTabSz="622300">
            <a:lnSpc>
              <a:spcPct val="90000"/>
            </a:lnSpc>
            <a:spcBef>
              <a:spcPct val="0"/>
            </a:spcBef>
            <a:spcAft>
              <a:spcPct val="35000"/>
            </a:spcAft>
            <a:buFont typeface="+mj-lt"/>
            <a:buNone/>
          </a:pPr>
          <a:r>
            <a:rPr lang="fi-FI" sz="1400" u="none" kern="1200" dirty="0"/>
            <a:t>tätä edistää Hanna Saarinen</a:t>
          </a:r>
        </a:p>
      </dsp:txBody>
      <dsp:txXfrm rot="-5400000">
        <a:off x="5376862" y="2354461"/>
        <a:ext cx="5376862" cy="1412676"/>
      </dsp:txXfrm>
    </dsp:sp>
    <dsp:sp modelId="{EE10C3D1-762B-4952-9E7B-44C18CD51BFE}">
      <dsp:nvSpPr>
        <dsp:cNvPr id="0" name=""/>
        <dsp:cNvSpPr/>
      </dsp:nvSpPr>
      <dsp:spPr>
        <a:xfrm>
          <a:off x="3763803" y="1412676"/>
          <a:ext cx="3226117" cy="941784"/>
        </a:xfrm>
        <a:prstGeom prst="roundRect">
          <a:avLst/>
        </a:prstGeom>
        <a:solidFill>
          <a:schemeClr val="accent6">
            <a:lumMod val="40000"/>
            <a:lumOff val="6000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fi-FI" sz="1400" kern="1200" dirty="0"/>
            <a:t>Kotiin hankkeen hankekoordinaatio</a:t>
          </a:r>
        </a:p>
        <a:p>
          <a:pPr marL="0" lvl="0" indent="0" algn="ctr" defTabSz="622300">
            <a:lnSpc>
              <a:spcPct val="90000"/>
            </a:lnSpc>
            <a:spcBef>
              <a:spcPct val="0"/>
            </a:spcBef>
            <a:spcAft>
              <a:spcPct val="35000"/>
            </a:spcAft>
            <a:buNone/>
          </a:pPr>
          <a:r>
            <a:rPr lang="fi-FI" sz="1400" kern="1200" dirty="0"/>
            <a:t>v. 2022-2023</a:t>
          </a:r>
        </a:p>
        <a:p>
          <a:pPr marL="0" lvl="0" indent="0" algn="ctr" defTabSz="622300">
            <a:lnSpc>
              <a:spcPct val="90000"/>
            </a:lnSpc>
            <a:spcBef>
              <a:spcPct val="0"/>
            </a:spcBef>
            <a:spcAft>
              <a:spcPct val="35000"/>
            </a:spcAft>
            <a:buNone/>
          </a:pPr>
          <a:r>
            <a:rPr lang="fi-FI" sz="1400" kern="1200" dirty="0"/>
            <a:t>Hankekoordinaattorina Tuula Rannisto</a:t>
          </a:r>
        </a:p>
      </dsp:txBody>
      <dsp:txXfrm>
        <a:off x="3809777" y="1458650"/>
        <a:ext cx="3134169" cy="84983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5A70A7-4DA7-46BE-A959-F61BFDF7DEFA}">
      <dsp:nvSpPr>
        <dsp:cNvPr id="0" name=""/>
        <dsp:cNvSpPr/>
      </dsp:nvSpPr>
      <dsp:spPr>
        <a:xfrm rot="5400000">
          <a:off x="7114910" y="-1981694"/>
          <a:ext cx="1469447" cy="5800290"/>
        </a:xfrm>
        <a:prstGeom prst="round2SameRect">
          <a:avLst/>
        </a:prstGeom>
        <a:solidFill>
          <a:schemeClr val="accent2">
            <a:lumMod val="20000"/>
            <a:lumOff val="80000"/>
            <a:alpha val="90000"/>
          </a:schemeClr>
        </a:solidFill>
        <a:ln w="1270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977900">
            <a:lnSpc>
              <a:spcPct val="90000"/>
            </a:lnSpc>
            <a:spcBef>
              <a:spcPct val="0"/>
            </a:spcBef>
            <a:spcAft>
              <a:spcPct val="15000"/>
            </a:spcAft>
            <a:buChar char="•"/>
          </a:pPr>
          <a:r>
            <a:rPr lang="fi-FI" sz="2200" kern="1200" dirty="0" err="1"/>
            <a:t>Yöpartiopilotti</a:t>
          </a:r>
          <a:r>
            <a:rPr lang="fi-FI" sz="2200" kern="1200" dirty="0"/>
            <a:t> Lestijokilaaksossa sekä tulevat askeleet ja toimintamallin suunnitelmaa.</a:t>
          </a:r>
          <a:endParaRPr lang="en-US" sz="2200" kern="1200" dirty="0"/>
        </a:p>
        <a:p>
          <a:pPr marL="228600" lvl="1" indent="-228600" algn="l" defTabSz="977900">
            <a:lnSpc>
              <a:spcPct val="90000"/>
            </a:lnSpc>
            <a:spcBef>
              <a:spcPct val="0"/>
            </a:spcBef>
            <a:spcAft>
              <a:spcPct val="15000"/>
            </a:spcAft>
            <a:buChar char="•"/>
          </a:pPr>
          <a:r>
            <a:rPr lang="fi-FI" sz="2200" i="1" kern="1200" dirty="0"/>
            <a:t>Tämän esittelee hanketyöntekijä Heidi Rosbäck</a:t>
          </a:r>
          <a:endParaRPr lang="en-US" sz="2200" kern="1200" dirty="0"/>
        </a:p>
      </dsp:txBody>
      <dsp:txXfrm rot="-5400000">
        <a:off x="4949489" y="255459"/>
        <a:ext cx="5728558" cy="1325983"/>
      </dsp:txXfrm>
    </dsp:sp>
    <dsp:sp modelId="{EECFBC02-BAB4-4226-BF36-39C52C84E5B2}">
      <dsp:nvSpPr>
        <dsp:cNvPr id="0" name=""/>
        <dsp:cNvSpPr/>
      </dsp:nvSpPr>
      <dsp:spPr>
        <a:xfrm>
          <a:off x="680" y="45"/>
          <a:ext cx="4948807" cy="1836808"/>
        </a:xfrm>
        <a:prstGeom prst="roundRect">
          <a:avLst/>
        </a:prstGeom>
        <a:solidFill>
          <a:schemeClr val="accent2"/>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02870" tIns="51435" rIns="102870" bIns="51435" numCol="1" spcCol="1270" anchor="ctr" anchorCtr="0">
          <a:noAutofit/>
        </a:bodyPr>
        <a:lstStyle/>
        <a:p>
          <a:pPr marL="0" lvl="0" indent="0" algn="ctr" defTabSz="1200150">
            <a:lnSpc>
              <a:spcPct val="90000"/>
            </a:lnSpc>
            <a:spcBef>
              <a:spcPct val="0"/>
            </a:spcBef>
            <a:spcAft>
              <a:spcPct val="35000"/>
            </a:spcAft>
            <a:buNone/>
          </a:pPr>
          <a:r>
            <a:rPr lang="fi-FI" sz="2700" kern="1200" dirty="0" err="1"/>
            <a:t>Yöpartiotoiminnan</a:t>
          </a:r>
          <a:r>
            <a:rPr lang="fi-FI" sz="2700" kern="1200" dirty="0"/>
            <a:t> jalkauttaminen jokilaaksoihin</a:t>
          </a:r>
          <a:endParaRPr lang="en-US" sz="2700" kern="1200" dirty="0"/>
        </a:p>
      </dsp:txBody>
      <dsp:txXfrm>
        <a:off x="90346" y="89711"/>
        <a:ext cx="4769475" cy="1657476"/>
      </dsp:txXfrm>
    </dsp:sp>
    <dsp:sp modelId="{09CB3E4B-423E-4254-9E27-D400598FC7D3}">
      <dsp:nvSpPr>
        <dsp:cNvPr id="0" name=""/>
        <dsp:cNvSpPr/>
      </dsp:nvSpPr>
      <dsp:spPr>
        <a:xfrm rot="5400000">
          <a:off x="7140355" y="-30865"/>
          <a:ext cx="1469447" cy="5755930"/>
        </a:xfrm>
        <a:prstGeom prst="round2SameRect">
          <a:avLst/>
        </a:prstGeom>
        <a:solidFill>
          <a:schemeClr val="accent2">
            <a:lumMod val="20000"/>
            <a:lumOff val="80000"/>
            <a:alpha val="90000"/>
          </a:schemeClr>
        </a:solidFill>
        <a:ln w="1270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fi-FI" sz="2400" i="1" kern="1200" dirty="0"/>
            <a:t>Tämän esittelee hankekoordinaattori Tuula Rannisto</a:t>
          </a:r>
          <a:endParaRPr lang="en-US" sz="2400" kern="1200" dirty="0"/>
        </a:p>
      </dsp:txBody>
      <dsp:txXfrm rot="-5400000">
        <a:off x="4997114" y="2184108"/>
        <a:ext cx="5684198" cy="1325983"/>
      </dsp:txXfrm>
    </dsp:sp>
    <dsp:sp modelId="{FDF260B1-D5A6-481F-B35B-812E18B9069B}">
      <dsp:nvSpPr>
        <dsp:cNvPr id="0" name=""/>
        <dsp:cNvSpPr/>
      </dsp:nvSpPr>
      <dsp:spPr>
        <a:xfrm>
          <a:off x="680" y="1928695"/>
          <a:ext cx="4996432" cy="1836808"/>
        </a:xfrm>
        <a:prstGeom prst="roundRect">
          <a:avLst/>
        </a:prstGeom>
        <a:solidFill>
          <a:schemeClr val="accent2"/>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02870" tIns="51435" rIns="102870" bIns="51435" numCol="1" spcCol="1270" anchor="ctr" anchorCtr="0">
          <a:noAutofit/>
        </a:bodyPr>
        <a:lstStyle/>
        <a:p>
          <a:pPr marL="0" lvl="0" indent="0" algn="ctr" defTabSz="1200150">
            <a:lnSpc>
              <a:spcPct val="90000"/>
            </a:lnSpc>
            <a:spcBef>
              <a:spcPct val="0"/>
            </a:spcBef>
            <a:spcAft>
              <a:spcPct val="35000"/>
            </a:spcAft>
            <a:buNone/>
          </a:pPr>
          <a:r>
            <a:rPr lang="fi-FI" sz="2700" kern="1200" dirty="0"/>
            <a:t>Jokilaaksojen kotisairaaloiden kuntoutusosaamisen vahvistaminen ja etäkuntoutuspilotti</a:t>
          </a:r>
          <a:endParaRPr lang="en-US" sz="2700" kern="1200" dirty="0"/>
        </a:p>
      </dsp:txBody>
      <dsp:txXfrm>
        <a:off x="90346" y="2018361"/>
        <a:ext cx="4817100" cy="165747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17701C-3160-43D5-8EEB-8AC541A3DC9A}">
      <dsp:nvSpPr>
        <dsp:cNvPr id="0" name=""/>
        <dsp:cNvSpPr/>
      </dsp:nvSpPr>
      <dsp:spPr>
        <a:xfrm>
          <a:off x="2822" y="2080954"/>
          <a:ext cx="2511746" cy="1004698"/>
        </a:xfrm>
        <a:prstGeom prst="chevron">
          <a:avLst/>
        </a:prstGeom>
        <a:solidFill>
          <a:schemeClr val="accent6"/>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marL="0" lvl="0" indent="0" algn="ctr" defTabSz="444500">
            <a:lnSpc>
              <a:spcPct val="90000"/>
            </a:lnSpc>
            <a:spcBef>
              <a:spcPct val="0"/>
            </a:spcBef>
            <a:spcAft>
              <a:spcPct val="35000"/>
            </a:spcAft>
            <a:buNone/>
          </a:pPr>
          <a:r>
            <a:rPr lang="fi-FI" sz="1000" kern="1200" dirty="0"/>
            <a:t>Edellinen EVA työryhmä kokoontui 7.4.2022</a:t>
          </a:r>
        </a:p>
      </dsp:txBody>
      <dsp:txXfrm>
        <a:off x="505171" y="2080954"/>
        <a:ext cx="1507048" cy="1004698"/>
      </dsp:txXfrm>
    </dsp:sp>
    <dsp:sp modelId="{61F66EAE-333B-4E03-BC30-A086864E23C5}">
      <dsp:nvSpPr>
        <dsp:cNvPr id="0" name=""/>
        <dsp:cNvSpPr/>
      </dsp:nvSpPr>
      <dsp:spPr>
        <a:xfrm>
          <a:off x="2263394" y="2080954"/>
          <a:ext cx="2511746" cy="1004698"/>
        </a:xfrm>
        <a:prstGeom prst="chevron">
          <a:avLst/>
        </a:prstGeom>
        <a:solidFill>
          <a:schemeClr val="accent6"/>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marL="0" lvl="0" indent="0" algn="ctr" defTabSz="444500">
            <a:lnSpc>
              <a:spcPct val="90000"/>
            </a:lnSpc>
            <a:spcBef>
              <a:spcPct val="0"/>
            </a:spcBef>
            <a:spcAft>
              <a:spcPct val="35000"/>
            </a:spcAft>
            <a:buNone/>
          </a:pPr>
          <a:r>
            <a:rPr lang="fi-FI" sz="1000" kern="1200" dirty="0"/>
            <a:t>Keväällä 2022 henkilöstön työtaistelutilanne vaikeutti </a:t>
          </a:r>
          <a:r>
            <a:rPr lang="fi-FI" sz="1000" kern="1200" dirty="0" err="1"/>
            <a:t>yt</a:t>
          </a:r>
          <a:r>
            <a:rPr lang="fi-FI" sz="1000" kern="1200" dirty="0"/>
            <a:t>-neuvottelujen pitämistä ja toiminnan jalkauttamista kesäksi.</a:t>
          </a:r>
        </a:p>
      </dsp:txBody>
      <dsp:txXfrm>
        <a:off x="2765743" y="2080954"/>
        <a:ext cx="1507048" cy="1004698"/>
      </dsp:txXfrm>
    </dsp:sp>
    <dsp:sp modelId="{A989F58D-1B76-4A76-89AF-EA0663A440CF}">
      <dsp:nvSpPr>
        <dsp:cNvPr id="0" name=""/>
        <dsp:cNvSpPr/>
      </dsp:nvSpPr>
      <dsp:spPr>
        <a:xfrm>
          <a:off x="4523966" y="2080954"/>
          <a:ext cx="2511746" cy="1004698"/>
        </a:xfrm>
        <a:prstGeom prst="chevron">
          <a:avLst/>
        </a:prstGeom>
        <a:solidFill>
          <a:schemeClr val="accent6"/>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marL="0" lvl="0" indent="0" algn="ctr" defTabSz="444500">
            <a:lnSpc>
              <a:spcPct val="90000"/>
            </a:lnSpc>
            <a:spcBef>
              <a:spcPct val="0"/>
            </a:spcBef>
            <a:spcAft>
              <a:spcPct val="35000"/>
            </a:spcAft>
            <a:buNone/>
          </a:pPr>
          <a:r>
            <a:rPr lang="fi-FI" sz="1000" kern="1200" dirty="0"/>
            <a:t>Toukokuussa 2022 saatiin henkilöstö rekrytoitua ja valinnat tehtyä. Valitulla henkilöstöllä oli kesälomat. Tehtiin päätös pilotin jalkauttamisesta syksyllä.</a:t>
          </a:r>
        </a:p>
      </dsp:txBody>
      <dsp:txXfrm>
        <a:off x="5026315" y="2080954"/>
        <a:ext cx="1507048" cy="1004698"/>
      </dsp:txXfrm>
    </dsp:sp>
    <dsp:sp modelId="{A3494DAB-FB31-4E5A-AFC3-DEF9577B9364}">
      <dsp:nvSpPr>
        <dsp:cNvPr id="0" name=""/>
        <dsp:cNvSpPr/>
      </dsp:nvSpPr>
      <dsp:spPr>
        <a:xfrm>
          <a:off x="6784538" y="2080954"/>
          <a:ext cx="2511746" cy="1004698"/>
        </a:xfrm>
        <a:prstGeom prst="chevron">
          <a:avLst/>
        </a:prstGeom>
        <a:solidFill>
          <a:schemeClr val="accent6"/>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marL="0" lvl="0" indent="0" algn="ctr" defTabSz="444500">
            <a:lnSpc>
              <a:spcPct val="90000"/>
            </a:lnSpc>
            <a:spcBef>
              <a:spcPct val="0"/>
            </a:spcBef>
            <a:spcAft>
              <a:spcPct val="35000"/>
            </a:spcAft>
            <a:buNone/>
          </a:pPr>
          <a:r>
            <a:rPr lang="fi-FI" sz="1000" kern="1200" dirty="0"/>
            <a:t>Henkilöstön</a:t>
          </a:r>
          <a:r>
            <a:rPr lang="fi-FI" sz="1000" kern="1200" baseline="0" dirty="0"/>
            <a:t> </a:t>
          </a:r>
          <a:r>
            <a:rPr lang="fi-FI" sz="1000" kern="1200" baseline="0" dirty="0" err="1"/>
            <a:t>yt</a:t>
          </a:r>
          <a:r>
            <a:rPr lang="fi-FI" sz="1000" kern="1200" baseline="0" dirty="0"/>
            <a:t>-neuvottelut saatiin pidettyä kesäkuussa 2022, joka poiki varallaolosopimuksen työstämisen.</a:t>
          </a:r>
          <a:endParaRPr lang="fi-FI" sz="1000" kern="1200" dirty="0"/>
        </a:p>
      </dsp:txBody>
      <dsp:txXfrm>
        <a:off x="7286887" y="2080954"/>
        <a:ext cx="1507048" cy="1004698"/>
      </dsp:txXfrm>
    </dsp:sp>
    <dsp:sp modelId="{DAAC7564-D1D4-4A13-9BEE-06B9A4C1F56A}">
      <dsp:nvSpPr>
        <dsp:cNvPr id="0" name=""/>
        <dsp:cNvSpPr/>
      </dsp:nvSpPr>
      <dsp:spPr>
        <a:xfrm>
          <a:off x="9045110" y="2080954"/>
          <a:ext cx="2511746" cy="1004698"/>
        </a:xfrm>
        <a:prstGeom prst="chevron">
          <a:avLst/>
        </a:prstGeom>
        <a:solidFill>
          <a:schemeClr val="accent6"/>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marL="0" lvl="0" indent="0" algn="ctr" defTabSz="444500">
            <a:lnSpc>
              <a:spcPct val="90000"/>
            </a:lnSpc>
            <a:spcBef>
              <a:spcPct val="0"/>
            </a:spcBef>
            <a:spcAft>
              <a:spcPct val="35000"/>
            </a:spcAft>
            <a:buNone/>
          </a:pPr>
          <a:r>
            <a:rPr lang="fi-FI" sz="1000" kern="1200" dirty="0"/>
            <a:t>Elokuussa</a:t>
          </a:r>
          <a:r>
            <a:rPr lang="fi-FI" sz="1000" kern="1200" baseline="0" dirty="0"/>
            <a:t> 2022 saatiin varallaolosopimus neuvoteltua henkilöstöhallinnon ja järjestöjen edustajien kesken. </a:t>
          </a:r>
          <a:endParaRPr lang="fi-FI" sz="1000" kern="1200" dirty="0"/>
        </a:p>
      </dsp:txBody>
      <dsp:txXfrm>
        <a:off x="9547459" y="2080954"/>
        <a:ext cx="1507048" cy="100469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9279E8-E3FE-45C7-9C80-220D9E33B930}">
      <dsp:nvSpPr>
        <dsp:cNvPr id="0" name=""/>
        <dsp:cNvSpPr/>
      </dsp:nvSpPr>
      <dsp:spPr>
        <a:xfrm>
          <a:off x="2530" y="1766574"/>
          <a:ext cx="3083476" cy="1233390"/>
        </a:xfrm>
        <a:prstGeom prst="chevron">
          <a:avLst/>
        </a:prstGeom>
        <a:solidFill>
          <a:schemeClr val="accent6"/>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66750">
            <a:lnSpc>
              <a:spcPct val="90000"/>
            </a:lnSpc>
            <a:spcBef>
              <a:spcPct val="0"/>
            </a:spcBef>
            <a:spcAft>
              <a:spcPct val="35000"/>
            </a:spcAft>
            <a:buNone/>
          </a:pPr>
          <a:r>
            <a:rPr lang="fi-FI" sz="1500" kern="1200" dirty="0"/>
            <a:t>Syyskuussa 2022 päästiin pilotti jalkauttamaan.</a:t>
          </a:r>
        </a:p>
      </dsp:txBody>
      <dsp:txXfrm>
        <a:off x="619225" y="1766574"/>
        <a:ext cx="1850086" cy="1233390"/>
      </dsp:txXfrm>
    </dsp:sp>
    <dsp:sp modelId="{B1064D65-13FC-46B7-8124-1C552B04216F}">
      <dsp:nvSpPr>
        <dsp:cNvPr id="0" name=""/>
        <dsp:cNvSpPr/>
      </dsp:nvSpPr>
      <dsp:spPr>
        <a:xfrm>
          <a:off x="2777659" y="1766574"/>
          <a:ext cx="3083476" cy="1233390"/>
        </a:xfrm>
        <a:prstGeom prst="chevron">
          <a:avLst/>
        </a:prstGeom>
        <a:solidFill>
          <a:schemeClr val="accent6"/>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66750">
            <a:lnSpc>
              <a:spcPct val="90000"/>
            </a:lnSpc>
            <a:spcBef>
              <a:spcPct val="0"/>
            </a:spcBef>
            <a:spcAft>
              <a:spcPct val="35000"/>
            </a:spcAft>
            <a:buNone/>
          </a:pPr>
          <a:r>
            <a:rPr lang="fi-FI" sz="1500" kern="1200" dirty="0"/>
            <a:t>Lokakuun lopussa 2022 pilotti jouduttiin tauottamaan henkilöstöhaasteiden vuoksi.</a:t>
          </a:r>
        </a:p>
      </dsp:txBody>
      <dsp:txXfrm>
        <a:off x="3394354" y="1766574"/>
        <a:ext cx="1850086" cy="1233390"/>
      </dsp:txXfrm>
    </dsp:sp>
    <dsp:sp modelId="{C9F2BC6D-3A71-4AEA-AD8D-CD683CA1A052}">
      <dsp:nvSpPr>
        <dsp:cNvPr id="0" name=""/>
        <dsp:cNvSpPr/>
      </dsp:nvSpPr>
      <dsp:spPr>
        <a:xfrm>
          <a:off x="5552788" y="1766574"/>
          <a:ext cx="3083476" cy="1233390"/>
        </a:xfrm>
        <a:prstGeom prst="chevron">
          <a:avLst/>
        </a:prstGeom>
        <a:solidFill>
          <a:schemeClr val="accent6"/>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66750">
            <a:lnSpc>
              <a:spcPct val="90000"/>
            </a:lnSpc>
            <a:spcBef>
              <a:spcPct val="0"/>
            </a:spcBef>
            <a:spcAft>
              <a:spcPct val="35000"/>
            </a:spcAft>
            <a:buNone/>
          </a:pPr>
          <a:r>
            <a:rPr lang="fi-FI" sz="1500" kern="1200" dirty="0" err="1"/>
            <a:t>Pilottin</a:t>
          </a:r>
          <a:r>
            <a:rPr lang="fi-FI" sz="1500" kern="1200" dirty="0"/>
            <a:t> on määrä kestää 28.2.2023 asti.</a:t>
          </a:r>
        </a:p>
      </dsp:txBody>
      <dsp:txXfrm>
        <a:off x="6169483" y="1766574"/>
        <a:ext cx="1850086" cy="123339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71E260-115E-459A-BF91-72C4B8485709}">
      <dsp:nvSpPr>
        <dsp:cNvPr id="0" name=""/>
        <dsp:cNvSpPr/>
      </dsp:nvSpPr>
      <dsp:spPr>
        <a:xfrm>
          <a:off x="0" y="519"/>
          <a:ext cx="10744200" cy="1214821"/>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17F91C1-AC7F-462A-92C7-00BBB63AD5C7}">
      <dsp:nvSpPr>
        <dsp:cNvPr id="0" name=""/>
        <dsp:cNvSpPr/>
      </dsp:nvSpPr>
      <dsp:spPr>
        <a:xfrm>
          <a:off x="367483" y="273853"/>
          <a:ext cx="668151" cy="66815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B6572AD-5A05-4ED4-96A7-F74F16D1D936}">
      <dsp:nvSpPr>
        <dsp:cNvPr id="0" name=""/>
        <dsp:cNvSpPr/>
      </dsp:nvSpPr>
      <dsp:spPr>
        <a:xfrm>
          <a:off x="1403118" y="519"/>
          <a:ext cx="9341081" cy="12148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569" tIns="128569" rIns="128569" bIns="128569" numCol="1" spcCol="1270" anchor="ctr" anchorCtr="0">
          <a:noAutofit/>
        </a:bodyPr>
        <a:lstStyle/>
        <a:p>
          <a:pPr marL="0" lvl="0" indent="0" algn="l" defTabSz="977900">
            <a:lnSpc>
              <a:spcPct val="90000"/>
            </a:lnSpc>
            <a:spcBef>
              <a:spcPct val="0"/>
            </a:spcBef>
            <a:spcAft>
              <a:spcPct val="35000"/>
            </a:spcAft>
            <a:buNone/>
          </a:pPr>
          <a:r>
            <a:rPr lang="fi-FI" sz="2200" kern="1200" dirty="0"/>
            <a:t>Asiakkaiden, jotka </a:t>
          </a:r>
          <a:r>
            <a:rPr lang="fi-FI" sz="2200" kern="1200" dirty="0" err="1"/>
            <a:t>yöpartioasiakkaaksi</a:t>
          </a:r>
          <a:r>
            <a:rPr lang="fi-FI" sz="2200" kern="1200" dirty="0"/>
            <a:t> valikoituu, täytyy täyttää palvelulle laaditut kriteerit. </a:t>
          </a:r>
          <a:r>
            <a:rPr lang="fi-FI" sz="2200" kern="1200" dirty="0" err="1"/>
            <a:t>Yöpartioasiakkaaksi</a:t>
          </a:r>
          <a:r>
            <a:rPr lang="fi-FI" sz="2200" kern="1200" dirty="0"/>
            <a:t> eivät sovellu henkilöt, joilla itsellään tai omaisella on päihteiden käyttöä tai aggressiivista käyttäytymistä. </a:t>
          </a:r>
          <a:endParaRPr lang="en-US" sz="2200" kern="1200" dirty="0"/>
        </a:p>
      </dsp:txBody>
      <dsp:txXfrm>
        <a:off x="1403118" y="519"/>
        <a:ext cx="9341081" cy="1214821"/>
      </dsp:txXfrm>
    </dsp:sp>
    <dsp:sp modelId="{A99B733C-A7AC-4906-8A8C-DBF741FC0CF1}">
      <dsp:nvSpPr>
        <dsp:cNvPr id="0" name=""/>
        <dsp:cNvSpPr/>
      </dsp:nvSpPr>
      <dsp:spPr>
        <a:xfrm>
          <a:off x="0" y="1519045"/>
          <a:ext cx="10744200" cy="1214821"/>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9A98FED-BCB6-4F1A-99F2-55C25576F26E}">
      <dsp:nvSpPr>
        <dsp:cNvPr id="0" name=""/>
        <dsp:cNvSpPr/>
      </dsp:nvSpPr>
      <dsp:spPr>
        <a:xfrm>
          <a:off x="367483" y="1792380"/>
          <a:ext cx="668151" cy="66815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949AD43-D219-4A81-9E58-9111AA84923C}">
      <dsp:nvSpPr>
        <dsp:cNvPr id="0" name=""/>
        <dsp:cNvSpPr/>
      </dsp:nvSpPr>
      <dsp:spPr>
        <a:xfrm>
          <a:off x="1403118" y="1519045"/>
          <a:ext cx="9341081" cy="12148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569" tIns="128569" rIns="128569" bIns="128569" numCol="1" spcCol="1270" anchor="ctr" anchorCtr="0">
          <a:noAutofit/>
        </a:bodyPr>
        <a:lstStyle/>
        <a:p>
          <a:pPr marL="0" lvl="0" indent="0" algn="l" defTabSz="977900">
            <a:lnSpc>
              <a:spcPct val="90000"/>
            </a:lnSpc>
            <a:spcBef>
              <a:spcPct val="0"/>
            </a:spcBef>
            <a:spcAft>
              <a:spcPct val="35000"/>
            </a:spcAft>
            <a:buNone/>
          </a:pPr>
          <a:r>
            <a:rPr lang="fi-FI" sz="2200" kern="1200"/>
            <a:t>Kuntiin oltu yhteydessä talviauraukseen liittyen ja osa vastannut että tämä huomioidaan. Kuntien tekniset johtajat / päivystävät talonmiehet ovat yhteyshenkilöitä näissä asioissa. Näistä oltava listaus.</a:t>
          </a:r>
          <a:endParaRPr lang="en-US" sz="2200" kern="1200"/>
        </a:p>
      </dsp:txBody>
      <dsp:txXfrm>
        <a:off x="1403118" y="1519045"/>
        <a:ext cx="9341081" cy="1214821"/>
      </dsp:txXfrm>
    </dsp:sp>
    <dsp:sp modelId="{209F6B47-588E-49E9-BEAF-E85D2E0B94CF}">
      <dsp:nvSpPr>
        <dsp:cNvPr id="0" name=""/>
        <dsp:cNvSpPr/>
      </dsp:nvSpPr>
      <dsp:spPr>
        <a:xfrm>
          <a:off x="0" y="3037571"/>
          <a:ext cx="10744200" cy="1214821"/>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935959B-C85A-4BAB-9BF5-47F5883D1657}">
      <dsp:nvSpPr>
        <dsp:cNvPr id="0" name=""/>
        <dsp:cNvSpPr/>
      </dsp:nvSpPr>
      <dsp:spPr>
        <a:xfrm>
          <a:off x="367483" y="3310906"/>
          <a:ext cx="668151" cy="66815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368EF4E-FF20-4C87-94CF-214197AB22B3}">
      <dsp:nvSpPr>
        <dsp:cNvPr id="0" name=""/>
        <dsp:cNvSpPr/>
      </dsp:nvSpPr>
      <dsp:spPr>
        <a:xfrm>
          <a:off x="1403118" y="3037571"/>
          <a:ext cx="9341081" cy="12148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569" tIns="128569" rIns="128569" bIns="128569" numCol="1" spcCol="1270" anchor="ctr" anchorCtr="0">
          <a:noAutofit/>
        </a:bodyPr>
        <a:lstStyle/>
        <a:p>
          <a:pPr marL="0" lvl="0" indent="0" algn="l" defTabSz="977900">
            <a:lnSpc>
              <a:spcPct val="90000"/>
            </a:lnSpc>
            <a:spcBef>
              <a:spcPct val="0"/>
            </a:spcBef>
            <a:spcAft>
              <a:spcPct val="35000"/>
            </a:spcAft>
            <a:buNone/>
          </a:pPr>
          <a:r>
            <a:rPr lang="fi-FI" sz="2200" kern="1200" dirty="0"/>
            <a:t>Lestijokilaakson kotihoidon sekä kotisairaalan auto on käytettävissä </a:t>
          </a:r>
          <a:r>
            <a:rPr lang="fi-FI" sz="2200" kern="1200" dirty="0" err="1"/>
            <a:t>yöpartiotehtävissä</a:t>
          </a:r>
          <a:r>
            <a:rPr lang="fi-FI" sz="2200" kern="1200" dirty="0"/>
            <a:t>.</a:t>
          </a:r>
          <a:endParaRPr lang="en-US" sz="2200" kern="1200" dirty="0"/>
        </a:p>
      </dsp:txBody>
      <dsp:txXfrm>
        <a:off x="1403118" y="3037571"/>
        <a:ext cx="9341081" cy="121482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00978E-6FCC-4D17-B7FB-5DFF2C3E1CA4}">
      <dsp:nvSpPr>
        <dsp:cNvPr id="0" name=""/>
        <dsp:cNvSpPr/>
      </dsp:nvSpPr>
      <dsp:spPr>
        <a:xfrm rot="10800000">
          <a:off x="2021347" y="836"/>
          <a:ext cx="7151227" cy="880395"/>
        </a:xfrm>
        <a:prstGeom prst="homePlat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8230" tIns="87630" rIns="163576" bIns="87630" numCol="1" spcCol="1270" anchor="ctr" anchorCtr="0">
          <a:noAutofit/>
        </a:bodyPr>
        <a:lstStyle/>
        <a:p>
          <a:pPr marL="0" lvl="0" indent="0" algn="ctr" defTabSz="1022350">
            <a:lnSpc>
              <a:spcPct val="90000"/>
            </a:lnSpc>
            <a:spcBef>
              <a:spcPct val="0"/>
            </a:spcBef>
            <a:spcAft>
              <a:spcPct val="35000"/>
            </a:spcAft>
            <a:buNone/>
          </a:pPr>
          <a:r>
            <a:rPr lang="fi-FI" sz="2300" kern="1200"/>
            <a:t>Kehittämistä jatketaan Soite 2.0 Kotisairaala-osahankkeen loppuraportin pohjalta</a:t>
          </a:r>
        </a:p>
      </dsp:txBody>
      <dsp:txXfrm rot="10800000">
        <a:off x="2241446" y="836"/>
        <a:ext cx="6931128" cy="880395"/>
      </dsp:txXfrm>
    </dsp:sp>
    <dsp:sp modelId="{AE689552-2C41-4B23-AEE2-7A586D4A84F2}">
      <dsp:nvSpPr>
        <dsp:cNvPr id="0" name=""/>
        <dsp:cNvSpPr/>
      </dsp:nvSpPr>
      <dsp:spPr>
        <a:xfrm>
          <a:off x="1581150" y="836"/>
          <a:ext cx="880395" cy="880395"/>
        </a:xfrm>
        <a:prstGeom prst="ellipse">
          <a:avLst/>
        </a:prstGeom>
        <a:blipFill rotWithShape="1">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59ADEF8-CB7A-43EB-B107-51207E0570D8}">
      <dsp:nvSpPr>
        <dsp:cNvPr id="0" name=""/>
        <dsp:cNvSpPr/>
      </dsp:nvSpPr>
      <dsp:spPr>
        <a:xfrm rot="10800000">
          <a:off x="2021347" y="1144036"/>
          <a:ext cx="7151227" cy="880395"/>
        </a:xfrm>
        <a:prstGeom prst="homePlate">
          <a:avLst/>
        </a:prstGeom>
        <a:solidFill>
          <a:schemeClr val="accent5">
            <a:hueOff val="1230468"/>
            <a:satOff val="4400"/>
            <a:lumOff val="-2794"/>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8230" tIns="87630" rIns="163576" bIns="87630" numCol="1" spcCol="1270" anchor="ctr" anchorCtr="0">
          <a:noAutofit/>
        </a:bodyPr>
        <a:lstStyle/>
        <a:p>
          <a:pPr marL="0" lvl="0" indent="0" algn="ctr" defTabSz="1022350">
            <a:lnSpc>
              <a:spcPct val="90000"/>
            </a:lnSpc>
            <a:spcBef>
              <a:spcPct val="0"/>
            </a:spcBef>
            <a:spcAft>
              <a:spcPct val="35000"/>
            </a:spcAft>
            <a:buNone/>
          </a:pPr>
          <a:r>
            <a:rPr lang="fi-FI" sz="2300" kern="1200"/>
            <a:t>Yhteistyö ikääntyneiden kuntoutuksen ja kotihoidon kanssa</a:t>
          </a:r>
        </a:p>
      </dsp:txBody>
      <dsp:txXfrm rot="10800000">
        <a:off x="2241446" y="1144036"/>
        <a:ext cx="6931128" cy="880395"/>
      </dsp:txXfrm>
    </dsp:sp>
    <dsp:sp modelId="{F1D76927-9235-483C-9048-4B1A1C2F7E3A}">
      <dsp:nvSpPr>
        <dsp:cNvPr id="0" name=""/>
        <dsp:cNvSpPr/>
      </dsp:nvSpPr>
      <dsp:spPr>
        <a:xfrm>
          <a:off x="1581150" y="1144036"/>
          <a:ext cx="880395" cy="880395"/>
        </a:xfrm>
        <a:prstGeom prst="ellipse">
          <a:avLst/>
        </a:prstGeom>
        <a:blipFill rotWithShape="1">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5A4F43-5D3D-4294-BE9C-7E2CEB6B04DD}">
      <dsp:nvSpPr>
        <dsp:cNvPr id="0" name=""/>
        <dsp:cNvSpPr/>
      </dsp:nvSpPr>
      <dsp:spPr>
        <a:xfrm rot="10800000">
          <a:off x="2021347" y="2287236"/>
          <a:ext cx="7151227" cy="880395"/>
        </a:xfrm>
        <a:prstGeom prst="homePlate">
          <a:avLst/>
        </a:prstGeom>
        <a:solidFill>
          <a:schemeClr val="accent5">
            <a:hueOff val="2460936"/>
            <a:satOff val="8801"/>
            <a:lumOff val="-5588"/>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8230" tIns="87630" rIns="163576" bIns="87630" numCol="1" spcCol="1270" anchor="ctr" anchorCtr="0">
          <a:noAutofit/>
        </a:bodyPr>
        <a:lstStyle/>
        <a:p>
          <a:pPr marL="0" lvl="0" indent="0" algn="ctr" defTabSz="1022350">
            <a:lnSpc>
              <a:spcPct val="90000"/>
            </a:lnSpc>
            <a:spcBef>
              <a:spcPct val="0"/>
            </a:spcBef>
            <a:spcAft>
              <a:spcPct val="35000"/>
            </a:spcAft>
            <a:buNone/>
          </a:pPr>
          <a:r>
            <a:rPr lang="fi-FI" sz="2300" kern="1200"/>
            <a:t>Yhteneväiset kuntoutussuunnitelmarungot tehostetun kotikuntoutuksen asiakkailla Soiten alueella</a:t>
          </a:r>
        </a:p>
      </dsp:txBody>
      <dsp:txXfrm rot="10800000">
        <a:off x="2241446" y="2287236"/>
        <a:ext cx="6931128" cy="880395"/>
      </dsp:txXfrm>
    </dsp:sp>
    <dsp:sp modelId="{5547580E-1FC1-4C72-A2FD-6496FC1B8FC7}">
      <dsp:nvSpPr>
        <dsp:cNvPr id="0" name=""/>
        <dsp:cNvSpPr/>
      </dsp:nvSpPr>
      <dsp:spPr>
        <a:xfrm>
          <a:off x="1581150" y="2287236"/>
          <a:ext cx="880395" cy="880395"/>
        </a:xfrm>
        <a:prstGeom prst="ellipse">
          <a:avLst/>
        </a:prstGeom>
        <a:blipFill rotWithShape="1">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4D9669F-CE8D-4611-BEB3-5255416A8796}">
      <dsp:nvSpPr>
        <dsp:cNvPr id="0" name=""/>
        <dsp:cNvSpPr/>
      </dsp:nvSpPr>
      <dsp:spPr>
        <a:xfrm rot="10800000">
          <a:off x="2021347" y="3430436"/>
          <a:ext cx="7151227" cy="880395"/>
        </a:xfrm>
        <a:prstGeom prst="homePlate">
          <a:avLst/>
        </a:prstGeom>
        <a:solidFill>
          <a:schemeClr val="accent5">
            <a:hueOff val="3691404"/>
            <a:satOff val="13201"/>
            <a:lumOff val="-8382"/>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8230" tIns="87630" rIns="163576" bIns="87630" numCol="1" spcCol="1270" anchor="ctr" anchorCtr="0">
          <a:noAutofit/>
        </a:bodyPr>
        <a:lstStyle/>
        <a:p>
          <a:pPr marL="0" lvl="0" indent="0" algn="ctr" defTabSz="1022350">
            <a:lnSpc>
              <a:spcPct val="90000"/>
            </a:lnSpc>
            <a:spcBef>
              <a:spcPct val="0"/>
            </a:spcBef>
            <a:spcAft>
              <a:spcPct val="35000"/>
            </a:spcAft>
            <a:buNone/>
          </a:pPr>
          <a:r>
            <a:rPr lang="fi-FI" sz="2300" kern="1200"/>
            <a:t>Yhteneväiset käytännöt siitä, miten avunpyynnöt tehdään ja miten tieto kulkee eri yksiköiden välillä</a:t>
          </a:r>
        </a:p>
      </dsp:txBody>
      <dsp:txXfrm rot="10800000">
        <a:off x="2241446" y="3430436"/>
        <a:ext cx="6931128" cy="880395"/>
      </dsp:txXfrm>
    </dsp:sp>
    <dsp:sp modelId="{86BC8E46-41F6-455C-81C1-168F7F88CECB}">
      <dsp:nvSpPr>
        <dsp:cNvPr id="0" name=""/>
        <dsp:cNvSpPr/>
      </dsp:nvSpPr>
      <dsp:spPr>
        <a:xfrm>
          <a:off x="1581150" y="3430436"/>
          <a:ext cx="880395" cy="880395"/>
        </a:xfrm>
        <a:prstGeom prst="ellipse">
          <a:avLst/>
        </a:prstGeom>
        <a:blipFill rotWithShape="1">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218732F-34A5-449E-B8D4-5D4848FA5044}">
      <dsp:nvSpPr>
        <dsp:cNvPr id="0" name=""/>
        <dsp:cNvSpPr/>
      </dsp:nvSpPr>
      <dsp:spPr>
        <a:xfrm rot="10800000">
          <a:off x="2021347" y="4573637"/>
          <a:ext cx="7151227" cy="880395"/>
        </a:xfrm>
        <a:prstGeom prst="homePlate">
          <a:avLst/>
        </a:prstGeom>
        <a:solidFill>
          <a:schemeClr val="accent5">
            <a:hueOff val="4921871"/>
            <a:satOff val="17601"/>
            <a:lumOff val="-11176"/>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8230" tIns="87630" rIns="163576" bIns="87630" numCol="1" spcCol="1270" anchor="ctr" anchorCtr="0">
          <a:noAutofit/>
        </a:bodyPr>
        <a:lstStyle/>
        <a:p>
          <a:pPr marL="0" lvl="0" indent="0" algn="ctr" defTabSz="1022350">
            <a:lnSpc>
              <a:spcPct val="90000"/>
            </a:lnSpc>
            <a:spcBef>
              <a:spcPct val="0"/>
            </a:spcBef>
            <a:spcAft>
              <a:spcPct val="35000"/>
            </a:spcAft>
            <a:buNone/>
          </a:pPr>
          <a:r>
            <a:rPr lang="fi-FI" sz="2300" kern="1200"/>
            <a:t>RAI-mittariston käyttöönotto ja koulutukset</a:t>
          </a:r>
        </a:p>
      </dsp:txBody>
      <dsp:txXfrm rot="10800000">
        <a:off x="2241446" y="4573637"/>
        <a:ext cx="6931128" cy="880395"/>
      </dsp:txXfrm>
    </dsp:sp>
    <dsp:sp modelId="{5223D32A-4161-4C40-9F77-2F67AC8284E8}">
      <dsp:nvSpPr>
        <dsp:cNvPr id="0" name=""/>
        <dsp:cNvSpPr/>
      </dsp:nvSpPr>
      <dsp:spPr>
        <a:xfrm>
          <a:off x="1581150" y="4573637"/>
          <a:ext cx="880395" cy="880395"/>
        </a:xfrm>
        <a:prstGeom prst="ellipse">
          <a:avLst/>
        </a:prstGeom>
        <a:blipFill rotWithShape="1">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449F49-B7E2-4B11-95A3-B62520549CBE}">
      <dsp:nvSpPr>
        <dsp:cNvPr id="0" name=""/>
        <dsp:cNvSpPr/>
      </dsp:nvSpPr>
      <dsp:spPr>
        <a:xfrm rot="10800000">
          <a:off x="2155693" y="585"/>
          <a:ext cx="7151227" cy="1417779"/>
        </a:xfrm>
        <a:prstGeom prst="homePlate">
          <a:avLst/>
        </a:prstGeom>
        <a:solidFill>
          <a:schemeClr val="accent6">
            <a:shade val="8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25202" tIns="83820" rIns="156464" bIns="83820" numCol="1" spcCol="1270" anchor="ctr" anchorCtr="0">
          <a:noAutofit/>
        </a:bodyPr>
        <a:lstStyle/>
        <a:p>
          <a:pPr marL="0" lvl="0" indent="0" algn="ctr" defTabSz="977900">
            <a:lnSpc>
              <a:spcPct val="90000"/>
            </a:lnSpc>
            <a:spcBef>
              <a:spcPct val="0"/>
            </a:spcBef>
            <a:spcAft>
              <a:spcPct val="35000"/>
            </a:spcAft>
            <a:buNone/>
          </a:pPr>
          <a:r>
            <a:rPr lang="fi-FI" sz="2200" kern="1200"/>
            <a:t>Etäkuntoutuksen hyödyntäminen kuntoutusasiakkailla ja saattohoitopotilailla </a:t>
          </a:r>
        </a:p>
      </dsp:txBody>
      <dsp:txXfrm rot="10800000">
        <a:off x="2510138" y="585"/>
        <a:ext cx="6796782" cy="1417779"/>
      </dsp:txXfrm>
    </dsp:sp>
    <dsp:sp modelId="{2369DD9B-6D7F-47AD-821A-6C6EB8805213}">
      <dsp:nvSpPr>
        <dsp:cNvPr id="0" name=""/>
        <dsp:cNvSpPr/>
      </dsp:nvSpPr>
      <dsp:spPr>
        <a:xfrm>
          <a:off x="1446803" y="585"/>
          <a:ext cx="1417779" cy="1417779"/>
        </a:xfrm>
        <a:prstGeom prst="ellipse">
          <a:avLst/>
        </a:prstGeom>
        <a:blipFill rotWithShape="1">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38B316B-8085-4607-B095-56AF040036E4}">
      <dsp:nvSpPr>
        <dsp:cNvPr id="0" name=""/>
        <dsp:cNvSpPr/>
      </dsp:nvSpPr>
      <dsp:spPr>
        <a:xfrm rot="10800000">
          <a:off x="2155693" y="1841583"/>
          <a:ext cx="7151227" cy="1417779"/>
        </a:xfrm>
        <a:prstGeom prst="homePlate">
          <a:avLst/>
        </a:prstGeom>
        <a:solidFill>
          <a:schemeClr val="accent6">
            <a:shade val="80000"/>
            <a:hueOff val="132210"/>
            <a:satOff val="-3780"/>
            <a:lumOff val="13041"/>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25202" tIns="83820" rIns="156464" bIns="83820" numCol="1" spcCol="1270" anchor="ctr" anchorCtr="0">
          <a:noAutofit/>
        </a:bodyPr>
        <a:lstStyle/>
        <a:p>
          <a:pPr marL="0" lvl="0" indent="0" algn="ctr" defTabSz="977900">
            <a:lnSpc>
              <a:spcPct val="90000"/>
            </a:lnSpc>
            <a:spcBef>
              <a:spcPct val="0"/>
            </a:spcBef>
            <a:spcAft>
              <a:spcPct val="35000"/>
            </a:spcAft>
            <a:buNone/>
          </a:pPr>
          <a:r>
            <a:rPr lang="fi-FI" sz="2200" kern="1200"/>
            <a:t>Omahoitajamallin käyttöönotto</a:t>
          </a:r>
        </a:p>
      </dsp:txBody>
      <dsp:txXfrm rot="10800000">
        <a:off x="2510138" y="1841583"/>
        <a:ext cx="6796782" cy="1417779"/>
      </dsp:txXfrm>
    </dsp:sp>
    <dsp:sp modelId="{233F1DAF-0292-4566-9B99-B086E27F44F2}">
      <dsp:nvSpPr>
        <dsp:cNvPr id="0" name=""/>
        <dsp:cNvSpPr/>
      </dsp:nvSpPr>
      <dsp:spPr>
        <a:xfrm>
          <a:off x="1446803" y="1841583"/>
          <a:ext cx="1417779" cy="1417779"/>
        </a:xfrm>
        <a:prstGeom prst="ellipse">
          <a:avLst/>
        </a:prstGeom>
        <a:blipFill rotWithShape="1">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7306436-1238-4A8E-8716-FC96727BA19B}">
      <dsp:nvSpPr>
        <dsp:cNvPr id="0" name=""/>
        <dsp:cNvSpPr/>
      </dsp:nvSpPr>
      <dsp:spPr>
        <a:xfrm rot="10800000">
          <a:off x="2155693" y="3682580"/>
          <a:ext cx="7151227" cy="1417779"/>
        </a:xfrm>
        <a:prstGeom prst="homePlate">
          <a:avLst/>
        </a:prstGeom>
        <a:solidFill>
          <a:schemeClr val="accent6">
            <a:shade val="80000"/>
            <a:hueOff val="264421"/>
            <a:satOff val="-7560"/>
            <a:lumOff val="26081"/>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25202" tIns="83820" rIns="156464" bIns="83820" numCol="1" spcCol="1270" anchor="ctr" anchorCtr="0">
          <a:noAutofit/>
        </a:bodyPr>
        <a:lstStyle/>
        <a:p>
          <a:pPr marL="0" lvl="0" indent="0" algn="ctr" defTabSz="977900">
            <a:lnSpc>
              <a:spcPct val="90000"/>
            </a:lnSpc>
            <a:spcBef>
              <a:spcPct val="0"/>
            </a:spcBef>
            <a:spcAft>
              <a:spcPct val="35000"/>
            </a:spcAft>
            <a:buNone/>
          </a:pPr>
          <a:r>
            <a:rPr lang="fi-FI" sz="2200" kern="1200" dirty="0"/>
            <a:t>Huomioidaan Sote-</a:t>
          </a:r>
          <a:r>
            <a:rPr lang="fi-FI" sz="2200" kern="1200" dirty="0" err="1"/>
            <a:t>tiken</a:t>
          </a:r>
          <a:r>
            <a:rPr lang="fi-FI" sz="2200" kern="1200" dirty="0"/>
            <a:t> tuomat tulevat mahdolliset muutokset. (Eivät nyt ajankohtaisia, mutta tiedostetaan, että jatkossa saattaa tuoda muutoksia toimintaan.)</a:t>
          </a:r>
        </a:p>
      </dsp:txBody>
      <dsp:txXfrm rot="10800000">
        <a:off x="2510138" y="3682580"/>
        <a:ext cx="6796782" cy="1417779"/>
      </dsp:txXfrm>
    </dsp:sp>
    <dsp:sp modelId="{2A3A5146-FE64-49AB-927B-9CE0FC056F6C}">
      <dsp:nvSpPr>
        <dsp:cNvPr id="0" name=""/>
        <dsp:cNvSpPr/>
      </dsp:nvSpPr>
      <dsp:spPr>
        <a:xfrm>
          <a:off x="1446803" y="3682580"/>
          <a:ext cx="1417779" cy="1417779"/>
        </a:xfrm>
        <a:prstGeom prst="ellipse">
          <a:avLst/>
        </a:prstGeom>
        <a:blipFill rotWithShape="1">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6AC2E1-1F3E-4B51-A305-6A36FDD5ED09}">
      <dsp:nvSpPr>
        <dsp:cNvPr id="0" name=""/>
        <dsp:cNvSpPr/>
      </dsp:nvSpPr>
      <dsp:spPr>
        <a:xfrm>
          <a:off x="31005" y="141286"/>
          <a:ext cx="10691713" cy="1557120"/>
        </a:xfrm>
        <a:prstGeom prst="rightArrow">
          <a:avLst>
            <a:gd name="adj1" fmla="val 50000"/>
            <a:gd name="adj2" fmla="val 5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254000" bIns="247193" numCol="1" spcCol="1270" anchor="ctr" anchorCtr="0">
          <a:noAutofit/>
        </a:bodyPr>
        <a:lstStyle/>
        <a:p>
          <a:pPr marL="0" lvl="0" indent="0" algn="l" defTabSz="933450">
            <a:lnSpc>
              <a:spcPct val="90000"/>
            </a:lnSpc>
            <a:spcBef>
              <a:spcPct val="0"/>
            </a:spcBef>
            <a:spcAft>
              <a:spcPct val="35000"/>
            </a:spcAft>
            <a:buNone/>
          </a:pPr>
          <a:r>
            <a:rPr lang="fi-FI" sz="2100" kern="1200" dirty="0"/>
            <a:t>Kuntoutussuunnitelma</a:t>
          </a:r>
        </a:p>
      </dsp:txBody>
      <dsp:txXfrm>
        <a:off x="31005" y="530566"/>
        <a:ext cx="10302433" cy="778560"/>
      </dsp:txXfrm>
    </dsp:sp>
    <dsp:sp modelId="{670B4EE4-CD8D-4E08-8A8F-123D902487A9}">
      <dsp:nvSpPr>
        <dsp:cNvPr id="0" name=""/>
        <dsp:cNvSpPr/>
      </dsp:nvSpPr>
      <dsp:spPr>
        <a:xfrm>
          <a:off x="31005" y="1342051"/>
          <a:ext cx="3293047" cy="2999587"/>
        </a:xfrm>
        <a:prstGeom prst="rect">
          <a:avLst/>
        </a:prstGeom>
        <a:solidFill>
          <a:schemeClr val="lt1">
            <a:hueOff val="0"/>
            <a:satOff val="0"/>
            <a:lumOff val="0"/>
            <a:alphaOff val="0"/>
          </a:schemeClr>
        </a:solidFill>
        <a:ln w="127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fi-FI" sz="1800" b="1" u="sng" kern="1200" dirty="0"/>
            <a:t>Lähettävä yksikkö</a:t>
          </a:r>
          <a:endParaRPr lang="fi-FI" sz="1800" kern="1200" dirty="0"/>
        </a:p>
        <a:p>
          <a:pPr marL="0" lvl="0" indent="0" algn="l" defTabSz="800100">
            <a:lnSpc>
              <a:spcPct val="90000"/>
            </a:lnSpc>
            <a:spcBef>
              <a:spcPct val="0"/>
            </a:spcBef>
            <a:spcAft>
              <a:spcPct val="35000"/>
            </a:spcAft>
            <a:buNone/>
          </a:pPr>
          <a:r>
            <a:rPr lang="fi-FI" sz="1800" kern="1200" dirty="0"/>
            <a:t>- valmistellaan alustava kuntoutussuunnitelma</a:t>
          </a:r>
        </a:p>
        <a:p>
          <a:pPr marL="0" lvl="0" indent="0" algn="l" defTabSz="800100">
            <a:lnSpc>
              <a:spcPct val="90000"/>
            </a:lnSpc>
            <a:spcBef>
              <a:spcPct val="0"/>
            </a:spcBef>
            <a:spcAft>
              <a:spcPct val="35000"/>
            </a:spcAft>
            <a:buNone/>
          </a:pPr>
          <a:r>
            <a:rPr lang="fi-FI" sz="1800" kern="1200" dirty="0"/>
            <a:t>- Arvioidaan kuntoutuksen tarve ja intensiteetti sekä alustavat asiakaslähtöiset kuntoutustavoitteet</a:t>
          </a:r>
        </a:p>
      </dsp:txBody>
      <dsp:txXfrm>
        <a:off x="31005" y="1342051"/>
        <a:ext cx="3293047" cy="2999587"/>
      </dsp:txXfrm>
    </dsp:sp>
    <dsp:sp modelId="{EA265B72-E15E-4BB3-B7A6-EC72044B1F21}">
      <dsp:nvSpPr>
        <dsp:cNvPr id="0" name=""/>
        <dsp:cNvSpPr/>
      </dsp:nvSpPr>
      <dsp:spPr>
        <a:xfrm>
          <a:off x="3324053" y="660326"/>
          <a:ext cx="7398665" cy="1557120"/>
        </a:xfrm>
        <a:prstGeom prst="rightArrow">
          <a:avLst>
            <a:gd name="adj1" fmla="val 50000"/>
            <a:gd name="adj2" fmla="val 5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254000" bIns="247193" numCol="1" spcCol="1270" anchor="ctr" anchorCtr="0">
          <a:noAutofit/>
        </a:bodyPr>
        <a:lstStyle/>
        <a:p>
          <a:pPr marL="0" lvl="0" indent="0" algn="l" defTabSz="933450">
            <a:lnSpc>
              <a:spcPct val="90000"/>
            </a:lnSpc>
            <a:spcBef>
              <a:spcPct val="0"/>
            </a:spcBef>
            <a:spcAft>
              <a:spcPct val="35000"/>
            </a:spcAft>
            <a:buNone/>
          </a:pPr>
          <a:r>
            <a:rPr lang="fi-FI" sz="2100" kern="1200" dirty="0"/>
            <a:t>Kuntoutussuunnitelman päivittäminen</a:t>
          </a:r>
        </a:p>
      </dsp:txBody>
      <dsp:txXfrm>
        <a:off x="3324053" y="1049606"/>
        <a:ext cx="7009385" cy="778560"/>
      </dsp:txXfrm>
    </dsp:sp>
    <dsp:sp modelId="{01518EC4-9D3E-4A92-8894-FDAF62C3B654}">
      <dsp:nvSpPr>
        <dsp:cNvPr id="0" name=""/>
        <dsp:cNvSpPr/>
      </dsp:nvSpPr>
      <dsp:spPr>
        <a:xfrm>
          <a:off x="3303043" y="1586839"/>
          <a:ext cx="3293047" cy="3737246"/>
        </a:xfrm>
        <a:prstGeom prst="rect">
          <a:avLst/>
        </a:prstGeom>
        <a:solidFill>
          <a:schemeClr val="lt1">
            <a:hueOff val="0"/>
            <a:satOff val="0"/>
            <a:lumOff val="0"/>
            <a:alphaOff val="0"/>
          </a:schemeClr>
        </a:solidFill>
        <a:ln w="127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fi-FI" sz="1800" b="1" u="sng" kern="1200" dirty="0"/>
            <a:t>Kotisairaala</a:t>
          </a:r>
          <a:r>
            <a:rPr lang="fi-FI" sz="1800" b="1" kern="1200" dirty="0"/>
            <a:t> </a:t>
          </a:r>
          <a:endParaRPr lang="fi-FI" sz="1800" kern="1200" dirty="0"/>
        </a:p>
        <a:p>
          <a:pPr marL="0" lvl="0" indent="0" algn="l" defTabSz="622300">
            <a:lnSpc>
              <a:spcPct val="90000"/>
            </a:lnSpc>
            <a:spcBef>
              <a:spcPct val="0"/>
            </a:spcBef>
            <a:spcAft>
              <a:spcPct val="35000"/>
            </a:spcAft>
            <a:buNone/>
          </a:pPr>
          <a:r>
            <a:rPr lang="fi-FI" sz="1400" kern="1200" dirty="0"/>
            <a:t>- ottaa yhteyden kuntohoitajaan/ fysioterapeuttiin</a:t>
          </a:r>
        </a:p>
        <a:p>
          <a:pPr marL="0" lvl="0" indent="0" algn="l" defTabSz="622300">
            <a:lnSpc>
              <a:spcPct val="90000"/>
            </a:lnSpc>
            <a:spcBef>
              <a:spcPct val="0"/>
            </a:spcBef>
            <a:spcAft>
              <a:spcPct val="35000"/>
            </a:spcAft>
            <a:buNone/>
          </a:pPr>
          <a:r>
            <a:rPr lang="fi-FI" sz="1400" kern="1200" dirty="0"/>
            <a:t>-&gt; yhteinen ensikäynti tarvittaessa</a:t>
          </a:r>
        </a:p>
        <a:p>
          <a:pPr marL="0" lvl="0" indent="0" algn="l" defTabSz="622300">
            <a:lnSpc>
              <a:spcPct val="90000"/>
            </a:lnSpc>
            <a:spcBef>
              <a:spcPct val="0"/>
            </a:spcBef>
            <a:spcAft>
              <a:spcPct val="35000"/>
            </a:spcAft>
            <a:buNone/>
          </a:pPr>
          <a:r>
            <a:rPr lang="fi-FI" sz="1400" kern="1200" dirty="0"/>
            <a:t>- Määritellään omahoitaja</a:t>
          </a:r>
        </a:p>
        <a:p>
          <a:pPr marL="0" lvl="0" indent="0" algn="l" defTabSz="622300">
            <a:lnSpc>
              <a:spcPct val="90000"/>
            </a:lnSpc>
            <a:spcBef>
              <a:spcPct val="0"/>
            </a:spcBef>
            <a:spcAft>
              <a:spcPct val="35000"/>
            </a:spcAft>
            <a:buNone/>
          </a:pPr>
          <a:r>
            <a:rPr lang="fi-FI" sz="1400" kern="1200" dirty="0"/>
            <a:t>- Tehdään ensimmäisen viikon aikana RAI </a:t>
          </a:r>
          <a:r>
            <a:rPr lang="fi-FI" sz="1400" kern="1200" dirty="0" err="1"/>
            <a:t>screener</a:t>
          </a:r>
          <a:r>
            <a:rPr lang="fi-FI" sz="1400" kern="1200" dirty="0"/>
            <a:t> + toimintakykytestit (Puristusvoima, SPPB, GDS15, </a:t>
          </a:r>
          <a:r>
            <a:rPr lang="fi-FI" sz="1400" kern="1200" dirty="0" err="1"/>
            <a:t>Whodas</a:t>
          </a:r>
          <a:r>
            <a:rPr lang="fi-FI" sz="1400" kern="1200" dirty="0"/>
            <a:t> 2.0 12 kysymyksen versio)</a:t>
          </a:r>
        </a:p>
        <a:p>
          <a:pPr marL="0" lvl="0" indent="0" algn="l" defTabSz="622300">
            <a:lnSpc>
              <a:spcPct val="90000"/>
            </a:lnSpc>
            <a:spcBef>
              <a:spcPct val="0"/>
            </a:spcBef>
            <a:spcAft>
              <a:spcPct val="35000"/>
            </a:spcAft>
            <a:buNone/>
          </a:pPr>
          <a:r>
            <a:rPr lang="fi-FI" sz="1400" kern="1200" dirty="0"/>
            <a:t>- Tarvittaessa arvioidaan muiden mittareiden tarve (esim. MNA,MMSE BERG)</a:t>
          </a:r>
        </a:p>
        <a:p>
          <a:pPr marL="0" lvl="0" indent="0" algn="l" defTabSz="622300">
            <a:lnSpc>
              <a:spcPct val="90000"/>
            </a:lnSpc>
            <a:spcBef>
              <a:spcPct val="0"/>
            </a:spcBef>
            <a:spcAft>
              <a:spcPct val="35000"/>
            </a:spcAft>
            <a:buNone/>
          </a:pPr>
          <a:r>
            <a:rPr lang="fi-FI" sz="1400" kern="1200" dirty="0"/>
            <a:t>- Omahoitaja + </a:t>
          </a:r>
          <a:r>
            <a:rPr lang="fi-FI" sz="1400" kern="1200" dirty="0" err="1"/>
            <a:t>kh</a:t>
          </a:r>
          <a:r>
            <a:rPr lang="fi-FI" sz="1400" kern="1200" dirty="0"/>
            <a:t>/</a:t>
          </a:r>
          <a:r>
            <a:rPr lang="fi-FI" sz="1400" kern="1200" dirty="0" err="1"/>
            <a:t>ft</a:t>
          </a:r>
          <a:r>
            <a:rPr lang="fi-FI" sz="1400" kern="1200" dirty="0"/>
            <a:t> tekee kuntoutussuunnitelman </a:t>
          </a:r>
          <a:r>
            <a:rPr lang="fi-FI" sz="1400" kern="1200" dirty="0" err="1"/>
            <a:t>Lifecareen</a:t>
          </a:r>
          <a:r>
            <a:rPr lang="fi-FI" sz="1400" kern="1200" dirty="0"/>
            <a:t>, käyttää apuna toimintakykytestejä ja </a:t>
          </a:r>
          <a:r>
            <a:rPr lang="fi-FI" sz="1400" kern="1200" dirty="0" err="1"/>
            <a:t>RAI:ta</a:t>
          </a:r>
          <a:r>
            <a:rPr lang="fi-FI" sz="1400" kern="1200" dirty="0"/>
            <a:t> sekä huolehtii, että tavoitteet on asiakaslähtöisiä. -&gt; luodaan uuteen </a:t>
          </a:r>
          <a:r>
            <a:rPr lang="fi-FI" sz="1400" kern="1200" dirty="0" err="1"/>
            <a:t>Lifecareen</a:t>
          </a:r>
          <a:r>
            <a:rPr lang="fi-FI" sz="1400" kern="1200" dirty="0"/>
            <a:t> mallipohja, jota voi hyödyntää</a:t>
          </a:r>
        </a:p>
      </dsp:txBody>
      <dsp:txXfrm>
        <a:off x="3303043" y="1586839"/>
        <a:ext cx="3293047" cy="3737246"/>
      </dsp:txXfrm>
    </dsp:sp>
    <dsp:sp modelId="{06FAB42F-EDB5-4857-B826-89C0C417AE79}">
      <dsp:nvSpPr>
        <dsp:cNvPr id="0" name=""/>
        <dsp:cNvSpPr/>
      </dsp:nvSpPr>
      <dsp:spPr>
        <a:xfrm>
          <a:off x="6617101" y="1179367"/>
          <a:ext cx="4105617" cy="1557120"/>
        </a:xfrm>
        <a:prstGeom prst="rightArrow">
          <a:avLst>
            <a:gd name="adj1" fmla="val 50000"/>
            <a:gd name="adj2" fmla="val 5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254000" bIns="247193" numCol="1" spcCol="1270" anchor="ctr" anchorCtr="0">
          <a:noAutofit/>
        </a:bodyPr>
        <a:lstStyle/>
        <a:p>
          <a:pPr marL="0" lvl="0" indent="0" algn="l" defTabSz="933450">
            <a:lnSpc>
              <a:spcPct val="90000"/>
            </a:lnSpc>
            <a:spcBef>
              <a:spcPct val="0"/>
            </a:spcBef>
            <a:spcAft>
              <a:spcPct val="35000"/>
            </a:spcAft>
            <a:buNone/>
          </a:pPr>
          <a:r>
            <a:rPr lang="fi-FI" sz="2100" kern="1200" dirty="0"/>
            <a:t>Kuntoutussuunnitelman jatkot</a:t>
          </a:r>
        </a:p>
      </dsp:txBody>
      <dsp:txXfrm>
        <a:off x="6617101" y="1568647"/>
        <a:ext cx="3716337" cy="778560"/>
      </dsp:txXfrm>
    </dsp:sp>
    <dsp:sp modelId="{C175CBFD-321E-489E-A5A1-C2BB48C6CBC2}">
      <dsp:nvSpPr>
        <dsp:cNvPr id="0" name=""/>
        <dsp:cNvSpPr/>
      </dsp:nvSpPr>
      <dsp:spPr>
        <a:xfrm>
          <a:off x="6617101" y="2307776"/>
          <a:ext cx="3293047" cy="3100399"/>
        </a:xfrm>
        <a:prstGeom prst="rect">
          <a:avLst/>
        </a:prstGeom>
        <a:solidFill>
          <a:schemeClr val="lt1">
            <a:hueOff val="0"/>
            <a:satOff val="0"/>
            <a:lumOff val="0"/>
            <a:alphaOff val="0"/>
          </a:schemeClr>
        </a:solidFill>
        <a:ln w="127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fi-FI" sz="1600" b="1" u="sng" kern="1200" dirty="0"/>
            <a:t>2-4 viikon kuntoutusjakson lopussa</a:t>
          </a:r>
          <a:endParaRPr lang="fi-FI" sz="1600" kern="1200" dirty="0"/>
        </a:p>
        <a:p>
          <a:pPr marL="0" lvl="0" indent="0" algn="l" defTabSz="711200">
            <a:lnSpc>
              <a:spcPct val="90000"/>
            </a:lnSpc>
            <a:spcBef>
              <a:spcPct val="0"/>
            </a:spcBef>
            <a:spcAft>
              <a:spcPct val="35000"/>
            </a:spcAft>
            <a:buNone/>
          </a:pPr>
          <a:r>
            <a:rPr lang="fi-FI" sz="1600" kern="1200" dirty="0"/>
            <a:t>- Tehdään loppuarvio kuntoutusjaksosta</a:t>
          </a:r>
        </a:p>
        <a:p>
          <a:pPr marL="0" lvl="0" indent="0" algn="l" defTabSz="711200">
            <a:lnSpc>
              <a:spcPct val="90000"/>
            </a:lnSpc>
            <a:spcBef>
              <a:spcPct val="0"/>
            </a:spcBef>
            <a:spcAft>
              <a:spcPct val="35000"/>
            </a:spcAft>
            <a:buNone/>
          </a:pPr>
          <a:r>
            <a:rPr lang="fi-FI" sz="1600" kern="1200" dirty="0"/>
            <a:t>- RAI </a:t>
          </a:r>
          <a:r>
            <a:rPr lang="fi-FI" sz="1600" kern="1200" dirty="0" err="1"/>
            <a:t>Screener</a:t>
          </a:r>
          <a:r>
            <a:rPr lang="fi-FI" sz="1600" kern="1200" dirty="0"/>
            <a:t> + muut tarvittavat toimintakykytestit, millä mitataan kuntoutumisen edistymistä.</a:t>
          </a:r>
        </a:p>
        <a:p>
          <a:pPr marL="0" lvl="0" indent="0" algn="l" defTabSz="711200">
            <a:lnSpc>
              <a:spcPct val="90000"/>
            </a:lnSpc>
            <a:spcBef>
              <a:spcPct val="0"/>
            </a:spcBef>
            <a:spcAft>
              <a:spcPct val="35000"/>
            </a:spcAft>
            <a:buNone/>
          </a:pPr>
          <a:r>
            <a:rPr lang="fi-FI" sz="1600" kern="1200" dirty="0"/>
            <a:t>- Jos tarvetta säännölliselle kotihoidolle ajoissa yhteys optimointiin käyntien järjestämiseksi.</a:t>
          </a:r>
        </a:p>
        <a:p>
          <a:pPr marL="0" lvl="0" indent="0" algn="l" defTabSz="711200">
            <a:lnSpc>
              <a:spcPct val="90000"/>
            </a:lnSpc>
            <a:spcBef>
              <a:spcPct val="0"/>
            </a:spcBef>
            <a:spcAft>
              <a:spcPct val="35000"/>
            </a:spcAft>
            <a:buNone/>
          </a:pPr>
          <a:r>
            <a:rPr lang="fi-FI" sz="1600" kern="1200" dirty="0"/>
            <a:t>- Jos tarvetta jatkokuntoutukselle avopuolella, tarvittavat järjestelyt sitä varten. </a:t>
          </a:r>
        </a:p>
      </dsp:txBody>
      <dsp:txXfrm>
        <a:off x="6617101" y="2307776"/>
        <a:ext cx="3293047" cy="3100399"/>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9EDF97-1690-4731-A553-8728B1269B49}">
      <dsp:nvSpPr>
        <dsp:cNvPr id="0" name=""/>
        <dsp:cNvSpPr/>
      </dsp:nvSpPr>
      <dsp:spPr>
        <a:xfrm>
          <a:off x="2546393" y="-36810"/>
          <a:ext cx="5822261" cy="5822261"/>
        </a:xfrm>
        <a:prstGeom prst="circularArrow">
          <a:avLst>
            <a:gd name="adj1" fmla="val 5544"/>
            <a:gd name="adj2" fmla="val 330680"/>
            <a:gd name="adj3" fmla="val 13732943"/>
            <a:gd name="adj4" fmla="val 17412179"/>
            <a:gd name="adj5" fmla="val 5757"/>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4E8B27D-B98E-4272-BC8F-18F917087060}">
      <dsp:nvSpPr>
        <dsp:cNvPr id="0" name=""/>
        <dsp:cNvSpPr/>
      </dsp:nvSpPr>
      <dsp:spPr>
        <a:xfrm>
          <a:off x="4069159" y="2991"/>
          <a:ext cx="2776728" cy="1388364"/>
        </a:xfrm>
        <a:prstGeom prst="roundRect">
          <a:avLst/>
        </a:prstGeom>
        <a:solidFill>
          <a:schemeClr val="accent6">
            <a:alpha val="9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fi-FI" sz="1200" kern="1200" dirty="0"/>
            <a:t>Kuntoutustarpeen havaitseminen. kotikuntoutukseen ohjautuminen, hoito-,palvelu- ja kuntoutumissuunnitelman  laatiminen arvioinnin perusteella ( mittarit: (RAI,SPPB,GDS15,Berg, </a:t>
          </a:r>
          <a:r>
            <a:rPr lang="fi-FI" sz="1200" kern="1200" dirty="0" err="1"/>
            <a:t>Whodas,puristusvoima</a:t>
          </a:r>
          <a:r>
            <a:rPr lang="fi-FI" sz="1200" kern="1200" dirty="0"/>
            <a:t>) (FT,KH,TT,H,L),Jakson pituuden alustava määrittely</a:t>
          </a:r>
        </a:p>
      </dsp:txBody>
      <dsp:txXfrm>
        <a:off x="4136933" y="70765"/>
        <a:ext cx="2641180" cy="1252816"/>
      </dsp:txXfrm>
    </dsp:sp>
    <dsp:sp modelId="{CD711BB8-6831-4716-8143-50E80A125010}">
      <dsp:nvSpPr>
        <dsp:cNvPr id="0" name=""/>
        <dsp:cNvSpPr/>
      </dsp:nvSpPr>
      <dsp:spPr>
        <a:xfrm>
          <a:off x="6430481" y="1718592"/>
          <a:ext cx="2776728" cy="1388364"/>
        </a:xfrm>
        <a:prstGeom prst="roundRect">
          <a:avLst/>
        </a:prstGeom>
        <a:solidFill>
          <a:schemeClr val="accent6">
            <a:alpha val="90000"/>
            <a:hueOff val="0"/>
            <a:satOff val="0"/>
            <a:lumOff val="0"/>
            <a:alphaOff val="-1000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fi-FI" sz="1200" kern="1200" dirty="0"/>
            <a:t>Päätös toteuttaa kuntoutus yhdessä kotihoidon / kotisairaalan kanssa yhteistyössä osittain etäkuntoutuksena yhdessä asiakkaan kanssa, kuntoutusjakson pituuden määrittely n. 4 vk (2-8vk).Määräaikainen kotihoidon kuntoutumissuunnitelma</a:t>
          </a:r>
        </a:p>
      </dsp:txBody>
      <dsp:txXfrm>
        <a:off x="6498255" y="1786366"/>
        <a:ext cx="2641180" cy="1252816"/>
      </dsp:txXfrm>
    </dsp:sp>
    <dsp:sp modelId="{352587A7-814D-42BD-BEA6-73ECF16F69C8}">
      <dsp:nvSpPr>
        <dsp:cNvPr id="0" name=""/>
        <dsp:cNvSpPr/>
      </dsp:nvSpPr>
      <dsp:spPr>
        <a:xfrm>
          <a:off x="5528536" y="4494492"/>
          <a:ext cx="2776728" cy="1388364"/>
        </a:xfrm>
        <a:prstGeom prst="roundRect">
          <a:avLst/>
        </a:prstGeom>
        <a:solidFill>
          <a:schemeClr val="accent6">
            <a:alpha val="90000"/>
            <a:hueOff val="0"/>
            <a:satOff val="0"/>
            <a:lumOff val="0"/>
            <a:alphaOff val="-2000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fi-FI" sz="1200" kern="1200" dirty="0"/>
            <a:t>Laitteen valinta, asennus, käytön opetus  asiakkaalle, jakson toteuttaminen yhdessä H,KH, FT,TT ( </a:t>
          </a:r>
          <a:r>
            <a:rPr lang="fi-FI" sz="1200" kern="1200" dirty="0" err="1"/>
            <a:t>Elisadigihoiva</a:t>
          </a:r>
          <a:r>
            <a:rPr lang="fi-FI" sz="1200" kern="1200" dirty="0"/>
            <a:t>, Video </a:t>
          </a:r>
          <a:r>
            <a:rPr lang="fi-FI" sz="1200" kern="1200" dirty="0" err="1"/>
            <a:t>Visit</a:t>
          </a:r>
          <a:r>
            <a:rPr lang="fi-FI" sz="1200" kern="1200" dirty="0"/>
            <a:t>, </a:t>
          </a:r>
          <a:r>
            <a:rPr lang="fi-FI" sz="1200" kern="1200" dirty="0" err="1"/>
            <a:t>Teams</a:t>
          </a:r>
          <a:r>
            <a:rPr lang="fi-FI" sz="1200" kern="1200" dirty="0"/>
            <a:t>, puhelin, jokin muu?)</a:t>
          </a:r>
        </a:p>
      </dsp:txBody>
      <dsp:txXfrm>
        <a:off x="5596310" y="4562266"/>
        <a:ext cx="2641180" cy="1252816"/>
      </dsp:txXfrm>
    </dsp:sp>
    <dsp:sp modelId="{E5391621-8558-46A2-8A21-F45079064416}">
      <dsp:nvSpPr>
        <dsp:cNvPr id="0" name=""/>
        <dsp:cNvSpPr/>
      </dsp:nvSpPr>
      <dsp:spPr>
        <a:xfrm>
          <a:off x="2609782" y="4494492"/>
          <a:ext cx="2776728" cy="1388364"/>
        </a:xfrm>
        <a:prstGeom prst="roundRect">
          <a:avLst/>
        </a:prstGeom>
        <a:solidFill>
          <a:schemeClr val="accent6">
            <a:alpha val="90000"/>
            <a:hueOff val="0"/>
            <a:satOff val="0"/>
            <a:lumOff val="0"/>
            <a:alphaOff val="-3000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fi-FI" sz="1400" kern="1200" dirty="0"/>
            <a:t>väliarviointi, seuranta H,KH,FT,TT</a:t>
          </a:r>
        </a:p>
      </dsp:txBody>
      <dsp:txXfrm>
        <a:off x="2677556" y="4562266"/>
        <a:ext cx="2641180" cy="1252816"/>
      </dsp:txXfrm>
    </dsp:sp>
    <dsp:sp modelId="{7D311D32-8E8C-49AC-8D38-B693DF2D5CC4}">
      <dsp:nvSpPr>
        <dsp:cNvPr id="0" name=""/>
        <dsp:cNvSpPr/>
      </dsp:nvSpPr>
      <dsp:spPr>
        <a:xfrm>
          <a:off x="1707837" y="1718592"/>
          <a:ext cx="2776728" cy="1388364"/>
        </a:xfrm>
        <a:prstGeom prst="roundRect">
          <a:avLst/>
        </a:prstGeom>
        <a:solidFill>
          <a:schemeClr val="accent6">
            <a:alpha val="90000"/>
            <a:hueOff val="0"/>
            <a:satOff val="0"/>
            <a:lumOff val="0"/>
            <a:alphaOff val="-4000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fi-FI" sz="1200" kern="1200" dirty="0"/>
            <a:t>Jakson päättyessä arvioinnit-&gt; vaikuttavuus -&gt; seuranta </a:t>
          </a:r>
        </a:p>
        <a:p>
          <a:pPr marL="0" lvl="0" indent="0" algn="ctr" defTabSz="533400">
            <a:lnSpc>
              <a:spcPct val="90000"/>
            </a:lnSpc>
            <a:spcBef>
              <a:spcPct val="0"/>
            </a:spcBef>
            <a:spcAft>
              <a:spcPct val="35000"/>
            </a:spcAft>
            <a:buNone/>
          </a:pPr>
          <a:r>
            <a:rPr lang="fi-FI" sz="1200" kern="1200" dirty="0"/>
            <a:t>-&gt;palvelutarpeen arviointi kuntoutumisjakson jälkeen</a:t>
          </a:r>
        </a:p>
      </dsp:txBody>
      <dsp:txXfrm>
        <a:off x="1775611" y="1786366"/>
        <a:ext cx="2641180" cy="1252816"/>
      </dsp:txXfrm>
    </dsp:sp>
  </dsp:spTree>
</dsp:drawing>
</file>

<file path=ppt/diagrams/layout1.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BABB894-6F0A-4260-8EA6-72C111E3A10E}" type="datetimeFigureOut">
              <a:rPr lang="fi-FI" smtClean="0"/>
              <a:t>5.9.2023</a:t>
            </a:fld>
            <a:endParaRPr lang="fi-FI"/>
          </a:p>
        </p:txBody>
      </p:sp>
      <p:sp>
        <p:nvSpPr>
          <p:cNvPr id="4" name="Alatunnisteen paikkamerkki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5" name="Dian numeron paikkamerkki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CE5DFD3-7B81-4700-A122-EFFC36033686}" type="slidenum">
              <a:rPr lang="fi-FI" smtClean="0"/>
              <a:t>‹#›</a:t>
            </a:fld>
            <a:endParaRPr lang="fi-FI"/>
          </a:p>
        </p:txBody>
      </p:sp>
    </p:spTree>
    <p:extLst>
      <p:ext uri="{BB962C8B-B14F-4D97-AF65-F5344CB8AC3E}">
        <p14:creationId xmlns:p14="http://schemas.microsoft.com/office/powerpoint/2010/main" val="46792174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1408D9-6F1A-481A-9A8B-2C9DC31B22C3}" type="datetimeFigureOut">
              <a:rPr lang="fi-FI" smtClean="0"/>
              <a:t>5.9.2023</a:t>
            </a:fld>
            <a:endParaRPr lang="fi-FI"/>
          </a:p>
        </p:txBody>
      </p:sp>
      <p:sp>
        <p:nvSpPr>
          <p:cNvPr id="4" name="Dian kuvan paikkamerkki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EA96E4-977E-48FA-886F-47174D14A9BB}" type="slidenum">
              <a:rPr lang="fi-FI" smtClean="0"/>
              <a:t>‹#›</a:t>
            </a:fld>
            <a:endParaRPr lang="fi-FI"/>
          </a:p>
        </p:txBody>
      </p:sp>
    </p:spTree>
    <p:extLst>
      <p:ext uri="{BB962C8B-B14F-4D97-AF65-F5344CB8AC3E}">
        <p14:creationId xmlns:p14="http://schemas.microsoft.com/office/powerpoint/2010/main" val="11194507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14.png"/><Relationship Id="rId4" Type="http://schemas.openxmlformats.org/officeDocument/2006/relationships/image" Target="../media/image13.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3.png"/><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14.png"/><Relationship Id="rId4" Type="http://schemas.openxmlformats.org/officeDocument/2006/relationships/image" Target="../media/image17.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17.png"/><Relationship Id="rId4" Type="http://schemas.openxmlformats.org/officeDocument/2006/relationships/image" Target="../media/image12.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Aloitusdia">
    <p:bg>
      <p:bgPr>
        <a:solidFill>
          <a:schemeClr val="accent1"/>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Subtitle 2"/>
          <p:cNvSpPr>
            <a:spLocks noGrp="1"/>
          </p:cNvSpPr>
          <p:nvPr>
            <p:ph type="subTitle" idx="1"/>
          </p:nvPr>
        </p:nvSpPr>
        <p:spPr>
          <a:xfrm>
            <a:off x="1175885" y="5442028"/>
            <a:ext cx="9228201" cy="865799"/>
          </a:xfrm>
          <a:prstGeom prst="rect">
            <a:avLst/>
          </a:prstGeom>
        </p:spPr>
        <p:txBody>
          <a:bodyPr>
            <a:normAutofit/>
          </a:bodyPr>
          <a:lstStyle>
            <a:lvl1pPr marL="0" indent="0" algn="ctr">
              <a:buNone/>
              <a:defRPr sz="32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fi-FI" dirty="0"/>
              <a:t>Muokkaa alaotsikon perustyyliä </a:t>
            </a:r>
            <a:r>
              <a:rPr lang="fi-FI" dirty="0" err="1"/>
              <a:t>napsautt</a:t>
            </a:r>
            <a:r>
              <a:rPr lang="fi-FI" dirty="0"/>
              <a:t>.</a:t>
            </a:r>
            <a:endParaRPr lang="en-US" dirty="0"/>
          </a:p>
        </p:txBody>
      </p:sp>
      <p:pic>
        <p:nvPicPr>
          <p:cNvPr id="6" name="Kuva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6800" y="1750151"/>
            <a:ext cx="10058400" cy="2472617"/>
          </a:xfrm>
          <a:prstGeom prst="rect">
            <a:avLst/>
          </a:prstGeom>
        </p:spPr>
      </p:pic>
      <p:pic>
        <p:nvPicPr>
          <p:cNvPr id="10" name="Kuva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44035" y="306699"/>
            <a:ext cx="1116986" cy="1338832"/>
          </a:xfrm>
          <a:prstGeom prst="rect">
            <a:avLst/>
          </a:prstGeom>
        </p:spPr>
      </p:pic>
      <p:sp>
        <p:nvSpPr>
          <p:cNvPr id="15" name="Title 1"/>
          <p:cNvSpPr>
            <a:spLocks noGrp="1"/>
          </p:cNvSpPr>
          <p:nvPr>
            <p:ph type="ctrTitle"/>
          </p:nvPr>
        </p:nvSpPr>
        <p:spPr>
          <a:xfrm>
            <a:off x="611525" y="4292298"/>
            <a:ext cx="10782300" cy="988512"/>
          </a:xfrm>
          <a:prstGeom prst="rect">
            <a:avLst/>
          </a:prstGeom>
        </p:spPr>
        <p:txBody>
          <a:bodyPr anchor="b">
            <a:noAutofit/>
          </a:bodyPr>
          <a:lstStyle>
            <a:lvl1pPr algn="ctr">
              <a:lnSpc>
                <a:spcPct val="80000"/>
              </a:lnSpc>
              <a:defRPr sz="6000" spc="-120" baseline="0">
                <a:solidFill>
                  <a:srgbClr val="FFFFFF"/>
                </a:solidFill>
              </a:defRPr>
            </a:lvl1pPr>
          </a:lstStyle>
          <a:p>
            <a:r>
              <a:rPr lang="fi-FI" dirty="0"/>
              <a:t>Muokkaa </a:t>
            </a:r>
            <a:r>
              <a:rPr lang="fi-FI" dirty="0" err="1"/>
              <a:t>perustyyl</a:t>
            </a:r>
            <a:r>
              <a:rPr lang="fi-FI" dirty="0"/>
              <a:t>. </a:t>
            </a:r>
            <a:r>
              <a:rPr lang="fi-FI" dirty="0" err="1"/>
              <a:t>napsautt</a:t>
            </a:r>
            <a:r>
              <a:rPr lang="fi-FI" dirty="0"/>
              <a:t>.</a:t>
            </a:r>
            <a:endParaRPr lang="en-US" dirty="0"/>
          </a:p>
        </p:txBody>
      </p:sp>
      <p:sp>
        <p:nvSpPr>
          <p:cNvPr id="16" name="Slide Number Placeholder 8"/>
          <p:cNvSpPr>
            <a:spLocks noGrp="1"/>
          </p:cNvSpPr>
          <p:nvPr>
            <p:ph type="sldNum" sz="quarter" idx="12"/>
          </p:nvPr>
        </p:nvSpPr>
        <p:spPr>
          <a:xfrm>
            <a:off x="10966550" y="6412447"/>
            <a:ext cx="1121767" cy="370850"/>
          </a:xfrm>
          <a:prstGeom prst="rect">
            <a:avLst/>
          </a:prstGeom>
        </p:spPr>
        <p:txBody>
          <a:bodyPr/>
          <a:lstStyle>
            <a:lvl1pPr algn="r">
              <a:defRPr sz="1400">
                <a:solidFill>
                  <a:srgbClr val="FFFFFF">
                    <a:alpha val="25000"/>
                  </a:srgbClr>
                </a:solidFill>
              </a:defRPr>
            </a:lvl1pPr>
          </a:lstStyle>
          <a:p>
            <a:fld id="{680D50AB-F83C-4E2B-B0AF-3CA1ED4EDFEC}" type="slidenum">
              <a:rPr lang="fi-FI" smtClean="0"/>
              <a:pPr/>
              <a:t>‹#›</a:t>
            </a:fld>
            <a:endParaRPr lang="fi-FI" dirty="0"/>
          </a:p>
        </p:txBody>
      </p:sp>
      <p:sp>
        <p:nvSpPr>
          <p:cNvPr id="17" name="Date Placeholder 3"/>
          <p:cNvSpPr>
            <a:spLocks noGrp="1"/>
          </p:cNvSpPr>
          <p:nvPr>
            <p:ph type="dt" sz="half" idx="10"/>
          </p:nvPr>
        </p:nvSpPr>
        <p:spPr>
          <a:xfrm>
            <a:off x="685800" y="6412447"/>
            <a:ext cx="1215189" cy="228235"/>
          </a:xfrm>
          <a:prstGeom prst="rect">
            <a:avLst/>
          </a:prstGeom>
        </p:spPr>
        <p:txBody>
          <a:bodyPr/>
          <a:lstStyle>
            <a:lvl1pPr>
              <a:defRPr sz="1400">
                <a:solidFill>
                  <a:schemeClr val="bg1"/>
                </a:solidFill>
              </a:defRPr>
            </a:lvl1pPr>
          </a:lstStyle>
          <a:p>
            <a:fld id="{EFF8CBFA-87D6-4E1A-9D78-2D4173EA97EF}" type="datetime1">
              <a:rPr lang="fi-FI" smtClean="0"/>
              <a:t>5.9.2023</a:t>
            </a:fld>
            <a:endParaRPr lang="fi-FI" dirty="0"/>
          </a:p>
        </p:txBody>
      </p:sp>
      <p:sp>
        <p:nvSpPr>
          <p:cNvPr id="18" name="Footer Placeholder 4"/>
          <p:cNvSpPr>
            <a:spLocks noGrp="1"/>
          </p:cNvSpPr>
          <p:nvPr>
            <p:ph type="ftr" sz="quarter" idx="11"/>
          </p:nvPr>
        </p:nvSpPr>
        <p:spPr>
          <a:xfrm>
            <a:off x="1900989" y="6412082"/>
            <a:ext cx="5029200" cy="228600"/>
          </a:xfrm>
          <a:prstGeom prst="rect">
            <a:avLst/>
          </a:prstGeom>
        </p:spPr>
        <p:txBody>
          <a:bodyPr/>
          <a:lstStyle>
            <a:lvl1pPr>
              <a:defRPr sz="1600" b="1" spc="100" baseline="0">
                <a:solidFill>
                  <a:schemeClr val="bg1"/>
                </a:solidFill>
              </a:defRPr>
            </a:lvl1pPr>
          </a:lstStyle>
          <a:p>
            <a:r>
              <a:rPr lang="fi-FI" dirty="0"/>
              <a:t>Keski-Pohjanmaan hyvinvointialue</a:t>
            </a:r>
          </a:p>
        </p:txBody>
      </p:sp>
      <p:grpSp>
        <p:nvGrpSpPr>
          <p:cNvPr id="8" name="Ryhmä 7">
            <a:extLst>
              <a:ext uri="{FF2B5EF4-FFF2-40B4-BE49-F238E27FC236}">
                <a16:creationId xmlns:a16="http://schemas.microsoft.com/office/drawing/2014/main" id="{B0DD6856-F15C-440B-BABD-03776EA0C42A}"/>
              </a:ext>
            </a:extLst>
          </p:cNvPr>
          <p:cNvGrpSpPr/>
          <p:nvPr userDrawn="1"/>
        </p:nvGrpSpPr>
        <p:grpSpPr>
          <a:xfrm>
            <a:off x="9362433" y="-10934"/>
            <a:ext cx="2146436" cy="635265"/>
            <a:chOff x="9673389" y="2"/>
            <a:chExt cx="2146436" cy="635265"/>
          </a:xfrm>
        </p:grpSpPr>
        <p:sp>
          <p:nvSpPr>
            <p:cNvPr id="5" name="Vuokaaviosymboli: Viive 4"/>
            <p:cNvSpPr/>
            <p:nvPr userDrawn="1"/>
          </p:nvSpPr>
          <p:spPr>
            <a:xfrm rot="5400000">
              <a:off x="10428974" y="-755583"/>
              <a:ext cx="635265" cy="2146436"/>
            </a:xfrm>
            <a:prstGeom prst="flowChartDela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2" name="Kuva 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893296" y="141787"/>
              <a:ext cx="1706620" cy="251644"/>
            </a:xfrm>
            <a:prstGeom prst="rect">
              <a:avLst/>
            </a:prstGeom>
          </p:spPr>
        </p:pic>
      </p:grpSp>
      <p:sp>
        <p:nvSpPr>
          <p:cNvPr id="7" name="Tekstiruutu 6"/>
          <p:cNvSpPr txBox="1"/>
          <p:nvPr userDrawn="1"/>
        </p:nvSpPr>
        <p:spPr>
          <a:xfrm>
            <a:off x="1410230" y="899134"/>
            <a:ext cx="575776" cy="261610"/>
          </a:xfrm>
          <a:prstGeom prst="rect">
            <a:avLst/>
          </a:prstGeom>
          <a:noFill/>
        </p:spPr>
        <p:txBody>
          <a:bodyPr wrap="square" rtlCol="0">
            <a:spAutoFit/>
          </a:bodyPr>
          <a:lstStyle/>
          <a:p>
            <a:r>
              <a:rPr lang="fi-FI" sz="1100" b="1" i="1" dirty="0">
                <a:solidFill>
                  <a:schemeClr val="bg1"/>
                </a:solidFill>
              </a:rPr>
              <a:t>2.1</a:t>
            </a:r>
          </a:p>
        </p:txBody>
      </p:sp>
      <p:sp>
        <p:nvSpPr>
          <p:cNvPr id="9" name="Tekstiruutu 8">
            <a:extLst>
              <a:ext uri="{FF2B5EF4-FFF2-40B4-BE49-F238E27FC236}">
                <a16:creationId xmlns:a16="http://schemas.microsoft.com/office/drawing/2014/main" id="{543EBE66-80F5-47AC-8FE2-95F24050D3F3}"/>
              </a:ext>
            </a:extLst>
          </p:cNvPr>
          <p:cNvSpPr txBox="1"/>
          <p:nvPr userDrawn="1"/>
        </p:nvSpPr>
        <p:spPr>
          <a:xfrm>
            <a:off x="2627697" y="664133"/>
            <a:ext cx="7438768" cy="830997"/>
          </a:xfrm>
          <a:prstGeom prst="rect">
            <a:avLst/>
          </a:prstGeom>
          <a:noFill/>
        </p:spPr>
        <p:txBody>
          <a:bodyPr wrap="square" rtlCol="0">
            <a:spAutoFit/>
          </a:bodyPr>
          <a:lstStyle/>
          <a:p>
            <a:pPr algn="ctr"/>
            <a:r>
              <a:rPr lang="fi-FI" sz="2800" b="1" i="0" spc="300" dirty="0">
                <a:solidFill>
                  <a:schemeClr val="bg1"/>
                </a:solidFill>
                <a:latin typeface="Calibri" panose="020F0502020204030204" pitchFamily="34" charset="0"/>
                <a:cs typeface="Calibri" panose="020F0502020204030204" pitchFamily="34" charset="0"/>
              </a:rPr>
              <a:t>Keski-Pohjanmaan hyvinvointialue</a:t>
            </a:r>
          </a:p>
          <a:p>
            <a:pPr algn="ctr"/>
            <a:r>
              <a:rPr lang="fi-FI" sz="2000" b="1" i="1" spc="300" dirty="0">
                <a:solidFill>
                  <a:schemeClr val="bg1"/>
                </a:solidFill>
                <a:latin typeface="Calibri" panose="020F0502020204030204" pitchFamily="34" charset="0"/>
                <a:cs typeface="Calibri" panose="020F0502020204030204" pitchFamily="34" charset="0"/>
              </a:rPr>
              <a:t>Hoitaa, palvelee ja pelastaa</a:t>
            </a:r>
          </a:p>
        </p:txBody>
      </p:sp>
      <p:pic>
        <p:nvPicPr>
          <p:cNvPr id="28" name="Kuva 27">
            <a:extLst>
              <a:ext uri="{FF2B5EF4-FFF2-40B4-BE49-F238E27FC236}">
                <a16:creationId xmlns:a16="http://schemas.microsoft.com/office/drawing/2014/main" id="{5F312859-3351-45EA-9C12-9D5A20F8D6C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44035" y="1806749"/>
            <a:ext cx="1176119" cy="1182095"/>
          </a:xfrm>
          <a:prstGeom prst="rect">
            <a:avLst/>
          </a:prstGeom>
        </p:spPr>
      </p:pic>
    </p:spTree>
    <p:extLst>
      <p:ext uri="{BB962C8B-B14F-4D97-AF65-F5344CB8AC3E}">
        <p14:creationId xmlns:p14="http://schemas.microsoft.com/office/powerpoint/2010/main" val="13624574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aulukkodia PELA">
    <p:spTree>
      <p:nvGrpSpPr>
        <p:cNvPr id="1" name=""/>
        <p:cNvGrpSpPr/>
        <p:nvPr/>
      </p:nvGrpSpPr>
      <p:grpSpPr>
        <a:xfrm>
          <a:off x="0" y="0"/>
          <a:ext cx="0" cy="0"/>
          <a:chOff x="0" y="0"/>
          <a:chExt cx="0" cy="0"/>
        </a:xfrm>
      </p:grpSpPr>
      <p:sp>
        <p:nvSpPr>
          <p:cNvPr id="2" name="Title 1"/>
          <p:cNvSpPr>
            <a:spLocks noGrp="1"/>
          </p:cNvSpPr>
          <p:nvPr>
            <p:ph type="title"/>
          </p:nvPr>
        </p:nvSpPr>
        <p:spPr>
          <a:xfrm>
            <a:off x="657606" y="300713"/>
            <a:ext cx="10772775" cy="1226855"/>
          </a:xfrm>
          <a:prstGeom prst="rect">
            <a:avLst/>
          </a:prstGeom>
        </p:spPr>
        <p:txBody>
          <a:bodyPr/>
          <a:lstStyle>
            <a:lvl1pPr>
              <a:defRPr b="1">
                <a:solidFill>
                  <a:schemeClr val="accent6"/>
                </a:solidFill>
              </a:defRPr>
            </a:lvl1pPr>
          </a:lstStyle>
          <a:p>
            <a:r>
              <a:rPr lang="fi-FI" dirty="0"/>
              <a:t>Muokkaa </a:t>
            </a:r>
            <a:r>
              <a:rPr lang="fi-FI" dirty="0" err="1"/>
              <a:t>perustyyl</a:t>
            </a:r>
            <a:r>
              <a:rPr lang="fi-FI" dirty="0"/>
              <a:t>. </a:t>
            </a:r>
            <a:r>
              <a:rPr lang="fi-FI" dirty="0" err="1"/>
              <a:t>napsautt</a:t>
            </a:r>
            <a:r>
              <a:rPr lang="fi-FI" dirty="0"/>
              <a:t>.</a:t>
            </a:r>
            <a:endParaRPr lang="en-US" dirty="0"/>
          </a:p>
        </p:txBody>
      </p:sp>
      <p:sp>
        <p:nvSpPr>
          <p:cNvPr id="10" name="Taulukon paikkamerkki 9"/>
          <p:cNvSpPr>
            <a:spLocks noGrp="1"/>
          </p:cNvSpPr>
          <p:nvPr>
            <p:ph type="tbl" sz="quarter" idx="13"/>
          </p:nvPr>
        </p:nvSpPr>
        <p:spPr>
          <a:xfrm>
            <a:off x="657606" y="1640808"/>
            <a:ext cx="10744200" cy="4252912"/>
          </a:xfrm>
          <a:prstGeom prst="rect">
            <a:avLst/>
          </a:prstGeom>
        </p:spPr>
        <p:txBody>
          <a:bodyPr/>
          <a:lstStyle/>
          <a:p>
            <a:endParaRPr lang="fi-FI"/>
          </a:p>
        </p:txBody>
      </p:sp>
      <p:sp>
        <p:nvSpPr>
          <p:cNvPr id="11" name="Date Placeholder 3"/>
          <p:cNvSpPr>
            <a:spLocks noGrp="1"/>
          </p:cNvSpPr>
          <p:nvPr>
            <p:ph type="dt" sz="half" idx="10"/>
          </p:nvPr>
        </p:nvSpPr>
        <p:spPr>
          <a:xfrm>
            <a:off x="685800" y="6412447"/>
            <a:ext cx="1215189" cy="228235"/>
          </a:xfrm>
          <a:prstGeom prst="rect">
            <a:avLst/>
          </a:prstGeom>
        </p:spPr>
        <p:txBody>
          <a:bodyPr/>
          <a:lstStyle>
            <a:lvl1pPr>
              <a:defRPr sz="1400">
                <a:solidFill>
                  <a:schemeClr val="accent6"/>
                </a:solidFill>
              </a:defRPr>
            </a:lvl1pPr>
          </a:lstStyle>
          <a:p>
            <a:fld id="{84296AC9-C437-46D3-BC9A-27CE16E6765E}" type="datetime1">
              <a:rPr lang="fi-FI" smtClean="0"/>
              <a:pPr/>
              <a:t>5.9.2023</a:t>
            </a:fld>
            <a:endParaRPr lang="fi-FI" dirty="0"/>
          </a:p>
        </p:txBody>
      </p:sp>
      <p:sp>
        <p:nvSpPr>
          <p:cNvPr id="12" name="Footer Placeholder 4"/>
          <p:cNvSpPr>
            <a:spLocks noGrp="1"/>
          </p:cNvSpPr>
          <p:nvPr>
            <p:ph type="ftr" sz="quarter" idx="11"/>
          </p:nvPr>
        </p:nvSpPr>
        <p:spPr>
          <a:xfrm>
            <a:off x="1900989" y="6412082"/>
            <a:ext cx="5029200" cy="228600"/>
          </a:xfrm>
          <a:prstGeom prst="rect">
            <a:avLst/>
          </a:prstGeom>
        </p:spPr>
        <p:txBody>
          <a:bodyPr/>
          <a:lstStyle>
            <a:lvl1pPr>
              <a:defRPr sz="1400" b="1">
                <a:solidFill>
                  <a:schemeClr val="accent6"/>
                </a:solidFill>
              </a:defRPr>
            </a:lvl1pPr>
          </a:lstStyle>
          <a:p>
            <a:r>
              <a:rPr lang="fi-FI" dirty="0"/>
              <a:t>Keski-Pohjanmaan hyvinvointialue</a:t>
            </a:r>
          </a:p>
        </p:txBody>
      </p:sp>
      <p:sp>
        <p:nvSpPr>
          <p:cNvPr id="13" name="Slide Number Placeholder 5"/>
          <p:cNvSpPr>
            <a:spLocks noGrp="1"/>
          </p:cNvSpPr>
          <p:nvPr>
            <p:ph type="sldNum" sz="quarter" idx="12"/>
          </p:nvPr>
        </p:nvSpPr>
        <p:spPr>
          <a:xfrm>
            <a:off x="11775431" y="6412447"/>
            <a:ext cx="416569" cy="256550"/>
          </a:xfrm>
          <a:prstGeom prst="rect">
            <a:avLst/>
          </a:prstGeom>
        </p:spPr>
        <p:txBody>
          <a:bodyPr/>
          <a:lstStyle>
            <a:lvl1pPr algn="l">
              <a:defRPr sz="1400" b="1">
                <a:solidFill>
                  <a:schemeClr val="accent6"/>
                </a:solidFill>
              </a:defRPr>
            </a:lvl1pPr>
          </a:lstStyle>
          <a:p>
            <a:fld id="{680D50AB-F83C-4E2B-B0AF-3CA1ED4EDFEC}" type="slidenum">
              <a:rPr lang="fi-FI" smtClean="0"/>
              <a:pPr/>
              <a:t>‹#›</a:t>
            </a:fld>
            <a:endParaRPr lang="fi-FI" dirty="0"/>
          </a:p>
        </p:txBody>
      </p:sp>
      <p:pic>
        <p:nvPicPr>
          <p:cNvPr id="8" name="Kuva 7">
            <a:extLst>
              <a:ext uri="{FF2B5EF4-FFF2-40B4-BE49-F238E27FC236}">
                <a16:creationId xmlns:a16="http://schemas.microsoft.com/office/drawing/2014/main" id="{51E1A34B-86D9-4459-B801-1E10D415D97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flipH="1">
            <a:off x="0" y="4652340"/>
            <a:ext cx="2882756" cy="1681687"/>
          </a:xfrm>
          <a:prstGeom prst="rect">
            <a:avLst/>
          </a:prstGeom>
        </p:spPr>
      </p:pic>
      <p:cxnSp>
        <p:nvCxnSpPr>
          <p:cNvPr id="9" name="Suora yhdysviiva 8">
            <a:extLst>
              <a:ext uri="{FF2B5EF4-FFF2-40B4-BE49-F238E27FC236}">
                <a16:creationId xmlns:a16="http://schemas.microsoft.com/office/drawing/2014/main" id="{3A3DBACD-B8FF-4A0D-B7A0-9B1989544B82}"/>
              </a:ext>
            </a:extLst>
          </p:cNvPr>
          <p:cNvCxnSpPr>
            <a:cxnSpLocks/>
          </p:cNvCxnSpPr>
          <p:nvPr userDrawn="1"/>
        </p:nvCxnSpPr>
        <p:spPr>
          <a:xfrm>
            <a:off x="0" y="6330462"/>
            <a:ext cx="12192000" cy="0"/>
          </a:xfrm>
          <a:prstGeom prst="line">
            <a:avLst/>
          </a:prstGeom>
          <a:ln w="19050"/>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29682459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aulukkodia-matala-alaosa">
    <p:spTree>
      <p:nvGrpSpPr>
        <p:cNvPr id="1" name=""/>
        <p:cNvGrpSpPr/>
        <p:nvPr/>
      </p:nvGrpSpPr>
      <p:grpSpPr>
        <a:xfrm>
          <a:off x="0" y="0"/>
          <a:ext cx="0" cy="0"/>
          <a:chOff x="0" y="0"/>
          <a:chExt cx="0" cy="0"/>
        </a:xfrm>
      </p:grpSpPr>
      <p:pic>
        <p:nvPicPr>
          <p:cNvPr id="15" name="Kuva 14" descr="Kuva, joka sisältää kohteen teksti&#10;&#10;Kuvaus luotu automaattisesti">
            <a:extLst>
              <a:ext uri="{FF2B5EF4-FFF2-40B4-BE49-F238E27FC236}">
                <a16:creationId xmlns:a16="http://schemas.microsoft.com/office/drawing/2014/main" id="{76940531-A296-45A7-BAA8-D2C8DA734F8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94"/>
          <a:stretch/>
        </p:blipFill>
        <p:spPr>
          <a:xfrm>
            <a:off x="0" y="5245031"/>
            <a:ext cx="8162222" cy="1287282"/>
          </a:xfrm>
          <a:prstGeom prst="rect">
            <a:avLst/>
          </a:prstGeom>
        </p:spPr>
      </p:pic>
      <p:sp>
        <p:nvSpPr>
          <p:cNvPr id="2" name="Title 1"/>
          <p:cNvSpPr>
            <a:spLocks noGrp="1"/>
          </p:cNvSpPr>
          <p:nvPr>
            <p:ph type="title"/>
          </p:nvPr>
        </p:nvSpPr>
        <p:spPr>
          <a:xfrm>
            <a:off x="657606" y="300713"/>
            <a:ext cx="10772775" cy="1226855"/>
          </a:xfrm>
          <a:prstGeom prst="rect">
            <a:avLst/>
          </a:prstGeom>
        </p:spPr>
        <p:txBody>
          <a:bodyPr/>
          <a:lstStyle>
            <a:lvl1pPr>
              <a:defRPr b="1">
                <a:solidFill>
                  <a:schemeClr val="accent6"/>
                </a:solidFill>
              </a:defRPr>
            </a:lvl1pPr>
          </a:lstStyle>
          <a:p>
            <a:r>
              <a:rPr lang="fi-FI" dirty="0"/>
              <a:t>Muokkaa </a:t>
            </a:r>
            <a:r>
              <a:rPr lang="fi-FI" dirty="0" err="1"/>
              <a:t>perustyyl</a:t>
            </a:r>
            <a:r>
              <a:rPr lang="fi-FI" dirty="0"/>
              <a:t>. </a:t>
            </a:r>
            <a:r>
              <a:rPr lang="fi-FI" dirty="0" err="1"/>
              <a:t>napsautt</a:t>
            </a:r>
            <a:r>
              <a:rPr lang="fi-FI" dirty="0"/>
              <a:t>.</a:t>
            </a:r>
            <a:endParaRPr lang="en-US" dirty="0"/>
          </a:p>
        </p:txBody>
      </p:sp>
      <p:sp>
        <p:nvSpPr>
          <p:cNvPr id="10" name="Taulukon paikkamerkki 9"/>
          <p:cNvSpPr>
            <a:spLocks noGrp="1"/>
          </p:cNvSpPr>
          <p:nvPr>
            <p:ph type="tbl" sz="quarter" idx="13"/>
          </p:nvPr>
        </p:nvSpPr>
        <p:spPr>
          <a:xfrm>
            <a:off x="657606" y="1651595"/>
            <a:ext cx="10744200" cy="4252912"/>
          </a:xfrm>
          <a:prstGeom prst="rect">
            <a:avLst/>
          </a:prstGeom>
        </p:spPr>
        <p:txBody>
          <a:bodyPr/>
          <a:lstStyle/>
          <a:p>
            <a:endParaRPr lang="fi-FI"/>
          </a:p>
        </p:txBody>
      </p:sp>
      <p:sp>
        <p:nvSpPr>
          <p:cNvPr id="11" name="Date Placeholder 3"/>
          <p:cNvSpPr>
            <a:spLocks noGrp="1"/>
          </p:cNvSpPr>
          <p:nvPr>
            <p:ph type="dt" sz="half" idx="10"/>
          </p:nvPr>
        </p:nvSpPr>
        <p:spPr>
          <a:xfrm>
            <a:off x="685800" y="6412447"/>
            <a:ext cx="1215189" cy="228235"/>
          </a:xfrm>
          <a:prstGeom prst="rect">
            <a:avLst/>
          </a:prstGeom>
        </p:spPr>
        <p:txBody>
          <a:bodyPr/>
          <a:lstStyle>
            <a:lvl1pPr>
              <a:defRPr sz="1400">
                <a:solidFill>
                  <a:schemeClr val="accent6"/>
                </a:solidFill>
              </a:defRPr>
            </a:lvl1pPr>
          </a:lstStyle>
          <a:p>
            <a:fld id="{497379D1-901B-4F8F-8269-C53E8004CFB0}" type="datetime1">
              <a:rPr lang="fi-FI" smtClean="0"/>
              <a:pPr/>
              <a:t>5.9.2023</a:t>
            </a:fld>
            <a:endParaRPr lang="fi-FI" dirty="0"/>
          </a:p>
        </p:txBody>
      </p:sp>
      <p:sp>
        <p:nvSpPr>
          <p:cNvPr id="12" name="Footer Placeholder 4"/>
          <p:cNvSpPr>
            <a:spLocks noGrp="1"/>
          </p:cNvSpPr>
          <p:nvPr>
            <p:ph type="ftr" sz="quarter" idx="11"/>
          </p:nvPr>
        </p:nvSpPr>
        <p:spPr>
          <a:xfrm>
            <a:off x="1900989" y="6412082"/>
            <a:ext cx="5029200" cy="228600"/>
          </a:xfrm>
          <a:prstGeom prst="rect">
            <a:avLst/>
          </a:prstGeom>
        </p:spPr>
        <p:txBody>
          <a:bodyPr/>
          <a:lstStyle>
            <a:lvl1pPr>
              <a:defRPr sz="1400" b="1">
                <a:solidFill>
                  <a:schemeClr val="accent6"/>
                </a:solidFill>
              </a:defRPr>
            </a:lvl1pPr>
          </a:lstStyle>
          <a:p>
            <a:r>
              <a:rPr lang="fi-FI" dirty="0"/>
              <a:t>Keski-Pohjanmaan hyvinvointialue</a:t>
            </a:r>
          </a:p>
        </p:txBody>
      </p:sp>
      <p:sp>
        <p:nvSpPr>
          <p:cNvPr id="13" name="Slide Number Placeholder 5"/>
          <p:cNvSpPr>
            <a:spLocks noGrp="1"/>
          </p:cNvSpPr>
          <p:nvPr>
            <p:ph type="sldNum" sz="quarter" idx="12"/>
          </p:nvPr>
        </p:nvSpPr>
        <p:spPr>
          <a:xfrm>
            <a:off x="11775431" y="6412447"/>
            <a:ext cx="416569" cy="256550"/>
          </a:xfrm>
          <a:prstGeom prst="rect">
            <a:avLst/>
          </a:prstGeom>
        </p:spPr>
        <p:txBody>
          <a:bodyPr/>
          <a:lstStyle>
            <a:lvl1pPr algn="l">
              <a:defRPr sz="1400" b="1">
                <a:solidFill>
                  <a:schemeClr val="accent6"/>
                </a:solidFill>
              </a:defRPr>
            </a:lvl1pPr>
          </a:lstStyle>
          <a:p>
            <a:fld id="{680D50AB-F83C-4E2B-B0AF-3CA1ED4EDFEC}" type="slidenum">
              <a:rPr lang="fi-FI" smtClean="0"/>
              <a:pPr/>
              <a:t>‹#›</a:t>
            </a:fld>
            <a:endParaRPr lang="fi-FI" dirty="0"/>
          </a:p>
        </p:txBody>
      </p:sp>
    </p:spTree>
    <p:extLst>
      <p:ext uri="{BB962C8B-B14F-4D97-AF65-F5344CB8AC3E}">
        <p14:creationId xmlns:p14="http://schemas.microsoft.com/office/powerpoint/2010/main" val="31682357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ikajanadia">
    <p:spTree>
      <p:nvGrpSpPr>
        <p:cNvPr id="1" name=""/>
        <p:cNvGrpSpPr/>
        <p:nvPr/>
      </p:nvGrpSpPr>
      <p:grpSpPr>
        <a:xfrm>
          <a:off x="0" y="0"/>
          <a:ext cx="0" cy="0"/>
          <a:chOff x="0" y="0"/>
          <a:chExt cx="0" cy="0"/>
        </a:xfrm>
      </p:grpSpPr>
      <p:pic>
        <p:nvPicPr>
          <p:cNvPr id="32" name="Kuva 31" descr="Kuva, joka sisältää kohteen teksti&#10;&#10;Kuvaus luotu automaattisesti">
            <a:extLst>
              <a:ext uri="{FF2B5EF4-FFF2-40B4-BE49-F238E27FC236}">
                <a16:creationId xmlns:a16="http://schemas.microsoft.com/office/drawing/2014/main" id="{FB0FDBD4-7110-4EB9-96F8-99F21E5A5C2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94"/>
          <a:stretch/>
        </p:blipFill>
        <p:spPr>
          <a:xfrm>
            <a:off x="0" y="5245031"/>
            <a:ext cx="8162222" cy="1287282"/>
          </a:xfrm>
          <a:prstGeom prst="rect">
            <a:avLst/>
          </a:prstGeom>
        </p:spPr>
      </p:pic>
      <p:sp>
        <p:nvSpPr>
          <p:cNvPr id="2" name="Title 1"/>
          <p:cNvSpPr>
            <a:spLocks noGrp="1"/>
          </p:cNvSpPr>
          <p:nvPr>
            <p:ph type="title"/>
          </p:nvPr>
        </p:nvSpPr>
        <p:spPr>
          <a:xfrm>
            <a:off x="657606" y="284237"/>
            <a:ext cx="10772775" cy="1226855"/>
          </a:xfrm>
          <a:prstGeom prst="rect">
            <a:avLst/>
          </a:prstGeom>
        </p:spPr>
        <p:txBody>
          <a:bodyPr/>
          <a:lstStyle>
            <a:lvl1pPr>
              <a:defRPr b="1">
                <a:solidFill>
                  <a:schemeClr val="accent6"/>
                </a:solidFill>
              </a:defRPr>
            </a:lvl1pPr>
          </a:lstStyle>
          <a:p>
            <a:r>
              <a:rPr lang="fi-FI" dirty="0"/>
              <a:t>Muokkaa </a:t>
            </a:r>
            <a:r>
              <a:rPr lang="fi-FI" dirty="0" err="1"/>
              <a:t>perustyyl</a:t>
            </a:r>
            <a:r>
              <a:rPr lang="fi-FI" dirty="0"/>
              <a:t>. </a:t>
            </a:r>
            <a:r>
              <a:rPr lang="fi-FI" dirty="0" err="1"/>
              <a:t>napsautt</a:t>
            </a:r>
            <a:r>
              <a:rPr lang="fi-FI" dirty="0"/>
              <a:t>.</a:t>
            </a:r>
            <a:endParaRPr lang="en-US" dirty="0"/>
          </a:p>
        </p:txBody>
      </p:sp>
      <p:cxnSp>
        <p:nvCxnSpPr>
          <p:cNvPr id="88" name="Straight Connector 11"/>
          <p:cNvCxnSpPr>
            <a:cxnSpLocks noChangeAspect="1"/>
          </p:cNvCxnSpPr>
          <p:nvPr userDrawn="1"/>
        </p:nvCxnSpPr>
        <p:spPr>
          <a:xfrm flipV="1">
            <a:off x="6079473" y="2265528"/>
            <a:ext cx="0" cy="1000277"/>
          </a:xfrm>
          <a:prstGeom prst="line">
            <a:avLst/>
          </a:prstGeom>
          <a:ln w="28575">
            <a:solidFill>
              <a:schemeClr val="accent3"/>
            </a:solidFill>
            <a:tailEnd type="oval" w="lg" len="lg"/>
          </a:ln>
        </p:spPr>
        <p:style>
          <a:lnRef idx="1">
            <a:schemeClr val="accent1"/>
          </a:lnRef>
          <a:fillRef idx="0">
            <a:schemeClr val="accent1"/>
          </a:fillRef>
          <a:effectRef idx="0">
            <a:schemeClr val="accent1"/>
          </a:effectRef>
          <a:fontRef idx="minor">
            <a:schemeClr val="tx1"/>
          </a:fontRef>
        </p:style>
      </p:cxnSp>
      <p:cxnSp>
        <p:nvCxnSpPr>
          <p:cNvPr id="94" name="Straight Connector 20"/>
          <p:cNvCxnSpPr>
            <a:cxnSpLocks noChangeAspect="1"/>
          </p:cNvCxnSpPr>
          <p:nvPr userDrawn="1"/>
        </p:nvCxnSpPr>
        <p:spPr>
          <a:xfrm flipH="1">
            <a:off x="8340830" y="3841887"/>
            <a:ext cx="1" cy="930546"/>
          </a:xfrm>
          <a:prstGeom prst="line">
            <a:avLst/>
          </a:prstGeom>
          <a:ln w="28575">
            <a:solidFill>
              <a:schemeClr val="accent4"/>
            </a:solidFill>
            <a:tailEnd type="oval" w="lg" len="lg"/>
          </a:ln>
        </p:spPr>
        <p:style>
          <a:lnRef idx="1">
            <a:schemeClr val="accent1"/>
          </a:lnRef>
          <a:fillRef idx="0">
            <a:schemeClr val="accent1"/>
          </a:fillRef>
          <a:effectRef idx="0">
            <a:schemeClr val="accent1"/>
          </a:effectRef>
          <a:fontRef idx="minor">
            <a:schemeClr val="tx1"/>
          </a:fontRef>
        </p:style>
      </p:cxnSp>
      <p:cxnSp>
        <p:nvCxnSpPr>
          <p:cNvPr id="95" name="Straight Connector 24"/>
          <p:cNvCxnSpPr>
            <a:cxnSpLocks noChangeAspect="1"/>
          </p:cNvCxnSpPr>
          <p:nvPr userDrawn="1"/>
        </p:nvCxnSpPr>
        <p:spPr>
          <a:xfrm flipV="1">
            <a:off x="10559026" y="2265528"/>
            <a:ext cx="0" cy="1000277"/>
          </a:xfrm>
          <a:prstGeom prst="line">
            <a:avLst/>
          </a:prstGeom>
          <a:ln w="28575">
            <a:solidFill>
              <a:schemeClr val="accent5"/>
            </a:solidFill>
            <a:tailEnd type="oval" w="lg" len="lg"/>
          </a:ln>
        </p:spPr>
        <p:style>
          <a:lnRef idx="1">
            <a:schemeClr val="accent1"/>
          </a:lnRef>
          <a:fillRef idx="0">
            <a:schemeClr val="accent1"/>
          </a:fillRef>
          <a:effectRef idx="0">
            <a:schemeClr val="accent1"/>
          </a:effectRef>
          <a:fontRef idx="minor">
            <a:schemeClr val="tx1"/>
          </a:fontRef>
        </p:style>
      </p:cxnSp>
      <p:cxnSp>
        <p:nvCxnSpPr>
          <p:cNvPr id="96" name="Straight Connector 27"/>
          <p:cNvCxnSpPr>
            <a:cxnSpLocks noChangeAspect="1"/>
          </p:cNvCxnSpPr>
          <p:nvPr userDrawn="1"/>
        </p:nvCxnSpPr>
        <p:spPr>
          <a:xfrm flipV="1">
            <a:off x="1619698" y="2265528"/>
            <a:ext cx="0" cy="1000277"/>
          </a:xfrm>
          <a:prstGeom prst="line">
            <a:avLst/>
          </a:prstGeom>
          <a:ln w="28575">
            <a:tailEnd type="oval" w="lg" len="lg"/>
          </a:ln>
        </p:spPr>
        <p:style>
          <a:lnRef idx="1">
            <a:schemeClr val="accent1"/>
          </a:lnRef>
          <a:fillRef idx="0">
            <a:schemeClr val="accent1"/>
          </a:fillRef>
          <a:effectRef idx="0">
            <a:schemeClr val="accent1"/>
          </a:effectRef>
          <a:fontRef idx="minor">
            <a:schemeClr val="tx1"/>
          </a:fontRef>
        </p:style>
      </p:cxnSp>
      <p:cxnSp>
        <p:nvCxnSpPr>
          <p:cNvPr id="97" name="Straight Connector 30"/>
          <p:cNvCxnSpPr>
            <a:cxnSpLocks noChangeAspect="1"/>
          </p:cNvCxnSpPr>
          <p:nvPr userDrawn="1"/>
        </p:nvCxnSpPr>
        <p:spPr>
          <a:xfrm flipH="1">
            <a:off x="3876496" y="3894511"/>
            <a:ext cx="1" cy="919580"/>
          </a:xfrm>
          <a:prstGeom prst="line">
            <a:avLst/>
          </a:prstGeom>
          <a:ln w="28575">
            <a:solidFill>
              <a:schemeClr val="accent2"/>
            </a:solidFill>
            <a:tailEnd type="oval" w="lg" len="lg"/>
          </a:ln>
        </p:spPr>
        <p:style>
          <a:lnRef idx="1">
            <a:schemeClr val="accent1"/>
          </a:lnRef>
          <a:fillRef idx="0">
            <a:schemeClr val="accent1"/>
          </a:fillRef>
          <a:effectRef idx="0">
            <a:schemeClr val="accent1"/>
          </a:effectRef>
          <a:fontRef idx="minor">
            <a:schemeClr val="tx1"/>
          </a:fontRef>
        </p:style>
      </p:cxnSp>
      <p:sp>
        <p:nvSpPr>
          <p:cNvPr id="118" name="Diagonal Stripe 5"/>
          <p:cNvSpPr>
            <a:spLocks noChangeAspect="1"/>
          </p:cNvSpPr>
          <p:nvPr userDrawn="1"/>
        </p:nvSpPr>
        <p:spPr>
          <a:xfrm rot="2699999">
            <a:off x="717245" y="2899211"/>
            <a:ext cx="1804906" cy="1818327"/>
          </a:xfrm>
          <a:prstGeom prst="diagStripe">
            <a:avLst>
              <a:gd name="adj" fmla="val 6344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0" dirty="0">
              <a:solidFill>
                <a:schemeClr val="tx1"/>
              </a:solidFill>
              <a:latin typeface="Open Sans Regular" charset="0"/>
            </a:endParaRPr>
          </a:p>
        </p:txBody>
      </p:sp>
      <p:sp>
        <p:nvSpPr>
          <p:cNvPr id="120" name="Diagonal Stripe 5"/>
          <p:cNvSpPr>
            <a:spLocks noChangeAspect="1"/>
          </p:cNvSpPr>
          <p:nvPr userDrawn="1"/>
        </p:nvSpPr>
        <p:spPr>
          <a:xfrm rot="13491721">
            <a:off x="2950556" y="2409493"/>
            <a:ext cx="1804906" cy="1818327"/>
          </a:xfrm>
          <a:prstGeom prst="diagStripe">
            <a:avLst>
              <a:gd name="adj" fmla="val 6344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0" dirty="0">
              <a:solidFill>
                <a:schemeClr val="tx1"/>
              </a:solidFill>
              <a:latin typeface="Open Sans Regular" charset="0"/>
            </a:endParaRPr>
          </a:p>
        </p:txBody>
      </p:sp>
      <p:sp>
        <p:nvSpPr>
          <p:cNvPr id="121" name="Diagonal Stripe 5"/>
          <p:cNvSpPr>
            <a:spLocks noChangeAspect="1"/>
          </p:cNvSpPr>
          <p:nvPr userDrawn="1"/>
        </p:nvSpPr>
        <p:spPr>
          <a:xfrm rot="2699999">
            <a:off x="5171659" y="2872385"/>
            <a:ext cx="1804906" cy="1818327"/>
          </a:xfrm>
          <a:prstGeom prst="diagStripe">
            <a:avLst>
              <a:gd name="adj" fmla="val 63445"/>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0" dirty="0">
              <a:solidFill>
                <a:schemeClr val="tx1"/>
              </a:solidFill>
              <a:latin typeface="Open Sans Regular" charset="0"/>
            </a:endParaRPr>
          </a:p>
        </p:txBody>
      </p:sp>
      <p:sp>
        <p:nvSpPr>
          <p:cNvPr id="122" name="Diagonal Stripe 5"/>
          <p:cNvSpPr>
            <a:spLocks noChangeAspect="1"/>
          </p:cNvSpPr>
          <p:nvPr userDrawn="1"/>
        </p:nvSpPr>
        <p:spPr>
          <a:xfrm rot="13491721">
            <a:off x="7432011" y="2391908"/>
            <a:ext cx="1804906" cy="1818327"/>
          </a:xfrm>
          <a:prstGeom prst="diagStripe">
            <a:avLst>
              <a:gd name="adj" fmla="val 63445"/>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0" dirty="0">
              <a:solidFill>
                <a:schemeClr val="tx1"/>
              </a:solidFill>
              <a:latin typeface="Open Sans Regular" charset="0"/>
            </a:endParaRPr>
          </a:p>
        </p:txBody>
      </p:sp>
      <p:sp>
        <p:nvSpPr>
          <p:cNvPr id="123" name="Diagonal Stripe 5"/>
          <p:cNvSpPr>
            <a:spLocks noChangeAspect="1"/>
          </p:cNvSpPr>
          <p:nvPr userDrawn="1"/>
        </p:nvSpPr>
        <p:spPr>
          <a:xfrm rot="2699999">
            <a:off x="9656573" y="2862984"/>
            <a:ext cx="1804906" cy="1818327"/>
          </a:xfrm>
          <a:prstGeom prst="diagStripe">
            <a:avLst>
              <a:gd name="adj" fmla="val 63445"/>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0" dirty="0">
              <a:solidFill>
                <a:schemeClr val="tx1"/>
              </a:solidFill>
              <a:latin typeface="Open Sans Regular" charset="0"/>
            </a:endParaRPr>
          </a:p>
        </p:txBody>
      </p:sp>
      <p:sp>
        <p:nvSpPr>
          <p:cNvPr id="143" name="Tekstin paikkamerkki 142"/>
          <p:cNvSpPr>
            <a:spLocks noGrp="1"/>
          </p:cNvSpPr>
          <p:nvPr>
            <p:ph type="body" sz="quarter" idx="13"/>
          </p:nvPr>
        </p:nvSpPr>
        <p:spPr>
          <a:xfrm>
            <a:off x="829340" y="1549565"/>
            <a:ext cx="1453382" cy="715963"/>
          </a:xfrm>
          <a:prstGeom prst="rect">
            <a:avLst/>
          </a:prstGeom>
        </p:spPr>
        <p:txBody>
          <a:bodyPr>
            <a:normAutofit/>
          </a:bodyPr>
          <a:lstStyle>
            <a:lvl1pPr algn="ctr">
              <a:defRPr sz="1400">
                <a:latin typeface="Calibri" panose="020F0502020204030204" pitchFamily="34" charset="0"/>
                <a:cs typeface="Calibri" panose="020F0502020204030204" pitchFamily="34" charset="0"/>
              </a:defRPr>
            </a:lvl1pPr>
          </a:lstStyle>
          <a:p>
            <a:pPr lvl="0"/>
            <a:endParaRPr lang="fi-FI" dirty="0"/>
          </a:p>
        </p:txBody>
      </p:sp>
      <p:sp>
        <p:nvSpPr>
          <p:cNvPr id="146" name="Tekstin paikkamerkki 142"/>
          <p:cNvSpPr>
            <a:spLocks noGrp="1"/>
          </p:cNvSpPr>
          <p:nvPr>
            <p:ph type="body" sz="quarter" idx="15"/>
          </p:nvPr>
        </p:nvSpPr>
        <p:spPr>
          <a:xfrm>
            <a:off x="5367045" y="1549462"/>
            <a:ext cx="1453382" cy="715963"/>
          </a:xfrm>
          <a:prstGeom prst="rect">
            <a:avLst/>
          </a:prstGeom>
        </p:spPr>
        <p:txBody>
          <a:bodyPr>
            <a:normAutofit/>
          </a:bodyPr>
          <a:lstStyle>
            <a:lvl1pPr algn="ctr">
              <a:defRPr sz="1400">
                <a:latin typeface="Calibri" panose="020F0502020204030204" pitchFamily="34" charset="0"/>
                <a:cs typeface="Calibri" panose="020F0502020204030204" pitchFamily="34" charset="0"/>
              </a:defRPr>
            </a:lvl1pPr>
          </a:lstStyle>
          <a:p>
            <a:pPr lvl="0"/>
            <a:endParaRPr lang="fi-FI" dirty="0"/>
          </a:p>
        </p:txBody>
      </p:sp>
      <p:sp>
        <p:nvSpPr>
          <p:cNvPr id="147" name="Tekstin paikkamerkki 142"/>
          <p:cNvSpPr>
            <a:spLocks noGrp="1"/>
          </p:cNvSpPr>
          <p:nvPr>
            <p:ph type="body" sz="quarter" idx="16"/>
          </p:nvPr>
        </p:nvSpPr>
        <p:spPr>
          <a:xfrm>
            <a:off x="9749931" y="1554019"/>
            <a:ext cx="1453382" cy="715963"/>
          </a:xfrm>
          <a:prstGeom prst="rect">
            <a:avLst/>
          </a:prstGeom>
        </p:spPr>
        <p:txBody>
          <a:bodyPr>
            <a:normAutofit/>
          </a:bodyPr>
          <a:lstStyle>
            <a:lvl1pPr algn="ctr">
              <a:defRPr sz="1400">
                <a:latin typeface="Calibri" panose="020F0502020204030204" pitchFamily="34" charset="0"/>
                <a:cs typeface="Calibri" panose="020F0502020204030204" pitchFamily="34" charset="0"/>
              </a:defRPr>
            </a:lvl1pPr>
          </a:lstStyle>
          <a:p>
            <a:pPr lvl="0"/>
            <a:endParaRPr lang="fi-FI" dirty="0"/>
          </a:p>
        </p:txBody>
      </p:sp>
      <p:sp>
        <p:nvSpPr>
          <p:cNvPr id="148" name="Tekstin paikkamerkki 142"/>
          <p:cNvSpPr>
            <a:spLocks noGrp="1"/>
          </p:cNvSpPr>
          <p:nvPr>
            <p:ph type="body" sz="quarter" idx="17"/>
          </p:nvPr>
        </p:nvSpPr>
        <p:spPr>
          <a:xfrm>
            <a:off x="3135464" y="5053154"/>
            <a:ext cx="1453382" cy="715963"/>
          </a:xfrm>
          <a:prstGeom prst="rect">
            <a:avLst/>
          </a:prstGeom>
        </p:spPr>
        <p:txBody>
          <a:bodyPr>
            <a:normAutofit/>
          </a:bodyPr>
          <a:lstStyle>
            <a:lvl1pPr algn="ctr">
              <a:defRPr sz="1400">
                <a:latin typeface="Calibri" panose="020F0502020204030204" pitchFamily="34" charset="0"/>
                <a:cs typeface="Calibri" panose="020F0502020204030204" pitchFamily="34" charset="0"/>
              </a:defRPr>
            </a:lvl1pPr>
          </a:lstStyle>
          <a:p>
            <a:pPr lvl="0"/>
            <a:endParaRPr lang="fi-FI" dirty="0"/>
          </a:p>
        </p:txBody>
      </p:sp>
      <p:sp>
        <p:nvSpPr>
          <p:cNvPr id="149" name="Tekstin paikkamerkki 142"/>
          <p:cNvSpPr>
            <a:spLocks noGrp="1"/>
          </p:cNvSpPr>
          <p:nvPr>
            <p:ph type="body" sz="quarter" idx="18"/>
          </p:nvPr>
        </p:nvSpPr>
        <p:spPr>
          <a:xfrm>
            <a:off x="7669410" y="5050735"/>
            <a:ext cx="1453382" cy="715963"/>
          </a:xfrm>
          <a:prstGeom prst="rect">
            <a:avLst/>
          </a:prstGeom>
        </p:spPr>
        <p:txBody>
          <a:bodyPr>
            <a:normAutofit/>
          </a:bodyPr>
          <a:lstStyle>
            <a:lvl1pPr algn="ctr">
              <a:defRPr sz="1400">
                <a:latin typeface="Calibri" panose="020F0502020204030204" pitchFamily="34" charset="0"/>
                <a:cs typeface="Calibri" panose="020F0502020204030204" pitchFamily="34" charset="0"/>
              </a:defRPr>
            </a:lvl1pPr>
          </a:lstStyle>
          <a:p>
            <a:pPr lvl="0"/>
            <a:endParaRPr lang="fi-FI" dirty="0"/>
          </a:p>
        </p:txBody>
      </p:sp>
      <p:sp>
        <p:nvSpPr>
          <p:cNvPr id="150" name="Tekstin paikkamerkki 142"/>
          <p:cNvSpPr>
            <a:spLocks noGrp="1"/>
          </p:cNvSpPr>
          <p:nvPr>
            <p:ph type="body" sz="quarter" idx="19"/>
          </p:nvPr>
        </p:nvSpPr>
        <p:spPr>
          <a:xfrm>
            <a:off x="899854" y="3399130"/>
            <a:ext cx="1453382" cy="352492"/>
          </a:xfrm>
          <a:prstGeom prst="rect">
            <a:avLst/>
          </a:prstGeom>
        </p:spPr>
        <p:txBody>
          <a:bodyPr>
            <a:normAutofit/>
          </a:bodyPr>
          <a:lstStyle>
            <a:lvl1pPr algn="ctr">
              <a:defRPr sz="2000" b="1">
                <a:solidFill>
                  <a:schemeClr val="bg1"/>
                </a:solidFill>
                <a:latin typeface="Calibri" panose="020F0502020204030204" pitchFamily="34" charset="0"/>
                <a:cs typeface="Calibri" panose="020F0502020204030204" pitchFamily="34" charset="0"/>
              </a:defRPr>
            </a:lvl1pPr>
          </a:lstStyle>
          <a:p>
            <a:pPr lvl="0"/>
            <a:endParaRPr lang="fi-FI" dirty="0"/>
          </a:p>
        </p:txBody>
      </p:sp>
      <p:sp>
        <p:nvSpPr>
          <p:cNvPr id="151" name="Tekstin paikkamerkki 142"/>
          <p:cNvSpPr>
            <a:spLocks noGrp="1"/>
          </p:cNvSpPr>
          <p:nvPr>
            <p:ph type="body" sz="quarter" idx="20"/>
          </p:nvPr>
        </p:nvSpPr>
        <p:spPr>
          <a:xfrm>
            <a:off x="3123282" y="3395213"/>
            <a:ext cx="1453382" cy="352492"/>
          </a:xfrm>
          <a:prstGeom prst="rect">
            <a:avLst/>
          </a:prstGeom>
        </p:spPr>
        <p:txBody>
          <a:bodyPr>
            <a:normAutofit/>
          </a:bodyPr>
          <a:lstStyle>
            <a:lvl1pPr algn="ctr">
              <a:defRPr sz="2000" b="1">
                <a:solidFill>
                  <a:schemeClr val="bg1"/>
                </a:solidFill>
                <a:latin typeface="Calibri" panose="020F0502020204030204" pitchFamily="34" charset="0"/>
                <a:cs typeface="Calibri" panose="020F0502020204030204" pitchFamily="34" charset="0"/>
              </a:defRPr>
            </a:lvl1pPr>
          </a:lstStyle>
          <a:p>
            <a:pPr lvl="0"/>
            <a:endParaRPr lang="fi-FI" dirty="0"/>
          </a:p>
        </p:txBody>
      </p:sp>
      <p:sp>
        <p:nvSpPr>
          <p:cNvPr id="152" name="Tekstin paikkamerkki 142"/>
          <p:cNvSpPr>
            <a:spLocks noGrp="1"/>
          </p:cNvSpPr>
          <p:nvPr>
            <p:ph type="body" sz="quarter" idx="21"/>
          </p:nvPr>
        </p:nvSpPr>
        <p:spPr>
          <a:xfrm>
            <a:off x="5317302" y="3403014"/>
            <a:ext cx="1453382" cy="352492"/>
          </a:xfrm>
          <a:prstGeom prst="rect">
            <a:avLst/>
          </a:prstGeom>
        </p:spPr>
        <p:txBody>
          <a:bodyPr>
            <a:normAutofit/>
          </a:bodyPr>
          <a:lstStyle>
            <a:lvl1pPr algn="ctr">
              <a:defRPr sz="2000" b="1">
                <a:solidFill>
                  <a:schemeClr val="bg1"/>
                </a:solidFill>
                <a:latin typeface="Calibri" panose="020F0502020204030204" pitchFamily="34" charset="0"/>
                <a:cs typeface="Calibri" panose="020F0502020204030204" pitchFamily="34" charset="0"/>
              </a:defRPr>
            </a:lvl1pPr>
          </a:lstStyle>
          <a:p>
            <a:pPr lvl="0"/>
            <a:endParaRPr lang="fi-FI" dirty="0"/>
          </a:p>
        </p:txBody>
      </p:sp>
      <p:sp>
        <p:nvSpPr>
          <p:cNvPr id="153" name="Tekstin paikkamerkki 142"/>
          <p:cNvSpPr>
            <a:spLocks noGrp="1"/>
          </p:cNvSpPr>
          <p:nvPr>
            <p:ph type="body" sz="quarter" idx="22"/>
          </p:nvPr>
        </p:nvSpPr>
        <p:spPr>
          <a:xfrm>
            <a:off x="7637907" y="3391206"/>
            <a:ext cx="1453382" cy="352492"/>
          </a:xfrm>
          <a:prstGeom prst="rect">
            <a:avLst/>
          </a:prstGeom>
        </p:spPr>
        <p:txBody>
          <a:bodyPr>
            <a:normAutofit/>
          </a:bodyPr>
          <a:lstStyle>
            <a:lvl1pPr algn="ctr">
              <a:defRPr sz="2000" b="1">
                <a:solidFill>
                  <a:schemeClr val="bg1"/>
                </a:solidFill>
                <a:latin typeface="Calibri" panose="020F0502020204030204" pitchFamily="34" charset="0"/>
                <a:cs typeface="Calibri" panose="020F0502020204030204" pitchFamily="34" charset="0"/>
              </a:defRPr>
            </a:lvl1pPr>
          </a:lstStyle>
          <a:p>
            <a:pPr lvl="0"/>
            <a:endParaRPr lang="fi-FI" dirty="0"/>
          </a:p>
        </p:txBody>
      </p:sp>
      <p:sp>
        <p:nvSpPr>
          <p:cNvPr id="154" name="Tekstin paikkamerkki 142"/>
          <p:cNvSpPr>
            <a:spLocks noGrp="1"/>
          </p:cNvSpPr>
          <p:nvPr>
            <p:ph type="body" sz="quarter" idx="23"/>
          </p:nvPr>
        </p:nvSpPr>
        <p:spPr>
          <a:xfrm>
            <a:off x="9795147" y="3384397"/>
            <a:ext cx="1453382" cy="352492"/>
          </a:xfrm>
          <a:prstGeom prst="rect">
            <a:avLst/>
          </a:prstGeom>
        </p:spPr>
        <p:txBody>
          <a:bodyPr>
            <a:normAutofit/>
          </a:bodyPr>
          <a:lstStyle>
            <a:lvl1pPr algn="ctr">
              <a:defRPr sz="2000" b="1">
                <a:solidFill>
                  <a:schemeClr val="bg1"/>
                </a:solidFill>
                <a:latin typeface="Calibri" panose="020F0502020204030204" pitchFamily="34" charset="0"/>
                <a:cs typeface="Calibri" panose="020F0502020204030204" pitchFamily="34" charset="0"/>
              </a:defRPr>
            </a:lvl1pPr>
          </a:lstStyle>
          <a:p>
            <a:pPr lvl="0"/>
            <a:endParaRPr lang="fi-FI" dirty="0"/>
          </a:p>
        </p:txBody>
      </p:sp>
      <p:sp>
        <p:nvSpPr>
          <p:cNvPr id="155" name="Date Placeholder 3"/>
          <p:cNvSpPr>
            <a:spLocks noGrp="1"/>
          </p:cNvSpPr>
          <p:nvPr>
            <p:ph type="dt" sz="half" idx="10"/>
          </p:nvPr>
        </p:nvSpPr>
        <p:spPr>
          <a:xfrm>
            <a:off x="685800" y="6412447"/>
            <a:ext cx="1215189" cy="228235"/>
          </a:xfrm>
          <a:prstGeom prst="rect">
            <a:avLst/>
          </a:prstGeom>
        </p:spPr>
        <p:txBody>
          <a:bodyPr/>
          <a:lstStyle>
            <a:lvl1pPr>
              <a:defRPr sz="1400">
                <a:solidFill>
                  <a:schemeClr val="accent6"/>
                </a:solidFill>
              </a:defRPr>
            </a:lvl1pPr>
          </a:lstStyle>
          <a:p>
            <a:fld id="{3F7F5E89-3379-4AC1-BA4C-A02D32D5A213}" type="datetime1">
              <a:rPr lang="fi-FI" smtClean="0"/>
              <a:pPr/>
              <a:t>5.9.2023</a:t>
            </a:fld>
            <a:endParaRPr lang="fi-FI" dirty="0"/>
          </a:p>
        </p:txBody>
      </p:sp>
      <p:sp>
        <p:nvSpPr>
          <p:cNvPr id="156" name="Footer Placeholder 4"/>
          <p:cNvSpPr>
            <a:spLocks noGrp="1"/>
          </p:cNvSpPr>
          <p:nvPr>
            <p:ph type="ftr" sz="quarter" idx="11"/>
          </p:nvPr>
        </p:nvSpPr>
        <p:spPr>
          <a:xfrm>
            <a:off x="1900989" y="6412082"/>
            <a:ext cx="5029200" cy="228600"/>
          </a:xfrm>
          <a:prstGeom prst="rect">
            <a:avLst/>
          </a:prstGeom>
        </p:spPr>
        <p:txBody>
          <a:bodyPr/>
          <a:lstStyle>
            <a:lvl1pPr>
              <a:defRPr sz="1400" b="1">
                <a:solidFill>
                  <a:schemeClr val="accent6"/>
                </a:solidFill>
              </a:defRPr>
            </a:lvl1pPr>
          </a:lstStyle>
          <a:p>
            <a:r>
              <a:rPr lang="fi-FI" dirty="0"/>
              <a:t>Keski-Pohjanmaan hyvinvointialue</a:t>
            </a:r>
          </a:p>
        </p:txBody>
      </p:sp>
      <p:sp>
        <p:nvSpPr>
          <p:cNvPr id="157" name="Slide Number Placeholder 5"/>
          <p:cNvSpPr>
            <a:spLocks noGrp="1"/>
          </p:cNvSpPr>
          <p:nvPr>
            <p:ph type="sldNum" sz="quarter" idx="12"/>
          </p:nvPr>
        </p:nvSpPr>
        <p:spPr>
          <a:xfrm>
            <a:off x="11775431" y="6412447"/>
            <a:ext cx="416569" cy="256550"/>
          </a:xfrm>
          <a:prstGeom prst="rect">
            <a:avLst/>
          </a:prstGeom>
        </p:spPr>
        <p:txBody>
          <a:bodyPr/>
          <a:lstStyle>
            <a:lvl1pPr algn="l">
              <a:defRPr sz="1400" b="1">
                <a:solidFill>
                  <a:schemeClr val="accent6"/>
                </a:solidFill>
              </a:defRPr>
            </a:lvl1pPr>
          </a:lstStyle>
          <a:p>
            <a:fld id="{680D50AB-F83C-4E2B-B0AF-3CA1ED4EDFEC}" type="slidenum">
              <a:rPr lang="fi-FI" smtClean="0"/>
              <a:pPr/>
              <a:t>‹#›</a:t>
            </a:fld>
            <a:endParaRPr lang="fi-FI" dirty="0"/>
          </a:p>
        </p:txBody>
      </p:sp>
    </p:spTree>
    <p:extLst>
      <p:ext uri="{BB962C8B-B14F-4D97-AF65-F5344CB8AC3E}">
        <p14:creationId xmlns:p14="http://schemas.microsoft.com/office/powerpoint/2010/main" val="31419271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Aikajanadia-PELA-SOTE">
    <p:spTree>
      <p:nvGrpSpPr>
        <p:cNvPr id="1" name=""/>
        <p:cNvGrpSpPr/>
        <p:nvPr/>
      </p:nvGrpSpPr>
      <p:grpSpPr>
        <a:xfrm>
          <a:off x="0" y="0"/>
          <a:ext cx="0" cy="0"/>
          <a:chOff x="0" y="0"/>
          <a:chExt cx="0" cy="0"/>
        </a:xfrm>
      </p:grpSpPr>
      <p:sp>
        <p:nvSpPr>
          <p:cNvPr id="2" name="Title 1"/>
          <p:cNvSpPr>
            <a:spLocks noGrp="1"/>
          </p:cNvSpPr>
          <p:nvPr>
            <p:ph type="title"/>
          </p:nvPr>
        </p:nvSpPr>
        <p:spPr>
          <a:xfrm>
            <a:off x="657606" y="284237"/>
            <a:ext cx="10772775" cy="1226855"/>
          </a:xfrm>
          <a:prstGeom prst="rect">
            <a:avLst/>
          </a:prstGeom>
        </p:spPr>
        <p:txBody>
          <a:bodyPr/>
          <a:lstStyle>
            <a:lvl1pPr>
              <a:defRPr b="1">
                <a:solidFill>
                  <a:schemeClr val="accent6"/>
                </a:solidFill>
              </a:defRPr>
            </a:lvl1pPr>
          </a:lstStyle>
          <a:p>
            <a:r>
              <a:rPr lang="fi-FI" dirty="0"/>
              <a:t>Muokkaa </a:t>
            </a:r>
            <a:r>
              <a:rPr lang="fi-FI" dirty="0" err="1"/>
              <a:t>perustyyl</a:t>
            </a:r>
            <a:r>
              <a:rPr lang="fi-FI" dirty="0"/>
              <a:t>. </a:t>
            </a:r>
            <a:r>
              <a:rPr lang="fi-FI" dirty="0" err="1"/>
              <a:t>napsautt</a:t>
            </a:r>
            <a:r>
              <a:rPr lang="fi-FI" dirty="0"/>
              <a:t>.</a:t>
            </a:r>
            <a:endParaRPr lang="en-US" dirty="0"/>
          </a:p>
        </p:txBody>
      </p:sp>
      <p:cxnSp>
        <p:nvCxnSpPr>
          <p:cNvPr id="88" name="Straight Connector 11"/>
          <p:cNvCxnSpPr>
            <a:cxnSpLocks noChangeAspect="1"/>
          </p:cNvCxnSpPr>
          <p:nvPr userDrawn="1"/>
        </p:nvCxnSpPr>
        <p:spPr>
          <a:xfrm flipV="1">
            <a:off x="6079473" y="2265528"/>
            <a:ext cx="0" cy="1000277"/>
          </a:xfrm>
          <a:prstGeom prst="line">
            <a:avLst/>
          </a:prstGeom>
          <a:ln w="28575">
            <a:solidFill>
              <a:schemeClr val="accent3"/>
            </a:solidFill>
            <a:tailEnd type="oval" w="lg" len="lg"/>
          </a:ln>
        </p:spPr>
        <p:style>
          <a:lnRef idx="1">
            <a:schemeClr val="accent1"/>
          </a:lnRef>
          <a:fillRef idx="0">
            <a:schemeClr val="accent1"/>
          </a:fillRef>
          <a:effectRef idx="0">
            <a:schemeClr val="accent1"/>
          </a:effectRef>
          <a:fontRef idx="minor">
            <a:schemeClr val="tx1"/>
          </a:fontRef>
        </p:style>
      </p:cxnSp>
      <p:cxnSp>
        <p:nvCxnSpPr>
          <p:cNvPr id="94" name="Straight Connector 20"/>
          <p:cNvCxnSpPr>
            <a:cxnSpLocks noChangeAspect="1"/>
          </p:cNvCxnSpPr>
          <p:nvPr userDrawn="1"/>
        </p:nvCxnSpPr>
        <p:spPr>
          <a:xfrm flipH="1">
            <a:off x="8340830" y="3841887"/>
            <a:ext cx="1" cy="930546"/>
          </a:xfrm>
          <a:prstGeom prst="line">
            <a:avLst/>
          </a:prstGeom>
          <a:ln w="28575">
            <a:solidFill>
              <a:schemeClr val="accent4"/>
            </a:solidFill>
            <a:tailEnd type="oval" w="lg" len="lg"/>
          </a:ln>
        </p:spPr>
        <p:style>
          <a:lnRef idx="1">
            <a:schemeClr val="accent1"/>
          </a:lnRef>
          <a:fillRef idx="0">
            <a:schemeClr val="accent1"/>
          </a:fillRef>
          <a:effectRef idx="0">
            <a:schemeClr val="accent1"/>
          </a:effectRef>
          <a:fontRef idx="minor">
            <a:schemeClr val="tx1"/>
          </a:fontRef>
        </p:style>
      </p:cxnSp>
      <p:cxnSp>
        <p:nvCxnSpPr>
          <p:cNvPr id="95" name="Straight Connector 24"/>
          <p:cNvCxnSpPr>
            <a:cxnSpLocks noChangeAspect="1"/>
          </p:cNvCxnSpPr>
          <p:nvPr userDrawn="1"/>
        </p:nvCxnSpPr>
        <p:spPr>
          <a:xfrm flipV="1">
            <a:off x="10559026" y="2265528"/>
            <a:ext cx="0" cy="1000277"/>
          </a:xfrm>
          <a:prstGeom prst="line">
            <a:avLst/>
          </a:prstGeom>
          <a:ln w="28575">
            <a:solidFill>
              <a:schemeClr val="accent5"/>
            </a:solidFill>
            <a:tailEnd type="oval" w="lg" len="lg"/>
          </a:ln>
        </p:spPr>
        <p:style>
          <a:lnRef idx="1">
            <a:schemeClr val="accent1"/>
          </a:lnRef>
          <a:fillRef idx="0">
            <a:schemeClr val="accent1"/>
          </a:fillRef>
          <a:effectRef idx="0">
            <a:schemeClr val="accent1"/>
          </a:effectRef>
          <a:fontRef idx="minor">
            <a:schemeClr val="tx1"/>
          </a:fontRef>
        </p:style>
      </p:cxnSp>
      <p:cxnSp>
        <p:nvCxnSpPr>
          <p:cNvPr id="96" name="Straight Connector 27"/>
          <p:cNvCxnSpPr>
            <a:cxnSpLocks noChangeAspect="1"/>
          </p:cNvCxnSpPr>
          <p:nvPr userDrawn="1"/>
        </p:nvCxnSpPr>
        <p:spPr>
          <a:xfrm flipV="1">
            <a:off x="1619698" y="2265528"/>
            <a:ext cx="0" cy="1000277"/>
          </a:xfrm>
          <a:prstGeom prst="line">
            <a:avLst/>
          </a:prstGeom>
          <a:ln w="28575">
            <a:tailEnd type="oval" w="lg" len="lg"/>
          </a:ln>
        </p:spPr>
        <p:style>
          <a:lnRef idx="1">
            <a:schemeClr val="accent1"/>
          </a:lnRef>
          <a:fillRef idx="0">
            <a:schemeClr val="accent1"/>
          </a:fillRef>
          <a:effectRef idx="0">
            <a:schemeClr val="accent1"/>
          </a:effectRef>
          <a:fontRef idx="minor">
            <a:schemeClr val="tx1"/>
          </a:fontRef>
        </p:style>
      </p:cxnSp>
      <p:cxnSp>
        <p:nvCxnSpPr>
          <p:cNvPr id="97" name="Straight Connector 30"/>
          <p:cNvCxnSpPr>
            <a:cxnSpLocks noChangeAspect="1"/>
          </p:cNvCxnSpPr>
          <p:nvPr userDrawn="1"/>
        </p:nvCxnSpPr>
        <p:spPr>
          <a:xfrm flipH="1">
            <a:off x="3876496" y="3894511"/>
            <a:ext cx="1" cy="919580"/>
          </a:xfrm>
          <a:prstGeom prst="line">
            <a:avLst/>
          </a:prstGeom>
          <a:ln w="28575">
            <a:solidFill>
              <a:schemeClr val="accent2"/>
            </a:solidFill>
            <a:tailEnd type="oval" w="lg" len="lg"/>
          </a:ln>
        </p:spPr>
        <p:style>
          <a:lnRef idx="1">
            <a:schemeClr val="accent1"/>
          </a:lnRef>
          <a:fillRef idx="0">
            <a:schemeClr val="accent1"/>
          </a:fillRef>
          <a:effectRef idx="0">
            <a:schemeClr val="accent1"/>
          </a:effectRef>
          <a:fontRef idx="minor">
            <a:schemeClr val="tx1"/>
          </a:fontRef>
        </p:style>
      </p:cxnSp>
      <p:sp>
        <p:nvSpPr>
          <p:cNvPr id="118" name="Diagonal Stripe 5"/>
          <p:cNvSpPr>
            <a:spLocks noChangeAspect="1"/>
          </p:cNvSpPr>
          <p:nvPr userDrawn="1"/>
        </p:nvSpPr>
        <p:spPr>
          <a:xfrm rot="2699999">
            <a:off x="717245" y="2899211"/>
            <a:ext cx="1804906" cy="1818327"/>
          </a:xfrm>
          <a:prstGeom prst="diagStripe">
            <a:avLst>
              <a:gd name="adj" fmla="val 6344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0" dirty="0">
              <a:solidFill>
                <a:schemeClr val="tx1"/>
              </a:solidFill>
              <a:latin typeface="Open Sans Regular" charset="0"/>
            </a:endParaRPr>
          </a:p>
        </p:txBody>
      </p:sp>
      <p:sp>
        <p:nvSpPr>
          <p:cNvPr id="120" name="Diagonal Stripe 5"/>
          <p:cNvSpPr>
            <a:spLocks noChangeAspect="1"/>
          </p:cNvSpPr>
          <p:nvPr userDrawn="1"/>
        </p:nvSpPr>
        <p:spPr>
          <a:xfrm rot="13491721">
            <a:off x="2950556" y="2409493"/>
            <a:ext cx="1804906" cy="1818327"/>
          </a:xfrm>
          <a:prstGeom prst="diagStripe">
            <a:avLst>
              <a:gd name="adj" fmla="val 6344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0" dirty="0">
              <a:solidFill>
                <a:schemeClr val="tx1"/>
              </a:solidFill>
              <a:latin typeface="Open Sans Regular" charset="0"/>
            </a:endParaRPr>
          </a:p>
        </p:txBody>
      </p:sp>
      <p:sp>
        <p:nvSpPr>
          <p:cNvPr id="121" name="Diagonal Stripe 5"/>
          <p:cNvSpPr>
            <a:spLocks noChangeAspect="1"/>
          </p:cNvSpPr>
          <p:nvPr userDrawn="1"/>
        </p:nvSpPr>
        <p:spPr>
          <a:xfrm rot="2699999">
            <a:off x="5171659" y="2872385"/>
            <a:ext cx="1804906" cy="1818327"/>
          </a:xfrm>
          <a:prstGeom prst="diagStripe">
            <a:avLst>
              <a:gd name="adj" fmla="val 63445"/>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0" dirty="0">
              <a:solidFill>
                <a:schemeClr val="tx1"/>
              </a:solidFill>
              <a:latin typeface="Open Sans Regular" charset="0"/>
            </a:endParaRPr>
          </a:p>
        </p:txBody>
      </p:sp>
      <p:sp>
        <p:nvSpPr>
          <p:cNvPr id="122" name="Diagonal Stripe 5"/>
          <p:cNvSpPr>
            <a:spLocks noChangeAspect="1"/>
          </p:cNvSpPr>
          <p:nvPr userDrawn="1"/>
        </p:nvSpPr>
        <p:spPr>
          <a:xfrm rot="13491721">
            <a:off x="7432011" y="2391908"/>
            <a:ext cx="1804906" cy="1818327"/>
          </a:xfrm>
          <a:prstGeom prst="diagStripe">
            <a:avLst>
              <a:gd name="adj" fmla="val 63445"/>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0" dirty="0">
              <a:solidFill>
                <a:schemeClr val="tx1"/>
              </a:solidFill>
              <a:latin typeface="Open Sans Regular" charset="0"/>
            </a:endParaRPr>
          </a:p>
        </p:txBody>
      </p:sp>
      <p:sp>
        <p:nvSpPr>
          <p:cNvPr id="123" name="Diagonal Stripe 5"/>
          <p:cNvSpPr>
            <a:spLocks noChangeAspect="1"/>
          </p:cNvSpPr>
          <p:nvPr userDrawn="1"/>
        </p:nvSpPr>
        <p:spPr>
          <a:xfrm rot="2699999">
            <a:off x="9656573" y="2862984"/>
            <a:ext cx="1804906" cy="1818327"/>
          </a:xfrm>
          <a:prstGeom prst="diagStripe">
            <a:avLst>
              <a:gd name="adj" fmla="val 63445"/>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0" dirty="0">
              <a:solidFill>
                <a:schemeClr val="tx1"/>
              </a:solidFill>
              <a:latin typeface="Open Sans Regular" charset="0"/>
            </a:endParaRPr>
          </a:p>
        </p:txBody>
      </p:sp>
      <p:sp>
        <p:nvSpPr>
          <p:cNvPr id="143" name="Tekstin paikkamerkki 142"/>
          <p:cNvSpPr>
            <a:spLocks noGrp="1"/>
          </p:cNvSpPr>
          <p:nvPr>
            <p:ph type="body" sz="quarter" idx="13"/>
          </p:nvPr>
        </p:nvSpPr>
        <p:spPr>
          <a:xfrm>
            <a:off x="829340" y="1549565"/>
            <a:ext cx="1453382" cy="715963"/>
          </a:xfrm>
          <a:prstGeom prst="rect">
            <a:avLst/>
          </a:prstGeom>
        </p:spPr>
        <p:txBody>
          <a:bodyPr>
            <a:normAutofit/>
          </a:bodyPr>
          <a:lstStyle>
            <a:lvl1pPr algn="ctr">
              <a:defRPr sz="1400">
                <a:latin typeface="Calibri" panose="020F0502020204030204" pitchFamily="34" charset="0"/>
                <a:cs typeface="Calibri" panose="020F0502020204030204" pitchFamily="34" charset="0"/>
              </a:defRPr>
            </a:lvl1pPr>
          </a:lstStyle>
          <a:p>
            <a:pPr lvl="0"/>
            <a:endParaRPr lang="fi-FI" dirty="0"/>
          </a:p>
        </p:txBody>
      </p:sp>
      <p:sp>
        <p:nvSpPr>
          <p:cNvPr id="146" name="Tekstin paikkamerkki 142"/>
          <p:cNvSpPr>
            <a:spLocks noGrp="1"/>
          </p:cNvSpPr>
          <p:nvPr>
            <p:ph type="body" sz="quarter" idx="15"/>
          </p:nvPr>
        </p:nvSpPr>
        <p:spPr>
          <a:xfrm>
            <a:off x="5367045" y="1549462"/>
            <a:ext cx="1453382" cy="715963"/>
          </a:xfrm>
          <a:prstGeom prst="rect">
            <a:avLst/>
          </a:prstGeom>
        </p:spPr>
        <p:txBody>
          <a:bodyPr>
            <a:normAutofit/>
          </a:bodyPr>
          <a:lstStyle>
            <a:lvl1pPr algn="ctr">
              <a:defRPr sz="1400">
                <a:latin typeface="Calibri" panose="020F0502020204030204" pitchFamily="34" charset="0"/>
                <a:cs typeface="Calibri" panose="020F0502020204030204" pitchFamily="34" charset="0"/>
              </a:defRPr>
            </a:lvl1pPr>
          </a:lstStyle>
          <a:p>
            <a:pPr lvl="0"/>
            <a:endParaRPr lang="fi-FI" dirty="0"/>
          </a:p>
        </p:txBody>
      </p:sp>
      <p:sp>
        <p:nvSpPr>
          <p:cNvPr id="147" name="Tekstin paikkamerkki 142"/>
          <p:cNvSpPr>
            <a:spLocks noGrp="1"/>
          </p:cNvSpPr>
          <p:nvPr>
            <p:ph type="body" sz="quarter" idx="16"/>
          </p:nvPr>
        </p:nvSpPr>
        <p:spPr>
          <a:xfrm>
            <a:off x="9749931" y="1554019"/>
            <a:ext cx="1453382" cy="715963"/>
          </a:xfrm>
          <a:prstGeom prst="rect">
            <a:avLst/>
          </a:prstGeom>
        </p:spPr>
        <p:txBody>
          <a:bodyPr>
            <a:normAutofit/>
          </a:bodyPr>
          <a:lstStyle>
            <a:lvl1pPr algn="ctr">
              <a:defRPr sz="1400">
                <a:latin typeface="Calibri" panose="020F0502020204030204" pitchFamily="34" charset="0"/>
                <a:cs typeface="Calibri" panose="020F0502020204030204" pitchFamily="34" charset="0"/>
              </a:defRPr>
            </a:lvl1pPr>
          </a:lstStyle>
          <a:p>
            <a:pPr lvl="0"/>
            <a:endParaRPr lang="fi-FI" dirty="0"/>
          </a:p>
        </p:txBody>
      </p:sp>
      <p:sp>
        <p:nvSpPr>
          <p:cNvPr id="148" name="Tekstin paikkamerkki 142"/>
          <p:cNvSpPr>
            <a:spLocks noGrp="1"/>
          </p:cNvSpPr>
          <p:nvPr>
            <p:ph type="body" sz="quarter" idx="17"/>
          </p:nvPr>
        </p:nvSpPr>
        <p:spPr>
          <a:xfrm>
            <a:off x="3135464" y="5053154"/>
            <a:ext cx="1453382" cy="715963"/>
          </a:xfrm>
          <a:prstGeom prst="rect">
            <a:avLst/>
          </a:prstGeom>
        </p:spPr>
        <p:txBody>
          <a:bodyPr>
            <a:normAutofit/>
          </a:bodyPr>
          <a:lstStyle>
            <a:lvl1pPr algn="ctr">
              <a:defRPr sz="1400">
                <a:latin typeface="Calibri" panose="020F0502020204030204" pitchFamily="34" charset="0"/>
                <a:cs typeface="Calibri" panose="020F0502020204030204" pitchFamily="34" charset="0"/>
              </a:defRPr>
            </a:lvl1pPr>
          </a:lstStyle>
          <a:p>
            <a:pPr lvl="0"/>
            <a:endParaRPr lang="fi-FI" dirty="0"/>
          </a:p>
        </p:txBody>
      </p:sp>
      <p:sp>
        <p:nvSpPr>
          <p:cNvPr id="149" name="Tekstin paikkamerkki 142"/>
          <p:cNvSpPr>
            <a:spLocks noGrp="1"/>
          </p:cNvSpPr>
          <p:nvPr>
            <p:ph type="body" sz="quarter" idx="18"/>
          </p:nvPr>
        </p:nvSpPr>
        <p:spPr>
          <a:xfrm>
            <a:off x="7669410" y="5050735"/>
            <a:ext cx="1453382" cy="715963"/>
          </a:xfrm>
          <a:prstGeom prst="rect">
            <a:avLst/>
          </a:prstGeom>
        </p:spPr>
        <p:txBody>
          <a:bodyPr>
            <a:normAutofit/>
          </a:bodyPr>
          <a:lstStyle>
            <a:lvl1pPr algn="ctr">
              <a:defRPr sz="1400">
                <a:latin typeface="Calibri" panose="020F0502020204030204" pitchFamily="34" charset="0"/>
                <a:cs typeface="Calibri" panose="020F0502020204030204" pitchFamily="34" charset="0"/>
              </a:defRPr>
            </a:lvl1pPr>
          </a:lstStyle>
          <a:p>
            <a:pPr lvl="0"/>
            <a:endParaRPr lang="fi-FI" dirty="0"/>
          </a:p>
        </p:txBody>
      </p:sp>
      <p:sp>
        <p:nvSpPr>
          <p:cNvPr id="150" name="Tekstin paikkamerkki 142"/>
          <p:cNvSpPr>
            <a:spLocks noGrp="1"/>
          </p:cNvSpPr>
          <p:nvPr>
            <p:ph type="body" sz="quarter" idx="19"/>
          </p:nvPr>
        </p:nvSpPr>
        <p:spPr>
          <a:xfrm>
            <a:off x="899854" y="3399130"/>
            <a:ext cx="1453382" cy="352492"/>
          </a:xfrm>
          <a:prstGeom prst="rect">
            <a:avLst/>
          </a:prstGeom>
        </p:spPr>
        <p:txBody>
          <a:bodyPr>
            <a:normAutofit/>
          </a:bodyPr>
          <a:lstStyle>
            <a:lvl1pPr algn="ctr">
              <a:defRPr sz="2000" b="1">
                <a:solidFill>
                  <a:schemeClr val="bg1"/>
                </a:solidFill>
                <a:latin typeface="Calibri" panose="020F0502020204030204" pitchFamily="34" charset="0"/>
                <a:cs typeface="Calibri" panose="020F0502020204030204" pitchFamily="34" charset="0"/>
              </a:defRPr>
            </a:lvl1pPr>
          </a:lstStyle>
          <a:p>
            <a:pPr lvl="0"/>
            <a:endParaRPr lang="fi-FI" dirty="0"/>
          </a:p>
        </p:txBody>
      </p:sp>
      <p:sp>
        <p:nvSpPr>
          <p:cNvPr id="151" name="Tekstin paikkamerkki 142"/>
          <p:cNvSpPr>
            <a:spLocks noGrp="1"/>
          </p:cNvSpPr>
          <p:nvPr>
            <p:ph type="body" sz="quarter" idx="20"/>
          </p:nvPr>
        </p:nvSpPr>
        <p:spPr>
          <a:xfrm>
            <a:off x="3123282" y="3395213"/>
            <a:ext cx="1453382" cy="352492"/>
          </a:xfrm>
          <a:prstGeom prst="rect">
            <a:avLst/>
          </a:prstGeom>
        </p:spPr>
        <p:txBody>
          <a:bodyPr>
            <a:normAutofit/>
          </a:bodyPr>
          <a:lstStyle>
            <a:lvl1pPr algn="ctr">
              <a:defRPr sz="2000" b="1">
                <a:solidFill>
                  <a:schemeClr val="bg1"/>
                </a:solidFill>
                <a:latin typeface="Calibri" panose="020F0502020204030204" pitchFamily="34" charset="0"/>
                <a:cs typeface="Calibri" panose="020F0502020204030204" pitchFamily="34" charset="0"/>
              </a:defRPr>
            </a:lvl1pPr>
          </a:lstStyle>
          <a:p>
            <a:pPr lvl="0"/>
            <a:endParaRPr lang="fi-FI" dirty="0"/>
          </a:p>
        </p:txBody>
      </p:sp>
      <p:sp>
        <p:nvSpPr>
          <p:cNvPr id="152" name="Tekstin paikkamerkki 142"/>
          <p:cNvSpPr>
            <a:spLocks noGrp="1"/>
          </p:cNvSpPr>
          <p:nvPr>
            <p:ph type="body" sz="quarter" idx="21"/>
          </p:nvPr>
        </p:nvSpPr>
        <p:spPr>
          <a:xfrm>
            <a:off x="5317302" y="3403014"/>
            <a:ext cx="1453382" cy="352492"/>
          </a:xfrm>
          <a:prstGeom prst="rect">
            <a:avLst/>
          </a:prstGeom>
        </p:spPr>
        <p:txBody>
          <a:bodyPr>
            <a:normAutofit/>
          </a:bodyPr>
          <a:lstStyle>
            <a:lvl1pPr algn="ctr">
              <a:defRPr sz="2000" b="1">
                <a:solidFill>
                  <a:schemeClr val="bg1"/>
                </a:solidFill>
                <a:latin typeface="Calibri" panose="020F0502020204030204" pitchFamily="34" charset="0"/>
                <a:cs typeface="Calibri" panose="020F0502020204030204" pitchFamily="34" charset="0"/>
              </a:defRPr>
            </a:lvl1pPr>
          </a:lstStyle>
          <a:p>
            <a:pPr lvl="0"/>
            <a:endParaRPr lang="fi-FI" dirty="0"/>
          </a:p>
        </p:txBody>
      </p:sp>
      <p:sp>
        <p:nvSpPr>
          <p:cNvPr id="153" name="Tekstin paikkamerkki 142"/>
          <p:cNvSpPr>
            <a:spLocks noGrp="1"/>
          </p:cNvSpPr>
          <p:nvPr>
            <p:ph type="body" sz="quarter" idx="22"/>
          </p:nvPr>
        </p:nvSpPr>
        <p:spPr>
          <a:xfrm>
            <a:off x="7637907" y="3391206"/>
            <a:ext cx="1453382" cy="352492"/>
          </a:xfrm>
          <a:prstGeom prst="rect">
            <a:avLst/>
          </a:prstGeom>
        </p:spPr>
        <p:txBody>
          <a:bodyPr>
            <a:normAutofit/>
          </a:bodyPr>
          <a:lstStyle>
            <a:lvl1pPr algn="ctr">
              <a:defRPr sz="2000" b="1">
                <a:solidFill>
                  <a:schemeClr val="bg1"/>
                </a:solidFill>
                <a:latin typeface="Calibri" panose="020F0502020204030204" pitchFamily="34" charset="0"/>
                <a:cs typeface="Calibri" panose="020F0502020204030204" pitchFamily="34" charset="0"/>
              </a:defRPr>
            </a:lvl1pPr>
          </a:lstStyle>
          <a:p>
            <a:pPr lvl="0"/>
            <a:endParaRPr lang="fi-FI" dirty="0"/>
          </a:p>
        </p:txBody>
      </p:sp>
      <p:sp>
        <p:nvSpPr>
          <p:cNvPr id="154" name="Tekstin paikkamerkki 142"/>
          <p:cNvSpPr>
            <a:spLocks noGrp="1"/>
          </p:cNvSpPr>
          <p:nvPr>
            <p:ph type="body" sz="quarter" idx="23"/>
          </p:nvPr>
        </p:nvSpPr>
        <p:spPr>
          <a:xfrm>
            <a:off x="9795147" y="3384397"/>
            <a:ext cx="1453382" cy="352492"/>
          </a:xfrm>
          <a:prstGeom prst="rect">
            <a:avLst/>
          </a:prstGeom>
        </p:spPr>
        <p:txBody>
          <a:bodyPr>
            <a:normAutofit/>
          </a:bodyPr>
          <a:lstStyle>
            <a:lvl1pPr algn="ctr">
              <a:defRPr sz="2000" b="1">
                <a:solidFill>
                  <a:schemeClr val="bg1"/>
                </a:solidFill>
                <a:latin typeface="Calibri" panose="020F0502020204030204" pitchFamily="34" charset="0"/>
                <a:cs typeface="Calibri" panose="020F0502020204030204" pitchFamily="34" charset="0"/>
              </a:defRPr>
            </a:lvl1pPr>
          </a:lstStyle>
          <a:p>
            <a:pPr lvl="0"/>
            <a:endParaRPr lang="fi-FI" dirty="0"/>
          </a:p>
        </p:txBody>
      </p:sp>
      <p:sp>
        <p:nvSpPr>
          <p:cNvPr id="155" name="Date Placeholder 3"/>
          <p:cNvSpPr>
            <a:spLocks noGrp="1"/>
          </p:cNvSpPr>
          <p:nvPr>
            <p:ph type="dt" sz="half" idx="10"/>
          </p:nvPr>
        </p:nvSpPr>
        <p:spPr>
          <a:xfrm>
            <a:off x="685800" y="6412447"/>
            <a:ext cx="1215189" cy="228235"/>
          </a:xfrm>
          <a:prstGeom prst="rect">
            <a:avLst/>
          </a:prstGeom>
        </p:spPr>
        <p:txBody>
          <a:bodyPr/>
          <a:lstStyle>
            <a:lvl1pPr>
              <a:defRPr sz="1400">
                <a:solidFill>
                  <a:schemeClr val="accent6"/>
                </a:solidFill>
              </a:defRPr>
            </a:lvl1pPr>
          </a:lstStyle>
          <a:p>
            <a:fld id="{3F7F5E89-3379-4AC1-BA4C-A02D32D5A213}" type="datetime1">
              <a:rPr lang="fi-FI" smtClean="0"/>
              <a:pPr/>
              <a:t>5.9.2023</a:t>
            </a:fld>
            <a:endParaRPr lang="fi-FI" dirty="0"/>
          </a:p>
        </p:txBody>
      </p:sp>
      <p:sp>
        <p:nvSpPr>
          <p:cNvPr id="156" name="Footer Placeholder 4"/>
          <p:cNvSpPr>
            <a:spLocks noGrp="1"/>
          </p:cNvSpPr>
          <p:nvPr>
            <p:ph type="ftr" sz="quarter" idx="11"/>
          </p:nvPr>
        </p:nvSpPr>
        <p:spPr>
          <a:xfrm>
            <a:off x="1900989" y="6412082"/>
            <a:ext cx="5029200" cy="228600"/>
          </a:xfrm>
          <a:prstGeom prst="rect">
            <a:avLst/>
          </a:prstGeom>
        </p:spPr>
        <p:txBody>
          <a:bodyPr/>
          <a:lstStyle>
            <a:lvl1pPr>
              <a:defRPr sz="1400" b="1">
                <a:solidFill>
                  <a:schemeClr val="accent6"/>
                </a:solidFill>
              </a:defRPr>
            </a:lvl1pPr>
          </a:lstStyle>
          <a:p>
            <a:r>
              <a:rPr lang="fi-FI" dirty="0"/>
              <a:t>Keski-Pohjanmaan hyvinvointialue</a:t>
            </a:r>
          </a:p>
        </p:txBody>
      </p:sp>
      <p:sp>
        <p:nvSpPr>
          <p:cNvPr id="157" name="Slide Number Placeholder 5"/>
          <p:cNvSpPr>
            <a:spLocks noGrp="1"/>
          </p:cNvSpPr>
          <p:nvPr>
            <p:ph type="sldNum" sz="quarter" idx="12"/>
          </p:nvPr>
        </p:nvSpPr>
        <p:spPr>
          <a:xfrm>
            <a:off x="11775431" y="6412447"/>
            <a:ext cx="416569" cy="256550"/>
          </a:xfrm>
          <a:prstGeom prst="rect">
            <a:avLst/>
          </a:prstGeom>
        </p:spPr>
        <p:txBody>
          <a:bodyPr/>
          <a:lstStyle>
            <a:lvl1pPr algn="l">
              <a:defRPr sz="1400" b="1">
                <a:solidFill>
                  <a:schemeClr val="accent6"/>
                </a:solidFill>
              </a:defRPr>
            </a:lvl1pPr>
          </a:lstStyle>
          <a:p>
            <a:fld id="{680D50AB-F83C-4E2B-B0AF-3CA1ED4EDFEC}" type="slidenum">
              <a:rPr lang="fi-FI" smtClean="0"/>
              <a:pPr/>
              <a:t>‹#›</a:t>
            </a:fld>
            <a:endParaRPr lang="fi-FI" dirty="0"/>
          </a:p>
        </p:txBody>
      </p:sp>
      <p:pic>
        <p:nvPicPr>
          <p:cNvPr id="27" name="Kuva 26" descr="Kuva, joka sisältää kohteen sisä&#10;&#10;Kuvaus luotu automaattisesti">
            <a:extLst>
              <a:ext uri="{FF2B5EF4-FFF2-40B4-BE49-F238E27FC236}">
                <a16:creationId xmlns:a16="http://schemas.microsoft.com/office/drawing/2014/main" id="{68FE73A3-43EE-4DA6-81F4-A9F5FBE458E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4986766"/>
            <a:ext cx="12192000" cy="1545806"/>
          </a:xfrm>
          <a:prstGeom prst="rect">
            <a:avLst/>
          </a:prstGeom>
        </p:spPr>
      </p:pic>
    </p:spTree>
    <p:extLst>
      <p:ext uri="{BB962C8B-B14F-4D97-AF65-F5344CB8AC3E}">
        <p14:creationId xmlns:p14="http://schemas.microsoft.com/office/powerpoint/2010/main" val="9395127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rosessidia">
    <p:spTree>
      <p:nvGrpSpPr>
        <p:cNvPr id="1" name=""/>
        <p:cNvGrpSpPr/>
        <p:nvPr/>
      </p:nvGrpSpPr>
      <p:grpSpPr>
        <a:xfrm>
          <a:off x="0" y="0"/>
          <a:ext cx="0" cy="0"/>
          <a:chOff x="0" y="0"/>
          <a:chExt cx="0" cy="0"/>
        </a:xfrm>
      </p:grpSpPr>
      <p:pic>
        <p:nvPicPr>
          <p:cNvPr id="35" name="Kuva 34" descr="Kuva, joka sisältää kohteen teksti&#10;&#10;Kuvaus luotu automaattisesti">
            <a:extLst>
              <a:ext uri="{FF2B5EF4-FFF2-40B4-BE49-F238E27FC236}">
                <a16:creationId xmlns:a16="http://schemas.microsoft.com/office/drawing/2014/main" id="{804A8A3C-F14D-4066-8A14-70BD2CAE9D6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94"/>
          <a:stretch/>
        </p:blipFill>
        <p:spPr>
          <a:xfrm>
            <a:off x="0" y="5245031"/>
            <a:ext cx="8162222" cy="1287282"/>
          </a:xfrm>
          <a:prstGeom prst="rect">
            <a:avLst/>
          </a:prstGeom>
        </p:spPr>
      </p:pic>
      <p:sp>
        <p:nvSpPr>
          <p:cNvPr id="2" name="Title 1"/>
          <p:cNvSpPr>
            <a:spLocks noGrp="1"/>
          </p:cNvSpPr>
          <p:nvPr>
            <p:ph type="title"/>
          </p:nvPr>
        </p:nvSpPr>
        <p:spPr>
          <a:xfrm>
            <a:off x="657606" y="284237"/>
            <a:ext cx="10772775" cy="1226855"/>
          </a:xfrm>
          <a:prstGeom prst="rect">
            <a:avLst/>
          </a:prstGeom>
        </p:spPr>
        <p:txBody>
          <a:bodyPr/>
          <a:lstStyle>
            <a:lvl1pPr>
              <a:defRPr b="1">
                <a:solidFill>
                  <a:schemeClr val="accent6"/>
                </a:solidFill>
              </a:defRPr>
            </a:lvl1pPr>
          </a:lstStyle>
          <a:p>
            <a:r>
              <a:rPr lang="fi-FI" dirty="0"/>
              <a:t>Muokkaa </a:t>
            </a:r>
            <a:r>
              <a:rPr lang="fi-FI" dirty="0" err="1"/>
              <a:t>perustyyl</a:t>
            </a:r>
            <a:r>
              <a:rPr lang="fi-FI" dirty="0"/>
              <a:t>. </a:t>
            </a:r>
            <a:r>
              <a:rPr lang="fi-FI" dirty="0" err="1"/>
              <a:t>napsautt</a:t>
            </a:r>
            <a:r>
              <a:rPr lang="fi-FI" dirty="0"/>
              <a:t>.</a:t>
            </a:r>
            <a:endParaRPr lang="en-US" dirty="0"/>
          </a:p>
        </p:txBody>
      </p:sp>
      <p:sp>
        <p:nvSpPr>
          <p:cNvPr id="28" name="Freeform 21"/>
          <p:cNvSpPr/>
          <p:nvPr userDrawn="1"/>
        </p:nvSpPr>
        <p:spPr>
          <a:xfrm>
            <a:off x="718040" y="3230402"/>
            <a:ext cx="2388233" cy="837095"/>
          </a:xfrm>
          <a:custGeom>
            <a:avLst/>
            <a:gdLst>
              <a:gd name="connsiteX0" fmla="*/ 0 w 4388294"/>
              <a:gd name="connsiteY0" fmla="*/ 0 h 1755317"/>
              <a:gd name="connsiteX1" fmla="*/ 3510636 w 4388294"/>
              <a:gd name="connsiteY1" fmla="*/ 0 h 1755317"/>
              <a:gd name="connsiteX2" fmla="*/ 4388294 w 4388294"/>
              <a:gd name="connsiteY2" fmla="*/ 877659 h 1755317"/>
              <a:gd name="connsiteX3" fmla="*/ 3510636 w 4388294"/>
              <a:gd name="connsiteY3" fmla="*/ 1755317 h 1755317"/>
              <a:gd name="connsiteX4" fmla="*/ 0 w 4388294"/>
              <a:gd name="connsiteY4" fmla="*/ 1755317 h 1755317"/>
              <a:gd name="connsiteX5" fmla="*/ 877659 w 4388294"/>
              <a:gd name="connsiteY5" fmla="*/ 877659 h 1755317"/>
              <a:gd name="connsiteX6" fmla="*/ 0 w 4388294"/>
              <a:gd name="connsiteY6" fmla="*/ 0 h 1755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8294" h="1755317">
                <a:moveTo>
                  <a:pt x="0" y="0"/>
                </a:moveTo>
                <a:lnTo>
                  <a:pt x="3510636" y="0"/>
                </a:lnTo>
                <a:lnTo>
                  <a:pt x="4388294" y="877659"/>
                </a:lnTo>
                <a:lnTo>
                  <a:pt x="3510636" y="1755317"/>
                </a:lnTo>
                <a:lnTo>
                  <a:pt x="0" y="1755317"/>
                </a:lnTo>
                <a:lnTo>
                  <a:pt x="877659" y="877659"/>
                </a:lnTo>
                <a:lnTo>
                  <a:pt x="0" y="0"/>
                </a:lnTo>
                <a:close/>
              </a:path>
            </a:pathLst>
          </a:custGeom>
          <a:solidFill>
            <a:schemeClr val="accent1"/>
          </a:solid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137692" tIns="86678" rIns="964336" bIns="86678" numCol="1" spcCol="1270" anchor="ctr" anchorCtr="0">
            <a:noAutofit/>
          </a:bodyPr>
          <a:lstStyle/>
          <a:p>
            <a:pPr lvl="0" algn="ctr" defTabSz="2889250">
              <a:lnSpc>
                <a:spcPct val="90000"/>
              </a:lnSpc>
              <a:spcBef>
                <a:spcPct val="0"/>
              </a:spcBef>
              <a:spcAft>
                <a:spcPct val="35000"/>
              </a:spcAft>
            </a:pPr>
            <a:endParaRPr lang="en-US" sz="6500" kern="1200" dirty="0">
              <a:latin typeface="Open Sans Regular" charset="0"/>
            </a:endParaRPr>
          </a:p>
        </p:txBody>
      </p:sp>
      <p:sp>
        <p:nvSpPr>
          <p:cNvPr id="29" name="Freeform 23"/>
          <p:cNvSpPr/>
          <p:nvPr userDrawn="1"/>
        </p:nvSpPr>
        <p:spPr>
          <a:xfrm>
            <a:off x="2799067" y="3230402"/>
            <a:ext cx="2388233" cy="837095"/>
          </a:xfrm>
          <a:custGeom>
            <a:avLst/>
            <a:gdLst>
              <a:gd name="connsiteX0" fmla="*/ 0 w 4388294"/>
              <a:gd name="connsiteY0" fmla="*/ 0 h 1755317"/>
              <a:gd name="connsiteX1" fmla="*/ 3510636 w 4388294"/>
              <a:gd name="connsiteY1" fmla="*/ 0 h 1755317"/>
              <a:gd name="connsiteX2" fmla="*/ 4388294 w 4388294"/>
              <a:gd name="connsiteY2" fmla="*/ 877659 h 1755317"/>
              <a:gd name="connsiteX3" fmla="*/ 3510636 w 4388294"/>
              <a:gd name="connsiteY3" fmla="*/ 1755317 h 1755317"/>
              <a:gd name="connsiteX4" fmla="*/ 0 w 4388294"/>
              <a:gd name="connsiteY4" fmla="*/ 1755317 h 1755317"/>
              <a:gd name="connsiteX5" fmla="*/ 877659 w 4388294"/>
              <a:gd name="connsiteY5" fmla="*/ 877659 h 1755317"/>
              <a:gd name="connsiteX6" fmla="*/ 0 w 4388294"/>
              <a:gd name="connsiteY6" fmla="*/ 0 h 1755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8294" h="1755317">
                <a:moveTo>
                  <a:pt x="0" y="0"/>
                </a:moveTo>
                <a:lnTo>
                  <a:pt x="3510636" y="0"/>
                </a:lnTo>
                <a:lnTo>
                  <a:pt x="4388294" y="877659"/>
                </a:lnTo>
                <a:lnTo>
                  <a:pt x="3510636" y="1755317"/>
                </a:lnTo>
                <a:lnTo>
                  <a:pt x="0" y="1755317"/>
                </a:lnTo>
                <a:lnTo>
                  <a:pt x="877659" y="877659"/>
                </a:lnTo>
                <a:lnTo>
                  <a:pt x="0" y="0"/>
                </a:lnTo>
                <a:close/>
              </a:path>
            </a:pathLst>
          </a:custGeom>
          <a:solidFill>
            <a:schemeClr val="accent2"/>
          </a:solid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137692" tIns="86678" rIns="964336" bIns="86678" numCol="1" spcCol="1270" anchor="ctr" anchorCtr="0">
            <a:noAutofit/>
          </a:bodyPr>
          <a:lstStyle/>
          <a:p>
            <a:pPr lvl="0" algn="ctr" defTabSz="2889250">
              <a:lnSpc>
                <a:spcPct val="90000"/>
              </a:lnSpc>
              <a:spcBef>
                <a:spcPct val="0"/>
              </a:spcBef>
              <a:spcAft>
                <a:spcPct val="35000"/>
              </a:spcAft>
            </a:pPr>
            <a:endParaRPr lang="en-US" sz="6500" kern="1200" dirty="0">
              <a:latin typeface="Open Sans Regular" charset="0"/>
            </a:endParaRPr>
          </a:p>
        </p:txBody>
      </p:sp>
      <p:sp>
        <p:nvSpPr>
          <p:cNvPr id="30" name="Freeform 25"/>
          <p:cNvSpPr/>
          <p:nvPr userDrawn="1"/>
        </p:nvSpPr>
        <p:spPr>
          <a:xfrm>
            <a:off x="4880094" y="3230402"/>
            <a:ext cx="2388233" cy="837095"/>
          </a:xfrm>
          <a:custGeom>
            <a:avLst/>
            <a:gdLst>
              <a:gd name="connsiteX0" fmla="*/ 0 w 4388294"/>
              <a:gd name="connsiteY0" fmla="*/ 0 h 1755317"/>
              <a:gd name="connsiteX1" fmla="*/ 3510636 w 4388294"/>
              <a:gd name="connsiteY1" fmla="*/ 0 h 1755317"/>
              <a:gd name="connsiteX2" fmla="*/ 4388294 w 4388294"/>
              <a:gd name="connsiteY2" fmla="*/ 877659 h 1755317"/>
              <a:gd name="connsiteX3" fmla="*/ 3510636 w 4388294"/>
              <a:gd name="connsiteY3" fmla="*/ 1755317 h 1755317"/>
              <a:gd name="connsiteX4" fmla="*/ 0 w 4388294"/>
              <a:gd name="connsiteY4" fmla="*/ 1755317 h 1755317"/>
              <a:gd name="connsiteX5" fmla="*/ 877659 w 4388294"/>
              <a:gd name="connsiteY5" fmla="*/ 877659 h 1755317"/>
              <a:gd name="connsiteX6" fmla="*/ 0 w 4388294"/>
              <a:gd name="connsiteY6" fmla="*/ 0 h 1755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8294" h="1755317">
                <a:moveTo>
                  <a:pt x="0" y="0"/>
                </a:moveTo>
                <a:lnTo>
                  <a:pt x="3510636" y="0"/>
                </a:lnTo>
                <a:lnTo>
                  <a:pt x="4388294" y="877659"/>
                </a:lnTo>
                <a:lnTo>
                  <a:pt x="3510636" y="1755317"/>
                </a:lnTo>
                <a:lnTo>
                  <a:pt x="0" y="1755317"/>
                </a:lnTo>
                <a:lnTo>
                  <a:pt x="877659" y="877659"/>
                </a:lnTo>
                <a:lnTo>
                  <a:pt x="0" y="0"/>
                </a:lnTo>
                <a:close/>
              </a:path>
            </a:pathLst>
          </a:custGeom>
          <a:solidFill>
            <a:schemeClr val="accent3"/>
          </a:solid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137692" tIns="86678" rIns="964336" bIns="86678" numCol="1" spcCol="1270" anchor="ctr" anchorCtr="0">
            <a:noAutofit/>
          </a:bodyPr>
          <a:lstStyle/>
          <a:p>
            <a:pPr lvl="0" algn="ctr" defTabSz="2889250">
              <a:lnSpc>
                <a:spcPct val="90000"/>
              </a:lnSpc>
              <a:spcBef>
                <a:spcPct val="0"/>
              </a:spcBef>
              <a:spcAft>
                <a:spcPct val="35000"/>
              </a:spcAft>
            </a:pPr>
            <a:endParaRPr lang="en-US" sz="6500" kern="1200" dirty="0">
              <a:latin typeface="Open Sans Regular" charset="0"/>
            </a:endParaRPr>
          </a:p>
        </p:txBody>
      </p:sp>
      <p:sp>
        <p:nvSpPr>
          <p:cNvPr id="31" name="Freeform 26"/>
          <p:cNvSpPr/>
          <p:nvPr userDrawn="1"/>
        </p:nvSpPr>
        <p:spPr>
          <a:xfrm>
            <a:off x="6961121" y="3230402"/>
            <a:ext cx="2388233" cy="837095"/>
          </a:xfrm>
          <a:custGeom>
            <a:avLst/>
            <a:gdLst>
              <a:gd name="connsiteX0" fmla="*/ 0 w 4388294"/>
              <a:gd name="connsiteY0" fmla="*/ 0 h 1755317"/>
              <a:gd name="connsiteX1" fmla="*/ 3510636 w 4388294"/>
              <a:gd name="connsiteY1" fmla="*/ 0 h 1755317"/>
              <a:gd name="connsiteX2" fmla="*/ 4388294 w 4388294"/>
              <a:gd name="connsiteY2" fmla="*/ 877659 h 1755317"/>
              <a:gd name="connsiteX3" fmla="*/ 3510636 w 4388294"/>
              <a:gd name="connsiteY3" fmla="*/ 1755317 h 1755317"/>
              <a:gd name="connsiteX4" fmla="*/ 0 w 4388294"/>
              <a:gd name="connsiteY4" fmla="*/ 1755317 h 1755317"/>
              <a:gd name="connsiteX5" fmla="*/ 877659 w 4388294"/>
              <a:gd name="connsiteY5" fmla="*/ 877659 h 1755317"/>
              <a:gd name="connsiteX6" fmla="*/ 0 w 4388294"/>
              <a:gd name="connsiteY6" fmla="*/ 0 h 1755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8294" h="1755317">
                <a:moveTo>
                  <a:pt x="0" y="0"/>
                </a:moveTo>
                <a:lnTo>
                  <a:pt x="3510636" y="0"/>
                </a:lnTo>
                <a:lnTo>
                  <a:pt x="4388294" y="877659"/>
                </a:lnTo>
                <a:lnTo>
                  <a:pt x="3510636" y="1755317"/>
                </a:lnTo>
                <a:lnTo>
                  <a:pt x="0" y="1755317"/>
                </a:lnTo>
                <a:lnTo>
                  <a:pt x="877659" y="877659"/>
                </a:lnTo>
                <a:lnTo>
                  <a:pt x="0" y="0"/>
                </a:lnTo>
                <a:close/>
              </a:path>
            </a:pathLst>
          </a:custGeom>
          <a:solidFill>
            <a:schemeClr val="accent4"/>
          </a:solid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137692" tIns="86678" rIns="964336" bIns="86678" numCol="1" spcCol="1270" anchor="ctr" anchorCtr="0">
            <a:noAutofit/>
          </a:bodyPr>
          <a:lstStyle/>
          <a:p>
            <a:pPr lvl="0" algn="ctr" defTabSz="2889250">
              <a:lnSpc>
                <a:spcPct val="90000"/>
              </a:lnSpc>
              <a:spcBef>
                <a:spcPct val="0"/>
              </a:spcBef>
              <a:spcAft>
                <a:spcPct val="35000"/>
              </a:spcAft>
            </a:pPr>
            <a:endParaRPr lang="en-US" sz="6500" kern="1200" dirty="0">
              <a:latin typeface="Open Sans Regular" charset="0"/>
            </a:endParaRPr>
          </a:p>
        </p:txBody>
      </p:sp>
      <p:sp>
        <p:nvSpPr>
          <p:cNvPr id="32" name="Freeform 26"/>
          <p:cNvSpPr/>
          <p:nvPr userDrawn="1"/>
        </p:nvSpPr>
        <p:spPr>
          <a:xfrm>
            <a:off x="9042148" y="3237913"/>
            <a:ext cx="2388233" cy="837095"/>
          </a:xfrm>
          <a:custGeom>
            <a:avLst/>
            <a:gdLst>
              <a:gd name="connsiteX0" fmla="*/ 0 w 4388294"/>
              <a:gd name="connsiteY0" fmla="*/ 0 h 1755317"/>
              <a:gd name="connsiteX1" fmla="*/ 3510636 w 4388294"/>
              <a:gd name="connsiteY1" fmla="*/ 0 h 1755317"/>
              <a:gd name="connsiteX2" fmla="*/ 4388294 w 4388294"/>
              <a:gd name="connsiteY2" fmla="*/ 877659 h 1755317"/>
              <a:gd name="connsiteX3" fmla="*/ 3510636 w 4388294"/>
              <a:gd name="connsiteY3" fmla="*/ 1755317 h 1755317"/>
              <a:gd name="connsiteX4" fmla="*/ 0 w 4388294"/>
              <a:gd name="connsiteY4" fmla="*/ 1755317 h 1755317"/>
              <a:gd name="connsiteX5" fmla="*/ 877659 w 4388294"/>
              <a:gd name="connsiteY5" fmla="*/ 877659 h 1755317"/>
              <a:gd name="connsiteX6" fmla="*/ 0 w 4388294"/>
              <a:gd name="connsiteY6" fmla="*/ 0 h 1755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8294" h="1755317">
                <a:moveTo>
                  <a:pt x="0" y="0"/>
                </a:moveTo>
                <a:lnTo>
                  <a:pt x="3510636" y="0"/>
                </a:lnTo>
                <a:lnTo>
                  <a:pt x="4388294" y="877659"/>
                </a:lnTo>
                <a:lnTo>
                  <a:pt x="3510636" y="1755317"/>
                </a:lnTo>
                <a:lnTo>
                  <a:pt x="0" y="1755317"/>
                </a:lnTo>
                <a:lnTo>
                  <a:pt x="877659" y="877659"/>
                </a:lnTo>
                <a:lnTo>
                  <a:pt x="0" y="0"/>
                </a:lnTo>
                <a:close/>
              </a:path>
            </a:pathLst>
          </a:custGeom>
          <a:solidFill>
            <a:schemeClr val="accent6"/>
          </a:solid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137692" tIns="86678" rIns="964336" bIns="86678" numCol="1" spcCol="1270" anchor="ctr" anchorCtr="0">
            <a:noAutofit/>
          </a:bodyPr>
          <a:lstStyle/>
          <a:p>
            <a:pPr lvl="0" algn="ctr" defTabSz="2889250">
              <a:lnSpc>
                <a:spcPct val="90000"/>
              </a:lnSpc>
              <a:spcBef>
                <a:spcPct val="0"/>
              </a:spcBef>
              <a:spcAft>
                <a:spcPct val="35000"/>
              </a:spcAft>
            </a:pPr>
            <a:endParaRPr lang="en-US" sz="6500" kern="1200" dirty="0">
              <a:latin typeface="Open Sans Regular" charset="0"/>
            </a:endParaRPr>
          </a:p>
        </p:txBody>
      </p:sp>
      <p:cxnSp>
        <p:nvCxnSpPr>
          <p:cNvPr id="33" name="Straight Connector 30"/>
          <p:cNvCxnSpPr>
            <a:cxnSpLocks noChangeAspect="1"/>
          </p:cNvCxnSpPr>
          <p:nvPr userDrawn="1"/>
        </p:nvCxnSpPr>
        <p:spPr>
          <a:xfrm flipH="1">
            <a:off x="3876496" y="4199309"/>
            <a:ext cx="1" cy="919580"/>
          </a:xfrm>
          <a:prstGeom prst="line">
            <a:avLst/>
          </a:prstGeom>
          <a:ln w="28575">
            <a:solidFill>
              <a:schemeClr val="accent2"/>
            </a:solidFill>
            <a:tailEnd type="oval" w="lg" len="lg"/>
          </a:ln>
        </p:spPr>
        <p:style>
          <a:lnRef idx="1">
            <a:schemeClr val="accent1"/>
          </a:lnRef>
          <a:fillRef idx="0">
            <a:schemeClr val="accent1"/>
          </a:fillRef>
          <a:effectRef idx="0">
            <a:schemeClr val="accent1"/>
          </a:effectRef>
          <a:fontRef idx="minor">
            <a:schemeClr val="tx1"/>
          </a:fontRef>
        </p:style>
      </p:cxnSp>
      <p:cxnSp>
        <p:nvCxnSpPr>
          <p:cNvPr id="34" name="Straight Connector 30"/>
          <p:cNvCxnSpPr>
            <a:cxnSpLocks noChangeAspect="1"/>
          </p:cNvCxnSpPr>
          <p:nvPr userDrawn="1"/>
        </p:nvCxnSpPr>
        <p:spPr>
          <a:xfrm flipH="1">
            <a:off x="8155236" y="4208175"/>
            <a:ext cx="1" cy="919580"/>
          </a:xfrm>
          <a:prstGeom prst="line">
            <a:avLst/>
          </a:prstGeom>
          <a:ln w="28575">
            <a:solidFill>
              <a:schemeClr val="accent4"/>
            </a:solidFill>
            <a:tailEnd type="oval" w="lg" len="lg"/>
          </a:ln>
        </p:spPr>
        <p:style>
          <a:lnRef idx="1">
            <a:schemeClr val="accent1"/>
          </a:lnRef>
          <a:fillRef idx="0">
            <a:schemeClr val="accent1"/>
          </a:fillRef>
          <a:effectRef idx="0">
            <a:schemeClr val="accent1"/>
          </a:effectRef>
          <a:fontRef idx="minor">
            <a:schemeClr val="tx1"/>
          </a:fontRef>
        </p:style>
      </p:cxnSp>
      <p:cxnSp>
        <p:nvCxnSpPr>
          <p:cNvPr id="37" name="Straight Connector 27"/>
          <p:cNvCxnSpPr>
            <a:cxnSpLocks noChangeAspect="1"/>
          </p:cNvCxnSpPr>
          <p:nvPr userDrawn="1"/>
        </p:nvCxnSpPr>
        <p:spPr>
          <a:xfrm flipV="1">
            <a:off x="1812203" y="2223356"/>
            <a:ext cx="0" cy="930216"/>
          </a:xfrm>
          <a:prstGeom prst="line">
            <a:avLst/>
          </a:prstGeom>
          <a:ln w="28575">
            <a:tailEnd type="oval" w="lg" len="lg"/>
          </a:ln>
        </p:spPr>
        <p:style>
          <a:lnRef idx="1">
            <a:schemeClr val="accent1"/>
          </a:lnRef>
          <a:fillRef idx="0">
            <a:schemeClr val="accent1"/>
          </a:fillRef>
          <a:effectRef idx="0">
            <a:schemeClr val="accent1"/>
          </a:effectRef>
          <a:fontRef idx="minor">
            <a:schemeClr val="tx1"/>
          </a:fontRef>
        </p:style>
      </p:cxnSp>
      <p:cxnSp>
        <p:nvCxnSpPr>
          <p:cNvPr id="39" name="Straight Connector 27"/>
          <p:cNvCxnSpPr>
            <a:cxnSpLocks noChangeAspect="1"/>
          </p:cNvCxnSpPr>
          <p:nvPr userDrawn="1"/>
        </p:nvCxnSpPr>
        <p:spPr>
          <a:xfrm flipV="1">
            <a:off x="5927003" y="2223356"/>
            <a:ext cx="0" cy="930216"/>
          </a:xfrm>
          <a:prstGeom prst="line">
            <a:avLst/>
          </a:prstGeom>
          <a:ln w="28575">
            <a:solidFill>
              <a:schemeClr val="accent3"/>
            </a:solidFill>
            <a:tailEnd type="oval" w="lg" len="lg"/>
          </a:ln>
        </p:spPr>
        <p:style>
          <a:lnRef idx="1">
            <a:schemeClr val="accent1"/>
          </a:lnRef>
          <a:fillRef idx="0">
            <a:schemeClr val="accent1"/>
          </a:fillRef>
          <a:effectRef idx="0">
            <a:schemeClr val="accent1"/>
          </a:effectRef>
          <a:fontRef idx="minor">
            <a:schemeClr val="tx1"/>
          </a:fontRef>
        </p:style>
      </p:cxnSp>
      <p:cxnSp>
        <p:nvCxnSpPr>
          <p:cNvPr id="40" name="Straight Connector 27"/>
          <p:cNvCxnSpPr>
            <a:cxnSpLocks noChangeAspect="1"/>
          </p:cNvCxnSpPr>
          <p:nvPr userDrawn="1"/>
        </p:nvCxnSpPr>
        <p:spPr>
          <a:xfrm flipV="1">
            <a:off x="10156216" y="2223356"/>
            <a:ext cx="0" cy="930216"/>
          </a:xfrm>
          <a:prstGeom prst="line">
            <a:avLst/>
          </a:prstGeom>
          <a:ln w="28575">
            <a:solidFill>
              <a:schemeClr val="accent6"/>
            </a:solidFill>
            <a:tailEnd type="oval" w="lg" len="lg"/>
          </a:ln>
        </p:spPr>
        <p:style>
          <a:lnRef idx="1">
            <a:schemeClr val="accent1"/>
          </a:lnRef>
          <a:fillRef idx="0">
            <a:schemeClr val="accent1"/>
          </a:fillRef>
          <a:effectRef idx="0">
            <a:schemeClr val="accent1"/>
          </a:effectRef>
          <a:fontRef idx="minor">
            <a:schemeClr val="tx1"/>
          </a:fontRef>
        </p:style>
      </p:cxnSp>
      <p:sp>
        <p:nvSpPr>
          <p:cNvPr id="46" name="Tekstin paikkamerkki 142"/>
          <p:cNvSpPr>
            <a:spLocks noGrp="1"/>
          </p:cNvSpPr>
          <p:nvPr>
            <p:ph type="body" sz="quarter" idx="13"/>
          </p:nvPr>
        </p:nvSpPr>
        <p:spPr>
          <a:xfrm>
            <a:off x="5187300" y="1574402"/>
            <a:ext cx="1453382" cy="715963"/>
          </a:xfrm>
          <a:prstGeom prst="rect">
            <a:avLst/>
          </a:prstGeom>
        </p:spPr>
        <p:txBody>
          <a:bodyPr>
            <a:normAutofit/>
          </a:bodyPr>
          <a:lstStyle>
            <a:lvl1pPr algn="ctr">
              <a:defRPr sz="1400">
                <a:latin typeface="Calibri" panose="020F0502020204030204" pitchFamily="34" charset="0"/>
                <a:cs typeface="Calibri" panose="020F0502020204030204" pitchFamily="34" charset="0"/>
              </a:defRPr>
            </a:lvl1pPr>
          </a:lstStyle>
          <a:p>
            <a:pPr lvl="0"/>
            <a:endParaRPr lang="fi-FI" dirty="0"/>
          </a:p>
        </p:txBody>
      </p:sp>
      <p:sp>
        <p:nvSpPr>
          <p:cNvPr id="47" name="Tekstin paikkamerkki 142"/>
          <p:cNvSpPr>
            <a:spLocks noGrp="1"/>
          </p:cNvSpPr>
          <p:nvPr>
            <p:ph type="body" sz="quarter" idx="14"/>
          </p:nvPr>
        </p:nvSpPr>
        <p:spPr>
          <a:xfrm>
            <a:off x="829340" y="1549565"/>
            <a:ext cx="1453382" cy="715963"/>
          </a:xfrm>
          <a:prstGeom prst="rect">
            <a:avLst/>
          </a:prstGeom>
        </p:spPr>
        <p:txBody>
          <a:bodyPr>
            <a:normAutofit/>
          </a:bodyPr>
          <a:lstStyle>
            <a:lvl1pPr algn="ctr">
              <a:defRPr sz="1400">
                <a:latin typeface="Calibri" panose="020F0502020204030204" pitchFamily="34" charset="0"/>
                <a:cs typeface="Calibri" panose="020F0502020204030204" pitchFamily="34" charset="0"/>
              </a:defRPr>
            </a:lvl1pPr>
          </a:lstStyle>
          <a:p>
            <a:pPr lvl="0"/>
            <a:endParaRPr lang="fi-FI" dirty="0"/>
          </a:p>
        </p:txBody>
      </p:sp>
      <p:sp>
        <p:nvSpPr>
          <p:cNvPr id="48" name="Tekstin paikkamerkki 142"/>
          <p:cNvSpPr>
            <a:spLocks noGrp="1"/>
          </p:cNvSpPr>
          <p:nvPr>
            <p:ph type="body" sz="quarter" idx="15"/>
          </p:nvPr>
        </p:nvSpPr>
        <p:spPr>
          <a:xfrm>
            <a:off x="9429525" y="1574401"/>
            <a:ext cx="1453382" cy="715963"/>
          </a:xfrm>
          <a:prstGeom prst="rect">
            <a:avLst/>
          </a:prstGeom>
        </p:spPr>
        <p:txBody>
          <a:bodyPr>
            <a:normAutofit/>
          </a:bodyPr>
          <a:lstStyle>
            <a:lvl1pPr algn="ctr">
              <a:defRPr sz="1400">
                <a:latin typeface="Calibri" panose="020F0502020204030204" pitchFamily="34" charset="0"/>
                <a:cs typeface="Calibri" panose="020F0502020204030204" pitchFamily="34" charset="0"/>
              </a:defRPr>
            </a:lvl1pPr>
          </a:lstStyle>
          <a:p>
            <a:pPr lvl="0"/>
            <a:endParaRPr lang="fi-FI" dirty="0"/>
          </a:p>
        </p:txBody>
      </p:sp>
      <p:sp>
        <p:nvSpPr>
          <p:cNvPr id="49" name="Tekstin paikkamerkki 142"/>
          <p:cNvSpPr>
            <a:spLocks noGrp="1"/>
          </p:cNvSpPr>
          <p:nvPr>
            <p:ph type="body" sz="quarter" idx="16"/>
          </p:nvPr>
        </p:nvSpPr>
        <p:spPr>
          <a:xfrm>
            <a:off x="7428545" y="5419883"/>
            <a:ext cx="1453382" cy="715963"/>
          </a:xfrm>
          <a:prstGeom prst="rect">
            <a:avLst/>
          </a:prstGeom>
        </p:spPr>
        <p:txBody>
          <a:bodyPr>
            <a:normAutofit/>
          </a:bodyPr>
          <a:lstStyle>
            <a:lvl1pPr algn="ctr">
              <a:defRPr sz="1400">
                <a:latin typeface="Calibri" panose="020F0502020204030204" pitchFamily="34" charset="0"/>
                <a:cs typeface="Calibri" panose="020F0502020204030204" pitchFamily="34" charset="0"/>
              </a:defRPr>
            </a:lvl1pPr>
          </a:lstStyle>
          <a:p>
            <a:pPr lvl="0"/>
            <a:endParaRPr lang="fi-FI" dirty="0"/>
          </a:p>
        </p:txBody>
      </p:sp>
      <p:sp>
        <p:nvSpPr>
          <p:cNvPr id="50" name="Tekstin paikkamerkki 142"/>
          <p:cNvSpPr>
            <a:spLocks noGrp="1"/>
          </p:cNvSpPr>
          <p:nvPr>
            <p:ph type="body" sz="quarter" idx="17"/>
          </p:nvPr>
        </p:nvSpPr>
        <p:spPr>
          <a:xfrm>
            <a:off x="3149805" y="5382945"/>
            <a:ext cx="1453382" cy="715963"/>
          </a:xfrm>
          <a:prstGeom prst="rect">
            <a:avLst/>
          </a:prstGeom>
        </p:spPr>
        <p:txBody>
          <a:bodyPr>
            <a:normAutofit/>
          </a:bodyPr>
          <a:lstStyle>
            <a:lvl1pPr algn="ctr">
              <a:defRPr sz="1400">
                <a:latin typeface="Calibri" panose="020F0502020204030204" pitchFamily="34" charset="0"/>
                <a:cs typeface="Calibri" panose="020F0502020204030204" pitchFamily="34" charset="0"/>
              </a:defRPr>
            </a:lvl1pPr>
          </a:lstStyle>
          <a:p>
            <a:pPr lvl="0"/>
            <a:endParaRPr lang="fi-FI" dirty="0"/>
          </a:p>
        </p:txBody>
      </p:sp>
      <p:sp>
        <p:nvSpPr>
          <p:cNvPr id="51" name="Tekstin paikkamerkki 142"/>
          <p:cNvSpPr>
            <a:spLocks noGrp="1"/>
          </p:cNvSpPr>
          <p:nvPr>
            <p:ph type="body" sz="quarter" idx="19"/>
          </p:nvPr>
        </p:nvSpPr>
        <p:spPr>
          <a:xfrm>
            <a:off x="1185466" y="3464287"/>
            <a:ext cx="1453382" cy="352492"/>
          </a:xfrm>
          <a:prstGeom prst="rect">
            <a:avLst/>
          </a:prstGeom>
        </p:spPr>
        <p:txBody>
          <a:bodyPr>
            <a:normAutofit/>
          </a:bodyPr>
          <a:lstStyle>
            <a:lvl1pPr algn="ctr">
              <a:defRPr sz="2000" b="1">
                <a:solidFill>
                  <a:schemeClr val="bg1"/>
                </a:solidFill>
                <a:latin typeface="Calibri" panose="020F0502020204030204" pitchFamily="34" charset="0"/>
                <a:cs typeface="Calibri" panose="020F0502020204030204" pitchFamily="34" charset="0"/>
              </a:defRPr>
            </a:lvl1pPr>
          </a:lstStyle>
          <a:p>
            <a:pPr lvl="0"/>
            <a:endParaRPr lang="fi-FI" dirty="0"/>
          </a:p>
        </p:txBody>
      </p:sp>
      <p:sp>
        <p:nvSpPr>
          <p:cNvPr id="52" name="Tekstin paikkamerkki 142"/>
          <p:cNvSpPr>
            <a:spLocks noGrp="1"/>
          </p:cNvSpPr>
          <p:nvPr>
            <p:ph type="body" sz="quarter" idx="20"/>
          </p:nvPr>
        </p:nvSpPr>
        <p:spPr>
          <a:xfrm>
            <a:off x="3321629" y="3464287"/>
            <a:ext cx="1453382" cy="352492"/>
          </a:xfrm>
          <a:prstGeom prst="rect">
            <a:avLst/>
          </a:prstGeom>
        </p:spPr>
        <p:txBody>
          <a:bodyPr>
            <a:normAutofit/>
          </a:bodyPr>
          <a:lstStyle>
            <a:lvl1pPr algn="ctr">
              <a:defRPr sz="2000" b="1">
                <a:solidFill>
                  <a:schemeClr val="bg1"/>
                </a:solidFill>
                <a:latin typeface="Calibri" panose="020F0502020204030204" pitchFamily="34" charset="0"/>
                <a:cs typeface="Calibri" panose="020F0502020204030204" pitchFamily="34" charset="0"/>
              </a:defRPr>
            </a:lvl1pPr>
          </a:lstStyle>
          <a:p>
            <a:pPr lvl="0"/>
            <a:endParaRPr lang="fi-FI" dirty="0"/>
          </a:p>
        </p:txBody>
      </p:sp>
      <p:sp>
        <p:nvSpPr>
          <p:cNvPr id="53" name="Tekstin paikkamerkki 142"/>
          <p:cNvSpPr>
            <a:spLocks noGrp="1"/>
          </p:cNvSpPr>
          <p:nvPr>
            <p:ph type="body" sz="quarter" idx="21"/>
          </p:nvPr>
        </p:nvSpPr>
        <p:spPr>
          <a:xfrm>
            <a:off x="5349493" y="3464287"/>
            <a:ext cx="1453382" cy="352492"/>
          </a:xfrm>
          <a:prstGeom prst="rect">
            <a:avLst/>
          </a:prstGeom>
        </p:spPr>
        <p:txBody>
          <a:bodyPr>
            <a:normAutofit/>
          </a:bodyPr>
          <a:lstStyle>
            <a:lvl1pPr algn="ctr">
              <a:defRPr sz="2000" b="1">
                <a:solidFill>
                  <a:schemeClr val="bg1"/>
                </a:solidFill>
                <a:latin typeface="Calibri" panose="020F0502020204030204" pitchFamily="34" charset="0"/>
                <a:cs typeface="Calibri" panose="020F0502020204030204" pitchFamily="34" charset="0"/>
              </a:defRPr>
            </a:lvl1pPr>
          </a:lstStyle>
          <a:p>
            <a:pPr lvl="0"/>
            <a:endParaRPr lang="fi-FI" dirty="0"/>
          </a:p>
        </p:txBody>
      </p:sp>
      <p:sp>
        <p:nvSpPr>
          <p:cNvPr id="54" name="Tekstin paikkamerkki 142"/>
          <p:cNvSpPr>
            <a:spLocks noGrp="1"/>
          </p:cNvSpPr>
          <p:nvPr>
            <p:ph type="body" sz="quarter" idx="22"/>
          </p:nvPr>
        </p:nvSpPr>
        <p:spPr>
          <a:xfrm>
            <a:off x="7428545" y="3464287"/>
            <a:ext cx="1453382" cy="352492"/>
          </a:xfrm>
          <a:prstGeom prst="rect">
            <a:avLst/>
          </a:prstGeom>
        </p:spPr>
        <p:txBody>
          <a:bodyPr>
            <a:normAutofit/>
          </a:bodyPr>
          <a:lstStyle>
            <a:lvl1pPr algn="ctr">
              <a:defRPr sz="2000" b="1">
                <a:solidFill>
                  <a:schemeClr val="bg1"/>
                </a:solidFill>
                <a:latin typeface="Calibri" panose="020F0502020204030204" pitchFamily="34" charset="0"/>
                <a:cs typeface="Calibri" panose="020F0502020204030204" pitchFamily="34" charset="0"/>
              </a:defRPr>
            </a:lvl1pPr>
          </a:lstStyle>
          <a:p>
            <a:pPr lvl="0"/>
            <a:endParaRPr lang="fi-FI" dirty="0"/>
          </a:p>
        </p:txBody>
      </p:sp>
      <p:sp>
        <p:nvSpPr>
          <p:cNvPr id="55" name="Tekstin paikkamerkki 142"/>
          <p:cNvSpPr>
            <a:spLocks noGrp="1"/>
          </p:cNvSpPr>
          <p:nvPr>
            <p:ph type="body" sz="quarter" idx="23"/>
          </p:nvPr>
        </p:nvSpPr>
        <p:spPr>
          <a:xfrm>
            <a:off x="9516512" y="3464287"/>
            <a:ext cx="1453382" cy="352492"/>
          </a:xfrm>
          <a:prstGeom prst="rect">
            <a:avLst/>
          </a:prstGeom>
        </p:spPr>
        <p:txBody>
          <a:bodyPr>
            <a:normAutofit/>
          </a:bodyPr>
          <a:lstStyle>
            <a:lvl1pPr algn="ctr">
              <a:defRPr sz="2000" b="1">
                <a:solidFill>
                  <a:schemeClr val="bg1"/>
                </a:solidFill>
                <a:latin typeface="Calibri" panose="020F0502020204030204" pitchFamily="34" charset="0"/>
                <a:cs typeface="Calibri" panose="020F0502020204030204" pitchFamily="34" charset="0"/>
              </a:defRPr>
            </a:lvl1pPr>
          </a:lstStyle>
          <a:p>
            <a:pPr lvl="0"/>
            <a:endParaRPr lang="fi-FI" dirty="0"/>
          </a:p>
        </p:txBody>
      </p:sp>
      <p:sp>
        <p:nvSpPr>
          <p:cNvPr id="56" name="Date Placeholder 3"/>
          <p:cNvSpPr>
            <a:spLocks noGrp="1"/>
          </p:cNvSpPr>
          <p:nvPr>
            <p:ph type="dt" sz="half" idx="10"/>
          </p:nvPr>
        </p:nvSpPr>
        <p:spPr>
          <a:xfrm>
            <a:off x="685800" y="6412447"/>
            <a:ext cx="1215189" cy="228235"/>
          </a:xfrm>
          <a:prstGeom prst="rect">
            <a:avLst/>
          </a:prstGeom>
        </p:spPr>
        <p:txBody>
          <a:bodyPr/>
          <a:lstStyle>
            <a:lvl1pPr>
              <a:defRPr sz="1400">
                <a:solidFill>
                  <a:schemeClr val="accent6"/>
                </a:solidFill>
              </a:defRPr>
            </a:lvl1pPr>
          </a:lstStyle>
          <a:p>
            <a:fld id="{F4488D44-16DE-426E-A759-842F7C69E039}" type="datetime1">
              <a:rPr lang="fi-FI" smtClean="0"/>
              <a:pPr/>
              <a:t>5.9.2023</a:t>
            </a:fld>
            <a:endParaRPr lang="fi-FI" dirty="0"/>
          </a:p>
        </p:txBody>
      </p:sp>
      <p:sp>
        <p:nvSpPr>
          <p:cNvPr id="57" name="Footer Placeholder 4"/>
          <p:cNvSpPr>
            <a:spLocks noGrp="1"/>
          </p:cNvSpPr>
          <p:nvPr>
            <p:ph type="ftr" sz="quarter" idx="11"/>
          </p:nvPr>
        </p:nvSpPr>
        <p:spPr>
          <a:xfrm>
            <a:off x="1900989" y="6412082"/>
            <a:ext cx="5029200" cy="228600"/>
          </a:xfrm>
          <a:prstGeom prst="rect">
            <a:avLst/>
          </a:prstGeom>
        </p:spPr>
        <p:txBody>
          <a:bodyPr/>
          <a:lstStyle>
            <a:lvl1pPr>
              <a:defRPr sz="1400" b="1">
                <a:solidFill>
                  <a:schemeClr val="accent6"/>
                </a:solidFill>
              </a:defRPr>
            </a:lvl1pPr>
          </a:lstStyle>
          <a:p>
            <a:r>
              <a:rPr lang="fi-FI" dirty="0"/>
              <a:t>Keski-Pohjanmaan hyvinvointialue</a:t>
            </a:r>
          </a:p>
        </p:txBody>
      </p:sp>
      <p:sp>
        <p:nvSpPr>
          <p:cNvPr id="58" name="Slide Number Placeholder 5"/>
          <p:cNvSpPr>
            <a:spLocks noGrp="1"/>
          </p:cNvSpPr>
          <p:nvPr>
            <p:ph type="sldNum" sz="quarter" idx="12"/>
          </p:nvPr>
        </p:nvSpPr>
        <p:spPr>
          <a:xfrm>
            <a:off x="11775431" y="6412447"/>
            <a:ext cx="416569" cy="256550"/>
          </a:xfrm>
          <a:prstGeom prst="rect">
            <a:avLst/>
          </a:prstGeom>
        </p:spPr>
        <p:txBody>
          <a:bodyPr/>
          <a:lstStyle>
            <a:lvl1pPr algn="l">
              <a:defRPr sz="1400" b="1">
                <a:solidFill>
                  <a:schemeClr val="accent6"/>
                </a:solidFill>
              </a:defRPr>
            </a:lvl1pPr>
          </a:lstStyle>
          <a:p>
            <a:fld id="{680D50AB-F83C-4E2B-B0AF-3CA1ED4EDFEC}" type="slidenum">
              <a:rPr lang="fi-FI" smtClean="0"/>
              <a:pPr/>
              <a:t>‹#›</a:t>
            </a:fld>
            <a:endParaRPr lang="fi-FI" dirty="0"/>
          </a:p>
        </p:txBody>
      </p:sp>
    </p:spTree>
    <p:extLst>
      <p:ext uri="{BB962C8B-B14F-4D97-AF65-F5344CB8AC3E}">
        <p14:creationId xmlns:p14="http://schemas.microsoft.com/office/powerpoint/2010/main" val="38901279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Kaksi palstaa">
    <p:spTree>
      <p:nvGrpSpPr>
        <p:cNvPr id="1" name=""/>
        <p:cNvGrpSpPr/>
        <p:nvPr/>
      </p:nvGrpSpPr>
      <p:grpSpPr>
        <a:xfrm>
          <a:off x="0" y="0"/>
          <a:ext cx="0" cy="0"/>
          <a:chOff x="0" y="0"/>
          <a:chExt cx="0" cy="0"/>
        </a:xfrm>
      </p:grpSpPr>
      <p:pic>
        <p:nvPicPr>
          <p:cNvPr id="12" name="Kuva 11" descr="Kuva, joka sisältää kohteen teksti&#10;&#10;Kuvaus luotu automaattisesti">
            <a:extLst>
              <a:ext uri="{FF2B5EF4-FFF2-40B4-BE49-F238E27FC236}">
                <a16:creationId xmlns:a16="http://schemas.microsoft.com/office/drawing/2014/main" id="{480638D6-07EF-4130-90CE-B4D32F577FE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94"/>
          <a:stretch/>
        </p:blipFill>
        <p:spPr>
          <a:xfrm>
            <a:off x="0" y="5245031"/>
            <a:ext cx="8162222" cy="1287282"/>
          </a:xfrm>
          <a:prstGeom prst="rect">
            <a:avLst/>
          </a:prstGeom>
        </p:spPr>
      </p:pic>
      <p:sp>
        <p:nvSpPr>
          <p:cNvPr id="3" name="Content Placeholder 2"/>
          <p:cNvSpPr>
            <a:spLocks noGrp="1"/>
          </p:cNvSpPr>
          <p:nvPr>
            <p:ph sz="half" idx="1"/>
          </p:nvPr>
        </p:nvSpPr>
        <p:spPr>
          <a:xfrm>
            <a:off x="676656" y="1627432"/>
            <a:ext cx="4663440" cy="3767328"/>
          </a:xfrm>
          <a:prstGeom prst="rect">
            <a:avLst/>
          </a:prstGeom>
        </p:spPr>
        <p:txBody>
          <a:bodyPr/>
          <a:lstStyle>
            <a:lvl1pPr marL="180975" indent="-180975">
              <a:buFont typeface="Arial" panose="020B0604020202020204" pitchFamily="34" charset="0"/>
              <a:buChar char="•"/>
              <a:defRPr sz="2400">
                <a:solidFill>
                  <a:schemeClr val="accent6"/>
                </a:solidFill>
              </a:defRPr>
            </a:lvl1pPr>
            <a:lvl2pPr marL="346075" indent="-165100">
              <a:buClr>
                <a:schemeClr val="accent6"/>
              </a:buClr>
              <a:buFont typeface="Arial" panose="020B0604020202020204" pitchFamily="34" charset="0"/>
              <a:buChar char="•"/>
              <a:defRPr sz="2000"/>
            </a:lvl2pPr>
            <a:lvl3pPr marL="547688" indent="-185738">
              <a:buClr>
                <a:schemeClr val="accent6"/>
              </a:buClr>
              <a:buFont typeface="Arial" panose="020B0604020202020204" pitchFamily="34" charset="0"/>
              <a:buChar char="•"/>
              <a:defRPr sz="1800"/>
            </a:lvl3pPr>
            <a:lvl4pPr marL="822325" indent="-196850">
              <a:buClr>
                <a:schemeClr val="accent6"/>
              </a:buClr>
              <a:buFont typeface="Arial" panose="020B0604020202020204" pitchFamily="34" charset="0"/>
              <a:buChar char="•"/>
              <a:defRPr sz="1600"/>
            </a:lvl4pPr>
            <a:lvl5pPr marL="1096963" indent="-198438">
              <a:buClr>
                <a:schemeClr val="accent6"/>
              </a:buClr>
              <a:buFont typeface="Arial" panose="020B0604020202020204" pitchFamily="34" charset="0"/>
              <a:buChar char="•"/>
              <a:defRPr sz="1600"/>
            </a:lvl5pPr>
            <a:lvl6pPr>
              <a:defRPr sz="1600"/>
            </a:lvl6pPr>
            <a:lvl7pPr>
              <a:defRPr sz="1600"/>
            </a:lvl7pPr>
            <a:lvl8pPr>
              <a:defRPr sz="1600"/>
            </a:lvl8pPr>
            <a:lvl9pPr>
              <a:defRPr sz="1600"/>
            </a:lvl9pPr>
          </a:lstStyle>
          <a:p>
            <a:pPr lvl="0"/>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endParaRPr lang="en-US" dirty="0"/>
          </a:p>
        </p:txBody>
      </p:sp>
      <p:sp>
        <p:nvSpPr>
          <p:cNvPr id="11" name="Title 1"/>
          <p:cNvSpPr>
            <a:spLocks noGrp="1"/>
          </p:cNvSpPr>
          <p:nvPr>
            <p:ph type="title"/>
          </p:nvPr>
        </p:nvSpPr>
        <p:spPr>
          <a:xfrm>
            <a:off x="657606" y="284237"/>
            <a:ext cx="10772775" cy="1226855"/>
          </a:xfrm>
          <a:prstGeom prst="rect">
            <a:avLst/>
          </a:prstGeom>
        </p:spPr>
        <p:txBody>
          <a:bodyPr/>
          <a:lstStyle>
            <a:lvl1pPr>
              <a:defRPr b="1">
                <a:solidFill>
                  <a:schemeClr val="accent6"/>
                </a:solidFill>
              </a:defRPr>
            </a:lvl1pPr>
          </a:lstStyle>
          <a:p>
            <a:r>
              <a:rPr lang="fi-FI" dirty="0"/>
              <a:t>Muokkaa </a:t>
            </a:r>
            <a:r>
              <a:rPr lang="fi-FI" dirty="0" err="1"/>
              <a:t>perustyyl</a:t>
            </a:r>
            <a:r>
              <a:rPr lang="fi-FI" dirty="0"/>
              <a:t>. </a:t>
            </a:r>
            <a:r>
              <a:rPr lang="fi-FI" dirty="0" err="1"/>
              <a:t>napsautt</a:t>
            </a:r>
            <a:r>
              <a:rPr lang="fi-FI" dirty="0"/>
              <a:t>.</a:t>
            </a:r>
            <a:endParaRPr lang="en-US" dirty="0"/>
          </a:p>
        </p:txBody>
      </p:sp>
      <p:sp>
        <p:nvSpPr>
          <p:cNvPr id="13" name="Date Placeholder 3"/>
          <p:cNvSpPr>
            <a:spLocks noGrp="1"/>
          </p:cNvSpPr>
          <p:nvPr>
            <p:ph type="dt" sz="half" idx="10"/>
          </p:nvPr>
        </p:nvSpPr>
        <p:spPr>
          <a:xfrm>
            <a:off x="685800" y="6412447"/>
            <a:ext cx="1215189" cy="228235"/>
          </a:xfrm>
          <a:prstGeom prst="rect">
            <a:avLst/>
          </a:prstGeom>
        </p:spPr>
        <p:txBody>
          <a:bodyPr/>
          <a:lstStyle>
            <a:lvl1pPr>
              <a:defRPr sz="1400">
                <a:solidFill>
                  <a:schemeClr val="accent6"/>
                </a:solidFill>
              </a:defRPr>
            </a:lvl1pPr>
          </a:lstStyle>
          <a:p>
            <a:fld id="{64C46415-5B70-4242-A3AA-2A5748AD063C}" type="datetime1">
              <a:rPr lang="fi-FI" smtClean="0"/>
              <a:pPr/>
              <a:t>5.9.2023</a:t>
            </a:fld>
            <a:endParaRPr lang="fi-FI" dirty="0"/>
          </a:p>
        </p:txBody>
      </p:sp>
      <p:sp>
        <p:nvSpPr>
          <p:cNvPr id="14" name="Footer Placeholder 4"/>
          <p:cNvSpPr>
            <a:spLocks noGrp="1"/>
          </p:cNvSpPr>
          <p:nvPr>
            <p:ph type="ftr" sz="quarter" idx="11"/>
          </p:nvPr>
        </p:nvSpPr>
        <p:spPr>
          <a:xfrm>
            <a:off x="1900989" y="6412082"/>
            <a:ext cx="5029200" cy="228600"/>
          </a:xfrm>
          <a:prstGeom prst="rect">
            <a:avLst/>
          </a:prstGeom>
        </p:spPr>
        <p:txBody>
          <a:bodyPr/>
          <a:lstStyle>
            <a:lvl1pPr>
              <a:defRPr sz="1400" b="1">
                <a:solidFill>
                  <a:schemeClr val="accent6"/>
                </a:solidFill>
              </a:defRPr>
            </a:lvl1pPr>
          </a:lstStyle>
          <a:p>
            <a:r>
              <a:rPr lang="fi-FI" dirty="0"/>
              <a:t>Keski-Pohjanmaan hyvinvointialue</a:t>
            </a:r>
          </a:p>
        </p:txBody>
      </p:sp>
      <p:sp>
        <p:nvSpPr>
          <p:cNvPr id="15" name="Content Placeholder 2"/>
          <p:cNvSpPr>
            <a:spLocks noGrp="1"/>
          </p:cNvSpPr>
          <p:nvPr>
            <p:ph sz="half" idx="12"/>
          </p:nvPr>
        </p:nvSpPr>
        <p:spPr>
          <a:xfrm>
            <a:off x="6043993" y="1627432"/>
            <a:ext cx="4663440" cy="3767328"/>
          </a:xfrm>
          <a:prstGeom prst="rect">
            <a:avLst/>
          </a:prstGeom>
        </p:spPr>
        <p:txBody>
          <a:bodyPr/>
          <a:lstStyle>
            <a:lvl1pPr marL="180975" indent="-180975">
              <a:buFont typeface="Arial" panose="020B0604020202020204" pitchFamily="34" charset="0"/>
              <a:buChar char="•"/>
              <a:defRPr sz="2400">
                <a:solidFill>
                  <a:schemeClr val="accent6"/>
                </a:solidFill>
              </a:defRPr>
            </a:lvl1pPr>
            <a:lvl2pPr marL="346075" indent="-165100">
              <a:buClr>
                <a:schemeClr val="accent6"/>
              </a:buClr>
              <a:buFont typeface="Arial" panose="020B0604020202020204" pitchFamily="34" charset="0"/>
              <a:buChar char="•"/>
              <a:defRPr sz="2000"/>
            </a:lvl2pPr>
            <a:lvl3pPr marL="547688" indent="-185738">
              <a:buClr>
                <a:schemeClr val="accent6"/>
              </a:buClr>
              <a:buFont typeface="Arial" panose="020B0604020202020204" pitchFamily="34" charset="0"/>
              <a:buChar char="•"/>
              <a:defRPr sz="1800"/>
            </a:lvl3pPr>
            <a:lvl4pPr marL="822325" indent="-196850">
              <a:buClr>
                <a:schemeClr val="accent6"/>
              </a:buClr>
              <a:buFont typeface="Arial" panose="020B0604020202020204" pitchFamily="34" charset="0"/>
              <a:buChar char="•"/>
              <a:defRPr sz="1600"/>
            </a:lvl4pPr>
            <a:lvl5pPr marL="1096963" indent="-198438">
              <a:buClr>
                <a:schemeClr val="accent6"/>
              </a:buClr>
              <a:buFont typeface="Arial" panose="020B0604020202020204" pitchFamily="34" charset="0"/>
              <a:buChar char="•"/>
              <a:defRPr sz="1600"/>
            </a:lvl5pPr>
            <a:lvl6pPr>
              <a:defRPr sz="1600"/>
            </a:lvl6pPr>
            <a:lvl7pPr>
              <a:defRPr sz="1600"/>
            </a:lvl7pPr>
            <a:lvl8pPr>
              <a:defRPr sz="1600"/>
            </a:lvl8pPr>
            <a:lvl9pPr>
              <a:defRPr sz="1600"/>
            </a:lvl9pPr>
          </a:lstStyle>
          <a:p>
            <a:pPr lvl="0"/>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endParaRPr lang="en-US" dirty="0"/>
          </a:p>
        </p:txBody>
      </p:sp>
      <p:sp>
        <p:nvSpPr>
          <p:cNvPr id="16" name="Slide Number Placeholder 5"/>
          <p:cNvSpPr>
            <a:spLocks noGrp="1"/>
          </p:cNvSpPr>
          <p:nvPr>
            <p:ph type="sldNum" sz="quarter" idx="13"/>
          </p:nvPr>
        </p:nvSpPr>
        <p:spPr>
          <a:xfrm>
            <a:off x="11775431" y="6412447"/>
            <a:ext cx="416569" cy="256550"/>
          </a:xfrm>
          <a:prstGeom prst="rect">
            <a:avLst/>
          </a:prstGeom>
        </p:spPr>
        <p:txBody>
          <a:bodyPr/>
          <a:lstStyle>
            <a:lvl1pPr algn="l">
              <a:defRPr sz="1400" b="1">
                <a:solidFill>
                  <a:schemeClr val="accent6"/>
                </a:solidFill>
              </a:defRPr>
            </a:lvl1pPr>
          </a:lstStyle>
          <a:p>
            <a:fld id="{680D50AB-F83C-4E2B-B0AF-3CA1ED4EDFEC}" type="slidenum">
              <a:rPr lang="fi-FI" smtClean="0"/>
              <a:pPr/>
              <a:t>‹#›</a:t>
            </a:fld>
            <a:endParaRPr lang="fi-FI" dirty="0"/>
          </a:p>
        </p:txBody>
      </p:sp>
    </p:spTree>
    <p:extLst>
      <p:ext uri="{BB962C8B-B14F-4D97-AF65-F5344CB8AC3E}">
        <p14:creationId xmlns:p14="http://schemas.microsoft.com/office/powerpoint/2010/main" val="38437971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Kaksi palstaa_PELA-SOTE">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76656" y="1627432"/>
            <a:ext cx="4663440" cy="3767328"/>
          </a:xfrm>
          <a:prstGeom prst="rect">
            <a:avLst/>
          </a:prstGeom>
        </p:spPr>
        <p:txBody>
          <a:bodyPr/>
          <a:lstStyle>
            <a:lvl1pPr marL="180975" indent="-180975">
              <a:buFont typeface="Arial" panose="020B0604020202020204" pitchFamily="34" charset="0"/>
              <a:buChar char="•"/>
              <a:defRPr sz="2400">
                <a:solidFill>
                  <a:schemeClr val="accent6"/>
                </a:solidFill>
              </a:defRPr>
            </a:lvl1pPr>
            <a:lvl2pPr marL="346075" indent="-165100">
              <a:buClr>
                <a:schemeClr val="accent6"/>
              </a:buClr>
              <a:buFont typeface="Arial" panose="020B0604020202020204" pitchFamily="34" charset="0"/>
              <a:buChar char="•"/>
              <a:defRPr sz="2000"/>
            </a:lvl2pPr>
            <a:lvl3pPr marL="547688" indent="-185738">
              <a:buClr>
                <a:schemeClr val="accent6"/>
              </a:buClr>
              <a:buFont typeface="Arial" panose="020B0604020202020204" pitchFamily="34" charset="0"/>
              <a:buChar char="•"/>
              <a:defRPr sz="1800"/>
            </a:lvl3pPr>
            <a:lvl4pPr marL="822325" indent="-196850">
              <a:buClr>
                <a:schemeClr val="accent6"/>
              </a:buClr>
              <a:buFont typeface="Arial" panose="020B0604020202020204" pitchFamily="34" charset="0"/>
              <a:buChar char="•"/>
              <a:defRPr sz="1600"/>
            </a:lvl4pPr>
            <a:lvl5pPr marL="1096963" indent="-198438">
              <a:buClr>
                <a:schemeClr val="accent6"/>
              </a:buClr>
              <a:buFont typeface="Arial" panose="020B0604020202020204" pitchFamily="34" charset="0"/>
              <a:buChar char="•"/>
              <a:defRPr sz="1600"/>
            </a:lvl5pPr>
            <a:lvl6pPr>
              <a:defRPr sz="1600"/>
            </a:lvl6pPr>
            <a:lvl7pPr>
              <a:defRPr sz="1600"/>
            </a:lvl7pPr>
            <a:lvl8pPr>
              <a:defRPr sz="1600"/>
            </a:lvl8pPr>
            <a:lvl9pPr>
              <a:defRPr sz="1600"/>
            </a:lvl9pPr>
          </a:lstStyle>
          <a:p>
            <a:pPr lvl="0"/>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endParaRPr lang="en-US" dirty="0"/>
          </a:p>
        </p:txBody>
      </p:sp>
      <p:sp>
        <p:nvSpPr>
          <p:cNvPr id="11" name="Title 1"/>
          <p:cNvSpPr>
            <a:spLocks noGrp="1"/>
          </p:cNvSpPr>
          <p:nvPr>
            <p:ph type="title"/>
          </p:nvPr>
        </p:nvSpPr>
        <p:spPr>
          <a:xfrm>
            <a:off x="657606" y="284237"/>
            <a:ext cx="10772775" cy="1226855"/>
          </a:xfrm>
          <a:prstGeom prst="rect">
            <a:avLst/>
          </a:prstGeom>
        </p:spPr>
        <p:txBody>
          <a:bodyPr/>
          <a:lstStyle>
            <a:lvl1pPr>
              <a:defRPr b="1">
                <a:solidFill>
                  <a:schemeClr val="accent6"/>
                </a:solidFill>
              </a:defRPr>
            </a:lvl1pPr>
          </a:lstStyle>
          <a:p>
            <a:r>
              <a:rPr lang="fi-FI" dirty="0"/>
              <a:t>Muokkaa </a:t>
            </a:r>
            <a:r>
              <a:rPr lang="fi-FI" dirty="0" err="1"/>
              <a:t>perustyyl</a:t>
            </a:r>
            <a:r>
              <a:rPr lang="fi-FI" dirty="0"/>
              <a:t>. </a:t>
            </a:r>
            <a:r>
              <a:rPr lang="fi-FI" dirty="0" err="1"/>
              <a:t>napsautt</a:t>
            </a:r>
            <a:r>
              <a:rPr lang="fi-FI" dirty="0"/>
              <a:t>.</a:t>
            </a:r>
            <a:endParaRPr lang="en-US" dirty="0"/>
          </a:p>
        </p:txBody>
      </p:sp>
      <p:sp>
        <p:nvSpPr>
          <p:cNvPr id="13" name="Date Placeholder 3"/>
          <p:cNvSpPr>
            <a:spLocks noGrp="1"/>
          </p:cNvSpPr>
          <p:nvPr>
            <p:ph type="dt" sz="half" idx="10"/>
          </p:nvPr>
        </p:nvSpPr>
        <p:spPr>
          <a:xfrm>
            <a:off x="685800" y="6412447"/>
            <a:ext cx="1215189" cy="228235"/>
          </a:xfrm>
          <a:prstGeom prst="rect">
            <a:avLst/>
          </a:prstGeom>
        </p:spPr>
        <p:txBody>
          <a:bodyPr/>
          <a:lstStyle>
            <a:lvl1pPr>
              <a:defRPr sz="1400">
                <a:solidFill>
                  <a:schemeClr val="accent6"/>
                </a:solidFill>
              </a:defRPr>
            </a:lvl1pPr>
          </a:lstStyle>
          <a:p>
            <a:fld id="{64C46415-5B70-4242-A3AA-2A5748AD063C}" type="datetime1">
              <a:rPr lang="fi-FI" smtClean="0"/>
              <a:pPr/>
              <a:t>5.9.2023</a:t>
            </a:fld>
            <a:endParaRPr lang="fi-FI" dirty="0"/>
          </a:p>
        </p:txBody>
      </p:sp>
      <p:sp>
        <p:nvSpPr>
          <p:cNvPr id="14" name="Footer Placeholder 4"/>
          <p:cNvSpPr>
            <a:spLocks noGrp="1"/>
          </p:cNvSpPr>
          <p:nvPr>
            <p:ph type="ftr" sz="quarter" idx="11"/>
          </p:nvPr>
        </p:nvSpPr>
        <p:spPr>
          <a:xfrm>
            <a:off x="1900989" y="6412082"/>
            <a:ext cx="5029200" cy="228600"/>
          </a:xfrm>
          <a:prstGeom prst="rect">
            <a:avLst/>
          </a:prstGeom>
        </p:spPr>
        <p:txBody>
          <a:bodyPr/>
          <a:lstStyle>
            <a:lvl1pPr>
              <a:defRPr sz="1400" b="1">
                <a:solidFill>
                  <a:schemeClr val="accent6"/>
                </a:solidFill>
              </a:defRPr>
            </a:lvl1pPr>
          </a:lstStyle>
          <a:p>
            <a:r>
              <a:rPr lang="fi-FI" dirty="0"/>
              <a:t>Keski-Pohjanmaan hyvinvointialue</a:t>
            </a:r>
          </a:p>
        </p:txBody>
      </p:sp>
      <p:sp>
        <p:nvSpPr>
          <p:cNvPr id="15" name="Content Placeholder 2"/>
          <p:cNvSpPr>
            <a:spLocks noGrp="1"/>
          </p:cNvSpPr>
          <p:nvPr>
            <p:ph sz="half" idx="12"/>
          </p:nvPr>
        </p:nvSpPr>
        <p:spPr>
          <a:xfrm>
            <a:off x="6043993" y="1627432"/>
            <a:ext cx="4663440" cy="3767328"/>
          </a:xfrm>
          <a:prstGeom prst="rect">
            <a:avLst/>
          </a:prstGeom>
        </p:spPr>
        <p:txBody>
          <a:bodyPr/>
          <a:lstStyle>
            <a:lvl1pPr marL="180975" indent="-180975">
              <a:buFont typeface="Arial" panose="020B0604020202020204" pitchFamily="34" charset="0"/>
              <a:buChar char="•"/>
              <a:defRPr sz="2400">
                <a:solidFill>
                  <a:schemeClr val="accent6"/>
                </a:solidFill>
              </a:defRPr>
            </a:lvl1pPr>
            <a:lvl2pPr marL="346075" indent="-165100">
              <a:buClr>
                <a:schemeClr val="accent6"/>
              </a:buClr>
              <a:buFont typeface="Arial" panose="020B0604020202020204" pitchFamily="34" charset="0"/>
              <a:buChar char="•"/>
              <a:defRPr sz="2000"/>
            </a:lvl2pPr>
            <a:lvl3pPr marL="547688" indent="-185738">
              <a:buClr>
                <a:schemeClr val="accent6"/>
              </a:buClr>
              <a:buFont typeface="Arial" panose="020B0604020202020204" pitchFamily="34" charset="0"/>
              <a:buChar char="•"/>
              <a:defRPr sz="1800"/>
            </a:lvl3pPr>
            <a:lvl4pPr marL="822325" indent="-196850">
              <a:buClr>
                <a:schemeClr val="accent6"/>
              </a:buClr>
              <a:buFont typeface="Arial" panose="020B0604020202020204" pitchFamily="34" charset="0"/>
              <a:buChar char="•"/>
              <a:defRPr sz="1600"/>
            </a:lvl4pPr>
            <a:lvl5pPr marL="1096963" indent="-198438">
              <a:buClr>
                <a:schemeClr val="accent6"/>
              </a:buClr>
              <a:buFont typeface="Arial" panose="020B0604020202020204" pitchFamily="34" charset="0"/>
              <a:buChar char="•"/>
              <a:defRPr sz="1600"/>
            </a:lvl5pPr>
            <a:lvl6pPr>
              <a:defRPr sz="1600"/>
            </a:lvl6pPr>
            <a:lvl7pPr>
              <a:defRPr sz="1600"/>
            </a:lvl7pPr>
            <a:lvl8pPr>
              <a:defRPr sz="1600"/>
            </a:lvl8pPr>
            <a:lvl9pPr>
              <a:defRPr sz="1600"/>
            </a:lvl9pPr>
          </a:lstStyle>
          <a:p>
            <a:pPr lvl="0"/>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endParaRPr lang="en-US" dirty="0"/>
          </a:p>
        </p:txBody>
      </p:sp>
      <p:sp>
        <p:nvSpPr>
          <p:cNvPr id="16" name="Slide Number Placeholder 5"/>
          <p:cNvSpPr>
            <a:spLocks noGrp="1"/>
          </p:cNvSpPr>
          <p:nvPr>
            <p:ph type="sldNum" sz="quarter" idx="13"/>
          </p:nvPr>
        </p:nvSpPr>
        <p:spPr>
          <a:xfrm>
            <a:off x="11775431" y="6412447"/>
            <a:ext cx="416569" cy="256550"/>
          </a:xfrm>
          <a:prstGeom prst="rect">
            <a:avLst/>
          </a:prstGeom>
        </p:spPr>
        <p:txBody>
          <a:bodyPr/>
          <a:lstStyle>
            <a:lvl1pPr algn="l">
              <a:defRPr sz="1400" b="1">
                <a:solidFill>
                  <a:schemeClr val="accent6"/>
                </a:solidFill>
              </a:defRPr>
            </a:lvl1pPr>
          </a:lstStyle>
          <a:p>
            <a:fld id="{680D50AB-F83C-4E2B-B0AF-3CA1ED4EDFEC}" type="slidenum">
              <a:rPr lang="fi-FI" smtClean="0"/>
              <a:pPr/>
              <a:t>‹#›</a:t>
            </a:fld>
            <a:endParaRPr lang="fi-FI" dirty="0"/>
          </a:p>
        </p:txBody>
      </p:sp>
      <p:pic>
        <p:nvPicPr>
          <p:cNvPr id="9" name="Kuva 8" descr="Kuva, joka sisältää kohteen sisä&#10;&#10;Kuvaus luotu automaattisesti">
            <a:extLst>
              <a:ext uri="{FF2B5EF4-FFF2-40B4-BE49-F238E27FC236}">
                <a16:creationId xmlns:a16="http://schemas.microsoft.com/office/drawing/2014/main" id="{A4B31547-6083-4354-91A9-FA6650A4022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4986766"/>
            <a:ext cx="12192000" cy="1545806"/>
          </a:xfrm>
          <a:prstGeom prst="rect">
            <a:avLst/>
          </a:prstGeom>
        </p:spPr>
      </p:pic>
    </p:spTree>
    <p:extLst>
      <p:ext uri="{BB962C8B-B14F-4D97-AF65-F5344CB8AC3E}">
        <p14:creationId xmlns:p14="http://schemas.microsoft.com/office/powerpoint/2010/main" val="40110200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Otsikollinen sisältö">
    <p:spTree>
      <p:nvGrpSpPr>
        <p:cNvPr id="1" name=""/>
        <p:cNvGrpSpPr/>
        <p:nvPr/>
      </p:nvGrpSpPr>
      <p:grpSpPr>
        <a:xfrm>
          <a:off x="0" y="0"/>
          <a:ext cx="0" cy="0"/>
          <a:chOff x="0" y="0"/>
          <a:chExt cx="0" cy="0"/>
        </a:xfrm>
      </p:grpSpPr>
      <p:pic>
        <p:nvPicPr>
          <p:cNvPr id="18" name="Kuva 17" descr="Kuva, joka sisältää kohteen teksti&#10;&#10;Kuvaus luotu automaattisesti">
            <a:extLst>
              <a:ext uri="{FF2B5EF4-FFF2-40B4-BE49-F238E27FC236}">
                <a16:creationId xmlns:a16="http://schemas.microsoft.com/office/drawing/2014/main" id="{095E74BD-1BA1-45BB-9ED7-5DDBE6EA49A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94"/>
          <a:stretch/>
        </p:blipFill>
        <p:spPr>
          <a:xfrm>
            <a:off x="0" y="5245031"/>
            <a:ext cx="8162222" cy="1287282"/>
          </a:xfrm>
          <a:prstGeom prst="rect">
            <a:avLst/>
          </a:prstGeom>
        </p:spPr>
      </p:pic>
      <p:sp>
        <p:nvSpPr>
          <p:cNvPr id="2" name="Rectangle 1"/>
          <p:cNvSpPr/>
          <p:nvPr/>
        </p:nvSpPr>
        <p:spPr>
          <a:xfrm>
            <a:off x="7620000" y="0"/>
            <a:ext cx="4572000"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8275982" y="545041"/>
            <a:ext cx="3383280" cy="1754068"/>
          </a:xfrm>
          <a:prstGeom prst="rect">
            <a:avLst/>
          </a:prstGeom>
        </p:spPr>
        <p:txBody>
          <a:bodyPr anchor="b">
            <a:noAutofit/>
          </a:bodyPr>
          <a:lstStyle>
            <a:lvl1pPr>
              <a:lnSpc>
                <a:spcPct val="85000"/>
              </a:lnSpc>
              <a:defRPr sz="4000" b="1">
                <a:solidFill>
                  <a:srgbClr val="FFFFFF"/>
                </a:solidFill>
              </a:defRPr>
            </a:lvl1pPr>
          </a:lstStyle>
          <a:p>
            <a:r>
              <a:rPr lang="fi-FI" dirty="0"/>
              <a:t>Muokkaa </a:t>
            </a:r>
            <a:r>
              <a:rPr lang="fi-FI" dirty="0" err="1"/>
              <a:t>perustyyl</a:t>
            </a:r>
            <a:r>
              <a:rPr lang="fi-FI" dirty="0"/>
              <a:t>. </a:t>
            </a:r>
            <a:r>
              <a:rPr lang="fi-FI" dirty="0" err="1"/>
              <a:t>napsautt</a:t>
            </a:r>
            <a:r>
              <a:rPr lang="fi-FI" dirty="0"/>
              <a:t>.</a:t>
            </a:r>
            <a:endParaRPr lang="en-US" dirty="0"/>
          </a:p>
        </p:txBody>
      </p:sp>
      <p:sp>
        <p:nvSpPr>
          <p:cNvPr id="4" name="Text Placeholder 3"/>
          <p:cNvSpPr>
            <a:spLocks noGrp="1"/>
          </p:cNvSpPr>
          <p:nvPr>
            <p:ph type="body" sz="half" idx="2"/>
          </p:nvPr>
        </p:nvSpPr>
        <p:spPr>
          <a:xfrm>
            <a:off x="8275982" y="2429434"/>
            <a:ext cx="3398520" cy="2975970"/>
          </a:xfrm>
          <a:prstGeom prst="rect">
            <a:avLst/>
          </a:prstGeo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800" b="1">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fi-FI" dirty="0"/>
              <a:t>Muokkaa tekstin perustyylejä</a:t>
            </a:r>
          </a:p>
        </p:txBody>
      </p:sp>
      <p:sp>
        <p:nvSpPr>
          <p:cNvPr id="10" name="Content Placeholder 2"/>
          <p:cNvSpPr>
            <a:spLocks noGrp="1"/>
          </p:cNvSpPr>
          <p:nvPr>
            <p:ph idx="1"/>
          </p:nvPr>
        </p:nvSpPr>
        <p:spPr>
          <a:xfrm>
            <a:off x="397476" y="542282"/>
            <a:ext cx="6159843" cy="3766185"/>
          </a:xfrm>
          <a:prstGeom prst="rect">
            <a:avLst/>
          </a:prstGeom>
        </p:spPr>
        <p:txBody>
          <a:bodyPr/>
          <a:lstStyle>
            <a:lvl1pPr marL="265113" indent="-265113">
              <a:buClr>
                <a:schemeClr val="accent6"/>
              </a:buClr>
              <a:buFont typeface="Arial" panose="020B0604020202020204" pitchFamily="34" charset="0"/>
              <a:buChar char="•"/>
              <a:defRPr>
                <a:solidFill>
                  <a:schemeClr val="accent6"/>
                </a:solidFill>
              </a:defRPr>
            </a:lvl1pPr>
            <a:lvl2pPr marL="346075" indent="-165100">
              <a:buClr>
                <a:schemeClr val="accent6"/>
              </a:buClr>
              <a:buFont typeface="Arial" panose="020B0604020202020204" pitchFamily="34" charset="0"/>
              <a:buChar char="•"/>
              <a:defRPr/>
            </a:lvl2pPr>
            <a:lvl3pPr marL="547688" indent="-185738">
              <a:buClr>
                <a:schemeClr val="accent6"/>
              </a:buClr>
              <a:buFont typeface="Arial" panose="020B0604020202020204" pitchFamily="34" charset="0"/>
              <a:buChar char="•"/>
              <a:defRPr/>
            </a:lvl3pPr>
            <a:lvl4pPr marL="822325" indent="-196850">
              <a:buClr>
                <a:schemeClr val="accent6"/>
              </a:buClr>
              <a:buFont typeface="Arial" panose="020B0604020202020204" pitchFamily="34" charset="0"/>
              <a:buChar char="•"/>
              <a:defRPr/>
            </a:lvl4pPr>
            <a:lvl5pPr marL="1096963" indent="-198438">
              <a:buClr>
                <a:schemeClr val="accent6"/>
              </a:buClr>
              <a:buFont typeface="Arial" panose="020B0604020202020204" pitchFamily="34" charset="0"/>
              <a:buChar char="•"/>
              <a:defRPr/>
            </a:lvl5pPr>
          </a:lstStyle>
          <a:p>
            <a:pPr lvl="0"/>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endParaRPr lang="en-US" dirty="0"/>
          </a:p>
        </p:txBody>
      </p:sp>
      <p:sp>
        <p:nvSpPr>
          <p:cNvPr id="14" name="Date Placeholder 3"/>
          <p:cNvSpPr>
            <a:spLocks noGrp="1"/>
          </p:cNvSpPr>
          <p:nvPr>
            <p:ph type="dt" sz="half" idx="10"/>
          </p:nvPr>
        </p:nvSpPr>
        <p:spPr>
          <a:xfrm>
            <a:off x="685800" y="6412447"/>
            <a:ext cx="1215189" cy="228235"/>
          </a:xfrm>
          <a:prstGeom prst="rect">
            <a:avLst/>
          </a:prstGeom>
        </p:spPr>
        <p:txBody>
          <a:bodyPr/>
          <a:lstStyle>
            <a:lvl1pPr>
              <a:defRPr sz="1400">
                <a:solidFill>
                  <a:schemeClr val="accent6"/>
                </a:solidFill>
              </a:defRPr>
            </a:lvl1pPr>
          </a:lstStyle>
          <a:p>
            <a:fld id="{583E1004-A726-441B-9D54-9456A9CB701C}" type="datetime1">
              <a:rPr lang="fi-FI" smtClean="0"/>
              <a:pPr/>
              <a:t>5.9.2023</a:t>
            </a:fld>
            <a:endParaRPr lang="fi-FI" dirty="0"/>
          </a:p>
        </p:txBody>
      </p:sp>
      <p:sp>
        <p:nvSpPr>
          <p:cNvPr id="15" name="Footer Placeholder 4"/>
          <p:cNvSpPr>
            <a:spLocks noGrp="1"/>
          </p:cNvSpPr>
          <p:nvPr>
            <p:ph type="ftr" sz="quarter" idx="11"/>
          </p:nvPr>
        </p:nvSpPr>
        <p:spPr>
          <a:xfrm>
            <a:off x="1900989" y="6412082"/>
            <a:ext cx="5029200" cy="228600"/>
          </a:xfrm>
          <a:prstGeom prst="rect">
            <a:avLst/>
          </a:prstGeom>
        </p:spPr>
        <p:txBody>
          <a:bodyPr/>
          <a:lstStyle>
            <a:lvl1pPr>
              <a:defRPr sz="1400" b="1">
                <a:solidFill>
                  <a:schemeClr val="accent6"/>
                </a:solidFill>
              </a:defRPr>
            </a:lvl1pPr>
          </a:lstStyle>
          <a:p>
            <a:r>
              <a:rPr lang="fi-FI" dirty="0"/>
              <a:t>Keski-Pohjanmaan hyvinvointialue</a:t>
            </a:r>
          </a:p>
        </p:txBody>
      </p:sp>
      <p:sp>
        <p:nvSpPr>
          <p:cNvPr id="16" name="Slide Number Placeholder 5"/>
          <p:cNvSpPr>
            <a:spLocks noGrp="1"/>
          </p:cNvSpPr>
          <p:nvPr>
            <p:ph type="sldNum" sz="quarter" idx="12"/>
          </p:nvPr>
        </p:nvSpPr>
        <p:spPr>
          <a:xfrm>
            <a:off x="11775431" y="6412081"/>
            <a:ext cx="416569" cy="256550"/>
          </a:xfrm>
          <a:prstGeom prst="rect">
            <a:avLst/>
          </a:prstGeom>
        </p:spPr>
        <p:txBody>
          <a:bodyPr/>
          <a:lstStyle>
            <a:lvl1pPr algn="l">
              <a:defRPr sz="1400" b="1">
                <a:solidFill>
                  <a:schemeClr val="bg1"/>
                </a:solidFill>
              </a:defRPr>
            </a:lvl1pPr>
          </a:lstStyle>
          <a:p>
            <a:fld id="{680D50AB-F83C-4E2B-B0AF-3CA1ED4EDFEC}" type="slidenum">
              <a:rPr lang="fi-FI" smtClean="0"/>
              <a:pPr/>
              <a:t>‹#›</a:t>
            </a:fld>
            <a:endParaRPr lang="fi-FI" dirty="0"/>
          </a:p>
        </p:txBody>
      </p:sp>
      <p:grpSp>
        <p:nvGrpSpPr>
          <p:cNvPr id="5" name="Ryhmä 4">
            <a:extLst>
              <a:ext uri="{FF2B5EF4-FFF2-40B4-BE49-F238E27FC236}">
                <a16:creationId xmlns:a16="http://schemas.microsoft.com/office/drawing/2014/main" id="{17917B44-AD89-4504-A5C6-1658B4F74621}"/>
              </a:ext>
            </a:extLst>
          </p:cNvPr>
          <p:cNvGrpSpPr/>
          <p:nvPr userDrawn="1"/>
        </p:nvGrpSpPr>
        <p:grpSpPr>
          <a:xfrm>
            <a:off x="9705938" y="6105384"/>
            <a:ext cx="2826492" cy="629869"/>
            <a:chOff x="9210638" y="5652302"/>
            <a:chExt cx="2826492" cy="629869"/>
          </a:xfrm>
        </p:grpSpPr>
        <p:pic>
          <p:nvPicPr>
            <p:cNvPr id="13" name="Kuva 12"/>
            <p:cNvPicPr>
              <a:picLocks noChangeAspect="1"/>
            </p:cNvPicPr>
            <p:nvPr userDrawn="1"/>
          </p:nvPicPr>
          <p:blipFill rotWithShape="1">
            <a:blip r:embed="rId3" cstate="print">
              <a:extLst>
                <a:ext uri="{28A0092B-C50C-407E-A947-70E740481C1C}">
                  <a14:useLocalDpi xmlns:a14="http://schemas.microsoft.com/office/drawing/2010/main" val="0"/>
                </a:ext>
              </a:extLst>
            </a:blip>
            <a:srcRect b="30863"/>
            <a:stretch/>
          </p:blipFill>
          <p:spPr>
            <a:xfrm>
              <a:off x="9210638" y="5652302"/>
              <a:ext cx="1390723" cy="629869"/>
            </a:xfrm>
            <a:prstGeom prst="rect">
              <a:avLst/>
            </a:prstGeom>
          </p:spPr>
        </p:pic>
        <p:sp>
          <p:nvSpPr>
            <p:cNvPr id="3" name="Tekstiruutu 2"/>
            <p:cNvSpPr txBox="1"/>
            <p:nvPr userDrawn="1"/>
          </p:nvSpPr>
          <p:spPr>
            <a:xfrm>
              <a:off x="10545214" y="5854454"/>
              <a:ext cx="1491916" cy="369332"/>
            </a:xfrm>
            <a:prstGeom prst="rect">
              <a:avLst/>
            </a:prstGeom>
            <a:noFill/>
          </p:spPr>
          <p:txBody>
            <a:bodyPr wrap="square" rtlCol="0">
              <a:spAutoFit/>
            </a:bodyPr>
            <a:lstStyle/>
            <a:p>
              <a:r>
                <a:rPr lang="fi-FI" b="1" i="1" dirty="0">
                  <a:solidFill>
                    <a:schemeClr val="bg1"/>
                  </a:solidFill>
                </a:rPr>
                <a:t>2.1</a:t>
              </a:r>
            </a:p>
          </p:txBody>
        </p:sp>
      </p:grpSp>
      <p:pic>
        <p:nvPicPr>
          <p:cNvPr id="19" name="Kuva 18">
            <a:extLst>
              <a:ext uri="{FF2B5EF4-FFF2-40B4-BE49-F238E27FC236}">
                <a16:creationId xmlns:a16="http://schemas.microsoft.com/office/drawing/2014/main" id="{2ED3E517-04C1-4F34-9AE6-F5F1C86CBC6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826960" y="5982550"/>
            <a:ext cx="739940" cy="743700"/>
          </a:xfrm>
          <a:prstGeom prst="rect">
            <a:avLst/>
          </a:prstGeom>
        </p:spPr>
      </p:pic>
    </p:spTree>
    <p:extLst>
      <p:ext uri="{BB962C8B-B14F-4D97-AF65-F5344CB8AC3E}">
        <p14:creationId xmlns:p14="http://schemas.microsoft.com/office/powerpoint/2010/main" val="5750546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1_Osion otsikkodia_PELA-SOTE">
    <p:bg>
      <p:bgPr>
        <a:solidFill>
          <a:schemeClr val="accent1"/>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03504" y="427038"/>
            <a:ext cx="10782300" cy="3352800"/>
          </a:xfrm>
          <a:prstGeom prst="rect">
            <a:avLst/>
          </a:prstGeom>
        </p:spPr>
        <p:txBody>
          <a:bodyPr anchor="b">
            <a:noAutofit/>
          </a:bodyPr>
          <a:lstStyle>
            <a:lvl1pPr algn="l">
              <a:lnSpc>
                <a:spcPct val="80000"/>
              </a:lnSpc>
              <a:defRPr sz="8800" spc="-120" baseline="0">
                <a:solidFill>
                  <a:srgbClr val="FFFFFF"/>
                </a:solidFill>
              </a:defRPr>
            </a:lvl1pPr>
          </a:lstStyle>
          <a:p>
            <a:r>
              <a:rPr lang="fi-FI" dirty="0"/>
              <a:t>Muokkaa </a:t>
            </a:r>
            <a:r>
              <a:rPr lang="fi-FI" dirty="0" err="1"/>
              <a:t>perustyyl</a:t>
            </a:r>
            <a:r>
              <a:rPr lang="fi-FI" dirty="0"/>
              <a:t>. </a:t>
            </a:r>
            <a:r>
              <a:rPr lang="fi-FI" dirty="0" err="1"/>
              <a:t>napsautt</a:t>
            </a:r>
            <a:r>
              <a:rPr lang="fi-FI" dirty="0"/>
              <a:t>.</a:t>
            </a:r>
            <a:endParaRPr lang="en-US" dirty="0"/>
          </a:p>
        </p:txBody>
      </p:sp>
      <p:sp>
        <p:nvSpPr>
          <p:cNvPr id="3" name="Subtitle 2"/>
          <p:cNvSpPr>
            <a:spLocks noGrp="1"/>
          </p:cNvSpPr>
          <p:nvPr>
            <p:ph type="subTitle" idx="1"/>
          </p:nvPr>
        </p:nvSpPr>
        <p:spPr>
          <a:xfrm>
            <a:off x="685800" y="3956702"/>
            <a:ext cx="9228201" cy="1080519"/>
          </a:xfrm>
          <a:prstGeom prst="rect">
            <a:avLst/>
          </a:prstGeom>
        </p:spPr>
        <p:txBody>
          <a:bodyPr>
            <a:normAutofit/>
          </a:bodyPr>
          <a:lstStyle>
            <a:lvl1pPr marL="0" indent="0" algn="l">
              <a:buNone/>
              <a:defRPr sz="32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fi-FI"/>
              <a:t>Muokkaa alaotsikon perustyyliä napsautt.</a:t>
            </a:r>
            <a:endParaRPr lang="en-US" dirty="0"/>
          </a:p>
        </p:txBody>
      </p:sp>
      <p:sp>
        <p:nvSpPr>
          <p:cNvPr id="10" name="Date Placeholder 3"/>
          <p:cNvSpPr>
            <a:spLocks noGrp="1"/>
          </p:cNvSpPr>
          <p:nvPr>
            <p:ph type="dt" sz="half" idx="10"/>
          </p:nvPr>
        </p:nvSpPr>
        <p:spPr>
          <a:xfrm>
            <a:off x="685800" y="6412447"/>
            <a:ext cx="1215189" cy="228235"/>
          </a:xfrm>
          <a:prstGeom prst="rect">
            <a:avLst/>
          </a:prstGeom>
        </p:spPr>
        <p:txBody>
          <a:bodyPr/>
          <a:lstStyle>
            <a:lvl1pPr>
              <a:defRPr sz="1400">
                <a:solidFill>
                  <a:schemeClr val="bg1"/>
                </a:solidFill>
              </a:defRPr>
            </a:lvl1pPr>
          </a:lstStyle>
          <a:p>
            <a:fld id="{BAE6F4B0-1C7A-45E5-827E-322ABBE82AE8}" type="datetime1">
              <a:rPr lang="fi-FI" smtClean="0"/>
              <a:t>5.9.2023</a:t>
            </a:fld>
            <a:endParaRPr lang="fi-FI" dirty="0"/>
          </a:p>
        </p:txBody>
      </p:sp>
      <p:sp>
        <p:nvSpPr>
          <p:cNvPr id="11" name="Footer Placeholder 4"/>
          <p:cNvSpPr>
            <a:spLocks noGrp="1"/>
          </p:cNvSpPr>
          <p:nvPr>
            <p:ph type="ftr" sz="quarter" idx="11"/>
          </p:nvPr>
        </p:nvSpPr>
        <p:spPr>
          <a:xfrm>
            <a:off x="1900989" y="6412082"/>
            <a:ext cx="5029200" cy="228600"/>
          </a:xfrm>
          <a:prstGeom prst="rect">
            <a:avLst/>
          </a:prstGeom>
        </p:spPr>
        <p:txBody>
          <a:bodyPr/>
          <a:lstStyle>
            <a:lvl1pPr>
              <a:defRPr sz="1400" b="1">
                <a:solidFill>
                  <a:schemeClr val="bg1"/>
                </a:solidFill>
              </a:defRPr>
            </a:lvl1pPr>
          </a:lstStyle>
          <a:p>
            <a:r>
              <a:rPr lang="fi-FI" dirty="0"/>
              <a:t>Keski-Pohjanmaan hyvinvointialue</a:t>
            </a:r>
          </a:p>
        </p:txBody>
      </p:sp>
      <p:sp>
        <p:nvSpPr>
          <p:cNvPr id="12" name="Slide Number Placeholder 5"/>
          <p:cNvSpPr>
            <a:spLocks noGrp="1"/>
          </p:cNvSpPr>
          <p:nvPr>
            <p:ph type="sldNum" sz="quarter" idx="12"/>
          </p:nvPr>
        </p:nvSpPr>
        <p:spPr>
          <a:xfrm>
            <a:off x="11775431" y="6412447"/>
            <a:ext cx="416569" cy="256550"/>
          </a:xfrm>
          <a:prstGeom prst="rect">
            <a:avLst/>
          </a:prstGeom>
        </p:spPr>
        <p:txBody>
          <a:bodyPr/>
          <a:lstStyle>
            <a:lvl1pPr algn="l">
              <a:defRPr sz="1400" b="1">
                <a:solidFill>
                  <a:schemeClr val="bg1"/>
                </a:solidFill>
              </a:defRPr>
            </a:lvl1pPr>
          </a:lstStyle>
          <a:p>
            <a:fld id="{680D50AB-F83C-4E2B-B0AF-3CA1ED4EDFEC}" type="slidenum">
              <a:rPr lang="fi-FI" smtClean="0"/>
              <a:pPr/>
              <a:t>‹#›</a:t>
            </a:fld>
            <a:endParaRPr lang="fi-FI" dirty="0"/>
          </a:p>
        </p:txBody>
      </p:sp>
      <p:grpSp>
        <p:nvGrpSpPr>
          <p:cNvPr id="5" name="Ryhmä 4">
            <a:extLst>
              <a:ext uri="{FF2B5EF4-FFF2-40B4-BE49-F238E27FC236}">
                <a16:creationId xmlns:a16="http://schemas.microsoft.com/office/drawing/2014/main" id="{8A5D6FBE-1A86-486A-84C2-9062A92843AB}"/>
              </a:ext>
            </a:extLst>
          </p:cNvPr>
          <p:cNvGrpSpPr/>
          <p:nvPr userDrawn="1"/>
        </p:nvGrpSpPr>
        <p:grpSpPr>
          <a:xfrm>
            <a:off x="626830" y="0"/>
            <a:ext cx="2146436" cy="635265"/>
            <a:chOff x="9673389" y="2"/>
            <a:chExt cx="2146436" cy="635265"/>
          </a:xfrm>
        </p:grpSpPr>
        <p:sp>
          <p:nvSpPr>
            <p:cNvPr id="17" name="Vuokaaviosymboli: Viive 16"/>
            <p:cNvSpPr/>
            <p:nvPr userDrawn="1"/>
          </p:nvSpPr>
          <p:spPr>
            <a:xfrm rot="5400000">
              <a:off x="10428974" y="-755583"/>
              <a:ext cx="635265" cy="2146436"/>
            </a:xfrm>
            <a:prstGeom prst="flowChartDela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16" name="Kuva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65458" y="151666"/>
              <a:ext cx="1565869" cy="230890"/>
            </a:xfrm>
            <a:prstGeom prst="rect">
              <a:avLst/>
            </a:prstGeom>
          </p:spPr>
        </p:pic>
      </p:grpSp>
      <p:pic>
        <p:nvPicPr>
          <p:cNvPr id="18" name="Kuva 17">
            <a:extLst>
              <a:ext uri="{FF2B5EF4-FFF2-40B4-BE49-F238E27FC236}">
                <a16:creationId xmlns:a16="http://schemas.microsoft.com/office/drawing/2014/main" id="{5D16EA8B-2833-4C49-B611-43609DEDA3B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16599"/>
          <a:stretch/>
        </p:blipFill>
        <p:spPr>
          <a:xfrm>
            <a:off x="10249845" y="190036"/>
            <a:ext cx="775625" cy="775360"/>
          </a:xfrm>
          <a:prstGeom prst="rect">
            <a:avLst/>
          </a:prstGeom>
        </p:spPr>
      </p:pic>
      <p:sp>
        <p:nvSpPr>
          <p:cNvPr id="19" name="Tekstiruutu 18">
            <a:extLst>
              <a:ext uri="{FF2B5EF4-FFF2-40B4-BE49-F238E27FC236}">
                <a16:creationId xmlns:a16="http://schemas.microsoft.com/office/drawing/2014/main" id="{5E22FB90-8E59-4F26-A926-FC49E990D3DE}"/>
              </a:ext>
            </a:extLst>
          </p:cNvPr>
          <p:cNvSpPr txBox="1"/>
          <p:nvPr userDrawn="1"/>
        </p:nvSpPr>
        <p:spPr>
          <a:xfrm>
            <a:off x="10867396" y="503489"/>
            <a:ext cx="575776" cy="261610"/>
          </a:xfrm>
          <a:prstGeom prst="rect">
            <a:avLst/>
          </a:prstGeom>
          <a:noFill/>
        </p:spPr>
        <p:txBody>
          <a:bodyPr wrap="square" rtlCol="0">
            <a:spAutoFit/>
          </a:bodyPr>
          <a:lstStyle/>
          <a:p>
            <a:r>
              <a:rPr lang="fi-FI" sz="1100" b="1" i="1" dirty="0">
                <a:solidFill>
                  <a:schemeClr val="bg1"/>
                </a:solidFill>
              </a:rPr>
              <a:t>2.1</a:t>
            </a:r>
          </a:p>
        </p:txBody>
      </p:sp>
      <p:pic>
        <p:nvPicPr>
          <p:cNvPr id="20" name="Kuva 19">
            <a:extLst>
              <a:ext uri="{FF2B5EF4-FFF2-40B4-BE49-F238E27FC236}">
                <a16:creationId xmlns:a16="http://schemas.microsoft.com/office/drawing/2014/main" id="{6B6E852D-564C-4147-BEF5-EAE05834698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02776" y="151664"/>
            <a:ext cx="771440" cy="775360"/>
          </a:xfrm>
          <a:prstGeom prst="rect">
            <a:avLst/>
          </a:prstGeom>
        </p:spPr>
      </p:pic>
      <p:pic>
        <p:nvPicPr>
          <p:cNvPr id="15" name="Kuva 14">
            <a:extLst>
              <a:ext uri="{FF2B5EF4-FFF2-40B4-BE49-F238E27FC236}">
                <a16:creationId xmlns:a16="http://schemas.microsoft.com/office/drawing/2014/main" id="{3E6B0CCB-413D-45E8-9E4C-99B0578C9C5A}"/>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 y="5088673"/>
            <a:ext cx="12192000" cy="1545806"/>
          </a:xfrm>
          <a:prstGeom prst="rect">
            <a:avLst/>
          </a:prstGeom>
        </p:spPr>
      </p:pic>
    </p:spTree>
    <p:extLst>
      <p:ext uri="{BB962C8B-B14F-4D97-AF65-F5344CB8AC3E}">
        <p14:creationId xmlns:p14="http://schemas.microsoft.com/office/powerpoint/2010/main" val="1055094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Osion otsikkodia_PELA">
    <p:bg>
      <p:bgPr>
        <a:solidFill>
          <a:schemeClr val="accent1"/>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Subtitle 2"/>
          <p:cNvSpPr>
            <a:spLocks noGrp="1"/>
          </p:cNvSpPr>
          <p:nvPr>
            <p:ph type="subTitle" idx="1"/>
          </p:nvPr>
        </p:nvSpPr>
        <p:spPr>
          <a:xfrm>
            <a:off x="415099" y="3252552"/>
            <a:ext cx="7419085" cy="1080519"/>
          </a:xfrm>
          <a:prstGeom prst="rect">
            <a:avLst/>
          </a:prstGeom>
        </p:spPr>
        <p:txBody>
          <a:bodyPr>
            <a:normAutofit/>
          </a:bodyPr>
          <a:lstStyle>
            <a:lvl1pPr marL="0" indent="0" algn="l">
              <a:buNone/>
              <a:defRPr sz="32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fi-FI" dirty="0"/>
              <a:t>Muokkaa alaotsikon perustyyliä </a:t>
            </a:r>
            <a:r>
              <a:rPr lang="fi-FI" dirty="0" err="1"/>
              <a:t>napsautt</a:t>
            </a:r>
            <a:r>
              <a:rPr lang="fi-FI" dirty="0"/>
              <a:t>.</a:t>
            </a:r>
            <a:endParaRPr lang="en-US" dirty="0"/>
          </a:p>
        </p:txBody>
      </p:sp>
      <p:pic>
        <p:nvPicPr>
          <p:cNvPr id="13" name="Kuva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4932660"/>
            <a:ext cx="10058400" cy="1582024"/>
          </a:xfrm>
          <a:prstGeom prst="rect">
            <a:avLst/>
          </a:prstGeom>
        </p:spPr>
      </p:pic>
      <p:sp>
        <p:nvSpPr>
          <p:cNvPr id="10" name="Date Placeholder 3"/>
          <p:cNvSpPr>
            <a:spLocks noGrp="1"/>
          </p:cNvSpPr>
          <p:nvPr>
            <p:ph type="dt" sz="half" idx="10"/>
          </p:nvPr>
        </p:nvSpPr>
        <p:spPr>
          <a:xfrm>
            <a:off x="685800" y="6412447"/>
            <a:ext cx="1215189" cy="228235"/>
          </a:xfrm>
          <a:prstGeom prst="rect">
            <a:avLst/>
          </a:prstGeom>
        </p:spPr>
        <p:txBody>
          <a:bodyPr/>
          <a:lstStyle>
            <a:lvl1pPr>
              <a:defRPr sz="1400">
                <a:solidFill>
                  <a:schemeClr val="bg1"/>
                </a:solidFill>
              </a:defRPr>
            </a:lvl1pPr>
          </a:lstStyle>
          <a:p>
            <a:fld id="{BAE6F4B0-1C7A-45E5-827E-322ABBE82AE8}" type="datetime1">
              <a:rPr lang="fi-FI" smtClean="0"/>
              <a:t>5.9.2023</a:t>
            </a:fld>
            <a:endParaRPr lang="fi-FI" dirty="0"/>
          </a:p>
        </p:txBody>
      </p:sp>
      <p:sp>
        <p:nvSpPr>
          <p:cNvPr id="11" name="Footer Placeholder 4"/>
          <p:cNvSpPr>
            <a:spLocks noGrp="1"/>
          </p:cNvSpPr>
          <p:nvPr>
            <p:ph type="ftr" sz="quarter" idx="11"/>
          </p:nvPr>
        </p:nvSpPr>
        <p:spPr>
          <a:xfrm>
            <a:off x="1900989" y="6412082"/>
            <a:ext cx="5029200" cy="228600"/>
          </a:xfrm>
          <a:prstGeom prst="rect">
            <a:avLst/>
          </a:prstGeom>
        </p:spPr>
        <p:txBody>
          <a:bodyPr/>
          <a:lstStyle>
            <a:lvl1pPr>
              <a:defRPr sz="1400" b="1">
                <a:solidFill>
                  <a:schemeClr val="bg1"/>
                </a:solidFill>
              </a:defRPr>
            </a:lvl1pPr>
          </a:lstStyle>
          <a:p>
            <a:r>
              <a:rPr lang="fi-FI" dirty="0"/>
              <a:t>Keski-Pohjanmaan hyvinvointialue</a:t>
            </a:r>
          </a:p>
        </p:txBody>
      </p:sp>
      <p:sp>
        <p:nvSpPr>
          <p:cNvPr id="12" name="Slide Number Placeholder 5"/>
          <p:cNvSpPr>
            <a:spLocks noGrp="1"/>
          </p:cNvSpPr>
          <p:nvPr>
            <p:ph type="sldNum" sz="quarter" idx="12"/>
          </p:nvPr>
        </p:nvSpPr>
        <p:spPr>
          <a:xfrm>
            <a:off x="11775431" y="6412447"/>
            <a:ext cx="416569" cy="256550"/>
          </a:xfrm>
          <a:prstGeom prst="rect">
            <a:avLst/>
          </a:prstGeom>
        </p:spPr>
        <p:txBody>
          <a:bodyPr/>
          <a:lstStyle>
            <a:lvl1pPr algn="l">
              <a:defRPr sz="1400" b="1">
                <a:solidFill>
                  <a:schemeClr val="bg1"/>
                </a:solidFill>
              </a:defRPr>
            </a:lvl1pPr>
          </a:lstStyle>
          <a:p>
            <a:fld id="{680D50AB-F83C-4E2B-B0AF-3CA1ED4EDFEC}" type="slidenum">
              <a:rPr lang="fi-FI" smtClean="0"/>
              <a:pPr/>
              <a:t>‹#›</a:t>
            </a:fld>
            <a:endParaRPr lang="fi-FI" dirty="0"/>
          </a:p>
        </p:txBody>
      </p:sp>
      <p:grpSp>
        <p:nvGrpSpPr>
          <p:cNvPr id="5" name="Ryhmä 4">
            <a:extLst>
              <a:ext uri="{FF2B5EF4-FFF2-40B4-BE49-F238E27FC236}">
                <a16:creationId xmlns:a16="http://schemas.microsoft.com/office/drawing/2014/main" id="{8A5D6FBE-1A86-486A-84C2-9062A92843AB}"/>
              </a:ext>
            </a:extLst>
          </p:cNvPr>
          <p:cNvGrpSpPr/>
          <p:nvPr userDrawn="1"/>
        </p:nvGrpSpPr>
        <p:grpSpPr>
          <a:xfrm>
            <a:off x="626830" y="0"/>
            <a:ext cx="2146436" cy="635265"/>
            <a:chOff x="9673389" y="2"/>
            <a:chExt cx="2146436" cy="635265"/>
          </a:xfrm>
        </p:grpSpPr>
        <p:sp>
          <p:nvSpPr>
            <p:cNvPr id="17" name="Vuokaaviosymboli: Viive 16"/>
            <p:cNvSpPr/>
            <p:nvPr userDrawn="1"/>
          </p:nvSpPr>
          <p:spPr>
            <a:xfrm rot="5400000">
              <a:off x="10428974" y="-755583"/>
              <a:ext cx="635265" cy="2146436"/>
            </a:xfrm>
            <a:prstGeom prst="flowChartDela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16" name="Kuva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65458" y="151666"/>
              <a:ext cx="1565869" cy="230890"/>
            </a:xfrm>
            <a:prstGeom prst="rect">
              <a:avLst/>
            </a:prstGeom>
          </p:spPr>
        </p:pic>
      </p:grpSp>
      <p:pic>
        <p:nvPicPr>
          <p:cNvPr id="18" name="Kuva 17">
            <a:extLst>
              <a:ext uri="{FF2B5EF4-FFF2-40B4-BE49-F238E27FC236}">
                <a16:creationId xmlns:a16="http://schemas.microsoft.com/office/drawing/2014/main" id="{5D16EA8B-2833-4C49-B611-43609DEDA3B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b="16599"/>
          <a:stretch/>
        </p:blipFill>
        <p:spPr>
          <a:xfrm>
            <a:off x="10141290" y="5903694"/>
            <a:ext cx="775625" cy="775360"/>
          </a:xfrm>
          <a:prstGeom prst="rect">
            <a:avLst/>
          </a:prstGeom>
        </p:spPr>
      </p:pic>
      <p:sp>
        <p:nvSpPr>
          <p:cNvPr id="19" name="Tekstiruutu 18">
            <a:extLst>
              <a:ext uri="{FF2B5EF4-FFF2-40B4-BE49-F238E27FC236}">
                <a16:creationId xmlns:a16="http://schemas.microsoft.com/office/drawing/2014/main" id="{5E22FB90-8E59-4F26-A926-FC49E990D3DE}"/>
              </a:ext>
            </a:extLst>
          </p:cNvPr>
          <p:cNvSpPr txBox="1"/>
          <p:nvPr userDrawn="1"/>
        </p:nvSpPr>
        <p:spPr>
          <a:xfrm>
            <a:off x="10758841" y="6217147"/>
            <a:ext cx="575776" cy="261610"/>
          </a:xfrm>
          <a:prstGeom prst="rect">
            <a:avLst/>
          </a:prstGeom>
          <a:noFill/>
        </p:spPr>
        <p:txBody>
          <a:bodyPr wrap="square" rtlCol="0">
            <a:spAutoFit/>
          </a:bodyPr>
          <a:lstStyle/>
          <a:p>
            <a:r>
              <a:rPr lang="fi-FI" sz="1100" b="1" i="1" dirty="0">
                <a:solidFill>
                  <a:schemeClr val="bg1"/>
                </a:solidFill>
              </a:rPr>
              <a:t>2.1</a:t>
            </a:r>
          </a:p>
        </p:txBody>
      </p:sp>
      <p:pic>
        <p:nvPicPr>
          <p:cNvPr id="20" name="Kuva 19">
            <a:extLst>
              <a:ext uri="{FF2B5EF4-FFF2-40B4-BE49-F238E27FC236}">
                <a16:creationId xmlns:a16="http://schemas.microsoft.com/office/drawing/2014/main" id="{6B6E852D-564C-4147-BEF5-EAE05834698A}"/>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094221" y="5865322"/>
            <a:ext cx="771440" cy="775360"/>
          </a:xfrm>
          <a:prstGeom prst="rect">
            <a:avLst/>
          </a:prstGeom>
        </p:spPr>
      </p:pic>
      <p:pic>
        <p:nvPicPr>
          <p:cNvPr id="15" name="Kuva 14">
            <a:extLst>
              <a:ext uri="{FF2B5EF4-FFF2-40B4-BE49-F238E27FC236}">
                <a16:creationId xmlns:a16="http://schemas.microsoft.com/office/drawing/2014/main" id="{36C353F4-C2AA-41E9-8E17-82FAB9BFCD1A}"/>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273222" y="502508"/>
            <a:ext cx="7502209" cy="4974928"/>
          </a:xfrm>
          <a:prstGeom prst="rect">
            <a:avLst/>
          </a:prstGeom>
        </p:spPr>
      </p:pic>
    </p:spTree>
    <p:extLst>
      <p:ext uri="{BB962C8B-B14F-4D97-AF65-F5344CB8AC3E}">
        <p14:creationId xmlns:p14="http://schemas.microsoft.com/office/powerpoint/2010/main" val="4545952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pic>
        <p:nvPicPr>
          <p:cNvPr id="14" name="Kuva 13" descr="Kuva, joka sisältää kohteen antenni&#10;&#10;Kuvaus luotu automaattisesti">
            <a:extLst>
              <a:ext uri="{FF2B5EF4-FFF2-40B4-BE49-F238E27FC236}">
                <a16:creationId xmlns:a16="http://schemas.microsoft.com/office/drawing/2014/main" id="{79B78765-4D0A-4A39-8854-2BC5AA51B06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7700" r="966"/>
          <a:stretch/>
        </p:blipFill>
        <p:spPr>
          <a:xfrm>
            <a:off x="2275703" y="4672425"/>
            <a:ext cx="9916297" cy="1919111"/>
          </a:xfrm>
          <a:prstGeom prst="rect">
            <a:avLst/>
          </a:prstGeom>
        </p:spPr>
      </p:pic>
      <p:sp>
        <p:nvSpPr>
          <p:cNvPr id="2" name="Title 1"/>
          <p:cNvSpPr>
            <a:spLocks noGrp="1"/>
          </p:cNvSpPr>
          <p:nvPr>
            <p:ph type="title"/>
          </p:nvPr>
        </p:nvSpPr>
        <p:spPr>
          <a:xfrm>
            <a:off x="657606" y="407808"/>
            <a:ext cx="10772775" cy="908842"/>
          </a:xfrm>
          <a:prstGeom prst="rect">
            <a:avLst/>
          </a:prstGeom>
        </p:spPr>
        <p:txBody>
          <a:bodyPr/>
          <a:lstStyle>
            <a:lvl1pPr>
              <a:defRPr b="1">
                <a:solidFill>
                  <a:schemeClr val="accent6"/>
                </a:solidFill>
              </a:defRPr>
            </a:lvl1pPr>
          </a:lstStyle>
          <a:p>
            <a:r>
              <a:rPr lang="fi-FI" dirty="0"/>
              <a:t>Muokkaa </a:t>
            </a:r>
            <a:r>
              <a:rPr lang="fi-FI" dirty="0" err="1"/>
              <a:t>perustyyl</a:t>
            </a:r>
            <a:r>
              <a:rPr lang="fi-FI" dirty="0"/>
              <a:t>. </a:t>
            </a:r>
            <a:r>
              <a:rPr lang="fi-FI" dirty="0" err="1"/>
              <a:t>napsautt</a:t>
            </a:r>
            <a:r>
              <a:rPr lang="fi-FI" dirty="0"/>
              <a:t>.</a:t>
            </a:r>
            <a:endParaRPr lang="en-US" dirty="0"/>
          </a:p>
        </p:txBody>
      </p:sp>
      <p:sp>
        <p:nvSpPr>
          <p:cNvPr id="3" name="Content Placeholder 2"/>
          <p:cNvSpPr>
            <a:spLocks noGrp="1"/>
          </p:cNvSpPr>
          <p:nvPr>
            <p:ph idx="1"/>
          </p:nvPr>
        </p:nvSpPr>
        <p:spPr>
          <a:xfrm>
            <a:off x="685800" y="1385579"/>
            <a:ext cx="10753725" cy="3766185"/>
          </a:xfrm>
          <a:prstGeom prst="rect">
            <a:avLst/>
          </a:prstGeom>
        </p:spPr>
        <p:txBody>
          <a:bodyPr/>
          <a:lstStyle>
            <a:lvl1pPr marL="180975" indent="-180975">
              <a:buClr>
                <a:schemeClr val="accent6"/>
              </a:buClr>
              <a:buFont typeface="Arial" panose="020B0604020202020204" pitchFamily="34" charset="0"/>
              <a:buChar char="•"/>
              <a:defRPr/>
            </a:lvl1pPr>
            <a:lvl2pPr marL="346075" indent="-165100">
              <a:buClr>
                <a:schemeClr val="accent6"/>
              </a:buClr>
              <a:buFont typeface="Arial" panose="020B0604020202020204" pitchFamily="34" charset="0"/>
              <a:buChar char="•"/>
              <a:defRPr/>
            </a:lvl2pPr>
            <a:lvl3pPr marL="547688" indent="-185738">
              <a:buClr>
                <a:schemeClr val="accent6"/>
              </a:buClr>
              <a:buFont typeface="Arial" panose="020B0604020202020204" pitchFamily="34" charset="0"/>
              <a:buChar char="•"/>
              <a:defRPr/>
            </a:lvl3pPr>
            <a:lvl4pPr marL="822325" indent="-196850">
              <a:buClr>
                <a:schemeClr val="accent6"/>
              </a:buClr>
              <a:buFont typeface="Arial" panose="020B0604020202020204" pitchFamily="34" charset="0"/>
              <a:buChar char="•"/>
              <a:defRPr/>
            </a:lvl4pPr>
            <a:lvl5pPr marL="1096963" indent="-198438">
              <a:buClr>
                <a:schemeClr val="accent6"/>
              </a:buClr>
              <a:buFont typeface="Arial" panose="020B0604020202020204" pitchFamily="34" charset="0"/>
              <a:buChar char="•"/>
              <a:defRPr/>
            </a:lvl5pPr>
          </a:lstStyle>
          <a:p>
            <a:pPr lvl="0"/>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endParaRPr lang="en-US" dirty="0"/>
          </a:p>
        </p:txBody>
      </p:sp>
      <p:sp>
        <p:nvSpPr>
          <p:cNvPr id="4" name="Date Placeholder 3"/>
          <p:cNvSpPr>
            <a:spLocks noGrp="1"/>
          </p:cNvSpPr>
          <p:nvPr>
            <p:ph type="dt" sz="half" idx="10"/>
          </p:nvPr>
        </p:nvSpPr>
        <p:spPr>
          <a:xfrm>
            <a:off x="227828" y="6533969"/>
            <a:ext cx="1215189" cy="228235"/>
          </a:xfrm>
          <a:prstGeom prst="rect">
            <a:avLst/>
          </a:prstGeom>
        </p:spPr>
        <p:txBody>
          <a:bodyPr/>
          <a:lstStyle>
            <a:lvl1pPr>
              <a:defRPr sz="1400">
                <a:solidFill>
                  <a:schemeClr val="accent6"/>
                </a:solidFill>
              </a:defRPr>
            </a:lvl1pPr>
          </a:lstStyle>
          <a:p>
            <a:fld id="{BE363086-9BC5-4C4C-8FF7-3DCB32D8F34D}" type="datetime1">
              <a:rPr lang="fi-FI" smtClean="0"/>
              <a:pPr/>
              <a:t>5.9.2023</a:t>
            </a:fld>
            <a:endParaRPr lang="fi-FI" dirty="0"/>
          </a:p>
        </p:txBody>
      </p:sp>
      <p:sp>
        <p:nvSpPr>
          <p:cNvPr id="6" name="Slide Number Placeholder 5"/>
          <p:cNvSpPr>
            <a:spLocks noGrp="1"/>
          </p:cNvSpPr>
          <p:nvPr>
            <p:ph type="sldNum" sz="quarter" idx="12"/>
          </p:nvPr>
        </p:nvSpPr>
        <p:spPr>
          <a:xfrm>
            <a:off x="11775431" y="6507697"/>
            <a:ext cx="416569" cy="256550"/>
          </a:xfrm>
          <a:prstGeom prst="rect">
            <a:avLst/>
          </a:prstGeom>
        </p:spPr>
        <p:txBody>
          <a:bodyPr/>
          <a:lstStyle>
            <a:lvl1pPr algn="l">
              <a:defRPr sz="1400" b="1">
                <a:solidFill>
                  <a:schemeClr val="accent6"/>
                </a:solidFill>
              </a:defRPr>
            </a:lvl1pPr>
          </a:lstStyle>
          <a:p>
            <a:fld id="{680D50AB-F83C-4E2B-B0AF-3CA1ED4EDFEC}" type="slidenum">
              <a:rPr lang="fi-FI" smtClean="0"/>
              <a:pPr/>
              <a:t>‹#›</a:t>
            </a:fld>
            <a:endParaRPr lang="fi-FI" dirty="0"/>
          </a:p>
        </p:txBody>
      </p:sp>
      <p:sp>
        <p:nvSpPr>
          <p:cNvPr id="5" name="Footer Placeholder 4"/>
          <p:cNvSpPr>
            <a:spLocks noGrp="1"/>
          </p:cNvSpPr>
          <p:nvPr>
            <p:ph type="ftr" sz="quarter" idx="11"/>
          </p:nvPr>
        </p:nvSpPr>
        <p:spPr>
          <a:xfrm>
            <a:off x="8862992" y="6495504"/>
            <a:ext cx="5029200" cy="228600"/>
          </a:xfrm>
          <a:prstGeom prst="rect">
            <a:avLst/>
          </a:prstGeom>
        </p:spPr>
        <p:txBody>
          <a:bodyPr/>
          <a:lstStyle>
            <a:lvl1pPr>
              <a:defRPr sz="1400" b="1">
                <a:solidFill>
                  <a:schemeClr val="accent6"/>
                </a:solidFill>
              </a:defRPr>
            </a:lvl1pPr>
          </a:lstStyle>
          <a:p>
            <a:r>
              <a:rPr lang="fi-FI" dirty="0"/>
              <a:t>Keski-Pohjanmaan hyvinvointialue</a:t>
            </a:r>
          </a:p>
        </p:txBody>
      </p:sp>
    </p:spTree>
    <p:extLst>
      <p:ext uri="{BB962C8B-B14F-4D97-AF65-F5344CB8AC3E}">
        <p14:creationId xmlns:p14="http://schemas.microsoft.com/office/powerpoint/2010/main" val="17399948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Viimeinen dia_PELA-SOTE">
    <p:bg>
      <p:bgPr>
        <a:solidFill>
          <a:schemeClr val="accent1"/>
        </a:solidFill>
        <a:effectLst/>
      </p:bgPr>
    </p:bg>
    <p:spTree>
      <p:nvGrpSpPr>
        <p:cNvPr id="1" name=""/>
        <p:cNvGrpSpPr/>
        <p:nvPr/>
      </p:nvGrpSpPr>
      <p:grpSpPr>
        <a:xfrm>
          <a:off x="0" y="0"/>
          <a:ext cx="0" cy="0"/>
          <a:chOff x="0" y="0"/>
          <a:chExt cx="0" cy="0"/>
        </a:xfrm>
      </p:grpSpPr>
      <p:sp>
        <p:nvSpPr>
          <p:cNvPr id="4" name="Rectangle 3"/>
          <p:cNvSpPr/>
          <p:nvPr userDrawn="1"/>
        </p:nvSpPr>
        <p:spPr>
          <a:xfrm>
            <a:off x="0" y="8238"/>
            <a:ext cx="12192000"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ctrTitle"/>
          </p:nvPr>
        </p:nvSpPr>
        <p:spPr>
          <a:xfrm>
            <a:off x="489436" y="1803350"/>
            <a:ext cx="10782300" cy="988512"/>
          </a:xfrm>
          <a:prstGeom prst="rect">
            <a:avLst/>
          </a:prstGeom>
        </p:spPr>
        <p:txBody>
          <a:bodyPr anchor="b">
            <a:noAutofit/>
          </a:bodyPr>
          <a:lstStyle>
            <a:lvl1pPr algn="l">
              <a:lnSpc>
                <a:spcPct val="80000"/>
              </a:lnSpc>
              <a:defRPr sz="6000" spc="-120" baseline="0">
                <a:solidFill>
                  <a:srgbClr val="FFFFFF"/>
                </a:solidFill>
              </a:defRPr>
            </a:lvl1pPr>
          </a:lstStyle>
          <a:p>
            <a:r>
              <a:rPr lang="fi-FI" dirty="0"/>
              <a:t>Muokkaa </a:t>
            </a:r>
            <a:r>
              <a:rPr lang="fi-FI" dirty="0" err="1"/>
              <a:t>perustyyl</a:t>
            </a:r>
            <a:r>
              <a:rPr lang="fi-FI" dirty="0"/>
              <a:t>. </a:t>
            </a:r>
            <a:r>
              <a:rPr lang="fi-FI" dirty="0" err="1"/>
              <a:t>napsautt</a:t>
            </a:r>
            <a:r>
              <a:rPr lang="fi-FI" dirty="0"/>
              <a:t>.</a:t>
            </a:r>
            <a:endParaRPr lang="en-US" dirty="0"/>
          </a:p>
        </p:txBody>
      </p:sp>
      <p:sp>
        <p:nvSpPr>
          <p:cNvPr id="2" name="Tekstiruutu 1"/>
          <p:cNvSpPr txBox="1"/>
          <p:nvPr userDrawn="1"/>
        </p:nvSpPr>
        <p:spPr>
          <a:xfrm>
            <a:off x="0" y="6302275"/>
            <a:ext cx="12191999" cy="369332"/>
          </a:xfrm>
          <a:prstGeom prst="rect">
            <a:avLst/>
          </a:prstGeom>
          <a:noFill/>
        </p:spPr>
        <p:txBody>
          <a:bodyPr wrap="square" rtlCol="0">
            <a:spAutoFit/>
          </a:bodyPr>
          <a:lstStyle/>
          <a:p>
            <a:pPr algn="ctr"/>
            <a:r>
              <a:rPr lang="fi-FI" sz="1800" b="0" dirty="0">
                <a:solidFill>
                  <a:schemeClr val="bg1"/>
                </a:solidFill>
                <a:latin typeface="Calibri" panose="020F0502020204030204" pitchFamily="34" charset="0"/>
                <a:cs typeface="Calibri" panose="020F0502020204030204" pitchFamily="34" charset="0"/>
              </a:rPr>
              <a:t>Keski-Pohjanmaan</a:t>
            </a:r>
            <a:r>
              <a:rPr lang="fi-FI" sz="1800" b="0" baseline="0" dirty="0">
                <a:solidFill>
                  <a:schemeClr val="bg1"/>
                </a:solidFill>
                <a:latin typeface="Calibri" panose="020F0502020204030204" pitchFamily="34" charset="0"/>
                <a:cs typeface="Calibri" panose="020F0502020204030204" pitchFamily="34" charset="0"/>
              </a:rPr>
              <a:t> hyvinvointialue| </a:t>
            </a:r>
            <a:r>
              <a:rPr lang="fi-FI" sz="1800" b="0" baseline="0" dirty="0" err="1">
                <a:solidFill>
                  <a:schemeClr val="bg1"/>
                </a:solidFill>
                <a:latin typeface="Calibri" panose="020F0502020204030204" pitchFamily="34" charset="0"/>
                <a:cs typeface="Calibri" panose="020F0502020204030204" pitchFamily="34" charset="0"/>
              </a:rPr>
              <a:t>Mellersta</a:t>
            </a:r>
            <a:r>
              <a:rPr lang="fi-FI" sz="1800" b="0" baseline="0" dirty="0">
                <a:solidFill>
                  <a:schemeClr val="bg1"/>
                </a:solidFill>
                <a:latin typeface="Calibri" panose="020F0502020204030204" pitchFamily="34" charset="0"/>
                <a:cs typeface="Calibri" panose="020F0502020204030204" pitchFamily="34" charset="0"/>
              </a:rPr>
              <a:t> Österbottens </a:t>
            </a:r>
            <a:r>
              <a:rPr lang="fi-FI" sz="1800" b="0" baseline="0" dirty="0" err="1">
                <a:solidFill>
                  <a:schemeClr val="bg1"/>
                </a:solidFill>
                <a:latin typeface="Calibri" panose="020F0502020204030204" pitchFamily="34" charset="0"/>
                <a:cs typeface="Calibri" panose="020F0502020204030204" pitchFamily="34" charset="0"/>
              </a:rPr>
              <a:t>välfärdsområde</a:t>
            </a:r>
            <a:r>
              <a:rPr lang="fi-FI" sz="1800" b="0" baseline="0" dirty="0">
                <a:solidFill>
                  <a:schemeClr val="bg1"/>
                </a:solidFill>
                <a:latin typeface="Calibri" panose="020F0502020204030204" pitchFamily="34" charset="0"/>
                <a:cs typeface="Calibri" panose="020F0502020204030204" pitchFamily="34" charset="0"/>
              </a:rPr>
              <a:t> </a:t>
            </a:r>
            <a:endParaRPr lang="fi-FI" sz="1800" b="0" dirty="0">
              <a:solidFill>
                <a:schemeClr val="bg1"/>
              </a:solidFill>
              <a:latin typeface="Calibri" panose="020F0502020204030204" pitchFamily="34" charset="0"/>
              <a:cs typeface="Calibri" panose="020F0502020204030204" pitchFamily="34" charset="0"/>
            </a:endParaRPr>
          </a:p>
        </p:txBody>
      </p:sp>
      <p:pic>
        <p:nvPicPr>
          <p:cNvPr id="7" name="Kuva 6"/>
          <p:cNvPicPr>
            <a:picLocks noChangeAspect="1"/>
          </p:cNvPicPr>
          <p:nvPr userDrawn="1"/>
        </p:nvPicPr>
        <p:blipFill rotWithShape="1">
          <a:blip r:embed="rId2" cstate="print">
            <a:extLst>
              <a:ext uri="{28A0092B-C50C-407E-A947-70E740481C1C}">
                <a14:useLocalDpi xmlns:a14="http://schemas.microsoft.com/office/drawing/2010/main" val="0"/>
              </a:ext>
            </a:extLst>
          </a:blip>
          <a:srcRect b="16814"/>
          <a:stretch/>
        </p:blipFill>
        <p:spPr>
          <a:xfrm>
            <a:off x="4342486" y="3304694"/>
            <a:ext cx="1222728" cy="1219164"/>
          </a:xfrm>
          <a:prstGeom prst="rect">
            <a:avLst/>
          </a:prstGeom>
        </p:spPr>
      </p:pic>
      <p:sp>
        <p:nvSpPr>
          <p:cNvPr id="8" name="Tekstiruutu 7"/>
          <p:cNvSpPr txBox="1"/>
          <p:nvPr userDrawn="1"/>
        </p:nvSpPr>
        <p:spPr>
          <a:xfrm>
            <a:off x="5393124" y="3897399"/>
            <a:ext cx="1232196" cy="338554"/>
          </a:xfrm>
          <a:prstGeom prst="rect">
            <a:avLst/>
          </a:prstGeom>
          <a:noFill/>
        </p:spPr>
        <p:txBody>
          <a:bodyPr wrap="square" rtlCol="0">
            <a:spAutoFit/>
          </a:bodyPr>
          <a:lstStyle/>
          <a:p>
            <a:r>
              <a:rPr lang="fi-FI" sz="1600" b="1" i="1" dirty="0">
                <a:solidFill>
                  <a:schemeClr val="bg1"/>
                </a:solidFill>
              </a:rPr>
              <a:t>2.1</a:t>
            </a:r>
          </a:p>
        </p:txBody>
      </p:sp>
      <p:grpSp>
        <p:nvGrpSpPr>
          <p:cNvPr id="10" name="Ryhmä 9">
            <a:extLst>
              <a:ext uri="{FF2B5EF4-FFF2-40B4-BE49-F238E27FC236}">
                <a16:creationId xmlns:a16="http://schemas.microsoft.com/office/drawing/2014/main" id="{B51B985F-4600-48BB-8A3B-C9007FD33C1D}"/>
              </a:ext>
            </a:extLst>
          </p:cNvPr>
          <p:cNvGrpSpPr/>
          <p:nvPr userDrawn="1"/>
        </p:nvGrpSpPr>
        <p:grpSpPr>
          <a:xfrm>
            <a:off x="4807367" y="0"/>
            <a:ext cx="2146436" cy="635265"/>
            <a:chOff x="9673389" y="2"/>
            <a:chExt cx="2146436" cy="635265"/>
          </a:xfrm>
        </p:grpSpPr>
        <p:sp>
          <p:nvSpPr>
            <p:cNvPr id="11" name="Vuokaaviosymboli: Viive 10">
              <a:extLst>
                <a:ext uri="{FF2B5EF4-FFF2-40B4-BE49-F238E27FC236}">
                  <a16:creationId xmlns:a16="http://schemas.microsoft.com/office/drawing/2014/main" id="{5F861F26-7C7C-4872-A9F7-32C575B609D6}"/>
                </a:ext>
              </a:extLst>
            </p:cNvPr>
            <p:cNvSpPr/>
            <p:nvPr userDrawn="1"/>
          </p:nvSpPr>
          <p:spPr>
            <a:xfrm rot="5400000">
              <a:off x="10428974" y="-755583"/>
              <a:ext cx="635265" cy="2146436"/>
            </a:xfrm>
            <a:prstGeom prst="flowChartDela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12" name="Kuva 11">
              <a:extLst>
                <a:ext uri="{FF2B5EF4-FFF2-40B4-BE49-F238E27FC236}">
                  <a16:creationId xmlns:a16="http://schemas.microsoft.com/office/drawing/2014/main" id="{8C3B0573-1C66-4463-AEFF-7086371FA18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65458" y="151666"/>
              <a:ext cx="1565869" cy="230890"/>
            </a:xfrm>
            <a:prstGeom prst="rect">
              <a:avLst/>
            </a:prstGeom>
          </p:spPr>
        </p:pic>
      </p:grpSp>
      <p:sp>
        <p:nvSpPr>
          <p:cNvPr id="18" name="Tekstiruutu 17">
            <a:extLst>
              <a:ext uri="{FF2B5EF4-FFF2-40B4-BE49-F238E27FC236}">
                <a16:creationId xmlns:a16="http://schemas.microsoft.com/office/drawing/2014/main" id="{32A73541-9BFE-4F17-A21B-4B60CBE252FD}"/>
              </a:ext>
            </a:extLst>
          </p:cNvPr>
          <p:cNvSpPr txBox="1"/>
          <p:nvPr userDrawn="1"/>
        </p:nvSpPr>
        <p:spPr>
          <a:xfrm>
            <a:off x="-12032" y="672152"/>
            <a:ext cx="12191998" cy="954107"/>
          </a:xfrm>
          <a:prstGeom prst="rect">
            <a:avLst/>
          </a:prstGeom>
          <a:noFill/>
        </p:spPr>
        <p:txBody>
          <a:bodyPr wrap="square" rtlCol="0">
            <a:spAutoFit/>
          </a:bodyPr>
          <a:lstStyle/>
          <a:p>
            <a:pPr algn="ctr"/>
            <a:r>
              <a:rPr lang="fi-FI" sz="3200" b="1" i="0" spc="300" dirty="0">
                <a:solidFill>
                  <a:schemeClr val="bg1"/>
                </a:solidFill>
                <a:latin typeface="Calibri" panose="020F0502020204030204" pitchFamily="34" charset="0"/>
                <a:cs typeface="Calibri" panose="020F0502020204030204" pitchFamily="34" charset="0"/>
              </a:rPr>
              <a:t>Keski-Pohjanmaan hyvinvointialue</a:t>
            </a:r>
          </a:p>
          <a:p>
            <a:pPr algn="ctr"/>
            <a:r>
              <a:rPr lang="fi-FI" sz="2400" b="1" i="1" spc="300" dirty="0">
                <a:solidFill>
                  <a:schemeClr val="bg1"/>
                </a:solidFill>
                <a:latin typeface="Calibri" panose="020F0502020204030204" pitchFamily="34" charset="0"/>
                <a:cs typeface="Calibri" panose="020F0502020204030204" pitchFamily="34" charset="0"/>
              </a:rPr>
              <a:t>Hoitaa, palvelee ja pelastaa</a:t>
            </a:r>
          </a:p>
        </p:txBody>
      </p:sp>
      <p:pic>
        <p:nvPicPr>
          <p:cNvPr id="13" name="Kuva 12">
            <a:extLst>
              <a:ext uri="{FF2B5EF4-FFF2-40B4-BE49-F238E27FC236}">
                <a16:creationId xmlns:a16="http://schemas.microsoft.com/office/drawing/2014/main" id="{684E4C91-B4D0-47FD-98BE-07AE1648FF5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009222" y="3309718"/>
            <a:ext cx="1085962" cy="1091480"/>
          </a:xfrm>
          <a:prstGeom prst="rect">
            <a:avLst/>
          </a:prstGeom>
        </p:spPr>
      </p:pic>
      <p:pic>
        <p:nvPicPr>
          <p:cNvPr id="5" name="Kuva 4">
            <a:extLst>
              <a:ext uri="{FF2B5EF4-FFF2-40B4-BE49-F238E27FC236}">
                <a16:creationId xmlns:a16="http://schemas.microsoft.com/office/drawing/2014/main" id="{C91F0F92-4515-41A1-B56B-F3F15F76B4E7}"/>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 y="4701493"/>
            <a:ext cx="12192000" cy="1545806"/>
          </a:xfrm>
          <a:prstGeom prst="rect">
            <a:avLst/>
          </a:prstGeom>
        </p:spPr>
      </p:pic>
    </p:spTree>
    <p:extLst>
      <p:ext uri="{BB962C8B-B14F-4D97-AF65-F5344CB8AC3E}">
        <p14:creationId xmlns:p14="http://schemas.microsoft.com/office/powerpoint/2010/main" val="6524636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Viimeinen dia">
    <p:bg>
      <p:bgPr>
        <a:solidFill>
          <a:schemeClr val="accent1"/>
        </a:solidFill>
        <a:effectLst/>
      </p:bgPr>
    </p:bg>
    <p:spTree>
      <p:nvGrpSpPr>
        <p:cNvPr id="1" name=""/>
        <p:cNvGrpSpPr/>
        <p:nvPr/>
      </p:nvGrpSpPr>
      <p:grpSpPr>
        <a:xfrm>
          <a:off x="0" y="0"/>
          <a:ext cx="0" cy="0"/>
          <a:chOff x="0" y="0"/>
          <a:chExt cx="0" cy="0"/>
        </a:xfrm>
      </p:grpSpPr>
      <p:sp>
        <p:nvSpPr>
          <p:cNvPr id="4" name="Rectangle 3"/>
          <p:cNvSpPr/>
          <p:nvPr userDrawn="1"/>
        </p:nvSpPr>
        <p:spPr>
          <a:xfrm>
            <a:off x="0" y="8238"/>
            <a:ext cx="12192000"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6" name="Kuva 5"/>
          <p:cNvPicPr>
            <a:picLocks noChangeAspect="1"/>
          </p:cNvPicPr>
          <p:nvPr userDrawn="1"/>
        </p:nvPicPr>
        <p:blipFill rotWithShape="1">
          <a:blip r:embed="rId2" cstate="print">
            <a:extLst>
              <a:ext uri="{28A0092B-C50C-407E-A947-70E740481C1C}">
                <a14:useLocalDpi xmlns:a14="http://schemas.microsoft.com/office/drawing/2010/main" val="0"/>
              </a:ext>
            </a:extLst>
          </a:blip>
          <a:srcRect l="16967"/>
          <a:stretch/>
        </p:blipFill>
        <p:spPr>
          <a:xfrm>
            <a:off x="-12033" y="3768921"/>
            <a:ext cx="8351769" cy="2472617"/>
          </a:xfrm>
          <a:prstGeom prst="rect">
            <a:avLst/>
          </a:prstGeom>
        </p:spPr>
      </p:pic>
      <p:sp>
        <p:nvSpPr>
          <p:cNvPr id="15" name="Title 1"/>
          <p:cNvSpPr>
            <a:spLocks noGrp="1"/>
          </p:cNvSpPr>
          <p:nvPr>
            <p:ph type="ctrTitle"/>
          </p:nvPr>
        </p:nvSpPr>
        <p:spPr>
          <a:xfrm>
            <a:off x="489436" y="1803350"/>
            <a:ext cx="10782300" cy="988512"/>
          </a:xfrm>
          <a:prstGeom prst="rect">
            <a:avLst/>
          </a:prstGeom>
        </p:spPr>
        <p:txBody>
          <a:bodyPr anchor="b">
            <a:noAutofit/>
          </a:bodyPr>
          <a:lstStyle>
            <a:lvl1pPr algn="l">
              <a:lnSpc>
                <a:spcPct val="80000"/>
              </a:lnSpc>
              <a:defRPr sz="6000" spc="-120" baseline="0">
                <a:solidFill>
                  <a:srgbClr val="FFFFFF"/>
                </a:solidFill>
              </a:defRPr>
            </a:lvl1pPr>
          </a:lstStyle>
          <a:p>
            <a:r>
              <a:rPr lang="fi-FI" dirty="0"/>
              <a:t>Muokkaa </a:t>
            </a:r>
            <a:r>
              <a:rPr lang="fi-FI" dirty="0" err="1"/>
              <a:t>perustyyl</a:t>
            </a:r>
            <a:r>
              <a:rPr lang="fi-FI" dirty="0"/>
              <a:t>. </a:t>
            </a:r>
            <a:r>
              <a:rPr lang="fi-FI" dirty="0" err="1"/>
              <a:t>napsautt</a:t>
            </a:r>
            <a:r>
              <a:rPr lang="fi-FI" dirty="0"/>
              <a:t>.</a:t>
            </a:r>
            <a:endParaRPr lang="en-US" dirty="0"/>
          </a:p>
        </p:txBody>
      </p:sp>
      <p:sp>
        <p:nvSpPr>
          <p:cNvPr id="2" name="Tekstiruutu 1"/>
          <p:cNvSpPr txBox="1"/>
          <p:nvPr userDrawn="1"/>
        </p:nvSpPr>
        <p:spPr>
          <a:xfrm>
            <a:off x="0" y="6302275"/>
            <a:ext cx="12191999" cy="369332"/>
          </a:xfrm>
          <a:prstGeom prst="rect">
            <a:avLst/>
          </a:prstGeom>
          <a:noFill/>
        </p:spPr>
        <p:txBody>
          <a:bodyPr wrap="square" rtlCol="0">
            <a:spAutoFit/>
          </a:bodyPr>
          <a:lstStyle/>
          <a:p>
            <a:pPr algn="ctr"/>
            <a:r>
              <a:rPr lang="fi-FI" sz="1800" b="0" dirty="0">
                <a:solidFill>
                  <a:schemeClr val="bg1"/>
                </a:solidFill>
                <a:latin typeface="Calibri" panose="020F0502020204030204" pitchFamily="34" charset="0"/>
                <a:cs typeface="Calibri" panose="020F0502020204030204" pitchFamily="34" charset="0"/>
              </a:rPr>
              <a:t>Keski-Pohjanmaan</a:t>
            </a:r>
            <a:r>
              <a:rPr lang="fi-FI" sz="1800" b="0" baseline="0" dirty="0">
                <a:solidFill>
                  <a:schemeClr val="bg1"/>
                </a:solidFill>
                <a:latin typeface="Calibri" panose="020F0502020204030204" pitchFamily="34" charset="0"/>
                <a:cs typeface="Calibri" panose="020F0502020204030204" pitchFamily="34" charset="0"/>
              </a:rPr>
              <a:t> hyvinvointialue| </a:t>
            </a:r>
            <a:r>
              <a:rPr lang="fi-FI" sz="1800" b="0" baseline="0" dirty="0" err="1">
                <a:solidFill>
                  <a:schemeClr val="bg1"/>
                </a:solidFill>
                <a:latin typeface="Calibri" panose="020F0502020204030204" pitchFamily="34" charset="0"/>
                <a:cs typeface="Calibri" panose="020F0502020204030204" pitchFamily="34" charset="0"/>
              </a:rPr>
              <a:t>Mellersta</a:t>
            </a:r>
            <a:r>
              <a:rPr lang="fi-FI" sz="1800" b="0" baseline="0" dirty="0">
                <a:solidFill>
                  <a:schemeClr val="bg1"/>
                </a:solidFill>
                <a:latin typeface="Calibri" panose="020F0502020204030204" pitchFamily="34" charset="0"/>
                <a:cs typeface="Calibri" panose="020F0502020204030204" pitchFamily="34" charset="0"/>
              </a:rPr>
              <a:t> Österbottens </a:t>
            </a:r>
            <a:r>
              <a:rPr lang="fi-FI" sz="1800" b="0" baseline="0" dirty="0" err="1">
                <a:solidFill>
                  <a:schemeClr val="bg1"/>
                </a:solidFill>
                <a:latin typeface="Calibri" panose="020F0502020204030204" pitchFamily="34" charset="0"/>
                <a:cs typeface="Calibri" panose="020F0502020204030204" pitchFamily="34" charset="0"/>
              </a:rPr>
              <a:t>välfärdsområde</a:t>
            </a:r>
            <a:r>
              <a:rPr lang="fi-FI" sz="1800" b="0" baseline="0" dirty="0">
                <a:solidFill>
                  <a:schemeClr val="bg1"/>
                </a:solidFill>
                <a:latin typeface="Calibri" panose="020F0502020204030204" pitchFamily="34" charset="0"/>
                <a:cs typeface="Calibri" panose="020F0502020204030204" pitchFamily="34" charset="0"/>
              </a:rPr>
              <a:t> </a:t>
            </a:r>
            <a:endParaRPr lang="fi-FI" sz="1800" b="0" dirty="0">
              <a:solidFill>
                <a:schemeClr val="bg1"/>
              </a:solidFill>
              <a:latin typeface="Calibri" panose="020F0502020204030204" pitchFamily="34" charset="0"/>
              <a:cs typeface="Calibri" panose="020F0502020204030204" pitchFamily="34" charset="0"/>
            </a:endParaRPr>
          </a:p>
        </p:txBody>
      </p:sp>
      <p:pic>
        <p:nvPicPr>
          <p:cNvPr id="7" name="Kuva 6"/>
          <p:cNvPicPr>
            <a:picLocks noChangeAspect="1"/>
          </p:cNvPicPr>
          <p:nvPr userDrawn="1"/>
        </p:nvPicPr>
        <p:blipFill rotWithShape="1">
          <a:blip r:embed="rId3" cstate="print">
            <a:extLst>
              <a:ext uri="{28A0092B-C50C-407E-A947-70E740481C1C}">
                <a14:useLocalDpi xmlns:a14="http://schemas.microsoft.com/office/drawing/2010/main" val="0"/>
              </a:ext>
            </a:extLst>
          </a:blip>
          <a:srcRect b="16814"/>
          <a:stretch/>
        </p:blipFill>
        <p:spPr>
          <a:xfrm>
            <a:off x="8519069" y="4861679"/>
            <a:ext cx="1222728" cy="1219164"/>
          </a:xfrm>
          <a:prstGeom prst="rect">
            <a:avLst/>
          </a:prstGeom>
        </p:spPr>
      </p:pic>
      <p:sp>
        <p:nvSpPr>
          <p:cNvPr id="8" name="Tekstiruutu 7"/>
          <p:cNvSpPr txBox="1"/>
          <p:nvPr userDrawn="1"/>
        </p:nvSpPr>
        <p:spPr>
          <a:xfrm>
            <a:off x="9569707" y="5454384"/>
            <a:ext cx="1232196" cy="338554"/>
          </a:xfrm>
          <a:prstGeom prst="rect">
            <a:avLst/>
          </a:prstGeom>
          <a:noFill/>
        </p:spPr>
        <p:txBody>
          <a:bodyPr wrap="square" rtlCol="0">
            <a:spAutoFit/>
          </a:bodyPr>
          <a:lstStyle/>
          <a:p>
            <a:r>
              <a:rPr lang="fi-FI" sz="1600" b="1" i="1" dirty="0">
                <a:solidFill>
                  <a:schemeClr val="bg1"/>
                </a:solidFill>
              </a:rPr>
              <a:t>2.1</a:t>
            </a:r>
          </a:p>
        </p:txBody>
      </p:sp>
      <p:grpSp>
        <p:nvGrpSpPr>
          <p:cNvPr id="10" name="Ryhmä 9">
            <a:extLst>
              <a:ext uri="{FF2B5EF4-FFF2-40B4-BE49-F238E27FC236}">
                <a16:creationId xmlns:a16="http://schemas.microsoft.com/office/drawing/2014/main" id="{B51B985F-4600-48BB-8A3B-C9007FD33C1D}"/>
              </a:ext>
            </a:extLst>
          </p:cNvPr>
          <p:cNvGrpSpPr/>
          <p:nvPr userDrawn="1"/>
        </p:nvGrpSpPr>
        <p:grpSpPr>
          <a:xfrm>
            <a:off x="4807367" y="0"/>
            <a:ext cx="2146436" cy="635265"/>
            <a:chOff x="9673389" y="2"/>
            <a:chExt cx="2146436" cy="635265"/>
          </a:xfrm>
        </p:grpSpPr>
        <p:sp>
          <p:nvSpPr>
            <p:cNvPr id="11" name="Vuokaaviosymboli: Viive 10">
              <a:extLst>
                <a:ext uri="{FF2B5EF4-FFF2-40B4-BE49-F238E27FC236}">
                  <a16:creationId xmlns:a16="http://schemas.microsoft.com/office/drawing/2014/main" id="{5F861F26-7C7C-4872-A9F7-32C575B609D6}"/>
                </a:ext>
              </a:extLst>
            </p:cNvPr>
            <p:cNvSpPr/>
            <p:nvPr userDrawn="1"/>
          </p:nvSpPr>
          <p:spPr>
            <a:xfrm rot="5400000">
              <a:off x="10428974" y="-755583"/>
              <a:ext cx="635265" cy="2146436"/>
            </a:xfrm>
            <a:prstGeom prst="flowChartDela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12" name="Kuva 11">
              <a:extLst>
                <a:ext uri="{FF2B5EF4-FFF2-40B4-BE49-F238E27FC236}">
                  <a16:creationId xmlns:a16="http://schemas.microsoft.com/office/drawing/2014/main" id="{8C3B0573-1C66-4463-AEFF-7086371FA18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965458" y="151666"/>
              <a:ext cx="1565869" cy="230890"/>
            </a:xfrm>
            <a:prstGeom prst="rect">
              <a:avLst/>
            </a:prstGeom>
          </p:spPr>
        </p:pic>
      </p:grpSp>
      <p:sp>
        <p:nvSpPr>
          <p:cNvPr id="18" name="Tekstiruutu 17">
            <a:extLst>
              <a:ext uri="{FF2B5EF4-FFF2-40B4-BE49-F238E27FC236}">
                <a16:creationId xmlns:a16="http://schemas.microsoft.com/office/drawing/2014/main" id="{32A73541-9BFE-4F17-A21B-4B60CBE252FD}"/>
              </a:ext>
            </a:extLst>
          </p:cNvPr>
          <p:cNvSpPr txBox="1"/>
          <p:nvPr userDrawn="1"/>
        </p:nvSpPr>
        <p:spPr>
          <a:xfrm>
            <a:off x="-12032" y="672152"/>
            <a:ext cx="12191998" cy="954107"/>
          </a:xfrm>
          <a:prstGeom prst="rect">
            <a:avLst/>
          </a:prstGeom>
          <a:noFill/>
        </p:spPr>
        <p:txBody>
          <a:bodyPr wrap="square" rtlCol="0">
            <a:spAutoFit/>
          </a:bodyPr>
          <a:lstStyle/>
          <a:p>
            <a:pPr algn="ctr"/>
            <a:r>
              <a:rPr lang="fi-FI" sz="3200" b="1" i="0" spc="300" dirty="0">
                <a:solidFill>
                  <a:schemeClr val="bg1"/>
                </a:solidFill>
                <a:latin typeface="Calibri" panose="020F0502020204030204" pitchFamily="34" charset="0"/>
                <a:cs typeface="Calibri" panose="020F0502020204030204" pitchFamily="34" charset="0"/>
              </a:rPr>
              <a:t>Keski-Pohjanmaan hyvinvointialue</a:t>
            </a:r>
          </a:p>
          <a:p>
            <a:pPr algn="ctr"/>
            <a:r>
              <a:rPr lang="fi-FI" sz="2400" b="1" i="1" spc="300" dirty="0">
                <a:solidFill>
                  <a:schemeClr val="bg1"/>
                </a:solidFill>
                <a:latin typeface="Calibri" panose="020F0502020204030204" pitchFamily="34" charset="0"/>
                <a:cs typeface="Calibri" panose="020F0502020204030204" pitchFamily="34" charset="0"/>
              </a:rPr>
              <a:t>Hoitaa, palvelee ja pelastaa</a:t>
            </a:r>
          </a:p>
        </p:txBody>
      </p:sp>
      <p:pic>
        <p:nvPicPr>
          <p:cNvPr id="13" name="Kuva 12">
            <a:extLst>
              <a:ext uri="{FF2B5EF4-FFF2-40B4-BE49-F238E27FC236}">
                <a16:creationId xmlns:a16="http://schemas.microsoft.com/office/drawing/2014/main" id="{684E4C91-B4D0-47FD-98BE-07AE1648FF58}"/>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086864" y="4908644"/>
            <a:ext cx="1085962" cy="1091480"/>
          </a:xfrm>
          <a:prstGeom prst="rect">
            <a:avLst/>
          </a:prstGeom>
        </p:spPr>
      </p:pic>
    </p:spTree>
    <p:extLst>
      <p:ext uri="{BB962C8B-B14F-4D97-AF65-F5344CB8AC3E}">
        <p14:creationId xmlns:p14="http://schemas.microsoft.com/office/powerpoint/2010/main" val="13822455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cSld name="Tyhjä">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3A391B53-C34F-4DD8-866C-243998D9BEB9}"/>
              </a:ext>
            </a:extLst>
          </p:cNvPr>
          <p:cNvSpPr>
            <a:spLocks noGrp="1"/>
          </p:cNvSpPr>
          <p:nvPr>
            <p:ph type="dt" sz="half" idx="10"/>
          </p:nvPr>
        </p:nvSpPr>
        <p:spPr/>
        <p:txBody>
          <a:bodyPr/>
          <a:lstStyle/>
          <a:p>
            <a:fld id="{2DB162CB-E877-4C64-BB61-525DE0F95EEE}" type="datetimeFigureOut">
              <a:rPr lang="fi-FI" smtClean="0"/>
              <a:t>5.9.2023</a:t>
            </a:fld>
            <a:endParaRPr lang="fi-FI"/>
          </a:p>
        </p:txBody>
      </p:sp>
      <p:sp>
        <p:nvSpPr>
          <p:cNvPr id="3" name="Alatunnisteen paikkamerkki 2">
            <a:extLst>
              <a:ext uri="{FF2B5EF4-FFF2-40B4-BE49-F238E27FC236}">
                <a16:creationId xmlns:a16="http://schemas.microsoft.com/office/drawing/2014/main" id="{EBF7C600-263C-4C85-99E9-3A9BD6007981}"/>
              </a:ext>
            </a:extLst>
          </p:cNvPr>
          <p:cNvSpPr>
            <a:spLocks noGrp="1"/>
          </p:cNvSpPr>
          <p:nvPr>
            <p:ph type="ftr" sz="quarter" idx="11"/>
          </p:nvPr>
        </p:nvSpPr>
        <p:spPr/>
        <p:txBody>
          <a:bodyPr/>
          <a:lstStyle/>
          <a:p>
            <a:endParaRPr lang="fi-FI"/>
          </a:p>
        </p:txBody>
      </p:sp>
      <p:sp>
        <p:nvSpPr>
          <p:cNvPr id="4" name="Dian numeron paikkamerkki 3">
            <a:extLst>
              <a:ext uri="{FF2B5EF4-FFF2-40B4-BE49-F238E27FC236}">
                <a16:creationId xmlns:a16="http://schemas.microsoft.com/office/drawing/2014/main" id="{9DBDC556-2169-4F46-AAC2-0842DDA5671F}"/>
              </a:ext>
            </a:extLst>
          </p:cNvPr>
          <p:cNvSpPr>
            <a:spLocks noGrp="1"/>
          </p:cNvSpPr>
          <p:nvPr>
            <p:ph type="sldNum" sz="quarter" idx="12"/>
          </p:nvPr>
        </p:nvSpPr>
        <p:spPr/>
        <p:txBody>
          <a:bodyPr/>
          <a:lstStyle/>
          <a:p>
            <a:fld id="{8DA5FCE3-7EE3-47CC-934A-4593C3348D7A}" type="slidenum">
              <a:rPr lang="fi-FI" smtClean="0"/>
              <a:t>‹#›</a:t>
            </a:fld>
            <a:endParaRPr lang="fi-FI"/>
          </a:p>
        </p:txBody>
      </p:sp>
    </p:spTree>
    <p:extLst>
      <p:ext uri="{BB962C8B-B14F-4D97-AF65-F5344CB8AC3E}">
        <p14:creationId xmlns:p14="http://schemas.microsoft.com/office/powerpoint/2010/main" val="699623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Otsikko ja sisältö-PELA-SOTE">
    <p:spTree>
      <p:nvGrpSpPr>
        <p:cNvPr id="1" name=""/>
        <p:cNvGrpSpPr/>
        <p:nvPr/>
      </p:nvGrpSpPr>
      <p:grpSpPr>
        <a:xfrm>
          <a:off x="0" y="0"/>
          <a:ext cx="0" cy="0"/>
          <a:chOff x="0" y="0"/>
          <a:chExt cx="0" cy="0"/>
        </a:xfrm>
      </p:grpSpPr>
      <p:sp>
        <p:nvSpPr>
          <p:cNvPr id="2" name="Title 1"/>
          <p:cNvSpPr>
            <a:spLocks noGrp="1"/>
          </p:cNvSpPr>
          <p:nvPr>
            <p:ph type="title"/>
          </p:nvPr>
        </p:nvSpPr>
        <p:spPr>
          <a:xfrm>
            <a:off x="657606" y="407808"/>
            <a:ext cx="10772775" cy="908842"/>
          </a:xfrm>
          <a:prstGeom prst="rect">
            <a:avLst/>
          </a:prstGeom>
        </p:spPr>
        <p:txBody>
          <a:bodyPr/>
          <a:lstStyle>
            <a:lvl1pPr>
              <a:defRPr b="1">
                <a:solidFill>
                  <a:schemeClr val="accent6"/>
                </a:solidFill>
              </a:defRPr>
            </a:lvl1pPr>
          </a:lstStyle>
          <a:p>
            <a:r>
              <a:rPr lang="fi-FI" dirty="0"/>
              <a:t>Muokkaa </a:t>
            </a:r>
            <a:r>
              <a:rPr lang="fi-FI" dirty="0" err="1"/>
              <a:t>perustyyl</a:t>
            </a:r>
            <a:r>
              <a:rPr lang="fi-FI" dirty="0"/>
              <a:t>. </a:t>
            </a:r>
            <a:r>
              <a:rPr lang="fi-FI" dirty="0" err="1"/>
              <a:t>napsautt</a:t>
            </a:r>
            <a:r>
              <a:rPr lang="fi-FI" dirty="0"/>
              <a:t>.</a:t>
            </a:r>
            <a:endParaRPr lang="en-US" dirty="0"/>
          </a:p>
        </p:txBody>
      </p:sp>
      <p:sp>
        <p:nvSpPr>
          <p:cNvPr id="3" name="Content Placeholder 2"/>
          <p:cNvSpPr>
            <a:spLocks noGrp="1"/>
          </p:cNvSpPr>
          <p:nvPr>
            <p:ph idx="1"/>
          </p:nvPr>
        </p:nvSpPr>
        <p:spPr>
          <a:xfrm>
            <a:off x="685800" y="1385579"/>
            <a:ext cx="10753725" cy="3766185"/>
          </a:xfrm>
          <a:prstGeom prst="rect">
            <a:avLst/>
          </a:prstGeom>
        </p:spPr>
        <p:txBody>
          <a:bodyPr/>
          <a:lstStyle>
            <a:lvl1pPr marL="180975" indent="-180975">
              <a:buClr>
                <a:schemeClr val="accent6"/>
              </a:buClr>
              <a:buFont typeface="Arial" panose="020B0604020202020204" pitchFamily="34" charset="0"/>
              <a:buChar char="•"/>
              <a:defRPr/>
            </a:lvl1pPr>
            <a:lvl2pPr marL="346075" indent="-165100">
              <a:buClr>
                <a:schemeClr val="accent6"/>
              </a:buClr>
              <a:buFont typeface="Arial" panose="020B0604020202020204" pitchFamily="34" charset="0"/>
              <a:buChar char="•"/>
              <a:defRPr/>
            </a:lvl2pPr>
            <a:lvl3pPr marL="547688" indent="-185738">
              <a:buClr>
                <a:schemeClr val="accent6"/>
              </a:buClr>
              <a:buFont typeface="Arial" panose="020B0604020202020204" pitchFamily="34" charset="0"/>
              <a:buChar char="•"/>
              <a:defRPr/>
            </a:lvl3pPr>
            <a:lvl4pPr marL="822325" indent="-196850">
              <a:buClr>
                <a:schemeClr val="accent6"/>
              </a:buClr>
              <a:buFont typeface="Arial" panose="020B0604020202020204" pitchFamily="34" charset="0"/>
              <a:buChar char="•"/>
              <a:defRPr/>
            </a:lvl4pPr>
            <a:lvl5pPr marL="1096963" indent="-198438">
              <a:buClr>
                <a:schemeClr val="accent6"/>
              </a:buClr>
              <a:buFont typeface="Arial" panose="020B0604020202020204" pitchFamily="34" charset="0"/>
              <a:buChar char="•"/>
              <a:defRPr/>
            </a:lvl5pPr>
          </a:lstStyle>
          <a:p>
            <a:pPr lvl="0"/>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endParaRPr lang="en-US" dirty="0"/>
          </a:p>
        </p:txBody>
      </p:sp>
      <p:sp>
        <p:nvSpPr>
          <p:cNvPr id="4" name="Date Placeholder 3"/>
          <p:cNvSpPr>
            <a:spLocks noGrp="1"/>
          </p:cNvSpPr>
          <p:nvPr>
            <p:ph type="dt" sz="half" idx="10"/>
          </p:nvPr>
        </p:nvSpPr>
        <p:spPr>
          <a:xfrm>
            <a:off x="227828" y="6533969"/>
            <a:ext cx="1215189" cy="228235"/>
          </a:xfrm>
          <a:prstGeom prst="rect">
            <a:avLst/>
          </a:prstGeom>
        </p:spPr>
        <p:txBody>
          <a:bodyPr/>
          <a:lstStyle>
            <a:lvl1pPr>
              <a:defRPr sz="1400">
                <a:solidFill>
                  <a:schemeClr val="accent6"/>
                </a:solidFill>
              </a:defRPr>
            </a:lvl1pPr>
          </a:lstStyle>
          <a:p>
            <a:fld id="{BE363086-9BC5-4C4C-8FF7-3DCB32D8F34D}" type="datetime1">
              <a:rPr lang="fi-FI" smtClean="0"/>
              <a:pPr/>
              <a:t>5.9.2023</a:t>
            </a:fld>
            <a:endParaRPr lang="fi-FI" dirty="0"/>
          </a:p>
        </p:txBody>
      </p:sp>
      <p:sp>
        <p:nvSpPr>
          <p:cNvPr id="6" name="Slide Number Placeholder 5"/>
          <p:cNvSpPr>
            <a:spLocks noGrp="1"/>
          </p:cNvSpPr>
          <p:nvPr>
            <p:ph type="sldNum" sz="quarter" idx="12"/>
          </p:nvPr>
        </p:nvSpPr>
        <p:spPr>
          <a:xfrm>
            <a:off x="11775431" y="6507697"/>
            <a:ext cx="416569" cy="256550"/>
          </a:xfrm>
          <a:prstGeom prst="rect">
            <a:avLst/>
          </a:prstGeom>
        </p:spPr>
        <p:txBody>
          <a:bodyPr/>
          <a:lstStyle>
            <a:lvl1pPr algn="l">
              <a:defRPr sz="1400" b="1">
                <a:solidFill>
                  <a:schemeClr val="accent6"/>
                </a:solidFill>
              </a:defRPr>
            </a:lvl1pPr>
          </a:lstStyle>
          <a:p>
            <a:fld id="{680D50AB-F83C-4E2B-B0AF-3CA1ED4EDFEC}" type="slidenum">
              <a:rPr lang="fi-FI" smtClean="0"/>
              <a:pPr/>
              <a:t>‹#›</a:t>
            </a:fld>
            <a:endParaRPr lang="fi-FI" dirty="0"/>
          </a:p>
        </p:txBody>
      </p:sp>
      <p:sp>
        <p:nvSpPr>
          <p:cNvPr id="5" name="Footer Placeholder 4"/>
          <p:cNvSpPr>
            <a:spLocks noGrp="1"/>
          </p:cNvSpPr>
          <p:nvPr>
            <p:ph type="ftr" sz="quarter" idx="11"/>
          </p:nvPr>
        </p:nvSpPr>
        <p:spPr>
          <a:xfrm>
            <a:off x="8862992" y="6495504"/>
            <a:ext cx="5029200" cy="228600"/>
          </a:xfrm>
          <a:prstGeom prst="rect">
            <a:avLst/>
          </a:prstGeom>
        </p:spPr>
        <p:txBody>
          <a:bodyPr/>
          <a:lstStyle>
            <a:lvl1pPr>
              <a:defRPr sz="1400" b="1">
                <a:solidFill>
                  <a:schemeClr val="accent6"/>
                </a:solidFill>
              </a:defRPr>
            </a:lvl1pPr>
          </a:lstStyle>
          <a:p>
            <a:r>
              <a:rPr lang="fi-FI" dirty="0"/>
              <a:t>Keski-Pohjanmaan hyvinvointialue</a:t>
            </a:r>
          </a:p>
        </p:txBody>
      </p:sp>
      <p:pic>
        <p:nvPicPr>
          <p:cNvPr id="8" name="Kuva 7" descr="Kuva, joka sisältää kohteen sisä&#10;&#10;Kuvaus luotu automaattisesti">
            <a:extLst>
              <a:ext uri="{FF2B5EF4-FFF2-40B4-BE49-F238E27FC236}">
                <a16:creationId xmlns:a16="http://schemas.microsoft.com/office/drawing/2014/main" id="{69AB8B29-684D-4665-9EB6-10495BEB8D9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4986766"/>
            <a:ext cx="12192000" cy="1545806"/>
          </a:xfrm>
          <a:prstGeom prst="rect">
            <a:avLst/>
          </a:prstGeom>
        </p:spPr>
      </p:pic>
    </p:spTree>
    <p:extLst>
      <p:ext uri="{BB962C8B-B14F-4D97-AF65-F5344CB8AC3E}">
        <p14:creationId xmlns:p14="http://schemas.microsoft.com/office/powerpoint/2010/main" val="10860506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Otsikko ja sisältö PELA">
    <p:spTree>
      <p:nvGrpSpPr>
        <p:cNvPr id="1" name=""/>
        <p:cNvGrpSpPr/>
        <p:nvPr/>
      </p:nvGrpSpPr>
      <p:grpSpPr>
        <a:xfrm>
          <a:off x="0" y="0"/>
          <a:ext cx="0" cy="0"/>
          <a:chOff x="0" y="0"/>
          <a:chExt cx="0" cy="0"/>
        </a:xfrm>
      </p:grpSpPr>
      <p:sp>
        <p:nvSpPr>
          <p:cNvPr id="2" name="Title 1"/>
          <p:cNvSpPr>
            <a:spLocks noGrp="1"/>
          </p:cNvSpPr>
          <p:nvPr>
            <p:ph type="title"/>
          </p:nvPr>
        </p:nvSpPr>
        <p:spPr>
          <a:xfrm>
            <a:off x="657606" y="407808"/>
            <a:ext cx="10772775" cy="908842"/>
          </a:xfrm>
          <a:prstGeom prst="rect">
            <a:avLst/>
          </a:prstGeom>
        </p:spPr>
        <p:txBody>
          <a:bodyPr/>
          <a:lstStyle>
            <a:lvl1pPr>
              <a:defRPr b="1">
                <a:solidFill>
                  <a:schemeClr val="accent6"/>
                </a:solidFill>
              </a:defRPr>
            </a:lvl1pPr>
          </a:lstStyle>
          <a:p>
            <a:r>
              <a:rPr lang="fi-FI" dirty="0"/>
              <a:t>Muokkaa </a:t>
            </a:r>
            <a:r>
              <a:rPr lang="fi-FI" dirty="0" err="1"/>
              <a:t>perustyyl</a:t>
            </a:r>
            <a:r>
              <a:rPr lang="fi-FI" dirty="0"/>
              <a:t>. </a:t>
            </a:r>
            <a:r>
              <a:rPr lang="fi-FI" dirty="0" err="1"/>
              <a:t>napsautt</a:t>
            </a:r>
            <a:r>
              <a:rPr lang="fi-FI" dirty="0"/>
              <a:t>.</a:t>
            </a:r>
            <a:endParaRPr lang="en-US" dirty="0"/>
          </a:p>
        </p:txBody>
      </p:sp>
      <p:sp>
        <p:nvSpPr>
          <p:cNvPr id="3" name="Content Placeholder 2"/>
          <p:cNvSpPr>
            <a:spLocks noGrp="1"/>
          </p:cNvSpPr>
          <p:nvPr>
            <p:ph idx="1"/>
          </p:nvPr>
        </p:nvSpPr>
        <p:spPr>
          <a:xfrm>
            <a:off x="685800" y="1385579"/>
            <a:ext cx="10753725" cy="3766185"/>
          </a:xfrm>
          <a:prstGeom prst="rect">
            <a:avLst/>
          </a:prstGeom>
        </p:spPr>
        <p:txBody>
          <a:bodyPr/>
          <a:lstStyle>
            <a:lvl1pPr marL="180975" indent="-180975">
              <a:buClr>
                <a:schemeClr val="accent6"/>
              </a:buClr>
              <a:buFont typeface="Arial" panose="020B0604020202020204" pitchFamily="34" charset="0"/>
              <a:buChar char="•"/>
              <a:defRPr/>
            </a:lvl1pPr>
            <a:lvl2pPr marL="346075" indent="-165100">
              <a:buClr>
                <a:schemeClr val="accent6"/>
              </a:buClr>
              <a:buFont typeface="Arial" panose="020B0604020202020204" pitchFamily="34" charset="0"/>
              <a:buChar char="•"/>
              <a:defRPr/>
            </a:lvl2pPr>
            <a:lvl3pPr marL="547688" indent="-185738">
              <a:buClr>
                <a:schemeClr val="accent6"/>
              </a:buClr>
              <a:buFont typeface="Arial" panose="020B0604020202020204" pitchFamily="34" charset="0"/>
              <a:buChar char="•"/>
              <a:defRPr/>
            </a:lvl3pPr>
            <a:lvl4pPr marL="822325" indent="-196850">
              <a:buClr>
                <a:schemeClr val="accent6"/>
              </a:buClr>
              <a:buFont typeface="Arial" panose="020B0604020202020204" pitchFamily="34" charset="0"/>
              <a:buChar char="•"/>
              <a:defRPr/>
            </a:lvl4pPr>
            <a:lvl5pPr marL="1096963" indent="-198438">
              <a:buClr>
                <a:schemeClr val="accent6"/>
              </a:buClr>
              <a:buFont typeface="Arial" panose="020B0604020202020204" pitchFamily="34" charset="0"/>
              <a:buChar char="•"/>
              <a:defRPr/>
            </a:lvl5pPr>
          </a:lstStyle>
          <a:p>
            <a:pPr lvl="0"/>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endParaRPr lang="en-US" dirty="0"/>
          </a:p>
        </p:txBody>
      </p:sp>
      <p:sp>
        <p:nvSpPr>
          <p:cNvPr id="4" name="Date Placeholder 3"/>
          <p:cNvSpPr>
            <a:spLocks noGrp="1"/>
          </p:cNvSpPr>
          <p:nvPr>
            <p:ph type="dt" sz="half" idx="10"/>
          </p:nvPr>
        </p:nvSpPr>
        <p:spPr>
          <a:xfrm>
            <a:off x="227828" y="6533969"/>
            <a:ext cx="1215189" cy="228235"/>
          </a:xfrm>
          <a:prstGeom prst="rect">
            <a:avLst/>
          </a:prstGeom>
        </p:spPr>
        <p:txBody>
          <a:bodyPr/>
          <a:lstStyle>
            <a:lvl1pPr>
              <a:defRPr sz="1400">
                <a:solidFill>
                  <a:schemeClr val="accent6"/>
                </a:solidFill>
              </a:defRPr>
            </a:lvl1pPr>
          </a:lstStyle>
          <a:p>
            <a:fld id="{BE363086-9BC5-4C4C-8FF7-3DCB32D8F34D}" type="datetime1">
              <a:rPr lang="fi-FI" smtClean="0"/>
              <a:pPr/>
              <a:t>5.9.2023</a:t>
            </a:fld>
            <a:endParaRPr lang="fi-FI" dirty="0"/>
          </a:p>
        </p:txBody>
      </p:sp>
      <p:sp>
        <p:nvSpPr>
          <p:cNvPr id="6" name="Slide Number Placeholder 5"/>
          <p:cNvSpPr>
            <a:spLocks noGrp="1"/>
          </p:cNvSpPr>
          <p:nvPr>
            <p:ph type="sldNum" sz="quarter" idx="12"/>
          </p:nvPr>
        </p:nvSpPr>
        <p:spPr>
          <a:xfrm>
            <a:off x="11775431" y="6507697"/>
            <a:ext cx="416569" cy="256550"/>
          </a:xfrm>
          <a:prstGeom prst="rect">
            <a:avLst/>
          </a:prstGeom>
        </p:spPr>
        <p:txBody>
          <a:bodyPr/>
          <a:lstStyle>
            <a:lvl1pPr algn="l">
              <a:defRPr sz="1400" b="1">
                <a:solidFill>
                  <a:schemeClr val="accent6"/>
                </a:solidFill>
              </a:defRPr>
            </a:lvl1pPr>
          </a:lstStyle>
          <a:p>
            <a:fld id="{680D50AB-F83C-4E2B-B0AF-3CA1ED4EDFEC}" type="slidenum">
              <a:rPr lang="fi-FI" smtClean="0"/>
              <a:pPr/>
              <a:t>‹#›</a:t>
            </a:fld>
            <a:endParaRPr lang="fi-FI" dirty="0"/>
          </a:p>
        </p:txBody>
      </p:sp>
      <p:sp>
        <p:nvSpPr>
          <p:cNvPr id="5" name="Footer Placeholder 4"/>
          <p:cNvSpPr>
            <a:spLocks noGrp="1"/>
          </p:cNvSpPr>
          <p:nvPr>
            <p:ph type="ftr" sz="quarter" idx="11"/>
          </p:nvPr>
        </p:nvSpPr>
        <p:spPr>
          <a:xfrm>
            <a:off x="8862992" y="6495504"/>
            <a:ext cx="5029200" cy="228600"/>
          </a:xfrm>
          <a:prstGeom prst="rect">
            <a:avLst/>
          </a:prstGeom>
        </p:spPr>
        <p:txBody>
          <a:bodyPr/>
          <a:lstStyle>
            <a:lvl1pPr>
              <a:defRPr sz="1400" b="1">
                <a:solidFill>
                  <a:schemeClr val="accent6"/>
                </a:solidFill>
              </a:defRPr>
            </a:lvl1pPr>
          </a:lstStyle>
          <a:p>
            <a:r>
              <a:rPr lang="fi-FI" dirty="0"/>
              <a:t>Keski-Pohjanmaan hyvinvointialue</a:t>
            </a:r>
          </a:p>
        </p:txBody>
      </p:sp>
      <p:cxnSp>
        <p:nvCxnSpPr>
          <p:cNvPr id="11" name="Suora yhdysviiva 10">
            <a:extLst>
              <a:ext uri="{FF2B5EF4-FFF2-40B4-BE49-F238E27FC236}">
                <a16:creationId xmlns:a16="http://schemas.microsoft.com/office/drawing/2014/main" id="{E864C028-2306-40AF-96DA-5F6820F069BD}"/>
              </a:ext>
            </a:extLst>
          </p:cNvPr>
          <p:cNvCxnSpPr>
            <a:cxnSpLocks/>
          </p:cNvCxnSpPr>
          <p:nvPr userDrawn="1"/>
        </p:nvCxnSpPr>
        <p:spPr>
          <a:xfrm>
            <a:off x="0" y="6330462"/>
            <a:ext cx="12192000" cy="0"/>
          </a:xfrm>
          <a:prstGeom prst="line">
            <a:avLst/>
          </a:prstGeom>
          <a:ln w="19050"/>
        </p:spPr>
        <p:style>
          <a:lnRef idx="1">
            <a:schemeClr val="accent6"/>
          </a:lnRef>
          <a:fillRef idx="0">
            <a:schemeClr val="accent6"/>
          </a:fillRef>
          <a:effectRef idx="0">
            <a:schemeClr val="accent6"/>
          </a:effectRef>
          <a:fontRef idx="minor">
            <a:schemeClr val="tx1"/>
          </a:fontRef>
        </p:style>
      </p:cxnSp>
      <p:pic>
        <p:nvPicPr>
          <p:cNvPr id="15" name="Kuva 14">
            <a:extLst>
              <a:ext uri="{FF2B5EF4-FFF2-40B4-BE49-F238E27FC236}">
                <a16:creationId xmlns:a16="http://schemas.microsoft.com/office/drawing/2014/main" id="{73FB5E26-44C1-4302-8299-4A4D29C4FF3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091248" y="4660968"/>
            <a:ext cx="2882756" cy="1681687"/>
          </a:xfrm>
          <a:prstGeom prst="rect">
            <a:avLst/>
          </a:prstGeom>
        </p:spPr>
      </p:pic>
    </p:spTree>
    <p:extLst>
      <p:ext uri="{BB962C8B-B14F-4D97-AF65-F5344CB8AC3E}">
        <p14:creationId xmlns:p14="http://schemas.microsoft.com/office/powerpoint/2010/main" val="9503410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Kuvallinen dia vasen">
    <p:spTree>
      <p:nvGrpSpPr>
        <p:cNvPr id="1" name=""/>
        <p:cNvGrpSpPr/>
        <p:nvPr/>
      </p:nvGrpSpPr>
      <p:grpSpPr>
        <a:xfrm>
          <a:off x="0" y="0"/>
          <a:ext cx="0" cy="0"/>
          <a:chOff x="0" y="0"/>
          <a:chExt cx="0" cy="0"/>
        </a:xfrm>
      </p:grpSpPr>
      <p:sp>
        <p:nvSpPr>
          <p:cNvPr id="10" name="Picture Placeholder 11"/>
          <p:cNvSpPr>
            <a:spLocks noGrp="1"/>
          </p:cNvSpPr>
          <p:nvPr>
            <p:ph type="pic" sz="quarter" idx="23"/>
          </p:nvPr>
        </p:nvSpPr>
        <p:spPr>
          <a:xfrm>
            <a:off x="-16476" y="0"/>
            <a:ext cx="5863823" cy="6858000"/>
          </a:xfrm>
          <a:custGeom>
            <a:avLst/>
            <a:gdLst>
              <a:gd name="connsiteX0" fmla="*/ 0 w 19393999"/>
              <a:gd name="connsiteY0" fmla="*/ 0 h 13715999"/>
              <a:gd name="connsiteX1" fmla="*/ 19393999 w 19393999"/>
              <a:gd name="connsiteY1" fmla="*/ 0 h 13715999"/>
              <a:gd name="connsiteX2" fmla="*/ 13782907 w 19393999"/>
              <a:gd name="connsiteY2" fmla="*/ 13715999 h 13715999"/>
              <a:gd name="connsiteX3" fmla="*/ 0 w 19393999"/>
              <a:gd name="connsiteY3" fmla="*/ 13715999 h 13715999"/>
            </a:gdLst>
            <a:ahLst/>
            <a:cxnLst>
              <a:cxn ang="0">
                <a:pos x="connsiteX0" y="connsiteY0"/>
              </a:cxn>
              <a:cxn ang="0">
                <a:pos x="connsiteX1" y="connsiteY1"/>
              </a:cxn>
              <a:cxn ang="0">
                <a:pos x="connsiteX2" y="connsiteY2"/>
              </a:cxn>
              <a:cxn ang="0">
                <a:pos x="connsiteX3" y="connsiteY3"/>
              </a:cxn>
            </a:cxnLst>
            <a:rect l="l" t="t" r="r" b="b"/>
            <a:pathLst>
              <a:path w="19393999" h="13715999">
                <a:moveTo>
                  <a:pt x="0" y="0"/>
                </a:moveTo>
                <a:lnTo>
                  <a:pt x="19393999" y="0"/>
                </a:lnTo>
                <a:lnTo>
                  <a:pt x="13782907" y="13715999"/>
                </a:lnTo>
                <a:lnTo>
                  <a:pt x="0" y="13715999"/>
                </a:lnTo>
                <a:close/>
              </a:path>
            </a:pathLst>
          </a:custGeom>
          <a:solidFill>
            <a:schemeClr val="bg1">
              <a:lumMod val="95000"/>
            </a:schemeClr>
          </a:solidFill>
          <a:effectLst/>
        </p:spPr>
        <p:txBody>
          <a:bodyPr wrap="square">
            <a:noAutofit/>
          </a:bodyPr>
          <a:lstStyle>
            <a:lvl1pPr marL="0" indent="0">
              <a:buNone/>
              <a:defRPr sz="2800" b="0" i="0">
                <a:ln>
                  <a:noFill/>
                </a:ln>
                <a:solidFill>
                  <a:schemeClr val="tx1"/>
                </a:solidFill>
                <a:latin typeface="Montserrat Light" charset="0"/>
                <a:ea typeface="Montserrat Light" charset="0"/>
                <a:cs typeface="Montserrat Light" charset="0"/>
              </a:defRPr>
            </a:lvl1pPr>
          </a:lstStyle>
          <a:p>
            <a:endParaRPr lang="en-US" dirty="0"/>
          </a:p>
        </p:txBody>
      </p:sp>
      <p:sp>
        <p:nvSpPr>
          <p:cNvPr id="2" name="Title 1"/>
          <p:cNvSpPr>
            <a:spLocks noGrp="1"/>
          </p:cNvSpPr>
          <p:nvPr>
            <p:ph type="title"/>
          </p:nvPr>
        </p:nvSpPr>
        <p:spPr>
          <a:xfrm>
            <a:off x="5847347" y="350141"/>
            <a:ext cx="5928084" cy="1226855"/>
          </a:xfrm>
          <a:prstGeom prst="rect">
            <a:avLst/>
          </a:prstGeom>
        </p:spPr>
        <p:txBody>
          <a:bodyPr/>
          <a:lstStyle>
            <a:lvl1pPr>
              <a:defRPr b="1">
                <a:solidFill>
                  <a:schemeClr val="accent6"/>
                </a:solidFill>
              </a:defRPr>
            </a:lvl1pPr>
          </a:lstStyle>
          <a:p>
            <a:r>
              <a:rPr lang="fi-FI" dirty="0"/>
              <a:t>Muokkaa </a:t>
            </a:r>
            <a:r>
              <a:rPr lang="fi-FI" dirty="0" err="1"/>
              <a:t>perustyyl</a:t>
            </a:r>
            <a:r>
              <a:rPr lang="fi-FI" dirty="0"/>
              <a:t>. </a:t>
            </a:r>
            <a:r>
              <a:rPr lang="fi-FI" dirty="0" err="1"/>
              <a:t>napsautt</a:t>
            </a:r>
            <a:r>
              <a:rPr lang="fi-FI" dirty="0"/>
              <a:t>.</a:t>
            </a:r>
            <a:endParaRPr lang="en-US" dirty="0"/>
          </a:p>
        </p:txBody>
      </p:sp>
      <p:sp>
        <p:nvSpPr>
          <p:cNvPr id="3" name="Content Placeholder 2"/>
          <p:cNvSpPr>
            <a:spLocks noGrp="1"/>
          </p:cNvSpPr>
          <p:nvPr>
            <p:ph idx="1"/>
          </p:nvPr>
        </p:nvSpPr>
        <p:spPr>
          <a:xfrm>
            <a:off x="5717222" y="1719246"/>
            <a:ext cx="6188334" cy="3766185"/>
          </a:xfrm>
          <a:prstGeom prst="rect">
            <a:avLst/>
          </a:prstGeom>
        </p:spPr>
        <p:txBody>
          <a:bodyPr/>
          <a:lstStyle>
            <a:lvl1pPr marL="265113" indent="-265113">
              <a:buClr>
                <a:schemeClr val="accent6"/>
              </a:buClr>
              <a:buFont typeface="Arial" panose="020B0604020202020204" pitchFamily="34" charset="0"/>
              <a:buChar char="•"/>
              <a:defRPr/>
            </a:lvl1pPr>
            <a:lvl2pPr marL="346075" indent="-165100">
              <a:buClr>
                <a:schemeClr val="accent6"/>
              </a:buClr>
              <a:buFont typeface="Arial" panose="020B0604020202020204" pitchFamily="34" charset="0"/>
              <a:buChar char="•"/>
              <a:defRPr/>
            </a:lvl2pPr>
            <a:lvl3pPr marL="547688" indent="-185738">
              <a:buClr>
                <a:schemeClr val="accent6"/>
              </a:buClr>
              <a:buFont typeface="Arial" panose="020B0604020202020204" pitchFamily="34" charset="0"/>
              <a:buChar char="•"/>
              <a:defRPr/>
            </a:lvl3pPr>
            <a:lvl4pPr marL="822325" indent="-196850">
              <a:buClr>
                <a:schemeClr val="accent6"/>
              </a:buClr>
              <a:buFont typeface="Arial" panose="020B0604020202020204" pitchFamily="34" charset="0"/>
              <a:buChar char="•"/>
              <a:defRPr/>
            </a:lvl4pPr>
            <a:lvl5pPr marL="1096963" indent="-198438">
              <a:buClr>
                <a:schemeClr val="accent6"/>
              </a:buClr>
              <a:buFont typeface="Arial" panose="020B0604020202020204" pitchFamily="34" charset="0"/>
              <a:buChar char="•"/>
              <a:defRPr/>
            </a:lvl5pPr>
          </a:lstStyle>
          <a:p>
            <a:pPr lvl="0"/>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endParaRPr lang="en-US" dirty="0"/>
          </a:p>
        </p:txBody>
      </p:sp>
      <p:sp>
        <p:nvSpPr>
          <p:cNvPr id="11" name="Date Placeholder 3"/>
          <p:cNvSpPr>
            <a:spLocks noGrp="1"/>
          </p:cNvSpPr>
          <p:nvPr>
            <p:ph type="dt" sz="half" idx="10"/>
          </p:nvPr>
        </p:nvSpPr>
        <p:spPr>
          <a:xfrm>
            <a:off x="171450" y="6412447"/>
            <a:ext cx="1215189" cy="228235"/>
          </a:xfrm>
          <a:prstGeom prst="rect">
            <a:avLst/>
          </a:prstGeom>
        </p:spPr>
        <p:txBody>
          <a:bodyPr/>
          <a:lstStyle>
            <a:lvl1pPr>
              <a:defRPr sz="1400">
                <a:solidFill>
                  <a:schemeClr val="accent6"/>
                </a:solidFill>
              </a:defRPr>
            </a:lvl1pPr>
          </a:lstStyle>
          <a:p>
            <a:fld id="{A78B374C-8F0A-4EAD-98A4-0E42A98C13A2}" type="datetime1">
              <a:rPr lang="fi-FI" smtClean="0"/>
              <a:pPr/>
              <a:t>5.9.2023</a:t>
            </a:fld>
            <a:endParaRPr lang="fi-FI" dirty="0"/>
          </a:p>
        </p:txBody>
      </p:sp>
      <p:sp>
        <p:nvSpPr>
          <p:cNvPr id="12" name="Footer Placeholder 4"/>
          <p:cNvSpPr>
            <a:spLocks noGrp="1"/>
          </p:cNvSpPr>
          <p:nvPr>
            <p:ph type="ftr" sz="quarter" idx="11"/>
          </p:nvPr>
        </p:nvSpPr>
        <p:spPr>
          <a:xfrm>
            <a:off x="1386639" y="6412082"/>
            <a:ext cx="5029200" cy="228600"/>
          </a:xfrm>
          <a:prstGeom prst="rect">
            <a:avLst/>
          </a:prstGeom>
        </p:spPr>
        <p:txBody>
          <a:bodyPr/>
          <a:lstStyle>
            <a:lvl1pPr>
              <a:defRPr sz="1400" b="1">
                <a:solidFill>
                  <a:schemeClr val="accent6"/>
                </a:solidFill>
              </a:defRPr>
            </a:lvl1pPr>
          </a:lstStyle>
          <a:p>
            <a:r>
              <a:rPr lang="fi-FI" dirty="0"/>
              <a:t>Keski-Pohjanmaan hyvinvointialue</a:t>
            </a:r>
          </a:p>
        </p:txBody>
      </p:sp>
      <p:sp>
        <p:nvSpPr>
          <p:cNvPr id="13" name="Slide Number Placeholder 5"/>
          <p:cNvSpPr>
            <a:spLocks noGrp="1"/>
          </p:cNvSpPr>
          <p:nvPr>
            <p:ph type="sldNum" sz="quarter" idx="12"/>
          </p:nvPr>
        </p:nvSpPr>
        <p:spPr>
          <a:xfrm>
            <a:off x="11775431" y="6412447"/>
            <a:ext cx="416569" cy="256550"/>
          </a:xfrm>
          <a:prstGeom prst="rect">
            <a:avLst/>
          </a:prstGeom>
        </p:spPr>
        <p:txBody>
          <a:bodyPr/>
          <a:lstStyle>
            <a:lvl1pPr algn="l">
              <a:defRPr sz="1400" b="1">
                <a:solidFill>
                  <a:schemeClr val="accent6"/>
                </a:solidFill>
              </a:defRPr>
            </a:lvl1pPr>
          </a:lstStyle>
          <a:p>
            <a:fld id="{680D50AB-F83C-4E2B-B0AF-3CA1ED4EDFEC}" type="slidenum">
              <a:rPr lang="fi-FI" smtClean="0"/>
              <a:pPr/>
              <a:t>‹#›</a:t>
            </a:fld>
            <a:endParaRPr lang="fi-FI" dirty="0"/>
          </a:p>
        </p:txBody>
      </p:sp>
    </p:spTree>
    <p:extLst>
      <p:ext uri="{BB962C8B-B14F-4D97-AF65-F5344CB8AC3E}">
        <p14:creationId xmlns:p14="http://schemas.microsoft.com/office/powerpoint/2010/main" val="40068169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Kuvallinen dia oikea">
    <p:spTree>
      <p:nvGrpSpPr>
        <p:cNvPr id="1" name=""/>
        <p:cNvGrpSpPr/>
        <p:nvPr/>
      </p:nvGrpSpPr>
      <p:grpSpPr>
        <a:xfrm>
          <a:off x="0" y="0"/>
          <a:ext cx="0" cy="0"/>
          <a:chOff x="0" y="0"/>
          <a:chExt cx="0" cy="0"/>
        </a:xfrm>
      </p:grpSpPr>
      <p:sp>
        <p:nvSpPr>
          <p:cNvPr id="10" name="Picture Placeholder 11"/>
          <p:cNvSpPr>
            <a:spLocks noGrp="1"/>
          </p:cNvSpPr>
          <p:nvPr>
            <p:ph type="pic" sz="quarter" idx="23"/>
          </p:nvPr>
        </p:nvSpPr>
        <p:spPr>
          <a:xfrm flipH="1">
            <a:off x="6433410" y="0"/>
            <a:ext cx="5811253" cy="6858000"/>
          </a:xfrm>
          <a:custGeom>
            <a:avLst/>
            <a:gdLst>
              <a:gd name="connsiteX0" fmla="*/ 0 w 19393999"/>
              <a:gd name="connsiteY0" fmla="*/ 0 h 13715999"/>
              <a:gd name="connsiteX1" fmla="*/ 19393999 w 19393999"/>
              <a:gd name="connsiteY1" fmla="*/ 0 h 13715999"/>
              <a:gd name="connsiteX2" fmla="*/ 13782907 w 19393999"/>
              <a:gd name="connsiteY2" fmla="*/ 13715999 h 13715999"/>
              <a:gd name="connsiteX3" fmla="*/ 0 w 19393999"/>
              <a:gd name="connsiteY3" fmla="*/ 13715999 h 13715999"/>
            </a:gdLst>
            <a:ahLst/>
            <a:cxnLst>
              <a:cxn ang="0">
                <a:pos x="connsiteX0" y="connsiteY0"/>
              </a:cxn>
              <a:cxn ang="0">
                <a:pos x="connsiteX1" y="connsiteY1"/>
              </a:cxn>
              <a:cxn ang="0">
                <a:pos x="connsiteX2" y="connsiteY2"/>
              </a:cxn>
              <a:cxn ang="0">
                <a:pos x="connsiteX3" y="connsiteY3"/>
              </a:cxn>
            </a:cxnLst>
            <a:rect l="l" t="t" r="r" b="b"/>
            <a:pathLst>
              <a:path w="19393999" h="13715999">
                <a:moveTo>
                  <a:pt x="0" y="0"/>
                </a:moveTo>
                <a:lnTo>
                  <a:pt x="19393999" y="0"/>
                </a:lnTo>
                <a:lnTo>
                  <a:pt x="13782907" y="13715999"/>
                </a:lnTo>
                <a:lnTo>
                  <a:pt x="0" y="13715999"/>
                </a:lnTo>
                <a:close/>
              </a:path>
            </a:pathLst>
          </a:custGeom>
          <a:solidFill>
            <a:schemeClr val="bg1">
              <a:lumMod val="95000"/>
            </a:schemeClr>
          </a:solidFill>
          <a:effectLst/>
        </p:spPr>
        <p:txBody>
          <a:bodyPr wrap="square">
            <a:noAutofit/>
          </a:bodyPr>
          <a:lstStyle>
            <a:lvl1pPr marL="0" indent="0">
              <a:buNone/>
              <a:defRPr sz="2800" b="0" i="0">
                <a:ln>
                  <a:noFill/>
                </a:ln>
                <a:solidFill>
                  <a:schemeClr val="tx1"/>
                </a:solidFill>
                <a:latin typeface="Montserrat Light" charset="0"/>
                <a:ea typeface="Montserrat Light" charset="0"/>
                <a:cs typeface="Montserrat Light" charset="0"/>
              </a:defRPr>
            </a:lvl1pPr>
          </a:lstStyle>
          <a:p>
            <a:endParaRPr lang="en-US" dirty="0"/>
          </a:p>
        </p:txBody>
      </p:sp>
      <p:sp>
        <p:nvSpPr>
          <p:cNvPr id="2" name="Title 1"/>
          <p:cNvSpPr>
            <a:spLocks noGrp="1"/>
          </p:cNvSpPr>
          <p:nvPr>
            <p:ph type="title"/>
          </p:nvPr>
        </p:nvSpPr>
        <p:spPr>
          <a:xfrm>
            <a:off x="505326" y="317605"/>
            <a:ext cx="5928084" cy="1226855"/>
          </a:xfrm>
          <a:prstGeom prst="rect">
            <a:avLst/>
          </a:prstGeom>
        </p:spPr>
        <p:txBody>
          <a:bodyPr/>
          <a:lstStyle>
            <a:lvl1pPr>
              <a:defRPr b="1">
                <a:solidFill>
                  <a:schemeClr val="accent6"/>
                </a:solidFill>
              </a:defRPr>
            </a:lvl1pPr>
          </a:lstStyle>
          <a:p>
            <a:r>
              <a:rPr lang="fi-FI" dirty="0"/>
              <a:t>Muokkaa </a:t>
            </a:r>
            <a:r>
              <a:rPr lang="fi-FI" dirty="0" err="1"/>
              <a:t>perustyyl</a:t>
            </a:r>
            <a:r>
              <a:rPr lang="fi-FI" dirty="0"/>
              <a:t>. </a:t>
            </a:r>
            <a:r>
              <a:rPr lang="fi-FI" dirty="0" err="1"/>
              <a:t>napsautt</a:t>
            </a:r>
            <a:r>
              <a:rPr lang="fi-FI" dirty="0"/>
              <a:t>.</a:t>
            </a:r>
            <a:endParaRPr lang="en-US" dirty="0"/>
          </a:p>
        </p:txBody>
      </p:sp>
      <p:sp>
        <p:nvSpPr>
          <p:cNvPr id="3" name="Content Placeholder 2"/>
          <p:cNvSpPr>
            <a:spLocks noGrp="1"/>
          </p:cNvSpPr>
          <p:nvPr>
            <p:ph idx="1"/>
          </p:nvPr>
        </p:nvSpPr>
        <p:spPr>
          <a:xfrm>
            <a:off x="505326" y="1866117"/>
            <a:ext cx="6188334" cy="3766185"/>
          </a:xfrm>
          <a:prstGeom prst="rect">
            <a:avLst/>
          </a:prstGeom>
        </p:spPr>
        <p:txBody>
          <a:bodyPr/>
          <a:lstStyle>
            <a:lvl1pPr marL="265113" indent="-265113">
              <a:buClr>
                <a:schemeClr val="accent6"/>
              </a:buClr>
              <a:buFont typeface="Arial" panose="020B0604020202020204" pitchFamily="34" charset="0"/>
              <a:buChar char="•"/>
              <a:defRPr/>
            </a:lvl1pPr>
            <a:lvl2pPr marL="346075" indent="-165100">
              <a:buClr>
                <a:schemeClr val="accent6"/>
              </a:buClr>
              <a:buFont typeface="Arial" panose="020B0604020202020204" pitchFamily="34" charset="0"/>
              <a:buChar char="•"/>
              <a:defRPr/>
            </a:lvl2pPr>
            <a:lvl3pPr marL="547688" indent="-185738">
              <a:buClr>
                <a:schemeClr val="accent6"/>
              </a:buClr>
              <a:buFont typeface="Arial" panose="020B0604020202020204" pitchFamily="34" charset="0"/>
              <a:buChar char="•"/>
              <a:defRPr/>
            </a:lvl3pPr>
            <a:lvl4pPr marL="822325" indent="-196850">
              <a:buClr>
                <a:schemeClr val="accent6"/>
              </a:buClr>
              <a:buFont typeface="Arial" panose="020B0604020202020204" pitchFamily="34" charset="0"/>
              <a:buChar char="•"/>
              <a:defRPr/>
            </a:lvl4pPr>
            <a:lvl5pPr marL="1096963" indent="-198438">
              <a:buClr>
                <a:schemeClr val="accent6"/>
              </a:buClr>
              <a:buFont typeface="Arial" panose="020B0604020202020204" pitchFamily="34" charset="0"/>
              <a:buChar char="•"/>
              <a:defRPr/>
            </a:lvl5pPr>
          </a:lstStyle>
          <a:p>
            <a:pPr lvl="0"/>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endParaRPr lang="en-US" dirty="0"/>
          </a:p>
        </p:txBody>
      </p:sp>
      <p:sp>
        <p:nvSpPr>
          <p:cNvPr id="11" name="Date Placeholder 3"/>
          <p:cNvSpPr>
            <a:spLocks noGrp="1"/>
          </p:cNvSpPr>
          <p:nvPr>
            <p:ph type="dt" sz="half" idx="10"/>
          </p:nvPr>
        </p:nvSpPr>
        <p:spPr>
          <a:xfrm>
            <a:off x="505326" y="6412447"/>
            <a:ext cx="1215189" cy="228235"/>
          </a:xfrm>
          <a:prstGeom prst="rect">
            <a:avLst/>
          </a:prstGeom>
        </p:spPr>
        <p:txBody>
          <a:bodyPr/>
          <a:lstStyle>
            <a:lvl1pPr>
              <a:defRPr sz="1400">
                <a:solidFill>
                  <a:schemeClr val="accent6"/>
                </a:solidFill>
              </a:defRPr>
            </a:lvl1pPr>
          </a:lstStyle>
          <a:p>
            <a:fld id="{4989B704-7E15-4B87-967A-74CC90105887}" type="datetime1">
              <a:rPr lang="fi-FI" smtClean="0"/>
              <a:pPr/>
              <a:t>5.9.2023</a:t>
            </a:fld>
            <a:endParaRPr lang="fi-FI" dirty="0"/>
          </a:p>
        </p:txBody>
      </p:sp>
      <p:sp>
        <p:nvSpPr>
          <p:cNvPr id="12" name="Footer Placeholder 4"/>
          <p:cNvSpPr>
            <a:spLocks noGrp="1"/>
          </p:cNvSpPr>
          <p:nvPr>
            <p:ph type="ftr" sz="quarter" idx="11"/>
          </p:nvPr>
        </p:nvSpPr>
        <p:spPr>
          <a:xfrm>
            <a:off x="1751359" y="6412082"/>
            <a:ext cx="5029200" cy="228600"/>
          </a:xfrm>
          <a:prstGeom prst="rect">
            <a:avLst/>
          </a:prstGeom>
        </p:spPr>
        <p:txBody>
          <a:bodyPr/>
          <a:lstStyle>
            <a:lvl1pPr>
              <a:defRPr sz="1400" b="1">
                <a:solidFill>
                  <a:schemeClr val="accent6"/>
                </a:solidFill>
              </a:defRPr>
            </a:lvl1pPr>
          </a:lstStyle>
          <a:p>
            <a:r>
              <a:rPr lang="fi-FI" dirty="0"/>
              <a:t>Keski-Pohjanmaan hyvinvointialue</a:t>
            </a:r>
          </a:p>
        </p:txBody>
      </p:sp>
      <p:sp>
        <p:nvSpPr>
          <p:cNvPr id="13" name="Slide Number Placeholder 5"/>
          <p:cNvSpPr>
            <a:spLocks noGrp="1"/>
          </p:cNvSpPr>
          <p:nvPr>
            <p:ph type="sldNum" sz="quarter" idx="12"/>
          </p:nvPr>
        </p:nvSpPr>
        <p:spPr>
          <a:xfrm>
            <a:off x="11775431" y="6412447"/>
            <a:ext cx="416569" cy="256550"/>
          </a:xfrm>
          <a:prstGeom prst="rect">
            <a:avLst/>
          </a:prstGeom>
        </p:spPr>
        <p:txBody>
          <a:bodyPr/>
          <a:lstStyle>
            <a:lvl1pPr algn="l">
              <a:defRPr sz="1400" b="1">
                <a:solidFill>
                  <a:schemeClr val="accent6"/>
                </a:solidFill>
              </a:defRPr>
            </a:lvl1pPr>
          </a:lstStyle>
          <a:p>
            <a:fld id="{680D50AB-F83C-4E2B-B0AF-3CA1ED4EDFEC}" type="slidenum">
              <a:rPr lang="fi-FI" smtClean="0"/>
              <a:pPr/>
              <a:t>‹#›</a:t>
            </a:fld>
            <a:endParaRPr lang="fi-FI" dirty="0"/>
          </a:p>
        </p:txBody>
      </p:sp>
    </p:spTree>
    <p:extLst>
      <p:ext uri="{BB962C8B-B14F-4D97-AF65-F5344CB8AC3E}">
        <p14:creationId xmlns:p14="http://schemas.microsoft.com/office/powerpoint/2010/main" val="35267971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Kuvallinen dia oikea">
    <p:spTree>
      <p:nvGrpSpPr>
        <p:cNvPr id="1" name=""/>
        <p:cNvGrpSpPr/>
        <p:nvPr/>
      </p:nvGrpSpPr>
      <p:grpSpPr>
        <a:xfrm>
          <a:off x="0" y="0"/>
          <a:ext cx="0" cy="0"/>
          <a:chOff x="0" y="0"/>
          <a:chExt cx="0" cy="0"/>
        </a:xfrm>
      </p:grpSpPr>
      <p:sp>
        <p:nvSpPr>
          <p:cNvPr id="10" name="Picture Placeholder 11"/>
          <p:cNvSpPr>
            <a:spLocks noGrp="1"/>
          </p:cNvSpPr>
          <p:nvPr>
            <p:ph type="pic" sz="quarter" idx="23"/>
          </p:nvPr>
        </p:nvSpPr>
        <p:spPr>
          <a:xfrm flipH="1">
            <a:off x="6433410" y="0"/>
            <a:ext cx="5811253" cy="6858000"/>
          </a:xfrm>
          <a:custGeom>
            <a:avLst/>
            <a:gdLst>
              <a:gd name="connsiteX0" fmla="*/ 0 w 19393999"/>
              <a:gd name="connsiteY0" fmla="*/ 0 h 13715999"/>
              <a:gd name="connsiteX1" fmla="*/ 19393999 w 19393999"/>
              <a:gd name="connsiteY1" fmla="*/ 0 h 13715999"/>
              <a:gd name="connsiteX2" fmla="*/ 13782907 w 19393999"/>
              <a:gd name="connsiteY2" fmla="*/ 13715999 h 13715999"/>
              <a:gd name="connsiteX3" fmla="*/ 0 w 19393999"/>
              <a:gd name="connsiteY3" fmla="*/ 13715999 h 13715999"/>
            </a:gdLst>
            <a:ahLst/>
            <a:cxnLst>
              <a:cxn ang="0">
                <a:pos x="connsiteX0" y="connsiteY0"/>
              </a:cxn>
              <a:cxn ang="0">
                <a:pos x="connsiteX1" y="connsiteY1"/>
              </a:cxn>
              <a:cxn ang="0">
                <a:pos x="connsiteX2" y="connsiteY2"/>
              </a:cxn>
              <a:cxn ang="0">
                <a:pos x="connsiteX3" y="connsiteY3"/>
              </a:cxn>
            </a:cxnLst>
            <a:rect l="l" t="t" r="r" b="b"/>
            <a:pathLst>
              <a:path w="19393999" h="13715999">
                <a:moveTo>
                  <a:pt x="0" y="0"/>
                </a:moveTo>
                <a:lnTo>
                  <a:pt x="19393999" y="0"/>
                </a:lnTo>
                <a:lnTo>
                  <a:pt x="13782907" y="13715999"/>
                </a:lnTo>
                <a:lnTo>
                  <a:pt x="0" y="13715999"/>
                </a:lnTo>
                <a:close/>
              </a:path>
            </a:pathLst>
          </a:custGeom>
          <a:solidFill>
            <a:schemeClr val="bg1">
              <a:lumMod val="95000"/>
            </a:schemeClr>
          </a:solidFill>
          <a:effectLst/>
        </p:spPr>
        <p:txBody>
          <a:bodyPr wrap="square">
            <a:noAutofit/>
          </a:bodyPr>
          <a:lstStyle>
            <a:lvl1pPr marL="0" indent="0">
              <a:buNone/>
              <a:defRPr sz="2800" b="0" i="0">
                <a:ln>
                  <a:noFill/>
                </a:ln>
                <a:solidFill>
                  <a:schemeClr val="tx1"/>
                </a:solidFill>
                <a:latin typeface="Montserrat Light" charset="0"/>
                <a:ea typeface="Montserrat Light" charset="0"/>
                <a:cs typeface="Montserrat Light" charset="0"/>
              </a:defRPr>
            </a:lvl1pPr>
          </a:lstStyle>
          <a:p>
            <a:endParaRPr lang="en-US" dirty="0"/>
          </a:p>
        </p:txBody>
      </p:sp>
      <p:sp>
        <p:nvSpPr>
          <p:cNvPr id="2" name="Title 1"/>
          <p:cNvSpPr>
            <a:spLocks noGrp="1"/>
          </p:cNvSpPr>
          <p:nvPr>
            <p:ph type="title"/>
          </p:nvPr>
        </p:nvSpPr>
        <p:spPr>
          <a:xfrm>
            <a:off x="505326" y="317605"/>
            <a:ext cx="5928084" cy="1226855"/>
          </a:xfrm>
          <a:prstGeom prst="rect">
            <a:avLst/>
          </a:prstGeom>
        </p:spPr>
        <p:txBody>
          <a:bodyPr/>
          <a:lstStyle>
            <a:lvl1pPr>
              <a:defRPr b="1">
                <a:solidFill>
                  <a:schemeClr val="accent6"/>
                </a:solidFill>
              </a:defRPr>
            </a:lvl1pPr>
          </a:lstStyle>
          <a:p>
            <a:r>
              <a:rPr lang="fi-FI" dirty="0"/>
              <a:t>Muokkaa </a:t>
            </a:r>
            <a:r>
              <a:rPr lang="fi-FI" dirty="0" err="1"/>
              <a:t>perustyyl</a:t>
            </a:r>
            <a:r>
              <a:rPr lang="fi-FI" dirty="0"/>
              <a:t>. </a:t>
            </a:r>
            <a:r>
              <a:rPr lang="fi-FI" dirty="0" err="1"/>
              <a:t>napsautt</a:t>
            </a:r>
            <a:r>
              <a:rPr lang="fi-FI" dirty="0"/>
              <a:t>.</a:t>
            </a:r>
            <a:endParaRPr lang="en-US" dirty="0"/>
          </a:p>
        </p:txBody>
      </p:sp>
      <p:sp>
        <p:nvSpPr>
          <p:cNvPr id="3" name="Content Placeholder 2"/>
          <p:cNvSpPr>
            <a:spLocks noGrp="1"/>
          </p:cNvSpPr>
          <p:nvPr>
            <p:ph idx="1"/>
          </p:nvPr>
        </p:nvSpPr>
        <p:spPr>
          <a:xfrm>
            <a:off x="505326" y="1866117"/>
            <a:ext cx="6188334" cy="3766185"/>
          </a:xfrm>
          <a:prstGeom prst="rect">
            <a:avLst/>
          </a:prstGeom>
        </p:spPr>
        <p:txBody>
          <a:bodyPr/>
          <a:lstStyle>
            <a:lvl1pPr marL="265113" indent="-265113">
              <a:buClr>
                <a:schemeClr val="accent6"/>
              </a:buClr>
              <a:buFont typeface="Arial" panose="020B0604020202020204" pitchFamily="34" charset="0"/>
              <a:buChar char="•"/>
              <a:defRPr/>
            </a:lvl1pPr>
            <a:lvl2pPr marL="346075" indent="-165100">
              <a:buClr>
                <a:schemeClr val="accent6"/>
              </a:buClr>
              <a:buFont typeface="Arial" panose="020B0604020202020204" pitchFamily="34" charset="0"/>
              <a:buChar char="•"/>
              <a:defRPr/>
            </a:lvl2pPr>
            <a:lvl3pPr marL="547688" indent="-185738">
              <a:buClr>
                <a:schemeClr val="accent6"/>
              </a:buClr>
              <a:buFont typeface="Arial" panose="020B0604020202020204" pitchFamily="34" charset="0"/>
              <a:buChar char="•"/>
              <a:defRPr/>
            </a:lvl3pPr>
            <a:lvl4pPr marL="822325" indent="-196850">
              <a:buClr>
                <a:schemeClr val="accent6"/>
              </a:buClr>
              <a:buFont typeface="Arial" panose="020B0604020202020204" pitchFamily="34" charset="0"/>
              <a:buChar char="•"/>
              <a:defRPr/>
            </a:lvl4pPr>
            <a:lvl5pPr marL="1096963" indent="-198438">
              <a:buClr>
                <a:schemeClr val="accent6"/>
              </a:buClr>
              <a:buFont typeface="Arial" panose="020B0604020202020204" pitchFamily="34" charset="0"/>
              <a:buChar char="•"/>
              <a:defRPr/>
            </a:lvl5pPr>
          </a:lstStyle>
          <a:p>
            <a:pPr lvl="0"/>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endParaRPr lang="en-US" dirty="0"/>
          </a:p>
        </p:txBody>
      </p:sp>
      <p:sp>
        <p:nvSpPr>
          <p:cNvPr id="11" name="Date Placeholder 3"/>
          <p:cNvSpPr>
            <a:spLocks noGrp="1"/>
          </p:cNvSpPr>
          <p:nvPr>
            <p:ph type="dt" sz="half" idx="10"/>
          </p:nvPr>
        </p:nvSpPr>
        <p:spPr>
          <a:xfrm>
            <a:off x="344705" y="6412447"/>
            <a:ext cx="1215189" cy="228235"/>
          </a:xfrm>
          <a:prstGeom prst="rect">
            <a:avLst/>
          </a:prstGeom>
        </p:spPr>
        <p:txBody>
          <a:bodyPr/>
          <a:lstStyle>
            <a:lvl1pPr>
              <a:defRPr sz="1400">
                <a:solidFill>
                  <a:schemeClr val="accent6"/>
                </a:solidFill>
              </a:defRPr>
            </a:lvl1pPr>
          </a:lstStyle>
          <a:p>
            <a:fld id="{4989B704-7E15-4B87-967A-74CC90105887}" type="datetime1">
              <a:rPr lang="fi-FI" smtClean="0"/>
              <a:pPr/>
              <a:t>5.9.2023</a:t>
            </a:fld>
            <a:endParaRPr lang="fi-FI" dirty="0"/>
          </a:p>
        </p:txBody>
      </p:sp>
      <p:sp>
        <p:nvSpPr>
          <p:cNvPr id="12" name="Footer Placeholder 4"/>
          <p:cNvSpPr>
            <a:spLocks noGrp="1"/>
          </p:cNvSpPr>
          <p:nvPr>
            <p:ph type="ftr" sz="quarter" idx="11"/>
          </p:nvPr>
        </p:nvSpPr>
        <p:spPr>
          <a:xfrm>
            <a:off x="1559894" y="6412082"/>
            <a:ext cx="5029200" cy="228600"/>
          </a:xfrm>
          <a:prstGeom prst="rect">
            <a:avLst/>
          </a:prstGeom>
        </p:spPr>
        <p:txBody>
          <a:bodyPr/>
          <a:lstStyle>
            <a:lvl1pPr>
              <a:defRPr sz="1400" b="1">
                <a:solidFill>
                  <a:schemeClr val="accent6"/>
                </a:solidFill>
              </a:defRPr>
            </a:lvl1pPr>
          </a:lstStyle>
          <a:p>
            <a:r>
              <a:rPr lang="fi-FI" dirty="0"/>
              <a:t>Keski-Pohjanmaan hyvinvointialue</a:t>
            </a:r>
          </a:p>
        </p:txBody>
      </p:sp>
      <p:sp>
        <p:nvSpPr>
          <p:cNvPr id="13" name="Slide Number Placeholder 5"/>
          <p:cNvSpPr>
            <a:spLocks noGrp="1"/>
          </p:cNvSpPr>
          <p:nvPr>
            <p:ph type="sldNum" sz="quarter" idx="12"/>
          </p:nvPr>
        </p:nvSpPr>
        <p:spPr>
          <a:xfrm>
            <a:off x="11775431" y="6412447"/>
            <a:ext cx="416569" cy="256550"/>
          </a:xfrm>
          <a:prstGeom prst="rect">
            <a:avLst/>
          </a:prstGeom>
        </p:spPr>
        <p:txBody>
          <a:bodyPr/>
          <a:lstStyle>
            <a:lvl1pPr algn="l">
              <a:defRPr sz="1400" b="1">
                <a:solidFill>
                  <a:schemeClr val="accent6"/>
                </a:solidFill>
              </a:defRPr>
            </a:lvl1pPr>
          </a:lstStyle>
          <a:p>
            <a:fld id="{680D50AB-F83C-4E2B-B0AF-3CA1ED4EDFEC}" type="slidenum">
              <a:rPr lang="fi-FI" smtClean="0"/>
              <a:pPr/>
              <a:t>‹#›</a:t>
            </a:fld>
            <a:endParaRPr lang="fi-FI" dirty="0"/>
          </a:p>
        </p:txBody>
      </p:sp>
    </p:spTree>
    <p:extLst>
      <p:ext uri="{BB962C8B-B14F-4D97-AF65-F5344CB8AC3E}">
        <p14:creationId xmlns:p14="http://schemas.microsoft.com/office/powerpoint/2010/main" val="23428072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aulukkodia">
    <p:spTree>
      <p:nvGrpSpPr>
        <p:cNvPr id="1" name=""/>
        <p:cNvGrpSpPr/>
        <p:nvPr/>
      </p:nvGrpSpPr>
      <p:grpSpPr>
        <a:xfrm>
          <a:off x="0" y="0"/>
          <a:ext cx="0" cy="0"/>
          <a:chOff x="0" y="0"/>
          <a:chExt cx="0" cy="0"/>
        </a:xfrm>
      </p:grpSpPr>
      <p:pic>
        <p:nvPicPr>
          <p:cNvPr id="17" name="Kuva 16" descr="Kuva, joka sisältää kohteen teksti&#10;&#10;Kuvaus luotu automaattisesti">
            <a:extLst>
              <a:ext uri="{FF2B5EF4-FFF2-40B4-BE49-F238E27FC236}">
                <a16:creationId xmlns:a16="http://schemas.microsoft.com/office/drawing/2014/main" id="{E25DEC32-417C-470E-906B-AAD2A3EC37B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353"/>
          <a:stretch/>
        </p:blipFill>
        <p:spPr>
          <a:xfrm>
            <a:off x="0" y="5024624"/>
            <a:ext cx="9827391" cy="1568116"/>
          </a:xfrm>
          <a:prstGeom prst="rect">
            <a:avLst/>
          </a:prstGeom>
        </p:spPr>
      </p:pic>
      <p:sp>
        <p:nvSpPr>
          <p:cNvPr id="2" name="Title 1"/>
          <p:cNvSpPr>
            <a:spLocks noGrp="1"/>
          </p:cNvSpPr>
          <p:nvPr>
            <p:ph type="title"/>
          </p:nvPr>
        </p:nvSpPr>
        <p:spPr>
          <a:xfrm>
            <a:off x="657606" y="300713"/>
            <a:ext cx="10772775" cy="1226855"/>
          </a:xfrm>
          <a:prstGeom prst="rect">
            <a:avLst/>
          </a:prstGeom>
        </p:spPr>
        <p:txBody>
          <a:bodyPr/>
          <a:lstStyle>
            <a:lvl1pPr>
              <a:defRPr b="1">
                <a:solidFill>
                  <a:schemeClr val="accent6"/>
                </a:solidFill>
              </a:defRPr>
            </a:lvl1pPr>
          </a:lstStyle>
          <a:p>
            <a:r>
              <a:rPr lang="fi-FI" dirty="0"/>
              <a:t>Muokkaa </a:t>
            </a:r>
            <a:r>
              <a:rPr lang="fi-FI" dirty="0" err="1"/>
              <a:t>perustyyl</a:t>
            </a:r>
            <a:r>
              <a:rPr lang="fi-FI" dirty="0"/>
              <a:t>. </a:t>
            </a:r>
            <a:r>
              <a:rPr lang="fi-FI" dirty="0" err="1"/>
              <a:t>napsautt</a:t>
            </a:r>
            <a:r>
              <a:rPr lang="fi-FI" dirty="0"/>
              <a:t>.</a:t>
            </a:r>
            <a:endParaRPr lang="en-US" dirty="0"/>
          </a:p>
        </p:txBody>
      </p:sp>
      <p:sp>
        <p:nvSpPr>
          <p:cNvPr id="10" name="Taulukon paikkamerkki 9"/>
          <p:cNvSpPr>
            <a:spLocks noGrp="1"/>
          </p:cNvSpPr>
          <p:nvPr>
            <p:ph type="tbl" sz="quarter" idx="13"/>
          </p:nvPr>
        </p:nvSpPr>
        <p:spPr>
          <a:xfrm>
            <a:off x="657606" y="1640808"/>
            <a:ext cx="10744200" cy="4252912"/>
          </a:xfrm>
          <a:prstGeom prst="rect">
            <a:avLst/>
          </a:prstGeom>
        </p:spPr>
        <p:txBody>
          <a:bodyPr/>
          <a:lstStyle/>
          <a:p>
            <a:endParaRPr lang="fi-FI"/>
          </a:p>
        </p:txBody>
      </p:sp>
      <p:sp>
        <p:nvSpPr>
          <p:cNvPr id="11" name="Date Placeholder 3"/>
          <p:cNvSpPr>
            <a:spLocks noGrp="1"/>
          </p:cNvSpPr>
          <p:nvPr>
            <p:ph type="dt" sz="half" idx="10"/>
          </p:nvPr>
        </p:nvSpPr>
        <p:spPr>
          <a:xfrm>
            <a:off x="685800" y="6412447"/>
            <a:ext cx="1215189" cy="228235"/>
          </a:xfrm>
          <a:prstGeom prst="rect">
            <a:avLst/>
          </a:prstGeom>
        </p:spPr>
        <p:txBody>
          <a:bodyPr/>
          <a:lstStyle>
            <a:lvl1pPr>
              <a:defRPr sz="1400">
                <a:solidFill>
                  <a:schemeClr val="accent6"/>
                </a:solidFill>
              </a:defRPr>
            </a:lvl1pPr>
          </a:lstStyle>
          <a:p>
            <a:fld id="{84296AC9-C437-46D3-BC9A-27CE16E6765E}" type="datetime1">
              <a:rPr lang="fi-FI" smtClean="0"/>
              <a:pPr/>
              <a:t>5.9.2023</a:t>
            </a:fld>
            <a:endParaRPr lang="fi-FI" dirty="0"/>
          </a:p>
        </p:txBody>
      </p:sp>
      <p:sp>
        <p:nvSpPr>
          <p:cNvPr id="12" name="Footer Placeholder 4"/>
          <p:cNvSpPr>
            <a:spLocks noGrp="1"/>
          </p:cNvSpPr>
          <p:nvPr>
            <p:ph type="ftr" sz="quarter" idx="11"/>
          </p:nvPr>
        </p:nvSpPr>
        <p:spPr>
          <a:xfrm>
            <a:off x="1900989" y="6412082"/>
            <a:ext cx="5029200" cy="228600"/>
          </a:xfrm>
          <a:prstGeom prst="rect">
            <a:avLst/>
          </a:prstGeom>
        </p:spPr>
        <p:txBody>
          <a:bodyPr/>
          <a:lstStyle>
            <a:lvl1pPr>
              <a:defRPr sz="1400" b="1">
                <a:solidFill>
                  <a:schemeClr val="accent6"/>
                </a:solidFill>
              </a:defRPr>
            </a:lvl1pPr>
          </a:lstStyle>
          <a:p>
            <a:r>
              <a:rPr lang="fi-FI" dirty="0"/>
              <a:t>Keski-Pohjanmaan hyvinvointialue</a:t>
            </a:r>
          </a:p>
        </p:txBody>
      </p:sp>
      <p:sp>
        <p:nvSpPr>
          <p:cNvPr id="13" name="Slide Number Placeholder 5"/>
          <p:cNvSpPr>
            <a:spLocks noGrp="1"/>
          </p:cNvSpPr>
          <p:nvPr>
            <p:ph type="sldNum" sz="quarter" idx="12"/>
          </p:nvPr>
        </p:nvSpPr>
        <p:spPr>
          <a:xfrm>
            <a:off x="11775431" y="6412447"/>
            <a:ext cx="416569" cy="256550"/>
          </a:xfrm>
          <a:prstGeom prst="rect">
            <a:avLst/>
          </a:prstGeom>
        </p:spPr>
        <p:txBody>
          <a:bodyPr/>
          <a:lstStyle>
            <a:lvl1pPr algn="l">
              <a:defRPr sz="1400" b="1">
                <a:solidFill>
                  <a:schemeClr val="accent6"/>
                </a:solidFill>
              </a:defRPr>
            </a:lvl1pPr>
          </a:lstStyle>
          <a:p>
            <a:fld id="{680D50AB-F83C-4E2B-B0AF-3CA1ED4EDFEC}" type="slidenum">
              <a:rPr lang="fi-FI" smtClean="0"/>
              <a:pPr/>
              <a:t>‹#›</a:t>
            </a:fld>
            <a:endParaRPr lang="fi-FI" dirty="0"/>
          </a:p>
        </p:txBody>
      </p:sp>
    </p:spTree>
    <p:extLst>
      <p:ext uri="{BB962C8B-B14F-4D97-AF65-F5344CB8AC3E}">
        <p14:creationId xmlns:p14="http://schemas.microsoft.com/office/powerpoint/2010/main" val="3352010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aulukkodia-PELA-SOTE">
    <p:spTree>
      <p:nvGrpSpPr>
        <p:cNvPr id="1" name=""/>
        <p:cNvGrpSpPr/>
        <p:nvPr/>
      </p:nvGrpSpPr>
      <p:grpSpPr>
        <a:xfrm>
          <a:off x="0" y="0"/>
          <a:ext cx="0" cy="0"/>
          <a:chOff x="0" y="0"/>
          <a:chExt cx="0" cy="0"/>
        </a:xfrm>
      </p:grpSpPr>
      <p:sp>
        <p:nvSpPr>
          <p:cNvPr id="2" name="Title 1"/>
          <p:cNvSpPr>
            <a:spLocks noGrp="1"/>
          </p:cNvSpPr>
          <p:nvPr>
            <p:ph type="title"/>
          </p:nvPr>
        </p:nvSpPr>
        <p:spPr>
          <a:xfrm>
            <a:off x="657606" y="300713"/>
            <a:ext cx="10772775" cy="1226855"/>
          </a:xfrm>
          <a:prstGeom prst="rect">
            <a:avLst/>
          </a:prstGeom>
        </p:spPr>
        <p:txBody>
          <a:bodyPr/>
          <a:lstStyle>
            <a:lvl1pPr>
              <a:defRPr b="1">
                <a:solidFill>
                  <a:schemeClr val="accent6"/>
                </a:solidFill>
              </a:defRPr>
            </a:lvl1pPr>
          </a:lstStyle>
          <a:p>
            <a:r>
              <a:rPr lang="fi-FI" dirty="0"/>
              <a:t>Muokkaa </a:t>
            </a:r>
            <a:r>
              <a:rPr lang="fi-FI" dirty="0" err="1"/>
              <a:t>perustyyl</a:t>
            </a:r>
            <a:r>
              <a:rPr lang="fi-FI" dirty="0"/>
              <a:t>. </a:t>
            </a:r>
            <a:r>
              <a:rPr lang="fi-FI" dirty="0" err="1"/>
              <a:t>napsautt</a:t>
            </a:r>
            <a:r>
              <a:rPr lang="fi-FI" dirty="0"/>
              <a:t>.</a:t>
            </a:r>
            <a:endParaRPr lang="en-US" dirty="0"/>
          </a:p>
        </p:txBody>
      </p:sp>
      <p:sp>
        <p:nvSpPr>
          <p:cNvPr id="10" name="Taulukon paikkamerkki 9"/>
          <p:cNvSpPr>
            <a:spLocks noGrp="1"/>
          </p:cNvSpPr>
          <p:nvPr>
            <p:ph type="tbl" sz="quarter" idx="13"/>
          </p:nvPr>
        </p:nvSpPr>
        <p:spPr>
          <a:xfrm>
            <a:off x="657606" y="1640808"/>
            <a:ext cx="10744200" cy="4252912"/>
          </a:xfrm>
          <a:prstGeom prst="rect">
            <a:avLst/>
          </a:prstGeom>
        </p:spPr>
        <p:txBody>
          <a:bodyPr/>
          <a:lstStyle/>
          <a:p>
            <a:endParaRPr lang="fi-FI"/>
          </a:p>
        </p:txBody>
      </p:sp>
      <p:sp>
        <p:nvSpPr>
          <p:cNvPr id="11" name="Date Placeholder 3"/>
          <p:cNvSpPr>
            <a:spLocks noGrp="1"/>
          </p:cNvSpPr>
          <p:nvPr>
            <p:ph type="dt" sz="half" idx="10"/>
          </p:nvPr>
        </p:nvSpPr>
        <p:spPr>
          <a:xfrm>
            <a:off x="685800" y="6412447"/>
            <a:ext cx="1215189" cy="228235"/>
          </a:xfrm>
          <a:prstGeom prst="rect">
            <a:avLst/>
          </a:prstGeom>
        </p:spPr>
        <p:txBody>
          <a:bodyPr/>
          <a:lstStyle>
            <a:lvl1pPr>
              <a:defRPr sz="1400">
                <a:solidFill>
                  <a:schemeClr val="accent6"/>
                </a:solidFill>
              </a:defRPr>
            </a:lvl1pPr>
          </a:lstStyle>
          <a:p>
            <a:fld id="{84296AC9-C437-46D3-BC9A-27CE16E6765E}" type="datetime1">
              <a:rPr lang="fi-FI" smtClean="0"/>
              <a:pPr/>
              <a:t>5.9.2023</a:t>
            </a:fld>
            <a:endParaRPr lang="fi-FI" dirty="0"/>
          </a:p>
        </p:txBody>
      </p:sp>
      <p:sp>
        <p:nvSpPr>
          <p:cNvPr id="12" name="Footer Placeholder 4"/>
          <p:cNvSpPr>
            <a:spLocks noGrp="1"/>
          </p:cNvSpPr>
          <p:nvPr>
            <p:ph type="ftr" sz="quarter" idx="11"/>
          </p:nvPr>
        </p:nvSpPr>
        <p:spPr>
          <a:xfrm>
            <a:off x="1900989" y="6412082"/>
            <a:ext cx="5029200" cy="228600"/>
          </a:xfrm>
          <a:prstGeom prst="rect">
            <a:avLst/>
          </a:prstGeom>
        </p:spPr>
        <p:txBody>
          <a:bodyPr/>
          <a:lstStyle>
            <a:lvl1pPr>
              <a:defRPr sz="1400" b="1">
                <a:solidFill>
                  <a:schemeClr val="accent6"/>
                </a:solidFill>
              </a:defRPr>
            </a:lvl1pPr>
          </a:lstStyle>
          <a:p>
            <a:r>
              <a:rPr lang="fi-FI" dirty="0"/>
              <a:t>Keski-Pohjanmaan hyvinvointialue</a:t>
            </a:r>
          </a:p>
        </p:txBody>
      </p:sp>
      <p:sp>
        <p:nvSpPr>
          <p:cNvPr id="13" name="Slide Number Placeholder 5"/>
          <p:cNvSpPr>
            <a:spLocks noGrp="1"/>
          </p:cNvSpPr>
          <p:nvPr>
            <p:ph type="sldNum" sz="quarter" idx="12"/>
          </p:nvPr>
        </p:nvSpPr>
        <p:spPr>
          <a:xfrm>
            <a:off x="11775431" y="6412447"/>
            <a:ext cx="416569" cy="256550"/>
          </a:xfrm>
          <a:prstGeom prst="rect">
            <a:avLst/>
          </a:prstGeom>
        </p:spPr>
        <p:txBody>
          <a:bodyPr/>
          <a:lstStyle>
            <a:lvl1pPr algn="l">
              <a:defRPr sz="1400" b="1">
                <a:solidFill>
                  <a:schemeClr val="accent6"/>
                </a:solidFill>
              </a:defRPr>
            </a:lvl1pPr>
          </a:lstStyle>
          <a:p>
            <a:fld id="{680D50AB-F83C-4E2B-B0AF-3CA1ED4EDFEC}" type="slidenum">
              <a:rPr lang="fi-FI" smtClean="0"/>
              <a:pPr/>
              <a:t>‹#›</a:t>
            </a:fld>
            <a:endParaRPr lang="fi-FI" dirty="0"/>
          </a:p>
        </p:txBody>
      </p:sp>
      <p:pic>
        <p:nvPicPr>
          <p:cNvPr id="8" name="Kuva 7" descr="Kuva, joka sisältää kohteen sisä&#10;&#10;Kuvaus luotu automaattisesti">
            <a:extLst>
              <a:ext uri="{FF2B5EF4-FFF2-40B4-BE49-F238E27FC236}">
                <a16:creationId xmlns:a16="http://schemas.microsoft.com/office/drawing/2014/main" id="{BD89A3CB-317C-4FA4-983C-C464D11CB7D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4986766"/>
            <a:ext cx="12192000" cy="1545806"/>
          </a:xfrm>
          <a:prstGeom prst="rect">
            <a:avLst/>
          </a:prstGeom>
        </p:spPr>
      </p:pic>
    </p:spTree>
    <p:extLst>
      <p:ext uri="{BB962C8B-B14F-4D97-AF65-F5344CB8AC3E}">
        <p14:creationId xmlns:p14="http://schemas.microsoft.com/office/powerpoint/2010/main" val="28933089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13134763"/>
      </p:ext>
    </p:extLst>
  </p:cSld>
  <p:clrMap bg1="lt1" tx1="dk1" bg2="lt2" tx2="dk2" accent1="accent1" accent2="accent2" accent3="accent3" accent4="accent4" accent5="accent5" accent6="accent6" hlink="hlink" folHlink="folHlink"/>
  <p:sldLayoutIdLst>
    <p:sldLayoutId id="2147483684" r:id="rId1"/>
    <p:sldLayoutId id="2147483674" r:id="rId2"/>
    <p:sldLayoutId id="2147483700" r:id="rId3"/>
    <p:sldLayoutId id="2147483697" r:id="rId4"/>
    <p:sldLayoutId id="2147483693" r:id="rId5"/>
    <p:sldLayoutId id="2147483694" r:id="rId6"/>
    <p:sldLayoutId id="2147483696" r:id="rId7"/>
    <p:sldLayoutId id="2147483688" r:id="rId8"/>
    <p:sldLayoutId id="2147483701" r:id="rId9"/>
    <p:sldLayoutId id="2147483698" r:id="rId10"/>
    <p:sldLayoutId id="2147483695" r:id="rId11"/>
    <p:sldLayoutId id="2147483686" r:id="rId12"/>
    <p:sldLayoutId id="2147483702" r:id="rId13"/>
    <p:sldLayoutId id="2147483687" r:id="rId14"/>
    <p:sldLayoutId id="2147483676" r:id="rId15"/>
    <p:sldLayoutId id="2147483703" r:id="rId16"/>
    <p:sldLayoutId id="2147483680" r:id="rId17"/>
    <p:sldLayoutId id="2147483685" r:id="rId18"/>
    <p:sldLayoutId id="2147483699" r:id="rId19"/>
    <p:sldLayoutId id="2147483704" r:id="rId20"/>
    <p:sldLayoutId id="2147483692" r:id="rId21"/>
    <p:sldLayoutId id="2147483705" r:id="rId22"/>
  </p:sldLayoutIdLst>
  <p:hf hdr="0"/>
  <p:txStyles>
    <p:title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p:titleStyle>
    <p:bodyStyle>
      <a:lvl1pPr marL="91440" indent="-91440" algn="l" defTabSz="914400" rtl="0" eaLnBrk="1" latinLnBrk="0" hangingPunct="1">
        <a:lnSpc>
          <a:spcPct val="85000"/>
        </a:lnSpc>
        <a:spcBef>
          <a:spcPts val="1300"/>
        </a:spcBef>
        <a:buFont typeface="Arial" pitchFamily="34" charset="0"/>
        <a:buChar char=" "/>
        <a:defRPr sz="2400" kern="1200">
          <a:solidFill>
            <a:schemeClr val="tx1">
              <a:lumMod val="85000"/>
              <a:lumOff val="15000"/>
            </a:schemeClr>
          </a:solidFill>
          <a:latin typeface="+mn-lt"/>
          <a:ea typeface="+mn-ea"/>
          <a:cs typeface="+mn-cs"/>
        </a:defRPr>
      </a:lvl1pPr>
      <a:lvl2pPr marL="347472"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5.jpeg"/><Relationship Id="rId1" Type="http://schemas.openxmlformats.org/officeDocument/2006/relationships/slideLayout" Target="../slideLayouts/slideLayout5.xml"/><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7.jpeg"/><Relationship Id="rId1" Type="http://schemas.openxmlformats.org/officeDocument/2006/relationships/slideLayout" Target="../slideLayouts/slideLayout5.xm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8.png"/><Relationship Id="rId1" Type="http://schemas.openxmlformats.org/officeDocument/2006/relationships/slideLayout" Target="../slideLayouts/slideLayout5.xm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9.jpeg"/><Relationship Id="rId1" Type="http://schemas.openxmlformats.org/officeDocument/2006/relationships/slideLayout" Target="../slideLayouts/slideLayout5.xml"/><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png"/><Relationship Id="rId1" Type="http://schemas.openxmlformats.org/officeDocument/2006/relationships/slideLayout" Target="../slideLayouts/slideLayout5.xml"/><Relationship Id="rId4" Type="http://schemas.openxmlformats.org/officeDocument/2006/relationships/image" Target="../media/image32.jpg"/></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3.jpg"/><Relationship Id="rId1" Type="http://schemas.openxmlformats.org/officeDocument/2006/relationships/slideLayout" Target="../slideLayouts/slideLayout5.xml"/><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8.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9.xml"/><Relationship Id="rId7" Type="http://schemas.openxmlformats.org/officeDocument/2006/relationships/image" Target="../media/image43.jpg"/><Relationship Id="rId2" Type="http://schemas.openxmlformats.org/officeDocument/2006/relationships/diagramData" Target="../diagrams/data9.xml"/><Relationship Id="rId1" Type="http://schemas.openxmlformats.org/officeDocument/2006/relationships/slideLayout" Target="../slideLayouts/slideLayout2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4.jpg"/><Relationship Id="rId1" Type="http://schemas.openxmlformats.org/officeDocument/2006/relationships/slideLayout" Target="../slideLayouts/slideLayout5.xml"/><Relationship Id="rId4" Type="http://schemas.openxmlformats.org/officeDocument/2006/relationships/image" Target="../media/image4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diagramLayout" Target="../diagrams/layout4.xml"/><Relationship Id="rId3" Type="http://schemas.openxmlformats.org/officeDocument/2006/relationships/diagramLayout" Target="../diagrams/layout3.xml"/><Relationship Id="rId7" Type="http://schemas.openxmlformats.org/officeDocument/2006/relationships/diagramData" Target="../diagrams/data4.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11" Type="http://schemas.microsoft.com/office/2007/relationships/diagramDrawing" Target="../diagrams/drawing4.xml"/><Relationship Id="rId5" Type="http://schemas.openxmlformats.org/officeDocument/2006/relationships/diagramColors" Target="../diagrams/colors3.xml"/><Relationship Id="rId10" Type="http://schemas.openxmlformats.org/officeDocument/2006/relationships/diagramColors" Target="../diagrams/colors4.xml"/><Relationship Id="rId4" Type="http://schemas.openxmlformats.org/officeDocument/2006/relationships/diagramQuickStyle" Target="../diagrams/quickStyle3.xml"/><Relationship Id="rId9" Type="http://schemas.openxmlformats.org/officeDocument/2006/relationships/diagramQuickStyle" Target="../diagrams/quickStyle4.xml"/></Relationships>
</file>

<file path=ppt/slides/_rels/slide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laotsikko 1"/>
          <p:cNvSpPr>
            <a:spLocks noGrp="1"/>
          </p:cNvSpPr>
          <p:nvPr>
            <p:ph type="subTitle" idx="1"/>
          </p:nvPr>
        </p:nvSpPr>
        <p:spPr>
          <a:xfrm>
            <a:off x="1242997" y="6170043"/>
            <a:ext cx="9228201" cy="865799"/>
          </a:xfrm>
        </p:spPr>
        <p:txBody>
          <a:bodyPr/>
          <a:lstStyle/>
          <a:p>
            <a:r>
              <a:rPr lang="fi-FI" dirty="0"/>
              <a:t>EVA 24.11.2022</a:t>
            </a:r>
          </a:p>
        </p:txBody>
      </p:sp>
      <p:sp>
        <p:nvSpPr>
          <p:cNvPr id="3" name="Otsikko 2"/>
          <p:cNvSpPr>
            <a:spLocks noGrp="1"/>
          </p:cNvSpPr>
          <p:nvPr>
            <p:ph type="ctrTitle"/>
          </p:nvPr>
        </p:nvSpPr>
        <p:spPr>
          <a:xfrm>
            <a:off x="611525" y="3724712"/>
            <a:ext cx="10782300" cy="2445331"/>
          </a:xfrm>
        </p:spPr>
        <p:txBody>
          <a:bodyPr/>
          <a:lstStyle/>
          <a:p>
            <a:r>
              <a:rPr lang="fi-FI" sz="4400" b="1" dirty="0"/>
              <a:t>Kotiin -hanke</a:t>
            </a:r>
            <a:br>
              <a:rPr lang="fi-FI" sz="4400" b="1" dirty="0"/>
            </a:br>
            <a:r>
              <a:rPr lang="fi-FI" sz="4400" b="1" dirty="0"/>
              <a:t>Tulevaisuuden kotona asumista tukevat palvelut </a:t>
            </a:r>
            <a:r>
              <a:rPr lang="fi-FI" sz="4400" b="1" dirty="0" err="1"/>
              <a:t>Soitessa</a:t>
            </a:r>
            <a:br>
              <a:rPr lang="fi-FI" sz="4400" b="1" dirty="0"/>
            </a:br>
            <a:r>
              <a:rPr lang="fi-FI" sz="4400" b="1" dirty="0"/>
              <a:t>Yöpartion osahanke</a:t>
            </a:r>
            <a:endParaRPr lang="fi-FI" sz="4400" dirty="0"/>
          </a:p>
        </p:txBody>
      </p:sp>
    </p:spTree>
    <p:extLst>
      <p:ext uri="{BB962C8B-B14F-4D97-AF65-F5344CB8AC3E}">
        <p14:creationId xmlns:p14="http://schemas.microsoft.com/office/powerpoint/2010/main" val="3358970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z="4800" dirty="0"/>
              <a:t>Yöpartiotoiminnan tavoitteet</a:t>
            </a:r>
          </a:p>
        </p:txBody>
      </p:sp>
      <p:sp>
        <p:nvSpPr>
          <p:cNvPr id="3" name="Sisällön paikkamerkki 2"/>
          <p:cNvSpPr>
            <a:spLocks noGrp="1"/>
          </p:cNvSpPr>
          <p:nvPr>
            <p:ph idx="1"/>
          </p:nvPr>
        </p:nvSpPr>
        <p:spPr>
          <a:xfrm>
            <a:off x="719137" y="1518406"/>
            <a:ext cx="10753725" cy="3481431"/>
          </a:xfrm>
        </p:spPr>
        <p:txBody>
          <a:bodyPr/>
          <a:lstStyle/>
          <a:p>
            <a:r>
              <a:rPr lang="fi-FI" dirty="0">
                <a:solidFill>
                  <a:schemeClr val="tx1"/>
                </a:solidFill>
              </a:rPr>
              <a:t>Toiminnalle on asetettu tavoitteet, asiakasryhmät ja kriteerit. </a:t>
            </a:r>
          </a:p>
          <a:p>
            <a:pPr marL="0" indent="0">
              <a:buNone/>
            </a:pPr>
            <a:r>
              <a:rPr lang="fi-FI" dirty="0">
                <a:solidFill>
                  <a:schemeClr val="tx1"/>
                </a:solidFill>
              </a:rPr>
              <a:t> </a:t>
            </a:r>
          </a:p>
          <a:p>
            <a:pPr lvl="1"/>
            <a:endParaRPr lang="fi-FI" dirty="0"/>
          </a:p>
        </p:txBody>
      </p:sp>
      <p:sp>
        <p:nvSpPr>
          <p:cNvPr id="4" name="Päivämäärän paikkamerkki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B549DF8-3256-43A3-9CF8-F9C88E76832E}" type="datetime1">
              <a:rPr kumimoji="0" lang="fi-FI" sz="1400" b="0" i="0" u="none" strike="noStrike" kern="1200" cap="none" spc="0" normalizeH="0" baseline="0" noProof="0" smtClean="0">
                <a:ln>
                  <a:noFill/>
                </a:ln>
                <a:solidFill>
                  <a:srgbClr val="00B5E2"/>
                </a:solidFill>
                <a:effectLst/>
                <a:uLnTx/>
                <a:uFillTx/>
                <a:latin typeface="Calibri Light" panose="020F03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5.9.2023</a:t>
            </a:fld>
            <a:endParaRPr kumimoji="0" lang="fi-FI" sz="1400" b="0" i="0" u="none" strike="noStrike" kern="1200" cap="none" spc="0" normalizeH="0" baseline="0" noProof="0" dirty="0">
              <a:ln>
                <a:noFill/>
              </a:ln>
              <a:solidFill>
                <a:srgbClr val="00B5E2"/>
              </a:solidFill>
              <a:effectLst/>
              <a:uLnTx/>
              <a:uFillTx/>
              <a:latin typeface="Calibri Light" panose="020F0302020204030204"/>
              <a:ea typeface="+mn-ea"/>
              <a:cs typeface="+mn-cs"/>
            </a:endParaRPr>
          </a:p>
        </p:txBody>
      </p:sp>
      <p:sp>
        <p:nvSpPr>
          <p:cNvPr id="5" name="Dian numeron paikkamerkki 4"/>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80D50AB-F83C-4E2B-B0AF-3CA1ED4EDFEC}" type="slidenum">
              <a:rPr kumimoji="0" lang="fi-FI" sz="1400" b="1" i="0" u="none" strike="noStrike" kern="1200" cap="none" spc="0" normalizeH="0" baseline="0" noProof="0" smtClean="0">
                <a:ln>
                  <a:noFill/>
                </a:ln>
                <a:solidFill>
                  <a:srgbClr val="00B5E2"/>
                </a:solidFill>
                <a:effectLst/>
                <a:uLnTx/>
                <a:uFillTx/>
                <a:latin typeface="Calibri Light" panose="020F03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fi-FI" sz="1400" b="1" i="0" u="none" strike="noStrike" kern="1200" cap="none" spc="0" normalizeH="0" baseline="0" noProof="0" dirty="0">
              <a:ln>
                <a:noFill/>
              </a:ln>
              <a:solidFill>
                <a:srgbClr val="00B5E2"/>
              </a:solidFill>
              <a:effectLst/>
              <a:uLnTx/>
              <a:uFillTx/>
              <a:latin typeface="Calibri Light" panose="020F0302020204030204"/>
              <a:ea typeface="+mn-ea"/>
              <a:cs typeface="+mn-cs"/>
            </a:endParaRPr>
          </a:p>
        </p:txBody>
      </p:sp>
      <p:sp>
        <p:nvSpPr>
          <p:cNvPr id="13" name="Tekstiruutu 12">
            <a:extLst>
              <a:ext uri="{FF2B5EF4-FFF2-40B4-BE49-F238E27FC236}">
                <a16:creationId xmlns:a16="http://schemas.microsoft.com/office/drawing/2014/main" id="{B1EDA61D-A35A-41C5-ABF4-F6BEB7A5B487}"/>
              </a:ext>
            </a:extLst>
          </p:cNvPr>
          <p:cNvSpPr txBox="1"/>
          <p:nvPr/>
        </p:nvSpPr>
        <p:spPr>
          <a:xfrm>
            <a:off x="2348916" y="2559521"/>
            <a:ext cx="7055141" cy="3416320"/>
          </a:xfrm>
          <a:prstGeom prst="rect">
            <a:avLst/>
          </a:prstGeom>
          <a:gradFill flip="none" rotWithShape="1">
            <a:gsLst>
              <a:gs pos="0">
                <a:schemeClr val="accent6">
                  <a:lumMod val="60000"/>
                  <a:lumOff val="40000"/>
                  <a:tint val="66000"/>
                  <a:satMod val="160000"/>
                </a:schemeClr>
              </a:gs>
              <a:gs pos="50000">
                <a:schemeClr val="accent6">
                  <a:lumMod val="60000"/>
                  <a:lumOff val="40000"/>
                  <a:tint val="44500"/>
                  <a:satMod val="160000"/>
                </a:schemeClr>
              </a:gs>
              <a:gs pos="100000">
                <a:schemeClr val="accent6">
                  <a:lumMod val="60000"/>
                  <a:lumOff val="40000"/>
                  <a:tint val="23500"/>
                  <a:satMod val="160000"/>
                </a:schemeClr>
              </a:gs>
            </a:gsLst>
            <a:path path="circle">
              <a:fillToRect r="100000" b="100000"/>
            </a:path>
            <a:tileRect l="-100000" t="-100000"/>
          </a:gradFill>
          <a:effectLst>
            <a:outerShdw blurRad="63500" sx="102000" sy="102000" algn="ctr" rotWithShape="0">
              <a:prstClr val="black">
                <a:alpha val="40000"/>
              </a:prstClr>
            </a:outerShdw>
          </a:effectLst>
        </p:spPr>
        <p:txBody>
          <a:bodyPr wrap="square" rtlCol="0">
            <a:spAutoFit/>
          </a:bodyPr>
          <a:lstStyle/>
          <a:p>
            <a:r>
              <a:rPr lang="fi-FI" sz="2200" dirty="0">
                <a:solidFill>
                  <a:schemeClr val="tx1"/>
                </a:solidFill>
              </a:rPr>
              <a:t>Yöpartiotoiminnan tavoitteet: </a:t>
            </a:r>
          </a:p>
          <a:p>
            <a:pPr marL="800100" lvl="1" indent="-342900">
              <a:buFont typeface="Arial" panose="020B0604020202020204" pitchFamily="34" charset="0"/>
              <a:buChar char="•"/>
            </a:pPr>
            <a:r>
              <a:rPr lang="fi-FI" sz="2200" dirty="0">
                <a:solidFill>
                  <a:schemeClr val="tx1"/>
                </a:solidFill>
              </a:rPr>
              <a:t>ihmiset pärjäisivät mahdollisimman pitkään kotona</a:t>
            </a:r>
          </a:p>
          <a:p>
            <a:pPr marL="800100" lvl="1" indent="-342900">
              <a:buFont typeface="Arial" panose="020B0604020202020204" pitchFamily="34" charset="0"/>
              <a:buChar char="•"/>
            </a:pPr>
            <a:r>
              <a:rPr lang="fi-FI" sz="2200" dirty="0">
                <a:solidFill>
                  <a:schemeClr val="tx1"/>
                </a:solidFill>
              </a:rPr>
              <a:t>viivästettäisiin palveluasumisen tarvetta, silloin kun kotona asumisen edellytykset muilta osin täyttyvät</a:t>
            </a:r>
          </a:p>
          <a:p>
            <a:pPr marL="800100" lvl="1" indent="-342900">
              <a:buFont typeface="Arial" panose="020B0604020202020204" pitchFamily="34" charset="0"/>
              <a:buChar char="•"/>
            </a:pPr>
            <a:r>
              <a:rPr lang="fi-FI" sz="2200" dirty="0">
                <a:solidFill>
                  <a:schemeClr val="tx1"/>
                </a:solidFill>
              </a:rPr>
              <a:t>turvattomuuden tunteen vähentäminen </a:t>
            </a:r>
            <a:r>
              <a:rPr lang="fi-FI" sz="2200" dirty="0">
                <a:solidFill>
                  <a:schemeClr val="tx1"/>
                </a:solidFill>
                <a:sym typeface="Wingdings" panose="05000000000000000000" pitchFamily="2" charset="2"/>
              </a:rPr>
              <a:t> kotona pärjäämisen edellytykset paremmat</a:t>
            </a:r>
            <a:endParaRPr lang="fi-FI" sz="2200" dirty="0">
              <a:solidFill>
                <a:schemeClr val="tx1"/>
              </a:solidFill>
            </a:endParaRPr>
          </a:p>
          <a:p>
            <a:pPr marL="800100" lvl="1" indent="-342900">
              <a:buFont typeface="Arial" panose="020B0604020202020204" pitchFamily="34" charset="0"/>
              <a:buChar char="•"/>
            </a:pPr>
            <a:r>
              <a:rPr lang="fi-FI" sz="2200" dirty="0">
                <a:solidFill>
                  <a:schemeClr val="tx1"/>
                </a:solidFill>
              </a:rPr>
              <a:t>hoidon jatkuvuuden onnistuminen --&gt; kuntoutumisen näkökulma. Kotona kuntoudutaan paremmin kuin vieraammassa ympäristössä</a:t>
            </a:r>
          </a:p>
          <a:p>
            <a:endParaRPr lang="fi-FI" dirty="0"/>
          </a:p>
        </p:txBody>
      </p:sp>
    </p:spTree>
    <p:extLst>
      <p:ext uri="{BB962C8B-B14F-4D97-AF65-F5344CB8AC3E}">
        <p14:creationId xmlns:p14="http://schemas.microsoft.com/office/powerpoint/2010/main" val="38807583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z="4800" dirty="0"/>
              <a:t>Yöpartiotoiminnan asiakasryhmät ja kriteerit</a:t>
            </a:r>
          </a:p>
        </p:txBody>
      </p:sp>
      <p:sp>
        <p:nvSpPr>
          <p:cNvPr id="3" name="Sisällön paikkamerkki 2"/>
          <p:cNvSpPr>
            <a:spLocks noGrp="1"/>
          </p:cNvSpPr>
          <p:nvPr>
            <p:ph idx="1"/>
          </p:nvPr>
        </p:nvSpPr>
        <p:spPr/>
        <p:txBody>
          <a:bodyPr/>
          <a:lstStyle/>
          <a:p>
            <a:pPr lvl="2"/>
            <a:endParaRPr lang="fi-FI" dirty="0"/>
          </a:p>
          <a:p>
            <a:endParaRPr lang="fi-FI" dirty="0"/>
          </a:p>
        </p:txBody>
      </p:sp>
      <p:sp>
        <p:nvSpPr>
          <p:cNvPr id="4" name="Päivämäärän paikkamerkki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B549DF8-3256-43A3-9CF8-F9C88E76832E}" type="datetime1">
              <a:rPr kumimoji="0" lang="fi-FI" sz="1400" b="0" i="0" u="none" strike="noStrike" kern="1200" cap="none" spc="0" normalizeH="0" baseline="0" noProof="0" smtClean="0">
                <a:ln>
                  <a:noFill/>
                </a:ln>
                <a:solidFill>
                  <a:srgbClr val="00B5E2"/>
                </a:solidFill>
                <a:effectLst/>
                <a:uLnTx/>
                <a:uFillTx/>
                <a:latin typeface="Calibri Light" panose="020F03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5.9.2023</a:t>
            </a:fld>
            <a:endParaRPr kumimoji="0" lang="fi-FI" sz="1400" b="0" i="0" u="none" strike="noStrike" kern="1200" cap="none" spc="0" normalizeH="0" baseline="0" noProof="0" dirty="0">
              <a:ln>
                <a:noFill/>
              </a:ln>
              <a:solidFill>
                <a:srgbClr val="00B5E2"/>
              </a:solidFill>
              <a:effectLst/>
              <a:uLnTx/>
              <a:uFillTx/>
              <a:latin typeface="Calibri Light" panose="020F0302020204030204"/>
              <a:ea typeface="+mn-ea"/>
              <a:cs typeface="+mn-cs"/>
            </a:endParaRPr>
          </a:p>
        </p:txBody>
      </p:sp>
      <p:sp>
        <p:nvSpPr>
          <p:cNvPr id="5" name="Dian numeron paikkamerkki 4"/>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80D50AB-F83C-4E2B-B0AF-3CA1ED4EDFEC}" type="slidenum">
              <a:rPr kumimoji="0" lang="fi-FI" sz="1400" b="1" i="0" u="none" strike="noStrike" kern="1200" cap="none" spc="0" normalizeH="0" baseline="0" noProof="0" smtClean="0">
                <a:ln>
                  <a:noFill/>
                </a:ln>
                <a:effectLst/>
                <a:uLnTx/>
                <a:uFillTx/>
                <a:latin typeface="Calibri Light" panose="020F03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a:t>
            </a:fld>
            <a:endParaRPr kumimoji="0" lang="fi-FI" sz="1400" b="1" i="0" u="none" strike="noStrike" kern="1200" cap="none" spc="0" normalizeH="0" baseline="0" noProof="0" dirty="0">
              <a:ln>
                <a:noFill/>
              </a:ln>
              <a:effectLst/>
              <a:uLnTx/>
              <a:uFillTx/>
              <a:latin typeface="Calibri Light" panose="020F0302020204030204"/>
              <a:ea typeface="+mn-ea"/>
              <a:cs typeface="+mn-cs"/>
            </a:endParaRPr>
          </a:p>
        </p:txBody>
      </p:sp>
      <p:sp>
        <p:nvSpPr>
          <p:cNvPr id="9" name="Tekstiruutu 8">
            <a:extLst>
              <a:ext uri="{FF2B5EF4-FFF2-40B4-BE49-F238E27FC236}">
                <a16:creationId xmlns:a16="http://schemas.microsoft.com/office/drawing/2014/main" id="{00B57BD5-6A7F-42B3-B3D1-D119A11ED848}"/>
              </a:ext>
            </a:extLst>
          </p:cNvPr>
          <p:cNvSpPr txBox="1"/>
          <p:nvPr/>
        </p:nvSpPr>
        <p:spPr>
          <a:xfrm>
            <a:off x="5847347" y="1579200"/>
            <a:ext cx="5863822" cy="4585358"/>
          </a:xfrm>
          <a:prstGeom prst="rect">
            <a:avLst/>
          </a:prstGeom>
          <a:noFill/>
        </p:spPr>
        <p:txBody>
          <a:bodyPr wrap="square">
            <a:spAutoFit/>
          </a:bodyPr>
          <a:lstStyle/>
          <a:p>
            <a:pPr marL="180975" marR="0" lvl="1" indent="0" algn="l" defTabSz="914400" rtl="0" eaLnBrk="1" fontAlgn="auto" latinLnBrk="0" hangingPunct="1">
              <a:lnSpc>
                <a:spcPct val="85000"/>
              </a:lnSpc>
              <a:spcBef>
                <a:spcPts val="600"/>
              </a:spcBef>
              <a:spcAft>
                <a:spcPts val="0"/>
              </a:spcAft>
              <a:buClr>
                <a:srgbClr val="00B5E2"/>
              </a:buClr>
              <a:buSzTx/>
              <a:buFont typeface="Arial" panose="020B0604020202020204" pitchFamily="34" charset="0"/>
              <a:buNone/>
              <a:tabLst/>
              <a:defRPr/>
            </a:pPr>
            <a:r>
              <a:rPr kumimoji="0" lang="fi-FI" sz="2200" b="1" i="0" u="none" strike="noStrike" kern="1200" cap="none" spc="0" normalizeH="0" baseline="0" noProof="0" dirty="0">
                <a:ln>
                  <a:noFill/>
                </a:ln>
                <a:solidFill>
                  <a:prstClr val="black">
                    <a:lumMod val="85000"/>
                    <a:lumOff val="15000"/>
                  </a:prstClr>
                </a:solidFill>
                <a:effectLst/>
                <a:uLnTx/>
                <a:uFillTx/>
                <a:latin typeface="Calibri Light" panose="020F0302020204030204"/>
                <a:ea typeface="+mn-ea"/>
                <a:cs typeface="+mn-cs"/>
              </a:rPr>
              <a:t>1. Asiakasryhmä</a:t>
            </a:r>
          </a:p>
          <a:p>
            <a:pPr marL="346075" marR="0" lvl="1" indent="-165100" algn="l" defTabSz="914400" rtl="0" eaLnBrk="1" fontAlgn="auto" latinLnBrk="0" hangingPunct="1">
              <a:lnSpc>
                <a:spcPct val="85000"/>
              </a:lnSpc>
              <a:spcBef>
                <a:spcPts val="600"/>
              </a:spcBef>
              <a:spcAft>
                <a:spcPts val="0"/>
              </a:spcAft>
              <a:buClr>
                <a:srgbClr val="00B5E2"/>
              </a:buClr>
              <a:buSzTx/>
              <a:buFont typeface="Arial" panose="020B0604020202020204" pitchFamily="34" charset="0"/>
              <a:buChar char="•"/>
              <a:tabLst/>
              <a:defRPr/>
            </a:pPr>
            <a:r>
              <a:rPr kumimoji="0" lang="fi-FI" sz="2200" b="0" i="0" u="none" strike="noStrike" kern="1200" cap="none" spc="0" normalizeH="0" baseline="0" noProof="0" dirty="0">
                <a:ln>
                  <a:noFill/>
                </a:ln>
                <a:solidFill>
                  <a:prstClr val="black">
                    <a:lumMod val="85000"/>
                    <a:lumOff val="15000"/>
                  </a:prstClr>
                </a:solidFill>
                <a:effectLst/>
                <a:uLnTx/>
                <a:uFillTx/>
                <a:latin typeface="Calibri Light" panose="020F0302020204030204"/>
                <a:ea typeface="+mn-ea"/>
                <a:cs typeface="+mn-cs"/>
              </a:rPr>
              <a:t>Asiakas on kotihoidon asiakas</a:t>
            </a:r>
          </a:p>
          <a:p>
            <a:pPr marL="346075" marR="0" lvl="1" indent="-165100" algn="l" defTabSz="914400" rtl="0" eaLnBrk="1" fontAlgn="auto" latinLnBrk="0" hangingPunct="1">
              <a:lnSpc>
                <a:spcPct val="85000"/>
              </a:lnSpc>
              <a:spcBef>
                <a:spcPts val="600"/>
              </a:spcBef>
              <a:spcAft>
                <a:spcPts val="0"/>
              </a:spcAft>
              <a:buClr>
                <a:srgbClr val="00B5E2"/>
              </a:buClr>
              <a:buSzTx/>
              <a:buFont typeface="Arial" panose="020B0604020202020204" pitchFamily="34" charset="0"/>
              <a:buChar char="•"/>
              <a:tabLst/>
              <a:defRPr/>
            </a:pPr>
            <a:r>
              <a:rPr kumimoji="0" lang="fi-FI" sz="2200" b="0" i="0" u="none" strike="noStrike" kern="1200" cap="none" spc="0" normalizeH="0" baseline="0" noProof="0" dirty="0">
                <a:ln>
                  <a:noFill/>
                </a:ln>
                <a:solidFill>
                  <a:prstClr val="black">
                    <a:lumMod val="85000"/>
                    <a:lumOff val="15000"/>
                  </a:prstClr>
                </a:solidFill>
                <a:effectLst/>
                <a:uLnTx/>
                <a:uFillTx/>
                <a:latin typeface="Calibri Light" panose="020F0302020204030204"/>
                <a:ea typeface="+mn-ea"/>
                <a:cs typeface="+mn-cs"/>
              </a:rPr>
              <a:t>Asiakkaalla taustalla hoitojakso osastolla tai jaksohoitoyksikössä ja kotiutumisen tueksi tarvitaan yöllä tarkistuskäynti tai tukea esim. vessassa käymiseen. </a:t>
            </a:r>
          </a:p>
          <a:p>
            <a:pPr marL="346075" marR="0" lvl="1" indent="-165100" algn="l" defTabSz="914400" rtl="0" eaLnBrk="1" fontAlgn="auto" latinLnBrk="0" hangingPunct="1">
              <a:lnSpc>
                <a:spcPct val="85000"/>
              </a:lnSpc>
              <a:spcBef>
                <a:spcPts val="600"/>
              </a:spcBef>
              <a:spcAft>
                <a:spcPts val="0"/>
              </a:spcAft>
              <a:buClr>
                <a:srgbClr val="00B5E2"/>
              </a:buClr>
              <a:buSzTx/>
              <a:buFont typeface="Arial" panose="020B0604020202020204" pitchFamily="34" charset="0"/>
              <a:buChar char="•"/>
              <a:tabLst/>
              <a:defRPr/>
            </a:pPr>
            <a:endParaRPr kumimoji="0" lang="fi-FI" sz="2200" b="0" i="0" u="none" strike="noStrike" kern="1200" cap="none" spc="0" normalizeH="0" baseline="0" noProof="0" dirty="0">
              <a:ln>
                <a:noFill/>
              </a:ln>
              <a:solidFill>
                <a:prstClr val="black">
                  <a:lumMod val="85000"/>
                  <a:lumOff val="15000"/>
                </a:prstClr>
              </a:solidFill>
              <a:effectLst/>
              <a:uLnTx/>
              <a:uFillTx/>
              <a:latin typeface="Calibri Light" panose="020F0302020204030204"/>
              <a:ea typeface="+mn-ea"/>
              <a:cs typeface="+mn-cs"/>
            </a:endParaRPr>
          </a:p>
          <a:p>
            <a:pPr marL="180975" marR="0" lvl="1" indent="0" algn="l" defTabSz="914400" rtl="0" eaLnBrk="1" fontAlgn="auto" latinLnBrk="0" hangingPunct="1">
              <a:lnSpc>
                <a:spcPct val="85000"/>
              </a:lnSpc>
              <a:spcBef>
                <a:spcPts val="600"/>
              </a:spcBef>
              <a:spcAft>
                <a:spcPts val="0"/>
              </a:spcAft>
              <a:buClr>
                <a:srgbClr val="00B5E2"/>
              </a:buClr>
              <a:buSzTx/>
              <a:buFont typeface="Arial" panose="020B0604020202020204" pitchFamily="34" charset="0"/>
              <a:buNone/>
              <a:tabLst/>
              <a:defRPr/>
            </a:pPr>
            <a:r>
              <a:rPr kumimoji="0" lang="fi-FI" sz="2200" b="1" i="0" u="none" strike="noStrike" kern="1200" cap="none" spc="0" normalizeH="0" baseline="0" noProof="0" dirty="0">
                <a:ln>
                  <a:noFill/>
                </a:ln>
                <a:solidFill>
                  <a:prstClr val="black">
                    <a:lumMod val="85000"/>
                    <a:lumOff val="15000"/>
                  </a:prstClr>
                </a:solidFill>
                <a:effectLst/>
                <a:uLnTx/>
                <a:uFillTx/>
                <a:latin typeface="Calibri Light" panose="020F0302020204030204"/>
                <a:ea typeface="+mn-ea"/>
                <a:cs typeface="+mn-cs"/>
              </a:rPr>
              <a:t>2. Asiakasryhmä</a:t>
            </a:r>
          </a:p>
          <a:p>
            <a:pPr marL="346075" marR="0" lvl="1" indent="-165100" algn="l" defTabSz="914400" rtl="0" eaLnBrk="1" fontAlgn="auto" latinLnBrk="0" hangingPunct="1">
              <a:lnSpc>
                <a:spcPct val="85000"/>
              </a:lnSpc>
              <a:spcBef>
                <a:spcPts val="600"/>
              </a:spcBef>
              <a:spcAft>
                <a:spcPts val="0"/>
              </a:spcAft>
              <a:buClr>
                <a:srgbClr val="00B5E2"/>
              </a:buClr>
              <a:buSzTx/>
              <a:buFont typeface="Arial" panose="020B0604020202020204" pitchFamily="34" charset="0"/>
              <a:buChar char="•"/>
              <a:tabLst/>
              <a:defRPr/>
            </a:pPr>
            <a:r>
              <a:rPr kumimoji="0" lang="fi-FI" sz="2200" b="0" i="0" u="none" strike="noStrike" kern="1200" cap="none" spc="0" normalizeH="0" baseline="0" noProof="0" dirty="0">
                <a:ln>
                  <a:noFill/>
                </a:ln>
                <a:solidFill>
                  <a:prstClr val="black">
                    <a:lumMod val="85000"/>
                    <a:lumOff val="15000"/>
                  </a:prstClr>
                </a:solidFill>
                <a:effectLst/>
                <a:uLnTx/>
                <a:uFillTx/>
                <a:latin typeface="Calibri Light" panose="020F0302020204030204"/>
                <a:ea typeface="+mn-ea"/>
                <a:cs typeface="+mn-cs"/>
              </a:rPr>
              <a:t>Asiakas on kotihoidon asiakas, joka tarvitsee psyykkiseen ahdistuneisuuteen tai turvattomuuden tunteeseen kontaktin hoitohenkilökuntaan.</a:t>
            </a:r>
          </a:p>
          <a:p>
            <a:pPr marL="547688" marR="0" lvl="2" indent="-185738" algn="l" defTabSz="914400" rtl="0" eaLnBrk="1" fontAlgn="auto" latinLnBrk="0" hangingPunct="1">
              <a:lnSpc>
                <a:spcPct val="85000"/>
              </a:lnSpc>
              <a:spcBef>
                <a:spcPts val="600"/>
              </a:spcBef>
              <a:spcAft>
                <a:spcPts val="0"/>
              </a:spcAft>
              <a:buClr>
                <a:srgbClr val="00B5E2"/>
              </a:buClr>
              <a:buSzTx/>
              <a:buFont typeface="Arial" panose="020B0604020202020204" pitchFamily="34" charset="0"/>
              <a:buChar char="•"/>
              <a:tabLst/>
              <a:defRPr/>
            </a:pPr>
            <a:r>
              <a:rPr kumimoji="0" lang="fi-FI" sz="2200" b="0" u="none" strike="noStrike" kern="1200" cap="none" spc="0" normalizeH="0" baseline="0" noProof="0" dirty="0">
                <a:ln>
                  <a:noFill/>
                </a:ln>
                <a:solidFill>
                  <a:prstClr val="black">
                    <a:lumMod val="85000"/>
                    <a:lumOff val="15000"/>
                  </a:prstClr>
                </a:solidFill>
                <a:effectLst/>
                <a:uLnTx/>
                <a:uFillTx/>
                <a:latin typeface="Calibri Light" panose="020F0302020204030204"/>
                <a:ea typeface="+mn-ea"/>
                <a:cs typeface="+mn-cs"/>
              </a:rPr>
              <a:t>Näille tarjotaan etäkontakti- tai puhelinpalvelua fyysisen käynnin sijasta.</a:t>
            </a:r>
          </a:p>
        </p:txBody>
      </p:sp>
      <p:pic>
        <p:nvPicPr>
          <p:cNvPr id="11" name="Kuvan paikkamerkki 10" descr="Kuva, joka sisältää kohteen sisä, vuode, seinä&#10;&#10;Kuvaus luotu automaattisesti">
            <a:extLst>
              <a:ext uri="{FF2B5EF4-FFF2-40B4-BE49-F238E27FC236}">
                <a16:creationId xmlns:a16="http://schemas.microsoft.com/office/drawing/2014/main" id="{FD95CCCB-BE2E-4FC8-8F40-99AAD3B9141F}"/>
              </a:ext>
            </a:extLst>
          </p:cNvPr>
          <p:cNvPicPr>
            <a:picLocks noGrp="1" noChangeAspect="1"/>
          </p:cNvPicPr>
          <p:nvPr>
            <p:ph type="pic" sz="quarter" idx="23"/>
          </p:nvPr>
        </p:nvPicPr>
        <p:blipFill>
          <a:blip r:embed="rId2" cstate="print">
            <a:extLst>
              <a:ext uri="{28A0092B-C50C-407E-A947-70E740481C1C}">
                <a14:useLocalDpi xmlns:a14="http://schemas.microsoft.com/office/drawing/2010/main" val="0"/>
              </a:ext>
            </a:extLst>
          </a:blip>
          <a:srcRect l="21505" r="21505"/>
          <a:stretch>
            <a:fillRect/>
          </a:stretch>
        </p:blipFill>
        <p:spPr/>
      </p:pic>
      <p:pic>
        <p:nvPicPr>
          <p:cNvPr id="8" name="Kuva 7">
            <a:extLst>
              <a:ext uri="{FF2B5EF4-FFF2-40B4-BE49-F238E27FC236}">
                <a16:creationId xmlns:a16="http://schemas.microsoft.com/office/drawing/2014/main" id="{DCE8B603-B092-4CF6-B5C2-2801C95E303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6814"/>
          <a:stretch/>
        </p:blipFill>
        <p:spPr>
          <a:xfrm>
            <a:off x="186358" y="5842938"/>
            <a:ext cx="577311" cy="575628"/>
          </a:xfrm>
          <a:prstGeom prst="rect">
            <a:avLst/>
          </a:prstGeom>
        </p:spPr>
      </p:pic>
      <p:pic>
        <p:nvPicPr>
          <p:cNvPr id="10" name="Kuva 9">
            <a:extLst>
              <a:ext uri="{FF2B5EF4-FFF2-40B4-BE49-F238E27FC236}">
                <a16:creationId xmlns:a16="http://schemas.microsoft.com/office/drawing/2014/main" id="{62D80BCD-3F28-46DE-A534-0E63E26AE03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8728" y="5881802"/>
            <a:ext cx="512737" cy="515342"/>
          </a:xfrm>
          <a:prstGeom prst="rect">
            <a:avLst/>
          </a:prstGeom>
        </p:spPr>
      </p:pic>
      <p:sp>
        <p:nvSpPr>
          <p:cNvPr id="12" name="Alatunnisteen paikkamerkki 5">
            <a:extLst>
              <a:ext uri="{FF2B5EF4-FFF2-40B4-BE49-F238E27FC236}">
                <a16:creationId xmlns:a16="http://schemas.microsoft.com/office/drawing/2014/main" id="{4DAD8DAB-E3BC-46B1-9B58-CDC7489DFAC0}"/>
              </a:ext>
            </a:extLst>
          </p:cNvPr>
          <p:cNvSpPr txBox="1">
            <a:spLocks/>
          </p:cNvSpPr>
          <p:nvPr/>
        </p:nvSpPr>
        <p:spPr>
          <a:xfrm>
            <a:off x="215064" y="6406362"/>
            <a:ext cx="5029200" cy="228600"/>
          </a:xfrm>
          <a:prstGeom prst="rect">
            <a:avLst/>
          </a:prstGeom>
        </p:spPr>
        <p:txBody>
          <a:bodyPr/>
          <a:lstStyle>
            <a:defPPr>
              <a:defRPr lang="fi-FI"/>
            </a:defPPr>
            <a:lvl1pPr marL="0" algn="l" defTabSz="914400" rtl="0" eaLnBrk="1" latinLnBrk="0" hangingPunct="1">
              <a:defRPr sz="1400" b="1" kern="1200">
                <a:solidFill>
                  <a:schemeClr val="accent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tabLst>
                <a:tab pos="2695575" algn="l"/>
              </a:tabLst>
            </a:pPr>
            <a:r>
              <a:rPr lang="fi-FI" dirty="0">
                <a:solidFill>
                  <a:schemeClr val="bg1"/>
                </a:solidFill>
              </a:rPr>
              <a:t>Keski-Pohjanmaan hyvinvointialue</a:t>
            </a:r>
          </a:p>
        </p:txBody>
      </p:sp>
    </p:spTree>
    <p:extLst>
      <p:ext uri="{BB962C8B-B14F-4D97-AF65-F5344CB8AC3E}">
        <p14:creationId xmlns:p14="http://schemas.microsoft.com/office/powerpoint/2010/main" val="42561162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Kuvan paikkamerkki 9">
            <a:extLst>
              <a:ext uri="{FF2B5EF4-FFF2-40B4-BE49-F238E27FC236}">
                <a16:creationId xmlns:a16="http://schemas.microsoft.com/office/drawing/2014/main" id="{14879A6A-0707-4460-AA9A-9489F919E78E}"/>
              </a:ext>
            </a:extLst>
          </p:cNvPr>
          <p:cNvSpPr>
            <a:spLocks noGrp="1"/>
          </p:cNvSpPr>
          <p:nvPr>
            <p:ph type="pic" sz="quarter" idx="23"/>
          </p:nvPr>
        </p:nvSpPr>
        <p:spPr/>
      </p:sp>
      <p:sp>
        <p:nvSpPr>
          <p:cNvPr id="3" name="Sisällön paikkamerkki 2"/>
          <p:cNvSpPr>
            <a:spLocks noGrp="1"/>
          </p:cNvSpPr>
          <p:nvPr>
            <p:ph idx="1"/>
          </p:nvPr>
        </p:nvSpPr>
        <p:spPr>
          <a:xfrm>
            <a:off x="5717222" y="504825"/>
            <a:ext cx="6188334" cy="5907621"/>
          </a:xfrm>
        </p:spPr>
        <p:txBody>
          <a:bodyPr/>
          <a:lstStyle/>
          <a:p>
            <a:pPr marL="0" lvl="0" indent="0">
              <a:buClr>
                <a:srgbClr val="00B5E2"/>
              </a:buClr>
              <a:buNone/>
              <a:defRPr/>
            </a:pPr>
            <a:r>
              <a:rPr lang="fi-FI" sz="1600" b="1" dirty="0"/>
              <a:t>3. </a:t>
            </a:r>
            <a:r>
              <a:rPr lang="fi-FI" sz="1600" b="1" dirty="0">
                <a:solidFill>
                  <a:prstClr val="black">
                    <a:lumMod val="85000"/>
                    <a:lumOff val="15000"/>
                  </a:prstClr>
                </a:solidFill>
              </a:rPr>
              <a:t>Asiakasryhmä</a:t>
            </a:r>
          </a:p>
          <a:p>
            <a:pPr lvl="1">
              <a:defRPr/>
            </a:pPr>
            <a:r>
              <a:rPr lang="fi-FI" sz="1600" dirty="0">
                <a:solidFill>
                  <a:prstClr val="black">
                    <a:lumMod val="85000"/>
                    <a:lumOff val="15000"/>
                  </a:prstClr>
                </a:solidFill>
              </a:rPr>
              <a:t>Kotihoidon asiakkaita, jotka odottavat paikkaa tehostettuun palveluasumiseen.</a:t>
            </a:r>
          </a:p>
          <a:p>
            <a:pPr lvl="2">
              <a:defRPr/>
            </a:pPr>
            <a:r>
              <a:rPr lang="fi-FI" sz="1600" i="0" dirty="0">
                <a:solidFill>
                  <a:prstClr val="black">
                    <a:lumMod val="85000"/>
                    <a:lumOff val="15000"/>
                  </a:prstClr>
                </a:solidFill>
              </a:rPr>
              <a:t>kotiutuminen täytyy olla turvallista</a:t>
            </a:r>
          </a:p>
          <a:p>
            <a:pPr lvl="2">
              <a:defRPr/>
            </a:pPr>
            <a:r>
              <a:rPr lang="fi-FI" sz="1600" i="0" dirty="0">
                <a:solidFill>
                  <a:prstClr val="black">
                    <a:lumMod val="85000"/>
                    <a:lumOff val="15000"/>
                  </a:prstClr>
                </a:solidFill>
              </a:rPr>
              <a:t>mielellään jonon etupäästä ja henkilö, joka odottaa mahdollisimman moneen paikkaan, jotta odotus ei veny pitkäksi.</a:t>
            </a:r>
          </a:p>
          <a:p>
            <a:pPr lvl="2">
              <a:defRPr/>
            </a:pPr>
            <a:r>
              <a:rPr lang="fi-FI" sz="1600" i="0" dirty="0">
                <a:solidFill>
                  <a:prstClr val="black">
                    <a:lumMod val="85000"/>
                    <a:lumOff val="15000"/>
                  </a:prstClr>
                </a:solidFill>
              </a:rPr>
              <a:t>mahdollisesti asuu vielä kotona</a:t>
            </a:r>
            <a:endParaRPr lang="fi-FI" sz="1600" i="0" dirty="0"/>
          </a:p>
          <a:p>
            <a:pPr marL="0" indent="0">
              <a:buNone/>
            </a:pPr>
            <a:r>
              <a:rPr lang="fi-FI" sz="1600" b="1" dirty="0"/>
              <a:t>4. Asiakasryhmä</a:t>
            </a:r>
          </a:p>
          <a:p>
            <a:pPr lvl="1"/>
            <a:r>
              <a:rPr lang="fi-FI" sz="1600" dirty="0"/>
              <a:t>Kotisaattohoitopotilaat, jotka tarvitsevat yöllistä apua, esim. vessa-avustukset tai kipupumppuasiat.</a:t>
            </a:r>
          </a:p>
          <a:p>
            <a:pPr lvl="2"/>
            <a:r>
              <a:rPr lang="fi-FI" sz="1600" i="0" dirty="0"/>
              <a:t>Omaiset tiiviisti hoidossa mukana.</a:t>
            </a:r>
          </a:p>
          <a:p>
            <a:pPr lvl="2"/>
            <a:r>
              <a:rPr lang="fi-FI" sz="1600" i="0" dirty="0"/>
              <a:t>Potilaat kotisairaalan asiakkaita.</a:t>
            </a:r>
          </a:p>
          <a:p>
            <a:pPr lvl="2"/>
            <a:r>
              <a:rPr lang="fi-FI" sz="1600" i="0" dirty="0"/>
              <a:t>Osan tarpeista voi hoitaa etäkontakti-palvelulla.</a:t>
            </a:r>
          </a:p>
          <a:p>
            <a:pPr lvl="2"/>
            <a:r>
              <a:rPr lang="fi-FI" sz="1600" i="0" dirty="0"/>
              <a:t>Syöpäyhdistyksen sairaanhoitaja Monica Kolppanen konsulttina tarvittaessa.</a:t>
            </a:r>
          </a:p>
          <a:p>
            <a:pPr marL="361950" lvl="2" indent="0">
              <a:buNone/>
            </a:pPr>
            <a:endParaRPr lang="fi-FI" sz="1600" dirty="0"/>
          </a:p>
          <a:p>
            <a:pPr marL="361950" lvl="2" indent="0">
              <a:buNone/>
            </a:pPr>
            <a:r>
              <a:rPr lang="fi-FI" sz="1600" i="0" dirty="0"/>
              <a:t>Koska </a:t>
            </a:r>
            <a:r>
              <a:rPr lang="fi-FI" sz="1600" i="0" dirty="0" err="1">
                <a:solidFill>
                  <a:schemeClr val="tx1"/>
                </a:solidFill>
              </a:rPr>
              <a:t>yöpartiotoimintaa</a:t>
            </a:r>
            <a:r>
              <a:rPr lang="fi-FI" sz="1600" i="0" dirty="0">
                <a:solidFill>
                  <a:schemeClr val="tx1"/>
                </a:solidFill>
              </a:rPr>
              <a:t> nyt pilotoidaan alkusuunnitelmasta poiketen niin, että yöaikainen hoiva ja hoito järjestetään säännöllisillä suunnitelluilla yövuoroilla, voidaan palvelua tarjotaan edellä mainituille asiakasryhmille. </a:t>
            </a:r>
            <a:r>
              <a:rPr lang="fi-FI" sz="1600" dirty="0">
                <a:solidFill>
                  <a:schemeClr val="tx1"/>
                </a:solidFill>
              </a:rPr>
              <a:t>Pilotin edetessä on mahdollista, että </a:t>
            </a:r>
            <a:r>
              <a:rPr lang="fi-FI" sz="1600" dirty="0" err="1">
                <a:solidFill>
                  <a:schemeClr val="tx1"/>
                </a:solidFill>
              </a:rPr>
              <a:t>yöpartion</a:t>
            </a:r>
            <a:r>
              <a:rPr lang="fi-FI" sz="1600" dirty="0">
                <a:solidFill>
                  <a:schemeClr val="tx1"/>
                </a:solidFill>
              </a:rPr>
              <a:t> asiakasryhmiin tulee muutoksia.</a:t>
            </a:r>
          </a:p>
          <a:p>
            <a:pPr marL="361950" lvl="2" indent="0">
              <a:buNone/>
            </a:pPr>
            <a:r>
              <a:rPr lang="fi-FI" sz="1600" i="0" dirty="0">
                <a:solidFill>
                  <a:schemeClr val="tx1"/>
                </a:solidFill>
              </a:rPr>
              <a:t>Turvapuhelin- ja ovihälytykset menevät edelleen saman käytännön mukaisesti kuin ennenkin. Ne eivät kuulu </a:t>
            </a:r>
            <a:r>
              <a:rPr lang="fi-FI" sz="1600" i="0" dirty="0" err="1">
                <a:solidFill>
                  <a:schemeClr val="tx1"/>
                </a:solidFill>
              </a:rPr>
              <a:t>yöpartiolle</a:t>
            </a:r>
            <a:r>
              <a:rPr lang="fi-FI" sz="1600" i="0" dirty="0">
                <a:solidFill>
                  <a:schemeClr val="tx1"/>
                </a:solidFill>
              </a:rPr>
              <a:t> pilotin aikana. </a:t>
            </a:r>
          </a:p>
          <a:p>
            <a:pPr marL="361950" lvl="2" indent="0">
              <a:buNone/>
            </a:pPr>
            <a:endParaRPr lang="fi-FI" sz="1600" dirty="0"/>
          </a:p>
          <a:p>
            <a:pPr marL="0" indent="0">
              <a:buNone/>
            </a:pPr>
            <a:endParaRPr lang="fi-FI" sz="1600" dirty="0"/>
          </a:p>
          <a:p>
            <a:endParaRPr lang="fi-FI" dirty="0"/>
          </a:p>
        </p:txBody>
      </p:sp>
      <p:sp>
        <p:nvSpPr>
          <p:cNvPr id="4" name="Päivämäärän paikkamerkki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B549DF8-3256-43A3-9CF8-F9C88E76832E}" type="datetime1">
              <a:rPr kumimoji="0" lang="fi-FI" sz="1400" b="0" i="0" u="none" strike="noStrike" kern="1200" cap="none" spc="0" normalizeH="0" baseline="0" noProof="0" smtClean="0">
                <a:ln>
                  <a:noFill/>
                </a:ln>
                <a:solidFill>
                  <a:srgbClr val="00B5E2"/>
                </a:solidFill>
                <a:effectLst/>
                <a:uLnTx/>
                <a:uFillTx/>
                <a:latin typeface="Calibri Light" panose="020F03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5.9.2023</a:t>
            </a:fld>
            <a:endParaRPr kumimoji="0" lang="fi-FI" sz="1400" b="0" i="0" u="none" strike="noStrike" kern="1200" cap="none" spc="0" normalizeH="0" baseline="0" noProof="0" dirty="0">
              <a:ln>
                <a:noFill/>
              </a:ln>
              <a:solidFill>
                <a:srgbClr val="00B5E2"/>
              </a:solidFill>
              <a:effectLst/>
              <a:uLnTx/>
              <a:uFillTx/>
              <a:latin typeface="Calibri Light" panose="020F0302020204030204"/>
              <a:ea typeface="+mn-ea"/>
              <a:cs typeface="+mn-cs"/>
            </a:endParaRPr>
          </a:p>
        </p:txBody>
      </p:sp>
      <p:sp>
        <p:nvSpPr>
          <p:cNvPr id="5" name="Dian numeron paikkamerkki 4"/>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80D50AB-F83C-4E2B-B0AF-3CA1ED4EDFEC}" type="slidenum">
              <a:rPr kumimoji="0" lang="fi-FI" sz="1400" b="1" i="0" u="none" strike="noStrike" kern="1200" cap="none" spc="0" normalizeH="0" baseline="0" noProof="0" smtClean="0">
                <a:ln>
                  <a:noFill/>
                </a:ln>
                <a:effectLst/>
                <a:uLnTx/>
                <a:uFillTx/>
                <a:latin typeface="Calibri Light" panose="020F03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a:t>
            </a:fld>
            <a:endParaRPr kumimoji="0" lang="fi-FI" sz="1400" b="1" i="0" u="none" strike="noStrike" kern="1200" cap="none" spc="0" normalizeH="0" baseline="0" noProof="0" dirty="0">
              <a:ln>
                <a:noFill/>
              </a:ln>
              <a:effectLst/>
              <a:uLnTx/>
              <a:uFillTx/>
              <a:latin typeface="Calibri Light" panose="020F0302020204030204"/>
              <a:ea typeface="+mn-ea"/>
              <a:cs typeface="+mn-cs"/>
            </a:endParaRPr>
          </a:p>
        </p:txBody>
      </p:sp>
      <p:pic>
        <p:nvPicPr>
          <p:cNvPr id="6" name="Sisällön paikkamerkki 3" descr="Kuva, joka sisältää kohteen henkilö, sisä&#10;&#10;Kuvaus luotu automaattisesti">
            <a:extLst>
              <a:ext uri="{FF2B5EF4-FFF2-40B4-BE49-F238E27FC236}">
                <a16:creationId xmlns:a16="http://schemas.microsoft.com/office/drawing/2014/main" id="{74E1D7DD-A920-4539-BF93-898C927EAA9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7288" r="23287"/>
          <a:stretch/>
        </p:blipFill>
        <p:spPr>
          <a:xfrm>
            <a:off x="-16476" y="10"/>
            <a:ext cx="5863823" cy="6857990"/>
          </a:xfrm>
          <a:custGeom>
            <a:avLst/>
            <a:gdLst>
              <a:gd name="connsiteX0" fmla="*/ 0 w 19393999"/>
              <a:gd name="connsiteY0" fmla="*/ 0 h 13715999"/>
              <a:gd name="connsiteX1" fmla="*/ 19393999 w 19393999"/>
              <a:gd name="connsiteY1" fmla="*/ 0 h 13715999"/>
              <a:gd name="connsiteX2" fmla="*/ 13782907 w 19393999"/>
              <a:gd name="connsiteY2" fmla="*/ 13715999 h 13715999"/>
              <a:gd name="connsiteX3" fmla="*/ 0 w 19393999"/>
              <a:gd name="connsiteY3" fmla="*/ 13715999 h 13715999"/>
            </a:gdLst>
            <a:ahLst/>
            <a:cxnLst>
              <a:cxn ang="0">
                <a:pos x="connsiteX0" y="connsiteY0"/>
              </a:cxn>
              <a:cxn ang="0">
                <a:pos x="connsiteX1" y="connsiteY1"/>
              </a:cxn>
              <a:cxn ang="0">
                <a:pos x="connsiteX2" y="connsiteY2"/>
              </a:cxn>
              <a:cxn ang="0">
                <a:pos x="connsiteX3" y="connsiteY3"/>
              </a:cxn>
            </a:cxnLst>
            <a:rect l="l" t="t" r="r" b="b"/>
            <a:pathLst>
              <a:path w="19393999" h="13715999">
                <a:moveTo>
                  <a:pt x="0" y="0"/>
                </a:moveTo>
                <a:lnTo>
                  <a:pt x="19393999" y="0"/>
                </a:lnTo>
                <a:lnTo>
                  <a:pt x="13782907" y="13715999"/>
                </a:lnTo>
                <a:lnTo>
                  <a:pt x="0" y="13715999"/>
                </a:lnTo>
                <a:close/>
              </a:path>
            </a:pathLst>
          </a:custGeom>
          <a:noFill/>
        </p:spPr>
      </p:pic>
      <p:pic>
        <p:nvPicPr>
          <p:cNvPr id="13" name="Kuva 12">
            <a:extLst>
              <a:ext uri="{FF2B5EF4-FFF2-40B4-BE49-F238E27FC236}">
                <a16:creationId xmlns:a16="http://schemas.microsoft.com/office/drawing/2014/main" id="{DA96C1FE-0C15-435F-9719-1A272372D03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6814"/>
          <a:stretch/>
        </p:blipFill>
        <p:spPr>
          <a:xfrm>
            <a:off x="186358" y="5842938"/>
            <a:ext cx="577311" cy="575628"/>
          </a:xfrm>
          <a:prstGeom prst="rect">
            <a:avLst/>
          </a:prstGeom>
        </p:spPr>
      </p:pic>
      <p:pic>
        <p:nvPicPr>
          <p:cNvPr id="14" name="Kuva 13">
            <a:extLst>
              <a:ext uri="{FF2B5EF4-FFF2-40B4-BE49-F238E27FC236}">
                <a16:creationId xmlns:a16="http://schemas.microsoft.com/office/drawing/2014/main" id="{63D3150B-1CBD-4502-8FDF-B7E80E3A9A5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8728" y="5881802"/>
            <a:ext cx="512737" cy="515342"/>
          </a:xfrm>
          <a:prstGeom prst="rect">
            <a:avLst/>
          </a:prstGeom>
        </p:spPr>
      </p:pic>
      <p:sp>
        <p:nvSpPr>
          <p:cNvPr id="16" name="Alatunnisteen paikkamerkki 5">
            <a:extLst>
              <a:ext uri="{FF2B5EF4-FFF2-40B4-BE49-F238E27FC236}">
                <a16:creationId xmlns:a16="http://schemas.microsoft.com/office/drawing/2014/main" id="{85D7BCB3-055E-4044-BBC7-736D652AE852}"/>
              </a:ext>
            </a:extLst>
          </p:cNvPr>
          <p:cNvSpPr txBox="1">
            <a:spLocks/>
          </p:cNvSpPr>
          <p:nvPr/>
        </p:nvSpPr>
        <p:spPr>
          <a:xfrm>
            <a:off x="215064" y="6406362"/>
            <a:ext cx="5029200" cy="228600"/>
          </a:xfrm>
          <a:prstGeom prst="rect">
            <a:avLst/>
          </a:prstGeom>
        </p:spPr>
        <p:txBody>
          <a:bodyPr/>
          <a:lstStyle>
            <a:defPPr>
              <a:defRPr lang="fi-FI"/>
            </a:defPPr>
            <a:lvl1pPr marL="0" algn="l" defTabSz="914400" rtl="0" eaLnBrk="1" latinLnBrk="0" hangingPunct="1">
              <a:defRPr sz="1400" b="1" kern="1200">
                <a:solidFill>
                  <a:schemeClr val="accent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tabLst>
                <a:tab pos="2695575" algn="l"/>
              </a:tabLst>
            </a:pPr>
            <a:r>
              <a:rPr lang="fi-FI" dirty="0">
                <a:solidFill>
                  <a:schemeClr val="bg1"/>
                </a:solidFill>
              </a:rPr>
              <a:t>Keski-Pohjanmaan hyvinvointialue</a:t>
            </a:r>
          </a:p>
        </p:txBody>
      </p:sp>
    </p:spTree>
    <p:extLst>
      <p:ext uri="{BB962C8B-B14F-4D97-AF65-F5344CB8AC3E}">
        <p14:creationId xmlns:p14="http://schemas.microsoft.com/office/powerpoint/2010/main" val="715194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1000"/>
                                        <p:tgtEl>
                                          <p:spTgt spid="3">
                                            <p:txEl>
                                              <p:pRg st="3" end="3"/>
                                            </p:txEl>
                                          </p:spTgt>
                                        </p:tgtEl>
                                      </p:cBhvr>
                                    </p:animEffect>
                                    <p:anim calcmode="lin" valueType="num">
                                      <p:cBhvr>
                                        <p:cTn id="2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1000"/>
                                        <p:tgtEl>
                                          <p:spTgt spid="3">
                                            <p:txEl>
                                              <p:pRg st="4" end="4"/>
                                            </p:txEl>
                                          </p:spTgt>
                                        </p:tgtEl>
                                      </p:cBhvr>
                                    </p:animEffect>
                                    <p:anim calcmode="lin" valueType="num">
                                      <p:cBhvr>
                                        <p:cTn id="2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animEffect transition="in" filter="fade">
                                      <p:cBhvr>
                                        <p:cTn id="34" dur="1000"/>
                                        <p:tgtEl>
                                          <p:spTgt spid="3">
                                            <p:txEl>
                                              <p:pRg st="5" end="5"/>
                                            </p:txEl>
                                          </p:spTgt>
                                        </p:tgtEl>
                                      </p:cBhvr>
                                    </p:animEffect>
                                    <p:anim calcmode="lin" valueType="num">
                                      <p:cBhvr>
                                        <p:cTn id="35"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6" dur="1000" fill="hold"/>
                                        <p:tgtEl>
                                          <p:spTgt spid="3">
                                            <p:txEl>
                                              <p:pRg st="5" end="5"/>
                                            </p:txEl>
                                          </p:spTgt>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animEffect transition="in" filter="fade">
                                      <p:cBhvr>
                                        <p:cTn id="39" dur="1000"/>
                                        <p:tgtEl>
                                          <p:spTgt spid="3">
                                            <p:txEl>
                                              <p:pRg st="6" end="6"/>
                                            </p:txEl>
                                          </p:spTgt>
                                        </p:tgtEl>
                                      </p:cBhvr>
                                    </p:animEffect>
                                    <p:anim calcmode="lin" valueType="num">
                                      <p:cBhvr>
                                        <p:cTn id="4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1" dur="1000" fill="hold"/>
                                        <p:tgtEl>
                                          <p:spTgt spid="3">
                                            <p:txEl>
                                              <p:pRg st="6" end="6"/>
                                            </p:txEl>
                                          </p:spTgt>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3">
                                            <p:txEl>
                                              <p:pRg st="7" end="7"/>
                                            </p:txEl>
                                          </p:spTgt>
                                        </p:tgtEl>
                                        <p:attrNameLst>
                                          <p:attrName>style.visibility</p:attrName>
                                        </p:attrNameLst>
                                      </p:cBhvr>
                                      <p:to>
                                        <p:strVal val="visible"/>
                                      </p:to>
                                    </p:set>
                                    <p:animEffect transition="in" filter="fade">
                                      <p:cBhvr>
                                        <p:cTn id="44" dur="1000"/>
                                        <p:tgtEl>
                                          <p:spTgt spid="3">
                                            <p:txEl>
                                              <p:pRg st="7" end="7"/>
                                            </p:txEl>
                                          </p:spTgt>
                                        </p:tgtEl>
                                      </p:cBhvr>
                                    </p:animEffect>
                                    <p:anim calcmode="lin" valueType="num">
                                      <p:cBhvr>
                                        <p:cTn id="45"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6" dur="1000" fill="hold"/>
                                        <p:tgtEl>
                                          <p:spTgt spid="3">
                                            <p:txEl>
                                              <p:pRg st="7" end="7"/>
                                            </p:txEl>
                                          </p:spTgt>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3">
                                            <p:txEl>
                                              <p:pRg st="8" end="8"/>
                                            </p:txEl>
                                          </p:spTgt>
                                        </p:tgtEl>
                                        <p:attrNameLst>
                                          <p:attrName>style.visibility</p:attrName>
                                        </p:attrNameLst>
                                      </p:cBhvr>
                                      <p:to>
                                        <p:strVal val="visible"/>
                                      </p:to>
                                    </p:set>
                                    <p:animEffect transition="in" filter="fade">
                                      <p:cBhvr>
                                        <p:cTn id="49" dur="1000"/>
                                        <p:tgtEl>
                                          <p:spTgt spid="3">
                                            <p:txEl>
                                              <p:pRg st="8" end="8"/>
                                            </p:txEl>
                                          </p:spTgt>
                                        </p:tgtEl>
                                      </p:cBhvr>
                                    </p:animEffect>
                                    <p:anim calcmode="lin" valueType="num">
                                      <p:cBhvr>
                                        <p:cTn id="50"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8" end="8"/>
                                            </p:txEl>
                                          </p:spTgt>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3">
                                            <p:txEl>
                                              <p:pRg st="9" end="9"/>
                                            </p:txEl>
                                          </p:spTgt>
                                        </p:tgtEl>
                                        <p:attrNameLst>
                                          <p:attrName>style.visibility</p:attrName>
                                        </p:attrNameLst>
                                      </p:cBhvr>
                                      <p:to>
                                        <p:strVal val="visible"/>
                                      </p:to>
                                    </p:set>
                                    <p:animEffect transition="in" filter="fade">
                                      <p:cBhvr>
                                        <p:cTn id="54" dur="1000"/>
                                        <p:tgtEl>
                                          <p:spTgt spid="3">
                                            <p:txEl>
                                              <p:pRg st="9" end="9"/>
                                            </p:txEl>
                                          </p:spTgt>
                                        </p:tgtEl>
                                      </p:cBhvr>
                                    </p:animEffect>
                                    <p:anim calcmode="lin" valueType="num">
                                      <p:cBhvr>
                                        <p:cTn id="55"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56" dur="1000" fill="hold"/>
                                        <p:tgtEl>
                                          <p:spTgt spid="3">
                                            <p:txEl>
                                              <p:pRg st="9" end="9"/>
                                            </p:txEl>
                                          </p:spTgt>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3">
                                            <p:txEl>
                                              <p:pRg st="10" end="10"/>
                                            </p:txEl>
                                          </p:spTgt>
                                        </p:tgtEl>
                                        <p:attrNameLst>
                                          <p:attrName>style.visibility</p:attrName>
                                        </p:attrNameLst>
                                      </p:cBhvr>
                                      <p:to>
                                        <p:strVal val="visible"/>
                                      </p:to>
                                    </p:set>
                                    <p:animEffect transition="in" filter="fade">
                                      <p:cBhvr>
                                        <p:cTn id="59" dur="1000"/>
                                        <p:tgtEl>
                                          <p:spTgt spid="3">
                                            <p:txEl>
                                              <p:pRg st="10" end="10"/>
                                            </p:txEl>
                                          </p:spTgt>
                                        </p:tgtEl>
                                      </p:cBhvr>
                                    </p:animEffect>
                                    <p:anim calcmode="lin" valueType="num">
                                      <p:cBhvr>
                                        <p:cTn id="60"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61" dur="1000" fill="hold"/>
                                        <p:tgtEl>
                                          <p:spTgt spid="3">
                                            <p:txEl>
                                              <p:pRg st="10" end="10"/>
                                            </p:txEl>
                                          </p:spTgt>
                                        </p:tgtEl>
                                        <p:attrNameLst>
                                          <p:attrName>ppt_y</p:attrName>
                                        </p:attrNameLst>
                                      </p:cBhvr>
                                      <p:tavLst>
                                        <p:tav tm="0">
                                          <p:val>
                                            <p:strVal val="#ppt_y+.1"/>
                                          </p:val>
                                        </p:tav>
                                        <p:tav tm="100000">
                                          <p:val>
                                            <p:strVal val="#ppt_y"/>
                                          </p:val>
                                        </p:tav>
                                      </p:tavLst>
                                    </p:anim>
                                  </p:childTnLst>
                                </p:cTn>
                              </p:par>
                              <p:par>
                                <p:cTn id="62" presetID="42" presetClass="entr" presetSubtype="0" fill="hold" grpId="0" nodeType="withEffect">
                                  <p:stCondLst>
                                    <p:cond delay="0"/>
                                  </p:stCondLst>
                                  <p:childTnLst>
                                    <p:set>
                                      <p:cBhvr>
                                        <p:cTn id="63" dur="1" fill="hold">
                                          <p:stCondLst>
                                            <p:cond delay="0"/>
                                          </p:stCondLst>
                                        </p:cTn>
                                        <p:tgtEl>
                                          <p:spTgt spid="3">
                                            <p:txEl>
                                              <p:pRg st="12" end="12"/>
                                            </p:txEl>
                                          </p:spTgt>
                                        </p:tgtEl>
                                        <p:attrNameLst>
                                          <p:attrName>style.visibility</p:attrName>
                                        </p:attrNameLst>
                                      </p:cBhvr>
                                      <p:to>
                                        <p:strVal val="visible"/>
                                      </p:to>
                                    </p:set>
                                    <p:animEffect transition="in" filter="fade">
                                      <p:cBhvr>
                                        <p:cTn id="64" dur="1000"/>
                                        <p:tgtEl>
                                          <p:spTgt spid="3">
                                            <p:txEl>
                                              <p:pRg st="12" end="12"/>
                                            </p:txEl>
                                          </p:spTgt>
                                        </p:tgtEl>
                                      </p:cBhvr>
                                    </p:animEffect>
                                    <p:anim calcmode="lin" valueType="num">
                                      <p:cBhvr>
                                        <p:cTn id="65" dur="1000" fill="hold"/>
                                        <p:tgtEl>
                                          <p:spTgt spid="3">
                                            <p:txEl>
                                              <p:pRg st="12" end="12"/>
                                            </p:txEl>
                                          </p:spTgt>
                                        </p:tgtEl>
                                        <p:attrNameLst>
                                          <p:attrName>ppt_x</p:attrName>
                                        </p:attrNameLst>
                                      </p:cBhvr>
                                      <p:tavLst>
                                        <p:tav tm="0">
                                          <p:val>
                                            <p:strVal val="#ppt_x"/>
                                          </p:val>
                                        </p:tav>
                                        <p:tav tm="100000">
                                          <p:val>
                                            <p:strVal val="#ppt_x"/>
                                          </p:val>
                                        </p:tav>
                                      </p:tavLst>
                                    </p:anim>
                                    <p:anim calcmode="lin" valueType="num">
                                      <p:cBhvr>
                                        <p:cTn id="66" dur="1000" fill="hold"/>
                                        <p:tgtEl>
                                          <p:spTgt spid="3">
                                            <p:txEl>
                                              <p:pRg st="12" end="12"/>
                                            </p:txEl>
                                          </p:spTgt>
                                        </p:tgtEl>
                                        <p:attrNameLst>
                                          <p:attrName>ppt_y</p:attrName>
                                        </p:attrNameLst>
                                      </p:cBhvr>
                                      <p:tavLst>
                                        <p:tav tm="0">
                                          <p:val>
                                            <p:strVal val="#ppt_y+.1"/>
                                          </p:val>
                                        </p:tav>
                                        <p:tav tm="100000">
                                          <p:val>
                                            <p:strVal val="#ppt_y"/>
                                          </p:val>
                                        </p:tav>
                                      </p:tavLst>
                                    </p:anim>
                                  </p:childTnLst>
                                </p:cTn>
                              </p:par>
                              <p:par>
                                <p:cTn id="67" presetID="42" presetClass="entr" presetSubtype="0" fill="hold" grpId="0" nodeType="withEffect">
                                  <p:stCondLst>
                                    <p:cond delay="0"/>
                                  </p:stCondLst>
                                  <p:childTnLst>
                                    <p:set>
                                      <p:cBhvr>
                                        <p:cTn id="68" dur="1" fill="hold">
                                          <p:stCondLst>
                                            <p:cond delay="0"/>
                                          </p:stCondLst>
                                        </p:cTn>
                                        <p:tgtEl>
                                          <p:spTgt spid="3">
                                            <p:txEl>
                                              <p:pRg st="13" end="13"/>
                                            </p:txEl>
                                          </p:spTgt>
                                        </p:tgtEl>
                                        <p:attrNameLst>
                                          <p:attrName>style.visibility</p:attrName>
                                        </p:attrNameLst>
                                      </p:cBhvr>
                                      <p:to>
                                        <p:strVal val="visible"/>
                                      </p:to>
                                    </p:set>
                                    <p:animEffect transition="in" filter="fade">
                                      <p:cBhvr>
                                        <p:cTn id="69" dur="1000"/>
                                        <p:tgtEl>
                                          <p:spTgt spid="3">
                                            <p:txEl>
                                              <p:pRg st="13" end="13"/>
                                            </p:txEl>
                                          </p:spTgt>
                                        </p:tgtEl>
                                      </p:cBhvr>
                                    </p:animEffect>
                                    <p:anim calcmode="lin" valueType="num">
                                      <p:cBhvr>
                                        <p:cTn id="70" dur="1000" fill="hold"/>
                                        <p:tgtEl>
                                          <p:spTgt spid="3">
                                            <p:txEl>
                                              <p:pRg st="13" end="13"/>
                                            </p:txEl>
                                          </p:spTgt>
                                        </p:tgtEl>
                                        <p:attrNameLst>
                                          <p:attrName>ppt_x</p:attrName>
                                        </p:attrNameLst>
                                      </p:cBhvr>
                                      <p:tavLst>
                                        <p:tav tm="0">
                                          <p:val>
                                            <p:strVal val="#ppt_x"/>
                                          </p:val>
                                        </p:tav>
                                        <p:tav tm="100000">
                                          <p:val>
                                            <p:strVal val="#ppt_x"/>
                                          </p:val>
                                        </p:tav>
                                      </p:tavLst>
                                    </p:anim>
                                    <p:anim calcmode="lin" valueType="num">
                                      <p:cBhvr>
                                        <p:cTn id="71" dur="1000" fill="hold"/>
                                        <p:tgtEl>
                                          <p:spTgt spid="3">
                                            <p:txEl>
                                              <p:pRg st="13" end="1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uvan paikkamerkki 1">
            <a:extLst>
              <a:ext uri="{FF2B5EF4-FFF2-40B4-BE49-F238E27FC236}">
                <a16:creationId xmlns:a16="http://schemas.microsoft.com/office/drawing/2014/main" id="{364B709C-D675-4D1F-8B8A-1A759761EF73}"/>
              </a:ext>
            </a:extLst>
          </p:cNvPr>
          <p:cNvPicPr>
            <a:picLocks noGrp="1" noChangeAspect="1"/>
          </p:cNvPicPr>
          <p:nvPr>
            <p:ph type="pic" sz="quarter" idx="23"/>
          </p:nvPr>
        </p:nvPicPr>
        <p:blipFill>
          <a:blip r:embed="rId2"/>
          <a:srcRect l="15" r="15"/>
          <a:stretch>
            <a:fillRect/>
          </a:stretch>
        </p:blipFill>
        <p:spPr>
          <a:prstGeom prst="rect">
            <a:avLst/>
          </a:prstGeom>
        </p:spPr>
      </p:pic>
      <p:sp>
        <p:nvSpPr>
          <p:cNvPr id="6" name="Otsikko 5"/>
          <p:cNvSpPr>
            <a:spLocks noGrp="1"/>
          </p:cNvSpPr>
          <p:nvPr>
            <p:ph type="title"/>
          </p:nvPr>
        </p:nvSpPr>
        <p:spPr>
          <a:xfrm>
            <a:off x="5847347" y="210095"/>
            <a:ext cx="5928084" cy="1769707"/>
          </a:xfrm>
        </p:spPr>
        <p:txBody>
          <a:bodyPr/>
          <a:lstStyle/>
          <a:p>
            <a:r>
              <a:rPr lang="fi-FI" sz="4400" dirty="0"/>
              <a:t>Jokilaaksojen </a:t>
            </a:r>
            <a:r>
              <a:rPr lang="fi-FI" sz="4400" dirty="0" err="1"/>
              <a:t>yöpartiotoiminnan</a:t>
            </a:r>
            <a:r>
              <a:rPr lang="fi-FI" sz="4400" dirty="0"/>
              <a:t> käytännön järjestelyt</a:t>
            </a:r>
          </a:p>
        </p:txBody>
      </p:sp>
      <p:sp>
        <p:nvSpPr>
          <p:cNvPr id="7" name="Sisällön paikkamerkki 6"/>
          <p:cNvSpPr>
            <a:spLocks noGrp="1"/>
          </p:cNvSpPr>
          <p:nvPr>
            <p:ph idx="1"/>
          </p:nvPr>
        </p:nvSpPr>
        <p:spPr>
          <a:xfrm>
            <a:off x="5847347" y="2189456"/>
            <a:ext cx="6188334" cy="4337108"/>
          </a:xfrm>
        </p:spPr>
        <p:txBody>
          <a:bodyPr/>
          <a:lstStyle/>
          <a:p>
            <a:r>
              <a:rPr lang="fi-FI" sz="1700" dirty="0" err="1"/>
              <a:t>Yöpartioyksikkö</a:t>
            </a:r>
            <a:r>
              <a:rPr lang="fi-FI" sz="1700" dirty="0"/>
              <a:t> perustettiin kotihoidon alaisuuteen.</a:t>
            </a:r>
          </a:p>
          <a:p>
            <a:r>
              <a:rPr lang="fi-FI" sz="1700" dirty="0"/>
              <a:t>Kotihoidon vastaava sairaanhoitaja hoitaa käytännön järjestelyt ja vastaanottaa potilaat ym.   -&gt; prosessikaavio tästä tehty. (Tämä voi vielä muuttua pilotin jälkeen)</a:t>
            </a:r>
          </a:p>
          <a:p>
            <a:r>
              <a:rPr lang="fi-FI" sz="1700" dirty="0" err="1"/>
              <a:t>Yöpartioyksikköön</a:t>
            </a:r>
            <a:r>
              <a:rPr lang="fi-FI" sz="1700" dirty="0"/>
              <a:t> valittu kaksi vakituista lähihoitajaa ja ns. ylijäävät yövuorot paikataan varallaololla pilotin aikana.</a:t>
            </a:r>
          </a:p>
          <a:p>
            <a:r>
              <a:rPr lang="fi-FI" sz="1700" dirty="0"/>
              <a:t>Varallaolojärjestelyt vaatineet </a:t>
            </a:r>
            <a:r>
              <a:rPr lang="fi-FI" sz="1700" dirty="0" err="1"/>
              <a:t>yt</a:t>
            </a:r>
            <a:r>
              <a:rPr lang="fi-FI" sz="1700" dirty="0"/>
              <a:t>-neuvottelut. Varallaolosopimus tehty paikallisena sopimuksena, järjestöt ja henkilöstöhallinto allekirjoittivat sopimuksen. Lisäksi esihenkilö ja työntekijä tekevät suullisen sopimuksen. Sopimus on voimassa pilotin ajan eli 6kk. </a:t>
            </a:r>
          </a:p>
          <a:p>
            <a:r>
              <a:rPr lang="fi-FI" sz="1700" dirty="0"/>
              <a:t>Käytännön toimintaohjeet, riskien kartoitus ja turvallisuusohjeistukset tehty. Varusteet hankittu ja perehdytysohjelma luotu ja toteutettu. </a:t>
            </a:r>
          </a:p>
          <a:p>
            <a:r>
              <a:rPr lang="fi-FI" sz="1700" dirty="0" err="1"/>
              <a:t>Yöpartiolainen</a:t>
            </a:r>
            <a:r>
              <a:rPr lang="fi-FI" sz="1700" dirty="0"/>
              <a:t> on alueen 24/7 yksikössä, jos ei asiakaskäyntejä</a:t>
            </a:r>
            <a:r>
              <a:rPr lang="fi-FI" sz="1800" dirty="0"/>
              <a:t>.</a:t>
            </a:r>
          </a:p>
        </p:txBody>
      </p:sp>
      <p:sp>
        <p:nvSpPr>
          <p:cNvPr id="4" name="Päivämäärän paikkamerkki 3"/>
          <p:cNvSpPr>
            <a:spLocks noGrp="1"/>
          </p:cNvSpPr>
          <p:nvPr>
            <p:ph type="dt" sz="half" idx="10"/>
          </p:nvPr>
        </p:nvSpPr>
        <p:spPr/>
        <p:txBody>
          <a:bodyPr/>
          <a:lstStyle/>
          <a:p>
            <a:fld id="{0B549DF8-3256-43A3-9CF8-F9C88E76832E}" type="datetime1">
              <a:rPr lang="fi-FI" smtClean="0"/>
              <a:pPr/>
              <a:t>5.9.2023</a:t>
            </a:fld>
            <a:endParaRPr lang="fi-FI" dirty="0"/>
          </a:p>
        </p:txBody>
      </p:sp>
      <p:sp>
        <p:nvSpPr>
          <p:cNvPr id="5" name="Dian numeron paikkamerkki 4"/>
          <p:cNvSpPr>
            <a:spLocks noGrp="1"/>
          </p:cNvSpPr>
          <p:nvPr>
            <p:ph type="sldNum" sz="quarter" idx="12"/>
          </p:nvPr>
        </p:nvSpPr>
        <p:spPr/>
        <p:txBody>
          <a:bodyPr/>
          <a:lstStyle/>
          <a:p>
            <a:fld id="{680D50AB-F83C-4E2B-B0AF-3CA1ED4EDFEC}" type="slidenum">
              <a:rPr lang="fi-FI" smtClean="0"/>
              <a:pPr/>
              <a:t>13</a:t>
            </a:fld>
            <a:endParaRPr lang="fi-FI" dirty="0"/>
          </a:p>
        </p:txBody>
      </p:sp>
      <p:pic>
        <p:nvPicPr>
          <p:cNvPr id="8" name="Kuva 7">
            <a:extLst>
              <a:ext uri="{FF2B5EF4-FFF2-40B4-BE49-F238E27FC236}">
                <a16:creationId xmlns:a16="http://schemas.microsoft.com/office/drawing/2014/main" id="{1EF09CB9-41AA-4D71-BAD9-4D076F8EE47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6814"/>
          <a:stretch/>
        </p:blipFill>
        <p:spPr>
          <a:xfrm>
            <a:off x="186358" y="5842938"/>
            <a:ext cx="577311" cy="575628"/>
          </a:xfrm>
          <a:prstGeom prst="rect">
            <a:avLst/>
          </a:prstGeom>
        </p:spPr>
      </p:pic>
      <p:pic>
        <p:nvPicPr>
          <p:cNvPr id="9" name="Kuva 8">
            <a:extLst>
              <a:ext uri="{FF2B5EF4-FFF2-40B4-BE49-F238E27FC236}">
                <a16:creationId xmlns:a16="http://schemas.microsoft.com/office/drawing/2014/main" id="{F9976638-61C8-4ED6-A4E0-C45CD3EF545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8728" y="5881802"/>
            <a:ext cx="512737" cy="515342"/>
          </a:xfrm>
          <a:prstGeom prst="rect">
            <a:avLst/>
          </a:prstGeom>
        </p:spPr>
      </p:pic>
      <p:sp>
        <p:nvSpPr>
          <p:cNvPr id="10" name="Alatunnisteen paikkamerkki 5">
            <a:extLst>
              <a:ext uri="{FF2B5EF4-FFF2-40B4-BE49-F238E27FC236}">
                <a16:creationId xmlns:a16="http://schemas.microsoft.com/office/drawing/2014/main" id="{B1936C40-BE6E-4B5D-9F00-FD50ED0E94F1}"/>
              </a:ext>
            </a:extLst>
          </p:cNvPr>
          <p:cNvSpPr txBox="1">
            <a:spLocks/>
          </p:cNvSpPr>
          <p:nvPr/>
        </p:nvSpPr>
        <p:spPr>
          <a:xfrm>
            <a:off x="215064" y="6406362"/>
            <a:ext cx="5029200" cy="228600"/>
          </a:xfrm>
          <a:prstGeom prst="rect">
            <a:avLst/>
          </a:prstGeom>
        </p:spPr>
        <p:txBody>
          <a:bodyPr/>
          <a:lstStyle>
            <a:defPPr>
              <a:defRPr lang="fi-FI"/>
            </a:defPPr>
            <a:lvl1pPr marL="0" algn="l" defTabSz="914400" rtl="0" eaLnBrk="1" latinLnBrk="0" hangingPunct="1">
              <a:defRPr sz="1400" b="1" kern="1200">
                <a:solidFill>
                  <a:schemeClr val="accent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tabLst>
                <a:tab pos="2695575" algn="l"/>
              </a:tabLst>
            </a:pPr>
            <a:r>
              <a:rPr lang="fi-FI" dirty="0">
                <a:solidFill>
                  <a:schemeClr val="bg1"/>
                </a:solidFill>
              </a:rPr>
              <a:t>Keski-Pohjanmaan hyvinvointialue</a:t>
            </a:r>
          </a:p>
        </p:txBody>
      </p:sp>
    </p:spTree>
    <p:extLst>
      <p:ext uri="{BB962C8B-B14F-4D97-AF65-F5344CB8AC3E}">
        <p14:creationId xmlns:p14="http://schemas.microsoft.com/office/powerpoint/2010/main" val="11463860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tsikko 7">
            <a:extLst>
              <a:ext uri="{FF2B5EF4-FFF2-40B4-BE49-F238E27FC236}">
                <a16:creationId xmlns:a16="http://schemas.microsoft.com/office/drawing/2014/main" id="{9FBFC0A1-BB94-410D-B82D-919A0BC4381B}"/>
              </a:ext>
            </a:extLst>
          </p:cNvPr>
          <p:cNvSpPr>
            <a:spLocks noGrp="1"/>
          </p:cNvSpPr>
          <p:nvPr>
            <p:ph type="ctrTitle"/>
          </p:nvPr>
        </p:nvSpPr>
        <p:spPr>
          <a:xfrm>
            <a:off x="544781" y="1382700"/>
            <a:ext cx="10782300" cy="3352800"/>
          </a:xfrm>
        </p:spPr>
        <p:txBody>
          <a:bodyPr/>
          <a:lstStyle/>
          <a:p>
            <a:r>
              <a:rPr lang="fi-FI" dirty="0"/>
              <a:t>Lestijokilaakson </a:t>
            </a:r>
            <a:r>
              <a:rPr lang="fi-FI" dirty="0" err="1"/>
              <a:t>yöpartiopilotti</a:t>
            </a:r>
            <a:endParaRPr lang="fi-FI" dirty="0"/>
          </a:p>
        </p:txBody>
      </p:sp>
      <p:sp>
        <p:nvSpPr>
          <p:cNvPr id="9" name="Alaotsikko 8">
            <a:extLst>
              <a:ext uri="{FF2B5EF4-FFF2-40B4-BE49-F238E27FC236}">
                <a16:creationId xmlns:a16="http://schemas.microsoft.com/office/drawing/2014/main" id="{B8200E09-B328-49F7-8EAE-D37551DCBDD4}"/>
              </a:ext>
            </a:extLst>
          </p:cNvPr>
          <p:cNvSpPr>
            <a:spLocks noGrp="1"/>
          </p:cNvSpPr>
          <p:nvPr>
            <p:ph type="subTitle" idx="1"/>
          </p:nvPr>
        </p:nvSpPr>
        <p:spPr>
          <a:xfrm>
            <a:off x="1793146" y="5089216"/>
            <a:ext cx="9228201" cy="1080519"/>
          </a:xfrm>
        </p:spPr>
        <p:txBody>
          <a:bodyPr>
            <a:normAutofit/>
          </a:bodyPr>
          <a:lstStyle/>
          <a:p>
            <a:r>
              <a:rPr lang="fi-FI" dirty="0"/>
              <a:t>5.9.2022-28.2.2023</a:t>
            </a:r>
          </a:p>
        </p:txBody>
      </p:sp>
      <p:sp>
        <p:nvSpPr>
          <p:cNvPr id="4" name="Päivämäärän paikkamerkki 3">
            <a:extLst>
              <a:ext uri="{FF2B5EF4-FFF2-40B4-BE49-F238E27FC236}">
                <a16:creationId xmlns:a16="http://schemas.microsoft.com/office/drawing/2014/main" id="{1D85A013-B818-465F-9981-10A2C116FE5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C46415-5B70-4242-A3AA-2A5748AD063C}" type="datetime1">
              <a:rPr kumimoji="0" lang="fi-FI" sz="1400" b="0" i="0" u="none" strike="noStrike" kern="1200" cap="none" spc="0" normalizeH="0" baseline="0" noProof="0" smtClean="0">
                <a:ln>
                  <a:noFill/>
                </a:ln>
                <a:solidFill>
                  <a:prstClr val="white"/>
                </a:solidFill>
                <a:effectLst/>
                <a:uLnTx/>
                <a:uFillTx/>
                <a:latin typeface="Calibri Light" panose="020F03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5.9.2023</a:t>
            </a:fld>
            <a:endParaRPr kumimoji="0" lang="fi-FI" sz="1400" b="0"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sp>
        <p:nvSpPr>
          <p:cNvPr id="5" name="Alatunnisteen paikkamerkki 4">
            <a:extLst>
              <a:ext uri="{FF2B5EF4-FFF2-40B4-BE49-F238E27FC236}">
                <a16:creationId xmlns:a16="http://schemas.microsoft.com/office/drawing/2014/main" id="{F89FA5E4-7285-4C7A-ACF8-56441DA92502}"/>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a:ln>
                  <a:noFill/>
                </a:ln>
                <a:solidFill>
                  <a:prstClr val="white"/>
                </a:solidFill>
                <a:effectLst/>
                <a:uLnTx/>
                <a:uFillTx/>
                <a:latin typeface="Calibri Light" panose="020F0302020204030204"/>
                <a:ea typeface="+mn-ea"/>
                <a:cs typeface="+mn-cs"/>
              </a:rPr>
              <a:t>Keski-Pohjanmaan hyvinvointialue</a:t>
            </a:r>
            <a:endParaRPr kumimoji="0" lang="fi-FI" sz="1400" b="1"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sp>
        <p:nvSpPr>
          <p:cNvPr id="7" name="Dian numeron paikkamerkki 6">
            <a:extLst>
              <a:ext uri="{FF2B5EF4-FFF2-40B4-BE49-F238E27FC236}">
                <a16:creationId xmlns:a16="http://schemas.microsoft.com/office/drawing/2014/main" id="{10F022EB-EDDF-47F5-A2C1-6072DA0EB4DC}"/>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80D50AB-F83C-4E2B-B0AF-3CA1ED4EDFEC}" type="slidenum">
              <a:rPr kumimoji="0" lang="fi-FI" sz="1400" b="1" i="0" u="none" strike="noStrike" kern="1200" cap="none" spc="0" normalizeH="0" baseline="0" noProof="0" smtClean="0">
                <a:ln>
                  <a:noFill/>
                </a:ln>
                <a:solidFill>
                  <a:prstClr val="white"/>
                </a:solidFill>
                <a:effectLst/>
                <a:uLnTx/>
                <a:uFillTx/>
                <a:latin typeface="Calibri Light" panose="020F03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a:t>
            </a:fld>
            <a:endParaRPr kumimoji="0" lang="fi-FI" sz="1400" b="1"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spTree>
    <p:extLst>
      <p:ext uri="{BB962C8B-B14F-4D97-AF65-F5344CB8AC3E}">
        <p14:creationId xmlns:p14="http://schemas.microsoft.com/office/powerpoint/2010/main" val="5481506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Kuva 9" descr="Sellaisten verkkojen esityksen kuvaus, jossa on sauva kuva otsikko.">
            <a:extLst>
              <a:ext uri="{FF2B5EF4-FFF2-40B4-BE49-F238E27FC236}">
                <a16:creationId xmlns:a16="http://schemas.microsoft.com/office/drawing/2014/main" id="{E1A7BD44-9E5C-437D-AF1F-4A5EC623143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3107" r="10033"/>
          <a:stretch/>
        </p:blipFill>
        <p:spPr>
          <a:xfrm>
            <a:off x="-16476" y="10"/>
            <a:ext cx="5863823" cy="6857990"/>
          </a:xfrm>
          <a:custGeom>
            <a:avLst/>
            <a:gdLst>
              <a:gd name="connsiteX0" fmla="*/ 0 w 19393999"/>
              <a:gd name="connsiteY0" fmla="*/ 0 h 13715999"/>
              <a:gd name="connsiteX1" fmla="*/ 19393999 w 19393999"/>
              <a:gd name="connsiteY1" fmla="*/ 0 h 13715999"/>
              <a:gd name="connsiteX2" fmla="*/ 13782907 w 19393999"/>
              <a:gd name="connsiteY2" fmla="*/ 13715999 h 13715999"/>
              <a:gd name="connsiteX3" fmla="*/ 0 w 19393999"/>
              <a:gd name="connsiteY3" fmla="*/ 13715999 h 13715999"/>
            </a:gdLst>
            <a:ahLst/>
            <a:cxnLst>
              <a:cxn ang="0">
                <a:pos x="connsiteX0" y="connsiteY0"/>
              </a:cxn>
              <a:cxn ang="0">
                <a:pos x="connsiteX1" y="connsiteY1"/>
              </a:cxn>
              <a:cxn ang="0">
                <a:pos x="connsiteX2" y="connsiteY2"/>
              </a:cxn>
              <a:cxn ang="0">
                <a:pos x="connsiteX3" y="connsiteY3"/>
              </a:cxn>
            </a:cxnLst>
            <a:rect l="l" t="t" r="r" b="b"/>
            <a:pathLst>
              <a:path w="19393999" h="13715999">
                <a:moveTo>
                  <a:pt x="0" y="0"/>
                </a:moveTo>
                <a:lnTo>
                  <a:pt x="19393999" y="0"/>
                </a:lnTo>
                <a:lnTo>
                  <a:pt x="13782907" y="13715999"/>
                </a:lnTo>
                <a:lnTo>
                  <a:pt x="0" y="13715999"/>
                </a:lnTo>
                <a:close/>
              </a:path>
            </a:pathLst>
          </a:custGeom>
          <a:noFill/>
          <a:effectLst/>
        </p:spPr>
      </p:pic>
      <p:sp>
        <p:nvSpPr>
          <p:cNvPr id="7" name="Otsikko 6"/>
          <p:cNvSpPr>
            <a:spLocks noGrp="1"/>
          </p:cNvSpPr>
          <p:nvPr>
            <p:ph type="title"/>
          </p:nvPr>
        </p:nvSpPr>
        <p:spPr>
          <a:xfrm>
            <a:off x="5847347" y="210095"/>
            <a:ext cx="5928084" cy="1226855"/>
          </a:xfrm>
        </p:spPr>
        <p:txBody>
          <a:bodyPr>
            <a:normAutofit/>
          </a:bodyPr>
          <a:lstStyle/>
          <a:p>
            <a:r>
              <a:rPr lang="fi-FI" sz="4200"/>
              <a:t>Toimintamallin käyttöönotto</a:t>
            </a:r>
          </a:p>
        </p:txBody>
      </p:sp>
      <p:sp>
        <p:nvSpPr>
          <p:cNvPr id="8" name="Sisällön paikkamerkki 7"/>
          <p:cNvSpPr>
            <a:spLocks noGrp="1"/>
          </p:cNvSpPr>
          <p:nvPr>
            <p:ph idx="1"/>
          </p:nvPr>
        </p:nvSpPr>
        <p:spPr>
          <a:xfrm>
            <a:off x="5717222" y="1579200"/>
            <a:ext cx="6188334" cy="4259538"/>
          </a:xfrm>
        </p:spPr>
        <p:txBody>
          <a:bodyPr>
            <a:normAutofit fontScale="92500" lnSpcReduction="10000"/>
          </a:bodyPr>
          <a:lstStyle/>
          <a:p>
            <a:r>
              <a:rPr lang="fi-FI" dirty="0" err="1"/>
              <a:t>Yöpartiopilotti</a:t>
            </a:r>
            <a:r>
              <a:rPr lang="fi-FI" dirty="0"/>
              <a:t> Lestijokilaaksossa alkoi 5.9.22</a:t>
            </a:r>
          </a:p>
          <a:p>
            <a:r>
              <a:rPr lang="fi-FI" dirty="0"/>
              <a:t>Pilotin aloitus viivästyi työtaistelutilanteen, henkilöstön lomien sekä varallaolosopimuksen neuvotteluiden pitkittymisen vuoksi. </a:t>
            </a:r>
          </a:p>
          <a:p>
            <a:r>
              <a:rPr lang="fi-FI" dirty="0"/>
              <a:t>Ennen pilotin alkamista pidettiin perehdytys </a:t>
            </a:r>
            <a:r>
              <a:rPr lang="fi-FI" dirty="0" err="1"/>
              <a:t>yöpartiolaisille</a:t>
            </a:r>
            <a:r>
              <a:rPr lang="fi-FI" dirty="0"/>
              <a:t> ja varallaolosta kiinnostuneille. Lisäksi osastojen ja tehostetun palveluasumisen yksiköitä informointiin toiminnan alkamisesta, jotta potilasvirtaa saataisiin palveluun.</a:t>
            </a:r>
          </a:p>
          <a:p>
            <a:r>
              <a:rPr lang="fi-FI" dirty="0"/>
              <a:t>Lokakuun lopulla 27.10. pilotti jouduttiin tauottamaan henkilöstöhaasteiden vuoksi. Uutta henkilöstöä on haettu ja valinta tehty. Pilotti voidaan näiltä näkymin käynnistää uudelleen joulukuun aikana.</a:t>
            </a:r>
          </a:p>
          <a:p>
            <a:endParaRPr lang="fi-FI" dirty="0"/>
          </a:p>
        </p:txBody>
      </p:sp>
      <p:sp>
        <p:nvSpPr>
          <p:cNvPr id="5" name="Päivämäärän paikkamerkki 4"/>
          <p:cNvSpPr>
            <a:spLocks noGrp="1"/>
          </p:cNvSpPr>
          <p:nvPr>
            <p:ph type="dt" sz="half" idx="10"/>
          </p:nvPr>
        </p:nvSpPr>
        <p:spPr>
          <a:xfrm>
            <a:off x="685800" y="6412447"/>
            <a:ext cx="1215189" cy="228235"/>
          </a:xfrm>
        </p:spPr>
        <p:txBody>
          <a:bodyPr>
            <a:normAutofit/>
          </a:bodyPr>
          <a:lstStyle/>
          <a:p>
            <a:pPr>
              <a:lnSpc>
                <a:spcPct val="90000"/>
              </a:lnSpc>
              <a:spcAft>
                <a:spcPts val="600"/>
              </a:spcAft>
            </a:pPr>
            <a:fld id="{0B549DF8-3256-43A3-9CF8-F9C88E76832E}" type="datetime1">
              <a:rPr lang="fi-FI" sz="900" smtClean="0"/>
              <a:pPr>
                <a:lnSpc>
                  <a:spcPct val="90000"/>
                </a:lnSpc>
                <a:spcAft>
                  <a:spcPts val="600"/>
                </a:spcAft>
              </a:pPr>
              <a:t>5.9.2023</a:t>
            </a:fld>
            <a:endParaRPr lang="fi-FI" sz="900"/>
          </a:p>
        </p:txBody>
      </p:sp>
      <p:sp>
        <p:nvSpPr>
          <p:cNvPr id="6" name="Dian numeron paikkamerkki 5"/>
          <p:cNvSpPr>
            <a:spLocks noGrp="1"/>
          </p:cNvSpPr>
          <p:nvPr>
            <p:ph type="sldNum" sz="quarter" idx="12"/>
          </p:nvPr>
        </p:nvSpPr>
        <p:spPr>
          <a:xfrm>
            <a:off x="11775431" y="6412447"/>
            <a:ext cx="416569" cy="256550"/>
          </a:xfrm>
        </p:spPr>
        <p:txBody>
          <a:bodyPr>
            <a:normAutofit/>
          </a:bodyPr>
          <a:lstStyle/>
          <a:p>
            <a:pPr>
              <a:lnSpc>
                <a:spcPct val="90000"/>
              </a:lnSpc>
              <a:spcAft>
                <a:spcPts val="600"/>
              </a:spcAft>
            </a:pPr>
            <a:fld id="{680D50AB-F83C-4E2B-B0AF-3CA1ED4EDFEC}" type="slidenum">
              <a:rPr lang="fi-FI" sz="1200" smtClean="0"/>
              <a:pPr>
                <a:lnSpc>
                  <a:spcPct val="90000"/>
                </a:lnSpc>
                <a:spcAft>
                  <a:spcPts val="600"/>
                </a:spcAft>
              </a:pPr>
              <a:t>15</a:t>
            </a:fld>
            <a:endParaRPr lang="fi-FI" sz="1200"/>
          </a:p>
        </p:txBody>
      </p:sp>
      <p:pic>
        <p:nvPicPr>
          <p:cNvPr id="9" name="Kuva 8">
            <a:extLst>
              <a:ext uri="{FF2B5EF4-FFF2-40B4-BE49-F238E27FC236}">
                <a16:creationId xmlns:a16="http://schemas.microsoft.com/office/drawing/2014/main" id="{7F0CE417-7596-4DCF-A2F8-6980EFE6472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6814"/>
          <a:stretch/>
        </p:blipFill>
        <p:spPr>
          <a:xfrm>
            <a:off x="186358" y="5842938"/>
            <a:ext cx="577311" cy="575628"/>
          </a:xfrm>
          <a:prstGeom prst="rect">
            <a:avLst/>
          </a:prstGeom>
        </p:spPr>
      </p:pic>
      <p:pic>
        <p:nvPicPr>
          <p:cNvPr id="11" name="Kuva 10">
            <a:extLst>
              <a:ext uri="{FF2B5EF4-FFF2-40B4-BE49-F238E27FC236}">
                <a16:creationId xmlns:a16="http://schemas.microsoft.com/office/drawing/2014/main" id="{96BE4E26-7B5D-4377-BE6D-1F0777701A3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8728" y="5881802"/>
            <a:ext cx="512737" cy="515342"/>
          </a:xfrm>
          <a:prstGeom prst="rect">
            <a:avLst/>
          </a:prstGeom>
        </p:spPr>
      </p:pic>
      <p:sp>
        <p:nvSpPr>
          <p:cNvPr id="12" name="Alatunnisteen paikkamerkki 5">
            <a:extLst>
              <a:ext uri="{FF2B5EF4-FFF2-40B4-BE49-F238E27FC236}">
                <a16:creationId xmlns:a16="http://schemas.microsoft.com/office/drawing/2014/main" id="{3B011B78-79EB-460F-BBF4-91BA9AF65F02}"/>
              </a:ext>
            </a:extLst>
          </p:cNvPr>
          <p:cNvSpPr txBox="1">
            <a:spLocks/>
          </p:cNvSpPr>
          <p:nvPr/>
        </p:nvSpPr>
        <p:spPr>
          <a:xfrm>
            <a:off x="215064" y="6406362"/>
            <a:ext cx="5029200" cy="228600"/>
          </a:xfrm>
          <a:prstGeom prst="rect">
            <a:avLst/>
          </a:prstGeom>
        </p:spPr>
        <p:txBody>
          <a:bodyPr/>
          <a:lstStyle>
            <a:defPPr>
              <a:defRPr lang="fi-FI"/>
            </a:defPPr>
            <a:lvl1pPr marL="0" algn="l" defTabSz="914400" rtl="0" eaLnBrk="1" latinLnBrk="0" hangingPunct="1">
              <a:defRPr sz="1400" b="1" kern="1200">
                <a:solidFill>
                  <a:schemeClr val="accent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tabLst>
                <a:tab pos="2695575" algn="l"/>
              </a:tabLst>
            </a:pPr>
            <a:r>
              <a:rPr lang="fi-FI" dirty="0">
                <a:solidFill>
                  <a:schemeClr val="bg1"/>
                </a:solidFill>
              </a:rPr>
              <a:t>Keski-Pohjanmaan hyvinvointialue</a:t>
            </a:r>
          </a:p>
        </p:txBody>
      </p:sp>
    </p:spTree>
    <p:extLst>
      <p:ext uri="{BB962C8B-B14F-4D97-AF65-F5344CB8AC3E}">
        <p14:creationId xmlns:p14="http://schemas.microsoft.com/office/powerpoint/2010/main" val="11150151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tsikko 7">
            <a:extLst>
              <a:ext uri="{FF2B5EF4-FFF2-40B4-BE49-F238E27FC236}">
                <a16:creationId xmlns:a16="http://schemas.microsoft.com/office/drawing/2014/main" id="{8A8A3920-550A-4284-872A-702B8071A768}"/>
              </a:ext>
            </a:extLst>
          </p:cNvPr>
          <p:cNvSpPr>
            <a:spLocks noGrp="1"/>
          </p:cNvSpPr>
          <p:nvPr>
            <p:ph type="title"/>
          </p:nvPr>
        </p:nvSpPr>
        <p:spPr/>
        <p:txBody>
          <a:bodyPr/>
          <a:lstStyle/>
          <a:p>
            <a:r>
              <a:rPr lang="fi-FI" dirty="0"/>
              <a:t>Lestijokilaakson </a:t>
            </a:r>
            <a:r>
              <a:rPr lang="fi-FI" dirty="0" err="1"/>
              <a:t>yöpartiopilotin</a:t>
            </a:r>
            <a:r>
              <a:rPr lang="fi-FI" dirty="0"/>
              <a:t> seuranta</a:t>
            </a:r>
          </a:p>
        </p:txBody>
      </p:sp>
      <p:sp>
        <p:nvSpPr>
          <p:cNvPr id="9" name="Sisällön paikkamerkki 8">
            <a:extLst>
              <a:ext uri="{FF2B5EF4-FFF2-40B4-BE49-F238E27FC236}">
                <a16:creationId xmlns:a16="http://schemas.microsoft.com/office/drawing/2014/main" id="{3F61123D-F9F7-4291-B68C-38258341DF62}"/>
              </a:ext>
            </a:extLst>
          </p:cNvPr>
          <p:cNvSpPr>
            <a:spLocks noGrp="1"/>
          </p:cNvSpPr>
          <p:nvPr>
            <p:ph idx="1"/>
          </p:nvPr>
        </p:nvSpPr>
        <p:spPr>
          <a:xfrm>
            <a:off x="685800" y="1385578"/>
            <a:ext cx="10753725" cy="4699027"/>
          </a:xfrm>
        </p:spPr>
        <p:txBody>
          <a:bodyPr/>
          <a:lstStyle/>
          <a:p>
            <a:r>
              <a:rPr lang="fi-FI" sz="2000" dirty="0"/>
              <a:t>Pilotista kerätään tietoa tilastoinnin ja oman </a:t>
            </a:r>
            <a:r>
              <a:rPr lang="fi-FI" sz="2000" dirty="0" err="1"/>
              <a:t>excel</a:t>
            </a:r>
            <a:r>
              <a:rPr lang="fi-FI" sz="2000" dirty="0"/>
              <a:t>-taulukon avulla.</a:t>
            </a:r>
          </a:p>
          <a:p>
            <a:r>
              <a:rPr lang="fi-FI" sz="2000" dirty="0"/>
              <a:t>Tilastoinnissa seurataan asiakasmääriä, hoitojakson pituutta, asiakkaiden ikää, asuinpaikkakuntaa, käyntien määrää sekä kestoa.</a:t>
            </a:r>
          </a:p>
          <a:p>
            <a:r>
              <a:rPr lang="fi-FI" sz="2000" dirty="0"/>
              <a:t>Lisäksi </a:t>
            </a:r>
            <a:r>
              <a:rPr lang="fi-FI" sz="2000" dirty="0" err="1"/>
              <a:t>excel</a:t>
            </a:r>
            <a:r>
              <a:rPr lang="fi-FI" sz="2000" dirty="0"/>
              <a:t>-taulukolla pyrimme keräämään tietoa, mitä ei tilastoinnin kautta saada. Ne tiedot kuvaavat tarkemmin laadullista informaatiota pilotista. </a:t>
            </a:r>
          </a:p>
          <a:p>
            <a:endParaRPr lang="fi-FI" sz="2000" dirty="0"/>
          </a:p>
          <a:p>
            <a:endParaRPr lang="fi-FI" sz="2000" dirty="0"/>
          </a:p>
          <a:p>
            <a:endParaRPr lang="fi-FI" sz="2000" dirty="0"/>
          </a:p>
          <a:p>
            <a:endParaRPr lang="fi-FI" sz="2000" dirty="0"/>
          </a:p>
          <a:p>
            <a:r>
              <a:rPr lang="fi-FI" sz="2000" dirty="0"/>
              <a:t>Taulukkoa täyttää kotihoidon esihenkilö tai vastaava sairaanhoitaja, joka hallinnoi tällä hetkellä </a:t>
            </a:r>
            <a:r>
              <a:rPr lang="fi-FI" sz="2000" dirty="0" err="1"/>
              <a:t>yöpartioasiakkaiden</a:t>
            </a:r>
            <a:r>
              <a:rPr lang="fi-FI" sz="2000" dirty="0"/>
              <a:t> vastaanoton ja käyntien suunnittelun.</a:t>
            </a:r>
          </a:p>
          <a:p>
            <a:r>
              <a:rPr lang="fi-FI" sz="2000" dirty="0"/>
              <a:t>Tilastotiedot käsitellään työrukkasessa ja ohjausryhmässä kuukausittain.</a:t>
            </a:r>
          </a:p>
        </p:txBody>
      </p:sp>
      <p:sp>
        <p:nvSpPr>
          <p:cNvPr id="5" name="Päivämäärän paikkamerkki 4">
            <a:extLst>
              <a:ext uri="{FF2B5EF4-FFF2-40B4-BE49-F238E27FC236}">
                <a16:creationId xmlns:a16="http://schemas.microsoft.com/office/drawing/2014/main" id="{373AE410-87AD-456C-933F-4CC0E0E80D7D}"/>
              </a:ext>
            </a:extLst>
          </p:cNvPr>
          <p:cNvSpPr>
            <a:spLocks noGrp="1"/>
          </p:cNvSpPr>
          <p:nvPr>
            <p:ph type="dt" sz="half" idx="10"/>
          </p:nvPr>
        </p:nvSpPr>
        <p:spPr/>
        <p:txBody>
          <a:bodyPr/>
          <a:lstStyle/>
          <a:p>
            <a:fld id="{A78B374C-8F0A-4EAD-98A4-0E42A98C13A2}" type="datetime1">
              <a:rPr lang="fi-FI" smtClean="0"/>
              <a:pPr/>
              <a:t>5.9.2023</a:t>
            </a:fld>
            <a:endParaRPr lang="fi-FI" dirty="0"/>
          </a:p>
        </p:txBody>
      </p:sp>
      <p:sp>
        <p:nvSpPr>
          <p:cNvPr id="7" name="Dian numeron paikkamerkki 6">
            <a:extLst>
              <a:ext uri="{FF2B5EF4-FFF2-40B4-BE49-F238E27FC236}">
                <a16:creationId xmlns:a16="http://schemas.microsoft.com/office/drawing/2014/main" id="{61FD50E2-3097-458F-B6B3-4DB214614036}"/>
              </a:ext>
            </a:extLst>
          </p:cNvPr>
          <p:cNvSpPr>
            <a:spLocks noGrp="1"/>
          </p:cNvSpPr>
          <p:nvPr>
            <p:ph type="sldNum" sz="quarter" idx="12"/>
          </p:nvPr>
        </p:nvSpPr>
        <p:spPr/>
        <p:txBody>
          <a:bodyPr/>
          <a:lstStyle/>
          <a:p>
            <a:fld id="{680D50AB-F83C-4E2B-B0AF-3CA1ED4EDFEC}" type="slidenum">
              <a:rPr lang="fi-FI" smtClean="0"/>
              <a:pPr/>
              <a:t>16</a:t>
            </a:fld>
            <a:endParaRPr lang="fi-FI" dirty="0"/>
          </a:p>
        </p:txBody>
      </p:sp>
      <p:sp>
        <p:nvSpPr>
          <p:cNvPr id="6" name="Alatunnisteen paikkamerkki 5">
            <a:extLst>
              <a:ext uri="{FF2B5EF4-FFF2-40B4-BE49-F238E27FC236}">
                <a16:creationId xmlns:a16="http://schemas.microsoft.com/office/drawing/2014/main" id="{7DA7D629-BC40-4CE8-BCA0-3952D17988D8}"/>
              </a:ext>
            </a:extLst>
          </p:cNvPr>
          <p:cNvSpPr>
            <a:spLocks noGrp="1"/>
          </p:cNvSpPr>
          <p:nvPr>
            <p:ph type="ftr" sz="quarter" idx="11"/>
          </p:nvPr>
        </p:nvSpPr>
        <p:spPr/>
        <p:txBody>
          <a:bodyPr/>
          <a:lstStyle/>
          <a:p>
            <a:r>
              <a:rPr lang="fi-FI"/>
              <a:t>Keski-Pohjanmaan hyvinvointialue</a:t>
            </a:r>
            <a:endParaRPr lang="fi-FI" dirty="0"/>
          </a:p>
        </p:txBody>
      </p:sp>
      <p:pic>
        <p:nvPicPr>
          <p:cNvPr id="11" name="Kuva 10">
            <a:extLst>
              <a:ext uri="{FF2B5EF4-FFF2-40B4-BE49-F238E27FC236}">
                <a16:creationId xmlns:a16="http://schemas.microsoft.com/office/drawing/2014/main" id="{CA90D6F3-4A64-401A-806E-97C2CB2A8112}"/>
              </a:ext>
            </a:extLst>
          </p:cNvPr>
          <p:cNvPicPr>
            <a:picLocks noChangeAspect="1"/>
          </p:cNvPicPr>
          <p:nvPr/>
        </p:nvPicPr>
        <p:blipFill>
          <a:blip r:embed="rId2"/>
          <a:stretch>
            <a:fillRect/>
          </a:stretch>
        </p:blipFill>
        <p:spPr>
          <a:xfrm>
            <a:off x="948162" y="3128705"/>
            <a:ext cx="9485832" cy="1593209"/>
          </a:xfrm>
          <a:prstGeom prst="rect">
            <a:avLst/>
          </a:prstGeom>
        </p:spPr>
      </p:pic>
    </p:spTree>
    <p:extLst>
      <p:ext uri="{BB962C8B-B14F-4D97-AF65-F5344CB8AC3E}">
        <p14:creationId xmlns:p14="http://schemas.microsoft.com/office/powerpoint/2010/main" val="11667993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DB2C60A-C543-4B27-A55B-70DE3CC28EA1}"/>
              </a:ext>
            </a:extLst>
          </p:cNvPr>
          <p:cNvSpPr>
            <a:spLocks noGrp="1"/>
          </p:cNvSpPr>
          <p:nvPr>
            <p:ph type="title"/>
          </p:nvPr>
        </p:nvSpPr>
        <p:spPr>
          <a:xfrm>
            <a:off x="8275982" y="545041"/>
            <a:ext cx="3383280" cy="807509"/>
          </a:xfrm>
        </p:spPr>
        <p:txBody>
          <a:bodyPr anchor="b">
            <a:normAutofit/>
          </a:bodyPr>
          <a:lstStyle/>
          <a:p>
            <a:r>
              <a:rPr lang="fi-FI" sz="4600" dirty="0"/>
              <a:t>Pilotin tuloksia</a:t>
            </a:r>
          </a:p>
        </p:txBody>
      </p:sp>
      <p:sp>
        <p:nvSpPr>
          <p:cNvPr id="3" name="Sisällön paikkamerkki 2">
            <a:extLst>
              <a:ext uri="{FF2B5EF4-FFF2-40B4-BE49-F238E27FC236}">
                <a16:creationId xmlns:a16="http://schemas.microsoft.com/office/drawing/2014/main" id="{E2F5C4B4-5614-4C5C-A1EE-0639B5694F3D}"/>
              </a:ext>
            </a:extLst>
          </p:cNvPr>
          <p:cNvSpPr>
            <a:spLocks noGrp="1"/>
          </p:cNvSpPr>
          <p:nvPr>
            <p:ph type="body" sz="half" idx="2"/>
          </p:nvPr>
        </p:nvSpPr>
        <p:spPr>
          <a:xfrm>
            <a:off x="8275982" y="1533525"/>
            <a:ext cx="3630268" cy="3871879"/>
          </a:xfrm>
        </p:spPr>
        <p:txBody>
          <a:bodyPr>
            <a:normAutofit/>
          </a:bodyPr>
          <a:lstStyle/>
          <a:p>
            <a:pPr>
              <a:lnSpc>
                <a:spcPct val="90000"/>
              </a:lnSpc>
            </a:pPr>
            <a:r>
              <a:rPr lang="fi-FI" dirty="0"/>
              <a:t>Pilotin tuloksia on tarkasteltavana 5.9.-27.10.2022 väliseltä ajalta</a:t>
            </a:r>
          </a:p>
          <a:p>
            <a:pPr marL="285750" indent="-285750">
              <a:lnSpc>
                <a:spcPct val="90000"/>
              </a:lnSpc>
              <a:buClr>
                <a:schemeClr val="bg1"/>
              </a:buClr>
              <a:buFont typeface="Arial" panose="020B0604020202020204" pitchFamily="34" charset="0"/>
              <a:buChar char="•"/>
            </a:pPr>
            <a:r>
              <a:rPr lang="fi-FI" dirty="0"/>
              <a:t>Asiakasmäärä yhteensä 10kpl:tta</a:t>
            </a:r>
          </a:p>
          <a:p>
            <a:pPr marL="285750" indent="-285750">
              <a:lnSpc>
                <a:spcPct val="90000"/>
              </a:lnSpc>
              <a:buClr>
                <a:schemeClr val="bg1"/>
              </a:buClr>
              <a:buFont typeface="Arial" panose="020B0604020202020204" pitchFamily="34" charset="0"/>
              <a:buChar char="•"/>
            </a:pPr>
            <a:r>
              <a:rPr lang="fi-FI" dirty="0"/>
              <a:t>Ikähaitari 66-97 vuotta</a:t>
            </a:r>
          </a:p>
          <a:p>
            <a:pPr marL="285750" indent="-285750">
              <a:lnSpc>
                <a:spcPct val="90000"/>
              </a:lnSpc>
              <a:buFont typeface="Arial" panose="020B0604020202020204" pitchFamily="34" charset="0"/>
              <a:buChar char="•"/>
            </a:pPr>
            <a:r>
              <a:rPr lang="fi-FI" dirty="0"/>
              <a:t>Käyntimäärät 143 kpl:tta</a:t>
            </a:r>
          </a:p>
          <a:p>
            <a:pPr marL="285750" indent="-285750">
              <a:lnSpc>
                <a:spcPct val="90000"/>
              </a:lnSpc>
              <a:buFont typeface="Arial" panose="020B0604020202020204" pitchFamily="34" charset="0"/>
              <a:buChar char="•"/>
            </a:pPr>
            <a:r>
              <a:rPr lang="fi-FI" dirty="0"/>
              <a:t>Lähettävät yksiköt: Yle osasto Kannus, </a:t>
            </a:r>
            <a:r>
              <a:rPr lang="fi-FI" dirty="0" err="1"/>
              <a:t>Tunkkari</a:t>
            </a:r>
            <a:r>
              <a:rPr lang="fi-FI" dirty="0"/>
              <a:t>, Y0, Y1, Männistö, Kotihoito/pihlajalinna, Ensihoito/sosiaalipäivystys, Yksityinen kotihoito ja Lestijokilaakson kotisairaala </a:t>
            </a:r>
          </a:p>
          <a:p>
            <a:pPr>
              <a:lnSpc>
                <a:spcPct val="90000"/>
              </a:lnSpc>
            </a:pPr>
            <a:endParaRPr lang="fi-FI" sz="1400" dirty="0"/>
          </a:p>
        </p:txBody>
      </p:sp>
      <p:sp>
        <p:nvSpPr>
          <p:cNvPr id="4" name="Päivämäärän paikkamerkki 3">
            <a:extLst>
              <a:ext uri="{FF2B5EF4-FFF2-40B4-BE49-F238E27FC236}">
                <a16:creationId xmlns:a16="http://schemas.microsoft.com/office/drawing/2014/main" id="{8045A3D8-D80F-4F48-87DF-784B0271202B}"/>
              </a:ext>
            </a:extLst>
          </p:cNvPr>
          <p:cNvSpPr>
            <a:spLocks noGrp="1"/>
          </p:cNvSpPr>
          <p:nvPr>
            <p:ph type="dt" sz="half" idx="10"/>
          </p:nvPr>
        </p:nvSpPr>
        <p:spPr>
          <a:xfrm>
            <a:off x="685800" y="6412447"/>
            <a:ext cx="1215189" cy="228235"/>
          </a:xfrm>
        </p:spPr>
        <p:txBody>
          <a:bodyPr>
            <a:normAutofit/>
          </a:bodyPr>
          <a:lstStyle/>
          <a:p>
            <a:pPr>
              <a:lnSpc>
                <a:spcPct val="90000"/>
              </a:lnSpc>
              <a:spcAft>
                <a:spcPts val="600"/>
              </a:spcAft>
            </a:pPr>
            <a:fld id="{BE363086-9BC5-4C4C-8FF7-3DCB32D8F34D}" type="datetime1">
              <a:rPr lang="fi-FI" sz="900" smtClean="0"/>
              <a:pPr>
                <a:lnSpc>
                  <a:spcPct val="90000"/>
                </a:lnSpc>
                <a:spcAft>
                  <a:spcPts val="600"/>
                </a:spcAft>
              </a:pPr>
              <a:t>5.9.2023</a:t>
            </a:fld>
            <a:endParaRPr lang="fi-FI" sz="900"/>
          </a:p>
        </p:txBody>
      </p:sp>
      <p:sp>
        <p:nvSpPr>
          <p:cNvPr id="6" name="Alatunnisteen paikkamerkki 5">
            <a:extLst>
              <a:ext uri="{FF2B5EF4-FFF2-40B4-BE49-F238E27FC236}">
                <a16:creationId xmlns:a16="http://schemas.microsoft.com/office/drawing/2014/main" id="{A48E083C-0520-4D55-8784-05AB3BC5DA25}"/>
              </a:ext>
            </a:extLst>
          </p:cNvPr>
          <p:cNvSpPr>
            <a:spLocks noGrp="1"/>
          </p:cNvSpPr>
          <p:nvPr>
            <p:ph type="ftr" sz="quarter" idx="11"/>
          </p:nvPr>
        </p:nvSpPr>
        <p:spPr>
          <a:xfrm>
            <a:off x="1900989" y="6412082"/>
            <a:ext cx="5029200" cy="228600"/>
          </a:xfrm>
        </p:spPr>
        <p:txBody>
          <a:bodyPr>
            <a:normAutofit/>
          </a:bodyPr>
          <a:lstStyle/>
          <a:p>
            <a:pPr>
              <a:lnSpc>
                <a:spcPct val="90000"/>
              </a:lnSpc>
              <a:spcAft>
                <a:spcPts val="600"/>
              </a:spcAft>
            </a:pPr>
            <a:r>
              <a:rPr lang="fi-FI" sz="1000" dirty="0"/>
              <a:t>Keski-Pohjanmaan hyvinvointialue</a:t>
            </a:r>
          </a:p>
        </p:txBody>
      </p:sp>
      <p:sp>
        <p:nvSpPr>
          <p:cNvPr id="5" name="Dian numeron paikkamerkki 4">
            <a:extLst>
              <a:ext uri="{FF2B5EF4-FFF2-40B4-BE49-F238E27FC236}">
                <a16:creationId xmlns:a16="http://schemas.microsoft.com/office/drawing/2014/main" id="{13BB49B3-3D85-473E-8C3F-1CEFE92BC1CF}"/>
              </a:ext>
            </a:extLst>
          </p:cNvPr>
          <p:cNvSpPr>
            <a:spLocks noGrp="1"/>
          </p:cNvSpPr>
          <p:nvPr>
            <p:ph type="sldNum" sz="quarter" idx="12"/>
          </p:nvPr>
        </p:nvSpPr>
        <p:spPr>
          <a:xfrm>
            <a:off x="11775431" y="6412447"/>
            <a:ext cx="416569" cy="256550"/>
          </a:xfrm>
        </p:spPr>
        <p:txBody>
          <a:bodyPr>
            <a:normAutofit/>
          </a:bodyPr>
          <a:lstStyle/>
          <a:p>
            <a:pPr>
              <a:lnSpc>
                <a:spcPct val="90000"/>
              </a:lnSpc>
              <a:spcAft>
                <a:spcPts val="600"/>
              </a:spcAft>
            </a:pPr>
            <a:fld id="{680D50AB-F83C-4E2B-B0AF-3CA1ED4EDFEC}" type="slidenum">
              <a:rPr lang="fi-FI" sz="1200" smtClean="0"/>
              <a:pPr>
                <a:lnSpc>
                  <a:spcPct val="90000"/>
                </a:lnSpc>
                <a:spcAft>
                  <a:spcPts val="600"/>
                </a:spcAft>
              </a:pPr>
              <a:t>17</a:t>
            </a:fld>
            <a:endParaRPr lang="fi-FI" sz="1200"/>
          </a:p>
        </p:txBody>
      </p:sp>
      <p:pic>
        <p:nvPicPr>
          <p:cNvPr id="9" name="Kuva 8">
            <a:extLst>
              <a:ext uri="{FF2B5EF4-FFF2-40B4-BE49-F238E27FC236}">
                <a16:creationId xmlns:a16="http://schemas.microsoft.com/office/drawing/2014/main" id="{3D4880EE-CC36-43E9-9470-47A6B31F56F2}"/>
              </a:ext>
            </a:extLst>
          </p:cNvPr>
          <p:cNvPicPr>
            <a:picLocks noChangeAspect="1"/>
          </p:cNvPicPr>
          <p:nvPr/>
        </p:nvPicPr>
        <p:blipFill>
          <a:blip r:embed="rId2"/>
          <a:stretch>
            <a:fillRect/>
          </a:stretch>
        </p:blipFill>
        <p:spPr>
          <a:xfrm>
            <a:off x="285749" y="1281669"/>
            <a:ext cx="7134225" cy="3261756"/>
          </a:xfrm>
          <a:prstGeom prst="rect">
            <a:avLst/>
          </a:prstGeom>
        </p:spPr>
      </p:pic>
    </p:spTree>
    <p:extLst>
      <p:ext uri="{BB962C8B-B14F-4D97-AF65-F5344CB8AC3E}">
        <p14:creationId xmlns:p14="http://schemas.microsoft.com/office/powerpoint/2010/main" val="29244477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8975633-1359-459D-AB46-C6897B2675BF}"/>
              </a:ext>
            </a:extLst>
          </p:cNvPr>
          <p:cNvSpPr>
            <a:spLocks noGrp="1"/>
          </p:cNvSpPr>
          <p:nvPr>
            <p:ph type="ctrTitle"/>
          </p:nvPr>
        </p:nvSpPr>
        <p:spPr/>
        <p:txBody>
          <a:bodyPr/>
          <a:lstStyle/>
          <a:p>
            <a:pPr algn="ctr"/>
            <a:r>
              <a:rPr lang="fi-FI" dirty="0"/>
              <a:t>Toiminnan kehittäminen jatkossa</a:t>
            </a:r>
          </a:p>
        </p:txBody>
      </p:sp>
      <p:sp>
        <p:nvSpPr>
          <p:cNvPr id="3" name="Alaotsikko 2">
            <a:extLst>
              <a:ext uri="{FF2B5EF4-FFF2-40B4-BE49-F238E27FC236}">
                <a16:creationId xmlns:a16="http://schemas.microsoft.com/office/drawing/2014/main" id="{10568899-AEBE-4087-BCDE-6AEFD33045D6}"/>
              </a:ext>
            </a:extLst>
          </p:cNvPr>
          <p:cNvSpPr>
            <a:spLocks noGrp="1"/>
          </p:cNvSpPr>
          <p:nvPr>
            <p:ph type="subTitle" idx="1"/>
          </p:nvPr>
        </p:nvSpPr>
        <p:spPr/>
        <p:txBody>
          <a:bodyPr/>
          <a:lstStyle/>
          <a:p>
            <a:endParaRPr lang="fi-FI"/>
          </a:p>
        </p:txBody>
      </p:sp>
      <p:sp>
        <p:nvSpPr>
          <p:cNvPr id="4" name="Päivämäärän paikkamerkki 3">
            <a:extLst>
              <a:ext uri="{FF2B5EF4-FFF2-40B4-BE49-F238E27FC236}">
                <a16:creationId xmlns:a16="http://schemas.microsoft.com/office/drawing/2014/main" id="{C0E2ECC2-7B46-4A9E-A4C1-C9B46A760C6D}"/>
              </a:ext>
            </a:extLst>
          </p:cNvPr>
          <p:cNvSpPr>
            <a:spLocks noGrp="1"/>
          </p:cNvSpPr>
          <p:nvPr>
            <p:ph type="dt" sz="half" idx="10"/>
          </p:nvPr>
        </p:nvSpPr>
        <p:spPr/>
        <p:txBody>
          <a:bodyPr/>
          <a:lstStyle/>
          <a:p>
            <a:fld id="{84296AC9-C437-46D3-BC9A-27CE16E6765E}" type="datetime1">
              <a:rPr lang="fi-FI" smtClean="0"/>
              <a:pPr/>
              <a:t>5.9.2023</a:t>
            </a:fld>
            <a:endParaRPr lang="fi-FI" dirty="0"/>
          </a:p>
        </p:txBody>
      </p:sp>
      <p:sp>
        <p:nvSpPr>
          <p:cNvPr id="5" name="Alatunnisteen paikkamerkki 4">
            <a:extLst>
              <a:ext uri="{FF2B5EF4-FFF2-40B4-BE49-F238E27FC236}">
                <a16:creationId xmlns:a16="http://schemas.microsoft.com/office/drawing/2014/main" id="{C6E1229A-97C1-4065-BA60-057AE7EDD539}"/>
              </a:ext>
            </a:extLst>
          </p:cNvPr>
          <p:cNvSpPr>
            <a:spLocks noGrp="1"/>
          </p:cNvSpPr>
          <p:nvPr>
            <p:ph type="ftr" sz="quarter" idx="11"/>
          </p:nvPr>
        </p:nvSpPr>
        <p:spPr/>
        <p:txBody>
          <a:bodyPr/>
          <a:lstStyle/>
          <a:p>
            <a:r>
              <a:rPr lang="fi-FI"/>
              <a:t>Keski-Pohjanmaan hyvinvointialue</a:t>
            </a:r>
            <a:endParaRPr lang="fi-FI" dirty="0"/>
          </a:p>
        </p:txBody>
      </p:sp>
      <p:sp>
        <p:nvSpPr>
          <p:cNvPr id="6" name="Dian numeron paikkamerkki 5">
            <a:extLst>
              <a:ext uri="{FF2B5EF4-FFF2-40B4-BE49-F238E27FC236}">
                <a16:creationId xmlns:a16="http://schemas.microsoft.com/office/drawing/2014/main" id="{B4E480FE-0712-4373-97E2-275FB2BC537C}"/>
              </a:ext>
            </a:extLst>
          </p:cNvPr>
          <p:cNvSpPr>
            <a:spLocks noGrp="1"/>
          </p:cNvSpPr>
          <p:nvPr>
            <p:ph type="sldNum" sz="quarter" idx="12"/>
          </p:nvPr>
        </p:nvSpPr>
        <p:spPr/>
        <p:txBody>
          <a:bodyPr/>
          <a:lstStyle/>
          <a:p>
            <a:fld id="{680D50AB-F83C-4E2B-B0AF-3CA1ED4EDFEC}" type="slidenum">
              <a:rPr lang="fi-FI" smtClean="0"/>
              <a:pPr/>
              <a:t>18</a:t>
            </a:fld>
            <a:endParaRPr lang="fi-FI" dirty="0"/>
          </a:p>
        </p:txBody>
      </p:sp>
    </p:spTree>
    <p:extLst>
      <p:ext uri="{BB962C8B-B14F-4D97-AF65-F5344CB8AC3E}">
        <p14:creationId xmlns:p14="http://schemas.microsoft.com/office/powerpoint/2010/main" val="39016341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äivämäärän paikkamerkki 4" hidden="1">
            <a:extLst>
              <a:ext uri="{FF2B5EF4-FFF2-40B4-BE49-F238E27FC236}">
                <a16:creationId xmlns:a16="http://schemas.microsoft.com/office/drawing/2014/main" id="{41556621-274F-4533-BDC1-A5635A4A61FF}"/>
              </a:ext>
            </a:extLst>
          </p:cNvPr>
          <p:cNvSpPr>
            <a:spLocks noGrp="1"/>
          </p:cNvSpPr>
          <p:nvPr>
            <p:ph type="dt" sz="half" idx="10"/>
          </p:nvPr>
        </p:nvSpPr>
        <p:spPr/>
        <p:txBody>
          <a:bodyPr/>
          <a:lstStyle/>
          <a:p>
            <a:pPr>
              <a:spcAft>
                <a:spcPts val="600"/>
              </a:spcAft>
            </a:pPr>
            <a:fld id="{A78B374C-8F0A-4EAD-98A4-0E42A98C13A2}" type="datetime1">
              <a:rPr lang="fi-FI" smtClean="0"/>
              <a:pPr>
                <a:spcAft>
                  <a:spcPts val="600"/>
                </a:spcAft>
              </a:pPr>
              <a:t>5.9.2023</a:t>
            </a:fld>
            <a:endParaRPr lang="fi-FI"/>
          </a:p>
        </p:txBody>
      </p:sp>
      <p:sp>
        <p:nvSpPr>
          <p:cNvPr id="7" name="Dian numeron paikkamerkki 6" hidden="1">
            <a:extLst>
              <a:ext uri="{FF2B5EF4-FFF2-40B4-BE49-F238E27FC236}">
                <a16:creationId xmlns:a16="http://schemas.microsoft.com/office/drawing/2014/main" id="{25A143BA-B606-4277-9082-69BD64EDD644}"/>
              </a:ext>
            </a:extLst>
          </p:cNvPr>
          <p:cNvSpPr>
            <a:spLocks noGrp="1"/>
          </p:cNvSpPr>
          <p:nvPr>
            <p:ph type="sldNum" sz="quarter" idx="12"/>
          </p:nvPr>
        </p:nvSpPr>
        <p:spPr/>
        <p:txBody>
          <a:bodyPr/>
          <a:lstStyle/>
          <a:p>
            <a:pPr>
              <a:spcAft>
                <a:spcPts val="600"/>
              </a:spcAft>
            </a:pPr>
            <a:fld id="{680D50AB-F83C-4E2B-B0AF-3CA1ED4EDFEC}" type="slidenum">
              <a:rPr lang="fi-FI" smtClean="0"/>
              <a:pPr>
                <a:spcAft>
                  <a:spcPts val="600"/>
                </a:spcAft>
              </a:pPr>
              <a:t>19</a:t>
            </a:fld>
            <a:endParaRPr lang="fi-FI"/>
          </a:p>
        </p:txBody>
      </p:sp>
      <p:sp>
        <p:nvSpPr>
          <p:cNvPr id="6" name="Alatunnisteen paikkamerkki 5">
            <a:extLst>
              <a:ext uri="{FF2B5EF4-FFF2-40B4-BE49-F238E27FC236}">
                <a16:creationId xmlns:a16="http://schemas.microsoft.com/office/drawing/2014/main" id="{207953E1-1B41-4A38-A9E8-ECA96D3FD004}"/>
              </a:ext>
            </a:extLst>
          </p:cNvPr>
          <p:cNvSpPr>
            <a:spLocks noGrp="1"/>
          </p:cNvSpPr>
          <p:nvPr>
            <p:ph type="ftr" sz="quarter" idx="11"/>
          </p:nvPr>
        </p:nvSpPr>
        <p:spPr/>
        <p:txBody>
          <a:bodyPr/>
          <a:lstStyle/>
          <a:p>
            <a:pPr>
              <a:spcAft>
                <a:spcPts val="600"/>
              </a:spcAft>
            </a:pPr>
            <a:r>
              <a:rPr lang="fi-FI"/>
              <a:t>Keski-Pohjanmaan hyvinvointialue</a:t>
            </a:r>
          </a:p>
        </p:txBody>
      </p:sp>
      <p:pic>
        <p:nvPicPr>
          <p:cNvPr id="8" name="Kuva 7">
            <a:extLst>
              <a:ext uri="{FF2B5EF4-FFF2-40B4-BE49-F238E27FC236}">
                <a16:creationId xmlns:a16="http://schemas.microsoft.com/office/drawing/2014/main" id="{7C636C12-B523-49EE-9CEF-C7E5E61761B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6814"/>
          <a:stretch/>
        </p:blipFill>
        <p:spPr>
          <a:xfrm>
            <a:off x="328375" y="5836454"/>
            <a:ext cx="577311" cy="575628"/>
          </a:xfrm>
          <a:prstGeom prst="rect">
            <a:avLst/>
          </a:prstGeom>
        </p:spPr>
      </p:pic>
      <p:sp>
        <p:nvSpPr>
          <p:cNvPr id="10" name="Tekstiruutu 9">
            <a:extLst>
              <a:ext uri="{FF2B5EF4-FFF2-40B4-BE49-F238E27FC236}">
                <a16:creationId xmlns:a16="http://schemas.microsoft.com/office/drawing/2014/main" id="{ADDF4A9E-3412-4B1D-892D-03BC9378ACDE}"/>
              </a:ext>
            </a:extLst>
          </p:cNvPr>
          <p:cNvSpPr txBox="1"/>
          <p:nvPr/>
        </p:nvSpPr>
        <p:spPr>
          <a:xfrm>
            <a:off x="778372" y="6059334"/>
            <a:ext cx="512737" cy="261610"/>
          </a:xfrm>
          <a:prstGeom prst="rect">
            <a:avLst/>
          </a:prstGeom>
          <a:noFill/>
        </p:spPr>
        <p:txBody>
          <a:bodyPr wrap="square" rtlCol="0">
            <a:spAutoFit/>
          </a:bodyPr>
          <a:lstStyle/>
          <a:p>
            <a:r>
              <a:rPr lang="fi-FI" sz="1050" b="1" i="1" dirty="0">
                <a:solidFill>
                  <a:schemeClr val="bg1"/>
                </a:solidFill>
              </a:rPr>
              <a:t>2.0</a:t>
            </a:r>
          </a:p>
        </p:txBody>
      </p:sp>
      <p:pic>
        <p:nvPicPr>
          <p:cNvPr id="11" name="Kuva 10">
            <a:extLst>
              <a:ext uri="{FF2B5EF4-FFF2-40B4-BE49-F238E27FC236}">
                <a16:creationId xmlns:a16="http://schemas.microsoft.com/office/drawing/2014/main" id="{68836E56-5E0F-457C-8951-F0383FF141E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0745" y="5875318"/>
            <a:ext cx="512737" cy="515342"/>
          </a:xfrm>
          <a:prstGeom prst="rect">
            <a:avLst/>
          </a:prstGeom>
        </p:spPr>
      </p:pic>
      <p:sp>
        <p:nvSpPr>
          <p:cNvPr id="12" name="Alatunnisteen paikkamerkki 5">
            <a:extLst>
              <a:ext uri="{FF2B5EF4-FFF2-40B4-BE49-F238E27FC236}">
                <a16:creationId xmlns:a16="http://schemas.microsoft.com/office/drawing/2014/main" id="{C2DA83E4-6DA1-40B3-B10B-751F8E5F3A9C}"/>
              </a:ext>
            </a:extLst>
          </p:cNvPr>
          <p:cNvSpPr txBox="1">
            <a:spLocks/>
          </p:cNvSpPr>
          <p:nvPr/>
        </p:nvSpPr>
        <p:spPr>
          <a:xfrm>
            <a:off x="215064" y="6406362"/>
            <a:ext cx="5029200" cy="228600"/>
          </a:xfrm>
          <a:prstGeom prst="rect">
            <a:avLst/>
          </a:prstGeom>
        </p:spPr>
        <p:txBody>
          <a:bodyPr/>
          <a:lstStyle>
            <a:defPPr>
              <a:defRPr lang="fi-FI"/>
            </a:defPPr>
            <a:lvl1pPr marL="0" algn="l" defTabSz="914400" rtl="0" eaLnBrk="1" latinLnBrk="0" hangingPunct="1">
              <a:defRPr sz="1400" b="1" kern="1200">
                <a:solidFill>
                  <a:schemeClr val="accent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tabLst>
                <a:tab pos="2695575" algn="l"/>
              </a:tabLst>
            </a:pPr>
            <a:r>
              <a:rPr lang="fi-FI">
                <a:solidFill>
                  <a:schemeClr val="bg1"/>
                </a:solidFill>
              </a:rPr>
              <a:t>Keski-Pohjanmaan hyvinvointialue</a:t>
            </a:r>
            <a:endParaRPr lang="fi-FI" dirty="0">
              <a:solidFill>
                <a:schemeClr val="bg1"/>
              </a:solidFill>
            </a:endParaRPr>
          </a:p>
        </p:txBody>
      </p:sp>
      <p:pic>
        <p:nvPicPr>
          <p:cNvPr id="22" name="Kuva 21">
            <a:extLst>
              <a:ext uri="{FF2B5EF4-FFF2-40B4-BE49-F238E27FC236}">
                <a16:creationId xmlns:a16="http://schemas.microsoft.com/office/drawing/2014/main" id="{B2400AAF-885E-4695-8943-A8065786691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6814"/>
          <a:stretch/>
        </p:blipFill>
        <p:spPr>
          <a:xfrm>
            <a:off x="147400" y="5912654"/>
            <a:ext cx="577311" cy="575628"/>
          </a:xfrm>
          <a:prstGeom prst="rect">
            <a:avLst/>
          </a:prstGeom>
        </p:spPr>
      </p:pic>
      <p:sp>
        <p:nvSpPr>
          <p:cNvPr id="23" name="Tekstiruutu 22">
            <a:extLst>
              <a:ext uri="{FF2B5EF4-FFF2-40B4-BE49-F238E27FC236}">
                <a16:creationId xmlns:a16="http://schemas.microsoft.com/office/drawing/2014/main" id="{0E1AED14-CD21-4D2E-AEC6-8D45D1757CC9}"/>
              </a:ext>
            </a:extLst>
          </p:cNvPr>
          <p:cNvSpPr txBox="1"/>
          <p:nvPr/>
        </p:nvSpPr>
        <p:spPr>
          <a:xfrm>
            <a:off x="597397" y="6135534"/>
            <a:ext cx="512737" cy="261610"/>
          </a:xfrm>
          <a:prstGeom prst="rect">
            <a:avLst/>
          </a:prstGeom>
          <a:noFill/>
        </p:spPr>
        <p:txBody>
          <a:bodyPr wrap="square" rtlCol="0">
            <a:spAutoFit/>
          </a:bodyPr>
          <a:lstStyle/>
          <a:p>
            <a:r>
              <a:rPr lang="fi-FI" sz="1050" b="1" i="1" dirty="0">
                <a:solidFill>
                  <a:schemeClr val="bg1"/>
                </a:solidFill>
              </a:rPr>
              <a:t>2.0</a:t>
            </a:r>
          </a:p>
        </p:txBody>
      </p:sp>
      <p:pic>
        <p:nvPicPr>
          <p:cNvPr id="24" name="Kuva 23">
            <a:extLst>
              <a:ext uri="{FF2B5EF4-FFF2-40B4-BE49-F238E27FC236}">
                <a16:creationId xmlns:a16="http://schemas.microsoft.com/office/drawing/2014/main" id="{9558BAB2-5D02-4ABC-BE1D-430DD3A0940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9770" y="5951518"/>
            <a:ext cx="512737" cy="515342"/>
          </a:xfrm>
          <a:prstGeom prst="rect">
            <a:avLst/>
          </a:prstGeom>
        </p:spPr>
      </p:pic>
      <p:sp>
        <p:nvSpPr>
          <p:cNvPr id="25" name="Alatunnisteen paikkamerkki 5">
            <a:extLst>
              <a:ext uri="{FF2B5EF4-FFF2-40B4-BE49-F238E27FC236}">
                <a16:creationId xmlns:a16="http://schemas.microsoft.com/office/drawing/2014/main" id="{6C59F11C-31EC-43A7-8017-9A2A20D0741B}"/>
              </a:ext>
            </a:extLst>
          </p:cNvPr>
          <p:cNvSpPr txBox="1">
            <a:spLocks/>
          </p:cNvSpPr>
          <p:nvPr/>
        </p:nvSpPr>
        <p:spPr>
          <a:xfrm>
            <a:off x="34089" y="6482562"/>
            <a:ext cx="5029200" cy="228600"/>
          </a:xfrm>
          <a:prstGeom prst="rect">
            <a:avLst/>
          </a:prstGeom>
        </p:spPr>
        <p:txBody>
          <a:bodyPr/>
          <a:lstStyle>
            <a:defPPr>
              <a:defRPr lang="fi-FI"/>
            </a:defPPr>
            <a:lvl1pPr marL="0" algn="l" defTabSz="914400" rtl="0" eaLnBrk="1" latinLnBrk="0" hangingPunct="1">
              <a:defRPr sz="1400" b="1" kern="1200">
                <a:solidFill>
                  <a:schemeClr val="accent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tabLst>
                <a:tab pos="2695575" algn="l"/>
              </a:tabLst>
            </a:pPr>
            <a:r>
              <a:rPr lang="fi-FI">
                <a:solidFill>
                  <a:schemeClr val="bg1"/>
                </a:solidFill>
              </a:rPr>
              <a:t>Keski-Pohjanmaan hyvinvointialue</a:t>
            </a:r>
            <a:endParaRPr lang="fi-FI" dirty="0">
              <a:solidFill>
                <a:schemeClr val="bg1"/>
              </a:solidFill>
            </a:endParaRPr>
          </a:p>
        </p:txBody>
      </p:sp>
      <p:sp>
        <p:nvSpPr>
          <p:cNvPr id="26" name="Sisällön paikkamerkki 7">
            <a:extLst>
              <a:ext uri="{FF2B5EF4-FFF2-40B4-BE49-F238E27FC236}">
                <a16:creationId xmlns:a16="http://schemas.microsoft.com/office/drawing/2014/main" id="{359EE355-3C56-4C8F-9B0E-FD730EE7C247}"/>
              </a:ext>
            </a:extLst>
          </p:cNvPr>
          <p:cNvSpPr>
            <a:spLocks noGrp="1"/>
          </p:cNvSpPr>
          <p:nvPr>
            <p:ph sz="half" idx="1"/>
          </p:nvPr>
        </p:nvSpPr>
        <p:spPr>
          <a:xfrm>
            <a:off x="5880299" y="938078"/>
            <a:ext cx="5957474" cy="5919922"/>
          </a:xfrm>
        </p:spPr>
        <p:txBody>
          <a:bodyPr/>
          <a:lstStyle/>
          <a:p>
            <a:pPr marL="265113" marR="0" lvl="0" indent="-265113" algn="l" defTabSz="914400" rtl="0" eaLnBrk="1" fontAlgn="auto" latinLnBrk="0" hangingPunct="1">
              <a:lnSpc>
                <a:spcPct val="85000"/>
              </a:lnSpc>
              <a:spcBef>
                <a:spcPts val="1300"/>
              </a:spcBef>
              <a:spcAft>
                <a:spcPts val="0"/>
              </a:spcAft>
              <a:buClr>
                <a:srgbClr val="AE5385"/>
              </a:buClr>
              <a:buSzTx/>
              <a:buFont typeface="Arial" panose="020B0604020202020204" pitchFamily="34" charset="0"/>
              <a:buChar char="•"/>
              <a:tabLst/>
              <a:defRPr/>
            </a:pPr>
            <a:r>
              <a:rPr kumimoji="0" lang="fi-FI" sz="1900" b="0" i="0" u="none" strike="noStrike" kern="1200" cap="none" spc="0" normalizeH="0" baseline="0" noProof="0" dirty="0">
                <a:ln>
                  <a:noFill/>
                </a:ln>
                <a:solidFill>
                  <a:prstClr val="black">
                    <a:lumMod val="85000"/>
                    <a:lumOff val="15000"/>
                  </a:prstClr>
                </a:solidFill>
                <a:effectLst/>
                <a:uLnTx/>
                <a:uFillTx/>
                <a:latin typeface="Calibri Light" panose="020F0302020204030204"/>
                <a:ea typeface="+mn-ea"/>
                <a:cs typeface="+mn-cs"/>
              </a:rPr>
              <a:t>Yöpartiotoiminnan kehittäminen on hieno malliesimerkki siitä miten kehittämistyötä on tehty yhteistyössä yli palvelualueiden, ”aluerajojen” ja eri yksiköiden kanssa.</a:t>
            </a:r>
          </a:p>
          <a:p>
            <a:pPr marL="265113" marR="0" lvl="0" indent="-265113" algn="l" defTabSz="914400" rtl="0" eaLnBrk="1" fontAlgn="auto" latinLnBrk="0" hangingPunct="1">
              <a:lnSpc>
                <a:spcPct val="85000"/>
              </a:lnSpc>
              <a:spcBef>
                <a:spcPts val="1300"/>
              </a:spcBef>
              <a:spcAft>
                <a:spcPts val="0"/>
              </a:spcAft>
              <a:buClr>
                <a:srgbClr val="AE5385"/>
              </a:buClr>
              <a:buSzTx/>
              <a:buFont typeface="Arial" panose="020B0604020202020204" pitchFamily="34" charset="0"/>
              <a:buChar char="•"/>
              <a:tabLst/>
              <a:defRPr/>
            </a:pPr>
            <a:r>
              <a:rPr kumimoji="0" lang="fi-FI" sz="1900" b="0" i="0" u="none" strike="noStrike" kern="1200" cap="none" spc="0" normalizeH="0" baseline="0" noProof="0" dirty="0">
                <a:ln>
                  <a:noFill/>
                </a:ln>
                <a:solidFill>
                  <a:prstClr val="black">
                    <a:lumMod val="85000"/>
                    <a:lumOff val="15000"/>
                  </a:prstClr>
                </a:solidFill>
                <a:effectLst/>
                <a:uLnTx/>
                <a:uFillTx/>
                <a:latin typeface="Calibri Light" panose="020F0302020204030204"/>
                <a:ea typeface="+mn-ea"/>
                <a:cs typeface="+mn-cs"/>
              </a:rPr>
              <a:t>Yöpartiotoiminnan vaikuttavuutta arvioidaan osavuosikatsauksittain. Tähän mittaristo ja keinot mietitty ja dataa kerätty.</a:t>
            </a:r>
          </a:p>
          <a:p>
            <a:pPr marL="722313" marR="0" lvl="1" indent="-265113" algn="l" defTabSz="914400" rtl="0" eaLnBrk="1" fontAlgn="auto" latinLnBrk="0" hangingPunct="1">
              <a:lnSpc>
                <a:spcPct val="85000"/>
              </a:lnSpc>
              <a:spcBef>
                <a:spcPts val="1300"/>
              </a:spcBef>
              <a:spcAft>
                <a:spcPts val="0"/>
              </a:spcAft>
              <a:buClr>
                <a:srgbClr val="AE5385"/>
              </a:buClr>
              <a:buSzTx/>
              <a:buFont typeface="Arial" panose="020B0604020202020204" pitchFamily="34" charset="0"/>
              <a:buChar char="•"/>
              <a:tabLst/>
              <a:defRPr/>
            </a:pPr>
            <a:r>
              <a:rPr kumimoji="0" lang="fi-FI" sz="1900" b="0" i="0" u="none" strike="noStrike" kern="1200" cap="none" spc="0" normalizeH="0" baseline="0" noProof="0" dirty="0">
                <a:ln>
                  <a:noFill/>
                </a:ln>
                <a:solidFill>
                  <a:prstClr val="black">
                    <a:lumMod val="85000"/>
                    <a:lumOff val="15000"/>
                  </a:prstClr>
                </a:solidFill>
                <a:effectLst/>
                <a:uLnTx/>
                <a:uFillTx/>
                <a:latin typeface="Calibri Light" panose="020F0302020204030204"/>
                <a:ea typeface="+mn-ea"/>
                <a:cs typeface="+mn-cs"/>
              </a:rPr>
              <a:t>Yöpartion asiakkaille lähetetty kysely, johon ei vielä kovin montaa vastausta ole tullut, mutta pääsääntöisesti palveluun ollaan oltu tyytyväisiä. </a:t>
            </a:r>
          </a:p>
          <a:p>
            <a:pPr marL="722313" marR="0" lvl="1" indent="-265113" algn="l" defTabSz="914400" rtl="0" eaLnBrk="1" fontAlgn="auto" latinLnBrk="0" hangingPunct="1">
              <a:lnSpc>
                <a:spcPct val="85000"/>
              </a:lnSpc>
              <a:spcBef>
                <a:spcPts val="1300"/>
              </a:spcBef>
              <a:spcAft>
                <a:spcPts val="0"/>
              </a:spcAft>
              <a:buClr>
                <a:srgbClr val="AE5385"/>
              </a:buClr>
              <a:buSzTx/>
              <a:buFont typeface="Arial" panose="020B0604020202020204" pitchFamily="34" charset="0"/>
              <a:buChar char="•"/>
              <a:tabLst/>
              <a:defRPr/>
            </a:pPr>
            <a:r>
              <a:rPr kumimoji="0" lang="fi-FI" sz="1900" b="0" i="0" u="none" strike="noStrike" kern="1200" cap="none" spc="0" normalizeH="0" baseline="0" noProof="0" dirty="0">
                <a:ln>
                  <a:noFill/>
                </a:ln>
                <a:solidFill>
                  <a:prstClr val="black">
                    <a:lumMod val="85000"/>
                    <a:lumOff val="15000"/>
                  </a:prstClr>
                </a:solidFill>
                <a:effectLst/>
                <a:uLnTx/>
                <a:uFillTx/>
                <a:latin typeface="Calibri Light" panose="020F0302020204030204"/>
                <a:ea typeface="+mn-ea"/>
                <a:cs typeface="+mn-cs"/>
              </a:rPr>
              <a:t>Kyselyssä kartoitettiin palvelun saajan turvallisuuden kokemusta, palvelun oikea-aikaisuutta ja laatua sekä pyydettiin kehittämisehdotuksia ja palautetta avoimella kysymyksellä.</a:t>
            </a:r>
          </a:p>
          <a:p>
            <a:pPr marL="265113" marR="0" lvl="0" indent="-265113" algn="l" defTabSz="914400" rtl="0" eaLnBrk="1" fontAlgn="auto" latinLnBrk="0" hangingPunct="1">
              <a:lnSpc>
                <a:spcPct val="85000"/>
              </a:lnSpc>
              <a:spcBef>
                <a:spcPts val="1300"/>
              </a:spcBef>
              <a:spcAft>
                <a:spcPts val="0"/>
              </a:spcAft>
              <a:buClr>
                <a:srgbClr val="AE5385"/>
              </a:buClr>
              <a:buSzTx/>
              <a:buFont typeface="Arial" panose="020B0604020202020204" pitchFamily="34" charset="0"/>
              <a:buChar char="•"/>
              <a:tabLst/>
              <a:defRPr/>
            </a:pPr>
            <a:r>
              <a:rPr kumimoji="0" lang="fi-FI" sz="1900" b="0" i="0" u="none" strike="noStrike" kern="1200" cap="none" spc="0" normalizeH="0" baseline="0" noProof="0" dirty="0">
                <a:ln>
                  <a:noFill/>
                </a:ln>
                <a:solidFill>
                  <a:prstClr val="black">
                    <a:lumMod val="85000"/>
                    <a:lumOff val="15000"/>
                  </a:prstClr>
                </a:solidFill>
                <a:effectLst/>
                <a:uLnTx/>
                <a:uFillTx/>
                <a:latin typeface="Calibri Light" panose="020F0302020204030204"/>
                <a:ea typeface="+mn-ea"/>
                <a:cs typeface="+mn-cs"/>
              </a:rPr>
              <a:t>Henkilöstöä on osallistettu kehittämistyöhön työrukkasen kokouksiin osallistamisella sekä kysymällä suullisesti miten palvelua voitaisiin kehittää. Henkilöstö on myös oma-aloitteisesti antanut palautetta toiminnasta. -&gt; Tätä jatketaan edelleen, kun pilotti etenee.</a:t>
            </a:r>
          </a:p>
          <a:p>
            <a:endParaRPr lang="fi-FI" dirty="0"/>
          </a:p>
        </p:txBody>
      </p:sp>
      <p:sp>
        <p:nvSpPr>
          <p:cNvPr id="27" name="Otsikko 6">
            <a:extLst>
              <a:ext uri="{FF2B5EF4-FFF2-40B4-BE49-F238E27FC236}">
                <a16:creationId xmlns:a16="http://schemas.microsoft.com/office/drawing/2014/main" id="{22201F9C-FD8D-47DB-B921-4BC2B4EF1D0A}"/>
              </a:ext>
            </a:extLst>
          </p:cNvPr>
          <p:cNvSpPr>
            <a:spLocks noGrp="1"/>
          </p:cNvSpPr>
          <p:nvPr>
            <p:ph type="title"/>
          </p:nvPr>
        </p:nvSpPr>
        <p:spPr>
          <a:xfrm>
            <a:off x="5847347" y="208620"/>
            <a:ext cx="5957472" cy="653841"/>
          </a:xfrm>
        </p:spPr>
        <p:txBody>
          <a:bodyPr/>
          <a:lstStyle/>
          <a:p>
            <a:r>
              <a:rPr lang="fi-FI" sz="5000" dirty="0"/>
              <a:t>Toiminnan kehittäminen</a:t>
            </a:r>
          </a:p>
        </p:txBody>
      </p:sp>
      <p:pic>
        <p:nvPicPr>
          <p:cNvPr id="20" name="Kuva 19">
            <a:extLst>
              <a:ext uri="{FF2B5EF4-FFF2-40B4-BE49-F238E27FC236}">
                <a16:creationId xmlns:a16="http://schemas.microsoft.com/office/drawing/2014/main" id="{19866B31-8E45-4C45-A469-6C4063CE5A1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6814"/>
          <a:stretch/>
        </p:blipFill>
        <p:spPr>
          <a:xfrm>
            <a:off x="209182" y="5949722"/>
            <a:ext cx="577311" cy="575628"/>
          </a:xfrm>
          <a:prstGeom prst="rect">
            <a:avLst/>
          </a:prstGeom>
        </p:spPr>
      </p:pic>
      <p:sp>
        <p:nvSpPr>
          <p:cNvPr id="28" name="Tekstiruutu 27">
            <a:extLst>
              <a:ext uri="{FF2B5EF4-FFF2-40B4-BE49-F238E27FC236}">
                <a16:creationId xmlns:a16="http://schemas.microsoft.com/office/drawing/2014/main" id="{59F4C409-EF1C-4791-9138-1ADCD6EF18BE}"/>
              </a:ext>
            </a:extLst>
          </p:cNvPr>
          <p:cNvSpPr txBox="1"/>
          <p:nvPr/>
        </p:nvSpPr>
        <p:spPr>
          <a:xfrm>
            <a:off x="659179" y="6172602"/>
            <a:ext cx="512737" cy="261610"/>
          </a:xfrm>
          <a:prstGeom prst="rect">
            <a:avLst/>
          </a:prstGeom>
          <a:noFill/>
        </p:spPr>
        <p:txBody>
          <a:bodyPr wrap="square" rtlCol="0">
            <a:spAutoFit/>
          </a:bodyPr>
          <a:lstStyle/>
          <a:p>
            <a:r>
              <a:rPr lang="fi-FI" sz="1050" b="1" i="1" dirty="0">
                <a:solidFill>
                  <a:schemeClr val="bg1"/>
                </a:solidFill>
              </a:rPr>
              <a:t>2.0</a:t>
            </a:r>
          </a:p>
        </p:txBody>
      </p:sp>
      <p:pic>
        <p:nvPicPr>
          <p:cNvPr id="29" name="Kuva 28">
            <a:extLst>
              <a:ext uri="{FF2B5EF4-FFF2-40B4-BE49-F238E27FC236}">
                <a16:creationId xmlns:a16="http://schemas.microsoft.com/office/drawing/2014/main" id="{4D5D8245-23B8-48B4-B6AE-9B23E4722AA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1552" y="5988586"/>
            <a:ext cx="512737" cy="515342"/>
          </a:xfrm>
          <a:prstGeom prst="rect">
            <a:avLst/>
          </a:prstGeom>
        </p:spPr>
      </p:pic>
      <p:sp>
        <p:nvSpPr>
          <p:cNvPr id="30" name="Alatunnisteen paikkamerkki 5">
            <a:extLst>
              <a:ext uri="{FF2B5EF4-FFF2-40B4-BE49-F238E27FC236}">
                <a16:creationId xmlns:a16="http://schemas.microsoft.com/office/drawing/2014/main" id="{7856D9E1-35E0-4E8D-B554-B9BB1583C484}"/>
              </a:ext>
            </a:extLst>
          </p:cNvPr>
          <p:cNvSpPr txBox="1">
            <a:spLocks/>
          </p:cNvSpPr>
          <p:nvPr/>
        </p:nvSpPr>
        <p:spPr>
          <a:xfrm>
            <a:off x="95871" y="6519630"/>
            <a:ext cx="5029200" cy="228600"/>
          </a:xfrm>
          <a:prstGeom prst="rect">
            <a:avLst/>
          </a:prstGeom>
        </p:spPr>
        <p:txBody>
          <a:bodyPr/>
          <a:lstStyle>
            <a:defPPr>
              <a:defRPr lang="fi-FI"/>
            </a:defPPr>
            <a:lvl1pPr marL="0" algn="l" defTabSz="914400" rtl="0" eaLnBrk="1" latinLnBrk="0" hangingPunct="1">
              <a:defRPr sz="1400" b="1" kern="1200">
                <a:solidFill>
                  <a:schemeClr val="accent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tabLst>
                <a:tab pos="2695575" algn="l"/>
              </a:tabLst>
            </a:pPr>
            <a:r>
              <a:rPr lang="fi-FI">
                <a:solidFill>
                  <a:schemeClr val="bg1"/>
                </a:solidFill>
              </a:rPr>
              <a:t>Keski-Pohjanmaan hyvinvointialue</a:t>
            </a:r>
            <a:endParaRPr lang="fi-FI" dirty="0">
              <a:solidFill>
                <a:schemeClr val="bg1"/>
              </a:solidFill>
            </a:endParaRPr>
          </a:p>
        </p:txBody>
      </p:sp>
      <p:pic>
        <p:nvPicPr>
          <p:cNvPr id="13" name="Kuvan paikkamerkki 12" descr="Kuva, joka sisältää kohteen jalkine&#10;&#10;Kuvaus luotu automaattisesti">
            <a:extLst>
              <a:ext uri="{FF2B5EF4-FFF2-40B4-BE49-F238E27FC236}">
                <a16:creationId xmlns:a16="http://schemas.microsoft.com/office/drawing/2014/main" id="{DB8F5DA9-D080-43F2-94B8-CF031C953350}"/>
              </a:ext>
            </a:extLst>
          </p:cNvPr>
          <p:cNvPicPr>
            <a:picLocks noGrp="1" noChangeAspect="1"/>
          </p:cNvPicPr>
          <p:nvPr>
            <p:ph type="pic" sz="quarter" idx="23"/>
          </p:nvPr>
        </p:nvPicPr>
        <p:blipFill rotWithShape="1">
          <a:blip r:embed="rId4">
            <a:extLst>
              <a:ext uri="{28A0092B-C50C-407E-A947-70E740481C1C}">
                <a14:useLocalDpi xmlns:a14="http://schemas.microsoft.com/office/drawing/2010/main" val="0"/>
              </a:ext>
            </a:extLst>
          </a:blip>
          <a:srcRect l="21505" r="21505"/>
          <a:stretch>
            <a:fillRect/>
          </a:stretch>
        </p:blipFill>
        <p:spPr/>
      </p:pic>
      <p:sp>
        <p:nvSpPr>
          <p:cNvPr id="35" name="Alatunnisteen paikkamerkki 5">
            <a:extLst>
              <a:ext uri="{FF2B5EF4-FFF2-40B4-BE49-F238E27FC236}">
                <a16:creationId xmlns:a16="http://schemas.microsoft.com/office/drawing/2014/main" id="{B7869C86-B694-4477-8714-3C8EC97C9199}"/>
              </a:ext>
            </a:extLst>
          </p:cNvPr>
          <p:cNvSpPr txBox="1">
            <a:spLocks/>
          </p:cNvSpPr>
          <p:nvPr/>
        </p:nvSpPr>
        <p:spPr>
          <a:xfrm>
            <a:off x="6792096" y="6420780"/>
            <a:ext cx="5029200" cy="228600"/>
          </a:xfrm>
          <a:prstGeom prst="rect">
            <a:avLst/>
          </a:prstGeom>
        </p:spPr>
        <p:txBody>
          <a:bodyPr/>
          <a:lstStyle>
            <a:defPPr>
              <a:defRPr lang="fi-FI"/>
            </a:defPPr>
            <a:lvl1pPr marL="0" algn="l" defTabSz="914400" rtl="0" eaLnBrk="1" latinLnBrk="0" hangingPunct="1">
              <a:defRPr sz="1400" b="1" kern="1200">
                <a:solidFill>
                  <a:schemeClr val="accent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fi-FI" dirty="0"/>
              <a:t>Keski-Pohjanmaan hyvinvointialue</a:t>
            </a:r>
          </a:p>
        </p:txBody>
      </p:sp>
    </p:spTree>
    <p:extLst>
      <p:ext uri="{BB962C8B-B14F-4D97-AF65-F5344CB8AC3E}">
        <p14:creationId xmlns:p14="http://schemas.microsoft.com/office/powerpoint/2010/main" val="27537538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B8DB69C-F1C1-4434-A498-BF2B9F8EE96C}"/>
              </a:ext>
            </a:extLst>
          </p:cNvPr>
          <p:cNvSpPr>
            <a:spLocks noGrp="1"/>
          </p:cNvSpPr>
          <p:nvPr>
            <p:ph type="title"/>
          </p:nvPr>
        </p:nvSpPr>
        <p:spPr>
          <a:xfrm>
            <a:off x="657606" y="407807"/>
            <a:ext cx="10772775" cy="1228045"/>
          </a:xfrm>
        </p:spPr>
        <p:txBody>
          <a:bodyPr/>
          <a:lstStyle/>
          <a:p>
            <a:r>
              <a:rPr lang="fi-FI" sz="4400" dirty="0"/>
              <a:t>Kotiin hanke, tulevaisuuden kotona asumista tukevien palveluiden kehittämishanke</a:t>
            </a:r>
          </a:p>
        </p:txBody>
      </p:sp>
      <p:graphicFrame>
        <p:nvGraphicFramePr>
          <p:cNvPr id="6" name="Sisällön paikkamerkki 5">
            <a:extLst>
              <a:ext uri="{FF2B5EF4-FFF2-40B4-BE49-F238E27FC236}">
                <a16:creationId xmlns:a16="http://schemas.microsoft.com/office/drawing/2014/main" id="{8D234D44-82F2-4B3F-894F-DA66BB43034D}"/>
              </a:ext>
            </a:extLst>
          </p:cNvPr>
          <p:cNvGraphicFramePr>
            <a:graphicFrameLocks noGrp="1"/>
          </p:cNvGraphicFramePr>
          <p:nvPr>
            <p:ph idx="1"/>
            <p:extLst>
              <p:ext uri="{D42A27DB-BD31-4B8C-83A1-F6EECF244321}">
                <p14:modId xmlns:p14="http://schemas.microsoft.com/office/powerpoint/2010/main" val="967169256"/>
              </p:ext>
            </p:extLst>
          </p:nvPr>
        </p:nvGraphicFramePr>
        <p:xfrm>
          <a:off x="613358" y="2374579"/>
          <a:ext cx="10753725" cy="37671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Päivämäärän paikkamerkki 3">
            <a:extLst>
              <a:ext uri="{FF2B5EF4-FFF2-40B4-BE49-F238E27FC236}">
                <a16:creationId xmlns:a16="http://schemas.microsoft.com/office/drawing/2014/main" id="{029AB322-4196-43E1-A999-00D7CB031D7B}"/>
              </a:ext>
            </a:extLst>
          </p:cNvPr>
          <p:cNvSpPr>
            <a:spLocks noGrp="1"/>
          </p:cNvSpPr>
          <p:nvPr>
            <p:ph type="dt" sz="half" idx="10"/>
          </p:nvPr>
        </p:nvSpPr>
        <p:spPr/>
        <p:txBody>
          <a:bodyPr/>
          <a:lstStyle/>
          <a:p>
            <a:fld id="{0B549DF8-3256-43A3-9CF8-F9C88E76832E}" type="datetime1">
              <a:rPr lang="fi-FI" smtClean="0"/>
              <a:pPr/>
              <a:t>5.9.2023</a:t>
            </a:fld>
            <a:endParaRPr lang="fi-FI" dirty="0"/>
          </a:p>
        </p:txBody>
      </p:sp>
      <p:sp>
        <p:nvSpPr>
          <p:cNvPr id="5" name="Dian numeron paikkamerkki 4">
            <a:extLst>
              <a:ext uri="{FF2B5EF4-FFF2-40B4-BE49-F238E27FC236}">
                <a16:creationId xmlns:a16="http://schemas.microsoft.com/office/drawing/2014/main" id="{A0B72453-7E96-49E8-8111-6D8F38AD7924}"/>
              </a:ext>
            </a:extLst>
          </p:cNvPr>
          <p:cNvSpPr>
            <a:spLocks noGrp="1"/>
          </p:cNvSpPr>
          <p:nvPr>
            <p:ph type="sldNum" sz="quarter" idx="12"/>
          </p:nvPr>
        </p:nvSpPr>
        <p:spPr/>
        <p:txBody>
          <a:bodyPr/>
          <a:lstStyle/>
          <a:p>
            <a:fld id="{680D50AB-F83C-4E2B-B0AF-3CA1ED4EDFEC}" type="slidenum">
              <a:rPr lang="fi-FI" smtClean="0"/>
              <a:pPr/>
              <a:t>2</a:t>
            </a:fld>
            <a:endParaRPr lang="fi-FI" dirty="0"/>
          </a:p>
        </p:txBody>
      </p:sp>
      <p:sp>
        <p:nvSpPr>
          <p:cNvPr id="3" name="Tekstiruutu 2">
            <a:extLst>
              <a:ext uri="{FF2B5EF4-FFF2-40B4-BE49-F238E27FC236}">
                <a16:creationId xmlns:a16="http://schemas.microsoft.com/office/drawing/2014/main" id="{A8988524-9455-46D5-9B10-1B953F63C06B}"/>
              </a:ext>
            </a:extLst>
          </p:cNvPr>
          <p:cNvSpPr txBox="1"/>
          <p:nvPr/>
        </p:nvSpPr>
        <p:spPr>
          <a:xfrm>
            <a:off x="864066" y="1571157"/>
            <a:ext cx="10503017" cy="646331"/>
          </a:xfrm>
          <a:prstGeom prst="rect">
            <a:avLst/>
          </a:prstGeom>
          <a:noFill/>
        </p:spPr>
        <p:txBody>
          <a:bodyPr wrap="square" rtlCol="0">
            <a:spAutoFit/>
          </a:bodyPr>
          <a:lstStyle/>
          <a:p>
            <a:pPr marL="285750" indent="-285750">
              <a:buClr>
                <a:schemeClr val="accent6"/>
              </a:buClr>
              <a:buFont typeface="Arial" panose="020B0604020202020204" pitchFamily="34" charset="0"/>
              <a:buChar char="•"/>
            </a:pPr>
            <a:r>
              <a:rPr lang="fi-FI" dirty="0"/>
              <a:t>Yöpartiotoiminnan jalkauttaminen on osa Kotiin –hanketta, joka on </a:t>
            </a:r>
            <a:r>
              <a:rPr lang="fi-FI" dirty="0" err="1"/>
              <a:t>STM:n</a:t>
            </a:r>
            <a:r>
              <a:rPr lang="fi-FI" dirty="0"/>
              <a:t> rahoittama valtakunnallinen hanke.</a:t>
            </a:r>
          </a:p>
          <a:p>
            <a:pPr marL="285750" indent="-285750">
              <a:buClr>
                <a:schemeClr val="accent6"/>
              </a:buClr>
              <a:buFont typeface="Arial" panose="020B0604020202020204" pitchFamily="34" charset="0"/>
              <a:buChar char="•"/>
            </a:pPr>
            <a:r>
              <a:rPr lang="fi-FI" dirty="0"/>
              <a:t>Hankekoordinaatio koostuu eri osahankkeista</a:t>
            </a:r>
          </a:p>
        </p:txBody>
      </p:sp>
    </p:spTree>
    <p:extLst>
      <p:ext uri="{BB962C8B-B14F-4D97-AF65-F5344CB8AC3E}">
        <p14:creationId xmlns:p14="http://schemas.microsoft.com/office/powerpoint/2010/main" val="14750603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Kuvan paikkamerkki 14" descr="Kuva, joka sisältää kohteen puu, ulko, kasvi, metsä&#10;&#10;Kuvaus luotu automaattisesti">
            <a:extLst>
              <a:ext uri="{FF2B5EF4-FFF2-40B4-BE49-F238E27FC236}">
                <a16:creationId xmlns:a16="http://schemas.microsoft.com/office/drawing/2014/main" id="{DAE9ECD5-E492-42DD-B0AF-2F81DFE45BC1}"/>
              </a:ext>
            </a:extLst>
          </p:cNvPr>
          <p:cNvPicPr>
            <a:picLocks noGrp="1" noChangeAspect="1"/>
          </p:cNvPicPr>
          <p:nvPr>
            <p:ph type="pic" sz="quarter" idx="23"/>
          </p:nvPr>
        </p:nvPicPr>
        <p:blipFill rotWithShape="1">
          <a:blip r:embed="rId2">
            <a:extLst>
              <a:ext uri="{28A0092B-C50C-407E-A947-70E740481C1C}">
                <a14:useLocalDpi xmlns:a14="http://schemas.microsoft.com/office/drawing/2010/main" val="0"/>
              </a:ext>
            </a:extLst>
          </a:blip>
          <a:srcRect l="21465" r="21465"/>
          <a:stretch>
            <a:fillRect/>
          </a:stretch>
        </p:blipFill>
        <p:spPr/>
      </p:pic>
      <p:sp>
        <p:nvSpPr>
          <p:cNvPr id="5" name="Päivämäärän paikkamerkki 4" hidden="1">
            <a:extLst>
              <a:ext uri="{FF2B5EF4-FFF2-40B4-BE49-F238E27FC236}">
                <a16:creationId xmlns:a16="http://schemas.microsoft.com/office/drawing/2014/main" id="{41556621-274F-4533-BDC1-A5635A4A61FF}"/>
              </a:ext>
            </a:extLst>
          </p:cNvPr>
          <p:cNvSpPr>
            <a:spLocks noGrp="1"/>
          </p:cNvSpPr>
          <p:nvPr>
            <p:ph type="dt" sz="half" idx="10"/>
          </p:nvPr>
        </p:nvSpPr>
        <p:spPr/>
        <p:txBody>
          <a:bodyPr/>
          <a:lstStyle/>
          <a:p>
            <a:pPr>
              <a:spcAft>
                <a:spcPts val="600"/>
              </a:spcAft>
            </a:pPr>
            <a:fld id="{A78B374C-8F0A-4EAD-98A4-0E42A98C13A2}" type="datetime1">
              <a:rPr lang="fi-FI" smtClean="0"/>
              <a:pPr>
                <a:spcAft>
                  <a:spcPts val="600"/>
                </a:spcAft>
              </a:pPr>
              <a:t>5.9.2023</a:t>
            </a:fld>
            <a:endParaRPr lang="fi-FI"/>
          </a:p>
        </p:txBody>
      </p:sp>
      <p:sp>
        <p:nvSpPr>
          <p:cNvPr id="7" name="Dian numeron paikkamerkki 6" hidden="1">
            <a:extLst>
              <a:ext uri="{FF2B5EF4-FFF2-40B4-BE49-F238E27FC236}">
                <a16:creationId xmlns:a16="http://schemas.microsoft.com/office/drawing/2014/main" id="{25A143BA-B606-4277-9082-69BD64EDD644}"/>
              </a:ext>
            </a:extLst>
          </p:cNvPr>
          <p:cNvSpPr>
            <a:spLocks noGrp="1"/>
          </p:cNvSpPr>
          <p:nvPr>
            <p:ph type="sldNum" sz="quarter" idx="12"/>
          </p:nvPr>
        </p:nvSpPr>
        <p:spPr/>
        <p:txBody>
          <a:bodyPr/>
          <a:lstStyle/>
          <a:p>
            <a:pPr>
              <a:spcAft>
                <a:spcPts val="600"/>
              </a:spcAft>
            </a:pPr>
            <a:fld id="{680D50AB-F83C-4E2B-B0AF-3CA1ED4EDFEC}" type="slidenum">
              <a:rPr lang="fi-FI" smtClean="0"/>
              <a:pPr>
                <a:spcAft>
                  <a:spcPts val="600"/>
                </a:spcAft>
              </a:pPr>
              <a:t>20</a:t>
            </a:fld>
            <a:endParaRPr lang="fi-FI"/>
          </a:p>
        </p:txBody>
      </p:sp>
      <p:pic>
        <p:nvPicPr>
          <p:cNvPr id="8" name="Kuva 7">
            <a:extLst>
              <a:ext uri="{FF2B5EF4-FFF2-40B4-BE49-F238E27FC236}">
                <a16:creationId xmlns:a16="http://schemas.microsoft.com/office/drawing/2014/main" id="{7C636C12-B523-49EE-9CEF-C7E5E61761B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6814"/>
          <a:stretch/>
        </p:blipFill>
        <p:spPr>
          <a:xfrm>
            <a:off x="328375" y="5836454"/>
            <a:ext cx="577311" cy="575628"/>
          </a:xfrm>
          <a:prstGeom prst="rect">
            <a:avLst/>
          </a:prstGeom>
        </p:spPr>
      </p:pic>
      <p:sp>
        <p:nvSpPr>
          <p:cNvPr id="10" name="Tekstiruutu 9">
            <a:extLst>
              <a:ext uri="{FF2B5EF4-FFF2-40B4-BE49-F238E27FC236}">
                <a16:creationId xmlns:a16="http://schemas.microsoft.com/office/drawing/2014/main" id="{ADDF4A9E-3412-4B1D-892D-03BC9378ACDE}"/>
              </a:ext>
            </a:extLst>
          </p:cNvPr>
          <p:cNvSpPr txBox="1"/>
          <p:nvPr/>
        </p:nvSpPr>
        <p:spPr>
          <a:xfrm>
            <a:off x="778372" y="6059334"/>
            <a:ext cx="512737" cy="261610"/>
          </a:xfrm>
          <a:prstGeom prst="rect">
            <a:avLst/>
          </a:prstGeom>
          <a:noFill/>
        </p:spPr>
        <p:txBody>
          <a:bodyPr wrap="square" rtlCol="0">
            <a:spAutoFit/>
          </a:bodyPr>
          <a:lstStyle/>
          <a:p>
            <a:r>
              <a:rPr lang="fi-FI" sz="1050" b="1" i="1" dirty="0">
                <a:solidFill>
                  <a:schemeClr val="bg1"/>
                </a:solidFill>
              </a:rPr>
              <a:t>2.1</a:t>
            </a:r>
          </a:p>
        </p:txBody>
      </p:sp>
      <p:pic>
        <p:nvPicPr>
          <p:cNvPr id="11" name="Kuva 10">
            <a:extLst>
              <a:ext uri="{FF2B5EF4-FFF2-40B4-BE49-F238E27FC236}">
                <a16:creationId xmlns:a16="http://schemas.microsoft.com/office/drawing/2014/main" id="{68836E56-5E0F-457C-8951-F0383FF141E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0745" y="5875318"/>
            <a:ext cx="512737" cy="515342"/>
          </a:xfrm>
          <a:prstGeom prst="rect">
            <a:avLst/>
          </a:prstGeom>
        </p:spPr>
      </p:pic>
      <p:sp>
        <p:nvSpPr>
          <p:cNvPr id="12" name="Alatunnisteen paikkamerkki 5">
            <a:extLst>
              <a:ext uri="{FF2B5EF4-FFF2-40B4-BE49-F238E27FC236}">
                <a16:creationId xmlns:a16="http://schemas.microsoft.com/office/drawing/2014/main" id="{C2DA83E4-6DA1-40B3-B10B-751F8E5F3A9C}"/>
              </a:ext>
            </a:extLst>
          </p:cNvPr>
          <p:cNvSpPr txBox="1">
            <a:spLocks/>
          </p:cNvSpPr>
          <p:nvPr/>
        </p:nvSpPr>
        <p:spPr>
          <a:xfrm>
            <a:off x="215064" y="6406362"/>
            <a:ext cx="5029200" cy="228600"/>
          </a:xfrm>
          <a:prstGeom prst="rect">
            <a:avLst/>
          </a:prstGeom>
        </p:spPr>
        <p:txBody>
          <a:bodyPr/>
          <a:lstStyle>
            <a:defPPr>
              <a:defRPr lang="fi-FI"/>
            </a:defPPr>
            <a:lvl1pPr marL="0" algn="l" defTabSz="914400" rtl="0" eaLnBrk="1" latinLnBrk="0" hangingPunct="1">
              <a:defRPr sz="1400" b="1" kern="1200">
                <a:solidFill>
                  <a:schemeClr val="accent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tabLst>
                <a:tab pos="2695575" algn="l"/>
              </a:tabLst>
            </a:pPr>
            <a:r>
              <a:rPr lang="fi-FI" dirty="0">
                <a:solidFill>
                  <a:schemeClr val="bg1"/>
                </a:solidFill>
              </a:rPr>
              <a:t>Keski-Pohjanmaan hyvinvointialue</a:t>
            </a:r>
          </a:p>
        </p:txBody>
      </p:sp>
      <p:sp>
        <p:nvSpPr>
          <p:cNvPr id="13" name="Sisällön paikkamerkki 7">
            <a:extLst>
              <a:ext uri="{FF2B5EF4-FFF2-40B4-BE49-F238E27FC236}">
                <a16:creationId xmlns:a16="http://schemas.microsoft.com/office/drawing/2014/main" id="{D8761DBC-82CF-4469-BA10-48ECB797EC32}"/>
              </a:ext>
            </a:extLst>
          </p:cNvPr>
          <p:cNvSpPr>
            <a:spLocks noGrp="1"/>
          </p:cNvSpPr>
          <p:nvPr>
            <p:ph sz="half" idx="1"/>
          </p:nvPr>
        </p:nvSpPr>
        <p:spPr>
          <a:xfrm>
            <a:off x="5863823" y="1384183"/>
            <a:ext cx="5957474" cy="5407142"/>
          </a:xfrm>
        </p:spPr>
        <p:txBody>
          <a:bodyPr/>
          <a:lstStyle/>
          <a:p>
            <a:pPr marL="265113" marR="0" lvl="0" indent="-265113" algn="l" defTabSz="914400" rtl="0" eaLnBrk="1" fontAlgn="auto" latinLnBrk="0" hangingPunct="1">
              <a:lnSpc>
                <a:spcPct val="85000"/>
              </a:lnSpc>
              <a:spcBef>
                <a:spcPts val="1300"/>
              </a:spcBef>
              <a:spcAft>
                <a:spcPts val="0"/>
              </a:spcAft>
              <a:buClr>
                <a:srgbClr val="AE5385"/>
              </a:buClr>
              <a:buSzTx/>
              <a:buFont typeface="Arial" panose="020B0604020202020204" pitchFamily="34" charset="0"/>
              <a:buChar char="•"/>
              <a:tabLst/>
              <a:defRPr/>
            </a:pPr>
            <a:r>
              <a:rPr kumimoji="0" lang="fi-FI" sz="1700" b="0" i="0" u="none" strike="noStrike" kern="1200" cap="none" spc="0" normalizeH="0" baseline="0" noProof="0" dirty="0">
                <a:ln>
                  <a:noFill/>
                </a:ln>
                <a:solidFill>
                  <a:prstClr val="black">
                    <a:lumMod val="85000"/>
                    <a:lumOff val="15000"/>
                  </a:prstClr>
                </a:solidFill>
                <a:effectLst/>
                <a:uLnTx/>
                <a:uFillTx/>
                <a:latin typeface="Calibri Light" panose="020F0302020204030204"/>
                <a:ea typeface="+mn-ea"/>
                <a:cs typeface="+mn-cs"/>
              </a:rPr>
              <a:t>Seuraava </a:t>
            </a:r>
            <a:r>
              <a:rPr lang="fi-FI" sz="1700" dirty="0">
                <a:solidFill>
                  <a:prstClr val="black">
                    <a:lumMod val="85000"/>
                    <a:lumOff val="15000"/>
                  </a:prstClr>
                </a:solidFill>
                <a:latin typeface="Calibri Light" panose="020F0302020204030204"/>
              </a:rPr>
              <a:t>askel</a:t>
            </a:r>
            <a:r>
              <a:rPr kumimoji="0" lang="fi-FI" sz="1700" b="0" i="0" u="none" strike="noStrike" kern="1200" cap="none" spc="0" normalizeH="0" baseline="0" noProof="0" dirty="0">
                <a:ln>
                  <a:noFill/>
                </a:ln>
                <a:solidFill>
                  <a:prstClr val="black">
                    <a:lumMod val="85000"/>
                    <a:lumOff val="15000"/>
                  </a:prstClr>
                </a:solidFill>
                <a:effectLst/>
                <a:uLnTx/>
                <a:uFillTx/>
                <a:latin typeface="Calibri Light" panose="020F0302020204030204"/>
                <a:ea typeface="+mn-ea"/>
                <a:cs typeface="+mn-cs"/>
              </a:rPr>
              <a:t> on saada toiminta jalkautettua myös </a:t>
            </a:r>
            <a:r>
              <a:rPr lang="fi-FI" sz="1700" dirty="0">
                <a:solidFill>
                  <a:prstClr val="black">
                    <a:lumMod val="85000"/>
                    <a:lumOff val="15000"/>
                  </a:prstClr>
                </a:solidFill>
                <a:latin typeface="Calibri Light" panose="020F0302020204030204"/>
              </a:rPr>
              <a:t>Perhon</a:t>
            </a:r>
            <a:r>
              <a:rPr kumimoji="0" lang="fi-FI" sz="1700" b="0" i="0" u="none" strike="noStrike" kern="1200" cap="none" spc="0" normalizeH="0" baseline="0" noProof="0" dirty="0">
                <a:ln>
                  <a:noFill/>
                </a:ln>
                <a:solidFill>
                  <a:prstClr val="black">
                    <a:lumMod val="85000"/>
                    <a:lumOff val="15000"/>
                  </a:prstClr>
                </a:solidFill>
                <a:effectLst/>
                <a:uLnTx/>
                <a:uFillTx/>
                <a:latin typeface="Calibri Light" panose="020F0302020204030204"/>
                <a:ea typeface="+mn-ea"/>
                <a:cs typeface="+mn-cs"/>
              </a:rPr>
              <a:t>jokilaaksoon ja Kokkolan reuna-alueille, lähinnä Ullavan alueelle. </a:t>
            </a:r>
          </a:p>
          <a:p>
            <a:pPr marL="346075" marR="0" lvl="1" indent="-165100" algn="l" defTabSz="914400" rtl="0" eaLnBrk="1" fontAlgn="auto" latinLnBrk="0" hangingPunct="1">
              <a:lnSpc>
                <a:spcPct val="85000"/>
              </a:lnSpc>
              <a:spcBef>
                <a:spcPts val="600"/>
              </a:spcBef>
              <a:spcAft>
                <a:spcPts val="0"/>
              </a:spcAft>
              <a:buClr>
                <a:srgbClr val="AE5385"/>
              </a:buClr>
              <a:buSzTx/>
              <a:buFont typeface="Arial" panose="020B0604020202020204" pitchFamily="34" charset="0"/>
              <a:buChar char="•"/>
              <a:tabLst/>
              <a:defRPr/>
            </a:pPr>
            <a:r>
              <a:rPr kumimoji="0" lang="fi-FI" sz="1700" b="0" i="0" u="none" strike="noStrike" kern="1200" cap="none" spc="0" normalizeH="0" baseline="0" noProof="0" dirty="0">
                <a:ln>
                  <a:noFill/>
                </a:ln>
                <a:solidFill>
                  <a:prstClr val="black">
                    <a:lumMod val="85000"/>
                    <a:lumOff val="15000"/>
                  </a:prstClr>
                </a:solidFill>
                <a:effectLst/>
                <a:uLnTx/>
                <a:uFillTx/>
                <a:latin typeface="Calibri Light" panose="020F0302020204030204"/>
                <a:ea typeface="+mn-ea"/>
                <a:cs typeface="+mn-cs"/>
              </a:rPr>
              <a:t>Ensi vuoden talousarviossa on haettu 4 lisävakanssia </a:t>
            </a:r>
            <a:r>
              <a:rPr kumimoji="0" lang="fi-FI" sz="1700" b="0" i="0" u="none" strike="noStrike" kern="1200" cap="none" spc="0" normalizeH="0" baseline="0" noProof="0" dirty="0" err="1">
                <a:ln>
                  <a:noFill/>
                </a:ln>
                <a:solidFill>
                  <a:prstClr val="black">
                    <a:lumMod val="85000"/>
                    <a:lumOff val="15000"/>
                  </a:prstClr>
                </a:solidFill>
                <a:effectLst/>
                <a:uLnTx/>
                <a:uFillTx/>
                <a:latin typeface="Calibri Light" panose="020F0302020204030204"/>
                <a:ea typeface="+mn-ea"/>
                <a:cs typeface="+mn-cs"/>
              </a:rPr>
              <a:t>yöpartiolle</a:t>
            </a:r>
            <a:r>
              <a:rPr kumimoji="0" lang="fi-FI" sz="1700" b="0" i="0" u="none" strike="noStrike" kern="1200" cap="none" spc="0" normalizeH="0" baseline="0" noProof="0" dirty="0">
                <a:ln>
                  <a:noFill/>
                </a:ln>
                <a:solidFill>
                  <a:prstClr val="black">
                    <a:lumMod val="85000"/>
                    <a:lumOff val="15000"/>
                  </a:prstClr>
                </a:solidFill>
                <a:effectLst/>
                <a:uLnTx/>
                <a:uFillTx/>
                <a:latin typeface="Calibri Light" panose="020F0302020204030204"/>
                <a:ea typeface="+mn-ea"/>
                <a:cs typeface="+mn-cs"/>
              </a:rPr>
              <a:t>, jotta voidaan kattaa koko </a:t>
            </a:r>
            <a:r>
              <a:rPr kumimoji="0" lang="fi-FI" sz="1700" b="0" i="0" u="none" strike="noStrike" kern="1200" cap="none" spc="0" normalizeH="0" baseline="0" noProof="0" dirty="0" err="1">
                <a:ln>
                  <a:noFill/>
                </a:ln>
                <a:solidFill>
                  <a:prstClr val="black">
                    <a:lumMod val="85000"/>
                    <a:lumOff val="15000"/>
                  </a:prstClr>
                </a:solidFill>
                <a:effectLst/>
                <a:uLnTx/>
                <a:uFillTx/>
                <a:latin typeface="Calibri Light" panose="020F0302020204030204"/>
                <a:ea typeface="+mn-ea"/>
                <a:cs typeface="+mn-cs"/>
              </a:rPr>
              <a:t>Soiten</a:t>
            </a:r>
            <a:r>
              <a:rPr kumimoji="0" lang="fi-FI" sz="1700" b="0" i="0" u="none" strike="noStrike" kern="1200" cap="none" spc="0" normalizeH="0" baseline="0" noProof="0" dirty="0">
                <a:ln>
                  <a:noFill/>
                </a:ln>
                <a:solidFill>
                  <a:prstClr val="black">
                    <a:lumMod val="85000"/>
                    <a:lumOff val="15000"/>
                  </a:prstClr>
                </a:solidFill>
                <a:effectLst/>
                <a:uLnTx/>
                <a:uFillTx/>
                <a:latin typeface="Calibri Light" panose="020F0302020204030204"/>
                <a:ea typeface="+mn-ea"/>
                <a:cs typeface="+mn-cs"/>
              </a:rPr>
              <a:t> alue ja mahdollistaa yöllinen kotihoito alueen asukkaille.</a:t>
            </a:r>
          </a:p>
          <a:p>
            <a:pPr marL="803275" marR="0" lvl="2" indent="-165100" algn="l" defTabSz="914400" rtl="0" eaLnBrk="1" fontAlgn="auto" latinLnBrk="0" hangingPunct="1">
              <a:lnSpc>
                <a:spcPct val="85000"/>
              </a:lnSpc>
              <a:spcBef>
                <a:spcPts val="600"/>
              </a:spcBef>
              <a:spcAft>
                <a:spcPts val="0"/>
              </a:spcAft>
              <a:buClr>
                <a:srgbClr val="AE5385"/>
              </a:buClr>
              <a:buSzTx/>
              <a:buFont typeface="Arial" panose="020B0604020202020204" pitchFamily="34" charset="0"/>
              <a:buChar char="•"/>
              <a:tabLst/>
              <a:defRPr/>
            </a:pPr>
            <a:r>
              <a:rPr kumimoji="0" lang="fi-FI" sz="1700" b="0" i="0" u="none" strike="noStrike" kern="1200" cap="none" spc="0" normalizeH="0" baseline="0" noProof="0" dirty="0">
                <a:ln>
                  <a:noFill/>
                </a:ln>
                <a:solidFill>
                  <a:prstClr val="black">
                    <a:lumMod val="85000"/>
                    <a:lumOff val="15000"/>
                  </a:prstClr>
                </a:solidFill>
                <a:effectLst/>
                <a:uLnTx/>
                <a:uFillTx/>
                <a:latin typeface="Calibri Light" panose="020F0302020204030204"/>
                <a:ea typeface="+mn-ea"/>
                <a:cs typeface="+mn-cs"/>
              </a:rPr>
              <a:t>Aluejakoa tulee miettiä ja jakaa se tasaisesti </a:t>
            </a:r>
            <a:r>
              <a:rPr kumimoji="0" lang="fi-FI" sz="1700" b="0" i="0" u="none" strike="noStrike" kern="1200" cap="none" spc="0" normalizeH="0" baseline="0" noProof="0" dirty="0" err="1">
                <a:ln>
                  <a:noFill/>
                </a:ln>
                <a:solidFill>
                  <a:prstClr val="black">
                    <a:lumMod val="85000"/>
                    <a:lumOff val="15000"/>
                  </a:prstClr>
                </a:solidFill>
                <a:effectLst/>
                <a:uLnTx/>
                <a:uFillTx/>
                <a:latin typeface="Calibri Light" panose="020F0302020204030204"/>
                <a:ea typeface="+mn-ea"/>
                <a:cs typeface="+mn-cs"/>
              </a:rPr>
              <a:t>yöhoidon</a:t>
            </a:r>
            <a:r>
              <a:rPr kumimoji="0" lang="fi-FI" sz="1700" b="0" i="0" u="none" strike="noStrike" kern="1200" cap="none" spc="0" normalizeH="0" baseline="0" noProof="0" dirty="0">
                <a:ln>
                  <a:noFill/>
                </a:ln>
                <a:solidFill>
                  <a:prstClr val="black">
                    <a:lumMod val="85000"/>
                    <a:lumOff val="15000"/>
                  </a:prstClr>
                </a:solidFill>
                <a:effectLst/>
                <a:uLnTx/>
                <a:uFillTx/>
                <a:latin typeface="Calibri Light" panose="020F0302020204030204"/>
                <a:ea typeface="+mn-ea"/>
                <a:cs typeface="+mn-cs"/>
              </a:rPr>
              <a:t> tarpeen ja resurssien mukaisesti.</a:t>
            </a:r>
          </a:p>
          <a:p>
            <a:pPr marL="803275" marR="0" lvl="2" indent="-165100" algn="l" defTabSz="914400" rtl="0" eaLnBrk="1" fontAlgn="auto" latinLnBrk="0" hangingPunct="1">
              <a:lnSpc>
                <a:spcPct val="85000"/>
              </a:lnSpc>
              <a:spcBef>
                <a:spcPts val="600"/>
              </a:spcBef>
              <a:spcAft>
                <a:spcPts val="0"/>
              </a:spcAft>
              <a:buClr>
                <a:srgbClr val="AE5385"/>
              </a:buClr>
              <a:buSzTx/>
              <a:buFont typeface="Arial" panose="020B0604020202020204" pitchFamily="34" charset="0"/>
              <a:buChar char="•"/>
              <a:tabLst/>
              <a:defRPr/>
            </a:pPr>
            <a:r>
              <a:rPr lang="fi-FI" sz="1700" i="0" dirty="0">
                <a:solidFill>
                  <a:prstClr val="black">
                    <a:lumMod val="85000"/>
                    <a:lumOff val="15000"/>
                  </a:prstClr>
                </a:solidFill>
                <a:latin typeface="Calibri Light" panose="020F0302020204030204"/>
              </a:rPr>
              <a:t>Mietittävä myös voidaanko </a:t>
            </a:r>
            <a:r>
              <a:rPr lang="fi-FI" sz="1700" i="0" dirty="0" err="1">
                <a:solidFill>
                  <a:prstClr val="black">
                    <a:lumMod val="85000"/>
                    <a:lumOff val="15000"/>
                  </a:prstClr>
                </a:solidFill>
                <a:latin typeface="Calibri Light" panose="020F0302020204030204"/>
              </a:rPr>
              <a:t>yöhoidon</a:t>
            </a:r>
            <a:r>
              <a:rPr lang="fi-FI" sz="1700" i="0" dirty="0">
                <a:solidFill>
                  <a:prstClr val="black">
                    <a:lumMod val="85000"/>
                    <a:lumOff val="15000"/>
                  </a:prstClr>
                </a:solidFill>
                <a:latin typeface="Calibri Light" panose="020F0302020204030204"/>
              </a:rPr>
              <a:t> resurssia hyödyntää kotihoidon ”aamuruuhkien” helpottamiseksi?</a:t>
            </a:r>
            <a:r>
              <a:rPr kumimoji="0" lang="fi-FI" sz="1700" b="0" i="0" u="none" strike="noStrike" kern="1200" cap="none" spc="0" normalizeH="0" baseline="0" noProof="0" dirty="0">
                <a:ln>
                  <a:noFill/>
                </a:ln>
                <a:solidFill>
                  <a:prstClr val="black">
                    <a:lumMod val="85000"/>
                    <a:lumOff val="15000"/>
                  </a:prstClr>
                </a:solidFill>
                <a:effectLst/>
                <a:uLnTx/>
                <a:uFillTx/>
                <a:latin typeface="Calibri Light" panose="020F0302020204030204"/>
                <a:ea typeface="+mn-ea"/>
                <a:cs typeface="+mn-cs"/>
              </a:rPr>
              <a:t> </a:t>
            </a:r>
          </a:p>
          <a:p>
            <a:pPr marL="803275" marR="0" lvl="2" indent="-165100" algn="l" defTabSz="914400" rtl="0" eaLnBrk="1" fontAlgn="auto" latinLnBrk="0" hangingPunct="1">
              <a:lnSpc>
                <a:spcPct val="85000"/>
              </a:lnSpc>
              <a:spcBef>
                <a:spcPts val="600"/>
              </a:spcBef>
              <a:spcAft>
                <a:spcPts val="0"/>
              </a:spcAft>
              <a:buClr>
                <a:srgbClr val="AE5385"/>
              </a:buClr>
              <a:buSzTx/>
              <a:buFont typeface="Arial" panose="020B0604020202020204" pitchFamily="34" charset="0"/>
              <a:buChar char="•"/>
              <a:tabLst/>
              <a:defRPr/>
            </a:pPr>
            <a:r>
              <a:rPr kumimoji="0" lang="fi-FI" sz="1700" b="0" i="0" u="none" strike="noStrike" kern="1200" cap="none" spc="0" normalizeH="0" baseline="0" noProof="0" dirty="0">
                <a:ln>
                  <a:noFill/>
                </a:ln>
                <a:solidFill>
                  <a:prstClr val="black">
                    <a:lumMod val="85000"/>
                    <a:lumOff val="15000"/>
                  </a:prstClr>
                </a:solidFill>
                <a:effectLst/>
                <a:uLnTx/>
                <a:uFillTx/>
                <a:latin typeface="Calibri Light" panose="020F0302020204030204"/>
                <a:ea typeface="+mn-ea"/>
                <a:cs typeface="+mn-cs"/>
              </a:rPr>
              <a:t>Otetaanko turvapuhelinhälytykset yöaikaan </a:t>
            </a:r>
            <a:r>
              <a:rPr kumimoji="0" lang="fi-FI" sz="1700" b="0" i="0" u="none" strike="noStrike" kern="1200" cap="none" spc="0" normalizeH="0" baseline="0" noProof="0" dirty="0" err="1">
                <a:ln>
                  <a:noFill/>
                </a:ln>
                <a:solidFill>
                  <a:prstClr val="black">
                    <a:lumMod val="85000"/>
                    <a:lumOff val="15000"/>
                  </a:prstClr>
                </a:solidFill>
                <a:effectLst/>
                <a:uLnTx/>
                <a:uFillTx/>
                <a:latin typeface="Calibri Light" panose="020F0302020204030204"/>
                <a:ea typeface="+mn-ea"/>
                <a:cs typeface="+mn-cs"/>
              </a:rPr>
              <a:t>yöpartion</a:t>
            </a:r>
            <a:r>
              <a:rPr kumimoji="0" lang="fi-FI" sz="1700" b="0" i="0" u="none" strike="noStrike" kern="1200" cap="none" spc="0" normalizeH="0" baseline="0" noProof="0" dirty="0">
                <a:ln>
                  <a:noFill/>
                </a:ln>
                <a:solidFill>
                  <a:prstClr val="black">
                    <a:lumMod val="85000"/>
                    <a:lumOff val="15000"/>
                  </a:prstClr>
                </a:solidFill>
                <a:effectLst/>
                <a:uLnTx/>
                <a:uFillTx/>
                <a:latin typeface="Calibri Light" panose="020F0302020204030204"/>
                <a:ea typeface="+mn-ea"/>
                <a:cs typeface="+mn-cs"/>
              </a:rPr>
              <a:t> hoidettavaksi? </a:t>
            </a:r>
          </a:p>
          <a:p>
            <a:pPr marL="803275" marR="0" lvl="2" indent="-165100" algn="l" defTabSz="914400" rtl="0" eaLnBrk="1" fontAlgn="auto" latinLnBrk="0" hangingPunct="1">
              <a:lnSpc>
                <a:spcPct val="85000"/>
              </a:lnSpc>
              <a:spcBef>
                <a:spcPts val="600"/>
              </a:spcBef>
              <a:spcAft>
                <a:spcPts val="0"/>
              </a:spcAft>
              <a:buClr>
                <a:srgbClr val="AE5385"/>
              </a:buClr>
              <a:buSzTx/>
              <a:buFont typeface="Arial" panose="020B0604020202020204" pitchFamily="34" charset="0"/>
              <a:buChar char="•"/>
              <a:tabLst/>
              <a:defRPr/>
            </a:pPr>
            <a:r>
              <a:rPr kumimoji="0" lang="fi-FI" sz="1700" b="0" i="0" u="none" strike="noStrike" kern="1200" cap="none" spc="0" normalizeH="0" baseline="0" noProof="0" dirty="0">
                <a:ln>
                  <a:noFill/>
                </a:ln>
                <a:solidFill>
                  <a:prstClr val="black">
                    <a:lumMod val="85000"/>
                    <a:lumOff val="15000"/>
                  </a:prstClr>
                </a:solidFill>
                <a:effectLst/>
                <a:uLnTx/>
                <a:uFillTx/>
                <a:latin typeface="Calibri Light" panose="020F0302020204030204"/>
                <a:ea typeface="+mn-ea"/>
                <a:cs typeface="+mn-cs"/>
              </a:rPr>
              <a:t>Riittääkö henkilöstö vastaamaan </a:t>
            </a:r>
            <a:r>
              <a:rPr lang="fi-FI" sz="1700" i="0" dirty="0">
                <a:solidFill>
                  <a:prstClr val="black">
                    <a:lumMod val="85000"/>
                    <a:lumOff val="15000"/>
                  </a:prstClr>
                </a:solidFill>
                <a:latin typeface="Calibri Light" panose="020F0302020204030204"/>
              </a:rPr>
              <a:t>sekä säännölliseen </a:t>
            </a:r>
            <a:r>
              <a:rPr lang="fi-FI" sz="1700" i="0" dirty="0" err="1">
                <a:solidFill>
                  <a:prstClr val="black">
                    <a:lumMod val="85000"/>
                    <a:lumOff val="15000"/>
                  </a:prstClr>
                </a:solidFill>
                <a:latin typeface="Calibri Light" panose="020F0302020204030204"/>
              </a:rPr>
              <a:t>yöhoidon</a:t>
            </a:r>
            <a:r>
              <a:rPr lang="fi-FI" sz="1700" i="0" dirty="0">
                <a:solidFill>
                  <a:prstClr val="black">
                    <a:lumMod val="85000"/>
                    <a:lumOff val="15000"/>
                  </a:prstClr>
                </a:solidFill>
                <a:latin typeface="Calibri Light" panose="020F0302020204030204"/>
              </a:rPr>
              <a:t> tarpeeseen ja turvapuhelinhälytyksiin?</a:t>
            </a:r>
          </a:p>
          <a:p>
            <a:pPr marL="803275" marR="0" lvl="2" indent="-165100" algn="l" defTabSz="914400" rtl="0" eaLnBrk="1" fontAlgn="auto" latinLnBrk="0" hangingPunct="1">
              <a:lnSpc>
                <a:spcPct val="85000"/>
              </a:lnSpc>
              <a:spcBef>
                <a:spcPts val="600"/>
              </a:spcBef>
              <a:spcAft>
                <a:spcPts val="0"/>
              </a:spcAft>
              <a:buClr>
                <a:srgbClr val="AE5385"/>
              </a:buClr>
              <a:buSzTx/>
              <a:buFont typeface="Arial" panose="020B0604020202020204" pitchFamily="34" charset="0"/>
              <a:buChar char="•"/>
              <a:tabLst/>
              <a:defRPr/>
            </a:pPr>
            <a:r>
              <a:rPr kumimoji="0" lang="fi-FI" sz="1700" b="0" i="0" u="none" strike="noStrike" kern="1200" cap="none" spc="0" normalizeH="0" baseline="0" noProof="0" dirty="0">
                <a:ln>
                  <a:noFill/>
                </a:ln>
                <a:solidFill>
                  <a:prstClr val="black">
                    <a:lumMod val="85000"/>
                    <a:lumOff val="15000"/>
                  </a:prstClr>
                </a:solidFill>
                <a:effectLst/>
                <a:uLnTx/>
                <a:uFillTx/>
                <a:latin typeface="Calibri Light" panose="020F0302020204030204"/>
                <a:ea typeface="+mn-ea"/>
                <a:cs typeface="+mn-cs"/>
              </a:rPr>
              <a:t>Yhteistyö ensihoidon ja </a:t>
            </a:r>
            <a:r>
              <a:rPr lang="fi-FI" sz="1700" i="0" dirty="0">
                <a:solidFill>
                  <a:prstClr val="black">
                    <a:lumMod val="85000"/>
                    <a:lumOff val="15000"/>
                  </a:prstClr>
                </a:solidFill>
                <a:latin typeface="Calibri Light" panose="020F0302020204030204"/>
              </a:rPr>
              <a:t>K</a:t>
            </a:r>
            <a:r>
              <a:rPr kumimoji="0" lang="fi-FI" sz="1700" b="0" i="0" u="none" strike="noStrike" kern="1200" cap="none" spc="0" normalizeH="0" baseline="0" noProof="0" dirty="0" err="1">
                <a:ln>
                  <a:noFill/>
                </a:ln>
                <a:solidFill>
                  <a:prstClr val="black">
                    <a:lumMod val="85000"/>
                    <a:lumOff val="15000"/>
                  </a:prstClr>
                </a:solidFill>
                <a:effectLst/>
                <a:uLnTx/>
                <a:uFillTx/>
                <a:latin typeface="Calibri Light" panose="020F0302020204030204"/>
                <a:ea typeface="+mn-ea"/>
                <a:cs typeface="+mn-cs"/>
              </a:rPr>
              <a:t>okkolan</a:t>
            </a:r>
            <a:r>
              <a:rPr kumimoji="0" lang="fi-FI" sz="1700" b="0" i="0" u="none" strike="noStrike" kern="1200" cap="none" spc="0" normalizeH="0" baseline="0" noProof="0" dirty="0">
                <a:ln>
                  <a:noFill/>
                </a:ln>
                <a:solidFill>
                  <a:prstClr val="black">
                    <a:lumMod val="85000"/>
                    <a:lumOff val="15000"/>
                  </a:prstClr>
                </a:solidFill>
                <a:effectLst/>
                <a:uLnTx/>
                <a:uFillTx/>
                <a:latin typeface="Calibri Light" panose="020F0302020204030204"/>
                <a:ea typeface="+mn-ea"/>
                <a:cs typeface="+mn-cs"/>
              </a:rPr>
              <a:t> </a:t>
            </a:r>
            <a:r>
              <a:rPr kumimoji="0" lang="fi-FI" sz="1700" b="0" i="0" u="none" strike="noStrike" kern="1200" cap="none" spc="0" normalizeH="0" baseline="0" noProof="0" dirty="0" err="1">
                <a:ln>
                  <a:noFill/>
                </a:ln>
                <a:solidFill>
                  <a:prstClr val="black">
                    <a:lumMod val="85000"/>
                    <a:lumOff val="15000"/>
                  </a:prstClr>
                </a:solidFill>
                <a:effectLst/>
                <a:uLnTx/>
                <a:uFillTx/>
                <a:latin typeface="Calibri Light" panose="020F0302020204030204"/>
                <a:ea typeface="+mn-ea"/>
                <a:cs typeface="+mn-cs"/>
              </a:rPr>
              <a:t>yöpartion</a:t>
            </a:r>
            <a:r>
              <a:rPr kumimoji="0" lang="fi-FI" sz="1700" b="0" i="0" u="none" strike="noStrike" kern="1200" cap="none" spc="0" normalizeH="0" baseline="0" noProof="0" dirty="0">
                <a:ln>
                  <a:noFill/>
                </a:ln>
                <a:solidFill>
                  <a:prstClr val="black">
                    <a:lumMod val="85000"/>
                    <a:lumOff val="15000"/>
                  </a:prstClr>
                </a:solidFill>
                <a:effectLst/>
                <a:uLnTx/>
                <a:uFillTx/>
                <a:latin typeface="Calibri Light" panose="020F0302020204030204"/>
                <a:ea typeface="+mn-ea"/>
                <a:cs typeface="+mn-cs"/>
              </a:rPr>
              <a:t> kanssa on keskeistä.</a:t>
            </a:r>
          </a:p>
          <a:p>
            <a:pPr marL="803275" marR="0" lvl="2" indent="-165100" algn="l" defTabSz="914400" rtl="0" eaLnBrk="1" fontAlgn="auto" latinLnBrk="0" hangingPunct="1">
              <a:lnSpc>
                <a:spcPct val="85000"/>
              </a:lnSpc>
              <a:spcBef>
                <a:spcPts val="600"/>
              </a:spcBef>
              <a:spcAft>
                <a:spcPts val="0"/>
              </a:spcAft>
              <a:buClr>
                <a:srgbClr val="AE5385"/>
              </a:buClr>
              <a:buSzTx/>
              <a:buFont typeface="Arial" panose="020B0604020202020204" pitchFamily="34" charset="0"/>
              <a:buChar char="•"/>
              <a:tabLst/>
              <a:defRPr/>
            </a:pPr>
            <a:r>
              <a:rPr lang="fi-FI" sz="1700" i="0" dirty="0">
                <a:solidFill>
                  <a:prstClr val="black">
                    <a:lumMod val="85000"/>
                    <a:lumOff val="15000"/>
                  </a:prstClr>
                </a:solidFill>
                <a:latin typeface="Calibri Light" panose="020F0302020204030204"/>
              </a:rPr>
              <a:t>Mihin yksikköön </a:t>
            </a:r>
            <a:r>
              <a:rPr lang="fi-FI" sz="1700" i="0" dirty="0" err="1">
                <a:solidFill>
                  <a:prstClr val="black">
                    <a:lumMod val="85000"/>
                    <a:lumOff val="15000"/>
                  </a:prstClr>
                </a:solidFill>
                <a:latin typeface="Calibri Light" panose="020F0302020204030204"/>
              </a:rPr>
              <a:t>yöpartiolainen</a:t>
            </a:r>
            <a:r>
              <a:rPr lang="fi-FI" sz="1700" i="0" dirty="0">
                <a:solidFill>
                  <a:prstClr val="black">
                    <a:lumMod val="85000"/>
                    <a:lumOff val="15000"/>
                  </a:prstClr>
                </a:solidFill>
                <a:latin typeface="Calibri Light" panose="020F0302020204030204"/>
              </a:rPr>
              <a:t> sijoittuu käyntien väliseksi ajaksi?</a:t>
            </a:r>
            <a:endParaRPr kumimoji="0" lang="fi-FI" sz="1700" b="0" i="0" u="none" strike="noStrike" kern="1200" cap="none" spc="0" normalizeH="0" baseline="0" noProof="0" dirty="0">
              <a:ln>
                <a:noFill/>
              </a:ln>
              <a:solidFill>
                <a:prstClr val="black">
                  <a:lumMod val="85000"/>
                  <a:lumOff val="15000"/>
                </a:prstClr>
              </a:solidFill>
              <a:effectLst/>
              <a:uLnTx/>
              <a:uFillTx/>
              <a:latin typeface="Calibri Light" panose="020F0302020204030204"/>
              <a:ea typeface="+mn-ea"/>
              <a:cs typeface="+mn-cs"/>
            </a:endParaRPr>
          </a:p>
          <a:p>
            <a:r>
              <a:rPr lang="fi-FI" sz="1700" dirty="0"/>
              <a:t>Kuka organisoi toimintaa? </a:t>
            </a:r>
          </a:p>
          <a:p>
            <a:r>
              <a:rPr lang="fi-FI" sz="1700" dirty="0"/>
              <a:t>Yöpartiotoiminnan yhtenäistäminen koko alueella. </a:t>
            </a:r>
          </a:p>
        </p:txBody>
      </p:sp>
      <p:sp>
        <p:nvSpPr>
          <p:cNvPr id="14" name="Otsikko 6">
            <a:extLst>
              <a:ext uri="{FF2B5EF4-FFF2-40B4-BE49-F238E27FC236}">
                <a16:creationId xmlns:a16="http://schemas.microsoft.com/office/drawing/2014/main" id="{80515CD8-D9E4-4ED1-83C9-111391BB6C8C}"/>
              </a:ext>
            </a:extLst>
          </p:cNvPr>
          <p:cNvSpPr>
            <a:spLocks noGrp="1"/>
          </p:cNvSpPr>
          <p:nvPr>
            <p:ph type="title"/>
          </p:nvPr>
        </p:nvSpPr>
        <p:spPr>
          <a:xfrm>
            <a:off x="5863824" y="284237"/>
            <a:ext cx="5957472" cy="1226855"/>
          </a:xfrm>
        </p:spPr>
        <p:txBody>
          <a:bodyPr/>
          <a:lstStyle/>
          <a:p>
            <a:r>
              <a:rPr lang="fi-FI" sz="6600" dirty="0"/>
              <a:t>Tulevat askeleet</a:t>
            </a:r>
          </a:p>
        </p:txBody>
      </p:sp>
    </p:spTree>
    <p:extLst>
      <p:ext uri="{BB962C8B-B14F-4D97-AF65-F5344CB8AC3E}">
        <p14:creationId xmlns:p14="http://schemas.microsoft.com/office/powerpoint/2010/main" val="13104609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tsikko 6">
            <a:extLst>
              <a:ext uri="{FF2B5EF4-FFF2-40B4-BE49-F238E27FC236}">
                <a16:creationId xmlns:a16="http://schemas.microsoft.com/office/drawing/2014/main" id="{9C29D6E5-D935-433B-9B90-A975FE290491}"/>
              </a:ext>
            </a:extLst>
          </p:cNvPr>
          <p:cNvSpPr>
            <a:spLocks noGrp="1"/>
          </p:cNvSpPr>
          <p:nvPr>
            <p:ph type="title"/>
          </p:nvPr>
        </p:nvSpPr>
        <p:spPr/>
        <p:txBody>
          <a:bodyPr/>
          <a:lstStyle/>
          <a:p>
            <a:r>
              <a:rPr lang="fi-FI" sz="4800" dirty="0"/>
              <a:t>Turvapuhelin asiakkaat yöaikaan </a:t>
            </a:r>
            <a:r>
              <a:rPr lang="fi-FI" sz="4800" dirty="0" err="1"/>
              <a:t>yöpartiolle</a:t>
            </a:r>
            <a:r>
              <a:rPr lang="fi-FI" sz="4800" dirty="0"/>
              <a:t>?</a:t>
            </a:r>
          </a:p>
        </p:txBody>
      </p:sp>
      <p:sp>
        <p:nvSpPr>
          <p:cNvPr id="8" name="Sisällön paikkamerkki 7">
            <a:extLst>
              <a:ext uri="{FF2B5EF4-FFF2-40B4-BE49-F238E27FC236}">
                <a16:creationId xmlns:a16="http://schemas.microsoft.com/office/drawing/2014/main" id="{74FD55C1-A4B1-4C60-866E-6FBEAF706003}"/>
              </a:ext>
            </a:extLst>
          </p:cNvPr>
          <p:cNvSpPr>
            <a:spLocks noGrp="1"/>
          </p:cNvSpPr>
          <p:nvPr>
            <p:ph idx="1"/>
          </p:nvPr>
        </p:nvSpPr>
        <p:spPr>
          <a:xfrm>
            <a:off x="685801" y="1385579"/>
            <a:ext cx="10039350" cy="4417015"/>
          </a:xfrm>
        </p:spPr>
        <p:txBody>
          <a:bodyPr/>
          <a:lstStyle/>
          <a:p>
            <a:r>
              <a:rPr lang="fi-FI" sz="2000" dirty="0"/>
              <a:t>Tällä hetkellä turvapuhelimia ja ovihälyttymiä on käytössä Perhonjokilaaksossa 170kpl:tta ja Lestinjokilaaksossa 115 kpl:tta.</a:t>
            </a:r>
            <a:endParaRPr lang="fi-FI" sz="2000" dirty="0">
              <a:solidFill>
                <a:srgbClr val="FF0000"/>
              </a:solidFill>
            </a:endParaRPr>
          </a:p>
          <a:p>
            <a:r>
              <a:rPr lang="fi-FI" sz="2000" dirty="0"/>
              <a:t>Suurimmalla osalla on turvapuhelin, johon on liitettynä ei paikantava turvakello.</a:t>
            </a:r>
          </a:p>
          <a:p>
            <a:r>
              <a:rPr lang="fi-FI" sz="2000" dirty="0"/>
              <a:t>Muutamilla asiakkaista on paikantava turvakello, johon on saatavilla kolmen eri tason palvelu.</a:t>
            </a:r>
          </a:p>
          <a:p>
            <a:pPr lvl="1"/>
            <a:r>
              <a:rPr lang="fi-FI" sz="2000" dirty="0">
                <a:solidFill>
                  <a:schemeClr val="tx1"/>
                </a:solidFill>
              </a:rPr>
              <a:t>Paikannus ja hälytys</a:t>
            </a:r>
          </a:p>
          <a:p>
            <a:pPr lvl="1"/>
            <a:r>
              <a:rPr lang="fi-FI" sz="2000" dirty="0">
                <a:solidFill>
                  <a:schemeClr val="tx1"/>
                </a:solidFill>
              </a:rPr>
              <a:t>Paikannus, hälytys ja puheyhteys</a:t>
            </a:r>
          </a:p>
          <a:p>
            <a:pPr lvl="1"/>
            <a:r>
              <a:rPr lang="fi-FI" sz="2000" dirty="0">
                <a:solidFill>
                  <a:schemeClr val="tx1"/>
                </a:solidFill>
              </a:rPr>
              <a:t>Paikannus, hälytys, puheyhteys ja turvarajat</a:t>
            </a:r>
          </a:p>
          <a:p>
            <a:r>
              <a:rPr lang="fi-FI" sz="2000" dirty="0">
                <a:solidFill>
                  <a:schemeClr val="tx1"/>
                </a:solidFill>
              </a:rPr>
              <a:t>Ovihälyttimiä on olemassa ns. normaali ovihälytin ja viisas ovihälytin, joka ei tee soittoa heti kun ovi avataan vaan seuraa liikettä ovesta ja tarpeen tullen tekee hälytyksen.</a:t>
            </a:r>
          </a:p>
          <a:p>
            <a:r>
              <a:rPr lang="fi-FI" sz="2000" dirty="0">
                <a:solidFill>
                  <a:schemeClr val="tx1"/>
                </a:solidFill>
              </a:rPr>
              <a:t>Kaatumisanturit myös mahdollista liittää turvapuhelimiin.</a:t>
            </a:r>
          </a:p>
          <a:p>
            <a:r>
              <a:rPr lang="fi-FI" sz="2000" dirty="0">
                <a:solidFill>
                  <a:schemeClr val="tx1"/>
                </a:solidFill>
              </a:rPr>
              <a:t>Etäkamerapalveluun asiakkaalla on mahdollisuus, mutta asiakkaan on itse maksettava palvelu suoraan palveluntarjoajalle, se ei tällä hetkellä kuulu </a:t>
            </a:r>
            <a:r>
              <a:rPr lang="fi-FI" sz="2000" dirty="0" err="1">
                <a:solidFill>
                  <a:schemeClr val="tx1"/>
                </a:solidFill>
              </a:rPr>
              <a:t>Soiten</a:t>
            </a:r>
            <a:r>
              <a:rPr lang="fi-FI" sz="2000" dirty="0">
                <a:solidFill>
                  <a:schemeClr val="tx1"/>
                </a:solidFill>
              </a:rPr>
              <a:t> tarjoamiin palveluihin.</a:t>
            </a:r>
          </a:p>
          <a:p>
            <a:endParaRPr lang="fi-FI" dirty="0"/>
          </a:p>
        </p:txBody>
      </p:sp>
      <p:sp>
        <p:nvSpPr>
          <p:cNvPr id="4" name="Päivämäärän paikkamerkki 3">
            <a:extLst>
              <a:ext uri="{FF2B5EF4-FFF2-40B4-BE49-F238E27FC236}">
                <a16:creationId xmlns:a16="http://schemas.microsoft.com/office/drawing/2014/main" id="{756471E2-ADB3-4532-B2D0-62022CF3F1BF}"/>
              </a:ext>
            </a:extLst>
          </p:cNvPr>
          <p:cNvSpPr>
            <a:spLocks noGrp="1"/>
          </p:cNvSpPr>
          <p:nvPr>
            <p:ph type="dt" sz="half" idx="10"/>
          </p:nvPr>
        </p:nvSpPr>
        <p:spPr/>
        <p:txBody>
          <a:bodyPr/>
          <a:lstStyle/>
          <a:p>
            <a:fld id="{BE363086-9BC5-4C4C-8FF7-3DCB32D8F34D}" type="datetime1">
              <a:rPr lang="fi-FI" smtClean="0"/>
              <a:pPr/>
              <a:t>5.9.2023</a:t>
            </a:fld>
            <a:endParaRPr lang="fi-FI" dirty="0"/>
          </a:p>
        </p:txBody>
      </p:sp>
      <p:sp>
        <p:nvSpPr>
          <p:cNvPr id="5" name="Dian numeron paikkamerkki 4">
            <a:extLst>
              <a:ext uri="{FF2B5EF4-FFF2-40B4-BE49-F238E27FC236}">
                <a16:creationId xmlns:a16="http://schemas.microsoft.com/office/drawing/2014/main" id="{3355B246-66E5-44C5-88BA-2D66871FDFBD}"/>
              </a:ext>
            </a:extLst>
          </p:cNvPr>
          <p:cNvSpPr>
            <a:spLocks noGrp="1"/>
          </p:cNvSpPr>
          <p:nvPr>
            <p:ph type="sldNum" sz="quarter" idx="12"/>
          </p:nvPr>
        </p:nvSpPr>
        <p:spPr/>
        <p:txBody>
          <a:bodyPr/>
          <a:lstStyle/>
          <a:p>
            <a:fld id="{680D50AB-F83C-4E2B-B0AF-3CA1ED4EDFEC}" type="slidenum">
              <a:rPr lang="fi-FI" smtClean="0"/>
              <a:pPr/>
              <a:t>21</a:t>
            </a:fld>
            <a:endParaRPr lang="fi-FI" dirty="0"/>
          </a:p>
        </p:txBody>
      </p:sp>
      <p:sp>
        <p:nvSpPr>
          <p:cNvPr id="6" name="Alatunnisteen paikkamerkki 5">
            <a:extLst>
              <a:ext uri="{FF2B5EF4-FFF2-40B4-BE49-F238E27FC236}">
                <a16:creationId xmlns:a16="http://schemas.microsoft.com/office/drawing/2014/main" id="{535FB616-5108-4B02-87E3-C36E952BE1AE}"/>
              </a:ext>
            </a:extLst>
          </p:cNvPr>
          <p:cNvSpPr>
            <a:spLocks noGrp="1"/>
          </p:cNvSpPr>
          <p:nvPr>
            <p:ph type="ftr" sz="quarter" idx="11"/>
          </p:nvPr>
        </p:nvSpPr>
        <p:spPr/>
        <p:txBody>
          <a:bodyPr/>
          <a:lstStyle/>
          <a:p>
            <a:r>
              <a:rPr lang="fi-FI"/>
              <a:t>Keski-Pohjanmaan hyvinvointialue</a:t>
            </a:r>
            <a:endParaRPr lang="fi-FI" dirty="0"/>
          </a:p>
        </p:txBody>
      </p:sp>
    </p:spTree>
    <p:extLst>
      <p:ext uri="{BB962C8B-B14F-4D97-AF65-F5344CB8AC3E}">
        <p14:creationId xmlns:p14="http://schemas.microsoft.com/office/powerpoint/2010/main" val="35128000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1D00AB2-EB99-4CB0-B4D3-C0FBAA54D783}"/>
              </a:ext>
            </a:extLst>
          </p:cNvPr>
          <p:cNvSpPr>
            <a:spLocks noGrp="1"/>
          </p:cNvSpPr>
          <p:nvPr>
            <p:ph type="title"/>
          </p:nvPr>
        </p:nvSpPr>
        <p:spPr/>
        <p:txBody>
          <a:bodyPr/>
          <a:lstStyle/>
          <a:p>
            <a:r>
              <a:rPr lang="fi-FI" dirty="0"/>
              <a:t>Tämän hetken turvapuhelinhälytysten vastaanotto maakunnassa</a:t>
            </a:r>
          </a:p>
        </p:txBody>
      </p:sp>
      <p:sp>
        <p:nvSpPr>
          <p:cNvPr id="5" name="Päivämäärän paikkamerkki 4">
            <a:extLst>
              <a:ext uri="{FF2B5EF4-FFF2-40B4-BE49-F238E27FC236}">
                <a16:creationId xmlns:a16="http://schemas.microsoft.com/office/drawing/2014/main" id="{1BE7B1C3-CF25-4AEA-BC70-76D31CCA24CF}"/>
              </a:ext>
            </a:extLst>
          </p:cNvPr>
          <p:cNvSpPr>
            <a:spLocks noGrp="1"/>
          </p:cNvSpPr>
          <p:nvPr>
            <p:ph type="dt" sz="half" idx="10"/>
          </p:nvPr>
        </p:nvSpPr>
        <p:spPr/>
        <p:txBody>
          <a:bodyPr/>
          <a:lstStyle/>
          <a:p>
            <a:fld id="{4989B704-7E15-4B87-967A-74CC90105887}" type="datetime1">
              <a:rPr lang="fi-FI" smtClean="0"/>
              <a:pPr/>
              <a:t>5.9.2023</a:t>
            </a:fld>
            <a:endParaRPr lang="fi-FI" dirty="0"/>
          </a:p>
        </p:txBody>
      </p:sp>
      <p:sp>
        <p:nvSpPr>
          <p:cNvPr id="7" name="Dian numeron paikkamerkki 6">
            <a:extLst>
              <a:ext uri="{FF2B5EF4-FFF2-40B4-BE49-F238E27FC236}">
                <a16:creationId xmlns:a16="http://schemas.microsoft.com/office/drawing/2014/main" id="{13A6A400-1669-4F28-9321-6E3D35C83616}"/>
              </a:ext>
            </a:extLst>
          </p:cNvPr>
          <p:cNvSpPr>
            <a:spLocks noGrp="1"/>
          </p:cNvSpPr>
          <p:nvPr>
            <p:ph type="sldNum" sz="quarter" idx="12"/>
          </p:nvPr>
        </p:nvSpPr>
        <p:spPr/>
        <p:txBody>
          <a:bodyPr/>
          <a:lstStyle/>
          <a:p>
            <a:fld id="{680D50AB-F83C-4E2B-B0AF-3CA1ED4EDFEC}" type="slidenum">
              <a:rPr lang="fi-FI" smtClean="0"/>
              <a:pPr/>
              <a:t>22</a:t>
            </a:fld>
            <a:endParaRPr lang="fi-FI" dirty="0"/>
          </a:p>
        </p:txBody>
      </p:sp>
      <p:sp>
        <p:nvSpPr>
          <p:cNvPr id="6" name="Alatunnisteen paikkamerkki 5">
            <a:extLst>
              <a:ext uri="{FF2B5EF4-FFF2-40B4-BE49-F238E27FC236}">
                <a16:creationId xmlns:a16="http://schemas.microsoft.com/office/drawing/2014/main" id="{985EB383-765D-45E9-A008-8F7FD605CD99}"/>
              </a:ext>
            </a:extLst>
          </p:cNvPr>
          <p:cNvSpPr>
            <a:spLocks noGrp="1"/>
          </p:cNvSpPr>
          <p:nvPr>
            <p:ph type="ftr" sz="quarter" idx="11"/>
          </p:nvPr>
        </p:nvSpPr>
        <p:spPr/>
        <p:txBody>
          <a:bodyPr/>
          <a:lstStyle/>
          <a:p>
            <a:r>
              <a:rPr lang="fi-FI"/>
              <a:t>Keski-Pohjanmaan hyvinvointialue</a:t>
            </a:r>
            <a:endParaRPr lang="fi-FI" dirty="0"/>
          </a:p>
        </p:txBody>
      </p:sp>
      <p:sp>
        <p:nvSpPr>
          <p:cNvPr id="8" name="Sisällön paikkamerkki 7">
            <a:extLst>
              <a:ext uri="{FF2B5EF4-FFF2-40B4-BE49-F238E27FC236}">
                <a16:creationId xmlns:a16="http://schemas.microsoft.com/office/drawing/2014/main" id="{3CE72D27-20F3-44AA-BA70-D941696E4272}"/>
              </a:ext>
            </a:extLst>
          </p:cNvPr>
          <p:cNvSpPr txBox="1">
            <a:spLocks noGrp="1"/>
          </p:cNvSpPr>
          <p:nvPr>
            <p:ph idx="1"/>
          </p:nvPr>
        </p:nvSpPr>
        <p:spPr>
          <a:xfrm>
            <a:off x="790576" y="2041525"/>
            <a:ext cx="9791700" cy="3542188"/>
          </a:xfrm>
          <a:prstGeom prst="rect">
            <a:avLst/>
          </a:prstGeom>
          <a:noFill/>
        </p:spPr>
        <p:txBody>
          <a:bodyPr wrap="square" rtlCol="0">
            <a:spAutoFit/>
          </a:bodyPr>
          <a:lstStyle/>
          <a:p>
            <a:r>
              <a:rPr lang="fi-FI" dirty="0"/>
              <a:t>Hälytys vastaanotetaan palveluntarjoamassa turvapuhelin keskuksessa.</a:t>
            </a:r>
          </a:p>
          <a:p>
            <a:pPr marL="508000" lvl="1" indent="-342900"/>
            <a:r>
              <a:rPr lang="fi-FI" dirty="0"/>
              <a:t>Keskuksen hoitaja ohjaa puhelun ensisijaiselle auttajataholle tai hoidon tarpeen mukaisesti esim. ensihoitoon tai kotihoitoon.</a:t>
            </a:r>
          </a:p>
          <a:p>
            <a:pPr marL="508000" lvl="1" indent="-342900"/>
            <a:r>
              <a:rPr lang="fi-FI" dirty="0"/>
              <a:t>Auttajatahoja on listattu 2-3/asiakas ja tarvittavaan apuun pyritään vastaamaan mahdollisimman pian.</a:t>
            </a:r>
          </a:p>
          <a:p>
            <a:pPr marL="508000" lvl="1" indent="-342900"/>
            <a:r>
              <a:rPr lang="fi-FI" dirty="0"/>
              <a:t>Ensisijaisena auttajatahona maakunnan alueella on Ensihoito/kenttäjohtaja, toinen iso rooli on omaisilla ja senioriasumisessa tehostetun palveluasumisen henkilökunnalla. </a:t>
            </a:r>
          </a:p>
          <a:p>
            <a:pPr marL="508000" lvl="1" indent="-342900"/>
            <a:r>
              <a:rPr lang="fi-FI" dirty="0"/>
              <a:t>Kokkolan alueella </a:t>
            </a:r>
            <a:r>
              <a:rPr lang="fi-FI" dirty="0" err="1"/>
              <a:t>yöpartiolla</a:t>
            </a:r>
            <a:r>
              <a:rPr lang="fi-FI" dirty="0"/>
              <a:t> on iso rooli turvapuhelinhälytysten vastaanottajana.</a:t>
            </a:r>
          </a:p>
        </p:txBody>
      </p:sp>
    </p:spTree>
    <p:extLst>
      <p:ext uri="{BB962C8B-B14F-4D97-AF65-F5344CB8AC3E}">
        <p14:creationId xmlns:p14="http://schemas.microsoft.com/office/powerpoint/2010/main" val="36968063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tsikko 6">
            <a:extLst>
              <a:ext uri="{FF2B5EF4-FFF2-40B4-BE49-F238E27FC236}">
                <a16:creationId xmlns:a16="http://schemas.microsoft.com/office/drawing/2014/main" id="{82748370-3535-498B-BDA0-93B1CC0A349B}"/>
              </a:ext>
            </a:extLst>
          </p:cNvPr>
          <p:cNvSpPr>
            <a:spLocks noGrp="1"/>
          </p:cNvSpPr>
          <p:nvPr>
            <p:ph type="title"/>
          </p:nvPr>
        </p:nvSpPr>
        <p:spPr>
          <a:xfrm>
            <a:off x="8215721" y="436228"/>
            <a:ext cx="3383280" cy="2190052"/>
          </a:xfrm>
        </p:spPr>
        <p:txBody>
          <a:bodyPr/>
          <a:lstStyle/>
          <a:p>
            <a:r>
              <a:rPr lang="fi-FI" dirty="0"/>
              <a:t>Turvapuhelin hälytyksiä jokilaaksoissa yöaikaan</a:t>
            </a:r>
          </a:p>
        </p:txBody>
      </p:sp>
      <p:sp>
        <p:nvSpPr>
          <p:cNvPr id="9" name="Tekstin paikkamerkki 8">
            <a:extLst>
              <a:ext uri="{FF2B5EF4-FFF2-40B4-BE49-F238E27FC236}">
                <a16:creationId xmlns:a16="http://schemas.microsoft.com/office/drawing/2014/main" id="{B1991947-73C0-43DD-937F-691201F94995}"/>
              </a:ext>
            </a:extLst>
          </p:cNvPr>
          <p:cNvSpPr>
            <a:spLocks noGrp="1"/>
          </p:cNvSpPr>
          <p:nvPr>
            <p:ph type="body" sz="half" idx="2"/>
          </p:nvPr>
        </p:nvSpPr>
        <p:spPr>
          <a:xfrm>
            <a:off x="8200481" y="2820482"/>
            <a:ext cx="3398520" cy="2975970"/>
          </a:xfrm>
        </p:spPr>
        <p:txBody>
          <a:bodyPr/>
          <a:lstStyle/>
          <a:p>
            <a:r>
              <a:rPr lang="fi-FI" dirty="0"/>
              <a:t>Yöllisiä turvapuhelin hälytyksiä klo 21-07 ajalta Lokakuussa 2022</a:t>
            </a:r>
          </a:p>
          <a:p>
            <a:r>
              <a:rPr lang="fi-FI" dirty="0"/>
              <a:t>Perhonjokilaaksossa 167 hälytystä </a:t>
            </a:r>
          </a:p>
          <a:p>
            <a:r>
              <a:rPr lang="fi-FI" dirty="0"/>
              <a:t>-&gt; keskimäärin 5-6 hälytystä/yö</a:t>
            </a:r>
          </a:p>
          <a:p>
            <a:r>
              <a:rPr lang="fi-FI" dirty="0"/>
              <a:t>Lestijokilaaksossa 44 hälytystä</a:t>
            </a:r>
          </a:p>
          <a:p>
            <a:r>
              <a:rPr lang="fi-FI" dirty="0"/>
              <a:t>-&gt; Keskimäärin 1-2 hälytystä/yö</a:t>
            </a:r>
          </a:p>
        </p:txBody>
      </p:sp>
      <p:sp>
        <p:nvSpPr>
          <p:cNvPr id="8" name="Sisällön paikkamerkki 7">
            <a:extLst>
              <a:ext uri="{FF2B5EF4-FFF2-40B4-BE49-F238E27FC236}">
                <a16:creationId xmlns:a16="http://schemas.microsoft.com/office/drawing/2014/main" id="{10FBB462-60C2-4AF9-A4AE-E64C4CB2E3EE}"/>
              </a:ext>
            </a:extLst>
          </p:cNvPr>
          <p:cNvSpPr>
            <a:spLocks noGrp="1"/>
          </p:cNvSpPr>
          <p:nvPr>
            <p:ph idx="1"/>
          </p:nvPr>
        </p:nvSpPr>
        <p:spPr>
          <a:xfrm>
            <a:off x="397476" y="542281"/>
            <a:ext cx="6330495" cy="5959187"/>
          </a:xfrm>
        </p:spPr>
        <p:txBody>
          <a:bodyPr/>
          <a:lstStyle/>
          <a:p>
            <a:r>
              <a:rPr lang="fi-FI" sz="1800" dirty="0">
                <a:solidFill>
                  <a:schemeClr val="tx1"/>
                </a:solidFill>
              </a:rPr>
              <a:t>Perhonjokilaaksoon ja Lestijokilaaksoon on kaavailtu </a:t>
            </a:r>
            <a:r>
              <a:rPr lang="fi-FI" sz="1800" dirty="0" err="1">
                <a:solidFill>
                  <a:schemeClr val="tx1"/>
                </a:solidFill>
              </a:rPr>
              <a:t>yöpartiomallia</a:t>
            </a:r>
            <a:r>
              <a:rPr lang="fi-FI" sz="1800" dirty="0">
                <a:solidFill>
                  <a:schemeClr val="tx1"/>
                </a:solidFill>
              </a:rPr>
              <a:t>, jossa on 1 hoitaja/jokilaakso yövuorossa.</a:t>
            </a:r>
          </a:p>
          <a:p>
            <a:r>
              <a:rPr lang="fi-FI" sz="1800" dirty="0">
                <a:solidFill>
                  <a:schemeClr val="tx1"/>
                </a:solidFill>
              </a:rPr>
              <a:t>Perhonjokilaakson (Kaustinen-Möttönen) pisin välimatka on n. 70-80km.</a:t>
            </a:r>
          </a:p>
          <a:p>
            <a:r>
              <a:rPr lang="fi-FI" sz="1800" dirty="0">
                <a:solidFill>
                  <a:schemeClr val="tx1"/>
                </a:solidFill>
              </a:rPr>
              <a:t>Lestijokilaakson (Märsylä-Yli-Lesti) pisin välimatka on n. 70-80km.</a:t>
            </a:r>
          </a:p>
          <a:p>
            <a:r>
              <a:rPr lang="fi-FI" sz="1800" dirty="0">
                <a:solidFill>
                  <a:schemeClr val="tx1"/>
                </a:solidFill>
              </a:rPr>
              <a:t>Pilotti on osoittanut, että </a:t>
            </a:r>
            <a:r>
              <a:rPr lang="fi-FI" sz="1800" dirty="0" err="1">
                <a:solidFill>
                  <a:schemeClr val="tx1"/>
                </a:solidFill>
              </a:rPr>
              <a:t>yöpartiolla</a:t>
            </a:r>
            <a:r>
              <a:rPr lang="fi-FI" sz="1800" dirty="0">
                <a:solidFill>
                  <a:schemeClr val="tx1"/>
                </a:solidFill>
              </a:rPr>
              <a:t> tulee olemaan säännöllisiä </a:t>
            </a:r>
            <a:r>
              <a:rPr lang="fi-FI" sz="1800" dirty="0" err="1">
                <a:solidFill>
                  <a:schemeClr val="tx1"/>
                </a:solidFill>
              </a:rPr>
              <a:t>yöpartion</a:t>
            </a:r>
            <a:r>
              <a:rPr lang="fi-FI" sz="1800" dirty="0">
                <a:solidFill>
                  <a:schemeClr val="tx1"/>
                </a:solidFill>
              </a:rPr>
              <a:t> asiakkaita n. 2-4 kpl: </a:t>
            </a:r>
            <a:r>
              <a:rPr lang="fi-FI" sz="1800" dirty="0" err="1">
                <a:solidFill>
                  <a:schemeClr val="tx1"/>
                </a:solidFill>
              </a:rPr>
              <a:t>tta</a:t>
            </a:r>
            <a:r>
              <a:rPr lang="fi-FI" sz="1800" dirty="0">
                <a:solidFill>
                  <a:schemeClr val="tx1"/>
                </a:solidFill>
              </a:rPr>
              <a:t> yön aikana. Heillä voi olla 1-2 käyntiä/asiakas yön aikana, lisäksi olisi keskimäärin 1-6 </a:t>
            </a:r>
            <a:r>
              <a:rPr lang="fi-FI" sz="1800" dirty="0" err="1">
                <a:solidFill>
                  <a:schemeClr val="tx1"/>
                </a:solidFill>
              </a:rPr>
              <a:t>yöhälytystä</a:t>
            </a:r>
            <a:r>
              <a:rPr lang="fi-FI" sz="1800" dirty="0">
                <a:solidFill>
                  <a:schemeClr val="tx1"/>
                </a:solidFill>
              </a:rPr>
              <a:t> riippuen jokilaaksosta. </a:t>
            </a:r>
          </a:p>
          <a:p>
            <a:r>
              <a:rPr lang="fi-FI" sz="1800" dirty="0">
                <a:solidFill>
                  <a:schemeClr val="tx1"/>
                </a:solidFill>
              </a:rPr>
              <a:t>Taustatukena tiivis yhteistyö ensihoidon kanssa. Lisäksi kartoitettava laajemmin yhteistyökumppanuus esim. VPK:n ja vartija-palveluiden kanssa.</a:t>
            </a:r>
          </a:p>
          <a:p>
            <a:r>
              <a:rPr lang="fi-FI" sz="1800" dirty="0">
                <a:solidFill>
                  <a:schemeClr val="tx1"/>
                </a:solidFill>
              </a:rPr>
              <a:t>Mahdollisesti tuleva Sote-Tilannekeskus antaa tähän myös lisäapuja, kun saadaan liikkuvien yksiköiden sijainnista yhtenäinen tieto ja voidaan kohdentaa lähimmät auttajatahot asiakkaalle sen kautta.</a:t>
            </a:r>
          </a:p>
          <a:p>
            <a:pPr lvl="3"/>
            <a:r>
              <a:rPr lang="fi-FI" dirty="0">
                <a:solidFill>
                  <a:schemeClr val="tx1"/>
                </a:solidFill>
              </a:rPr>
              <a:t>Tarve on osoitettu ja turvahälytystilastojen pohjalta voidaan todeta, että </a:t>
            </a:r>
            <a:r>
              <a:rPr lang="fi-FI" dirty="0" err="1">
                <a:solidFill>
                  <a:schemeClr val="tx1"/>
                </a:solidFill>
              </a:rPr>
              <a:t>yöpartiolle</a:t>
            </a:r>
            <a:r>
              <a:rPr lang="fi-FI" dirty="0">
                <a:solidFill>
                  <a:schemeClr val="tx1"/>
                </a:solidFill>
              </a:rPr>
              <a:t> on tarvetta myös jokilaaksoissa. </a:t>
            </a:r>
          </a:p>
          <a:p>
            <a:endParaRPr lang="fi-FI" sz="2000" dirty="0">
              <a:solidFill>
                <a:schemeClr val="accent6"/>
              </a:solidFill>
            </a:endParaRPr>
          </a:p>
        </p:txBody>
      </p:sp>
      <p:sp>
        <p:nvSpPr>
          <p:cNvPr id="4" name="Päivämäärän paikkamerkki 3">
            <a:extLst>
              <a:ext uri="{FF2B5EF4-FFF2-40B4-BE49-F238E27FC236}">
                <a16:creationId xmlns:a16="http://schemas.microsoft.com/office/drawing/2014/main" id="{3981E9EE-9AAE-40F0-867A-0DDB51B62325}"/>
              </a:ext>
            </a:extLst>
          </p:cNvPr>
          <p:cNvSpPr>
            <a:spLocks noGrp="1"/>
          </p:cNvSpPr>
          <p:nvPr>
            <p:ph type="dt" sz="half" idx="10"/>
          </p:nvPr>
        </p:nvSpPr>
        <p:spPr/>
        <p:txBody>
          <a:bodyPr/>
          <a:lstStyle/>
          <a:p>
            <a:fld id="{BE363086-9BC5-4C4C-8FF7-3DCB32D8F34D}" type="datetime1">
              <a:rPr lang="fi-FI" smtClean="0"/>
              <a:pPr/>
              <a:t>5.9.2023</a:t>
            </a:fld>
            <a:endParaRPr lang="fi-FI" dirty="0"/>
          </a:p>
        </p:txBody>
      </p:sp>
      <p:sp>
        <p:nvSpPr>
          <p:cNvPr id="6" name="Alatunnisteen paikkamerkki 5">
            <a:extLst>
              <a:ext uri="{FF2B5EF4-FFF2-40B4-BE49-F238E27FC236}">
                <a16:creationId xmlns:a16="http://schemas.microsoft.com/office/drawing/2014/main" id="{7321F1BC-B487-40E3-9C89-82368E4A8084}"/>
              </a:ext>
            </a:extLst>
          </p:cNvPr>
          <p:cNvSpPr>
            <a:spLocks noGrp="1"/>
          </p:cNvSpPr>
          <p:nvPr>
            <p:ph type="ftr" sz="quarter" idx="11"/>
          </p:nvPr>
        </p:nvSpPr>
        <p:spPr/>
        <p:txBody>
          <a:bodyPr/>
          <a:lstStyle/>
          <a:p>
            <a:r>
              <a:rPr lang="fi-FI" dirty="0"/>
              <a:t>Keski-Pohjanmaan hyvinvointialue</a:t>
            </a:r>
          </a:p>
        </p:txBody>
      </p:sp>
      <p:sp>
        <p:nvSpPr>
          <p:cNvPr id="5" name="Dian numeron paikkamerkki 4">
            <a:extLst>
              <a:ext uri="{FF2B5EF4-FFF2-40B4-BE49-F238E27FC236}">
                <a16:creationId xmlns:a16="http://schemas.microsoft.com/office/drawing/2014/main" id="{DAFD4B84-1799-4668-84A2-16FE03B04C87}"/>
              </a:ext>
            </a:extLst>
          </p:cNvPr>
          <p:cNvSpPr>
            <a:spLocks noGrp="1"/>
          </p:cNvSpPr>
          <p:nvPr>
            <p:ph type="sldNum" sz="quarter" idx="12"/>
          </p:nvPr>
        </p:nvSpPr>
        <p:spPr/>
        <p:txBody>
          <a:bodyPr/>
          <a:lstStyle/>
          <a:p>
            <a:fld id="{680D50AB-F83C-4E2B-B0AF-3CA1ED4EDFEC}" type="slidenum">
              <a:rPr lang="fi-FI" smtClean="0"/>
              <a:pPr/>
              <a:t>23</a:t>
            </a:fld>
            <a:endParaRPr lang="fi-FI" dirty="0"/>
          </a:p>
        </p:txBody>
      </p:sp>
    </p:spTree>
    <p:extLst>
      <p:ext uri="{BB962C8B-B14F-4D97-AF65-F5344CB8AC3E}">
        <p14:creationId xmlns:p14="http://schemas.microsoft.com/office/powerpoint/2010/main" val="25132827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isällön paikkamerkki 7">
            <a:extLst>
              <a:ext uri="{FF2B5EF4-FFF2-40B4-BE49-F238E27FC236}">
                <a16:creationId xmlns:a16="http://schemas.microsoft.com/office/drawing/2014/main" id="{8BFAE664-35CC-4824-AD34-5CF913F658B0}"/>
              </a:ext>
            </a:extLst>
          </p:cNvPr>
          <p:cNvSpPr>
            <a:spLocks noGrp="1"/>
          </p:cNvSpPr>
          <p:nvPr>
            <p:ph sz="half" idx="1"/>
          </p:nvPr>
        </p:nvSpPr>
        <p:spPr/>
        <p:txBody>
          <a:bodyPr/>
          <a:lstStyle/>
          <a:p>
            <a:pPr>
              <a:buClr>
                <a:schemeClr val="accent6"/>
              </a:buClr>
            </a:pPr>
            <a:r>
              <a:rPr lang="fi-FI" dirty="0">
                <a:solidFill>
                  <a:schemeClr val="tx1"/>
                </a:solidFill>
              </a:rPr>
              <a:t>Henkilöstöltä noussut kehittämisehdotus on liittynyt vahvasti henkilöstön turvallisuuden parantamiseen.</a:t>
            </a:r>
          </a:p>
          <a:p>
            <a:pPr>
              <a:buClr>
                <a:schemeClr val="accent6"/>
              </a:buClr>
            </a:pPr>
            <a:r>
              <a:rPr lang="fi-FI" dirty="0">
                <a:solidFill>
                  <a:schemeClr val="tx1"/>
                </a:solidFill>
              </a:rPr>
              <a:t>Sama teema on noussut esiin myös muissa yhteyksissä, kuten edellisissä EVA-työryhmissä sekä </a:t>
            </a:r>
            <a:r>
              <a:rPr lang="fi-FI" dirty="0" err="1">
                <a:solidFill>
                  <a:schemeClr val="tx1"/>
                </a:solidFill>
              </a:rPr>
              <a:t>yt</a:t>
            </a:r>
            <a:r>
              <a:rPr lang="fi-FI" dirty="0">
                <a:solidFill>
                  <a:schemeClr val="tx1"/>
                </a:solidFill>
              </a:rPr>
              <a:t>-neuvotteluissa. </a:t>
            </a:r>
          </a:p>
          <a:p>
            <a:pPr>
              <a:buClr>
                <a:schemeClr val="accent6"/>
              </a:buClr>
            </a:pPr>
            <a:r>
              <a:rPr lang="fi-FI" dirty="0">
                <a:solidFill>
                  <a:schemeClr val="tx1"/>
                </a:solidFill>
              </a:rPr>
              <a:t>Turvallisuusasia on tällä hetkellä selvityksen alla.</a:t>
            </a:r>
          </a:p>
        </p:txBody>
      </p:sp>
      <p:sp>
        <p:nvSpPr>
          <p:cNvPr id="7" name="Otsikko 6">
            <a:extLst>
              <a:ext uri="{FF2B5EF4-FFF2-40B4-BE49-F238E27FC236}">
                <a16:creationId xmlns:a16="http://schemas.microsoft.com/office/drawing/2014/main" id="{40F0B02F-6D3F-4572-B996-BBDB60A6999B}"/>
              </a:ext>
            </a:extLst>
          </p:cNvPr>
          <p:cNvSpPr>
            <a:spLocks noGrp="1"/>
          </p:cNvSpPr>
          <p:nvPr>
            <p:ph type="title"/>
          </p:nvPr>
        </p:nvSpPr>
        <p:spPr/>
        <p:txBody>
          <a:bodyPr/>
          <a:lstStyle/>
          <a:p>
            <a:r>
              <a:rPr lang="fi-FI" dirty="0"/>
              <a:t>Turvallisuus</a:t>
            </a:r>
          </a:p>
        </p:txBody>
      </p:sp>
      <p:sp>
        <p:nvSpPr>
          <p:cNvPr id="4" name="Päivämäärän paikkamerkki 3">
            <a:extLst>
              <a:ext uri="{FF2B5EF4-FFF2-40B4-BE49-F238E27FC236}">
                <a16:creationId xmlns:a16="http://schemas.microsoft.com/office/drawing/2014/main" id="{D90FD752-F84F-4693-8344-9FA8C6E8C312}"/>
              </a:ext>
            </a:extLst>
          </p:cNvPr>
          <p:cNvSpPr>
            <a:spLocks noGrp="1"/>
          </p:cNvSpPr>
          <p:nvPr>
            <p:ph type="dt" sz="half" idx="10"/>
          </p:nvPr>
        </p:nvSpPr>
        <p:spPr/>
        <p:txBody>
          <a:bodyPr/>
          <a:lstStyle/>
          <a:p>
            <a:fld id="{84296AC9-C437-46D3-BC9A-27CE16E6765E}" type="datetime1">
              <a:rPr lang="fi-FI" smtClean="0"/>
              <a:pPr/>
              <a:t>5.9.2023</a:t>
            </a:fld>
            <a:endParaRPr lang="fi-FI" dirty="0"/>
          </a:p>
        </p:txBody>
      </p:sp>
      <p:sp>
        <p:nvSpPr>
          <p:cNvPr id="5" name="Alatunnisteen paikkamerkki 4">
            <a:extLst>
              <a:ext uri="{FF2B5EF4-FFF2-40B4-BE49-F238E27FC236}">
                <a16:creationId xmlns:a16="http://schemas.microsoft.com/office/drawing/2014/main" id="{F8554760-3BE7-4E56-BED3-362779BE8A79}"/>
              </a:ext>
            </a:extLst>
          </p:cNvPr>
          <p:cNvSpPr>
            <a:spLocks noGrp="1"/>
          </p:cNvSpPr>
          <p:nvPr>
            <p:ph type="ftr" sz="quarter" idx="11"/>
          </p:nvPr>
        </p:nvSpPr>
        <p:spPr/>
        <p:txBody>
          <a:bodyPr/>
          <a:lstStyle/>
          <a:p>
            <a:r>
              <a:rPr lang="fi-FI"/>
              <a:t>Keski-Pohjanmaan hyvinvointialue</a:t>
            </a:r>
            <a:endParaRPr lang="fi-FI" dirty="0"/>
          </a:p>
        </p:txBody>
      </p:sp>
      <p:sp>
        <p:nvSpPr>
          <p:cNvPr id="9" name="Sisällön paikkamerkki 8">
            <a:extLst>
              <a:ext uri="{FF2B5EF4-FFF2-40B4-BE49-F238E27FC236}">
                <a16:creationId xmlns:a16="http://schemas.microsoft.com/office/drawing/2014/main" id="{05EEEA65-17D7-4B1D-8EC7-FD2F708541E3}"/>
              </a:ext>
            </a:extLst>
          </p:cNvPr>
          <p:cNvSpPr>
            <a:spLocks noGrp="1"/>
          </p:cNvSpPr>
          <p:nvPr>
            <p:ph sz="half" idx="12"/>
          </p:nvPr>
        </p:nvSpPr>
        <p:spPr>
          <a:xfrm>
            <a:off x="6096000" y="453014"/>
            <a:ext cx="4663440" cy="5813561"/>
          </a:xfrm>
        </p:spPr>
        <p:txBody>
          <a:bodyPr/>
          <a:lstStyle/>
          <a:p>
            <a:pPr>
              <a:buClr>
                <a:schemeClr val="accent6"/>
              </a:buClr>
            </a:pPr>
            <a:r>
              <a:rPr lang="fi-FI" dirty="0">
                <a:solidFill>
                  <a:schemeClr val="tx1"/>
                </a:solidFill>
              </a:rPr>
              <a:t>Tämän hetken henkilöstön turvallisuuteen vaikuttavat apukeinot ovat melko vähäiset.</a:t>
            </a:r>
          </a:p>
          <a:p>
            <a:pPr>
              <a:buClr>
                <a:schemeClr val="accent6"/>
              </a:buClr>
            </a:pPr>
            <a:r>
              <a:rPr lang="fi-FI" dirty="0">
                <a:solidFill>
                  <a:schemeClr val="tx1"/>
                </a:solidFill>
              </a:rPr>
              <a:t>Kotisairaalan autossa on hälytysnappi, joka tekee hälytyksen suoraan hätäkeskukseen, josta tulee paikannus ja puheyhteys.</a:t>
            </a:r>
          </a:p>
          <a:p>
            <a:pPr>
              <a:buClr>
                <a:schemeClr val="accent6"/>
              </a:buClr>
            </a:pPr>
            <a:r>
              <a:rPr lang="fi-FI" dirty="0">
                <a:solidFill>
                  <a:schemeClr val="tx1"/>
                </a:solidFill>
              </a:rPr>
              <a:t>Puhelimissa on 112 sovellus, jota voi käyttää, jos tulee avuntarve.</a:t>
            </a:r>
          </a:p>
          <a:p>
            <a:pPr>
              <a:buClr>
                <a:schemeClr val="accent6"/>
              </a:buClr>
            </a:pPr>
            <a:r>
              <a:rPr lang="fi-FI" dirty="0">
                <a:solidFill>
                  <a:schemeClr val="tx1"/>
                </a:solidFill>
              </a:rPr>
              <a:t>Turvallisuusohjeistuksena on </a:t>
            </a:r>
            <a:r>
              <a:rPr lang="fi-FI" dirty="0" err="1">
                <a:solidFill>
                  <a:schemeClr val="tx1"/>
                </a:solidFill>
              </a:rPr>
              <a:t>yöpartiolaista</a:t>
            </a:r>
            <a:r>
              <a:rPr lang="fi-FI" dirty="0">
                <a:solidFill>
                  <a:schemeClr val="tx1"/>
                </a:solidFill>
              </a:rPr>
              <a:t> kehotettu ilmoittaa 24/7 yksikköön, missä liikkuu ja mihin aikaan.</a:t>
            </a:r>
          </a:p>
          <a:p>
            <a:pPr>
              <a:buClr>
                <a:schemeClr val="accent6"/>
              </a:buClr>
            </a:pPr>
            <a:r>
              <a:rPr lang="fi-FI" dirty="0">
                <a:solidFill>
                  <a:schemeClr val="tx1"/>
                </a:solidFill>
              </a:rPr>
              <a:t>Päällekarkauksiin ei ole tällä hetkellä mitään turvanappia käytössä.</a:t>
            </a:r>
          </a:p>
        </p:txBody>
      </p:sp>
      <p:sp>
        <p:nvSpPr>
          <p:cNvPr id="6" name="Dian numeron paikkamerkki 5">
            <a:extLst>
              <a:ext uri="{FF2B5EF4-FFF2-40B4-BE49-F238E27FC236}">
                <a16:creationId xmlns:a16="http://schemas.microsoft.com/office/drawing/2014/main" id="{F879263D-84D4-4C4E-9404-82BBCC9EE249}"/>
              </a:ext>
            </a:extLst>
          </p:cNvPr>
          <p:cNvSpPr>
            <a:spLocks noGrp="1"/>
          </p:cNvSpPr>
          <p:nvPr>
            <p:ph type="sldNum" sz="quarter" idx="13"/>
          </p:nvPr>
        </p:nvSpPr>
        <p:spPr/>
        <p:txBody>
          <a:bodyPr/>
          <a:lstStyle/>
          <a:p>
            <a:fld id="{680D50AB-F83C-4E2B-B0AF-3CA1ED4EDFEC}" type="slidenum">
              <a:rPr lang="fi-FI" smtClean="0"/>
              <a:pPr/>
              <a:t>24</a:t>
            </a:fld>
            <a:endParaRPr lang="fi-FI" dirty="0"/>
          </a:p>
        </p:txBody>
      </p:sp>
      <p:pic>
        <p:nvPicPr>
          <p:cNvPr id="2" name="Kuva 1">
            <a:extLst>
              <a:ext uri="{FF2B5EF4-FFF2-40B4-BE49-F238E27FC236}">
                <a16:creationId xmlns:a16="http://schemas.microsoft.com/office/drawing/2014/main" id="{C95D7DF9-0C93-4ABE-B6E2-B9FFCD8C337E}"/>
              </a:ext>
            </a:extLst>
          </p:cNvPr>
          <p:cNvPicPr>
            <a:picLocks noChangeAspect="1"/>
          </p:cNvPicPr>
          <p:nvPr/>
        </p:nvPicPr>
        <p:blipFill>
          <a:blip r:embed="rId2"/>
          <a:stretch>
            <a:fillRect/>
          </a:stretch>
        </p:blipFill>
        <p:spPr>
          <a:xfrm>
            <a:off x="10015791" y="4888760"/>
            <a:ext cx="2066723" cy="1377815"/>
          </a:xfrm>
          <a:prstGeom prst="rect">
            <a:avLst/>
          </a:prstGeom>
        </p:spPr>
      </p:pic>
    </p:spTree>
    <p:extLst>
      <p:ext uri="{BB962C8B-B14F-4D97-AF65-F5344CB8AC3E}">
        <p14:creationId xmlns:p14="http://schemas.microsoft.com/office/powerpoint/2010/main" val="25566927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657606" y="210095"/>
            <a:ext cx="10772775" cy="1226855"/>
          </a:xfrm>
        </p:spPr>
        <p:txBody>
          <a:bodyPr>
            <a:normAutofit/>
          </a:bodyPr>
          <a:lstStyle/>
          <a:p>
            <a:r>
              <a:rPr lang="fi-FI" dirty="0"/>
              <a:t>Muita huomioonotettavia asioita</a:t>
            </a:r>
          </a:p>
        </p:txBody>
      </p:sp>
      <p:sp>
        <p:nvSpPr>
          <p:cNvPr id="4" name="Päivämäärän paikkamerkki 3"/>
          <p:cNvSpPr>
            <a:spLocks noGrp="1"/>
          </p:cNvSpPr>
          <p:nvPr>
            <p:ph type="dt" sz="half" idx="10"/>
          </p:nvPr>
        </p:nvSpPr>
        <p:spPr>
          <a:xfrm>
            <a:off x="685800" y="6412447"/>
            <a:ext cx="1215189" cy="228235"/>
          </a:xfrm>
        </p:spPr>
        <p:txBody>
          <a:bodyPr>
            <a:normAutofit/>
          </a:bodyPr>
          <a:lstStyle/>
          <a:p>
            <a:pPr marL="0" marR="0" lvl="0" indent="0" defTabSz="914400" rtl="0" eaLnBrk="1" fontAlgn="auto" latinLnBrk="0" hangingPunct="1">
              <a:lnSpc>
                <a:spcPct val="90000"/>
              </a:lnSpc>
              <a:spcBef>
                <a:spcPts val="0"/>
              </a:spcBef>
              <a:spcAft>
                <a:spcPts val="600"/>
              </a:spcAft>
              <a:buClrTx/>
              <a:buSzTx/>
              <a:buFontTx/>
              <a:buNone/>
              <a:tabLst/>
              <a:defRPr/>
            </a:pPr>
            <a:fld id="{0B549DF8-3256-43A3-9CF8-F9C88E76832E}" type="datetime1">
              <a:rPr kumimoji="0" lang="fi-FI" sz="900" b="0" i="0" u="none" strike="noStrike" kern="1200" cap="none" spc="0" normalizeH="0" baseline="0" noProof="0" smtClean="0">
                <a:ln>
                  <a:noFill/>
                </a:ln>
                <a:effectLst/>
                <a:uLnTx/>
                <a:uFillTx/>
              </a:rPr>
              <a:pPr marL="0" marR="0" lvl="0" indent="0" defTabSz="914400" rtl="0" eaLnBrk="1" fontAlgn="auto" latinLnBrk="0" hangingPunct="1">
                <a:lnSpc>
                  <a:spcPct val="90000"/>
                </a:lnSpc>
                <a:spcBef>
                  <a:spcPts val="0"/>
                </a:spcBef>
                <a:spcAft>
                  <a:spcPts val="600"/>
                </a:spcAft>
                <a:buClrTx/>
                <a:buSzTx/>
                <a:buFontTx/>
                <a:buNone/>
                <a:tabLst/>
                <a:defRPr/>
              </a:pPr>
              <a:t>5.9.2023</a:t>
            </a:fld>
            <a:endParaRPr kumimoji="0" lang="fi-FI" sz="900" b="0" i="0" u="none" strike="noStrike" kern="1200" cap="none" spc="0" normalizeH="0" baseline="0" noProof="0">
              <a:ln>
                <a:noFill/>
              </a:ln>
              <a:effectLst/>
              <a:uLnTx/>
              <a:uFillTx/>
            </a:endParaRPr>
          </a:p>
        </p:txBody>
      </p:sp>
      <p:sp>
        <p:nvSpPr>
          <p:cNvPr id="5" name="Dian numeron paikkamerkki 4"/>
          <p:cNvSpPr>
            <a:spLocks noGrp="1"/>
          </p:cNvSpPr>
          <p:nvPr>
            <p:ph type="sldNum" sz="quarter" idx="12"/>
          </p:nvPr>
        </p:nvSpPr>
        <p:spPr>
          <a:xfrm>
            <a:off x="11775431" y="6412447"/>
            <a:ext cx="416569" cy="256550"/>
          </a:xfrm>
        </p:spPr>
        <p:txBody>
          <a:bodyPr>
            <a:normAutofit/>
          </a:bodyPr>
          <a:lstStyle/>
          <a:p>
            <a:pPr marL="0" marR="0" lvl="0" indent="0" defTabSz="914400" rtl="0" eaLnBrk="1" fontAlgn="auto" latinLnBrk="0" hangingPunct="1">
              <a:lnSpc>
                <a:spcPct val="90000"/>
              </a:lnSpc>
              <a:spcBef>
                <a:spcPts val="0"/>
              </a:spcBef>
              <a:spcAft>
                <a:spcPts val="600"/>
              </a:spcAft>
              <a:buClrTx/>
              <a:buSzTx/>
              <a:buFontTx/>
              <a:buNone/>
              <a:tabLst/>
              <a:defRPr/>
            </a:pPr>
            <a:fld id="{680D50AB-F83C-4E2B-B0AF-3CA1ED4EDFEC}" type="slidenum">
              <a:rPr kumimoji="0" lang="fi-FI" sz="1200" b="1" i="0" u="none" strike="noStrike" kern="1200" cap="none" spc="0" normalizeH="0" baseline="0" noProof="0" smtClean="0">
                <a:ln>
                  <a:noFill/>
                </a:ln>
                <a:effectLst/>
                <a:uLnTx/>
                <a:uFillTx/>
              </a:rPr>
              <a:pPr marL="0" marR="0" lvl="0" indent="0" defTabSz="914400" rtl="0" eaLnBrk="1" fontAlgn="auto" latinLnBrk="0" hangingPunct="1">
                <a:lnSpc>
                  <a:spcPct val="90000"/>
                </a:lnSpc>
                <a:spcBef>
                  <a:spcPts val="0"/>
                </a:spcBef>
                <a:spcAft>
                  <a:spcPts val="600"/>
                </a:spcAft>
                <a:buClrTx/>
                <a:buSzTx/>
                <a:buFontTx/>
                <a:buNone/>
                <a:tabLst/>
                <a:defRPr/>
              </a:pPr>
              <a:t>25</a:t>
            </a:fld>
            <a:endParaRPr kumimoji="0" lang="fi-FI" sz="1200" b="1" i="0" u="none" strike="noStrike" kern="1200" cap="none" spc="0" normalizeH="0" baseline="0" noProof="0">
              <a:ln>
                <a:noFill/>
              </a:ln>
              <a:effectLst/>
              <a:uLnTx/>
              <a:uFillTx/>
            </a:endParaRPr>
          </a:p>
        </p:txBody>
      </p:sp>
      <p:graphicFrame>
        <p:nvGraphicFramePr>
          <p:cNvPr id="7" name="Sisällön paikkamerkki 2">
            <a:extLst>
              <a:ext uri="{FF2B5EF4-FFF2-40B4-BE49-F238E27FC236}">
                <a16:creationId xmlns:a16="http://schemas.microsoft.com/office/drawing/2014/main" id="{BDC90E2D-0E58-D34E-281F-A15111F0BBBA}"/>
              </a:ext>
            </a:extLst>
          </p:cNvPr>
          <p:cNvGraphicFramePr>
            <a:graphicFrameLocks noGrp="1"/>
          </p:cNvGraphicFramePr>
          <p:nvPr>
            <p:ph type="tbl" sz="quarter" idx="13"/>
            <p:extLst>
              <p:ext uri="{D42A27DB-BD31-4B8C-83A1-F6EECF244321}">
                <p14:modId xmlns:p14="http://schemas.microsoft.com/office/powerpoint/2010/main" val="3410234636"/>
              </p:ext>
            </p:extLst>
          </p:nvPr>
        </p:nvGraphicFramePr>
        <p:xfrm>
          <a:off x="657606" y="1560977"/>
          <a:ext cx="10744200" cy="42529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636248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8975633-1359-459D-AB46-C6897B2675BF}"/>
              </a:ext>
            </a:extLst>
          </p:cNvPr>
          <p:cNvSpPr>
            <a:spLocks noGrp="1"/>
          </p:cNvSpPr>
          <p:nvPr>
            <p:ph type="ctrTitle"/>
          </p:nvPr>
        </p:nvSpPr>
        <p:spPr/>
        <p:txBody>
          <a:bodyPr/>
          <a:lstStyle/>
          <a:p>
            <a:r>
              <a:rPr lang="fi-FI" sz="6600" dirty="0"/>
              <a:t>Jokilaaksojen kotisairaaloiden kuntoutusosaamisen vahvistaminen</a:t>
            </a:r>
          </a:p>
        </p:txBody>
      </p:sp>
      <p:sp>
        <p:nvSpPr>
          <p:cNvPr id="3" name="Alaotsikko 2">
            <a:extLst>
              <a:ext uri="{FF2B5EF4-FFF2-40B4-BE49-F238E27FC236}">
                <a16:creationId xmlns:a16="http://schemas.microsoft.com/office/drawing/2014/main" id="{10568899-AEBE-4087-BCDE-6AEFD33045D6}"/>
              </a:ext>
            </a:extLst>
          </p:cNvPr>
          <p:cNvSpPr>
            <a:spLocks noGrp="1"/>
          </p:cNvSpPr>
          <p:nvPr>
            <p:ph type="subTitle" idx="1"/>
          </p:nvPr>
        </p:nvSpPr>
        <p:spPr/>
        <p:txBody>
          <a:bodyPr/>
          <a:lstStyle/>
          <a:p>
            <a:endParaRPr lang="fi-FI"/>
          </a:p>
        </p:txBody>
      </p:sp>
      <p:sp>
        <p:nvSpPr>
          <p:cNvPr id="4" name="Päivämäärän paikkamerkki 3">
            <a:extLst>
              <a:ext uri="{FF2B5EF4-FFF2-40B4-BE49-F238E27FC236}">
                <a16:creationId xmlns:a16="http://schemas.microsoft.com/office/drawing/2014/main" id="{C0E2ECC2-7B46-4A9E-A4C1-C9B46A760C6D}"/>
              </a:ext>
            </a:extLst>
          </p:cNvPr>
          <p:cNvSpPr>
            <a:spLocks noGrp="1"/>
          </p:cNvSpPr>
          <p:nvPr>
            <p:ph type="dt" sz="half" idx="10"/>
          </p:nvPr>
        </p:nvSpPr>
        <p:spPr/>
        <p:txBody>
          <a:bodyPr/>
          <a:lstStyle/>
          <a:p>
            <a:fld id="{84296AC9-C437-46D3-BC9A-27CE16E6765E}" type="datetime1">
              <a:rPr lang="fi-FI" smtClean="0"/>
              <a:pPr/>
              <a:t>5.9.2023</a:t>
            </a:fld>
            <a:endParaRPr lang="fi-FI" dirty="0"/>
          </a:p>
        </p:txBody>
      </p:sp>
      <p:sp>
        <p:nvSpPr>
          <p:cNvPr id="5" name="Alatunnisteen paikkamerkki 4">
            <a:extLst>
              <a:ext uri="{FF2B5EF4-FFF2-40B4-BE49-F238E27FC236}">
                <a16:creationId xmlns:a16="http://schemas.microsoft.com/office/drawing/2014/main" id="{C6E1229A-97C1-4065-BA60-057AE7EDD539}"/>
              </a:ext>
            </a:extLst>
          </p:cNvPr>
          <p:cNvSpPr>
            <a:spLocks noGrp="1"/>
          </p:cNvSpPr>
          <p:nvPr>
            <p:ph type="ftr" sz="quarter" idx="11"/>
          </p:nvPr>
        </p:nvSpPr>
        <p:spPr/>
        <p:txBody>
          <a:bodyPr/>
          <a:lstStyle/>
          <a:p>
            <a:r>
              <a:rPr lang="fi-FI"/>
              <a:t>Keski-Pohjanmaan hyvinvointialue</a:t>
            </a:r>
            <a:endParaRPr lang="fi-FI" dirty="0"/>
          </a:p>
        </p:txBody>
      </p:sp>
      <p:sp>
        <p:nvSpPr>
          <p:cNvPr id="6" name="Dian numeron paikkamerkki 5">
            <a:extLst>
              <a:ext uri="{FF2B5EF4-FFF2-40B4-BE49-F238E27FC236}">
                <a16:creationId xmlns:a16="http://schemas.microsoft.com/office/drawing/2014/main" id="{B4E480FE-0712-4373-97E2-275FB2BC537C}"/>
              </a:ext>
            </a:extLst>
          </p:cNvPr>
          <p:cNvSpPr>
            <a:spLocks noGrp="1"/>
          </p:cNvSpPr>
          <p:nvPr>
            <p:ph type="sldNum" sz="quarter" idx="12"/>
          </p:nvPr>
        </p:nvSpPr>
        <p:spPr/>
        <p:txBody>
          <a:bodyPr/>
          <a:lstStyle/>
          <a:p>
            <a:fld id="{680D50AB-F83C-4E2B-B0AF-3CA1ED4EDFEC}" type="slidenum">
              <a:rPr lang="fi-FI" smtClean="0"/>
              <a:pPr/>
              <a:t>26</a:t>
            </a:fld>
            <a:endParaRPr lang="fi-FI" dirty="0"/>
          </a:p>
        </p:txBody>
      </p:sp>
    </p:spTree>
    <p:extLst>
      <p:ext uri="{BB962C8B-B14F-4D97-AF65-F5344CB8AC3E}">
        <p14:creationId xmlns:p14="http://schemas.microsoft.com/office/powerpoint/2010/main" val="21935636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Sisällön paikkamerkki 6">
            <a:extLst>
              <a:ext uri="{FF2B5EF4-FFF2-40B4-BE49-F238E27FC236}">
                <a16:creationId xmlns:a16="http://schemas.microsoft.com/office/drawing/2014/main" id="{0E8A5788-C3A4-4C6D-B91F-21DAAE2D680C}"/>
              </a:ext>
            </a:extLst>
          </p:cNvPr>
          <p:cNvGraphicFramePr>
            <a:graphicFrameLocks noGrp="1"/>
          </p:cNvGraphicFramePr>
          <p:nvPr>
            <p:ph idx="1"/>
            <p:extLst>
              <p:ext uri="{D42A27DB-BD31-4B8C-83A1-F6EECF244321}">
                <p14:modId xmlns:p14="http://schemas.microsoft.com/office/powerpoint/2010/main" val="2964380065"/>
              </p:ext>
            </p:extLst>
          </p:nvPr>
        </p:nvGraphicFramePr>
        <p:xfrm>
          <a:off x="685800" y="546538"/>
          <a:ext cx="10753725" cy="545486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Päivämäärän paikkamerkki 3">
            <a:extLst>
              <a:ext uri="{FF2B5EF4-FFF2-40B4-BE49-F238E27FC236}">
                <a16:creationId xmlns:a16="http://schemas.microsoft.com/office/drawing/2014/main" id="{70DBFC94-B1A6-4E37-B922-0AB64FE4F984}"/>
              </a:ext>
            </a:extLst>
          </p:cNvPr>
          <p:cNvSpPr>
            <a:spLocks noGrp="1"/>
          </p:cNvSpPr>
          <p:nvPr>
            <p:ph type="dt" sz="half" idx="10"/>
          </p:nvPr>
        </p:nvSpPr>
        <p:spPr/>
        <p:txBody>
          <a:bodyPr/>
          <a:lstStyle/>
          <a:p>
            <a:fld id="{BE363086-9BC5-4C4C-8FF7-3DCB32D8F34D}" type="datetime1">
              <a:rPr lang="fi-FI" smtClean="0"/>
              <a:pPr/>
              <a:t>5.9.2023</a:t>
            </a:fld>
            <a:endParaRPr lang="fi-FI" dirty="0"/>
          </a:p>
        </p:txBody>
      </p:sp>
      <p:sp>
        <p:nvSpPr>
          <p:cNvPr id="5" name="Dian numeron paikkamerkki 4">
            <a:extLst>
              <a:ext uri="{FF2B5EF4-FFF2-40B4-BE49-F238E27FC236}">
                <a16:creationId xmlns:a16="http://schemas.microsoft.com/office/drawing/2014/main" id="{6B1E6B5E-8C39-4C17-A4B4-248E0972E234}"/>
              </a:ext>
            </a:extLst>
          </p:cNvPr>
          <p:cNvSpPr>
            <a:spLocks noGrp="1"/>
          </p:cNvSpPr>
          <p:nvPr>
            <p:ph type="sldNum" sz="quarter" idx="12"/>
          </p:nvPr>
        </p:nvSpPr>
        <p:spPr/>
        <p:txBody>
          <a:bodyPr/>
          <a:lstStyle/>
          <a:p>
            <a:fld id="{680D50AB-F83C-4E2B-B0AF-3CA1ED4EDFEC}" type="slidenum">
              <a:rPr lang="fi-FI" smtClean="0"/>
              <a:pPr/>
              <a:t>27</a:t>
            </a:fld>
            <a:endParaRPr lang="fi-FI" dirty="0"/>
          </a:p>
        </p:txBody>
      </p:sp>
      <p:sp>
        <p:nvSpPr>
          <p:cNvPr id="6" name="Alatunnisteen paikkamerkki 5">
            <a:extLst>
              <a:ext uri="{FF2B5EF4-FFF2-40B4-BE49-F238E27FC236}">
                <a16:creationId xmlns:a16="http://schemas.microsoft.com/office/drawing/2014/main" id="{95C698DD-7187-4AE4-9AD3-78FE3731F090}"/>
              </a:ext>
            </a:extLst>
          </p:cNvPr>
          <p:cNvSpPr>
            <a:spLocks noGrp="1"/>
          </p:cNvSpPr>
          <p:nvPr>
            <p:ph type="ftr" sz="quarter" idx="11"/>
          </p:nvPr>
        </p:nvSpPr>
        <p:spPr/>
        <p:txBody>
          <a:bodyPr/>
          <a:lstStyle/>
          <a:p>
            <a:r>
              <a:rPr lang="fi-FI"/>
              <a:t>Keski-Pohjanmaan hyvinvointialue</a:t>
            </a:r>
            <a:endParaRPr lang="fi-FI" dirty="0"/>
          </a:p>
        </p:txBody>
      </p:sp>
    </p:spTree>
    <p:extLst>
      <p:ext uri="{BB962C8B-B14F-4D97-AF65-F5344CB8AC3E}">
        <p14:creationId xmlns:p14="http://schemas.microsoft.com/office/powerpoint/2010/main" val="20476736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Sisällön paikkamerkki 6">
            <a:extLst>
              <a:ext uri="{FF2B5EF4-FFF2-40B4-BE49-F238E27FC236}">
                <a16:creationId xmlns:a16="http://schemas.microsoft.com/office/drawing/2014/main" id="{495E751E-EF46-4E46-9398-7262C683D33C}"/>
              </a:ext>
            </a:extLst>
          </p:cNvPr>
          <p:cNvGraphicFramePr>
            <a:graphicFrameLocks noGrp="1"/>
          </p:cNvGraphicFramePr>
          <p:nvPr>
            <p:ph idx="1"/>
            <p:extLst>
              <p:ext uri="{D42A27DB-BD31-4B8C-83A1-F6EECF244321}">
                <p14:modId xmlns:p14="http://schemas.microsoft.com/office/powerpoint/2010/main" val="3745876075"/>
              </p:ext>
            </p:extLst>
          </p:nvPr>
        </p:nvGraphicFramePr>
        <p:xfrm>
          <a:off x="623867" y="871229"/>
          <a:ext cx="10753725" cy="510094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Päivämäärän paikkamerkki 3">
            <a:extLst>
              <a:ext uri="{FF2B5EF4-FFF2-40B4-BE49-F238E27FC236}">
                <a16:creationId xmlns:a16="http://schemas.microsoft.com/office/drawing/2014/main" id="{7A305A71-84D0-49A3-B27A-1B2A50A0225A}"/>
              </a:ext>
            </a:extLst>
          </p:cNvPr>
          <p:cNvSpPr>
            <a:spLocks noGrp="1"/>
          </p:cNvSpPr>
          <p:nvPr>
            <p:ph type="dt" sz="half" idx="10"/>
          </p:nvPr>
        </p:nvSpPr>
        <p:spPr/>
        <p:txBody>
          <a:bodyPr/>
          <a:lstStyle/>
          <a:p>
            <a:fld id="{BE363086-9BC5-4C4C-8FF7-3DCB32D8F34D}" type="datetime1">
              <a:rPr lang="fi-FI" smtClean="0"/>
              <a:pPr/>
              <a:t>5.9.2023</a:t>
            </a:fld>
            <a:endParaRPr lang="fi-FI" dirty="0"/>
          </a:p>
        </p:txBody>
      </p:sp>
      <p:sp>
        <p:nvSpPr>
          <p:cNvPr id="5" name="Dian numeron paikkamerkki 4">
            <a:extLst>
              <a:ext uri="{FF2B5EF4-FFF2-40B4-BE49-F238E27FC236}">
                <a16:creationId xmlns:a16="http://schemas.microsoft.com/office/drawing/2014/main" id="{C0950DFE-317E-4769-9E9B-A2A20FD11B27}"/>
              </a:ext>
            </a:extLst>
          </p:cNvPr>
          <p:cNvSpPr>
            <a:spLocks noGrp="1"/>
          </p:cNvSpPr>
          <p:nvPr>
            <p:ph type="sldNum" sz="quarter" idx="12"/>
          </p:nvPr>
        </p:nvSpPr>
        <p:spPr/>
        <p:txBody>
          <a:bodyPr/>
          <a:lstStyle/>
          <a:p>
            <a:fld id="{680D50AB-F83C-4E2B-B0AF-3CA1ED4EDFEC}" type="slidenum">
              <a:rPr lang="fi-FI" smtClean="0"/>
              <a:pPr/>
              <a:t>28</a:t>
            </a:fld>
            <a:endParaRPr lang="fi-FI" dirty="0"/>
          </a:p>
        </p:txBody>
      </p:sp>
      <p:sp>
        <p:nvSpPr>
          <p:cNvPr id="6" name="Alatunnisteen paikkamerkki 5">
            <a:extLst>
              <a:ext uri="{FF2B5EF4-FFF2-40B4-BE49-F238E27FC236}">
                <a16:creationId xmlns:a16="http://schemas.microsoft.com/office/drawing/2014/main" id="{1AFE0713-FE6F-483B-8C0A-294D9F742222}"/>
              </a:ext>
            </a:extLst>
          </p:cNvPr>
          <p:cNvSpPr>
            <a:spLocks noGrp="1"/>
          </p:cNvSpPr>
          <p:nvPr>
            <p:ph type="ftr" sz="quarter" idx="11"/>
          </p:nvPr>
        </p:nvSpPr>
        <p:spPr/>
        <p:txBody>
          <a:bodyPr/>
          <a:lstStyle/>
          <a:p>
            <a:r>
              <a:rPr lang="fi-FI"/>
              <a:t>Keski-Pohjanmaan hyvinvointialue</a:t>
            </a:r>
            <a:endParaRPr lang="fi-FI" dirty="0"/>
          </a:p>
        </p:txBody>
      </p:sp>
    </p:spTree>
    <p:extLst>
      <p:ext uri="{BB962C8B-B14F-4D97-AF65-F5344CB8AC3E}">
        <p14:creationId xmlns:p14="http://schemas.microsoft.com/office/powerpoint/2010/main" val="2633377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Sisällön paikkamerkki 9">
            <a:extLst>
              <a:ext uri="{FF2B5EF4-FFF2-40B4-BE49-F238E27FC236}">
                <a16:creationId xmlns:a16="http://schemas.microsoft.com/office/drawing/2014/main" id="{A2AA2C18-2BE6-4B89-BD02-CF6E8CBE5D9D}"/>
              </a:ext>
            </a:extLst>
          </p:cNvPr>
          <p:cNvGraphicFramePr>
            <a:graphicFrameLocks noGrp="1"/>
          </p:cNvGraphicFramePr>
          <p:nvPr>
            <p:ph idx="1"/>
            <p:extLst>
              <p:ext uri="{D42A27DB-BD31-4B8C-83A1-F6EECF244321}">
                <p14:modId xmlns:p14="http://schemas.microsoft.com/office/powerpoint/2010/main" val="1255325813"/>
              </p:ext>
            </p:extLst>
          </p:nvPr>
        </p:nvGraphicFramePr>
        <p:xfrm>
          <a:off x="719137" y="714702"/>
          <a:ext cx="10753725" cy="55494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Päivämäärän paikkamerkki 3">
            <a:extLst>
              <a:ext uri="{FF2B5EF4-FFF2-40B4-BE49-F238E27FC236}">
                <a16:creationId xmlns:a16="http://schemas.microsoft.com/office/drawing/2014/main" id="{B03E628E-8DC8-4380-ADAE-7F3F16E9C632}"/>
              </a:ext>
            </a:extLst>
          </p:cNvPr>
          <p:cNvSpPr>
            <a:spLocks noGrp="1"/>
          </p:cNvSpPr>
          <p:nvPr>
            <p:ph type="dt" sz="half" idx="10"/>
          </p:nvPr>
        </p:nvSpPr>
        <p:spPr/>
        <p:txBody>
          <a:bodyPr/>
          <a:lstStyle/>
          <a:p>
            <a:fld id="{BE363086-9BC5-4C4C-8FF7-3DCB32D8F34D}" type="datetime1">
              <a:rPr lang="fi-FI" smtClean="0"/>
              <a:pPr/>
              <a:t>5.9.2023</a:t>
            </a:fld>
            <a:endParaRPr lang="fi-FI" dirty="0"/>
          </a:p>
        </p:txBody>
      </p:sp>
      <p:sp>
        <p:nvSpPr>
          <p:cNvPr id="5" name="Dian numeron paikkamerkki 4">
            <a:extLst>
              <a:ext uri="{FF2B5EF4-FFF2-40B4-BE49-F238E27FC236}">
                <a16:creationId xmlns:a16="http://schemas.microsoft.com/office/drawing/2014/main" id="{BE0EB3D8-BE1D-4D96-A328-D6BD7361C9F6}"/>
              </a:ext>
            </a:extLst>
          </p:cNvPr>
          <p:cNvSpPr>
            <a:spLocks noGrp="1"/>
          </p:cNvSpPr>
          <p:nvPr>
            <p:ph type="sldNum" sz="quarter" idx="12"/>
          </p:nvPr>
        </p:nvSpPr>
        <p:spPr/>
        <p:txBody>
          <a:bodyPr/>
          <a:lstStyle/>
          <a:p>
            <a:fld id="{680D50AB-F83C-4E2B-B0AF-3CA1ED4EDFEC}" type="slidenum">
              <a:rPr lang="fi-FI" smtClean="0"/>
              <a:pPr/>
              <a:t>29</a:t>
            </a:fld>
            <a:endParaRPr lang="fi-FI" dirty="0"/>
          </a:p>
        </p:txBody>
      </p:sp>
      <p:sp>
        <p:nvSpPr>
          <p:cNvPr id="6" name="Alatunnisteen paikkamerkki 5">
            <a:extLst>
              <a:ext uri="{FF2B5EF4-FFF2-40B4-BE49-F238E27FC236}">
                <a16:creationId xmlns:a16="http://schemas.microsoft.com/office/drawing/2014/main" id="{DB4EACD8-13C4-4641-8415-3886A5BD3141}"/>
              </a:ext>
            </a:extLst>
          </p:cNvPr>
          <p:cNvSpPr>
            <a:spLocks noGrp="1"/>
          </p:cNvSpPr>
          <p:nvPr>
            <p:ph type="ftr" sz="quarter" idx="11"/>
          </p:nvPr>
        </p:nvSpPr>
        <p:spPr/>
        <p:txBody>
          <a:bodyPr/>
          <a:lstStyle/>
          <a:p>
            <a:r>
              <a:rPr lang="fi-FI"/>
              <a:t>Keski-Pohjanmaan hyvinvointialue</a:t>
            </a:r>
            <a:endParaRPr lang="fi-FI" dirty="0"/>
          </a:p>
        </p:txBody>
      </p:sp>
      <p:sp>
        <p:nvSpPr>
          <p:cNvPr id="11" name="Tekstiruutu 10">
            <a:extLst>
              <a:ext uri="{FF2B5EF4-FFF2-40B4-BE49-F238E27FC236}">
                <a16:creationId xmlns:a16="http://schemas.microsoft.com/office/drawing/2014/main" id="{3BAC8C5A-A506-482E-9118-E3CE30BF071D}"/>
              </a:ext>
            </a:extLst>
          </p:cNvPr>
          <p:cNvSpPr txBox="1"/>
          <p:nvPr/>
        </p:nvSpPr>
        <p:spPr>
          <a:xfrm>
            <a:off x="672662" y="241738"/>
            <a:ext cx="7514897" cy="1354217"/>
          </a:xfrm>
          <a:prstGeom prst="rect">
            <a:avLst/>
          </a:prstGeom>
          <a:noFill/>
          <a:ln>
            <a:noFill/>
          </a:ln>
        </p:spPr>
        <p:txBody>
          <a:bodyPr wrap="square" rtlCol="0">
            <a:spAutoFit/>
          </a:bodyPr>
          <a:lstStyle/>
          <a:p>
            <a:r>
              <a:rPr lang="fi-FI" sz="3200" b="1" dirty="0">
                <a:solidFill>
                  <a:schemeClr val="accent6"/>
                </a:solidFill>
              </a:rPr>
              <a:t>Tehostettu kotikuntoutus Jokilaaksojen kotisairaalassa</a:t>
            </a:r>
          </a:p>
          <a:p>
            <a:endParaRPr lang="fi-FI" dirty="0"/>
          </a:p>
        </p:txBody>
      </p:sp>
    </p:spTree>
    <p:extLst>
      <p:ext uri="{BB962C8B-B14F-4D97-AF65-F5344CB8AC3E}">
        <p14:creationId xmlns:p14="http://schemas.microsoft.com/office/powerpoint/2010/main" val="29605378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2D9B6E6-DA23-4F53-BD03-26C6E96295C2}"/>
              </a:ext>
            </a:extLst>
          </p:cNvPr>
          <p:cNvSpPr>
            <a:spLocks noGrp="1"/>
          </p:cNvSpPr>
          <p:nvPr>
            <p:ph type="title"/>
          </p:nvPr>
        </p:nvSpPr>
        <p:spPr/>
        <p:txBody>
          <a:bodyPr>
            <a:normAutofit/>
          </a:bodyPr>
          <a:lstStyle/>
          <a:p>
            <a:r>
              <a:rPr lang="fi-FI" dirty="0"/>
              <a:t>EVA-kokouksessa käsiteltävät osa-alueet</a:t>
            </a:r>
          </a:p>
        </p:txBody>
      </p:sp>
      <p:graphicFrame>
        <p:nvGraphicFramePr>
          <p:cNvPr id="10" name="Sisällön paikkamerkki 2">
            <a:extLst>
              <a:ext uri="{FF2B5EF4-FFF2-40B4-BE49-F238E27FC236}">
                <a16:creationId xmlns:a16="http://schemas.microsoft.com/office/drawing/2014/main" id="{E58A15A8-8D70-45C7-DD60-F9A3A44BC6DD}"/>
              </a:ext>
            </a:extLst>
          </p:cNvPr>
          <p:cNvGraphicFramePr>
            <a:graphicFrameLocks noGrp="1"/>
          </p:cNvGraphicFramePr>
          <p:nvPr>
            <p:ph idx="1"/>
            <p:extLst>
              <p:ext uri="{D42A27DB-BD31-4B8C-83A1-F6EECF244321}">
                <p14:modId xmlns:p14="http://schemas.microsoft.com/office/powerpoint/2010/main" val="2389156394"/>
              </p:ext>
            </p:extLst>
          </p:nvPr>
        </p:nvGraphicFramePr>
        <p:xfrm>
          <a:off x="685800" y="1385888"/>
          <a:ext cx="10753725" cy="37655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Päivämäärän paikkamerkki 3">
            <a:extLst>
              <a:ext uri="{FF2B5EF4-FFF2-40B4-BE49-F238E27FC236}">
                <a16:creationId xmlns:a16="http://schemas.microsoft.com/office/drawing/2014/main" id="{D22B84B1-64E9-492E-B524-C11903090BCF}"/>
              </a:ext>
            </a:extLst>
          </p:cNvPr>
          <p:cNvSpPr>
            <a:spLocks noGrp="1"/>
          </p:cNvSpPr>
          <p:nvPr>
            <p:ph type="dt" sz="half" idx="10"/>
          </p:nvPr>
        </p:nvSpPr>
        <p:spPr/>
        <p:txBody>
          <a:bodyPr>
            <a:normAutofit/>
          </a:bodyPr>
          <a:lstStyle/>
          <a:p>
            <a:pPr>
              <a:lnSpc>
                <a:spcPct val="90000"/>
              </a:lnSpc>
              <a:spcAft>
                <a:spcPts val="600"/>
              </a:spcAft>
            </a:pPr>
            <a:fld id="{BE363086-9BC5-4C4C-8FF7-3DCB32D8F34D}" type="datetime1">
              <a:rPr lang="fi-FI" sz="900" smtClean="0"/>
              <a:pPr>
                <a:lnSpc>
                  <a:spcPct val="90000"/>
                </a:lnSpc>
                <a:spcAft>
                  <a:spcPts val="600"/>
                </a:spcAft>
              </a:pPr>
              <a:t>5.9.2023</a:t>
            </a:fld>
            <a:endParaRPr lang="fi-FI" sz="900"/>
          </a:p>
        </p:txBody>
      </p:sp>
      <p:sp>
        <p:nvSpPr>
          <p:cNvPr id="5" name="Dian numeron paikkamerkki 4">
            <a:extLst>
              <a:ext uri="{FF2B5EF4-FFF2-40B4-BE49-F238E27FC236}">
                <a16:creationId xmlns:a16="http://schemas.microsoft.com/office/drawing/2014/main" id="{01310A61-62AE-4998-AB3D-A8ADD4A8E9BB}"/>
              </a:ext>
            </a:extLst>
          </p:cNvPr>
          <p:cNvSpPr>
            <a:spLocks noGrp="1"/>
          </p:cNvSpPr>
          <p:nvPr>
            <p:ph type="sldNum" sz="quarter" idx="12"/>
          </p:nvPr>
        </p:nvSpPr>
        <p:spPr/>
        <p:txBody>
          <a:bodyPr>
            <a:normAutofit/>
          </a:bodyPr>
          <a:lstStyle/>
          <a:p>
            <a:pPr>
              <a:lnSpc>
                <a:spcPct val="90000"/>
              </a:lnSpc>
              <a:spcAft>
                <a:spcPts val="600"/>
              </a:spcAft>
            </a:pPr>
            <a:fld id="{680D50AB-F83C-4E2B-B0AF-3CA1ED4EDFEC}" type="slidenum">
              <a:rPr lang="fi-FI" sz="1200" smtClean="0"/>
              <a:pPr>
                <a:lnSpc>
                  <a:spcPct val="90000"/>
                </a:lnSpc>
                <a:spcAft>
                  <a:spcPts val="600"/>
                </a:spcAft>
              </a:pPr>
              <a:t>3</a:t>
            </a:fld>
            <a:endParaRPr lang="fi-FI" sz="1200"/>
          </a:p>
        </p:txBody>
      </p:sp>
      <p:sp>
        <p:nvSpPr>
          <p:cNvPr id="6" name="Alatunnisteen paikkamerkki 5">
            <a:extLst>
              <a:ext uri="{FF2B5EF4-FFF2-40B4-BE49-F238E27FC236}">
                <a16:creationId xmlns:a16="http://schemas.microsoft.com/office/drawing/2014/main" id="{B338578C-AD99-4640-A859-97E46B4D2743}"/>
              </a:ext>
            </a:extLst>
          </p:cNvPr>
          <p:cNvSpPr>
            <a:spLocks noGrp="1"/>
          </p:cNvSpPr>
          <p:nvPr>
            <p:ph type="ftr" sz="quarter" idx="11"/>
          </p:nvPr>
        </p:nvSpPr>
        <p:spPr/>
        <p:txBody>
          <a:bodyPr>
            <a:normAutofit/>
          </a:bodyPr>
          <a:lstStyle/>
          <a:p>
            <a:pPr>
              <a:lnSpc>
                <a:spcPct val="90000"/>
              </a:lnSpc>
              <a:spcAft>
                <a:spcPts val="600"/>
              </a:spcAft>
            </a:pPr>
            <a:r>
              <a:rPr lang="fi-FI" sz="1000"/>
              <a:t>Keski-Pohjanmaan hyvinvointialue</a:t>
            </a:r>
          </a:p>
        </p:txBody>
      </p:sp>
    </p:spTree>
    <p:extLst>
      <p:ext uri="{BB962C8B-B14F-4D97-AF65-F5344CB8AC3E}">
        <p14:creationId xmlns:p14="http://schemas.microsoft.com/office/powerpoint/2010/main" val="32422281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uorakulmio 11">
            <a:extLst>
              <a:ext uri="{FF2B5EF4-FFF2-40B4-BE49-F238E27FC236}">
                <a16:creationId xmlns:a16="http://schemas.microsoft.com/office/drawing/2014/main" id="{E44F3D3D-703E-437D-9F1E-BC1D2CE747E7}"/>
              </a:ext>
            </a:extLst>
          </p:cNvPr>
          <p:cNvSpPr/>
          <p:nvPr/>
        </p:nvSpPr>
        <p:spPr>
          <a:xfrm>
            <a:off x="1211985" y="3429000"/>
            <a:ext cx="2287603" cy="1409699"/>
          </a:xfrm>
          <a:prstGeom prst="rect">
            <a:avLst/>
          </a:prstGeom>
          <a:solidFill>
            <a:schemeClr val="accent2">
              <a:lumMod val="40000"/>
              <a:lumOff val="60000"/>
            </a:schemeClr>
          </a:solidFill>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dirty="0">
                <a:ln>
                  <a:noFill/>
                </a:ln>
                <a:solidFill>
                  <a:prstClr val="black"/>
                </a:solidFill>
                <a:effectLst/>
                <a:uLnTx/>
                <a:uFillTx/>
                <a:latin typeface="Calibri Light" panose="020F0302020204030204"/>
                <a:ea typeface="+mn-ea"/>
                <a:cs typeface="+mn-cs"/>
              </a:rPr>
              <a:t>Toimintakyvyn parantuminen,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dirty="0">
                <a:ln>
                  <a:noFill/>
                </a:ln>
                <a:solidFill>
                  <a:prstClr val="black"/>
                </a:solidFill>
                <a:effectLst/>
                <a:uLnTx/>
                <a:uFillTx/>
                <a:latin typeface="Calibri Light" panose="020F0302020204030204"/>
                <a:ea typeface="+mn-ea"/>
                <a:cs typeface="+mn-cs"/>
              </a:rPr>
              <a:t>palvelutarpeen vähentyminen /lakkaaminen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graphicFrame>
        <p:nvGraphicFramePr>
          <p:cNvPr id="2" name="Kaaviokuva 1">
            <a:extLst>
              <a:ext uri="{FF2B5EF4-FFF2-40B4-BE49-F238E27FC236}">
                <a16:creationId xmlns:a16="http://schemas.microsoft.com/office/drawing/2014/main" id="{F17F31DA-4299-4E34-86F4-6A7D40F6DBA3}"/>
              </a:ext>
            </a:extLst>
          </p:cNvPr>
          <p:cNvGraphicFramePr/>
          <p:nvPr/>
        </p:nvGraphicFramePr>
        <p:xfrm>
          <a:off x="462014" y="317633"/>
          <a:ext cx="10915048" cy="588584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5" name="Suorakulmio 14">
            <a:extLst>
              <a:ext uri="{FF2B5EF4-FFF2-40B4-BE49-F238E27FC236}">
                <a16:creationId xmlns:a16="http://schemas.microsoft.com/office/drawing/2014/main" id="{2D53FBBC-D6D1-43D1-B8AB-3271993AB07C}"/>
              </a:ext>
            </a:extLst>
          </p:cNvPr>
          <p:cNvSpPr/>
          <p:nvPr/>
        </p:nvSpPr>
        <p:spPr>
          <a:xfrm>
            <a:off x="4957011" y="2206557"/>
            <a:ext cx="1925053" cy="1884180"/>
          </a:xfrm>
          <a:prstGeom prst="rect">
            <a:avLst/>
          </a:prstGeom>
          <a:blipFill>
            <a:blip r:embed="rId7"/>
            <a:stretch>
              <a:fillRect/>
            </a:stretch>
          </a:blipFill>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400" b="0" i="0" u="none" strike="noStrike" kern="1200" cap="none" spc="0" normalizeH="0" baseline="0" noProof="0" dirty="0">
                <a:ln>
                  <a:noFill/>
                </a:ln>
                <a:solidFill>
                  <a:prstClr val="black"/>
                </a:solidFill>
                <a:effectLst/>
                <a:uLnTx/>
                <a:uFillTx/>
                <a:latin typeface="Calibri Light" panose="020F0302020204030204"/>
                <a:ea typeface="+mn-ea"/>
                <a:cs typeface="+mn-cs"/>
              </a:rPr>
              <a:t>IKÄÄNTYNEEN KOTONA ASUMINEN MAHDOLLISTUU</a:t>
            </a:r>
          </a:p>
        </p:txBody>
      </p:sp>
      <p:sp>
        <p:nvSpPr>
          <p:cNvPr id="14" name="Suorakulmio 13">
            <a:extLst>
              <a:ext uri="{FF2B5EF4-FFF2-40B4-BE49-F238E27FC236}">
                <a16:creationId xmlns:a16="http://schemas.microsoft.com/office/drawing/2014/main" id="{8905769F-F42B-4C4D-BA03-F856503D2479}"/>
              </a:ext>
            </a:extLst>
          </p:cNvPr>
          <p:cNvSpPr/>
          <p:nvPr/>
        </p:nvSpPr>
        <p:spPr>
          <a:xfrm>
            <a:off x="8104473" y="308008"/>
            <a:ext cx="2282792" cy="1359747"/>
          </a:xfrm>
          <a:prstGeom prst="rect">
            <a:avLst/>
          </a:prstGeom>
          <a:solidFill>
            <a:schemeClr val="accent2">
              <a:lumMod val="40000"/>
              <a:lumOff val="60000"/>
            </a:schemeClr>
          </a:solidFill>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200" dirty="0">
                <a:solidFill>
                  <a:prstClr val="black"/>
                </a:solidFill>
                <a:latin typeface="Calibri Light" panose="020F0302020204030204"/>
              </a:rPr>
              <a:t>Asiakkaan f</a:t>
            </a:r>
            <a:r>
              <a:rPr kumimoji="0" lang="fi-FI" sz="1200" b="0" i="0" u="none" strike="noStrike" kern="1200" cap="none" spc="0" normalizeH="0" baseline="0" noProof="0" dirty="0" err="1">
                <a:ln>
                  <a:noFill/>
                </a:ln>
                <a:solidFill>
                  <a:prstClr val="black"/>
                </a:solidFill>
                <a:effectLst/>
                <a:uLnTx/>
                <a:uFillTx/>
                <a:latin typeface="Calibri Light" panose="020F0302020204030204"/>
                <a:ea typeface="+mn-ea"/>
                <a:cs typeface="+mn-cs"/>
              </a:rPr>
              <a:t>yysisen</a:t>
            </a:r>
            <a:r>
              <a:rPr kumimoji="0" lang="fi-FI" sz="1200" b="0" i="0" u="none" strike="noStrike" kern="1200" cap="none" spc="0" normalizeH="0" baseline="0" noProof="0" dirty="0">
                <a:ln>
                  <a:noFill/>
                </a:ln>
                <a:solidFill>
                  <a:prstClr val="black"/>
                </a:solidFill>
                <a:effectLst/>
                <a:uLnTx/>
                <a:uFillTx/>
                <a:latin typeface="Calibri Light" panose="020F0302020204030204"/>
                <a:ea typeface="+mn-ea"/>
                <a:cs typeface="+mn-cs"/>
              </a:rPr>
              <a:t> /psyykkisen /sosiaalisen kuntoutumisen tarve Toimintakyvyn selkeä muutos aiempaan tilanteeseen verrattuna</a:t>
            </a:r>
          </a:p>
        </p:txBody>
      </p:sp>
      <p:sp>
        <p:nvSpPr>
          <p:cNvPr id="10" name="Suorakulmio 9">
            <a:extLst>
              <a:ext uri="{FF2B5EF4-FFF2-40B4-BE49-F238E27FC236}">
                <a16:creationId xmlns:a16="http://schemas.microsoft.com/office/drawing/2014/main" id="{F0EC08DD-6828-4023-900A-CBCE4CADE4D2}"/>
              </a:ext>
            </a:extLst>
          </p:cNvPr>
          <p:cNvSpPr/>
          <p:nvPr/>
        </p:nvSpPr>
        <p:spPr>
          <a:xfrm>
            <a:off x="8824764" y="3401237"/>
            <a:ext cx="2820200" cy="2310064"/>
          </a:xfrm>
          <a:prstGeom prst="rect">
            <a:avLst/>
          </a:prstGeom>
          <a:solidFill>
            <a:schemeClr val="accent2">
              <a:lumMod val="40000"/>
              <a:lumOff val="60000"/>
            </a:schemeClr>
          </a:solidFill>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dirty="0">
                <a:ln>
                  <a:noFill/>
                </a:ln>
                <a:solidFill>
                  <a:prstClr val="black"/>
                </a:solidFill>
                <a:effectLst/>
                <a:uLnTx/>
                <a:uFillTx/>
                <a:latin typeface="Calibri Light" panose="020F0302020204030204"/>
                <a:ea typeface="+mn-ea"/>
                <a:cs typeface="+mn-cs"/>
              </a:rPr>
              <a:t>Toteutustavasta sopiminen, kuka, mitä, milloin? Omaisten / läheisten osallistaminen, kuntoutukseen ja kuntoutumiseen tarvittavien palveluiden määrittäminen. Apuvälinetarpeen kartoittaminen, asuinympäristön määrittely, kaatumisvaaran arviointi, kognition arviointi</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cxnSp>
        <p:nvCxnSpPr>
          <p:cNvPr id="4" name="Suora nuoliyhdysviiva 3">
            <a:extLst>
              <a:ext uri="{FF2B5EF4-FFF2-40B4-BE49-F238E27FC236}">
                <a16:creationId xmlns:a16="http://schemas.microsoft.com/office/drawing/2014/main" id="{A07C4EC3-D74F-4CA5-9BE5-AF5EF88C65BD}"/>
              </a:ext>
            </a:extLst>
          </p:cNvPr>
          <p:cNvCxnSpPr/>
          <p:nvPr/>
        </p:nvCxnSpPr>
        <p:spPr>
          <a:xfrm>
            <a:off x="7141945" y="664143"/>
            <a:ext cx="885524" cy="2406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 name="Tekstiruutu 2">
            <a:extLst>
              <a:ext uri="{FF2B5EF4-FFF2-40B4-BE49-F238E27FC236}">
                <a16:creationId xmlns:a16="http://schemas.microsoft.com/office/drawing/2014/main" id="{38308218-3E80-4AA3-9322-F78752A892DD}"/>
              </a:ext>
            </a:extLst>
          </p:cNvPr>
          <p:cNvSpPr txBox="1"/>
          <p:nvPr/>
        </p:nvSpPr>
        <p:spPr>
          <a:xfrm>
            <a:off x="279133" y="317633"/>
            <a:ext cx="304158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a:ln>
                  <a:noFill/>
                </a:ln>
                <a:solidFill>
                  <a:prstClr val="black"/>
                </a:solidFill>
                <a:effectLst/>
                <a:uLnTx/>
                <a:uFillTx/>
                <a:latin typeface="Calibri Light" panose="020F0302020204030204"/>
                <a:ea typeface="+mn-ea"/>
                <a:cs typeface="+mn-cs"/>
              </a:rPr>
              <a:t>ETÄKUNTOUTUS KOTIIN TARJOTTAVISSA PALVELUISSA</a:t>
            </a:r>
          </a:p>
        </p:txBody>
      </p:sp>
    </p:spTree>
    <p:extLst>
      <p:ext uri="{BB962C8B-B14F-4D97-AF65-F5344CB8AC3E}">
        <p14:creationId xmlns:p14="http://schemas.microsoft.com/office/powerpoint/2010/main" val="4013052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Kuvan paikkamerkki 7" descr="Kuva, joka sisältää kohteen teksti, vesi, taivas, ulko&#10;&#10;Kuvaus luotu automaattisesti">
            <a:extLst>
              <a:ext uri="{FF2B5EF4-FFF2-40B4-BE49-F238E27FC236}">
                <a16:creationId xmlns:a16="http://schemas.microsoft.com/office/drawing/2014/main" id="{80A5FDB5-99C1-475F-AE2E-91EBBBDFE167}"/>
              </a:ext>
            </a:extLst>
          </p:cNvPr>
          <p:cNvPicPr>
            <a:picLocks noGrp="1" noChangeAspect="1"/>
          </p:cNvPicPr>
          <p:nvPr>
            <p:ph type="pic" sz="quarter" idx="23"/>
          </p:nvPr>
        </p:nvPicPr>
        <p:blipFill rotWithShape="1">
          <a:blip r:embed="rId2">
            <a:extLst>
              <a:ext uri="{28A0092B-C50C-407E-A947-70E740481C1C}">
                <a14:useLocalDpi xmlns:a14="http://schemas.microsoft.com/office/drawing/2010/main" val="0"/>
              </a:ext>
            </a:extLst>
          </a:blip>
          <a:srcRect/>
          <a:stretch/>
        </p:blipFill>
        <p:spPr>
          <a:xfrm>
            <a:off x="0" y="10"/>
            <a:ext cx="12191980" cy="6857990"/>
          </a:xfrm>
          <a:noFill/>
        </p:spPr>
      </p:pic>
      <p:sp>
        <p:nvSpPr>
          <p:cNvPr id="5" name="Päivämäärän paikkamerkki 4" hidden="1">
            <a:extLst>
              <a:ext uri="{FF2B5EF4-FFF2-40B4-BE49-F238E27FC236}">
                <a16:creationId xmlns:a16="http://schemas.microsoft.com/office/drawing/2014/main" id="{41556621-274F-4533-BDC1-A5635A4A61FF}"/>
              </a:ext>
            </a:extLst>
          </p:cNvPr>
          <p:cNvSpPr>
            <a:spLocks noGrp="1"/>
          </p:cNvSpPr>
          <p:nvPr>
            <p:ph type="dt" sz="half" idx="10"/>
          </p:nvPr>
        </p:nvSpPr>
        <p:spPr/>
        <p:txBody>
          <a:bodyPr/>
          <a:lstStyle/>
          <a:p>
            <a:pPr>
              <a:spcAft>
                <a:spcPts val="600"/>
              </a:spcAft>
            </a:pPr>
            <a:fld id="{A78B374C-8F0A-4EAD-98A4-0E42A98C13A2}" type="datetime1">
              <a:rPr lang="fi-FI" smtClean="0"/>
              <a:pPr>
                <a:spcAft>
                  <a:spcPts val="600"/>
                </a:spcAft>
              </a:pPr>
              <a:t>5.9.2023</a:t>
            </a:fld>
            <a:endParaRPr lang="fi-FI"/>
          </a:p>
        </p:txBody>
      </p:sp>
      <p:sp>
        <p:nvSpPr>
          <p:cNvPr id="7" name="Dian numeron paikkamerkki 6" hidden="1">
            <a:extLst>
              <a:ext uri="{FF2B5EF4-FFF2-40B4-BE49-F238E27FC236}">
                <a16:creationId xmlns:a16="http://schemas.microsoft.com/office/drawing/2014/main" id="{25A143BA-B606-4277-9082-69BD64EDD644}"/>
              </a:ext>
            </a:extLst>
          </p:cNvPr>
          <p:cNvSpPr>
            <a:spLocks noGrp="1"/>
          </p:cNvSpPr>
          <p:nvPr>
            <p:ph type="sldNum" sz="quarter" idx="12"/>
          </p:nvPr>
        </p:nvSpPr>
        <p:spPr/>
        <p:txBody>
          <a:bodyPr/>
          <a:lstStyle/>
          <a:p>
            <a:pPr>
              <a:spcAft>
                <a:spcPts val="600"/>
              </a:spcAft>
            </a:pPr>
            <a:fld id="{680D50AB-F83C-4E2B-B0AF-3CA1ED4EDFEC}" type="slidenum">
              <a:rPr lang="fi-FI" smtClean="0"/>
              <a:pPr>
                <a:spcAft>
                  <a:spcPts val="600"/>
                </a:spcAft>
              </a:pPr>
              <a:t>31</a:t>
            </a:fld>
            <a:endParaRPr lang="fi-FI"/>
          </a:p>
        </p:txBody>
      </p:sp>
      <p:sp>
        <p:nvSpPr>
          <p:cNvPr id="6" name="Alatunnisteen paikkamerkki 5">
            <a:extLst>
              <a:ext uri="{FF2B5EF4-FFF2-40B4-BE49-F238E27FC236}">
                <a16:creationId xmlns:a16="http://schemas.microsoft.com/office/drawing/2014/main" id="{207953E1-1B41-4A38-A9E8-ECA96D3FD004}"/>
              </a:ext>
            </a:extLst>
          </p:cNvPr>
          <p:cNvSpPr>
            <a:spLocks noGrp="1"/>
          </p:cNvSpPr>
          <p:nvPr>
            <p:ph type="ftr" sz="quarter" idx="11"/>
          </p:nvPr>
        </p:nvSpPr>
        <p:spPr>
          <a:xfrm>
            <a:off x="119814" y="6450946"/>
            <a:ext cx="5029200" cy="228600"/>
          </a:xfrm>
        </p:spPr>
        <p:txBody>
          <a:bodyPr/>
          <a:lstStyle/>
          <a:p>
            <a:pPr>
              <a:spcAft>
                <a:spcPts val="600"/>
              </a:spcAft>
            </a:pPr>
            <a:r>
              <a:rPr lang="fi-FI" dirty="0">
                <a:solidFill>
                  <a:schemeClr val="bg1"/>
                </a:solidFill>
              </a:rPr>
              <a:t>Keski-Pohjanmaan hyvinvointialue</a:t>
            </a:r>
          </a:p>
        </p:txBody>
      </p:sp>
      <p:pic>
        <p:nvPicPr>
          <p:cNvPr id="12" name="Kuva 11">
            <a:extLst>
              <a:ext uri="{FF2B5EF4-FFF2-40B4-BE49-F238E27FC236}">
                <a16:creationId xmlns:a16="http://schemas.microsoft.com/office/drawing/2014/main" id="{2F1F0C07-B9B8-4C9F-A253-344A10E5764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6814"/>
          <a:stretch/>
        </p:blipFill>
        <p:spPr>
          <a:xfrm>
            <a:off x="203744" y="5857876"/>
            <a:ext cx="577311" cy="575628"/>
          </a:xfrm>
          <a:prstGeom prst="rect">
            <a:avLst/>
          </a:prstGeom>
        </p:spPr>
      </p:pic>
      <p:sp>
        <p:nvSpPr>
          <p:cNvPr id="13" name="Tekstiruutu 12">
            <a:extLst>
              <a:ext uri="{FF2B5EF4-FFF2-40B4-BE49-F238E27FC236}">
                <a16:creationId xmlns:a16="http://schemas.microsoft.com/office/drawing/2014/main" id="{C662274B-D990-4CE5-8CD5-C6A0567045ED}"/>
              </a:ext>
            </a:extLst>
          </p:cNvPr>
          <p:cNvSpPr txBox="1"/>
          <p:nvPr/>
        </p:nvSpPr>
        <p:spPr>
          <a:xfrm>
            <a:off x="653741" y="6080756"/>
            <a:ext cx="512737" cy="261610"/>
          </a:xfrm>
          <a:prstGeom prst="rect">
            <a:avLst/>
          </a:prstGeom>
          <a:noFill/>
        </p:spPr>
        <p:txBody>
          <a:bodyPr wrap="square" rtlCol="0">
            <a:spAutoFit/>
          </a:bodyPr>
          <a:lstStyle/>
          <a:p>
            <a:r>
              <a:rPr lang="fi-FI" sz="1050" b="1" i="1" dirty="0">
                <a:solidFill>
                  <a:schemeClr val="bg1"/>
                </a:solidFill>
              </a:rPr>
              <a:t>2.1</a:t>
            </a:r>
          </a:p>
        </p:txBody>
      </p:sp>
      <p:pic>
        <p:nvPicPr>
          <p:cNvPr id="14" name="Kuva 13">
            <a:extLst>
              <a:ext uri="{FF2B5EF4-FFF2-40B4-BE49-F238E27FC236}">
                <a16:creationId xmlns:a16="http://schemas.microsoft.com/office/drawing/2014/main" id="{43A2C0AC-73AE-48CC-B2A0-3A024EFBD15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6114" y="5887215"/>
            <a:ext cx="577311" cy="580244"/>
          </a:xfrm>
          <a:prstGeom prst="rect">
            <a:avLst/>
          </a:prstGeom>
        </p:spPr>
      </p:pic>
      <p:sp>
        <p:nvSpPr>
          <p:cNvPr id="2" name="Tekstiruutu 1">
            <a:extLst>
              <a:ext uri="{FF2B5EF4-FFF2-40B4-BE49-F238E27FC236}">
                <a16:creationId xmlns:a16="http://schemas.microsoft.com/office/drawing/2014/main" id="{0BB8CA29-B568-4075-A13B-D5D9318E4F36}"/>
              </a:ext>
            </a:extLst>
          </p:cNvPr>
          <p:cNvSpPr txBox="1"/>
          <p:nvPr/>
        </p:nvSpPr>
        <p:spPr>
          <a:xfrm>
            <a:off x="10351694" y="6080756"/>
            <a:ext cx="1720492" cy="523220"/>
          </a:xfrm>
          <a:prstGeom prst="rect">
            <a:avLst/>
          </a:prstGeom>
          <a:noFill/>
        </p:spPr>
        <p:txBody>
          <a:bodyPr wrap="square" rtlCol="0">
            <a:spAutoFit/>
          </a:bodyPr>
          <a:lstStyle/>
          <a:p>
            <a:r>
              <a:rPr lang="fi-FI" sz="2800" b="1" dirty="0">
                <a:latin typeface="Bradley Hand ITC" panose="03070402050302030203" pitchFamily="66" charset="0"/>
              </a:rPr>
              <a:t>Kiitos!</a:t>
            </a:r>
            <a:endParaRPr lang="fi-FI" b="1" dirty="0">
              <a:latin typeface="Bradley Hand ITC" panose="03070402050302030203" pitchFamily="66" charset="0"/>
            </a:endParaRPr>
          </a:p>
        </p:txBody>
      </p:sp>
    </p:spTree>
    <p:extLst>
      <p:ext uri="{BB962C8B-B14F-4D97-AF65-F5344CB8AC3E}">
        <p14:creationId xmlns:p14="http://schemas.microsoft.com/office/powerpoint/2010/main" val="18365648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tsikko 7">
            <a:extLst>
              <a:ext uri="{FF2B5EF4-FFF2-40B4-BE49-F238E27FC236}">
                <a16:creationId xmlns:a16="http://schemas.microsoft.com/office/drawing/2014/main" id="{9FBFC0A1-BB94-410D-B82D-919A0BC4381B}"/>
              </a:ext>
            </a:extLst>
          </p:cNvPr>
          <p:cNvSpPr>
            <a:spLocks noGrp="1"/>
          </p:cNvSpPr>
          <p:nvPr>
            <p:ph type="ctrTitle"/>
          </p:nvPr>
        </p:nvSpPr>
        <p:spPr>
          <a:xfrm>
            <a:off x="544781" y="1382700"/>
            <a:ext cx="10782300" cy="3352800"/>
          </a:xfrm>
        </p:spPr>
        <p:txBody>
          <a:bodyPr/>
          <a:lstStyle/>
          <a:p>
            <a:r>
              <a:rPr lang="fi-FI" dirty="0" err="1"/>
              <a:t>Yöpartiotoiminnan</a:t>
            </a:r>
            <a:r>
              <a:rPr lang="fi-FI" dirty="0"/>
              <a:t> kehittämistyön taustalla olevat lähtökohdat</a:t>
            </a:r>
          </a:p>
        </p:txBody>
      </p:sp>
      <p:sp>
        <p:nvSpPr>
          <p:cNvPr id="9" name="Alaotsikko 8">
            <a:extLst>
              <a:ext uri="{FF2B5EF4-FFF2-40B4-BE49-F238E27FC236}">
                <a16:creationId xmlns:a16="http://schemas.microsoft.com/office/drawing/2014/main" id="{B8200E09-B328-49F7-8EAE-D37551DCBDD4}"/>
              </a:ext>
            </a:extLst>
          </p:cNvPr>
          <p:cNvSpPr>
            <a:spLocks noGrp="1"/>
          </p:cNvSpPr>
          <p:nvPr>
            <p:ph type="subTitle" idx="1"/>
          </p:nvPr>
        </p:nvSpPr>
        <p:spPr>
          <a:xfrm>
            <a:off x="1793146" y="5089216"/>
            <a:ext cx="9228201" cy="1080519"/>
          </a:xfrm>
        </p:spPr>
        <p:txBody>
          <a:bodyPr>
            <a:normAutofit/>
          </a:bodyPr>
          <a:lstStyle/>
          <a:p>
            <a:pPr algn="ctr"/>
            <a:endParaRPr lang="fi-FI" dirty="0"/>
          </a:p>
        </p:txBody>
      </p:sp>
      <p:sp>
        <p:nvSpPr>
          <p:cNvPr id="4" name="Päivämäärän paikkamerkki 3">
            <a:extLst>
              <a:ext uri="{FF2B5EF4-FFF2-40B4-BE49-F238E27FC236}">
                <a16:creationId xmlns:a16="http://schemas.microsoft.com/office/drawing/2014/main" id="{1D85A013-B818-465F-9981-10A2C116FE56}"/>
              </a:ext>
            </a:extLst>
          </p:cNvPr>
          <p:cNvSpPr>
            <a:spLocks noGrp="1"/>
          </p:cNvSpPr>
          <p:nvPr>
            <p:ph type="dt" sz="half" idx="10"/>
          </p:nvPr>
        </p:nvSpPr>
        <p:spPr/>
        <p:txBody>
          <a:bodyPr/>
          <a:lstStyle/>
          <a:p>
            <a:fld id="{64C46415-5B70-4242-A3AA-2A5748AD063C}" type="datetime1">
              <a:rPr lang="fi-FI" smtClean="0"/>
              <a:pPr/>
              <a:t>5.9.2023</a:t>
            </a:fld>
            <a:endParaRPr lang="fi-FI" dirty="0"/>
          </a:p>
        </p:txBody>
      </p:sp>
      <p:sp>
        <p:nvSpPr>
          <p:cNvPr id="5" name="Alatunnisteen paikkamerkki 4">
            <a:extLst>
              <a:ext uri="{FF2B5EF4-FFF2-40B4-BE49-F238E27FC236}">
                <a16:creationId xmlns:a16="http://schemas.microsoft.com/office/drawing/2014/main" id="{F89FA5E4-7285-4C7A-ACF8-56441DA92502}"/>
              </a:ext>
            </a:extLst>
          </p:cNvPr>
          <p:cNvSpPr>
            <a:spLocks noGrp="1"/>
          </p:cNvSpPr>
          <p:nvPr>
            <p:ph type="ftr" sz="quarter" idx="11"/>
          </p:nvPr>
        </p:nvSpPr>
        <p:spPr/>
        <p:txBody>
          <a:bodyPr/>
          <a:lstStyle/>
          <a:p>
            <a:r>
              <a:rPr lang="fi-FI"/>
              <a:t>Keski-Pohjanmaan hyvinvointialue</a:t>
            </a:r>
            <a:endParaRPr lang="fi-FI" dirty="0"/>
          </a:p>
        </p:txBody>
      </p:sp>
      <p:sp>
        <p:nvSpPr>
          <p:cNvPr id="7" name="Dian numeron paikkamerkki 6">
            <a:extLst>
              <a:ext uri="{FF2B5EF4-FFF2-40B4-BE49-F238E27FC236}">
                <a16:creationId xmlns:a16="http://schemas.microsoft.com/office/drawing/2014/main" id="{10F022EB-EDDF-47F5-A2C1-6072DA0EB4DC}"/>
              </a:ext>
            </a:extLst>
          </p:cNvPr>
          <p:cNvSpPr>
            <a:spLocks noGrp="1"/>
          </p:cNvSpPr>
          <p:nvPr>
            <p:ph type="sldNum" sz="quarter" idx="12"/>
          </p:nvPr>
        </p:nvSpPr>
        <p:spPr/>
        <p:txBody>
          <a:bodyPr/>
          <a:lstStyle/>
          <a:p>
            <a:fld id="{680D50AB-F83C-4E2B-B0AF-3CA1ED4EDFEC}" type="slidenum">
              <a:rPr lang="fi-FI" smtClean="0"/>
              <a:pPr/>
              <a:t>4</a:t>
            </a:fld>
            <a:endParaRPr lang="fi-FI" dirty="0"/>
          </a:p>
        </p:txBody>
      </p:sp>
    </p:spTree>
    <p:extLst>
      <p:ext uri="{BB962C8B-B14F-4D97-AF65-F5344CB8AC3E}">
        <p14:creationId xmlns:p14="http://schemas.microsoft.com/office/powerpoint/2010/main" val="36638428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tsikko 6">
            <a:extLst>
              <a:ext uri="{FF2B5EF4-FFF2-40B4-BE49-F238E27FC236}">
                <a16:creationId xmlns:a16="http://schemas.microsoft.com/office/drawing/2014/main" id="{BA98DB98-8BE8-493E-9003-E3B4E843107E}"/>
              </a:ext>
            </a:extLst>
          </p:cNvPr>
          <p:cNvSpPr>
            <a:spLocks noGrp="1"/>
          </p:cNvSpPr>
          <p:nvPr>
            <p:ph type="title"/>
          </p:nvPr>
        </p:nvSpPr>
        <p:spPr/>
        <p:txBody>
          <a:bodyPr/>
          <a:lstStyle/>
          <a:p>
            <a:r>
              <a:rPr lang="fi-FI" sz="4400" dirty="0"/>
              <a:t>Yöpartio osahankkeen taustalla vaikuttavat toiminnan kehittämistä ohjaavat lait ja asetukset</a:t>
            </a:r>
          </a:p>
        </p:txBody>
      </p:sp>
      <p:sp>
        <p:nvSpPr>
          <p:cNvPr id="8" name="Sisällön paikkamerkki 7">
            <a:extLst>
              <a:ext uri="{FF2B5EF4-FFF2-40B4-BE49-F238E27FC236}">
                <a16:creationId xmlns:a16="http://schemas.microsoft.com/office/drawing/2014/main" id="{C79E022C-0B4C-4F40-AF74-D89CFAF7E15A}"/>
              </a:ext>
            </a:extLst>
          </p:cNvPr>
          <p:cNvSpPr>
            <a:spLocks noGrp="1"/>
          </p:cNvSpPr>
          <p:nvPr>
            <p:ph idx="1"/>
          </p:nvPr>
        </p:nvSpPr>
        <p:spPr>
          <a:xfrm>
            <a:off x="625921" y="1953341"/>
            <a:ext cx="5287710" cy="3766185"/>
          </a:xfrm>
        </p:spPr>
        <p:txBody>
          <a:bodyPr/>
          <a:lstStyle/>
          <a:p>
            <a:r>
              <a:rPr lang="fi-FI" sz="1600" dirty="0"/>
              <a:t>Iäkkään henkilön palveluissa noudatettavat yleiset periaatteet määritellään vanhuspalvelulain 13 §:</a:t>
            </a:r>
            <a:r>
              <a:rPr lang="fi-FI" sz="1600" dirty="0" err="1"/>
              <a:t>ssä</a:t>
            </a:r>
            <a:r>
              <a:rPr lang="fi-FI" sz="1600" dirty="0"/>
              <a:t>. Palvelujen on oltava laadukkaita, oikea-aikaisia ja riittäviä. Ne on toteutettava niin, että ne tukevat asiakkaan hyvinvointia, terveyttä, toimintakykyä, itsenäistä suoriutumista ja osallisuutta sekä ehkäisevät ennalta muuta palveluntarvetta. </a:t>
            </a:r>
          </a:p>
          <a:p>
            <a:r>
              <a:rPr lang="fi-FI" sz="1600" dirty="0"/>
              <a:t>Edellä kuvattujen yleisten periaatteiden lisäksi pitkäaikaisen hoidon ja huolenpidon toteuttamista ohjaa lain 14 §. Sen mukaan hoito ja huolenpito toteutetaan ensisijaisesti iäkkään henkilön kotona. Palvelut on toteutettava niin, että iäkäs henkilö voi kokea elämänsä turvalliseksi, merkitykselliseksi ja arvokkaaksi. Hänellä pitää olla mahdollisuus sosiaaliseen vuorovaikutukseen sekä toimintakykyä ylläpitävään toimintaan.</a:t>
            </a:r>
          </a:p>
          <a:p>
            <a:endParaRPr lang="fi-FI" dirty="0"/>
          </a:p>
        </p:txBody>
      </p:sp>
      <p:sp>
        <p:nvSpPr>
          <p:cNvPr id="4" name="Päivämäärän paikkamerkki 3">
            <a:extLst>
              <a:ext uri="{FF2B5EF4-FFF2-40B4-BE49-F238E27FC236}">
                <a16:creationId xmlns:a16="http://schemas.microsoft.com/office/drawing/2014/main" id="{C7AB721C-FD01-4195-A13A-B8315813FA66}"/>
              </a:ext>
            </a:extLst>
          </p:cNvPr>
          <p:cNvSpPr>
            <a:spLocks noGrp="1"/>
          </p:cNvSpPr>
          <p:nvPr>
            <p:ph type="dt" sz="half" idx="10"/>
          </p:nvPr>
        </p:nvSpPr>
        <p:spPr/>
        <p:txBody>
          <a:bodyPr/>
          <a:lstStyle/>
          <a:p>
            <a:fld id="{BE363086-9BC5-4C4C-8FF7-3DCB32D8F34D}" type="datetime1">
              <a:rPr lang="fi-FI" smtClean="0"/>
              <a:pPr/>
              <a:t>5.9.2023</a:t>
            </a:fld>
            <a:endParaRPr lang="fi-FI" dirty="0"/>
          </a:p>
        </p:txBody>
      </p:sp>
      <p:sp>
        <p:nvSpPr>
          <p:cNvPr id="5" name="Dian numeron paikkamerkki 4">
            <a:extLst>
              <a:ext uri="{FF2B5EF4-FFF2-40B4-BE49-F238E27FC236}">
                <a16:creationId xmlns:a16="http://schemas.microsoft.com/office/drawing/2014/main" id="{EB5C4D98-C406-4649-B071-5F96C2506EF5}"/>
              </a:ext>
            </a:extLst>
          </p:cNvPr>
          <p:cNvSpPr>
            <a:spLocks noGrp="1"/>
          </p:cNvSpPr>
          <p:nvPr>
            <p:ph type="sldNum" sz="quarter" idx="12"/>
          </p:nvPr>
        </p:nvSpPr>
        <p:spPr/>
        <p:txBody>
          <a:bodyPr/>
          <a:lstStyle/>
          <a:p>
            <a:fld id="{680D50AB-F83C-4E2B-B0AF-3CA1ED4EDFEC}" type="slidenum">
              <a:rPr lang="fi-FI" smtClean="0"/>
              <a:pPr/>
              <a:t>5</a:t>
            </a:fld>
            <a:endParaRPr lang="fi-FI" dirty="0"/>
          </a:p>
        </p:txBody>
      </p:sp>
      <p:sp>
        <p:nvSpPr>
          <p:cNvPr id="6" name="Alatunnisteen paikkamerkki 5">
            <a:extLst>
              <a:ext uri="{FF2B5EF4-FFF2-40B4-BE49-F238E27FC236}">
                <a16:creationId xmlns:a16="http://schemas.microsoft.com/office/drawing/2014/main" id="{3C2AFB63-D90C-467C-95B5-FABA8B177FB9}"/>
              </a:ext>
            </a:extLst>
          </p:cNvPr>
          <p:cNvSpPr>
            <a:spLocks noGrp="1"/>
          </p:cNvSpPr>
          <p:nvPr>
            <p:ph type="ftr" sz="quarter" idx="11"/>
          </p:nvPr>
        </p:nvSpPr>
        <p:spPr/>
        <p:txBody>
          <a:bodyPr/>
          <a:lstStyle/>
          <a:p>
            <a:r>
              <a:rPr lang="fi-FI"/>
              <a:t>Keski-Pohjanmaan hyvinvointialue</a:t>
            </a:r>
            <a:endParaRPr lang="fi-FI" dirty="0"/>
          </a:p>
        </p:txBody>
      </p:sp>
      <p:sp>
        <p:nvSpPr>
          <p:cNvPr id="9" name="Puhekupla: Suorakulmio, kulmat pyöristettu 8">
            <a:extLst>
              <a:ext uri="{FF2B5EF4-FFF2-40B4-BE49-F238E27FC236}">
                <a16:creationId xmlns:a16="http://schemas.microsoft.com/office/drawing/2014/main" id="{CE0EFD7E-E208-40E0-B198-4EB69233256A}"/>
              </a:ext>
            </a:extLst>
          </p:cNvPr>
          <p:cNvSpPr/>
          <p:nvPr/>
        </p:nvSpPr>
        <p:spPr>
          <a:xfrm>
            <a:off x="9209946" y="1659542"/>
            <a:ext cx="2897024" cy="1991170"/>
          </a:xfrm>
          <a:prstGeom prst="wedgeRoundRectCallout">
            <a:avLst>
              <a:gd name="adj1" fmla="val 26070"/>
              <a:gd name="adj2" fmla="val 92543"/>
              <a:gd name="adj3" fmla="val 16667"/>
            </a:avLst>
          </a:prstGeom>
          <a:gradFill flip="none" rotWithShape="1">
            <a:gsLst>
              <a:gs pos="0">
                <a:schemeClr val="accent6">
                  <a:tint val="66000"/>
                  <a:satMod val="160000"/>
                </a:schemeClr>
              </a:gs>
              <a:gs pos="50000">
                <a:schemeClr val="accent6">
                  <a:tint val="44500"/>
                  <a:satMod val="160000"/>
                </a:schemeClr>
              </a:gs>
              <a:gs pos="100000">
                <a:schemeClr val="accent6">
                  <a:tint val="23500"/>
                  <a:satMod val="160000"/>
                </a:schemeClr>
              </a:gs>
            </a:gsLst>
            <a:lin ang="5400000" scaled="1"/>
            <a:tileRect/>
          </a:gra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R="0" lvl="0" algn="l" defTabSz="914400" rtl="0" eaLnBrk="1" fontAlgn="auto" latinLnBrk="0" hangingPunct="1">
              <a:lnSpc>
                <a:spcPct val="85000"/>
              </a:lnSpc>
              <a:spcBef>
                <a:spcPts val="1300"/>
              </a:spcBef>
              <a:spcAft>
                <a:spcPts val="0"/>
              </a:spcAft>
              <a:buClr>
                <a:srgbClr val="AE5385"/>
              </a:buClr>
              <a:buSzTx/>
              <a:tabLst/>
              <a:defRPr/>
            </a:pPr>
            <a:r>
              <a:rPr kumimoji="0" lang="fi-FI" sz="1600" b="0" i="0" u="none" strike="noStrike" kern="1200" cap="none" spc="0" normalizeH="0" baseline="0" noProof="0" dirty="0">
                <a:ln>
                  <a:noFill/>
                </a:ln>
                <a:solidFill>
                  <a:prstClr val="black">
                    <a:lumMod val="85000"/>
                    <a:lumOff val="15000"/>
                  </a:prstClr>
                </a:solidFill>
                <a:effectLst/>
                <a:uLnTx/>
                <a:uFillTx/>
                <a:latin typeface="Calibri Light" panose="020F0302020204030204"/>
                <a:ea typeface="+mn-ea"/>
                <a:cs typeface="+mn-cs"/>
              </a:rPr>
              <a:t>”Kotiin annettavia palveluja olisivat kotihoito ja tukipalvelut sekä uutena sosiaalipalveluna turva-auttamispalvelu. </a:t>
            </a:r>
            <a:r>
              <a:rPr kumimoji="0" lang="fi-FI" sz="1600" b="1" i="0" u="none" strike="noStrike" kern="1200" cap="none" spc="0" normalizeH="0" baseline="0" noProof="0" dirty="0">
                <a:ln>
                  <a:noFill/>
                </a:ln>
                <a:solidFill>
                  <a:prstClr val="black">
                    <a:lumMod val="85000"/>
                    <a:lumOff val="15000"/>
                  </a:prstClr>
                </a:solidFill>
                <a:effectLst/>
                <a:uLnTx/>
                <a:uFillTx/>
                <a:latin typeface="Calibri Light" panose="020F0302020204030204"/>
                <a:ea typeface="+mn-ea"/>
                <a:cs typeface="+mn-cs"/>
              </a:rPr>
              <a:t>Kotihoitoa olisi järjestettävä asiakkaan yksilöllisen tarpeen mukaan vuorokaudenajasta riippumatta.” </a:t>
            </a:r>
          </a:p>
        </p:txBody>
      </p:sp>
      <p:sp>
        <p:nvSpPr>
          <p:cNvPr id="11" name="Puhekupla: Suorakulmio, kulmat pyöristettu 10">
            <a:extLst>
              <a:ext uri="{FF2B5EF4-FFF2-40B4-BE49-F238E27FC236}">
                <a16:creationId xmlns:a16="http://schemas.microsoft.com/office/drawing/2014/main" id="{0F253EA4-A8A3-48CA-B69E-D4ED583FA08D}"/>
              </a:ext>
            </a:extLst>
          </p:cNvPr>
          <p:cNvSpPr/>
          <p:nvPr/>
        </p:nvSpPr>
        <p:spPr>
          <a:xfrm>
            <a:off x="6312922" y="3281300"/>
            <a:ext cx="2897024" cy="2171873"/>
          </a:xfrm>
          <a:prstGeom prst="wedgeRoundRectCallout">
            <a:avLst>
              <a:gd name="adj1" fmla="val 86247"/>
              <a:gd name="adj2" fmla="val 34170"/>
              <a:gd name="adj3" fmla="val 16667"/>
            </a:avLst>
          </a:prstGeom>
          <a:gradFill flip="none" rotWithShape="1">
            <a:gsLst>
              <a:gs pos="0">
                <a:schemeClr val="accent6">
                  <a:tint val="66000"/>
                  <a:satMod val="160000"/>
                </a:schemeClr>
              </a:gs>
              <a:gs pos="50000">
                <a:schemeClr val="accent6">
                  <a:tint val="44500"/>
                  <a:satMod val="160000"/>
                </a:schemeClr>
              </a:gs>
              <a:gs pos="100000">
                <a:schemeClr val="accent6">
                  <a:tint val="23500"/>
                  <a:satMod val="160000"/>
                </a:schemeClr>
              </a:gs>
            </a:gsLst>
            <a:lin ang="5400000" scaled="1"/>
            <a:tileRect/>
          </a:gra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R="0" lvl="0" algn="l" defTabSz="914400" rtl="0" eaLnBrk="1" fontAlgn="auto" latinLnBrk="0" hangingPunct="1">
              <a:lnSpc>
                <a:spcPct val="85000"/>
              </a:lnSpc>
              <a:spcBef>
                <a:spcPts val="1300"/>
              </a:spcBef>
              <a:spcAft>
                <a:spcPts val="0"/>
              </a:spcAft>
              <a:buClr>
                <a:srgbClr val="AE5385"/>
              </a:buClr>
              <a:buSzTx/>
              <a:tabLst/>
              <a:defRPr/>
            </a:pPr>
            <a:r>
              <a:rPr kumimoji="0" lang="fi-FI" sz="1600" b="0" i="0" u="none" strike="noStrike" kern="1200" cap="none" spc="0" normalizeH="0" baseline="0" noProof="0" dirty="0">
                <a:ln>
                  <a:noFill/>
                </a:ln>
                <a:solidFill>
                  <a:prstClr val="black">
                    <a:lumMod val="85000"/>
                    <a:lumOff val="15000"/>
                  </a:prstClr>
                </a:solidFill>
                <a:effectLst/>
                <a:uLnTx/>
                <a:uFillTx/>
                <a:latin typeface="Calibri Light" panose="020F0302020204030204"/>
                <a:ea typeface="+mn-ea"/>
                <a:cs typeface="+mn-cs"/>
              </a:rPr>
              <a:t>”Iäkkään henkilön hoitoa ja huolenpitoa sekä toimintakyvyn ylläpitämistä turvaavat </a:t>
            </a:r>
            <a:r>
              <a:rPr kumimoji="0" lang="fi-FI" sz="1600" b="1" i="0" u="none" strike="noStrike" kern="1200" cap="none" spc="0" normalizeH="0" baseline="0" noProof="0" dirty="0">
                <a:ln>
                  <a:noFill/>
                </a:ln>
                <a:solidFill>
                  <a:prstClr val="black">
                    <a:lumMod val="85000"/>
                    <a:lumOff val="15000"/>
                  </a:prstClr>
                </a:solidFill>
                <a:effectLst/>
                <a:uLnTx/>
                <a:uFillTx/>
                <a:latin typeface="Calibri Light" panose="020F0302020204030204"/>
                <a:ea typeface="+mn-ea"/>
                <a:cs typeface="+mn-cs"/>
              </a:rPr>
              <a:t>palvelut on suunniteltava niin, että ne vastaavat määrältään, sisällöltään ja ajoitukseltaan hänen tarpeitaan</a:t>
            </a:r>
            <a:r>
              <a:rPr kumimoji="0" lang="fi-FI" sz="1600" b="0" i="0" u="none" strike="noStrike" kern="1200" cap="none" spc="0" normalizeH="0" baseline="0" noProof="0" dirty="0">
                <a:ln>
                  <a:noFill/>
                </a:ln>
                <a:solidFill>
                  <a:prstClr val="black">
                    <a:lumMod val="85000"/>
                    <a:lumOff val="15000"/>
                  </a:prstClr>
                </a:solidFill>
                <a:effectLst/>
                <a:uLnTx/>
                <a:uFillTx/>
                <a:latin typeface="Calibri Light" panose="020F0302020204030204"/>
                <a:ea typeface="+mn-ea"/>
                <a:cs typeface="+mn-cs"/>
              </a:rPr>
              <a:t>.”</a:t>
            </a:r>
          </a:p>
        </p:txBody>
      </p:sp>
    </p:spTree>
    <p:extLst>
      <p:ext uri="{BB962C8B-B14F-4D97-AF65-F5344CB8AC3E}">
        <p14:creationId xmlns:p14="http://schemas.microsoft.com/office/powerpoint/2010/main" val="39576072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604817" y="188814"/>
            <a:ext cx="10772775" cy="908842"/>
          </a:xfrm>
        </p:spPr>
        <p:txBody>
          <a:bodyPr/>
          <a:lstStyle/>
          <a:p>
            <a:r>
              <a:rPr lang="fi-FI" dirty="0" err="1"/>
              <a:t>Soiten</a:t>
            </a:r>
            <a:r>
              <a:rPr lang="fi-FI" dirty="0"/>
              <a:t> hallituksen päätös 12/2021 </a:t>
            </a:r>
          </a:p>
        </p:txBody>
      </p:sp>
      <p:sp>
        <p:nvSpPr>
          <p:cNvPr id="3" name="Sisällön paikkamerkki 2"/>
          <p:cNvSpPr>
            <a:spLocks noGrp="1"/>
          </p:cNvSpPr>
          <p:nvPr>
            <p:ph idx="1"/>
          </p:nvPr>
        </p:nvSpPr>
        <p:spPr>
          <a:xfrm>
            <a:off x="170407" y="1211172"/>
            <a:ext cx="11813308" cy="5224580"/>
          </a:xfrm>
        </p:spPr>
        <p:txBody>
          <a:bodyPr/>
          <a:lstStyle/>
          <a:p>
            <a:r>
              <a:rPr lang="fi-FI" sz="2200" dirty="0"/>
              <a:t>Talousarviossa vuodelle 2022 saatiin 2 vakanssia jokilaaksojen </a:t>
            </a:r>
            <a:r>
              <a:rPr lang="fi-FI" sz="2200" dirty="0" err="1"/>
              <a:t>yöpartion</a:t>
            </a:r>
            <a:r>
              <a:rPr lang="fi-FI" sz="2200" dirty="0"/>
              <a:t> käynnistämistä varten, vakanssit jaettiin lähtökohtaisesti tasan molempiin jokilaaksoihin, 1 vakanssi Lestijokilaaksoon ja 1 vakanssi Perhonjokilaaksoon. </a:t>
            </a:r>
          </a:p>
          <a:p>
            <a:r>
              <a:rPr lang="fi-FI" sz="2200" dirty="0">
                <a:solidFill>
                  <a:schemeClr val="tx1"/>
                </a:solidFill>
              </a:rPr>
              <a:t>Koska alkuperäisen suunnitelman mukaista toiminatamallia ei hyväksyttykään YT neuvottelussa, jouduttiin saadun resurssin kohdentamista miettimään uudelleen</a:t>
            </a:r>
          </a:p>
          <a:p>
            <a:r>
              <a:rPr lang="fi-FI" sz="2200" dirty="0"/>
              <a:t>Laajemman ohjausryhmän yhteisen päätöksen mukaisesti päädyttiin, että suurin hyöty </a:t>
            </a:r>
            <a:r>
              <a:rPr lang="fi-FI" sz="2200" dirty="0">
                <a:solidFill>
                  <a:schemeClr val="tx1"/>
                </a:solidFill>
              </a:rPr>
              <a:t>toiminnan pilotointivaiheessa vakansseista saadaan, kun ne keskitetään toiseen jokilaaksoista. Tämä vietiin myös hallituksen kokoukseen tiedoksi 14.2.2022</a:t>
            </a:r>
          </a:p>
          <a:p>
            <a:r>
              <a:rPr lang="fi-FI" sz="2200" dirty="0"/>
              <a:t>Vakanssit päätettiin keskittää pilotointivaiheessa Lestijokilaaksoon. </a:t>
            </a:r>
          </a:p>
          <a:p>
            <a:pPr lvl="1"/>
            <a:r>
              <a:rPr lang="fi-FI" sz="2200" dirty="0"/>
              <a:t>Lestijokilaaksosta nousi selkeästi muutama yksikkö, joissa oli </a:t>
            </a:r>
            <a:r>
              <a:rPr lang="fi-FI" sz="2200" dirty="0" err="1"/>
              <a:t>yöpartion</a:t>
            </a:r>
            <a:r>
              <a:rPr lang="fi-FI" sz="2200" dirty="0"/>
              <a:t> varallaoloon halukkaita henkilöitä.</a:t>
            </a:r>
          </a:p>
          <a:p>
            <a:pPr lvl="1"/>
            <a:r>
              <a:rPr lang="fi-FI" sz="2200" dirty="0">
                <a:solidFill>
                  <a:schemeClr val="tx1"/>
                </a:solidFill>
              </a:rPr>
              <a:t>Henkilöstötilanne kokonaisuudessa parempi ko. jokilaaksossa</a:t>
            </a:r>
          </a:p>
          <a:p>
            <a:pPr marL="0" indent="0">
              <a:buNone/>
            </a:pPr>
            <a:endParaRPr lang="fi-FI" dirty="0"/>
          </a:p>
          <a:p>
            <a:endParaRPr lang="fi-FI" dirty="0"/>
          </a:p>
        </p:txBody>
      </p:sp>
      <p:sp>
        <p:nvSpPr>
          <p:cNvPr id="4" name="Päivämäärän paikkamerkki 3"/>
          <p:cNvSpPr>
            <a:spLocks noGrp="1"/>
          </p:cNvSpPr>
          <p:nvPr>
            <p:ph type="dt" sz="half" idx="10"/>
          </p:nvPr>
        </p:nvSpPr>
        <p:spPr/>
        <p:txBody>
          <a:bodyPr/>
          <a:lstStyle/>
          <a:p>
            <a:fld id="{04C75BC8-29EA-4C7D-AD1D-949BFF504221}" type="datetime1">
              <a:rPr lang="fi-FI" smtClean="0"/>
              <a:t>5.9.2023</a:t>
            </a:fld>
            <a:endParaRPr lang="fi-FI" dirty="0"/>
          </a:p>
        </p:txBody>
      </p:sp>
      <p:sp>
        <p:nvSpPr>
          <p:cNvPr id="5" name="Dian numeron paikkamerkki 4"/>
          <p:cNvSpPr>
            <a:spLocks noGrp="1"/>
          </p:cNvSpPr>
          <p:nvPr>
            <p:ph type="sldNum" sz="quarter" idx="12"/>
          </p:nvPr>
        </p:nvSpPr>
        <p:spPr/>
        <p:txBody>
          <a:bodyPr/>
          <a:lstStyle/>
          <a:p>
            <a:fld id="{680D50AB-F83C-4E2B-B0AF-3CA1ED4EDFEC}" type="slidenum">
              <a:rPr lang="fi-FI" smtClean="0"/>
              <a:pPr/>
              <a:t>6</a:t>
            </a:fld>
            <a:endParaRPr lang="fi-FI" dirty="0"/>
          </a:p>
        </p:txBody>
      </p:sp>
      <p:sp>
        <p:nvSpPr>
          <p:cNvPr id="6" name="Alatunnisteen paikkamerkki 5">
            <a:extLst>
              <a:ext uri="{FF2B5EF4-FFF2-40B4-BE49-F238E27FC236}">
                <a16:creationId xmlns:a16="http://schemas.microsoft.com/office/drawing/2014/main" id="{A786A00B-34A4-427C-9D48-199252B4BFB8}"/>
              </a:ext>
            </a:extLst>
          </p:cNvPr>
          <p:cNvSpPr>
            <a:spLocks noGrp="1"/>
          </p:cNvSpPr>
          <p:nvPr>
            <p:ph type="ftr" sz="quarter" idx="11"/>
          </p:nvPr>
        </p:nvSpPr>
        <p:spPr/>
        <p:txBody>
          <a:bodyPr/>
          <a:lstStyle/>
          <a:p>
            <a:r>
              <a:rPr lang="fi-FI" dirty="0"/>
              <a:t>Tulevaisuuden </a:t>
            </a:r>
            <a:r>
              <a:rPr lang="fi-FI" dirty="0" err="1"/>
              <a:t>sote</a:t>
            </a:r>
            <a:r>
              <a:rPr lang="fi-FI" dirty="0"/>
              <a:t>-keskus -hanke</a:t>
            </a:r>
          </a:p>
        </p:txBody>
      </p:sp>
    </p:spTree>
    <p:extLst>
      <p:ext uri="{BB962C8B-B14F-4D97-AF65-F5344CB8AC3E}">
        <p14:creationId xmlns:p14="http://schemas.microsoft.com/office/powerpoint/2010/main" val="12889489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p:cNvSpPr>
            <a:spLocks noGrp="1"/>
          </p:cNvSpPr>
          <p:nvPr>
            <p:ph type="title"/>
          </p:nvPr>
        </p:nvSpPr>
        <p:spPr/>
        <p:txBody>
          <a:bodyPr/>
          <a:lstStyle/>
          <a:p>
            <a:r>
              <a:rPr lang="fi-FI" sz="4400" dirty="0"/>
              <a:t>Yöpartio osahankkeen taustavaikuttajat ja aikajana</a:t>
            </a:r>
          </a:p>
        </p:txBody>
      </p:sp>
      <p:sp>
        <p:nvSpPr>
          <p:cNvPr id="4" name="Sisällön paikkamerkki 3"/>
          <p:cNvSpPr>
            <a:spLocks noGrp="1"/>
          </p:cNvSpPr>
          <p:nvPr>
            <p:ph idx="1"/>
          </p:nvPr>
        </p:nvSpPr>
        <p:spPr>
          <a:xfrm>
            <a:off x="685800" y="1385580"/>
            <a:ext cx="10753725" cy="1651236"/>
          </a:xfrm>
        </p:spPr>
        <p:txBody>
          <a:bodyPr/>
          <a:lstStyle/>
          <a:p>
            <a:r>
              <a:rPr lang="fi-FI" dirty="0"/>
              <a:t>Kehittämistyön taustalla on ollut ohjausryhmä, joka on koostunut hoidon ja hoivan palvelualuejohtajista, toimialuejohtajasta ja hanketyöntekijästä.</a:t>
            </a:r>
          </a:p>
          <a:p>
            <a:r>
              <a:rPr lang="fi-FI" dirty="0"/>
              <a:t>Kehittämistyön työrukkasessa on ollut hoidon ja hoivan yksiköiden lähiesihenkilöitä, asiantuntijoita ja hanketyöntekijä.</a:t>
            </a:r>
          </a:p>
        </p:txBody>
      </p:sp>
      <p:graphicFrame>
        <p:nvGraphicFramePr>
          <p:cNvPr id="2" name="Kaaviokuva 1">
            <a:extLst>
              <a:ext uri="{FF2B5EF4-FFF2-40B4-BE49-F238E27FC236}">
                <a16:creationId xmlns:a16="http://schemas.microsoft.com/office/drawing/2014/main" id="{1CCDE7F7-EEE3-4AE2-BBD7-735CE3BEF04E}"/>
              </a:ext>
            </a:extLst>
          </p:cNvPr>
          <p:cNvGraphicFramePr/>
          <p:nvPr>
            <p:extLst>
              <p:ext uri="{D42A27DB-BD31-4B8C-83A1-F6EECF244321}">
                <p14:modId xmlns:p14="http://schemas.microsoft.com/office/powerpoint/2010/main" val="1093427326"/>
              </p:ext>
            </p:extLst>
          </p:nvPr>
        </p:nvGraphicFramePr>
        <p:xfrm>
          <a:off x="316160" y="1216404"/>
          <a:ext cx="11559680" cy="516660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Kaaviokuva 4">
            <a:extLst>
              <a:ext uri="{FF2B5EF4-FFF2-40B4-BE49-F238E27FC236}">
                <a16:creationId xmlns:a16="http://schemas.microsoft.com/office/drawing/2014/main" id="{0FAF79B9-F01D-4726-8D56-C261278D4650}"/>
              </a:ext>
            </a:extLst>
          </p:cNvPr>
          <p:cNvGraphicFramePr/>
          <p:nvPr>
            <p:extLst>
              <p:ext uri="{D42A27DB-BD31-4B8C-83A1-F6EECF244321}">
                <p14:modId xmlns:p14="http://schemas.microsoft.com/office/powerpoint/2010/main" val="317830841"/>
              </p:ext>
            </p:extLst>
          </p:nvPr>
        </p:nvGraphicFramePr>
        <p:xfrm>
          <a:off x="1419604" y="3036816"/>
          <a:ext cx="8638796" cy="4766539"/>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4730974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6E579D3-31AB-4020-A6C4-CDA89C781CAA}"/>
              </a:ext>
            </a:extLst>
          </p:cNvPr>
          <p:cNvSpPr>
            <a:spLocks noGrp="1"/>
          </p:cNvSpPr>
          <p:nvPr>
            <p:ph type="title"/>
          </p:nvPr>
        </p:nvSpPr>
        <p:spPr/>
        <p:txBody>
          <a:bodyPr/>
          <a:lstStyle/>
          <a:p>
            <a:r>
              <a:rPr lang="fi-FI" dirty="0"/>
              <a:t>Keski-Pohjanmaan hyvinvointialue, Soite</a:t>
            </a:r>
          </a:p>
        </p:txBody>
      </p:sp>
      <p:sp>
        <p:nvSpPr>
          <p:cNvPr id="4" name="Päivämäärän paikkamerkki 3">
            <a:extLst>
              <a:ext uri="{FF2B5EF4-FFF2-40B4-BE49-F238E27FC236}">
                <a16:creationId xmlns:a16="http://schemas.microsoft.com/office/drawing/2014/main" id="{A517E601-1738-47F9-9EEC-AE1591002136}"/>
              </a:ext>
            </a:extLst>
          </p:cNvPr>
          <p:cNvSpPr>
            <a:spLocks noGrp="1"/>
          </p:cNvSpPr>
          <p:nvPr>
            <p:ph type="dt" sz="half" idx="10"/>
          </p:nvPr>
        </p:nvSpPr>
        <p:spPr/>
        <p:txBody>
          <a:bodyPr/>
          <a:lstStyle/>
          <a:p>
            <a:fld id="{0B549DF8-3256-43A3-9CF8-F9C88E76832E}" type="datetime1">
              <a:rPr lang="fi-FI" smtClean="0"/>
              <a:pPr/>
              <a:t>5.9.2023</a:t>
            </a:fld>
            <a:endParaRPr lang="fi-FI" dirty="0"/>
          </a:p>
        </p:txBody>
      </p:sp>
      <p:sp>
        <p:nvSpPr>
          <p:cNvPr id="5" name="Dian numeron paikkamerkki 4">
            <a:extLst>
              <a:ext uri="{FF2B5EF4-FFF2-40B4-BE49-F238E27FC236}">
                <a16:creationId xmlns:a16="http://schemas.microsoft.com/office/drawing/2014/main" id="{7BAD4285-AB10-45E7-8CDE-B2542D5AE363}"/>
              </a:ext>
            </a:extLst>
          </p:cNvPr>
          <p:cNvSpPr>
            <a:spLocks noGrp="1"/>
          </p:cNvSpPr>
          <p:nvPr>
            <p:ph type="sldNum" sz="quarter" idx="12"/>
          </p:nvPr>
        </p:nvSpPr>
        <p:spPr/>
        <p:txBody>
          <a:bodyPr/>
          <a:lstStyle/>
          <a:p>
            <a:fld id="{680D50AB-F83C-4E2B-B0AF-3CA1ED4EDFEC}" type="slidenum">
              <a:rPr lang="fi-FI" smtClean="0"/>
              <a:pPr/>
              <a:t>8</a:t>
            </a:fld>
            <a:endParaRPr lang="fi-FI" dirty="0"/>
          </a:p>
        </p:txBody>
      </p:sp>
      <p:pic>
        <p:nvPicPr>
          <p:cNvPr id="7" name="Sisällön paikkamerkki 6">
            <a:extLst>
              <a:ext uri="{FF2B5EF4-FFF2-40B4-BE49-F238E27FC236}">
                <a16:creationId xmlns:a16="http://schemas.microsoft.com/office/drawing/2014/main" id="{EB17691F-CD24-43EC-8AFA-E75E2D635573}"/>
              </a:ext>
            </a:extLst>
          </p:cNvPr>
          <p:cNvPicPr>
            <a:picLocks noGrp="1" noChangeAspect="1"/>
          </p:cNvPicPr>
          <p:nvPr>
            <p:ph idx="1"/>
          </p:nvPr>
        </p:nvPicPr>
        <p:blipFill>
          <a:blip r:embed="rId2"/>
          <a:stretch>
            <a:fillRect/>
          </a:stretch>
        </p:blipFill>
        <p:spPr>
          <a:xfrm>
            <a:off x="926965" y="1304896"/>
            <a:ext cx="2234742" cy="3767138"/>
          </a:xfrm>
          <a:prstGeom prst="rect">
            <a:avLst/>
          </a:prstGeom>
        </p:spPr>
      </p:pic>
      <p:pic>
        <p:nvPicPr>
          <p:cNvPr id="8" name="Kuva 7">
            <a:extLst>
              <a:ext uri="{FF2B5EF4-FFF2-40B4-BE49-F238E27FC236}">
                <a16:creationId xmlns:a16="http://schemas.microsoft.com/office/drawing/2014/main" id="{11A1254C-FC80-4B04-8D75-EF461397FFC9}"/>
              </a:ext>
            </a:extLst>
          </p:cNvPr>
          <p:cNvPicPr>
            <a:picLocks noChangeAspect="1"/>
          </p:cNvPicPr>
          <p:nvPr/>
        </p:nvPicPr>
        <p:blipFill>
          <a:blip r:embed="rId3"/>
          <a:stretch>
            <a:fillRect/>
          </a:stretch>
        </p:blipFill>
        <p:spPr>
          <a:xfrm>
            <a:off x="3521740" y="1118938"/>
            <a:ext cx="5103390" cy="5346782"/>
          </a:xfrm>
          <a:prstGeom prst="rect">
            <a:avLst/>
          </a:prstGeom>
        </p:spPr>
      </p:pic>
      <p:sp>
        <p:nvSpPr>
          <p:cNvPr id="3" name="Tekstiruutu 2">
            <a:extLst>
              <a:ext uri="{FF2B5EF4-FFF2-40B4-BE49-F238E27FC236}">
                <a16:creationId xmlns:a16="http://schemas.microsoft.com/office/drawing/2014/main" id="{545EE492-2C39-40F6-AD57-790CE11AF5A9}"/>
              </a:ext>
            </a:extLst>
          </p:cNvPr>
          <p:cNvSpPr txBox="1"/>
          <p:nvPr/>
        </p:nvSpPr>
        <p:spPr>
          <a:xfrm>
            <a:off x="8647695" y="1770077"/>
            <a:ext cx="3239505" cy="3139321"/>
          </a:xfrm>
          <a:prstGeom prst="rect">
            <a:avLst/>
          </a:prstGeom>
          <a:noFill/>
        </p:spPr>
        <p:txBody>
          <a:bodyPr wrap="square" rtlCol="0">
            <a:spAutoFit/>
          </a:bodyPr>
          <a:lstStyle/>
          <a:p>
            <a:r>
              <a:rPr lang="fi-FI" dirty="0"/>
              <a:t>Alueen väestöpohja noin 70 000 asukasta</a:t>
            </a:r>
          </a:p>
          <a:p>
            <a:endParaRPr lang="fi-FI" dirty="0"/>
          </a:p>
          <a:p>
            <a:r>
              <a:rPr lang="fi-FI" dirty="0"/>
              <a:t>Alueiden jakaantuminen</a:t>
            </a:r>
          </a:p>
          <a:p>
            <a:pPr marL="342900" indent="-342900">
              <a:buAutoNum type="arabicPeriod"/>
            </a:pPr>
            <a:r>
              <a:rPr lang="fi-FI" dirty="0"/>
              <a:t>Kokkola (n. 48 000)</a:t>
            </a:r>
          </a:p>
          <a:p>
            <a:pPr marL="342900" indent="-342900">
              <a:buAutoNum type="arabicPeriod"/>
            </a:pPr>
            <a:r>
              <a:rPr lang="fi-FI" dirty="0"/>
              <a:t>Lestinjokilaakso (n. 10 000)</a:t>
            </a:r>
          </a:p>
          <a:p>
            <a:pPr marL="800100" lvl="1" indent="-342900">
              <a:buFont typeface="Arial" panose="020B0604020202020204" pitchFamily="34" charset="0"/>
              <a:buChar char="•"/>
            </a:pPr>
            <a:r>
              <a:rPr lang="fi-FI" dirty="0"/>
              <a:t>Kannus, Toholampi, Lestijärvi</a:t>
            </a:r>
          </a:p>
          <a:p>
            <a:pPr marL="342900" indent="-342900">
              <a:buFont typeface="+mj-lt"/>
              <a:buAutoNum type="arabicPeriod"/>
            </a:pPr>
            <a:r>
              <a:rPr lang="fi-FI" dirty="0"/>
              <a:t>Perhojokilaakso (n. 12 000)</a:t>
            </a:r>
          </a:p>
          <a:p>
            <a:pPr marL="800100" lvl="1" indent="-342900">
              <a:buFont typeface="Arial" panose="020B0604020202020204" pitchFamily="34" charset="0"/>
              <a:buChar char="•"/>
            </a:pPr>
            <a:r>
              <a:rPr lang="fi-FI" dirty="0"/>
              <a:t>Kaustinen, Veteli, Halsua, Perho</a:t>
            </a:r>
          </a:p>
        </p:txBody>
      </p:sp>
      <p:sp>
        <p:nvSpPr>
          <p:cNvPr id="6" name="Risti 5">
            <a:extLst>
              <a:ext uri="{FF2B5EF4-FFF2-40B4-BE49-F238E27FC236}">
                <a16:creationId xmlns:a16="http://schemas.microsoft.com/office/drawing/2014/main" id="{2BF2FE77-7F05-4354-A5A9-DEB551A54DA9}"/>
              </a:ext>
            </a:extLst>
          </p:cNvPr>
          <p:cNvSpPr/>
          <p:nvPr/>
        </p:nvSpPr>
        <p:spPr>
          <a:xfrm>
            <a:off x="4664279" y="2105637"/>
            <a:ext cx="218114" cy="218113"/>
          </a:xfrm>
          <a:prstGeom prst="plu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9" name="Tekstiruutu 8">
            <a:extLst>
              <a:ext uri="{FF2B5EF4-FFF2-40B4-BE49-F238E27FC236}">
                <a16:creationId xmlns:a16="http://schemas.microsoft.com/office/drawing/2014/main" id="{438C5116-B946-444C-89EB-67367F7951F2}"/>
              </a:ext>
            </a:extLst>
          </p:cNvPr>
          <p:cNvSpPr txBox="1"/>
          <p:nvPr/>
        </p:nvSpPr>
        <p:spPr>
          <a:xfrm>
            <a:off x="3439485" y="4085439"/>
            <a:ext cx="2072610" cy="1107996"/>
          </a:xfrm>
          <a:prstGeom prst="rect">
            <a:avLst/>
          </a:prstGeom>
          <a:noFill/>
        </p:spPr>
        <p:txBody>
          <a:bodyPr wrap="square" rtlCol="0">
            <a:spAutoFit/>
          </a:bodyPr>
          <a:lstStyle/>
          <a:p>
            <a:r>
              <a:rPr lang="fi-FI" dirty="0"/>
              <a:t>     </a:t>
            </a:r>
            <a:r>
              <a:rPr lang="fi-FI" sz="1600" dirty="0"/>
              <a:t>Keskussairaala 24/7</a:t>
            </a:r>
          </a:p>
          <a:p>
            <a:r>
              <a:rPr lang="fi-FI" sz="1600" dirty="0"/>
              <a:t>      Kotisairaala 8-21</a:t>
            </a:r>
          </a:p>
          <a:p>
            <a:r>
              <a:rPr lang="fi-FI" sz="1600" dirty="0"/>
              <a:t>      Yöpartio 21-07</a:t>
            </a:r>
          </a:p>
          <a:p>
            <a:r>
              <a:rPr lang="fi-FI" sz="1600" dirty="0"/>
              <a:t>       Terveyskeskus 24/7</a:t>
            </a:r>
          </a:p>
        </p:txBody>
      </p:sp>
      <p:sp>
        <p:nvSpPr>
          <p:cNvPr id="10" name="Risti 9">
            <a:extLst>
              <a:ext uri="{FF2B5EF4-FFF2-40B4-BE49-F238E27FC236}">
                <a16:creationId xmlns:a16="http://schemas.microsoft.com/office/drawing/2014/main" id="{54AC4377-3ED6-44D0-A20A-3C99DEEA913D}"/>
              </a:ext>
            </a:extLst>
          </p:cNvPr>
          <p:cNvSpPr/>
          <p:nvPr/>
        </p:nvSpPr>
        <p:spPr>
          <a:xfrm>
            <a:off x="3544304" y="4209177"/>
            <a:ext cx="197185" cy="201336"/>
          </a:xfrm>
          <a:prstGeom prst="plu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1" name="Tasakylkinen kolmio 10">
            <a:extLst>
              <a:ext uri="{FF2B5EF4-FFF2-40B4-BE49-F238E27FC236}">
                <a16:creationId xmlns:a16="http://schemas.microsoft.com/office/drawing/2014/main" id="{A8C8EE07-6056-42AE-A076-791A616AB678}"/>
              </a:ext>
            </a:extLst>
          </p:cNvPr>
          <p:cNvSpPr/>
          <p:nvPr/>
        </p:nvSpPr>
        <p:spPr>
          <a:xfrm>
            <a:off x="4882393" y="2105637"/>
            <a:ext cx="218114" cy="218113"/>
          </a:xfrm>
          <a:prstGeom prst="triangl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2" name="Tasakylkinen kolmio 11">
            <a:extLst>
              <a:ext uri="{FF2B5EF4-FFF2-40B4-BE49-F238E27FC236}">
                <a16:creationId xmlns:a16="http://schemas.microsoft.com/office/drawing/2014/main" id="{507C37DA-5636-4182-9BE6-53CE51CD5773}"/>
              </a:ext>
            </a:extLst>
          </p:cNvPr>
          <p:cNvSpPr/>
          <p:nvPr/>
        </p:nvSpPr>
        <p:spPr>
          <a:xfrm>
            <a:off x="3544305" y="4439695"/>
            <a:ext cx="188992" cy="201336"/>
          </a:xfrm>
          <a:prstGeom prst="triangl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13" name="Kuva 12">
            <a:extLst>
              <a:ext uri="{FF2B5EF4-FFF2-40B4-BE49-F238E27FC236}">
                <a16:creationId xmlns:a16="http://schemas.microsoft.com/office/drawing/2014/main" id="{1B0B4DAD-7470-47D8-986F-169A28ECC526}"/>
              </a:ext>
            </a:extLst>
          </p:cNvPr>
          <p:cNvPicPr>
            <a:picLocks noChangeAspect="1"/>
          </p:cNvPicPr>
          <p:nvPr/>
        </p:nvPicPr>
        <p:blipFill>
          <a:blip r:embed="rId4"/>
          <a:stretch>
            <a:fillRect/>
          </a:stretch>
        </p:blipFill>
        <p:spPr>
          <a:xfrm>
            <a:off x="6121130" y="2111929"/>
            <a:ext cx="231668" cy="231668"/>
          </a:xfrm>
          <a:prstGeom prst="rect">
            <a:avLst/>
          </a:prstGeom>
        </p:spPr>
      </p:pic>
      <p:pic>
        <p:nvPicPr>
          <p:cNvPr id="14" name="Kuva 13">
            <a:extLst>
              <a:ext uri="{FF2B5EF4-FFF2-40B4-BE49-F238E27FC236}">
                <a16:creationId xmlns:a16="http://schemas.microsoft.com/office/drawing/2014/main" id="{14C46C66-D022-4C2F-BB74-AD883CAA7509}"/>
              </a:ext>
            </a:extLst>
          </p:cNvPr>
          <p:cNvPicPr>
            <a:picLocks noChangeAspect="1"/>
          </p:cNvPicPr>
          <p:nvPr/>
        </p:nvPicPr>
        <p:blipFill>
          <a:blip r:embed="rId4"/>
          <a:stretch>
            <a:fillRect/>
          </a:stretch>
        </p:blipFill>
        <p:spPr>
          <a:xfrm>
            <a:off x="5829452" y="4282736"/>
            <a:ext cx="231668" cy="231668"/>
          </a:xfrm>
          <a:prstGeom prst="rect">
            <a:avLst/>
          </a:prstGeom>
        </p:spPr>
      </p:pic>
      <p:sp>
        <p:nvSpPr>
          <p:cNvPr id="15" name="Kuu 14">
            <a:extLst>
              <a:ext uri="{FF2B5EF4-FFF2-40B4-BE49-F238E27FC236}">
                <a16:creationId xmlns:a16="http://schemas.microsoft.com/office/drawing/2014/main" id="{77FAC905-2CD7-4006-B007-CEDA17E55661}"/>
              </a:ext>
            </a:extLst>
          </p:cNvPr>
          <p:cNvSpPr/>
          <p:nvPr/>
        </p:nvSpPr>
        <p:spPr>
          <a:xfrm>
            <a:off x="5098786" y="2098859"/>
            <a:ext cx="159391" cy="231668"/>
          </a:xfrm>
          <a:prstGeom prst="moon">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16" name="Kuva 15">
            <a:extLst>
              <a:ext uri="{FF2B5EF4-FFF2-40B4-BE49-F238E27FC236}">
                <a16:creationId xmlns:a16="http://schemas.microsoft.com/office/drawing/2014/main" id="{85D1633D-563D-4530-9E4E-BA8C65B575E0}"/>
              </a:ext>
            </a:extLst>
          </p:cNvPr>
          <p:cNvPicPr>
            <a:picLocks noChangeAspect="1"/>
          </p:cNvPicPr>
          <p:nvPr/>
        </p:nvPicPr>
        <p:blipFill>
          <a:blip r:embed="rId5"/>
          <a:stretch>
            <a:fillRect/>
          </a:stretch>
        </p:blipFill>
        <p:spPr>
          <a:xfrm>
            <a:off x="3552497" y="4670213"/>
            <a:ext cx="188992" cy="243861"/>
          </a:xfrm>
          <a:prstGeom prst="rect">
            <a:avLst/>
          </a:prstGeom>
        </p:spPr>
      </p:pic>
      <p:pic>
        <p:nvPicPr>
          <p:cNvPr id="17" name="Kuva 16">
            <a:extLst>
              <a:ext uri="{FF2B5EF4-FFF2-40B4-BE49-F238E27FC236}">
                <a16:creationId xmlns:a16="http://schemas.microsoft.com/office/drawing/2014/main" id="{5E9F66C7-7B88-4BFA-A07A-7467A3737FE3}"/>
              </a:ext>
            </a:extLst>
          </p:cNvPr>
          <p:cNvPicPr>
            <a:picLocks noChangeAspect="1"/>
          </p:cNvPicPr>
          <p:nvPr/>
        </p:nvPicPr>
        <p:blipFill>
          <a:blip r:embed="rId5"/>
          <a:stretch>
            <a:fillRect/>
          </a:stretch>
        </p:blipFill>
        <p:spPr>
          <a:xfrm>
            <a:off x="6110408" y="4270542"/>
            <a:ext cx="188992" cy="243861"/>
          </a:xfrm>
          <a:prstGeom prst="rect">
            <a:avLst/>
          </a:prstGeom>
        </p:spPr>
      </p:pic>
      <p:pic>
        <p:nvPicPr>
          <p:cNvPr id="18" name="Kuva 17">
            <a:extLst>
              <a:ext uri="{FF2B5EF4-FFF2-40B4-BE49-F238E27FC236}">
                <a16:creationId xmlns:a16="http://schemas.microsoft.com/office/drawing/2014/main" id="{C45897DB-660C-4245-8E80-B502E3358C04}"/>
              </a:ext>
            </a:extLst>
          </p:cNvPr>
          <p:cNvPicPr>
            <a:picLocks noChangeAspect="1"/>
          </p:cNvPicPr>
          <p:nvPr/>
        </p:nvPicPr>
        <p:blipFill>
          <a:blip r:embed="rId5"/>
          <a:stretch>
            <a:fillRect/>
          </a:stretch>
        </p:blipFill>
        <p:spPr>
          <a:xfrm>
            <a:off x="6354519" y="2111929"/>
            <a:ext cx="188992" cy="243861"/>
          </a:xfrm>
          <a:prstGeom prst="rect">
            <a:avLst/>
          </a:prstGeom>
        </p:spPr>
      </p:pic>
      <p:sp>
        <p:nvSpPr>
          <p:cNvPr id="19" name="Tekstiruutu 18">
            <a:extLst>
              <a:ext uri="{FF2B5EF4-FFF2-40B4-BE49-F238E27FC236}">
                <a16:creationId xmlns:a16="http://schemas.microsoft.com/office/drawing/2014/main" id="{97F836C9-B802-4586-95DE-9347972682DF}"/>
              </a:ext>
            </a:extLst>
          </p:cNvPr>
          <p:cNvSpPr txBox="1"/>
          <p:nvPr/>
        </p:nvSpPr>
        <p:spPr>
          <a:xfrm>
            <a:off x="6879595" y="1724136"/>
            <a:ext cx="1713872" cy="738664"/>
          </a:xfrm>
          <a:prstGeom prst="rect">
            <a:avLst/>
          </a:prstGeom>
          <a:noFill/>
        </p:spPr>
        <p:txBody>
          <a:bodyPr wrap="square" rtlCol="0">
            <a:spAutoFit/>
          </a:bodyPr>
          <a:lstStyle/>
          <a:p>
            <a:r>
              <a:rPr lang="fi-FI" sz="1400" dirty="0"/>
              <a:t>Lestijokilaakson </a:t>
            </a:r>
            <a:r>
              <a:rPr lang="fi-FI" sz="1400" dirty="0" err="1"/>
              <a:t>Yöpartiopilotti</a:t>
            </a:r>
            <a:r>
              <a:rPr lang="fi-FI" sz="1400" dirty="0"/>
              <a:t> </a:t>
            </a:r>
          </a:p>
          <a:p>
            <a:r>
              <a:rPr lang="fi-FI" sz="1400" dirty="0"/>
              <a:t>alkoi 9/2022</a:t>
            </a:r>
          </a:p>
        </p:txBody>
      </p:sp>
      <p:sp>
        <p:nvSpPr>
          <p:cNvPr id="20" name="Tekstiruutu 19">
            <a:extLst>
              <a:ext uri="{FF2B5EF4-FFF2-40B4-BE49-F238E27FC236}">
                <a16:creationId xmlns:a16="http://schemas.microsoft.com/office/drawing/2014/main" id="{28D7FF26-31E2-48EE-AD88-24269C2B9DBB}"/>
              </a:ext>
            </a:extLst>
          </p:cNvPr>
          <p:cNvSpPr txBox="1"/>
          <p:nvPr/>
        </p:nvSpPr>
        <p:spPr>
          <a:xfrm>
            <a:off x="4627374" y="5396584"/>
            <a:ext cx="2051036" cy="738664"/>
          </a:xfrm>
          <a:prstGeom prst="rect">
            <a:avLst/>
          </a:prstGeom>
          <a:noFill/>
        </p:spPr>
        <p:txBody>
          <a:bodyPr wrap="square" rtlCol="0">
            <a:spAutoFit/>
          </a:bodyPr>
          <a:lstStyle/>
          <a:p>
            <a:r>
              <a:rPr lang="fi-FI" sz="1400" dirty="0"/>
              <a:t>Perhonjokilaakson </a:t>
            </a:r>
            <a:r>
              <a:rPr lang="fi-FI" sz="1400" dirty="0" err="1"/>
              <a:t>yöpartio</a:t>
            </a:r>
            <a:r>
              <a:rPr lang="fi-FI" sz="1400" dirty="0"/>
              <a:t> käynnistyy vuoden 2023 aikana</a:t>
            </a:r>
          </a:p>
        </p:txBody>
      </p:sp>
      <p:sp>
        <p:nvSpPr>
          <p:cNvPr id="22" name="Kuusikulmio 21">
            <a:extLst>
              <a:ext uri="{FF2B5EF4-FFF2-40B4-BE49-F238E27FC236}">
                <a16:creationId xmlns:a16="http://schemas.microsoft.com/office/drawing/2014/main" id="{188D85E9-6327-41D2-9DF2-AF3DD4748826}"/>
              </a:ext>
            </a:extLst>
          </p:cNvPr>
          <p:cNvSpPr/>
          <p:nvPr/>
        </p:nvSpPr>
        <p:spPr>
          <a:xfrm>
            <a:off x="5918341" y="2173334"/>
            <a:ext cx="188992" cy="170263"/>
          </a:xfrm>
          <a:prstGeom prst="hexago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23" name="Kuva 22">
            <a:extLst>
              <a:ext uri="{FF2B5EF4-FFF2-40B4-BE49-F238E27FC236}">
                <a16:creationId xmlns:a16="http://schemas.microsoft.com/office/drawing/2014/main" id="{2A7EBAB0-16F7-4802-84B4-EBE5441C856E}"/>
              </a:ext>
            </a:extLst>
          </p:cNvPr>
          <p:cNvPicPr>
            <a:picLocks noChangeAspect="1"/>
          </p:cNvPicPr>
          <p:nvPr/>
        </p:nvPicPr>
        <p:blipFill>
          <a:blip r:embed="rId6"/>
          <a:stretch>
            <a:fillRect/>
          </a:stretch>
        </p:blipFill>
        <p:spPr>
          <a:xfrm>
            <a:off x="5603533" y="4309845"/>
            <a:ext cx="232774" cy="204559"/>
          </a:xfrm>
          <a:prstGeom prst="rect">
            <a:avLst/>
          </a:prstGeom>
        </p:spPr>
      </p:pic>
      <p:pic>
        <p:nvPicPr>
          <p:cNvPr id="24" name="Kuva 23">
            <a:extLst>
              <a:ext uri="{FF2B5EF4-FFF2-40B4-BE49-F238E27FC236}">
                <a16:creationId xmlns:a16="http://schemas.microsoft.com/office/drawing/2014/main" id="{54C6CF73-DE42-4773-BE2A-9180419A408E}"/>
              </a:ext>
            </a:extLst>
          </p:cNvPr>
          <p:cNvPicPr>
            <a:picLocks noChangeAspect="1"/>
          </p:cNvPicPr>
          <p:nvPr/>
        </p:nvPicPr>
        <p:blipFill>
          <a:blip r:embed="rId7"/>
          <a:stretch>
            <a:fillRect/>
          </a:stretch>
        </p:blipFill>
        <p:spPr>
          <a:xfrm>
            <a:off x="3521740" y="4967310"/>
            <a:ext cx="231668" cy="207282"/>
          </a:xfrm>
          <a:prstGeom prst="rect">
            <a:avLst/>
          </a:prstGeom>
        </p:spPr>
      </p:pic>
      <p:sp>
        <p:nvSpPr>
          <p:cNvPr id="25" name="Kuu 24">
            <a:extLst>
              <a:ext uri="{FF2B5EF4-FFF2-40B4-BE49-F238E27FC236}">
                <a16:creationId xmlns:a16="http://schemas.microsoft.com/office/drawing/2014/main" id="{5141A8D4-44EA-44CC-8F3D-6F4493B761A4}"/>
              </a:ext>
            </a:extLst>
          </p:cNvPr>
          <p:cNvSpPr/>
          <p:nvPr/>
        </p:nvSpPr>
        <p:spPr>
          <a:xfrm>
            <a:off x="6720204" y="3054034"/>
            <a:ext cx="159391" cy="231668"/>
          </a:xfrm>
          <a:prstGeom prst="moon">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21" name="Kuva 20">
            <a:extLst>
              <a:ext uri="{FF2B5EF4-FFF2-40B4-BE49-F238E27FC236}">
                <a16:creationId xmlns:a16="http://schemas.microsoft.com/office/drawing/2014/main" id="{48C7C05A-2B06-48FC-B996-C82290F1EFAC}"/>
              </a:ext>
            </a:extLst>
          </p:cNvPr>
          <p:cNvPicPr>
            <a:picLocks noChangeAspect="1"/>
          </p:cNvPicPr>
          <p:nvPr/>
        </p:nvPicPr>
        <p:blipFill>
          <a:blip r:embed="rId8"/>
          <a:stretch>
            <a:fillRect/>
          </a:stretch>
        </p:blipFill>
        <p:spPr>
          <a:xfrm>
            <a:off x="7784041" y="3963508"/>
            <a:ext cx="201185" cy="243861"/>
          </a:xfrm>
          <a:prstGeom prst="rect">
            <a:avLst/>
          </a:prstGeom>
        </p:spPr>
      </p:pic>
      <p:pic>
        <p:nvPicPr>
          <p:cNvPr id="26" name="Kuva 25">
            <a:extLst>
              <a:ext uri="{FF2B5EF4-FFF2-40B4-BE49-F238E27FC236}">
                <a16:creationId xmlns:a16="http://schemas.microsoft.com/office/drawing/2014/main" id="{C2075472-CB11-408E-A523-96883CD6900C}"/>
              </a:ext>
            </a:extLst>
          </p:cNvPr>
          <p:cNvPicPr>
            <a:picLocks noChangeAspect="1"/>
          </p:cNvPicPr>
          <p:nvPr/>
        </p:nvPicPr>
        <p:blipFill>
          <a:blip r:embed="rId8"/>
          <a:stretch>
            <a:fillRect/>
          </a:stretch>
        </p:blipFill>
        <p:spPr>
          <a:xfrm>
            <a:off x="5603533" y="3440515"/>
            <a:ext cx="201185" cy="243861"/>
          </a:xfrm>
          <a:prstGeom prst="rect">
            <a:avLst/>
          </a:prstGeom>
        </p:spPr>
      </p:pic>
      <p:pic>
        <p:nvPicPr>
          <p:cNvPr id="27" name="Kuva 26">
            <a:extLst>
              <a:ext uri="{FF2B5EF4-FFF2-40B4-BE49-F238E27FC236}">
                <a16:creationId xmlns:a16="http://schemas.microsoft.com/office/drawing/2014/main" id="{42F75CDC-8734-4442-8A89-48E5D538841B}"/>
              </a:ext>
            </a:extLst>
          </p:cNvPr>
          <p:cNvPicPr>
            <a:picLocks noChangeAspect="1"/>
          </p:cNvPicPr>
          <p:nvPr/>
        </p:nvPicPr>
        <p:blipFill>
          <a:blip r:embed="rId8"/>
          <a:stretch>
            <a:fillRect/>
          </a:stretch>
        </p:blipFill>
        <p:spPr>
          <a:xfrm>
            <a:off x="6520897" y="4456375"/>
            <a:ext cx="201185" cy="243861"/>
          </a:xfrm>
          <a:prstGeom prst="rect">
            <a:avLst/>
          </a:prstGeom>
        </p:spPr>
      </p:pic>
      <p:pic>
        <p:nvPicPr>
          <p:cNvPr id="28" name="Kuva 27">
            <a:extLst>
              <a:ext uri="{FF2B5EF4-FFF2-40B4-BE49-F238E27FC236}">
                <a16:creationId xmlns:a16="http://schemas.microsoft.com/office/drawing/2014/main" id="{D96A19D5-6E77-4E46-9547-40232063D030}"/>
              </a:ext>
            </a:extLst>
          </p:cNvPr>
          <p:cNvPicPr>
            <a:picLocks noChangeAspect="1"/>
          </p:cNvPicPr>
          <p:nvPr/>
        </p:nvPicPr>
        <p:blipFill>
          <a:blip r:embed="rId8"/>
          <a:stretch>
            <a:fillRect/>
          </a:stretch>
        </p:blipFill>
        <p:spPr>
          <a:xfrm>
            <a:off x="6924071" y="5410820"/>
            <a:ext cx="201185" cy="243861"/>
          </a:xfrm>
          <a:prstGeom prst="rect">
            <a:avLst/>
          </a:prstGeom>
        </p:spPr>
      </p:pic>
      <p:pic>
        <p:nvPicPr>
          <p:cNvPr id="29" name="Kuva 28">
            <a:extLst>
              <a:ext uri="{FF2B5EF4-FFF2-40B4-BE49-F238E27FC236}">
                <a16:creationId xmlns:a16="http://schemas.microsoft.com/office/drawing/2014/main" id="{BACA1BE1-E904-4AF6-B15C-95D3BA19806C}"/>
              </a:ext>
            </a:extLst>
          </p:cNvPr>
          <p:cNvPicPr>
            <a:picLocks noChangeAspect="1"/>
          </p:cNvPicPr>
          <p:nvPr/>
        </p:nvPicPr>
        <p:blipFill>
          <a:blip r:embed="rId8"/>
          <a:stretch>
            <a:fillRect/>
          </a:stretch>
        </p:blipFill>
        <p:spPr>
          <a:xfrm>
            <a:off x="6136371" y="3182368"/>
            <a:ext cx="201185" cy="243861"/>
          </a:xfrm>
          <a:prstGeom prst="rect">
            <a:avLst/>
          </a:prstGeom>
        </p:spPr>
      </p:pic>
      <p:pic>
        <p:nvPicPr>
          <p:cNvPr id="30" name="Kuva 29">
            <a:extLst>
              <a:ext uri="{FF2B5EF4-FFF2-40B4-BE49-F238E27FC236}">
                <a16:creationId xmlns:a16="http://schemas.microsoft.com/office/drawing/2014/main" id="{BA1FE4A3-151F-46DD-BE64-90B2EE13764F}"/>
              </a:ext>
            </a:extLst>
          </p:cNvPr>
          <p:cNvPicPr>
            <a:picLocks noChangeAspect="1"/>
          </p:cNvPicPr>
          <p:nvPr/>
        </p:nvPicPr>
        <p:blipFill>
          <a:blip r:embed="rId4"/>
          <a:stretch>
            <a:fillRect/>
          </a:stretch>
        </p:blipFill>
        <p:spPr>
          <a:xfrm>
            <a:off x="6948226" y="3062820"/>
            <a:ext cx="231668" cy="231668"/>
          </a:xfrm>
          <a:prstGeom prst="rect">
            <a:avLst/>
          </a:prstGeom>
        </p:spPr>
      </p:pic>
      <p:pic>
        <p:nvPicPr>
          <p:cNvPr id="31" name="Kuva 30">
            <a:extLst>
              <a:ext uri="{FF2B5EF4-FFF2-40B4-BE49-F238E27FC236}">
                <a16:creationId xmlns:a16="http://schemas.microsoft.com/office/drawing/2014/main" id="{333C8BC0-127C-4903-B329-F7C71CD278B4}"/>
              </a:ext>
            </a:extLst>
          </p:cNvPr>
          <p:cNvPicPr>
            <a:picLocks noChangeAspect="1"/>
          </p:cNvPicPr>
          <p:nvPr/>
        </p:nvPicPr>
        <p:blipFill>
          <a:blip r:embed="rId4"/>
          <a:stretch>
            <a:fillRect/>
          </a:stretch>
        </p:blipFill>
        <p:spPr>
          <a:xfrm>
            <a:off x="7768799" y="4392473"/>
            <a:ext cx="231668" cy="231668"/>
          </a:xfrm>
          <a:prstGeom prst="rect">
            <a:avLst/>
          </a:prstGeom>
        </p:spPr>
      </p:pic>
      <p:pic>
        <p:nvPicPr>
          <p:cNvPr id="32" name="Kuva 31">
            <a:extLst>
              <a:ext uri="{FF2B5EF4-FFF2-40B4-BE49-F238E27FC236}">
                <a16:creationId xmlns:a16="http://schemas.microsoft.com/office/drawing/2014/main" id="{3B741165-9119-4568-BF08-DCEE24F6BD68}"/>
              </a:ext>
            </a:extLst>
          </p:cNvPr>
          <p:cNvPicPr>
            <a:picLocks noChangeAspect="1"/>
          </p:cNvPicPr>
          <p:nvPr/>
        </p:nvPicPr>
        <p:blipFill>
          <a:blip r:embed="rId4"/>
          <a:stretch>
            <a:fillRect/>
          </a:stretch>
        </p:blipFill>
        <p:spPr>
          <a:xfrm>
            <a:off x="5850790" y="2984499"/>
            <a:ext cx="231668" cy="231668"/>
          </a:xfrm>
          <a:prstGeom prst="rect">
            <a:avLst/>
          </a:prstGeom>
        </p:spPr>
      </p:pic>
      <p:pic>
        <p:nvPicPr>
          <p:cNvPr id="33" name="Kuva 32">
            <a:extLst>
              <a:ext uri="{FF2B5EF4-FFF2-40B4-BE49-F238E27FC236}">
                <a16:creationId xmlns:a16="http://schemas.microsoft.com/office/drawing/2014/main" id="{1DDE93DE-59E5-48C0-99A8-E81C9F532352}"/>
              </a:ext>
            </a:extLst>
          </p:cNvPr>
          <p:cNvPicPr>
            <a:picLocks noChangeAspect="1"/>
          </p:cNvPicPr>
          <p:nvPr/>
        </p:nvPicPr>
        <p:blipFill>
          <a:blip r:embed="rId4"/>
          <a:stretch>
            <a:fillRect/>
          </a:stretch>
        </p:blipFill>
        <p:spPr>
          <a:xfrm>
            <a:off x="6012837" y="3817161"/>
            <a:ext cx="231668" cy="231668"/>
          </a:xfrm>
          <a:prstGeom prst="rect">
            <a:avLst/>
          </a:prstGeom>
        </p:spPr>
      </p:pic>
      <p:pic>
        <p:nvPicPr>
          <p:cNvPr id="34" name="Kuva 33">
            <a:extLst>
              <a:ext uri="{FF2B5EF4-FFF2-40B4-BE49-F238E27FC236}">
                <a16:creationId xmlns:a16="http://schemas.microsoft.com/office/drawing/2014/main" id="{BB2D55A0-534B-41E7-B606-45B1C839376D}"/>
              </a:ext>
            </a:extLst>
          </p:cNvPr>
          <p:cNvPicPr>
            <a:picLocks noChangeAspect="1"/>
          </p:cNvPicPr>
          <p:nvPr/>
        </p:nvPicPr>
        <p:blipFill>
          <a:blip r:embed="rId4"/>
          <a:stretch>
            <a:fillRect/>
          </a:stretch>
        </p:blipFill>
        <p:spPr>
          <a:xfrm>
            <a:off x="6791653" y="4661104"/>
            <a:ext cx="231668" cy="231668"/>
          </a:xfrm>
          <a:prstGeom prst="rect">
            <a:avLst/>
          </a:prstGeom>
        </p:spPr>
      </p:pic>
      <p:pic>
        <p:nvPicPr>
          <p:cNvPr id="35" name="Kuva 34">
            <a:extLst>
              <a:ext uri="{FF2B5EF4-FFF2-40B4-BE49-F238E27FC236}">
                <a16:creationId xmlns:a16="http://schemas.microsoft.com/office/drawing/2014/main" id="{F1B85396-29FE-44BA-AECF-0D64151F9A25}"/>
              </a:ext>
            </a:extLst>
          </p:cNvPr>
          <p:cNvPicPr>
            <a:picLocks noChangeAspect="1"/>
          </p:cNvPicPr>
          <p:nvPr/>
        </p:nvPicPr>
        <p:blipFill>
          <a:blip r:embed="rId4"/>
          <a:stretch>
            <a:fillRect/>
          </a:stretch>
        </p:blipFill>
        <p:spPr>
          <a:xfrm>
            <a:off x="7218989" y="5678526"/>
            <a:ext cx="231668" cy="231668"/>
          </a:xfrm>
          <a:prstGeom prst="rect">
            <a:avLst/>
          </a:prstGeom>
        </p:spPr>
      </p:pic>
    </p:spTree>
    <p:extLst>
      <p:ext uri="{BB962C8B-B14F-4D97-AF65-F5344CB8AC3E}">
        <p14:creationId xmlns:p14="http://schemas.microsoft.com/office/powerpoint/2010/main" val="32970753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tsikko 7">
            <a:extLst>
              <a:ext uri="{FF2B5EF4-FFF2-40B4-BE49-F238E27FC236}">
                <a16:creationId xmlns:a16="http://schemas.microsoft.com/office/drawing/2014/main" id="{9FBFC0A1-BB94-410D-B82D-919A0BC4381B}"/>
              </a:ext>
            </a:extLst>
          </p:cNvPr>
          <p:cNvSpPr>
            <a:spLocks noGrp="1"/>
          </p:cNvSpPr>
          <p:nvPr>
            <p:ph type="ctrTitle"/>
          </p:nvPr>
        </p:nvSpPr>
        <p:spPr>
          <a:xfrm>
            <a:off x="563831" y="1736234"/>
            <a:ext cx="10782300" cy="3352800"/>
          </a:xfrm>
        </p:spPr>
        <p:txBody>
          <a:bodyPr/>
          <a:lstStyle/>
          <a:p>
            <a:r>
              <a:rPr lang="fi-FI" dirty="0"/>
              <a:t>Jokilaaksojen </a:t>
            </a:r>
            <a:r>
              <a:rPr lang="fi-FI" dirty="0" err="1"/>
              <a:t>yöpartiotoiminnan</a:t>
            </a:r>
            <a:r>
              <a:rPr lang="fi-FI" dirty="0"/>
              <a:t> tavoitteet, kriteerit ja käytännön toteutus</a:t>
            </a:r>
          </a:p>
        </p:txBody>
      </p:sp>
      <p:sp>
        <p:nvSpPr>
          <p:cNvPr id="9" name="Alaotsikko 8">
            <a:extLst>
              <a:ext uri="{FF2B5EF4-FFF2-40B4-BE49-F238E27FC236}">
                <a16:creationId xmlns:a16="http://schemas.microsoft.com/office/drawing/2014/main" id="{B8200E09-B328-49F7-8EAE-D37551DCBDD4}"/>
              </a:ext>
            </a:extLst>
          </p:cNvPr>
          <p:cNvSpPr>
            <a:spLocks noGrp="1"/>
          </p:cNvSpPr>
          <p:nvPr>
            <p:ph type="subTitle" idx="1"/>
          </p:nvPr>
        </p:nvSpPr>
        <p:spPr>
          <a:xfrm>
            <a:off x="1793146" y="5089216"/>
            <a:ext cx="9228201" cy="1080519"/>
          </a:xfrm>
        </p:spPr>
        <p:txBody>
          <a:bodyPr>
            <a:normAutofit/>
          </a:bodyPr>
          <a:lstStyle/>
          <a:p>
            <a:pPr algn="ctr"/>
            <a:endParaRPr lang="fi-FI" dirty="0"/>
          </a:p>
        </p:txBody>
      </p:sp>
      <p:sp>
        <p:nvSpPr>
          <p:cNvPr id="4" name="Päivämäärän paikkamerkki 3">
            <a:extLst>
              <a:ext uri="{FF2B5EF4-FFF2-40B4-BE49-F238E27FC236}">
                <a16:creationId xmlns:a16="http://schemas.microsoft.com/office/drawing/2014/main" id="{1D85A013-B818-465F-9981-10A2C116FE56}"/>
              </a:ext>
            </a:extLst>
          </p:cNvPr>
          <p:cNvSpPr>
            <a:spLocks noGrp="1"/>
          </p:cNvSpPr>
          <p:nvPr>
            <p:ph type="dt" sz="half" idx="10"/>
          </p:nvPr>
        </p:nvSpPr>
        <p:spPr/>
        <p:txBody>
          <a:bodyPr/>
          <a:lstStyle/>
          <a:p>
            <a:fld id="{64C46415-5B70-4242-A3AA-2A5748AD063C}" type="datetime1">
              <a:rPr lang="fi-FI" smtClean="0"/>
              <a:pPr/>
              <a:t>5.9.2023</a:t>
            </a:fld>
            <a:endParaRPr lang="fi-FI" dirty="0"/>
          </a:p>
        </p:txBody>
      </p:sp>
      <p:sp>
        <p:nvSpPr>
          <p:cNvPr id="5" name="Alatunnisteen paikkamerkki 4">
            <a:extLst>
              <a:ext uri="{FF2B5EF4-FFF2-40B4-BE49-F238E27FC236}">
                <a16:creationId xmlns:a16="http://schemas.microsoft.com/office/drawing/2014/main" id="{F89FA5E4-7285-4C7A-ACF8-56441DA92502}"/>
              </a:ext>
            </a:extLst>
          </p:cNvPr>
          <p:cNvSpPr>
            <a:spLocks noGrp="1"/>
          </p:cNvSpPr>
          <p:nvPr>
            <p:ph type="ftr" sz="quarter" idx="11"/>
          </p:nvPr>
        </p:nvSpPr>
        <p:spPr/>
        <p:txBody>
          <a:bodyPr/>
          <a:lstStyle/>
          <a:p>
            <a:r>
              <a:rPr lang="fi-FI"/>
              <a:t>Keski-Pohjanmaan hyvinvointialue</a:t>
            </a:r>
            <a:endParaRPr lang="fi-FI" dirty="0"/>
          </a:p>
        </p:txBody>
      </p:sp>
      <p:sp>
        <p:nvSpPr>
          <p:cNvPr id="7" name="Dian numeron paikkamerkki 6">
            <a:extLst>
              <a:ext uri="{FF2B5EF4-FFF2-40B4-BE49-F238E27FC236}">
                <a16:creationId xmlns:a16="http://schemas.microsoft.com/office/drawing/2014/main" id="{10F022EB-EDDF-47F5-A2C1-6072DA0EB4DC}"/>
              </a:ext>
            </a:extLst>
          </p:cNvPr>
          <p:cNvSpPr>
            <a:spLocks noGrp="1"/>
          </p:cNvSpPr>
          <p:nvPr>
            <p:ph type="sldNum" sz="quarter" idx="12"/>
          </p:nvPr>
        </p:nvSpPr>
        <p:spPr/>
        <p:txBody>
          <a:bodyPr/>
          <a:lstStyle/>
          <a:p>
            <a:fld id="{680D50AB-F83C-4E2B-B0AF-3CA1ED4EDFEC}" type="slidenum">
              <a:rPr lang="fi-FI" smtClean="0"/>
              <a:pPr/>
              <a:t>9</a:t>
            </a:fld>
            <a:endParaRPr lang="fi-FI" dirty="0"/>
          </a:p>
        </p:txBody>
      </p:sp>
    </p:spTree>
    <p:extLst>
      <p:ext uri="{BB962C8B-B14F-4D97-AF65-F5344CB8AC3E}">
        <p14:creationId xmlns:p14="http://schemas.microsoft.com/office/powerpoint/2010/main" val="577190083"/>
      </p:ext>
    </p:extLst>
  </p:cSld>
  <p:clrMapOvr>
    <a:masterClrMapping/>
  </p:clrMapOvr>
</p:sld>
</file>

<file path=ppt/theme/theme1.xml><?xml version="1.0" encoding="utf-8"?>
<a:theme xmlns:a="http://schemas.openxmlformats.org/drawingml/2006/main" name="Soite-2019">
  <a:themeElements>
    <a:clrScheme name="Soite 2019">
      <a:dk1>
        <a:sysClr val="windowText" lastClr="000000"/>
      </a:dk1>
      <a:lt1>
        <a:sysClr val="window" lastClr="FFFFFF"/>
      </a:lt1>
      <a:dk2>
        <a:srgbClr val="373545"/>
      </a:dk2>
      <a:lt2>
        <a:srgbClr val="CEDBE6"/>
      </a:lt2>
      <a:accent1>
        <a:srgbClr val="00B5E2"/>
      </a:accent1>
      <a:accent2>
        <a:srgbClr val="DC8633"/>
      </a:accent2>
      <a:accent3>
        <a:srgbClr val="40C1AC"/>
      </a:accent3>
      <a:accent4>
        <a:srgbClr val="7A7774"/>
      </a:accent4>
      <a:accent5>
        <a:srgbClr val="8E8BAF"/>
      </a:accent5>
      <a:accent6>
        <a:srgbClr val="AE5385"/>
      </a:accent6>
      <a:hlink>
        <a:srgbClr val="C45A88"/>
      </a:hlink>
      <a:folHlink>
        <a:srgbClr val="DC8633"/>
      </a:folHlink>
    </a:clrScheme>
    <a:fontScheme name="Suurkaupunki">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Suurkaupunki">
      <a:fillStyleLst>
        <a:solidFill>
          <a:schemeClr val="phClr"/>
        </a:solidFill>
        <a:gradFill rotWithShape="1">
          <a:gsLst>
            <a:gs pos="0">
              <a:schemeClr val="phClr">
                <a:tint val="70000"/>
                <a:satMod val="100000"/>
                <a:lumMod val="110000"/>
              </a:schemeClr>
            </a:gs>
            <a:gs pos="50000">
              <a:schemeClr val="phClr">
                <a:tint val="75000"/>
                <a:satMod val="101000"/>
                <a:lumMod val="105000"/>
              </a:schemeClr>
            </a:gs>
            <a:gs pos="100000">
              <a:schemeClr val="phClr">
                <a:tint val="82000"/>
                <a:satMod val="104000"/>
                <a:lumMod val="105000"/>
              </a:schemeClr>
            </a:gs>
          </a:gsLst>
          <a:lin ang="2700000" scaled="0"/>
        </a:gradFill>
        <a:gradFill rotWithShape="1">
          <a:gsLst>
            <a:gs pos="0">
              <a:schemeClr val="phClr">
                <a:tint val="97000"/>
                <a:satMod val="100000"/>
                <a:lumMod val="102000"/>
              </a:schemeClr>
            </a:gs>
            <a:gs pos="50000">
              <a:schemeClr val="phClr">
                <a:shade val="100000"/>
                <a:satMod val="100000"/>
                <a:lumMod val="100000"/>
              </a:schemeClr>
            </a:gs>
            <a:gs pos="100000">
              <a:schemeClr val="phClr">
                <a:shade val="80000"/>
                <a:satMod val="100000"/>
                <a:lumMod val="99000"/>
              </a:schemeClr>
            </a:gs>
          </a:gsLst>
          <a:lin ang="27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Soite_pohja FI 2019 - widescreen" id="{04FF561A-E01E-4B2D-854B-812D11ACCC35}" vid="{FE308F6B-F6A4-40C0-AD71-0D2D338E2CC5}"/>
    </a:ext>
  </a:extLst>
</a:theme>
</file>

<file path=ppt/theme/theme2.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Asiakirja" ma:contentTypeID="0x010100683234EB5595A2488969F58A67A91C31" ma:contentTypeVersion="" ma:contentTypeDescription="Luo uusi asiakirja." ma:contentTypeScope="" ma:versionID="85f4c1d33f4e45a329c84cdfa39568ff">
  <xsd:schema xmlns:xsd="http://www.w3.org/2001/XMLSchema" xmlns:xs="http://www.w3.org/2001/XMLSchema" xmlns:p="http://schemas.microsoft.com/office/2006/metadata/properties" targetNamespace="http://schemas.microsoft.com/office/2006/metadata/properties" ma:root="true" ma:fieldsID="2b761f27de4b8707682943a93a41466d">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4DA4F6D-4343-4D62-A2F5-E6BF2B21D972}">
  <ds:schemaRefs>
    <ds:schemaRef ds:uri="http://schemas.microsoft.com/sharepoint/v3/contenttype/forms"/>
  </ds:schemaRefs>
</ds:datastoreItem>
</file>

<file path=customXml/itemProps2.xml><?xml version="1.0" encoding="utf-8"?>
<ds:datastoreItem xmlns:ds="http://schemas.openxmlformats.org/officeDocument/2006/customXml" ds:itemID="{63B60ECB-87DB-49CC-B058-C9E9D7FF78C2}">
  <ds:schemaRefs>
    <ds:schemaRef ds:uri="http://purl.org/dc/terms/"/>
    <ds:schemaRef ds:uri="http://schemas.microsoft.com/office/2006/documentManagement/types"/>
    <ds:schemaRef ds:uri="http://purl.org/dc/dcmitype/"/>
    <ds:schemaRef ds:uri="http://www.w3.org/XML/1998/namespace"/>
    <ds:schemaRef ds:uri="http://purl.org/dc/elements/1.1/"/>
    <ds:schemaRef ds:uri="http://schemas.microsoft.com/office/infopath/2007/PartnerControls"/>
    <ds:schemaRef ds:uri="http://schemas.openxmlformats.org/package/2006/metadata/core-properties"/>
    <ds:schemaRef ds:uri="http://schemas.microsoft.com/office/2006/metadata/properties"/>
  </ds:schemaRefs>
</ds:datastoreItem>
</file>

<file path=customXml/itemProps3.xml><?xml version="1.0" encoding="utf-8"?>
<ds:datastoreItem xmlns:ds="http://schemas.openxmlformats.org/officeDocument/2006/customXml" ds:itemID="{CC0610C5-9878-4D45-B8EE-B4BAA9565CF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
  <TotalTime>11132</TotalTime>
  <Words>2416</Words>
  <Application>Microsoft Office PowerPoint</Application>
  <PresentationFormat>Laajakuva</PresentationFormat>
  <Paragraphs>318</Paragraphs>
  <Slides>31</Slides>
  <Notes>0</Notes>
  <HiddenSlides>0</HiddenSlides>
  <MMClips>0</MMClips>
  <ScaleCrop>false</ScaleCrop>
  <HeadingPairs>
    <vt:vector size="6" baseType="variant">
      <vt:variant>
        <vt:lpstr>Käytetyt fontit</vt:lpstr>
      </vt:variant>
      <vt:variant>
        <vt:i4>6</vt:i4>
      </vt:variant>
      <vt:variant>
        <vt:lpstr>Teema</vt:lpstr>
      </vt:variant>
      <vt:variant>
        <vt:i4>1</vt:i4>
      </vt:variant>
      <vt:variant>
        <vt:lpstr>Dian otsikot</vt:lpstr>
      </vt:variant>
      <vt:variant>
        <vt:i4>31</vt:i4>
      </vt:variant>
    </vt:vector>
  </HeadingPairs>
  <TitlesOfParts>
    <vt:vector size="38" baseType="lpstr">
      <vt:lpstr>Arial</vt:lpstr>
      <vt:lpstr>Bradley Hand ITC</vt:lpstr>
      <vt:lpstr>Calibri</vt:lpstr>
      <vt:lpstr>Calibri Light</vt:lpstr>
      <vt:lpstr>Montserrat Light</vt:lpstr>
      <vt:lpstr>Open Sans Regular</vt:lpstr>
      <vt:lpstr>Soite-2019</vt:lpstr>
      <vt:lpstr>Kotiin -hanke Tulevaisuuden kotona asumista tukevat palvelut Soitessa Yöpartion osahanke</vt:lpstr>
      <vt:lpstr>Kotiin hanke, tulevaisuuden kotona asumista tukevien palveluiden kehittämishanke</vt:lpstr>
      <vt:lpstr>EVA-kokouksessa käsiteltävät osa-alueet</vt:lpstr>
      <vt:lpstr>Yöpartiotoiminnan kehittämistyön taustalla olevat lähtökohdat</vt:lpstr>
      <vt:lpstr>Yöpartio osahankkeen taustalla vaikuttavat toiminnan kehittämistä ohjaavat lait ja asetukset</vt:lpstr>
      <vt:lpstr>Soiten hallituksen päätös 12/2021 </vt:lpstr>
      <vt:lpstr>Yöpartio osahankkeen taustavaikuttajat ja aikajana</vt:lpstr>
      <vt:lpstr>Keski-Pohjanmaan hyvinvointialue, Soite</vt:lpstr>
      <vt:lpstr>Jokilaaksojen yöpartiotoiminnan tavoitteet, kriteerit ja käytännön toteutus</vt:lpstr>
      <vt:lpstr>Yöpartiotoiminnan tavoitteet</vt:lpstr>
      <vt:lpstr>Yöpartiotoiminnan asiakasryhmät ja kriteerit</vt:lpstr>
      <vt:lpstr>PowerPoint-esitys</vt:lpstr>
      <vt:lpstr>Jokilaaksojen yöpartiotoiminnan käytännön järjestelyt</vt:lpstr>
      <vt:lpstr>Lestijokilaakson yöpartiopilotti</vt:lpstr>
      <vt:lpstr>Toimintamallin käyttöönotto</vt:lpstr>
      <vt:lpstr>Lestijokilaakson yöpartiopilotin seuranta</vt:lpstr>
      <vt:lpstr>Pilotin tuloksia</vt:lpstr>
      <vt:lpstr>Toiminnan kehittäminen jatkossa</vt:lpstr>
      <vt:lpstr>Toiminnan kehittäminen</vt:lpstr>
      <vt:lpstr>Tulevat askeleet</vt:lpstr>
      <vt:lpstr>Turvapuhelin asiakkaat yöaikaan yöpartiolle?</vt:lpstr>
      <vt:lpstr>Tämän hetken turvapuhelinhälytysten vastaanotto maakunnassa</vt:lpstr>
      <vt:lpstr>Turvapuhelin hälytyksiä jokilaaksoissa yöaikaan</vt:lpstr>
      <vt:lpstr>Turvallisuus</vt:lpstr>
      <vt:lpstr>Muita huomioonotettavia asioita</vt:lpstr>
      <vt:lpstr>Jokilaaksojen kotisairaaloiden kuntoutusosaamisen vahvistaminen</vt:lpstr>
      <vt:lpstr>PowerPoint-esitys</vt:lpstr>
      <vt:lpstr>PowerPoint-esitys</vt:lpstr>
      <vt:lpstr>PowerPoint-esitys</vt:lpstr>
      <vt:lpstr>PowerPoint-esitys</vt:lpstr>
      <vt:lpstr>PowerPoint-esitys</vt:lpstr>
    </vt:vector>
  </TitlesOfParts>
  <Company>Soite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PowerPoint-esitys</dc:title>
  <dc:creator>Melender-Lågland Suvi</dc:creator>
  <cp:lastModifiedBy>Rosbäck Heidi</cp:lastModifiedBy>
  <cp:revision>159</cp:revision>
  <dcterms:created xsi:type="dcterms:W3CDTF">2019-08-01T12:42:37Z</dcterms:created>
  <dcterms:modified xsi:type="dcterms:W3CDTF">2023-09-05T05:53:40Z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0x010100683234EB5595A2488969F58A67A91C31</vt:lpwstr>
  </property>
</Properties>
</file>