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134960454" r:id="rId44"/>
    <p:sldId id="2134960455" r:id="rId45"/>
    <p:sldId id="2134960456" r:id="rId46"/>
    <p:sldId id="2134960457" r:id="rId47"/>
    <p:sldId id="2134960458" r:id="rId48"/>
    <p:sldId id="2134960459" r:id="rId4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AB3"/>
    <a:srgbClr val="949494"/>
    <a:srgbClr val="313131"/>
    <a:srgbClr val="FF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C4488-19C7-FD48-91FE-947D468CEA10}" v="18" dt="2023-06-21T07:42:03.740"/>
    <p1510:client id="{88AD0457-1AE2-9649-BA8F-E27C418A040B}" v="207" dt="2023-06-20T17:16:09.342"/>
    <p1510:client id="{A67D18D1-695B-494D-945D-915E6420A89F}" v="11" dt="2023-06-21T07:37:53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Okkonen" userId="S::maria.okkonen@nhg.fi::82317972-80c2-4234-9267-aede1d7ed62e" providerId="AD" clId="Web-{A67D18D1-695B-494D-945D-915E6420A89F}"/>
    <pc:docChg chg="modSld">
      <pc:chgData name="Maria Okkonen" userId="S::maria.okkonen@nhg.fi::82317972-80c2-4234-9267-aede1d7ed62e" providerId="AD" clId="Web-{A67D18D1-695B-494D-945D-915E6420A89F}" dt="2023-06-21T07:37:53.210" v="10" actId="1076"/>
      <pc:docMkLst>
        <pc:docMk/>
      </pc:docMkLst>
      <pc:sldChg chg="modSp">
        <pc:chgData name="Maria Okkonen" userId="S::maria.okkonen@nhg.fi::82317972-80c2-4234-9267-aede1d7ed62e" providerId="AD" clId="Web-{A67D18D1-695B-494D-945D-915E6420A89F}" dt="2023-06-21T07:35:45.192" v="2" actId="20577"/>
        <pc:sldMkLst>
          <pc:docMk/>
          <pc:sldMk cId="2686761093" sldId="257"/>
        </pc:sldMkLst>
        <pc:spChg chg="mod">
          <ac:chgData name="Maria Okkonen" userId="S::maria.okkonen@nhg.fi::82317972-80c2-4234-9267-aede1d7ed62e" providerId="AD" clId="Web-{A67D18D1-695B-494D-945D-915E6420A89F}" dt="2023-06-21T07:35:45.192" v="2" actId="20577"/>
          <ac:spMkLst>
            <pc:docMk/>
            <pc:sldMk cId="2686761093" sldId="257"/>
            <ac:spMk id="7" creationId="{7344CBAB-77E1-A6D5-3CAB-489149B36257}"/>
          </ac:spMkLst>
        </pc:spChg>
      </pc:sldChg>
      <pc:sldChg chg="modSp">
        <pc:chgData name="Maria Okkonen" userId="S::maria.okkonen@nhg.fi::82317972-80c2-4234-9267-aede1d7ed62e" providerId="AD" clId="Web-{A67D18D1-695B-494D-945D-915E6420A89F}" dt="2023-06-21T07:37:30.007" v="7" actId="20577"/>
        <pc:sldMkLst>
          <pc:docMk/>
          <pc:sldMk cId="48520347" sldId="258"/>
        </pc:sldMkLst>
        <pc:spChg chg="mod">
          <ac:chgData name="Maria Okkonen" userId="S::maria.okkonen@nhg.fi::82317972-80c2-4234-9267-aede1d7ed62e" providerId="AD" clId="Web-{A67D18D1-695B-494D-945D-915E6420A89F}" dt="2023-06-21T07:37:30.007" v="7" actId="20577"/>
          <ac:spMkLst>
            <pc:docMk/>
            <pc:sldMk cId="48520347" sldId="258"/>
            <ac:spMk id="3" creationId="{874DE259-1340-0467-4638-1575B3A154E0}"/>
          </ac:spMkLst>
        </pc:spChg>
      </pc:sldChg>
      <pc:sldChg chg="modSp">
        <pc:chgData name="Maria Okkonen" userId="S::maria.okkonen@nhg.fi::82317972-80c2-4234-9267-aede1d7ed62e" providerId="AD" clId="Web-{A67D18D1-695B-494D-945D-915E6420A89F}" dt="2023-06-21T07:37:53.210" v="10" actId="1076"/>
        <pc:sldMkLst>
          <pc:docMk/>
          <pc:sldMk cId="2214010050" sldId="260"/>
        </pc:sldMkLst>
        <pc:spChg chg="mod">
          <ac:chgData name="Maria Okkonen" userId="S::maria.okkonen@nhg.fi::82317972-80c2-4234-9267-aede1d7ed62e" providerId="AD" clId="Web-{A67D18D1-695B-494D-945D-915E6420A89F}" dt="2023-06-21T07:37:53.210" v="10" actId="1076"/>
          <ac:spMkLst>
            <pc:docMk/>
            <pc:sldMk cId="2214010050" sldId="260"/>
            <ac:spMk id="37" creationId="{34F041B4-F568-BCCE-6CDE-A7411E262EEF}"/>
          </ac:spMkLst>
        </pc:spChg>
      </pc:sldChg>
    </pc:docChg>
  </pc:docChgLst>
  <pc:docChgLst>
    <pc:chgData name="Maria Okkonen" userId="82317972-80c2-4234-9267-aede1d7ed62e" providerId="ADAL" clId="{5CFC4488-19C7-FD48-91FE-947D468CEA10}"/>
    <pc:docChg chg="custSel modSld">
      <pc:chgData name="Maria Okkonen" userId="82317972-80c2-4234-9267-aede1d7ed62e" providerId="ADAL" clId="{5CFC4488-19C7-FD48-91FE-947D468CEA10}" dt="2023-06-21T07:42:03.740" v="13" actId="790"/>
      <pc:docMkLst>
        <pc:docMk/>
      </pc:docMkLst>
      <pc:sldChg chg="modSp mod">
        <pc:chgData name="Maria Okkonen" userId="82317972-80c2-4234-9267-aede1d7ed62e" providerId="ADAL" clId="{5CFC4488-19C7-FD48-91FE-947D468CEA10}" dt="2023-06-21T07:38:23.474" v="2" actId="1076"/>
        <pc:sldMkLst>
          <pc:docMk/>
          <pc:sldMk cId="2686761093" sldId="257"/>
        </pc:sldMkLst>
        <pc:spChg chg="mod">
          <ac:chgData name="Maria Okkonen" userId="82317972-80c2-4234-9267-aede1d7ed62e" providerId="ADAL" clId="{5CFC4488-19C7-FD48-91FE-947D468CEA10}" dt="2023-06-21T07:38:23.474" v="2" actId="1076"/>
          <ac:spMkLst>
            <pc:docMk/>
            <pc:sldMk cId="2686761093" sldId="257"/>
            <ac:spMk id="6" creationId="{6729CF75-AF83-1F6D-F9F3-E4BDA5A0A825}"/>
          </ac:spMkLst>
        </pc:spChg>
        <pc:spChg chg="mod">
          <ac:chgData name="Maria Okkonen" userId="82317972-80c2-4234-9267-aede1d7ed62e" providerId="ADAL" clId="{5CFC4488-19C7-FD48-91FE-947D468CEA10}" dt="2023-06-21T07:38:23.474" v="2" actId="1076"/>
          <ac:spMkLst>
            <pc:docMk/>
            <pc:sldMk cId="2686761093" sldId="257"/>
            <ac:spMk id="7" creationId="{7344CBAB-77E1-A6D5-3CAB-489149B36257}"/>
          </ac:spMkLst>
        </pc:spChg>
      </pc:sldChg>
      <pc:sldChg chg="modSp mod">
        <pc:chgData name="Maria Okkonen" userId="82317972-80c2-4234-9267-aede1d7ed62e" providerId="ADAL" clId="{5CFC4488-19C7-FD48-91FE-947D468CEA10}" dt="2023-06-21T07:38:36.636" v="5" actId="20577"/>
        <pc:sldMkLst>
          <pc:docMk/>
          <pc:sldMk cId="48520347" sldId="258"/>
        </pc:sldMkLst>
        <pc:spChg chg="mod">
          <ac:chgData name="Maria Okkonen" userId="82317972-80c2-4234-9267-aede1d7ed62e" providerId="ADAL" clId="{5CFC4488-19C7-FD48-91FE-947D468CEA10}" dt="2023-06-21T07:38:36.636" v="5" actId="20577"/>
          <ac:spMkLst>
            <pc:docMk/>
            <pc:sldMk cId="48520347" sldId="258"/>
            <ac:spMk id="3" creationId="{874DE259-1340-0467-4638-1575B3A154E0}"/>
          </ac:spMkLst>
        </pc:spChg>
      </pc:sldChg>
      <pc:sldChg chg="modSp mod">
        <pc:chgData name="Maria Okkonen" userId="82317972-80c2-4234-9267-aede1d7ed62e" providerId="ADAL" clId="{5CFC4488-19C7-FD48-91FE-947D468CEA10}" dt="2023-06-21T07:40:39.172" v="7"/>
        <pc:sldMkLst>
          <pc:docMk/>
          <pc:sldMk cId="3543373134" sldId="267"/>
        </pc:sldMkLst>
        <pc:spChg chg="mod">
          <ac:chgData name="Maria Okkonen" userId="82317972-80c2-4234-9267-aede1d7ed62e" providerId="ADAL" clId="{5CFC4488-19C7-FD48-91FE-947D468CEA10}" dt="2023-06-21T07:40:39.172" v="7"/>
          <ac:spMkLst>
            <pc:docMk/>
            <pc:sldMk cId="3543373134" sldId="267"/>
            <ac:spMk id="2" creationId="{AB36FF4F-F233-EBF7-B1C6-B784BA368835}"/>
          </ac:spMkLst>
        </pc:spChg>
      </pc:sldChg>
      <pc:sldChg chg="modSp mod">
        <pc:chgData name="Maria Okkonen" userId="82317972-80c2-4234-9267-aede1d7ed62e" providerId="ADAL" clId="{5CFC4488-19C7-FD48-91FE-947D468CEA10}" dt="2023-06-21T07:41:30.474" v="11" actId="1035"/>
        <pc:sldMkLst>
          <pc:docMk/>
          <pc:sldMk cId="1018781797" sldId="273"/>
        </pc:sldMkLst>
        <pc:spChg chg="mod">
          <ac:chgData name="Maria Okkonen" userId="82317972-80c2-4234-9267-aede1d7ed62e" providerId="ADAL" clId="{5CFC4488-19C7-FD48-91FE-947D468CEA10}" dt="2023-06-21T07:41:30.474" v="11" actId="1035"/>
          <ac:spMkLst>
            <pc:docMk/>
            <pc:sldMk cId="1018781797" sldId="273"/>
            <ac:spMk id="23" creationId="{AE5928B7-0047-7EE1-F4F0-541D3F6BE9FD}"/>
          </ac:spMkLst>
        </pc:spChg>
        <pc:spChg chg="mod">
          <ac:chgData name="Maria Okkonen" userId="82317972-80c2-4234-9267-aede1d7ed62e" providerId="ADAL" clId="{5CFC4488-19C7-FD48-91FE-947D468CEA10}" dt="2023-06-21T07:41:30.474" v="11" actId="1035"/>
          <ac:spMkLst>
            <pc:docMk/>
            <pc:sldMk cId="1018781797" sldId="273"/>
            <ac:spMk id="24" creationId="{522FCDBB-3EDD-6C07-E444-AA8A922E1F6E}"/>
          </ac:spMkLst>
        </pc:spChg>
      </pc:sldChg>
      <pc:sldChg chg="modSp mod">
        <pc:chgData name="Maria Okkonen" userId="82317972-80c2-4234-9267-aede1d7ed62e" providerId="ADAL" clId="{5CFC4488-19C7-FD48-91FE-947D468CEA10}" dt="2023-06-21T07:42:03.740" v="13" actId="790"/>
        <pc:sldMkLst>
          <pc:docMk/>
          <pc:sldMk cId="2257413394" sldId="279"/>
        </pc:sldMkLst>
        <pc:spChg chg="mod">
          <ac:chgData name="Maria Okkonen" userId="82317972-80c2-4234-9267-aede1d7ed62e" providerId="ADAL" clId="{5CFC4488-19C7-FD48-91FE-947D468CEA10}" dt="2023-06-21T07:42:03.740" v="13" actId="790"/>
          <ac:spMkLst>
            <pc:docMk/>
            <pc:sldMk cId="2257413394" sldId="279"/>
            <ac:spMk id="6" creationId="{65D0C910-E64B-253F-960E-1FC4DD078CFF}"/>
          </ac:spMkLst>
        </pc:spChg>
        <pc:spChg chg="mod">
          <ac:chgData name="Maria Okkonen" userId="82317972-80c2-4234-9267-aede1d7ed62e" providerId="ADAL" clId="{5CFC4488-19C7-FD48-91FE-947D468CEA10}" dt="2023-06-21T07:41:56.376" v="12" actId="790"/>
          <ac:spMkLst>
            <pc:docMk/>
            <pc:sldMk cId="2257413394" sldId="279"/>
            <ac:spMk id="7" creationId="{B8F0F6D7-34A2-7FCE-C3C9-CE6486AA4FF5}"/>
          </ac:spMkLst>
        </pc:spChg>
        <pc:spChg chg="mod">
          <ac:chgData name="Maria Okkonen" userId="82317972-80c2-4234-9267-aede1d7ed62e" providerId="ADAL" clId="{5CFC4488-19C7-FD48-91FE-947D468CEA10}" dt="2023-06-21T07:42:03.740" v="13" actId="790"/>
          <ac:spMkLst>
            <pc:docMk/>
            <pc:sldMk cId="2257413394" sldId="279"/>
            <ac:spMk id="8" creationId="{7153A8C6-7162-F72E-1AB7-314E4FC9DF82}"/>
          </ac:spMkLst>
        </pc:spChg>
        <pc:spChg chg="mod">
          <ac:chgData name="Maria Okkonen" userId="82317972-80c2-4234-9267-aede1d7ed62e" providerId="ADAL" clId="{5CFC4488-19C7-FD48-91FE-947D468CEA10}" dt="2023-06-21T07:42:03.740" v="13" actId="790"/>
          <ac:spMkLst>
            <pc:docMk/>
            <pc:sldMk cId="2257413394" sldId="279"/>
            <ac:spMk id="9" creationId="{A0DD81D6-59B4-4F64-EAAD-02B590329E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F5593B5-F7CD-E700-580A-7ABEE56016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263939-A1AA-F4F3-3B18-412081BF7E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7C690-B871-48EB-9C66-F00299C39607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FD635E-DBC5-C339-09F8-AE6A165D0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E03890-E3BA-DA25-2A94-96734D288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1BEC-926F-4EB4-BC4C-B9A0570445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21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3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1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1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455643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499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59" y="882869"/>
            <a:ext cx="4455643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59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7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100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100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21.6.2023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21.6.2023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21.6.2023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5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3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3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3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21.6.2023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21.6.2023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510" y="2316044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8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8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b="0"/>
            </a:lvl1pPr>
            <a:lvl2pPr marL="358775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8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b="0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3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inen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4DAFBE-1507-CF40-B0FE-4B5AFC35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20" y="486750"/>
            <a:ext cx="10669700" cy="7819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175B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E26663-2408-394A-ACD8-D0A2E6E3A5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9820" y="1561365"/>
            <a:ext cx="10669700" cy="42066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4C677C-4FD9-8D46-B1D5-7B944FFF9CBB}"/>
              </a:ext>
            </a:extLst>
          </p:cNvPr>
          <p:cNvSpPr/>
          <p:nvPr userDrawn="1"/>
        </p:nvSpPr>
        <p:spPr>
          <a:xfrm>
            <a:off x="498030" y="476590"/>
            <a:ext cx="125210" cy="792110"/>
          </a:xfrm>
          <a:prstGeom prst="rect">
            <a:avLst/>
          </a:prstGeom>
          <a:solidFill>
            <a:srgbClr val="FC9190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fi-FI" sz="1400" b="1" err="1">
              <a:solidFill>
                <a:srgbClr val="FC919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7E812-7B1F-B14B-8B45-CB197A668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342" y="5931876"/>
            <a:ext cx="1166069" cy="6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1" y="1800157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3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3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0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21.6.2023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1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7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21.6.2023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1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468" y="319851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7" r:id="rId9"/>
    <p:sldLayoutId id="2147483678" r:id="rId10"/>
    <p:sldLayoutId id="2147483660" r:id="rId11"/>
    <p:sldLayoutId id="2147483669" r:id="rId12"/>
    <p:sldLayoutId id="2147483676" r:id="rId13"/>
    <p:sldLayoutId id="2147483673" r:id="rId14"/>
    <p:sldLayoutId id="2147483674" r:id="rId15"/>
    <p:sldLayoutId id="2147483675" r:id="rId16"/>
    <p:sldLayoutId id="2147483651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80" r:id="rId23"/>
    <p:sldLayoutId id="2147483682" r:id="rId24"/>
    <p:sldLayoutId id="2147483681" r:id="rId25"/>
    <p:sldLayoutId id="2147483683" r:id="rId26"/>
    <p:sldLayoutId id="2147483654" r:id="rId27"/>
    <p:sldLayoutId id="2147483655" r:id="rId28"/>
    <p:sldLayoutId id="2147483679" r:id="rId29"/>
    <p:sldLayoutId id="2147483684" r:id="rId30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9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response.questback.com/isa/qbv.dll/bylink?p=CDMfUaYXpRBfItSz9orEtjCLnhz6XNlEyRCJMIDYmofGA1OFFg0NpIzD5Z-L7rIj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D9C8E2-4485-0C4C-93D0-7A52279A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44C0C4-3A88-0D77-892B-E20B07AF6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94964"/>
            <a:ext cx="5355982" cy="2468071"/>
          </a:xfrm>
        </p:spPr>
        <p:txBody>
          <a:bodyPr>
            <a:normAutofit fontScale="90000"/>
          </a:bodyPr>
          <a:lstStyle/>
          <a:p>
            <a:r>
              <a:rPr lang="fi-FI"/>
              <a:t>Opas asumisen ratkaisuista ikäihmisille​</a:t>
            </a:r>
            <a:br>
              <a:rPr lang="fi-FI"/>
            </a:br>
            <a:r>
              <a:rPr lang="fi-FI"/>
              <a:t>Pohjois-Savon hyvinvointialueelle  ​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7EC59B-06CF-76F3-380F-65516A0D9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63035"/>
            <a:ext cx="5355982" cy="1217735"/>
          </a:xfrm>
        </p:spPr>
        <p:txBody>
          <a:bodyPr/>
          <a:lstStyle/>
          <a:p>
            <a:r>
              <a:rPr lang="fi-FI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85407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F4F-F233-EBF7-B1C6-B784BA36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8337372" cy="1234018"/>
          </a:xfrm>
        </p:spPr>
        <p:txBody>
          <a:bodyPr/>
          <a:lstStyle/>
          <a:p>
            <a:r>
              <a:rPr lang="fi-FI"/>
              <a:t>Työpajassa tunnistetut tavoitteet ja tarpeet oppaalle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759F4-39E5-3833-03CE-58E86B67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77FB3-FC1C-2F5B-46BC-DF7C6A5F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10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68E46-19FB-A95C-301E-6971862197E4}"/>
              </a:ext>
            </a:extLst>
          </p:cNvPr>
          <p:cNvSpPr/>
          <p:nvPr/>
        </p:nvSpPr>
        <p:spPr>
          <a:xfrm>
            <a:off x="491318" y="3935507"/>
            <a:ext cx="4619525" cy="22959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ctr"/>
          <a:lstStyle/>
          <a:p>
            <a:pPr>
              <a:spcAft>
                <a:spcPts val="1200"/>
              </a:spcAft>
            </a:pPr>
            <a:r>
              <a:rPr lang="fi-FI" b="1">
                <a:solidFill>
                  <a:schemeClr val="tx2"/>
                </a:solidFill>
              </a:rPr>
              <a:t>Oppaan tulee antaa tietoa ja tukea päätöksenteon tueksi sekä kannustaa ennakointiin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684A21-3F95-A84B-867D-CBAAA4201A96}"/>
              </a:ext>
            </a:extLst>
          </p:cNvPr>
          <p:cNvSpPr/>
          <p:nvPr/>
        </p:nvSpPr>
        <p:spPr>
          <a:xfrm>
            <a:off x="8693032" y="4016962"/>
            <a:ext cx="3007650" cy="2214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ctr"/>
          <a:lstStyle/>
          <a:p>
            <a:pPr>
              <a:spcAft>
                <a:spcPts val="700"/>
              </a:spcAft>
            </a:pPr>
            <a:r>
              <a:rPr lang="fi-FI" b="1">
                <a:solidFill>
                  <a:schemeClr val="tx2"/>
                </a:solidFill>
                <a:cs typeface="Calibri" panose="020F0502020204030204" pitchFamily="34" charset="0"/>
              </a:rPr>
              <a:t>Opastus tarkemman tiedon lähteelle</a:t>
            </a:r>
          </a:p>
          <a:p>
            <a:r>
              <a:rPr lang="fi-FI">
                <a:solidFill>
                  <a:schemeClr val="tx2"/>
                </a:solidFill>
                <a:cs typeface="Calibri" panose="020F0502020204030204" pitchFamily="34" charset="0"/>
              </a:rPr>
              <a:t>Suorat yhteystiedot, ei pompottelua tai vaihteessa odottelua.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7AC6B-22D2-DA01-3C81-8209F1DA3C61}"/>
              </a:ext>
            </a:extLst>
          </p:cNvPr>
          <p:cNvSpPr/>
          <p:nvPr/>
        </p:nvSpPr>
        <p:spPr>
          <a:xfrm>
            <a:off x="5313979" y="3528373"/>
            <a:ext cx="3175916" cy="2703073"/>
          </a:xfrm>
          <a:prstGeom prst="rect">
            <a:avLst/>
          </a:prstGeom>
          <a:solidFill>
            <a:schemeClr val="tx1">
              <a:lumMod val="20000"/>
              <a:lumOff val="80000"/>
              <a:alpha val="69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ctr"/>
          <a:lstStyle/>
          <a:p>
            <a:pPr>
              <a:spcAft>
                <a:spcPts val="700"/>
              </a:spcAft>
            </a:pPr>
            <a:r>
              <a:rPr lang="fi-FI" b="1">
                <a:solidFill>
                  <a:schemeClr val="tx2"/>
                </a:solidFill>
                <a:cs typeface="Calibri" panose="020F0502020204030204" pitchFamily="34" charset="0"/>
              </a:rPr>
              <a:t>Oppaan saavutettavuus ja esteettömien ratkaisujen edistäminen</a:t>
            </a:r>
          </a:p>
          <a:p>
            <a:r>
              <a:rPr lang="fi-FI">
                <a:solidFill>
                  <a:schemeClr val="tx2"/>
                </a:solidFill>
                <a:cs typeface="Calibri" panose="020F0502020204030204" pitchFamily="34" charset="0"/>
              </a:rPr>
              <a:t>Teeman laaja huomioiminen sekä itse oppaassa että oppaan sisällössä.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02104-5418-2C9A-BC21-FA82A4C10D2E}"/>
              </a:ext>
            </a:extLst>
          </p:cNvPr>
          <p:cNvSpPr/>
          <p:nvPr/>
        </p:nvSpPr>
        <p:spPr>
          <a:xfrm>
            <a:off x="5313979" y="2188997"/>
            <a:ext cx="3175916" cy="1149453"/>
          </a:xfrm>
          <a:prstGeom prst="rect">
            <a:avLst/>
          </a:prstGeom>
          <a:solidFill>
            <a:schemeClr val="tx1">
              <a:lumMod val="20000"/>
              <a:lumOff val="80000"/>
              <a:alpha val="69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ctr"/>
          <a:lstStyle/>
          <a:p>
            <a:r>
              <a:rPr lang="fi-FI" b="1">
                <a:solidFill>
                  <a:schemeClr val="tx2"/>
                </a:solidFill>
                <a:cs typeface="Calibri" panose="020F0502020204030204" pitchFamily="34" charset="0"/>
              </a:rPr>
              <a:t>Tietojen ajantasaisuus ja päivitettävyys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C1D54-A8B4-4A8C-B80D-B4426FDE21DB}"/>
              </a:ext>
            </a:extLst>
          </p:cNvPr>
          <p:cNvSpPr/>
          <p:nvPr/>
        </p:nvSpPr>
        <p:spPr>
          <a:xfrm>
            <a:off x="8693031" y="2180815"/>
            <a:ext cx="3007651" cy="1754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44000" bIns="45720" rtlCol="0" anchor="ctr"/>
          <a:lstStyle/>
          <a:p>
            <a:pPr>
              <a:spcAft>
                <a:spcPts val="700"/>
              </a:spcAft>
            </a:pPr>
            <a:r>
              <a:rPr lang="fi-FI" b="1">
                <a:solidFill>
                  <a:schemeClr val="tx2"/>
                </a:solidFill>
                <a:cs typeface="Calibri" panose="020F0502020204030204" pitchFamily="34" charset="0"/>
              </a:rPr>
              <a:t>Oppaan kompakti koko </a:t>
            </a:r>
          </a:p>
          <a:p>
            <a:r>
              <a:rPr lang="fi-FI">
                <a:solidFill>
                  <a:schemeClr val="tx2"/>
                </a:solidFill>
                <a:cs typeface="Calibri" panose="020F0502020204030204" pitchFamily="34" charset="0"/>
              </a:rPr>
              <a:t>Ei tehdä liian tuhtia tietopankkia, mutta ei liian kevyttäkään.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1E378E-27C2-28A2-0277-E05EE20AE56B}"/>
              </a:ext>
            </a:extLst>
          </p:cNvPr>
          <p:cNvSpPr/>
          <p:nvPr/>
        </p:nvSpPr>
        <p:spPr>
          <a:xfrm>
            <a:off x="491318" y="2219694"/>
            <a:ext cx="4619525" cy="15943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ctr"/>
          <a:lstStyle/>
          <a:p>
            <a:pPr>
              <a:spcAft>
                <a:spcPts val="1200"/>
              </a:spcAft>
            </a:pPr>
            <a:r>
              <a:rPr lang="fi-FI" b="1">
                <a:solidFill>
                  <a:schemeClr val="tx2"/>
                </a:solidFill>
              </a:rPr>
              <a:t>Oppaan kohderyhmä</a:t>
            </a:r>
          </a:p>
          <a:p>
            <a:pPr>
              <a:spcAft>
                <a:spcPts val="1200"/>
              </a:spcAft>
            </a:pPr>
            <a:r>
              <a:rPr lang="fi-FI">
                <a:solidFill>
                  <a:schemeClr val="tx2"/>
                </a:solidFill>
              </a:rPr>
              <a:t>Ikääntyneet (+65v.), omaiset ja läheiset, kuntalaiset, työntekijät, järjestöt</a:t>
            </a:r>
          </a:p>
        </p:txBody>
      </p:sp>
    </p:spTree>
    <p:extLst>
      <p:ext uri="{BB962C8B-B14F-4D97-AF65-F5344CB8AC3E}">
        <p14:creationId xmlns:p14="http://schemas.microsoft.com/office/powerpoint/2010/main" val="293076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F4F-F233-EBF7-B1C6-B784BA36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84" y="861647"/>
            <a:ext cx="7546213" cy="1234018"/>
          </a:xfrm>
        </p:spPr>
        <p:txBody>
          <a:bodyPr/>
          <a:lstStyle/>
          <a:p>
            <a:r>
              <a:rPr lang="fi-FI"/>
              <a:t>Ikäihmisten ja ammattilaisten ajatuksia oppaan sisällöistä​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759F4-39E5-3833-03CE-58E86B67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77FB3-FC1C-2F5B-46BC-DF7C6A5F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11</a:t>
            </a:fld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32DFE-B1FE-058A-E148-AC207582F799}"/>
              </a:ext>
            </a:extLst>
          </p:cNvPr>
          <p:cNvSpPr/>
          <p:nvPr/>
        </p:nvSpPr>
        <p:spPr>
          <a:xfrm>
            <a:off x="6295609" y="2323077"/>
            <a:ext cx="2699210" cy="2564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lnSpc>
                <a:spcPts val="2340"/>
              </a:lnSpc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Ennaltaehkäisy </a:t>
            </a:r>
            <a:br>
              <a:rPr lang="fi-FI" b="1">
                <a:solidFill>
                  <a:schemeClr val="tx2"/>
                </a:solidFill>
              </a:rPr>
            </a:br>
            <a:r>
              <a:rPr lang="fi-FI" b="1">
                <a:solidFill>
                  <a:schemeClr val="tx2"/>
                </a:solidFill>
              </a:rPr>
              <a:t>ja varautuminen</a:t>
            </a:r>
            <a:endParaRPr lang="fi-FI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Ennakointiin kannustaminen. Sisältönä esim. Varautumisen muistilista; keskustelut omaisten kanssa, edunvalvonta-valtuutus jne.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0F8C2-20A2-6C10-5D6E-BA6A0C8E94D4}"/>
              </a:ext>
            </a:extLst>
          </p:cNvPr>
          <p:cNvSpPr/>
          <p:nvPr/>
        </p:nvSpPr>
        <p:spPr>
          <a:xfrm>
            <a:off x="322671" y="2664198"/>
            <a:ext cx="2576150" cy="319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Asumisvaihtoehdot</a:t>
            </a:r>
            <a:endParaRPr lang="fi-FI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Esiteltynä tarjolla olevat vaihtoehdot skenaarioiden kautta: remontti, vaihtaako pienempään, kerrostalo, palveluasuminen.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Vaihtoehtojen vertailu; edut, haitat, kustannukset.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fi-FI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1D816E-0DA1-2314-DD24-0B014F587322}"/>
              </a:ext>
            </a:extLst>
          </p:cNvPr>
          <p:cNvSpPr/>
          <p:nvPr/>
        </p:nvSpPr>
        <p:spPr>
          <a:xfrm>
            <a:off x="3276182" y="4873829"/>
            <a:ext cx="2704619" cy="144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Yhteystiedot</a:t>
            </a:r>
            <a:endParaRPr lang="fi-FI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Myös yhdistykset (kylä ja omakotitalo) sekä yksityiset.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27AE62-E393-E568-5736-DFBB12DEBD5C}"/>
              </a:ext>
            </a:extLst>
          </p:cNvPr>
          <p:cNvSpPr/>
          <p:nvPr/>
        </p:nvSpPr>
        <p:spPr>
          <a:xfrm>
            <a:off x="6307524" y="4862697"/>
            <a:ext cx="2699211" cy="169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Asumisen tuet ja apuvälineet</a:t>
            </a:r>
            <a:endParaRPr lang="fi-FI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Kelan tuet asumiseen, apuvälineet ja hälyttimet remonttituet.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A32F60-FCF9-38C1-0061-80875FEB13CE}"/>
              </a:ext>
            </a:extLst>
          </p:cNvPr>
          <p:cNvSpPr/>
          <p:nvPr/>
        </p:nvSpPr>
        <p:spPr>
          <a:xfrm>
            <a:off x="3276183" y="2664199"/>
            <a:ext cx="2819818" cy="34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Palvelut kotiin</a:t>
            </a:r>
            <a:endParaRPr lang="fi-FI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Mitä tarjolla, mistä, mihin tarpeisiin? Kunnan palvelut (HYTE), hyvinvointialueen palvelut sekä yksityiset ja kolmannen sektorin palvelut.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968660-7E84-0C9E-6069-EE84E064A4AD}"/>
              </a:ext>
            </a:extLst>
          </p:cNvPr>
          <p:cNvSpPr/>
          <p:nvPr/>
        </p:nvSpPr>
        <p:spPr>
          <a:xfrm>
            <a:off x="9354885" y="2664199"/>
            <a:ext cx="2514444" cy="231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+ Vinkit ja neuvot</a:t>
            </a:r>
            <a:endParaRPr lang="fi-FI">
              <a:solidFill>
                <a:schemeClr val="tx2"/>
              </a:solidFill>
              <a:cs typeface="Calibri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600">
                <a:solidFill>
                  <a:schemeClr val="tx2"/>
                </a:solidFill>
              </a:rPr>
              <a:t>Vinkkejä edellisiin aiheisiin sekä esim. sopimuksien tekemiseen. </a:t>
            </a:r>
            <a:endParaRPr lang="fi-FI" sz="16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37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F4F-F233-EBF7-B1C6-B784BA36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09" y="861647"/>
            <a:ext cx="8337372" cy="1234018"/>
          </a:xfrm>
        </p:spPr>
        <p:txBody>
          <a:bodyPr/>
          <a:lstStyle/>
          <a:p>
            <a:r>
              <a:rPr lang="fi-FI">
                <a:latin typeface="Helvetica"/>
                <a:ea typeface="Verdana"/>
                <a:cs typeface="Arial"/>
              </a:rPr>
              <a:t>Olemassa olevat materiaalit, joita oppaassa voidaan hyödyntää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759F4-39E5-3833-03CE-58E86B67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14596-4A85-60DC-940B-6062BE8D4E20}"/>
              </a:ext>
            </a:extLst>
          </p:cNvPr>
          <p:cNvSpPr/>
          <p:nvPr/>
        </p:nvSpPr>
        <p:spPr>
          <a:xfrm>
            <a:off x="10484285" y="5495221"/>
            <a:ext cx="1579750" cy="120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4BA45-1851-2CF9-AF80-73914672485A}"/>
              </a:ext>
            </a:extLst>
          </p:cNvPr>
          <p:cNvSpPr/>
          <p:nvPr/>
        </p:nvSpPr>
        <p:spPr>
          <a:xfrm>
            <a:off x="3276183" y="4953112"/>
            <a:ext cx="2614803" cy="144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Yhteystiedot</a:t>
            </a:r>
            <a:endParaRPr lang="fi-FI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Ikäneuvonta, hyvinvointitarjotin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Terveyspalveluissa hyvinvointialueen omat sivut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2CD47-0C57-160C-9152-F6A2708D4373}"/>
              </a:ext>
            </a:extLst>
          </p:cNvPr>
          <p:cNvSpPr/>
          <p:nvPr/>
        </p:nvSpPr>
        <p:spPr>
          <a:xfrm>
            <a:off x="6307524" y="4703192"/>
            <a:ext cx="2699211" cy="169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Asumisen tuet</a:t>
            </a:r>
            <a:endParaRPr lang="fi-FI">
              <a:solidFill>
                <a:schemeClr val="tx2"/>
              </a:solidFill>
            </a:endParaRP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Kela</a:t>
            </a: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Vero.fi</a:t>
            </a:r>
            <a:r>
              <a:rPr lang="fi-FI" sz="1400">
                <a:solidFill>
                  <a:schemeClr val="tx2"/>
                </a:solidFill>
              </a:rPr>
              <a:t> (kotitalousvähennys)</a:t>
            </a: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Muistiliitto.fi</a:t>
            </a:r>
            <a:endParaRPr lang="fi-FI" sz="1400">
              <a:solidFill>
                <a:schemeClr val="tx2"/>
              </a:solidFill>
            </a:endParaRP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Vanhustyön keskusliitto</a:t>
            </a: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Korjausneuvonta</a:t>
            </a: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Apuvälinelainaamot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3DDE47-9B59-C874-2612-210D090E5610}"/>
              </a:ext>
            </a:extLst>
          </p:cNvPr>
          <p:cNvSpPr/>
          <p:nvPr/>
        </p:nvSpPr>
        <p:spPr>
          <a:xfrm>
            <a:off x="6295609" y="2313028"/>
            <a:ext cx="2765472" cy="2564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lnSpc>
                <a:spcPts val="2340"/>
              </a:lnSpc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Ennaltaehkäisy </a:t>
            </a:r>
            <a:br>
              <a:rPr lang="fi-FI" b="1">
                <a:solidFill>
                  <a:schemeClr val="tx2"/>
                </a:solidFill>
              </a:rPr>
            </a:br>
            <a:r>
              <a:rPr lang="fi-FI" b="1">
                <a:solidFill>
                  <a:schemeClr val="tx2"/>
                </a:solidFill>
              </a:rPr>
              <a:t>ja varautuminen</a:t>
            </a:r>
            <a:endParaRPr lang="fi-FI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Digi- </a:t>
            </a:r>
            <a:r>
              <a:rPr lang="en-GB" sz="1400" err="1">
                <a:solidFill>
                  <a:schemeClr val="tx2"/>
                </a:solidFill>
              </a:rPr>
              <a:t>ja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väestövirasto</a:t>
            </a:r>
            <a:endParaRPr lang="en-GB" sz="140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chemeClr val="tx2"/>
                </a:solidFill>
              </a:rPr>
              <a:t>Miten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turvaan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tahtoni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toteutumisen</a:t>
            </a:r>
            <a:r>
              <a:rPr lang="en-GB" sz="1400">
                <a:solidFill>
                  <a:schemeClr val="tx2"/>
                </a:solidFill>
              </a:rPr>
              <a:t>? </a:t>
            </a:r>
            <a:r>
              <a:rPr lang="en-GB" sz="1400" err="1">
                <a:solidFill>
                  <a:schemeClr val="tx2"/>
                </a:solidFill>
              </a:rPr>
              <a:t>Opas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oikeudelliseen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ennakointiin</a:t>
            </a:r>
            <a:endParaRPr lang="en-GB" sz="140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chemeClr val="tx2"/>
                </a:solidFill>
              </a:rPr>
              <a:t>Suomi.fi</a:t>
            </a:r>
            <a:r>
              <a:rPr lang="en-GB" sz="1400">
                <a:solidFill>
                  <a:schemeClr val="tx2"/>
                </a:solidFill>
              </a:rPr>
              <a:t> </a:t>
            </a:r>
            <a:r>
              <a:rPr lang="en-GB" sz="1400" err="1">
                <a:solidFill>
                  <a:schemeClr val="tx2"/>
                </a:solidFill>
              </a:rPr>
              <a:t>puolesta-asiointi</a:t>
            </a:r>
            <a:endParaRPr lang="en-GB" sz="14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fi-FI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AD639-DD26-1CDF-46FC-D95F03313F69}"/>
              </a:ext>
            </a:extLst>
          </p:cNvPr>
          <p:cNvSpPr/>
          <p:nvPr/>
        </p:nvSpPr>
        <p:spPr>
          <a:xfrm>
            <a:off x="322670" y="2646606"/>
            <a:ext cx="2819817" cy="319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Asumisvaihtoehdot</a:t>
            </a:r>
            <a:endParaRPr lang="fi-FI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Vanheneminen.fi</a:t>
            </a:r>
            <a:endParaRPr lang="fi-FI" sz="140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Kuntien sivuille linkit tai yhteystiedot, mihin ottaa yhteyttä asuntoa hakiessa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Ara.fi</a:t>
            </a:r>
            <a:endParaRPr lang="fi-FI" sz="140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E7660B-84EA-6A31-A152-F1273965527C}"/>
              </a:ext>
            </a:extLst>
          </p:cNvPr>
          <p:cNvSpPr/>
          <p:nvPr/>
        </p:nvSpPr>
        <p:spPr>
          <a:xfrm>
            <a:off x="3276183" y="2646607"/>
            <a:ext cx="2819818" cy="2181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Palvelut kotiin</a:t>
            </a:r>
            <a:endParaRPr lang="fi-FI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Tarjoomo</a:t>
            </a:r>
            <a:r>
              <a:rPr lang="fi-FI" sz="1400">
                <a:solidFill>
                  <a:schemeClr val="tx2"/>
                </a:solidFill>
              </a:rPr>
              <a:t>, </a:t>
            </a:r>
            <a:r>
              <a:rPr lang="fi-FI" sz="1400" err="1">
                <a:solidFill>
                  <a:schemeClr val="tx2"/>
                </a:solidFill>
              </a:rPr>
              <a:t>sansia</a:t>
            </a:r>
            <a:r>
              <a:rPr lang="fi-FI" sz="1400">
                <a:solidFill>
                  <a:schemeClr val="tx2"/>
                </a:solidFill>
              </a:rPr>
              <a:t>, </a:t>
            </a:r>
            <a:r>
              <a:rPr lang="fi-FI" sz="1400" err="1">
                <a:solidFill>
                  <a:schemeClr val="tx2"/>
                </a:solidFill>
              </a:rPr>
              <a:t>pali</a:t>
            </a:r>
            <a:r>
              <a:rPr lang="fi-FI" sz="1400">
                <a:solidFill>
                  <a:schemeClr val="tx2"/>
                </a:solidFill>
              </a:rPr>
              <a:t>-kyyti kuntien sivuilta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Ruoka: K-kauppa kotiinkuljetus ja yksityiset ateriapalvelut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Ikäneuvonta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Vahvike.fi</a:t>
            </a:r>
            <a:r>
              <a:rPr lang="fi-FI" sz="1400">
                <a:solidFill>
                  <a:schemeClr val="tx2"/>
                </a:solidFill>
              </a:rPr>
              <a:t> (viriketoiminta)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EDBEA1-84E5-FF6A-5E8F-9664B7AB3230}"/>
              </a:ext>
            </a:extLst>
          </p:cNvPr>
          <p:cNvSpPr/>
          <p:nvPr/>
        </p:nvSpPr>
        <p:spPr>
          <a:xfrm>
            <a:off x="9354885" y="2509491"/>
            <a:ext cx="2709150" cy="231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+ Vinkit</a:t>
            </a:r>
            <a:endParaRPr lang="fi-FI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Asiakasohjaajat ja ikäihmiset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EB1E4C-28E1-2532-4288-B3086F975C19}"/>
              </a:ext>
            </a:extLst>
          </p:cNvPr>
          <p:cNvSpPr/>
          <p:nvPr/>
        </p:nvSpPr>
        <p:spPr>
          <a:xfrm>
            <a:off x="9354885" y="3800497"/>
            <a:ext cx="2709150" cy="231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b="1">
                <a:solidFill>
                  <a:schemeClr val="tx2"/>
                </a:solidFill>
              </a:rPr>
              <a:t>Turvallisuus</a:t>
            </a:r>
            <a:endParaRPr lang="fi-FI">
              <a:solidFill>
                <a:schemeClr val="tx2"/>
              </a:solidFill>
            </a:endParaRP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Pelastustoimi.fi</a:t>
            </a:r>
            <a:endParaRPr lang="fi-FI" sz="1400">
              <a:solidFill>
                <a:schemeClr val="tx2"/>
              </a:solidFill>
            </a:endParaRP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Ikäinstituutti.fi</a:t>
            </a:r>
            <a:endParaRPr lang="fi-FI" sz="1400">
              <a:solidFill>
                <a:schemeClr val="tx2"/>
              </a:solidFill>
            </a:endParaRP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Turvapuhelimet</a:t>
            </a: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 err="1">
                <a:solidFill>
                  <a:schemeClr val="tx2"/>
                </a:solidFill>
              </a:rPr>
              <a:t>Dementiaonlineshop.com</a:t>
            </a:r>
            <a:endParaRPr lang="fi-FI" sz="1400">
              <a:solidFill>
                <a:schemeClr val="tx2"/>
              </a:solidFill>
            </a:endParaRPr>
          </a:p>
          <a:p>
            <a:pPr marL="285750" indent="-285750"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Gigantti, Power</a:t>
            </a:r>
          </a:p>
        </p:txBody>
      </p:sp>
    </p:spTree>
    <p:extLst>
      <p:ext uri="{BB962C8B-B14F-4D97-AF65-F5344CB8AC3E}">
        <p14:creationId xmlns:p14="http://schemas.microsoft.com/office/powerpoint/2010/main" val="363883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24D5-7301-C158-7759-A3D51886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Helvetica"/>
                <a:ea typeface="Verdana"/>
                <a:cs typeface="Arial"/>
              </a:rPr>
              <a:t>Tunnistettuja kompastuskiviä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D48A3-1FD2-DE34-16D9-37EB42B8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FB7E7-D61B-0204-7C6D-A483CA80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13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18A4A6-CE2B-4837-A104-267BC1BEBE4A}"/>
              </a:ext>
            </a:extLst>
          </p:cNvPr>
          <p:cNvSpPr txBox="1">
            <a:spLocks/>
          </p:cNvSpPr>
          <p:nvPr/>
        </p:nvSpPr>
        <p:spPr>
          <a:xfrm>
            <a:off x="4748295" y="2411346"/>
            <a:ext cx="6944941" cy="515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err="1">
                <a:latin typeface="+mn-lt"/>
              </a:rPr>
              <a:t>Opas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ei</a:t>
            </a:r>
            <a:r>
              <a:rPr lang="en-GB" sz="2000">
                <a:latin typeface="+mn-lt"/>
              </a:rPr>
              <a:t> ole </a:t>
            </a:r>
            <a:r>
              <a:rPr lang="en-GB" sz="2000" err="1">
                <a:latin typeface="+mn-lt"/>
              </a:rPr>
              <a:t>selkokielinen</a:t>
            </a:r>
            <a:r>
              <a:rPr lang="en-GB" sz="2000">
                <a:latin typeface="+mn-lt"/>
              </a:rPr>
              <a:t> tai </a:t>
            </a:r>
            <a:r>
              <a:rPr lang="en-GB" sz="2000" err="1">
                <a:latin typeface="+mn-lt"/>
              </a:rPr>
              <a:t>helppolukuinen</a:t>
            </a:r>
            <a:endParaRPr lang="en-GB" sz="2000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err="1">
                <a:latin typeface="+mn-lt"/>
              </a:rPr>
              <a:t>Tarvittava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tieto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voi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herkästi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kasvaa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laajaksi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ja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oppaasta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tulee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puhelinluettelomainen</a:t>
            </a:r>
            <a:endParaRPr lang="en-GB" sz="2000">
              <a:latin typeface="+mn-lt"/>
            </a:endParaRPr>
          </a:p>
          <a:p>
            <a:pPr marL="971550" lvl="1" indent="-285750">
              <a:buClr>
                <a:schemeClr val="tx1"/>
              </a:buClr>
            </a:pPr>
            <a:r>
              <a:rPr lang="en-GB" sz="1800" err="1">
                <a:latin typeface="+mn-lt"/>
              </a:rPr>
              <a:t>Saako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tarvittavan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tiedon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kasattua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oppaaseen</a:t>
            </a:r>
            <a:r>
              <a:rPr lang="en-GB" sz="1800">
                <a:latin typeface="+mn-lt"/>
              </a:rPr>
              <a:t>?</a:t>
            </a:r>
          </a:p>
          <a:p>
            <a:pPr marL="971550" lvl="1" indent="-285750">
              <a:buClr>
                <a:schemeClr val="tx1"/>
              </a:buClr>
            </a:pPr>
            <a:r>
              <a:rPr lang="en-GB" sz="1800" err="1">
                <a:latin typeface="+mn-lt"/>
              </a:rPr>
              <a:t>Kolikon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kääntöpuolena</a:t>
            </a:r>
            <a:r>
              <a:rPr lang="en-GB" sz="1800">
                <a:latin typeface="+mn-lt"/>
              </a:rPr>
              <a:t>: </a:t>
            </a:r>
            <a:r>
              <a:rPr lang="en-GB" sz="1800" err="1">
                <a:latin typeface="+mn-lt"/>
              </a:rPr>
              <a:t>ei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myöskään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haluta</a:t>
            </a:r>
            <a:r>
              <a:rPr lang="en-GB" sz="1800">
                <a:latin typeface="+mn-lt"/>
              </a:rPr>
              <a:t>, </a:t>
            </a:r>
            <a:r>
              <a:rPr lang="en-GB" sz="1800" err="1">
                <a:latin typeface="+mn-lt"/>
              </a:rPr>
              <a:t>että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opas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ohjaa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soittelemaan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useaan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paikkaan</a:t>
            </a:r>
            <a:r>
              <a:rPr lang="en-GB" sz="1800">
                <a:latin typeface="+mn-lt"/>
              </a:rPr>
              <a:t>, </a:t>
            </a:r>
            <a:r>
              <a:rPr lang="en-GB" sz="1800" err="1">
                <a:latin typeface="+mn-lt"/>
              </a:rPr>
              <a:t>ohjaa</a:t>
            </a:r>
            <a:r>
              <a:rPr lang="en-GB" sz="1800">
                <a:latin typeface="+mn-lt"/>
              </a:rPr>
              <a:t> </a:t>
            </a:r>
            <a:r>
              <a:rPr lang="en-GB" sz="1800" err="1">
                <a:latin typeface="+mn-lt"/>
              </a:rPr>
              <a:t>tietoviidakkoon</a:t>
            </a:r>
            <a:endParaRPr lang="en-GB" sz="1800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err="1">
                <a:latin typeface="+mn-lt"/>
              </a:rPr>
              <a:t>Saatavuus</a:t>
            </a:r>
            <a:endParaRPr lang="en-GB" sz="2000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err="1">
                <a:latin typeface="+mn-lt"/>
              </a:rPr>
              <a:t>Oppaan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tieto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ei</a:t>
            </a:r>
            <a:r>
              <a:rPr lang="en-GB" sz="2000">
                <a:latin typeface="+mn-lt"/>
              </a:rPr>
              <a:t> ole </a:t>
            </a:r>
            <a:r>
              <a:rPr lang="en-GB" sz="2000" err="1">
                <a:latin typeface="+mn-lt"/>
              </a:rPr>
              <a:t>ajantasaista</a:t>
            </a:r>
            <a:r>
              <a:rPr lang="en-GB" sz="2000">
                <a:latin typeface="+mn-lt"/>
              </a:rPr>
              <a:t> / </a:t>
            </a:r>
            <a:r>
              <a:rPr lang="en-GB" sz="2000" err="1">
                <a:latin typeface="+mn-lt"/>
              </a:rPr>
              <a:t>paikkansa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pitävää</a:t>
            </a:r>
            <a:endParaRPr lang="en-GB" sz="2000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err="1">
                <a:latin typeface="+mn-lt"/>
              </a:rPr>
              <a:t>Asiasisällöt</a:t>
            </a:r>
            <a:r>
              <a:rPr lang="en-GB" sz="2000">
                <a:latin typeface="+mn-lt"/>
              </a:rPr>
              <a:t> / </a:t>
            </a:r>
            <a:r>
              <a:rPr lang="en-GB" sz="2000" err="1">
                <a:latin typeface="+mn-lt"/>
              </a:rPr>
              <a:t>kuvaukset</a:t>
            </a:r>
            <a:r>
              <a:rPr lang="en-GB" sz="2000">
                <a:latin typeface="+mn-lt"/>
              </a:rPr>
              <a:t> </a:t>
            </a:r>
            <a:r>
              <a:rPr lang="en-GB" sz="2000" err="1">
                <a:latin typeface="+mn-lt"/>
              </a:rPr>
              <a:t>vaillinaisia</a:t>
            </a:r>
            <a:endParaRPr lang="en-GB" sz="2000">
              <a:latin typeface="+mn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>
              <a:latin typeface="+mn-lt"/>
            </a:endParaRPr>
          </a:p>
        </p:txBody>
      </p:sp>
      <p:pic>
        <p:nvPicPr>
          <p:cNvPr id="12" name="Picture 11" descr="A white box with a yellow cross on it&#10;&#10;Description automatically generated with medium confidence">
            <a:extLst>
              <a:ext uri="{FF2B5EF4-FFF2-40B4-BE49-F238E27FC236}">
                <a16:creationId xmlns:a16="http://schemas.microsoft.com/office/drawing/2014/main" id="{C6A4B7BC-E2B2-20C4-0A84-329BD2CC0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81" y="2095665"/>
            <a:ext cx="3906981" cy="39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FC8-CC7D-CA71-FDB8-1BD5D77F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>
                <a:solidFill>
                  <a:schemeClr val="bg2"/>
                </a:solidFill>
              </a:rPr>
              <a:t>Oppaan suunnittelu:</a:t>
            </a:r>
            <a:br>
              <a:rPr lang="fi-FI" sz="4000">
                <a:solidFill>
                  <a:schemeClr val="tx1"/>
                </a:solidFill>
              </a:rPr>
            </a:br>
            <a:r>
              <a:rPr lang="fi-FI" sz="4000"/>
              <a:t>tyyli ja tunnelma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2413-8798-7183-B215-574D6A45E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219" y="3797237"/>
            <a:ext cx="7352494" cy="2160000"/>
          </a:xfrm>
        </p:spPr>
        <p:txBody>
          <a:bodyPr/>
          <a:lstStyle/>
          <a:p>
            <a:pPr marL="0" indent="0">
              <a:buNone/>
            </a:pPr>
            <a:r>
              <a:rPr lang="fi-FI" sz="1800"/>
              <a:t>Työpajoissa määriteltiin ikäihmisten kanssa, millainen oppaan välittämä tunnelma olisi hyvä olla. Tyyliä pyritään välittämään sekä visuaalisilla ratkaisuilla, että tekstin sävyssä.</a:t>
            </a:r>
          </a:p>
          <a:p>
            <a:pPr marL="0" indent="0">
              <a:buNone/>
            </a:pPr>
            <a:endParaRPr lang="fi-FI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54BC-641B-7E8B-A112-F4B1D654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11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167-AFAB-D88A-941E-0B923091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Millainen oppaan tunnelma ja tyyli 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EB824-7155-7376-B211-FEA6F1FB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2296F-9257-E03C-C8D2-96E2BCDE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15</a:t>
            </a:fld>
            <a:endParaRPr lang="fi-FI"/>
          </a:p>
        </p:txBody>
      </p:sp>
      <p:sp>
        <p:nvSpPr>
          <p:cNvPr id="8" name="Pyöristetty suorakulmio 11">
            <a:extLst>
              <a:ext uri="{FF2B5EF4-FFF2-40B4-BE49-F238E27FC236}">
                <a16:creationId xmlns:a16="http://schemas.microsoft.com/office/drawing/2014/main" id="{7BBCC583-FA82-AE2A-76AB-71FBF1AC71C2}"/>
              </a:ext>
            </a:extLst>
          </p:cNvPr>
          <p:cNvSpPr/>
          <p:nvPr/>
        </p:nvSpPr>
        <p:spPr>
          <a:xfrm>
            <a:off x="4463984" y="2260663"/>
            <a:ext cx="3264031" cy="4713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Mihin sijoitumme</a:t>
            </a:r>
          </a:p>
        </p:txBody>
      </p:sp>
      <p:sp>
        <p:nvSpPr>
          <p:cNvPr id="9" name="Kolmio 12">
            <a:extLst>
              <a:ext uri="{FF2B5EF4-FFF2-40B4-BE49-F238E27FC236}">
                <a16:creationId xmlns:a16="http://schemas.microsoft.com/office/drawing/2014/main" id="{6740D856-AA9B-2222-5483-942F0BD8A6B6}"/>
              </a:ext>
            </a:extLst>
          </p:cNvPr>
          <p:cNvSpPr/>
          <p:nvPr/>
        </p:nvSpPr>
        <p:spPr>
          <a:xfrm rot="5400000">
            <a:off x="7376867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" name="Kolmio 13">
            <a:extLst>
              <a:ext uri="{FF2B5EF4-FFF2-40B4-BE49-F238E27FC236}">
                <a16:creationId xmlns:a16="http://schemas.microsoft.com/office/drawing/2014/main" id="{6198FDD7-A1E3-5EAF-D8B2-7786904E10AA}"/>
              </a:ext>
            </a:extLst>
          </p:cNvPr>
          <p:cNvSpPr/>
          <p:nvPr/>
        </p:nvSpPr>
        <p:spPr>
          <a:xfrm rot="16200000">
            <a:off x="4596116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" name="Pyöristetty suorakulmio 7">
            <a:extLst>
              <a:ext uri="{FF2B5EF4-FFF2-40B4-BE49-F238E27FC236}">
                <a16:creationId xmlns:a16="http://schemas.microsoft.com/office/drawing/2014/main" id="{EC984A34-2434-2383-79D4-37FF8394DB7B}"/>
              </a:ext>
            </a:extLst>
          </p:cNvPr>
          <p:cNvSpPr/>
          <p:nvPr/>
        </p:nvSpPr>
        <p:spPr>
          <a:xfrm>
            <a:off x="897909" y="3810391"/>
            <a:ext cx="1969101" cy="4713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Ystävällinen</a:t>
            </a:r>
          </a:p>
        </p:txBody>
      </p:sp>
      <p:sp>
        <p:nvSpPr>
          <p:cNvPr id="12" name="Pyöristetty suorakulmio 8">
            <a:extLst>
              <a:ext uri="{FF2B5EF4-FFF2-40B4-BE49-F238E27FC236}">
                <a16:creationId xmlns:a16="http://schemas.microsoft.com/office/drawing/2014/main" id="{F3D34A79-8E88-F372-7DD3-9D2ACF8CF12F}"/>
              </a:ext>
            </a:extLst>
          </p:cNvPr>
          <p:cNvSpPr/>
          <p:nvPr/>
        </p:nvSpPr>
        <p:spPr>
          <a:xfrm>
            <a:off x="9570599" y="3763387"/>
            <a:ext cx="1969101" cy="4713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Auktoriteetti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9313F-FCDB-D814-892F-109D7326B446}"/>
              </a:ext>
            </a:extLst>
          </p:cNvPr>
          <p:cNvCxnSpPr>
            <a:cxnSpLocks/>
          </p:cNvCxnSpPr>
          <p:nvPr/>
        </p:nvCxnSpPr>
        <p:spPr>
          <a:xfrm flipV="1">
            <a:off x="3725481" y="3996212"/>
            <a:ext cx="4741035" cy="16700"/>
          </a:xfrm>
          <a:prstGeom prst="line">
            <a:avLst/>
          </a:prstGeom>
          <a:ln w="22225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Heart 13">
            <a:extLst>
              <a:ext uri="{FF2B5EF4-FFF2-40B4-BE49-F238E27FC236}">
                <a16:creationId xmlns:a16="http://schemas.microsoft.com/office/drawing/2014/main" id="{7562B344-013A-47E1-CD27-42A9A351A14D}"/>
              </a:ext>
            </a:extLst>
          </p:cNvPr>
          <p:cNvSpPr/>
          <p:nvPr/>
        </p:nvSpPr>
        <p:spPr>
          <a:xfrm>
            <a:off x="3954662" y="3539012"/>
            <a:ext cx="1018644" cy="914400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23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167-AFAB-D88A-941E-0B923091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Millainen oppaan tunnelma ja tyyli 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EB824-7155-7376-B211-FEA6F1FB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2296F-9257-E03C-C8D2-96E2BCDE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16</a:t>
            </a:fld>
            <a:endParaRPr lang="fi-FI"/>
          </a:p>
        </p:txBody>
      </p:sp>
      <p:sp>
        <p:nvSpPr>
          <p:cNvPr id="30" name="Pyöristetty suorakulmio 11">
            <a:extLst>
              <a:ext uri="{FF2B5EF4-FFF2-40B4-BE49-F238E27FC236}">
                <a16:creationId xmlns:a16="http://schemas.microsoft.com/office/drawing/2014/main" id="{E9693041-55E2-E69C-6F7D-FE2E8A8E3C98}"/>
              </a:ext>
            </a:extLst>
          </p:cNvPr>
          <p:cNvSpPr/>
          <p:nvPr/>
        </p:nvSpPr>
        <p:spPr>
          <a:xfrm>
            <a:off x="4463984" y="2260663"/>
            <a:ext cx="3264031" cy="4713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Mihin sijoitumme</a:t>
            </a:r>
          </a:p>
        </p:txBody>
      </p:sp>
      <p:sp>
        <p:nvSpPr>
          <p:cNvPr id="31" name="Kolmio 12">
            <a:extLst>
              <a:ext uri="{FF2B5EF4-FFF2-40B4-BE49-F238E27FC236}">
                <a16:creationId xmlns:a16="http://schemas.microsoft.com/office/drawing/2014/main" id="{C4836F67-DD5A-5FE6-B9A5-D2BFA64E20E2}"/>
              </a:ext>
            </a:extLst>
          </p:cNvPr>
          <p:cNvSpPr/>
          <p:nvPr/>
        </p:nvSpPr>
        <p:spPr>
          <a:xfrm rot="5400000">
            <a:off x="7376867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2" name="Kolmio 13">
            <a:extLst>
              <a:ext uri="{FF2B5EF4-FFF2-40B4-BE49-F238E27FC236}">
                <a16:creationId xmlns:a16="http://schemas.microsoft.com/office/drawing/2014/main" id="{180753D4-907B-9408-98E5-1214C4E21265}"/>
              </a:ext>
            </a:extLst>
          </p:cNvPr>
          <p:cNvSpPr/>
          <p:nvPr/>
        </p:nvSpPr>
        <p:spPr>
          <a:xfrm rot="16200000">
            <a:off x="4596116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3" name="Pyöristetty suorakulmio 7">
            <a:extLst>
              <a:ext uri="{FF2B5EF4-FFF2-40B4-BE49-F238E27FC236}">
                <a16:creationId xmlns:a16="http://schemas.microsoft.com/office/drawing/2014/main" id="{361BBDB4-22F6-9D1A-385A-636CF009B003}"/>
              </a:ext>
            </a:extLst>
          </p:cNvPr>
          <p:cNvSpPr/>
          <p:nvPr/>
        </p:nvSpPr>
        <p:spPr>
          <a:xfrm>
            <a:off x="729820" y="3605236"/>
            <a:ext cx="2516016" cy="78195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Moderni, innovatiivinen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0BF568-A73E-2747-486E-6B578BFC3701}"/>
              </a:ext>
            </a:extLst>
          </p:cNvPr>
          <p:cNvCxnSpPr>
            <a:cxnSpLocks/>
          </p:cNvCxnSpPr>
          <p:nvPr/>
        </p:nvCxnSpPr>
        <p:spPr>
          <a:xfrm flipV="1">
            <a:off x="3725481" y="3996212"/>
            <a:ext cx="4741035" cy="16700"/>
          </a:xfrm>
          <a:prstGeom prst="line">
            <a:avLst/>
          </a:prstGeom>
          <a:ln w="22225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Heart 34">
            <a:extLst>
              <a:ext uri="{FF2B5EF4-FFF2-40B4-BE49-F238E27FC236}">
                <a16:creationId xmlns:a16="http://schemas.microsoft.com/office/drawing/2014/main" id="{7F4071D8-1F5B-91B8-1863-791870547788}"/>
              </a:ext>
            </a:extLst>
          </p:cNvPr>
          <p:cNvSpPr/>
          <p:nvPr/>
        </p:nvSpPr>
        <p:spPr>
          <a:xfrm>
            <a:off x="4293992" y="3820912"/>
            <a:ext cx="414489" cy="372072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7">
            <a:extLst>
              <a:ext uri="{FF2B5EF4-FFF2-40B4-BE49-F238E27FC236}">
                <a16:creationId xmlns:a16="http://schemas.microsoft.com/office/drawing/2014/main" id="{EC3D78CA-EE61-F74B-5F8C-1B80CFA9B0B1}"/>
              </a:ext>
            </a:extLst>
          </p:cNvPr>
          <p:cNvSpPr/>
          <p:nvPr/>
        </p:nvSpPr>
        <p:spPr>
          <a:xfrm>
            <a:off x="9212083" y="3605236"/>
            <a:ext cx="2516016" cy="78195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Perinteinen, klassinen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A5CB2091-255D-37F4-54CF-183E03E30C2A}"/>
              </a:ext>
            </a:extLst>
          </p:cNvPr>
          <p:cNvSpPr/>
          <p:nvPr/>
        </p:nvSpPr>
        <p:spPr>
          <a:xfrm>
            <a:off x="4811349" y="3820912"/>
            <a:ext cx="414489" cy="372072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0289A47F-9EBE-2D13-CCA6-3C9CA302D9EF}"/>
              </a:ext>
            </a:extLst>
          </p:cNvPr>
          <p:cNvSpPr/>
          <p:nvPr/>
        </p:nvSpPr>
        <p:spPr>
          <a:xfrm>
            <a:off x="6087938" y="3677404"/>
            <a:ext cx="638956" cy="573568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Heart 38">
            <a:extLst>
              <a:ext uri="{FF2B5EF4-FFF2-40B4-BE49-F238E27FC236}">
                <a16:creationId xmlns:a16="http://schemas.microsoft.com/office/drawing/2014/main" id="{0703E52D-40B5-4620-BD0F-4C95628F2FEC}"/>
              </a:ext>
            </a:extLst>
          </p:cNvPr>
          <p:cNvSpPr/>
          <p:nvPr/>
        </p:nvSpPr>
        <p:spPr>
          <a:xfrm>
            <a:off x="7590644" y="3820912"/>
            <a:ext cx="414489" cy="372072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id="{1BFA9D73-EB5E-6A2D-F773-577040043FB2}"/>
              </a:ext>
            </a:extLst>
          </p:cNvPr>
          <p:cNvSpPr/>
          <p:nvPr/>
        </p:nvSpPr>
        <p:spPr>
          <a:xfrm>
            <a:off x="5388865" y="3820912"/>
            <a:ext cx="414489" cy="372072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Otsikko 2">
            <a:extLst>
              <a:ext uri="{FF2B5EF4-FFF2-40B4-BE49-F238E27FC236}">
                <a16:creationId xmlns:a16="http://schemas.microsoft.com/office/drawing/2014/main" id="{27EFE9C3-9448-6EE7-B726-B3BDF0F3CDD6}"/>
              </a:ext>
            </a:extLst>
          </p:cNvPr>
          <p:cNvSpPr txBox="1">
            <a:spLocks/>
          </p:cNvSpPr>
          <p:nvPr/>
        </p:nvSpPr>
        <p:spPr>
          <a:xfrm>
            <a:off x="4105023" y="4368284"/>
            <a:ext cx="3900110" cy="188657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175BF"/>
                </a:solidFill>
                <a:latin typeface="Helvetica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fi-FI" sz="2000" b="0">
                <a:solidFill>
                  <a:schemeClr val="tx1"/>
                </a:solidFill>
                <a:latin typeface="+mn-lt"/>
              </a:rPr>
              <a:t>“Siinä on paljon asiaa, mutta olisi hyvä miettiä innovatiivisuuden kautta, herättää uteliaisuutta ja kysymyksiä”</a:t>
            </a:r>
            <a:endParaRPr lang="fi-FI" sz="2000" b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916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167-AFAB-D88A-941E-0B923091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Millainen oppaan tunnelma ja tyyli 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EB824-7155-7376-B211-FEA6F1FB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2296F-9257-E03C-C8D2-96E2BCDE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17</a:t>
            </a:fld>
            <a:endParaRPr lang="fi-FI"/>
          </a:p>
        </p:txBody>
      </p:sp>
      <p:sp>
        <p:nvSpPr>
          <p:cNvPr id="7" name="Pyöristetty suorakulmio 11">
            <a:extLst>
              <a:ext uri="{FF2B5EF4-FFF2-40B4-BE49-F238E27FC236}">
                <a16:creationId xmlns:a16="http://schemas.microsoft.com/office/drawing/2014/main" id="{AD0DD109-041A-B489-A7D0-EBC05AE53409}"/>
              </a:ext>
            </a:extLst>
          </p:cNvPr>
          <p:cNvSpPr/>
          <p:nvPr/>
        </p:nvSpPr>
        <p:spPr>
          <a:xfrm>
            <a:off x="4463984" y="2260663"/>
            <a:ext cx="3264031" cy="4713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Mihin sijoitumme</a:t>
            </a:r>
          </a:p>
        </p:txBody>
      </p:sp>
      <p:sp>
        <p:nvSpPr>
          <p:cNvPr id="8" name="Kolmio 12">
            <a:extLst>
              <a:ext uri="{FF2B5EF4-FFF2-40B4-BE49-F238E27FC236}">
                <a16:creationId xmlns:a16="http://schemas.microsoft.com/office/drawing/2014/main" id="{862EBC91-2F4C-E726-2D02-214BA27608E6}"/>
              </a:ext>
            </a:extLst>
          </p:cNvPr>
          <p:cNvSpPr/>
          <p:nvPr/>
        </p:nvSpPr>
        <p:spPr>
          <a:xfrm rot="5400000">
            <a:off x="7376867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" name="Kolmio 13">
            <a:extLst>
              <a:ext uri="{FF2B5EF4-FFF2-40B4-BE49-F238E27FC236}">
                <a16:creationId xmlns:a16="http://schemas.microsoft.com/office/drawing/2014/main" id="{42CB65B9-3D40-3172-8CC0-85E97F4482AB}"/>
              </a:ext>
            </a:extLst>
          </p:cNvPr>
          <p:cNvSpPr/>
          <p:nvPr/>
        </p:nvSpPr>
        <p:spPr>
          <a:xfrm rot="16200000">
            <a:off x="4596116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" name="Pyöristetty suorakulmio 7">
            <a:extLst>
              <a:ext uri="{FF2B5EF4-FFF2-40B4-BE49-F238E27FC236}">
                <a16:creationId xmlns:a16="http://schemas.microsoft.com/office/drawing/2014/main" id="{F25F496E-B3FF-AF90-DAF7-157F02CDDD57}"/>
              </a:ext>
            </a:extLst>
          </p:cNvPr>
          <p:cNvSpPr/>
          <p:nvPr/>
        </p:nvSpPr>
        <p:spPr>
          <a:xfrm>
            <a:off x="897909" y="3780325"/>
            <a:ext cx="1969101" cy="4713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Leikkisä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yöristetty suorakulmio 8">
            <a:extLst>
              <a:ext uri="{FF2B5EF4-FFF2-40B4-BE49-F238E27FC236}">
                <a16:creationId xmlns:a16="http://schemas.microsoft.com/office/drawing/2014/main" id="{964AE1AC-1E23-B338-C05C-F466745DCE8A}"/>
              </a:ext>
            </a:extLst>
          </p:cNvPr>
          <p:cNvSpPr/>
          <p:nvPr/>
        </p:nvSpPr>
        <p:spPr>
          <a:xfrm>
            <a:off x="9570599" y="3733321"/>
            <a:ext cx="1969101" cy="4713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Vakava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D0E5B4-79D6-8DA9-9157-9E95E56B4EBE}"/>
              </a:ext>
            </a:extLst>
          </p:cNvPr>
          <p:cNvCxnSpPr>
            <a:cxnSpLocks/>
          </p:cNvCxnSpPr>
          <p:nvPr/>
        </p:nvCxnSpPr>
        <p:spPr>
          <a:xfrm flipV="1">
            <a:off x="3725481" y="3996212"/>
            <a:ext cx="4741035" cy="16700"/>
          </a:xfrm>
          <a:prstGeom prst="line">
            <a:avLst/>
          </a:prstGeom>
          <a:ln w="22225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Heart 12">
            <a:extLst>
              <a:ext uri="{FF2B5EF4-FFF2-40B4-BE49-F238E27FC236}">
                <a16:creationId xmlns:a16="http://schemas.microsoft.com/office/drawing/2014/main" id="{07A3592D-4035-CED3-F02A-6E0BE2DA2F45}"/>
              </a:ext>
            </a:extLst>
          </p:cNvPr>
          <p:cNvSpPr/>
          <p:nvPr/>
        </p:nvSpPr>
        <p:spPr>
          <a:xfrm>
            <a:off x="4505055" y="3748389"/>
            <a:ext cx="589359" cy="529046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7080A2E6-B8D1-D066-F0B0-780F0FEB2BF8}"/>
              </a:ext>
            </a:extLst>
          </p:cNvPr>
          <p:cNvSpPr/>
          <p:nvPr/>
        </p:nvSpPr>
        <p:spPr>
          <a:xfrm>
            <a:off x="5896426" y="3748389"/>
            <a:ext cx="589359" cy="529046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tsikko 2">
            <a:extLst>
              <a:ext uri="{FF2B5EF4-FFF2-40B4-BE49-F238E27FC236}">
                <a16:creationId xmlns:a16="http://schemas.microsoft.com/office/drawing/2014/main" id="{B712E789-FC63-3114-21F9-D4A2B69DB1C2}"/>
              </a:ext>
            </a:extLst>
          </p:cNvPr>
          <p:cNvSpPr txBox="1">
            <a:spLocks/>
          </p:cNvSpPr>
          <p:nvPr/>
        </p:nvSpPr>
        <p:spPr>
          <a:xfrm>
            <a:off x="3580217" y="4495171"/>
            <a:ext cx="2250499" cy="7819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175BF"/>
                </a:solidFill>
                <a:latin typeface="Helvetica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fi-FI" sz="1600" b="0">
                <a:solidFill>
                  <a:schemeClr val="tx1"/>
                </a:solidFill>
                <a:latin typeface="+mn-lt"/>
              </a:rPr>
              <a:t>“Sananlaskuja asumisesta”</a:t>
            </a:r>
            <a:endParaRPr lang="fi-FI" sz="1600" b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EE2DA682-FBD3-CFAE-0351-B50B60777779}"/>
              </a:ext>
            </a:extLst>
          </p:cNvPr>
          <p:cNvSpPr txBox="1">
            <a:spLocks/>
          </p:cNvSpPr>
          <p:nvPr/>
        </p:nvSpPr>
        <p:spPr>
          <a:xfrm>
            <a:off x="4594381" y="5141327"/>
            <a:ext cx="2289650" cy="12923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175BF"/>
                </a:solidFill>
                <a:latin typeface="Helvetica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fi-FI" sz="1600" b="0">
                <a:solidFill>
                  <a:schemeClr val="tx1"/>
                </a:solidFill>
                <a:latin typeface="+mn-lt"/>
              </a:rPr>
              <a:t>“Asiallista ja selkeää, mutta kevennystä ja huumoria”</a:t>
            </a:r>
            <a:endParaRPr lang="fi-FI" sz="1600" b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Otsikko 2">
            <a:extLst>
              <a:ext uri="{FF2B5EF4-FFF2-40B4-BE49-F238E27FC236}">
                <a16:creationId xmlns:a16="http://schemas.microsoft.com/office/drawing/2014/main" id="{9BD0293F-5F4A-C580-E521-AE90987CC610}"/>
              </a:ext>
            </a:extLst>
          </p:cNvPr>
          <p:cNvSpPr txBox="1">
            <a:spLocks/>
          </p:cNvSpPr>
          <p:nvPr/>
        </p:nvSpPr>
        <p:spPr>
          <a:xfrm>
            <a:off x="5664514" y="4277435"/>
            <a:ext cx="2289650" cy="12923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175BF"/>
                </a:solidFill>
                <a:latin typeface="Helvetica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fi-FI" sz="1600" b="0">
                <a:solidFill>
                  <a:schemeClr val="tx1"/>
                </a:solidFill>
                <a:latin typeface="+mn-lt"/>
              </a:rPr>
              <a:t>“Voisi olla joku vanhanaikainen sarjakuva”</a:t>
            </a:r>
            <a:endParaRPr lang="fi-FI" sz="1600" b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243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167-AFAB-D88A-941E-0B923091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Millainen oppaan tunnelma ja tyyli 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EB824-7155-7376-B211-FEA6F1FB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2296F-9257-E03C-C8D2-96E2BCDE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18</a:t>
            </a:fld>
            <a:endParaRPr lang="fi-FI"/>
          </a:p>
        </p:txBody>
      </p:sp>
      <p:sp>
        <p:nvSpPr>
          <p:cNvPr id="20" name="Pyöristetty suorakulmio 11">
            <a:extLst>
              <a:ext uri="{FF2B5EF4-FFF2-40B4-BE49-F238E27FC236}">
                <a16:creationId xmlns:a16="http://schemas.microsoft.com/office/drawing/2014/main" id="{C4B5C4AC-37E1-345A-DA4D-A6506626A339}"/>
              </a:ext>
            </a:extLst>
          </p:cNvPr>
          <p:cNvSpPr/>
          <p:nvPr/>
        </p:nvSpPr>
        <p:spPr>
          <a:xfrm>
            <a:off x="4463984" y="2260663"/>
            <a:ext cx="3264031" cy="4713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Mihin sijoitumme</a:t>
            </a:r>
          </a:p>
        </p:txBody>
      </p:sp>
      <p:sp>
        <p:nvSpPr>
          <p:cNvPr id="21" name="Kolmio 12">
            <a:extLst>
              <a:ext uri="{FF2B5EF4-FFF2-40B4-BE49-F238E27FC236}">
                <a16:creationId xmlns:a16="http://schemas.microsoft.com/office/drawing/2014/main" id="{CA05B392-B09B-7923-7511-011F06C36B02}"/>
              </a:ext>
            </a:extLst>
          </p:cNvPr>
          <p:cNvSpPr/>
          <p:nvPr/>
        </p:nvSpPr>
        <p:spPr>
          <a:xfrm rot="5400000">
            <a:off x="7376867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2" name="Kolmio 13">
            <a:extLst>
              <a:ext uri="{FF2B5EF4-FFF2-40B4-BE49-F238E27FC236}">
                <a16:creationId xmlns:a16="http://schemas.microsoft.com/office/drawing/2014/main" id="{4AAFF270-606F-D2DC-D888-B4A8C0501660}"/>
              </a:ext>
            </a:extLst>
          </p:cNvPr>
          <p:cNvSpPr/>
          <p:nvPr/>
        </p:nvSpPr>
        <p:spPr>
          <a:xfrm rot="16200000">
            <a:off x="4596116" y="2402065"/>
            <a:ext cx="218702" cy="1885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3" name="Pyöristetty suorakulmio 7">
            <a:extLst>
              <a:ext uri="{FF2B5EF4-FFF2-40B4-BE49-F238E27FC236}">
                <a16:creationId xmlns:a16="http://schemas.microsoft.com/office/drawing/2014/main" id="{AE5928B7-0047-7EE1-F4F0-541D3F6BE9FD}"/>
              </a:ext>
            </a:extLst>
          </p:cNvPr>
          <p:cNvSpPr/>
          <p:nvPr/>
        </p:nvSpPr>
        <p:spPr>
          <a:xfrm>
            <a:off x="897909" y="3784490"/>
            <a:ext cx="1969101" cy="4713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Värikäs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Pyöristetty suorakulmio 8">
            <a:extLst>
              <a:ext uri="{FF2B5EF4-FFF2-40B4-BE49-F238E27FC236}">
                <a16:creationId xmlns:a16="http://schemas.microsoft.com/office/drawing/2014/main" id="{522FCDBB-3EDD-6C07-E444-AA8A922E1F6E}"/>
              </a:ext>
            </a:extLst>
          </p:cNvPr>
          <p:cNvSpPr/>
          <p:nvPr/>
        </p:nvSpPr>
        <p:spPr>
          <a:xfrm>
            <a:off x="9570599" y="3737486"/>
            <a:ext cx="1969101" cy="4713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b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Neutraali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B24F0E-3AC9-B142-7A5F-8E5701BE8332}"/>
              </a:ext>
            </a:extLst>
          </p:cNvPr>
          <p:cNvCxnSpPr>
            <a:cxnSpLocks/>
          </p:cNvCxnSpPr>
          <p:nvPr/>
        </p:nvCxnSpPr>
        <p:spPr>
          <a:xfrm flipV="1">
            <a:off x="3725481" y="3996212"/>
            <a:ext cx="4741035" cy="16700"/>
          </a:xfrm>
          <a:prstGeom prst="line">
            <a:avLst/>
          </a:prstGeom>
          <a:ln w="22225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eart 25">
            <a:extLst>
              <a:ext uri="{FF2B5EF4-FFF2-40B4-BE49-F238E27FC236}">
                <a16:creationId xmlns:a16="http://schemas.microsoft.com/office/drawing/2014/main" id="{FEC3C528-8EB8-B26A-6716-8704E9EFC48F}"/>
              </a:ext>
            </a:extLst>
          </p:cNvPr>
          <p:cNvSpPr/>
          <p:nvPr/>
        </p:nvSpPr>
        <p:spPr>
          <a:xfrm>
            <a:off x="4530082" y="3834981"/>
            <a:ext cx="396431" cy="355862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8B97830D-5BDA-5626-DBE1-FCBDA3BA709E}"/>
              </a:ext>
            </a:extLst>
          </p:cNvPr>
          <p:cNvSpPr/>
          <p:nvPr/>
        </p:nvSpPr>
        <p:spPr>
          <a:xfrm>
            <a:off x="5284629" y="3748389"/>
            <a:ext cx="589359" cy="529046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61003FDB-FE9D-5421-A7D0-A571B0A091A6}"/>
              </a:ext>
            </a:extLst>
          </p:cNvPr>
          <p:cNvSpPr/>
          <p:nvPr/>
        </p:nvSpPr>
        <p:spPr>
          <a:xfrm>
            <a:off x="6226534" y="3834981"/>
            <a:ext cx="396431" cy="355862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Otsikko 2">
            <a:extLst>
              <a:ext uri="{FF2B5EF4-FFF2-40B4-BE49-F238E27FC236}">
                <a16:creationId xmlns:a16="http://schemas.microsoft.com/office/drawing/2014/main" id="{F1FFC151-DAC6-5C2C-273B-808DE175FBE2}"/>
              </a:ext>
            </a:extLst>
          </p:cNvPr>
          <p:cNvSpPr txBox="1">
            <a:spLocks/>
          </p:cNvSpPr>
          <p:nvPr/>
        </p:nvSpPr>
        <p:spPr>
          <a:xfrm>
            <a:off x="3971093" y="4174143"/>
            <a:ext cx="3088123" cy="18014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175BF"/>
                </a:solidFill>
                <a:latin typeface="Helvetica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fi-FI" sz="2000" b="0">
                <a:solidFill>
                  <a:schemeClr val="tx1"/>
                </a:solidFill>
                <a:latin typeface="+mn-lt"/>
              </a:rPr>
              <a:t>“Saa olla värikäs, mutta pitää olla tyylikäs, eri väreillä erottuu eri asiat”</a:t>
            </a:r>
            <a:endParaRPr lang="fi-FI" sz="2000" b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878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FC8-CC7D-CA71-FDB8-1BD5D77F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>
                <a:solidFill>
                  <a:schemeClr val="bg2"/>
                </a:solidFill>
              </a:rPr>
              <a:t>Oppaan suunnittelu:</a:t>
            </a:r>
            <a:br>
              <a:rPr lang="fi-FI" sz="4000">
                <a:solidFill>
                  <a:schemeClr val="tx1"/>
                </a:solidFill>
              </a:rPr>
            </a:br>
            <a:r>
              <a:rPr lang="fi-FI" sz="4000"/>
              <a:t>formaatti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2413-8798-7183-B215-574D6A45E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219" y="3797237"/>
            <a:ext cx="7352494" cy="2160000"/>
          </a:xfrm>
        </p:spPr>
        <p:txBody>
          <a:bodyPr/>
          <a:lstStyle/>
          <a:p>
            <a:pPr rtl="0" fontAlgn="base"/>
            <a:r>
              <a:rPr lang="fi-FI" sz="1800" i="0" u="none" strike="noStrike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Oppaasta toteutetaan sekä printti- että nettiversio.</a:t>
            </a:r>
            <a:r>
              <a:rPr lang="en-US" sz="1800" i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​</a:t>
            </a:r>
            <a:r>
              <a:rPr lang="en-US" sz="110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i-FI" sz="1800" i="0" u="none" strike="noStrike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Fyysinen printtiversio on keihäänkärki, jota tarvitsevat sekä asiakas että ammattilainen.</a:t>
            </a:r>
            <a:r>
              <a:rPr lang="en-US" sz="1800" i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​</a:t>
            </a:r>
            <a:endParaRPr lang="en-US" sz="1100" i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54BC-641B-7E8B-A112-F4B1D654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11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29CF75-AF83-1F6D-F9F3-E4BDA5A0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782" y="545966"/>
            <a:ext cx="5495985" cy="2160000"/>
          </a:xfrm>
        </p:spPr>
        <p:txBody>
          <a:bodyPr anchor="b">
            <a:normAutofit/>
          </a:bodyPr>
          <a:lstStyle/>
          <a:p>
            <a:pPr algn="l"/>
            <a:r>
              <a:rPr lang="fi-FI"/>
              <a:t>Sisältö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44CBAB-77E1-A6D5-3CAB-489149B36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5782" y="2944271"/>
            <a:ext cx="5495985" cy="2160000"/>
          </a:xfrm>
        </p:spPr>
        <p:txBody>
          <a:bodyPr anchor="t"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fi-FI" sz="2000"/>
              <a:t>J</a:t>
            </a:r>
            <a:r>
              <a:rPr lang="fi-FI" sz="2200"/>
              <a:t>ohdanto</a:t>
            </a:r>
            <a:br>
              <a:rPr lang="fi-FI" sz="2200"/>
            </a:br>
            <a:r>
              <a:rPr lang="fi-FI" sz="2200"/>
              <a:t>Oppaan suunnittelu</a:t>
            </a:r>
            <a:br>
              <a:rPr lang="fi-FI" sz="2200"/>
            </a:br>
            <a:r>
              <a:rPr lang="fi-FI" sz="2200"/>
              <a:t>Oppaan arviointi</a:t>
            </a:r>
            <a:br>
              <a:rPr lang="fi-FI" sz="2200"/>
            </a:br>
            <a:r>
              <a:rPr lang="fi-FI" sz="2200"/>
              <a:t>Työn tulokset</a:t>
            </a:r>
            <a:br>
              <a:rPr lang="fi-FI" sz="2200"/>
            </a:br>
            <a:r>
              <a:rPr lang="fi-FI" sz="2200"/>
              <a:t>Ideat ja huomiot jatkokehitykseen</a:t>
            </a:r>
            <a:endParaRPr lang="fi-FI" sz="2200">
              <a:cs typeface="Arial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9CFDD53-7579-A914-E655-E32DACEF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16AB2-D3A6-775C-AA16-96C9661F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26548-A701-4132-A0A2-A9B09A70FF4B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15E3F7-D0CA-38CD-448A-A7CD897FE1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87" y="995796"/>
            <a:ext cx="4838756" cy="48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723BF-830F-03BF-0D8B-8784F4C4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C0D78-47A3-4A4A-ED1A-F8252F6B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20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03D42-9C56-CCCA-79CF-621959907658}"/>
              </a:ext>
            </a:extLst>
          </p:cNvPr>
          <p:cNvSpPr/>
          <p:nvPr/>
        </p:nvSpPr>
        <p:spPr>
          <a:xfrm>
            <a:off x="522192" y="2769099"/>
            <a:ext cx="3255720" cy="289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sz="2200" b="1">
                <a:solidFill>
                  <a:schemeClr val="tx2"/>
                </a:solidFill>
              </a:rPr>
              <a:t>Printtiopas</a:t>
            </a:r>
            <a:endParaRPr lang="fi-FI" sz="220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Postitse jaettava ilmainen painotuote alueen ikäihmisille.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Jaetaan ilmaiseksi kotiin (+ tieto siitä, mistä löytyy ajantasainen versio)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Printtiversiossa näkyy selvästi milloin se on tehty, jotta ajantasaisuus välittyy. Mahdollisuus tilata ajantasainen versio kotiin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3C450-E453-F999-1F6D-B0BEA527CE62}"/>
              </a:ext>
            </a:extLst>
          </p:cNvPr>
          <p:cNvSpPr/>
          <p:nvPr/>
        </p:nvSpPr>
        <p:spPr>
          <a:xfrm>
            <a:off x="8436773" y="2770724"/>
            <a:ext cx="3728706" cy="289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sz="2200" b="1">
                <a:solidFill>
                  <a:schemeClr val="tx2"/>
                </a:solidFill>
              </a:rPr>
              <a:t>Muuta</a:t>
            </a:r>
            <a:endParaRPr lang="fi-FI" sz="220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Ideana myös äänikirja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Selkeä sisällysluettelo (digissä linkeillä)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Selkokieltä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Iso fontti ja selkeät, tummat otsikot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Paljon väriä ja kuvia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CE63C-896F-0729-88C8-15BF6968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398" y="1322900"/>
            <a:ext cx="1062294" cy="12393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1A1DED-2D4B-4EC8-2989-3CABE4EA9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085" y="1645091"/>
            <a:ext cx="1220367" cy="10354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9BB775-F3AB-9FB4-FEE1-B25870958F8E}"/>
              </a:ext>
            </a:extLst>
          </p:cNvPr>
          <p:cNvSpPr/>
          <p:nvPr/>
        </p:nvSpPr>
        <p:spPr>
          <a:xfrm>
            <a:off x="4472850" y="2769099"/>
            <a:ext cx="3430070" cy="289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108000" bIns="45720" rtlCol="0" anchor="t"/>
          <a:lstStyle/>
          <a:p>
            <a:pPr>
              <a:spcAft>
                <a:spcPts val="600"/>
              </a:spcAft>
            </a:pPr>
            <a:r>
              <a:rPr lang="fi-FI" sz="2200" b="1">
                <a:solidFill>
                  <a:schemeClr val="tx2"/>
                </a:solidFill>
              </a:rPr>
              <a:t>Digiopas</a:t>
            </a:r>
            <a:endParaRPr lang="fi-FI" sz="220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Sijoitetaan ikäkeskuksen neuvonnan alle, osioon hyödyllisiä linkkejä (</a:t>
            </a:r>
            <a:r>
              <a:rPr lang="fi-FI" sz="1400" err="1">
                <a:solidFill>
                  <a:schemeClr val="tx2"/>
                </a:solidFill>
              </a:rPr>
              <a:t>pshyvinvointialue.fi</a:t>
            </a:r>
            <a:r>
              <a:rPr lang="fi-FI" sz="1400">
                <a:solidFill>
                  <a:schemeClr val="tx2"/>
                </a:solidFill>
              </a:rPr>
              <a:t>/</a:t>
            </a:r>
            <a:r>
              <a:rPr lang="fi-FI" sz="1400" err="1">
                <a:solidFill>
                  <a:schemeClr val="tx2"/>
                </a:solidFill>
              </a:rPr>
              <a:t>ikakeskus</a:t>
            </a:r>
            <a:r>
              <a:rPr lang="fi-FI" sz="140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Toteutetaan </a:t>
            </a:r>
            <a:r>
              <a:rPr lang="fi-FI" sz="1400" err="1">
                <a:solidFill>
                  <a:schemeClr val="tx2"/>
                </a:solidFill>
              </a:rPr>
              <a:t>printtiopaan</a:t>
            </a:r>
            <a:r>
              <a:rPr lang="fi-FI" sz="1400">
                <a:solidFill>
                  <a:schemeClr val="tx2"/>
                </a:solidFill>
              </a:rPr>
              <a:t> mukaan. Netistä löytyvästä tulostettavassa versiossa huomioitava myös mahdollisuus tulostaa yksittäisiä osioita.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2"/>
                </a:solidFill>
              </a:rPr>
              <a:t>Digioppaassa voi olla enemmän linkkejä kuin printtiversiossa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5ED2DB-460A-3BEB-D0EF-DD679EE775E9}"/>
              </a:ext>
            </a:extLst>
          </p:cNvPr>
          <p:cNvGrpSpPr/>
          <p:nvPr/>
        </p:nvGrpSpPr>
        <p:grpSpPr>
          <a:xfrm>
            <a:off x="6130650" y="1645091"/>
            <a:ext cx="1089718" cy="1335022"/>
            <a:chOff x="409844" y="3086916"/>
            <a:chExt cx="851523" cy="10432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8F5A52-BCEA-B38C-AF7C-B2AFEE33B147}"/>
                </a:ext>
              </a:extLst>
            </p:cNvPr>
            <p:cNvSpPr/>
            <p:nvPr/>
          </p:nvSpPr>
          <p:spPr>
            <a:xfrm>
              <a:off x="409844" y="3086916"/>
              <a:ext cx="851523" cy="104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3CE63B5-55FB-52F1-D191-33E00B79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7622" y="3107693"/>
              <a:ext cx="640862" cy="915517"/>
            </a:xfrm>
            <a:prstGeom prst="rect">
              <a:avLst/>
            </a:prstGeom>
          </p:spPr>
        </p:pic>
      </p:grpSp>
      <p:pic>
        <p:nvPicPr>
          <p:cNvPr id="15" name="Graphic 14" descr="Warning with solid fill">
            <a:extLst>
              <a:ext uri="{FF2B5EF4-FFF2-40B4-BE49-F238E27FC236}">
                <a16:creationId xmlns:a16="http://schemas.microsoft.com/office/drawing/2014/main" id="{6B5A522A-4CBA-849C-FA39-61D10EA00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192" y="5862376"/>
            <a:ext cx="613978" cy="6139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3FF062-2732-8638-0A8F-B3B5BEAD06E3}"/>
              </a:ext>
            </a:extLst>
          </p:cNvPr>
          <p:cNvSpPr txBox="1"/>
          <p:nvPr/>
        </p:nvSpPr>
        <p:spPr>
          <a:xfrm>
            <a:off x="1264423" y="5830023"/>
            <a:ext cx="6410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cs typeface="Calibri" panose="020F0502020204030204" pitchFamily="34" charset="0"/>
              </a:rPr>
              <a:t>Molemmat lopputuotokset, sekä printti- että digiopas tulee päivittää erikseen ja säännöllisesti.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304E1-2097-2629-7993-54635683E0F0}"/>
              </a:ext>
            </a:extLst>
          </p:cNvPr>
          <p:cNvSpPr txBox="1"/>
          <p:nvPr/>
        </p:nvSpPr>
        <p:spPr>
          <a:xfrm>
            <a:off x="6871056" y="584236"/>
            <a:ext cx="3430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fi-FI" sz="1400">
                <a:solidFill>
                  <a:schemeClr val="tx2"/>
                </a:solidFill>
              </a:rPr>
              <a:t>Digioppaan käyttötapauksena useimmiten ikäihmisillä tietokone ja tabletti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2E2490-AC5D-46E8-295F-2267FD4424D9}"/>
              </a:ext>
            </a:extLst>
          </p:cNvPr>
          <p:cNvCxnSpPr>
            <a:cxnSpLocks/>
          </p:cNvCxnSpPr>
          <p:nvPr/>
        </p:nvCxnSpPr>
        <p:spPr>
          <a:xfrm flipH="1">
            <a:off x="6130649" y="792311"/>
            <a:ext cx="549535" cy="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phic 19" descr="Laptop outline">
            <a:extLst>
              <a:ext uri="{FF2B5EF4-FFF2-40B4-BE49-F238E27FC236}">
                <a16:creationId xmlns:a16="http://schemas.microsoft.com/office/drawing/2014/main" id="{4AF5CA27-966B-CBB2-C6A8-4E1A8A474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1055" y="938586"/>
            <a:ext cx="1759086" cy="17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FC8-CC7D-CA71-FDB8-1BD5D77F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>
                <a:solidFill>
                  <a:schemeClr val="bg2"/>
                </a:solidFill>
              </a:rPr>
              <a:t>Oppaan suunnittelu:</a:t>
            </a:r>
            <a:br>
              <a:rPr lang="fi-FI" sz="4000">
                <a:solidFill>
                  <a:schemeClr val="tx1"/>
                </a:solidFill>
              </a:rPr>
            </a:br>
            <a:r>
              <a:rPr lang="fi-FI" sz="4000"/>
              <a:t>markkinointi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2413-8798-7183-B215-574D6A45E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219" y="3797237"/>
            <a:ext cx="7352494" cy="2160000"/>
          </a:xfrm>
        </p:spPr>
        <p:txBody>
          <a:bodyPr/>
          <a:lstStyle/>
          <a:p>
            <a:pPr rtl="0" fontAlgn="base"/>
            <a:r>
              <a:rPr lang="fi-FI" sz="1800" i="0" u="none" strike="noStrike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Oppaasta toteutetaan sekä printti- että nettiversio.</a:t>
            </a:r>
            <a:r>
              <a:rPr lang="en-US" sz="1800" i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​</a:t>
            </a:r>
            <a:r>
              <a:rPr lang="en-US" sz="110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i-FI" sz="1800" i="0" u="none" strike="noStrike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Fyysinen printtiversio on keihäänkärki, jota tarvitsevat sekä asiakas että ammattilainen.</a:t>
            </a:r>
            <a:r>
              <a:rPr lang="en-US" sz="1800" i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​</a:t>
            </a:r>
            <a:endParaRPr lang="en-US" sz="1100" i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54BC-641B-7E8B-A112-F4B1D654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72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3235-0B86-3D16-84C5-FDA5BA76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Oppaan markkinointi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C5D06-D09E-1AD7-362A-66510D14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962B-7CB6-D126-4F9B-1E69E0FE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22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0C910-E64B-253F-960E-1FC4DD078CFF}"/>
              </a:ext>
            </a:extLst>
          </p:cNvPr>
          <p:cNvSpPr/>
          <p:nvPr/>
        </p:nvSpPr>
        <p:spPr>
          <a:xfrm>
            <a:off x="535611" y="4247063"/>
            <a:ext cx="3040018" cy="4418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324000" bIns="45720" rtlCol="0" anchor="t"/>
          <a:lstStyle/>
          <a:p>
            <a:pPr algn="ctr">
              <a:spcAft>
                <a:spcPts val="1200"/>
              </a:spcAft>
            </a:pPr>
            <a:r>
              <a:rPr lang="fi-FI" sz="2400" b="1">
                <a:solidFill>
                  <a:schemeClr val="tx2"/>
                </a:solidFill>
                <a:cs typeface="Helvetica"/>
              </a:rPr>
              <a:t>Kenelle?</a:t>
            </a:r>
            <a:endParaRPr lang="fi-FI" sz="2000" b="1">
              <a:solidFill>
                <a:schemeClr val="tx2"/>
              </a:solidFill>
            </a:endParaRPr>
          </a:p>
          <a:p>
            <a:pPr marL="342900" indent="-34290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 b="1">
                <a:solidFill>
                  <a:schemeClr val="tx2"/>
                </a:solidFill>
              </a:rPr>
              <a:t>Ikääntyneet (+65v.) </a:t>
            </a:r>
            <a:endParaRPr lang="fi-FI" sz="1500" b="1">
              <a:solidFill>
                <a:schemeClr val="tx2"/>
              </a:solidFill>
              <a:cs typeface="Calibri"/>
            </a:endParaRPr>
          </a:p>
          <a:p>
            <a:pPr marL="342900" indent="-34290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2"/>
                </a:solidFill>
              </a:rPr>
              <a:t>Omaiset</a:t>
            </a:r>
            <a:endParaRPr lang="fi-FI" sz="1500">
              <a:solidFill>
                <a:schemeClr val="tx2"/>
              </a:solidFill>
              <a:cs typeface="Calibri"/>
            </a:endParaRPr>
          </a:p>
          <a:p>
            <a:pPr marL="342900" indent="-34290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2"/>
                </a:solidFill>
              </a:rPr>
              <a:t>Kuntalaiset</a:t>
            </a:r>
            <a:endParaRPr lang="fi-FI" sz="1500">
              <a:solidFill>
                <a:schemeClr val="tx2"/>
              </a:solidFill>
              <a:cs typeface="Calibri"/>
            </a:endParaRPr>
          </a:p>
          <a:p>
            <a:pPr marL="342900" indent="-34290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2"/>
                </a:solidFill>
              </a:rPr>
              <a:t>Työntekijät</a:t>
            </a:r>
            <a:endParaRPr lang="fi-FI" sz="1500">
              <a:solidFill>
                <a:schemeClr val="tx2"/>
              </a:solidFill>
              <a:cs typeface="Calibri"/>
            </a:endParaRPr>
          </a:p>
          <a:p>
            <a:pPr marL="342900" indent="-34290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solidFill>
                  <a:schemeClr val="tx2"/>
                </a:solidFill>
              </a:rPr>
              <a:t>Järjestöt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F0F6D7-34A2-7FCE-C3C9-CE6486AA4FF5}"/>
              </a:ext>
            </a:extLst>
          </p:cNvPr>
          <p:cNvSpPr txBox="1">
            <a:spLocks/>
          </p:cNvSpPr>
          <p:nvPr/>
        </p:nvSpPr>
        <p:spPr>
          <a:xfrm>
            <a:off x="4296711" y="1703255"/>
            <a:ext cx="4002162" cy="515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fi-FI" sz="2400" b="1">
                <a:latin typeface="+mn-lt"/>
                <a:cs typeface="Calibri Light"/>
              </a:rPr>
              <a:t>Missä?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65–70-v. postijakeluna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Sähköiset kanavat: </a:t>
            </a:r>
            <a:r>
              <a:rPr lang="fi-FI" sz="1600">
                <a:latin typeface="+mn-lt"/>
              </a:rPr>
              <a:t>eläkeläiskerhojen kotisivuilla ja osaksi Siilinjärvi-sovelluksen hyödyllisiä linkkejä</a:t>
            </a:r>
            <a:endParaRPr lang="fi-FI" sz="1600">
              <a:latin typeface="+mn-lt"/>
              <a:cs typeface="Calibri Ligh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Alue-tv:n uutisissa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Paikallislehdet ja -radiot: </a:t>
            </a:r>
            <a:r>
              <a:rPr lang="fi-FI" sz="1600">
                <a:latin typeface="+mn-lt"/>
              </a:rPr>
              <a:t>Savon aallot, Uutis-Jousi Siilinjärvellä, Alue-TV:n uutiset</a:t>
            </a:r>
            <a:endParaRPr lang="fi-FI" sz="1600">
              <a:latin typeface="+mn-lt"/>
              <a:cs typeface="Calibri Ligh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Tapahtumat: </a:t>
            </a:r>
            <a:r>
              <a:rPr lang="fi-FI" sz="1600">
                <a:latin typeface="+mn-lt"/>
              </a:rPr>
              <a:t>Rakenna ja Asu -messut, ikäihmisten omat tapahtumat</a:t>
            </a:r>
            <a:endParaRPr lang="fi-FI" sz="1600">
              <a:latin typeface="+mn-lt"/>
              <a:cs typeface="Calibri Ligh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Yhdistykset ja järjestöt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600">
                <a:latin typeface="+mn-lt"/>
                <a:cs typeface="Calibri Light"/>
              </a:rPr>
              <a:t>Julkisiin tiloihin ja näyttöihin: k</a:t>
            </a:r>
            <a:r>
              <a:rPr lang="fi-FI" sz="1600">
                <a:latin typeface="+mn-lt"/>
              </a:rPr>
              <a:t>aupat, kirjastot ja terveyskeskukset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1600">
              <a:latin typeface="+mn-l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DFFFE"/>
              </a:buClr>
            </a:pPr>
            <a:endParaRPr lang="fi-FI" sz="2200">
              <a:latin typeface="+mn-lt"/>
              <a:cs typeface="Calibri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53A8C6-7162-F72E-1AB7-314E4FC9DF82}"/>
              </a:ext>
            </a:extLst>
          </p:cNvPr>
          <p:cNvSpPr txBox="1">
            <a:spLocks/>
          </p:cNvSpPr>
          <p:nvPr/>
        </p:nvSpPr>
        <p:spPr>
          <a:xfrm>
            <a:off x="8490081" y="1707583"/>
            <a:ext cx="3356858" cy="2573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fi-FI" sz="2400" b="1">
                <a:latin typeface="+mn-lt"/>
                <a:cs typeface="Calibri Light"/>
              </a:rPr>
              <a:t>Miten?</a:t>
            </a:r>
          </a:p>
          <a:p>
            <a:pPr marL="270900" indent="-270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Toistuva markkinointi</a:t>
            </a:r>
          </a:p>
          <a:p>
            <a:pPr marL="270900" indent="-270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Esittelyt</a:t>
            </a:r>
          </a:p>
          <a:p>
            <a:pPr marL="270900" indent="-270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Lehti-, tv- ja radiojutut</a:t>
            </a:r>
          </a:p>
          <a:p>
            <a:pPr marL="270900" indent="-270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Presentaatio markkinoinnin tueksi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DD81D6-59B4-4F64-EAAD-02B590329E1A}"/>
              </a:ext>
            </a:extLst>
          </p:cNvPr>
          <p:cNvSpPr txBox="1">
            <a:spLocks/>
          </p:cNvSpPr>
          <p:nvPr/>
        </p:nvSpPr>
        <p:spPr>
          <a:xfrm>
            <a:off x="8433796" y="3647598"/>
            <a:ext cx="3413143" cy="3119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fi-FI" sz="2400" b="1">
                <a:latin typeface="+mn-lt"/>
                <a:cs typeface="Calibri Light"/>
              </a:rPr>
              <a:t>Printtiversion jakelu</a:t>
            </a:r>
          </a:p>
          <a:p>
            <a:pPr marL="270510" indent="-27051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Oppaasta voisi tulostaa haluamansa osiot itselleen netistä</a:t>
            </a:r>
          </a:p>
          <a:p>
            <a:pPr marL="270510" indent="-27051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Kotiinjakeluna ilmainen paperiversio + tieto siitä, mistä saa ajantasaisen version</a:t>
            </a:r>
          </a:p>
          <a:p>
            <a:pPr marL="270510" indent="-27051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Voisi myös olla ”on demand” – tarpeen mukaan tilattavissa </a:t>
            </a:r>
          </a:p>
          <a:p>
            <a:pPr marL="270510" indent="-27051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1500">
                <a:latin typeface="+mn-lt"/>
                <a:cs typeface="Calibri Light"/>
              </a:rPr>
              <a:t>Ikäkeskuksen neuvonnassa voisi olla opas ja sieltä saatavissa</a:t>
            </a:r>
          </a:p>
        </p:txBody>
      </p:sp>
      <p:pic>
        <p:nvPicPr>
          <p:cNvPr id="19" name="Picture 18" descr="A cartoon of 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B1D1375E-343B-2BA6-E346-9DCA752C9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16" y="1620236"/>
            <a:ext cx="2121575" cy="24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813E-5398-DC1D-4B29-A7722082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2606378"/>
            <a:ext cx="10515600" cy="1238319"/>
          </a:xfrm>
        </p:spPr>
        <p:txBody>
          <a:bodyPr/>
          <a:lstStyle/>
          <a:p>
            <a:r>
              <a:rPr lang="fi-FI" sz="44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E259-1340-0467-4638-1575B3A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035" y="4117749"/>
            <a:ext cx="7659692" cy="2160000"/>
          </a:xfrm>
        </p:spPr>
        <p:txBody>
          <a:bodyPr/>
          <a:lstStyle/>
          <a:p>
            <a:pPr marL="0" lvl="1" algn="ctr"/>
            <a:r>
              <a:rPr lang="fi-FI" sz="1800">
                <a:solidFill>
                  <a:schemeClr val="tx1"/>
                </a:solidFill>
              </a:rPr>
              <a:t>Taitettu luonnos oppaasta arviointiin sekä ikäihmisillä että asiakasohjaajilla. Käyttäjien mielipidettä kerättiin verkkokyselyllä sekä </a:t>
            </a:r>
            <a:r>
              <a:rPr lang="fi-FI" sz="1800" err="1">
                <a:solidFill>
                  <a:schemeClr val="tx1"/>
                </a:solidFill>
              </a:rPr>
              <a:t>Teamsissa</a:t>
            </a:r>
            <a:r>
              <a:rPr lang="fi-FI" sz="1800">
                <a:solidFill>
                  <a:schemeClr val="tx1"/>
                </a:solidFill>
              </a:rPr>
              <a:t> järjestettävällä keskustelutilaisuudella. Arvioinnissa testattiin vastaako opas ikäihmisten ja asiakasohjaajien tunnistettuihin tarpeisiin. Arvioinnin jälkeen tarvittavat kriittiset muutokset toteutettiin heti oppaaseen. Tämän lisäksi kerättiin ideoita oppaan jatkokehitystä varten.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1639-5C55-32FE-7B31-BF5B187C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9" name="Picture 8" descr="A picture containing symbol, graphics, design&#10;&#10;Description automatically generated">
            <a:extLst>
              <a:ext uri="{FF2B5EF4-FFF2-40B4-BE49-F238E27FC236}">
                <a16:creationId xmlns:a16="http://schemas.microsoft.com/office/drawing/2014/main" id="{5F6AB6AF-3D34-180D-43EE-018098C2A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565" y="545966"/>
            <a:ext cx="3105649" cy="25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2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78B3-5B6B-2BB5-84D0-6136E37F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B8791-CC5D-F4E9-A88F-268A0D41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7620D-E1B0-5CF9-75FD-5DC891E8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24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B6B8C5-36B2-CC77-20FD-55643D05F362}"/>
              </a:ext>
            </a:extLst>
          </p:cNvPr>
          <p:cNvSpPr txBox="1">
            <a:spLocks/>
          </p:cNvSpPr>
          <p:nvPr/>
        </p:nvSpPr>
        <p:spPr>
          <a:xfrm>
            <a:off x="933449" y="1743569"/>
            <a:ext cx="3487684" cy="5389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1400" b="1">
                <a:solidFill>
                  <a:schemeClr val="tx1"/>
                </a:solidFill>
                <a:latin typeface="+mn-lt"/>
                <a:ea typeface="Calibri Light"/>
                <a:cs typeface="Calibri" panose="020F0502020204030204" pitchFamily="34" charset="0"/>
              </a:rPr>
              <a:t>Taustakysymykset:</a:t>
            </a:r>
          </a:p>
          <a:p>
            <a:pPr>
              <a:spcBef>
                <a:spcPts val="0"/>
              </a:spcBef>
            </a:pPr>
            <a:endParaRPr lang="fi-FI" sz="13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Valitse sinua kuvaava vaihtoehto (voi valita useamman):*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Olen + 65 vuotias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 b="0" i="0">
                <a:effectLst/>
                <a:latin typeface="+mn-lt"/>
                <a:cs typeface="Calibri" panose="020F0502020204030204" pitchFamily="34" charset="0"/>
              </a:rPr>
              <a:t>Olen ikäihmisten asioiden parissa työskentelevä ammattilainen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Olen ikäihmisen läheinen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Muu mikä</a:t>
            </a:r>
          </a:p>
          <a:p>
            <a:pPr>
              <a:spcBef>
                <a:spcPts val="0"/>
              </a:spcBef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Minkä koet olevan oma tietotasosi asumisen asioista ikäihmisen näkökulmasta?*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En tiedä kovinkaan paljon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Tiedän jonkin verran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Tiedän aika paljon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Tiedän paljon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Mitkä asiat kiinnostaa sinua erityisen paljon? Rastita vaihtoehdot</a:t>
            </a:r>
            <a:endParaRPr lang="fi-FI" sz="1200">
              <a:effectLst/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Kodin turvallisuus ja esteettömyys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Saatavilla olevat palvelut kotiin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Erilaiset asumisen vaihtoehdot ikääntyvälle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Oman kodin remontointi ikäystävällisemmäksi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Apuvälineet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Taloudellinen tuki korjaustöihin ja asumiskustannuksiin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Muiden kokemukset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Muu, mikä?</a:t>
            </a:r>
          </a:p>
          <a:p>
            <a:pPr>
              <a:spcBef>
                <a:spcPts val="0"/>
              </a:spcBef>
            </a:pPr>
            <a:endParaRPr lang="fi-FI" sz="1300">
              <a:latin typeface="+mn-lt"/>
              <a:ea typeface="Calibri Light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555AB5-1B60-836F-9CAD-7C3AE4682EF0}"/>
              </a:ext>
            </a:extLst>
          </p:cNvPr>
          <p:cNvSpPr txBox="1">
            <a:spLocks/>
          </p:cNvSpPr>
          <p:nvPr/>
        </p:nvSpPr>
        <p:spPr>
          <a:xfrm>
            <a:off x="4765963" y="1743569"/>
            <a:ext cx="3414111" cy="52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1400" b="1">
                <a:solidFill>
                  <a:schemeClr val="tx1"/>
                </a:solidFill>
                <a:latin typeface="+mn-lt"/>
                <a:ea typeface="Calibri Light"/>
                <a:cs typeface="Calibri" panose="020F0502020204030204" pitchFamily="34" charset="0"/>
              </a:rPr>
              <a:t>Oppaan arviointi:</a:t>
            </a:r>
          </a:p>
          <a:p>
            <a:pPr>
              <a:spcBef>
                <a:spcPts val="0"/>
              </a:spcBef>
            </a:pPr>
            <a:endParaRPr lang="fi-FI" sz="13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Koitko oppaan sisällön kuinka hyödylliseksi:*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Ei ollenkaan hyödyllinen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Ei kovin hyödyllinen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Melko hyödyllinen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Hyvin hyödyllinen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Erittäin hyödyllinen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En osaa sanoa</a:t>
            </a:r>
          </a:p>
          <a:p>
            <a:pPr>
              <a:spcBef>
                <a:spcPts val="0"/>
              </a:spcBef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Kuinka selkeä opas oli mielestäsi:*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Ei ollenkaan selkeä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Ei kovin selkeä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Melko selkeä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Hyvin selkeä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Erittäin selkeä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En osaa sanoa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Oliko oppaassa mielestäsi sopiva määrä asiaa?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Oppaassa oli liian vähän tietoa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Oppaassa oli sopiva määrä tietoa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200">
                <a:effectLst/>
                <a:latin typeface="+mn-lt"/>
                <a:cs typeface="Calibri" panose="020F0502020204030204" pitchFamily="34" charset="0"/>
              </a:rPr>
              <a:t>Oppaassa oli jo vähän liikaakin tietoa</a:t>
            </a:r>
          </a:p>
          <a:p>
            <a:pPr>
              <a:spcBef>
                <a:spcPts val="0"/>
              </a:spcBef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Jäitkö kaipaamaan jotain sisältöä tai tietoa? </a:t>
            </a:r>
            <a:b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</a:b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Kyllä / ei / en osaa sanoa</a:t>
            </a:r>
          </a:p>
          <a:p>
            <a:pPr>
              <a:spcBef>
                <a:spcPts val="0"/>
              </a:spcBef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-&gt;  jos kyllä: mitä (avoin kenttä)</a:t>
            </a:r>
          </a:p>
          <a:p>
            <a:pPr>
              <a:spcBef>
                <a:spcPts val="0"/>
              </a:spcBef>
            </a:pPr>
            <a:endParaRPr lang="fi-FI" sz="1300">
              <a:latin typeface="+mn-lt"/>
              <a:ea typeface="Calibri Light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017BFE-ACF8-9EE2-7AA3-3FEDFF5FDF0A}"/>
              </a:ext>
            </a:extLst>
          </p:cNvPr>
          <p:cNvSpPr txBox="1">
            <a:spLocks/>
          </p:cNvSpPr>
          <p:nvPr/>
        </p:nvSpPr>
        <p:spPr>
          <a:xfrm>
            <a:off x="8283903" y="2095665"/>
            <a:ext cx="3414111" cy="52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Anna oppaalle kokonaisarvosana* </a:t>
            </a: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kouluarvosana- asteikko, 4 on huonoin ja 10 paras</a:t>
            </a:r>
          </a:p>
          <a:p>
            <a:pPr>
              <a:spcBef>
                <a:spcPts val="0"/>
              </a:spcBef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Mikä oppaassa on mielestäsi erityisen hyvää?</a:t>
            </a:r>
          </a:p>
          <a:p>
            <a:pPr>
              <a:spcBef>
                <a:spcPts val="0"/>
              </a:spcBef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Avoin kenttä</a:t>
            </a:r>
          </a:p>
          <a:p>
            <a:pPr>
              <a:spcBef>
                <a:spcPts val="0"/>
              </a:spcBef>
            </a:pP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>
                <a:latin typeface="+mn-lt"/>
                <a:ea typeface="Calibri Light"/>
                <a:cs typeface="Calibri" panose="020F0502020204030204" pitchFamily="34" charset="0"/>
              </a:rPr>
              <a:t>Mikä oppaassa olisi voinut olla paremmin?</a:t>
            </a:r>
          </a:p>
          <a:p>
            <a:pPr>
              <a:spcBef>
                <a:spcPts val="0"/>
              </a:spcBef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Avoin kenttä</a:t>
            </a:r>
            <a:br>
              <a:rPr lang="fi-FI" sz="1200">
                <a:latin typeface="+mn-lt"/>
                <a:ea typeface="Calibri Light"/>
                <a:cs typeface="Calibri" panose="020F0502020204030204" pitchFamily="34" charset="0"/>
              </a:rPr>
            </a:b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 b="1" i="0">
                <a:solidFill>
                  <a:srgbClr val="404040"/>
                </a:solidFill>
                <a:effectLst/>
                <a:latin typeface="+mn-lt"/>
                <a:cs typeface="Calibri" panose="020F0502020204030204" pitchFamily="34" charset="0"/>
              </a:rPr>
              <a:t>Liitämme asumisen oppaaseen vielä hyödyllisiä vinkkejä ja sananlaskuja piristämään lukukokemusta. Halutessasi voit jakaa alle vinkin tai sananlaskun oppaan aiheeseen liittyen</a:t>
            </a:r>
          </a:p>
          <a:p>
            <a:pPr>
              <a:spcBef>
                <a:spcPts val="0"/>
              </a:spcBef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Avoin kenttä</a:t>
            </a:r>
            <a:br>
              <a:rPr lang="fi-FI" sz="1200">
                <a:latin typeface="+mn-lt"/>
                <a:ea typeface="Calibri Light"/>
                <a:cs typeface="Calibri" panose="020F0502020204030204" pitchFamily="34" charset="0"/>
              </a:rPr>
            </a:br>
            <a:endParaRPr lang="fi-FI" sz="1200">
              <a:latin typeface="+mn-lt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200">
                <a:latin typeface="+mn-lt"/>
                <a:ea typeface="Calibri Light"/>
                <a:cs typeface="Calibri" panose="020F0502020204030204" pitchFamily="34" charset="0"/>
              </a:rPr>
              <a:t>Iso kiitos osallistumisestasi.</a:t>
            </a:r>
          </a:p>
        </p:txBody>
      </p:sp>
    </p:spTree>
    <p:extLst>
      <p:ext uri="{BB962C8B-B14F-4D97-AF65-F5344CB8AC3E}">
        <p14:creationId xmlns:p14="http://schemas.microsoft.com/office/powerpoint/2010/main" val="215648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8A04CE-93FA-7D2C-12EC-94866539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124609" cy="1234018"/>
          </a:xfrm>
        </p:spPr>
        <p:txBody>
          <a:bodyPr/>
          <a:lstStyle/>
          <a:p>
            <a:r>
              <a:rPr lang="fi-FI" sz="3200"/>
              <a:t>Kyselyn kautta annettu palaute saavutti ammattilaisia paremmin, kuin ikäihmisiä ja läheisiä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C3DF5-EAC8-6EC2-F488-98A0C4D8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19403-2E29-3E53-69EC-A6BBBA4C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634F73-21F7-F32B-F8D9-66FBCEA19F03}"/>
              </a:ext>
            </a:extLst>
          </p:cNvPr>
          <p:cNvSpPr txBox="1">
            <a:spLocks/>
          </p:cNvSpPr>
          <p:nvPr/>
        </p:nvSpPr>
        <p:spPr>
          <a:xfrm>
            <a:off x="3373069" y="2598264"/>
            <a:ext cx="1502874" cy="1050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3237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z="8000">
                <a:solidFill>
                  <a:schemeClr val="tx1"/>
                </a:solidFill>
                <a:latin typeface="+mn-lt"/>
              </a:rPr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40FE5-3A79-1433-04E0-9ADA531909E3}"/>
              </a:ext>
            </a:extLst>
          </p:cNvPr>
          <p:cNvSpPr txBox="1"/>
          <p:nvPr/>
        </p:nvSpPr>
        <p:spPr>
          <a:xfrm>
            <a:off x="4726305" y="2673525"/>
            <a:ext cx="352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tx2"/>
                </a:solidFill>
              </a:rPr>
              <a:t>vastaajaa. Kysely toteutettiin </a:t>
            </a:r>
            <a:r>
              <a:rPr lang="fi-FI" err="1">
                <a:solidFill>
                  <a:schemeClr val="tx2"/>
                </a:solidFill>
              </a:rPr>
              <a:t>Questback</a:t>
            </a:r>
            <a:r>
              <a:rPr lang="fi-FI">
                <a:solidFill>
                  <a:schemeClr val="tx2"/>
                </a:solidFill>
              </a:rPr>
              <a:t>-työkalulla ja se oli auki 15.–23.5. välisenä aikana. </a:t>
            </a:r>
          </a:p>
          <a:p>
            <a:endParaRPr lang="fi-FI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6FB0CB-39F8-B90B-9421-A7C11BF15B01}"/>
              </a:ext>
            </a:extLst>
          </p:cNvPr>
          <p:cNvCxnSpPr>
            <a:cxnSpLocks/>
          </p:cNvCxnSpPr>
          <p:nvPr/>
        </p:nvCxnSpPr>
        <p:spPr>
          <a:xfrm>
            <a:off x="4854324" y="4028230"/>
            <a:ext cx="0" cy="1337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6D9EE60-80DE-AC6E-BDAD-B014EAE55EC6}"/>
              </a:ext>
            </a:extLst>
          </p:cNvPr>
          <p:cNvSpPr txBox="1">
            <a:spLocks/>
          </p:cNvSpPr>
          <p:nvPr/>
        </p:nvSpPr>
        <p:spPr>
          <a:xfrm>
            <a:off x="3411023" y="4144552"/>
            <a:ext cx="1502874" cy="1050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3237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z="6000">
                <a:solidFill>
                  <a:schemeClr val="accent1"/>
                </a:solidFill>
                <a:latin typeface="+mn-lt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137B3-E1EE-C59C-4D69-AAA88FF74256}"/>
              </a:ext>
            </a:extLst>
          </p:cNvPr>
          <p:cNvSpPr txBox="1"/>
          <p:nvPr/>
        </p:nvSpPr>
        <p:spPr>
          <a:xfrm>
            <a:off x="3323279" y="4996710"/>
            <a:ext cx="15526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>
                <a:solidFill>
                  <a:schemeClr val="tx2"/>
                </a:solidFill>
              </a:rPr>
              <a:t>Ammattilaista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4FAA65-BD43-5B20-8ECB-5CD969354C13}"/>
              </a:ext>
            </a:extLst>
          </p:cNvPr>
          <p:cNvSpPr txBox="1">
            <a:spLocks/>
          </p:cNvSpPr>
          <p:nvPr/>
        </p:nvSpPr>
        <p:spPr>
          <a:xfrm>
            <a:off x="5374770" y="4144552"/>
            <a:ext cx="1502874" cy="1050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3237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z="6000">
                <a:solidFill>
                  <a:schemeClr val="bg2"/>
                </a:solidFill>
                <a:latin typeface="+mn-lt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F59C5-9B23-EBF5-0109-8BCE671D9358}"/>
              </a:ext>
            </a:extLst>
          </p:cNvPr>
          <p:cNvSpPr txBox="1"/>
          <p:nvPr/>
        </p:nvSpPr>
        <p:spPr>
          <a:xfrm>
            <a:off x="5155574" y="4996710"/>
            <a:ext cx="15526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>
                <a:solidFill>
                  <a:schemeClr val="tx2"/>
                </a:solidFill>
              </a:rPr>
              <a:t>Ikäihmistä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FC9FAB-EFFF-E75D-D832-6AD68A40E8DC}"/>
              </a:ext>
            </a:extLst>
          </p:cNvPr>
          <p:cNvSpPr txBox="1">
            <a:spLocks/>
          </p:cNvSpPr>
          <p:nvPr/>
        </p:nvSpPr>
        <p:spPr>
          <a:xfrm>
            <a:off x="7079380" y="4144552"/>
            <a:ext cx="1502874" cy="1050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3237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z="6000">
                <a:solidFill>
                  <a:schemeClr val="bg1">
                    <a:lumMod val="6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DD0D3-6A8F-1E7F-A501-9D651D7678EE}"/>
              </a:ext>
            </a:extLst>
          </p:cNvPr>
          <p:cNvSpPr txBox="1"/>
          <p:nvPr/>
        </p:nvSpPr>
        <p:spPr>
          <a:xfrm>
            <a:off x="6953617" y="4996710"/>
            <a:ext cx="15526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>
                <a:solidFill>
                  <a:schemeClr val="tx2"/>
                </a:solidFill>
              </a:rPr>
              <a:t>Läheistä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45470-F6A8-CBD0-3C9F-5A07FB3A43E0}"/>
              </a:ext>
            </a:extLst>
          </p:cNvPr>
          <p:cNvCxnSpPr>
            <a:cxnSpLocks/>
          </p:cNvCxnSpPr>
          <p:nvPr/>
        </p:nvCxnSpPr>
        <p:spPr>
          <a:xfrm>
            <a:off x="6542534" y="4028230"/>
            <a:ext cx="0" cy="1337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6274FB-435C-E7CD-7953-B425BCAFD3E4}"/>
              </a:ext>
            </a:extLst>
          </p:cNvPr>
          <p:cNvCxnSpPr>
            <a:cxnSpLocks/>
          </p:cNvCxnSpPr>
          <p:nvPr/>
        </p:nvCxnSpPr>
        <p:spPr>
          <a:xfrm flipH="1">
            <a:off x="3342445" y="3911282"/>
            <a:ext cx="47562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9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8A04CE-93FA-7D2C-12EC-94866539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61647"/>
            <a:ext cx="7901544" cy="1234018"/>
          </a:xfrm>
        </p:spPr>
        <p:txBody>
          <a:bodyPr/>
          <a:lstStyle/>
          <a:p>
            <a:r>
              <a:rPr lang="fi-FI" sz="2800"/>
              <a:t>Opasta pidettiin vähintään melko hyödyllisenä kaikissa vastaajakategorioissa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C3DF5-EAC8-6EC2-F488-98A0C4D8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07B1E8-68D1-F1E3-18E2-9AFBEB30790C}"/>
              </a:ext>
            </a:extLst>
          </p:cNvPr>
          <p:cNvCxnSpPr>
            <a:cxnSpLocks/>
          </p:cNvCxnSpPr>
          <p:nvPr/>
        </p:nvCxnSpPr>
        <p:spPr>
          <a:xfrm>
            <a:off x="729820" y="5752784"/>
            <a:ext cx="97957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87D335-95E3-1FDA-BDD5-83BFE5D3D1EF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8846717" y="5951539"/>
            <a:ext cx="188957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64DC23-0572-46F2-ACF3-25A7B24176E7}" type="datetime'T''o''''dell''''''''a h''y''ödy''''''''ll''i''n''en'">
              <a:rPr lang="fi-FI" altLang="en-US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Todella hyödyllinen</a:t>
            </a:fld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EA4DC66-9C08-A43E-1913-92F201180B8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03863" y="5951539"/>
            <a:ext cx="12090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940F9C-55E3-4027-82FD-C60A9BB3A644}" type="datetime'''Ei ''''''''''h''''''yö''d''''y''llin''''e''''''n'''''">
              <a:rPr lang="fi-FI" altLang="en-US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Ei hyödyllinen</a:t>
            </a:fld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71A3D24-FD4A-8952-BCEB-DABA4DE4EA3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220729" y="5951539"/>
            <a:ext cx="188480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AC18CB-9A9D-4A28-8CD9-83D37F02E320}" type="datetime'''''E''i'' ''kovin'' h''''''yödy''''l''l''i''n''''e''''''n'">
              <a:rPr lang="fi-FI" altLang="en-US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Ei kovin hyödyllinen</a:t>
            </a:fld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C5663B0-7290-39AF-B499-E88E6E5FFE2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033245" y="5951539"/>
            <a:ext cx="157424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F191CE-A107-4710-89F0-E26EE36DEDB7}" type="datetime'Hyv''''i''n'''''''''' hyöd''''''yl''''l''''in''''''''en'''''">
              <a:rPr lang="fi-FI" altLang="en-US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Hyvin hyödyllinen</a:t>
            </a:fld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3A52838-811F-258D-8FB9-0DE6D114929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387333" y="5951539"/>
            <a:ext cx="17484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993736-79FD-4074-B748-B27509534976}" type="datetime'''''M''el''''''k''o'''' ''''h''''yödy''''''l''''li''n''''e''n'">
              <a:rPr lang="fi-FI" altLang="en-US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Melko hyödyllinen</a:t>
            </a:fld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513ABA-E66B-F554-9D7C-3D3EC3879B0C}"/>
              </a:ext>
            </a:extLst>
          </p:cNvPr>
          <p:cNvSpPr txBox="1"/>
          <p:nvPr/>
        </p:nvSpPr>
        <p:spPr>
          <a:xfrm>
            <a:off x="8188591" y="4857600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1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348AD3-BD9D-DCAF-5122-B4B805AA0677}"/>
              </a:ext>
            </a:extLst>
          </p:cNvPr>
          <p:cNvSpPr txBox="1"/>
          <p:nvPr/>
        </p:nvSpPr>
        <p:spPr>
          <a:xfrm>
            <a:off x="5608353" y="4404927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2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5B0FC1-ADE4-CCD0-9185-682B0F352018}"/>
              </a:ext>
            </a:extLst>
          </p:cNvPr>
          <p:cNvSpPr txBox="1"/>
          <p:nvPr/>
        </p:nvSpPr>
        <p:spPr>
          <a:xfrm>
            <a:off x="4467616" y="4404927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2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F6BFDC-CBCA-4F0B-F1BF-23DC69F1E96D}"/>
              </a:ext>
            </a:extLst>
          </p:cNvPr>
          <p:cNvSpPr txBox="1"/>
          <p:nvPr/>
        </p:nvSpPr>
        <p:spPr>
          <a:xfrm>
            <a:off x="9600932" y="1697941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D14546-131B-9CD6-3A9E-243782349450}"/>
              </a:ext>
            </a:extLst>
          </p:cNvPr>
          <p:cNvSpPr txBox="1"/>
          <p:nvPr/>
        </p:nvSpPr>
        <p:spPr>
          <a:xfrm>
            <a:off x="7627276" y="3037854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5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2D9785-778C-2363-E684-B75B58338685}"/>
              </a:ext>
            </a:extLst>
          </p:cNvPr>
          <p:cNvSpPr txBox="1"/>
          <p:nvPr/>
        </p:nvSpPr>
        <p:spPr>
          <a:xfrm>
            <a:off x="7011641" y="2594235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6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A78E9A-23C5-A45C-8306-4229D54FA07A}"/>
              </a:ext>
            </a:extLst>
          </p:cNvPr>
          <p:cNvSpPr txBox="1"/>
          <p:nvPr/>
        </p:nvSpPr>
        <p:spPr>
          <a:xfrm>
            <a:off x="5019878" y="3916041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3</a:t>
            </a:r>
            <a:endParaRPr lang="fi-FI">
              <a:solidFill>
                <a:schemeClr val="tx2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3015950-E301-BC50-3699-31EE18BF17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261" y="1673327"/>
            <a:ext cx="7015296" cy="4523019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3702A6C2-B32B-6E2D-8401-886F64D2A66D}"/>
              </a:ext>
            </a:extLst>
          </p:cNvPr>
          <p:cNvSpPr/>
          <p:nvPr/>
        </p:nvSpPr>
        <p:spPr>
          <a:xfrm>
            <a:off x="945173" y="2432404"/>
            <a:ext cx="316555" cy="3165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9E38D9A-D143-6ABB-B5D6-1E36192C8FDC}"/>
              </a:ext>
            </a:extLst>
          </p:cNvPr>
          <p:cNvSpPr/>
          <p:nvPr/>
        </p:nvSpPr>
        <p:spPr>
          <a:xfrm>
            <a:off x="945173" y="2849163"/>
            <a:ext cx="316555" cy="3165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B253A2D-920C-86EF-12C5-5D77735AE352}"/>
              </a:ext>
            </a:extLst>
          </p:cNvPr>
          <p:cNvSpPr txBox="1"/>
          <p:nvPr/>
        </p:nvSpPr>
        <p:spPr>
          <a:xfrm>
            <a:off x="1311803" y="2426761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Ammattilaiset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65ABC9-016A-70A7-696A-D229EF2B7A42}"/>
              </a:ext>
            </a:extLst>
          </p:cNvPr>
          <p:cNvSpPr txBox="1"/>
          <p:nvPr/>
        </p:nvSpPr>
        <p:spPr>
          <a:xfrm>
            <a:off x="1311803" y="2843147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Ikäihmiset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986E1CF-23B9-DCAD-F930-DCB968AAD7C1}"/>
              </a:ext>
            </a:extLst>
          </p:cNvPr>
          <p:cNvSpPr/>
          <p:nvPr/>
        </p:nvSpPr>
        <p:spPr>
          <a:xfrm>
            <a:off x="945173" y="3265922"/>
            <a:ext cx="316555" cy="3165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EA6257-62DB-3A5E-6E66-1BC3E281D01D}"/>
              </a:ext>
            </a:extLst>
          </p:cNvPr>
          <p:cNvSpPr txBox="1"/>
          <p:nvPr/>
        </p:nvSpPr>
        <p:spPr>
          <a:xfrm>
            <a:off x="1311803" y="3247509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Läheiset</a:t>
            </a:r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4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016D-A3A8-4978-880D-2AE4DC6D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7353700" cy="1234018"/>
          </a:xfrm>
        </p:spPr>
        <p:txBody>
          <a:bodyPr/>
          <a:lstStyle/>
          <a:p>
            <a:r>
              <a:rPr lang="fi-FI" sz="2800"/>
              <a:t>Opasta pidettiin vähintään melko selkeänä kaikissa vastaajakategorioissa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6CEA0-BC85-1996-A9CB-BFB42A2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FC50E-D2F9-36E4-5B3E-3029E116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27</a:t>
            </a:fld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81170-A94E-E0A6-07D6-303638B7E9BE}"/>
              </a:ext>
            </a:extLst>
          </p:cNvPr>
          <p:cNvCxnSpPr>
            <a:cxnSpLocks/>
          </p:cNvCxnSpPr>
          <p:nvPr/>
        </p:nvCxnSpPr>
        <p:spPr>
          <a:xfrm>
            <a:off x="729820" y="5752784"/>
            <a:ext cx="97957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8BDB34-73DC-D2E4-2BE3-F83F3BC414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155" y="1668896"/>
            <a:ext cx="7015296" cy="452301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104B35-0EDE-5F3C-265C-0E4C3CAC931B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8997452" y="5951539"/>
            <a:ext cx="157424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>
                <a:solidFill>
                  <a:schemeClr val="tx2"/>
                </a:solidFill>
                <a:cs typeface="+mn-cs"/>
              </a:rPr>
              <a:t>Erittäin selkeä</a:t>
            </a:r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1D387A-9543-ABA7-DE04-866DE9705167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53341" y="5951539"/>
            <a:ext cx="105324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>
                <a:solidFill>
                  <a:schemeClr val="tx2"/>
                </a:solidFill>
                <a:cs typeface="+mn-cs"/>
              </a:rPr>
              <a:t>Ei selkeä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B2E785-3762-8EC8-ACFC-F6368043EAEE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400496" y="5951539"/>
            <a:ext cx="159376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>
                <a:solidFill>
                  <a:schemeClr val="tx2"/>
                </a:solidFill>
                <a:cs typeface="+mn-cs"/>
              </a:rPr>
              <a:t>Ei kovin selkeä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A70863-58A0-817E-13A4-1766E91D6E7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091642" y="5951539"/>
            <a:ext cx="138189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>
                <a:solidFill>
                  <a:schemeClr val="tx2"/>
                </a:solidFill>
                <a:cs typeface="+mn-cs"/>
              </a:rPr>
              <a:t>Hyvin selkeä</a:t>
            </a:r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35C13B-B79B-FF5C-4DA2-F1169C42A39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579891" y="5951539"/>
            <a:ext cx="128772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>
                <a:solidFill>
                  <a:schemeClr val="tx2"/>
                </a:solidFill>
                <a:cs typeface="+mn-cs"/>
              </a:rPr>
              <a:t>Melko selkeä</a:t>
            </a:r>
            <a:endParaRPr lang="fi-FI">
              <a:solidFill>
                <a:schemeClr val="tx2"/>
              </a:solidFill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2C1A3-697B-C425-9133-31B3891BE644}"/>
              </a:ext>
            </a:extLst>
          </p:cNvPr>
          <p:cNvSpPr txBox="1"/>
          <p:nvPr/>
        </p:nvSpPr>
        <p:spPr>
          <a:xfrm>
            <a:off x="8188591" y="4404927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2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9E4BB-3337-255C-A644-BF39287FC691}"/>
              </a:ext>
            </a:extLst>
          </p:cNvPr>
          <p:cNvSpPr txBox="1"/>
          <p:nvPr/>
        </p:nvSpPr>
        <p:spPr>
          <a:xfrm>
            <a:off x="5608353" y="4874605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340A4-6633-099D-47C3-4B6E01BF320E}"/>
              </a:ext>
            </a:extLst>
          </p:cNvPr>
          <p:cNvSpPr txBox="1"/>
          <p:nvPr/>
        </p:nvSpPr>
        <p:spPr>
          <a:xfrm>
            <a:off x="4428461" y="3058886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5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06765-3DCF-5030-4BCD-DD8F6BB94F9D}"/>
              </a:ext>
            </a:extLst>
          </p:cNvPr>
          <p:cNvSpPr txBox="1"/>
          <p:nvPr/>
        </p:nvSpPr>
        <p:spPr>
          <a:xfrm>
            <a:off x="9600932" y="1697941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71DFE-E3E8-1F1B-FFCA-87F90701DDB9}"/>
              </a:ext>
            </a:extLst>
          </p:cNvPr>
          <p:cNvSpPr txBox="1"/>
          <p:nvPr/>
        </p:nvSpPr>
        <p:spPr>
          <a:xfrm>
            <a:off x="6984481" y="3526747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4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2917F-908E-AC2A-52C4-69592741E165}"/>
              </a:ext>
            </a:extLst>
          </p:cNvPr>
          <p:cNvSpPr txBox="1"/>
          <p:nvPr/>
        </p:nvSpPr>
        <p:spPr>
          <a:xfrm>
            <a:off x="5019878" y="3572015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4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980AB-3CA4-F1FF-5EDD-EC62506D2E5A}"/>
              </a:ext>
            </a:extLst>
          </p:cNvPr>
          <p:cNvSpPr txBox="1"/>
          <p:nvPr/>
        </p:nvSpPr>
        <p:spPr>
          <a:xfrm>
            <a:off x="7591063" y="3526747"/>
            <a:ext cx="3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en-US" sz="1800">
                <a:solidFill>
                  <a:schemeClr val="tx2"/>
                </a:solidFill>
              </a:rPr>
              <a:t>4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A83956-8BE5-CBE9-2DC4-69831B979300}"/>
              </a:ext>
            </a:extLst>
          </p:cNvPr>
          <p:cNvSpPr/>
          <p:nvPr/>
        </p:nvSpPr>
        <p:spPr>
          <a:xfrm>
            <a:off x="945173" y="2432404"/>
            <a:ext cx="316555" cy="3165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A315191-2160-7040-AD21-D8CA9FBC6094}"/>
              </a:ext>
            </a:extLst>
          </p:cNvPr>
          <p:cNvSpPr/>
          <p:nvPr/>
        </p:nvSpPr>
        <p:spPr>
          <a:xfrm>
            <a:off x="945173" y="2849163"/>
            <a:ext cx="316555" cy="3165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4F8500-29B2-9303-D2DB-F4432F2F8CF3}"/>
              </a:ext>
            </a:extLst>
          </p:cNvPr>
          <p:cNvSpPr txBox="1"/>
          <p:nvPr/>
        </p:nvSpPr>
        <p:spPr>
          <a:xfrm>
            <a:off x="1311803" y="2426761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Ammattilaiset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7BAC1D-E9BF-EE57-A1D1-E20ACAD8D5BF}"/>
              </a:ext>
            </a:extLst>
          </p:cNvPr>
          <p:cNvSpPr txBox="1"/>
          <p:nvPr/>
        </p:nvSpPr>
        <p:spPr>
          <a:xfrm>
            <a:off x="1311803" y="2843147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Ikäihmiset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AEFAE4-05EE-16E2-4314-0B6EFE831A4F}"/>
              </a:ext>
            </a:extLst>
          </p:cNvPr>
          <p:cNvSpPr/>
          <p:nvPr/>
        </p:nvSpPr>
        <p:spPr>
          <a:xfrm>
            <a:off x="945173" y="3265922"/>
            <a:ext cx="316555" cy="3165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E70EF9-2709-90EE-E8BD-1AD8854A4227}"/>
              </a:ext>
            </a:extLst>
          </p:cNvPr>
          <p:cNvSpPr txBox="1"/>
          <p:nvPr/>
        </p:nvSpPr>
        <p:spPr>
          <a:xfrm>
            <a:off x="1311803" y="3247509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Läheiset</a:t>
            </a:r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976B-96EF-5A86-B346-4FD88CD8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Pääsääntöisesti kaikissa vastaajakategorioissa oltiin tyytyväisiä oppaassa olevan tiedon määrään</a:t>
            </a:r>
            <a:br>
              <a:rPr lang="fi-FI" sz="2800"/>
            </a:br>
            <a:endParaRPr lang="fi-FI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9BAC3-3F9C-86F6-2234-F67C7117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8ADB1-5FB6-64AD-4C78-F27364A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28</a:t>
            </a:fld>
            <a:endParaRPr lang="fi-FI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22B8CA-B7F8-08F3-71DB-8A2FD8A090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742" y="1379815"/>
            <a:ext cx="6997190" cy="484880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D50B3-876E-DA97-CFBF-AEBB23084E49}"/>
              </a:ext>
            </a:extLst>
          </p:cNvPr>
          <p:cNvCxnSpPr>
            <a:cxnSpLocks/>
          </p:cNvCxnSpPr>
          <p:nvPr/>
        </p:nvCxnSpPr>
        <p:spPr>
          <a:xfrm>
            <a:off x="2510149" y="5752784"/>
            <a:ext cx="66249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7FA9834-D1F9-BA7F-4641-C07EA1346D3B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7606933" y="5951539"/>
            <a:ext cx="157424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CAC9D0-7CB5-4F15-A7CB-C6E18F4ABD85}" type="datetime'''''Li''''''ikaa'''''''''''''' t''''''''''''''iet''o''a'">
              <a:rPr lang="fi-FI" altLang="en-US" sz="1600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Liikaa tietoa</a:t>
            </a:fld>
            <a:endParaRPr lang="fi-FI" sz="1600">
              <a:solidFill>
                <a:schemeClr val="tx2"/>
              </a:solidFill>
              <a:cs typeface="+mn-cs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9FB368A-AE52-6EAD-63E7-704FD5CF383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5405054" y="5951539"/>
            <a:ext cx="138189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Sopivasti tietoa</a:t>
            </a:r>
            <a:endParaRPr lang="fi-FI" sz="1600">
              <a:solidFill>
                <a:schemeClr val="tx2"/>
              </a:solidFill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27DEA2-77EF-00D7-E889-B8DAF82F575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705385" y="5951539"/>
            <a:ext cx="2084099" cy="33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Liian vähän tietoa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0EC063-561D-4637-2B25-6FA016506576}"/>
              </a:ext>
            </a:extLst>
          </p:cNvPr>
          <p:cNvSpPr txBox="1"/>
          <p:nvPr/>
        </p:nvSpPr>
        <p:spPr>
          <a:xfrm>
            <a:off x="5208045" y="1756467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16A2-DB36-2E9C-09E3-4CD8BF9E833C}"/>
              </a:ext>
            </a:extLst>
          </p:cNvPr>
          <p:cNvSpPr txBox="1"/>
          <p:nvPr/>
        </p:nvSpPr>
        <p:spPr>
          <a:xfrm>
            <a:off x="2939407" y="5122707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8B1CA-B62F-2AAE-D6B7-556236CEEA80}"/>
              </a:ext>
            </a:extLst>
          </p:cNvPr>
          <p:cNvSpPr txBox="1"/>
          <p:nvPr/>
        </p:nvSpPr>
        <p:spPr>
          <a:xfrm>
            <a:off x="4166323" y="5122707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B6513F-C276-8124-C464-1701AC2686D3}"/>
              </a:ext>
            </a:extLst>
          </p:cNvPr>
          <p:cNvSpPr txBox="1"/>
          <p:nvPr/>
        </p:nvSpPr>
        <p:spPr>
          <a:xfrm>
            <a:off x="8101715" y="5122707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756B2-8456-626D-077E-88148E2B3029}"/>
              </a:ext>
            </a:extLst>
          </p:cNvPr>
          <p:cNvSpPr txBox="1"/>
          <p:nvPr/>
        </p:nvSpPr>
        <p:spPr>
          <a:xfrm>
            <a:off x="5798353" y="3551016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4FE70-317C-CDD2-0AB8-281293D0809C}"/>
              </a:ext>
            </a:extLst>
          </p:cNvPr>
          <p:cNvSpPr txBox="1"/>
          <p:nvPr/>
        </p:nvSpPr>
        <p:spPr>
          <a:xfrm>
            <a:off x="6411811" y="4856490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4D98FEE-CF84-4E90-F6CF-870B5155A963}"/>
              </a:ext>
            </a:extLst>
          </p:cNvPr>
          <p:cNvSpPr/>
          <p:nvPr/>
        </p:nvSpPr>
        <p:spPr>
          <a:xfrm>
            <a:off x="945173" y="2432404"/>
            <a:ext cx="316555" cy="3165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86E54A-DEE2-7F02-8A97-BEBA090122CB}"/>
              </a:ext>
            </a:extLst>
          </p:cNvPr>
          <p:cNvSpPr/>
          <p:nvPr/>
        </p:nvSpPr>
        <p:spPr>
          <a:xfrm>
            <a:off x="945173" y="2849163"/>
            <a:ext cx="316555" cy="3165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9EA332-4A84-1911-A473-2E78A07989B8}"/>
              </a:ext>
            </a:extLst>
          </p:cNvPr>
          <p:cNvSpPr txBox="1"/>
          <p:nvPr/>
        </p:nvSpPr>
        <p:spPr>
          <a:xfrm>
            <a:off x="1311803" y="2426761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Ammattilaiset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21D88C-DBB3-EF52-0C0A-2DC7AD06F3BC}"/>
              </a:ext>
            </a:extLst>
          </p:cNvPr>
          <p:cNvSpPr txBox="1"/>
          <p:nvPr/>
        </p:nvSpPr>
        <p:spPr>
          <a:xfrm>
            <a:off x="1311803" y="2843147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Ikäihmiset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DD4B53A-2A00-75D5-3A0A-F61B45A8C3DB}"/>
              </a:ext>
            </a:extLst>
          </p:cNvPr>
          <p:cNvSpPr/>
          <p:nvPr/>
        </p:nvSpPr>
        <p:spPr>
          <a:xfrm>
            <a:off x="945173" y="3265922"/>
            <a:ext cx="316555" cy="3165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363AC8-6980-7993-806E-ACE187697DA2}"/>
              </a:ext>
            </a:extLst>
          </p:cNvPr>
          <p:cNvSpPr txBox="1"/>
          <p:nvPr/>
        </p:nvSpPr>
        <p:spPr>
          <a:xfrm>
            <a:off x="1311803" y="3247509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Läheiset</a:t>
            </a:r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35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D978-1D79-8DAF-B98A-DADEA0C1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Suurin osa vastaajista oli sitä mieltä että tietoa ei jääty kaipaamaan, mutta muutamat aiheet nostettiin esille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767B6-2DCB-266D-BAAA-5956BB7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0B926-4BE2-5105-5D35-63D7DF1F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29</a:t>
            </a:fld>
            <a:endParaRPr lang="fi-FI"/>
          </a:p>
        </p:txBody>
      </p:sp>
      <p:sp>
        <p:nvSpPr>
          <p:cNvPr id="7" name="Suorakulmio 67">
            <a:extLst>
              <a:ext uri="{FF2B5EF4-FFF2-40B4-BE49-F238E27FC236}">
                <a16:creationId xmlns:a16="http://schemas.microsoft.com/office/drawing/2014/main" id="{D4F80B08-30C6-AB3F-680D-DC609124D62E}"/>
              </a:ext>
            </a:extLst>
          </p:cNvPr>
          <p:cNvSpPr/>
          <p:nvPr/>
        </p:nvSpPr>
        <p:spPr>
          <a:xfrm>
            <a:off x="4918364" y="2617082"/>
            <a:ext cx="6215079" cy="3178097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noAutofit/>
          </a:bodyPr>
          <a:lstStyle/>
          <a:p>
            <a:pPr lvl="1">
              <a:spcAft>
                <a:spcPts val="800"/>
              </a:spcAft>
            </a:pPr>
            <a:r>
              <a:rPr lang="fi-FI" sz="2000"/>
              <a:t>Seuraavia aiheista haluttiin lisätietoa:</a:t>
            </a:r>
          </a:p>
          <a:p>
            <a:pPr lvl="1">
              <a:spcAft>
                <a:spcPts val="800"/>
              </a:spcAft>
            </a:pPr>
            <a:r>
              <a:rPr lang="fi-FI" sz="2000" b="1"/>
              <a:t>Ammattilaiset: </a:t>
            </a:r>
            <a:r>
              <a:rPr lang="fi-FI" sz="2000"/>
              <a:t>Korjausneuvonnan yhteystiedot, Virtuaalihoito, etähoito, asiakasmaksujen pienentäminen</a:t>
            </a:r>
          </a:p>
          <a:p>
            <a:pPr lvl="1">
              <a:spcAft>
                <a:spcPts val="800"/>
              </a:spcAft>
            </a:pPr>
            <a:r>
              <a:rPr lang="fi-FI" sz="2000" b="1"/>
              <a:t>Ikäihmiset ja läheiset: </a:t>
            </a:r>
            <a:r>
              <a:rPr lang="fi-FI" sz="2000"/>
              <a:t>Onko olemassa yhteisöllisiä senioriasuntoja? Miksei asumisratkaisuja ole esitelty muualla kuin Kuopion alueella?</a:t>
            </a:r>
          </a:p>
          <a:p>
            <a:pPr lvl="1">
              <a:spcAft>
                <a:spcPts val="800"/>
              </a:spcAft>
            </a:pPr>
            <a:endParaRPr lang="fi-FI" sz="2000"/>
          </a:p>
          <a:p>
            <a:pPr lvl="1">
              <a:spcAft>
                <a:spcPts val="800"/>
              </a:spcAft>
            </a:pPr>
            <a:endParaRPr lang="fi-FI" sz="2000"/>
          </a:p>
        </p:txBody>
      </p:sp>
      <p:pic>
        <p:nvPicPr>
          <p:cNvPr id="10" name="Picture 9" descr="A picture containing yellow, design&#10;&#10;Description automatically generated">
            <a:extLst>
              <a:ext uri="{FF2B5EF4-FFF2-40B4-BE49-F238E27FC236}">
                <a16:creationId xmlns:a16="http://schemas.microsoft.com/office/drawing/2014/main" id="{FB17C271-9499-AD0E-C0EC-20DA31FB73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5" y="2246682"/>
            <a:ext cx="4822606" cy="31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813E-5398-DC1D-4B29-A7722082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915973"/>
            <a:ext cx="10515600" cy="2160000"/>
          </a:xfrm>
        </p:spPr>
        <p:txBody>
          <a:bodyPr/>
          <a:lstStyle/>
          <a:p>
            <a:r>
              <a:rPr lang="fi-FI"/>
              <a:t>Johdanto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E259-1340-0467-4638-1575B3A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264" y="4421394"/>
            <a:ext cx="7269472" cy="2160000"/>
          </a:xfrm>
        </p:spPr>
        <p:txBody>
          <a:bodyPr/>
          <a:lstStyle/>
          <a:p>
            <a:r>
              <a:rPr lang="fi-FI" sz="1800"/>
              <a:t> Hankkeessa vahvistetaan Pohjois-Savon hyvinvointialueen kuntien yhteistyötä ikääntyneiden asumisen kysymyksissä.​ Opas suunniteltiin ikääntyvien oman varautumisen tueksi. Tavoitteena oli tukea sekä ikäihmisiä että asiakasohjaajia asumisen kysymyksissä. </a:t>
            </a:r>
          </a:p>
          <a:p>
            <a:r>
              <a:rPr lang="fi-FI" sz="1800"/>
              <a:t>Projektin palveluntarjoaja: NHG Finland Oy</a:t>
            </a:r>
          </a:p>
          <a:p>
            <a:endParaRPr lang="fi-FI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1639-5C55-32FE-7B31-BF5B187C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6" name="Picture 5" descr="A magnifying glass and a house with University of Orego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2B016DA-8AED-5B4D-3753-EA31DE13F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20" y="643258"/>
            <a:ext cx="4854416" cy="32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7525-EE77-12D3-D2DE-237CDF5D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7649840" cy="1234018"/>
          </a:xfrm>
        </p:spPr>
        <p:txBody>
          <a:bodyPr/>
          <a:lstStyle/>
          <a:p>
            <a:r>
              <a:rPr lang="fi-FI" sz="2800"/>
              <a:t>Oppaan luonnokselle annettiin pääsääntöisesti hyviä arvosanoja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E24C1-47AB-A543-CBE0-6645C931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03079-F58E-D677-807A-3920987E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30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9D7CE-6CF1-CCBB-6213-3954591CB8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20" y="1581217"/>
            <a:ext cx="10611747" cy="43914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2E82BC-D1B8-7D97-3E43-CC7BAF1E0AA5}"/>
              </a:ext>
            </a:extLst>
          </p:cNvPr>
          <p:cNvCxnSpPr>
            <a:cxnSpLocks/>
          </p:cNvCxnSpPr>
          <p:nvPr/>
        </p:nvCxnSpPr>
        <p:spPr>
          <a:xfrm>
            <a:off x="729820" y="5475684"/>
            <a:ext cx="105439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C13576-CBB8-8385-8FD6-B0CCDB700A44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48646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7347FE-F734-CCE6-B4F1-AA8F37711E6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5557253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7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16E5F5-841B-C1A0-B35D-66A30075C16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142985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8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F41E1-2C9E-0507-095A-E01E5E16743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763440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A0E78-AB66-D2D5-5194-0224D1C82F5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13505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10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FC15C1-7166-6C76-0244-781A344287D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775774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6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022840-B360-FA4E-3C2C-252AFA26775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51146" y="5674439"/>
            <a:ext cx="158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08000" indent="-10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16000" indent="-108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Helvetica" panose="020B0604020202020204" pitchFamily="34" charset="0"/>
              <a:buChar char="-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24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lang="fi-FI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en-US" sz="1600">
                <a:solidFill>
                  <a:schemeClr val="tx2"/>
                </a:solidFill>
                <a:cs typeface="+mn-cs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C7902-9071-DA88-9D8D-2BB907E30602}"/>
              </a:ext>
            </a:extLst>
          </p:cNvPr>
          <p:cNvSpPr txBox="1"/>
          <p:nvPr/>
        </p:nvSpPr>
        <p:spPr>
          <a:xfrm>
            <a:off x="850433" y="4609414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CEAEE-853F-C89A-CFED-BD16E70B13E9}"/>
              </a:ext>
            </a:extLst>
          </p:cNvPr>
          <p:cNvSpPr txBox="1"/>
          <p:nvPr/>
        </p:nvSpPr>
        <p:spPr>
          <a:xfrm>
            <a:off x="5711801" y="4609414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950F4-C607-5AB1-41AF-D0AF8D7D9F90}"/>
              </a:ext>
            </a:extLst>
          </p:cNvPr>
          <p:cNvSpPr txBox="1"/>
          <p:nvPr/>
        </p:nvSpPr>
        <p:spPr>
          <a:xfrm>
            <a:off x="6417857" y="4609414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1C04AB-C0DF-500E-DCDB-047678F4742B}"/>
              </a:ext>
            </a:extLst>
          </p:cNvPr>
          <p:cNvSpPr txBox="1"/>
          <p:nvPr/>
        </p:nvSpPr>
        <p:spPr>
          <a:xfrm>
            <a:off x="8015164" y="4609414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9D9F8-0089-861B-75CB-FEE9EF7BB77C}"/>
              </a:ext>
            </a:extLst>
          </p:cNvPr>
          <p:cNvSpPr txBox="1"/>
          <p:nvPr/>
        </p:nvSpPr>
        <p:spPr>
          <a:xfrm>
            <a:off x="9600896" y="4609414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9E177-34FD-F122-FD3F-571697B683BE}"/>
              </a:ext>
            </a:extLst>
          </p:cNvPr>
          <p:cNvSpPr txBox="1"/>
          <p:nvPr/>
        </p:nvSpPr>
        <p:spPr>
          <a:xfrm>
            <a:off x="9207358" y="3753464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4CCEB9-CBC1-896B-8CD5-7C9EB1DEAA59}"/>
              </a:ext>
            </a:extLst>
          </p:cNvPr>
          <p:cNvSpPr txBox="1"/>
          <p:nvPr/>
        </p:nvSpPr>
        <p:spPr>
          <a:xfrm>
            <a:off x="7656350" y="2931662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2C94E3-84AF-DF3A-D9FB-EAFBAAB6C5C3}"/>
              </a:ext>
            </a:extLst>
          </p:cNvPr>
          <p:cNvSpPr txBox="1"/>
          <p:nvPr/>
        </p:nvSpPr>
        <p:spPr>
          <a:xfrm>
            <a:off x="8871692" y="2028837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580B09-DB62-7EB7-866A-CF7B44CEB072}"/>
              </a:ext>
            </a:extLst>
          </p:cNvPr>
          <p:cNvSpPr txBox="1"/>
          <p:nvPr/>
        </p:nvSpPr>
        <p:spPr>
          <a:xfrm>
            <a:off x="10434274" y="3371500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D23D7-9EB4-44D7-E887-B46FD4BD95A3}"/>
              </a:ext>
            </a:extLst>
          </p:cNvPr>
          <p:cNvSpPr txBox="1"/>
          <p:nvPr/>
        </p:nvSpPr>
        <p:spPr>
          <a:xfrm>
            <a:off x="7274385" y="3788188"/>
            <a:ext cx="57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16F7FE-0C38-D79F-8775-48CDD2975E74}"/>
              </a:ext>
            </a:extLst>
          </p:cNvPr>
          <p:cNvSpPr/>
          <p:nvPr/>
        </p:nvSpPr>
        <p:spPr>
          <a:xfrm>
            <a:off x="945173" y="2155304"/>
            <a:ext cx="316555" cy="3165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F4AAB3-F64D-D3AD-741F-6E965AC2E2A0}"/>
              </a:ext>
            </a:extLst>
          </p:cNvPr>
          <p:cNvSpPr/>
          <p:nvPr/>
        </p:nvSpPr>
        <p:spPr>
          <a:xfrm>
            <a:off x="945173" y="2572063"/>
            <a:ext cx="316555" cy="3165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55FB97-E3DC-4C2D-3BBC-57AA72573689}"/>
              </a:ext>
            </a:extLst>
          </p:cNvPr>
          <p:cNvSpPr txBox="1"/>
          <p:nvPr/>
        </p:nvSpPr>
        <p:spPr>
          <a:xfrm>
            <a:off x="1311803" y="2149661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Ammattilaiset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4BEB56-BDE3-0384-0912-2FC9A71AC053}"/>
              </a:ext>
            </a:extLst>
          </p:cNvPr>
          <p:cNvSpPr txBox="1"/>
          <p:nvPr/>
        </p:nvSpPr>
        <p:spPr>
          <a:xfrm>
            <a:off x="1311803" y="2566047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Ikäihmiset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79A119-A66C-197E-D644-5FBD78A42885}"/>
              </a:ext>
            </a:extLst>
          </p:cNvPr>
          <p:cNvSpPr/>
          <p:nvPr/>
        </p:nvSpPr>
        <p:spPr>
          <a:xfrm>
            <a:off x="945173" y="2988822"/>
            <a:ext cx="316555" cy="3165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56B4C2-FEDF-4377-6566-0A09D1EA1241}"/>
              </a:ext>
            </a:extLst>
          </p:cNvPr>
          <p:cNvSpPr txBox="1"/>
          <p:nvPr/>
        </p:nvSpPr>
        <p:spPr>
          <a:xfrm>
            <a:off x="1311803" y="2970409"/>
            <a:ext cx="203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en-US" sz="1800">
                <a:solidFill>
                  <a:schemeClr val="tx2"/>
                </a:solidFill>
                <a:cs typeface="+mn-cs"/>
              </a:rPr>
              <a:t>Läheiset</a:t>
            </a:r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4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79AB-09A4-866E-4ABA-CBCC82A7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Helvetica"/>
                <a:ea typeface="Verdana"/>
                <a:cs typeface="Arial"/>
              </a:rPr>
              <a:t>Opas sai </a:t>
            </a:r>
            <a:r>
              <a:rPr lang="fi-FI"/>
              <a:t>kiitosta selkeydestä, hyvästä luettavuudesta ja esimerkkitapauksista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6513B-8CBF-04B5-A39F-09D4BAFD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0A641-AE1C-AEE8-0D0F-345DF53C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31</a:t>
            </a:fld>
            <a:endParaRPr lang="fi-FI"/>
          </a:p>
        </p:txBody>
      </p:sp>
      <p:grpSp>
        <p:nvGrpSpPr>
          <p:cNvPr id="7" name="Ryhmä 81">
            <a:extLst>
              <a:ext uri="{FF2B5EF4-FFF2-40B4-BE49-F238E27FC236}">
                <a16:creationId xmlns:a16="http://schemas.microsoft.com/office/drawing/2014/main" id="{4606DFD7-81DB-8113-7B00-7DEDC858D212}"/>
              </a:ext>
            </a:extLst>
          </p:cNvPr>
          <p:cNvGrpSpPr/>
          <p:nvPr/>
        </p:nvGrpSpPr>
        <p:grpSpPr>
          <a:xfrm>
            <a:off x="4776208" y="2496686"/>
            <a:ext cx="7103261" cy="4531299"/>
            <a:chOff x="8040269" y="1884363"/>
            <a:chExt cx="7103261" cy="4531299"/>
          </a:xfrm>
        </p:grpSpPr>
        <p:sp>
          <p:nvSpPr>
            <p:cNvPr id="8" name="Suorakulmio 67">
              <a:extLst>
                <a:ext uri="{FF2B5EF4-FFF2-40B4-BE49-F238E27FC236}">
                  <a16:creationId xmlns:a16="http://schemas.microsoft.com/office/drawing/2014/main" id="{869D9673-D49A-0788-F0F1-568F2CB38E2E}"/>
                </a:ext>
              </a:extLst>
            </p:cNvPr>
            <p:cNvSpPr/>
            <p:nvPr/>
          </p:nvSpPr>
          <p:spPr>
            <a:xfrm>
              <a:off x="8040269" y="1884363"/>
              <a:ext cx="7103261" cy="453129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noAutofit/>
            </a:bodyPr>
            <a:lstStyle/>
            <a:p>
              <a:pPr lvl="1">
                <a:spcAft>
                  <a:spcPts val="800"/>
                </a:spcAft>
              </a:pPr>
              <a:r>
                <a:rPr lang="fi-FI"/>
                <a:t>Selkeydestä ja ryhmittelystä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Sivujen asiamäärän riittävästä vähyydestä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Hyvästä luettavuudesta ja riittävän isosta tekstin koosta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Visuaalisuudesta: värien ja kuvien käytöstä sekä tekstin ja kuvien sopiva suhde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Tarinoista, jotka auttoivat ymmärtämään ja hahmottamaan omaa tilannetta sekä asteikoista eri asumisvaihtoehtojen esittelyssä (onnistuvat kuvaamaan hyvin eri vaihtoehtojen ominaisuuksia)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Olennaisten asioiden esille tuomisesta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Yhteydenotto-ohjeista ja puhelinnumeroista nettisivujen lisäksi</a:t>
              </a:r>
            </a:p>
            <a:p>
              <a:pPr lvl="1">
                <a:spcAft>
                  <a:spcPts val="800"/>
                </a:spcAft>
              </a:pPr>
              <a:r>
                <a:rPr lang="fi-FI"/>
                <a:t>Linkkien runsaudesta ja lisätiedon lähteelle ohjaamisesta</a:t>
              </a:r>
            </a:p>
            <a:p>
              <a:pPr lvl="1">
                <a:spcAft>
                  <a:spcPts val="800"/>
                </a:spcAft>
              </a:pPr>
              <a:endParaRPr lang="fi-FI"/>
            </a:p>
            <a:p>
              <a:pPr lvl="1">
                <a:spcAft>
                  <a:spcPts val="800"/>
                </a:spcAft>
              </a:pPr>
              <a:endParaRPr lang="fi-FI"/>
            </a:p>
          </p:txBody>
        </p:sp>
        <p:grpSp>
          <p:nvGrpSpPr>
            <p:cNvPr id="9" name="Ryhmä 80">
              <a:extLst>
                <a:ext uri="{FF2B5EF4-FFF2-40B4-BE49-F238E27FC236}">
                  <a16:creationId xmlns:a16="http://schemas.microsoft.com/office/drawing/2014/main" id="{5E9DC167-72E7-BBF3-CAA3-FC3A7BCE1550}"/>
                </a:ext>
              </a:extLst>
            </p:cNvPr>
            <p:cNvGrpSpPr/>
            <p:nvPr/>
          </p:nvGrpSpPr>
          <p:grpSpPr>
            <a:xfrm>
              <a:off x="8121820" y="1911284"/>
              <a:ext cx="304908" cy="2990329"/>
              <a:chOff x="8121820" y="1911284"/>
              <a:chExt cx="304908" cy="2990329"/>
            </a:xfrm>
          </p:grpSpPr>
          <p:pic>
            <p:nvPicPr>
              <p:cNvPr id="10" name="Kuva 70" descr="Valintamerkki tasaisella täytöllä">
                <a:extLst>
                  <a:ext uri="{FF2B5EF4-FFF2-40B4-BE49-F238E27FC236}">
                    <a16:creationId xmlns:a16="http://schemas.microsoft.com/office/drawing/2014/main" id="{EF32C3EE-21A3-ABC2-5938-73A9AE3F6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1820" y="1911284"/>
                <a:ext cx="304908" cy="304908"/>
              </a:xfrm>
              <a:prstGeom prst="rect">
                <a:avLst/>
              </a:prstGeom>
            </p:spPr>
          </p:pic>
          <p:pic>
            <p:nvPicPr>
              <p:cNvPr id="11" name="Kuva 71" descr="Valintamerkki tasaisella täytöllä">
                <a:extLst>
                  <a:ext uri="{FF2B5EF4-FFF2-40B4-BE49-F238E27FC236}">
                    <a16:creationId xmlns:a16="http://schemas.microsoft.com/office/drawing/2014/main" id="{60CBDF24-E02E-2864-4A3C-D618CCF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1820" y="2291943"/>
                <a:ext cx="304908" cy="304908"/>
              </a:xfrm>
              <a:prstGeom prst="rect">
                <a:avLst/>
              </a:prstGeom>
            </p:spPr>
          </p:pic>
          <p:pic>
            <p:nvPicPr>
              <p:cNvPr id="12" name="Kuva 72" descr="Valintamerkki tasaisella täytöllä">
                <a:extLst>
                  <a:ext uri="{FF2B5EF4-FFF2-40B4-BE49-F238E27FC236}">
                    <a16:creationId xmlns:a16="http://schemas.microsoft.com/office/drawing/2014/main" id="{DD91E0F1-887A-454B-A8BE-3E0CBFF5E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1820" y="2682699"/>
                <a:ext cx="304908" cy="304908"/>
              </a:xfrm>
              <a:prstGeom prst="rect">
                <a:avLst/>
              </a:prstGeom>
            </p:spPr>
          </p:pic>
          <p:pic>
            <p:nvPicPr>
              <p:cNvPr id="13" name="Kuva 73" descr="Valintamerkki tasaisella täytöllä">
                <a:extLst>
                  <a:ext uri="{FF2B5EF4-FFF2-40B4-BE49-F238E27FC236}">
                    <a16:creationId xmlns:a16="http://schemas.microsoft.com/office/drawing/2014/main" id="{E4C1302D-1B87-43AB-F392-BC8ED9784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1820" y="3056428"/>
                <a:ext cx="304908" cy="304908"/>
              </a:xfrm>
              <a:prstGeom prst="rect">
                <a:avLst/>
              </a:prstGeom>
            </p:spPr>
          </p:pic>
          <p:pic>
            <p:nvPicPr>
              <p:cNvPr id="14" name="Kuva 74" descr="Valintamerkki tasaisella täytöllä">
                <a:extLst>
                  <a:ext uri="{FF2B5EF4-FFF2-40B4-BE49-F238E27FC236}">
                    <a16:creationId xmlns:a16="http://schemas.microsoft.com/office/drawing/2014/main" id="{1B838E11-C1AB-AF14-EA2E-9B6D24442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1820" y="3690536"/>
                <a:ext cx="304908" cy="304908"/>
              </a:xfrm>
              <a:prstGeom prst="rect">
                <a:avLst/>
              </a:prstGeom>
            </p:spPr>
          </p:pic>
          <p:pic>
            <p:nvPicPr>
              <p:cNvPr id="15" name="Kuva 77" descr="Valintamerkki tasaisella täytöllä">
                <a:extLst>
                  <a:ext uri="{FF2B5EF4-FFF2-40B4-BE49-F238E27FC236}">
                    <a16:creationId xmlns:a16="http://schemas.microsoft.com/office/drawing/2014/main" id="{64469A69-98CD-62F3-3833-0E14E3ED9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21820" y="4596705"/>
                <a:ext cx="304908" cy="304908"/>
              </a:xfrm>
              <a:prstGeom prst="rect">
                <a:avLst/>
              </a:prstGeom>
            </p:spPr>
          </p:pic>
        </p:grpSp>
      </p:grpSp>
      <p:pic>
        <p:nvPicPr>
          <p:cNvPr id="16" name="Kuva 15" descr="Valintamerkki tasaisella täytöllä">
            <a:extLst>
              <a:ext uri="{FF2B5EF4-FFF2-40B4-BE49-F238E27FC236}">
                <a16:creationId xmlns:a16="http://schemas.microsoft.com/office/drawing/2014/main" id="{941F23A8-C324-474B-9CB1-5480CFA17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7705" y="5583386"/>
            <a:ext cx="304908" cy="304908"/>
          </a:xfrm>
          <a:prstGeom prst="rect">
            <a:avLst/>
          </a:prstGeom>
        </p:spPr>
      </p:pic>
      <p:pic>
        <p:nvPicPr>
          <p:cNvPr id="18" name="Kuva 15" descr="Valintamerkki tasaisella täytöllä">
            <a:extLst>
              <a:ext uri="{FF2B5EF4-FFF2-40B4-BE49-F238E27FC236}">
                <a16:creationId xmlns:a16="http://schemas.microsoft.com/office/drawing/2014/main" id="{D1DA5A79-89BB-EFD0-6220-E286A5ECD2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7705" y="5953775"/>
            <a:ext cx="304908" cy="304908"/>
          </a:xfrm>
          <a:prstGeom prst="rect">
            <a:avLst/>
          </a:prstGeom>
        </p:spPr>
      </p:pic>
      <p:pic>
        <p:nvPicPr>
          <p:cNvPr id="19" name="Picture 18" descr="A picture containing clipart, graphics, graphic design, illustration&#10;&#10;Description automatically generated">
            <a:extLst>
              <a:ext uri="{FF2B5EF4-FFF2-40B4-BE49-F238E27FC236}">
                <a16:creationId xmlns:a16="http://schemas.microsoft.com/office/drawing/2014/main" id="{088B5DFC-3FA5-3C74-3B5A-8D502AEEB5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187" y="2187942"/>
            <a:ext cx="5059626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16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79AB-09A4-866E-4ABA-CBCC82A7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Helvetica"/>
                <a:ea typeface="Verdana"/>
                <a:cs typeface="Arial"/>
              </a:rPr>
              <a:t>Parannusehdotuksia ikäihmisiltä ja läheisiltä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6513B-8CBF-04B5-A39F-09D4BAFD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arviointi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0A641-AE1C-AEE8-0D0F-345DF53C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32</a:t>
            </a:fld>
            <a:endParaRPr lang="fi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1D751-30E6-391D-7F5D-E34CA9124EF7}"/>
              </a:ext>
            </a:extLst>
          </p:cNvPr>
          <p:cNvSpPr txBox="1"/>
          <p:nvPr/>
        </p:nvSpPr>
        <p:spPr>
          <a:xfrm>
            <a:off x="4213566" y="2131353"/>
            <a:ext cx="734112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fi-FI" sz="1600" b="1"/>
              <a:t>Opas on pitkä ja tietoa on paljon: </a:t>
            </a:r>
            <a:r>
              <a:rPr lang="fi-FI" sz="1600"/>
              <a:t>Lyhyempi pituus olisi suositeltavaa. </a:t>
            </a:r>
          </a:p>
          <a:p>
            <a:pPr lvl="1">
              <a:spcAft>
                <a:spcPts val="800"/>
              </a:spcAft>
            </a:pPr>
            <a:r>
              <a:rPr lang="fi-FI" sz="1600" b="1"/>
              <a:t>Tietojen päivittyminen: </a:t>
            </a:r>
            <a:r>
              <a:rPr lang="fi-FI" sz="1600"/>
              <a:t>Oppaaseen on hyvä kirjata, millä aikavälillä oppaan tietoja päivitetään. Helpottaa ajantasaisuuden arviointia.</a:t>
            </a:r>
          </a:p>
          <a:p>
            <a:pPr lvl="1">
              <a:spcAft>
                <a:spcPts val="800"/>
              </a:spcAft>
            </a:pPr>
            <a:r>
              <a:rPr lang="fi-FI" sz="1600" b="1"/>
              <a:t>Myös muut kuin internetlähteet ja linkit ovat tärkeitä: </a:t>
            </a:r>
            <a:r>
              <a:rPr lang="fi-FI" sz="1600"/>
              <a:t>Kaikki ikäihmiset eivät käytä nettiä. </a:t>
            </a:r>
          </a:p>
          <a:p>
            <a:pPr lvl="1">
              <a:spcAft>
                <a:spcPts val="800"/>
              </a:spcAft>
            </a:pPr>
            <a:r>
              <a:rPr lang="fi-FI" sz="1600" b="1"/>
              <a:t>Oikoluku: </a:t>
            </a:r>
            <a:r>
              <a:rPr lang="fi-FI" sz="1600"/>
              <a:t>Tekstissä on vielä joitain kirjoitusvirheitä.</a:t>
            </a:r>
          </a:p>
          <a:p>
            <a:pPr lvl="1">
              <a:spcAft>
                <a:spcPts val="800"/>
              </a:spcAft>
            </a:pPr>
            <a:r>
              <a:rPr lang="fi-FI" sz="1600" b="1"/>
              <a:t>Sisältö näyttäytyy </a:t>
            </a:r>
            <a:r>
              <a:rPr lang="fi-FI" sz="1600" b="1" err="1"/>
              <a:t>kuopiokeskeiseltä</a:t>
            </a:r>
            <a:r>
              <a:rPr lang="fi-FI" sz="1600" b="1"/>
              <a:t>: </a:t>
            </a:r>
            <a:r>
              <a:rPr lang="fi-FI" sz="1600"/>
              <a:t>Asumismuotojen vaihtoehtojen esittely on hyvin kaupunkikeskeistä. </a:t>
            </a:r>
          </a:p>
          <a:p>
            <a:pPr lvl="1">
              <a:spcAft>
                <a:spcPts val="800"/>
              </a:spcAft>
            </a:pPr>
            <a:r>
              <a:rPr lang="fi-FI" sz="1600" b="1"/>
              <a:t>Sosiaaliset tarpeet: </a:t>
            </a:r>
            <a:r>
              <a:rPr lang="fi-FI" sz="1600"/>
              <a:t>Ikäihmisillä on myös sosiaalisia tarpeita ja ongelmia. Voisiko näistä mainita oppaassa jotenkin?</a:t>
            </a:r>
          </a:p>
          <a:p>
            <a:pPr lvl="1">
              <a:spcAft>
                <a:spcPts val="800"/>
              </a:spcAft>
            </a:pPr>
            <a:r>
              <a:rPr lang="fi-FI" sz="1600" b="1"/>
              <a:t>Vinkkiehdotus: </a:t>
            </a:r>
            <a:r>
              <a:rPr lang="fi-FI" sz="1600"/>
              <a:t>Sote-alan ammattilaiselta voi pyytää arviointikäynnin kotiin. Ammattilainen osaa katsoa kodin vaaran paikat ja arvioida apuvälineen tarpeen.</a:t>
            </a:r>
          </a:p>
        </p:txBody>
      </p:sp>
      <p:pic>
        <p:nvPicPr>
          <p:cNvPr id="29" name="Picture 28" descr="A blue and white stairs in a yellow circle&#10;&#10;Description automatically generated with low confidence">
            <a:extLst>
              <a:ext uri="{FF2B5EF4-FFF2-40B4-BE49-F238E27FC236}">
                <a16:creationId xmlns:a16="http://schemas.microsoft.com/office/drawing/2014/main" id="{375D794E-CE20-DE44-6C25-06220B0E93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1" y="1952827"/>
            <a:ext cx="4215231" cy="42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3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B28FB-F2A7-9115-8450-F90F9DAE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1BDB34-9879-D813-A596-B28B45370543}"/>
              </a:ext>
            </a:extLst>
          </p:cNvPr>
          <p:cNvSpPr txBox="1">
            <a:spLocks/>
          </p:cNvSpPr>
          <p:nvPr/>
        </p:nvSpPr>
        <p:spPr>
          <a:xfrm>
            <a:off x="570368" y="1079779"/>
            <a:ext cx="4882027" cy="5065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3237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z="3500">
                <a:solidFill>
                  <a:schemeClr val="bg1"/>
                </a:solidFill>
                <a:latin typeface="Helvetica" pitchFamily="2" charset="0"/>
              </a:rPr>
              <a:t>Arviointia jatkettiin kyselyn jälkeen </a:t>
            </a:r>
            <a:r>
              <a:rPr lang="fi-FI" sz="3500" err="1">
                <a:solidFill>
                  <a:schemeClr val="bg1"/>
                </a:solidFill>
                <a:latin typeface="Helvetica" pitchFamily="2" charset="0"/>
              </a:rPr>
              <a:t>Teams</a:t>
            </a:r>
            <a:r>
              <a:rPr lang="fi-FI" sz="3500">
                <a:solidFill>
                  <a:schemeClr val="bg1"/>
                </a:solidFill>
                <a:latin typeface="Helvetica" pitchFamily="2" charset="0"/>
              </a:rPr>
              <a:t>-tilaisuuksissa </a:t>
            </a:r>
          </a:p>
          <a:p>
            <a:endParaRPr lang="fi-FI" sz="3500" b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i-FI" sz="2000" b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fi-FI"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-tilaisuudessa esiteltiin kyselyn tuloksia sekä käytiin opasta läpi ikäihmisten ja asiakasohjaajien kanssa. Molemmille ryhmille järjestettiin omat tunnin mittaiset tapaamiset 15.5. </a:t>
            </a:r>
          </a:p>
          <a:p>
            <a:endParaRPr lang="fi-FI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Keskustelun kautta tarkennettiin kyselyssä ilmenneitä muutostoiveita, kerättiin vinkkejä sekä keskusteltiin oppaan tulevaisuudesta.</a:t>
            </a:r>
          </a:p>
          <a:p>
            <a:endParaRPr lang="fi-FI" sz="2000" b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1E4DCD-76FD-4B81-96EC-98D825D9A4EA}"/>
              </a:ext>
            </a:extLst>
          </p:cNvPr>
          <p:cNvSpPr/>
          <p:nvPr/>
        </p:nvSpPr>
        <p:spPr>
          <a:xfrm>
            <a:off x="8773898" y="2795234"/>
            <a:ext cx="2396663" cy="239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fi-FI" sz="7000" b="1">
                <a:solidFill>
                  <a:schemeClr val="tx1"/>
                </a:solidFill>
              </a:rPr>
              <a:t>4</a:t>
            </a:r>
            <a:r>
              <a:rPr lang="fi-FI" sz="2000" b="1">
                <a:solidFill>
                  <a:schemeClr val="tx1"/>
                </a:solidFill>
              </a:rPr>
              <a:t> </a:t>
            </a:r>
            <a:r>
              <a:rPr lang="fi-FI" b="1">
                <a:solidFill>
                  <a:schemeClr val="tx1"/>
                </a:solidFill>
              </a:rPr>
              <a:t>ikäihmistä</a:t>
            </a:r>
          </a:p>
        </p:txBody>
      </p:sp>
      <p:pic>
        <p:nvPicPr>
          <p:cNvPr id="10" name="Picture 9" descr="A picture containing clipart, graphics, symbol, cartoon&#10;&#10;Description automatically generated">
            <a:extLst>
              <a:ext uri="{FF2B5EF4-FFF2-40B4-BE49-F238E27FC236}">
                <a16:creationId xmlns:a16="http://schemas.microsoft.com/office/drawing/2014/main" id="{2971C4D4-2A8E-0D8C-9F87-C4D2CEF6E0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95234"/>
            <a:ext cx="3166139" cy="31661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77A01E-D256-6E59-34CE-67EFD80B62FC}"/>
              </a:ext>
            </a:extLst>
          </p:cNvPr>
          <p:cNvSpPr/>
          <p:nvPr/>
        </p:nvSpPr>
        <p:spPr>
          <a:xfrm>
            <a:off x="6533235" y="887275"/>
            <a:ext cx="2396663" cy="239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fi-FI" sz="7000" b="1">
                <a:solidFill>
                  <a:schemeClr val="tx1"/>
                </a:solidFill>
              </a:rPr>
              <a:t>15</a:t>
            </a:r>
            <a:r>
              <a:rPr lang="fi-FI" sz="2000" b="1">
                <a:solidFill>
                  <a:schemeClr val="tx1"/>
                </a:solidFill>
              </a:rPr>
              <a:t> </a:t>
            </a:r>
            <a:r>
              <a:rPr lang="fi-FI" b="1">
                <a:solidFill>
                  <a:schemeClr val="tx1"/>
                </a:solidFill>
              </a:rPr>
              <a:t>asiakas-ohjaajaa</a:t>
            </a:r>
          </a:p>
        </p:txBody>
      </p:sp>
    </p:spTree>
    <p:extLst>
      <p:ext uri="{BB962C8B-B14F-4D97-AF65-F5344CB8AC3E}">
        <p14:creationId xmlns:p14="http://schemas.microsoft.com/office/powerpoint/2010/main" val="1852819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813E-5398-DC1D-4B29-A7722082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2838292"/>
            <a:ext cx="10515600" cy="2160000"/>
          </a:xfrm>
        </p:spPr>
        <p:txBody>
          <a:bodyPr/>
          <a:lstStyle/>
          <a:p>
            <a:r>
              <a:rPr lang="fi-FI" sz="4400">
                <a:solidFill>
                  <a:schemeClr val="tx1"/>
                </a:solidFill>
              </a:rPr>
              <a:t>Työn tulokset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E259-1340-0467-4638-1575B3A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264" y="5236597"/>
            <a:ext cx="7269472" cy="2160000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Oppaasta toteutettiin 44-sivuinen painettu opas, pdf-tiedosto verkossa jaettavaksi sekä suunnitelma nettioppaasta. Painettu opas jaetaan postitse ilmaisjakeluna ikäihmisten koteihin.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1639-5C55-32FE-7B31-BF5B187C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7" name="Picture 6" descr="A cartoon of a person sitting in a yellow chair&#10;&#10;Description automatically generated">
            <a:extLst>
              <a:ext uri="{FF2B5EF4-FFF2-40B4-BE49-F238E27FC236}">
                <a16:creationId xmlns:a16="http://schemas.microsoft.com/office/drawing/2014/main" id="{A278710F-D351-5A63-4FB1-CAD338D2A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12" y="435129"/>
            <a:ext cx="3240175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34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A0EC1-6A66-5E5C-E545-95392A56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4" name="Picture 3" descr="A cartoon of 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2A991172-603E-E93A-5866-1FFE8C8C5B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9640820" y="-32677"/>
            <a:ext cx="3370127" cy="47828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2D0108-6299-CD0A-3DCB-B9BC4A33AF17}"/>
              </a:ext>
            </a:extLst>
          </p:cNvPr>
          <p:cNvSpPr txBox="1">
            <a:spLocks/>
          </p:cNvSpPr>
          <p:nvPr/>
        </p:nvSpPr>
        <p:spPr>
          <a:xfrm>
            <a:off x="418358" y="4520261"/>
            <a:ext cx="3037536" cy="1958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  <a:latin typeface="+mn-lt"/>
              </a:rPr>
              <a:t>Opas sisältää tietoa; ennakoinnista, apuvälineistä, asumisvaihtoehdoista, kotiin saatavista palveluista, taloudellisesta tuesta sekä yhteystiedoista ja lisälukemisesta.</a:t>
            </a:r>
          </a:p>
        </p:txBody>
      </p:sp>
      <p:pic>
        <p:nvPicPr>
          <p:cNvPr id="6" name="Picture 5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4F23A6C0-0528-A004-E141-45813BFA7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6660781" y="2716812"/>
            <a:ext cx="3400379" cy="4811965"/>
          </a:xfrm>
          <a:prstGeom prst="rect">
            <a:avLst/>
          </a:prstGeom>
        </p:spPr>
      </p:pic>
      <p:pic>
        <p:nvPicPr>
          <p:cNvPr id="7" name="Picture 6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1397F2F5-349C-6D0B-F4B2-735523F4B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2961378" y="745894"/>
            <a:ext cx="3401669" cy="48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54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7CD46-71E5-6F86-1ED8-DE1D7242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8C63BA-F6DC-1DBC-25F7-1837585C4E52}"/>
              </a:ext>
            </a:extLst>
          </p:cNvPr>
          <p:cNvSpPr txBox="1">
            <a:spLocks/>
          </p:cNvSpPr>
          <p:nvPr/>
        </p:nvSpPr>
        <p:spPr>
          <a:xfrm>
            <a:off x="418358" y="4580372"/>
            <a:ext cx="2900886" cy="1958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  <a:latin typeface="+mn-lt"/>
              </a:rPr>
              <a:t>Asumisvaihtoehtoja esitellään selkeän kuvailun sekä tarinoiden kautta. Jokaisessa vaihtoehdossa on myös tietoa miten kannattaa toimi tai mistä asumiskohteita löytyy. </a:t>
            </a:r>
          </a:p>
        </p:txBody>
      </p:sp>
      <p:pic>
        <p:nvPicPr>
          <p:cNvPr id="5" name="Picture 4" descr="A picture containing text, font, screenshot, letter&#10;&#10;Description automatically generated">
            <a:extLst>
              <a:ext uri="{FF2B5EF4-FFF2-40B4-BE49-F238E27FC236}">
                <a16:creationId xmlns:a16="http://schemas.microsoft.com/office/drawing/2014/main" id="{1F367A1F-5A4B-224E-880E-D547A720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7736">
            <a:off x="8029547" y="-302820"/>
            <a:ext cx="4159569" cy="5893751"/>
          </a:xfrm>
          <a:prstGeom prst="rect">
            <a:avLst/>
          </a:prstGeom>
        </p:spPr>
      </p:pic>
      <p:pic>
        <p:nvPicPr>
          <p:cNvPr id="6" name="Picture 5" descr="A picture containing text, human face, clothing, illustration&#10;&#10;Description automatically generated">
            <a:extLst>
              <a:ext uri="{FF2B5EF4-FFF2-40B4-BE49-F238E27FC236}">
                <a16:creationId xmlns:a16="http://schemas.microsoft.com/office/drawing/2014/main" id="{2D87DB54-EAF8-3EF1-28A6-44A7AAB1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7736">
            <a:off x="4005729" y="778054"/>
            <a:ext cx="4163432" cy="5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92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7CD46-71E5-6F86-1ED8-DE1D7242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B89145-00F4-6735-F2CB-084A56A619BB}"/>
              </a:ext>
            </a:extLst>
          </p:cNvPr>
          <p:cNvSpPr txBox="1">
            <a:spLocks/>
          </p:cNvSpPr>
          <p:nvPr/>
        </p:nvSpPr>
        <p:spPr>
          <a:xfrm>
            <a:off x="8755533" y="572965"/>
            <a:ext cx="3131667" cy="1958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  <a:latin typeface="+mn-lt"/>
              </a:rPr>
              <a:t>Palveluita esitellään kattavasti aterioiden kuljettamisesta kotisairaanhoitoon. Julkisten palvelujen lisäksi esitellään myös yksityisen ja kolmannen sektorin tarjoamia palveluja.</a:t>
            </a:r>
          </a:p>
        </p:txBody>
      </p:sp>
      <p:pic>
        <p:nvPicPr>
          <p:cNvPr id="7" name="Picture 6" descr="A picture containing text, screenshot, letter, font&#10;&#10;Description automatically generated">
            <a:extLst>
              <a:ext uri="{FF2B5EF4-FFF2-40B4-BE49-F238E27FC236}">
                <a16:creationId xmlns:a16="http://schemas.microsoft.com/office/drawing/2014/main" id="{C7C8738D-0802-9A00-8E60-F3509C14FF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4255928" y="227439"/>
            <a:ext cx="4075643" cy="5768788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5D6773D5-682A-09E8-B40E-DCCDED5C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305952" y="1278273"/>
            <a:ext cx="4089859" cy="57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4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7CD46-71E5-6F86-1ED8-DE1D7242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24B6E-567C-B636-6FB7-5DE2CC427809}"/>
              </a:ext>
            </a:extLst>
          </p:cNvPr>
          <p:cNvSpPr txBox="1">
            <a:spLocks/>
          </p:cNvSpPr>
          <p:nvPr/>
        </p:nvSpPr>
        <p:spPr>
          <a:xfrm>
            <a:off x="431803" y="4728107"/>
            <a:ext cx="3131667" cy="1958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  <a:latin typeface="+mn-lt"/>
              </a:rPr>
              <a:t>Oppaan takasisäkannessa on ohje palautteen annolle. Oppaasta kerätään palautetta verkkokyselyn avulla, jotta seuraavasta versiosta saadaan vieläkin parempi.</a:t>
            </a:r>
          </a:p>
        </p:txBody>
      </p:sp>
      <p:pic>
        <p:nvPicPr>
          <p:cNvPr id="5" name="Picture 4" descr="A screen shot of a message&#10;&#10;Description automatically generated with low confidence">
            <a:extLst>
              <a:ext uri="{FF2B5EF4-FFF2-40B4-BE49-F238E27FC236}">
                <a16:creationId xmlns:a16="http://schemas.microsoft.com/office/drawing/2014/main" id="{A469B03A-1684-AE1A-8B28-5F1BA93A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3808075" y="0"/>
            <a:ext cx="484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0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CF4145F-29B8-3FB6-4DC1-5B29A54831F1}"/>
              </a:ext>
            </a:extLst>
          </p:cNvPr>
          <p:cNvSpPr/>
          <p:nvPr/>
        </p:nvSpPr>
        <p:spPr>
          <a:xfrm>
            <a:off x="312531" y="395808"/>
            <a:ext cx="1377574" cy="1377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7CD46-71E5-6F86-1ED8-DE1D7242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39</a:t>
            </a:fld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36EF54-34EB-5A18-91F4-E01B628CE1C2}"/>
              </a:ext>
            </a:extLst>
          </p:cNvPr>
          <p:cNvGrpSpPr/>
          <p:nvPr/>
        </p:nvGrpSpPr>
        <p:grpSpPr>
          <a:xfrm>
            <a:off x="3563470" y="1031631"/>
            <a:ext cx="7772400" cy="5164959"/>
            <a:chOff x="2729559" y="1031631"/>
            <a:chExt cx="7772400" cy="5164959"/>
          </a:xfrm>
        </p:grpSpPr>
        <p:pic>
          <p:nvPicPr>
            <p:cNvPr id="6" name="Picture 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E11B3730-6300-5363-18CA-4BF7A364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559" y="1031631"/>
              <a:ext cx="7772400" cy="5164959"/>
            </a:xfrm>
            <a:prstGeom prst="rect">
              <a:avLst/>
            </a:prstGeom>
          </p:spPr>
        </p:pic>
        <p:pic>
          <p:nvPicPr>
            <p:cNvPr id="7" name="Content Placeholder 5">
              <a:extLst>
                <a:ext uri="{FF2B5EF4-FFF2-40B4-BE49-F238E27FC236}">
                  <a16:creationId xmlns:a16="http://schemas.microsoft.com/office/drawing/2014/main" id="{3D9F884A-66AB-0567-9206-C0BDCC7ED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8454" y="1666866"/>
              <a:ext cx="5212039" cy="3269168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98912E-A02F-CA7A-EA26-1163F3800052}"/>
              </a:ext>
            </a:extLst>
          </p:cNvPr>
          <p:cNvSpPr txBox="1">
            <a:spLocks/>
          </p:cNvSpPr>
          <p:nvPr/>
        </p:nvSpPr>
        <p:spPr>
          <a:xfrm>
            <a:off x="431803" y="2189481"/>
            <a:ext cx="3724561" cy="502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  <a:latin typeface="+mn-lt"/>
              </a:rPr>
              <a:t>Oppaan nettiversio toteutetaan pdf-tiedostoa mukaillen. Sisältö noudattelee pdf-tiedoston sisällysluetteloa ja tekstit poimitaan pdf-tiedostosta. </a:t>
            </a:r>
          </a:p>
          <a:p>
            <a:pPr marL="0" indent="0">
              <a:buNone/>
            </a:pPr>
            <a:r>
              <a:rPr lang="fi-FI" sz="1600">
                <a:solidFill>
                  <a:schemeClr val="bg1"/>
                </a:solidFill>
                <a:latin typeface="+mn-lt"/>
              </a:rPr>
              <a:t>Oppaan kuvitusta käytetään myös netissä. </a:t>
            </a:r>
            <a:r>
              <a:rPr lang="en-FI" sz="1600">
                <a:solidFill>
                  <a:schemeClr val="bg1"/>
                </a:solidFill>
                <a:latin typeface="+mn-lt"/>
              </a:rPr>
              <a:t>Oppaan kuvituskuvat on tallennettu png-muodossa nettiopasta varten. Tämän lisäksi voidaan hyödyntää Hyvinvointialueen nettisivuilta jo valmiiksi löytyviä valokuvia mm. bannereissa.</a:t>
            </a:r>
          </a:p>
          <a:p>
            <a:pPr marL="0" indent="0">
              <a:buNone/>
            </a:pPr>
            <a:r>
              <a:rPr lang="en-FI" sz="1600">
                <a:solidFill>
                  <a:schemeClr val="bg1"/>
                </a:solidFill>
                <a:latin typeface="+mn-lt"/>
              </a:rPr>
              <a:t>Web-oppaaseen voidaan laittaa tarpeen mukaan myös laajemmin linkkejä ja lisälukemista.</a:t>
            </a:r>
          </a:p>
          <a:p>
            <a:pPr marL="0" indent="0">
              <a:buNone/>
            </a:pPr>
            <a:endParaRPr lang="fi-FI" sz="16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yellow mouse cursor pointing towards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C6B16F8-EFA0-6C2D-3CFB-43DB75B6BC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83" y="594544"/>
            <a:ext cx="1208398" cy="13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9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981A-06C7-E3A2-C568-4EBE77D4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vaiheet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A321D-E077-EC84-931C-13C97AE5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Johdanto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C8459-3E5D-836F-1756-39E35845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</a:t>
            </a:fld>
            <a:endParaRPr lang="fi-FI"/>
          </a:p>
        </p:txBody>
      </p:sp>
      <p:sp>
        <p:nvSpPr>
          <p:cNvPr id="6" name="Nuoli oikealle 13">
            <a:extLst>
              <a:ext uri="{FF2B5EF4-FFF2-40B4-BE49-F238E27FC236}">
                <a16:creationId xmlns:a16="http://schemas.microsoft.com/office/drawing/2014/main" id="{4190B02D-B2DF-CC9F-39FB-8D07096ED7C0}"/>
              </a:ext>
            </a:extLst>
          </p:cNvPr>
          <p:cNvSpPr/>
          <p:nvPr/>
        </p:nvSpPr>
        <p:spPr>
          <a:xfrm>
            <a:off x="3417265" y="2083592"/>
            <a:ext cx="2678735" cy="9192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alpha val="88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i-FI">
                <a:solidFill>
                  <a:schemeClr val="tx1"/>
                </a:solidFill>
              </a:rPr>
              <a:t>Oppaan sisällön työstäminen</a:t>
            </a:r>
          </a:p>
        </p:txBody>
      </p:sp>
      <p:sp>
        <p:nvSpPr>
          <p:cNvPr id="7" name="Nuoli oikealle 14">
            <a:extLst>
              <a:ext uri="{FF2B5EF4-FFF2-40B4-BE49-F238E27FC236}">
                <a16:creationId xmlns:a16="http://schemas.microsoft.com/office/drawing/2014/main" id="{7AB9FFE3-0921-7F72-86B6-B8504D1D5C82}"/>
              </a:ext>
            </a:extLst>
          </p:cNvPr>
          <p:cNvSpPr/>
          <p:nvPr/>
        </p:nvSpPr>
        <p:spPr>
          <a:xfrm>
            <a:off x="531568" y="2083592"/>
            <a:ext cx="2691225" cy="9192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alpha val="88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Sis</a:t>
            </a:r>
            <a:r>
              <a:rPr lang="fi-FI" kern="0" err="1">
                <a:solidFill>
                  <a:schemeClr val="tx1"/>
                </a:solidFill>
              </a:rPr>
              <a:t>ällön</a:t>
            </a:r>
            <a:r>
              <a:rPr lang="fi-FI" kern="0">
                <a:solidFill>
                  <a:schemeClr val="tx1"/>
                </a:solidFill>
              </a:rPr>
              <a:t> </a:t>
            </a:r>
            <a:br>
              <a:rPr lang="fi-FI" kern="0">
                <a:solidFill>
                  <a:schemeClr val="tx1"/>
                </a:solidFill>
              </a:rPr>
            </a:br>
            <a:r>
              <a:rPr lang="fi-FI" kern="0">
                <a:solidFill>
                  <a:schemeClr val="tx1"/>
                </a:solidFill>
              </a:rPr>
              <a:t>yhteissuunnittelu</a:t>
            </a:r>
            <a: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E1ADC8-EB7B-762E-154B-9E74F5E94114}"/>
              </a:ext>
            </a:extLst>
          </p:cNvPr>
          <p:cNvSpPr txBox="1">
            <a:spLocks/>
          </p:cNvSpPr>
          <p:nvPr/>
        </p:nvSpPr>
        <p:spPr>
          <a:xfrm>
            <a:off x="531567" y="3429000"/>
            <a:ext cx="2489517" cy="318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Oppaan tavoitteiden ja sisällön suunnittelu.</a:t>
            </a:r>
          </a:p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Kaksi suunnittelutyöpajaa Siilinjärvellä: ikäihmiset (24.2.) ja asiakasohjaajat (25.2.).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EA84F7-4C26-A357-AAC8-31DA227CC513}"/>
              </a:ext>
            </a:extLst>
          </p:cNvPr>
          <p:cNvSpPr txBox="1">
            <a:spLocks/>
          </p:cNvSpPr>
          <p:nvPr/>
        </p:nvSpPr>
        <p:spPr>
          <a:xfrm>
            <a:off x="3319912" y="3532942"/>
            <a:ext cx="2833920" cy="2276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>
                <a:latin typeface="+mn-lt"/>
              </a:rPr>
              <a:t>Sisällön kerääminen eri lähteistä ja tekstin muokkaaminen yhtenäiseksi.</a:t>
            </a:r>
          </a:p>
          <a:p>
            <a:r>
              <a:rPr lang="fi-FI" sz="1600">
                <a:latin typeface="+mn-lt"/>
              </a:rPr>
              <a:t>Selkokielisyyden periaatteiden noudattaminen.</a:t>
            </a:r>
          </a:p>
          <a:p>
            <a:r>
              <a:rPr lang="fi-FI" sz="1600">
                <a:latin typeface="+mn-lt"/>
              </a:rPr>
              <a:t>Kuvitus ja taittotyö.</a:t>
            </a:r>
            <a:endParaRPr lang="fi-FI"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FA0735-57D8-76D4-8692-F27DEB6B49B8}"/>
              </a:ext>
            </a:extLst>
          </p:cNvPr>
          <p:cNvSpPr txBox="1">
            <a:spLocks/>
          </p:cNvSpPr>
          <p:nvPr/>
        </p:nvSpPr>
        <p:spPr>
          <a:xfrm>
            <a:off x="6257872" y="3538518"/>
            <a:ext cx="2655806" cy="318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Oppaan arviointi ikäihmisillä ja asiakasohjaajilla: kysely ja etätilaisuus (15.5.).</a:t>
            </a:r>
          </a:p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Vinkkien ja sananlaskujen kerääminen.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2BECE7-3B70-F20E-6831-D19593413CD4}"/>
              </a:ext>
            </a:extLst>
          </p:cNvPr>
          <p:cNvGrpSpPr/>
          <p:nvPr/>
        </p:nvGrpSpPr>
        <p:grpSpPr>
          <a:xfrm>
            <a:off x="3158308" y="3610070"/>
            <a:ext cx="2971145" cy="1775226"/>
            <a:chOff x="4037162" y="2769079"/>
            <a:chExt cx="3786997" cy="273457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BD2DD0-EA9F-731E-8C73-91AB2ADA0DBB}"/>
                </a:ext>
              </a:extLst>
            </p:cNvPr>
            <p:cNvCxnSpPr/>
            <p:nvPr/>
          </p:nvCxnSpPr>
          <p:spPr>
            <a:xfrm>
              <a:off x="4037162" y="2769079"/>
              <a:ext cx="0" cy="27345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E5A97E-E135-C319-5E5F-B1B7DD35D683}"/>
                </a:ext>
              </a:extLst>
            </p:cNvPr>
            <p:cNvCxnSpPr/>
            <p:nvPr/>
          </p:nvCxnSpPr>
          <p:spPr>
            <a:xfrm>
              <a:off x="7824159" y="2769079"/>
              <a:ext cx="0" cy="27345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Nuoli oikealle 16">
            <a:extLst>
              <a:ext uri="{FF2B5EF4-FFF2-40B4-BE49-F238E27FC236}">
                <a16:creationId xmlns:a16="http://schemas.microsoft.com/office/drawing/2014/main" id="{FFB8F4F9-2CC6-9316-F6F2-38E84E533779}"/>
              </a:ext>
            </a:extLst>
          </p:cNvPr>
          <p:cNvSpPr/>
          <p:nvPr/>
        </p:nvSpPr>
        <p:spPr>
          <a:xfrm>
            <a:off x="9275657" y="2083592"/>
            <a:ext cx="2655806" cy="9192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alpha val="88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Oppaan </a:t>
            </a:r>
            <a:b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viimeistely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B0245C-294B-E8E2-94CB-A85285AD834F}"/>
              </a:ext>
            </a:extLst>
          </p:cNvPr>
          <p:cNvCxnSpPr/>
          <p:nvPr/>
        </p:nvCxnSpPr>
        <p:spPr>
          <a:xfrm>
            <a:off x="9050902" y="3610070"/>
            <a:ext cx="0" cy="1775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E8FB5C-ECB8-03C0-4DBB-1B3474EB1EBD}"/>
              </a:ext>
            </a:extLst>
          </p:cNvPr>
          <p:cNvSpPr txBox="1">
            <a:spLocks/>
          </p:cNvSpPr>
          <p:nvPr/>
        </p:nvSpPr>
        <p:spPr>
          <a:xfrm>
            <a:off x="9188127" y="3538518"/>
            <a:ext cx="2716167" cy="318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Muutokset ja viimeistelyt oppaaseen.</a:t>
            </a:r>
          </a:p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Ideat seuraavaa versiota varten. </a:t>
            </a:r>
          </a:p>
          <a:p>
            <a:pPr>
              <a:lnSpc>
                <a:spcPct val="100000"/>
              </a:lnSpc>
            </a:pPr>
            <a:r>
              <a:rPr lang="fi-FI" sz="1600">
                <a:latin typeface="+mn-lt"/>
              </a:rPr>
              <a:t>Opas painoon ja jakeluun, sekä markkinointi.</a:t>
            </a:r>
          </a:p>
          <a:p>
            <a:pPr>
              <a:lnSpc>
                <a:spcPct val="100000"/>
              </a:lnSpc>
            </a:pPr>
            <a:endParaRPr lang="fi-FI" sz="1600"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80F0CD-F260-9012-5C2E-83276725E161}"/>
              </a:ext>
            </a:extLst>
          </p:cNvPr>
          <p:cNvSpPr/>
          <p:nvPr/>
        </p:nvSpPr>
        <p:spPr>
          <a:xfrm>
            <a:off x="324091" y="1840375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EFB566-231B-7F3D-3D5D-04DCA4C0F074}"/>
              </a:ext>
            </a:extLst>
          </p:cNvPr>
          <p:cNvSpPr/>
          <p:nvPr/>
        </p:nvSpPr>
        <p:spPr>
          <a:xfrm>
            <a:off x="3194613" y="1840375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800DC9-2B7F-5AC4-167C-88859064F438}"/>
              </a:ext>
            </a:extLst>
          </p:cNvPr>
          <p:cNvSpPr/>
          <p:nvPr/>
        </p:nvSpPr>
        <p:spPr>
          <a:xfrm>
            <a:off x="9016678" y="1840375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1" name="Nuoli oikealle 16">
            <a:extLst>
              <a:ext uri="{FF2B5EF4-FFF2-40B4-BE49-F238E27FC236}">
                <a16:creationId xmlns:a16="http://schemas.microsoft.com/office/drawing/2014/main" id="{7C3FDF58-9C23-97FB-34CF-DEED68AD6926}"/>
              </a:ext>
            </a:extLst>
          </p:cNvPr>
          <p:cNvSpPr/>
          <p:nvPr/>
        </p:nvSpPr>
        <p:spPr>
          <a:xfrm>
            <a:off x="6290472" y="2083592"/>
            <a:ext cx="2655806" cy="9192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alpha val="88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Oppaan </a:t>
            </a:r>
            <a:b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i-FI" b="0" i="0" u="none" strike="noStrike" kern="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arviointi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08A9CB-1E7E-F9C0-32EC-DBAE91A483A5}"/>
              </a:ext>
            </a:extLst>
          </p:cNvPr>
          <p:cNvSpPr/>
          <p:nvPr/>
        </p:nvSpPr>
        <p:spPr>
          <a:xfrm>
            <a:off x="6099858" y="1840375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3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9AA8-743F-6132-ED2B-BB95DA70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Verkko-oppaasta </a:t>
            </a:r>
            <a:r>
              <a:rPr lang="fi-FI" err="1"/>
              <a:t>slaidia</a:t>
            </a:r>
            <a:r>
              <a:rPr lang="fi-FI"/>
              <a:t> tähän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744253-EACC-526F-E8F5-6F24156D839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" y="-254340"/>
            <a:ext cx="12192000" cy="7880919"/>
          </a:xfrm>
        </p:spPr>
      </p:pic>
    </p:spTree>
    <p:extLst>
      <p:ext uri="{BB962C8B-B14F-4D97-AF65-F5344CB8AC3E}">
        <p14:creationId xmlns:p14="http://schemas.microsoft.com/office/powerpoint/2010/main" val="1783280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9AA8-743F-6132-ED2B-BB95DA70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Verkko-oppaasta </a:t>
            </a:r>
            <a:r>
              <a:rPr lang="fi-FI" err="1"/>
              <a:t>slaidia</a:t>
            </a:r>
            <a:r>
              <a:rPr lang="fi-FI"/>
              <a:t> tähän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744253-EACC-526F-E8F5-6F24156D839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" y="-254340"/>
            <a:ext cx="12192000" cy="7880919"/>
          </a:xfrm>
        </p:spPr>
      </p:pic>
    </p:spTree>
    <p:extLst>
      <p:ext uri="{BB962C8B-B14F-4D97-AF65-F5344CB8AC3E}">
        <p14:creationId xmlns:p14="http://schemas.microsoft.com/office/powerpoint/2010/main" val="248281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813E-5398-DC1D-4B29-A7722082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2469449"/>
            <a:ext cx="10515600" cy="2160000"/>
          </a:xfrm>
        </p:spPr>
        <p:txBody>
          <a:bodyPr/>
          <a:lstStyle/>
          <a:p>
            <a:r>
              <a:rPr lang="fi-FI" sz="4400">
                <a:solidFill>
                  <a:schemeClr val="tx1"/>
                </a:solidFill>
              </a:rPr>
              <a:t>Ideat ja huomiot </a:t>
            </a:r>
            <a:br>
              <a:rPr lang="fi-FI" sz="4400">
                <a:solidFill>
                  <a:schemeClr val="tx1"/>
                </a:solidFill>
              </a:rPr>
            </a:br>
            <a:r>
              <a:rPr lang="fi-FI" sz="4400">
                <a:solidFill>
                  <a:schemeClr val="tx1"/>
                </a:solidFill>
              </a:rPr>
              <a:t>jatkokehitykseen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DC5AB-4026-0ABC-E0D9-60265ABC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1639-5C55-32FE-7B31-BF5B187C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42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436B85-50EB-A1AE-CD4B-45A3C382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405" y="4867754"/>
            <a:ext cx="5716128" cy="2160000"/>
          </a:xfrm>
        </p:spPr>
        <p:txBody>
          <a:bodyPr/>
          <a:lstStyle/>
          <a:p>
            <a:pPr marL="0" indent="0">
              <a:buNone/>
            </a:pPr>
            <a:r>
              <a:rPr lang="fi-FI" sz="1600"/>
              <a:t>Oppaan päivitys on erittäin tärkeää niin painetussa oppaassa kuin digioppaassa. Ajantasaisuuden tarkistamisen yhteydessä on hyvä varmistaa onko muitakin muutostarpeita tai ideoita ilmennyt. Väliarviointiin suositellaan ikäihmisten ja asiakasohjaajien osallistamista.</a:t>
            </a:r>
          </a:p>
        </p:txBody>
      </p:sp>
      <p:pic>
        <p:nvPicPr>
          <p:cNvPr id="14" name="Picture 13" descr="A picture containing logo, graphics, clipart, symbol&#10;&#10;Description automatically generated">
            <a:extLst>
              <a:ext uri="{FF2B5EF4-FFF2-40B4-BE49-F238E27FC236}">
                <a16:creationId xmlns:a16="http://schemas.microsoft.com/office/drawing/2014/main" id="{73D1EA76-24EF-2B52-26DD-E6CD98F21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88" y="545966"/>
            <a:ext cx="2585161" cy="25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1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33CA-127A-20B0-C710-DE459F4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/>
              <a:t>Tiedon ajantasaisuus ja oppaan jatkotyöstö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6F007-5A9D-9A7A-A3B1-208A8098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Ideat ja huomiot jatkokehitykseen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305A9-12EA-5214-D30D-230BF2EB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43</a:t>
            </a:fld>
            <a:endParaRPr lang="fi-FI"/>
          </a:p>
        </p:txBody>
      </p:sp>
      <p:sp>
        <p:nvSpPr>
          <p:cNvPr id="7" name="Suorakulmio 67">
            <a:extLst>
              <a:ext uri="{FF2B5EF4-FFF2-40B4-BE49-F238E27FC236}">
                <a16:creationId xmlns:a16="http://schemas.microsoft.com/office/drawing/2014/main" id="{83951525-0D01-3EE4-7847-5B528FACCBF2}"/>
              </a:ext>
            </a:extLst>
          </p:cNvPr>
          <p:cNvSpPr/>
          <p:nvPr/>
        </p:nvSpPr>
        <p:spPr>
          <a:xfrm>
            <a:off x="5853181" y="2095665"/>
            <a:ext cx="5587609" cy="4219861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Oppaan jatkokehittämiseen vastaa taho, joka huolehtii oppaan ajantasaisuudesta.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Oppaan ajankohtaisuus tulisi tarkistaa vuosittain, varsinkin yhteystietojen osalta (puhelinnumerot, aukiolot).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Oppaasta kerätään palautetta seuraavaa versiota varten </a:t>
            </a:r>
            <a:r>
              <a:rPr lang="fi-FI">
                <a:hlinkClick r:id="rId2"/>
              </a:rPr>
              <a:t>nettikyselyssä</a:t>
            </a:r>
            <a:r>
              <a:rPr lang="fi-FI"/>
              <a:t>. Kysely on </a:t>
            </a:r>
            <a:r>
              <a:rPr lang="fi-FI" err="1"/>
              <a:t>NHG:n</a:t>
            </a:r>
            <a:r>
              <a:rPr lang="fi-FI"/>
              <a:t> </a:t>
            </a:r>
            <a:r>
              <a:rPr lang="fi-FI" err="1"/>
              <a:t>Questback</a:t>
            </a:r>
            <a:r>
              <a:rPr lang="fi-FI"/>
              <a:t>-työkalussa. Kyselyn tulokset tulee analysoida oppaan seuraavaa versiota varten. Lisäksi suositellaan asiakasohjaajien ja ikäihmisten haastattelua tai työpajaa parannusehdotuksien kartoittamista varten.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Seuraavaa versiota kehittäessä kannattaa </a:t>
            </a:r>
            <a:r>
              <a:rPr lang="fi-FI" err="1"/>
              <a:t>osallistaa</a:t>
            </a:r>
            <a:r>
              <a:rPr lang="fi-FI"/>
              <a:t> ikäihmisten eri kerhoja ja sekä järjestöjä. </a:t>
            </a:r>
          </a:p>
        </p:txBody>
      </p:sp>
      <p:pic>
        <p:nvPicPr>
          <p:cNvPr id="12" name="Picture 11" descr="A picture containing vehicle, clipart, land vehicle, bus&#10;&#10;Description automatically generated">
            <a:extLst>
              <a:ext uri="{FF2B5EF4-FFF2-40B4-BE49-F238E27FC236}">
                <a16:creationId xmlns:a16="http://schemas.microsoft.com/office/drawing/2014/main" id="{78FB7817-9C4E-B1A6-ECB7-3BB55938D6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18" y="1997386"/>
            <a:ext cx="5100724" cy="39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3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33CA-127A-20B0-C710-DE459F4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Ideoita jatkotyöstöä varten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6F007-5A9D-9A7A-A3B1-208A8098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Ideat ja huomiot jatkokehitykseen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305A9-12EA-5214-D30D-230BF2EB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44</a:t>
            </a:fld>
            <a:endParaRPr lang="fi-FI"/>
          </a:p>
        </p:txBody>
      </p:sp>
      <p:sp>
        <p:nvSpPr>
          <p:cNvPr id="9" name="Suorakulmio 67">
            <a:extLst>
              <a:ext uri="{FF2B5EF4-FFF2-40B4-BE49-F238E27FC236}">
                <a16:creationId xmlns:a16="http://schemas.microsoft.com/office/drawing/2014/main" id="{E3C33393-200F-9175-F7E4-F0B28E94E677}"/>
              </a:ext>
            </a:extLst>
          </p:cNvPr>
          <p:cNvSpPr/>
          <p:nvPr/>
        </p:nvSpPr>
        <p:spPr>
          <a:xfrm>
            <a:off x="4949952" y="1894316"/>
            <a:ext cx="6543709" cy="5099459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fi-FI" b="1"/>
              <a:t>Oppaan seuraava versio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J</a:t>
            </a:r>
            <a:r>
              <a:rPr lang="fi-FI" sz="1600">
                <a:effectLst/>
              </a:rPr>
              <a:t>ärjestöjen tuki asumiseen koottu omaksi luvukseen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effectLst/>
              </a:rPr>
              <a:t>Muita tapoja edistää kodin turvallisuutta -kohta: ”älylaite”-termin avaaminen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>
              <a:spcAft>
                <a:spcPts val="1000"/>
              </a:spcAft>
            </a:pPr>
            <a:r>
              <a:rPr lang="fi-FI" b="1"/>
              <a:t>Muut kommentit:</a:t>
            </a:r>
            <a:endParaRPr lang="fi-FI" b="1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Järjestöjä ja muita tahoja (kirjasto, kunnantalon neuvonta) kiinnostaisi saada opasta jaettavaksi omille toimipisteilleen – voisiko seuraavasta painoksesta tehdä yhteistilauksen painoon, jonka kustannukset on jaettu useiden toimijoiden kesken (mikäli järjestöt ovat valmiita osallistumaan kustannuksiin)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effectLst/>
              </a:rPr>
              <a:t>Eri asumisvaihtoehdoista voisi tehdä omat tarkemmat ja laajemmat oppaat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Oppaalle on tarvetta laajemminkin – jaetaan hyvin tehtyä työtä muiden hyvinvointialueiden työn tueksi.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effectLst/>
              </a:rPr>
              <a:t>Oppaasta voisi tehdä ääniversion.</a:t>
            </a:r>
          </a:p>
          <a:p>
            <a:endParaRPr lang="fi-FI"/>
          </a:p>
        </p:txBody>
      </p:sp>
      <p:pic>
        <p:nvPicPr>
          <p:cNvPr id="13" name="Picture 12" descr="A picture containing clipart, drawing, illustration, design&#10;&#10;Description automatically generated">
            <a:extLst>
              <a:ext uri="{FF2B5EF4-FFF2-40B4-BE49-F238E27FC236}">
                <a16:creationId xmlns:a16="http://schemas.microsoft.com/office/drawing/2014/main" id="{CA0C968F-4432-D8F2-CE88-2B9B37462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1" y="1869943"/>
            <a:ext cx="4263331" cy="44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71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1538B-1697-0052-BDF2-FA46ED28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45</a:t>
            </a:fld>
            <a:endParaRPr lang="fi-FI"/>
          </a:p>
        </p:txBody>
      </p:sp>
      <p:pic>
        <p:nvPicPr>
          <p:cNvPr id="4" name="Picture 3" descr="A cartoon of 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E1EA7F7-B5F9-0BA2-EA80-A65DFE58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10" y="0"/>
            <a:ext cx="76667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06EEB-48FA-E526-0BA5-F7880B044ACB}"/>
              </a:ext>
            </a:extLst>
          </p:cNvPr>
          <p:cNvSpPr txBox="1"/>
          <p:nvPr/>
        </p:nvSpPr>
        <p:spPr>
          <a:xfrm>
            <a:off x="329184" y="4437056"/>
            <a:ext cx="26578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1600" b="1" i="0" u="none" strike="noStrike">
                <a:solidFill>
                  <a:srgbClr val="3F4443"/>
                </a:solidFill>
                <a:effectLst/>
              </a:rPr>
              <a:t>Nordic Healthcare Group</a:t>
            </a:r>
          </a:p>
          <a:p>
            <a:pPr algn="l" rtl="0" fontAlgn="base"/>
            <a:endParaRPr lang="fi-FI" sz="1600">
              <a:solidFill>
                <a:srgbClr val="3F4443"/>
              </a:solidFill>
            </a:endParaRPr>
          </a:p>
          <a:p>
            <a:pPr algn="l" rtl="0" fontAlgn="base"/>
            <a:r>
              <a:rPr lang="fi-FI" sz="1600" b="0" i="0" u="none" strike="noStrike">
                <a:solidFill>
                  <a:srgbClr val="3F4443"/>
                </a:solidFill>
                <a:effectLst/>
              </a:rPr>
              <a:t>Petra Jäntti</a:t>
            </a:r>
            <a:r>
              <a:rPr lang="en-US" sz="1600" b="0" i="0">
                <a:solidFill>
                  <a:srgbClr val="3F4443"/>
                </a:solidFill>
                <a:effectLst/>
              </a:rPr>
              <a:t>​</a:t>
            </a:r>
          </a:p>
          <a:p>
            <a:pPr algn="l" rtl="0" fontAlgn="base"/>
            <a:r>
              <a:rPr lang="fi-FI" sz="1600" b="0" i="0" u="none" strike="noStrike" err="1">
                <a:solidFill>
                  <a:srgbClr val="3F4443"/>
                </a:solidFill>
                <a:effectLst/>
              </a:rPr>
              <a:t>petra.jantti@nhg.fi</a:t>
            </a:r>
            <a:r>
              <a:rPr lang="fi-FI" sz="1600" b="0" i="0">
                <a:solidFill>
                  <a:srgbClr val="3F4443"/>
                </a:solidFill>
                <a:effectLst/>
              </a:rPr>
              <a:t>​</a:t>
            </a:r>
          </a:p>
          <a:p>
            <a:pPr algn="l" rtl="0" fontAlgn="base"/>
            <a:r>
              <a:rPr lang="en-US" sz="1600" b="0" i="0">
                <a:solidFill>
                  <a:srgbClr val="3F4443"/>
                </a:solidFill>
                <a:effectLst/>
              </a:rPr>
              <a:t>​</a:t>
            </a:r>
            <a:br>
              <a:rPr lang="en-US" sz="1600" b="0" i="0">
                <a:solidFill>
                  <a:srgbClr val="3F4443"/>
                </a:solidFill>
                <a:effectLst/>
              </a:rPr>
            </a:br>
            <a:r>
              <a:rPr lang="fi-FI" sz="1600" b="0" i="0" u="none" strike="noStrike">
                <a:solidFill>
                  <a:srgbClr val="3F4443"/>
                </a:solidFill>
                <a:effectLst/>
              </a:rPr>
              <a:t>Maria Okkonen</a:t>
            </a:r>
            <a:r>
              <a:rPr lang="en-US" sz="1600" b="0" i="0">
                <a:solidFill>
                  <a:srgbClr val="3F4443"/>
                </a:solidFill>
                <a:effectLst/>
              </a:rPr>
              <a:t>​</a:t>
            </a:r>
          </a:p>
          <a:p>
            <a:pPr algn="l" rtl="0" fontAlgn="base"/>
            <a:r>
              <a:rPr lang="fi-FI" sz="1600" b="0" i="0" u="none" strike="noStrike" err="1">
                <a:solidFill>
                  <a:srgbClr val="3F4443"/>
                </a:solidFill>
                <a:effectLst/>
              </a:rPr>
              <a:t>maria.okkonen@nhg.fi</a:t>
            </a:r>
            <a:r>
              <a:rPr lang="fi-FI" sz="1600" b="0" i="0">
                <a:solidFill>
                  <a:srgbClr val="3F4443"/>
                </a:solidFill>
                <a:effectLst/>
              </a:rPr>
              <a:t>​</a:t>
            </a:r>
          </a:p>
          <a:p>
            <a:pPr algn="l" rtl="0" fontAlgn="base"/>
            <a:r>
              <a:rPr lang="fi-FI" sz="1600" b="0" i="0">
                <a:solidFill>
                  <a:srgbClr val="3F4443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6290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981A-06C7-E3A2-C568-4EBE77D4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Näkökulmia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A321D-E077-EC84-931C-13C97AE5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Johdanto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C8459-3E5D-836F-1756-39E35845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5</a:t>
            </a:fld>
            <a:endParaRPr lang="fi-FI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61C3C3-EA0D-1C53-887D-86C325C3B3B4}"/>
              </a:ext>
            </a:extLst>
          </p:cNvPr>
          <p:cNvSpPr/>
          <p:nvPr/>
        </p:nvSpPr>
        <p:spPr>
          <a:xfrm>
            <a:off x="4888218" y="753736"/>
            <a:ext cx="2431159" cy="2431159"/>
          </a:xfrm>
          <a:prstGeom prst="ellipse">
            <a:avLst/>
          </a:prstGeom>
          <a:solidFill>
            <a:schemeClr val="tx1">
              <a:alpha val="80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A6DA18-6F04-3533-2B22-660D5364E463}"/>
              </a:ext>
            </a:extLst>
          </p:cNvPr>
          <p:cNvSpPr/>
          <p:nvPr/>
        </p:nvSpPr>
        <p:spPr>
          <a:xfrm>
            <a:off x="4888218" y="3758716"/>
            <a:ext cx="2431159" cy="2431159"/>
          </a:xfrm>
          <a:prstGeom prst="ellipse">
            <a:avLst/>
          </a:prstGeom>
          <a:solidFill>
            <a:schemeClr val="tx1">
              <a:alpha val="80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33D67F-C119-EFE3-AC3A-C8A0AE246599}"/>
              </a:ext>
            </a:extLst>
          </p:cNvPr>
          <p:cNvSpPr/>
          <p:nvPr/>
        </p:nvSpPr>
        <p:spPr>
          <a:xfrm>
            <a:off x="3550583" y="1939501"/>
            <a:ext cx="3066882" cy="3066882"/>
          </a:xfrm>
          <a:prstGeom prst="ellipse">
            <a:avLst/>
          </a:prstGeom>
          <a:solidFill>
            <a:schemeClr val="bg2">
              <a:alpha val="4721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4327E3-B326-0D54-4E7B-29DDC7C74BE0}"/>
              </a:ext>
            </a:extLst>
          </p:cNvPr>
          <p:cNvSpPr/>
          <p:nvPr/>
        </p:nvSpPr>
        <p:spPr>
          <a:xfrm>
            <a:off x="5557408" y="1939501"/>
            <a:ext cx="3066882" cy="3066882"/>
          </a:xfrm>
          <a:prstGeom prst="ellipse">
            <a:avLst/>
          </a:prstGeom>
          <a:solidFill>
            <a:schemeClr val="bg2">
              <a:alpha val="4721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21AC37-5093-8C2E-672C-6964E08459E5}"/>
              </a:ext>
            </a:extLst>
          </p:cNvPr>
          <p:cNvSpPr txBox="1"/>
          <p:nvPr/>
        </p:nvSpPr>
        <p:spPr>
          <a:xfrm>
            <a:off x="4205369" y="3073048"/>
            <a:ext cx="130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cs typeface="Arial" panose="020B0604020202020204" pitchFamily="34" charset="0"/>
              </a:rPr>
              <a:t>Ikä-ihminen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E14B1-BE95-A388-8D9A-ED10D0A07706}"/>
              </a:ext>
            </a:extLst>
          </p:cNvPr>
          <p:cNvSpPr txBox="1"/>
          <p:nvPr/>
        </p:nvSpPr>
        <p:spPr>
          <a:xfrm>
            <a:off x="6366612" y="3084240"/>
            <a:ext cx="176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cs typeface="Arial" panose="020B0604020202020204" pitchFamily="34" charset="0"/>
              </a:rPr>
              <a:t>Asiakas-</a:t>
            </a:r>
          </a:p>
          <a:p>
            <a:pPr algn="ctr"/>
            <a:r>
              <a:rPr lang="fi-FI" sz="1600" b="1">
                <a:cs typeface="Arial" panose="020B0604020202020204" pitchFamily="34" charset="0"/>
              </a:rPr>
              <a:t>ohjaaja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9CAC04-3163-8F4C-C3B9-516CCBFD4614}"/>
              </a:ext>
            </a:extLst>
          </p:cNvPr>
          <p:cNvGrpSpPr/>
          <p:nvPr/>
        </p:nvGrpSpPr>
        <p:grpSpPr>
          <a:xfrm>
            <a:off x="5557408" y="2396121"/>
            <a:ext cx="1060057" cy="2105324"/>
            <a:chOff x="5182975" y="2309046"/>
            <a:chExt cx="1060057" cy="210532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0A77B1-05E8-977F-CA9A-0B3A6BDA9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2975" y="2451580"/>
              <a:ext cx="732304" cy="929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732EA-0569-1A89-837A-7EE35208D4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6652" y="2637697"/>
              <a:ext cx="797640" cy="1011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CB600-C8ED-EE2D-875C-1ADA9B3A40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6140" y="2812747"/>
              <a:ext cx="838728" cy="1064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68B1B4-E652-B69F-ED7A-F04126426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8492" y="3034207"/>
              <a:ext cx="797640" cy="1011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D09579-9BA0-3FB0-C477-7002CC408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5392" y="3255667"/>
              <a:ext cx="797640" cy="1011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C9E3F2-C18C-E0D3-9E17-FB75B7AC8B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190" y="3592557"/>
              <a:ext cx="647770" cy="821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3FE61A0-904C-4070-5399-8A54D67DE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1580" y="2309046"/>
              <a:ext cx="553537" cy="702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CA8671B-04F0-A77C-C383-63245F6D9F24}"/>
              </a:ext>
            </a:extLst>
          </p:cNvPr>
          <p:cNvSpPr txBox="1"/>
          <p:nvPr/>
        </p:nvSpPr>
        <p:spPr>
          <a:xfrm>
            <a:off x="9231286" y="269768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cs typeface="Arial" panose="020B0604020202020204" pitchFamily="34" charset="0"/>
              </a:rPr>
              <a:t>Tarpeet, toiveet ja huolet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FA1365-5ED0-8E28-E7EA-C87E063F01DF}"/>
              </a:ext>
            </a:extLst>
          </p:cNvPr>
          <p:cNvCxnSpPr>
            <a:cxnSpLocks/>
          </p:cNvCxnSpPr>
          <p:nvPr/>
        </p:nvCxnSpPr>
        <p:spPr>
          <a:xfrm flipH="1">
            <a:off x="8507744" y="2878145"/>
            <a:ext cx="64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4F041B4-F568-BCCE-6CDE-A7411E262EEF}"/>
              </a:ext>
            </a:extLst>
          </p:cNvPr>
          <p:cNvSpPr txBox="1"/>
          <p:nvPr/>
        </p:nvSpPr>
        <p:spPr>
          <a:xfrm>
            <a:off x="5200245" y="5106242"/>
            <a:ext cx="176808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600" b="1">
                <a:solidFill>
                  <a:schemeClr val="tx2"/>
                </a:solidFill>
                <a:cs typeface="Arial" panose="020B0604020202020204" pitchFamily="34" charset="0"/>
              </a:rPr>
              <a:t>Hyvinvointialue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EC8914-5431-D8AB-B3E9-8EDD5216DC1C}"/>
              </a:ext>
            </a:extLst>
          </p:cNvPr>
          <p:cNvSpPr txBox="1"/>
          <p:nvPr/>
        </p:nvSpPr>
        <p:spPr>
          <a:xfrm>
            <a:off x="9231286" y="386157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cs typeface="Arial" panose="020B0604020202020204" pitchFamily="34" charset="0"/>
              </a:rPr>
              <a:t>Kokemusperäinen tieto toiminnasta ja asiakkaiden tarpeista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58DB46-9E2B-2A58-F53F-392B5C5886C9}"/>
              </a:ext>
            </a:extLst>
          </p:cNvPr>
          <p:cNvCxnSpPr>
            <a:cxnSpLocks/>
          </p:cNvCxnSpPr>
          <p:nvPr/>
        </p:nvCxnSpPr>
        <p:spPr>
          <a:xfrm flipH="1">
            <a:off x="8507744" y="4042030"/>
            <a:ext cx="64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5FFB5F-3B2D-9869-EDDC-A9DFDFF7722E}"/>
              </a:ext>
            </a:extLst>
          </p:cNvPr>
          <p:cNvCxnSpPr>
            <a:cxnSpLocks/>
          </p:cNvCxnSpPr>
          <p:nvPr/>
        </p:nvCxnSpPr>
        <p:spPr>
          <a:xfrm flipH="1">
            <a:off x="2979800" y="2878145"/>
            <a:ext cx="699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B487626-8219-0B34-272D-F3D1D8006BC5}"/>
              </a:ext>
            </a:extLst>
          </p:cNvPr>
          <p:cNvCxnSpPr/>
          <p:nvPr/>
        </p:nvCxnSpPr>
        <p:spPr>
          <a:xfrm flipH="1">
            <a:off x="2979800" y="3387908"/>
            <a:ext cx="550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066CB4E-3556-6C1D-4BC4-9DB47A5373B3}"/>
              </a:ext>
            </a:extLst>
          </p:cNvPr>
          <p:cNvSpPr txBox="1"/>
          <p:nvPr/>
        </p:nvSpPr>
        <p:spPr>
          <a:xfrm>
            <a:off x="138194" y="269768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>
                <a:cs typeface="Arial" panose="020B0604020202020204" pitchFamily="34" charset="0"/>
              </a:rPr>
              <a:t>Tarpeet, toiveet ja huolet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4FA252-712B-ED2F-4639-3C2E97CCEC7F}"/>
              </a:ext>
            </a:extLst>
          </p:cNvPr>
          <p:cNvSpPr txBox="1"/>
          <p:nvPr/>
        </p:nvSpPr>
        <p:spPr>
          <a:xfrm>
            <a:off x="138194" y="320745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>
                <a:cs typeface="Arial" panose="020B0604020202020204" pitchFamily="34" charset="0"/>
              </a:rPr>
              <a:t>Oman tilanteensa paras asiantuntija</a:t>
            </a:r>
          </a:p>
          <a:p>
            <a:pPr algn="r"/>
            <a:endParaRPr lang="fi-FI" sz="160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FA3EB4-AF27-FFD5-AE40-F30B08C1B2C5}"/>
              </a:ext>
            </a:extLst>
          </p:cNvPr>
          <p:cNvSpPr txBox="1"/>
          <p:nvPr/>
        </p:nvSpPr>
        <p:spPr>
          <a:xfrm>
            <a:off x="9231286" y="318594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cs typeface="Arial" panose="020B0604020202020204" pitchFamily="34" charset="0"/>
              </a:rPr>
              <a:t>Ymmärrys nykytoiminnan vahvuuksista ja haasteista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AA27B40-C67F-17EC-202E-7F65CC409DF7}"/>
              </a:ext>
            </a:extLst>
          </p:cNvPr>
          <p:cNvCxnSpPr/>
          <p:nvPr/>
        </p:nvCxnSpPr>
        <p:spPr>
          <a:xfrm flipH="1">
            <a:off x="8600014" y="3366398"/>
            <a:ext cx="550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426E04E-A1D8-1C01-96CD-C1DA1E7D73C1}"/>
              </a:ext>
            </a:extLst>
          </p:cNvPr>
          <p:cNvCxnSpPr>
            <a:cxnSpLocks/>
          </p:cNvCxnSpPr>
          <p:nvPr/>
        </p:nvCxnSpPr>
        <p:spPr>
          <a:xfrm flipH="1">
            <a:off x="2979800" y="4081591"/>
            <a:ext cx="699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28AB2B1-B035-C609-F0C6-9747E6DA99CA}"/>
              </a:ext>
            </a:extLst>
          </p:cNvPr>
          <p:cNvSpPr txBox="1"/>
          <p:nvPr/>
        </p:nvSpPr>
        <p:spPr>
          <a:xfrm>
            <a:off x="462454" y="3901133"/>
            <a:ext cx="241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>
                <a:cs typeface="Arial" panose="020B0604020202020204" pitchFamily="34" charset="0"/>
              </a:rPr>
              <a:t>Ajatteleva, tunteva ja tahtova ihminen perustarpeineen</a:t>
            </a:r>
          </a:p>
          <a:p>
            <a:pPr algn="r"/>
            <a:endParaRPr lang="fi-FI" sz="160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749A00-E75F-46A6-5862-9BE9CBD003DC}"/>
              </a:ext>
            </a:extLst>
          </p:cNvPr>
          <p:cNvSpPr txBox="1"/>
          <p:nvPr/>
        </p:nvSpPr>
        <p:spPr>
          <a:xfrm>
            <a:off x="5452388" y="1220498"/>
            <a:ext cx="130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solidFill>
                  <a:schemeClr val="tx2"/>
                </a:solidFill>
                <a:cs typeface="Arial" panose="020B0604020202020204" pitchFamily="34" charset="0"/>
              </a:rPr>
              <a:t>Läheiset </a:t>
            </a:r>
            <a:br>
              <a:rPr lang="fi-FI" sz="1600" b="1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fi-FI" sz="1600" b="1">
                <a:solidFill>
                  <a:schemeClr val="tx2"/>
                </a:solidFill>
                <a:cs typeface="Arial" panose="020B0604020202020204" pitchFamily="34" charset="0"/>
              </a:rPr>
              <a:t>ja omaiset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41D98F8-681F-1839-DA32-F93B478C755D}"/>
              </a:ext>
            </a:extLst>
          </p:cNvPr>
          <p:cNvCxnSpPr>
            <a:cxnSpLocks/>
          </p:cNvCxnSpPr>
          <p:nvPr/>
        </p:nvCxnSpPr>
        <p:spPr>
          <a:xfrm flipH="1">
            <a:off x="7235992" y="5418885"/>
            <a:ext cx="64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9AD0294-DFB7-E5DA-74B9-86588B3B6FEF}"/>
              </a:ext>
            </a:extLst>
          </p:cNvPr>
          <p:cNvSpPr txBox="1"/>
          <p:nvPr/>
        </p:nvSpPr>
        <p:spPr>
          <a:xfrm>
            <a:off x="8033107" y="521740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cs typeface="Arial" panose="020B0604020202020204" pitchFamily="34" charset="0"/>
              </a:rPr>
              <a:t>Vanhuspalvelulain muutos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1C65D1-135D-18C2-31C5-3D11A74F6A08}"/>
              </a:ext>
            </a:extLst>
          </p:cNvPr>
          <p:cNvSpPr txBox="1"/>
          <p:nvPr/>
        </p:nvSpPr>
        <p:spPr>
          <a:xfrm>
            <a:off x="9231286" y="1163176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cs typeface="Arial" panose="020B0604020202020204" pitchFamily="34" charset="0"/>
              </a:rPr>
              <a:t>Tarpeet, toiveet ja huolet. Läheiset hoitavat monesti ikäihmisten asioita, jonka lisäksi ovat tärkeä tiedon välittäjä.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326DAC-F1BD-2BC3-BA26-570B37A0BCB4}"/>
              </a:ext>
            </a:extLst>
          </p:cNvPr>
          <p:cNvCxnSpPr>
            <a:cxnSpLocks/>
          </p:cNvCxnSpPr>
          <p:nvPr/>
        </p:nvCxnSpPr>
        <p:spPr>
          <a:xfrm flipH="1">
            <a:off x="7235992" y="1343634"/>
            <a:ext cx="1914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1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DA942C11-FC75-108C-FD91-1589DB8B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59" y="2176261"/>
            <a:ext cx="4455643" cy="1472950"/>
          </a:xfrm>
        </p:spPr>
        <p:txBody>
          <a:bodyPr/>
          <a:lstStyle/>
          <a:p>
            <a:r>
              <a:rPr lang="fi-FI" sz="2800">
                <a:latin typeface="+mn-lt"/>
                <a:ea typeface="Verdana"/>
                <a:cs typeface="Arial" panose="020B0604020202020204" pitchFamily="34" charset="0"/>
              </a:rPr>
              <a:t>2022 tehdyssä projektissa Siilinjärvelle (Moderni </a:t>
            </a:r>
            <a:r>
              <a:rPr lang="fi-FI" sz="2800">
                <a:ea typeface="Verdana"/>
                <a:cs typeface="Arial" panose="020B0604020202020204" pitchFamily="34" charset="0"/>
              </a:rPr>
              <a:t>yhteisöllisyys</a:t>
            </a:r>
            <a:r>
              <a:rPr lang="fi-FI" sz="2800">
                <a:latin typeface="+mn-lt"/>
                <a:ea typeface="Verdana"/>
                <a:cs typeface="Arial" panose="020B0604020202020204" pitchFamily="34" charset="0"/>
              </a:rPr>
              <a:t>) nousi tarve </a:t>
            </a:r>
            <a:r>
              <a:rPr lang="fi-FI" sz="2800" b="1">
                <a:solidFill>
                  <a:schemeClr val="tx1"/>
                </a:solidFill>
                <a:latin typeface="+mn-lt"/>
                <a:ea typeface="Verdana"/>
                <a:cs typeface="Arial" panose="020B0604020202020204" pitchFamily="34" charset="0"/>
              </a:rPr>
              <a:t>tiedon lisäämisestä</a:t>
            </a:r>
            <a:br>
              <a:rPr lang="fi-FI" sz="2800" b="1">
                <a:solidFill>
                  <a:schemeClr val="tx1"/>
                </a:solidFill>
                <a:latin typeface="+mn-lt"/>
                <a:ea typeface="Verdana"/>
                <a:cs typeface="Arial" panose="020B0604020202020204" pitchFamily="34" charset="0"/>
              </a:rPr>
            </a:br>
            <a:br>
              <a:rPr lang="fi-FI" sz="2800">
                <a:latin typeface="+mn-lt"/>
                <a:cs typeface="Arial" panose="020B0604020202020204" pitchFamily="34" charset="0"/>
              </a:rPr>
            </a:br>
            <a:endParaRPr lang="fi-FI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B0F68C1-7D8E-BA18-1FB4-B4F4F7D6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59" y="4191124"/>
            <a:ext cx="4455643" cy="347430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sz="1800">
                <a:solidFill>
                  <a:schemeClr val="tx1"/>
                </a:solidFill>
                <a:cs typeface="Arial" panose="020B0604020202020204" pitchFamily="34" charset="0"/>
              </a:rPr>
              <a:t>Saatavilla olevien tukien hyödyntäminen</a:t>
            </a:r>
          </a:p>
          <a:p>
            <a:pPr marL="457200" indent="-457200">
              <a:buAutoNum type="arabicPeriod"/>
            </a:pPr>
            <a:r>
              <a:rPr lang="fi-FI" sz="1800">
                <a:solidFill>
                  <a:schemeClr val="tx1"/>
                </a:solidFill>
                <a:cs typeface="Arial" panose="020B0604020202020204" pitchFamily="34" charset="0"/>
              </a:rPr>
              <a:t>Ikäystävällisempi koti</a:t>
            </a:r>
          </a:p>
          <a:p>
            <a:pPr marL="457200" indent="-457200">
              <a:buAutoNum type="arabicPeriod"/>
            </a:pPr>
            <a:r>
              <a:rPr lang="fi-FI" sz="1800">
                <a:solidFill>
                  <a:schemeClr val="tx1"/>
                </a:solidFill>
                <a:cs typeface="Arial" panose="020B0604020202020204" pitchFamily="34" charset="0"/>
              </a:rPr>
              <a:t>Olla kotona "niin kauan kuin mahdollista"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>
              <a:solidFill>
                <a:srgbClr val="1B1C1B"/>
              </a:solidFill>
              <a:cs typeface="Arial" panose="020B0604020202020204" pitchFamily="34" charset="0"/>
            </a:endParaRPr>
          </a:p>
          <a:p>
            <a:endParaRPr lang="fi-FI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C8459-3E5D-836F-1756-39E35845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6</a:t>
            </a:fld>
            <a:endParaRPr lang="fi-FI"/>
          </a:p>
        </p:txBody>
      </p:sp>
      <p:pic>
        <p:nvPicPr>
          <p:cNvPr id="58" name="Picture Placeholder 57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586E05ED-3CEE-E1FA-2D03-D25B98D5E0A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79" t="-31590" r="-37166" b="-51"/>
          <a:stretch/>
        </p:blipFill>
        <p:spPr>
          <a:xfrm>
            <a:off x="941427" y="-1"/>
            <a:ext cx="4995416" cy="619811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6721ED-2FD9-EFBF-55D3-9AA0315888F2}"/>
              </a:ext>
            </a:extLst>
          </p:cNvPr>
          <p:cNvSpPr txBox="1">
            <a:spLocks/>
          </p:cNvSpPr>
          <p:nvPr/>
        </p:nvSpPr>
        <p:spPr>
          <a:xfrm>
            <a:off x="2850143" y="1204146"/>
            <a:ext cx="2927202" cy="1812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err="1">
                <a:latin typeface="+mn-lt"/>
                <a:cs typeface="Calibri" panose="020F0502020204030204" pitchFamily="34" charset="0"/>
              </a:rPr>
              <a:t>Viranomaisten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apu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ja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yhteistyö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näkyvämmäksi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.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Esim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.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remonttituki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. </a:t>
            </a:r>
            <a:br>
              <a:rPr lang="en-GB" sz="1600" b="1">
                <a:latin typeface="+mn-lt"/>
                <a:cs typeface="Calibri" panose="020F0502020204030204" pitchFamily="34" charset="0"/>
              </a:rPr>
            </a:br>
            <a:r>
              <a:rPr lang="en-GB" sz="1600" b="1">
                <a:latin typeface="+mn-lt"/>
                <a:cs typeface="Calibri" panose="020F0502020204030204" pitchFamily="34" charset="0"/>
              </a:rPr>
              <a:t>Moni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ei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edes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tiedä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 </a:t>
            </a:r>
            <a:r>
              <a:rPr lang="en-GB" sz="1600" b="1" err="1">
                <a:latin typeface="+mn-lt"/>
                <a:cs typeface="Calibri" panose="020F0502020204030204" pitchFamily="34" charset="0"/>
              </a:rPr>
              <a:t>siitä</a:t>
            </a:r>
            <a:r>
              <a:rPr lang="en-GB" sz="1600" b="1">
                <a:latin typeface="+mn-lt"/>
                <a:cs typeface="Calibri" panose="020F0502020204030204" pitchFamily="34" charset="0"/>
              </a:rPr>
              <a:t>.</a:t>
            </a:r>
          </a:p>
          <a:p>
            <a:r>
              <a:rPr lang="en-GB" sz="1400">
                <a:latin typeface="+mn-lt"/>
                <a:cs typeface="Calibri" panose="020F0502020204030204" pitchFamily="34" charset="0"/>
              </a:rPr>
              <a:t>– </a:t>
            </a:r>
            <a:r>
              <a:rPr lang="en-GB" sz="1400" err="1">
                <a:latin typeface="+mn-lt"/>
                <a:cs typeface="Calibri" panose="020F0502020204030204" pitchFamily="34" charset="0"/>
              </a:rPr>
              <a:t>Ikäihminen</a:t>
            </a:r>
            <a:endParaRPr lang="en-GB" sz="140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96C28703-ECEA-31DE-A5AE-1932B3681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794723" y="509138"/>
            <a:ext cx="731837" cy="731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A321D-E077-EC84-931C-13C97AE5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Johdanto</a:t>
            </a:r>
          </a:p>
        </p:txBody>
      </p:sp>
    </p:spTree>
    <p:extLst>
      <p:ext uri="{BB962C8B-B14F-4D97-AF65-F5344CB8AC3E}">
        <p14:creationId xmlns:p14="http://schemas.microsoft.com/office/powerpoint/2010/main" val="144340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B06E-1D60-60EB-9F1D-1AE36828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Tiedon lisäämistä tarvitaan mm. rahallisesta tuesta, apuvälineistä ja asumisen vaihtoehdoista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C17B-6ED2-C549-387C-A72F02A8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Johdanto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EDACA-6017-8D2D-95C2-E385BE52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7</a:t>
            </a:fld>
            <a:endParaRPr lang="fi-FI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6EC1C1-6B17-6059-542E-3083B8649DC8}"/>
              </a:ext>
            </a:extLst>
          </p:cNvPr>
          <p:cNvSpPr/>
          <p:nvPr/>
        </p:nvSpPr>
        <p:spPr>
          <a:xfrm>
            <a:off x="470389" y="2411346"/>
            <a:ext cx="3528026" cy="4265813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AABFA0-04F3-5B3D-B2B0-17B1D52F55B7}"/>
              </a:ext>
            </a:extLst>
          </p:cNvPr>
          <p:cNvSpPr txBox="1">
            <a:spLocks/>
          </p:cNvSpPr>
          <p:nvPr/>
        </p:nvSpPr>
        <p:spPr>
          <a:xfrm>
            <a:off x="687463" y="2554632"/>
            <a:ext cx="3093879" cy="970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>
                <a:solidFill>
                  <a:schemeClr val="tx1"/>
                </a:solidFill>
                <a:latin typeface="+mn-lt"/>
                <a:cs typeface="Calibri"/>
              </a:rPr>
              <a:t>Saatavilla olevien tukien hyödyntäminen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064CD0-B194-23C8-DBD4-6BE25DC09413}"/>
              </a:ext>
            </a:extLst>
          </p:cNvPr>
          <p:cNvSpPr/>
          <p:nvPr/>
        </p:nvSpPr>
        <p:spPr>
          <a:xfrm>
            <a:off x="4325779" y="2411346"/>
            <a:ext cx="3397070" cy="4265813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27060D-7564-AD81-B5F2-B7CC4B74EEF0}"/>
              </a:ext>
            </a:extLst>
          </p:cNvPr>
          <p:cNvSpPr txBox="1">
            <a:spLocks/>
          </p:cNvSpPr>
          <p:nvPr/>
        </p:nvSpPr>
        <p:spPr>
          <a:xfrm>
            <a:off x="4423060" y="2554632"/>
            <a:ext cx="3174124" cy="97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Ikäystävällisempi </a:t>
            </a:r>
            <a:br>
              <a:rPr lang="fi-FI" sz="20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fi-FI" sz="20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koti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C64A9E-1FCB-4BFE-89A5-273D947808A2}"/>
              </a:ext>
            </a:extLst>
          </p:cNvPr>
          <p:cNvSpPr/>
          <p:nvPr/>
        </p:nvSpPr>
        <p:spPr>
          <a:xfrm>
            <a:off x="8074342" y="2411346"/>
            <a:ext cx="3528026" cy="4265813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97CBDD-796B-FFC3-FEC1-DF1089B69C22}"/>
              </a:ext>
            </a:extLst>
          </p:cNvPr>
          <p:cNvSpPr txBox="1">
            <a:spLocks/>
          </p:cNvSpPr>
          <p:nvPr/>
        </p:nvSpPr>
        <p:spPr>
          <a:xfrm>
            <a:off x="8145515" y="2554632"/>
            <a:ext cx="3385681" cy="97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Olla kotona "niin kauan kuin mahdollista".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E6F8E4-E94A-98E8-E07F-40A78C2F18C8}"/>
              </a:ext>
            </a:extLst>
          </p:cNvPr>
          <p:cNvSpPr txBox="1">
            <a:spLocks/>
          </p:cNvSpPr>
          <p:nvPr/>
        </p:nvSpPr>
        <p:spPr>
          <a:xfrm>
            <a:off x="4492621" y="3485513"/>
            <a:ext cx="3035002" cy="97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>
                <a:solidFill>
                  <a:schemeClr val="tx1"/>
                </a:solidFill>
                <a:latin typeface="+mn-lt"/>
              </a:rPr>
              <a:t>Asunnon muuttaminen turvalliseksi ja esteettömäksi.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11E01B-C0E1-84C2-B1C7-EBACAA69B3B8}"/>
              </a:ext>
            </a:extLst>
          </p:cNvPr>
          <p:cNvSpPr txBox="1">
            <a:spLocks/>
          </p:cNvSpPr>
          <p:nvPr/>
        </p:nvSpPr>
        <p:spPr>
          <a:xfrm>
            <a:off x="470389" y="3485513"/>
            <a:ext cx="3528026" cy="195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>
                <a:solidFill>
                  <a:schemeClr val="tx1"/>
                </a:solidFill>
                <a:latin typeface="+mn-lt"/>
                <a:cs typeface="Calibri Light"/>
              </a:rPr>
              <a:t>Pienituloisuuden ja “säntillisyyden” huomioiminen ja tietoisuuden lisääminen tukimuodoista ja apuvälineistä.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964C941-089C-4E6F-E7AE-DDED40E71C1A}"/>
              </a:ext>
            </a:extLst>
          </p:cNvPr>
          <p:cNvSpPr txBox="1">
            <a:spLocks/>
          </p:cNvSpPr>
          <p:nvPr/>
        </p:nvSpPr>
        <p:spPr>
          <a:xfrm>
            <a:off x="8074342" y="3485513"/>
            <a:ext cx="3528027" cy="145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>
                <a:solidFill>
                  <a:schemeClr val="tx1"/>
                </a:solidFill>
                <a:latin typeface="+mn-lt"/>
              </a:rPr>
              <a:t>Tietoa asumisen vaihtoehdoista. Turvallisuuden tunne ja kunnioitus tulisi säilyä eri asumisen ratkaisuissa.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1933BF1-07A3-5E63-FB38-C6A924C375C9}"/>
              </a:ext>
            </a:extLst>
          </p:cNvPr>
          <p:cNvSpPr txBox="1">
            <a:spLocks/>
          </p:cNvSpPr>
          <p:nvPr/>
        </p:nvSpPr>
        <p:spPr>
          <a:xfrm>
            <a:off x="4246110" y="5151489"/>
            <a:ext cx="3528025" cy="97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i="1">
                <a:latin typeface="+mn-lt"/>
              </a:rPr>
              <a:t>Asumisneuvontaa, miten pienellä remontilla lisätään kotona-asumista; poistetaan ovia, kynnyksiä, korotetaan sänkyjä, tukikahvoja.</a:t>
            </a:r>
          </a:p>
          <a:p>
            <a:pPr algn="ctr"/>
            <a:r>
              <a:rPr lang="fi-FI" sz="1200" i="1">
                <a:latin typeface="+mn-lt"/>
              </a:rPr>
              <a:t>–Ikäihminen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9355F8-D931-FA4A-92DE-34F96F95A2D8}"/>
              </a:ext>
            </a:extLst>
          </p:cNvPr>
          <p:cNvSpPr txBox="1">
            <a:spLocks/>
          </p:cNvSpPr>
          <p:nvPr/>
        </p:nvSpPr>
        <p:spPr>
          <a:xfrm>
            <a:off x="664582" y="5151489"/>
            <a:ext cx="3139640" cy="97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i="1">
                <a:latin typeface="+mn-lt"/>
              </a:rPr>
              <a:t>Vanhukset on niin säntillisiä, he mieluummin maksavat laskut, eivätkä sitten syö, kun ei rahat riitä.</a:t>
            </a:r>
          </a:p>
          <a:p>
            <a:pPr algn="ctr"/>
            <a:r>
              <a:rPr lang="fi-FI" sz="1200" i="1">
                <a:latin typeface="+mn-lt"/>
              </a:rPr>
              <a:t>–Ikäihmisen läheinen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CF5A4E-D315-740B-E733-193694E8D02B}"/>
              </a:ext>
            </a:extLst>
          </p:cNvPr>
          <p:cNvSpPr txBox="1">
            <a:spLocks/>
          </p:cNvSpPr>
          <p:nvPr/>
        </p:nvSpPr>
        <p:spPr>
          <a:xfrm>
            <a:off x="8320854" y="5151489"/>
            <a:ext cx="3035002" cy="970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i="1">
                <a:latin typeface="+mn-lt"/>
                <a:cs typeface="Calibri Light"/>
              </a:rPr>
              <a:t>Ikäihmiset on osa yhteiskuntaa ja on palvelujen käyttäjiä, että arvokas vanhuus pitäisi kaikille taata. Ja se kohtelu.</a:t>
            </a:r>
          </a:p>
          <a:p>
            <a:pPr algn="ctr"/>
            <a:r>
              <a:rPr lang="fi-FI" sz="1200" i="1">
                <a:latin typeface="+mn-lt"/>
              </a:rPr>
              <a:t>–Ikäihmisen läheinen</a:t>
            </a:r>
          </a:p>
        </p:txBody>
      </p:sp>
      <p:pic>
        <p:nvPicPr>
          <p:cNvPr id="20" name="Graphic 19" descr="Open quotation mark with solid fill">
            <a:extLst>
              <a:ext uri="{FF2B5EF4-FFF2-40B4-BE49-F238E27FC236}">
                <a16:creationId xmlns:a16="http://schemas.microsoft.com/office/drawing/2014/main" id="{CC6E19B9-9549-F613-F4FA-4D3CEA53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883810" y="4541574"/>
            <a:ext cx="701185" cy="701185"/>
          </a:xfrm>
          <a:prstGeom prst="rect">
            <a:avLst/>
          </a:prstGeom>
        </p:spPr>
      </p:pic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AB886B85-9410-8B2D-66EF-6E07B386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659530" y="4541574"/>
            <a:ext cx="701185" cy="701185"/>
          </a:xfrm>
          <a:prstGeom prst="rect">
            <a:avLst/>
          </a:prstGeom>
        </p:spPr>
      </p:pic>
      <p:pic>
        <p:nvPicPr>
          <p:cNvPr id="22" name="Graphic 21" descr="Open quotation mark with solid fill">
            <a:extLst>
              <a:ext uri="{FF2B5EF4-FFF2-40B4-BE49-F238E27FC236}">
                <a16:creationId xmlns:a16="http://schemas.microsoft.com/office/drawing/2014/main" id="{F93F6094-D386-5A74-C157-A209ABE0C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487763" y="4541574"/>
            <a:ext cx="701185" cy="7011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B16C2D0-3373-728E-9D39-D393A1954744}"/>
              </a:ext>
            </a:extLst>
          </p:cNvPr>
          <p:cNvSpPr/>
          <p:nvPr/>
        </p:nvSpPr>
        <p:spPr>
          <a:xfrm>
            <a:off x="324283" y="2219838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91B60C-759D-4E3E-B8C4-E9A3B0F8B9FC}"/>
              </a:ext>
            </a:extLst>
          </p:cNvPr>
          <p:cNvSpPr/>
          <p:nvPr/>
        </p:nvSpPr>
        <p:spPr>
          <a:xfrm>
            <a:off x="4110837" y="2219838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CD0E6E-06D5-B674-C2B0-40BDB014648F}"/>
              </a:ext>
            </a:extLst>
          </p:cNvPr>
          <p:cNvSpPr/>
          <p:nvPr/>
        </p:nvSpPr>
        <p:spPr>
          <a:xfrm>
            <a:off x="7897391" y="2219838"/>
            <a:ext cx="509286" cy="5092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260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813E-5398-DC1D-4B29-A7722082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2564431"/>
            <a:ext cx="10515600" cy="2160000"/>
          </a:xfrm>
        </p:spPr>
        <p:txBody>
          <a:bodyPr/>
          <a:lstStyle/>
          <a:p>
            <a:r>
              <a:rPr lang="fi-FI" sz="44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E259-1340-0467-4638-1575B3A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264" y="4962736"/>
            <a:ext cx="7269472" cy="2160000"/>
          </a:xfrm>
        </p:spPr>
        <p:txBody>
          <a:bodyPr/>
          <a:lstStyle/>
          <a:p>
            <a:pPr marL="0" lvl="1" algn="ctr"/>
            <a:r>
              <a:rPr lang="fi-FI" sz="1800">
                <a:solidFill>
                  <a:schemeClr val="tx1"/>
                </a:solidFill>
              </a:rPr>
              <a:t>Oppaan sisällön suunnittelu tehtiin yhdessä ikäihmisten ja asiakasohjaajien kanssa. Metodina käytettiin työpajatyöskentelyä. Työpajat järjestettiin Siilinjärvellä.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1639-5C55-32FE-7B31-BF5B187C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1" name="Picture 10" descr="A picture containing clipart, graphics, symbol, cartoon&#10;&#10;Description automatically generated">
            <a:extLst>
              <a:ext uri="{FF2B5EF4-FFF2-40B4-BE49-F238E27FC236}">
                <a16:creationId xmlns:a16="http://schemas.microsoft.com/office/drawing/2014/main" id="{BDA81008-C881-3A7C-E0BE-595482C51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03" y="625229"/>
            <a:ext cx="3401793" cy="34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DA942C11-FC75-108C-FD91-1589DB8B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3869046"/>
            <a:ext cx="4599785" cy="1472950"/>
          </a:xfrm>
        </p:spPr>
        <p:txBody>
          <a:bodyPr/>
          <a:lstStyle/>
          <a:p>
            <a:r>
              <a:rPr lang="fi-FI" sz="2400"/>
              <a:t>Asiakasohjaajien työpaja</a:t>
            </a:r>
            <a:endParaRPr lang="fi-FI" sz="2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B0F68C1-7D8E-BA18-1FB4-B4F4F7D6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634" y="4605521"/>
            <a:ext cx="2976836" cy="3474302"/>
          </a:xfrm>
        </p:spPr>
        <p:txBody>
          <a:bodyPr/>
          <a:lstStyle/>
          <a:p>
            <a:pPr marL="0" indent="0">
              <a:buNone/>
            </a:pPr>
            <a:r>
              <a:rPr lang="en-FI" sz="1800" b="0"/>
              <a:t>A</a:t>
            </a:r>
            <a:r>
              <a:rPr lang="en-GB" sz="1800" b="0" err="1"/>
              <a:t>i</a:t>
            </a:r>
            <a:r>
              <a:rPr lang="en-FI" sz="1800" b="0"/>
              <a:t>heena käsiteltiin:</a:t>
            </a:r>
          </a:p>
          <a:p>
            <a:pPr marL="0" indent="0">
              <a:buNone/>
            </a:pPr>
            <a:r>
              <a:rPr lang="en-FI" sz="1800" b="0"/>
              <a:t>Kokemuksia, tavoitteet, sisältö, formaatti, markkinointi ja huomiot työstöön</a:t>
            </a:r>
            <a:br>
              <a:rPr lang="en-FI" sz="1800" b="0"/>
            </a:br>
            <a:br>
              <a:rPr lang="en-FI" sz="1800" b="0"/>
            </a:br>
            <a:endParaRPr lang="fi-FI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C8459-3E5D-836F-1756-39E35845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9</a:t>
            </a:fld>
            <a:endParaRPr lang="fi-FI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4435656-8339-D13E-3B14-10CCC1B9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635" y="180841"/>
            <a:ext cx="5158408" cy="365125"/>
          </a:xfrm>
        </p:spPr>
        <p:txBody>
          <a:bodyPr/>
          <a:lstStyle/>
          <a:p>
            <a:r>
              <a:rPr lang="fi-FI" sz="1000">
                <a:solidFill>
                  <a:schemeClr val="tx1"/>
                </a:solidFill>
              </a:rPr>
              <a:t>Oppaan suunnittelu</a:t>
            </a:r>
            <a:endParaRPr lang="fi-FI"/>
          </a:p>
        </p:txBody>
      </p:sp>
      <p:sp>
        <p:nvSpPr>
          <p:cNvPr id="8" name="Title 53">
            <a:extLst>
              <a:ext uri="{FF2B5EF4-FFF2-40B4-BE49-F238E27FC236}">
                <a16:creationId xmlns:a16="http://schemas.microsoft.com/office/drawing/2014/main" id="{5E7414D0-988C-E73A-A8B0-F401650E8339}"/>
              </a:ext>
            </a:extLst>
          </p:cNvPr>
          <p:cNvSpPr txBox="1">
            <a:spLocks/>
          </p:cNvSpPr>
          <p:nvPr/>
        </p:nvSpPr>
        <p:spPr>
          <a:xfrm>
            <a:off x="6602741" y="918187"/>
            <a:ext cx="4599785" cy="147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/>
              <a:t>Ikäihmisten työpaja</a:t>
            </a:r>
            <a:endParaRPr lang="fi-FI" sz="2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D23E7ABC-339C-9B79-1F97-77974646ED1D}"/>
              </a:ext>
            </a:extLst>
          </p:cNvPr>
          <p:cNvSpPr txBox="1">
            <a:spLocks/>
          </p:cNvSpPr>
          <p:nvPr/>
        </p:nvSpPr>
        <p:spPr>
          <a:xfrm>
            <a:off x="8902634" y="1867694"/>
            <a:ext cx="2846022" cy="34743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FI"/>
              <a:t>A</a:t>
            </a:r>
            <a:r>
              <a:rPr lang="en-GB" err="1"/>
              <a:t>i</a:t>
            </a:r>
            <a:r>
              <a:rPr lang="en-FI"/>
              <a:t>heena käsiteltiin:</a:t>
            </a:r>
            <a:br>
              <a:rPr lang="en-FI"/>
            </a:br>
            <a:r>
              <a:rPr lang="en-FI" sz="1800" b="0"/>
              <a:t>Kokemuksia</a:t>
            </a:r>
            <a:r>
              <a:rPr lang="en-FI"/>
              <a:t>, t</a:t>
            </a:r>
            <a:r>
              <a:rPr lang="en-FI" sz="1800" b="0"/>
              <a:t>avoitteet, sisältö, formaatti ja tyyli, markkinointi</a:t>
            </a:r>
            <a:br>
              <a:rPr lang="en-FI"/>
            </a:br>
            <a:endParaRPr lang="fi-FI"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AF71A3-E343-F0CF-B605-F1C5DB0DAA28}"/>
              </a:ext>
            </a:extLst>
          </p:cNvPr>
          <p:cNvSpPr/>
          <p:nvPr/>
        </p:nvSpPr>
        <p:spPr>
          <a:xfrm>
            <a:off x="6602742" y="1516005"/>
            <a:ext cx="1912996" cy="19129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fi-FI" sz="7000" b="1">
                <a:solidFill>
                  <a:schemeClr val="tx1"/>
                </a:solidFill>
              </a:rPr>
              <a:t>8</a:t>
            </a:r>
            <a:r>
              <a:rPr lang="fi-FI" sz="2000" b="1">
                <a:solidFill>
                  <a:schemeClr val="tx1"/>
                </a:solidFill>
              </a:rPr>
              <a:t> </a:t>
            </a:r>
            <a:r>
              <a:rPr lang="fi-FI" sz="1600" b="1">
                <a:solidFill>
                  <a:schemeClr val="tx1"/>
                </a:solidFill>
              </a:rPr>
              <a:t>osallistujaa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8A4CCB-287F-A6B0-8815-DE32DA86669F}"/>
              </a:ext>
            </a:extLst>
          </p:cNvPr>
          <p:cNvSpPr/>
          <p:nvPr/>
        </p:nvSpPr>
        <p:spPr>
          <a:xfrm>
            <a:off x="6602742" y="4397751"/>
            <a:ext cx="1912996" cy="19129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fi-FI" sz="7000" b="1">
                <a:solidFill>
                  <a:schemeClr val="tx1"/>
                </a:solidFill>
              </a:rPr>
              <a:t>4</a:t>
            </a:r>
            <a:r>
              <a:rPr lang="fi-FI" sz="2000" b="1">
                <a:solidFill>
                  <a:schemeClr val="tx1"/>
                </a:solidFill>
              </a:rPr>
              <a:t> </a:t>
            </a:r>
            <a:r>
              <a:rPr lang="fi-FI" sz="1600" b="1">
                <a:solidFill>
                  <a:schemeClr val="tx1"/>
                </a:solidFill>
              </a:rPr>
              <a:t>osallistujaa</a:t>
            </a:r>
          </a:p>
        </p:txBody>
      </p:sp>
      <p:pic>
        <p:nvPicPr>
          <p:cNvPr id="16" name="Picture Placeholder 15" descr="A picture containing clipart, illustration, drawing, animated cartoon&#10;&#10;Description automatically generated">
            <a:extLst>
              <a:ext uri="{FF2B5EF4-FFF2-40B4-BE49-F238E27FC236}">
                <a16:creationId xmlns:a16="http://schemas.microsoft.com/office/drawing/2014/main" id="{DC827BC9-5221-F49B-61EB-44928B66732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6625" r="-16387" b="9762"/>
          <a:stretch/>
        </p:blipFill>
        <p:spPr>
          <a:xfrm>
            <a:off x="1" y="949191"/>
            <a:ext cx="6254774" cy="4960626"/>
          </a:xfrm>
        </p:spPr>
      </p:pic>
    </p:spTree>
    <p:extLst>
      <p:ext uri="{BB962C8B-B14F-4D97-AF65-F5344CB8AC3E}">
        <p14:creationId xmlns:p14="http://schemas.microsoft.com/office/powerpoint/2010/main" val="236481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blij2lWAZjhDwAWm5O7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blij2lWAZjhDwAWm5O7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Bus8PhdqDzP2spH_W8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LATwkG0KxxCOlgpZRhp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WgzCL6VssVo7.GIfOS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Bus8PhdqDzP2spH_W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XWh6eIUjfp4tYhw_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blij2lWAZjhDwAWm5O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LATwkG0KxxCOlgpZRh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WgzCL6VssVo7.GIfOSa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Bus8PhdqDzP2spH_W8Q"/>
</p:tagLst>
</file>

<file path=ppt/theme/theme1.xml><?xml version="1.0" encoding="utf-8"?>
<a:theme xmlns:a="http://schemas.openxmlformats.org/drawingml/2006/main" name="Office-teema">
  <a:themeElements>
    <a:clrScheme name="PSHVA värit 2022 1">
      <a:dk1>
        <a:sysClr val="windowText" lastClr="000000"/>
      </a:dk1>
      <a:lt1>
        <a:sysClr val="window" lastClr="FFFFFF"/>
      </a:lt1>
      <a:dk2>
        <a:srgbClr val="313131"/>
      </a:dk2>
      <a:lt2>
        <a:srgbClr val="FFCF29"/>
      </a:lt2>
      <a:accent1>
        <a:srgbClr val="75A1FF"/>
      </a:accent1>
      <a:accent2>
        <a:srgbClr val="868651"/>
      </a:accent2>
      <a:accent3>
        <a:srgbClr val="0A3DB2"/>
      </a:accent3>
      <a:accent4>
        <a:srgbClr val="B28C0A"/>
      </a:accent4>
      <a:accent5>
        <a:srgbClr val="E37373"/>
      </a:accent5>
      <a:accent6>
        <a:srgbClr val="660AB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istysmalli 2022.potx" id="{189B9DB4-F788-4E91-A846-9089C82C0207}" vid="{D73C99CC-FDC3-4412-9B12-9554CACAA3A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369831-9f78-4771-8dba-e3134e7307a5" xsi:nil="true"/>
    <lcf76f155ced4ddcb4097134ff3c332f xmlns="9daac407-df8e-46cb-a686-dd6d56fce8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13BA46858B94A4E91340DEF4459FDFD" ma:contentTypeVersion="12" ma:contentTypeDescription="Luo uusi asiakirja." ma:contentTypeScope="" ma:versionID="907500f0cc0566881539218eecdf204c">
  <xsd:schema xmlns:xsd="http://www.w3.org/2001/XMLSchema" xmlns:xs="http://www.w3.org/2001/XMLSchema" xmlns:p="http://schemas.microsoft.com/office/2006/metadata/properties" xmlns:ns2="9daac407-df8e-46cb-a686-dd6d56fce843" xmlns:ns3="e4369831-9f78-4771-8dba-e3134e7307a5" targetNamespace="http://schemas.microsoft.com/office/2006/metadata/properties" ma:root="true" ma:fieldsID="3330711e7624abc90c115e025b2e2383" ns2:_="" ns3:_="">
    <xsd:import namespace="9daac407-df8e-46cb-a686-dd6d56fce843"/>
    <xsd:import namespace="e4369831-9f78-4771-8dba-e3134e73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ac407-df8e-46cb-a686-dd6d56fce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73764342-c798-4929-aad6-1f2e01c9b1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69831-9f78-4771-8dba-e3134e7307a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8f57940-0923-41f0-b853-40859f259ce8}" ma:internalName="TaxCatchAll" ma:showField="CatchAllData" ma:web="e4369831-9f78-4771-8dba-e3134e73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5823E7-AF32-467F-9189-4099B33CF3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357C9-6907-4354-948C-612A2818A859}">
  <ds:schemaRefs>
    <ds:schemaRef ds:uri="37a4133b-656e-47e2-84cc-1e88c367d88e"/>
    <ds:schemaRef ds:uri="484c8c59-755d-4516-b8d2-1621b38262b4"/>
    <ds:schemaRef ds:uri="7a5e03f2-d3da-45dd-963a-a6da8d1bbce7"/>
    <ds:schemaRef ds:uri="9daac407-df8e-46cb-a686-dd6d56fce843"/>
    <ds:schemaRef ds:uri="e4369831-9f78-4771-8dba-e3134e7307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42CBEC-706E-4809-BAA9-522AB0C19847}">
  <ds:schemaRefs>
    <ds:schemaRef ds:uri="9daac407-df8e-46cb-a686-dd6d56fce843"/>
    <ds:schemaRef ds:uri="e4369831-9f78-4771-8dba-e3134e7307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PSHVA esitysmalli 2022</Template>
  <TotalTime>0</TotalTime>
  <Words>2411</Words>
  <Application>Microsoft Macintosh PowerPoint</Application>
  <PresentationFormat>Widescreen</PresentationFormat>
  <Paragraphs>472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Helvetica</vt:lpstr>
      <vt:lpstr>Verdana</vt:lpstr>
      <vt:lpstr>Office-teema</vt:lpstr>
      <vt:lpstr>Opas asumisen ratkaisuista ikäihmisille​ Pohjois-Savon hyvinvointialueelle  ​</vt:lpstr>
      <vt:lpstr>Sisältö</vt:lpstr>
      <vt:lpstr>Johdanto</vt:lpstr>
      <vt:lpstr>Työn vaiheet</vt:lpstr>
      <vt:lpstr>Näkökulmia</vt:lpstr>
      <vt:lpstr>2022 tehdyssä projektissa Siilinjärvelle (Moderni yhteisöllisyys) nousi tarve tiedon lisäämisestä  </vt:lpstr>
      <vt:lpstr>Tiedon lisäämistä tarvitaan mm. rahallisesta tuesta, apuvälineistä ja asumisen vaihtoehdoista</vt:lpstr>
      <vt:lpstr>Oppaan suunnittelu</vt:lpstr>
      <vt:lpstr>Asiakasohjaajien työpaja</vt:lpstr>
      <vt:lpstr>Työpajassa tunnistetut tavoitteet ja tarpeet oppaalle</vt:lpstr>
      <vt:lpstr>Ikäihmisten ja ammattilaisten ajatuksia oppaan sisällöistä​</vt:lpstr>
      <vt:lpstr>Olemassa olevat materiaalit, joita oppaassa voidaan hyödyntää</vt:lpstr>
      <vt:lpstr>Tunnistettuja kompastuskiviä</vt:lpstr>
      <vt:lpstr>Oppaan suunnittelu: tyyli ja tunnelma</vt:lpstr>
      <vt:lpstr>Millainen oppaan tunnelma ja tyyli on?</vt:lpstr>
      <vt:lpstr>Millainen oppaan tunnelma ja tyyli on?</vt:lpstr>
      <vt:lpstr>Millainen oppaan tunnelma ja tyyli on?</vt:lpstr>
      <vt:lpstr>Millainen oppaan tunnelma ja tyyli on?</vt:lpstr>
      <vt:lpstr>Oppaan suunnittelu: formaatti</vt:lpstr>
      <vt:lpstr>PowerPoint Presentation</vt:lpstr>
      <vt:lpstr>Oppaan suunnittelu: markkinointi</vt:lpstr>
      <vt:lpstr>Oppaan markkinointi</vt:lpstr>
      <vt:lpstr>Oppaan arviointi</vt:lpstr>
      <vt:lpstr>Kysely</vt:lpstr>
      <vt:lpstr>Kyselyn kautta annettu palaute saavutti ammattilaisia paremmin, kuin ikäihmisiä ja läheisiä</vt:lpstr>
      <vt:lpstr>Opasta pidettiin vähintään melko hyödyllisenä kaikissa vastaajakategorioissa</vt:lpstr>
      <vt:lpstr>Opasta pidettiin vähintään melko selkeänä kaikissa vastaajakategorioissa</vt:lpstr>
      <vt:lpstr>Pääsääntöisesti kaikissa vastaajakategorioissa oltiin tyytyväisiä oppaassa olevan tiedon määrään </vt:lpstr>
      <vt:lpstr>Suurin osa vastaajista oli sitä mieltä että tietoa ei jääty kaipaamaan, mutta muutamat aiheet nostettiin esille</vt:lpstr>
      <vt:lpstr>Oppaan luonnokselle annettiin pääsääntöisesti hyviä arvosanoja</vt:lpstr>
      <vt:lpstr>Opas sai kiitosta selkeydestä, hyvästä luettavuudesta ja esimerkkitapauksista</vt:lpstr>
      <vt:lpstr>Parannusehdotuksia ikäihmisiltä ja läheisiltä</vt:lpstr>
      <vt:lpstr>PowerPoint Presentation</vt:lpstr>
      <vt:lpstr>Työn tulokset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Verkko-oppaasta slaidia tähän</vt:lpstr>
      <vt:lpstr>Verkko-oppaasta slaidia tähän</vt:lpstr>
      <vt:lpstr>Ideat ja huomiot  jatkokehitykseen</vt:lpstr>
      <vt:lpstr>Tiedon ajantasaisuus ja oppaan jatkotyöstö</vt:lpstr>
      <vt:lpstr>Ideoita jatkotyöstöä varten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Savolainen Henni</dc:creator>
  <cp:lastModifiedBy>Maria Okkonen</cp:lastModifiedBy>
  <cp:revision>2</cp:revision>
  <dcterms:created xsi:type="dcterms:W3CDTF">2022-05-19T04:42:31Z</dcterms:created>
  <dcterms:modified xsi:type="dcterms:W3CDTF">2023-06-21T07:45:39Z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5627-d38a-4f78-9e2b-6e054e7c2abe_Enabled">
    <vt:lpwstr>True</vt:lpwstr>
  </property>
  <property fmtid="{D5CDD505-2E9C-101B-9397-08002B2CF9AE}" pid="3" name="MSIP_Label_b0295627-d38a-4f78-9e2b-6e054e7c2abe_SiteId">
    <vt:lpwstr>e4fe067b-23eb-4679-8fd5-938ea7d95911</vt:lpwstr>
  </property>
  <property fmtid="{D5CDD505-2E9C-101B-9397-08002B2CF9AE}" pid="4" name="MSIP_Label_b0295627-d38a-4f78-9e2b-6e054e7c2abe_Owner">
    <vt:lpwstr>auli.rissanen@istekki.fi</vt:lpwstr>
  </property>
  <property fmtid="{D5CDD505-2E9C-101B-9397-08002B2CF9AE}" pid="5" name="MSIP_Label_b0295627-d38a-4f78-9e2b-6e054e7c2abe_SetDate">
    <vt:lpwstr>2022-05-04T09:17:50.7249842Z</vt:lpwstr>
  </property>
  <property fmtid="{D5CDD505-2E9C-101B-9397-08002B2CF9AE}" pid="6" name="MSIP_Label_b0295627-d38a-4f78-9e2b-6e054e7c2abe_Name">
    <vt:lpwstr>Public</vt:lpwstr>
  </property>
  <property fmtid="{D5CDD505-2E9C-101B-9397-08002B2CF9AE}" pid="7" name="MSIP_Label_b0295627-d38a-4f78-9e2b-6e054e7c2abe_Application">
    <vt:lpwstr>Microsoft Azure Information Protection</vt:lpwstr>
  </property>
  <property fmtid="{D5CDD505-2E9C-101B-9397-08002B2CF9AE}" pid="8" name="MSIP_Label_b0295627-d38a-4f78-9e2b-6e054e7c2abe_Extended_MSFT_Method">
    <vt:lpwstr>Manual</vt:lpwstr>
  </property>
  <property fmtid="{D5CDD505-2E9C-101B-9397-08002B2CF9AE}" pid="9" name="Sensitivity">
    <vt:lpwstr>Public</vt:lpwstr>
  </property>
  <property fmtid="{D5CDD505-2E9C-101B-9397-08002B2CF9AE}" pid="10" name="ContentTypeId">
    <vt:lpwstr>0x010100C13BA46858B94A4E91340DEF4459FDFD</vt:lpwstr>
  </property>
  <property fmtid="{D5CDD505-2E9C-101B-9397-08002B2CF9AE}" pid="11" name="MediaServiceImageTags">
    <vt:lpwstr/>
  </property>
</Properties>
</file>