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8"/>
  </p:notesMasterIdLst>
  <p:handoutMasterIdLst>
    <p:handoutMasterId r:id="rId29"/>
  </p:handoutMasterIdLst>
  <p:sldIdLst>
    <p:sldId id="256" r:id="rId5"/>
    <p:sldId id="265" r:id="rId6"/>
    <p:sldId id="263" r:id="rId7"/>
    <p:sldId id="264" r:id="rId8"/>
    <p:sldId id="257" r:id="rId9"/>
    <p:sldId id="267" r:id="rId10"/>
    <p:sldId id="271" r:id="rId11"/>
    <p:sldId id="272" r:id="rId12"/>
    <p:sldId id="274" r:id="rId13"/>
    <p:sldId id="275" r:id="rId14"/>
    <p:sldId id="276" r:id="rId15"/>
    <p:sldId id="277" r:id="rId16"/>
    <p:sldId id="278" r:id="rId17"/>
    <p:sldId id="279" r:id="rId18"/>
    <p:sldId id="280" r:id="rId19"/>
    <p:sldId id="281" r:id="rId20"/>
    <p:sldId id="296" r:id="rId21"/>
    <p:sldId id="286" r:id="rId22"/>
    <p:sldId id="287" r:id="rId23"/>
    <p:sldId id="292" r:id="rId24"/>
    <p:sldId id="293" r:id="rId25"/>
    <p:sldId id="294" r:id="rId26"/>
    <p:sldId id="295"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8633"/>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notesViewPr>
    <p:cSldViewPr snapToGrid="0">
      <p:cViewPr varScale="1">
        <p:scale>
          <a:sx n="97" d="100"/>
          <a:sy n="97" d="100"/>
        </p:scale>
        <p:origin x="26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9C1F0-F8B5-46E2-A98D-C62AF856D94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fi-FI"/>
        </a:p>
      </dgm:t>
    </dgm:pt>
    <dgm:pt modelId="{2C46B7B1-2B6A-4B6B-8480-8A055B58EF5A}">
      <dgm:prSet phldrT="[Teksti]" custT="1"/>
      <dgm:spPr/>
      <dgm:t>
        <a:bodyPr/>
        <a:lstStyle/>
        <a:p>
          <a:r>
            <a:rPr lang="fi-FI" sz="1800" dirty="0"/>
            <a:t>Lähettävä yksikkö</a:t>
          </a:r>
        </a:p>
      </dgm:t>
    </dgm:pt>
    <dgm:pt modelId="{5957BFCE-7817-4C05-B9EA-FDCF5D2DB10A}" type="parTrans" cxnId="{B4DD7BC5-8B3C-4F58-87AC-E57A6965F825}">
      <dgm:prSet/>
      <dgm:spPr/>
      <dgm:t>
        <a:bodyPr/>
        <a:lstStyle/>
        <a:p>
          <a:endParaRPr lang="fi-FI"/>
        </a:p>
      </dgm:t>
    </dgm:pt>
    <dgm:pt modelId="{D9B28288-33A0-4233-A28C-F581D0516288}" type="sibTrans" cxnId="{B4DD7BC5-8B3C-4F58-87AC-E57A6965F825}">
      <dgm:prSet/>
      <dgm:spPr/>
      <dgm:t>
        <a:bodyPr/>
        <a:lstStyle/>
        <a:p>
          <a:endParaRPr lang="fi-FI"/>
        </a:p>
      </dgm:t>
    </dgm:pt>
    <dgm:pt modelId="{EDA2CF5F-7CF6-47DD-9DF0-C1AA7F5292E2}">
      <dgm:prSet phldrT="[Teksti]"/>
      <dgm:spPr/>
      <dgm:t>
        <a:bodyPr/>
        <a:lstStyle/>
        <a:p>
          <a:r>
            <a:rPr lang="fi-FI" dirty="0"/>
            <a:t>Huolehtii ennakoivasti asiat.</a:t>
          </a:r>
        </a:p>
      </dgm:t>
    </dgm:pt>
    <dgm:pt modelId="{6C53D291-0681-4822-9ABA-3FADB4DE6A96}" type="parTrans" cxnId="{CA8BE094-8171-4C50-86DD-23B69ADFA618}">
      <dgm:prSet/>
      <dgm:spPr/>
      <dgm:t>
        <a:bodyPr/>
        <a:lstStyle/>
        <a:p>
          <a:endParaRPr lang="fi-FI"/>
        </a:p>
      </dgm:t>
    </dgm:pt>
    <dgm:pt modelId="{74778E18-BBC5-4C02-B8F0-0C7A48344F31}" type="sibTrans" cxnId="{CA8BE094-8171-4C50-86DD-23B69ADFA618}">
      <dgm:prSet/>
      <dgm:spPr/>
      <dgm:t>
        <a:bodyPr/>
        <a:lstStyle/>
        <a:p>
          <a:endParaRPr lang="fi-FI"/>
        </a:p>
      </dgm:t>
    </dgm:pt>
    <dgm:pt modelId="{FA032A67-5375-4FEC-866A-9142B293BB79}">
      <dgm:prSet phldrT="[Teksti]" custT="1"/>
      <dgm:spPr/>
      <dgm:t>
        <a:bodyPr/>
        <a:lstStyle/>
        <a:p>
          <a:r>
            <a:rPr lang="fi-FI" sz="1800" dirty="0"/>
            <a:t>Koordinoiva taho/Lestijokilaakson vastaava </a:t>
          </a:r>
          <a:r>
            <a:rPr lang="fi-FI" sz="1800" dirty="0" smtClean="0"/>
            <a:t>sairaanhoitaja (ma-pe klo 8-16)</a:t>
          </a:r>
          <a:endParaRPr lang="fi-FI" sz="1800" dirty="0"/>
        </a:p>
      </dgm:t>
    </dgm:pt>
    <dgm:pt modelId="{0EE933B9-DF17-404C-BFD2-5F6FAE960651}" type="parTrans" cxnId="{72B40026-E4BC-46B8-834F-34CEDB8596A4}">
      <dgm:prSet/>
      <dgm:spPr/>
      <dgm:t>
        <a:bodyPr/>
        <a:lstStyle/>
        <a:p>
          <a:endParaRPr lang="fi-FI"/>
        </a:p>
      </dgm:t>
    </dgm:pt>
    <dgm:pt modelId="{F113E3D7-504D-4B0C-935B-7A662AD7D05D}" type="sibTrans" cxnId="{72B40026-E4BC-46B8-834F-34CEDB8596A4}">
      <dgm:prSet/>
      <dgm:spPr/>
      <dgm:t>
        <a:bodyPr/>
        <a:lstStyle/>
        <a:p>
          <a:endParaRPr lang="fi-FI"/>
        </a:p>
      </dgm:t>
    </dgm:pt>
    <dgm:pt modelId="{46A726B3-F329-44AC-A1C4-2AC96947097E}">
      <dgm:prSet phldrT="[Teksti]"/>
      <dgm:spPr/>
      <dgm:t>
        <a:bodyPr/>
        <a:lstStyle/>
        <a:p>
          <a:r>
            <a:rPr lang="fi-FI" dirty="0"/>
            <a:t>Varmistaa, että fraasin asiat on selvitetty.</a:t>
          </a:r>
        </a:p>
      </dgm:t>
    </dgm:pt>
    <dgm:pt modelId="{916AFEA5-8432-4941-8647-F57006D15EF0}" type="parTrans" cxnId="{709F6582-816A-4060-9351-97BE1CA8771B}">
      <dgm:prSet/>
      <dgm:spPr/>
      <dgm:t>
        <a:bodyPr/>
        <a:lstStyle/>
        <a:p>
          <a:endParaRPr lang="fi-FI"/>
        </a:p>
      </dgm:t>
    </dgm:pt>
    <dgm:pt modelId="{A27E2EE3-7BA3-4DCF-A445-B5165345D883}" type="sibTrans" cxnId="{709F6582-816A-4060-9351-97BE1CA8771B}">
      <dgm:prSet/>
      <dgm:spPr/>
      <dgm:t>
        <a:bodyPr/>
        <a:lstStyle/>
        <a:p>
          <a:endParaRPr lang="fi-FI"/>
        </a:p>
      </dgm:t>
    </dgm:pt>
    <dgm:pt modelId="{6D82C752-B119-4A94-B7F2-C2902EE09DAF}">
      <dgm:prSet/>
      <dgm:spPr/>
      <dgm:t>
        <a:bodyPr/>
        <a:lstStyle/>
        <a:p>
          <a:r>
            <a:rPr lang="fi-FI"/>
            <a:t>Fraasi avuksi</a:t>
          </a:r>
          <a:endParaRPr lang="fi-FI" dirty="0"/>
        </a:p>
      </dgm:t>
    </dgm:pt>
    <dgm:pt modelId="{D37EDE80-1A21-4329-9E47-3ED5748144DF}" type="parTrans" cxnId="{4CC7EBC1-C234-4FB1-9C68-92D5995A1075}">
      <dgm:prSet/>
      <dgm:spPr/>
      <dgm:t>
        <a:bodyPr/>
        <a:lstStyle/>
        <a:p>
          <a:endParaRPr lang="fi-FI"/>
        </a:p>
      </dgm:t>
    </dgm:pt>
    <dgm:pt modelId="{F6C2F84F-CC50-4A6A-AE47-CFD876C0BB73}" type="sibTrans" cxnId="{4CC7EBC1-C234-4FB1-9C68-92D5995A1075}">
      <dgm:prSet/>
      <dgm:spPr/>
      <dgm:t>
        <a:bodyPr/>
        <a:lstStyle/>
        <a:p>
          <a:endParaRPr lang="fi-FI"/>
        </a:p>
      </dgm:t>
    </dgm:pt>
    <dgm:pt modelId="{FF8432F0-0350-475F-8ABE-716C1E611068}">
      <dgm:prSet/>
      <dgm:spPr/>
      <dgm:t>
        <a:bodyPr/>
        <a:lstStyle/>
        <a:p>
          <a:r>
            <a:rPr lang="fi-FI" b="0" dirty="0"/>
            <a:t>missä asuu?</a:t>
          </a:r>
        </a:p>
      </dgm:t>
    </dgm:pt>
    <dgm:pt modelId="{E2466A6C-CD0D-4DD3-BB60-872224DDE5FF}" type="parTrans" cxnId="{722E8AF5-64A1-483E-98BE-0C903D24A0C4}">
      <dgm:prSet/>
      <dgm:spPr/>
      <dgm:t>
        <a:bodyPr/>
        <a:lstStyle/>
        <a:p>
          <a:endParaRPr lang="fi-FI"/>
        </a:p>
      </dgm:t>
    </dgm:pt>
    <dgm:pt modelId="{735C80C1-A1BE-4282-AF33-73B0047CD00A}" type="sibTrans" cxnId="{722E8AF5-64A1-483E-98BE-0C903D24A0C4}">
      <dgm:prSet/>
      <dgm:spPr/>
      <dgm:t>
        <a:bodyPr/>
        <a:lstStyle/>
        <a:p>
          <a:endParaRPr lang="fi-FI"/>
        </a:p>
      </dgm:t>
    </dgm:pt>
    <dgm:pt modelId="{5F265B2A-C92D-4031-831B-3A21AD1909C5}">
      <dgm:prSet/>
      <dgm:spPr/>
      <dgm:t>
        <a:bodyPr/>
        <a:lstStyle/>
        <a:p>
          <a:r>
            <a:rPr lang="fi-FI" b="0"/>
            <a:t>mihin aikaan tarvitsee käyntiä?</a:t>
          </a:r>
          <a:endParaRPr lang="fi-FI" b="0" dirty="0"/>
        </a:p>
      </dgm:t>
    </dgm:pt>
    <dgm:pt modelId="{4D5BAF71-6CBF-411B-ABE4-921C99853332}" type="parTrans" cxnId="{8C6D9361-8AE3-48B6-9AAE-0586BC0189A9}">
      <dgm:prSet/>
      <dgm:spPr/>
      <dgm:t>
        <a:bodyPr/>
        <a:lstStyle/>
        <a:p>
          <a:endParaRPr lang="fi-FI"/>
        </a:p>
      </dgm:t>
    </dgm:pt>
    <dgm:pt modelId="{FF6B2394-2C94-48C5-8592-709319F0713D}" type="sibTrans" cxnId="{8C6D9361-8AE3-48B6-9AAE-0586BC0189A9}">
      <dgm:prSet/>
      <dgm:spPr/>
      <dgm:t>
        <a:bodyPr/>
        <a:lstStyle/>
        <a:p>
          <a:endParaRPr lang="fi-FI"/>
        </a:p>
      </dgm:t>
    </dgm:pt>
    <dgm:pt modelId="{63231AA3-16B2-493B-8B54-DA0BB3D8D4F5}">
      <dgm:prSet/>
      <dgm:spPr/>
      <dgm:t>
        <a:bodyPr/>
        <a:lstStyle/>
        <a:p>
          <a:r>
            <a:rPr lang="fi-FI" b="0" dirty="0"/>
            <a:t>millaista apua tarvitsee </a:t>
          </a:r>
          <a:r>
            <a:rPr lang="fi-FI" b="0" dirty="0" err="1"/>
            <a:t>yökäynnillä</a:t>
          </a:r>
          <a:r>
            <a:rPr lang="fi-FI" b="0" dirty="0"/>
            <a:t>?</a:t>
          </a:r>
        </a:p>
      </dgm:t>
    </dgm:pt>
    <dgm:pt modelId="{367333A8-06F1-4112-BEE1-574A407E7B0C}" type="parTrans" cxnId="{1065BCA8-5885-4CA8-AAAF-2F5C3ED186EF}">
      <dgm:prSet/>
      <dgm:spPr/>
      <dgm:t>
        <a:bodyPr/>
        <a:lstStyle/>
        <a:p>
          <a:endParaRPr lang="fi-FI"/>
        </a:p>
      </dgm:t>
    </dgm:pt>
    <dgm:pt modelId="{0084ED3A-01E7-4236-9049-21F49B3830E3}" type="sibTrans" cxnId="{1065BCA8-5885-4CA8-AAAF-2F5C3ED186EF}">
      <dgm:prSet/>
      <dgm:spPr/>
      <dgm:t>
        <a:bodyPr/>
        <a:lstStyle/>
        <a:p>
          <a:endParaRPr lang="fi-FI"/>
        </a:p>
      </dgm:t>
    </dgm:pt>
    <dgm:pt modelId="{6F5CD9FB-A202-4C46-8A25-4DD10499D7C9}">
      <dgm:prSet/>
      <dgm:spPr/>
      <dgm:t>
        <a:bodyPr/>
        <a:lstStyle/>
        <a:p>
          <a:r>
            <a:rPr lang="fi-FI" b="0"/>
            <a:t>voisiko hoitaa videovisitillä tai puhelimitse?</a:t>
          </a:r>
          <a:endParaRPr lang="fi-FI" b="0" dirty="0"/>
        </a:p>
      </dgm:t>
    </dgm:pt>
    <dgm:pt modelId="{F0996564-A51E-4C15-976E-68B87544670E}" type="parTrans" cxnId="{76F57A0C-A831-4BBB-A905-C365271B96C0}">
      <dgm:prSet/>
      <dgm:spPr/>
      <dgm:t>
        <a:bodyPr/>
        <a:lstStyle/>
        <a:p>
          <a:endParaRPr lang="fi-FI"/>
        </a:p>
      </dgm:t>
    </dgm:pt>
    <dgm:pt modelId="{0C0C8876-522C-4EB0-82AC-31186F6029E2}" type="sibTrans" cxnId="{76F57A0C-A831-4BBB-A905-C365271B96C0}">
      <dgm:prSet/>
      <dgm:spPr/>
      <dgm:t>
        <a:bodyPr/>
        <a:lstStyle/>
        <a:p>
          <a:endParaRPr lang="fi-FI"/>
        </a:p>
      </dgm:t>
    </dgm:pt>
    <dgm:pt modelId="{5077B98D-B124-4D22-9982-AAADB0E84692}">
      <dgm:prSet/>
      <dgm:spPr/>
      <dgm:t>
        <a:bodyPr/>
        <a:lstStyle/>
        <a:p>
          <a:r>
            <a:rPr lang="fi-FI" b="0"/>
            <a:t>onko omaisia lähellä tai samassa taloudessa?</a:t>
          </a:r>
          <a:endParaRPr lang="fi-FI" b="0" dirty="0"/>
        </a:p>
      </dgm:t>
    </dgm:pt>
    <dgm:pt modelId="{94827FAA-C292-44FD-BFD5-EE9FD4323209}" type="parTrans" cxnId="{94771A7A-DBC1-43A8-8172-FCBCCB6B8ECE}">
      <dgm:prSet/>
      <dgm:spPr/>
      <dgm:t>
        <a:bodyPr/>
        <a:lstStyle/>
        <a:p>
          <a:endParaRPr lang="fi-FI"/>
        </a:p>
      </dgm:t>
    </dgm:pt>
    <dgm:pt modelId="{20D42AA6-0A5C-4842-A405-24C660711B14}" type="sibTrans" cxnId="{94771A7A-DBC1-43A8-8172-FCBCCB6B8ECE}">
      <dgm:prSet/>
      <dgm:spPr/>
      <dgm:t>
        <a:bodyPr/>
        <a:lstStyle/>
        <a:p>
          <a:endParaRPr lang="fi-FI"/>
        </a:p>
      </dgm:t>
    </dgm:pt>
    <dgm:pt modelId="{60474C37-E021-4343-9943-33D54C48FAB5}">
      <dgm:prSet/>
      <dgm:spPr/>
      <dgm:t>
        <a:bodyPr/>
        <a:lstStyle/>
        <a:p>
          <a:r>
            <a:rPr lang="fi-FI" b="0"/>
            <a:t>kauanko arviolta tarvitsee käyntejä?</a:t>
          </a:r>
          <a:endParaRPr lang="fi-FI" b="0" dirty="0"/>
        </a:p>
      </dgm:t>
    </dgm:pt>
    <dgm:pt modelId="{05242CBD-CD5F-42A8-AD1A-9816A732C83D}" type="parTrans" cxnId="{3FD55F27-4FD8-47E9-A23E-0C9117ED3A2D}">
      <dgm:prSet/>
      <dgm:spPr/>
      <dgm:t>
        <a:bodyPr/>
        <a:lstStyle/>
        <a:p>
          <a:endParaRPr lang="fi-FI"/>
        </a:p>
      </dgm:t>
    </dgm:pt>
    <dgm:pt modelId="{CF97823A-4E9F-492B-830D-E81AF25B10D8}" type="sibTrans" cxnId="{3FD55F27-4FD8-47E9-A23E-0C9117ED3A2D}">
      <dgm:prSet/>
      <dgm:spPr/>
      <dgm:t>
        <a:bodyPr/>
        <a:lstStyle/>
        <a:p>
          <a:endParaRPr lang="fi-FI"/>
        </a:p>
      </dgm:t>
    </dgm:pt>
    <dgm:pt modelId="{5E2DDBF9-3B8F-4FF6-96B8-38F542FC90FA}">
      <dgm:prSet/>
      <dgm:spPr/>
      <dgm:t>
        <a:bodyPr/>
        <a:lstStyle/>
        <a:p>
          <a:r>
            <a:rPr lang="fi-FI" b="0"/>
            <a:t>onko asiakkaalla tarvittavat apuvälineet?</a:t>
          </a:r>
          <a:endParaRPr lang="fi-FI" b="0" dirty="0"/>
        </a:p>
      </dgm:t>
    </dgm:pt>
    <dgm:pt modelId="{A92FDE68-8E04-42EC-8639-793743258421}" type="parTrans" cxnId="{ACDE695A-3286-48E9-936E-83775AB130A4}">
      <dgm:prSet/>
      <dgm:spPr/>
      <dgm:t>
        <a:bodyPr/>
        <a:lstStyle/>
        <a:p>
          <a:endParaRPr lang="fi-FI"/>
        </a:p>
      </dgm:t>
    </dgm:pt>
    <dgm:pt modelId="{8777C019-4A68-4E35-92D1-FB66E5CD07BA}" type="sibTrans" cxnId="{ACDE695A-3286-48E9-936E-83775AB130A4}">
      <dgm:prSet/>
      <dgm:spPr/>
      <dgm:t>
        <a:bodyPr/>
        <a:lstStyle/>
        <a:p>
          <a:endParaRPr lang="fi-FI"/>
        </a:p>
      </dgm:t>
    </dgm:pt>
    <dgm:pt modelId="{F49A8796-608A-4A48-8B0A-E3590593D70D}">
      <dgm:prSet/>
      <dgm:spPr/>
      <dgm:t>
        <a:bodyPr/>
        <a:lstStyle/>
        <a:p>
          <a:r>
            <a:rPr lang="fi-FI" b="0" dirty="0"/>
            <a:t>Avain asia</a:t>
          </a:r>
        </a:p>
      </dgm:t>
    </dgm:pt>
    <dgm:pt modelId="{6D875BCC-90F5-4EE3-BD9E-5AA981CF7C7E}" type="parTrans" cxnId="{DA727137-0717-4525-A81D-7888D1D67D52}">
      <dgm:prSet/>
      <dgm:spPr/>
      <dgm:t>
        <a:bodyPr/>
        <a:lstStyle/>
        <a:p>
          <a:endParaRPr lang="fi-FI"/>
        </a:p>
      </dgm:t>
    </dgm:pt>
    <dgm:pt modelId="{C1CF1A69-D8BE-4EE7-82B3-6722D217EE52}" type="sibTrans" cxnId="{DA727137-0717-4525-A81D-7888D1D67D52}">
      <dgm:prSet/>
      <dgm:spPr/>
      <dgm:t>
        <a:bodyPr/>
        <a:lstStyle/>
        <a:p>
          <a:endParaRPr lang="fi-FI"/>
        </a:p>
      </dgm:t>
    </dgm:pt>
    <dgm:pt modelId="{18A174AE-921B-4808-89C7-528B518A9304}">
      <dgm:prSet phldrT="[Teksti]"/>
      <dgm:spPr/>
      <dgm:t>
        <a:bodyPr/>
        <a:lstStyle/>
        <a:p>
          <a:r>
            <a:rPr lang="fi-FI" dirty="0"/>
            <a:t>Alkaa järjestelemään </a:t>
          </a:r>
          <a:r>
            <a:rPr lang="fi-FI" dirty="0" err="1"/>
            <a:t>yöpartioasiakkaan</a:t>
          </a:r>
          <a:r>
            <a:rPr lang="fi-FI" dirty="0"/>
            <a:t> kotihoidon käyntejä. </a:t>
          </a:r>
          <a:endParaRPr lang="fi-FI" dirty="0">
            <a:solidFill>
              <a:srgbClr val="FF0000"/>
            </a:solidFill>
          </a:endParaRPr>
        </a:p>
      </dgm:t>
    </dgm:pt>
    <dgm:pt modelId="{EDC3AF73-30CF-4B37-90BB-80400EC9BA9A}" type="parTrans" cxnId="{AB88AE11-F974-4325-9B04-F8E1FE303C40}">
      <dgm:prSet/>
      <dgm:spPr/>
      <dgm:t>
        <a:bodyPr/>
        <a:lstStyle/>
        <a:p>
          <a:endParaRPr lang="fi-FI"/>
        </a:p>
      </dgm:t>
    </dgm:pt>
    <dgm:pt modelId="{D62DC717-0977-4C94-BA00-392D2ACA7100}" type="sibTrans" cxnId="{AB88AE11-F974-4325-9B04-F8E1FE303C40}">
      <dgm:prSet/>
      <dgm:spPr/>
      <dgm:t>
        <a:bodyPr/>
        <a:lstStyle/>
        <a:p>
          <a:endParaRPr lang="fi-FI"/>
        </a:p>
      </dgm:t>
    </dgm:pt>
    <dgm:pt modelId="{4AD39065-D966-45A4-A567-4790DDF58AB2}">
      <dgm:prSet/>
      <dgm:spPr/>
      <dgm:t>
        <a:bodyPr/>
        <a:lstStyle/>
        <a:p>
          <a:r>
            <a:rPr lang="fi-FI" b="0" dirty="0"/>
            <a:t>Miksi tarvitsee yöaikaisen käynnin?</a:t>
          </a:r>
        </a:p>
      </dgm:t>
    </dgm:pt>
    <dgm:pt modelId="{34E7F1C0-311E-4DC2-BE58-6DB739FCD387}" type="parTrans" cxnId="{1323AEDE-6542-40AA-9E2F-0950D4ED3259}">
      <dgm:prSet/>
      <dgm:spPr/>
      <dgm:t>
        <a:bodyPr/>
        <a:lstStyle/>
        <a:p>
          <a:endParaRPr lang="fi-FI"/>
        </a:p>
      </dgm:t>
    </dgm:pt>
    <dgm:pt modelId="{89E1E758-1F36-4AC3-89D8-E723B1D4E934}" type="sibTrans" cxnId="{1323AEDE-6542-40AA-9E2F-0950D4ED3259}">
      <dgm:prSet/>
      <dgm:spPr/>
      <dgm:t>
        <a:bodyPr/>
        <a:lstStyle/>
        <a:p>
          <a:endParaRPr lang="fi-FI"/>
        </a:p>
      </dgm:t>
    </dgm:pt>
    <dgm:pt modelId="{5AFDB6CF-BD4A-4C37-8ADD-78A7331DBEC4}">
      <dgm:prSet phldrT="[Teksti]"/>
      <dgm:spPr/>
      <dgm:t>
        <a:bodyPr/>
        <a:lstStyle/>
        <a:p>
          <a:r>
            <a:rPr lang="fi-FI" dirty="0"/>
            <a:t>Sairastapauksissa huolehtii, että </a:t>
          </a:r>
          <a:r>
            <a:rPr lang="fi-FI" dirty="0" err="1"/>
            <a:t>yöpartiovuoroon</a:t>
          </a:r>
          <a:r>
            <a:rPr lang="fi-FI" dirty="0"/>
            <a:t> on tekijä</a:t>
          </a:r>
          <a:r>
            <a:rPr lang="fi-FI" dirty="0" smtClean="0"/>
            <a:t>. </a:t>
          </a:r>
          <a:endParaRPr lang="fi-FI" dirty="0"/>
        </a:p>
      </dgm:t>
    </dgm:pt>
    <dgm:pt modelId="{0429DEAB-261F-4D70-B89E-0CD064E3023F}" type="parTrans" cxnId="{7AB6BDFC-A8C7-4880-9DF4-96C7B3892F94}">
      <dgm:prSet/>
      <dgm:spPr/>
      <dgm:t>
        <a:bodyPr/>
        <a:lstStyle/>
        <a:p>
          <a:endParaRPr lang="fi-FI"/>
        </a:p>
      </dgm:t>
    </dgm:pt>
    <dgm:pt modelId="{815320AF-6C51-4EDF-9B15-989CFD847AA6}" type="sibTrans" cxnId="{7AB6BDFC-A8C7-4880-9DF4-96C7B3892F94}">
      <dgm:prSet/>
      <dgm:spPr/>
      <dgm:t>
        <a:bodyPr/>
        <a:lstStyle/>
        <a:p>
          <a:endParaRPr lang="fi-FI"/>
        </a:p>
      </dgm:t>
    </dgm:pt>
    <dgm:pt modelId="{295C6A73-581A-473D-9049-F8C611175F48}">
      <dgm:prSet/>
      <dgm:spPr/>
      <dgm:t>
        <a:bodyPr/>
        <a:lstStyle/>
        <a:p>
          <a:r>
            <a:rPr lang="fi-FI" b="0" dirty="0"/>
            <a:t>Onko potilaan kotiolot soveltuvat kotihoidolle?</a:t>
          </a:r>
        </a:p>
      </dgm:t>
    </dgm:pt>
    <dgm:pt modelId="{5AA04D4F-7D3A-4CE4-BBE5-6489BE559224}" type="parTrans" cxnId="{F2B68107-5D4B-4CB7-A667-54AF3E95A3A0}">
      <dgm:prSet/>
      <dgm:spPr/>
      <dgm:t>
        <a:bodyPr/>
        <a:lstStyle/>
        <a:p>
          <a:endParaRPr lang="fi-FI"/>
        </a:p>
      </dgm:t>
    </dgm:pt>
    <dgm:pt modelId="{D8D12347-9FA5-4127-A9CB-6C2BD9113DB6}" type="sibTrans" cxnId="{F2B68107-5D4B-4CB7-A667-54AF3E95A3A0}">
      <dgm:prSet/>
      <dgm:spPr/>
      <dgm:t>
        <a:bodyPr/>
        <a:lstStyle/>
        <a:p>
          <a:endParaRPr lang="fi-FI"/>
        </a:p>
      </dgm:t>
    </dgm:pt>
    <dgm:pt modelId="{30346D0B-4702-4532-AFBA-6F9A4C018659}">
      <dgm:prSet/>
      <dgm:spPr/>
      <dgm:t>
        <a:bodyPr/>
        <a:lstStyle/>
        <a:p>
          <a:r>
            <a:rPr lang="fi-FI" b="0" dirty="0"/>
            <a:t>Jos asiakas pärjää puhelin tai </a:t>
          </a:r>
          <a:r>
            <a:rPr lang="fi-FI" b="0" dirty="0" err="1"/>
            <a:t>videovisit</a:t>
          </a:r>
          <a:r>
            <a:rPr lang="fi-FI" b="0" dirty="0"/>
            <a:t> palvelulla, järjestelee asiat toiminnanohjauskeskuksen kautta.</a:t>
          </a:r>
        </a:p>
      </dgm:t>
    </dgm:pt>
    <dgm:pt modelId="{30C0EA8E-D504-47DF-A98A-6FDE27A0C688}" type="parTrans" cxnId="{E6E312FB-9B92-4332-97B2-404EF6BCAC93}">
      <dgm:prSet/>
      <dgm:spPr/>
      <dgm:t>
        <a:bodyPr/>
        <a:lstStyle/>
        <a:p>
          <a:endParaRPr lang="fi-FI"/>
        </a:p>
      </dgm:t>
    </dgm:pt>
    <dgm:pt modelId="{B4287F44-E4D2-41FF-8858-0245F4250F9B}" type="sibTrans" cxnId="{E6E312FB-9B92-4332-97B2-404EF6BCAC93}">
      <dgm:prSet/>
      <dgm:spPr/>
      <dgm:t>
        <a:bodyPr/>
        <a:lstStyle/>
        <a:p>
          <a:endParaRPr lang="fi-FI"/>
        </a:p>
      </dgm:t>
    </dgm:pt>
    <dgm:pt modelId="{1A237135-7709-4A7B-9688-F9C5D7F8E24E}">
      <dgm:prSet phldrT="[Teksti]"/>
      <dgm:spPr/>
      <dgm:t>
        <a:bodyPr/>
        <a:lstStyle/>
        <a:p>
          <a:r>
            <a:rPr lang="fi-FI" dirty="0" smtClean="0">
              <a:solidFill>
                <a:schemeClr val="tx1"/>
              </a:solidFill>
            </a:rPr>
            <a:t>Ilmoittaa </a:t>
          </a:r>
          <a:r>
            <a:rPr lang="fi-FI" dirty="0" err="1" smtClean="0">
              <a:solidFill>
                <a:schemeClr val="tx1"/>
              </a:solidFill>
            </a:rPr>
            <a:t>yöpartioasiakkaasta</a:t>
          </a:r>
          <a:r>
            <a:rPr lang="fi-FI" dirty="0" smtClean="0">
              <a:solidFill>
                <a:schemeClr val="tx1"/>
              </a:solidFill>
            </a:rPr>
            <a:t> varallaolijoille/ kotiyksikön esimiehelle</a:t>
          </a:r>
          <a:endParaRPr lang="fi-FI" dirty="0">
            <a:solidFill>
              <a:schemeClr val="tx1"/>
            </a:solidFill>
          </a:endParaRPr>
        </a:p>
      </dgm:t>
    </dgm:pt>
    <dgm:pt modelId="{3E82CEEB-0C64-41DD-81CC-1CE5183F29D4}" type="parTrans" cxnId="{A8890EE0-EEFE-4067-A2C9-84CBCEEEB62D}">
      <dgm:prSet/>
      <dgm:spPr/>
      <dgm:t>
        <a:bodyPr/>
        <a:lstStyle/>
        <a:p>
          <a:endParaRPr lang="fi-FI"/>
        </a:p>
      </dgm:t>
    </dgm:pt>
    <dgm:pt modelId="{A1EC76BC-CA78-4A70-9941-DE8374AAF205}" type="sibTrans" cxnId="{A8890EE0-EEFE-4067-A2C9-84CBCEEEB62D}">
      <dgm:prSet/>
      <dgm:spPr/>
      <dgm:t>
        <a:bodyPr/>
        <a:lstStyle/>
        <a:p>
          <a:endParaRPr lang="fi-FI"/>
        </a:p>
      </dgm:t>
    </dgm:pt>
    <dgm:pt modelId="{52085CFA-85CF-4CC0-8740-95C7DA1C7B93}">
      <dgm:prSet phldrT="[Teksti]"/>
      <dgm:spPr/>
      <dgm:t>
        <a:bodyPr/>
        <a:lstStyle/>
        <a:p>
          <a:r>
            <a:rPr lang="fi-FI" dirty="0" smtClean="0">
              <a:solidFill>
                <a:schemeClr val="tx1"/>
              </a:solidFill>
            </a:rPr>
            <a:t>Varallaolijoilta kysytään mahdollisuus </a:t>
          </a:r>
          <a:r>
            <a:rPr lang="fi-FI" dirty="0" err="1" smtClean="0">
              <a:solidFill>
                <a:schemeClr val="tx1"/>
              </a:solidFill>
            </a:rPr>
            <a:t>sijaistukseen</a:t>
          </a:r>
          <a:endParaRPr lang="fi-FI" dirty="0">
            <a:solidFill>
              <a:schemeClr val="tx1"/>
            </a:solidFill>
          </a:endParaRPr>
        </a:p>
      </dgm:t>
    </dgm:pt>
    <dgm:pt modelId="{CEA78577-C36E-43F7-B8CC-B5F9EBC47BFB}" type="parTrans" cxnId="{926E6706-EE11-459F-9D27-F119FF76C0EC}">
      <dgm:prSet/>
      <dgm:spPr/>
      <dgm:t>
        <a:bodyPr/>
        <a:lstStyle/>
        <a:p>
          <a:endParaRPr lang="fi-FI"/>
        </a:p>
      </dgm:t>
    </dgm:pt>
    <dgm:pt modelId="{03FF90BC-B7F9-442B-AD22-17D98E8483BE}" type="sibTrans" cxnId="{926E6706-EE11-459F-9D27-F119FF76C0EC}">
      <dgm:prSet/>
      <dgm:spPr/>
      <dgm:t>
        <a:bodyPr/>
        <a:lstStyle/>
        <a:p>
          <a:endParaRPr lang="fi-FI"/>
        </a:p>
      </dgm:t>
    </dgm:pt>
    <dgm:pt modelId="{56D18FCF-918F-4C17-9461-E0287A250225}">
      <dgm:prSet phldrT="[Teksti]"/>
      <dgm:spPr/>
      <dgm:t>
        <a:bodyPr/>
        <a:lstStyle/>
        <a:p>
          <a:r>
            <a:rPr lang="fi-FI" dirty="0" smtClean="0">
              <a:solidFill>
                <a:schemeClr val="tx1"/>
              </a:solidFill>
            </a:rPr>
            <a:t>Synergia Kokkolan </a:t>
          </a:r>
          <a:r>
            <a:rPr lang="fi-FI" dirty="0" err="1" smtClean="0">
              <a:solidFill>
                <a:schemeClr val="tx1"/>
              </a:solidFill>
            </a:rPr>
            <a:t>yöpartion</a:t>
          </a:r>
          <a:r>
            <a:rPr lang="fi-FI" dirty="0" smtClean="0">
              <a:solidFill>
                <a:schemeClr val="tx1"/>
              </a:solidFill>
            </a:rPr>
            <a:t> kanssa selvitetään</a:t>
          </a:r>
          <a:endParaRPr lang="fi-FI" dirty="0">
            <a:solidFill>
              <a:schemeClr val="tx1"/>
            </a:solidFill>
          </a:endParaRPr>
        </a:p>
      </dgm:t>
    </dgm:pt>
    <dgm:pt modelId="{1B139F23-92AF-4FEA-B6A9-D81DD442AE38}" type="parTrans" cxnId="{4FF1BB59-0B60-4173-BA67-42DDD59C67F9}">
      <dgm:prSet/>
      <dgm:spPr/>
      <dgm:t>
        <a:bodyPr/>
        <a:lstStyle/>
        <a:p>
          <a:endParaRPr lang="fi-FI"/>
        </a:p>
      </dgm:t>
    </dgm:pt>
    <dgm:pt modelId="{92DBFD47-904F-4039-B151-1F7E7E924996}" type="sibTrans" cxnId="{4FF1BB59-0B60-4173-BA67-42DDD59C67F9}">
      <dgm:prSet/>
      <dgm:spPr/>
      <dgm:t>
        <a:bodyPr/>
        <a:lstStyle/>
        <a:p>
          <a:endParaRPr lang="fi-FI"/>
        </a:p>
      </dgm:t>
    </dgm:pt>
    <dgm:pt modelId="{9AB66DAA-1D3D-419F-B634-341CAAF00D12}">
      <dgm:prSet phldrT="[Teksti]"/>
      <dgm:spPr/>
      <dgm:t>
        <a:bodyPr/>
        <a:lstStyle/>
        <a:p>
          <a:r>
            <a:rPr lang="fi-FI" dirty="0" smtClean="0">
              <a:solidFill>
                <a:schemeClr val="tx1"/>
              </a:solidFill>
            </a:rPr>
            <a:t>Optimoinnin roolia vahvistetaan (viikonloppuna tapahtuvien sairastapausten järjestelyssä)</a:t>
          </a:r>
          <a:endParaRPr lang="fi-FI" dirty="0">
            <a:solidFill>
              <a:schemeClr val="tx1"/>
            </a:solidFill>
          </a:endParaRPr>
        </a:p>
      </dgm:t>
    </dgm:pt>
    <dgm:pt modelId="{51AFD7C8-312D-4BFB-A8F0-E3069778DA83}" type="parTrans" cxnId="{59344E1A-B809-4F11-9175-37574036A297}">
      <dgm:prSet/>
      <dgm:spPr/>
      <dgm:t>
        <a:bodyPr/>
        <a:lstStyle/>
        <a:p>
          <a:endParaRPr lang="fi-FI"/>
        </a:p>
      </dgm:t>
    </dgm:pt>
    <dgm:pt modelId="{452F8277-E882-44FC-9DCA-5C54461C5838}" type="sibTrans" cxnId="{59344E1A-B809-4F11-9175-37574036A297}">
      <dgm:prSet/>
      <dgm:spPr/>
      <dgm:t>
        <a:bodyPr/>
        <a:lstStyle/>
        <a:p>
          <a:endParaRPr lang="fi-FI"/>
        </a:p>
      </dgm:t>
    </dgm:pt>
    <dgm:pt modelId="{7D8AA3CF-9414-40DE-893F-72F365D91CA5}" type="pres">
      <dgm:prSet presAssocID="{5289C1F0-F8B5-46E2-A98D-C62AF856D947}" presName="linearFlow" presStyleCnt="0">
        <dgm:presLayoutVars>
          <dgm:dir/>
          <dgm:animLvl val="lvl"/>
          <dgm:resizeHandles val="exact"/>
        </dgm:presLayoutVars>
      </dgm:prSet>
      <dgm:spPr/>
      <dgm:t>
        <a:bodyPr/>
        <a:lstStyle/>
        <a:p>
          <a:endParaRPr lang="fi-FI"/>
        </a:p>
      </dgm:t>
    </dgm:pt>
    <dgm:pt modelId="{BD64D2AD-8C6C-45E0-AA48-59C4B880EA93}" type="pres">
      <dgm:prSet presAssocID="{2C46B7B1-2B6A-4B6B-8480-8A055B58EF5A}" presName="composite" presStyleCnt="0"/>
      <dgm:spPr/>
    </dgm:pt>
    <dgm:pt modelId="{F991268A-4DD1-4B20-BAE4-4914703570D6}" type="pres">
      <dgm:prSet presAssocID="{2C46B7B1-2B6A-4B6B-8480-8A055B58EF5A}" presName="parTx" presStyleLbl="node1" presStyleIdx="0" presStyleCnt="2">
        <dgm:presLayoutVars>
          <dgm:chMax val="0"/>
          <dgm:chPref val="0"/>
          <dgm:bulletEnabled val="1"/>
        </dgm:presLayoutVars>
      </dgm:prSet>
      <dgm:spPr/>
      <dgm:t>
        <a:bodyPr/>
        <a:lstStyle/>
        <a:p>
          <a:endParaRPr lang="fi-FI"/>
        </a:p>
      </dgm:t>
    </dgm:pt>
    <dgm:pt modelId="{DD5A8BF6-2C96-4B80-9B30-861CA266D52E}" type="pres">
      <dgm:prSet presAssocID="{2C46B7B1-2B6A-4B6B-8480-8A055B58EF5A}" presName="parSh" presStyleLbl="node1" presStyleIdx="0" presStyleCnt="2"/>
      <dgm:spPr/>
      <dgm:t>
        <a:bodyPr/>
        <a:lstStyle/>
        <a:p>
          <a:endParaRPr lang="fi-FI"/>
        </a:p>
      </dgm:t>
    </dgm:pt>
    <dgm:pt modelId="{D853BE38-2D68-4174-95B7-E77B0E1B788A}" type="pres">
      <dgm:prSet presAssocID="{2C46B7B1-2B6A-4B6B-8480-8A055B58EF5A}" presName="desTx" presStyleLbl="fgAcc1" presStyleIdx="0" presStyleCnt="2">
        <dgm:presLayoutVars>
          <dgm:bulletEnabled val="1"/>
        </dgm:presLayoutVars>
      </dgm:prSet>
      <dgm:spPr/>
      <dgm:t>
        <a:bodyPr/>
        <a:lstStyle/>
        <a:p>
          <a:endParaRPr lang="fi-FI"/>
        </a:p>
      </dgm:t>
    </dgm:pt>
    <dgm:pt modelId="{61BA39E1-DDF3-465C-95E6-4EE9181160F9}" type="pres">
      <dgm:prSet presAssocID="{D9B28288-33A0-4233-A28C-F581D0516288}" presName="sibTrans" presStyleLbl="sibTrans2D1" presStyleIdx="0" presStyleCnt="1"/>
      <dgm:spPr/>
      <dgm:t>
        <a:bodyPr/>
        <a:lstStyle/>
        <a:p>
          <a:endParaRPr lang="fi-FI"/>
        </a:p>
      </dgm:t>
    </dgm:pt>
    <dgm:pt modelId="{3262AA44-4C9B-4DB9-9351-96505B1CB676}" type="pres">
      <dgm:prSet presAssocID="{D9B28288-33A0-4233-A28C-F581D0516288}" presName="connTx" presStyleLbl="sibTrans2D1" presStyleIdx="0" presStyleCnt="1"/>
      <dgm:spPr/>
      <dgm:t>
        <a:bodyPr/>
        <a:lstStyle/>
        <a:p>
          <a:endParaRPr lang="fi-FI"/>
        </a:p>
      </dgm:t>
    </dgm:pt>
    <dgm:pt modelId="{0A130879-D990-4096-AD62-09BEFF0A5064}" type="pres">
      <dgm:prSet presAssocID="{FA032A67-5375-4FEC-866A-9142B293BB79}" presName="composite" presStyleCnt="0"/>
      <dgm:spPr/>
    </dgm:pt>
    <dgm:pt modelId="{CE22855E-637A-492D-A5AD-566391B1FF2B}" type="pres">
      <dgm:prSet presAssocID="{FA032A67-5375-4FEC-866A-9142B293BB79}" presName="parTx" presStyleLbl="node1" presStyleIdx="0" presStyleCnt="2">
        <dgm:presLayoutVars>
          <dgm:chMax val="0"/>
          <dgm:chPref val="0"/>
          <dgm:bulletEnabled val="1"/>
        </dgm:presLayoutVars>
      </dgm:prSet>
      <dgm:spPr/>
      <dgm:t>
        <a:bodyPr/>
        <a:lstStyle/>
        <a:p>
          <a:endParaRPr lang="fi-FI"/>
        </a:p>
      </dgm:t>
    </dgm:pt>
    <dgm:pt modelId="{D90C4E17-1D3B-4EB4-B861-BED6E0C72881}" type="pres">
      <dgm:prSet presAssocID="{FA032A67-5375-4FEC-866A-9142B293BB79}" presName="parSh" presStyleLbl="node1" presStyleIdx="1" presStyleCnt="2" custScaleX="111718"/>
      <dgm:spPr/>
      <dgm:t>
        <a:bodyPr/>
        <a:lstStyle/>
        <a:p>
          <a:endParaRPr lang="fi-FI"/>
        </a:p>
      </dgm:t>
    </dgm:pt>
    <dgm:pt modelId="{26435559-44FC-440C-A509-08B03B084225}" type="pres">
      <dgm:prSet presAssocID="{FA032A67-5375-4FEC-866A-9142B293BB79}" presName="desTx" presStyleLbl="fgAcc1" presStyleIdx="1" presStyleCnt="2">
        <dgm:presLayoutVars>
          <dgm:bulletEnabled val="1"/>
        </dgm:presLayoutVars>
      </dgm:prSet>
      <dgm:spPr/>
      <dgm:t>
        <a:bodyPr/>
        <a:lstStyle/>
        <a:p>
          <a:endParaRPr lang="fi-FI"/>
        </a:p>
      </dgm:t>
    </dgm:pt>
  </dgm:ptLst>
  <dgm:cxnLst>
    <dgm:cxn modelId="{4CC7EBC1-C234-4FB1-9C68-92D5995A1075}" srcId="{2C46B7B1-2B6A-4B6B-8480-8A055B58EF5A}" destId="{6D82C752-B119-4A94-B7F2-C2902EE09DAF}" srcOrd="1" destOrd="0" parTransId="{D37EDE80-1A21-4329-9E47-3ED5748144DF}" sibTransId="{F6C2F84F-CC50-4A6A-AE47-CFD876C0BB73}"/>
    <dgm:cxn modelId="{94E0AE00-8E3F-4745-B2F2-797B0EAB8F66}" type="presOf" srcId="{D9B28288-33A0-4233-A28C-F581D0516288}" destId="{3262AA44-4C9B-4DB9-9351-96505B1CB676}" srcOrd="1" destOrd="0" presId="urn:microsoft.com/office/officeart/2005/8/layout/process3"/>
    <dgm:cxn modelId="{1065BCA8-5885-4CA8-AAAF-2F5C3ED186EF}" srcId="{6D82C752-B119-4A94-B7F2-C2902EE09DAF}" destId="{63231AA3-16B2-493B-8B54-DA0BB3D8D4F5}" srcOrd="3" destOrd="0" parTransId="{367333A8-06F1-4112-BEE1-574A407E7B0C}" sibTransId="{0084ED3A-01E7-4236-9049-21F49B3830E3}"/>
    <dgm:cxn modelId="{94771A7A-DBC1-43A8-8172-FCBCCB6B8ECE}" srcId="{6D82C752-B119-4A94-B7F2-C2902EE09DAF}" destId="{5077B98D-B124-4D22-9982-AAADB0E84692}" srcOrd="5" destOrd="0" parTransId="{94827FAA-C292-44FD-BFD5-EE9FD4323209}" sibTransId="{20D42AA6-0A5C-4842-A405-24C660711B14}"/>
    <dgm:cxn modelId="{7323FEDB-2C54-497D-BA8F-6E384C10210E}" type="presOf" srcId="{1A237135-7709-4A7B-9688-F9C5D7F8E24E}" destId="{26435559-44FC-440C-A509-08B03B084225}" srcOrd="0" destOrd="2" presId="urn:microsoft.com/office/officeart/2005/8/layout/process3"/>
    <dgm:cxn modelId="{CB316C29-4609-4CAA-A155-CA2BA5672EA1}" type="presOf" srcId="{6F5CD9FB-A202-4C46-8A25-4DD10499D7C9}" destId="{D853BE38-2D68-4174-95B7-E77B0E1B788A}" srcOrd="0" destOrd="6" presId="urn:microsoft.com/office/officeart/2005/8/layout/process3"/>
    <dgm:cxn modelId="{3FD55F27-4FD8-47E9-A23E-0C9117ED3A2D}" srcId="{6D82C752-B119-4A94-B7F2-C2902EE09DAF}" destId="{60474C37-E021-4343-9943-33D54C48FAB5}" srcOrd="6" destOrd="0" parTransId="{05242CBD-CD5F-42A8-AD1A-9816A732C83D}" sibTransId="{CF97823A-4E9F-492B-830D-E81AF25B10D8}"/>
    <dgm:cxn modelId="{C65577B2-994B-4AB0-B9A7-35AA53140B4E}" type="presOf" srcId="{FA032A67-5375-4FEC-866A-9142B293BB79}" destId="{D90C4E17-1D3B-4EB4-B861-BED6E0C72881}" srcOrd="1" destOrd="0" presId="urn:microsoft.com/office/officeart/2005/8/layout/process3"/>
    <dgm:cxn modelId="{8C6D9361-8AE3-48B6-9AAE-0586BC0189A9}" srcId="{6D82C752-B119-4A94-B7F2-C2902EE09DAF}" destId="{5F265B2A-C92D-4031-831B-3A21AD1909C5}" srcOrd="2" destOrd="0" parTransId="{4D5BAF71-6CBF-411B-ABE4-921C99853332}" sibTransId="{FF6B2394-2C94-48C5-8592-709319F0713D}"/>
    <dgm:cxn modelId="{7AB6BDFC-A8C7-4880-9DF4-96C7B3892F94}" srcId="{FA032A67-5375-4FEC-866A-9142B293BB79}" destId="{5AFDB6CF-BD4A-4C37-8ADD-78A7331DBEC4}" srcOrd="3" destOrd="0" parTransId="{0429DEAB-261F-4D70-B89E-0CD064E3023F}" sibTransId="{815320AF-6C51-4EDF-9B15-989CFD847AA6}"/>
    <dgm:cxn modelId="{68C80B60-D273-48E2-8340-8ABD1C8318AE}" type="presOf" srcId="{295C6A73-581A-473D-9049-F8C611175F48}" destId="{D853BE38-2D68-4174-95B7-E77B0E1B788A}" srcOrd="0" destOrd="11" presId="urn:microsoft.com/office/officeart/2005/8/layout/process3"/>
    <dgm:cxn modelId="{709F6582-816A-4060-9351-97BE1CA8771B}" srcId="{FA032A67-5375-4FEC-866A-9142B293BB79}" destId="{46A726B3-F329-44AC-A1C4-2AC96947097E}" srcOrd="0" destOrd="0" parTransId="{916AFEA5-8432-4941-8647-F57006D15EF0}" sibTransId="{A27E2EE3-7BA3-4DCF-A445-B5165345D883}"/>
    <dgm:cxn modelId="{1323AEDE-6542-40AA-9E2F-0950D4ED3259}" srcId="{6D82C752-B119-4A94-B7F2-C2902EE09DAF}" destId="{4AD39065-D966-45A4-A567-4790DDF58AB2}" srcOrd="1" destOrd="0" parTransId="{34E7F1C0-311E-4DC2-BE58-6DB739FCD387}" sibTransId="{89E1E758-1F36-4AC3-89D8-E723B1D4E934}"/>
    <dgm:cxn modelId="{0CC10C55-14AF-4CB6-BE37-F26FB2A3DF59}" type="presOf" srcId="{6D82C752-B119-4A94-B7F2-C2902EE09DAF}" destId="{D853BE38-2D68-4174-95B7-E77B0E1B788A}" srcOrd="0" destOrd="1" presId="urn:microsoft.com/office/officeart/2005/8/layout/process3"/>
    <dgm:cxn modelId="{A8890EE0-EEFE-4067-A2C9-84CBCEEEB62D}" srcId="{FA032A67-5375-4FEC-866A-9142B293BB79}" destId="{1A237135-7709-4A7B-9688-F9C5D7F8E24E}" srcOrd="2" destOrd="0" parTransId="{3E82CEEB-0C64-41DD-81CC-1CE5183F29D4}" sibTransId="{A1EC76BC-CA78-4A70-9941-DE8374AAF205}"/>
    <dgm:cxn modelId="{E6E312FB-9B92-4332-97B2-404EF6BCAC93}" srcId="{6D82C752-B119-4A94-B7F2-C2902EE09DAF}" destId="{30346D0B-4702-4532-AFBA-6F9A4C018659}" srcOrd="10" destOrd="0" parTransId="{30C0EA8E-D504-47DF-A98A-6FDE27A0C688}" sibTransId="{B4287F44-E4D2-41FF-8858-0245F4250F9B}"/>
    <dgm:cxn modelId="{E5BA1E68-9696-4A49-A1C2-79D2BE9E84A4}" type="presOf" srcId="{2C46B7B1-2B6A-4B6B-8480-8A055B58EF5A}" destId="{F991268A-4DD1-4B20-BAE4-4914703570D6}" srcOrd="0" destOrd="0" presId="urn:microsoft.com/office/officeart/2005/8/layout/process3"/>
    <dgm:cxn modelId="{B0CE3AE3-5D4F-442A-99C9-42783265A66A}" type="presOf" srcId="{FF8432F0-0350-475F-8ABE-716C1E611068}" destId="{D853BE38-2D68-4174-95B7-E77B0E1B788A}" srcOrd="0" destOrd="2" presId="urn:microsoft.com/office/officeart/2005/8/layout/process3"/>
    <dgm:cxn modelId="{2A89AB96-206A-4412-94C3-48228BDFB222}" type="presOf" srcId="{56D18FCF-918F-4C17-9461-E0287A250225}" destId="{26435559-44FC-440C-A509-08B03B084225}" srcOrd="0" destOrd="6" presId="urn:microsoft.com/office/officeart/2005/8/layout/process3"/>
    <dgm:cxn modelId="{FA0E1465-89F6-48FC-B0AB-88DE1AB131CC}" type="presOf" srcId="{FA032A67-5375-4FEC-866A-9142B293BB79}" destId="{CE22855E-637A-492D-A5AD-566391B1FF2B}" srcOrd="0" destOrd="0" presId="urn:microsoft.com/office/officeart/2005/8/layout/process3"/>
    <dgm:cxn modelId="{22BCE367-A245-4267-B590-62BAB02302DF}" type="presOf" srcId="{5289C1F0-F8B5-46E2-A98D-C62AF856D947}" destId="{7D8AA3CF-9414-40DE-893F-72F365D91CA5}" srcOrd="0" destOrd="0" presId="urn:microsoft.com/office/officeart/2005/8/layout/process3"/>
    <dgm:cxn modelId="{EA9D40BE-EEC9-4A6F-B1FC-89A13631D112}" type="presOf" srcId="{D9B28288-33A0-4233-A28C-F581D0516288}" destId="{61BA39E1-DDF3-465C-95E6-4EE9181160F9}" srcOrd="0" destOrd="0" presId="urn:microsoft.com/office/officeart/2005/8/layout/process3"/>
    <dgm:cxn modelId="{371E62BD-48DB-4D5D-BCD0-7AF19F91F663}" type="presOf" srcId="{5E2DDBF9-3B8F-4FF6-96B8-38F542FC90FA}" destId="{D853BE38-2D68-4174-95B7-E77B0E1B788A}" srcOrd="0" destOrd="9" presId="urn:microsoft.com/office/officeart/2005/8/layout/process3"/>
    <dgm:cxn modelId="{2C22CFA9-2884-4DF9-9F35-51638F21C065}" type="presOf" srcId="{52085CFA-85CF-4CC0-8740-95C7DA1C7B93}" destId="{26435559-44FC-440C-A509-08B03B084225}" srcOrd="0" destOrd="4" presId="urn:microsoft.com/office/officeart/2005/8/layout/process3"/>
    <dgm:cxn modelId="{012D0587-A383-48F1-AB94-C22A91DFD1C0}" type="presOf" srcId="{2C46B7B1-2B6A-4B6B-8480-8A055B58EF5A}" destId="{DD5A8BF6-2C96-4B80-9B30-861CA266D52E}" srcOrd="1" destOrd="0" presId="urn:microsoft.com/office/officeart/2005/8/layout/process3"/>
    <dgm:cxn modelId="{CA700D63-C6CB-4760-8FE1-77F8582B5BE7}" type="presOf" srcId="{63231AA3-16B2-493B-8B54-DA0BB3D8D4F5}" destId="{D853BE38-2D68-4174-95B7-E77B0E1B788A}" srcOrd="0" destOrd="5" presId="urn:microsoft.com/office/officeart/2005/8/layout/process3"/>
    <dgm:cxn modelId="{9E8B54DA-5722-47D9-A811-BA7791D608BE}" type="presOf" srcId="{4AD39065-D966-45A4-A567-4790DDF58AB2}" destId="{D853BE38-2D68-4174-95B7-E77B0E1B788A}" srcOrd="0" destOrd="3" presId="urn:microsoft.com/office/officeart/2005/8/layout/process3"/>
    <dgm:cxn modelId="{B4DD7BC5-8B3C-4F58-87AC-E57A6965F825}" srcId="{5289C1F0-F8B5-46E2-A98D-C62AF856D947}" destId="{2C46B7B1-2B6A-4B6B-8480-8A055B58EF5A}" srcOrd="0" destOrd="0" parTransId="{5957BFCE-7817-4C05-B9EA-FDCF5D2DB10A}" sibTransId="{D9B28288-33A0-4233-A28C-F581D0516288}"/>
    <dgm:cxn modelId="{EBDD242B-D9FD-4FC9-84D9-7E6463B2AA95}" type="presOf" srcId="{F49A8796-608A-4A48-8B0A-E3590593D70D}" destId="{D853BE38-2D68-4174-95B7-E77B0E1B788A}" srcOrd="0" destOrd="10" presId="urn:microsoft.com/office/officeart/2005/8/layout/process3"/>
    <dgm:cxn modelId="{76F57A0C-A831-4BBB-A905-C365271B96C0}" srcId="{6D82C752-B119-4A94-B7F2-C2902EE09DAF}" destId="{6F5CD9FB-A202-4C46-8A25-4DD10499D7C9}" srcOrd="4" destOrd="0" parTransId="{F0996564-A51E-4C15-976E-68B87544670E}" sibTransId="{0C0C8876-522C-4EB0-82AC-31186F6029E2}"/>
    <dgm:cxn modelId="{F2B68107-5D4B-4CB7-A667-54AF3E95A3A0}" srcId="{6D82C752-B119-4A94-B7F2-C2902EE09DAF}" destId="{295C6A73-581A-473D-9049-F8C611175F48}" srcOrd="9" destOrd="0" parTransId="{5AA04D4F-7D3A-4CE4-BBE5-6489BE559224}" sibTransId="{D8D12347-9FA5-4127-A9CB-6C2BD9113DB6}"/>
    <dgm:cxn modelId="{ACDE695A-3286-48E9-936E-83775AB130A4}" srcId="{6D82C752-B119-4A94-B7F2-C2902EE09DAF}" destId="{5E2DDBF9-3B8F-4FF6-96B8-38F542FC90FA}" srcOrd="7" destOrd="0" parTransId="{A92FDE68-8E04-42EC-8639-793743258421}" sibTransId="{8777C019-4A68-4E35-92D1-FB66E5CD07BA}"/>
    <dgm:cxn modelId="{722E8AF5-64A1-483E-98BE-0C903D24A0C4}" srcId="{6D82C752-B119-4A94-B7F2-C2902EE09DAF}" destId="{FF8432F0-0350-475F-8ABE-716C1E611068}" srcOrd="0" destOrd="0" parTransId="{E2466A6C-CD0D-4DD3-BB60-872224DDE5FF}" sibTransId="{735C80C1-A1BE-4282-AF33-73B0047CD00A}"/>
    <dgm:cxn modelId="{72B40026-E4BC-46B8-834F-34CEDB8596A4}" srcId="{5289C1F0-F8B5-46E2-A98D-C62AF856D947}" destId="{FA032A67-5375-4FEC-866A-9142B293BB79}" srcOrd="1" destOrd="0" parTransId="{0EE933B9-DF17-404C-BFD2-5F6FAE960651}" sibTransId="{F113E3D7-504D-4B0C-935B-7A662AD7D05D}"/>
    <dgm:cxn modelId="{59344E1A-B809-4F11-9175-37574036A297}" srcId="{5AFDB6CF-BD4A-4C37-8ADD-78A7331DBEC4}" destId="{9AB66DAA-1D3D-419F-B634-341CAAF00D12}" srcOrd="1" destOrd="0" parTransId="{51AFD7C8-312D-4BFB-A8F0-E3069778DA83}" sibTransId="{452F8277-E882-44FC-9DCA-5C54461C5838}"/>
    <dgm:cxn modelId="{6E5FDEEC-7BA8-4DAA-8321-747A91EC78AD}" type="presOf" srcId="{30346D0B-4702-4532-AFBA-6F9A4C018659}" destId="{D853BE38-2D68-4174-95B7-E77B0E1B788A}" srcOrd="0" destOrd="12" presId="urn:microsoft.com/office/officeart/2005/8/layout/process3"/>
    <dgm:cxn modelId="{89623785-CA4B-40B9-9D45-4D8D47A15E07}" type="presOf" srcId="{18A174AE-921B-4808-89C7-528B518A9304}" destId="{26435559-44FC-440C-A509-08B03B084225}" srcOrd="0" destOrd="1" presId="urn:microsoft.com/office/officeart/2005/8/layout/process3"/>
    <dgm:cxn modelId="{D0B80F68-8027-4002-88E4-F2BDE2CDEB5B}" type="presOf" srcId="{46A726B3-F329-44AC-A1C4-2AC96947097E}" destId="{26435559-44FC-440C-A509-08B03B084225}" srcOrd="0" destOrd="0" presId="urn:microsoft.com/office/officeart/2005/8/layout/process3"/>
    <dgm:cxn modelId="{C8EEBD4F-9F48-4332-982A-27372F7E1606}" type="presOf" srcId="{5077B98D-B124-4D22-9982-AAADB0E84692}" destId="{D853BE38-2D68-4174-95B7-E77B0E1B788A}" srcOrd="0" destOrd="7" presId="urn:microsoft.com/office/officeart/2005/8/layout/process3"/>
    <dgm:cxn modelId="{4FF1BB59-0B60-4173-BA67-42DDD59C67F9}" srcId="{5AFDB6CF-BD4A-4C37-8ADD-78A7331DBEC4}" destId="{56D18FCF-918F-4C17-9461-E0287A250225}" srcOrd="2" destOrd="0" parTransId="{1B139F23-92AF-4FEA-B6A9-D81DD442AE38}" sibTransId="{92DBFD47-904F-4039-B151-1F7E7E924996}"/>
    <dgm:cxn modelId="{1CCC4435-C755-4398-83A9-F720A8A7AAA7}" type="presOf" srcId="{5AFDB6CF-BD4A-4C37-8ADD-78A7331DBEC4}" destId="{26435559-44FC-440C-A509-08B03B084225}" srcOrd="0" destOrd="3" presId="urn:microsoft.com/office/officeart/2005/8/layout/process3"/>
    <dgm:cxn modelId="{064BC541-AD6D-4AF1-9390-8CD7EF9C578B}" type="presOf" srcId="{EDA2CF5F-7CF6-47DD-9DF0-C1AA7F5292E2}" destId="{D853BE38-2D68-4174-95B7-E77B0E1B788A}" srcOrd="0" destOrd="0" presId="urn:microsoft.com/office/officeart/2005/8/layout/process3"/>
    <dgm:cxn modelId="{060B31C2-787D-4FEF-9E19-5AC00EF568DB}" type="presOf" srcId="{60474C37-E021-4343-9943-33D54C48FAB5}" destId="{D853BE38-2D68-4174-95B7-E77B0E1B788A}" srcOrd="0" destOrd="8" presId="urn:microsoft.com/office/officeart/2005/8/layout/process3"/>
    <dgm:cxn modelId="{AB88AE11-F974-4325-9B04-F8E1FE303C40}" srcId="{FA032A67-5375-4FEC-866A-9142B293BB79}" destId="{18A174AE-921B-4808-89C7-528B518A9304}" srcOrd="1" destOrd="0" parTransId="{EDC3AF73-30CF-4B37-90BB-80400EC9BA9A}" sibTransId="{D62DC717-0977-4C94-BA00-392D2ACA7100}"/>
    <dgm:cxn modelId="{D9FF8D29-81F0-41C9-B1EB-19F532E76D14}" type="presOf" srcId="{5F265B2A-C92D-4031-831B-3A21AD1909C5}" destId="{D853BE38-2D68-4174-95B7-E77B0E1B788A}" srcOrd="0" destOrd="4" presId="urn:microsoft.com/office/officeart/2005/8/layout/process3"/>
    <dgm:cxn modelId="{795802AB-CAB4-4A4E-B389-EAF0C23467D4}" type="presOf" srcId="{9AB66DAA-1D3D-419F-B634-341CAAF00D12}" destId="{26435559-44FC-440C-A509-08B03B084225}" srcOrd="0" destOrd="5" presId="urn:microsoft.com/office/officeart/2005/8/layout/process3"/>
    <dgm:cxn modelId="{DA727137-0717-4525-A81D-7888D1D67D52}" srcId="{6D82C752-B119-4A94-B7F2-C2902EE09DAF}" destId="{F49A8796-608A-4A48-8B0A-E3590593D70D}" srcOrd="8" destOrd="0" parTransId="{6D875BCC-90F5-4EE3-BD9E-5AA981CF7C7E}" sibTransId="{C1CF1A69-D8BE-4EE7-82B3-6722D217EE52}"/>
    <dgm:cxn modelId="{CA8BE094-8171-4C50-86DD-23B69ADFA618}" srcId="{2C46B7B1-2B6A-4B6B-8480-8A055B58EF5A}" destId="{EDA2CF5F-7CF6-47DD-9DF0-C1AA7F5292E2}" srcOrd="0" destOrd="0" parTransId="{6C53D291-0681-4822-9ABA-3FADB4DE6A96}" sibTransId="{74778E18-BBC5-4C02-B8F0-0C7A48344F31}"/>
    <dgm:cxn modelId="{926E6706-EE11-459F-9D27-F119FF76C0EC}" srcId="{5AFDB6CF-BD4A-4C37-8ADD-78A7331DBEC4}" destId="{52085CFA-85CF-4CC0-8740-95C7DA1C7B93}" srcOrd="0" destOrd="0" parTransId="{CEA78577-C36E-43F7-B8CC-B5F9EBC47BFB}" sibTransId="{03FF90BC-B7F9-442B-AD22-17D98E8483BE}"/>
    <dgm:cxn modelId="{87EA9C3B-C513-4774-86C1-8BED4968A79C}" type="presParOf" srcId="{7D8AA3CF-9414-40DE-893F-72F365D91CA5}" destId="{BD64D2AD-8C6C-45E0-AA48-59C4B880EA93}" srcOrd="0" destOrd="0" presId="urn:microsoft.com/office/officeart/2005/8/layout/process3"/>
    <dgm:cxn modelId="{27C58E55-6B4B-4D4A-B0B3-D2A3A4AA270E}" type="presParOf" srcId="{BD64D2AD-8C6C-45E0-AA48-59C4B880EA93}" destId="{F991268A-4DD1-4B20-BAE4-4914703570D6}" srcOrd="0" destOrd="0" presId="urn:microsoft.com/office/officeart/2005/8/layout/process3"/>
    <dgm:cxn modelId="{FC78ED96-BC61-4FE8-9236-A58D38E3A922}" type="presParOf" srcId="{BD64D2AD-8C6C-45E0-AA48-59C4B880EA93}" destId="{DD5A8BF6-2C96-4B80-9B30-861CA266D52E}" srcOrd="1" destOrd="0" presId="urn:microsoft.com/office/officeart/2005/8/layout/process3"/>
    <dgm:cxn modelId="{13043540-0C3C-4F13-9D2D-154E30BA8F1E}" type="presParOf" srcId="{BD64D2AD-8C6C-45E0-AA48-59C4B880EA93}" destId="{D853BE38-2D68-4174-95B7-E77B0E1B788A}" srcOrd="2" destOrd="0" presId="urn:microsoft.com/office/officeart/2005/8/layout/process3"/>
    <dgm:cxn modelId="{254E8EC0-02B3-431A-BA44-7768F29DECCF}" type="presParOf" srcId="{7D8AA3CF-9414-40DE-893F-72F365D91CA5}" destId="{61BA39E1-DDF3-465C-95E6-4EE9181160F9}" srcOrd="1" destOrd="0" presId="urn:microsoft.com/office/officeart/2005/8/layout/process3"/>
    <dgm:cxn modelId="{ED73AFC2-B2F1-4C16-A2BA-A24A07237243}" type="presParOf" srcId="{61BA39E1-DDF3-465C-95E6-4EE9181160F9}" destId="{3262AA44-4C9B-4DB9-9351-96505B1CB676}" srcOrd="0" destOrd="0" presId="urn:microsoft.com/office/officeart/2005/8/layout/process3"/>
    <dgm:cxn modelId="{2C17DA00-3EEB-404A-8018-B2148215E01E}" type="presParOf" srcId="{7D8AA3CF-9414-40DE-893F-72F365D91CA5}" destId="{0A130879-D990-4096-AD62-09BEFF0A5064}" srcOrd="2" destOrd="0" presId="urn:microsoft.com/office/officeart/2005/8/layout/process3"/>
    <dgm:cxn modelId="{816EACF6-2E74-40EE-8AAA-097F60C89857}" type="presParOf" srcId="{0A130879-D990-4096-AD62-09BEFF0A5064}" destId="{CE22855E-637A-492D-A5AD-566391B1FF2B}" srcOrd="0" destOrd="0" presId="urn:microsoft.com/office/officeart/2005/8/layout/process3"/>
    <dgm:cxn modelId="{41E4FD18-8617-4152-A4B9-58DE60D59EB3}" type="presParOf" srcId="{0A130879-D990-4096-AD62-09BEFF0A5064}" destId="{D90C4E17-1D3B-4EB4-B861-BED6E0C72881}" srcOrd="1" destOrd="0" presId="urn:microsoft.com/office/officeart/2005/8/layout/process3"/>
    <dgm:cxn modelId="{27129835-3C7E-4643-B854-23921239AFCE}" type="presParOf" srcId="{0A130879-D990-4096-AD62-09BEFF0A5064}" destId="{26435559-44FC-440C-A509-08B03B08422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8A6EE0-6B47-4DA3-BD36-9A361158BF5F}" type="doc">
      <dgm:prSet loTypeId="urn:microsoft.com/office/officeart/2005/8/layout/hProcess3" loCatId="process" qsTypeId="urn:microsoft.com/office/officeart/2005/8/quickstyle/simple1" qsCatId="simple" csTypeId="urn:microsoft.com/office/officeart/2005/8/colors/accent1_2" csCatId="accent1" phldr="1"/>
      <dgm:spPr/>
    </dgm:pt>
    <dgm:pt modelId="{7DB2E8C4-B617-4346-AF75-9C9EAFA7A577}">
      <dgm:prSet phldrT="[Teksti]"/>
      <dgm:spPr/>
      <dgm:t>
        <a:bodyPr/>
        <a:lstStyle/>
        <a:p>
          <a:r>
            <a:rPr lang="fi-FI" dirty="0"/>
            <a:t>Ilmoittaa lähettävään yksikköön, kun asiat on valmisteltu ja asiakas voi kotiutua. Tähän voidaan tehdä myös fraasi, joka vielä tehostaa tiedonkulkua.</a:t>
          </a:r>
        </a:p>
      </dgm:t>
    </dgm:pt>
    <dgm:pt modelId="{4E7DABF5-8DE6-4E5C-9947-6F19D624E343}" type="parTrans" cxnId="{DB284B99-3AC3-4CB2-93E2-60CB8B36152A}">
      <dgm:prSet/>
      <dgm:spPr/>
      <dgm:t>
        <a:bodyPr/>
        <a:lstStyle/>
        <a:p>
          <a:endParaRPr lang="fi-FI"/>
        </a:p>
      </dgm:t>
    </dgm:pt>
    <dgm:pt modelId="{6983F266-2D12-4984-988C-F6FDBF371D53}" type="sibTrans" cxnId="{DB284B99-3AC3-4CB2-93E2-60CB8B36152A}">
      <dgm:prSet/>
      <dgm:spPr/>
      <dgm:t>
        <a:bodyPr/>
        <a:lstStyle/>
        <a:p>
          <a:endParaRPr lang="fi-FI"/>
        </a:p>
      </dgm:t>
    </dgm:pt>
    <dgm:pt modelId="{38725378-0AC5-488D-A80C-8B9844422E99}" type="pres">
      <dgm:prSet presAssocID="{D78A6EE0-6B47-4DA3-BD36-9A361158BF5F}" presName="Name0" presStyleCnt="0">
        <dgm:presLayoutVars>
          <dgm:dir val="rev"/>
          <dgm:animLvl val="lvl"/>
          <dgm:resizeHandles val="exact"/>
        </dgm:presLayoutVars>
      </dgm:prSet>
      <dgm:spPr/>
    </dgm:pt>
    <dgm:pt modelId="{140B8B40-FF4A-4C4D-8F90-827D29235405}" type="pres">
      <dgm:prSet presAssocID="{D78A6EE0-6B47-4DA3-BD36-9A361158BF5F}" presName="dummy" presStyleCnt="0"/>
      <dgm:spPr/>
    </dgm:pt>
    <dgm:pt modelId="{4EB3F137-C0A1-4B28-BF6B-AA33DE6E5407}" type="pres">
      <dgm:prSet presAssocID="{D78A6EE0-6B47-4DA3-BD36-9A361158BF5F}" presName="linH" presStyleCnt="0"/>
      <dgm:spPr/>
    </dgm:pt>
    <dgm:pt modelId="{19920D04-B2FD-45CA-AC37-DC2E25898203}" type="pres">
      <dgm:prSet presAssocID="{D78A6EE0-6B47-4DA3-BD36-9A361158BF5F}" presName="padding1" presStyleCnt="0"/>
      <dgm:spPr/>
    </dgm:pt>
    <dgm:pt modelId="{A0023764-7ECD-4C44-99C4-B7BD310B0D19}" type="pres">
      <dgm:prSet presAssocID="{7DB2E8C4-B617-4346-AF75-9C9EAFA7A577}" presName="linV" presStyleCnt="0"/>
      <dgm:spPr/>
    </dgm:pt>
    <dgm:pt modelId="{E585CD4F-F1AB-437B-830E-072C29BC230B}" type="pres">
      <dgm:prSet presAssocID="{7DB2E8C4-B617-4346-AF75-9C9EAFA7A577}" presName="spVertical1" presStyleCnt="0"/>
      <dgm:spPr/>
    </dgm:pt>
    <dgm:pt modelId="{CE3D19F8-A578-4514-9EDE-9B73FA160E7D}" type="pres">
      <dgm:prSet presAssocID="{7DB2E8C4-B617-4346-AF75-9C9EAFA7A577}" presName="parTx" presStyleLbl="revTx" presStyleIdx="0" presStyleCnt="1" custLinFactNeighborX="440" custLinFactNeighborY="38951">
        <dgm:presLayoutVars>
          <dgm:chMax val="0"/>
          <dgm:chPref val="0"/>
          <dgm:bulletEnabled val="1"/>
        </dgm:presLayoutVars>
      </dgm:prSet>
      <dgm:spPr/>
      <dgm:t>
        <a:bodyPr/>
        <a:lstStyle/>
        <a:p>
          <a:endParaRPr lang="fi-FI"/>
        </a:p>
      </dgm:t>
    </dgm:pt>
    <dgm:pt modelId="{AFC5D55C-F511-42F2-B96F-C855A788D028}" type="pres">
      <dgm:prSet presAssocID="{7DB2E8C4-B617-4346-AF75-9C9EAFA7A577}" presName="spVertical2" presStyleCnt="0"/>
      <dgm:spPr/>
    </dgm:pt>
    <dgm:pt modelId="{093F1A42-4BC6-4804-B90C-F849A164FE70}" type="pres">
      <dgm:prSet presAssocID="{7DB2E8C4-B617-4346-AF75-9C9EAFA7A577}" presName="spVertical3" presStyleCnt="0"/>
      <dgm:spPr/>
    </dgm:pt>
    <dgm:pt modelId="{EBFA7B8B-9B10-423D-8209-8D25AAFCE3CF}" type="pres">
      <dgm:prSet presAssocID="{D78A6EE0-6B47-4DA3-BD36-9A361158BF5F}" presName="padding2" presStyleCnt="0"/>
      <dgm:spPr/>
    </dgm:pt>
    <dgm:pt modelId="{73857823-3EF6-4E49-9E79-4B903D1AAFC9}" type="pres">
      <dgm:prSet presAssocID="{D78A6EE0-6B47-4DA3-BD36-9A361158BF5F}" presName="negArrow" presStyleCnt="0"/>
      <dgm:spPr/>
    </dgm:pt>
    <dgm:pt modelId="{47EDBE90-E843-409A-AF94-CC1573D5DB39}" type="pres">
      <dgm:prSet presAssocID="{D78A6EE0-6B47-4DA3-BD36-9A361158BF5F}" presName="backgroundArrow" presStyleLbl="node1" presStyleIdx="0" presStyleCnt="1" custLinFactNeighborX="835" custLinFactNeighborY="28275"/>
      <dgm:spPr/>
    </dgm:pt>
  </dgm:ptLst>
  <dgm:cxnLst>
    <dgm:cxn modelId="{BB3B0467-6C87-4A5B-A406-74F67DB11354}" type="presOf" srcId="{D78A6EE0-6B47-4DA3-BD36-9A361158BF5F}" destId="{38725378-0AC5-488D-A80C-8B9844422E99}" srcOrd="0" destOrd="0" presId="urn:microsoft.com/office/officeart/2005/8/layout/hProcess3"/>
    <dgm:cxn modelId="{DB284B99-3AC3-4CB2-93E2-60CB8B36152A}" srcId="{D78A6EE0-6B47-4DA3-BD36-9A361158BF5F}" destId="{7DB2E8C4-B617-4346-AF75-9C9EAFA7A577}" srcOrd="0" destOrd="0" parTransId="{4E7DABF5-8DE6-4E5C-9947-6F19D624E343}" sibTransId="{6983F266-2D12-4984-988C-F6FDBF371D53}"/>
    <dgm:cxn modelId="{817396DE-756E-4142-9793-7B784C02F664}" type="presOf" srcId="{7DB2E8C4-B617-4346-AF75-9C9EAFA7A577}" destId="{CE3D19F8-A578-4514-9EDE-9B73FA160E7D}" srcOrd="0" destOrd="0" presId="urn:microsoft.com/office/officeart/2005/8/layout/hProcess3"/>
    <dgm:cxn modelId="{779FF9E4-76EB-4A44-A6CC-D308C507585E}" type="presParOf" srcId="{38725378-0AC5-488D-A80C-8B9844422E99}" destId="{140B8B40-FF4A-4C4D-8F90-827D29235405}" srcOrd="0" destOrd="0" presId="urn:microsoft.com/office/officeart/2005/8/layout/hProcess3"/>
    <dgm:cxn modelId="{DE72DB03-F988-4B6E-8E49-26A9DAE0D1AA}" type="presParOf" srcId="{38725378-0AC5-488D-A80C-8B9844422E99}" destId="{4EB3F137-C0A1-4B28-BF6B-AA33DE6E5407}" srcOrd="1" destOrd="0" presId="urn:microsoft.com/office/officeart/2005/8/layout/hProcess3"/>
    <dgm:cxn modelId="{6063B507-ED54-4522-9EC4-6A62283242D3}" type="presParOf" srcId="{4EB3F137-C0A1-4B28-BF6B-AA33DE6E5407}" destId="{19920D04-B2FD-45CA-AC37-DC2E25898203}" srcOrd="0" destOrd="0" presId="urn:microsoft.com/office/officeart/2005/8/layout/hProcess3"/>
    <dgm:cxn modelId="{BD34DE5C-C477-494A-A2EB-980DF6F3BF6F}" type="presParOf" srcId="{4EB3F137-C0A1-4B28-BF6B-AA33DE6E5407}" destId="{A0023764-7ECD-4C44-99C4-B7BD310B0D19}" srcOrd="1" destOrd="0" presId="urn:microsoft.com/office/officeart/2005/8/layout/hProcess3"/>
    <dgm:cxn modelId="{55D80C03-8919-445F-81EB-4F6CC7FB5498}" type="presParOf" srcId="{A0023764-7ECD-4C44-99C4-B7BD310B0D19}" destId="{E585CD4F-F1AB-437B-830E-072C29BC230B}" srcOrd="0" destOrd="0" presId="urn:microsoft.com/office/officeart/2005/8/layout/hProcess3"/>
    <dgm:cxn modelId="{00CC11F9-2ED3-4AB4-9418-67A24E6E276E}" type="presParOf" srcId="{A0023764-7ECD-4C44-99C4-B7BD310B0D19}" destId="{CE3D19F8-A578-4514-9EDE-9B73FA160E7D}" srcOrd="1" destOrd="0" presId="urn:microsoft.com/office/officeart/2005/8/layout/hProcess3"/>
    <dgm:cxn modelId="{45316014-7045-479E-8AC0-52218C9BF036}" type="presParOf" srcId="{A0023764-7ECD-4C44-99C4-B7BD310B0D19}" destId="{AFC5D55C-F511-42F2-B96F-C855A788D028}" srcOrd="2" destOrd="0" presId="urn:microsoft.com/office/officeart/2005/8/layout/hProcess3"/>
    <dgm:cxn modelId="{57975242-B0CB-4E15-9CC2-EBBFB636B33B}" type="presParOf" srcId="{A0023764-7ECD-4C44-99C4-B7BD310B0D19}" destId="{093F1A42-4BC6-4804-B90C-F849A164FE70}" srcOrd="3" destOrd="0" presId="urn:microsoft.com/office/officeart/2005/8/layout/hProcess3"/>
    <dgm:cxn modelId="{4D7C989E-7549-4095-865E-F8BC05FBF331}" type="presParOf" srcId="{4EB3F137-C0A1-4B28-BF6B-AA33DE6E5407}" destId="{EBFA7B8B-9B10-423D-8209-8D25AAFCE3CF}" srcOrd="2" destOrd="0" presId="urn:microsoft.com/office/officeart/2005/8/layout/hProcess3"/>
    <dgm:cxn modelId="{1424BB8F-7938-4328-8DDB-1DDDF42204CF}" type="presParOf" srcId="{4EB3F137-C0A1-4B28-BF6B-AA33DE6E5407}" destId="{73857823-3EF6-4E49-9E79-4B903D1AAFC9}" srcOrd="3" destOrd="0" presId="urn:microsoft.com/office/officeart/2005/8/layout/hProcess3"/>
    <dgm:cxn modelId="{7CA0353B-1444-47BB-A7FE-4FCE275EAF16}" type="presParOf" srcId="{4EB3F137-C0A1-4B28-BF6B-AA33DE6E5407}" destId="{47EDBE90-E843-409A-AF94-CC1573D5DB39}"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A8BF6-2C96-4B80-9B30-861CA266D52E}">
      <dsp:nvSpPr>
        <dsp:cNvPr id="0" name=""/>
        <dsp:cNvSpPr/>
      </dsp:nvSpPr>
      <dsp:spPr>
        <a:xfrm>
          <a:off x="4984" y="21292"/>
          <a:ext cx="3697338" cy="1467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fi-FI" sz="1800" kern="1200" dirty="0"/>
            <a:t>Lähettävä yksikkö</a:t>
          </a:r>
        </a:p>
      </dsp:txBody>
      <dsp:txXfrm>
        <a:off x="4984" y="21292"/>
        <a:ext cx="3697338" cy="978442"/>
      </dsp:txXfrm>
    </dsp:sp>
    <dsp:sp modelId="{D853BE38-2D68-4174-95B7-E77B0E1B788A}">
      <dsp:nvSpPr>
        <dsp:cNvPr id="0" name=""/>
        <dsp:cNvSpPr/>
      </dsp:nvSpPr>
      <dsp:spPr>
        <a:xfrm>
          <a:off x="762270" y="999734"/>
          <a:ext cx="3697338" cy="374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i-FI" sz="1300" kern="1200" dirty="0"/>
            <a:t>Huolehtii ennakoivasti asiat.</a:t>
          </a:r>
        </a:p>
        <a:p>
          <a:pPr marL="114300" lvl="1" indent="-114300" algn="l" defTabSz="577850">
            <a:lnSpc>
              <a:spcPct val="90000"/>
            </a:lnSpc>
            <a:spcBef>
              <a:spcPct val="0"/>
            </a:spcBef>
            <a:spcAft>
              <a:spcPct val="15000"/>
            </a:spcAft>
            <a:buChar char="••"/>
          </a:pPr>
          <a:r>
            <a:rPr lang="fi-FI" sz="1300" kern="1200"/>
            <a:t>Fraasi avuksi</a:t>
          </a:r>
          <a:endParaRPr lang="fi-FI" sz="1300" kern="1200" dirty="0"/>
        </a:p>
        <a:p>
          <a:pPr marL="228600" lvl="2" indent="-114300" algn="l" defTabSz="577850">
            <a:lnSpc>
              <a:spcPct val="90000"/>
            </a:lnSpc>
            <a:spcBef>
              <a:spcPct val="0"/>
            </a:spcBef>
            <a:spcAft>
              <a:spcPct val="15000"/>
            </a:spcAft>
            <a:buChar char="••"/>
          </a:pPr>
          <a:r>
            <a:rPr lang="fi-FI" sz="1300" b="0" kern="1200" dirty="0"/>
            <a:t>missä asuu?</a:t>
          </a:r>
        </a:p>
        <a:p>
          <a:pPr marL="228600" lvl="2" indent="-114300" algn="l" defTabSz="577850">
            <a:lnSpc>
              <a:spcPct val="90000"/>
            </a:lnSpc>
            <a:spcBef>
              <a:spcPct val="0"/>
            </a:spcBef>
            <a:spcAft>
              <a:spcPct val="15000"/>
            </a:spcAft>
            <a:buChar char="••"/>
          </a:pPr>
          <a:r>
            <a:rPr lang="fi-FI" sz="1300" b="0" kern="1200" dirty="0"/>
            <a:t>Miksi tarvitsee yöaikaisen käynnin?</a:t>
          </a:r>
        </a:p>
        <a:p>
          <a:pPr marL="228600" lvl="2" indent="-114300" algn="l" defTabSz="577850">
            <a:lnSpc>
              <a:spcPct val="90000"/>
            </a:lnSpc>
            <a:spcBef>
              <a:spcPct val="0"/>
            </a:spcBef>
            <a:spcAft>
              <a:spcPct val="15000"/>
            </a:spcAft>
            <a:buChar char="••"/>
          </a:pPr>
          <a:r>
            <a:rPr lang="fi-FI" sz="1300" b="0" kern="1200"/>
            <a:t>mihin aikaan tarvitsee käyntiä?</a:t>
          </a:r>
          <a:endParaRPr lang="fi-FI" sz="1300" b="0" kern="1200" dirty="0"/>
        </a:p>
        <a:p>
          <a:pPr marL="228600" lvl="2" indent="-114300" algn="l" defTabSz="577850">
            <a:lnSpc>
              <a:spcPct val="90000"/>
            </a:lnSpc>
            <a:spcBef>
              <a:spcPct val="0"/>
            </a:spcBef>
            <a:spcAft>
              <a:spcPct val="15000"/>
            </a:spcAft>
            <a:buChar char="••"/>
          </a:pPr>
          <a:r>
            <a:rPr lang="fi-FI" sz="1300" b="0" kern="1200" dirty="0"/>
            <a:t>millaista apua tarvitsee </a:t>
          </a:r>
          <a:r>
            <a:rPr lang="fi-FI" sz="1300" b="0" kern="1200" dirty="0" err="1"/>
            <a:t>yökäynnillä</a:t>
          </a:r>
          <a:r>
            <a:rPr lang="fi-FI" sz="1300" b="0" kern="1200" dirty="0"/>
            <a:t>?</a:t>
          </a:r>
        </a:p>
        <a:p>
          <a:pPr marL="228600" lvl="2" indent="-114300" algn="l" defTabSz="577850">
            <a:lnSpc>
              <a:spcPct val="90000"/>
            </a:lnSpc>
            <a:spcBef>
              <a:spcPct val="0"/>
            </a:spcBef>
            <a:spcAft>
              <a:spcPct val="15000"/>
            </a:spcAft>
            <a:buChar char="••"/>
          </a:pPr>
          <a:r>
            <a:rPr lang="fi-FI" sz="1300" b="0" kern="1200"/>
            <a:t>voisiko hoitaa videovisitillä tai puhelimitse?</a:t>
          </a:r>
          <a:endParaRPr lang="fi-FI" sz="1300" b="0" kern="1200" dirty="0"/>
        </a:p>
        <a:p>
          <a:pPr marL="228600" lvl="2" indent="-114300" algn="l" defTabSz="577850">
            <a:lnSpc>
              <a:spcPct val="90000"/>
            </a:lnSpc>
            <a:spcBef>
              <a:spcPct val="0"/>
            </a:spcBef>
            <a:spcAft>
              <a:spcPct val="15000"/>
            </a:spcAft>
            <a:buChar char="••"/>
          </a:pPr>
          <a:r>
            <a:rPr lang="fi-FI" sz="1300" b="0" kern="1200"/>
            <a:t>onko omaisia lähellä tai samassa taloudessa?</a:t>
          </a:r>
          <a:endParaRPr lang="fi-FI" sz="1300" b="0" kern="1200" dirty="0"/>
        </a:p>
        <a:p>
          <a:pPr marL="228600" lvl="2" indent="-114300" algn="l" defTabSz="577850">
            <a:lnSpc>
              <a:spcPct val="90000"/>
            </a:lnSpc>
            <a:spcBef>
              <a:spcPct val="0"/>
            </a:spcBef>
            <a:spcAft>
              <a:spcPct val="15000"/>
            </a:spcAft>
            <a:buChar char="••"/>
          </a:pPr>
          <a:r>
            <a:rPr lang="fi-FI" sz="1300" b="0" kern="1200"/>
            <a:t>kauanko arviolta tarvitsee käyntejä?</a:t>
          </a:r>
          <a:endParaRPr lang="fi-FI" sz="1300" b="0" kern="1200" dirty="0"/>
        </a:p>
        <a:p>
          <a:pPr marL="228600" lvl="2" indent="-114300" algn="l" defTabSz="577850">
            <a:lnSpc>
              <a:spcPct val="90000"/>
            </a:lnSpc>
            <a:spcBef>
              <a:spcPct val="0"/>
            </a:spcBef>
            <a:spcAft>
              <a:spcPct val="15000"/>
            </a:spcAft>
            <a:buChar char="••"/>
          </a:pPr>
          <a:r>
            <a:rPr lang="fi-FI" sz="1300" b="0" kern="1200"/>
            <a:t>onko asiakkaalla tarvittavat apuvälineet?</a:t>
          </a:r>
          <a:endParaRPr lang="fi-FI" sz="1300" b="0" kern="1200" dirty="0"/>
        </a:p>
        <a:p>
          <a:pPr marL="228600" lvl="2" indent="-114300" algn="l" defTabSz="577850">
            <a:lnSpc>
              <a:spcPct val="90000"/>
            </a:lnSpc>
            <a:spcBef>
              <a:spcPct val="0"/>
            </a:spcBef>
            <a:spcAft>
              <a:spcPct val="15000"/>
            </a:spcAft>
            <a:buChar char="••"/>
          </a:pPr>
          <a:r>
            <a:rPr lang="fi-FI" sz="1300" b="0" kern="1200" dirty="0"/>
            <a:t>Avain asia</a:t>
          </a:r>
        </a:p>
        <a:p>
          <a:pPr marL="228600" lvl="2" indent="-114300" algn="l" defTabSz="577850">
            <a:lnSpc>
              <a:spcPct val="90000"/>
            </a:lnSpc>
            <a:spcBef>
              <a:spcPct val="0"/>
            </a:spcBef>
            <a:spcAft>
              <a:spcPct val="15000"/>
            </a:spcAft>
            <a:buChar char="••"/>
          </a:pPr>
          <a:r>
            <a:rPr lang="fi-FI" sz="1300" b="0" kern="1200" dirty="0"/>
            <a:t>Onko potilaan kotiolot soveltuvat kotihoidolle?</a:t>
          </a:r>
        </a:p>
        <a:p>
          <a:pPr marL="228600" lvl="2" indent="-114300" algn="l" defTabSz="577850">
            <a:lnSpc>
              <a:spcPct val="90000"/>
            </a:lnSpc>
            <a:spcBef>
              <a:spcPct val="0"/>
            </a:spcBef>
            <a:spcAft>
              <a:spcPct val="15000"/>
            </a:spcAft>
            <a:buChar char="••"/>
          </a:pPr>
          <a:r>
            <a:rPr lang="fi-FI" sz="1300" b="0" kern="1200" dirty="0"/>
            <a:t>Jos asiakas pärjää puhelin tai </a:t>
          </a:r>
          <a:r>
            <a:rPr lang="fi-FI" sz="1300" b="0" kern="1200" dirty="0" err="1"/>
            <a:t>videovisit</a:t>
          </a:r>
          <a:r>
            <a:rPr lang="fi-FI" sz="1300" b="0" kern="1200" dirty="0"/>
            <a:t> palvelulla, järjestelee asiat toiminnanohjauskeskuksen kautta.</a:t>
          </a:r>
        </a:p>
      </dsp:txBody>
      <dsp:txXfrm>
        <a:off x="870561" y="1108025"/>
        <a:ext cx="3480756" cy="3527418"/>
      </dsp:txXfrm>
    </dsp:sp>
    <dsp:sp modelId="{61BA39E1-DDF3-465C-95E6-4EE9181160F9}">
      <dsp:nvSpPr>
        <dsp:cNvPr id="0" name=""/>
        <dsp:cNvSpPr/>
      </dsp:nvSpPr>
      <dsp:spPr>
        <a:xfrm>
          <a:off x="4262826" y="50248"/>
          <a:ext cx="1188266" cy="920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i-FI" sz="1000" kern="1200"/>
        </a:p>
      </dsp:txBody>
      <dsp:txXfrm>
        <a:off x="4262826" y="234354"/>
        <a:ext cx="912107" cy="552318"/>
      </dsp:txXfrm>
    </dsp:sp>
    <dsp:sp modelId="{D90C4E17-1D3B-4EB4-B861-BED6E0C72881}">
      <dsp:nvSpPr>
        <dsp:cNvPr id="0" name=""/>
        <dsp:cNvSpPr/>
      </dsp:nvSpPr>
      <dsp:spPr>
        <a:xfrm>
          <a:off x="5944336" y="21292"/>
          <a:ext cx="4130592" cy="14676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fi-FI" sz="1800" kern="1200" dirty="0"/>
            <a:t>Koordinoiva taho/Lestijokilaakson vastaava </a:t>
          </a:r>
          <a:r>
            <a:rPr lang="fi-FI" sz="1800" kern="1200" dirty="0" smtClean="0"/>
            <a:t>sairaanhoitaja (ma-pe klo 8-16)</a:t>
          </a:r>
          <a:endParaRPr lang="fi-FI" sz="1800" kern="1200" dirty="0"/>
        </a:p>
      </dsp:txBody>
      <dsp:txXfrm>
        <a:off x="5944336" y="21292"/>
        <a:ext cx="4130592" cy="978442"/>
      </dsp:txXfrm>
    </dsp:sp>
    <dsp:sp modelId="{26435559-44FC-440C-A509-08B03B084225}">
      <dsp:nvSpPr>
        <dsp:cNvPr id="0" name=""/>
        <dsp:cNvSpPr/>
      </dsp:nvSpPr>
      <dsp:spPr>
        <a:xfrm>
          <a:off x="6918249" y="999734"/>
          <a:ext cx="3697338" cy="374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i-FI" sz="1300" kern="1200" dirty="0"/>
            <a:t>Varmistaa, että fraasin asiat on selvitetty.</a:t>
          </a:r>
        </a:p>
        <a:p>
          <a:pPr marL="114300" lvl="1" indent="-114300" algn="l" defTabSz="577850">
            <a:lnSpc>
              <a:spcPct val="90000"/>
            </a:lnSpc>
            <a:spcBef>
              <a:spcPct val="0"/>
            </a:spcBef>
            <a:spcAft>
              <a:spcPct val="15000"/>
            </a:spcAft>
            <a:buChar char="••"/>
          </a:pPr>
          <a:r>
            <a:rPr lang="fi-FI" sz="1300" kern="1200" dirty="0"/>
            <a:t>Alkaa järjestelemään </a:t>
          </a:r>
          <a:r>
            <a:rPr lang="fi-FI" sz="1300" kern="1200" dirty="0" err="1"/>
            <a:t>yöpartioasiakkaan</a:t>
          </a:r>
          <a:r>
            <a:rPr lang="fi-FI" sz="1300" kern="1200" dirty="0"/>
            <a:t> kotihoidon käyntejä. </a:t>
          </a:r>
          <a:endParaRPr lang="fi-FI" sz="1300" kern="1200" dirty="0">
            <a:solidFill>
              <a:srgbClr val="FF0000"/>
            </a:solidFill>
          </a:endParaRPr>
        </a:p>
        <a:p>
          <a:pPr marL="114300" lvl="1" indent="-114300" algn="l" defTabSz="577850">
            <a:lnSpc>
              <a:spcPct val="90000"/>
            </a:lnSpc>
            <a:spcBef>
              <a:spcPct val="0"/>
            </a:spcBef>
            <a:spcAft>
              <a:spcPct val="15000"/>
            </a:spcAft>
            <a:buChar char="••"/>
          </a:pPr>
          <a:r>
            <a:rPr lang="fi-FI" sz="1300" kern="1200" dirty="0" smtClean="0">
              <a:solidFill>
                <a:schemeClr val="tx1"/>
              </a:solidFill>
            </a:rPr>
            <a:t>Ilmoittaa </a:t>
          </a:r>
          <a:r>
            <a:rPr lang="fi-FI" sz="1300" kern="1200" dirty="0" err="1" smtClean="0">
              <a:solidFill>
                <a:schemeClr val="tx1"/>
              </a:solidFill>
            </a:rPr>
            <a:t>yöpartioasiakkaasta</a:t>
          </a:r>
          <a:r>
            <a:rPr lang="fi-FI" sz="1300" kern="1200" dirty="0" smtClean="0">
              <a:solidFill>
                <a:schemeClr val="tx1"/>
              </a:solidFill>
            </a:rPr>
            <a:t> varallaolijoille/ kotiyksikön esimiehelle</a:t>
          </a:r>
          <a:endParaRPr lang="fi-FI" sz="1300" kern="1200" dirty="0">
            <a:solidFill>
              <a:schemeClr val="tx1"/>
            </a:solidFill>
          </a:endParaRPr>
        </a:p>
        <a:p>
          <a:pPr marL="114300" lvl="1" indent="-114300" algn="l" defTabSz="577850">
            <a:lnSpc>
              <a:spcPct val="90000"/>
            </a:lnSpc>
            <a:spcBef>
              <a:spcPct val="0"/>
            </a:spcBef>
            <a:spcAft>
              <a:spcPct val="15000"/>
            </a:spcAft>
            <a:buChar char="••"/>
          </a:pPr>
          <a:r>
            <a:rPr lang="fi-FI" sz="1300" kern="1200" dirty="0"/>
            <a:t>Sairastapauksissa huolehtii, että </a:t>
          </a:r>
          <a:r>
            <a:rPr lang="fi-FI" sz="1300" kern="1200" dirty="0" err="1"/>
            <a:t>yöpartiovuoroon</a:t>
          </a:r>
          <a:r>
            <a:rPr lang="fi-FI" sz="1300" kern="1200" dirty="0"/>
            <a:t> on tekijä</a:t>
          </a:r>
          <a:r>
            <a:rPr lang="fi-FI" sz="1300" kern="1200" dirty="0" smtClean="0"/>
            <a:t>. </a:t>
          </a:r>
          <a:endParaRPr lang="fi-FI" sz="1300" kern="1200" dirty="0"/>
        </a:p>
        <a:p>
          <a:pPr marL="228600" lvl="2" indent="-114300" algn="l" defTabSz="577850">
            <a:lnSpc>
              <a:spcPct val="90000"/>
            </a:lnSpc>
            <a:spcBef>
              <a:spcPct val="0"/>
            </a:spcBef>
            <a:spcAft>
              <a:spcPct val="15000"/>
            </a:spcAft>
            <a:buChar char="••"/>
          </a:pPr>
          <a:r>
            <a:rPr lang="fi-FI" sz="1300" kern="1200" dirty="0" smtClean="0">
              <a:solidFill>
                <a:schemeClr val="tx1"/>
              </a:solidFill>
            </a:rPr>
            <a:t>Varallaolijoilta kysytään mahdollisuus </a:t>
          </a:r>
          <a:r>
            <a:rPr lang="fi-FI" sz="1300" kern="1200" dirty="0" err="1" smtClean="0">
              <a:solidFill>
                <a:schemeClr val="tx1"/>
              </a:solidFill>
            </a:rPr>
            <a:t>sijaistukseen</a:t>
          </a:r>
          <a:endParaRPr lang="fi-FI" sz="1300" kern="1200" dirty="0">
            <a:solidFill>
              <a:schemeClr val="tx1"/>
            </a:solidFill>
          </a:endParaRPr>
        </a:p>
        <a:p>
          <a:pPr marL="228600" lvl="2" indent="-114300" algn="l" defTabSz="577850">
            <a:lnSpc>
              <a:spcPct val="90000"/>
            </a:lnSpc>
            <a:spcBef>
              <a:spcPct val="0"/>
            </a:spcBef>
            <a:spcAft>
              <a:spcPct val="15000"/>
            </a:spcAft>
            <a:buChar char="••"/>
          </a:pPr>
          <a:r>
            <a:rPr lang="fi-FI" sz="1300" kern="1200" dirty="0" smtClean="0">
              <a:solidFill>
                <a:schemeClr val="tx1"/>
              </a:solidFill>
            </a:rPr>
            <a:t>Optimoinnin roolia vahvistetaan (viikonloppuna tapahtuvien sairastapausten järjestelyssä)</a:t>
          </a:r>
          <a:endParaRPr lang="fi-FI" sz="1300" kern="1200" dirty="0">
            <a:solidFill>
              <a:schemeClr val="tx1"/>
            </a:solidFill>
          </a:endParaRPr>
        </a:p>
        <a:p>
          <a:pPr marL="228600" lvl="2" indent="-114300" algn="l" defTabSz="577850">
            <a:lnSpc>
              <a:spcPct val="90000"/>
            </a:lnSpc>
            <a:spcBef>
              <a:spcPct val="0"/>
            </a:spcBef>
            <a:spcAft>
              <a:spcPct val="15000"/>
            </a:spcAft>
            <a:buChar char="••"/>
          </a:pPr>
          <a:r>
            <a:rPr lang="fi-FI" sz="1300" kern="1200" dirty="0" smtClean="0">
              <a:solidFill>
                <a:schemeClr val="tx1"/>
              </a:solidFill>
            </a:rPr>
            <a:t>Synergia Kokkolan </a:t>
          </a:r>
          <a:r>
            <a:rPr lang="fi-FI" sz="1300" kern="1200" dirty="0" err="1" smtClean="0">
              <a:solidFill>
                <a:schemeClr val="tx1"/>
              </a:solidFill>
            </a:rPr>
            <a:t>yöpartion</a:t>
          </a:r>
          <a:r>
            <a:rPr lang="fi-FI" sz="1300" kern="1200" dirty="0" smtClean="0">
              <a:solidFill>
                <a:schemeClr val="tx1"/>
              </a:solidFill>
            </a:rPr>
            <a:t> kanssa selvitetään</a:t>
          </a:r>
          <a:endParaRPr lang="fi-FI" sz="1300" kern="1200" dirty="0">
            <a:solidFill>
              <a:schemeClr val="tx1"/>
            </a:solidFill>
          </a:endParaRPr>
        </a:p>
      </dsp:txBody>
      <dsp:txXfrm>
        <a:off x="7026540" y="1108025"/>
        <a:ext cx="3480756" cy="3527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DBE90-E843-409A-AF94-CC1573D5DB39}">
      <dsp:nvSpPr>
        <dsp:cNvPr id="0" name=""/>
        <dsp:cNvSpPr/>
      </dsp:nvSpPr>
      <dsp:spPr>
        <a:xfrm>
          <a:off x="0" y="473188"/>
          <a:ext cx="3842024" cy="1494759"/>
        </a:xfrm>
        <a:prstGeom prst="lef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D19F8-A578-4514-9EDE-9B73FA160E7D}">
      <dsp:nvSpPr>
        <dsp:cNvPr id="0" name=""/>
        <dsp:cNvSpPr/>
      </dsp:nvSpPr>
      <dsp:spPr>
        <a:xfrm>
          <a:off x="398053" y="755840"/>
          <a:ext cx="3147908" cy="747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fi-FI" sz="1200" kern="1200" dirty="0"/>
            <a:t>Ilmoittaa lähettävään yksikköön, kun asiat on valmisteltu ja asiakas voi kotiutua. Tähän voidaan tehdä myös fraasi, joka vielä tehostaa tiedonkulkua.</a:t>
          </a:r>
        </a:p>
      </dsp:txBody>
      <dsp:txXfrm>
        <a:off x="398053" y="755840"/>
        <a:ext cx="3147908" cy="7473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ABB894-6F0A-4260-8EA6-72C111E3A10E}" type="datetimeFigureOut">
              <a:rPr lang="fi-FI" smtClean="0"/>
              <a:t>07.04.2022</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E5DFD3-7B81-4700-A122-EFFC36033686}" type="slidenum">
              <a:rPr lang="fi-FI" smtClean="0"/>
              <a:t>‹#›</a:t>
            </a:fld>
            <a:endParaRPr lang="fi-FI"/>
          </a:p>
        </p:txBody>
      </p:sp>
    </p:spTree>
    <p:extLst>
      <p:ext uri="{BB962C8B-B14F-4D97-AF65-F5344CB8AC3E}">
        <p14:creationId xmlns:p14="http://schemas.microsoft.com/office/powerpoint/2010/main" val="46792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408D9-6F1A-481A-9A8B-2C9DC31B22C3}" type="datetimeFigureOut">
              <a:rPr lang="fi-FI" smtClean="0"/>
              <a:t>07.04.2022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A96E4-977E-48FA-886F-47174D14A9BB}" type="slidenum">
              <a:rPr lang="fi-FI" smtClean="0"/>
              <a:t>‹#›</a:t>
            </a:fld>
            <a:endParaRPr lang="fi-FI"/>
          </a:p>
        </p:txBody>
      </p:sp>
    </p:spTree>
    <p:extLst>
      <p:ext uri="{BB962C8B-B14F-4D97-AF65-F5344CB8AC3E}">
        <p14:creationId xmlns:p14="http://schemas.microsoft.com/office/powerpoint/2010/main" val="111945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75885" y="5442028"/>
            <a:ext cx="9228201" cy="865799"/>
          </a:xfrm>
          <a:prstGeom prst="rect">
            <a:avLst/>
          </a:prstGeom>
        </p:spPr>
        <p:txBody>
          <a:bodyPr>
            <a:normAutofit/>
          </a:bodyPr>
          <a:lstStyle>
            <a:lvl1pPr marL="0" indent="0" algn="ctr">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dirty="0"/>
              <a:t>Muokkaa alaotsikon perustyyliä </a:t>
            </a:r>
            <a:r>
              <a:rPr lang="fi-FI" dirty="0" err="1"/>
              <a:t>napsautt</a:t>
            </a:r>
            <a:r>
              <a:rPr lang="fi-FI" dirty="0"/>
              <a:t>.</a:t>
            </a:r>
            <a:endParaRPr lang="en-US"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 y="1653901"/>
            <a:ext cx="10058400" cy="2472617"/>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718" y="306699"/>
            <a:ext cx="1498335" cy="1795922"/>
          </a:xfrm>
          <a:prstGeom prst="rect">
            <a:avLst/>
          </a:prstGeom>
        </p:spPr>
      </p:pic>
      <p:sp>
        <p:nvSpPr>
          <p:cNvPr id="15" name="Title 1"/>
          <p:cNvSpPr>
            <a:spLocks noGrp="1"/>
          </p:cNvSpPr>
          <p:nvPr>
            <p:ph type="ctrTitle"/>
          </p:nvPr>
        </p:nvSpPr>
        <p:spPr>
          <a:xfrm>
            <a:off x="611525" y="4292298"/>
            <a:ext cx="10782300" cy="988512"/>
          </a:xfrm>
          <a:prstGeom prst="rect">
            <a:avLst/>
          </a:prstGeom>
        </p:spPr>
        <p:txBody>
          <a:bodyPr anchor="b">
            <a:noAutofit/>
          </a:bodyPr>
          <a:lstStyle>
            <a:lvl1pPr algn="ctr">
              <a:lnSpc>
                <a:spcPct val="80000"/>
              </a:lnSpc>
              <a:defRPr sz="6000" spc="-120" baseline="0">
                <a:solidFill>
                  <a:srgbClr val="FFFFFF"/>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16" name="Slide Number Placeholder 8"/>
          <p:cNvSpPr>
            <a:spLocks noGrp="1"/>
          </p:cNvSpPr>
          <p:nvPr>
            <p:ph type="sldNum" sz="quarter" idx="12"/>
          </p:nvPr>
        </p:nvSpPr>
        <p:spPr>
          <a:xfrm>
            <a:off x="10966550" y="6412447"/>
            <a:ext cx="1121767" cy="370850"/>
          </a:xfrm>
          <a:prstGeom prst="rect">
            <a:avLst/>
          </a:prstGeom>
        </p:spPr>
        <p:txBody>
          <a:bodyPr/>
          <a:lstStyle>
            <a:lvl1pPr algn="r">
              <a:defRPr sz="1400">
                <a:solidFill>
                  <a:srgbClr val="FFFFFF">
                    <a:alpha val="25000"/>
                  </a:srgbClr>
                </a:solidFill>
              </a:defRPr>
            </a:lvl1pPr>
          </a:lstStyle>
          <a:p>
            <a:fld id="{680D50AB-F83C-4E2B-B0AF-3CA1ED4EDFEC}" type="slidenum">
              <a:rPr lang="fi-FI" smtClean="0"/>
              <a:pPr/>
              <a:t>‹#›</a:t>
            </a:fld>
            <a:endParaRPr lang="fi-FI" dirty="0"/>
          </a:p>
        </p:txBody>
      </p:sp>
      <p:sp>
        <p:nvSpPr>
          <p:cNvPr id="17"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bg1"/>
                </a:solidFill>
              </a:defRPr>
            </a:lvl1pPr>
          </a:lstStyle>
          <a:p>
            <a:fld id="{EFF8CBFA-87D6-4E1A-9D78-2D4173EA97EF}" type="datetime1">
              <a:rPr lang="fi-FI" smtClean="0"/>
              <a:t>07.04.2022</a:t>
            </a:fld>
            <a:endParaRPr lang="fi-FI" dirty="0"/>
          </a:p>
        </p:txBody>
      </p:sp>
      <p:sp>
        <p:nvSpPr>
          <p:cNvPr id="18" name="Footer Placeholder 4"/>
          <p:cNvSpPr>
            <a:spLocks noGrp="1"/>
          </p:cNvSpPr>
          <p:nvPr>
            <p:ph type="ftr" sz="quarter" idx="11"/>
          </p:nvPr>
        </p:nvSpPr>
        <p:spPr>
          <a:xfrm>
            <a:off x="1900989" y="6412082"/>
            <a:ext cx="5029200" cy="228600"/>
          </a:xfrm>
          <a:prstGeom prst="rect">
            <a:avLst/>
          </a:prstGeom>
        </p:spPr>
        <p:txBody>
          <a:bodyPr/>
          <a:lstStyle>
            <a:lvl1pPr>
              <a:defRPr sz="1600" b="1" spc="100" baseline="0">
                <a:solidFill>
                  <a:schemeClr val="bg1"/>
                </a:solidFill>
              </a:defRPr>
            </a:lvl1pPr>
          </a:lstStyle>
          <a:p>
            <a:r>
              <a:rPr lang="fi-FI"/>
              <a:t>Tulevaisuuden sote-keskus -hanke</a:t>
            </a:r>
            <a:endParaRPr lang="fi-FI" dirty="0"/>
          </a:p>
        </p:txBody>
      </p:sp>
      <p:grpSp>
        <p:nvGrpSpPr>
          <p:cNvPr id="8" name="Ryhmä 7">
            <a:extLst>
              <a:ext uri="{FF2B5EF4-FFF2-40B4-BE49-F238E27FC236}">
                <a16:creationId xmlns:a16="http://schemas.microsoft.com/office/drawing/2014/main" id="{B0DD6856-F15C-440B-BABD-03776EA0C42A}"/>
              </a:ext>
            </a:extLst>
          </p:cNvPr>
          <p:cNvGrpSpPr/>
          <p:nvPr userDrawn="1"/>
        </p:nvGrpSpPr>
        <p:grpSpPr>
          <a:xfrm>
            <a:off x="9362433" y="-10934"/>
            <a:ext cx="2146436" cy="635265"/>
            <a:chOff x="9673389" y="2"/>
            <a:chExt cx="2146436" cy="635265"/>
          </a:xfrm>
        </p:grpSpPr>
        <p:sp>
          <p:nvSpPr>
            <p:cNvPr id="5" name="Vuokaaviosymboli: Viive 4"/>
            <p:cNvSpPr/>
            <p:nvPr userDrawn="1"/>
          </p:nvSpPr>
          <p:spPr>
            <a:xfrm rot="5400000">
              <a:off x="10428974" y="-755583"/>
              <a:ext cx="635265" cy="21464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3296" y="141787"/>
              <a:ext cx="1706620" cy="251644"/>
            </a:xfrm>
            <a:prstGeom prst="rect">
              <a:avLst/>
            </a:prstGeom>
          </p:spPr>
        </p:pic>
      </p:grpSp>
      <p:sp>
        <p:nvSpPr>
          <p:cNvPr id="7" name="Tekstiruutu 6"/>
          <p:cNvSpPr txBox="1"/>
          <p:nvPr userDrawn="1"/>
        </p:nvSpPr>
        <p:spPr>
          <a:xfrm>
            <a:off x="1722923" y="1095605"/>
            <a:ext cx="904774" cy="338554"/>
          </a:xfrm>
          <a:prstGeom prst="rect">
            <a:avLst/>
          </a:prstGeom>
          <a:noFill/>
        </p:spPr>
        <p:txBody>
          <a:bodyPr wrap="square" rtlCol="0">
            <a:spAutoFit/>
          </a:bodyPr>
          <a:lstStyle/>
          <a:p>
            <a:r>
              <a:rPr lang="fi-FI" sz="1600" b="1" i="1" dirty="0">
                <a:solidFill>
                  <a:schemeClr val="bg1"/>
                </a:solidFill>
              </a:rPr>
              <a:t>2.1</a:t>
            </a:r>
          </a:p>
        </p:txBody>
      </p:sp>
      <p:grpSp>
        <p:nvGrpSpPr>
          <p:cNvPr id="12" name="Ryhmä 11">
            <a:extLst>
              <a:ext uri="{FF2B5EF4-FFF2-40B4-BE49-F238E27FC236}">
                <a16:creationId xmlns:a16="http://schemas.microsoft.com/office/drawing/2014/main" id="{D48961F5-8746-44F3-91EC-B9DA913D02E2}"/>
              </a:ext>
            </a:extLst>
          </p:cNvPr>
          <p:cNvGrpSpPr/>
          <p:nvPr userDrawn="1"/>
        </p:nvGrpSpPr>
        <p:grpSpPr>
          <a:xfrm>
            <a:off x="9433535" y="6225225"/>
            <a:ext cx="2146436" cy="635265"/>
            <a:chOff x="8524905" y="6233668"/>
            <a:chExt cx="2146436" cy="635265"/>
          </a:xfrm>
        </p:grpSpPr>
        <p:sp>
          <p:nvSpPr>
            <p:cNvPr id="13" name="Vuokaaviosymboli: Viive 12">
              <a:extLst>
                <a:ext uri="{FF2B5EF4-FFF2-40B4-BE49-F238E27FC236}">
                  <a16:creationId xmlns:a16="http://schemas.microsoft.com/office/drawing/2014/main" id="{3D62876B-2782-40FD-BECF-AFA6DF042188}"/>
                </a:ext>
              </a:extLst>
            </p:cNvPr>
            <p:cNvSpPr/>
            <p:nvPr userDrawn="1"/>
          </p:nvSpPr>
          <p:spPr>
            <a:xfrm rot="16200000">
              <a:off x="9280490" y="5478083"/>
              <a:ext cx="635265" cy="21464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a:extLst>
                <a:ext uri="{FF2B5EF4-FFF2-40B4-BE49-F238E27FC236}">
                  <a16:creationId xmlns:a16="http://schemas.microsoft.com/office/drawing/2014/main" id="{139EEE27-FED6-44AF-9C06-D23F86CE863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19907" y="6486431"/>
              <a:ext cx="1956429" cy="258647"/>
            </a:xfrm>
            <a:prstGeom prst="rect">
              <a:avLst/>
            </a:prstGeom>
          </p:spPr>
        </p:pic>
      </p:grpSp>
      <p:sp>
        <p:nvSpPr>
          <p:cNvPr id="9" name="Tekstiruutu 8">
            <a:extLst>
              <a:ext uri="{FF2B5EF4-FFF2-40B4-BE49-F238E27FC236}">
                <a16:creationId xmlns:a16="http://schemas.microsoft.com/office/drawing/2014/main" id="{543EBE66-80F5-47AC-8FE2-95F24050D3F3}"/>
              </a:ext>
            </a:extLst>
          </p:cNvPr>
          <p:cNvSpPr txBox="1"/>
          <p:nvPr userDrawn="1"/>
        </p:nvSpPr>
        <p:spPr>
          <a:xfrm>
            <a:off x="3196281" y="814687"/>
            <a:ext cx="5799438" cy="400110"/>
          </a:xfrm>
          <a:prstGeom prst="rect">
            <a:avLst/>
          </a:prstGeom>
          <a:noFill/>
        </p:spPr>
        <p:txBody>
          <a:bodyPr wrap="square" rtlCol="0">
            <a:spAutoFit/>
          </a:bodyPr>
          <a:lstStyle/>
          <a:p>
            <a:pPr algn="ctr"/>
            <a:r>
              <a:rPr lang="fi-FI" sz="2000" b="1" i="0" spc="300" dirty="0">
                <a:solidFill>
                  <a:schemeClr val="bg1"/>
                </a:solidFill>
                <a:latin typeface="Calibri" panose="020F0502020204030204" pitchFamily="34" charset="0"/>
                <a:cs typeface="Calibri" panose="020F0502020204030204" pitchFamily="34" charset="0"/>
              </a:rPr>
              <a:t>Tulevaisuuden sote-keskus -hanke</a:t>
            </a:r>
          </a:p>
        </p:txBody>
      </p:sp>
    </p:spTree>
    <p:extLst>
      <p:ext uri="{BB962C8B-B14F-4D97-AF65-F5344CB8AC3E}">
        <p14:creationId xmlns:p14="http://schemas.microsoft.com/office/powerpoint/2010/main" val="136245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ollinen sisältö">
    <p:spTree>
      <p:nvGrpSpPr>
        <p:cNvPr id="1" name=""/>
        <p:cNvGrpSpPr/>
        <p:nvPr/>
      </p:nvGrpSpPr>
      <p:grpSpPr>
        <a:xfrm>
          <a:off x="0" y="0"/>
          <a:ext cx="0" cy="0"/>
          <a:chOff x="0" y="0"/>
          <a:chExt cx="0" cy="0"/>
        </a:xfrm>
      </p:grpSpPr>
      <p:pic>
        <p:nvPicPr>
          <p:cNvPr id="11" name="Kuva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4242"/>
          <a:stretch/>
        </p:blipFill>
        <p:spPr>
          <a:xfrm>
            <a:off x="0" y="4986853"/>
            <a:ext cx="7620000" cy="1582024"/>
          </a:xfrm>
          <a:prstGeom prst="rect">
            <a:avLst/>
          </a:prstGeom>
        </p:spPr>
      </p:pic>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75982" y="545041"/>
            <a:ext cx="3383280" cy="1754068"/>
          </a:xfrm>
          <a:prstGeom prst="rect">
            <a:avLst/>
          </a:prstGeom>
        </p:spPr>
        <p:txBody>
          <a:bodyPr anchor="b">
            <a:noAutofit/>
          </a:bodyPr>
          <a:lstStyle>
            <a:lvl1pPr>
              <a:lnSpc>
                <a:spcPct val="85000"/>
              </a:lnSpc>
              <a:defRPr sz="4000">
                <a:solidFill>
                  <a:srgbClr val="FFFFFF"/>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4" name="Text Placeholder 3"/>
          <p:cNvSpPr>
            <a:spLocks noGrp="1"/>
          </p:cNvSpPr>
          <p:nvPr>
            <p:ph type="body" sz="half" idx="2"/>
          </p:nvPr>
        </p:nvSpPr>
        <p:spPr>
          <a:xfrm>
            <a:off x="8275982" y="2429434"/>
            <a:ext cx="3398520" cy="297597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i-FI" dirty="0"/>
              <a:t>Muokkaa tekstin perustyylejä</a:t>
            </a:r>
          </a:p>
        </p:txBody>
      </p:sp>
      <p:sp>
        <p:nvSpPr>
          <p:cNvPr id="10" name="Content Placeholder 2"/>
          <p:cNvSpPr>
            <a:spLocks noGrp="1"/>
          </p:cNvSpPr>
          <p:nvPr>
            <p:ph idx="1"/>
          </p:nvPr>
        </p:nvSpPr>
        <p:spPr>
          <a:xfrm>
            <a:off x="397476" y="542282"/>
            <a:ext cx="6159843" cy="3766185"/>
          </a:xfrm>
          <a:prstGeom prst="rect">
            <a:avLst/>
          </a:prstGeom>
        </p:spPr>
        <p:txBody>
          <a:bodyPr/>
          <a:lstStyle>
            <a:lvl1pPr marL="265113" indent="-265113">
              <a:buFont typeface="Arial" panose="020B0604020202020204" pitchFamily="34" charset="0"/>
              <a:buChar char="•"/>
              <a:defRPr>
                <a:solidFill>
                  <a:schemeClr val="accent1"/>
                </a:solidFill>
              </a:defRPr>
            </a:lvl1pPr>
            <a:lvl2pPr marL="346075" indent="-165100">
              <a:buClr>
                <a:schemeClr val="accent1"/>
              </a:buClr>
              <a:buFont typeface="Arial" panose="020B0604020202020204" pitchFamily="34" charset="0"/>
              <a:buChar char="•"/>
              <a:defRPr/>
            </a:lvl2pPr>
            <a:lvl3pPr marL="547688" indent="-185738">
              <a:buClr>
                <a:schemeClr val="accent1"/>
              </a:buClr>
              <a:buFont typeface="Arial" panose="020B0604020202020204" pitchFamily="34" charset="0"/>
              <a:buChar char="•"/>
              <a:defRPr/>
            </a:lvl3pPr>
            <a:lvl4pPr marL="822325" indent="-196850">
              <a:buClr>
                <a:schemeClr val="accent1"/>
              </a:buClr>
              <a:buFont typeface="Arial" panose="020B0604020202020204" pitchFamily="34" charset="0"/>
              <a:buChar char="•"/>
              <a:defRPr/>
            </a:lvl4pPr>
            <a:lvl5pPr marL="1096963" indent="-198438">
              <a:buClr>
                <a:schemeClr val="accent1"/>
              </a:buClr>
              <a:buFont typeface="Arial" panose="020B0604020202020204" pitchFamily="34" charset="0"/>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14"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accent1"/>
                </a:solidFill>
              </a:defRPr>
            </a:lvl1pPr>
          </a:lstStyle>
          <a:p>
            <a:fld id="{583E1004-A726-441B-9D54-9456A9CB701C}" type="datetime1">
              <a:rPr lang="fi-FI" smtClean="0"/>
              <a:t>07.04.2022</a:t>
            </a:fld>
            <a:endParaRPr lang="fi-FI" dirty="0"/>
          </a:p>
        </p:txBody>
      </p:sp>
      <p:sp>
        <p:nvSpPr>
          <p:cNvPr id="15" name="Footer Placeholder 4"/>
          <p:cNvSpPr>
            <a:spLocks noGrp="1"/>
          </p:cNvSpPr>
          <p:nvPr>
            <p:ph type="ftr" sz="quarter" idx="11"/>
          </p:nvPr>
        </p:nvSpPr>
        <p:spPr>
          <a:xfrm>
            <a:off x="1900989" y="6412082"/>
            <a:ext cx="5029200" cy="228600"/>
          </a:xfrm>
          <a:prstGeom prst="rect">
            <a:avLst/>
          </a:prstGeom>
        </p:spPr>
        <p:txBody>
          <a:bodyPr/>
          <a:lstStyle>
            <a:lvl1pPr>
              <a:defRPr sz="1400">
                <a:solidFill>
                  <a:schemeClr val="accent1"/>
                </a:solidFill>
              </a:defRPr>
            </a:lvl1pPr>
          </a:lstStyle>
          <a:p>
            <a:r>
              <a:rPr lang="fi-FI" dirty="0"/>
              <a:t>Tulevaisuuden sote-keskus -hanke</a:t>
            </a:r>
          </a:p>
        </p:txBody>
      </p:sp>
      <p:sp>
        <p:nvSpPr>
          <p:cNvPr id="16" name="Slide Number Placeholder 5"/>
          <p:cNvSpPr>
            <a:spLocks noGrp="1"/>
          </p:cNvSpPr>
          <p:nvPr>
            <p:ph type="sldNum" sz="quarter" idx="12"/>
          </p:nvPr>
        </p:nvSpPr>
        <p:spPr>
          <a:xfrm>
            <a:off x="11775431" y="6412081"/>
            <a:ext cx="416569" cy="256550"/>
          </a:xfrm>
          <a:prstGeom prst="rect">
            <a:avLst/>
          </a:prstGeom>
        </p:spPr>
        <p:txBody>
          <a:bodyPr/>
          <a:lstStyle>
            <a:lvl1pPr algn="l">
              <a:defRPr sz="1400" b="1">
                <a:solidFill>
                  <a:schemeClr val="bg1"/>
                </a:solidFill>
              </a:defRPr>
            </a:lvl1pPr>
          </a:lstStyle>
          <a:p>
            <a:fld id="{680D50AB-F83C-4E2B-B0AF-3CA1ED4EDFEC}" type="slidenum">
              <a:rPr lang="fi-FI" smtClean="0"/>
              <a:pPr/>
              <a:t>‹#›</a:t>
            </a:fld>
            <a:endParaRPr lang="fi-FI" dirty="0"/>
          </a:p>
        </p:txBody>
      </p:sp>
      <p:grpSp>
        <p:nvGrpSpPr>
          <p:cNvPr id="5" name="Ryhmä 4">
            <a:extLst>
              <a:ext uri="{FF2B5EF4-FFF2-40B4-BE49-F238E27FC236}">
                <a16:creationId xmlns:a16="http://schemas.microsoft.com/office/drawing/2014/main" id="{17917B44-AD89-4504-A5C6-1658B4F74621}"/>
              </a:ext>
            </a:extLst>
          </p:cNvPr>
          <p:cNvGrpSpPr/>
          <p:nvPr userDrawn="1"/>
        </p:nvGrpSpPr>
        <p:grpSpPr>
          <a:xfrm>
            <a:off x="9210638" y="5528732"/>
            <a:ext cx="2826492" cy="629869"/>
            <a:chOff x="9210638" y="5652302"/>
            <a:chExt cx="2826492" cy="629869"/>
          </a:xfrm>
        </p:grpSpPr>
        <p:pic>
          <p:nvPicPr>
            <p:cNvPr id="13" name="Kuva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30863"/>
            <a:stretch/>
          </p:blipFill>
          <p:spPr>
            <a:xfrm>
              <a:off x="9210638" y="5652302"/>
              <a:ext cx="1390723" cy="629869"/>
            </a:xfrm>
            <a:prstGeom prst="rect">
              <a:avLst/>
            </a:prstGeom>
          </p:spPr>
        </p:pic>
        <p:sp>
          <p:nvSpPr>
            <p:cNvPr id="3" name="Tekstiruutu 2"/>
            <p:cNvSpPr txBox="1"/>
            <p:nvPr userDrawn="1"/>
          </p:nvSpPr>
          <p:spPr>
            <a:xfrm>
              <a:off x="10545214" y="5854454"/>
              <a:ext cx="1491916" cy="369332"/>
            </a:xfrm>
            <a:prstGeom prst="rect">
              <a:avLst/>
            </a:prstGeom>
            <a:noFill/>
          </p:spPr>
          <p:txBody>
            <a:bodyPr wrap="square" rtlCol="0">
              <a:spAutoFit/>
            </a:bodyPr>
            <a:lstStyle/>
            <a:p>
              <a:r>
                <a:rPr lang="fi-FI" b="1" i="1" dirty="0">
                  <a:solidFill>
                    <a:schemeClr val="bg1"/>
                  </a:solidFill>
                </a:rPr>
                <a:t>2.1</a:t>
              </a:r>
            </a:p>
          </p:txBody>
        </p:sp>
      </p:grpSp>
      <p:pic>
        <p:nvPicPr>
          <p:cNvPr id="17" name="Kuva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3945" y="195765"/>
            <a:ext cx="1565869" cy="230890"/>
          </a:xfrm>
          <a:prstGeom prst="rect">
            <a:avLst/>
          </a:prstGeom>
        </p:spPr>
      </p:pic>
      <p:grpSp>
        <p:nvGrpSpPr>
          <p:cNvPr id="20" name="Ryhmä 19">
            <a:extLst>
              <a:ext uri="{FF2B5EF4-FFF2-40B4-BE49-F238E27FC236}">
                <a16:creationId xmlns:a16="http://schemas.microsoft.com/office/drawing/2014/main" id="{ECE59EF1-5C45-47EF-A239-4FA4A3E6F119}"/>
              </a:ext>
            </a:extLst>
          </p:cNvPr>
          <p:cNvGrpSpPr/>
          <p:nvPr userDrawn="1"/>
        </p:nvGrpSpPr>
        <p:grpSpPr>
          <a:xfrm>
            <a:off x="9049781" y="6223261"/>
            <a:ext cx="2146436" cy="635265"/>
            <a:chOff x="8524905" y="6233668"/>
            <a:chExt cx="2146436" cy="635265"/>
          </a:xfrm>
        </p:grpSpPr>
        <p:sp>
          <p:nvSpPr>
            <p:cNvPr id="21" name="Vuokaaviosymboli: Viive 20">
              <a:extLst>
                <a:ext uri="{FF2B5EF4-FFF2-40B4-BE49-F238E27FC236}">
                  <a16:creationId xmlns:a16="http://schemas.microsoft.com/office/drawing/2014/main" id="{17C54FF6-170D-4451-B798-753B6E056829}"/>
                </a:ext>
              </a:extLst>
            </p:cNvPr>
            <p:cNvSpPr/>
            <p:nvPr userDrawn="1"/>
          </p:nvSpPr>
          <p:spPr>
            <a:xfrm rot="16200000">
              <a:off x="9280490" y="5478083"/>
              <a:ext cx="635265" cy="21464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a:extLst>
                <a:ext uri="{FF2B5EF4-FFF2-40B4-BE49-F238E27FC236}">
                  <a16:creationId xmlns:a16="http://schemas.microsoft.com/office/drawing/2014/main" id="{50EE2944-532B-455F-B0DF-01B3860439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19907" y="6486431"/>
              <a:ext cx="1956429" cy="258647"/>
            </a:xfrm>
            <a:prstGeom prst="rect">
              <a:avLst/>
            </a:prstGeom>
          </p:spPr>
        </p:pic>
      </p:grpSp>
    </p:spTree>
    <p:extLst>
      <p:ext uri="{BB962C8B-B14F-4D97-AF65-F5344CB8AC3E}">
        <p14:creationId xmlns:p14="http://schemas.microsoft.com/office/powerpoint/2010/main" val="57505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Osion otsikkodia">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427038"/>
            <a:ext cx="10782300" cy="3352800"/>
          </a:xfrm>
          <a:prstGeom prst="rect">
            <a:avLst/>
          </a:prstGeom>
        </p:spPr>
        <p:txBody>
          <a:bodyPr anchor="b">
            <a:noAutofit/>
          </a:bodyPr>
          <a:lstStyle>
            <a:lvl1pPr algn="l">
              <a:lnSpc>
                <a:spcPct val="80000"/>
              </a:lnSpc>
              <a:defRPr sz="8800" spc="-120" baseline="0">
                <a:solidFill>
                  <a:srgbClr val="FFFFFF"/>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Subtitle 2"/>
          <p:cNvSpPr>
            <a:spLocks noGrp="1"/>
          </p:cNvSpPr>
          <p:nvPr>
            <p:ph type="subTitle" idx="1"/>
          </p:nvPr>
        </p:nvSpPr>
        <p:spPr>
          <a:xfrm>
            <a:off x="685800" y="3956702"/>
            <a:ext cx="9228201" cy="1080519"/>
          </a:xfrm>
          <a:prstGeom prst="rect">
            <a:avLst/>
          </a:prstGeo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32660"/>
            <a:ext cx="10058400" cy="1582024"/>
          </a:xfrm>
          <a:prstGeom prst="rect">
            <a:avLst/>
          </a:prstGeom>
        </p:spPr>
      </p:pic>
      <p:pic>
        <p:nvPicPr>
          <p:cNvPr id="14" name="Kuva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8908" y="5803882"/>
            <a:ext cx="1390723" cy="911040"/>
          </a:xfrm>
          <a:prstGeom prst="rect">
            <a:avLst/>
          </a:prstGeom>
        </p:spPr>
      </p:pic>
      <p:sp>
        <p:nvSpPr>
          <p:cNvPr id="10"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bg1"/>
                </a:solidFill>
              </a:defRPr>
            </a:lvl1pPr>
          </a:lstStyle>
          <a:p>
            <a:fld id="{BAE6F4B0-1C7A-45E5-827E-322ABBE82AE8}" type="datetime1">
              <a:rPr lang="fi-FI" smtClean="0"/>
              <a:t>07.04.2022</a:t>
            </a:fld>
            <a:endParaRPr lang="fi-FI" dirty="0"/>
          </a:p>
        </p:txBody>
      </p:sp>
      <p:sp>
        <p:nvSpPr>
          <p:cNvPr id="11" name="Footer Placeholder 4"/>
          <p:cNvSpPr>
            <a:spLocks noGrp="1"/>
          </p:cNvSpPr>
          <p:nvPr>
            <p:ph type="ftr" sz="quarter" idx="11"/>
          </p:nvPr>
        </p:nvSpPr>
        <p:spPr>
          <a:xfrm>
            <a:off x="1900989" y="6412082"/>
            <a:ext cx="5029200" cy="228600"/>
          </a:xfrm>
          <a:prstGeom prst="rect">
            <a:avLst/>
          </a:prstGeom>
        </p:spPr>
        <p:txBody>
          <a:bodyPr/>
          <a:lstStyle>
            <a:lvl1pPr>
              <a:defRPr sz="1400">
                <a:solidFill>
                  <a:schemeClr val="bg1"/>
                </a:solidFill>
              </a:defRPr>
            </a:lvl1pPr>
          </a:lstStyle>
          <a:p>
            <a:r>
              <a:rPr lang="fi-FI" dirty="0"/>
              <a:t>Tulevaisuuden sote-keskus -hanke</a:t>
            </a:r>
          </a:p>
        </p:txBody>
      </p:sp>
      <p:sp>
        <p:nvSpPr>
          <p:cNvPr id="12"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bg1"/>
                </a:solidFill>
              </a:defRPr>
            </a:lvl1pPr>
          </a:lstStyle>
          <a:p>
            <a:fld id="{680D50AB-F83C-4E2B-B0AF-3CA1ED4EDFEC}" type="slidenum">
              <a:rPr lang="fi-FI" smtClean="0"/>
              <a:pPr/>
              <a:t>‹#›</a:t>
            </a:fld>
            <a:endParaRPr lang="fi-FI" dirty="0"/>
          </a:p>
        </p:txBody>
      </p:sp>
      <p:sp>
        <p:nvSpPr>
          <p:cNvPr id="15" name="Tekstiruutu 14"/>
          <p:cNvSpPr txBox="1"/>
          <p:nvPr userDrawn="1"/>
        </p:nvSpPr>
        <p:spPr>
          <a:xfrm>
            <a:off x="11620862" y="6036447"/>
            <a:ext cx="580763" cy="338554"/>
          </a:xfrm>
          <a:prstGeom prst="rect">
            <a:avLst/>
          </a:prstGeom>
          <a:noFill/>
        </p:spPr>
        <p:txBody>
          <a:bodyPr wrap="square" rtlCol="0">
            <a:spAutoFit/>
          </a:bodyPr>
          <a:lstStyle/>
          <a:p>
            <a:r>
              <a:rPr lang="fi-FI" sz="1600" b="1" i="1" dirty="0">
                <a:solidFill>
                  <a:schemeClr val="bg1"/>
                </a:solidFill>
              </a:rPr>
              <a:t>2.1</a:t>
            </a:r>
            <a:endParaRPr lang="fi-FI" b="1" i="1" dirty="0">
              <a:solidFill>
                <a:schemeClr val="bg1"/>
              </a:solidFill>
            </a:endParaRPr>
          </a:p>
        </p:txBody>
      </p:sp>
      <p:grpSp>
        <p:nvGrpSpPr>
          <p:cNvPr id="5" name="Ryhmä 4">
            <a:extLst>
              <a:ext uri="{FF2B5EF4-FFF2-40B4-BE49-F238E27FC236}">
                <a16:creationId xmlns:a16="http://schemas.microsoft.com/office/drawing/2014/main" id="{8A5D6FBE-1A86-486A-84C2-9062A92843AB}"/>
              </a:ext>
            </a:extLst>
          </p:cNvPr>
          <p:cNvGrpSpPr/>
          <p:nvPr userDrawn="1"/>
        </p:nvGrpSpPr>
        <p:grpSpPr>
          <a:xfrm>
            <a:off x="626830" y="0"/>
            <a:ext cx="2146436" cy="635265"/>
            <a:chOff x="9673389" y="2"/>
            <a:chExt cx="2146436" cy="635265"/>
          </a:xfrm>
        </p:grpSpPr>
        <p:sp>
          <p:nvSpPr>
            <p:cNvPr id="17" name="Vuokaaviosymboli: Viive 16"/>
            <p:cNvSpPr/>
            <p:nvPr userDrawn="1"/>
          </p:nvSpPr>
          <p:spPr>
            <a:xfrm rot="5400000">
              <a:off x="10428974" y="-755583"/>
              <a:ext cx="635265" cy="21464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Kuva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5458" y="151666"/>
              <a:ext cx="1565869" cy="230890"/>
            </a:xfrm>
            <a:prstGeom prst="rect">
              <a:avLst/>
            </a:prstGeom>
          </p:spPr>
        </p:pic>
      </p:grpSp>
      <p:sp>
        <p:nvSpPr>
          <p:cNvPr id="22" name="Vuokaaviosymboli: Viive 21">
            <a:extLst>
              <a:ext uri="{FF2B5EF4-FFF2-40B4-BE49-F238E27FC236}">
                <a16:creationId xmlns:a16="http://schemas.microsoft.com/office/drawing/2014/main" id="{DC946746-6594-452A-ADED-9469FD43B5ED}"/>
              </a:ext>
            </a:extLst>
          </p:cNvPr>
          <p:cNvSpPr/>
          <p:nvPr userDrawn="1"/>
        </p:nvSpPr>
        <p:spPr>
          <a:xfrm rot="5400000">
            <a:off x="9882250" y="-760416"/>
            <a:ext cx="635265" cy="21464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Kuva 19">
            <a:extLst>
              <a:ext uri="{FF2B5EF4-FFF2-40B4-BE49-F238E27FC236}">
                <a16:creationId xmlns:a16="http://schemas.microsoft.com/office/drawing/2014/main" id="{5CFA2CBC-B95A-4FAB-A543-C152764359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1667" y="146149"/>
            <a:ext cx="1956429" cy="258647"/>
          </a:xfrm>
          <a:prstGeom prst="rect">
            <a:avLst/>
          </a:prstGeom>
        </p:spPr>
      </p:pic>
    </p:spTree>
    <p:extLst>
      <p:ext uri="{BB962C8B-B14F-4D97-AF65-F5344CB8AC3E}">
        <p14:creationId xmlns:p14="http://schemas.microsoft.com/office/powerpoint/2010/main" val="10550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einen dia">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Kuva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967"/>
          <a:stretch/>
        </p:blipFill>
        <p:spPr>
          <a:xfrm>
            <a:off x="-12033" y="3043988"/>
            <a:ext cx="8351769" cy="2472617"/>
          </a:xfrm>
          <a:prstGeom prst="rect">
            <a:avLst/>
          </a:prstGeom>
        </p:spPr>
      </p:pic>
      <p:sp>
        <p:nvSpPr>
          <p:cNvPr id="15" name="Title 1"/>
          <p:cNvSpPr>
            <a:spLocks noGrp="1"/>
          </p:cNvSpPr>
          <p:nvPr>
            <p:ph type="ctrTitle"/>
          </p:nvPr>
        </p:nvSpPr>
        <p:spPr>
          <a:xfrm>
            <a:off x="489436" y="1070177"/>
            <a:ext cx="10782300" cy="988512"/>
          </a:xfrm>
          <a:prstGeom prst="rect">
            <a:avLst/>
          </a:prstGeom>
        </p:spPr>
        <p:txBody>
          <a:bodyPr anchor="b">
            <a:noAutofit/>
          </a:bodyPr>
          <a:lstStyle>
            <a:lvl1pPr algn="l">
              <a:lnSpc>
                <a:spcPct val="80000"/>
              </a:lnSpc>
              <a:defRPr sz="6000" spc="-120" baseline="0">
                <a:solidFill>
                  <a:srgbClr val="FFFFFF"/>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2" name="Tekstiruutu 1"/>
          <p:cNvSpPr txBox="1"/>
          <p:nvPr userDrawn="1"/>
        </p:nvSpPr>
        <p:spPr>
          <a:xfrm>
            <a:off x="0" y="5931568"/>
            <a:ext cx="12191999" cy="369332"/>
          </a:xfrm>
          <a:prstGeom prst="rect">
            <a:avLst/>
          </a:prstGeom>
          <a:noFill/>
        </p:spPr>
        <p:txBody>
          <a:bodyPr wrap="square" rtlCol="0">
            <a:spAutoFit/>
          </a:bodyPr>
          <a:lstStyle/>
          <a:p>
            <a:pPr algn="ctr"/>
            <a:r>
              <a:rPr lang="fi-FI" sz="1800" b="0" dirty="0" err="1">
                <a:solidFill>
                  <a:schemeClr val="bg1"/>
                </a:solidFill>
                <a:latin typeface="Calibri" panose="020F0502020204030204" pitchFamily="34" charset="0"/>
                <a:cs typeface="Calibri" panose="020F0502020204030204" pitchFamily="34" charset="0"/>
              </a:rPr>
              <a:t>Keski</a:t>
            </a:r>
            <a:r>
              <a:rPr lang="fi-FI" sz="1800" b="0" dirty="0">
                <a:solidFill>
                  <a:schemeClr val="bg1"/>
                </a:solidFill>
                <a:latin typeface="Calibri" panose="020F0502020204030204" pitchFamily="34" charset="0"/>
                <a:cs typeface="Calibri" panose="020F0502020204030204" pitchFamily="34" charset="0"/>
              </a:rPr>
              <a:t>-Pohjanmaan</a:t>
            </a:r>
            <a:r>
              <a:rPr lang="fi-FI" sz="1800" b="0" baseline="0" dirty="0">
                <a:solidFill>
                  <a:schemeClr val="bg1"/>
                </a:solidFill>
                <a:latin typeface="Calibri" panose="020F0502020204030204" pitchFamily="34" charset="0"/>
                <a:cs typeface="Calibri" panose="020F0502020204030204" pitchFamily="34" charset="0"/>
              </a:rPr>
              <a:t> </a:t>
            </a:r>
            <a:r>
              <a:rPr lang="fi-FI" sz="1800" b="0" baseline="0" dirty="0" err="1">
                <a:solidFill>
                  <a:schemeClr val="bg1"/>
                </a:solidFill>
                <a:latin typeface="Calibri" panose="020F0502020204030204" pitchFamily="34" charset="0"/>
                <a:cs typeface="Calibri" panose="020F0502020204030204" pitchFamily="34" charset="0"/>
              </a:rPr>
              <a:t>sosiaali</a:t>
            </a:r>
            <a:r>
              <a:rPr lang="fi-FI" sz="1800" b="0" baseline="0" dirty="0">
                <a:solidFill>
                  <a:schemeClr val="bg1"/>
                </a:solidFill>
                <a:latin typeface="Calibri" panose="020F0502020204030204" pitchFamily="34" charset="0"/>
                <a:cs typeface="Calibri" panose="020F0502020204030204" pitchFamily="34" charset="0"/>
              </a:rPr>
              <a:t>- ja terveyspalvelukuntayhtymä | </a:t>
            </a:r>
            <a:r>
              <a:rPr lang="fi-FI" sz="1800" b="0" baseline="0" dirty="0" err="1">
                <a:solidFill>
                  <a:schemeClr val="bg1"/>
                </a:solidFill>
                <a:latin typeface="Calibri" panose="020F0502020204030204" pitchFamily="34" charset="0"/>
                <a:cs typeface="Calibri" panose="020F0502020204030204" pitchFamily="34" charset="0"/>
              </a:rPr>
              <a:t>Mellersta</a:t>
            </a:r>
            <a:r>
              <a:rPr lang="fi-FI" sz="1800" b="0" baseline="0" dirty="0">
                <a:solidFill>
                  <a:schemeClr val="bg1"/>
                </a:solidFill>
                <a:latin typeface="Calibri" panose="020F0502020204030204" pitchFamily="34" charset="0"/>
                <a:cs typeface="Calibri" panose="020F0502020204030204" pitchFamily="34" charset="0"/>
              </a:rPr>
              <a:t> Österbottens </a:t>
            </a:r>
            <a:r>
              <a:rPr lang="fi-FI" sz="1800" b="0" baseline="0" dirty="0" err="1">
                <a:solidFill>
                  <a:schemeClr val="bg1"/>
                </a:solidFill>
                <a:latin typeface="Calibri" panose="020F0502020204030204" pitchFamily="34" charset="0"/>
                <a:cs typeface="Calibri" panose="020F0502020204030204" pitchFamily="34" charset="0"/>
              </a:rPr>
              <a:t>social</a:t>
            </a:r>
            <a:r>
              <a:rPr lang="fi-FI" sz="1800" b="0" baseline="0" dirty="0">
                <a:solidFill>
                  <a:schemeClr val="bg1"/>
                </a:solidFill>
                <a:latin typeface="Calibri" panose="020F0502020204030204" pitchFamily="34" charset="0"/>
                <a:cs typeface="Calibri" panose="020F0502020204030204" pitchFamily="34" charset="0"/>
              </a:rPr>
              <a:t>- </a:t>
            </a:r>
            <a:r>
              <a:rPr lang="fi-FI" sz="1800" b="0" baseline="0" dirty="0" err="1">
                <a:solidFill>
                  <a:schemeClr val="bg1"/>
                </a:solidFill>
                <a:latin typeface="Calibri" panose="020F0502020204030204" pitchFamily="34" charset="0"/>
                <a:cs typeface="Calibri" panose="020F0502020204030204" pitchFamily="34" charset="0"/>
              </a:rPr>
              <a:t>och</a:t>
            </a:r>
            <a:r>
              <a:rPr lang="fi-FI" sz="1800" b="0" baseline="0" dirty="0">
                <a:solidFill>
                  <a:schemeClr val="bg1"/>
                </a:solidFill>
                <a:latin typeface="Calibri" panose="020F0502020204030204" pitchFamily="34" charset="0"/>
                <a:cs typeface="Calibri" panose="020F0502020204030204" pitchFamily="34" charset="0"/>
              </a:rPr>
              <a:t> </a:t>
            </a:r>
            <a:r>
              <a:rPr lang="fi-FI" sz="1800" b="0" baseline="0" dirty="0" err="1">
                <a:solidFill>
                  <a:schemeClr val="bg1"/>
                </a:solidFill>
                <a:latin typeface="Calibri" panose="020F0502020204030204" pitchFamily="34" charset="0"/>
                <a:cs typeface="Calibri" panose="020F0502020204030204" pitchFamily="34" charset="0"/>
              </a:rPr>
              <a:t>hälsovårdssamkommun</a:t>
            </a:r>
            <a:endParaRPr lang="fi-FI" sz="1800" b="0" dirty="0">
              <a:solidFill>
                <a:schemeClr val="bg1"/>
              </a:solidFill>
              <a:latin typeface="Calibri" panose="020F0502020204030204" pitchFamily="34" charset="0"/>
              <a:cs typeface="Calibri" panose="020F0502020204030204" pitchFamily="34" charset="0"/>
            </a:endParaRPr>
          </a:p>
        </p:txBody>
      </p:sp>
      <p:pic>
        <p:nvPicPr>
          <p:cNvPr id="7" name="Kuva 6"/>
          <p:cNvPicPr>
            <a:picLocks noChangeAspect="1"/>
          </p:cNvPicPr>
          <p:nvPr userDrawn="1"/>
        </p:nvPicPr>
        <p:blipFill rotWithShape="1">
          <a:blip r:embed="rId3" cstate="print">
            <a:extLst>
              <a:ext uri="{28A0092B-C50C-407E-A947-70E740481C1C}">
                <a14:useLocalDpi xmlns:a14="http://schemas.microsoft.com/office/drawing/2010/main" val="0"/>
              </a:ext>
            </a:extLst>
          </a:blip>
          <a:srcRect b="16814"/>
          <a:stretch/>
        </p:blipFill>
        <p:spPr>
          <a:xfrm>
            <a:off x="8528537" y="3128866"/>
            <a:ext cx="2040556" cy="2034609"/>
          </a:xfrm>
          <a:prstGeom prst="rect">
            <a:avLst/>
          </a:prstGeom>
        </p:spPr>
      </p:pic>
      <p:sp>
        <p:nvSpPr>
          <p:cNvPr id="8" name="Tekstiruutu 7"/>
          <p:cNvSpPr txBox="1"/>
          <p:nvPr userDrawn="1"/>
        </p:nvSpPr>
        <p:spPr>
          <a:xfrm>
            <a:off x="10357175" y="4224997"/>
            <a:ext cx="1232196" cy="400110"/>
          </a:xfrm>
          <a:prstGeom prst="rect">
            <a:avLst/>
          </a:prstGeom>
          <a:noFill/>
        </p:spPr>
        <p:txBody>
          <a:bodyPr wrap="square" rtlCol="0">
            <a:spAutoFit/>
          </a:bodyPr>
          <a:lstStyle/>
          <a:p>
            <a:r>
              <a:rPr lang="fi-FI" sz="2000" b="1" i="1" dirty="0">
                <a:solidFill>
                  <a:schemeClr val="bg1"/>
                </a:solidFill>
              </a:rPr>
              <a:t>2.1</a:t>
            </a:r>
          </a:p>
        </p:txBody>
      </p:sp>
      <p:grpSp>
        <p:nvGrpSpPr>
          <p:cNvPr id="10" name="Ryhmä 9">
            <a:extLst>
              <a:ext uri="{FF2B5EF4-FFF2-40B4-BE49-F238E27FC236}">
                <a16:creationId xmlns:a16="http://schemas.microsoft.com/office/drawing/2014/main" id="{B51B985F-4600-48BB-8A3B-C9007FD33C1D}"/>
              </a:ext>
            </a:extLst>
          </p:cNvPr>
          <p:cNvGrpSpPr/>
          <p:nvPr userDrawn="1"/>
        </p:nvGrpSpPr>
        <p:grpSpPr>
          <a:xfrm>
            <a:off x="4807367" y="0"/>
            <a:ext cx="2146436" cy="635265"/>
            <a:chOff x="9673389" y="2"/>
            <a:chExt cx="2146436" cy="635265"/>
          </a:xfrm>
        </p:grpSpPr>
        <p:sp>
          <p:nvSpPr>
            <p:cNvPr id="11" name="Vuokaaviosymboli: Viive 10">
              <a:extLst>
                <a:ext uri="{FF2B5EF4-FFF2-40B4-BE49-F238E27FC236}">
                  <a16:creationId xmlns:a16="http://schemas.microsoft.com/office/drawing/2014/main" id="{5F861F26-7C7C-4872-A9F7-32C575B609D6}"/>
                </a:ext>
              </a:extLst>
            </p:cNvPr>
            <p:cNvSpPr/>
            <p:nvPr userDrawn="1"/>
          </p:nvSpPr>
          <p:spPr>
            <a:xfrm rot="5400000">
              <a:off x="10428974" y="-755583"/>
              <a:ext cx="635265" cy="21464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C3B0573-1C66-4463-AEFF-7086371FA1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5458" y="151666"/>
              <a:ext cx="1565869" cy="230890"/>
            </a:xfrm>
            <a:prstGeom prst="rect">
              <a:avLst/>
            </a:prstGeom>
          </p:spPr>
        </p:pic>
      </p:grpSp>
      <p:grpSp>
        <p:nvGrpSpPr>
          <p:cNvPr id="14" name="Ryhmä 13">
            <a:extLst>
              <a:ext uri="{FF2B5EF4-FFF2-40B4-BE49-F238E27FC236}">
                <a16:creationId xmlns:a16="http://schemas.microsoft.com/office/drawing/2014/main" id="{2BBFF6EE-5887-45C9-A267-2E15C5014CD8}"/>
              </a:ext>
            </a:extLst>
          </p:cNvPr>
          <p:cNvGrpSpPr/>
          <p:nvPr userDrawn="1"/>
        </p:nvGrpSpPr>
        <p:grpSpPr>
          <a:xfrm>
            <a:off x="5300763" y="6387279"/>
            <a:ext cx="1590472" cy="470721"/>
            <a:chOff x="8524905" y="6233668"/>
            <a:chExt cx="2146436" cy="635265"/>
          </a:xfrm>
        </p:grpSpPr>
        <p:sp>
          <p:nvSpPr>
            <p:cNvPr id="16" name="Vuokaaviosymboli: Viive 15">
              <a:extLst>
                <a:ext uri="{FF2B5EF4-FFF2-40B4-BE49-F238E27FC236}">
                  <a16:creationId xmlns:a16="http://schemas.microsoft.com/office/drawing/2014/main" id="{77AD4484-5DC3-437F-99E2-D96293A15B1D}"/>
                </a:ext>
              </a:extLst>
            </p:cNvPr>
            <p:cNvSpPr/>
            <p:nvPr userDrawn="1"/>
          </p:nvSpPr>
          <p:spPr>
            <a:xfrm rot="16200000">
              <a:off x="9280490" y="5478083"/>
              <a:ext cx="635265" cy="21464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16">
              <a:extLst>
                <a:ext uri="{FF2B5EF4-FFF2-40B4-BE49-F238E27FC236}">
                  <a16:creationId xmlns:a16="http://schemas.microsoft.com/office/drawing/2014/main" id="{E0A7B948-C8E4-46D7-81AC-58C23FCCF7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19907" y="6486431"/>
              <a:ext cx="1956429" cy="258647"/>
            </a:xfrm>
            <a:prstGeom prst="rect">
              <a:avLst/>
            </a:prstGeom>
          </p:spPr>
        </p:pic>
      </p:grpSp>
      <p:sp>
        <p:nvSpPr>
          <p:cNvPr id="18" name="Tekstiruutu 17">
            <a:extLst>
              <a:ext uri="{FF2B5EF4-FFF2-40B4-BE49-F238E27FC236}">
                <a16:creationId xmlns:a16="http://schemas.microsoft.com/office/drawing/2014/main" id="{32A73541-9BFE-4F17-A21B-4B60CBE252FD}"/>
              </a:ext>
            </a:extLst>
          </p:cNvPr>
          <p:cNvSpPr txBox="1"/>
          <p:nvPr userDrawn="1"/>
        </p:nvSpPr>
        <p:spPr>
          <a:xfrm>
            <a:off x="3196279" y="727805"/>
            <a:ext cx="5799438" cy="400110"/>
          </a:xfrm>
          <a:prstGeom prst="rect">
            <a:avLst/>
          </a:prstGeom>
          <a:noFill/>
        </p:spPr>
        <p:txBody>
          <a:bodyPr wrap="square" rtlCol="0">
            <a:spAutoFit/>
          </a:bodyPr>
          <a:lstStyle/>
          <a:p>
            <a:pPr algn="ctr"/>
            <a:r>
              <a:rPr lang="fi-FI" sz="2000" b="1" i="0" spc="300" dirty="0">
                <a:solidFill>
                  <a:schemeClr val="bg1"/>
                </a:solidFill>
                <a:latin typeface="Calibri" panose="020F0502020204030204" pitchFamily="34" charset="0"/>
                <a:cs typeface="Calibri" panose="020F0502020204030204" pitchFamily="34" charset="0"/>
              </a:rPr>
              <a:t>Tulevaisuuden sote-keskus -hanke</a:t>
            </a:r>
          </a:p>
        </p:txBody>
      </p:sp>
    </p:spTree>
    <p:extLst>
      <p:ext uri="{BB962C8B-B14F-4D97-AF65-F5344CB8AC3E}">
        <p14:creationId xmlns:p14="http://schemas.microsoft.com/office/powerpoint/2010/main" val="138224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174973" y="4917105"/>
            <a:ext cx="9510432" cy="1582024"/>
          </a:xfrm>
          <a:prstGeom prst="rect">
            <a:avLst/>
          </a:prstGeom>
        </p:spPr>
      </p:pic>
      <p:sp>
        <p:nvSpPr>
          <p:cNvPr id="2" name="Title 1"/>
          <p:cNvSpPr>
            <a:spLocks noGrp="1"/>
          </p:cNvSpPr>
          <p:nvPr>
            <p:ph type="title"/>
          </p:nvPr>
        </p:nvSpPr>
        <p:spPr>
          <a:xfrm>
            <a:off x="657606" y="210096"/>
            <a:ext cx="10772775" cy="908842"/>
          </a:xfrm>
          <a:prstGeom prst="rect">
            <a:avLst/>
          </a:prstGeom>
        </p:spPr>
        <p:txBody>
          <a:bodyPr/>
          <a:lstStyle>
            <a:lvl1pPr>
              <a:defRPr b="1"/>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685800" y="1187867"/>
            <a:ext cx="10753725" cy="3766185"/>
          </a:xfrm>
          <a:prstGeom prst="rect">
            <a:avLst/>
          </a:prstGeom>
        </p:spPr>
        <p:txBody>
          <a:bodyPr/>
          <a:lstStyle>
            <a:lvl1pPr marL="180975" indent="-180975">
              <a:buClr>
                <a:schemeClr val="accent1"/>
              </a:buClr>
              <a:buFont typeface="Arial" panose="020B0604020202020204" pitchFamily="34" charset="0"/>
              <a:buChar char="•"/>
              <a:defRPr/>
            </a:lvl1pPr>
            <a:lvl2pPr marL="346075" indent="-165100">
              <a:buClr>
                <a:schemeClr val="accent1"/>
              </a:buClr>
              <a:buFont typeface="Arial" panose="020B0604020202020204" pitchFamily="34" charset="0"/>
              <a:buChar char="•"/>
              <a:defRPr/>
            </a:lvl2pPr>
            <a:lvl3pPr marL="547688" indent="-185738">
              <a:buClr>
                <a:schemeClr val="accent1"/>
              </a:buClr>
              <a:buFont typeface="Arial" panose="020B0604020202020204" pitchFamily="34" charset="0"/>
              <a:buChar char="•"/>
              <a:defRPr/>
            </a:lvl3pPr>
            <a:lvl4pPr marL="822325" indent="-196850">
              <a:buClr>
                <a:schemeClr val="accent1"/>
              </a:buClr>
              <a:buFont typeface="Arial" panose="020B0604020202020204" pitchFamily="34" charset="0"/>
              <a:buChar char="•"/>
              <a:defRPr/>
            </a:lvl4pPr>
            <a:lvl5pPr marL="1096963" indent="-198438">
              <a:buClr>
                <a:schemeClr val="accent1"/>
              </a:buClr>
              <a:buFont typeface="Arial" panose="020B0604020202020204" pitchFamily="34" charset="0"/>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a:xfrm>
            <a:off x="2275703" y="6533969"/>
            <a:ext cx="1215189" cy="228235"/>
          </a:xfrm>
          <a:prstGeom prst="rect">
            <a:avLst/>
          </a:prstGeom>
        </p:spPr>
        <p:txBody>
          <a:bodyPr/>
          <a:lstStyle>
            <a:lvl1pPr>
              <a:defRPr sz="1400">
                <a:solidFill>
                  <a:schemeClr val="accent1"/>
                </a:solidFill>
              </a:defRPr>
            </a:lvl1pPr>
          </a:lstStyle>
          <a:p>
            <a:fld id="{BE363086-9BC5-4C4C-8FF7-3DCB32D8F34D}" type="datetime1">
              <a:rPr lang="fi-FI" smtClean="0"/>
              <a:t>07.04.2022</a:t>
            </a:fld>
            <a:endParaRPr lang="fi-FI" dirty="0"/>
          </a:p>
        </p:txBody>
      </p:sp>
      <p:sp>
        <p:nvSpPr>
          <p:cNvPr id="6"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accent1"/>
                </a:solidFill>
              </a:defRPr>
            </a:lvl1pPr>
          </a:lstStyle>
          <a:p>
            <a:fld id="{680D50AB-F83C-4E2B-B0AF-3CA1ED4EDFEC}" type="slidenum">
              <a:rPr lang="fi-FI" smtClean="0"/>
              <a:pPr/>
              <a:t>‹#›</a:t>
            </a:fld>
            <a:endParaRPr lang="fi-FI" dirty="0"/>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1218" y="158758"/>
            <a:ext cx="1565869" cy="230890"/>
          </a:xfrm>
          <a:prstGeom prst="rect">
            <a:avLst/>
          </a:prstGeom>
        </p:spPr>
      </p:pic>
      <p:pic>
        <p:nvPicPr>
          <p:cNvPr id="10" name="Kuva 9">
            <a:extLst>
              <a:ext uri="{FF2B5EF4-FFF2-40B4-BE49-F238E27FC236}">
                <a16:creationId xmlns:a16="http://schemas.microsoft.com/office/drawing/2014/main" id="{B08BFF69-0C4C-4AB7-AE30-977800C174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4382" y="6540722"/>
            <a:ext cx="1298024" cy="171603"/>
          </a:xfrm>
          <a:prstGeom prst="rect">
            <a:avLst/>
          </a:prstGeom>
        </p:spPr>
      </p:pic>
      <p:sp>
        <p:nvSpPr>
          <p:cNvPr id="5" name="Footer Placeholder 4"/>
          <p:cNvSpPr>
            <a:spLocks noGrp="1"/>
          </p:cNvSpPr>
          <p:nvPr>
            <p:ph type="ftr" sz="quarter" idx="11"/>
          </p:nvPr>
        </p:nvSpPr>
        <p:spPr>
          <a:xfrm>
            <a:off x="3490892" y="6533604"/>
            <a:ext cx="5029200" cy="228600"/>
          </a:xfrm>
          <a:prstGeom prst="rect">
            <a:avLst/>
          </a:prstGeom>
        </p:spPr>
        <p:txBody>
          <a:bodyPr/>
          <a:lstStyle>
            <a:lvl1pPr>
              <a:defRPr sz="1400">
                <a:solidFill>
                  <a:schemeClr val="accent1"/>
                </a:solidFill>
              </a:defRPr>
            </a:lvl1pPr>
          </a:lstStyle>
          <a:p>
            <a:r>
              <a:rPr lang="fi-FI" dirty="0"/>
              <a:t>Tulevaisuuden sote-keskus -hanke</a:t>
            </a:r>
          </a:p>
        </p:txBody>
      </p:sp>
      <p:pic>
        <p:nvPicPr>
          <p:cNvPr id="1026" name="Picture 2" descr="Soite 2_1_yhdellavedolla">
            <a:extLst>
              <a:ext uri="{FF2B5EF4-FFF2-40B4-BE49-F238E27FC236}">
                <a16:creationId xmlns:a16="http://schemas.microsoft.com/office/drawing/2014/main" id="{B553C553-08E3-435F-AE4F-B27BB02902EF}"/>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3319" t="32426" r="11205" b="34901"/>
          <a:stretch>
            <a:fillRect/>
          </a:stretch>
        </p:blipFill>
        <p:spPr bwMode="auto">
          <a:xfrm>
            <a:off x="556253" y="5918104"/>
            <a:ext cx="156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99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vallinen dia vasen">
    <p:spTree>
      <p:nvGrpSpPr>
        <p:cNvPr id="1" name=""/>
        <p:cNvGrpSpPr/>
        <p:nvPr/>
      </p:nvGrpSpPr>
      <p:grpSpPr>
        <a:xfrm>
          <a:off x="0" y="0"/>
          <a:ext cx="0" cy="0"/>
          <a:chOff x="0" y="0"/>
          <a:chExt cx="0" cy="0"/>
        </a:xfrm>
      </p:grpSpPr>
      <p:sp>
        <p:nvSpPr>
          <p:cNvPr id="10" name="Picture Placeholder 11"/>
          <p:cNvSpPr>
            <a:spLocks noGrp="1"/>
          </p:cNvSpPr>
          <p:nvPr>
            <p:ph type="pic" sz="quarter" idx="23"/>
          </p:nvPr>
        </p:nvSpPr>
        <p:spPr>
          <a:xfrm>
            <a:off x="-16476" y="0"/>
            <a:ext cx="586382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2800" b="0" i="0">
                <a:ln>
                  <a:noFill/>
                </a:ln>
                <a:solidFill>
                  <a:schemeClr val="tx1"/>
                </a:solidFill>
                <a:latin typeface="Montserrat Light" charset="0"/>
                <a:ea typeface="Montserrat Light" charset="0"/>
                <a:cs typeface="Montserrat Light" charset="0"/>
              </a:defRPr>
            </a:lvl1pPr>
          </a:lstStyle>
          <a:p>
            <a:endParaRPr lang="en-US" dirty="0"/>
          </a:p>
        </p:txBody>
      </p:sp>
      <p:sp>
        <p:nvSpPr>
          <p:cNvPr id="2" name="Title 1"/>
          <p:cNvSpPr>
            <a:spLocks noGrp="1"/>
          </p:cNvSpPr>
          <p:nvPr>
            <p:ph type="title"/>
          </p:nvPr>
        </p:nvSpPr>
        <p:spPr>
          <a:xfrm>
            <a:off x="5847347" y="210095"/>
            <a:ext cx="5928084" cy="1226855"/>
          </a:xfrm>
          <a:prstGeom prst="rect">
            <a:avLst/>
          </a:prstGeom>
        </p:spPr>
        <p:txBody>
          <a:bodyPr/>
          <a:lstStyle>
            <a:lvl1pPr>
              <a:defRPr b="1"/>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5717222" y="1579200"/>
            <a:ext cx="6188334" cy="3766185"/>
          </a:xfrm>
          <a:prstGeom prst="rect">
            <a:avLst/>
          </a:prstGeom>
        </p:spPr>
        <p:txBody>
          <a:bodyPr/>
          <a:lstStyle>
            <a:lvl1pPr marL="265113" indent="-265113">
              <a:buClr>
                <a:schemeClr val="accent1"/>
              </a:buClr>
              <a:buFont typeface="Arial" panose="020B0604020202020204" pitchFamily="34" charset="0"/>
              <a:buChar char="•"/>
              <a:defRPr/>
            </a:lvl1pPr>
            <a:lvl2pPr marL="346075" indent="-165100">
              <a:buClr>
                <a:schemeClr val="accent1"/>
              </a:buClr>
              <a:buFont typeface="Arial" panose="020B0604020202020204" pitchFamily="34" charset="0"/>
              <a:buChar char="•"/>
              <a:defRPr/>
            </a:lvl2pPr>
            <a:lvl3pPr marL="547688" indent="-185738">
              <a:buClr>
                <a:schemeClr val="accent1"/>
              </a:buClr>
              <a:buFont typeface="Arial" panose="020B0604020202020204" pitchFamily="34" charset="0"/>
              <a:buChar char="•"/>
              <a:defRPr/>
            </a:lvl3pPr>
            <a:lvl4pPr marL="822325" indent="-196850">
              <a:buClr>
                <a:schemeClr val="accent1"/>
              </a:buClr>
              <a:buFont typeface="Arial" panose="020B0604020202020204" pitchFamily="34" charset="0"/>
              <a:buChar char="•"/>
              <a:defRPr/>
            </a:lvl4pPr>
            <a:lvl5pPr marL="1096963" indent="-198438">
              <a:buClr>
                <a:schemeClr val="accent1"/>
              </a:buClr>
              <a:buFont typeface="Arial" panose="020B0604020202020204" pitchFamily="34" charset="0"/>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11"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accent1"/>
                </a:solidFill>
              </a:defRPr>
            </a:lvl1pPr>
          </a:lstStyle>
          <a:p>
            <a:fld id="{A78B374C-8F0A-4EAD-98A4-0E42A98C13A2}" type="datetime1">
              <a:rPr lang="fi-FI" smtClean="0"/>
              <a:t>07.04.2022</a:t>
            </a:fld>
            <a:endParaRPr lang="fi-FI" dirty="0"/>
          </a:p>
        </p:txBody>
      </p:sp>
      <p:sp>
        <p:nvSpPr>
          <p:cNvPr id="12" name="Footer Placeholder 4"/>
          <p:cNvSpPr>
            <a:spLocks noGrp="1"/>
          </p:cNvSpPr>
          <p:nvPr>
            <p:ph type="ftr" sz="quarter" idx="11"/>
          </p:nvPr>
        </p:nvSpPr>
        <p:spPr>
          <a:xfrm>
            <a:off x="1900989" y="6412082"/>
            <a:ext cx="5029200" cy="228600"/>
          </a:xfrm>
          <a:prstGeom prst="rect">
            <a:avLst/>
          </a:prstGeom>
        </p:spPr>
        <p:txBody>
          <a:bodyPr/>
          <a:lstStyle>
            <a:lvl1pPr>
              <a:defRPr sz="1400">
                <a:solidFill>
                  <a:schemeClr val="accent1"/>
                </a:solidFill>
              </a:defRPr>
            </a:lvl1pPr>
          </a:lstStyle>
          <a:p>
            <a:r>
              <a:rPr lang="fi-FI" dirty="0"/>
              <a:t>Tulevaisuuden sote-keskus -hanke</a:t>
            </a:r>
          </a:p>
        </p:txBody>
      </p:sp>
      <p:sp>
        <p:nvSpPr>
          <p:cNvPr id="13"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accent1"/>
                </a:solidFill>
              </a:defRPr>
            </a:lvl1pPr>
          </a:lstStyle>
          <a:p>
            <a:fld id="{680D50AB-F83C-4E2B-B0AF-3CA1ED4EDFEC}" type="slidenum">
              <a:rPr lang="fi-FI" smtClean="0"/>
              <a:pPr/>
              <a:t>‹#›</a:t>
            </a:fld>
            <a:endParaRPr lang="fi-FI" dirty="0"/>
          </a:p>
        </p:txBody>
      </p:sp>
      <p:pic>
        <p:nvPicPr>
          <p:cNvPr id="14" name="Kuva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0846" y="132416"/>
            <a:ext cx="1565869" cy="230890"/>
          </a:xfrm>
          <a:prstGeom prst="rect">
            <a:avLst/>
          </a:prstGeom>
        </p:spPr>
      </p:pic>
      <p:pic>
        <p:nvPicPr>
          <p:cNvPr id="16" name="Kuva 15">
            <a:extLst>
              <a:ext uri="{FF2B5EF4-FFF2-40B4-BE49-F238E27FC236}">
                <a16:creationId xmlns:a16="http://schemas.microsoft.com/office/drawing/2014/main" id="{A25C6D1A-82A1-4CEC-84C6-1DE76B964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50447" y="6559826"/>
            <a:ext cx="1298024" cy="171603"/>
          </a:xfrm>
          <a:prstGeom prst="rect">
            <a:avLst/>
          </a:prstGeom>
        </p:spPr>
      </p:pic>
      <p:pic>
        <p:nvPicPr>
          <p:cNvPr id="8194" name="Picture 2" descr="Soite 2_1_yhdellavedolla">
            <a:extLst>
              <a:ext uri="{FF2B5EF4-FFF2-40B4-BE49-F238E27FC236}">
                <a16:creationId xmlns:a16="http://schemas.microsoft.com/office/drawing/2014/main" id="{3BBE2355-DA76-45A1-8663-BC457D63B4A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3319" t="32426" r="11205" b="34901"/>
          <a:stretch>
            <a:fillRect/>
          </a:stretch>
        </p:blipFill>
        <p:spPr bwMode="auto">
          <a:xfrm>
            <a:off x="10043501" y="5978801"/>
            <a:ext cx="156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81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llinen dia oikea">
    <p:spTree>
      <p:nvGrpSpPr>
        <p:cNvPr id="1" name=""/>
        <p:cNvGrpSpPr/>
        <p:nvPr/>
      </p:nvGrpSpPr>
      <p:grpSpPr>
        <a:xfrm>
          <a:off x="0" y="0"/>
          <a:ext cx="0" cy="0"/>
          <a:chOff x="0" y="0"/>
          <a:chExt cx="0" cy="0"/>
        </a:xfrm>
      </p:grpSpPr>
      <p:sp>
        <p:nvSpPr>
          <p:cNvPr id="10" name="Picture Placeholder 11"/>
          <p:cNvSpPr>
            <a:spLocks noGrp="1"/>
          </p:cNvSpPr>
          <p:nvPr>
            <p:ph type="pic" sz="quarter" idx="23"/>
          </p:nvPr>
        </p:nvSpPr>
        <p:spPr>
          <a:xfrm flipH="1">
            <a:off x="6433410" y="0"/>
            <a:ext cx="581125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2800" b="0" i="0">
                <a:ln>
                  <a:noFill/>
                </a:ln>
                <a:solidFill>
                  <a:schemeClr val="tx1"/>
                </a:solidFill>
                <a:latin typeface="Montserrat Light" charset="0"/>
                <a:ea typeface="Montserrat Light" charset="0"/>
                <a:cs typeface="Montserrat Light" charset="0"/>
              </a:defRPr>
            </a:lvl1pPr>
          </a:lstStyle>
          <a:p>
            <a:endParaRPr lang="en-US" dirty="0"/>
          </a:p>
        </p:txBody>
      </p:sp>
      <p:sp>
        <p:nvSpPr>
          <p:cNvPr id="2" name="Title 1"/>
          <p:cNvSpPr>
            <a:spLocks noGrp="1"/>
          </p:cNvSpPr>
          <p:nvPr>
            <p:ph type="title"/>
          </p:nvPr>
        </p:nvSpPr>
        <p:spPr>
          <a:xfrm>
            <a:off x="505326" y="235225"/>
            <a:ext cx="5928084" cy="1226855"/>
          </a:xfrm>
          <a:prstGeom prst="rect">
            <a:avLst/>
          </a:prstGeom>
        </p:spPr>
        <p:txBody>
          <a:bodyPr/>
          <a:lstStyle>
            <a:lvl1pPr>
              <a:defRPr b="1"/>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505326" y="1783737"/>
            <a:ext cx="6188334" cy="3766185"/>
          </a:xfrm>
          <a:prstGeom prst="rect">
            <a:avLst/>
          </a:prstGeom>
        </p:spPr>
        <p:txBody>
          <a:bodyPr/>
          <a:lstStyle>
            <a:lvl1pPr marL="265113" indent="-265113">
              <a:buClr>
                <a:schemeClr val="accent1"/>
              </a:buClr>
              <a:buFont typeface="Arial" panose="020B0604020202020204" pitchFamily="34" charset="0"/>
              <a:buChar char="•"/>
              <a:defRPr/>
            </a:lvl1pPr>
            <a:lvl2pPr marL="346075" indent="-165100">
              <a:buClr>
                <a:schemeClr val="accent1"/>
              </a:buClr>
              <a:buFont typeface="Arial" panose="020B0604020202020204" pitchFamily="34" charset="0"/>
              <a:buChar char="•"/>
              <a:defRPr/>
            </a:lvl2pPr>
            <a:lvl3pPr marL="547688" indent="-185738">
              <a:buClr>
                <a:schemeClr val="accent1"/>
              </a:buClr>
              <a:buFont typeface="Arial" panose="020B0604020202020204" pitchFamily="34" charset="0"/>
              <a:buChar char="•"/>
              <a:defRPr/>
            </a:lvl3pPr>
            <a:lvl4pPr marL="822325" indent="-196850">
              <a:buClr>
                <a:schemeClr val="accent1"/>
              </a:buClr>
              <a:buFont typeface="Arial" panose="020B0604020202020204" pitchFamily="34" charset="0"/>
              <a:buChar char="•"/>
              <a:defRPr/>
            </a:lvl4pPr>
            <a:lvl5pPr marL="1096963" indent="-198438">
              <a:buClr>
                <a:schemeClr val="accent1"/>
              </a:buClr>
              <a:buFont typeface="Arial" panose="020B0604020202020204" pitchFamily="34" charset="0"/>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11" name="Date Placeholder 3"/>
          <p:cNvSpPr>
            <a:spLocks noGrp="1"/>
          </p:cNvSpPr>
          <p:nvPr>
            <p:ph type="dt" sz="half" idx="10"/>
          </p:nvPr>
        </p:nvSpPr>
        <p:spPr>
          <a:xfrm>
            <a:off x="1954430" y="6412447"/>
            <a:ext cx="1215189" cy="228235"/>
          </a:xfrm>
          <a:prstGeom prst="rect">
            <a:avLst/>
          </a:prstGeom>
        </p:spPr>
        <p:txBody>
          <a:bodyPr/>
          <a:lstStyle>
            <a:lvl1pPr>
              <a:defRPr sz="1400">
                <a:solidFill>
                  <a:schemeClr val="accent1"/>
                </a:solidFill>
              </a:defRPr>
            </a:lvl1pPr>
          </a:lstStyle>
          <a:p>
            <a:fld id="{4989B704-7E15-4B87-967A-74CC90105887}" type="datetime1">
              <a:rPr lang="fi-FI" smtClean="0"/>
              <a:t>07.04.2022</a:t>
            </a:fld>
            <a:endParaRPr lang="fi-FI" dirty="0"/>
          </a:p>
        </p:txBody>
      </p:sp>
      <p:sp>
        <p:nvSpPr>
          <p:cNvPr id="12" name="Footer Placeholder 4"/>
          <p:cNvSpPr>
            <a:spLocks noGrp="1"/>
          </p:cNvSpPr>
          <p:nvPr>
            <p:ph type="ftr" sz="quarter" idx="11"/>
          </p:nvPr>
        </p:nvSpPr>
        <p:spPr>
          <a:xfrm>
            <a:off x="3169619" y="6412082"/>
            <a:ext cx="5029200" cy="228600"/>
          </a:xfrm>
          <a:prstGeom prst="rect">
            <a:avLst/>
          </a:prstGeom>
        </p:spPr>
        <p:txBody>
          <a:bodyPr/>
          <a:lstStyle>
            <a:lvl1pPr>
              <a:defRPr sz="1400">
                <a:solidFill>
                  <a:schemeClr val="accent1"/>
                </a:solidFill>
              </a:defRPr>
            </a:lvl1pPr>
          </a:lstStyle>
          <a:p>
            <a:r>
              <a:rPr lang="fi-FI" dirty="0"/>
              <a:t>Tulevaisuuden sote-keskus -hanke</a:t>
            </a:r>
          </a:p>
        </p:txBody>
      </p:sp>
      <p:sp>
        <p:nvSpPr>
          <p:cNvPr id="13"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accent1"/>
                </a:solidFill>
              </a:defRPr>
            </a:lvl1pPr>
          </a:lstStyle>
          <a:p>
            <a:fld id="{680D50AB-F83C-4E2B-B0AF-3CA1ED4EDFEC}" type="slidenum">
              <a:rPr lang="fi-FI" smtClean="0"/>
              <a:pPr/>
              <a:t>‹#›</a:t>
            </a:fld>
            <a:endParaRPr lang="fi-FI" dirty="0"/>
          </a:p>
        </p:txBody>
      </p:sp>
      <p:pic>
        <p:nvPicPr>
          <p:cNvPr id="14" name="Kuva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317" y="119598"/>
            <a:ext cx="1565869" cy="230890"/>
          </a:xfrm>
          <a:prstGeom prst="rect">
            <a:avLst/>
          </a:prstGeom>
        </p:spPr>
      </p:pic>
      <p:pic>
        <p:nvPicPr>
          <p:cNvPr id="16" name="Kuva 15">
            <a:extLst>
              <a:ext uri="{FF2B5EF4-FFF2-40B4-BE49-F238E27FC236}">
                <a16:creationId xmlns:a16="http://schemas.microsoft.com/office/drawing/2014/main" id="{A662D9EB-5BE0-42EC-A624-C4886180D7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726" y="6540722"/>
            <a:ext cx="1298024" cy="171603"/>
          </a:xfrm>
          <a:prstGeom prst="rect">
            <a:avLst/>
          </a:prstGeom>
        </p:spPr>
      </p:pic>
      <p:pic>
        <p:nvPicPr>
          <p:cNvPr id="2050" name="Picture 2" descr="Soite 2_1_yhdellavedolla">
            <a:extLst>
              <a:ext uri="{FF2B5EF4-FFF2-40B4-BE49-F238E27FC236}">
                <a16:creationId xmlns:a16="http://schemas.microsoft.com/office/drawing/2014/main" id="{2C79E0ED-822D-4121-96F9-327D411A30B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3319" t="32426" r="11205" b="34901"/>
          <a:stretch>
            <a:fillRect/>
          </a:stretch>
        </p:blipFill>
        <p:spPr bwMode="auto">
          <a:xfrm>
            <a:off x="373073" y="5931213"/>
            <a:ext cx="156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79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ulu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86853"/>
            <a:ext cx="10058400" cy="1582024"/>
          </a:xfrm>
          <a:prstGeom prst="rect">
            <a:avLst/>
          </a:prstGeom>
        </p:spPr>
      </p:pic>
      <p:sp>
        <p:nvSpPr>
          <p:cNvPr id="2" name="Title 1"/>
          <p:cNvSpPr>
            <a:spLocks noGrp="1"/>
          </p:cNvSpPr>
          <p:nvPr>
            <p:ph type="title"/>
          </p:nvPr>
        </p:nvSpPr>
        <p:spPr>
          <a:xfrm>
            <a:off x="657606" y="210095"/>
            <a:ext cx="10772775" cy="1226855"/>
          </a:xfrm>
          <a:prstGeom prst="rect">
            <a:avLst/>
          </a:prstGeom>
        </p:spPr>
        <p:txBody>
          <a:bodyPr/>
          <a:lstStyle>
            <a:lvl1pPr>
              <a:defRPr b="1"/>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10" name="Taulukon paikkamerkki 9"/>
          <p:cNvSpPr>
            <a:spLocks noGrp="1"/>
          </p:cNvSpPr>
          <p:nvPr>
            <p:ph type="tbl" sz="quarter" idx="13"/>
          </p:nvPr>
        </p:nvSpPr>
        <p:spPr>
          <a:xfrm>
            <a:off x="657606" y="1550190"/>
            <a:ext cx="10744200" cy="4252912"/>
          </a:xfrm>
          <a:prstGeom prst="rect">
            <a:avLst/>
          </a:prstGeom>
        </p:spPr>
        <p:txBody>
          <a:bodyPr/>
          <a:lstStyle/>
          <a:p>
            <a:endParaRPr lang="fi-FI"/>
          </a:p>
        </p:txBody>
      </p:sp>
      <p:sp>
        <p:nvSpPr>
          <p:cNvPr id="11"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accent1"/>
                </a:solidFill>
              </a:defRPr>
            </a:lvl1pPr>
          </a:lstStyle>
          <a:p>
            <a:fld id="{84296AC9-C437-46D3-BC9A-27CE16E6765E}" type="datetime1">
              <a:rPr lang="fi-FI" smtClean="0"/>
              <a:t>07.04.2022</a:t>
            </a:fld>
            <a:endParaRPr lang="fi-FI" dirty="0"/>
          </a:p>
        </p:txBody>
      </p:sp>
      <p:sp>
        <p:nvSpPr>
          <p:cNvPr id="12" name="Footer Placeholder 4"/>
          <p:cNvSpPr>
            <a:spLocks noGrp="1"/>
          </p:cNvSpPr>
          <p:nvPr>
            <p:ph type="ftr" sz="quarter" idx="11"/>
          </p:nvPr>
        </p:nvSpPr>
        <p:spPr>
          <a:xfrm>
            <a:off x="1900989" y="6412082"/>
            <a:ext cx="5029200" cy="228600"/>
          </a:xfrm>
          <a:prstGeom prst="rect">
            <a:avLst/>
          </a:prstGeom>
        </p:spPr>
        <p:txBody>
          <a:bodyPr/>
          <a:lstStyle>
            <a:lvl1pPr>
              <a:defRPr sz="1400">
                <a:solidFill>
                  <a:schemeClr val="accent1"/>
                </a:solidFill>
              </a:defRPr>
            </a:lvl1pPr>
          </a:lstStyle>
          <a:p>
            <a:r>
              <a:rPr lang="fi-FI" dirty="0"/>
              <a:t>Tulevaisuuden sote-keskus -hanke</a:t>
            </a:r>
          </a:p>
        </p:txBody>
      </p:sp>
      <p:sp>
        <p:nvSpPr>
          <p:cNvPr id="13"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accent1"/>
                </a:solidFill>
              </a:defRPr>
            </a:lvl1pPr>
          </a:lstStyle>
          <a:p>
            <a:fld id="{680D50AB-F83C-4E2B-B0AF-3CA1ED4EDFEC}" type="slidenum">
              <a:rPr lang="fi-FI" smtClean="0"/>
              <a:pPr/>
              <a:t>‹#›</a:t>
            </a:fld>
            <a:endParaRPr lang="fi-FI" dirty="0"/>
          </a:p>
        </p:txBody>
      </p:sp>
      <p:pic>
        <p:nvPicPr>
          <p:cNvPr id="15" name="Kuva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846" y="132416"/>
            <a:ext cx="1565869" cy="230890"/>
          </a:xfrm>
          <a:prstGeom prst="rect">
            <a:avLst/>
          </a:prstGeom>
        </p:spPr>
      </p:pic>
      <p:pic>
        <p:nvPicPr>
          <p:cNvPr id="16" name="Kuva 15">
            <a:extLst>
              <a:ext uri="{FF2B5EF4-FFF2-40B4-BE49-F238E27FC236}">
                <a16:creationId xmlns:a16="http://schemas.microsoft.com/office/drawing/2014/main" id="{BEBE3FA1-AF05-40ED-B8AC-5FE9B74639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5523" y="6568107"/>
            <a:ext cx="1298024" cy="157477"/>
          </a:xfrm>
          <a:prstGeom prst="rect">
            <a:avLst/>
          </a:prstGeom>
        </p:spPr>
      </p:pic>
      <p:pic>
        <p:nvPicPr>
          <p:cNvPr id="3074" name="Picture 2" descr="Soite 2_1_yhdellavedolla">
            <a:extLst>
              <a:ext uri="{FF2B5EF4-FFF2-40B4-BE49-F238E27FC236}">
                <a16:creationId xmlns:a16="http://schemas.microsoft.com/office/drawing/2014/main" id="{1095E2B0-6E5D-47D8-9C3F-9473E362200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3319" t="32426" r="11205" b="34901"/>
          <a:stretch>
            <a:fillRect/>
          </a:stretch>
        </p:blipFill>
        <p:spPr bwMode="auto">
          <a:xfrm>
            <a:off x="10100795" y="5950646"/>
            <a:ext cx="156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0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ulukkodia-matala-alaos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02304"/>
            <a:ext cx="6602181" cy="1038417"/>
          </a:xfrm>
          <a:prstGeom prst="rect">
            <a:avLst/>
          </a:prstGeom>
        </p:spPr>
      </p:pic>
      <p:sp>
        <p:nvSpPr>
          <p:cNvPr id="2" name="Title 1"/>
          <p:cNvSpPr>
            <a:spLocks noGrp="1"/>
          </p:cNvSpPr>
          <p:nvPr>
            <p:ph type="title"/>
          </p:nvPr>
        </p:nvSpPr>
        <p:spPr>
          <a:xfrm>
            <a:off x="657606" y="210095"/>
            <a:ext cx="10772775" cy="1226855"/>
          </a:xfrm>
          <a:prstGeom prst="rect">
            <a:avLst/>
          </a:prstGeom>
        </p:spPr>
        <p:txBody>
          <a:bodyPr/>
          <a:lstStyle>
            <a:lvl1pPr>
              <a:defRPr b="1"/>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10" name="Taulukon paikkamerkki 9"/>
          <p:cNvSpPr>
            <a:spLocks noGrp="1"/>
          </p:cNvSpPr>
          <p:nvPr>
            <p:ph type="tbl" sz="quarter" idx="13"/>
          </p:nvPr>
        </p:nvSpPr>
        <p:spPr>
          <a:xfrm>
            <a:off x="657606" y="1560977"/>
            <a:ext cx="10744200" cy="4252912"/>
          </a:xfrm>
          <a:prstGeom prst="rect">
            <a:avLst/>
          </a:prstGeom>
        </p:spPr>
        <p:txBody>
          <a:bodyPr/>
          <a:lstStyle/>
          <a:p>
            <a:endParaRPr lang="fi-FI"/>
          </a:p>
        </p:txBody>
      </p:sp>
      <p:sp>
        <p:nvSpPr>
          <p:cNvPr id="11"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accent1"/>
                </a:solidFill>
              </a:defRPr>
            </a:lvl1pPr>
          </a:lstStyle>
          <a:p>
            <a:fld id="{497379D1-901B-4F8F-8269-C53E8004CFB0}" type="datetime1">
              <a:rPr lang="fi-FI" smtClean="0"/>
              <a:t>07.04.2022</a:t>
            </a:fld>
            <a:endParaRPr lang="fi-FI" dirty="0"/>
          </a:p>
        </p:txBody>
      </p:sp>
      <p:sp>
        <p:nvSpPr>
          <p:cNvPr id="12" name="Footer Placeholder 4"/>
          <p:cNvSpPr>
            <a:spLocks noGrp="1"/>
          </p:cNvSpPr>
          <p:nvPr>
            <p:ph type="ftr" sz="quarter" idx="11"/>
          </p:nvPr>
        </p:nvSpPr>
        <p:spPr>
          <a:xfrm>
            <a:off x="1900989" y="6412082"/>
            <a:ext cx="5029200" cy="228600"/>
          </a:xfrm>
          <a:prstGeom prst="rect">
            <a:avLst/>
          </a:prstGeom>
        </p:spPr>
        <p:txBody>
          <a:bodyPr/>
          <a:lstStyle>
            <a:lvl1pPr>
              <a:defRPr sz="1400">
                <a:solidFill>
                  <a:schemeClr val="accent1"/>
                </a:solidFill>
              </a:defRPr>
            </a:lvl1pPr>
          </a:lstStyle>
          <a:p>
            <a:r>
              <a:rPr lang="fi-FI" dirty="0"/>
              <a:t>Tulevaisuuden sote-keskus -hanke</a:t>
            </a:r>
          </a:p>
        </p:txBody>
      </p:sp>
      <p:sp>
        <p:nvSpPr>
          <p:cNvPr id="13"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accent1"/>
                </a:solidFill>
              </a:defRPr>
            </a:lvl1pPr>
          </a:lstStyle>
          <a:p>
            <a:fld id="{680D50AB-F83C-4E2B-B0AF-3CA1ED4EDFEC}" type="slidenum">
              <a:rPr lang="fi-FI" smtClean="0"/>
              <a:pPr/>
              <a:t>‹#›</a:t>
            </a:fld>
            <a:endParaRPr lang="fi-FI" dirty="0"/>
          </a:p>
        </p:txBody>
      </p:sp>
      <p:pic>
        <p:nvPicPr>
          <p:cNvPr id="14" name="Kuva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50390"/>
          <a:stretch/>
        </p:blipFill>
        <p:spPr>
          <a:xfrm flipH="1">
            <a:off x="6597418" y="5504061"/>
            <a:ext cx="3275351" cy="1038417"/>
          </a:xfrm>
          <a:prstGeom prst="rect">
            <a:avLst/>
          </a:prstGeom>
        </p:spPr>
      </p:pic>
      <p:pic>
        <p:nvPicPr>
          <p:cNvPr id="16" name="Kuva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846" y="132416"/>
            <a:ext cx="1565869" cy="230890"/>
          </a:xfrm>
          <a:prstGeom prst="rect">
            <a:avLst/>
          </a:prstGeom>
        </p:spPr>
      </p:pic>
      <p:pic>
        <p:nvPicPr>
          <p:cNvPr id="18" name="Kuva 17">
            <a:extLst>
              <a:ext uri="{FF2B5EF4-FFF2-40B4-BE49-F238E27FC236}">
                <a16:creationId xmlns:a16="http://schemas.microsoft.com/office/drawing/2014/main" id="{490FD432-3CE9-4B7C-9763-4E2E24A641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4287" y="6568107"/>
            <a:ext cx="1298024" cy="157477"/>
          </a:xfrm>
          <a:prstGeom prst="rect">
            <a:avLst/>
          </a:prstGeom>
        </p:spPr>
      </p:pic>
      <p:pic>
        <p:nvPicPr>
          <p:cNvPr id="4098" name="Picture 2" descr="Soite 2_1_yhdellavedolla">
            <a:extLst>
              <a:ext uri="{FF2B5EF4-FFF2-40B4-BE49-F238E27FC236}">
                <a16:creationId xmlns:a16="http://schemas.microsoft.com/office/drawing/2014/main" id="{1AF727FD-E204-44E7-99CB-6B161B9E376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3319" t="32426" r="11205" b="34901"/>
          <a:stretch>
            <a:fillRect/>
          </a:stretch>
        </p:blipFill>
        <p:spPr bwMode="auto">
          <a:xfrm>
            <a:off x="9878973" y="5987082"/>
            <a:ext cx="156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23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kajana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86853"/>
            <a:ext cx="10058400" cy="1582024"/>
          </a:xfrm>
          <a:prstGeom prst="rect">
            <a:avLst/>
          </a:prstGeom>
        </p:spPr>
      </p:pic>
      <p:sp>
        <p:nvSpPr>
          <p:cNvPr id="2" name="Title 1"/>
          <p:cNvSpPr>
            <a:spLocks noGrp="1"/>
          </p:cNvSpPr>
          <p:nvPr>
            <p:ph type="title"/>
          </p:nvPr>
        </p:nvSpPr>
        <p:spPr>
          <a:xfrm>
            <a:off x="657606" y="210095"/>
            <a:ext cx="10772775" cy="1226855"/>
          </a:xfrm>
          <a:prstGeom prst="rect">
            <a:avLst/>
          </a:prstGeom>
        </p:spPr>
        <p:txBody>
          <a:bodyPr/>
          <a:lstStyle>
            <a:lvl1pPr>
              <a:defRPr b="1"/>
            </a:lvl1pPr>
          </a:lstStyle>
          <a:p>
            <a:r>
              <a:rPr lang="fi-FI" dirty="0"/>
              <a:t>Muokkaa </a:t>
            </a:r>
            <a:r>
              <a:rPr lang="fi-FI" dirty="0" err="1"/>
              <a:t>perustyyl</a:t>
            </a:r>
            <a:r>
              <a:rPr lang="fi-FI" dirty="0"/>
              <a:t>. </a:t>
            </a:r>
            <a:r>
              <a:rPr lang="fi-FI" dirty="0" err="1"/>
              <a:t>napsautt</a:t>
            </a:r>
            <a:r>
              <a:rPr lang="fi-FI" dirty="0"/>
              <a:t>.</a:t>
            </a:r>
            <a:endParaRPr lang="en-US" dirty="0"/>
          </a:p>
        </p:txBody>
      </p:sp>
      <p:cxnSp>
        <p:nvCxnSpPr>
          <p:cNvPr id="88" name="Straight Connector 11"/>
          <p:cNvCxnSpPr>
            <a:cxnSpLocks noChangeAspect="1"/>
          </p:cNvCxnSpPr>
          <p:nvPr userDrawn="1"/>
        </p:nvCxnSpPr>
        <p:spPr>
          <a:xfrm flipV="1">
            <a:off x="6079473" y="2265528"/>
            <a:ext cx="0" cy="1000277"/>
          </a:xfrm>
          <a:prstGeom prst="line">
            <a:avLst/>
          </a:prstGeom>
          <a:ln w="28575">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94" name="Straight Connector 20"/>
          <p:cNvCxnSpPr>
            <a:cxnSpLocks noChangeAspect="1"/>
          </p:cNvCxnSpPr>
          <p:nvPr userDrawn="1"/>
        </p:nvCxnSpPr>
        <p:spPr>
          <a:xfrm flipH="1">
            <a:off x="8340830" y="3841887"/>
            <a:ext cx="1" cy="930546"/>
          </a:xfrm>
          <a:prstGeom prst="line">
            <a:avLst/>
          </a:prstGeom>
          <a:ln w="28575">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cxnSp>
        <p:nvCxnSpPr>
          <p:cNvPr id="95" name="Straight Connector 24"/>
          <p:cNvCxnSpPr>
            <a:cxnSpLocks noChangeAspect="1"/>
          </p:cNvCxnSpPr>
          <p:nvPr userDrawn="1"/>
        </p:nvCxnSpPr>
        <p:spPr>
          <a:xfrm flipV="1">
            <a:off x="10559026" y="2265528"/>
            <a:ext cx="0" cy="1000277"/>
          </a:xfrm>
          <a:prstGeom prst="line">
            <a:avLst/>
          </a:prstGeom>
          <a:ln w="28575">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cxnSp>
        <p:nvCxnSpPr>
          <p:cNvPr id="96" name="Straight Connector 27"/>
          <p:cNvCxnSpPr>
            <a:cxnSpLocks noChangeAspect="1"/>
          </p:cNvCxnSpPr>
          <p:nvPr userDrawn="1"/>
        </p:nvCxnSpPr>
        <p:spPr>
          <a:xfrm flipV="1">
            <a:off x="1619698" y="2265528"/>
            <a:ext cx="0" cy="1000277"/>
          </a:xfrm>
          <a:prstGeom prst="line">
            <a:avLst/>
          </a:prstGeom>
          <a:ln w="28575">
            <a:tailEnd type="oval" w="lg" len="lg"/>
          </a:ln>
        </p:spPr>
        <p:style>
          <a:lnRef idx="1">
            <a:schemeClr val="accent1"/>
          </a:lnRef>
          <a:fillRef idx="0">
            <a:schemeClr val="accent1"/>
          </a:fillRef>
          <a:effectRef idx="0">
            <a:schemeClr val="accent1"/>
          </a:effectRef>
          <a:fontRef idx="minor">
            <a:schemeClr val="tx1"/>
          </a:fontRef>
        </p:style>
      </p:cxnSp>
      <p:cxnSp>
        <p:nvCxnSpPr>
          <p:cNvPr id="97" name="Straight Connector 30"/>
          <p:cNvCxnSpPr>
            <a:cxnSpLocks noChangeAspect="1"/>
          </p:cNvCxnSpPr>
          <p:nvPr userDrawn="1"/>
        </p:nvCxnSpPr>
        <p:spPr>
          <a:xfrm flipH="1">
            <a:off x="3876496" y="3894511"/>
            <a:ext cx="1" cy="919580"/>
          </a:xfrm>
          <a:prstGeom prst="line">
            <a:avLst/>
          </a:prstGeom>
          <a:ln w="28575">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Diagonal Stripe 5"/>
          <p:cNvSpPr>
            <a:spLocks noChangeAspect="1"/>
          </p:cNvSpPr>
          <p:nvPr userDrawn="1"/>
        </p:nvSpPr>
        <p:spPr>
          <a:xfrm rot="2699999">
            <a:off x="717245" y="2899211"/>
            <a:ext cx="1804906" cy="1818327"/>
          </a:xfrm>
          <a:prstGeom prst="diagStripe">
            <a:avLst>
              <a:gd name="adj" fmla="val 634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tx1"/>
              </a:solidFill>
              <a:latin typeface="Open Sans Regular" charset="0"/>
            </a:endParaRPr>
          </a:p>
        </p:txBody>
      </p:sp>
      <p:sp>
        <p:nvSpPr>
          <p:cNvPr id="120" name="Diagonal Stripe 5"/>
          <p:cNvSpPr>
            <a:spLocks noChangeAspect="1"/>
          </p:cNvSpPr>
          <p:nvPr userDrawn="1"/>
        </p:nvSpPr>
        <p:spPr>
          <a:xfrm rot="13491721">
            <a:off x="2950556" y="2409493"/>
            <a:ext cx="1804906" cy="1818327"/>
          </a:xfrm>
          <a:prstGeom prst="diagStripe">
            <a:avLst>
              <a:gd name="adj" fmla="val 63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tx1"/>
              </a:solidFill>
              <a:latin typeface="Open Sans Regular" charset="0"/>
            </a:endParaRPr>
          </a:p>
        </p:txBody>
      </p:sp>
      <p:sp>
        <p:nvSpPr>
          <p:cNvPr id="121" name="Diagonal Stripe 5"/>
          <p:cNvSpPr>
            <a:spLocks noChangeAspect="1"/>
          </p:cNvSpPr>
          <p:nvPr userDrawn="1"/>
        </p:nvSpPr>
        <p:spPr>
          <a:xfrm rot="2699999">
            <a:off x="5171659" y="2872385"/>
            <a:ext cx="1804906" cy="1818327"/>
          </a:xfrm>
          <a:prstGeom prst="diagStripe">
            <a:avLst>
              <a:gd name="adj" fmla="val 634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tx1"/>
              </a:solidFill>
              <a:latin typeface="Open Sans Regular" charset="0"/>
            </a:endParaRPr>
          </a:p>
        </p:txBody>
      </p:sp>
      <p:sp>
        <p:nvSpPr>
          <p:cNvPr id="122" name="Diagonal Stripe 5"/>
          <p:cNvSpPr>
            <a:spLocks noChangeAspect="1"/>
          </p:cNvSpPr>
          <p:nvPr userDrawn="1"/>
        </p:nvSpPr>
        <p:spPr>
          <a:xfrm rot="13491721">
            <a:off x="7432011" y="2391908"/>
            <a:ext cx="1804906" cy="1818327"/>
          </a:xfrm>
          <a:prstGeom prst="diagStripe">
            <a:avLst>
              <a:gd name="adj" fmla="val 63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tx1"/>
              </a:solidFill>
              <a:latin typeface="Open Sans Regular" charset="0"/>
            </a:endParaRPr>
          </a:p>
        </p:txBody>
      </p:sp>
      <p:sp>
        <p:nvSpPr>
          <p:cNvPr id="123" name="Diagonal Stripe 5"/>
          <p:cNvSpPr>
            <a:spLocks noChangeAspect="1"/>
          </p:cNvSpPr>
          <p:nvPr userDrawn="1"/>
        </p:nvSpPr>
        <p:spPr>
          <a:xfrm rot="2699999">
            <a:off x="9656573" y="2862984"/>
            <a:ext cx="1804906" cy="1818327"/>
          </a:xfrm>
          <a:prstGeom prst="diagStripe">
            <a:avLst>
              <a:gd name="adj" fmla="val 634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tx1"/>
              </a:solidFill>
              <a:latin typeface="Open Sans Regular" charset="0"/>
            </a:endParaRPr>
          </a:p>
        </p:txBody>
      </p:sp>
      <p:sp>
        <p:nvSpPr>
          <p:cNvPr id="143" name="Tekstin paikkamerkki 142"/>
          <p:cNvSpPr>
            <a:spLocks noGrp="1"/>
          </p:cNvSpPr>
          <p:nvPr>
            <p:ph type="body" sz="quarter" idx="13"/>
          </p:nvPr>
        </p:nvSpPr>
        <p:spPr>
          <a:xfrm>
            <a:off x="829340" y="1549565"/>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146" name="Tekstin paikkamerkki 142"/>
          <p:cNvSpPr>
            <a:spLocks noGrp="1"/>
          </p:cNvSpPr>
          <p:nvPr>
            <p:ph type="body" sz="quarter" idx="15"/>
          </p:nvPr>
        </p:nvSpPr>
        <p:spPr>
          <a:xfrm>
            <a:off x="5367045" y="1549462"/>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147" name="Tekstin paikkamerkki 142"/>
          <p:cNvSpPr>
            <a:spLocks noGrp="1"/>
          </p:cNvSpPr>
          <p:nvPr>
            <p:ph type="body" sz="quarter" idx="16"/>
          </p:nvPr>
        </p:nvSpPr>
        <p:spPr>
          <a:xfrm>
            <a:off x="9749931" y="1554019"/>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148" name="Tekstin paikkamerkki 142"/>
          <p:cNvSpPr>
            <a:spLocks noGrp="1"/>
          </p:cNvSpPr>
          <p:nvPr>
            <p:ph type="body" sz="quarter" idx="17"/>
          </p:nvPr>
        </p:nvSpPr>
        <p:spPr>
          <a:xfrm>
            <a:off x="3135464" y="5053154"/>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149" name="Tekstin paikkamerkki 142"/>
          <p:cNvSpPr>
            <a:spLocks noGrp="1"/>
          </p:cNvSpPr>
          <p:nvPr>
            <p:ph type="body" sz="quarter" idx="18"/>
          </p:nvPr>
        </p:nvSpPr>
        <p:spPr>
          <a:xfrm>
            <a:off x="7669410" y="5050735"/>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150" name="Tekstin paikkamerkki 142"/>
          <p:cNvSpPr>
            <a:spLocks noGrp="1"/>
          </p:cNvSpPr>
          <p:nvPr>
            <p:ph type="body" sz="quarter" idx="19"/>
          </p:nvPr>
        </p:nvSpPr>
        <p:spPr>
          <a:xfrm>
            <a:off x="899854" y="3399130"/>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151" name="Tekstin paikkamerkki 142"/>
          <p:cNvSpPr>
            <a:spLocks noGrp="1"/>
          </p:cNvSpPr>
          <p:nvPr>
            <p:ph type="body" sz="quarter" idx="20"/>
          </p:nvPr>
        </p:nvSpPr>
        <p:spPr>
          <a:xfrm>
            <a:off x="3123282" y="3395213"/>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152" name="Tekstin paikkamerkki 142"/>
          <p:cNvSpPr>
            <a:spLocks noGrp="1"/>
          </p:cNvSpPr>
          <p:nvPr>
            <p:ph type="body" sz="quarter" idx="21"/>
          </p:nvPr>
        </p:nvSpPr>
        <p:spPr>
          <a:xfrm>
            <a:off x="5317302" y="3403014"/>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153" name="Tekstin paikkamerkki 142"/>
          <p:cNvSpPr>
            <a:spLocks noGrp="1"/>
          </p:cNvSpPr>
          <p:nvPr>
            <p:ph type="body" sz="quarter" idx="22"/>
          </p:nvPr>
        </p:nvSpPr>
        <p:spPr>
          <a:xfrm>
            <a:off x="7637907" y="3391206"/>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154" name="Tekstin paikkamerkki 142"/>
          <p:cNvSpPr>
            <a:spLocks noGrp="1"/>
          </p:cNvSpPr>
          <p:nvPr>
            <p:ph type="body" sz="quarter" idx="23"/>
          </p:nvPr>
        </p:nvSpPr>
        <p:spPr>
          <a:xfrm>
            <a:off x="9795147" y="3384397"/>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155"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accent1"/>
                </a:solidFill>
              </a:defRPr>
            </a:lvl1pPr>
          </a:lstStyle>
          <a:p>
            <a:fld id="{3F7F5E89-3379-4AC1-BA4C-A02D32D5A213}" type="datetime1">
              <a:rPr lang="fi-FI" smtClean="0"/>
              <a:t>07.04.2022</a:t>
            </a:fld>
            <a:endParaRPr lang="fi-FI" dirty="0"/>
          </a:p>
        </p:txBody>
      </p:sp>
      <p:sp>
        <p:nvSpPr>
          <p:cNvPr id="156" name="Footer Placeholder 4"/>
          <p:cNvSpPr>
            <a:spLocks noGrp="1"/>
          </p:cNvSpPr>
          <p:nvPr>
            <p:ph type="ftr" sz="quarter" idx="11"/>
          </p:nvPr>
        </p:nvSpPr>
        <p:spPr>
          <a:xfrm>
            <a:off x="1900989" y="6412082"/>
            <a:ext cx="5029200" cy="228600"/>
          </a:xfrm>
          <a:prstGeom prst="rect">
            <a:avLst/>
          </a:prstGeom>
        </p:spPr>
        <p:txBody>
          <a:bodyPr/>
          <a:lstStyle>
            <a:lvl1pPr>
              <a:defRPr sz="1400">
                <a:solidFill>
                  <a:schemeClr val="accent1"/>
                </a:solidFill>
              </a:defRPr>
            </a:lvl1pPr>
          </a:lstStyle>
          <a:p>
            <a:r>
              <a:rPr lang="fi-FI" dirty="0"/>
              <a:t>Tulevaisuuden sote-keskus -hanke</a:t>
            </a:r>
          </a:p>
        </p:txBody>
      </p:sp>
      <p:sp>
        <p:nvSpPr>
          <p:cNvPr id="157"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accent1"/>
                </a:solidFill>
              </a:defRPr>
            </a:lvl1pPr>
          </a:lstStyle>
          <a:p>
            <a:fld id="{680D50AB-F83C-4E2B-B0AF-3CA1ED4EDFEC}" type="slidenum">
              <a:rPr lang="fi-FI" smtClean="0"/>
              <a:pPr/>
              <a:t>‹#›</a:t>
            </a:fld>
            <a:endParaRPr lang="fi-FI" dirty="0"/>
          </a:p>
        </p:txBody>
      </p:sp>
      <p:pic>
        <p:nvPicPr>
          <p:cNvPr id="29" name="Kuva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846" y="132416"/>
            <a:ext cx="1565869" cy="230890"/>
          </a:xfrm>
          <a:prstGeom prst="rect">
            <a:avLst/>
          </a:prstGeom>
        </p:spPr>
      </p:pic>
      <p:pic>
        <p:nvPicPr>
          <p:cNvPr id="31" name="Kuva 30">
            <a:extLst>
              <a:ext uri="{FF2B5EF4-FFF2-40B4-BE49-F238E27FC236}">
                <a16:creationId xmlns:a16="http://schemas.microsoft.com/office/drawing/2014/main" id="{9F0B2A70-BDDB-4C9D-8BD9-6918F2F912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9047" y="6568107"/>
            <a:ext cx="1298024" cy="157477"/>
          </a:xfrm>
          <a:prstGeom prst="rect">
            <a:avLst/>
          </a:prstGeom>
        </p:spPr>
      </p:pic>
      <p:pic>
        <p:nvPicPr>
          <p:cNvPr id="5122" name="Picture 2" descr="Soite 2_1_yhdellavedolla">
            <a:extLst>
              <a:ext uri="{FF2B5EF4-FFF2-40B4-BE49-F238E27FC236}">
                <a16:creationId xmlns:a16="http://schemas.microsoft.com/office/drawing/2014/main" id="{408F2053-6026-4EE7-9E69-118C65DFB20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3319" t="32426" r="11205" b="34901"/>
          <a:stretch>
            <a:fillRect/>
          </a:stretch>
        </p:blipFill>
        <p:spPr bwMode="auto">
          <a:xfrm>
            <a:off x="10085795" y="5986166"/>
            <a:ext cx="156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92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sessi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86853"/>
            <a:ext cx="10058400" cy="1582024"/>
          </a:xfrm>
          <a:prstGeom prst="rect">
            <a:avLst/>
          </a:prstGeom>
        </p:spPr>
      </p:pic>
      <p:sp>
        <p:nvSpPr>
          <p:cNvPr id="2" name="Title 1"/>
          <p:cNvSpPr>
            <a:spLocks noGrp="1"/>
          </p:cNvSpPr>
          <p:nvPr>
            <p:ph type="title"/>
          </p:nvPr>
        </p:nvSpPr>
        <p:spPr>
          <a:xfrm>
            <a:off x="657606" y="210095"/>
            <a:ext cx="10772775" cy="1226855"/>
          </a:xfrm>
          <a:prstGeom prst="rect">
            <a:avLst/>
          </a:prstGeom>
        </p:spPr>
        <p:txBody>
          <a:bodyPr/>
          <a:lstStyle>
            <a:lvl1pPr>
              <a:defRPr b="1"/>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28" name="Freeform 21"/>
          <p:cNvSpPr/>
          <p:nvPr userDrawn="1"/>
        </p:nvSpPr>
        <p:spPr>
          <a:xfrm>
            <a:off x="718040" y="3230402"/>
            <a:ext cx="2388233" cy="837095"/>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29" name="Freeform 23"/>
          <p:cNvSpPr/>
          <p:nvPr userDrawn="1"/>
        </p:nvSpPr>
        <p:spPr>
          <a:xfrm>
            <a:off x="2799067" y="3230402"/>
            <a:ext cx="2388233" cy="837095"/>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30" name="Freeform 25"/>
          <p:cNvSpPr/>
          <p:nvPr userDrawn="1"/>
        </p:nvSpPr>
        <p:spPr>
          <a:xfrm>
            <a:off x="4880094" y="3230402"/>
            <a:ext cx="2388233" cy="837095"/>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31" name="Freeform 26"/>
          <p:cNvSpPr/>
          <p:nvPr userDrawn="1"/>
        </p:nvSpPr>
        <p:spPr>
          <a:xfrm>
            <a:off x="6961121" y="3230402"/>
            <a:ext cx="2388233" cy="837095"/>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32" name="Freeform 26"/>
          <p:cNvSpPr/>
          <p:nvPr userDrawn="1"/>
        </p:nvSpPr>
        <p:spPr>
          <a:xfrm>
            <a:off x="9042148" y="3237913"/>
            <a:ext cx="2388233" cy="837095"/>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6"/>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cxnSp>
        <p:nvCxnSpPr>
          <p:cNvPr id="33" name="Straight Connector 30"/>
          <p:cNvCxnSpPr>
            <a:cxnSpLocks noChangeAspect="1"/>
          </p:cNvCxnSpPr>
          <p:nvPr userDrawn="1"/>
        </p:nvCxnSpPr>
        <p:spPr>
          <a:xfrm flipH="1">
            <a:off x="3876496" y="4199309"/>
            <a:ext cx="1" cy="919580"/>
          </a:xfrm>
          <a:prstGeom prst="line">
            <a:avLst/>
          </a:prstGeom>
          <a:ln w="28575">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34" name="Straight Connector 30"/>
          <p:cNvCxnSpPr>
            <a:cxnSpLocks noChangeAspect="1"/>
          </p:cNvCxnSpPr>
          <p:nvPr userDrawn="1"/>
        </p:nvCxnSpPr>
        <p:spPr>
          <a:xfrm flipH="1">
            <a:off x="8155236" y="4208175"/>
            <a:ext cx="1" cy="919580"/>
          </a:xfrm>
          <a:prstGeom prst="line">
            <a:avLst/>
          </a:prstGeom>
          <a:ln w="28575">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27"/>
          <p:cNvCxnSpPr>
            <a:cxnSpLocks noChangeAspect="1"/>
          </p:cNvCxnSpPr>
          <p:nvPr userDrawn="1"/>
        </p:nvCxnSpPr>
        <p:spPr>
          <a:xfrm flipV="1">
            <a:off x="1812203" y="2223356"/>
            <a:ext cx="0" cy="930216"/>
          </a:xfrm>
          <a:prstGeom prst="line">
            <a:avLst/>
          </a:prstGeom>
          <a:ln w="28575">
            <a:tailEnd type="oval" w="lg" len="lg"/>
          </a:ln>
        </p:spPr>
        <p:style>
          <a:lnRef idx="1">
            <a:schemeClr val="accent1"/>
          </a:lnRef>
          <a:fillRef idx="0">
            <a:schemeClr val="accent1"/>
          </a:fillRef>
          <a:effectRef idx="0">
            <a:schemeClr val="accent1"/>
          </a:effectRef>
          <a:fontRef idx="minor">
            <a:schemeClr val="tx1"/>
          </a:fontRef>
        </p:style>
      </p:cxnSp>
      <p:cxnSp>
        <p:nvCxnSpPr>
          <p:cNvPr id="39" name="Straight Connector 27"/>
          <p:cNvCxnSpPr>
            <a:cxnSpLocks noChangeAspect="1"/>
          </p:cNvCxnSpPr>
          <p:nvPr userDrawn="1"/>
        </p:nvCxnSpPr>
        <p:spPr>
          <a:xfrm flipV="1">
            <a:off x="5927003" y="2223356"/>
            <a:ext cx="0" cy="930216"/>
          </a:xfrm>
          <a:prstGeom prst="line">
            <a:avLst/>
          </a:prstGeom>
          <a:ln w="28575">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27"/>
          <p:cNvCxnSpPr>
            <a:cxnSpLocks noChangeAspect="1"/>
          </p:cNvCxnSpPr>
          <p:nvPr userDrawn="1"/>
        </p:nvCxnSpPr>
        <p:spPr>
          <a:xfrm flipV="1">
            <a:off x="10156216" y="2223356"/>
            <a:ext cx="0" cy="930216"/>
          </a:xfrm>
          <a:prstGeom prst="line">
            <a:avLst/>
          </a:prstGeom>
          <a:ln w="28575">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46" name="Tekstin paikkamerkki 142"/>
          <p:cNvSpPr>
            <a:spLocks noGrp="1"/>
          </p:cNvSpPr>
          <p:nvPr>
            <p:ph type="body" sz="quarter" idx="13"/>
          </p:nvPr>
        </p:nvSpPr>
        <p:spPr>
          <a:xfrm>
            <a:off x="5187300" y="1574402"/>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47" name="Tekstin paikkamerkki 142"/>
          <p:cNvSpPr>
            <a:spLocks noGrp="1"/>
          </p:cNvSpPr>
          <p:nvPr>
            <p:ph type="body" sz="quarter" idx="14"/>
          </p:nvPr>
        </p:nvSpPr>
        <p:spPr>
          <a:xfrm>
            <a:off x="829340" y="1549565"/>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48" name="Tekstin paikkamerkki 142"/>
          <p:cNvSpPr>
            <a:spLocks noGrp="1"/>
          </p:cNvSpPr>
          <p:nvPr>
            <p:ph type="body" sz="quarter" idx="15"/>
          </p:nvPr>
        </p:nvSpPr>
        <p:spPr>
          <a:xfrm>
            <a:off x="9429525" y="1574401"/>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49" name="Tekstin paikkamerkki 142"/>
          <p:cNvSpPr>
            <a:spLocks noGrp="1"/>
          </p:cNvSpPr>
          <p:nvPr>
            <p:ph type="body" sz="quarter" idx="16"/>
          </p:nvPr>
        </p:nvSpPr>
        <p:spPr>
          <a:xfrm>
            <a:off x="7428545" y="5419883"/>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50" name="Tekstin paikkamerkki 142"/>
          <p:cNvSpPr>
            <a:spLocks noGrp="1"/>
          </p:cNvSpPr>
          <p:nvPr>
            <p:ph type="body" sz="quarter" idx="17"/>
          </p:nvPr>
        </p:nvSpPr>
        <p:spPr>
          <a:xfrm>
            <a:off x="3149805" y="5382945"/>
            <a:ext cx="1453382" cy="715963"/>
          </a:xfrm>
          <a:prstGeom prst="rect">
            <a:avLst/>
          </a:prstGeom>
        </p:spPr>
        <p:txBody>
          <a:bodyPr>
            <a:normAutofit/>
          </a:bodyPr>
          <a:lstStyle>
            <a:lvl1pPr algn="ctr">
              <a:defRPr sz="1400">
                <a:latin typeface="Calibri" panose="020F0502020204030204" pitchFamily="34" charset="0"/>
                <a:cs typeface="Calibri" panose="020F0502020204030204" pitchFamily="34" charset="0"/>
              </a:defRPr>
            </a:lvl1pPr>
          </a:lstStyle>
          <a:p>
            <a:pPr lvl="0"/>
            <a:endParaRPr lang="fi-FI" dirty="0"/>
          </a:p>
        </p:txBody>
      </p:sp>
      <p:sp>
        <p:nvSpPr>
          <p:cNvPr id="51" name="Tekstin paikkamerkki 142"/>
          <p:cNvSpPr>
            <a:spLocks noGrp="1"/>
          </p:cNvSpPr>
          <p:nvPr>
            <p:ph type="body" sz="quarter" idx="19"/>
          </p:nvPr>
        </p:nvSpPr>
        <p:spPr>
          <a:xfrm>
            <a:off x="1185466" y="3464287"/>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52" name="Tekstin paikkamerkki 142"/>
          <p:cNvSpPr>
            <a:spLocks noGrp="1"/>
          </p:cNvSpPr>
          <p:nvPr>
            <p:ph type="body" sz="quarter" idx="20"/>
          </p:nvPr>
        </p:nvSpPr>
        <p:spPr>
          <a:xfrm>
            <a:off x="3321629" y="3464287"/>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53" name="Tekstin paikkamerkki 142"/>
          <p:cNvSpPr>
            <a:spLocks noGrp="1"/>
          </p:cNvSpPr>
          <p:nvPr>
            <p:ph type="body" sz="quarter" idx="21"/>
          </p:nvPr>
        </p:nvSpPr>
        <p:spPr>
          <a:xfrm>
            <a:off x="5349493" y="3464287"/>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54" name="Tekstin paikkamerkki 142"/>
          <p:cNvSpPr>
            <a:spLocks noGrp="1"/>
          </p:cNvSpPr>
          <p:nvPr>
            <p:ph type="body" sz="quarter" idx="22"/>
          </p:nvPr>
        </p:nvSpPr>
        <p:spPr>
          <a:xfrm>
            <a:off x="7428545" y="3464287"/>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55" name="Tekstin paikkamerkki 142"/>
          <p:cNvSpPr>
            <a:spLocks noGrp="1"/>
          </p:cNvSpPr>
          <p:nvPr>
            <p:ph type="body" sz="quarter" idx="23"/>
          </p:nvPr>
        </p:nvSpPr>
        <p:spPr>
          <a:xfrm>
            <a:off x="9516512" y="3464287"/>
            <a:ext cx="1453382" cy="352492"/>
          </a:xfrm>
          <a:prstGeom prst="rect">
            <a:avLst/>
          </a:prstGeom>
        </p:spPr>
        <p:txBody>
          <a:bodyPr>
            <a:normAutofit/>
          </a:bodyPr>
          <a:lstStyle>
            <a:lvl1pPr algn="ctr">
              <a:defRPr sz="2000" b="1">
                <a:solidFill>
                  <a:schemeClr val="bg1"/>
                </a:solidFill>
                <a:latin typeface="Calibri" panose="020F0502020204030204" pitchFamily="34" charset="0"/>
                <a:cs typeface="Calibri" panose="020F0502020204030204" pitchFamily="34" charset="0"/>
              </a:defRPr>
            </a:lvl1pPr>
          </a:lstStyle>
          <a:p>
            <a:pPr lvl="0"/>
            <a:endParaRPr lang="fi-FI" dirty="0"/>
          </a:p>
        </p:txBody>
      </p:sp>
      <p:sp>
        <p:nvSpPr>
          <p:cNvPr id="56"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accent1"/>
                </a:solidFill>
              </a:defRPr>
            </a:lvl1pPr>
          </a:lstStyle>
          <a:p>
            <a:fld id="{F4488D44-16DE-426E-A759-842F7C69E039}" type="datetime1">
              <a:rPr lang="fi-FI" smtClean="0"/>
              <a:t>07.04.2022</a:t>
            </a:fld>
            <a:endParaRPr lang="fi-FI" dirty="0"/>
          </a:p>
        </p:txBody>
      </p:sp>
      <p:sp>
        <p:nvSpPr>
          <p:cNvPr id="57" name="Footer Placeholder 4"/>
          <p:cNvSpPr>
            <a:spLocks noGrp="1"/>
          </p:cNvSpPr>
          <p:nvPr>
            <p:ph type="ftr" sz="quarter" idx="11"/>
          </p:nvPr>
        </p:nvSpPr>
        <p:spPr>
          <a:xfrm>
            <a:off x="1900989" y="6412082"/>
            <a:ext cx="5029200" cy="228600"/>
          </a:xfrm>
          <a:prstGeom prst="rect">
            <a:avLst/>
          </a:prstGeom>
        </p:spPr>
        <p:txBody>
          <a:bodyPr/>
          <a:lstStyle>
            <a:lvl1pPr>
              <a:defRPr sz="1400">
                <a:solidFill>
                  <a:schemeClr val="accent1"/>
                </a:solidFill>
              </a:defRPr>
            </a:lvl1pPr>
          </a:lstStyle>
          <a:p>
            <a:r>
              <a:rPr lang="fi-FI" dirty="0"/>
              <a:t>Tulevaisuuden sote-keskus -hanke</a:t>
            </a:r>
          </a:p>
        </p:txBody>
      </p:sp>
      <p:sp>
        <p:nvSpPr>
          <p:cNvPr id="58" name="Slide Number Placeholder 5"/>
          <p:cNvSpPr>
            <a:spLocks noGrp="1"/>
          </p:cNvSpPr>
          <p:nvPr>
            <p:ph type="sldNum" sz="quarter" idx="12"/>
          </p:nvPr>
        </p:nvSpPr>
        <p:spPr>
          <a:xfrm>
            <a:off x="11775431" y="6412447"/>
            <a:ext cx="416569" cy="256550"/>
          </a:xfrm>
          <a:prstGeom prst="rect">
            <a:avLst/>
          </a:prstGeom>
        </p:spPr>
        <p:txBody>
          <a:bodyPr/>
          <a:lstStyle>
            <a:lvl1pPr algn="l">
              <a:defRPr sz="1400" b="1">
                <a:solidFill>
                  <a:schemeClr val="accent1"/>
                </a:solidFill>
              </a:defRPr>
            </a:lvl1pPr>
          </a:lstStyle>
          <a:p>
            <a:fld id="{680D50AB-F83C-4E2B-B0AF-3CA1ED4EDFEC}" type="slidenum">
              <a:rPr lang="fi-FI" smtClean="0"/>
              <a:pPr/>
              <a:t>‹#›</a:t>
            </a:fld>
            <a:endParaRPr lang="fi-FI" dirty="0"/>
          </a:p>
        </p:txBody>
      </p:sp>
      <p:pic>
        <p:nvPicPr>
          <p:cNvPr id="36" name="Kuva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846" y="132416"/>
            <a:ext cx="1565869" cy="230890"/>
          </a:xfrm>
          <a:prstGeom prst="rect">
            <a:avLst/>
          </a:prstGeom>
        </p:spPr>
      </p:pic>
      <p:pic>
        <p:nvPicPr>
          <p:cNvPr id="41" name="Kuva 40">
            <a:extLst>
              <a:ext uri="{FF2B5EF4-FFF2-40B4-BE49-F238E27FC236}">
                <a16:creationId xmlns:a16="http://schemas.microsoft.com/office/drawing/2014/main" id="{6D883234-178B-4C69-BD71-4BDD87B9FC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5523" y="6568107"/>
            <a:ext cx="1298024" cy="157477"/>
          </a:xfrm>
          <a:prstGeom prst="rect">
            <a:avLst/>
          </a:prstGeom>
        </p:spPr>
      </p:pic>
      <p:pic>
        <p:nvPicPr>
          <p:cNvPr id="6146" name="Picture 2" descr="Soite 2_1_yhdellavedolla">
            <a:extLst>
              <a:ext uri="{FF2B5EF4-FFF2-40B4-BE49-F238E27FC236}">
                <a16:creationId xmlns:a16="http://schemas.microsoft.com/office/drawing/2014/main" id="{3A678D4F-3F3D-4997-8C58-2B445EBB6FE4}"/>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3319" t="32426" r="11205" b="34901"/>
          <a:stretch>
            <a:fillRect/>
          </a:stretch>
        </p:blipFill>
        <p:spPr bwMode="auto">
          <a:xfrm>
            <a:off x="10100795" y="5972876"/>
            <a:ext cx="156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1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86853"/>
            <a:ext cx="10058400" cy="1582024"/>
          </a:xfrm>
          <a:prstGeom prst="rect">
            <a:avLst/>
          </a:prstGeom>
        </p:spPr>
      </p:pic>
      <p:sp>
        <p:nvSpPr>
          <p:cNvPr id="3" name="Content Placeholder 2"/>
          <p:cNvSpPr>
            <a:spLocks noGrp="1"/>
          </p:cNvSpPr>
          <p:nvPr>
            <p:ph sz="half" idx="1"/>
          </p:nvPr>
        </p:nvSpPr>
        <p:spPr>
          <a:xfrm>
            <a:off x="676656" y="1553290"/>
            <a:ext cx="4663440" cy="3767328"/>
          </a:xfrm>
          <a:prstGeom prst="rect">
            <a:avLst/>
          </a:prstGeom>
        </p:spPr>
        <p:txBody>
          <a:bodyPr/>
          <a:lstStyle>
            <a:lvl1pPr marL="180975" indent="-180975">
              <a:buFont typeface="Arial" panose="020B0604020202020204" pitchFamily="34" charset="0"/>
              <a:buChar char="•"/>
              <a:defRPr sz="2400">
                <a:solidFill>
                  <a:schemeClr val="accent1"/>
                </a:solidFill>
              </a:defRPr>
            </a:lvl1pPr>
            <a:lvl2pPr marL="346075" indent="-165100">
              <a:buClr>
                <a:schemeClr val="accent1"/>
              </a:buClr>
              <a:buFont typeface="Arial" panose="020B0604020202020204" pitchFamily="34" charset="0"/>
              <a:buChar char="•"/>
              <a:defRPr sz="2000"/>
            </a:lvl2pPr>
            <a:lvl3pPr marL="547688" indent="-185738">
              <a:buClr>
                <a:schemeClr val="accent1"/>
              </a:buClr>
              <a:buFont typeface="Arial" panose="020B0604020202020204" pitchFamily="34" charset="0"/>
              <a:buChar char="•"/>
              <a:defRPr sz="1800"/>
            </a:lvl3pPr>
            <a:lvl4pPr marL="822325" indent="-196850">
              <a:buClr>
                <a:schemeClr val="accent1"/>
              </a:buClr>
              <a:buFont typeface="Arial" panose="020B0604020202020204" pitchFamily="34" charset="0"/>
              <a:buChar char="•"/>
              <a:defRPr sz="1600"/>
            </a:lvl4pPr>
            <a:lvl5pPr marL="1096963" indent="-198438">
              <a:buClr>
                <a:schemeClr val="accent1"/>
              </a:buClr>
              <a:buFont typeface="Arial" panose="020B0604020202020204" pitchFamily="34" charset="0"/>
              <a:buChar char="•"/>
              <a:defRPr sz="1600"/>
            </a:lvl5pPr>
            <a:lvl6pPr>
              <a:defRPr sz="1600"/>
            </a:lvl6pPr>
            <a:lvl7pPr>
              <a:defRPr sz="1600"/>
            </a:lvl7pPr>
            <a:lvl8pPr>
              <a:defRPr sz="1600"/>
            </a:lvl8pPr>
            <a:lvl9pPr>
              <a:defRPr sz="16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11" name="Title 1"/>
          <p:cNvSpPr>
            <a:spLocks noGrp="1"/>
          </p:cNvSpPr>
          <p:nvPr>
            <p:ph type="title"/>
          </p:nvPr>
        </p:nvSpPr>
        <p:spPr>
          <a:xfrm>
            <a:off x="657606" y="210095"/>
            <a:ext cx="10772775" cy="1226855"/>
          </a:xfrm>
          <a:prstGeom prst="rect">
            <a:avLst/>
          </a:prstGeom>
        </p:spPr>
        <p:txBody>
          <a:bodyPr/>
          <a:lstStyle>
            <a:lvl1pPr>
              <a:defRPr b="1"/>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13" name="Date Placeholder 3"/>
          <p:cNvSpPr>
            <a:spLocks noGrp="1"/>
          </p:cNvSpPr>
          <p:nvPr>
            <p:ph type="dt" sz="half" idx="10"/>
          </p:nvPr>
        </p:nvSpPr>
        <p:spPr>
          <a:xfrm>
            <a:off x="685800" y="6412447"/>
            <a:ext cx="1215189" cy="228235"/>
          </a:xfrm>
          <a:prstGeom prst="rect">
            <a:avLst/>
          </a:prstGeom>
        </p:spPr>
        <p:txBody>
          <a:bodyPr/>
          <a:lstStyle>
            <a:lvl1pPr>
              <a:defRPr sz="1400">
                <a:solidFill>
                  <a:schemeClr val="accent1"/>
                </a:solidFill>
              </a:defRPr>
            </a:lvl1pPr>
          </a:lstStyle>
          <a:p>
            <a:fld id="{64C46415-5B70-4242-A3AA-2A5748AD063C}" type="datetime1">
              <a:rPr lang="fi-FI" smtClean="0"/>
              <a:t>07.04.2022</a:t>
            </a:fld>
            <a:endParaRPr lang="fi-FI" dirty="0"/>
          </a:p>
        </p:txBody>
      </p:sp>
      <p:sp>
        <p:nvSpPr>
          <p:cNvPr id="14" name="Footer Placeholder 4"/>
          <p:cNvSpPr>
            <a:spLocks noGrp="1"/>
          </p:cNvSpPr>
          <p:nvPr>
            <p:ph type="ftr" sz="quarter" idx="11"/>
          </p:nvPr>
        </p:nvSpPr>
        <p:spPr>
          <a:xfrm>
            <a:off x="1900989" y="6412082"/>
            <a:ext cx="5029200" cy="228600"/>
          </a:xfrm>
          <a:prstGeom prst="rect">
            <a:avLst/>
          </a:prstGeom>
        </p:spPr>
        <p:txBody>
          <a:bodyPr/>
          <a:lstStyle>
            <a:lvl1pPr>
              <a:defRPr sz="1400">
                <a:solidFill>
                  <a:schemeClr val="accent1"/>
                </a:solidFill>
              </a:defRPr>
            </a:lvl1pPr>
          </a:lstStyle>
          <a:p>
            <a:r>
              <a:rPr lang="fi-FI" dirty="0"/>
              <a:t>Tulevaisuuden sote-keskus -hanke</a:t>
            </a:r>
          </a:p>
        </p:txBody>
      </p:sp>
      <p:sp>
        <p:nvSpPr>
          <p:cNvPr id="15" name="Content Placeholder 2"/>
          <p:cNvSpPr>
            <a:spLocks noGrp="1"/>
          </p:cNvSpPr>
          <p:nvPr>
            <p:ph sz="half" idx="12"/>
          </p:nvPr>
        </p:nvSpPr>
        <p:spPr>
          <a:xfrm>
            <a:off x="6043993" y="1553290"/>
            <a:ext cx="4663440" cy="3767328"/>
          </a:xfrm>
          <a:prstGeom prst="rect">
            <a:avLst/>
          </a:prstGeom>
        </p:spPr>
        <p:txBody>
          <a:bodyPr/>
          <a:lstStyle>
            <a:lvl1pPr marL="180975" indent="-180975">
              <a:buFont typeface="Arial" panose="020B0604020202020204" pitchFamily="34" charset="0"/>
              <a:buChar char="•"/>
              <a:defRPr sz="2400">
                <a:solidFill>
                  <a:schemeClr val="accent1"/>
                </a:solidFill>
              </a:defRPr>
            </a:lvl1pPr>
            <a:lvl2pPr marL="346075" indent="-165100">
              <a:buClr>
                <a:schemeClr val="accent1"/>
              </a:buClr>
              <a:buFont typeface="Arial" panose="020B0604020202020204" pitchFamily="34" charset="0"/>
              <a:buChar char="•"/>
              <a:defRPr sz="2000"/>
            </a:lvl2pPr>
            <a:lvl3pPr marL="547688" indent="-185738">
              <a:buClr>
                <a:schemeClr val="accent1"/>
              </a:buClr>
              <a:buFont typeface="Arial" panose="020B0604020202020204" pitchFamily="34" charset="0"/>
              <a:buChar char="•"/>
              <a:defRPr sz="1800"/>
            </a:lvl3pPr>
            <a:lvl4pPr marL="822325" indent="-196850">
              <a:buClr>
                <a:schemeClr val="accent1"/>
              </a:buClr>
              <a:buFont typeface="Arial" panose="020B0604020202020204" pitchFamily="34" charset="0"/>
              <a:buChar char="•"/>
              <a:defRPr sz="1600"/>
            </a:lvl4pPr>
            <a:lvl5pPr marL="1096963" indent="-198438">
              <a:buClr>
                <a:schemeClr val="accent1"/>
              </a:buClr>
              <a:buFont typeface="Arial" panose="020B0604020202020204" pitchFamily="34" charset="0"/>
              <a:buChar char="•"/>
              <a:defRPr sz="1600"/>
            </a:lvl5pPr>
            <a:lvl6pPr>
              <a:defRPr sz="1600"/>
            </a:lvl6pPr>
            <a:lvl7pPr>
              <a:defRPr sz="1600"/>
            </a:lvl7pPr>
            <a:lvl8pPr>
              <a:defRPr sz="1600"/>
            </a:lvl8pPr>
            <a:lvl9pPr>
              <a:defRPr sz="1600"/>
            </a:lvl9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16" name="Slide Number Placeholder 5"/>
          <p:cNvSpPr>
            <a:spLocks noGrp="1"/>
          </p:cNvSpPr>
          <p:nvPr>
            <p:ph type="sldNum" sz="quarter" idx="13"/>
          </p:nvPr>
        </p:nvSpPr>
        <p:spPr>
          <a:xfrm>
            <a:off x="11775431" y="6412447"/>
            <a:ext cx="416569" cy="256550"/>
          </a:xfrm>
          <a:prstGeom prst="rect">
            <a:avLst/>
          </a:prstGeom>
        </p:spPr>
        <p:txBody>
          <a:bodyPr/>
          <a:lstStyle>
            <a:lvl1pPr algn="l">
              <a:defRPr sz="1400" b="1">
                <a:solidFill>
                  <a:schemeClr val="accent1"/>
                </a:solidFill>
              </a:defRPr>
            </a:lvl1pPr>
          </a:lstStyle>
          <a:p>
            <a:fld id="{680D50AB-F83C-4E2B-B0AF-3CA1ED4EDFEC}" type="slidenum">
              <a:rPr lang="fi-FI" smtClean="0"/>
              <a:pPr/>
              <a:t>‹#›</a:t>
            </a:fld>
            <a:endParaRPr lang="fi-FI" dirty="0"/>
          </a:p>
        </p:txBody>
      </p:sp>
      <p:pic>
        <p:nvPicPr>
          <p:cNvPr id="17" name="Kuva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0846" y="132416"/>
            <a:ext cx="1565869" cy="230890"/>
          </a:xfrm>
          <a:prstGeom prst="rect">
            <a:avLst/>
          </a:prstGeom>
        </p:spPr>
      </p:pic>
      <p:pic>
        <p:nvPicPr>
          <p:cNvPr id="19" name="Kuva 18">
            <a:extLst>
              <a:ext uri="{FF2B5EF4-FFF2-40B4-BE49-F238E27FC236}">
                <a16:creationId xmlns:a16="http://schemas.microsoft.com/office/drawing/2014/main" id="{582FF880-FD3F-4A42-980B-B545053CAA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5523" y="6568107"/>
            <a:ext cx="1298024" cy="157477"/>
          </a:xfrm>
          <a:prstGeom prst="rect">
            <a:avLst/>
          </a:prstGeom>
        </p:spPr>
      </p:pic>
      <p:pic>
        <p:nvPicPr>
          <p:cNvPr id="7170" name="Picture 2" descr="Soite 2_1_yhdellavedolla">
            <a:extLst>
              <a:ext uri="{FF2B5EF4-FFF2-40B4-BE49-F238E27FC236}">
                <a16:creationId xmlns:a16="http://schemas.microsoft.com/office/drawing/2014/main" id="{AD088BB6-863F-422A-9C68-D460C61F402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3319" t="32426" r="11205" b="34901"/>
          <a:stretch>
            <a:fillRect/>
          </a:stretch>
        </p:blipFill>
        <p:spPr bwMode="auto">
          <a:xfrm>
            <a:off x="10105862" y="5987082"/>
            <a:ext cx="156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79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134763"/>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93" r:id="rId3"/>
    <p:sldLayoutId id="2147483694" r:id="rId4"/>
    <p:sldLayoutId id="2147483688" r:id="rId5"/>
    <p:sldLayoutId id="2147483695" r:id="rId6"/>
    <p:sldLayoutId id="2147483686" r:id="rId7"/>
    <p:sldLayoutId id="2147483687" r:id="rId8"/>
    <p:sldLayoutId id="2147483676" r:id="rId9"/>
    <p:sldLayoutId id="2147483680" r:id="rId10"/>
    <p:sldLayoutId id="2147483685" r:id="rId11"/>
    <p:sldLayoutId id="2147483692" r:id="rId12"/>
  </p:sldLayoutIdLst>
  <p:hf hdr="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p:txBody>
          <a:bodyPr anchor="b">
            <a:normAutofit/>
          </a:bodyPr>
          <a:lstStyle/>
          <a:p>
            <a:r>
              <a:rPr lang="fi-FI" dirty="0" smtClean="0"/>
              <a:t>EVA 7.4.2022</a:t>
            </a:r>
          </a:p>
        </p:txBody>
      </p:sp>
      <p:sp>
        <p:nvSpPr>
          <p:cNvPr id="3" name="Otsikko 2"/>
          <p:cNvSpPr>
            <a:spLocks noGrp="1"/>
          </p:cNvSpPr>
          <p:nvPr>
            <p:ph type="ctrTitle"/>
          </p:nvPr>
        </p:nvSpPr>
        <p:spPr>
          <a:xfrm>
            <a:off x="1072604" y="2638928"/>
            <a:ext cx="10782300" cy="3066999"/>
          </a:xfrm>
        </p:spPr>
        <p:txBody>
          <a:bodyPr/>
          <a:lstStyle/>
          <a:p>
            <a:pPr algn="l"/>
            <a:r>
              <a:rPr lang="fi-FI" sz="4800" b="1" dirty="0" smtClean="0"/>
              <a:t>Kotiin -hanke</a:t>
            </a:r>
            <a:br>
              <a:rPr lang="fi-FI" sz="4800" b="1" dirty="0" smtClean="0"/>
            </a:br>
            <a:r>
              <a:rPr lang="fi-FI" sz="4800" b="1" dirty="0" smtClean="0"/>
              <a:t>Tulevaisuuden kotona asumista tukevat palvelut </a:t>
            </a:r>
            <a:r>
              <a:rPr lang="fi-FI" sz="4800" b="1" dirty="0" err="1" smtClean="0"/>
              <a:t>Soitessa</a:t>
            </a:r>
            <a:r>
              <a:rPr lang="fi-FI" sz="4800" b="1" dirty="0" smtClean="0"/>
              <a:t/>
            </a:r>
            <a:br>
              <a:rPr lang="fi-FI" sz="4800" b="1" dirty="0" smtClean="0"/>
            </a:br>
            <a:r>
              <a:rPr lang="fi-FI" sz="4800" b="1" dirty="0" err="1" smtClean="0"/>
              <a:t>Yöpartion</a:t>
            </a:r>
            <a:r>
              <a:rPr lang="fi-FI" sz="4800" b="1" dirty="0" smtClean="0"/>
              <a:t> osahanke</a:t>
            </a:r>
            <a:endParaRPr lang="fi-FI" sz="4800" b="1" dirty="0"/>
          </a:p>
        </p:txBody>
      </p:sp>
    </p:spTree>
    <p:extLst>
      <p:ext uri="{BB962C8B-B14F-4D97-AF65-F5344CB8AC3E}">
        <p14:creationId xmlns:p14="http://schemas.microsoft.com/office/powerpoint/2010/main" val="335897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Henkilöstölle tehdyt kyselyt ja tulokset</a:t>
            </a:r>
          </a:p>
        </p:txBody>
      </p:sp>
      <p:sp>
        <p:nvSpPr>
          <p:cNvPr id="3" name="Sisällön paikkamerkki 2"/>
          <p:cNvSpPr>
            <a:spLocks noGrp="1"/>
          </p:cNvSpPr>
          <p:nvPr>
            <p:ph idx="1"/>
          </p:nvPr>
        </p:nvSpPr>
        <p:spPr>
          <a:xfrm>
            <a:off x="685800" y="1187867"/>
            <a:ext cx="10753725" cy="4736683"/>
          </a:xfrm>
        </p:spPr>
        <p:txBody>
          <a:bodyPr/>
          <a:lstStyle/>
          <a:p>
            <a:r>
              <a:rPr lang="fi-FI" dirty="0"/>
              <a:t>4.Kysely 12/2021</a:t>
            </a:r>
          </a:p>
          <a:p>
            <a:r>
              <a:rPr lang="fi-FI" dirty="0"/>
              <a:t>Vastaajia 48</a:t>
            </a:r>
          </a:p>
          <a:p>
            <a:r>
              <a:rPr lang="fi-FI" dirty="0"/>
              <a:t>Kysely oli suunnattu niille, jotka ovat jo aiemmin esittäneet halukkuutensa </a:t>
            </a:r>
            <a:r>
              <a:rPr lang="fi-FI" dirty="0" err="1"/>
              <a:t>yöpartioon</a:t>
            </a:r>
            <a:r>
              <a:rPr lang="fi-FI" dirty="0"/>
              <a:t> osallistumisesta. Osin kysely oli mennyt myös laajemminkin levikkiin.</a:t>
            </a:r>
          </a:p>
          <a:p>
            <a:r>
              <a:rPr lang="fi-FI" dirty="0"/>
              <a:t>Kyselyssä haluttiin selvittää henkilöstön halukkuutta </a:t>
            </a:r>
            <a:r>
              <a:rPr lang="fi-FI" dirty="0" err="1"/>
              <a:t>yöpartion</a:t>
            </a:r>
            <a:r>
              <a:rPr lang="fi-FI" dirty="0"/>
              <a:t> varallaoloon ja muunneltuihin työvuoroihin. Lisäksi oli mahdollisuus myös vapaasti esittää ehdotuksia, miten </a:t>
            </a:r>
            <a:r>
              <a:rPr lang="fi-FI" dirty="0" err="1"/>
              <a:t>yöpartion</a:t>
            </a:r>
            <a:r>
              <a:rPr lang="fi-FI" dirty="0"/>
              <a:t> työvuoroja tulisi järjestää. Kyselyssä ei oltu eritelty erikseen Lesti- ja Perhonjokilaakson työntekijöitä.</a:t>
            </a:r>
          </a:p>
          <a:p>
            <a:r>
              <a:rPr lang="fi-FI" dirty="0"/>
              <a:t>Varallaoloa kannatti 25% vastaajista eli 12 vastaajaa ja muunneltuja työvuoroja kannatti 31% vastaajista eli 15 vastaajaa.</a:t>
            </a:r>
          </a:p>
          <a:p>
            <a:r>
              <a:rPr lang="fi-FI" dirty="0"/>
              <a:t>Henkilöstöstä osa oli sitä mieltä, että työvuorot tulisi olla selkeästi yövuoroja.</a:t>
            </a:r>
          </a:p>
          <a:p>
            <a:endParaRPr lang="fi-FI"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10</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spTree>
    <p:extLst>
      <p:ext uri="{BB962C8B-B14F-4D97-AF65-F5344CB8AC3E}">
        <p14:creationId xmlns:p14="http://schemas.microsoft.com/office/powerpoint/2010/main" val="83171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otsikko 7"/>
          <p:cNvSpPr>
            <a:spLocks noGrp="1"/>
          </p:cNvSpPr>
          <p:nvPr>
            <p:ph type="subTitle" idx="1"/>
          </p:nvPr>
        </p:nvSpPr>
        <p:spPr/>
        <p:txBody>
          <a:bodyPr/>
          <a:lstStyle/>
          <a:p>
            <a:endParaRPr lang="fi-FI"/>
          </a:p>
        </p:txBody>
      </p:sp>
      <p:sp>
        <p:nvSpPr>
          <p:cNvPr id="7" name="Otsikko 6"/>
          <p:cNvSpPr>
            <a:spLocks noGrp="1"/>
          </p:cNvSpPr>
          <p:nvPr>
            <p:ph type="ctrTitle"/>
          </p:nvPr>
        </p:nvSpPr>
        <p:spPr/>
        <p:txBody>
          <a:bodyPr/>
          <a:lstStyle/>
          <a:p>
            <a:r>
              <a:rPr lang="fi-FI" dirty="0" err="1"/>
              <a:t>Yöpartiotoiminnan</a:t>
            </a:r>
            <a:r>
              <a:rPr lang="fi-FI" dirty="0"/>
              <a:t> tämän hetkinen suunnitelma</a:t>
            </a:r>
          </a:p>
        </p:txBody>
      </p:sp>
      <p:sp>
        <p:nvSpPr>
          <p:cNvPr id="5" name="Dian numeron paikkamerkki 4"/>
          <p:cNvSpPr>
            <a:spLocks noGrp="1"/>
          </p:cNvSpPr>
          <p:nvPr>
            <p:ph type="sldNum" sz="quarter" idx="12"/>
          </p:nvPr>
        </p:nvSpPr>
        <p:spPr>
          <a:prstGeom prst="rect">
            <a:avLst/>
          </a:prstGeom>
        </p:spPr>
        <p:txBody>
          <a:bodyPr/>
          <a:lstStyle/>
          <a:p>
            <a:fld id="{680D50AB-F83C-4E2B-B0AF-3CA1ED4EDFEC}" type="slidenum">
              <a:rPr lang="fi-FI" smtClean="0"/>
              <a:pPr/>
              <a:t>11</a:t>
            </a:fld>
            <a:endParaRPr lang="fi-FI" dirty="0"/>
          </a:p>
        </p:txBody>
      </p:sp>
      <p:sp>
        <p:nvSpPr>
          <p:cNvPr id="4" name="Päivämäärän paikkamerkki 3"/>
          <p:cNvSpPr>
            <a:spLocks noGrp="1"/>
          </p:cNvSpPr>
          <p:nvPr>
            <p:ph type="dt" sz="half" idx="10"/>
          </p:nvPr>
        </p:nvSpPr>
        <p:spPr>
          <a:prstGeom prst="rect">
            <a:avLst/>
          </a:prstGeom>
        </p:spPr>
        <p:txBody>
          <a:bodyPr/>
          <a:lstStyle/>
          <a:p>
            <a:fld id="{BE363086-9BC5-4C4C-8FF7-3DCB32D8F34D}" type="datetime1">
              <a:rPr lang="fi-FI" smtClean="0"/>
              <a:t>07.04.2022</a:t>
            </a:fld>
            <a:endParaRPr lang="fi-FI" dirty="0"/>
          </a:p>
        </p:txBody>
      </p:sp>
      <p:sp>
        <p:nvSpPr>
          <p:cNvPr id="6" name="Alatunnisteen paikkamerkki 5"/>
          <p:cNvSpPr>
            <a:spLocks noGrp="1"/>
          </p:cNvSpPr>
          <p:nvPr>
            <p:ph type="ftr" sz="quarter" idx="11"/>
          </p:nvPr>
        </p:nvSpPr>
        <p:spPr>
          <a:prstGeom prst="rect">
            <a:avLst/>
          </a:prstGeom>
        </p:spPr>
        <p:txBody>
          <a:bodyPr/>
          <a:lstStyle/>
          <a:p>
            <a:r>
              <a:rPr lang="fi-FI" smtClean="0"/>
              <a:t>Tulevaisuuden sote-keskus -hanke</a:t>
            </a:r>
            <a:endParaRPr lang="fi-FI" dirty="0"/>
          </a:p>
        </p:txBody>
      </p:sp>
    </p:spTree>
    <p:extLst>
      <p:ext uri="{BB962C8B-B14F-4D97-AF65-F5344CB8AC3E}">
        <p14:creationId xmlns:p14="http://schemas.microsoft.com/office/powerpoint/2010/main" val="409901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err="1"/>
              <a:t>Yöpartiotoiminnan</a:t>
            </a:r>
            <a:r>
              <a:rPr lang="fi-FI" dirty="0"/>
              <a:t> tavoitteet</a:t>
            </a:r>
          </a:p>
        </p:txBody>
      </p:sp>
      <p:sp>
        <p:nvSpPr>
          <p:cNvPr id="4" name="Sisällön paikkamerkki 3"/>
          <p:cNvSpPr>
            <a:spLocks noGrp="1"/>
          </p:cNvSpPr>
          <p:nvPr>
            <p:ph idx="1"/>
          </p:nvPr>
        </p:nvSpPr>
        <p:spPr>
          <a:xfrm>
            <a:off x="685800" y="1187867"/>
            <a:ext cx="10753725" cy="4793833"/>
          </a:xfrm>
        </p:spPr>
        <p:txBody>
          <a:bodyPr/>
          <a:lstStyle/>
          <a:p>
            <a:r>
              <a:rPr lang="fi-FI" dirty="0">
                <a:solidFill>
                  <a:schemeClr val="tx1"/>
                </a:solidFill>
              </a:rPr>
              <a:t>Toiminnalle on asetettu tavoitteet, potilasryhmät ja kriteerit . Jalkauttamissuunnitelmaa täsmennetään kun rekrytoinnit uusiin vakansseihin on tehty. </a:t>
            </a:r>
          </a:p>
          <a:p>
            <a:r>
              <a:rPr lang="fi-FI" dirty="0" err="1">
                <a:solidFill>
                  <a:schemeClr val="tx1"/>
                </a:solidFill>
              </a:rPr>
              <a:t>Yöpartiotoiminnan</a:t>
            </a:r>
            <a:r>
              <a:rPr lang="fi-FI" dirty="0">
                <a:solidFill>
                  <a:schemeClr val="tx1"/>
                </a:solidFill>
              </a:rPr>
              <a:t> tavoitteet: </a:t>
            </a:r>
          </a:p>
          <a:p>
            <a:pPr lvl="1"/>
            <a:r>
              <a:rPr lang="fi-FI" dirty="0">
                <a:solidFill>
                  <a:schemeClr val="tx1"/>
                </a:solidFill>
              </a:rPr>
              <a:t>ihmiset pärjäisivät mahdollisimman pitkään kotona</a:t>
            </a:r>
          </a:p>
          <a:p>
            <a:pPr lvl="1"/>
            <a:r>
              <a:rPr lang="fi-FI" dirty="0">
                <a:solidFill>
                  <a:schemeClr val="tx1"/>
                </a:solidFill>
              </a:rPr>
              <a:t>viivästettäisiin palveluasumisen tarvetta, silloin kun kotona asumisen edellytykset muilta osinkin täyttyvät</a:t>
            </a:r>
          </a:p>
          <a:p>
            <a:pPr lvl="1"/>
            <a:r>
              <a:rPr lang="fi-FI" dirty="0">
                <a:solidFill>
                  <a:schemeClr val="tx1"/>
                </a:solidFill>
              </a:rPr>
              <a:t>turvattomuuden tunteen vähentäminen </a:t>
            </a:r>
            <a:r>
              <a:rPr lang="fi-FI" dirty="0">
                <a:solidFill>
                  <a:schemeClr val="tx1"/>
                </a:solidFill>
                <a:sym typeface="Wingdings" panose="05000000000000000000" pitchFamily="2" charset="2"/>
              </a:rPr>
              <a:t> kotona pärjäämisen edellytykset paremmat</a:t>
            </a:r>
            <a:endParaRPr lang="fi-FI" dirty="0">
              <a:solidFill>
                <a:schemeClr val="tx1"/>
              </a:solidFill>
            </a:endParaRPr>
          </a:p>
          <a:p>
            <a:pPr lvl="1"/>
            <a:r>
              <a:rPr lang="fi-FI" dirty="0">
                <a:solidFill>
                  <a:schemeClr val="tx1"/>
                </a:solidFill>
              </a:rPr>
              <a:t>hoidon jatkuvuuden onnistuminen --&gt; kuntoutumisen näkökulma. Kotona kuntoudutaan paremmin kuin vieraammassa ympäristössä</a:t>
            </a:r>
          </a:p>
          <a:p>
            <a:endParaRPr lang="fi-FI" dirty="0"/>
          </a:p>
        </p:txBody>
      </p:sp>
    </p:spTree>
    <p:extLst>
      <p:ext uri="{BB962C8B-B14F-4D97-AF65-F5344CB8AC3E}">
        <p14:creationId xmlns:p14="http://schemas.microsoft.com/office/powerpoint/2010/main" val="565098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dirty="0" err="1"/>
              <a:t>Yöpartiotoiminnan</a:t>
            </a:r>
            <a:r>
              <a:rPr lang="fi-FI" sz="4400" dirty="0"/>
              <a:t> reunaehdot (jalkautusvaihe) </a:t>
            </a:r>
          </a:p>
        </p:txBody>
      </p:sp>
      <p:sp>
        <p:nvSpPr>
          <p:cNvPr id="3" name="Sisällön paikkamerkki 2"/>
          <p:cNvSpPr>
            <a:spLocks noGrp="1"/>
          </p:cNvSpPr>
          <p:nvPr>
            <p:ph idx="1"/>
          </p:nvPr>
        </p:nvSpPr>
        <p:spPr>
          <a:xfrm>
            <a:off x="175492" y="831272"/>
            <a:ext cx="11599939" cy="4203123"/>
          </a:xfrm>
        </p:spPr>
        <p:txBody>
          <a:bodyPr/>
          <a:lstStyle/>
          <a:p>
            <a:pPr lvl="1"/>
            <a:r>
              <a:rPr lang="fi-FI" sz="2600" dirty="0" smtClean="0">
                <a:solidFill>
                  <a:schemeClr val="tx1"/>
                </a:solidFill>
              </a:rPr>
              <a:t>Palvelun tuottaminen aloitetaan Lestijokilaaksosta ja kun saadaan tietoa ko. jokilaakson yöaikaisen hoivan ja hoidon </a:t>
            </a:r>
            <a:r>
              <a:rPr lang="fi-FI" sz="2600" dirty="0">
                <a:solidFill>
                  <a:schemeClr val="tx1"/>
                </a:solidFill>
              </a:rPr>
              <a:t>tarpeista, voidaan sen perusteella skaalata tarvetta perhonjokilaakson alueelle. </a:t>
            </a:r>
            <a:r>
              <a:rPr lang="fi-FI" sz="2600" dirty="0" smtClean="0">
                <a:solidFill>
                  <a:schemeClr val="tx1"/>
                </a:solidFill>
              </a:rPr>
              <a:t>Tavoitteena, </a:t>
            </a:r>
            <a:r>
              <a:rPr lang="fi-FI" sz="2600" dirty="0">
                <a:solidFill>
                  <a:schemeClr val="tx1"/>
                </a:solidFill>
              </a:rPr>
              <a:t>että toimintaa voidaan laajentaa molempien jokilaaksojen alueelle mahdollisimman nopeasti ja resurssia kohdentaa tarpeen mukaisesti</a:t>
            </a:r>
            <a:r>
              <a:rPr lang="fi-FI" sz="2600" dirty="0" smtClean="0">
                <a:solidFill>
                  <a:schemeClr val="tx1"/>
                </a:solidFill>
              </a:rPr>
              <a:t>.</a:t>
            </a:r>
          </a:p>
          <a:p>
            <a:pPr lvl="1"/>
            <a:r>
              <a:rPr lang="fi-FI" sz="2600" dirty="0">
                <a:solidFill>
                  <a:schemeClr val="tx1"/>
                </a:solidFill>
              </a:rPr>
              <a:t>Perhonjokilaakson yöaikaisen hoivan ja hoidon tarvetta on tavoite seurata samanaikaisesti lisäksi myös sovitulla menetelmällä</a:t>
            </a:r>
          </a:p>
          <a:p>
            <a:pPr lvl="1"/>
            <a:r>
              <a:rPr lang="fi-FI" sz="2600" dirty="0" err="1" smtClean="0"/>
              <a:t>Yöpartiopalvelua</a:t>
            </a:r>
            <a:r>
              <a:rPr lang="fi-FI" sz="2600" dirty="0" smtClean="0"/>
              <a:t> </a:t>
            </a:r>
            <a:r>
              <a:rPr lang="fi-FI" sz="2600" dirty="0"/>
              <a:t>lähdetään tarjoamaan </a:t>
            </a:r>
            <a:r>
              <a:rPr lang="fi-FI" sz="2600" dirty="0" smtClean="0"/>
              <a:t>pilotointivaiheessa </a:t>
            </a:r>
            <a:r>
              <a:rPr lang="fi-FI" sz="2600" dirty="0"/>
              <a:t>Lestijokilaakson alueelle koko yön </a:t>
            </a:r>
            <a:r>
              <a:rPr lang="fi-FI" sz="2600" dirty="0" smtClean="0"/>
              <a:t>palveluna, jonka mahdollistaa </a:t>
            </a:r>
            <a:r>
              <a:rPr lang="fi-FI" sz="2600" dirty="0"/>
              <a:t>2 lähihoitajavakanssin keskittäminen alueelle</a:t>
            </a:r>
            <a:r>
              <a:rPr lang="fi-FI" sz="2600" dirty="0" smtClean="0"/>
              <a:t>. </a:t>
            </a:r>
            <a:endParaRPr lang="fi-FI" sz="2600" dirty="0"/>
          </a:p>
          <a:p>
            <a:pPr lvl="1"/>
            <a:r>
              <a:rPr lang="fi-FI" sz="2600" dirty="0"/>
              <a:t>2 lähihoitajavakanssia ei riitä </a:t>
            </a:r>
            <a:r>
              <a:rPr lang="fi-FI" sz="2600" dirty="0" smtClean="0"/>
              <a:t>kuitenkaan kattamaan </a:t>
            </a:r>
            <a:r>
              <a:rPr lang="fi-FI" sz="2600" dirty="0"/>
              <a:t>kaikkia yövuoroja, joten muun henkilöstön </a:t>
            </a:r>
            <a:r>
              <a:rPr lang="fi-FI" sz="2600" dirty="0" smtClean="0"/>
              <a:t>varallaoloa </a:t>
            </a:r>
            <a:r>
              <a:rPr lang="fi-FI" sz="2600" dirty="0"/>
              <a:t>tarvitaan.</a:t>
            </a:r>
          </a:p>
          <a:p>
            <a:pPr lvl="1"/>
            <a:r>
              <a:rPr lang="fi-FI" sz="2600" dirty="0"/>
              <a:t>Varallaolijoiden työvuorot järjestetään niin, että varallaolon muuttuessa työvuoroksi, sillä on mahdollisimman vähän vaikutusta kotiyksikön toimintaan </a:t>
            </a:r>
          </a:p>
          <a:p>
            <a:pPr lvl="1"/>
            <a:r>
              <a:rPr lang="fi-FI" sz="2600" dirty="0"/>
              <a:t>Lähiesimiesten keskinäinen yhteistyö arjessa välttämätöntä</a:t>
            </a:r>
          </a:p>
          <a:p>
            <a:endParaRPr lang="fi-FI"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13</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spTree>
    <p:extLst>
      <p:ext uri="{BB962C8B-B14F-4D97-AF65-F5344CB8AC3E}">
        <p14:creationId xmlns:p14="http://schemas.microsoft.com/office/powerpoint/2010/main" val="1025853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800" dirty="0" err="1"/>
              <a:t>Yöpartiotoiminnan</a:t>
            </a:r>
            <a:r>
              <a:rPr lang="fi-FI" sz="4800" dirty="0"/>
              <a:t> asiakasryhmät ja kriteerit</a:t>
            </a:r>
          </a:p>
        </p:txBody>
      </p:sp>
      <p:sp>
        <p:nvSpPr>
          <p:cNvPr id="3" name="Sisällön paikkamerkki 2"/>
          <p:cNvSpPr>
            <a:spLocks noGrp="1"/>
          </p:cNvSpPr>
          <p:nvPr>
            <p:ph idx="1"/>
          </p:nvPr>
        </p:nvSpPr>
        <p:spPr>
          <a:xfrm>
            <a:off x="676656" y="966448"/>
            <a:ext cx="10753725" cy="5345737"/>
          </a:xfrm>
        </p:spPr>
        <p:txBody>
          <a:bodyPr/>
          <a:lstStyle/>
          <a:p>
            <a:pPr marL="0" lvl="1" indent="0">
              <a:spcBef>
                <a:spcPts val="1300"/>
              </a:spcBef>
              <a:buNone/>
            </a:pPr>
            <a:r>
              <a:rPr lang="fi-FI" sz="2000" dirty="0"/>
              <a:t>1. Asiakasryhmä</a:t>
            </a:r>
          </a:p>
          <a:p>
            <a:pPr lvl="1"/>
            <a:r>
              <a:rPr lang="fi-FI" sz="2000" dirty="0"/>
              <a:t>Asiakas on kotihoidon asiakas</a:t>
            </a:r>
          </a:p>
          <a:p>
            <a:pPr lvl="1"/>
            <a:r>
              <a:rPr lang="fi-FI" sz="2000" dirty="0"/>
              <a:t>Asiakkaalla taustalla hoitojakso osastolla tai jaksohoitoyksikössä ja kotiutumisen tueksi tarvitaan yöllä tarkistuskäynti tai tukea esim. vessassa käymiseen. </a:t>
            </a:r>
          </a:p>
          <a:p>
            <a:pPr marL="0" lvl="1" indent="0">
              <a:spcBef>
                <a:spcPts val="1300"/>
              </a:spcBef>
              <a:buNone/>
            </a:pPr>
            <a:r>
              <a:rPr lang="fi-FI" sz="2000" dirty="0"/>
              <a:t>2. Asiakasryhmä</a:t>
            </a:r>
          </a:p>
          <a:p>
            <a:pPr lvl="1"/>
            <a:r>
              <a:rPr lang="fi-FI" sz="2000" dirty="0"/>
              <a:t>Asiakas on kotihoidon asiakas, joka tarvitsee psyykkiseen ahdistuneisuuteen tai turvattomuuden tunteeseen kontaktin hoitohenkilökuntaan.</a:t>
            </a:r>
          </a:p>
          <a:p>
            <a:pPr lvl="2"/>
            <a:r>
              <a:rPr lang="fi-FI" dirty="0"/>
              <a:t>Näille tarjotaan </a:t>
            </a:r>
            <a:r>
              <a:rPr lang="fi-FI" dirty="0" err="1"/>
              <a:t>lifecarevideo</a:t>
            </a:r>
            <a:r>
              <a:rPr lang="fi-FI" dirty="0"/>
              <a:t>- tai puhelinpalvelua fyysisen käynnin sijasta.</a:t>
            </a:r>
          </a:p>
          <a:p>
            <a:pPr marL="0" indent="0">
              <a:buNone/>
            </a:pPr>
            <a:r>
              <a:rPr lang="fi-FI" sz="2000" dirty="0" smtClean="0"/>
              <a:t>3</a:t>
            </a:r>
            <a:r>
              <a:rPr lang="fi-FI" sz="2000" dirty="0"/>
              <a:t>. Asiakasryhmä</a:t>
            </a:r>
          </a:p>
          <a:p>
            <a:pPr lvl="1"/>
            <a:r>
              <a:rPr lang="fi-FI" sz="2000" dirty="0"/>
              <a:t>Kotihoidon asiakkaita, jotka odottavat paikkaa tehostettuun palveluasumiseen.</a:t>
            </a:r>
          </a:p>
          <a:p>
            <a:pPr lvl="2"/>
            <a:r>
              <a:rPr lang="fi-FI" dirty="0"/>
              <a:t>kotiutuminen täytyy olla turvallista</a:t>
            </a:r>
          </a:p>
          <a:p>
            <a:pPr lvl="2"/>
            <a:r>
              <a:rPr lang="fi-FI" dirty="0"/>
              <a:t>mielellään jonon etupäästä ja henkilö, joka odottaa mahdollisimman moneen paikkaan, jotta odotus ei veny pitkäksi.</a:t>
            </a:r>
          </a:p>
          <a:p>
            <a:pPr lvl="2"/>
            <a:r>
              <a:rPr lang="fi-FI" dirty="0"/>
              <a:t>mahdollisesti asuu vielä kotona</a:t>
            </a:r>
          </a:p>
          <a:p>
            <a:endParaRPr lang="fi-FI"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14</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spTree>
    <p:extLst>
      <p:ext uri="{BB962C8B-B14F-4D97-AF65-F5344CB8AC3E}">
        <p14:creationId xmlns:p14="http://schemas.microsoft.com/office/powerpoint/2010/main" val="254028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800" dirty="0" err="1"/>
              <a:t>Yöpartiotoiminnan</a:t>
            </a:r>
            <a:r>
              <a:rPr lang="fi-FI" sz="4800" dirty="0"/>
              <a:t> asiakasryhmät ja kriteerit</a:t>
            </a:r>
          </a:p>
        </p:txBody>
      </p:sp>
      <p:sp>
        <p:nvSpPr>
          <p:cNvPr id="3" name="Sisällön paikkamerkki 2"/>
          <p:cNvSpPr>
            <a:spLocks noGrp="1"/>
          </p:cNvSpPr>
          <p:nvPr>
            <p:ph idx="1"/>
          </p:nvPr>
        </p:nvSpPr>
        <p:spPr>
          <a:xfrm>
            <a:off x="685800" y="1187867"/>
            <a:ext cx="10753725" cy="4489033"/>
          </a:xfrm>
        </p:spPr>
        <p:txBody>
          <a:bodyPr/>
          <a:lstStyle/>
          <a:p>
            <a:pPr marL="0" indent="0">
              <a:buNone/>
            </a:pPr>
            <a:r>
              <a:rPr lang="fi-FI" sz="2000" dirty="0"/>
              <a:t>4. Asiakasryhmä</a:t>
            </a:r>
          </a:p>
          <a:p>
            <a:pPr lvl="1"/>
            <a:r>
              <a:rPr lang="fi-FI" sz="2000" dirty="0"/>
              <a:t>Kotisaattohoitopotilaat, jotka tarvitsevat yöllistä apua, esim. vessa-avustukset tai kipupumppuasiat.</a:t>
            </a:r>
          </a:p>
          <a:p>
            <a:pPr lvl="2"/>
            <a:r>
              <a:rPr lang="fi-FI" dirty="0"/>
              <a:t>Omaiset tiiviisti hoidossa mukana.</a:t>
            </a:r>
          </a:p>
          <a:p>
            <a:pPr lvl="2"/>
            <a:r>
              <a:rPr lang="fi-FI" dirty="0"/>
              <a:t>Potilaat kotisairaalan asiakkaita.</a:t>
            </a:r>
          </a:p>
          <a:p>
            <a:pPr lvl="2"/>
            <a:r>
              <a:rPr lang="fi-FI" dirty="0"/>
              <a:t>Osan tarpeista voi hoitaa </a:t>
            </a:r>
            <a:r>
              <a:rPr lang="fi-FI" dirty="0" err="1"/>
              <a:t>videovisit</a:t>
            </a:r>
            <a:r>
              <a:rPr lang="fi-FI" dirty="0"/>
              <a:t>-palvelulla.</a:t>
            </a:r>
          </a:p>
          <a:p>
            <a:pPr lvl="2"/>
            <a:r>
              <a:rPr lang="fi-FI" dirty="0"/>
              <a:t>Syöpäyhdistyksen sairaanhoitaja Monica Kolppanen konsulttina tarvittaessa.</a:t>
            </a:r>
          </a:p>
          <a:p>
            <a:pPr marL="0" indent="0">
              <a:buNone/>
            </a:pPr>
            <a:r>
              <a:rPr lang="fi-FI" dirty="0"/>
              <a:t>Koska </a:t>
            </a:r>
            <a:r>
              <a:rPr lang="fi-FI" dirty="0" err="1">
                <a:solidFill>
                  <a:schemeClr val="tx1"/>
                </a:solidFill>
              </a:rPr>
              <a:t>yöpartiotoimintaa</a:t>
            </a:r>
            <a:r>
              <a:rPr lang="fi-FI" dirty="0">
                <a:solidFill>
                  <a:schemeClr val="tx1"/>
                </a:solidFill>
              </a:rPr>
              <a:t> nyt </a:t>
            </a:r>
            <a:r>
              <a:rPr lang="fi-FI" dirty="0" err="1">
                <a:solidFill>
                  <a:schemeClr val="tx1"/>
                </a:solidFill>
              </a:rPr>
              <a:t>pilotoidaan</a:t>
            </a:r>
            <a:r>
              <a:rPr lang="fi-FI" dirty="0">
                <a:solidFill>
                  <a:schemeClr val="tx1"/>
                </a:solidFill>
              </a:rPr>
              <a:t> alkusuunnitelmasta poiketen niin, että yöaikainen hoiva ja hoito järjestetään säännöllisillä suunnitelluilla yövuoroilla, voidaan palvelua tarjotaan edellä mainituille asiakasryhmille. Pilotin edetessä on mahdollista, että </a:t>
            </a:r>
            <a:r>
              <a:rPr lang="fi-FI" dirty="0" err="1">
                <a:solidFill>
                  <a:schemeClr val="tx1"/>
                </a:solidFill>
              </a:rPr>
              <a:t>yöpartion</a:t>
            </a:r>
            <a:r>
              <a:rPr lang="fi-FI" dirty="0">
                <a:solidFill>
                  <a:schemeClr val="tx1"/>
                </a:solidFill>
              </a:rPr>
              <a:t> asiakasryhmiin tulee muutoksia.</a:t>
            </a:r>
          </a:p>
          <a:p>
            <a:pPr lvl="2"/>
            <a:endParaRPr lang="fi-FI" dirty="0"/>
          </a:p>
          <a:p>
            <a:endParaRPr lang="fi-FI" dirty="0"/>
          </a:p>
          <a:p>
            <a:endParaRPr lang="fi-FI"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15</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spTree>
    <p:extLst>
      <p:ext uri="{BB962C8B-B14F-4D97-AF65-F5344CB8AC3E}">
        <p14:creationId xmlns:p14="http://schemas.microsoft.com/office/powerpoint/2010/main" val="2404346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p:txBody>
          <a:bodyPr/>
          <a:lstStyle/>
          <a:p>
            <a:endParaRPr lang="fi-FI"/>
          </a:p>
        </p:txBody>
      </p:sp>
      <p:sp>
        <p:nvSpPr>
          <p:cNvPr id="2" name="Otsikko 1"/>
          <p:cNvSpPr>
            <a:spLocks noGrp="1"/>
          </p:cNvSpPr>
          <p:nvPr>
            <p:ph type="ctrTitle"/>
          </p:nvPr>
        </p:nvSpPr>
        <p:spPr/>
        <p:txBody>
          <a:bodyPr/>
          <a:lstStyle/>
          <a:p>
            <a:r>
              <a:rPr lang="fi-FI" dirty="0" err="1"/>
              <a:t>Yöpartiotoiminnan</a:t>
            </a:r>
            <a:r>
              <a:rPr lang="fi-FI" dirty="0"/>
              <a:t> käytännön järjestelyt ja toimintaohjeet</a:t>
            </a:r>
          </a:p>
        </p:txBody>
      </p:sp>
      <p:sp>
        <p:nvSpPr>
          <p:cNvPr id="5" name="Dian numeron paikkamerkki 4"/>
          <p:cNvSpPr>
            <a:spLocks noGrp="1"/>
          </p:cNvSpPr>
          <p:nvPr>
            <p:ph type="sldNum" sz="quarter" idx="12"/>
          </p:nvPr>
        </p:nvSpPr>
        <p:spPr>
          <a:prstGeom prst="rect">
            <a:avLst/>
          </a:prstGeom>
        </p:spPr>
        <p:txBody>
          <a:bodyPr/>
          <a:lstStyle/>
          <a:p>
            <a:fld id="{680D50AB-F83C-4E2B-B0AF-3CA1ED4EDFEC}" type="slidenum">
              <a:rPr lang="fi-FI" smtClean="0"/>
              <a:pPr/>
              <a:t>16</a:t>
            </a:fld>
            <a:endParaRPr lang="fi-FI" dirty="0"/>
          </a:p>
        </p:txBody>
      </p:sp>
      <p:sp>
        <p:nvSpPr>
          <p:cNvPr id="4" name="Päivämäärän paikkamerkki 3"/>
          <p:cNvSpPr>
            <a:spLocks noGrp="1"/>
          </p:cNvSpPr>
          <p:nvPr>
            <p:ph type="dt" sz="half" idx="10"/>
          </p:nvPr>
        </p:nvSpPr>
        <p:spPr>
          <a:prstGeom prst="rect">
            <a:avLst/>
          </a:prstGeom>
        </p:spPr>
        <p:txBody>
          <a:bodyPr/>
          <a:lstStyle/>
          <a:p>
            <a:fld id="{0B549DF8-3256-43A3-9CF8-F9C88E76832E}" type="datetime1">
              <a:rPr lang="fi-FI" smtClean="0"/>
              <a:pPr/>
              <a:t>07.04.2022</a:t>
            </a:fld>
            <a:endParaRPr lang="fi-FI" dirty="0"/>
          </a:p>
        </p:txBody>
      </p:sp>
    </p:spTree>
    <p:extLst>
      <p:ext uri="{BB962C8B-B14F-4D97-AF65-F5344CB8AC3E}">
        <p14:creationId xmlns:p14="http://schemas.microsoft.com/office/powerpoint/2010/main" val="169613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Yöpartiotoiminnan</a:t>
            </a:r>
            <a:r>
              <a:rPr lang="fi-FI" dirty="0" smtClean="0"/>
              <a:t> käytännön järjestelyt</a:t>
            </a:r>
            <a:endParaRPr lang="fi-FI" dirty="0"/>
          </a:p>
        </p:txBody>
      </p:sp>
      <p:sp>
        <p:nvSpPr>
          <p:cNvPr id="3" name="Sisällön paikkamerkki 2"/>
          <p:cNvSpPr>
            <a:spLocks noGrp="1"/>
          </p:cNvSpPr>
          <p:nvPr>
            <p:ph idx="1"/>
          </p:nvPr>
        </p:nvSpPr>
        <p:spPr>
          <a:xfrm>
            <a:off x="685800" y="1187867"/>
            <a:ext cx="10753725" cy="4571249"/>
          </a:xfrm>
        </p:spPr>
        <p:txBody>
          <a:bodyPr/>
          <a:lstStyle/>
          <a:p>
            <a:r>
              <a:rPr lang="fi-FI" dirty="0" err="1" smtClean="0"/>
              <a:t>Yöpartion</a:t>
            </a:r>
            <a:r>
              <a:rPr lang="fi-FI" dirty="0" smtClean="0"/>
              <a:t> vuorot suunnitellaan Titania järjestelmässä kotihoidon listalla.</a:t>
            </a:r>
          </a:p>
          <a:p>
            <a:r>
              <a:rPr lang="fi-FI" dirty="0" err="1" smtClean="0"/>
              <a:t>Titanian</a:t>
            </a:r>
            <a:r>
              <a:rPr lang="fi-FI" dirty="0" smtClean="0"/>
              <a:t> suunnittelussa nähdään miehitetyt yövuorot sekä varallaoloon jäävät yövuorot.</a:t>
            </a:r>
          </a:p>
          <a:p>
            <a:r>
              <a:rPr lang="fi-FI" dirty="0" smtClean="0"/>
              <a:t>Käytännössä, jos vakituiset yövuorontekijät haluavat yövuoroista aikahyvitykset, niin varallaolo vuoroja jää noin 3-4 yötä/3 viikon lista.</a:t>
            </a:r>
          </a:p>
          <a:p>
            <a:r>
              <a:rPr lang="fi-FI" dirty="0" smtClean="0"/>
              <a:t>Tällä hetkellä Lestijokilaakson kotihoito ja Männistö ovat yksiköt, joista on ollut varallaolo halukkaita. </a:t>
            </a:r>
            <a:endParaRPr lang="fi-FI" dirty="0"/>
          </a:p>
          <a:p>
            <a:pPr lvl="1"/>
            <a:r>
              <a:rPr lang="fi-FI" dirty="0" smtClean="0"/>
              <a:t>Nämä yksiköt vuoropuhelevat työvuorolistan suunnitteluvaiheessa, kenelle varallaolo yövuorot sopisivat parhaiten.</a:t>
            </a:r>
          </a:p>
          <a:p>
            <a:pPr lvl="1"/>
            <a:r>
              <a:rPr lang="fi-FI" dirty="0" smtClean="0"/>
              <a:t>Varallaolo pyritään suunnittelemaan niin, että siitä koituu mahdollisimman vähän haittaa työntekijän työvuorolistan toimivuuteen ja yksiköiden perustoimintaan.  </a:t>
            </a:r>
            <a:endParaRPr lang="fi-FI"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17</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spTree>
    <p:extLst>
      <p:ext uri="{BB962C8B-B14F-4D97-AF65-F5344CB8AC3E}">
        <p14:creationId xmlns:p14="http://schemas.microsoft.com/office/powerpoint/2010/main" val="260263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7606" y="210096"/>
            <a:ext cx="10772775" cy="586605"/>
          </a:xfrm>
        </p:spPr>
        <p:txBody>
          <a:bodyPr/>
          <a:lstStyle/>
          <a:p>
            <a:r>
              <a:rPr lang="fi-FI" sz="3600" dirty="0"/>
              <a:t>Prosessin eri tahojen tehtävät </a:t>
            </a:r>
            <a:r>
              <a:rPr lang="fi-FI" sz="3600" dirty="0" err="1"/>
              <a:t>yöpartiohoidon</a:t>
            </a:r>
            <a:r>
              <a:rPr lang="fi-FI" sz="3600" dirty="0"/>
              <a:t> järjestämisessä</a:t>
            </a:r>
          </a:p>
        </p:txBody>
      </p:sp>
      <p:sp>
        <p:nvSpPr>
          <p:cNvPr id="4" name="Päivämäärän paikkamerkki 3"/>
          <p:cNvSpPr>
            <a:spLocks noGrp="1"/>
          </p:cNvSpPr>
          <p:nvPr>
            <p:ph type="dt" sz="half" idx="10"/>
          </p:nvPr>
        </p:nvSpPr>
        <p:spPr/>
        <p:txBody>
          <a:bodyPr/>
          <a:lstStyle/>
          <a:p>
            <a:fld id="{0B549DF8-3256-43A3-9CF8-F9C88E76832E}" type="datetime1">
              <a:rPr lang="fi-FI" smtClean="0"/>
              <a:pPr/>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18</a:t>
            </a:fld>
            <a:endParaRPr lang="fi-FI" dirty="0"/>
          </a:p>
        </p:txBody>
      </p:sp>
      <p:graphicFrame>
        <p:nvGraphicFramePr>
          <p:cNvPr id="6" name="Kaaviokuva 5"/>
          <p:cNvGraphicFramePr/>
          <p:nvPr>
            <p:extLst>
              <p:ext uri="{D42A27DB-BD31-4B8C-83A1-F6EECF244321}">
                <p14:modId xmlns:p14="http://schemas.microsoft.com/office/powerpoint/2010/main" val="1181046850"/>
              </p:ext>
            </p:extLst>
          </p:nvPr>
        </p:nvGraphicFramePr>
        <p:xfrm>
          <a:off x="954157" y="1374441"/>
          <a:ext cx="10620573" cy="4765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Kaaviokuva 6"/>
          <p:cNvGraphicFramePr/>
          <p:nvPr>
            <p:extLst/>
          </p:nvPr>
        </p:nvGraphicFramePr>
        <p:xfrm>
          <a:off x="5222993" y="4558616"/>
          <a:ext cx="3842024" cy="1967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kstiruutu 2">
            <a:extLst>
              <a:ext uri="{FF2B5EF4-FFF2-40B4-BE49-F238E27FC236}">
                <a16:creationId xmlns:a16="http://schemas.microsoft.com/office/drawing/2014/main" id="{162D006F-BE33-444A-AC89-1C210C103D97}"/>
              </a:ext>
            </a:extLst>
          </p:cNvPr>
          <p:cNvSpPr txBox="1"/>
          <p:nvPr/>
        </p:nvSpPr>
        <p:spPr>
          <a:xfrm>
            <a:off x="878656" y="876523"/>
            <a:ext cx="10211590" cy="369332"/>
          </a:xfrm>
          <a:prstGeom prst="rect">
            <a:avLst/>
          </a:prstGeom>
          <a:noFill/>
        </p:spPr>
        <p:txBody>
          <a:bodyPr wrap="square" rtlCol="0">
            <a:spAutoFit/>
          </a:bodyPr>
          <a:lstStyle/>
          <a:p>
            <a:r>
              <a:rPr lang="fi-FI" dirty="0"/>
              <a:t>Asiakas ilmoitetaan </a:t>
            </a:r>
            <a:r>
              <a:rPr lang="fi-FI" dirty="0" err="1"/>
              <a:t>yöpartiopalvelun</a:t>
            </a:r>
            <a:r>
              <a:rPr lang="fi-FI" dirty="0"/>
              <a:t> piiriin Lestijokilaakson kotihoidon vastaavalle sairaanhoitajalle. </a:t>
            </a:r>
          </a:p>
        </p:txBody>
      </p:sp>
    </p:spTree>
    <p:extLst>
      <p:ext uri="{BB962C8B-B14F-4D97-AF65-F5344CB8AC3E}">
        <p14:creationId xmlns:p14="http://schemas.microsoft.com/office/powerpoint/2010/main" val="405991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dirty="0" err="1"/>
              <a:t>Yöpartiolaisen</a:t>
            </a:r>
            <a:r>
              <a:rPr lang="fi-FI" sz="4400" dirty="0"/>
              <a:t> </a:t>
            </a:r>
            <a:r>
              <a:rPr lang="fi-FI" sz="4400" dirty="0" smtClean="0"/>
              <a:t>tehtävät</a:t>
            </a:r>
            <a:endParaRPr lang="fi-FI" sz="1600" dirty="0">
              <a:solidFill>
                <a:srgbClr val="FF0000"/>
              </a:solidFill>
            </a:endParaRPr>
          </a:p>
        </p:txBody>
      </p:sp>
      <p:sp>
        <p:nvSpPr>
          <p:cNvPr id="3" name="Sisällön paikkamerkki 2"/>
          <p:cNvSpPr>
            <a:spLocks noGrp="1"/>
          </p:cNvSpPr>
          <p:nvPr>
            <p:ph idx="1"/>
          </p:nvPr>
        </p:nvSpPr>
        <p:spPr>
          <a:xfrm>
            <a:off x="514336" y="907922"/>
            <a:ext cx="10753725" cy="5732759"/>
          </a:xfrm>
        </p:spPr>
        <p:txBody>
          <a:bodyPr/>
          <a:lstStyle/>
          <a:p>
            <a:r>
              <a:rPr lang="fi-FI" dirty="0" err="1"/>
              <a:t>Yöpartiolaisen</a:t>
            </a:r>
            <a:r>
              <a:rPr lang="fi-FI" dirty="0"/>
              <a:t> päätehtävänä on käydä sovituilla käynneillä </a:t>
            </a:r>
            <a:r>
              <a:rPr lang="fi-FI" dirty="0" smtClean="0"/>
              <a:t>tai huolehtia muu yhteydenottotapa asiakkaisiin </a:t>
            </a:r>
          </a:p>
          <a:p>
            <a:r>
              <a:rPr lang="fi-FI" dirty="0" smtClean="0"/>
              <a:t>Käynneillä </a:t>
            </a:r>
            <a:r>
              <a:rPr lang="fi-FI" dirty="0"/>
              <a:t>käydään tekemässä esim</a:t>
            </a:r>
            <a:r>
              <a:rPr lang="fi-FI" dirty="0" smtClean="0"/>
              <a:t>. sairaalajakson jälkeen </a:t>
            </a:r>
            <a:r>
              <a:rPr lang="fi-FI" dirty="0"/>
              <a:t>voinnin tarkistusta ns. tsekkauskäynti, </a:t>
            </a:r>
            <a:r>
              <a:rPr lang="fi-FI" dirty="0" smtClean="0"/>
              <a:t>tuetaan kotona selviytymistä ja avustetaan päivittäisissä toiminnoissa, arvioidaan kipulääkityksen riittävyys.</a:t>
            </a:r>
          </a:p>
          <a:p>
            <a:pPr lvl="1"/>
            <a:r>
              <a:rPr lang="fi-FI" dirty="0"/>
              <a:t>T</a:t>
            </a:r>
            <a:r>
              <a:rPr lang="fi-FI" dirty="0" smtClean="0"/>
              <a:t>ehdään </a:t>
            </a:r>
            <a:r>
              <a:rPr lang="fi-FI" dirty="0"/>
              <a:t>tarvittaessa erilaisia sairaanhoidollisia tehtäviä esim. virtsakatetrin laittaminen, runsaasti vuotavan haavan sidosten uusiminen, </a:t>
            </a:r>
            <a:r>
              <a:rPr lang="fi-FI" dirty="0" err="1"/>
              <a:t>kommootioseurantaa</a:t>
            </a:r>
            <a:r>
              <a:rPr lang="fi-FI" dirty="0"/>
              <a:t>  jne</a:t>
            </a:r>
            <a:r>
              <a:rPr lang="fi-FI" dirty="0" smtClean="0"/>
              <a:t>. </a:t>
            </a:r>
          </a:p>
          <a:p>
            <a:r>
              <a:rPr lang="fi-FI" dirty="0" err="1" smtClean="0"/>
              <a:t>Yöpartiojaksojen</a:t>
            </a:r>
            <a:r>
              <a:rPr lang="fi-FI" dirty="0" smtClean="0"/>
              <a:t> pituus sekä käyntimäärät yön aikana vaihtelee hoidon tarpeen mukaan. Etukäteen ei luvata pitkiä jaksoja ja useita käyntejä yöhön vaan jaksojen aikana tehdään jatkuvaa hoidon tarpeen arviointia kuntouttavalla otteella ja käynnit suunnitellaan sen mukaisesti. Tavoitteena on asiakkaan kuntoutuminen ja omatoimisuus.</a:t>
            </a:r>
          </a:p>
          <a:p>
            <a:r>
              <a:rPr lang="fi-FI" dirty="0" err="1" smtClean="0"/>
              <a:t>Yöpartion</a:t>
            </a:r>
            <a:r>
              <a:rPr lang="fi-FI" dirty="0" smtClean="0"/>
              <a:t> hoitaja työskentelee omassa yksikössä ellei </a:t>
            </a:r>
            <a:r>
              <a:rPr lang="fi-FI" dirty="0" err="1" smtClean="0"/>
              <a:t>yöpartiokäyntejä</a:t>
            </a:r>
            <a:r>
              <a:rPr lang="fi-FI" dirty="0" smtClean="0"/>
              <a:t> ole.</a:t>
            </a:r>
          </a:p>
          <a:p>
            <a:r>
              <a:rPr lang="fi-FI" dirty="0" err="1" smtClean="0"/>
              <a:t>Varallaoleva</a:t>
            </a:r>
            <a:r>
              <a:rPr lang="fi-FI" dirty="0" smtClean="0"/>
              <a:t> hoitaja on kotona ”lähtövalmiina” tulemaan töihin tarpeen niin vaatiessa.</a:t>
            </a:r>
          </a:p>
          <a:p>
            <a:pPr marL="0" indent="0">
              <a:buNone/>
            </a:pPr>
            <a:endParaRPr lang="fi-FI" dirty="0"/>
          </a:p>
        </p:txBody>
      </p:sp>
      <p:sp>
        <p:nvSpPr>
          <p:cNvPr id="4" name="Päivämäärän paikkamerkki 3"/>
          <p:cNvSpPr>
            <a:spLocks noGrp="1"/>
          </p:cNvSpPr>
          <p:nvPr>
            <p:ph type="dt" sz="half" idx="10"/>
          </p:nvPr>
        </p:nvSpPr>
        <p:spPr/>
        <p:txBody>
          <a:bodyPr/>
          <a:lstStyle/>
          <a:p>
            <a:fld id="{0B549DF8-3256-43A3-9CF8-F9C88E76832E}" type="datetime1">
              <a:rPr lang="fi-FI" smtClean="0"/>
              <a:pPr/>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19</a:t>
            </a:fld>
            <a:endParaRPr lang="fi-FI" dirty="0"/>
          </a:p>
        </p:txBody>
      </p:sp>
    </p:spTree>
    <p:extLst>
      <p:ext uri="{BB962C8B-B14F-4D97-AF65-F5344CB8AC3E}">
        <p14:creationId xmlns:p14="http://schemas.microsoft.com/office/powerpoint/2010/main" val="3242818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t>Tulevaisuuden kotona asumista tukevat palvelut iäkkäille </a:t>
            </a:r>
            <a:r>
              <a:rPr lang="fi-FI" sz="3600" dirty="0" smtClean="0"/>
              <a:t>–hanke eli Kotiin -hanke</a:t>
            </a:r>
            <a:endParaRPr lang="fi-FI" sz="3600" dirty="0"/>
          </a:p>
        </p:txBody>
      </p:sp>
      <p:sp>
        <p:nvSpPr>
          <p:cNvPr id="3" name="Sisällön paikkamerkki 2"/>
          <p:cNvSpPr>
            <a:spLocks noGrp="1"/>
          </p:cNvSpPr>
          <p:nvPr>
            <p:ph idx="1"/>
          </p:nvPr>
        </p:nvSpPr>
        <p:spPr>
          <a:xfrm>
            <a:off x="628629" y="1658921"/>
            <a:ext cx="10753725" cy="3766185"/>
          </a:xfrm>
        </p:spPr>
        <p:txBody>
          <a:bodyPr/>
          <a:lstStyle/>
          <a:p>
            <a:r>
              <a:rPr lang="fi-FI" dirty="0" smtClean="0"/>
              <a:t>Kotiin –hanke on osa </a:t>
            </a:r>
            <a:r>
              <a:rPr lang="fi-FI" dirty="0" err="1" smtClean="0"/>
              <a:t>sosiaali</a:t>
            </a:r>
            <a:r>
              <a:rPr lang="fi-FI" dirty="0" smtClean="0"/>
              <a:t>- ja terveysministeriön tulevaisuuden </a:t>
            </a:r>
            <a:r>
              <a:rPr lang="fi-FI" dirty="0" err="1" smtClean="0"/>
              <a:t>sosiaali</a:t>
            </a:r>
            <a:r>
              <a:rPr lang="fi-FI" dirty="0" smtClean="0"/>
              <a:t>- ja terveyspalveluohjelman hankekokonaisuutta</a:t>
            </a:r>
          </a:p>
          <a:p>
            <a:r>
              <a:rPr lang="fi-FI" dirty="0" smtClean="0"/>
              <a:t>Hanke pohjautuu yhteen </a:t>
            </a:r>
            <a:r>
              <a:rPr lang="fi-FI" dirty="0" err="1" smtClean="0"/>
              <a:t>Marinin</a:t>
            </a:r>
            <a:r>
              <a:rPr lang="fi-FI" dirty="0" smtClean="0"/>
              <a:t> hallituksen tavoitteista vahvistaa ikäystävällisiä palveluita sekä turvata palvelujärjestelmän sosiaalinen ja taloudellinen kestävyys.</a:t>
            </a:r>
          </a:p>
          <a:p>
            <a:r>
              <a:rPr lang="fi-FI" dirty="0" smtClean="0"/>
              <a:t>Kotiin –hankkeen </a:t>
            </a:r>
            <a:r>
              <a:rPr lang="fi-FI" dirty="0"/>
              <a:t>tavoitteena on jatkaa, täydentää ja edelleen kehittää Soite 2.0 </a:t>
            </a:r>
            <a:r>
              <a:rPr lang="fi-FI" dirty="0" err="1"/>
              <a:t>sotekeskushankkeessa</a:t>
            </a:r>
            <a:r>
              <a:rPr lang="fi-FI" dirty="0"/>
              <a:t> 2020–21 aloitettua ikääntyneiden palveluiden kehittämistä, jotta niiden saatavuus ja riittävyys vastaavat asiakasmäärän ja palvelutarpeiden suureen kasvuun lähitulevaisuudessa.</a:t>
            </a:r>
          </a:p>
          <a:p>
            <a:endParaRPr lang="fi-FI" dirty="0" smtClean="0"/>
          </a:p>
          <a:p>
            <a:endParaRPr lang="fi-FI"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2</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spTree>
    <p:extLst>
      <p:ext uri="{BB962C8B-B14F-4D97-AF65-F5344CB8AC3E}">
        <p14:creationId xmlns:p14="http://schemas.microsoft.com/office/powerpoint/2010/main" val="2504938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Muita huomioonotettavia asioita</a:t>
            </a:r>
          </a:p>
        </p:txBody>
      </p:sp>
      <p:sp>
        <p:nvSpPr>
          <p:cNvPr id="3" name="Sisällön paikkamerkki 2"/>
          <p:cNvSpPr>
            <a:spLocks noGrp="1"/>
          </p:cNvSpPr>
          <p:nvPr>
            <p:ph idx="1"/>
          </p:nvPr>
        </p:nvSpPr>
        <p:spPr>
          <a:xfrm>
            <a:off x="657606" y="1030549"/>
            <a:ext cx="10753725" cy="5381898"/>
          </a:xfrm>
        </p:spPr>
        <p:txBody>
          <a:bodyPr/>
          <a:lstStyle/>
          <a:p>
            <a:r>
              <a:rPr lang="fi-FI" dirty="0" smtClean="0"/>
              <a:t>Toimintaohjeet, turvallisuusohjeistus ja riskien arviointia on tehty jo edeltävästi viime keväänä.</a:t>
            </a:r>
          </a:p>
          <a:p>
            <a:r>
              <a:rPr lang="fi-FI" dirty="0"/>
              <a:t>Lestijokilaakson kotihoidon auto on käytettävissä </a:t>
            </a:r>
            <a:r>
              <a:rPr lang="fi-FI" dirty="0" err="1"/>
              <a:t>yöpartiotehtävissä</a:t>
            </a:r>
            <a:r>
              <a:rPr lang="fi-FI" dirty="0" smtClean="0"/>
              <a:t>.</a:t>
            </a:r>
          </a:p>
          <a:p>
            <a:r>
              <a:rPr lang="fi-FI" dirty="0"/>
              <a:t>Asiakkaiden, jotka </a:t>
            </a:r>
            <a:r>
              <a:rPr lang="fi-FI" dirty="0" err="1"/>
              <a:t>yöpartioasiakkaaksi</a:t>
            </a:r>
            <a:r>
              <a:rPr lang="fi-FI" dirty="0"/>
              <a:t> valikoituu, täytyy täyttää tietyt kriteerit. </a:t>
            </a:r>
            <a:r>
              <a:rPr lang="fi-FI" dirty="0" err="1"/>
              <a:t>Yöpartioasiakkaaksi</a:t>
            </a:r>
            <a:r>
              <a:rPr lang="fi-FI" dirty="0"/>
              <a:t> eivät sovellu henkilöt, joilla itsellään tai omaisella on päihteiden käyttöä tai aggressiivista käyttäytymistä. </a:t>
            </a:r>
          </a:p>
          <a:p>
            <a:r>
              <a:rPr lang="fi-FI" dirty="0" smtClean="0"/>
              <a:t>Kuntiin </a:t>
            </a:r>
            <a:r>
              <a:rPr lang="fi-FI" dirty="0"/>
              <a:t>oltu yhteydessä talviauraukseen liittyen ja osa vastannut että tämä huomioidaan. Kuntien tekniset johtajat / päivystävät talonmiehet ovat yhteyshenkilöitä näissä asioissa. Näistä oltava listaus</a:t>
            </a:r>
            <a:r>
              <a:rPr lang="fi-FI" dirty="0" smtClean="0"/>
              <a:t>.</a:t>
            </a:r>
          </a:p>
          <a:p>
            <a:endParaRPr lang="fi-FI" dirty="0"/>
          </a:p>
        </p:txBody>
      </p:sp>
      <p:sp>
        <p:nvSpPr>
          <p:cNvPr id="4" name="Päivämäärän paikkamerkki 3"/>
          <p:cNvSpPr>
            <a:spLocks noGrp="1"/>
          </p:cNvSpPr>
          <p:nvPr>
            <p:ph type="dt" sz="half" idx="10"/>
          </p:nvPr>
        </p:nvSpPr>
        <p:spPr/>
        <p:txBody>
          <a:bodyPr/>
          <a:lstStyle/>
          <a:p>
            <a:fld id="{0B549DF8-3256-43A3-9CF8-F9C88E76832E}" type="datetime1">
              <a:rPr lang="fi-FI" smtClean="0"/>
              <a:pPr/>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20</a:t>
            </a:fld>
            <a:endParaRPr lang="fi-FI" dirty="0"/>
          </a:p>
        </p:txBody>
      </p:sp>
    </p:spTree>
    <p:extLst>
      <p:ext uri="{BB962C8B-B14F-4D97-AF65-F5344CB8AC3E}">
        <p14:creationId xmlns:p14="http://schemas.microsoft.com/office/powerpoint/2010/main" val="195351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p:cNvSpPr>
            <a:spLocks noGrp="1"/>
          </p:cNvSpPr>
          <p:nvPr>
            <p:ph type="subTitle" idx="1"/>
          </p:nvPr>
        </p:nvSpPr>
        <p:spPr/>
        <p:txBody>
          <a:bodyPr/>
          <a:lstStyle/>
          <a:p>
            <a:endParaRPr lang="fi-FI"/>
          </a:p>
        </p:txBody>
      </p:sp>
      <p:sp>
        <p:nvSpPr>
          <p:cNvPr id="3" name="Otsikko 2"/>
          <p:cNvSpPr>
            <a:spLocks noGrp="1"/>
          </p:cNvSpPr>
          <p:nvPr>
            <p:ph type="ctrTitle"/>
          </p:nvPr>
        </p:nvSpPr>
        <p:spPr/>
        <p:txBody>
          <a:bodyPr/>
          <a:lstStyle/>
          <a:p>
            <a:r>
              <a:rPr lang="fi-FI" dirty="0"/>
              <a:t>Toimintamallin käyttöönotto</a:t>
            </a:r>
          </a:p>
        </p:txBody>
      </p:sp>
    </p:spTree>
    <p:extLst>
      <p:ext uri="{BB962C8B-B14F-4D97-AF65-F5344CB8AC3E}">
        <p14:creationId xmlns:p14="http://schemas.microsoft.com/office/powerpoint/2010/main" val="3595130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Toimintamallin käyttöönotto</a:t>
            </a:r>
          </a:p>
        </p:txBody>
      </p:sp>
      <p:sp>
        <p:nvSpPr>
          <p:cNvPr id="3" name="Sisällön paikkamerkki 2"/>
          <p:cNvSpPr>
            <a:spLocks noGrp="1"/>
          </p:cNvSpPr>
          <p:nvPr>
            <p:ph idx="1"/>
          </p:nvPr>
        </p:nvSpPr>
        <p:spPr>
          <a:xfrm>
            <a:off x="231363" y="1047190"/>
            <a:ext cx="11199018" cy="4650225"/>
          </a:xfrm>
        </p:spPr>
        <p:txBody>
          <a:bodyPr/>
          <a:lstStyle/>
          <a:p>
            <a:r>
              <a:rPr lang="fi-FI" sz="2000" dirty="0">
                <a:solidFill>
                  <a:schemeClr val="tx1"/>
                </a:solidFill>
              </a:rPr>
              <a:t>YT- neuvottelu </a:t>
            </a:r>
            <a:r>
              <a:rPr lang="fi-FI" sz="2000" dirty="0" smtClean="0">
                <a:solidFill>
                  <a:schemeClr val="tx1"/>
                </a:solidFill>
              </a:rPr>
              <a:t>4/2022, riippuen meneillään olevista työtaisteluista.</a:t>
            </a:r>
          </a:p>
          <a:p>
            <a:r>
              <a:rPr lang="fi-FI" sz="2000" dirty="0" smtClean="0">
                <a:solidFill>
                  <a:schemeClr val="tx1"/>
                </a:solidFill>
              </a:rPr>
              <a:t>YT </a:t>
            </a:r>
            <a:r>
              <a:rPr lang="fi-FI" sz="2000" dirty="0">
                <a:solidFill>
                  <a:schemeClr val="tx1"/>
                </a:solidFill>
              </a:rPr>
              <a:t>-neuvottelun tulos ilmoitetaan muistiona yksiköiden esimiesten kautta yksiköihin. </a:t>
            </a:r>
            <a:endParaRPr lang="fi-FI" sz="2000" dirty="0" smtClean="0">
              <a:solidFill>
                <a:schemeClr val="tx1"/>
              </a:solidFill>
            </a:endParaRPr>
          </a:p>
          <a:p>
            <a:r>
              <a:rPr lang="fi-FI" sz="2000" dirty="0" smtClean="0">
                <a:solidFill>
                  <a:srgbClr val="FF0000"/>
                </a:solidFill>
              </a:rPr>
              <a:t>Tarvittavat henkilöstöinfot/ yhteinen suunnittelu jatkuvasti </a:t>
            </a:r>
            <a:endParaRPr lang="fi-FI" sz="2000" dirty="0">
              <a:solidFill>
                <a:srgbClr val="FF0000"/>
              </a:solidFill>
            </a:endParaRPr>
          </a:p>
          <a:p>
            <a:r>
              <a:rPr lang="fi-FI" sz="2000" dirty="0" smtClean="0">
                <a:solidFill>
                  <a:schemeClr val="tx1"/>
                </a:solidFill>
              </a:rPr>
              <a:t>Tehdään </a:t>
            </a:r>
            <a:r>
              <a:rPr lang="fi-FI" sz="2000" dirty="0">
                <a:solidFill>
                  <a:schemeClr val="tx1"/>
                </a:solidFill>
              </a:rPr>
              <a:t>tarvittavat toimintaohjeiden päivitykset ja tarkistetaan että muut puitteet (tavarat, kirjaamiseen liittyvät yms. Sovittu ja tiedossa) </a:t>
            </a:r>
          </a:p>
          <a:p>
            <a:r>
              <a:rPr lang="fi-FI" sz="2000" dirty="0" smtClean="0">
                <a:solidFill>
                  <a:schemeClr val="tx1"/>
                </a:solidFill>
              </a:rPr>
              <a:t>Aikataulullisesti aloitus täsmentyy,  kun rekrytoinnit on tehty. Tällä hetkellä rekrytointi vielä kesken. </a:t>
            </a:r>
          </a:p>
          <a:p>
            <a:pPr lvl="1"/>
            <a:r>
              <a:rPr lang="fi-FI" sz="2000" dirty="0" smtClean="0">
                <a:solidFill>
                  <a:schemeClr val="tx1"/>
                </a:solidFill>
              </a:rPr>
              <a:t>Toimiin oli 6 hakijaa, joista 4 haastatellaan, kun työtaistelutilanne antaa myöden</a:t>
            </a:r>
          </a:p>
          <a:p>
            <a:pPr lvl="1"/>
            <a:r>
              <a:rPr lang="fi-FI" sz="2000" dirty="0" smtClean="0">
                <a:solidFill>
                  <a:schemeClr val="tx1"/>
                </a:solidFill>
              </a:rPr>
              <a:t>Aloituksesta informoidaan erikseen. </a:t>
            </a:r>
          </a:p>
          <a:p>
            <a:r>
              <a:rPr lang="fi-FI" sz="2000" dirty="0" err="1" smtClean="0">
                <a:solidFill>
                  <a:schemeClr val="tx1"/>
                </a:solidFill>
              </a:rPr>
              <a:t>Yöpartiotoiminnan</a:t>
            </a:r>
            <a:r>
              <a:rPr lang="fi-FI" sz="2000" dirty="0" smtClean="0">
                <a:solidFill>
                  <a:schemeClr val="tx1"/>
                </a:solidFill>
              </a:rPr>
              <a:t> </a:t>
            </a:r>
            <a:r>
              <a:rPr lang="fi-FI" sz="2000" dirty="0">
                <a:solidFill>
                  <a:schemeClr val="tx1"/>
                </a:solidFill>
              </a:rPr>
              <a:t>arviointiajankohdat sovitaan osavuosikatsauksittain, jolloin joko tiedotteena tai infona asiasta tiedotetaan henkilöstölle. </a:t>
            </a:r>
            <a:endParaRPr lang="fi-FI" sz="2000" dirty="0" smtClean="0">
              <a:solidFill>
                <a:schemeClr val="tx1"/>
              </a:solidFill>
            </a:endParaRPr>
          </a:p>
          <a:p>
            <a:r>
              <a:rPr lang="fi-FI" sz="2000" dirty="0" smtClean="0">
                <a:solidFill>
                  <a:schemeClr val="tx1"/>
                </a:solidFill>
              </a:rPr>
              <a:t>Väestölle tiedottamisesta huolehditaan hankkeen aikana säännöllisesti.</a:t>
            </a:r>
            <a:endParaRPr lang="fi-FI" sz="2000" dirty="0">
              <a:solidFill>
                <a:schemeClr val="tx1"/>
              </a:solidFill>
            </a:endParaRPr>
          </a:p>
          <a:p>
            <a:endParaRPr lang="fi-FI" sz="2000" dirty="0">
              <a:solidFill>
                <a:srgbClr val="FF0000"/>
              </a:solidFill>
            </a:endParaRPr>
          </a:p>
          <a:p>
            <a:endParaRPr lang="fi-FI" dirty="0"/>
          </a:p>
        </p:txBody>
      </p:sp>
      <p:sp>
        <p:nvSpPr>
          <p:cNvPr id="4" name="Päivämäärän paikkamerkki 3"/>
          <p:cNvSpPr>
            <a:spLocks noGrp="1"/>
          </p:cNvSpPr>
          <p:nvPr>
            <p:ph type="dt" sz="half" idx="10"/>
          </p:nvPr>
        </p:nvSpPr>
        <p:spPr/>
        <p:txBody>
          <a:bodyPr/>
          <a:lstStyle/>
          <a:p>
            <a:fld id="{0B549DF8-3256-43A3-9CF8-F9C88E76832E}" type="datetime1">
              <a:rPr lang="fi-FI" smtClean="0"/>
              <a:pPr/>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22</a:t>
            </a:fld>
            <a:endParaRPr lang="fi-FI" dirty="0"/>
          </a:p>
        </p:txBody>
      </p:sp>
    </p:spTree>
    <p:extLst>
      <p:ext uri="{BB962C8B-B14F-4D97-AF65-F5344CB8AC3E}">
        <p14:creationId xmlns:p14="http://schemas.microsoft.com/office/powerpoint/2010/main" val="4171003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Kiitos!</a:t>
            </a:r>
          </a:p>
        </p:txBody>
      </p:sp>
      <p:sp>
        <p:nvSpPr>
          <p:cNvPr id="4" name="Päivämäärän paikkamerkki 3"/>
          <p:cNvSpPr>
            <a:spLocks noGrp="1"/>
          </p:cNvSpPr>
          <p:nvPr>
            <p:ph type="dt" sz="half" idx="4294967295"/>
          </p:nvPr>
        </p:nvSpPr>
        <p:spPr>
          <a:xfrm>
            <a:off x="0" y="6534150"/>
            <a:ext cx="1214438" cy="228600"/>
          </a:xfrm>
          <a:prstGeom prst="rect">
            <a:avLst/>
          </a:prstGeom>
        </p:spPr>
        <p:txBody>
          <a:bodyPr/>
          <a:lstStyle/>
          <a:p>
            <a:fld id="{0B549DF8-3256-43A3-9CF8-F9C88E76832E}" type="datetime1">
              <a:rPr lang="fi-FI" smtClean="0"/>
              <a:pPr/>
              <a:t>07.04.2022</a:t>
            </a:fld>
            <a:endParaRPr lang="fi-FI" dirty="0"/>
          </a:p>
        </p:txBody>
      </p:sp>
      <p:sp>
        <p:nvSpPr>
          <p:cNvPr id="5" name="Dian numeron paikkamerkki 4"/>
          <p:cNvSpPr>
            <a:spLocks noGrp="1"/>
          </p:cNvSpPr>
          <p:nvPr>
            <p:ph type="sldNum" sz="quarter" idx="4294967295"/>
          </p:nvPr>
        </p:nvSpPr>
        <p:spPr>
          <a:xfrm>
            <a:off x="11776075" y="6411913"/>
            <a:ext cx="415925" cy="257175"/>
          </a:xfrm>
          <a:prstGeom prst="rect">
            <a:avLst/>
          </a:prstGeom>
        </p:spPr>
        <p:txBody>
          <a:bodyPr/>
          <a:lstStyle/>
          <a:p>
            <a:fld id="{680D50AB-F83C-4E2B-B0AF-3CA1ED4EDFEC}" type="slidenum">
              <a:rPr lang="fi-FI" smtClean="0"/>
              <a:pPr/>
              <a:t>23</a:t>
            </a:fld>
            <a:endParaRPr lang="fi-FI" dirty="0"/>
          </a:p>
        </p:txBody>
      </p:sp>
      <p:pic>
        <p:nvPicPr>
          <p:cNvPr id="7" name="Sisällön paikkamerkki 6"/>
          <p:cNvPicPr>
            <a:picLocks noGrp="1" noChangeAspect="1"/>
          </p:cNvPicPr>
          <p:nvPr>
            <p:ph idx="4294967295"/>
          </p:nvPr>
        </p:nvPicPr>
        <p:blipFill>
          <a:blip r:embed="rId2"/>
          <a:stretch>
            <a:fillRect/>
          </a:stretch>
        </p:blipFill>
        <p:spPr>
          <a:xfrm>
            <a:off x="4152764" y="1542960"/>
            <a:ext cx="4343536" cy="2895690"/>
          </a:xfrm>
          <a:prstGeom prst="rect">
            <a:avLst/>
          </a:prstGeom>
          <a:effectLst>
            <a:outerShdw blurRad="50800" dist="50800" algn="ctr" rotWithShape="0">
              <a:srgbClr val="000000">
                <a:alpha val="43137"/>
              </a:srgbClr>
            </a:outerShdw>
            <a:reflection blurRad="165100" stA="45000" endPos="12000" dist="63500" dir="5400000" sy="-100000" algn="bl" rotWithShape="0"/>
            <a:softEdge rad="203200"/>
          </a:effectLst>
        </p:spPr>
      </p:pic>
    </p:spTree>
    <p:extLst>
      <p:ext uri="{BB962C8B-B14F-4D97-AF65-F5344CB8AC3E}">
        <p14:creationId xmlns:p14="http://schemas.microsoft.com/office/powerpoint/2010/main" val="3129213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0" dirty="0"/>
              <a:t>Kotiin </a:t>
            </a:r>
            <a:r>
              <a:rPr lang="fi-FI" b="0" dirty="0" smtClean="0"/>
              <a:t>–hankeen osa-alueet</a:t>
            </a:r>
            <a:endParaRPr lang="fi-FI" dirty="0"/>
          </a:p>
        </p:txBody>
      </p:sp>
      <p:sp>
        <p:nvSpPr>
          <p:cNvPr id="3" name="Sisällön paikkamerkki 2"/>
          <p:cNvSpPr>
            <a:spLocks noGrp="1"/>
          </p:cNvSpPr>
          <p:nvPr>
            <p:ph idx="1"/>
          </p:nvPr>
        </p:nvSpPr>
        <p:spPr>
          <a:xfrm>
            <a:off x="685800" y="1187867"/>
            <a:ext cx="10753725" cy="4631042"/>
          </a:xfrm>
        </p:spPr>
        <p:txBody>
          <a:bodyPr/>
          <a:lstStyle/>
          <a:p>
            <a:r>
              <a:rPr lang="fi-FI" dirty="0" smtClean="0"/>
              <a:t>Hankekoordinaatio koostuu eri osahakkeista</a:t>
            </a:r>
          </a:p>
          <a:p>
            <a:pPr marL="457200" indent="-457200">
              <a:buFont typeface="+mj-lt"/>
              <a:buAutoNum type="arabicPeriod"/>
            </a:pPr>
            <a:r>
              <a:rPr lang="fi-FI" dirty="0" err="1" smtClean="0"/>
              <a:t>Omais</a:t>
            </a:r>
            <a:r>
              <a:rPr lang="fi-FI" dirty="0" smtClean="0"/>
              <a:t>- ja perhehoidon vahvistaminen kaikenikäisille asiakkaille</a:t>
            </a:r>
          </a:p>
          <a:p>
            <a:pPr lvl="1"/>
            <a:r>
              <a:rPr lang="fi-FI" dirty="0"/>
              <a:t>Tämän osahankkeen edistäjänä toimii </a:t>
            </a:r>
            <a:r>
              <a:rPr lang="fi-FI" dirty="0" smtClean="0"/>
              <a:t>hanketyöntekijä Minna Dahlbacka</a:t>
            </a:r>
          </a:p>
          <a:p>
            <a:pPr marL="457200" indent="-457200">
              <a:buFont typeface="+mj-lt"/>
              <a:buAutoNum type="arabicPeriod"/>
            </a:pPr>
            <a:r>
              <a:rPr lang="fi-FI" dirty="0" err="1" smtClean="0"/>
              <a:t>Yöpartiotoiminnan</a:t>
            </a:r>
            <a:r>
              <a:rPr lang="fi-FI" dirty="0" smtClean="0"/>
              <a:t> jalkauttaminen jokilaaksoihin</a:t>
            </a:r>
          </a:p>
          <a:p>
            <a:pPr lvl="1"/>
            <a:r>
              <a:rPr lang="fi-FI" dirty="0"/>
              <a:t>Tämän osahankkeen edistäjänä </a:t>
            </a:r>
            <a:r>
              <a:rPr lang="fi-FI" dirty="0" smtClean="0"/>
              <a:t>toimii hanketyöntekijä Heidi Rosbäck</a:t>
            </a:r>
          </a:p>
          <a:p>
            <a:pPr marL="457200" indent="-457200">
              <a:buFont typeface="+mj-lt"/>
              <a:buAutoNum type="arabicPeriod"/>
            </a:pPr>
            <a:r>
              <a:rPr lang="fi-FI" dirty="0" smtClean="0"/>
              <a:t>Kuntoutusosaamisen kehittäminen kotisairaalassa, kotihoidossa sekä tehostetussa palveluasumisessa ja jaksohoidossa.</a:t>
            </a:r>
          </a:p>
          <a:p>
            <a:pPr marL="508000" lvl="1" indent="-342900"/>
            <a:r>
              <a:rPr lang="fi-FI" dirty="0"/>
              <a:t>Tämän osahankkeen edistäjänä toimii </a:t>
            </a:r>
            <a:r>
              <a:rPr lang="fi-FI" dirty="0" smtClean="0"/>
              <a:t>hanketyöntekijä Niina Alatalo</a:t>
            </a:r>
          </a:p>
          <a:p>
            <a:pPr marL="457200" indent="-457200">
              <a:buFont typeface="+mj-lt"/>
              <a:buAutoNum type="arabicPeriod"/>
            </a:pPr>
            <a:r>
              <a:rPr lang="fi-FI" dirty="0"/>
              <a:t>Ikääntyneiden palveluiden yhtenäinen saatavuus </a:t>
            </a:r>
            <a:r>
              <a:rPr lang="fi-FI" dirty="0" err="1" smtClean="0"/>
              <a:t>sote</a:t>
            </a:r>
            <a:r>
              <a:rPr lang="fi-FI" dirty="0" smtClean="0"/>
              <a:t>-vastaanotossa</a:t>
            </a:r>
          </a:p>
          <a:p>
            <a:pPr marL="457200" indent="-457200">
              <a:buFont typeface="+mj-lt"/>
              <a:buAutoNum type="arabicPeriod"/>
            </a:pPr>
            <a:r>
              <a:rPr lang="fi-FI" dirty="0" smtClean="0"/>
              <a:t>Hankekoordinaattorina </a:t>
            </a:r>
            <a:r>
              <a:rPr lang="fi-FI" dirty="0" smtClean="0"/>
              <a:t>toimii Tuula Rannisto</a:t>
            </a:r>
          </a:p>
          <a:p>
            <a:pPr marL="165100" lvl="1" indent="0">
              <a:buNone/>
            </a:pPr>
            <a:endParaRPr lang="fi-FI" dirty="0"/>
          </a:p>
          <a:p>
            <a:pPr marL="508000" lvl="1" indent="-342900"/>
            <a:endParaRPr lang="fi-FI" dirty="0" smtClean="0"/>
          </a:p>
          <a:p>
            <a:pPr marL="165100" lvl="1" indent="0">
              <a:buNone/>
            </a:pPr>
            <a:endParaRPr lang="fi-FI" dirty="0" smtClean="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3</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spTree>
    <p:extLst>
      <p:ext uri="{BB962C8B-B14F-4D97-AF65-F5344CB8AC3E}">
        <p14:creationId xmlns:p14="http://schemas.microsoft.com/office/powerpoint/2010/main" val="245794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2590" y="19645"/>
            <a:ext cx="10772775" cy="908842"/>
          </a:xfrm>
        </p:spPr>
        <p:txBody>
          <a:bodyPr/>
          <a:lstStyle/>
          <a:p>
            <a:r>
              <a:rPr lang="fi-FI" sz="3600" dirty="0" smtClean="0"/>
              <a:t>Osahankkeiden tilanne/Kotisairaalan kuntoutusosaamisen kehittäminen</a:t>
            </a:r>
            <a:endParaRPr lang="fi-FI" sz="3600" dirty="0"/>
          </a:p>
        </p:txBody>
      </p:sp>
      <p:sp>
        <p:nvSpPr>
          <p:cNvPr id="3" name="Sisällön paikkamerkki 2"/>
          <p:cNvSpPr>
            <a:spLocks noGrp="1"/>
          </p:cNvSpPr>
          <p:nvPr>
            <p:ph idx="1"/>
          </p:nvPr>
        </p:nvSpPr>
        <p:spPr>
          <a:xfrm>
            <a:off x="240145" y="957169"/>
            <a:ext cx="11619345" cy="5224580"/>
          </a:xfrm>
        </p:spPr>
        <p:txBody>
          <a:bodyPr/>
          <a:lstStyle/>
          <a:p>
            <a:r>
              <a:rPr lang="fi-FI" sz="2200" dirty="0" smtClean="0">
                <a:solidFill>
                  <a:schemeClr val="tx1"/>
                </a:solidFill>
              </a:rPr>
              <a:t>Kotiin järjestettäviä palveluita on kyetty jokilaaksoissa vahvistamaan , vaikkakin henkilöstön heikon saatavuuden vuoksi siinä on ollut suuria haasteita. Yhteistyö kotiin järjestettävien palveluiden osalta on kehittynyt ja kotisairaaloissa on hoidettu myös kuntoutuspotilaita. </a:t>
            </a:r>
          </a:p>
          <a:p>
            <a:r>
              <a:rPr lang="fi-FI" sz="2200" dirty="0" smtClean="0"/>
              <a:t>Kotisairaalan kuntoutusosaamisen kehittäminen vaatii edelleen kehittämistyötä ja toiminnan vakiinnuttaminen osaksi kotisairaalatoimintaa vaatii aikaa ja resursseja.</a:t>
            </a:r>
          </a:p>
          <a:p>
            <a:pPr lvl="1"/>
            <a:r>
              <a:rPr lang="fi-FI" sz="2200" dirty="0" smtClean="0"/>
              <a:t>Kuntoutusosaamisen edistämiseksi kotisairaalan henkilökunta on käynyt </a:t>
            </a:r>
            <a:r>
              <a:rPr lang="fi-FI" sz="2200" dirty="0" err="1" smtClean="0"/>
              <a:t>Geronursing</a:t>
            </a:r>
            <a:r>
              <a:rPr lang="fi-FI" sz="2200" dirty="0" smtClean="0"/>
              <a:t> koulutuksen, RAI-koulutuksen (osalla vielä kesken) sekä yhteistyötä kuntoutushenkilöstön kanssa on tiivistetty. Yhteistyö myös kotihoidon kanssa nähdään tärkeänä.</a:t>
            </a:r>
          </a:p>
          <a:p>
            <a:pPr lvl="1"/>
            <a:r>
              <a:rPr lang="fi-FI" sz="2200" dirty="0" smtClean="0"/>
              <a:t>Toiminnan vakiinnuttamiseksi on tärkeää, että kuntoutusalan ammattilaiset ja lääkärit lähettävissä yksiköissä osaavat nähdä ja määritellä, kuka olisi sovelias ja missä vaiheessa siirtymään tehostetun kotikuntoutumisen piiriin. Näin saataisiin enemmän kokemuksia ja toimintaa vakiinnutettua.</a:t>
            </a:r>
          </a:p>
          <a:p>
            <a:r>
              <a:rPr lang="fi-FI" sz="2200" dirty="0"/>
              <a:t>Kuntoutusosaamisen kehittämistyö jatkuu Niina </a:t>
            </a:r>
            <a:r>
              <a:rPr lang="fi-FI" sz="2200" dirty="0" smtClean="0"/>
              <a:t>Alatalon </a:t>
            </a:r>
            <a:r>
              <a:rPr lang="fi-FI" sz="2200" dirty="0"/>
              <a:t>johdolla ja on osana laajempaa osakokonaisuutta, jossa kaikkia kotiin tarjottavien palveluiden kuntoutusosaamista pyritään kehittämään.</a:t>
            </a:r>
          </a:p>
          <a:p>
            <a:pPr marL="0" indent="0">
              <a:buNone/>
            </a:pPr>
            <a:endParaRPr lang="fi-FI" sz="2000"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4</a:t>
            </a:fld>
            <a:endParaRPr lang="fi-FI" dirty="0"/>
          </a:p>
        </p:txBody>
      </p:sp>
      <p:sp>
        <p:nvSpPr>
          <p:cNvPr id="6" name="Alatunnisteen paikkamerkki 5"/>
          <p:cNvSpPr>
            <a:spLocks noGrp="1"/>
          </p:cNvSpPr>
          <p:nvPr>
            <p:ph type="ftr" sz="quarter" idx="11"/>
          </p:nvPr>
        </p:nvSpPr>
        <p:spPr/>
        <p:txBody>
          <a:bodyPr/>
          <a:lstStyle/>
          <a:p>
            <a:r>
              <a:rPr lang="fi-FI" dirty="0" smtClean="0"/>
              <a:t>Tulevaisuuden </a:t>
            </a:r>
            <a:r>
              <a:rPr lang="fi-FI" dirty="0" err="1" smtClean="0"/>
              <a:t>sote</a:t>
            </a:r>
            <a:r>
              <a:rPr lang="fi-FI" dirty="0" smtClean="0"/>
              <a:t>-keskus -hanke</a:t>
            </a:r>
            <a:endParaRPr lang="fi-FI" dirty="0"/>
          </a:p>
        </p:txBody>
      </p:sp>
    </p:spTree>
    <p:extLst>
      <p:ext uri="{BB962C8B-B14F-4D97-AF65-F5344CB8AC3E}">
        <p14:creationId xmlns:p14="http://schemas.microsoft.com/office/powerpoint/2010/main" val="357488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9104" y="97044"/>
            <a:ext cx="10772775" cy="908842"/>
          </a:xfrm>
        </p:spPr>
        <p:txBody>
          <a:bodyPr/>
          <a:lstStyle/>
          <a:p>
            <a:r>
              <a:rPr lang="fi-FI" dirty="0" err="1" smtClean="0"/>
              <a:t>Soiten</a:t>
            </a:r>
            <a:r>
              <a:rPr lang="fi-FI" dirty="0" smtClean="0"/>
              <a:t> hallituksen päätös 12/2021 </a:t>
            </a:r>
            <a:endParaRPr lang="fi-FI" dirty="0"/>
          </a:p>
        </p:txBody>
      </p:sp>
      <p:sp>
        <p:nvSpPr>
          <p:cNvPr id="3" name="Sisällön paikkamerkki 2"/>
          <p:cNvSpPr>
            <a:spLocks noGrp="1"/>
          </p:cNvSpPr>
          <p:nvPr>
            <p:ph idx="1"/>
          </p:nvPr>
        </p:nvSpPr>
        <p:spPr>
          <a:xfrm>
            <a:off x="170407" y="1005886"/>
            <a:ext cx="11813308" cy="5224580"/>
          </a:xfrm>
        </p:spPr>
        <p:txBody>
          <a:bodyPr/>
          <a:lstStyle/>
          <a:p>
            <a:r>
              <a:rPr lang="fi-FI" sz="2200" dirty="0" smtClean="0"/>
              <a:t>Talousarviossa vuodelle 2022 saatiin 2 vakanssia jokilaaksojen </a:t>
            </a:r>
            <a:r>
              <a:rPr lang="fi-FI" sz="2200" dirty="0" err="1" smtClean="0"/>
              <a:t>yöpartion</a:t>
            </a:r>
            <a:r>
              <a:rPr lang="fi-FI" sz="2200" dirty="0" smtClean="0"/>
              <a:t> käynnistämistä varten, vakanssit jaettiin lähtökohtaisesti tasan molempiin jokilaaksoihin, 1 vakanssi Lestijokilaaksoon ja 1 vakanssi Perhonjokilaaksoon. </a:t>
            </a:r>
          </a:p>
          <a:p>
            <a:r>
              <a:rPr lang="fi-FI" sz="2200" dirty="0" smtClean="0">
                <a:solidFill>
                  <a:schemeClr val="tx1"/>
                </a:solidFill>
              </a:rPr>
              <a:t>Koska alkuperäisen suunnitelman mukaista toiminatamallia ei hyväksyttykään YT neuvottelussa, jouduttiin saadun resurssin kohdentamista miettimään uudelleen</a:t>
            </a:r>
          </a:p>
          <a:p>
            <a:r>
              <a:rPr lang="fi-FI" sz="2200" dirty="0" smtClean="0"/>
              <a:t>Laajemman ohjausryhmän yhteisen päätöksen mukaisesti päädyttiin, että suurin hyöty </a:t>
            </a:r>
            <a:r>
              <a:rPr lang="fi-FI" sz="2200" dirty="0" smtClean="0">
                <a:solidFill>
                  <a:schemeClr val="tx1"/>
                </a:solidFill>
              </a:rPr>
              <a:t>toiminnan pilotointivaiheessa vakansseista saadaan, kun ne keskitetään toiseen jokilaaksoista. Tämä vietiin myös hallituksen kokoukseen tiedoksi </a:t>
            </a:r>
            <a:r>
              <a:rPr lang="fi-FI" sz="2200" dirty="0" smtClean="0">
                <a:solidFill>
                  <a:schemeClr val="tx1"/>
                </a:solidFill>
              </a:rPr>
              <a:t>14.2.2022</a:t>
            </a:r>
            <a:endParaRPr lang="fi-FI" sz="2200" dirty="0" smtClean="0">
              <a:solidFill>
                <a:schemeClr val="tx1"/>
              </a:solidFill>
            </a:endParaRPr>
          </a:p>
          <a:p>
            <a:r>
              <a:rPr lang="fi-FI" sz="2200" dirty="0" smtClean="0"/>
              <a:t>Vakanssit päätettiin keskittää pilotointivaiheessa Lestijokilaaksoon. </a:t>
            </a:r>
          </a:p>
          <a:p>
            <a:pPr lvl="1"/>
            <a:r>
              <a:rPr lang="fi-FI" sz="2200" dirty="0" smtClean="0"/>
              <a:t>Lestijokilaaksosta nousi selkeästi muutama yksikkö, joissa on </a:t>
            </a:r>
            <a:r>
              <a:rPr lang="fi-FI" sz="2200" dirty="0" err="1" smtClean="0"/>
              <a:t>yöpartion</a:t>
            </a:r>
            <a:r>
              <a:rPr lang="fi-FI" sz="2200" dirty="0" smtClean="0"/>
              <a:t> varallaoloon halukkaita henkilöitä.</a:t>
            </a:r>
          </a:p>
          <a:p>
            <a:pPr lvl="1"/>
            <a:r>
              <a:rPr lang="fi-FI" sz="2200" dirty="0" smtClean="0">
                <a:solidFill>
                  <a:schemeClr val="tx1"/>
                </a:solidFill>
              </a:rPr>
              <a:t>Henkilöstötilanne kokonaisuudessa parempi ko. jokilaaksossa</a:t>
            </a:r>
          </a:p>
          <a:p>
            <a:pPr marL="0" indent="0">
              <a:buNone/>
            </a:pPr>
            <a:endParaRPr lang="fi-FI" dirty="0" smtClean="0"/>
          </a:p>
          <a:p>
            <a:endParaRPr lang="fi-FI" dirty="0"/>
          </a:p>
        </p:txBody>
      </p:sp>
      <p:sp>
        <p:nvSpPr>
          <p:cNvPr id="4" name="Päivämäärän paikkamerkki 3"/>
          <p:cNvSpPr>
            <a:spLocks noGrp="1"/>
          </p:cNvSpPr>
          <p:nvPr>
            <p:ph type="dt" sz="half" idx="10"/>
          </p:nvPr>
        </p:nvSpPr>
        <p:spPr/>
        <p:txBody>
          <a:bodyPr/>
          <a:lstStyle/>
          <a:p>
            <a:fld id="{04C75BC8-29EA-4C7D-AD1D-949BFF504221}"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5</a:t>
            </a:fld>
            <a:endParaRPr lang="fi-FI" dirty="0"/>
          </a:p>
        </p:txBody>
      </p:sp>
      <p:sp>
        <p:nvSpPr>
          <p:cNvPr id="6" name="Alatunnisteen paikkamerkki 5">
            <a:extLst>
              <a:ext uri="{FF2B5EF4-FFF2-40B4-BE49-F238E27FC236}">
                <a16:creationId xmlns:a16="http://schemas.microsoft.com/office/drawing/2014/main" id="{A786A00B-34A4-427C-9D48-199252B4BFB8}"/>
              </a:ext>
            </a:extLst>
          </p:cNvPr>
          <p:cNvSpPr>
            <a:spLocks noGrp="1"/>
          </p:cNvSpPr>
          <p:nvPr>
            <p:ph type="ftr" sz="quarter" idx="11"/>
          </p:nvPr>
        </p:nvSpPr>
        <p:spPr/>
        <p:txBody>
          <a:bodyPr/>
          <a:lstStyle/>
          <a:p>
            <a:r>
              <a:rPr lang="fi-FI" dirty="0"/>
              <a:t>Tulevaisuuden </a:t>
            </a:r>
            <a:r>
              <a:rPr lang="fi-FI" dirty="0" err="1"/>
              <a:t>sote</a:t>
            </a:r>
            <a:r>
              <a:rPr lang="fi-FI" dirty="0"/>
              <a:t>-keskus -hanke</a:t>
            </a:r>
          </a:p>
        </p:txBody>
      </p:sp>
    </p:spTree>
    <p:extLst>
      <p:ext uri="{BB962C8B-B14F-4D97-AF65-F5344CB8AC3E}">
        <p14:creationId xmlns:p14="http://schemas.microsoft.com/office/powerpoint/2010/main" val="1288948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7533" y="0"/>
            <a:ext cx="10772775" cy="1268508"/>
          </a:xfrm>
        </p:spPr>
        <p:txBody>
          <a:bodyPr/>
          <a:lstStyle/>
          <a:p>
            <a:r>
              <a:rPr lang="fi-FI" sz="4800" dirty="0" err="1"/>
              <a:t>Yöpartion</a:t>
            </a:r>
            <a:r>
              <a:rPr lang="fi-FI" sz="4800" dirty="0"/>
              <a:t> jalkauttamisen tämän hetken lähtökohdat</a:t>
            </a:r>
          </a:p>
        </p:txBody>
      </p:sp>
      <p:sp>
        <p:nvSpPr>
          <p:cNvPr id="3" name="Sisällön paikkamerkki 2"/>
          <p:cNvSpPr>
            <a:spLocks noGrp="1"/>
          </p:cNvSpPr>
          <p:nvPr>
            <p:ph idx="1"/>
          </p:nvPr>
        </p:nvSpPr>
        <p:spPr>
          <a:xfrm>
            <a:off x="200437" y="1226888"/>
            <a:ext cx="11610109" cy="4853292"/>
          </a:xfrm>
        </p:spPr>
        <p:txBody>
          <a:bodyPr/>
          <a:lstStyle/>
          <a:p>
            <a:r>
              <a:rPr lang="fi-FI" sz="2000" dirty="0" smtClean="0">
                <a:solidFill>
                  <a:schemeClr val="tx1"/>
                </a:solidFill>
              </a:rPr>
              <a:t>Saadut 2 vakanssia ovat olleet auki </a:t>
            </a:r>
            <a:r>
              <a:rPr lang="fi-FI" sz="2000" dirty="0">
                <a:solidFill>
                  <a:schemeClr val="tx1"/>
                </a:solidFill>
              </a:rPr>
              <a:t>ja </a:t>
            </a:r>
            <a:r>
              <a:rPr lang="fi-FI" sz="2000" dirty="0" smtClean="0">
                <a:solidFill>
                  <a:schemeClr val="tx1"/>
                </a:solidFill>
              </a:rPr>
              <a:t>toimiin </a:t>
            </a:r>
            <a:r>
              <a:rPr lang="fi-FI" sz="2000" dirty="0">
                <a:solidFill>
                  <a:schemeClr val="tx1"/>
                </a:solidFill>
              </a:rPr>
              <a:t>on ollut 6 hakijaa ja heistä 4 aiotaan haastatella huhtikuun aikana.</a:t>
            </a:r>
          </a:p>
          <a:p>
            <a:pPr lvl="1"/>
            <a:r>
              <a:rPr lang="fi-FI" sz="2000" dirty="0" smtClean="0"/>
              <a:t>Lestijokilaakson </a:t>
            </a:r>
            <a:r>
              <a:rPr lang="fi-FI" sz="2000" dirty="0"/>
              <a:t>kotihoito on valittu pilotti yksiköksi</a:t>
            </a:r>
          </a:p>
          <a:p>
            <a:pPr lvl="1"/>
            <a:r>
              <a:rPr lang="fi-FI" sz="2000" dirty="0"/>
              <a:t>Lestijokilaakson kotihoidon vastaava sairaanhoitaja toimii koordinoivana tahona.</a:t>
            </a:r>
          </a:p>
          <a:p>
            <a:pPr lvl="1"/>
            <a:r>
              <a:rPr lang="fi-FI" sz="2000" dirty="0"/>
              <a:t>Keskittämisen etuna on, että voidaan toteuttaa ja tarjota palvelua koko yön ajalle sekä nähdään mikä on aidosti tämän hetkinen </a:t>
            </a:r>
            <a:r>
              <a:rPr lang="fi-FI" sz="2000" dirty="0" err="1"/>
              <a:t>yöhoidon</a:t>
            </a:r>
            <a:r>
              <a:rPr lang="fi-FI" sz="2000" dirty="0"/>
              <a:t> tarve ja mille ajalle palvelutarve keskittyy. </a:t>
            </a:r>
          </a:p>
          <a:p>
            <a:pPr lvl="1"/>
            <a:r>
              <a:rPr lang="fi-FI" sz="2000" dirty="0"/>
              <a:t>2 vakanssia ei riitä kattamaan kaikkia öitä, joten varallaoloa tarvitaan ja henkilöstön mahdollisuutta olla mukana tässä.</a:t>
            </a:r>
          </a:p>
          <a:p>
            <a:pPr lvl="1"/>
            <a:r>
              <a:rPr lang="fi-FI" sz="2000" dirty="0"/>
              <a:t>Pilotin </a:t>
            </a:r>
            <a:r>
              <a:rPr lang="fi-FI" sz="2000" dirty="0" smtClean="0"/>
              <a:t>kehittämistyötä </a:t>
            </a:r>
            <a:r>
              <a:rPr lang="fi-FI" sz="2000" dirty="0"/>
              <a:t>jatketaan tiiviillä yhteistyöllä molempien jokilaaksojen yksiköiden ja Kokkolan </a:t>
            </a:r>
            <a:r>
              <a:rPr lang="fi-FI" sz="2000" dirty="0" err="1"/>
              <a:t>yöpartion</a:t>
            </a:r>
            <a:r>
              <a:rPr lang="fi-FI" sz="2000" dirty="0"/>
              <a:t> kanssa</a:t>
            </a:r>
            <a:r>
              <a:rPr lang="fi-FI" sz="2000" dirty="0" smtClean="0"/>
              <a:t>. </a:t>
            </a:r>
          </a:p>
          <a:p>
            <a:pPr lvl="2"/>
            <a:r>
              <a:rPr lang="fi-FI" sz="1600" dirty="0" smtClean="0"/>
              <a:t>Työryhmä koostuu jatkossa molempien jokilaaksojen keskeisten yksiköiden esihenkilöistä, muutamasta henkilöstön edustajasta, Kokkolan </a:t>
            </a:r>
            <a:r>
              <a:rPr lang="fi-FI" sz="1600" dirty="0" err="1" smtClean="0"/>
              <a:t>yöpartion</a:t>
            </a:r>
            <a:r>
              <a:rPr lang="fi-FI" sz="1600" dirty="0" smtClean="0"/>
              <a:t> edustajasta</a:t>
            </a:r>
            <a:r>
              <a:rPr lang="fi-FI" sz="1600" dirty="0"/>
              <a:t> </a:t>
            </a:r>
            <a:r>
              <a:rPr lang="fi-FI" sz="1600" dirty="0" smtClean="0"/>
              <a:t>sekä hanketyöntekijästä.</a:t>
            </a:r>
            <a:endParaRPr lang="fi-FI" sz="1600" dirty="0"/>
          </a:p>
          <a:p>
            <a:pPr lvl="1"/>
            <a:r>
              <a:rPr lang="fi-FI" sz="2000" dirty="0"/>
              <a:t>Kruunupyyn </a:t>
            </a:r>
            <a:r>
              <a:rPr lang="fi-FI" sz="2000" dirty="0" smtClean="0"/>
              <a:t>alueella, </a:t>
            </a:r>
            <a:r>
              <a:rPr lang="fi-FI" sz="2000" dirty="0"/>
              <a:t>Teerijärven </a:t>
            </a:r>
            <a:r>
              <a:rPr lang="fi-FI" sz="2000" dirty="0" smtClean="0"/>
              <a:t>keskustassa on </a:t>
            </a:r>
            <a:r>
              <a:rPr lang="fi-FI" sz="2000" dirty="0" smtClean="0">
                <a:solidFill>
                  <a:schemeClr val="tx1"/>
                </a:solidFill>
              </a:rPr>
              <a:t>aloittanut</a:t>
            </a:r>
            <a:r>
              <a:rPr lang="fi-FI" sz="2000" dirty="0" smtClean="0"/>
              <a:t> </a:t>
            </a:r>
            <a:r>
              <a:rPr lang="fi-FI" sz="2000" dirty="0"/>
              <a:t>yksityinen </a:t>
            </a:r>
            <a:r>
              <a:rPr lang="fi-FI" sz="2000" dirty="0" smtClean="0"/>
              <a:t>toimija, </a:t>
            </a:r>
            <a:r>
              <a:rPr lang="fi-FI" sz="2000" dirty="0"/>
              <a:t>joka tarjoaa </a:t>
            </a:r>
            <a:r>
              <a:rPr lang="fi-FI" sz="2000" dirty="0" err="1"/>
              <a:t>yöpartiopalvelua</a:t>
            </a:r>
            <a:r>
              <a:rPr lang="fi-FI" sz="2000" dirty="0"/>
              <a:t>. </a:t>
            </a:r>
          </a:p>
          <a:p>
            <a:endParaRPr lang="fi-FI"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6</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spTree>
    <p:extLst>
      <p:ext uri="{BB962C8B-B14F-4D97-AF65-F5344CB8AC3E}">
        <p14:creationId xmlns:p14="http://schemas.microsoft.com/office/powerpoint/2010/main" val="3489415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otsikko 7"/>
          <p:cNvSpPr>
            <a:spLocks noGrp="1"/>
          </p:cNvSpPr>
          <p:nvPr>
            <p:ph type="subTitle" idx="1"/>
          </p:nvPr>
        </p:nvSpPr>
        <p:spPr/>
        <p:txBody>
          <a:bodyPr/>
          <a:lstStyle/>
          <a:p>
            <a:endParaRPr lang="fi-FI"/>
          </a:p>
        </p:txBody>
      </p:sp>
      <p:sp>
        <p:nvSpPr>
          <p:cNvPr id="7" name="Otsikko 6"/>
          <p:cNvSpPr>
            <a:spLocks noGrp="1"/>
          </p:cNvSpPr>
          <p:nvPr>
            <p:ph type="ctrTitle"/>
          </p:nvPr>
        </p:nvSpPr>
        <p:spPr/>
        <p:txBody>
          <a:bodyPr/>
          <a:lstStyle/>
          <a:p>
            <a:r>
              <a:rPr lang="fi-FI" dirty="0"/>
              <a:t>Henkilöstön osallistaminen ja halukkuus osallistua toiminnan kehittämiseen / käynnistämiseen</a:t>
            </a:r>
          </a:p>
        </p:txBody>
      </p:sp>
      <p:sp>
        <p:nvSpPr>
          <p:cNvPr id="5" name="Dian numeron paikkamerkki 4"/>
          <p:cNvSpPr>
            <a:spLocks noGrp="1"/>
          </p:cNvSpPr>
          <p:nvPr>
            <p:ph type="sldNum" sz="quarter" idx="12"/>
          </p:nvPr>
        </p:nvSpPr>
        <p:spPr>
          <a:prstGeom prst="rect">
            <a:avLst/>
          </a:prstGeom>
        </p:spPr>
        <p:txBody>
          <a:bodyPr/>
          <a:lstStyle/>
          <a:p>
            <a:fld id="{680D50AB-F83C-4E2B-B0AF-3CA1ED4EDFEC}" type="slidenum">
              <a:rPr lang="fi-FI" smtClean="0"/>
              <a:pPr/>
              <a:t>7</a:t>
            </a:fld>
            <a:endParaRPr lang="fi-FI" dirty="0"/>
          </a:p>
        </p:txBody>
      </p:sp>
      <p:sp>
        <p:nvSpPr>
          <p:cNvPr id="4" name="Päivämäärän paikkamerkki 3"/>
          <p:cNvSpPr>
            <a:spLocks noGrp="1"/>
          </p:cNvSpPr>
          <p:nvPr>
            <p:ph type="dt" sz="half" idx="10"/>
          </p:nvPr>
        </p:nvSpPr>
        <p:spPr>
          <a:prstGeom prst="rect">
            <a:avLst/>
          </a:prstGeom>
        </p:spPr>
        <p:txBody>
          <a:bodyPr/>
          <a:lstStyle/>
          <a:p>
            <a:fld id="{BE363086-9BC5-4C4C-8FF7-3DCB32D8F34D}" type="datetime1">
              <a:rPr lang="fi-FI" smtClean="0"/>
              <a:t>07.04.2022</a:t>
            </a:fld>
            <a:endParaRPr lang="fi-FI" dirty="0"/>
          </a:p>
        </p:txBody>
      </p:sp>
      <p:sp>
        <p:nvSpPr>
          <p:cNvPr id="6" name="Alatunnisteen paikkamerkki 5"/>
          <p:cNvSpPr>
            <a:spLocks noGrp="1"/>
          </p:cNvSpPr>
          <p:nvPr>
            <p:ph type="ftr" sz="quarter" idx="11"/>
          </p:nvPr>
        </p:nvSpPr>
        <p:spPr>
          <a:prstGeom prst="rect">
            <a:avLst/>
          </a:prstGeom>
        </p:spPr>
        <p:txBody>
          <a:bodyPr/>
          <a:lstStyle/>
          <a:p>
            <a:r>
              <a:rPr lang="fi-FI" smtClean="0"/>
              <a:t>Tulevaisuuden sote-keskus -hanke</a:t>
            </a:r>
            <a:endParaRPr lang="fi-FI" dirty="0"/>
          </a:p>
        </p:txBody>
      </p:sp>
    </p:spTree>
    <p:extLst>
      <p:ext uri="{BB962C8B-B14F-4D97-AF65-F5344CB8AC3E}">
        <p14:creationId xmlns:p14="http://schemas.microsoft.com/office/powerpoint/2010/main" val="1196374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Henkilöstön osallistuminen</a:t>
            </a:r>
          </a:p>
        </p:txBody>
      </p:sp>
      <p:sp>
        <p:nvSpPr>
          <p:cNvPr id="4" name="Sisällön paikkamerkki 3"/>
          <p:cNvSpPr>
            <a:spLocks noGrp="1"/>
          </p:cNvSpPr>
          <p:nvPr>
            <p:ph idx="1"/>
          </p:nvPr>
        </p:nvSpPr>
        <p:spPr/>
        <p:txBody>
          <a:bodyPr/>
          <a:lstStyle/>
          <a:p>
            <a:r>
              <a:rPr lang="fi-FI" dirty="0"/>
              <a:t>Kehittämistyön taustalla on ollut ohjausryhmä, joka on koostunut hoidon ja hoivan palvelualuejohtajista, toimialuejohtajasta ja hanketyöntekijästä.</a:t>
            </a:r>
          </a:p>
          <a:p>
            <a:r>
              <a:rPr lang="fi-FI" dirty="0"/>
              <a:t>Kehittämistyön työrukkasessa on ollut hoidon ja hoivan yksiköiden lähiesimiehiä, asiantuntijoita ja hanketyöntekijä.</a:t>
            </a:r>
          </a:p>
          <a:p>
            <a:r>
              <a:rPr lang="fi-FI" dirty="0"/>
              <a:t>Henkilöstölle on pidetty yleisiä infoja aiheeseen liittyen 3 kpl, jonka lisäksi esimiehet omassa yksiköissään ovat käyneet keskusteluja ja vieneet informaatiota henkilöstölleen eteenpäin. </a:t>
            </a:r>
          </a:p>
          <a:p>
            <a:r>
              <a:rPr lang="fi-FI" dirty="0" smtClean="0"/>
              <a:t>Jatkossa pyritään työrukkaseen saamaan myös henkilöstön edustus </a:t>
            </a:r>
            <a:r>
              <a:rPr lang="fi-FI" dirty="0" err="1" smtClean="0"/>
              <a:t>yöpartiosta</a:t>
            </a:r>
            <a:r>
              <a:rPr lang="fi-FI" dirty="0" smtClean="0"/>
              <a:t> kiinnostuneista.</a:t>
            </a:r>
          </a:p>
          <a:p>
            <a:r>
              <a:rPr lang="fi-FI" dirty="0" smtClean="0">
                <a:solidFill>
                  <a:schemeClr val="tx1"/>
                </a:solidFill>
              </a:rPr>
              <a:t>Henkilöstökyselyitä tehty  liittyen kiinnostukseen osallistua </a:t>
            </a:r>
            <a:r>
              <a:rPr lang="fi-FI" dirty="0" err="1" smtClean="0">
                <a:solidFill>
                  <a:schemeClr val="tx1"/>
                </a:solidFill>
              </a:rPr>
              <a:t>yöpartiotoimintaan</a:t>
            </a:r>
            <a:r>
              <a:rPr lang="fi-FI" dirty="0" smtClean="0">
                <a:solidFill>
                  <a:schemeClr val="tx1"/>
                </a:solidFill>
              </a:rPr>
              <a:t> , viimeisimmät syksyllä 2021</a:t>
            </a:r>
            <a:endParaRPr lang="fi-FI" dirty="0">
              <a:solidFill>
                <a:schemeClr val="tx1"/>
              </a:solidFill>
            </a:endParaRPr>
          </a:p>
        </p:txBody>
      </p:sp>
    </p:spTree>
    <p:extLst>
      <p:ext uri="{BB962C8B-B14F-4D97-AF65-F5344CB8AC3E}">
        <p14:creationId xmlns:p14="http://schemas.microsoft.com/office/powerpoint/2010/main" val="473097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Henkilöstölle tehdyt kyselyt ja tulokset</a:t>
            </a:r>
          </a:p>
        </p:txBody>
      </p:sp>
      <p:sp>
        <p:nvSpPr>
          <p:cNvPr id="3" name="Sisällön paikkamerkki 2"/>
          <p:cNvSpPr>
            <a:spLocks noGrp="1"/>
          </p:cNvSpPr>
          <p:nvPr>
            <p:ph idx="1"/>
          </p:nvPr>
        </p:nvSpPr>
        <p:spPr>
          <a:xfrm>
            <a:off x="676656" y="884144"/>
            <a:ext cx="10753725" cy="3766185"/>
          </a:xfrm>
        </p:spPr>
        <p:txBody>
          <a:bodyPr/>
          <a:lstStyle/>
          <a:p>
            <a:r>
              <a:rPr lang="fi-FI" u="sng" dirty="0">
                <a:solidFill>
                  <a:schemeClr val="tx1"/>
                </a:solidFill>
              </a:rPr>
              <a:t>3. Kysely 8.-15.9.2021</a:t>
            </a:r>
          </a:p>
          <a:p>
            <a:r>
              <a:rPr lang="fi-FI" dirty="0">
                <a:solidFill>
                  <a:schemeClr val="tx1"/>
                </a:solidFill>
              </a:rPr>
              <a:t>Vastaajia 205</a:t>
            </a:r>
          </a:p>
          <a:p>
            <a:r>
              <a:rPr lang="fi-FI" dirty="0">
                <a:solidFill>
                  <a:schemeClr val="tx1"/>
                </a:solidFill>
              </a:rPr>
              <a:t>22/ 23 vastaajaa (11,2 % kyselyyn vastanneista) vastasi olevansa valmis toimimaan </a:t>
            </a:r>
            <a:r>
              <a:rPr lang="fi-FI" dirty="0" err="1">
                <a:solidFill>
                  <a:schemeClr val="tx1"/>
                </a:solidFill>
              </a:rPr>
              <a:t>yöpartiotoiminnan</a:t>
            </a:r>
            <a:r>
              <a:rPr lang="fi-FI" dirty="0">
                <a:solidFill>
                  <a:schemeClr val="tx1"/>
                </a:solidFill>
              </a:rPr>
              <a:t> käynnistämisvaiheessa</a:t>
            </a:r>
          </a:p>
          <a:p>
            <a:pPr lvl="1"/>
            <a:r>
              <a:rPr lang="fi-FI" dirty="0">
                <a:solidFill>
                  <a:schemeClr val="tx1"/>
                </a:solidFill>
                <a:sym typeface="Wingdings" panose="05000000000000000000" pitchFamily="2" charset="2"/>
              </a:rPr>
              <a:t> </a:t>
            </a:r>
            <a:r>
              <a:rPr lang="fi-FI" dirty="0">
                <a:solidFill>
                  <a:schemeClr val="tx1"/>
                </a:solidFill>
              </a:rPr>
              <a:t>Perhonjokilaakso 9 , Lestijokilaakso 13 (14)</a:t>
            </a:r>
          </a:p>
          <a:p>
            <a:pPr lvl="1"/>
            <a:r>
              <a:rPr lang="fi-FI" dirty="0">
                <a:solidFill>
                  <a:schemeClr val="tx1"/>
                </a:solidFill>
                <a:sym typeface="Wingdings" panose="05000000000000000000" pitchFamily="2" charset="2"/>
              </a:rPr>
              <a:t> 0-6 kiinnostunut/ yksikkö ja joistakin yksiköistä ei yhtään kiinnostunutta</a:t>
            </a:r>
            <a:endParaRPr lang="fi-FI" dirty="0">
              <a:solidFill>
                <a:schemeClr val="tx1"/>
              </a:solidFill>
            </a:endParaRPr>
          </a:p>
          <a:p>
            <a:endParaRPr lang="fi-FI" dirty="0"/>
          </a:p>
        </p:txBody>
      </p:sp>
      <p:sp>
        <p:nvSpPr>
          <p:cNvPr id="4" name="Päivämäärän paikkamerkki 3"/>
          <p:cNvSpPr>
            <a:spLocks noGrp="1"/>
          </p:cNvSpPr>
          <p:nvPr>
            <p:ph type="dt" sz="half" idx="10"/>
          </p:nvPr>
        </p:nvSpPr>
        <p:spPr/>
        <p:txBody>
          <a:bodyPr/>
          <a:lstStyle/>
          <a:p>
            <a:fld id="{BE363086-9BC5-4C4C-8FF7-3DCB32D8F34D}" type="datetime1">
              <a:rPr lang="fi-FI" smtClean="0"/>
              <a:t>07.04.2022</a:t>
            </a:fld>
            <a:endParaRPr lang="fi-FI" dirty="0"/>
          </a:p>
        </p:txBody>
      </p:sp>
      <p:sp>
        <p:nvSpPr>
          <p:cNvPr id="5" name="Dian numeron paikkamerkki 4"/>
          <p:cNvSpPr>
            <a:spLocks noGrp="1"/>
          </p:cNvSpPr>
          <p:nvPr>
            <p:ph type="sldNum" sz="quarter" idx="12"/>
          </p:nvPr>
        </p:nvSpPr>
        <p:spPr/>
        <p:txBody>
          <a:bodyPr/>
          <a:lstStyle/>
          <a:p>
            <a:fld id="{680D50AB-F83C-4E2B-B0AF-3CA1ED4EDFEC}" type="slidenum">
              <a:rPr lang="fi-FI" smtClean="0"/>
              <a:pPr/>
              <a:t>9</a:t>
            </a:fld>
            <a:endParaRPr lang="fi-FI" dirty="0"/>
          </a:p>
        </p:txBody>
      </p:sp>
      <p:sp>
        <p:nvSpPr>
          <p:cNvPr id="6" name="Alatunnisteen paikkamerkki 5"/>
          <p:cNvSpPr>
            <a:spLocks noGrp="1"/>
          </p:cNvSpPr>
          <p:nvPr>
            <p:ph type="ftr" sz="quarter" idx="11"/>
          </p:nvPr>
        </p:nvSpPr>
        <p:spPr/>
        <p:txBody>
          <a:bodyPr/>
          <a:lstStyle/>
          <a:p>
            <a:r>
              <a:rPr lang="fi-FI" smtClean="0"/>
              <a:t>Tulevaisuuden sote-keskus -hanke</a:t>
            </a:r>
            <a:endParaRPr lang="fi-FI" dirty="0"/>
          </a:p>
        </p:txBody>
      </p:sp>
      <p:graphicFrame>
        <p:nvGraphicFramePr>
          <p:cNvPr id="7" name="Taulukko 6"/>
          <p:cNvGraphicFramePr>
            <a:graphicFrameLocks noGrp="1"/>
          </p:cNvGraphicFramePr>
          <p:nvPr>
            <p:extLst>
              <p:ext uri="{D42A27DB-BD31-4B8C-83A1-F6EECF244321}">
                <p14:modId xmlns:p14="http://schemas.microsoft.com/office/powerpoint/2010/main" val="390230002"/>
              </p:ext>
            </p:extLst>
          </p:nvPr>
        </p:nvGraphicFramePr>
        <p:xfrm>
          <a:off x="2883297" y="3304005"/>
          <a:ext cx="5253787" cy="3364992"/>
        </p:xfrm>
        <a:graphic>
          <a:graphicData uri="http://schemas.openxmlformats.org/drawingml/2006/table">
            <a:tbl>
              <a:tblPr firstRow="1" firstCol="1" bandRow="1">
                <a:tableStyleId>{5C22544A-7EE6-4342-B048-85BDC9FD1C3A}</a:tableStyleId>
              </a:tblPr>
              <a:tblGrid>
                <a:gridCol w="3117949">
                  <a:extLst>
                    <a:ext uri="{9D8B030D-6E8A-4147-A177-3AD203B41FA5}">
                      <a16:colId xmlns:a16="http://schemas.microsoft.com/office/drawing/2014/main" val="2301031713"/>
                    </a:ext>
                  </a:extLst>
                </a:gridCol>
                <a:gridCol w="985593">
                  <a:extLst>
                    <a:ext uri="{9D8B030D-6E8A-4147-A177-3AD203B41FA5}">
                      <a16:colId xmlns:a16="http://schemas.microsoft.com/office/drawing/2014/main" val="1614979944"/>
                    </a:ext>
                  </a:extLst>
                </a:gridCol>
                <a:gridCol w="1150245">
                  <a:extLst>
                    <a:ext uri="{9D8B030D-6E8A-4147-A177-3AD203B41FA5}">
                      <a16:colId xmlns:a16="http://schemas.microsoft.com/office/drawing/2014/main" val="3605721984"/>
                    </a:ext>
                  </a:extLst>
                </a:gridCol>
              </a:tblGrid>
              <a:tr h="151030">
                <a:tc>
                  <a:txBody>
                    <a:bodyPr/>
                    <a:lstStyle/>
                    <a:p>
                      <a:pPr>
                        <a:lnSpc>
                          <a:spcPct val="115000"/>
                        </a:lnSpc>
                        <a:spcAft>
                          <a:spcPts val="1000"/>
                        </a:spcAft>
                      </a:pPr>
                      <a:r>
                        <a:rPr lang="fi-FI" sz="1000" dirty="0">
                          <a:effectLst/>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000">
                          <a:effectLst/>
                        </a:rPr>
                        <a:t>Kyllä</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000">
                          <a:effectLst/>
                        </a:rPr>
                        <a:t>Ei</a:t>
                      </a:r>
                      <a:endParaRPr lang="fi-F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296056"/>
                  </a:ext>
                </a:extLst>
              </a:tr>
              <a:tr h="211442">
                <a:tc>
                  <a:txBody>
                    <a:bodyPr/>
                    <a:lstStyle/>
                    <a:p>
                      <a:pPr>
                        <a:lnSpc>
                          <a:spcPct val="115000"/>
                        </a:lnSpc>
                        <a:spcAft>
                          <a:spcPts val="1000"/>
                        </a:spcAft>
                      </a:pPr>
                      <a:r>
                        <a:rPr lang="fi-FI" sz="1400" dirty="0">
                          <a:effectLst/>
                        </a:rPr>
                        <a:t>Kotihoito Kannus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6</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21</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3545365"/>
                  </a:ext>
                </a:extLst>
              </a:tr>
              <a:tr h="211442">
                <a:tc>
                  <a:txBody>
                    <a:bodyPr/>
                    <a:lstStyle/>
                    <a:p>
                      <a:pPr>
                        <a:lnSpc>
                          <a:spcPct val="115000"/>
                        </a:lnSpc>
                        <a:spcAft>
                          <a:spcPts val="1000"/>
                        </a:spcAft>
                      </a:pPr>
                      <a:r>
                        <a:rPr lang="fi-FI" sz="1400" dirty="0">
                          <a:effectLst/>
                        </a:rPr>
                        <a:t>Kotihoito Toholampi</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2</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10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1633128"/>
                  </a:ext>
                </a:extLst>
              </a:tr>
              <a:tr h="211442">
                <a:tc>
                  <a:txBody>
                    <a:bodyPr/>
                    <a:lstStyle/>
                    <a:p>
                      <a:pPr>
                        <a:lnSpc>
                          <a:spcPct val="115000"/>
                        </a:lnSpc>
                        <a:spcAft>
                          <a:spcPts val="1000"/>
                        </a:spcAft>
                      </a:pPr>
                      <a:r>
                        <a:rPr lang="fi-FI" sz="1400" dirty="0">
                          <a:effectLst/>
                        </a:rPr>
                        <a:t>Kotihoito Lestijärvi</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1</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5</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6109892"/>
                  </a:ext>
                </a:extLst>
              </a:tr>
              <a:tr h="211442">
                <a:tc>
                  <a:txBody>
                    <a:bodyPr/>
                    <a:lstStyle/>
                    <a:p>
                      <a:pPr>
                        <a:lnSpc>
                          <a:spcPct val="115000"/>
                        </a:lnSpc>
                        <a:spcAft>
                          <a:spcPts val="1000"/>
                        </a:spcAft>
                      </a:pPr>
                      <a:r>
                        <a:rPr lang="fi-FI" sz="1400" dirty="0">
                          <a:effectLst/>
                        </a:rPr>
                        <a:t>Männistö</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4</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29</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593016"/>
                  </a:ext>
                </a:extLst>
              </a:tr>
              <a:tr h="211442">
                <a:tc>
                  <a:txBody>
                    <a:bodyPr/>
                    <a:lstStyle/>
                    <a:p>
                      <a:pPr>
                        <a:lnSpc>
                          <a:spcPct val="115000"/>
                        </a:lnSpc>
                        <a:spcAft>
                          <a:spcPts val="1000"/>
                        </a:spcAft>
                      </a:pPr>
                      <a:r>
                        <a:rPr lang="fi-FI" sz="1400" dirty="0">
                          <a:effectLst/>
                        </a:rPr>
                        <a:t>Kotipirtti</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latin typeface="+mn-lt"/>
                          <a:ea typeface="+mn-ea"/>
                          <a:cs typeface="+mn-cs"/>
                        </a:rPr>
                        <a:t>6</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042405"/>
                  </a:ext>
                </a:extLst>
              </a:tr>
              <a:tr h="211442">
                <a:tc>
                  <a:txBody>
                    <a:bodyPr/>
                    <a:lstStyle/>
                    <a:p>
                      <a:pPr>
                        <a:lnSpc>
                          <a:spcPct val="115000"/>
                        </a:lnSpc>
                        <a:spcAft>
                          <a:spcPts val="1000"/>
                        </a:spcAft>
                      </a:pPr>
                      <a:r>
                        <a:rPr lang="fi-FI" sz="1400" dirty="0">
                          <a:effectLst/>
                        </a:rPr>
                        <a:t>Yle Kannus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0</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 16</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0201262"/>
                  </a:ext>
                </a:extLst>
              </a:tr>
              <a:tr h="211442">
                <a:tc>
                  <a:txBody>
                    <a:bodyPr/>
                    <a:lstStyle/>
                    <a:p>
                      <a:pPr>
                        <a:lnSpc>
                          <a:spcPct val="115000"/>
                        </a:lnSpc>
                        <a:spcAft>
                          <a:spcPts val="1000"/>
                        </a:spcAft>
                      </a:pPr>
                      <a:r>
                        <a:rPr lang="fi-FI" sz="1400" dirty="0">
                          <a:effectLst/>
                        </a:rPr>
                        <a:t>Kotisairaala Lestijokilaakso</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1</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111619"/>
                  </a:ext>
                </a:extLst>
              </a:tr>
              <a:tr h="211442">
                <a:tc>
                  <a:txBody>
                    <a:bodyPr/>
                    <a:lstStyle/>
                    <a:p>
                      <a:pPr>
                        <a:lnSpc>
                          <a:spcPct val="115000"/>
                        </a:lnSpc>
                        <a:spcAft>
                          <a:spcPts val="1000"/>
                        </a:spcAft>
                      </a:pPr>
                      <a:r>
                        <a:rPr lang="fi-FI" sz="1400" dirty="0">
                          <a:effectLst/>
                        </a:rPr>
                        <a:t>Kotihoito Perhonjokilaakso</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3</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23</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1011187"/>
                  </a:ext>
                </a:extLst>
              </a:tr>
              <a:tr h="211442">
                <a:tc>
                  <a:txBody>
                    <a:bodyPr/>
                    <a:lstStyle/>
                    <a:p>
                      <a:pPr>
                        <a:lnSpc>
                          <a:spcPct val="115000"/>
                        </a:lnSpc>
                        <a:spcAft>
                          <a:spcPts val="1000"/>
                        </a:spcAft>
                      </a:pPr>
                      <a:r>
                        <a:rPr lang="fi-FI" sz="1400" dirty="0" err="1">
                          <a:effectLst/>
                        </a:rPr>
                        <a:t>Kannelma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a:effectLst/>
                        </a:rPr>
                        <a:t>1</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 9</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0197437"/>
                  </a:ext>
                </a:extLst>
              </a:tr>
              <a:tr h="211442">
                <a:tc>
                  <a:txBody>
                    <a:bodyPr/>
                    <a:lstStyle/>
                    <a:p>
                      <a:pPr>
                        <a:lnSpc>
                          <a:spcPct val="115000"/>
                        </a:lnSpc>
                        <a:spcAft>
                          <a:spcPts val="1000"/>
                        </a:spcAft>
                      </a:pPr>
                      <a:r>
                        <a:rPr lang="fi-FI" sz="1400" dirty="0">
                          <a:effectLst/>
                        </a:rPr>
                        <a:t>Perho</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 20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745783"/>
                  </a:ext>
                </a:extLst>
              </a:tr>
              <a:tr h="211442">
                <a:tc>
                  <a:txBody>
                    <a:bodyPr/>
                    <a:lstStyle/>
                    <a:p>
                      <a:pPr>
                        <a:lnSpc>
                          <a:spcPct val="115000"/>
                        </a:lnSpc>
                        <a:spcAft>
                          <a:spcPts val="1000"/>
                        </a:spcAft>
                      </a:pPr>
                      <a:r>
                        <a:rPr lang="fi-FI" sz="1400" dirty="0">
                          <a:effectLst/>
                        </a:rPr>
                        <a:t>Yle </a:t>
                      </a:r>
                      <a:r>
                        <a:rPr lang="fi-FI" sz="1400" dirty="0" err="1">
                          <a:effectLst/>
                        </a:rPr>
                        <a:t>Tunkkari</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2</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 10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477794"/>
                  </a:ext>
                </a:extLst>
              </a:tr>
              <a:tr h="211442">
                <a:tc>
                  <a:txBody>
                    <a:bodyPr/>
                    <a:lstStyle/>
                    <a:p>
                      <a:pPr>
                        <a:lnSpc>
                          <a:spcPct val="115000"/>
                        </a:lnSpc>
                        <a:spcAft>
                          <a:spcPts val="1000"/>
                        </a:spcAft>
                      </a:pPr>
                      <a:r>
                        <a:rPr lang="fi-FI" sz="1400" dirty="0">
                          <a:effectLst/>
                        </a:rPr>
                        <a:t>Iltarusko</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3</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i-FI" sz="1400" dirty="0">
                          <a:effectLst/>
                        </a:rPr>
                        <a:t>14</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7281308"/>
                  </a:ext>
                </a:extLst>
              </a:tr>
              <a:tr h="211442">
                <a:tc>
                  <a:txBody>
                    <a:bodyPr/>
                    <a:lstStyle/>
                    <a:p>
                      <a:pPr>
                        <a:lnSpc>
                          <a:spcPct val="115000"/>
                        </a:lnSpc>
                        <a:spcAft>
                          <a:spcPts val="1000"/>
                        </a:spcAft>
                      </a:pPr>
                      <a:r>
                        <a:rPr lang="fi-FI" sz="1400" b="0" dirty="0">
                          <a:effectLst/>
                          <a:latin typeface="Calibri" panose="020F0502020204030204" pitchFamily="34" charset="0"/>
                          <a:ea typeface="Calibri" panose="020F0502020204030204" pitchFamily="34" charset="0"/>
                          <a:cs typeface="Times New Roman" panose="02020603050405020304" pitchFamily="18" charset="0"/>
                        </a:rPr>
                        <a:t>Harjukoti</a:t>
                      </a:r>
                    </a:p>
                  </a:txBody>
                  <a:tcPr marL="68580" marR="68580" marT="0" marB="0"/>
                </a:tc>
                <a:tc>
                  <a:txBody>
                    <a:bodyPr/>
                    <a:lstStyle/>
                    <a:p>
                      <a:pPr>
                        <a:lnSpc>
                          <a:spcPct val="115000"/>
                        </a:lnSpc>
                        <a:spcAft>
                          <a:spcPts val="1000"/>
                        </a:spcAft>
                      </a:pPr>
                      <a:r>
                        <a:rPr lang="fi-FI" sz="14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tc>
                  <a:txBody>
                    <a:bodyPr/>
                    <a:lstStyle/>
                    <a:p>
                      <a:pPr>
                        <a:lnSpc>
                          <a:spcPct val="115000"/>
                        </a:lnSpc>
                        <a:spcAft>
                          <a:spcPts val="1000"/>
                        </a:spcAft>
                      </a:pPr>
                      <a:r>
                        <a:rPr lang="fi-FI" sz="1400" b="0" dirty="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tc>
                <a:extLst>
                  <a:ext uri="{0D108BD9-81ED-4DB2-BD59-A6C34878D82A}">
                    <a16:rowId xmlns:a16="http://schemas.microsoft.com/office/drawing/2014/main" val="2042299222"/>
                  </a:ext>
                </a:extLst>
              </a:tr>
            </a:tbl>
          </a:graphicData>
        </a:graphic>
      </p:graphicFrame>
    </p:spTree>
    <p:extLst>
      <p:ext uri="{BB962C8B-B14F-4D97-AF65-F5344CB8AC3E}">
        <p14:creationId xmlns:p14="http://schemas.microsoft.com/office/powerpoint/2010/main" val="2098718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oite-2019">
  <a:themeElements>
    <a:clrScheme name="Soite 2019">
      <a:dk1>
        <a:sysClr val="windowText" lastClr="000000"/>
      </a:dk1>
      <a:lt1>
        <a:sysClr val="window" lastClr="FFFFFF"/>
      </a:lt1>
      <a:dk2>
        <a:srgbClr val="373545"/>
      </a:dk2>
      <a:lt2>
        <a:srgbClr val="CEDBE6"/>
      </a:lt2>
      <a:accent1>
        <a:srgbClr val="00B5E2"/>
      </a:accent1>
      <a:accent2>
        <a:srgbClr val="DC8633"/>
      </a:accent2>
      <a:accent3>
        <a:srgbClr val="40C1AC"/>
      </a:accent3>
      <a:accent4>
        <a:srgbClr val="7A7774"/>
      </a:accent4>
      <a:accent5>
        <a:srgbClr val="8E8BAF"/>
      </a:accent5>
      <a:accent6>
        <a:srgbClr val="AE5385"/>
      </a:accent6>
      <a:hlink>
        <a:srgbClr val="C45A88"/>
      </a:hlink>
      <a:folHlink>
        <a:srgbClr val="DC8633"/>
      </a:folHlink>
    </a:clrScheme>
    <a:fontScheme name="Suurkaupun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uurkaupun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Soite_pohja FI 2019 - widescreen" id="{04FF561A-E01E-4B2D-854B-812D11ACCC35}" vid="{FE308F6B-F6A4-40C0-AD71-0D2D338E2CC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284C208F8BB004592503585ED93676F" ma:contentTypeVersion="" ma:contentTypeDescription="Luo uusi asiakirja." ma:contentTypeScope="" ma:versionID="af65f59b32f6a74063e23c77dfcb3318">
  <xsd:schema xmlns:xsd="http://www.w3.org/2001/XMLSchema" xmlns:xs="http://www.w3.org/2001/XMLSchema" xmlns:p="http://schemas.microsoft.com/office/2006/metadata/properties" targetNamespace="http://schemas.microsoft.com/office/2006/metadata/properties" ma:root="true" ma:fieldsID="2b761f27de4b8707682943a93a4146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2A8DFF-C9A3-46F3-834B-AD32376B9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5E41502-F15E-434D-BF34-B20753ADCE4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AD40415-E14C-4654-9B2A-7195D97E26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6644</TotalTime>
  <Words>1808</Words>
  <Application>Microsoft Office PowerPoint</Application>
  <PresentationFormat>Laajakuva</PresentationFormat>
  <Paragraphs>245</Paragraphs>
  <Slides>23</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23</vt:i4>
      </vt:variant>
    </vt:vector>
  </HeadingPairs>
  <TitlesOfParts>
    <vt:vector size="31" baseType="lpstr">
      <vt:lpstr>Arial</vt:lpstr>
      <vt:lpstr>Calibri</vt:lpstr>
      <vt:lpstr>Calibri Light</vt:lpstr>
      <vt:lpstr>Montserrat Light</vt:lpstr>
      <vt:lpstr>Open Sans Regular</vt:lpstr>
      <vt:lpstr>Times New Roman</vt:lpstr>
      <vt:lpstr>Wingdings</vt:lpstr>
      <vt:lpstr>Soite-2019</vt:lpstr>
      <vt:lpstr>Kotiin -hanke Tulevaisuuden kotona asumista tukevat palvelut Soitessa Yöpartion osahanke</vt:lpstr>
      <vt:lpstr>Tulevaisuuden kotona asumista tukevat palvelut iäkkäille –hanke eli Kotiin -hanke</vt:lpstr>
      <vt:lpstr>Kotiin –hankeen osa-alueet</vt:lpstr>
      <vt:lpstr>Osahankkeiden tilanne/Kotisairaalan kuntoutusosaamisen kehittäminen</vt:lpstr>
      <vt:lpstr>Soiten hallituksen päätös 12/2021 </vt:lpstr>
      <vt:lpstr>Yöpartion jalkauttamisen tämän hetken lähtökohdat</vt:lpstr>
      <vt:lpstr>Henkilöstön osallistaminen ja halukkuus osallistua toiminnan kehittämiseen / käynnistämiseen</vt:lpstr>
      <vt:lpstr>Henkilöstön osallistuminen</vt:lpstr>
      <vt:lpstr>Henkilöstölle tehdyt kyselyt ja tulokset</vt:lpstr>
      <vt:lpstr>Henkilöstölle tehdyt kyselyt ja tulokset</vt:lpstr>
      <vt:lpstr>Yöpartiotoiminnan tämän hetkinen suunnitelma</vt:lpstr>
      <vt:lpstr>Yöpartiotoiminnan tavoitteet</vt:lpstr>
      <vt:lpstr>Yöpartiotoiminnan reunaehdot (jalkautusvaihe) </vt:lpstr>
      <vt:lpstr>Yöpartiotoiminnan asiakasryhmät ja kriteerit</vt:lpstr>
      <vt:lpstr>Yöpartiotoiminnan asiakasryhmät ja kriteerit</vt:lpstr>
      <vt:lpstr>Yöpartiotoiminnan käytännön järjestelyt ja toimintaohjeet</vt:lpstr>
      <vt:lpstr>Yöpartiotoiminnan käytännön järjestelyt</vt:lpstr>
      <vt:lpstr>Prosessin eri tahojen tehtävät yöpartiohoidon järjestämisessä</vt:lpstr>
      <vt:lpstr>Yöpartiolaisen tehtävät</vt:lpstr>
      <vt:lpstr>Muita huomioonotettavia asioita</vt:lpstr>
      <vt:lpstr>Toimintamallin käyttöönotto</vt:lpstr>
      <vt:lpstr>Toimintamallin käyttöönotto</vt:lpstr>
      <vt:lpstr>Kiitos!</vt:lpstr>
    </vt:vector>
  </TitlesOfParts>
  <Company>Soite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Melender-Lågland Suvi</dc:creator>
  <cp:lastModifiedBy>Rosbäck Heidi</cp:lastModifiedBy>
  <cp:revision>116</cp:revision>
  <dcterms:created xsi:type="dcterms:W3CDTF">2019-08-01T12:42:37Z</dcterms:created>
  <dcterms:modified xsi:type="dcterms:W3CDTF">2022-04-07T10:09:39Z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0x010100B284C208F8BB004592503585ED93676F</vt:lpwstr>
  </property>
</Properties>
</file>