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6" r:id="rId13"/>
    <p:sldId id="265" r:id="rId14"/>
    <p:sldId id="262" r:id="rId15"/>
    <p:sldId id="267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8.11.2023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312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8.11.2023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008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129" y="838427"/>
            <a:ext cx="7824322" cy="2852737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3129" y="4065030"/>
            <a:ext cx="782432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8.11.2023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223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18" y="1825625"/>
            <a:ext cx="366656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5944" y="1825625"/>
            <a:ext cx="4038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8.11.2023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71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76" y="365127"/>
            <a:ext cx="8961812" cy="1325563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2821" y="1681163"/>
            <a:ext cx="36040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2823" y="2505075"/>
            <a:ext cx="360400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57247" y="1681163"/>
            <a:ext cx="37981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823" y="2505075"/>
            <a:ext cx="3690565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8.11.2023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602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8.11.2023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31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8.11.2023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030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8.11.2023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805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8.11.2023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33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1E51EC6-65A7-4AFD-B9BC-440CC785375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21" y="4845418"/>
            <a:ext cx="1905000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4202" y="320675"/>
            <a:ext cx="78204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4202" y="1760311"/>
            <a:ext cx="86912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34202" y="64136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CB3D5-8FA8-4EFE-A963-7A914E9D2A59}" type="datetimeFigureOut">
              <a:rPr lang="fi-FI" smtClean="0"/>
              <a:pPr/>
              <a:t>8.11.2023</a:t>
            </a:fld>
            <a:endParaRPr lang="fi-FI" dirty="0"/>
          </a:p>
        </p:txBody>
      </p:sp>
      <p:pic>
        <p:nvPicPr>
          <p:cNvPr id="7" name="Kuva 6" descr="Kuva, joka sisältää kohteen kevyt&#10;&#10;Kuvaus luotu automaattisesti">
            <a:extLst>
              <a:ext uri="{FF2B5EF4-FFF2-40B4-BE49-F238E27FC236}">
                <a16:creationId xmlns:a16="http://schemas.microsoft.com/office/drawing/2014/main" id="{0F142469-9CCE-4C7E-B880-AA2E2FEE6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0" t="11900" b="11900"/>
          <a:stretch/>
        </p:blipFill>
        <p:spPr>
          <a:xfrm>
            <a:off x="0" y="0"/>
            <a:ext cx="22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0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hyvinvointialue.kainuu.fi/apuvalineet-terveysasemill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julkaisut.valtioneuvosto.fi/bitstream/handle/10024/164725/STM_2023_13_J.pdf?sequence=4&amp;isAllowed=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D0FF85-3DD1-4F32-9CE4-1A59F9DEDE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Apuvälinepalvelut Kainuun </a:t>
            </a:r>
            <a:r>
              <a:rPr lang="fi-FI" dirty="0" err="1"/>
              <a:t>hyvinvointialueella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05C7D74-7644-4E44-B1BB-79B1EE9F59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1400" dirty="0"/>
              <a:t>Apuvälinepalvelut 15.6.2023</a:t>
            </a:r>
          </a:p>
        </p:txBody>
      </p:sp>
    </p:spTree>
    <p:extLst>
      <p:ext uri="{BB962C8B-B14F-4D97-AF65-F5344CB8AC3E}">
        <p14:creationId xmlns:p14="http://schemas.microsoft.com/office/powerpoint/2010/main" val="1245879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063739-31A2-4BD6-97A2-E5F90C6A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Alaraajaortoosit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9AF587-8B13-4D9F-A453-AD1895AB8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err="1"/>
              <a:t>Nilkkaortoosi</a:t>
            </a:r>
            <a:r>
              <a:rPr lang="fi-FI" dirty="0"/>
              <a:t>:</a:t>
            </a:r>
          </a:p>
          <a:p>
            <a:pPr lvl="1"/>
            <a:r>
              <a:rPr lang="fi-FI" dirty="0"/>
              <a:t>voidaan luovuttaa asiakkaalle, jolla on perussairaudesta, pysyvästä vamman jälkitilasta tai synnynnäisestä epämuodostumasta aiheutuva </a:t>
            </a:r>
            <a:r>
              <a:rPr lang="fi-FI" b="1" dirty="0"/>
              <a:t>vaikea nilkan virheasento ja/tai toimintahäiriö, mikä vaikeuttaa merkittävästi päivittäistä liikkumista tai aiheuttaa merkittävän kiputilan</a:t>
            </a:r>
            <a:r>
              <a:rPr lang="fi-FI" dirty="0"/>
              <a:t>. Luovutuksen edellytys on, että nilkka-</a:t>
            </a:r>
            <a:r>
              <a:rPr lang="fi-FI" dirty="0" err="1"/>
              <a:t>jalkateräortoosilla</a:t>
            </a:r>
            <a:r>
              <a:rPr lang="fi-FI" dirty="0"/>
              <a:t> voidaan perustellusti odottaa saatavan merkittävää hyötyä asiakkaan päivittäisissä toiminnoissa.</a:t>
            </a:r>
          </a:p>
          <a:p>
            <a:r>
              <a:rPr lang="fi-FI" dirty="0" err="1"/>
              <a:t>Polviortoosi</a:t>
            </a:r>
            <a:r>
              <a:rPr lang="fi-FI" dirty="0"/>
              <a:t>:</a:t>
            </a:r>
          </a:p>
          <a:p>
            <a:pPr lvl="1"/>
            <a:r>
              <a:rPr lang="fi-FI" dirty="0"/>
              <a:t>voidaan luovuttaa lääkinnällisen kuntoutuksen apuvälineenä, kun </a:t>
            </a:r>
          </a:p>
          <a:p>
            <a:pPr lvl="2"/>
            <a:r>
              <a:rPr lang="fi-FI" sz="2300" dirty="0"/>
              <a:t>asiakkaalla on perussairauteen tai pysyvän vamman jälkitilaan liittyvä </a:t>
            </a:r>
            <a:r>
              <a:rPr lang="fi-FI" sz="2300" b="1" dirty="0"/>
              <a:t>vaikea polven virheasento ja/tai toimintahäiriö</a:t>
            </a:r>
            <a:r>
              <a:rPr lang="fi-FI" sz="2300" dirty="0"/>
              <a:t> ja </a:t>
            </a:r>
          </a:p>
          <a:p>
            <a:pPr lvl="2"/>
            <a:r>
              <a:rPr lang="fi-FI" sz="2300" dirty="0"/>
              <a:t>joka vaikeuttaa merkittävästi päivittäistä liikkumista ja </a:t>
            </a:r>
          </a:p>
          <a:p>
            <a:pPr lvl="2"/>
            <a:r>
              <a:rPr lang="fi-FI" sz="2300" dirty="0"/>
              <a:t>luovutuksen edellytyksenä on myös, että </a:t>
            </a:r>
            <a:r>
              <a:rPr lang="fi-FI" sz="2300" dirty="0" err="1"/>
              <a:t>polviortoosin</a:t>
            </a:r>
            <a:r>
              <a:rPr lang="fi-FI" sz="2300" dirty="0"/>
              <a:t> käytön arvioidaan merkittävästi parantavan asiakkaan päivittäisistä toiminnoista suoriutumista.</a:t>
            </a:r>
          </a:p>
          <a:p>
            <a:r>
              <a:rPr lang="fi-FI" b="1" dirty="0"/>
              <a:t>Akuutit leikkausten jälkeiset, hoitoon välittömästi liittyvät ja akuuttivammojen hoidossa käytettävät </a:t>
            </a:r>
            <a:r>
              <a:rPr lang="fi-FI" b="1" dirty="0" err="1"/>
              <a:t>ortoosit</a:t>
            </a:r>
            <a:r>
              <a:rPr lang="fi-FI" b="1" dirty="0"/>
              <a:t> katsotaan hoitovälineiksi eikä niitä luovuteta lääkinnällisen kuntoutuksen apuvälineenä.</a:t>
            </a:r>
          </a:p>
        </p:txBody>
      </p:sp>
    </p:spTree>
    <p:extLst>
      <p:ext uri="{BB962C8B-B14F-4D97-AF65-F5344CB8AC3E}">
        <p14:creationId xmlns:p14="http://schemas.microsoft.com/office/powerpoint/2010/main" val="332572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FC7695-C18A-4DD8-A78C-511D225DD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Muita huomioita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2387AF-AFD6-4937-B9FA-548798B85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Kipsikengät/</a:t>
            </a:r>
            <a:r>
              <a:rPr lang="fi-FI" dirty="0" err="1"/>
              <a:t>kantakengät</a:t>
            </a:r>
            <a:r>
              <a:rPr lang="fi-FI" dirty="0"/>
              <a:t>/haavakengät ovat hoitovälineitä eikä niitä luovuteta lääkinnällisenä kuntoutuksena.</a:t>
            </a:r>
          </a:p>
          <a:p>
            <a:r>
              <a:rPr lang="fi-FI" dirty="0"/>
              <a:t>Tavanomaisia kuluttajatuotteena saatavia (esim. elastisia tukia tai kevyttä kompressiota antavia tukia) ei luovuteta lääkinnällisenä kuntoutuksena. </a:t>
            </a:r>
          </a:p>
          <a:p>
            <a:r>
              <a:rPr lang="fi-FI" dirty="0"/>
              <a:t>Tyrävyöt: voidaan luovuttaa lääkinnällisen kuntoutuksen apuvälineenä, kun tyrä ei ole leikattavissa.</a:t>
            </a:r>
          </a:p>
          <a:p>
            <a:r>
              <a:rPr lang="fi-FI" dirty="0"/>
              <a:t>Yksilöllinen tarveharkinta</a:t>
            </a:r>
          </a:p>
        </p:txBody>
      </p:sp>
    </p:spTree>
    <p:extLst>
      <p:ext uri="{BB962C8B-B14F-4D97-AF65-F5344CB8AC3E}">
        <p14:creationId xmlns:p14="http://schemas.microsoft.com/office/powerpoint/2010/main" val="3501818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AC7A92-B0EE-4EB8-9C8F-65076284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Yhteystiedot</a:t>
            </a:r>
          </a:p>
          <a:p>
            <a:r>
              <a:rPr lang="fi-FI" sz="1800" dirty="0"/>
              <a:t>Apuvälinekeskus</a:t>
            </a:r>
            <a:r>
              <a:rPr lang="fi-FI" sz="2200" dirty="0"/>
              <a:t> </a:t>
            </a:r>
          </a:p>
          <a:p>
            <a:pPr lvl="1"/>
            <a:r>
              <a:rPr lang="fi-FI" sz="1600" dirty="0" err="1"/>
              <a:t>PTH:n</a:t>
            </a:r>
            <a:r>
              <a:rPr lang="fi-FI" sz="1600" dirty="0"/>
              <a:t> apuvälineet p. 0447974321/ 0447975350</a:t>
            </a:r>
          </a:p>
          <a:p>
            <a:pPr lvl="1"/>
            <a:r>
              <a:rPr lang="fi-FI" sz="1600" dirty="0" err="1"/>
              <a:t>ESH:n</a:t>
            </a:r>
            <a:r>
              <a:rPr lang="fi-FI" sz="1600" dirty="0"/>
              <a:t> apuvälineet p. 0406711049 </a:t>
            </a:r>
          </a:p>
          <a:p>
            <a:pPr lvl="1"/>
            <a:endParaRPr lang="fi-FI" sz="1800" dirty="0"/>
          </a:p>
          <a:p>
            <a:pPr lvl="1"/>
            <a:r>
              <a:rPr lang="fi-FI" sz="1600" dirty="0"/>
              <a:t>Asiakkaille takaisinsoittojärjestelmä: </a:t>
            </a:r>
          </a:p>
          <a:p>
            <a:pPr lvl="2"/>
            <a:r>
              <a:rPr lang="fi-FI" sz="1400" dirty="0" err="1"/>
              <a:t>PTH:n</a:t>
            </a:r>
            <a:r>
              <a:rPr lang="fi-FI" sz="1400" dirty="0"/>
              <a:t> apuvälinelainaamo 0861567264</a:t>
            </a:r>
          </a:p>
          <a:p>
            <a:pPr lvl="2"/>
            <a:r>
              <a:rPr lang="fi-FI" sz="1400" dirty="0" err="1"/>
              <a:t>ESH:n</a:t>
            </a:r>
            <a:r>
              <a:rPr lang="fi-FI" sz="1400" dirty="0"/>
              <a:t> apuvälinepalvelut 0505647974</a:t>
            </a:r>
          </a:p>
          <a:p>
            <a:pPr lvl="1"/>
            <a:r>
              <a:rPr lang="fi-FI" sz="1600" dirty="0"/>
              <a:t>Apuvälinekeskuksen palvelupiste avoinna ma-to klo 10.00-15.30, pe 8.00-13.30</a:t>
            </a:r>
          </a:p>
          <a:p>
            <a:pPr lvl="1"/>
            <a:endParaRPr lang="fi-FI" sz="1600" dirty="0"/>
          </a:p>
          <a:p>
            <a:r>
              <a:rPr lang="fi-FI" sz="2000" dirty="0">
                <a:hlinkClick r:id="rId2"/>
              </a:rPr>
              <a:t>Apuvälineet terveysasemilla | Kainuun </a:t>
            </a:r>
            <a:r>
              <a:rPr lang="fi-FI" sz="2000" dirty="0" err="1">
                <a:hlinkClick r:id="rId2"/>
              </a:rPr>
              <a:t>hyvinvointialue</a:t>
            </a:r>
            <a:endParaRPr lang="fi-FI" sz="2000" dirty="0"/>
          </a:p>
          <a:p>
            <a:pPr lvl="1"/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20562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9725A-3719-FBEA-2116-650A7CCF2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Apuvälinepalvelut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70A2E-3327-F32A-0C64-A4DFA7570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2000" dirty="0">
                <a:hlinkClick r:id="rId2"/>
              </a:rPr>
              <a:t>Valtakunnalliset lääkinnällisen kuntoutuksen apuvälineiden luovutusperusteet 2023 – Opas apuvälinetyötä tekeville ammattilaisille ja ohjeita asiakkaille (valtioneuvosto.fi)</a:t>
            </a:r>
            <a:endParaRPr lang="en-US" sz="2000" dirty="0"/>
          </a:p>
          <a:p>
            <a:r>
              <a:rPr lang="en-US" sz="1900" dirty="0"/>
              <a:t>Perusterveydenhuollon apuvälinepalvelut:</a:t>
            </a:r>
          </a:p>
          <a:p>
            <a:pPr lvl="1"/>
            <a:r>
              <a:rPr lang="en-US" sz="1900" dirty="0"/>
              <a:t>Apuvälinelainaamot Kajaanissa apuvälinekeskuksessa KAKS:lla ja kunnissa terveysaseman fysioterapian yhteydessä</a:t>
            </a:r>
          </a:p>
          <a:p>
            <a:pPr lvl="1"/>
            <a:r>
              <a:rPr lang="en-US" sz="1900" dirty="0"/>
              <a:t>Perusliikkumisen ja </a:t>
            </a:r>
            <a:r>
              <a:rPr lang="en-US" sz="1900" dirty="0" err="1"/>
              <a:t>hygienian</a:t>
            </a:r>
            <a:r>
              <a:rPr lang="en-US" sz="1900" dirty="0"/>
              <a:t> </a:t>
            </a:r>
            <a:r>
              <a:rPr lang="en-US" sz="1900" dirty="0" err="1"/>
              <a:t>apuvälineet</a:t>
            </a:r>
            <a:r>
              <a:rPr lang="en-US" sz="1900" dirty="0"/>
              <a:t> </a:t>
            </a:r>
            <a:r>
              <a:rPr lang="en-US" sz="1900" dirty="0" err="1">
                <a:solidFill>
                  <a:srgbClr val="FF0000"/>
                </a:solidFill>
              </a:rPr>
              <a:t>ortoosit</a:t>
            </a:r>
            <a:r>
              <a:rPr lang="en-US" sz="1900" dirty="0">
                <a:solidFill>
                  <a:srgbClr val="FF0000"/>
                </a:solidFill>
              </a:rPr>
              <a:t>? </a:t>
            </a:r>
            <a:r>
              <a:rPr lang="en-US" sz="1900" dirty="0"/>
              <a:t>ilman lähetettä, asiakas voi ottaa itse yhteyttä</a:t>
            </a:r>
          </a:p>
          <a:p>
            <a:pPr lvl="1"/>
            <a:r>
              <a:rPr lang="en-US" sz="1900" dirty="0"/>
              <a:t>Yksilöllisesti valmistettavat apuvälineet (tukipohjalliset, erikoisjalkineet, tukisukat ja –hihat, peruukit, yksilölliset ortoosit) tarvitaan lääkärin lähete </a:t>
            </a:r>
            <a:r>
              <a:rPr lang="en-US" sz="1900" dirty="0">
                <a:sym typeface="Wingdings" panose="05000000000000000000" pitchFamily="2" charset="2"/>
              </a:rPr>
              <a:t> maksusitoumus</a:t>
            </a:r>
          </a:p>
          <a:p>
            <a:r>
              <a:rPr lang="en-US" sz="1900" dirty="0">
                <a:sym typeface="Wingdings" panose="05000000000000000000" pitchFamily="2" charset="2"/>
              </a:rPr>
              <a:t>Erikoissairaanhoidon apuvälinepalvelut:</a:t>
            </a:r>
          </a:p>
          <a:p>
            <a:pPr lvl="1"/>
            <a:r>
              <a:rPr lang="en-US" sz="1900" dirty="0">
                <a:sym typeface="Wingdings" panose="05000000000000000000" pitchFamily="2" charset="2"/>
              </a:rPr>
              <a:t>Apuvälinekeskus KAKS:lla</a:t>
            </a:r>
          </a:p>
          <a:p>
            <a:pPr lvl="1"/>
            <a:r>
              <a:rPr lang="en-US" sz="1900" dirty="0">
                <a:sym typeface="Wingdings" panose="05000000000000000000" pitchFamily="2" charset="2"/>
              </a:rPr>
              <a:t>Aktiivipyörätuolit, sähköiset liikkumisen apuvälineet, painehaavapatjat, nostimet, sähkösäätöiset sängyt, imulaitteet</a:t>
            </a:r>
          </a:p>
          <a:p>
            <a:pPr lvl="1"/>
            <a:r>
              <a:rPr lang="en-US" sz="1900" dirty="0">
                <a:sym typeface="Wingdings" panose="05000000000000000000" pitchFamily="2" charset="2"/>
              </a:rPr>
              <a:t>Lähete</a:t>
            </a:r>
            <a:endParaRPr lang="en-US" sz="19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16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4100FB-6EF1-4263-86F6-EC3CEF9ED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Yksilöllisesti valmistettavat apuvälineet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D9DFB8-1239-4BA0-9398-0706E53A6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/>
              <a:t>Yksilöllisesti valmistettavat apuvälineet hankitaan maksusitoumuksella ulkopuolisilta palveluntuottajilta </a:t>
            </a:r>
            <a:r>
              <a:rPr lang="en-US" sz="1800" dirty="0">
                <a:sym typeface="Wingdings" panose="05000000000000000000" pitchFamily="2" charset="2"/>
              </a:rPr>
              <a:t> lääkärin lähete (LÄHKUN-</a:t>
            </a:r>
            <a:r>
              <a:rPr lang="en-US" sz="1800" dirty="0" err="1">
                <a:sym typeface="Wingdings" panose="05000000000000000000" pitchFamily="2" charset="2"/>
              </a:rPr>
              <a:t>kaavake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Lifecaressa</a:t>
            </a:r>
            <a:r>
              <a:rPr lang="en-US" sz="1800" dirty="0">
                <a:sym typeface="Wingdings" panose="05000000000000000000" pitchFamily="2" charset="2"/>
              </a:rPr>
              <a:t>)</a:t>
            </a:r>
            <a:endParaRPr lang="en-US" sz="1800" dirty="0"/>
          </a:p>
          <a:p>
            <a:pPr lvl="1"/>
            <a:r>
              <a:rPr lang="en-US" sz="1600" dirty="0"/>
              <a:t>Tukipohjalliset, erikoisjalkineet, tukisukat ja –hihat, peruukit, yksilölliset ortoosit</a:t>
            </a:r>
          </a:p>
          <a:p>
            <a:pPr lvl="1"/>
            <a:r>
              <a:rPr lang="fi-FI" sz="1600" dirty="0"/>
              <a:t>Maksusitoumuslähetteet käsitellään asiakkaan kotikunnan apuvälinepalveluissa</a:t>
            </a:r>
          </a:p>
          <a:p>
            <a:pPr lvl="1"/>
            <a:r>
              <a:rPr lang="fi-FI" sz="1600" dirty="0"/>
              <a:t>Lähete: toimintakyvyn ongelma, mikä apuväline ja miksi/mitä apuvälineellä tavoitellaan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sz="1600" dirty="0"/>
          </a:p>
          <a:p>
            <a:r>
              <a:rPr lang="fi-FI" sz="1600" dirty="0"/>
              <a:t>Ensimmäisen apuvälinepalveluissa hyväksytyn apuvälinepäätöksen jälkeen </a:t>
            </a:r>
            <a:r>
              <a:rPr lang="fi-FI" sz="1600" b="1" dirty="0"/>
              <a:t>asiakas ei tarvitse lähetettä apuvälineen uusimiseen</a:t>
            </a:r>
            <a:r>
              <a:rPr lang="fi-FI" sz="1600" dirty="0"/>
              <a:t> vaan asiakas voi olla suoraan yhteydessä apuvälinepalveluihin uusimistarpeesta. Päätös apuvälineen uusimisesta tehdään apuvälinepalveluissa.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16441F3-54A8-4FB8-973F-76B0969C2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96382"/>
            <a:ext cx="6705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4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AB4E72-C9D6-496E-9951-E945DCBD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Luovutusperusteet: Tukipohjalliset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782A75-96A4-4B97-B461-C93C651D2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202" y="1760310"/>
            <a:ext cx="8691282" cy="4531433"/>
          </a:xfrm>
        </p:spPr>
        <p:txBody>
          <a:bodyPr>
            <a:normAutofit fontScale="55000" lnSpcReduction="20000"/>
          </a:bodyPr>
          <a:lstStyle/>
          <a:p>
            <a:r>
              <a:rPr lang="fi-FI" dirty="0" err="1"/>
              <a:t>Jalkateräortoosi</a:t>
            </a:r>
            <a:r>
              <a:rPr lang="fi-FI" dirty="0"/>
              <a:t> (</a:t>
            </a:r>
            <a:r>
              <a:rPr lang="fi-FI" b="1" dirty="0"/>
              <a:t>tukipohjallinen</a:t>
            </a:r>
            <a:r>
              <a:rPr lang="fi-FI" dirty="0"/>
              <a:t> tai </a:t>
            </a:r>
            <a:r>
              <a:rPr lang="fi-FI" dirty="0" err="1"/>
              <a:t>osajalkateräortoosi</a:t>
            </a:r>
            <a:r>
              <a:rPr lang="fi-FI" dirty="0"/>
              <a:t>) voidaan luovuttaa yksilöllisen tarvearvioinnin perusteella lääkinnällisen kuntoutuksen apuvälineenä, kun asiakkaalla on: </a:t>
            </a:r>
          </a:p>
          <a:p>
            <a:pPr lvl="1"/>
            <a:r>
              <a:rPr lang="fi-FI" dirty="0"/>
              <a:t>perussairauteen tai pysyvään vamman jälkitilaan tai synnynnäiseen epämuodostumaan liittyvä </a:t>
            </a:r>
            <a:r>
              <a:rPr lang="fi-FI" b="1" dirty="0"/>
              <a:t>vaikea nilkan ja/tai jalkaterän virheasento </a:t>
            </a:r>
            <a:r>
              <a:rPr lang="fi-FI" dirty="0"/>
              <a:t>ja </a:t>
            </a:r>
          </a:p>
          <a:p>
            <a:pPr lvl="1"/>
            <a:r>
              <a:rPr lang="fi-FI" dirty="0"/>
              <a:t>em. syistä johtuva, </a:t>
            </a:r>
            <a:r>
              <a:rPr lang="fi-FI" b="1" dirty="0"/>
              <a:t>kävelyä vaikeuttava toimintahäiriö tai kiputila</a:t>
            </a:r>
            <a:r>
              <a:rPr lang="fi-FI" dirty="0"/>
              <a:t> ja </a:t>
            </a:r>
          </a:p>
          <a:p>
            <a:pPr lvl="1"/>
            <a:r>
              <a:rPr lang="fi-FI" dirty="0" err="1"/>
              <a:t>jalkateräortoosilla</a:t>
            </a:r>
            <a:r>
              <a:rPr lang="fi-FI" dirty="0"/>
              <a:t> voidaan perustellusti odottaa saatavan merkittävää hyötyä asiakkaan kävelyyn. </a:t>
            </a:r>
          </a:p>
          <a:p>
            <a:r>
              <a:rPr lang="fi-FI" dirty="0" err="1"/>
              <a:t>Jalkateräortoosia</a:t>
            </a:r>
            <a:r>
              <a:rPr lang="fi-FI" dirty="0"/>
              <a:t> käytetään ensisijaisesti asiakkaan itse ostamien jalkineiden kanssa. </a:t>
            </a:r>
          </a:p>
          <a:p>
            <a:r>
              <a:rPr lang="fi-FI" dirty="0"/>
              <a:t>Kun kyseessä on esimerkiksi </a:t>
            </a:r>
            <a:r>
              <a:rPr lang="fi-FI" dirty="0" err="1"/>
              <a:t>Mortonin</a:t>
            </a:r>
            <a:r>
              <a:rPr lang="fi-FI" dirty="0"/>
              <a:t> neuralgia, </a:t>
            </a:r>
            <a:r>
              <a:rPr lang="fi-FI" dirty="0" err="1"/>
              <a:t>hallux</a:t>
            </a:r>
            <a:r>
              <a:rPr lang="fi-FI" dirty="0"/>
              <a:t> </a:t>
            </a:r>
            <a:r>
              <a:rPr lang="fi-FI" dirty="0" err="1"/>
              <a:t>valgus</a:t>
            </a:r>
            <a:r>
              <a:rPr lang="fi-FI" dirty="0"/>
              <a:t>, </a:t>
            </a:r>
            <a:r>
              <a:rPr lang="fi-FI" dirty="0" err="1"/>
              <a:t>plantaarifasciitti</a:t>
            </a:r>
            <a:r>
              <a:rPr lang="fi-FI" dirty="0"/>
              <a:t> ilman muita rakenteellisia ja/tai toiminnallisia vaikeuksia, ei </a:t>
            </a:r>
            <a:r>
              <a:rPr lang="fi-FI" dirty="0" err="1"/>
              <a:t>jalkateräortoosia</a:t>
            </a:r>
            <a:r>
              <a:rPr lang="fi-FI" dirty="0"/>
              <a:t> luovuteta lääkinnällisen kuntoutuksen apuvälineenä. </a:t>
            </a:r>
          </a:p>
          <a:p>
            <a:r>
              <a:rPr lang="fi-FI" dirty="0"/>
              <a:t>Leikkausten yhteydessä syntyneissä alaraajojen pituuseroissa erikoislääkäri (yleensä ortopedi) määrittelee </a:t>
            </a:r>
            <a:r>
              <a:rPr lang="fi-FI" dirty="0" err="1"/>
              <a:t>pituuserokorjauksen</a:t>
            </a:r>
            <a:r>
              <a:rPr lang="fi-FI" dirty="0"/>
              <a:t> tarpeen ja määrän. Pienissä korjauksissa riittää asiakkaan itse hankkima kengän sisälle laitettava </a:t>
            </a:r>
            <a:r>
              <a:rPr lang="fi-FI" dirty="0" err="1"/>
              <a:t>kantakorotus</a:t>
            </a:r>
            <a:r>
              <a:rPr lang="fi-FI" dirty="0"/>
              <a:t>. </a:t>
            </a:r>
          </a:p>
          <a:p>
            <a:pPr lvl="1"/>
            <a:r>
              <a:rPr lang="fi-FI" dirty="0"/>
              <a:t>Jalkineeseen tehtävä muutos alaraajojen pituuseron vuoksi on tarpeellinen, kun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2400" dirty="0"/>
              <a:t>pituusero aiheuttaa toiminnallista haittaa ja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2400" dirty="0"/>
              <a:t>korjaus pohjallisella ei ole riittävä ja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2400" b="1" dirty="0"/>
              <a:t>pituusero</a:t>
            </a:r>
            <a:r>
              <a:rPr lang="fi-FI" sz="2400" dirty="0"/>
              <a:t> on hoitavan tahon tekemällä mittausmenetelmällä </a:t>
            </a:r>
            <a:r>
              <a:rPr lang="fi-FI" sz="2400" b="1" dirty="0"/>
              <a:t>2 cm tai enemmän </a:t>
            </a:r>
          </a:p>
          <a:p>
            <a:r>
              <a:rPr lang="fi-FI" dirty="0"/>
              <a:t>Haavanhoitopohjallisia ja -tuotteita ei luovuteta lääkinnällisen kuntoutuksen apuvälineenä. </a:t>
            </a:r>
            <a:r>
              <a:rPr lang="fi-FI" dirty="0" err="1"/>
              <a:t>Jalkateräortoosi</a:t>
            </a:r>
            <a:r>
              <a:rPr lang="fi-FI" dirty="0"/>
              <a:t> pitkäaikaiseen käyttöön voidaan luovuttaa haavahoitojen päätyttyä. </a:t>
            </a:r>
          </a:p>
          <a:p>
            <a:r>
              <a:rPr lang="fi-FI" dirty="0"/>
              <a:t>Varpaiden välissä käytettäviä tavanomaisia, kuluttajatuotteena saatavia tukia ei luovuteta lääkinnällisenä kuntoutuksena. </a:t>
            </a:r>
          </a:p>
        </p:txBody>
      </p:sp>
    </p:spTree>
    <p:extLst>
      <p:ext uri="{BB962C8B-B14F-4D97-AF65-F5344CB8AC3E}">
        <p14:creationId xmlns:p14="http://schemas.microsoft.com/office/powerpoint/2010/main" val="231028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FF6B74-FEFC-43E8-917F-8AE447098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Erityisjalkineet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B77439-0C06-42EC-88E9-DC7EED249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sz="2900" dirty="0"/>
              <a:t>Muunnellut valmisjalkineet ja ortopediset valmisjalkineet voidaan luovuttaa lääkinnällisen kuntoutuksen apuvälineenä yksilöllisen tarvearvioinnin perusteella, kun </a:t>
            </a:r>
          </a:p>
          <a:p>
            <a:pPr lvl="1"/>
            <a:r>
              <a:rPr lang="fi-FI" sz="2500" dirty="0"/>
              <a:t>asiakkaalla on perussairaudesta, vamman jälkitilasta tai synnynnäisestä epämuodostumasta aiheutuva </a:t>
            </a:r>
            <a:r>
              <a:rPr lang="fi-FI" sz="2500" b="1" dirty="0"/>
              <a:t>vaikea nilkan ja/tai jalkaterän epänormaali muoto, virheasento ja/tai toimintahäiriö, eikä hyvälaatuinen tavanomaisena kuluttajatuotteena saatava jalkine ole riittävän tukeva tai sen rakenne ei sovellu asiakkaan tarpeeseen  </a:t>
            </a:r>
          </a:p>
          <a:p>
            <a:pPr lvl="1"/>
            <a:r>
              <a:rPr lang="fi-FI" sz="2500" dirty="0"/>
              <a:t>erityisjalkineet ovat välttämättömät päivittäiseen tai säännölliseen käyttöön ja/tai </a:t>
            </a:r>
          </a:p>
          <a:p>
            <a:pPr lvl="1"/>
            <a:r>
              <a:rPr lang="fi-FI" sz="2500" dirty="0"/>
              <a:t>siitä on merkittävää hyötyä asiakkaan kävelyyn tai </a:t>
            </a:r>
          </a:p>
          <a:p>
            <a:pPr lvl="1"/>
            <a:r>
              <a:rPr lang="fi-FI" sz="2500" dirty="0"/>
              <a:t>asiakas tarvitsee erityistä tukea jalkaterän tai nilkan alueelle seisomatelineharjoittelun tai itsenäisen siirtymisen mahdollistamiseksi. </a:t>
            </a:r>
          </a:p>
          <a:p>
            <a:r>
              <a:rPr lang="fi-FI" sz="2900" dirty="0"/>
              <a:t>Ortopediset mittajalkineet tai yksilöllisesti valmistettavat ortopediset jalkineet voidaan luovuttaa yksilöllisen tarvearvioinnin perusteella lääkinnällisen kuntoutuksen apuvälineenä esimerkiksi, kun asiakkaalla on </a:t>
            </a:r>
          </a:p>
          <a:p>
            <a:pPr lvl="1"/>
            <a:r>
              <a:rPr lang="fi-FI" sz="2500" dirty="0"/>
              <a:t>voimakkaasti deformoitunut jalka, kivulias </a:t>
            </a:r>
            <a:r>
              <a:rPr lang="fi-FI" sz="2500" dirty="0" err="1"/>
              <a:t>deformiteetti</a:t>
            </a:r>
            <a:r>
              <a:rPr lang="fi-FI" sz="2500" dirty="0"/>
              <a:t> tai alaraajan huomattava pituusero, joka aiheuttaa huomattavaa toimintakyvyn alenemaa ja </a:t>
            </a:r>
          </a:p>
          <a:p>
            <a:pPr lvl="1"/>
            <a:r>
              <a:rPr lang="fi-FI" sz="2500" dirty="0"/>
              <a:t>kevyemmät ratkaisut (omiin jalkineeseen tai muunneltuihin valmisjalkineisiin tehtävät yksilölliset muutostyöt) eivät ole mahdollisia. </a:t>
            </a:r>
          </a:p>
          <a:p>
            <a:r>
              <a:rPr lang="fi-FI" sz="2900" dirty="0"/>
              <a:t>Diabeetikoilla huomioidaan lisäksi riskiluokitus (riskiluokka 2, suojatunto puuttuu ja jalassa on rakennevirhe tai riskiluokka 3, aiempi jalkahaava tai amputaatio).</a:t>
            </a:r>
          </a:p>
          <a:p>
            <a:r>
              <a:rPr lang="fi-FI" sz="2900" u="sng" dirty="0"/>
              <a:t>Mikäli asiakkaalla on avoimia haavoja, tulee ne hoitaa ennen kuin erityisjalkineiden arviointi ja luovuttaminen on mahdollista. </a:t>
            </a:r>
            <a:endParaRPr lang="fi-FI" sz="2900" dirty="0"/>
          </a:p>
          <a:p>
            <a:r>
              <a:rPr lang="fi-FI" sz="2900" dirty="0"/>
              <a:t>Hoitoon liittyviä hoitojalkineita ei luovuteta lääkinnällisenä kuntoutuksena. </a:t>
            </a:r>
            <a:endParaRPr lang="fi-FI" sz="2900" u="sng" dirty="0"/>
          </a:p>
          <a:p>
            <a:r>
              <a:rPr lang="fi-FI" sz="2900" dirty="0"/>
              <a:t>Työturvallisuuden kannalta välttämättömät erityisjalkineet kustantaa ensisijaisesti työnantaja. </a:t>
            </a:r>
          </a:p>
        </p:txBody>
      </p:sp>
    </p:spTree>
    <p:extLst>
      <p:ext uri="{BB962C8B-B14F-4D97-AF65-F5344CB8AC3E}">
        <p14:creationId xmlns:p14="http://schemas.microsoft.com/office/powerpoint/2010/main" val="364240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4E0E86-5C24-4AF5-9321-362A9DA2C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Tukisukat ja -hihat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7FF27E-C34B-4D28-8AF7-D5FCD2EDC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202" y="1760311"/>
            <a:ext cx="8691282" cy="2345461"/>
          </a:xfrm>
        </p:spPr>
        <p:txBody>
          <a:bodyPr>
            <a:normAutofit lnSpcReduction="10000"/>
          </a:bodyPr>
          <a:lstStyle/>
          <a:p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</a:rPr>
              <a:t>Laskimoperäiset turvotukset</a:t>
            </a:r>
          </a:p>
          <a:p>
            <a:pPr lvl="1"/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Tukisukat luovutetaan kun </a:t>
            </a:r>
            <a:r>
              <a:rPr lang="fi-FI" sz="1600" b="1" dirty="0">
                <a:latin typeface="Arial" panose="020B0604020202020204" pitchFamily="34" charset="0"/>
              </a:rPr>
              <a:t>laskimosairauden vaikeusasteluokka on C4-C6 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ja oireisuuteen perustuva haittaluokka vähintään 2. </a:t>
            </a:r>
          </a:p>
          <a:p>
            <a:pPr lvl="1"/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Tukisukat voidaan luovuttaa vain vaikeusasteluokan C4-C6 perusteella, jos haittaluokan arvioinnin estää alaraajojen tunnottomuutta aiheuttava sairaus tai vamma. </a:t>
            </a:r>
          </a:p>
          <a:p>
            <a:pPr lvl="1"/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Vaikeusasteluokan ollessa C0-C3 ei tukisukkia luovuteta lääkinnällisen kuntoutuksen apuvälineenä. </a:t>
            </a:r>
          </a:p>
          <a:p>
            <a:pPr lvl="1"/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Yläraajojen osalta luovutuksen perusteena on merkittävä toimintakykyä haittaava turvotus.</a:t>
            </a: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i-FI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i-FI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i-FI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i-FI" dirty="0"/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2CAE49EA-D2C6-4A3A-A9FF-5A1F0262A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992282"/>
              </p:ext>
            </p:extLst>
          </p:nvPr>
        </p:nvGraphicFramePr>
        <p:xfrm>
          <a:off x="600830" y="4096744"/>
          <a:ext cx="4926724" cy="2573657"/>
        </p:xfrm>
        <a:graphic>
          <a:graphicData uri="http://schemas.openxmlformats.org/drawingml/2006/table">
            <a:tbl>
              <a:tblPr firstRow="1" firstCol="1" bandRow="1"/>
              <a:tblGrid>
                <a:gridCol w="1148715">
                  <a:extLst>
                    <a:ext uri="{9D8B030D-6E8A-4147-A177-3AD203B41FA5}">
                      <a16:colId xmlns:a16="http://schemas.microsoft.com/office/drawing/2014/main" val="565821348"/>
                    </a:ext>
                  </a:extLst>
                </a:gridCol>
                <a:gridCol w="3778009">
                  <a:extLst>
                    <a:ext uri="{9D8B030D-6E8A-4147-A177-3AD203B41FA5}">
                      <a16:colId xmlns:a16="http://schemas.microsoft.com/office/drawing/2014/main" val="3266024095"/>
                    </a:ext>
                  </a:extLst>
                </a:gridCol>
              </a:tblGrid>
              <a:tr h="17287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Laskimosairauden vaikeusasteen luokitus (CEAP-järjestelmä, kliiniset luokat C0-6)</a:t>
                      </a: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977016"/>
                  </a:ext>
                </a:extLst>
              </a:tr>
              <a:tr h="1728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Kliininen luokka</a:t>
                      </a: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Löydös</a:t>
                      </a: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58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C0</a:t>
                      </a:r>
                      <a:endParaRPr lang="fi-FI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Normaali löydös, ei viitteitä laskimosairaudesta</a:t>
                      </a:r>
                      <a:endParaRPr lang="fi-FI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960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C1</a:t>
                      </a:r>
                      <a:endParaRPr lang="fi-FI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Ihonalaisia laskimolaajentumia (</a:t>
                      </a:r>
                      <a:r>
                        <a:rPr lang="fi-FI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teleangiektasioita</a:t>
                      </a:r>
                      <a:r>
                        <a:rPr lang="fi-FI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ym.)</a:t>
                      </a: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309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C2</a:t>
                      </a:r>
                      <a:endParaRPr lang="fi-FI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Suonikohjuja</a:t>
                      </a:r>
                      <a:endParaRPr lang="fi-FI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731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C3</a:t>
                      </a:r>
                      <a:endParaRPr lang="fi-FI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Suonikohjuja ja mitattava turvotus raajassa, ei ihomuutoksia</a:t>
                      </a: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383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C4</a:t>
                      </a:r>
                      <a:endParaRPr lang="fi-FI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Laskimotautiin viittaavia ihomuutoksia, kuten pigmentoitumista, laskimoperäistä ekseemaa tai lipodermatoskleroosia (ihonalaisen rasvakudoksen kovettumista)</a:t>
                      </a: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884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C5</a:t>
                      </a:r>
                      <a:endParaRPr lang="fi-FI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Ihomuutoksen lisäksi todettavissa parantunut säärihaava</a:t>
                      </a: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096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C6</a:t>
                      </a:r>
                      <a:endParaRPr lang="fi-FI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Ihomuutoksen lisäksi avoin säärihaava</a:t>
                      </a: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996272"/>
                  </a:ext>
                </a:extLst>
              </a:tr>
            </a:tbl>
          </a:graphicData>
        </a:graphic>
      </p:graphicFrame>
      <p:graphicFrame>
        <p:nvGraphicFramePr>
          <p:cNvPr id="9" name="Taulukko 8">
            <a:extLst>
              <a:ext uri="{FF2B5EF4-FFF2-40B4-BE49-F238E27FC236}">
                <a16:creationId xmlns:a16="http://schemas.microsoft.com/office/drawing/2014/main" id="{E72B3DA7-F147-47C8-A534-A0459C9D3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433636"/>
              </p:ext>
            </p:extLst>
          </p:nvPr>
        </p:nvGraphicFramePr>
        <p:xfrm>
          <a:off x="5723868" y="4105772"/>
          <a:ext cx="5097930" cy="1356996"/>
        </p:xfrm>
        <a:graphic>
          <a:graphicData uri="http://schemas.openxmlformats.org/drawingml/2006/table">
            <a:tbl>
              <a:tblPr firstRow="1" firstCol="1" bandRow="1"/>
              <a:tblGrid>
                <a:gridCol w="1148715">
                  <a:extLst>
                    <a:ext uri="{9D8B030D-6E8A-4147-A177-3AD203B41FA5}">
                      <a16:colId xmlns:a16="http://schemas.microsoft.com/office/drawing/2014/main" val="2141475970"/>
                    </a:ext>
                  </a:extLst>
                </a:gridCol>
                <a:gridCol w="3949215">
                  <a:extLst>
                    <a:ext uri="{9D8B030D-6E8A-4147-A177-3AD203B41FA5}">
                      <a16:colId xmlns:a16="http://schemas.microsoft.com/office/drawing/2014/main" val="3947106176"/>
                    </a:ext>
                  </a:extLst>
                </a:gridCol>
              </a:tblGrid>
              <a:tr h="8318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Oireisuuteen perustuva luokitus ilman hoitosukkaa tai tukisidettä. Huom. työskentelyllä tarkoitetaan myös toimintaa arjessa.</a:t>
                      </a: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36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Luokka</a:t>
                      </a: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Potilaan oireisuus</a:t>
                      </a: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641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Oireeton</a:t>
                      </a: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666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i-FI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Oireinen, voi työskennellä ilman hoitosukkaa tai tukisidettä</a:t>
                      </a:r>
                      <a:endParaRPr lang="fi-FI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536332"/>
                  </a:ext>
                </a:extLst>
              </a:tr>
              <a:tr h="170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i-FI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Oireinen, ei voi työskennellä ilman hoitosukkaa tai tukisidettä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kahdeksaa tuntia päivässä</a:t>
                      </a: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356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i-FI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Ei voi työskennellä edes hoitosukkaa tai tukisidettä käyttäen</a:t>
                      </a: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092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735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21C678-14A2-4A1F-B0AD-70B0D3FCA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Tukisukat ja -hihat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6095D102-90F2-4361-B374-62B9E25E0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sz="3600" dirty="0">
                <a:solidFill>
                  <a:srgbClr val="000000"/>
                </a:solidFill>
                <a:latin typeface="Arial" panose="020B0604020202020204" pitchFamily="34" charset="0"/>
              </a:rPr>
              <a:t>Imusuonistoperäiset turvotukset</a:t>
            </a:r>
          </a:p>
          <a:p>
            <a:pPr lvl="1"/>
            <a:r>
              <a:rPr lang="fi-FI" sz="2500" dirty="0">
                <a:solidFill>
                  <a:srgbClr val="000000"/>
                </a:solidFill>
                <a:latin typeface="Arial" panose="020B0604020202020204" pitchFamily="34" charset="0"/>
              </a:rPr>
              <a:t>Luovutetaan primaarin imusuoniston vajaatoiminnan aiheuttaman turvotuksen ehkäisyyn ja hoitoon. </a:t>
            </a:r>
          </a:p>
          <a:p>
            <a:pPr lvl="1"/>
            <a:r>
              <a:rPr lang="fi-FI" sz="2500" dirty="0">
                <a:solidFill>
                  <a:srgbClr val="000000"/>
                </a:solidFill>
                <a:latin typeface="Arial" panose="020B0604020202020204" pitchFamily="34" charset="0"/>
              </a:rPr>
              <a:t>Synnynnäisessä imuteiden kehitys- tai toimintahäiriössä tukitekstiilit voidaan luovuttaa pysyvien kudosmuutosten estämiseksi.</a:t>
            </a:r>
          </a:p>
          <a:p>
            <a:pPr lvl="1"/>
            <a:r>
              <a:rPr lang="fi-FI" sz="2500" b="1" dirty="0">
                <a:latin typeface="Arial" panose="020B0604020202020204" pitchFamily="34" charset="0"/>
              </a:rPr>
              <a:t>Sekundaarinen imusuoniston vajaatoiminta </a:t>
            </a:r>
          </a:p>
          <a:p>
            <a:pPr lvl="2"/>
            <a:r>
              <a:rPr lang="fi-FI" sz="2500" dirty="0">
                <a:solidFill>
                  <a:srgbClr val="000000"/>
                </a:solidFill>
                <a:latin typeface="Arial" panose="020B0604020202020204" pitchFamily="34" charset="0"/>
              </a:rPr>
              <a:t>Luovutetaan </a:t>
            </a:r>
            <a:r>
              <a:rPr lang="fi-FI" sz="2500" b="1" dirty="0">
                <a:solidFill>
                  <a:srgbClr val="000000"/>
                </a:solidFill>
                <a:latin typeface="Arial" panose="020B0604020202020204" pitchFamily="34" charset="0"/>
              </a:rPr>
              <a:t>imusuoniston vajaatoiminnan aiheuttaman turvotuksen ehkäisyyn ja hoitoon esimerkiksi syöpäleikkauksiin liittyvien imusolmukkeiden poiston tai sädehoidon, tulehdusten, vammojen tai kasvainten aiheuttamien imusuoniston vaurioiden jälkeen</a:t>
            </a:r>
            <a:r>
              <a:rPr lang="fi-FI" sz="25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lvl="2"/>
            <a:r>
              <a:rPr lang="fi-FI" sz="2500" u="sng" dirty="0">
                <a:solidFill>
                  <a:srgbClr val="000000"/>
                </a:solidFill>
                <a:latin typeface="Arial" panose="020B0604020202020204" pitchFamily="34" charset="0"/>
              </a:rPr>
              <a:t>Välittömästi leikkauksiin tai sairauksien hoitoon (esim. </a:t>
            </a:r>
            <a:r>
              <a:rPr lang="fi-FI" sz="2500" u="sng" dirty="0" err="1">
                <a:solidFill>
                  <a:srgbClr val="000000"/>
                </a:solidFill>
                <a:latin typeface="Arial" panose="020B0604020202020204" pitchFamily="34" charset="0"/>
              </a:rPr>
              <a:t>erysipelas</a:t>
            </a:r>
            <a:r>
              <a:rPr lang="fi-FI" sz="2500" u="sng" dirty="0">
                <a:solidFill>
                  <a:srgbClr val="000000"/>
                </a:solidFill>
                <a:latin typeface="Arial" panose="020B0604020202020204" pitchFamily="34" charset="0"/>
              </a:rPr>
              <a:t>) liittyvät hoitosukat tai hoitohihat hankkii hoitava yksikkö hoitovälineenä. </a:t>
            </a:r>
            <a:r>
              <a:rPr lang="fi-FI" sz="2500" dirty="0">
                <a:solidFill>
                  <a:srgbClr val="000000"/>
                </a:solidFill>
                <a:latin typeface="Arial" panose="020B0604020202020204" pitchFamily="34" charset="0"/>
              </a:rPr>
              <a:t>Uusinta ja </a:t>
            </a:r>
            <a:r>
              <a:rPr lang="fi-FI" sz="2500" dirty="0" err="1">
                <a:solidFill>
                  <a:srgbClr val="000000"/>
                </a:solidFill>
                <a:latin typeface="Arial" panose="020B0604020202020204" pitchFamily="34" charset="0"/>
              </a:rPr>
              <a:t>jatkohankinta</a:t>
            </a:r>
            <a:r>
              <a:rPr lang="fi-FI" sz="2500" dirty="0">
                <a:solidFill>
                  <a:srgbClr val="000000"/>
                </a:solidFill>
                <a:latin typeface="Arial" panose="020B0604020202020204" pitchFamily="34" charset="0"/>
              </a:rPr>
              <a:t> voi toteutua lääkinnällisen kuntoutuksen apuvälineenä luovutusperusteiden muutoin täyttyessä. </a:t>
            </a:r>
            <a:endParaRPr lang="fi-FI" sz="2500" dirty="0"/>
          </a:p>
          <a:p>
            <a:r>
              <a:rPr lang="fi-FI" sz="3600" dirty="0"/>
              <a:t>Muut syyt </a:t>
            </a:r>
          </a:p>
          <a:p>
            <a:pPr lvl="1"/>
            <a:r>
              <a:rPr lang="fi-FI" sz="2500" dirty="0"/>
              <a:t>Tukitekstiilejä voidaan luovuttaa lääkinnällisen kuntoutuksen apuvälineenä </a:t>
            </a:r>
            <a:r>
              <a:rPr lang="fi-FI" sz="2500" b="1" dirty="0"/>
              <a:t>sairaudesta tai vammasta aiheutuvasta merkittävästä ja pitkäaikaisesta lihastoiminnan puuttumisesta johtuvan merkittävän turvotuksen tai matalan verenpaineen tukemiseen</a:t>
            </a:r>
            <a:r>
              <a:rPr lang="fi-FI" sz="2500" dirty="0"/>
              <a:t>. </a:t>
            </a:r>
          </a:p>
          <a:p>
            <a:pPr lvl="2"/>
            <a:r>
              <a:rPr lang="fi-FI" sz="2500" dirty="0"/>
              <a:t>Aiheuttajia voivat olla esimerkiksi selkäydinvauriot, aivovammat, aivoverenkiertohäiriöt tai muut vaikeat lihas-, sydän- tai neurologiset sairaudet. </a:t>
            </a:r>
          </a:p>
          <a:p>
            <a:r>
              <a:rPr lang="fi-FI" sz="2900" b="1" dirty="0"/>
              <a:t>Hoitosukkaa ei luovuteta lääkinnällisen kuntoutuksen apuvälineenä eikä yleensä myöskään hoitovälineenä syvän laskimotukoksen hoitoon</a:t>
            </a:r>
            <a:r>
              <a:rPr lang="fi-FI" sz="2900" dirty="0"/>
              <a:t>, koska käytöstä ei ole hyötyä </a:t>
            </a:r>
            <a:r>
              <a:rPr lang="fi-FI" sz="2900" dirty="0" err="1"/>
              <a:t>posttromboottisen</a:t>
            </a:r>
            <a:r>
              <a:rPr lang="fi-FI" sz="2900" dirty="0"/>
              <a:t> oireyhtymän estossa, vaikka se vähentää turvotusta ja kipua (Käypä hoito-suositus: Keuhkoembolia ja laskimotukos 2016). </a:t>
            </a:r>
          </a:p>
        </p:txBody>
      </p:sp>
    </p:spTree>
    <p:extLst>
      <p:ext uri="{BB962C8B-B14F-4D97-AF65-F5344CB8AC3E}">
        <p14:creationId xmlns:p14="http://schemas.microsoft.com/office/powerpoint/2010/main" val="2493876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D02272-84BA-46F1-9B50-52A4F8E7F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Tukisukat ja -hihat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66403F-AAF3-46FC-9065-8FB90167B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sz="3200" dirty="0"/>
              <a:t>Yleistä luovutuksesta:</a:t>
            </a:r>
            <a:endParaRPr lang="fi-FI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Luovutusperusteet täyttäville asiakkaille myönnetään lääkinnällisen kuntoutuksen apuvälineenä 2-3 paria lääkinnällisiä tukisukkia tai 2-3 kpl tukihihaa tai hoitokäsinettä vuodessa tarpeen mukaan. </a:t>
            </a:r>
          </a:p>
          <a:p>
            <a:r>
              <a:rPr lang="fi-FI" b="1" dirty="0">
                <a:latin typeface="Arial" panose="020B0604020202020204" pitchFamily="34" charset="0"/>
              </a:rPr>
              <a:t>Hoitavan lääkärin tulee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</a:p>
          <a:p>
            <a:pPr lvl="1"/>
            <a:r>
              <a:rPr lang="fi-FI" b="1" dirty="0">
                <a:solidFill>
                  <a:srgbClr val="000000"/>
                </a:solidFill>
                <a:latin typeface="Arial" panose="020B0604020202020204" pitchFamily="34" charset="0"/>
              </a:rPr>
              <a:t>Määrittää tukisukkien 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tai tukihihojen </a:t>
            </a:r>
            <a:r>
              <a:rPr lang="fi-FI" b="1" dirty="0">
                <a:solidFill>
                  <a:srgbClr val="000000"/>
                </a:solidFill>
                <a:latin typeface="Arial" panose="020B0604020202020204" pitchFamily="34" charset="0"/>
              </a:rPr>
              <a:t>puristusluokka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: Pääsääntöisesti luovutetaan puristusluokan II tukitekstiilejä, mutta yksilöllisestä syystä (esim. asiakas ei kykene pukemaan tai käyttämään niitä tai lääketieteellisesti on perusteltua), voidaan luovuttaa puristusluokan I tukitekstiilejä lääkinnällisen kuntoutuksen apuvälineenä</a:t>
            </a:r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lvl="1"/>
            <a:r>
              <a:rPr lang="fi-FI" b="1" dirty="0">
                <a:solidFill>
                  <a:srgbClr val="000000"/>
                </a:solidFill>
                <a:latin typeface="Arial" panose="020B0604020202020204" pitchFamily="34" charset="0"/>
              </a:rPr>
              <a:t>Määrittää tukitekstiilien peittoalue ja tyyppi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: Pääsääntöisesti tukisukat ovat sääripituisia, mutta myös reisimittaisia voidaan luovuttaa yksilöllisen harkinnan mukaan. Tukisukan kärki voi olla avonainen tai umpinainen. </a:t>
            </a:r>
          </a:p>
          <a:p>
            <a:pPr lvl="1"/>
            <a:r>
              <a:rPr lang="fi-FI" b="1" dirty="0">
                <a:solidFill>
                  <a:srgbClr val="000000"/>
                </a:solidFill>
                <a:latin typeface="Arial" panose="020B0604020202020204" pitchFamily="34" charset="0"/>
              </a:rPr>
              <a:t>Varmistaa, ettei tukisukkien tai tukihihojen käytölle ole vasta-aiheita </a:t>
            </a:r>
          </a:p>
          <a:p>
            <a:pPr lvl="2"/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Mahdollisia vasta-aiheita voivat olla muun muassa: merkittävä valtimoverenkierron vajaatoiminta, valtimoperäinen säärihaava, hoitamaton sydämen vajaatoiminta, akuutti tai märkivä ihotulehdus, akuutti laskimotrombi tai ongelman epäselvä etiologia. </a:t>
            </a:r>
          </a:p>
          <a:p>
            <a:pPr lvl="2"/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Alaraajojen valtimoverenkierto tulee tarvittaessa määrittää (mukailtu: Lääkärin käsikirja: Alaraajalaskimoiden vajaatoiminta 2016) </a:t>
            </a:r>
          </a:p>
          <a:p>
            <a:pPr lvl="3"/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ABI-arvoa &gt; 0.8 pidetään turvallisena kompressiohoidon kannalta. </a:t>
            </a:r>
          </a:p>
          <a:p>
            <a:pPr lvl="3"/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ABI-arvoilla 0.5–0.8 hoitopäätös harkiten tai erikoislääkärin arvioimana. </a:t>
            </a:r>
          </a:p>
          <a:p>
            <a:pPr lvl="3"/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</a:rPr>
              <a:t>ABI-arvoilla &lt; 0.5 kompressiota ei tule käyttää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402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045EF1-C5A5-40F8-9207-54A78241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Peruukit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BC4036-4D07-4CD3-8EF2-B31334E0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Arviointi peruukin tarpeellisuudesta tehdään hoitovastuuyksikössä. </a:t>
            </a:r>
          </a:p>
          <a:p>
            <a:r>
              <a:rPr lang="fi-FI" dirty="0"/>
              <a:t>Peruukki </a:t>
            </a:r>
            <a:r>
              <a:rPr lang="fi-FI" b="1" dirty="0"/>
              <a:t>luovutetaan useimmiten iho- ja/tai syöpäsairaalle asiakkaalle, jolla on laajaalaista hiustenlähtöä sairaudesta tai hoidoista johtuen joko tilapäisesti tai pysyvästi</a:t>
            </a:r>
            <a:r>
              <a:rPr lang="fi-FI" dirty="0"/>
              <a:t>. Peruukin luovuttaminen lääkinnällisen kuntoutuksen apuvälineenä voi tulla kyseeseen myös sukupuoltaan korjaavalle asiakkaalle, jolla on laaja-alaista hiusten lähtöä / kaljuuntumista. </a:t>
            </a:r>
          </a:p>
          <a:p>
            <a:r>
              <a:rPr lang="fi-FI" dirty="0"/>
              <a:t>Peruukkeja luovutetaan yleensä yksi peruukki/vuosi huomioiden peruukin kunto ja kuluminen. Yksilöllisestä tarpeesta esim. työolosuhteista tai muusta hyvin perustellusta syystä johtuvan peruukin kulumisen vuoksi voidaan luovuttaa tarvittaessa enemmän kuin yksi peruukki/vuosi.</a:t>
            </a:r>
          </a:p>
          <a:p>
            <a:r>
              <a:rPr lang="fi-FI" b="1" dirty="0"/>
              <a:t>Ensisijaisesti luovutetaan vakiomallisia keinokuituhiusperuukkeja</a:t>
            </a:r>
            <a:r>
              <a:rPr lang="fi-FI" dirty="0"/>
              <a:t>, mutta lääketieteellisestä tai muusta yksilöllisestä syystä johtuen (esim. allergia/työolosuhteet) voidaan luovuttaa vakiomalleista poikkeava peruukki (esim. luonnonhiusperuukki). </a:t>
            </a:r>
          </a:p>
        </p:txBody>
      </p:sp>
    </p:spTree>
    <p:extLst>
      <p:ext uri="{BB962C8B-B14F-4D97-AF65-F5344CB8AC3E}">
        <p14:creationId xmlns:p14="http://schemas.microsoft.com/office/powerpoint/2010/main" val="2634782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inuun hyvinvointialue PP-pohja" id="{27D20629-15E1-47A6-B736-73D54627FE51}" vid="{62829828-F29B-4D44-950F-AC579BBB9F5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D9D23407225AE49A0E35C72D44D64A2" ma:contentTypeVersion="9" ma:contentTypeDescription="Luo uusi asiakirja." ma:contentTypeScope="" ma:versionID="2531979675fc659ccc54f1b68bd0b9bb">
  <xsd:schema xmlns:xsd="http://www.w3.org/2001/XMLSchema" xmlns:xs="http://www.w3.org/2001/XMLSchema" xmlns:p="http://schemas.microsoft.com/office/2006/metadata/properties" xmlns:ns2="4fae0f0a-f43e-455f-bb85-144c95f8f3cf" xmlns:ns3="c886c1f2-dca9-48f5-b8d9-ec015a5f657a" targetNamespace="http://schemas.microsoft.com/office/2006/metadata/properties" ma:root="true" ma:fieldsID="55767ea29fb6dec568e0aa36c56abe3f" ns2:_="" ns3:_="">
    <xsd:import namespace="4fae0f0a-f43e-455f-bb85-144c95f8f3cf"/>
    <xsd:import namespace="c886c1f2-dca9-48f5-b8d9-ec015a5f65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e0f0a-f43e-455f-bb85-144c95f8f3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64b60abb-ae65-4666-86fa-ffebd4072f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6c1f2-dca9-48f5-b8d9-ec015a5f657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2b5c618-1fd1-4c66-9d9c-0a8050b3e79a}" ma:internalName="TaxCatchAll" ma:showField="CatchAllData" ma:web="c886c1f2-dca9-48f5-b8d9-ec015a5f65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ae0f0a-f43e-455f-bb85-144c95f8f3cf">
      <Terms xmlns="http://schemas.microsoft.com/office/infopath/2007/PartnerControls"/>
    </lcf76f155ced4ddcb4097134ff3c332f>
    <TaxCatchAll xmlns="c886c1f2-dca9-48f5-b8d9-ec015a5f657a" xsi:nil="true"/>
  </documentManagement>
</p:properties>
</file>

<file path=customXml/itemProps1.xml><?xml version="1.0" encoding="utf-8"?>
<ds:datastoreItem xmlns:ds="http://schemas.openxmlformats.org/officeDocument/2006/customXml" ds:itemID="{E99EE666-9E80-42C0-9DDD-3B1D491834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C394DA-969C-4EF9-8069-401FBC71AB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ae0f0a-f43e-455f-bb85-144c95f8f3cf"/>
    <ds:schemaRef ds:uri="c886c1f2-dca9-48f5-b8d9-ec015a5f65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672FAF-7969-4D83-8067-3FABD557B6DF}">
  <ds:schemaRefs>
    <ds:schemaRef ds:uri="http://purl.org/dc/dcmitype/"/>
    <ds:schemaRef ds:uri="c886c1f2-dca9-48f5-b8d9-ec015a5f657a"/>
    <ds:schemaRef ds:uri="http://www.w3.org/XML/1998/namespace"/>
    <ds:schemaRef ds:uri="http://schemas.microsoft.com/office/2006/documentManagement/types"/>
    <ds:schemaRef ds:uri="4fae0f0a-f43e-455f-bb85-144c95f8f3cf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Kainuun hyvinvointialue PP-pohja</Template>
  <TotalTime>2473</TotalTime>
  <Words>1410</Words>
  <Application>Microsoft Office PowerPoint</Application>
  <PresentationFormat>Laajakuva</PresentationFormat>
  <Paragraphs>141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Wingdings</vt:lpstr>
      <vt:lpstr>Office-teema</vt:lpstr>
      <vt:lpstr>Apuvälinepalvelut Kainuun hyvinvointialueella</vt:lpstr>
      <vt:lpstr>Apuvälinepalvelut</vt:lpstr>
      <vt:lpstr>Yksilöllisesti valmistettavat apuvälineet</vt:lpstr>
      <vt:lpstr>Luovutusperusteet: Tukipohjalliset</vt:lpstr>
      <vt:lpstr>Erityisjalkineet</vt:lpstr>
      <vt:lpstr>Tukisukat ja -hihat</vt:lpstr>
      <vt:lpstr>Tukisukat ja -hihat</vt:lpstr>
      <vt:lpstr>Tukisukat ja -hihat</vt:lpstr>
      <vt:lpstr>Peruukit</vt:lpstr>
      <vt:lpstr>Alaraajaortoosit</vt:lpstr>
      <vt:lpstr>Muita huomioita</vt:lpstr>
      <vt:lpstr>PowerPoint-esitys</vt:lpstr>
    </vt:vector>
  </TitlesOfParts>
  <Company>Kainuun sosiaali- ja terveydenhuollon kuntayhtymä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Kainuun hyvinvointialueen ppt-pohja</dc:title>
  <dc:creator>Hyvönen Jani J</dc:creator>
  <cp:keywords>Powerpoitn pohja hyvinvointialue</cp:keywords>
  <dc:description/>
  <cp:lastModifiedBy>Parkkila Ulla</cp:lastModifiedBy>
  <cp:revision>80</cp:revision>
  <dcterms:created xsi:type="dcterms:W3CDTF">2021-11-02T08:16:43Z</dcterms:created>
  <dcterms:modified xsi:type="dcterms:W3CDTF">2023-11-08T08:20:09Z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0x0101000D9D23407225AE49A0E35C72D44D64A2</vt:lpwstr>
  </property>
  <property fmtid="{D5CDD505-2E9C-101B-9397-08002B2CF9AE}" pid="3" name="MediaServiceImageTags">
    <vt:lpwstr/>
  </property>
</Properties>
</file>