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1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FB4EB0-ECB5-4180-9E6A-142ADE8616B6}" type="doc">
      <dgm:prSet loTypeId="urn:microsoft.com/office/officeart/2005/8/layout/cycle3" loCatId="cycle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fi-FI"/>
        </a:p>
      </dgm:t>
    </dgm:pt>
    <dgm:pt modelId="{218A5CEE-AF16-4B9E-A1B3-6B101641FA34}">
      <dgm:prSet phldrT="[Teksti]" custT="1"/>
      <dgm:spPr/>
      <dgm:t>
        <a:bodyPr/>
        <a:lstStyle/>
        <a:p>
          <a:r>
            <a:rPr lang="fi-FI" sz="1200" dirty="0">
              <a:solidFill>
                <a:schemeClr val="tx1"/>
              </a:solidFill>
            </a:rPr>
            <a:t>Kuntoutustarpeen havaitseminen. kotikuntoutukseen ohjautuminen, hoito-,palvelu- ja kuntoutumissuunnitelman  laatiminen arvioinnin perusteella (RAI + muut soveltuvat toimintakykymittarit).</a:t>
          </a:r>
        </a:p>
        <a:p>
          <a:r>
            <a:rPr lang="fi-FI" sz="1200" b="1" dirty="0">
              <a:solidFill>
                <a:schemeClr val="tx1"/>
              </a:solidFill>
            </a:rPr>
            <a:t>Jakson pituuden alustava määrittely</a:t>
          </a:r>
        </a:p>
      </dgm:t>
    </dgm:pt>
    <dgm:pt modelId="{626CC72F-5867-4FE3-83C3-76160698F821}" type="parTrans" cxnId="{02374041-130E-483A-A4A8-58C91B2C43F1}">
      <dgm:prSet/>
      <dgm:spPr/>
      <dgm:t>
        <a:bodyPr/>
        <a:lstStyle/>
        <a:p>
          <a:endParaRPr lang="fi-FI"/>
        </a:p>
      </dgm:t>
    </dgm:pt>
    <dgm:pt modelId="{5E15B789-E1C0-4B0F-9ED8-8533112C8FA2}" type="sibTrans" cxnId="{02374041-130E-483A-A4A8-58C91B2C43F1}">
      <dgm:prSet/>
      <dgm:spPr/>
      <dgm:t>
        <a:bodyPr/>
        <a:lstStyle/>
        <a:p>
          <a:endParaRPr lang="fi-FI"/>
        </a:p>
      </dgm:t>
    </dgm:pt>
    <dgm:pt modelId="{CCF5B200-DBEA-4240-93DA-CD6B99D5A11D}">
      <dgm:prSet phldrT="[Teksti]" custT="1"/>
      <dgm:spPr/>
      <dgm:t>
        <a:bodyPr/>
        <a:lstStyle/>
        <a:p>
          <a:r>
            <a:rPr lang="fi-FI" sz="1200" dirty="0">
              <a:solidFill>
                <a:schemeClr val="tx1"/>
              </a:solidFill>
            </a:rPr>
            <a:t>Kuntoutuksen toteutus lääkinnällisenä kuntoutuksena tai kotihoidon  kanssa yhteistyössä  etäkuntoutuksena yhdessä asiakkaan kanssa.(Alku+ loppuarviointi lähikäyntinä). </a:t>
          </a:r>
          <a:r>
            <a:rPr lang="fi-FI" sz="1200" b="1" dirty="0">
              <a:solidFill>
                <a:schemeClr val="tx1"/>
              </a:solidFill>
            </a:rPr>
            <a:t>Kuntoutusjakson pituuden määrittely </a:t>
          </a:r>
        </a:p>
      </dgm:t>
    </dgm:pt>
    <dgm:pt modelId="{54FDE515-118A-49E5-A403-AB5F8E33C161}" type="parTrans" cxnId="{8A068193-E768-449E-BE31-DB0442116ED6}">
      <dgm:prSet/>
      <dgm:spPr/>
      <dgm:t>
        <a:bodyPr/>
        <a:lstStyle/>
        <a:p>
          <a:endParaRPr lang="fi-FI"/>
        </a:p>
      </dgm:t>
    </dgm:pt>
    <dgm:pt modelId="{4E5F6E75-F59B-47A6-BE81-4B0CC7A3EA9C}" type="sibTrans" cxnId="{8A068193-E768-449E-BE31-DB0442116ED6}">
      <dgm:prSet/>
      <dgm:spPr/>
      <dgm:t>
        <a:bodyPr/>
        <a:lstStyle/>
        <a:p>
          <a:endParaRPr lang="fi-FI"/>
        </a:p>
      </dgm:t>
    </dgm:pt>
    <dgm:pt modelId="{54AB9577-8342-436E-946B-F4D3B66E749D}">
      <dgm:prSet phldrT="[Teksti]" custT="1"/>
      <dgm:spPr/>
      <dgm:t>
        <a:bodyPr/>
        <a:lstStyle/>
        <a:p>
          <a:r>
            <a:rPr lang="fi-FI" sz="1200" dirty="0">
              <a:solidFill>
                <a:schemeClr val="tx1"/>
              </a:solidFill>
            </a:rPr>
            <a:t>Laitteen valinta, asennus, käytön opetus  asiakkaalle, jakson toteuttaminen yhdessä H,KH, FT,TT (kuvapuhelinpalvelu, </a:t>
          </a:r>
          <a:r>
            <a:rPr lang="fi-FI" sz="1200" dirty="0" err="1">
              <a:solidFill>
                <a:schemeClr val="tx1"/>
              </a:solidFill>
            </a:rPr>
            <a:t>Lifecare</a:t>
          </a:r>
          <a:r>
            <a:rPr lang="fi-FI" sz="1200" dirty="0">
              <a:solidFill>
                <a:schemeClr val="tx1"/>
              </a:solidFill>
            </a:rPr>
            <a:t> video, puhelin)</a:t>
          </a:r>
        </a:p>
      </dgm:t>
    </dgm:pt>
    <dgm:pt modelId="{20B98BB8-0EB1-4848-BBF7-9624DF83CCB7}" type="parTrans" cxnId="{781DC594-C754-4FFA-A3ED-58094A9C7242}">
      <dgm:prSet/>
      <dgm:spPr/>
      <dgm:t>
        <a:bodyPr/>
        <a:lstStyle/>
        <a:p>
          <a:endParaRPr lang="fi-FI"/>
        </a:p>
      </dgm:t>
    </dgm:pt>
    <dgm:pt modelId="{9A7E34EB-D2C9-477B-BD5E-30E5BA42D16C}" type="sibTrans" cxnId="{781DC594-C754-4FFA-A3ED-58094A9C7242}">
      <dgm:prSet/>
      <dgm:spPr/>
      <dgm:t>
        <a:bodyPr/>
        <a:lstStyle/>
        <a:p>
          <a:endParaRPr lang="fi-FI"/>
        </a:p>
      </dgm:t>
    </dgm:pt>
    <dgm:pt modelId="{CB228532-CE60-4CC2-9023-0966C7355E6D}">
      <dgm:prSet phldrT="[Teksti]" custT="1"/>
      <dgm:spPr/>
      <dgm:t>
        <a:bodyPr/>
        <a:lstStyle/>
        <a:p>
          <a:r>
            <a:rPr lang="fi-FI" sz="1400" dirty="0">
              <a:solidFill>
                <a:schemeClr val="tx1"/>
              </a:solidFill>
            </a:rPr>
            <a:t>Tarvittaessa väliarviointi, seuranta H,KH,FT,TT</a:t>
          </a:r>
        </a:p>
      </dgm:t>
    </dgm:pt>
    <dgm:pt modelId="{F351779F-7FB6-41A0-8B48-46BCECE583C9}" type="parTrans" cxnId="{E3A3C682-A1B9-4270-9D5E-6416AF6602D5}">
      <dgm:prSet/>
      <dgm:spPr/>
      <dgm:t>
        <a:bodyPr/>
        <a:lstStyle/>
        <a:p>
          <a:endParaRPr lang="fi-FI"/>
        </a:p>
      </dgm:t>
    </dgm:pt>
    <dgm:pt modelId="{E07AF79B-C87F-4EB8-9EF6-A32C26D42C3F}" type="sibTrans" cxnId="{E3A3C682-A1B9-4270-9D5E-6416AF6602D5}">
      <dgm:prSet/>
      <dgm:spPr/>
      <dgm:t>
        <a:bodyPr/>
        <a:lstStyle/>
        <a:p>
          <a:endParaRPr lang="fi-FI"/>
        </a:p>
      </dgm:t>
    </dgm:pt>
    <dgm:pt modelId="{0D371FDE-7FB2-467D-B314-0341806659DF}">
      <dgm:prSet phldrT="[Teksti]" custT="1"/>
      <dgm:spPr/>
      <dgm:t>
        <a:bodyPr/>
        <a:lstStyle/>
        <a:p>
          <a:r>
            <a:rPr lang="fi-FI" sz="1200" dirty="0">
              <a:solidFill>
                <a:schemeClr val="tx1"/>
              </a:solidFill>
            </a:rPr>
            <a:t>Jakson päättyessä arvioinnit-&gt; vaikuttavuus -&gt; seuranta </a:t>
          </a:r>
        </a:p>
        <a:p>
          <a:r>
            <a:rPr lang="fi-FI" sz="1200" dirty="0">
              <a:solidFill>
                <a:schemeClr val="tx1"/>
              </a:solidFill>
            </a:rPr>
            <a:t>-&gt;palvelutarpeen arviointi kuntoutumisjakson jälkeen</a:t>
          </a:r>
        </a:p>
      </dgm:t>
    </dgm:pt>
    <dgm:pt modelId="{29521A39-2C94-444D-A524-5BA10B2763F0}" type="parTrans" cxnId="{9DC4C2D3-8A18-424B-BA16-9BA0E5B4A706}">
      <dgm:prSet/>
      <dgm:spPr/>
      <dgm:t>
        <a:bodyPr/>
        <a:lstStyle/>
        <a:p>
          <a:endParaRPr lang="fi-FI"/>
        </a:p>
      </dgm:t>
    </dgm:pt>
    <dgm:pt modelId="{F690793A-E488-4981-B9AB-260BB0359424}" type="sibTrans" cxnId="{9DC4C2D3-8A18-424B-BA16-9BA0E5B4A706}">
      <dgm:prSet/>
      <dgm:spPr/>
      <dgm:t>
        <a:bodyPr/>
        <a:lstStyle/>
        <a:p>
          <a:endParaRPr lang="fi-FI"/>
        </a:p>
      </dgm:t>
    </dgm:pt>
    <dgm:pt modelId="{ACADC2CC-8BB2-45DF-8647-649F9CB1174F}" type="pres">
      <dgm:prSet presAssocID="{33FB4EB0-ECB5-4180-9E6A-142ADE8616B6}" presName="Name0" presStyleCnt="0">
        <dgm:presLayoutVars>
          <dgm:dir/>
          <dgm:resizeHandles val="exact"/>
        </dgm:presLayoutVars>
      </dgm:prSet>
      <dgm:spPr/>
    </dgm:pt>
    <dgm:pt modelId="{0C2A7233-5010-497D-A710-4E54C85D6C9D}" type="pres">
      <dgm:prSet presAssocID="{33FB4EB0-ECB5-4180-9E6A-142ADE8616B6}" presName="cycle" presStyleCnt="0"/>
      <dgm:spPr/>
    </dgm:pt>
    <dgm:pt modelId="{94E8B27D-B98E-4272-BC8F-18F917087060}" type="pres">
      <dgm:prSet presAssocID="{218A5CEE-AF16-4B9E-A1B3-6B101641FA34}" presName="nodeFirstNode" presStyleLbl="node1" presStyleIdx="0" presStyleCnt="5" custScaleX="105292">
        <dgm:presLayoutVars>
          <dgm:bulletEnabled val="1"/>
        </dgm:presLayoutVars>
      </dgm:prSet>
      <dgm:spPr/>
    </dgm:pt>
    <dgm:pt modelId="{A29EDF97-1690-4731-A553-8728B1269B49}" type="pres">
      <dgm:prSet presAssocID="{5E15B789-E1C0-4B0F-9ED8-8533112C8FA2}" presName="sibTransFirstNode" presStyleLbl="bgShp" presStyleIdx="0" presStyleCnt="1" custLinFactNeighborX="-101" custLinFactNeighborY="467"/>
      <dgm:spPr/>
    </dgm:pt>
    <dgm:pt modelId="{CD711BB8-6831-4716-8143-50E80A125010}" type="pres">
      <dgm:prSet presAssocID="{CCF5B200-DBEA-4240-93DA-CD6B99D5A11D}" presName="nodeFollowingNodes" presStyleLbl="node1" presStyleIdx="1" presStyleCnt="5">
        <dgm:presLayoutVars>
          <dgm:bulletEnabled val="1"/>
        </dgm:presLayoutVars>
      </dgm:prSet>
      <dgm:spPr/>
    </dgm:pt>
    <dgm:pt modelId="{352587A7-814D-42BD-BEA6-73ECF16F69C8}" type="pres">
      <dgm:prSet presAssocID="{54AB9577-8342-436E-946B-F4D3B66E749D}" presName="nodeFollowingNodes" presStyleLbl="node1" presStyleIdx="2" presStyleCnt="5">
        <dgm:presLayoutVars>
          <dgm:bulletEnabled val="1"/>
        </dgm:presLayoutVars>
      </dgm:prSet>
      <dgm:spPr/>
    </dgm:pt>
    <dgm:pt modelId="{E5391621-8558-46A2-8A21-F45079064416}" type="pres">
      <dgm:prSet presAssocID="{CB228532-CE60-4CC2-9023-0966C7355E6D}" presName="nodeFollowingNodes" presStyleLbl="node1" presStyleIdx="3" presStyleCnt="5">
        <dgm:presLayoutVars>
          <dgm:bulletEnabled val="1"/>
        </dgm:presLayoutVars>
      </dgm:prSet>
      <dgm:spPr/>
    </dgm:pt>
    <dgm:pt modelId="{7D311D32-8E8C-49AC-8D38-B693DF2D5CC4}" type="pres">
      <dgm:prSet presAssocID="{0D371FDE-7FB2-467D-B314-0341806659DF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33559332-1D8E-4604-9A7C-8F0EB2BE861B}" type="presOf" srcId="{CCF5B200-DBEA-4240-93DA-CD6B99D5A11D}" destId="{CD711BB8-6831-4716-8143-50E80A125010}" srcOrd="0" destOrd="0" presId="urn:microsoft.com/office/officeart/2005/8/layout/cycle3"/>
    <dgm:cxn modelId="{577F073B-32EB-4349-AA48-65490F3C1687}" type="presOf" srcId="{218A5CEE-AF16-4B9E-A1B3-6B101641FA34}" destId="{94E8B27D-B98E-4272-BC8F-18F917087060}" srcOrd="0" destOrd="0" presId="urn:microsoft.com/office/officeart/2005/8/layout/cycle3"/>
    <dgm:cxn modelId="{087F8540-934D-4F58-979D-CCF506456BD7}" type="presOf" srcId="{CB228532-CE60-4CC2-9023-0966C7355E6D}" destId="{E5391621-8558-46A2-8A21-F45079064416}" srcOrd="0" destOrd="0" presId="urn:microsoft.com/office/officeart/2005/8/layout/cycle3"/>
    <dgm:cxn modelId="{02374041-130E-483A-A4A8-58C91B2C43F1}" srcId="{33FB4EB0-ECB5-4180-9E6A-142ADE8616B6}" destId="{218A5CEE-AF16-4B9E-A1B3-6B101641FA34}" srcOrd="0" destOrd="0" parTransId="{626CC72F-5867-4FE3-83C3-76160698F821}" sibTransId="{5E15B789-E1C0-4B0F-9ED8-8533112C8FA2}"/>
    <dgm:cxn modelId="{E3A3C682-A1B9-4270-9D5E-6416AF6602D5}" srcId="{33FB4EB0-ECB5-4180-9E6A-142ADE8616B6}" destId="{CB228532-CE60-4CC2-9023-0966C7355E6D}" srcOrd="3" destOrd="0" parTransId="{F351779F-7FB6-41A0-8B48-46BCECE583C9}" sibTransId="{E07AF79B-C87F-4EB8-9EF6-A32C26D42C3F}"/>
    <dgm:cxn modelId="{8A068193-E768-449E-BE31-DB0442116ED6}" srcId="{33FB4EB0-ECB5-4180-9E6A-142ADE8616B6}" destId="{CCF5B200-DBEA-4240-93DA-CD6B99D5A11D}" srcOrd="1" destOrd="0" parTransId="{54FDE515-118A-49E5-A403-AB5F8E33C161}" sibTransId="{4E5F6E75-F59B-47A6-BE81-4B0CC7A3EA9C}"/>
    <dgm:cxn modelId="{781DC594-C754-4FFA-A3ED-58094A9C7242}" srcId="{33FB4EB0-ECB5-4180-9E6A-142ADE8616B6}" destId="{54AB9577-8342-436E-946B-F4D3B66E749D}" srcOrd="2" destOrd="0" parTransId="{20B98BB8-0EB1-4848-BBF7-9624DF83CCB7}" sibTransId="{9A7E34EB-D2C9-477B-BD5E-30E5BA42D16C}"/>
    <dgm:cxn modelId="{4CC76A9B-50E5-44E5-B4F9-E0A70C82FB69}" type="presOf" srcId="{0D371FDE-7FB2-467D-B314-0341806659DF}" destId="{7D311D32-8E8C-49AC-8D38-B693DF2D5CC4}" srcOrd="0" destOrd="0" presId="urn:microsoft.com/office/officeart/2005/8/layout/cycle3"/>
    <dgm:cxn modelId="{495FE1CA-F483-4ECE-B527-806CF3A9FFD7}" type="presOf" srcId="{5E15B789-E1C0-4B0F-9ED8-8533112C8FA2}" destId="{A29EDF97-1690-4731-A553-8728B1269B49}" srcOrd="0" destOrd="0" presId="urn:microsoft.com/office/officeart/2005/8/layout/cycle3"/>
    <dgm:cxn modelId="{9DC4C2D3-8A18-424B-BA16-9BA0E5B4A706}" srcId="{33FB4EB0-ECB5-4180-9E6A-142ADE8616B6}" destId="{0D371FDE-7FB2-467D-B314-0341806659DF}" srcOrd="4" destOrd="0" parTransId="{29521A39-2C94-444D-A524-5BA10B2763F0}" sibTransId="{F690793A-E488-4981-B9AB-260BB0359424}"/>
    <dgm:cxn modelId="{26CED6E3-922A-42BE-9068-DF9D0DEB6838}" type="presOf" srcId="{33FB4EB0-ECB5-4180-9E6A-142ADE8616B6}" destId="{ACADC2CC-8BB2-45DF-8647-649F9CB1174F}" srcOrd="0" destOrd="0" presId="urn:microsoft.com/office/officeart/2005/8/layout/cycle3"/>
    <dgm:cxn modelId="{9FAF33F9-BDB7-4520-B1F0-A62690CE3AD8}" type="presOf" srcId="{54AB9577-8342-436E-946B-F4D3B66E749D}" destId="{352587A7-814D-42BD-BEA6-73ECF16F69C8}" srcOrd="0" destOrd="0" presId="urn:microsoft.com/office/officeart/2005/8/layout/cycle3"/>
    <dgm:cxn modelId="{F71F814D-5C40-41F7-8AC4-B1E04CC96BA1}" type="presParOf" srcId="{ACADC2CC-8BB2-45DF-8647-649F9CB1174F}" destId="{0C2A7233-5010-497D-A710-4E54C85D6C9D}" srcOrd="0" destOrd="0" presId="urn:microsoft.com/office/officeart/2005/8/layout/cycle3"/>
    <dgm:cxn modelId="{29EB8684-B433-4343-A6EE-12AE0D56BC2B}" type="presParOf" srcId="{0C2A7233-5010-497D-A710-4E54C85D6C9D}" destId="{94E8B27D-B98E-4272-BC8F-18F917087060}" srcOrd="0" destOrd="0" presId="urn:microsoft.com/office/officeart/2005/8/layout/cycle3"/>
    <dgm:cxn modelId="{7A279383-153A-44D3-925A-31F609DFFD14}" type="presParOf" srcId="{0C2A7233-5010-497D-A710-4E54C85D6C9D}" destId="{A29EDF97-1690-4731-A553-8728B1269B49}" srcOrd="1" destOrd="0" presId="urn:microsoft.com/office/officeart/2005/8/layout/cycle3"/>
    <dgm:cxn modelId="{A8FFFF83-07AA-4749-82E2-9A38B7696622}" type="presParOf" srcId="{0C2A7233-5010-497D-A710-4E54C85D6C9D}" destId="{CD711BB8-6831-4716-8143-50E80A125010}" srcOrd="2" destOrd="0" presId="urn:microsoft.com/office/officeart/2005/8/layout/cycle3"/>
    <dgm:cxn modelId="{47271E49-CE4D-4FD3-81BA-2612CB4B4EFC}" type="presParOf" srcId="{0C2A7233-5010-497D-A710-4E54C85D6C9D}" destId="{352587A7-814D-42BD-BEA6-73ECF16F69C8}" srcOrd="3" destOrd="0" presId="urn:microsoft.com/office/officeart/2005/8/layout/cycle3"/>
    <dgm:cxn modelId="{8548E28A-30CE-4DE6-A041-3051024EDD1A}" type="presParOf" srcId="{0C2A7233-5010-497D-A710-4E54C85D6C9D}" destId="{E5391621-8558-46A2-8A21-F45079064416}" srcOrd="4" destOrd="0" presId="urn:microsoft.com/office/officeart/2005/8/layout/cycle3"/>
    <dgm:cxn modelId="{BC0AEC83-90C6-4B0E-99F7-EC497B4C2577}" type="presParOf" srcId="{0C2A7233-5010-497D-A710-4E54C85D6C9D}" destId="{7D311D32-8E8C-49AC-8D38-B693DF2D5CC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EDF97-1690-4731-A553-8728B1269B49}">
      <dsp:nvSpPr>
        <dsp:cNvPr id="0" name=""/>
        <dsp:cNvSpPr/>
      </dsp:nvSpPr>
      <dsp:spPr>
        <a:xfrm>
          <a:off x="2540512" y="-58256"/>
          <a:ext cx="5822261" cy="5822261"/>
        </a:xfrm>
        <a:prstGeom prst="circularArrow">
          <a:avLst>
            <a:gd name="adj1" fmla="val 5544"/>
            <a:gd name="adj2" fmla="val 330680"/>
            <a:gd name="adj3" fmla="val 13605848"/>
            <a:gd name="adj4" fmla="val 17490365"/>
            <a:gd name="adj5" fmla="val 5757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8B27D-B98E-4272-BC8F-18F917087060}">
      <dsp:nvSpPr>
        <dsp:cNvPr id="0" name=""/>
        <dsp:cNvSpPr/>
      </dsp:nvSpPr>
      <dsp:spPr>
        <a:xfrm>
          <a:off x="3995687" y="2991"/>
          <a:ext cx="2923672" cy="1388364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>
              <a:solidFill>
                <a:schemeClr val="tx1"/>
              </a:solidFill>
            </a:rPr>
            <a:t>Kuntoutustarpeen havaitseminen. kotikuntoutukseen ohjautuminen, hoito-,palvelu- ja kuntoutumissuunnitelman  laatiminen arvioinnin perusteella (RAI + muut soveltuvat toimintakykymittarit).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solidFill>
                <a:schemeClr val="tx1"/>
              </a:solidFill>
            </a:rPr>
            <a:t>Jakson pituuden alustava määrittely</a:t>
          </a:r>
        </a:p>
      </dsp:txBody>
      <dsp:txXfrm>
        <a:off x="4063461" y="70765"/>
        <a:ext cx="2788124" cy="1252816"/>
      </dsp:txXfrm>
    </dsp:sp>
    <dsp:sp modelId="{CD711BB8-6831-4716-8143-50E80A125010}">
      <dsp:nvSpPr>
        <dsp:cNvPr id="0" name=""/>
        <dsp:cNvSpPr/>
      </dsp:nvSpPr>
      <dsp:spPr>
        <a:xfrm>
          <a:off x="6430481" y="1718592"/>
          <a:ext cx="2776728" cy="1388364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>
              <a:solidFill>
                <a:schemeClr val="tx1"/>
              </a:solidFill>
            </a:rPr>
            <a:t>Kuntoutuksen toteutus lääkinnällisenä kuntoutuksena tai kotihoidon  kanssa yhteistyössä  etäkuntoutuksena yhdessä asiakkaan kanssa.(Alku+ loppuarviointi lähikäyntinä). </a:t>
          </a:r>
          <a:r>
            <a:rPr lang="fi-FI" sz="1200" b="1" kern="1200" dirty="0">
              <a:solidFill>
                <a:schemeClr val="tx1"/>
              </a:solidFill>
            </a:rPr>
            <a:t>Kuntoutusjakson pituuden määrittely </a:t>
          </a:r>
        </a:p>
      </dsp:txBody>
      <dsp:txXfrm>
        <a:off x="6498255" y="1786366"/>
        <a:ext cx="2641180" cy="1252816"/>
      </dsp:txXfrm>
    </dsp:sp>
    <dsp:sp modelId="{352587A7-814D-42BD-BEA6-73ECF16F69C8}">
      <dsp:nvSpPr>
        <dsp:cNvPr id="0" name=""/>
        <dsp:cNvSpPr/>
      </dsp:nvSpPr>
      <dsp:spPr>
        <a:xfrm>
          <a:off x="5528536" y="4494492"/>
          <a:ext cx="2776728" cy="1388364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>
              <a:solidFill>
                <a:schemeClr val="tx1"/>
              </a:solidFill>
            </a:rPr>
            <a:t>Laitteen valinta, asennus, käytön opetus  asiakkaalle, jakson toteuttaminen yhdessä H,KH, FT,TT (kuvapuhelinpalvelu, </a:t>
          </a:r>
          <a:r>
            <a:rPr lang="fi-FI" sz="1200" kern="1200" dirty="0" err="1">
              <a:solidFill>
                <a:schemeClr val="tx1"/>
              </a:solidFill>
            </a:rPr>
            <a:t>Lifecare</a:t>
          </a:r>
          <a:r>
            <a:rPr lang="fi-FI" sz="1200" kern="1200" dirty="0">
              <a:solidFill>
                <a:schemeClr val="tx1"/>
              </a:solidFill>
            </a:rPr>
            <a:t> video, puhelin)</a:t>
          </a:r>
        </a:p>
      </dsp:txBody>
      <dsp:txXfrm>
        <a:off x="5596310" y="4562266"/>
        <a:ext cx="2641180" cy="1252816"/>
      </dsp:txXfrm>
    </dsp:sp>
    <dsp:sp modelId="{E5391621-8558-46A2-8A21-F45079064416}">
      <dsp:nvSpPr>
        <dsp:cNvPr id="0" name=""/>
        <dsp:cNvSpPr/>
      </dsp:nvSpPr>
      <dsp:spPr>
        <a:xfrm>
          <a:off x="2609782" y="4494492"/>
          <a:ext cx="2776728" cy="1388364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tx1"/>
              </a:solidFill>
            </a:rPr>
            <a:t>Tarvittaessa väliarviointi, seuranta H,KH,FT,TT</a:t>
          </a:r>
        </a:p>
      </dsp:txBody>
      <dsp:txXfrm>
        <a:off x="2677556" y="4562266"/>
        <a:ext cx="2641180" cy="1252816"/>
      </dsp:txXfrm>
    </dsp:sp>
    <dsp:sp modelId="{7D311D32-8E8C-49AC-8D38-B693DF2D5CC4}">
      <dsp:nvSpPr>
        <dsp:cNvPr id="0" name=""/>
        <dsp:cNvSpPr/>
      </dsp:nvSpPr>
      <dsp:spPr>
        <a:xfrm>
          <a:off x="1707837" y="1718592"/>
          <a:ext cx="2776728" cy="1388364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>
              <a:solidFill>
                <a:schemeClr val="tx1"/>
              </a:solidFill>
            </a:rPr>
            <a:t>Jakson päättyessä arvioinnit-&gt; vaikuttavuus -&gt; seuranta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>
              <a:solidFill>
                <a:schemeClr val="tx1"/>
              </a:solidFill>
            </a:rPr>
            <a:t>-&gt;palvelutarpeen arviointi kuntoutumisjakson jälkeen</a:t>
          </a:r>
        </a:p>
      </dsp:txBody>
      <dsp:txXfrm>
        <a:off x="1775611" y="1786366"/>
        <a:ext cx="2641180" cy="1252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oite.fi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33EE029-B7C8-46DD-8043-016E371D7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b="25720"/>
          <a:stretch/>
        </p:blipFill>
        <p:spPr>
          <a:xfrm rot="10432259" flipV="1">
            <a:off x="2948985" y="4167699"/>
            <a:ext cx="9556618" cy="3274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63B0573-9B22-3C74-2682-3A44543EAF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95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77A127D6-A9A6-67AB-B115-BA817EEE2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r="49660" b="17760"/>
          <a:stretch/>
        </p:blipFill>
        <p:spPr>
          <a:xfrm rot="21076235">
            <a:off x="6961450" y="3998330"/>
            <a:ext cx="5759453" cy="3304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1523FAD-268C-ACFC-E228-45C1FF2538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0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BCC53FCF-39D1-913B-9944-68B9FE305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t="14689" r="52060" b="23579"/>
          <a:stretch/>
        </p:blipFill>
        <p:spPr>
          <a:xfrm rot="21096089">
            <a:off x="7189280" y="4610463"/>
            <a:ext cx="5559192" cy="2602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43FE46-C2D0-C0C7-42D6-3CDEA58827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96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995777"/>
            <a:ext cx="5120601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781BC-F1FB-9DEB-98B1-AF3925F56E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3176" y="1995777"/>
            <a:ext cx="5120601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790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49071"/>
            <a:ext cx="5120601" cy="35278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781BC-F1FB-9DEB-98B1-AF3925F56E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3176" y="2649071"/>
            <a:ext cx="5120601" cy="35278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42D977A-9094-2C87-37B8-3BF0C734C06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76470" y="1995777"/>
            <a:ext cx="5120601" cy="509298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C6CA6CB-1431-56A8-05B8-0425CC1B3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3175" y="1995777"/>
            <a:ext cx="5120601" cy="509298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36169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2921C1BA-17EF-9B31-8203-4D44D27BC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97152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995777"/>
            <a:ext cx="5160942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285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B8D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857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D5B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375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D0D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353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ECB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133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FBD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58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DBA87D9-BD91-667D-482C-36400D1C2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1" b="43701"/>
          <a:stretch/>
        </p:blipFill>
        <p:spPr>
          <a:xfrm>
            <a:off x="3235825" y="3088481"/>
            <a:ext cx="9046012" cy="3860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8D2C87E-5C12-5C9A-38B3-39463EDA65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2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FF6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859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9A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9.11.2023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30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9.11.2023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426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ksikielinen logo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945776"/>
            <a:ext cx="5160942" cy="384760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6BD440B-E25E-C3A5-BEFB-A0D52F2498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" y="4588702"/>
            <a:ext cx="3219642" cy="20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20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0935CFB-111F-9E2A-6162-D75129A3A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555">
            <a:off x="-4043107" y="1135634"/>
            <a:ext cx="19657565" cy="49524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BD5A703-F894-FACC-D09D-FF6F7A5C0B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4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F82C7AD2-72BF-0FB1-1D2B-5F2B42DA1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0084" y="1336812"/>
            <a:ext cx="19064491" cy="45501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4691E04-39C3-2C73-3519-F2FD9E6524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10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519CF927-74BF-5E91-F72D-DFBD11B23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3023" y="1419726"/>
            <a:ext cx="18361846" cy="4018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C8A8008-9E7B-8ABC-C578-4AE186EF6F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99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85C2B088-F113-EEF0-4E6B-DA8516934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9561">
            <a:off x="-4195972" y="1322620"/>
            <a:ext cx="20318819" cy="4212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F97B865-71EE-527B-9DF6-0A29877488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81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E45DB201-192A-C664-893E-4D7484990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3102" y="1386037"/>
            <a:ext cx="20039798" cy="42158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F647CC8-FC41-B2D6-2D51-6540C0B9C8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057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96118"/>
            <a:ext cx="9144000" cy="1470211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70AF33A8-BC3B-685C-C8ED-BBB3C61F6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92375" y="196850"/>
            <a:ext cx="7404100" cy="451802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E938650-DC1A-BF2B-B13C-8834289C1E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A58BF8F-7BFD-A519-1DA3-CC4F45528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38750" b="17373"/>
          <a:stretch/>
        </p:blipFill>
        <p:spPr>
          <a:xfrm rot="20410054">
            <a:off x="4968999" y="4204989"/>
            <a:ext cx="8238159" cy="3613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CE2B29F-7477-D0EA-AAA8-02FB402B5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861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0403F21-BACE-0C9C-2D8D-39DB9E52B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464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17494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470" y="1017138"/>
            <a:ext cx="5030580" cy="2286656"/>
          </a:xfrm>
        </p:spPr>
        <p:txBody>
          <a:bodyPr/>
          <a:lstStyle>
            <a:lvl1pPr>
              <a:defRPr sz="8600"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6AF4FBC8-EDB7-5B56-89A3-5696712DD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3" y="3438254"/>
            <a:ext cx="5030787" cy="89288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600"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AB0165E2-6A9B-36F7-5C66-EFC06B2B4B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263" y="4642588"/>
            <a:ext cx="5030787" cy="344237"/>
          </a:xfrm>
        </p:spPr>
        <p:txBody>
          <a:bodyPr/>
          <a:lstStyle>
            <a:lvl1pPr marL="0" indent="0">
              <a:buNone/>
              <a:defRPr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11">
            <a:extLst>
              <a:ext uri="{FF2B5EF4-FFF2-40B4-BE49-F238E27FC236}">
                <a16:creationId xmlns:a16="http://schemas.microsoft.com/office/drawing/2014/main" id="{FC0179F5-A0F8-E876-9E13-85F135EE8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263" y="5067113"/>
            <a:ext cx="5030787" cy="954545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kstiruutu 14">
            <a:hlinkClick r:id="rId2"/>
            <a:extLst>
              <a:ext uri="{FF2B5EF4-FFF2-40B4-BE49-F238E27FC236}">
                <a16:creationId xmlns:a16="http://schemas.microsoft.com/office/drawing/2014/main" id="{3D74180C-FB9A-C943-F1E4-29F101D9678C}"/>
              </a:ext>
            </a:extLst>
          </p:cNvPr>
          <p:cNvSpPr txBox="1"/>
          <p:nvPr userDrawn="1"/>
        </p:nvSpPr>
        <p:spPr>
          <a:xfrm>
            <a:off x="7292896" y="5508704"/>
            <a:ext cx="31268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800" dirty="0">
                <a:solidFill>
                  <a:schemeClr val="tx2"/>
                </a:solidFill>
              </a:rPr>
              <a:t>www.soite.fi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D69C3A70-B921-4633-CCAC-7EDA1A3932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382233"/>
            <a:ext cx="5430734" cy="4126471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0D397F7E-FD83-C270-4060-EC1DFA4C5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746" y="6404761"/>
            <a:ext cx="3893820" cy="284816"/>
          </a:xfrm>
        </p:spPr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C87E7B9-C9BC-06C8-80E4-8793435272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056" y="85061"/>
            <a:ext cx="2339162" cy="15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85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4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178DFCBC-0F30-759D-D07A-349F0D158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r="49660" b="17760"/>
          <a:stretch/>
        </p:blipFill>
        <p:spPr>
          <a:xfrm rot="21076235">
            <a:off x="6961450" y="3998330"/>
            <a:ext cx="5759453" cy="3304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86BC98A-6334-533B-F170-97ADE3B9F2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32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5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217D03E3-1450-FE13-FC86-C0BF9ABEC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t="14689" r="52060" b="23579"/>
          <a:stretch/>
        </p:blipFill>
        <p:spPr>
          <a:xfrm rot="21096089">
            <a:off x="7189280" y="4610463"/>
            <a:ext cx="5559192" cy="2602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988C7D4-D672-3A0B-EFF1-0F05F93F6C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43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1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DCF813B0-F5CB-5F50-E2F3-851F27B5F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b="25720"/>
          <a:stretch/>
        </p:blipFill>
        <p:spPr>
          <a:xfrm rot="10432259" flipV="1">
            <a:off x="2948985" y="4167699"/>
            <a:ext cx="9556618" cy="3274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0CA7F3C-9298-1A23-7DCC-1CEAAA279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0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4E537DC-1D95-32F1-453F-83C99B051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1" b="43701"/>
          <a:stretch/>
        </p:blipFill>
        <p:spPr>
          <a:xfrm>
            <a:off x="3235825" y="3088481"/>
            <a:ext cx="9046012" cy="3860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75C6F1-A310-F96B-0F3F-7ECE017846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2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E69D2B53-549B-1729-A5E3-4906C7C14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38750" b="17373"/>
          <a:stretch/>
        </p:blipFill>
        <p:spPr>
          <a:xfrm rot="20410054">
            <a:off x="4968999" y="4204989"/>
            <a:ext cx="8238159" cy="3613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0F4C414-38C3-2FD4-282D-15EB366FE7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5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9756250" cy="971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470" y="1995777"/>
            <a:ext cx="11036410" cy="41811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8408" y="6436659"/>
            <a:ext cx="1156716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9.11.2023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4080" y="6436659"/>
            <a:ext cx="3893820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6470" y="6436659"/>
            <a:ext cx="37907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918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628650" indent="-6286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898525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65225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701800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E44F3D3D-703E-437D-9F1E-BC1D2CE747E7}"/>
              </a:ext>
            </a:extLst>
          </p:cNvPr>
          <p:cNvSpPr/>
          <p:nvPr/>
        </p:nvSpPr>
        <p:spPr>
          <a:xfrm>
            <a:off x="1211985" y="3429000"/>
            <a:ext cx="2287603" cy="14096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Toimintakyvyn parantuminen,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palvelutarpeen vähentyminen /lakkaaminen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F17F31DA-4299-4E34-86F4-6A7D40F6DBA3}"/>
              </a:ext>
            </a:extLst>
          </p:cNvPr>
          <p:cNvGraphicFramePr/>
          <p:nvPr/>
        </p:nvGraphicFramePr>
        <p:xfrm>
          <a:off x="462014" y="317633"/>
          <a:ext cx="10915048" cy="5885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uorakulmio 14">
            <a:extLst>
              <a:ext uri="{FF2B5EF4-FFF2-40B4-BE49-F238E27FC236}">
                <a16:creationId xmlns:a16="http://schemas.microsoft.com/office/drawing/2014/main" id="{2D53FBBC-D6D1-43D1-B8AB-3271993AB07C}"/>
              </a:ext>
            </a:extLst>
          </p:cNvPr>
          <p:cNvSpPr/>
          <p:nvPr/>
        </p:nvSpPr>
        <p:spPr>
          <a:xfrm>
            <a:off x="4957011" y="2318467"/>
            <a:ext cx="1925053" cy="188418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IKÄÄNTYNEEN KOTONA ASUMINEN MAHDOLLISTUU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8905769F-F42B-4C4D-BA03-F856503D2479}"/>
              </a:ext>
            </a:extLst>
          </p:cNvPr>
          <p:cNvSpPr/>
          <p:nvPr/>
        </p:nvSpPr>
        <p:spPr>
          <a:xfrm>
            <a:off x="7318377" y="580152"/>
            <a:ext cx="2282792" cy="13597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Fyysisen /psyykkisen /sosiaalisen kuntoutumisen tarve Toimintakyvyn selkeä muutos aiempaan tilanteeseen verrattuna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F0EC08DD-6828-4023-900A-CBCE4CADE4D2}"/>
              </a:ext>
            </a:extLst>
          </p:cNvPr>
          <p:cNvSpPr/>
          <p:nvPr/>
        </p:nvSpPr>
        <p:spPr>
          <a:xfrm>
            <a:off x="8739743" y="3500021"/>
            <a:ext cx="2820200" cy="17555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Toteutustavasta sopiminen, kuka, mitä, milloin? Omaisten / läheisten osallistaminen, kuntoutukseen ja kuntoutumiseen tarvittavien palveluiden määrittäminen. Apuvälinetarpeen kartoittaminen, asuinympäristön määrittely, kaatumisvaaran arviointi, kognition arviointi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38308218-3E80-4AA3-9322-F78752A892DD}"/>
              </a:ext>
            </a:extLst>
          </p:cNvPr>
          <p:cNvSpPr txBox="1"/>
          <p:nvPr/>
        </p:nvSpPr>
        <p:spPr>
          <a:xfrm>
            <a:off x="279133" y="317633"/>
            <a:ext cx="3041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ETÄKUNTOUTUS KOTIIN TARJOTTAVISSA PALVELUISSA</a:t>
            </a:r>
          </a:p>
        </p:txBody>
      </p:sp>
      <p:pic>
        <p:nvPicPr>
          <p:cNvPr id="8" name="Kuva 7" descr="Kuva, joka sisältää kohteen teksti, Fontti, Grafiikka, logo&#10;&#10;Kuvaus luotu automaattisesti">
            <a:extLst>
              <a:ext uri="{FF2B5EF4-FFF2-40B4-BE49-F238E27FC236}">
                <a16:creationId xmlns:a16="http://schemas.microsoft.com/office/drawing/2014/main" id="{EDB94011-7A9C-5F25-CBBF-9F88925B2D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74035" y="166250"/>
            <a:ext cx="2013349" cy="12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5291"/>
      </p:ext>
    </p:extLst>
  </p:cSld>
  <p:clrMapOvr>
    <a:masterClrMapping/>
  </p:clrMapOvr>
</p:sld>
</file>

<file path=ppt/theme/theme1.xml><?xml version="1.0" encoding="utf-8"?>
<a:theme xmlns:a="http://schemas.openxmlformats.org/drawingml/2006/main" name="Soite">
  <a:themeElements>
    <a:clrScheme name="Soite HVA">
      <a:dk1>
        <a:sysClr val="windowText" lastClr="000000"/>
      </a:dk1>
      <a:lt1>
        <a:sysClr val="window" lastClr="FFFFFF"/>
      </a:lt1>
      <a:dk2>
        <a:srgbClr val="0C2340"/>
      </a:dk2>
      <a:lt2>
        <a:srgbClr val="62B5E5"/>
      </a:lt2>
      <a:accent1>
        <a:srgbClr val="2C5234"/>
      </a:accent1>
      <a:accent2>
        <a:srgbClr val="9A2323"/>
      </a:accent2>
      <a:accent3>
        <a:srgbClr val="D5BED7"/>
      </a:accent3>
      <a:accent4>
        <a:srgbClr val="D0D1AB"/>
      </a:accent4>
      <a:accent5>
        <a:srgbClr val="FBD872"/>
      </a:accent5>
      <a:accent6>
        <a:srgbClr val="ECBAA8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5" id="{399AED5A-D596-4984-8A04-6F10BFFAEBF5}" vid="{40B918BE-86B1-4D4B-A15D-3B4BA1D0DA2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Laajakuva</PresentationFormat>
  <Paragraphs>13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4" baseType="lpstr">
      <vt:lpstr>Arial</vt:lpstr>
      <vt:lpstr>Calibri</vt:lpstr>
      <vt:lpstr>Soite</vt:lpstr>
      <vt:lpstr>PowerPoint-esitys</vt:lpstr>
    </vt:vector>
  </TitlesOfParts>
  <Company>Soite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Rannisto Tuula</dc:creator>
  <cp:lastModifiedBy>Rannisto Tuula</cp:lastModifiedBy>
  <cp:revision>1</cp:revision>
  <dcterms:created xsi:type="dcterms:W3CDTF">2023-11-09T09:23:02Z</dcterms:created>
  <dcterms:modified xsi:type="dcterms:W3CDTF">2023-11-09T09:23:45Z</dcterms:modified>
</cp:coreProperties>
</file>