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17"/>
  </p:notesMasterIdLst>
  <p:sldIdLst>
    <p:sldId id="265" r:id="rId8"/>
    <p:sldId id="267" r:id="rId9"/>
    <p:sldId id="269" r:id="rId10"/>
    <p:sldId id="272" r:id="rId11"/>
    <p:sldId id="271" r:id="rId12"/>
    <p:sldId id="270" r:id="rId13"/>
    <p:sldId id="274" r:id="rId14"/>
    <p:sldId id="264" r:id="rId15"/>
    <p:sldId id="266" r:id="rId16"/>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6"/>
    <a:srgbClr val="0001BE"/>
    <a:srgbClr val="00D7A7"/>
    <a:srgbClr val="FD4F00"/>
    <a:srgbClr val="DB2719"/>
    <a:srgbClr val="F5A3C7"/>
    <a:srgbClr val="9FC9EB"/>
    <a:srgbClr val="FC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0F8D2-1D68-472B-AD7B-7538B10E3EA1}" v="6" dt="2023-11-30T06:22:05.239"/>
    <p1510:client id="{720872EA-D195-409A-81C5-E1EEB9C8BE17}" v="172" dt="2023-11-28T11:01:58.181"/>
    <p1510:client id="{81C55DC1-76EC-4661-8DF1-1FE9764127AC}" v="1" dt="2023-11-28T10:01:52.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2077" autoAdjust="0"/>
  </p:normalViewPr>
  <p:slideViewPr>
    <p:cSldViewPr snapToGrid="0">
      <p:cViewPr varScale="1">
        <p:scale>
          <a:sx n="96" d="100"/>
          <a:sy n="96" d="100"/>
        </p:scale>
        <p:origin x="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753F516-C270-42C5-9AEF-E7D28FD2A869}" type="datetimeFigureOut">
              <a:rPr lang="fi-FI"/>
              <a:pPr>
                <a:defRPr/>
              </a:pPr>
              <a:t>30.11.2023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1B957E8-B692-4367-B3D9-549BB61C6ED5}" type="slidenum">
              <a:rPr lang="fi-FI"/>
              <a:pPr>
                <a:defRPr/>
              </a:pPr>
              <a:t>‹#›</a:t>
            </a:fld>
            <a:endParaRPr lang="fi-FI"/>
          </a:p>
        </p:txBody>
      </p:sp>
    </p:spTree>
    <p:extLst>
      <p:ext uri="{BB962C8B-B14F-4D97-AF65-F5344CB8AC3E}">
        <p14:creationId xmlns:p14="http://schemas.microsoft.com/office/powerpoint/2010/main" val="779935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ots.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9CE42B54-3454-4F02-9EDB-84E4A91EAF6E}"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FF0A0238-7858-4C5D-9334-38D34ABA26BB}" type="slidenum">
              <a:rPr lang="fi-FI"/>
              <a:pPr>
                <a:defRPr/>
              </a:pPr>
              <a:t>‹#›</a:t>
            </a:fld>
            <a:endParaRPr lang="fi-FI" dirty="0"/>
          </a:p>
        </p:txBody>
      </p:sp>
    </p:spTree>
    <p:extLst>
      <p:ext uri="{BB962C8B-B14F-4D97-AF65-F5344CB8AC3E}">
        <p14:creationId xmlns:p14="http://schemas.microsoft.com/office/powerpoint/2010/main" val="132626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59382B0D-8E3F-4368-926B-8825CAB6EEA7}"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A4E8FCEA-2837-4113-B69C-807D10F262C0}" type="slidenum">
              <a:rPr lang="fi-FI"/>
              <a:pPr>
                <a:defRPr/>
              </a:pPr>
              <a:t>‹#›</a:t>
            </a:fld>
            <a:endParaRPr lang="fi-FI"/>
          </a:p>
        </p:txBody>
      </p:sp>
    </p:spTree>
    <p:extLst>
      <p:ext uri="{BB962C8B-B14F-4D97-AF65-F5344CB8AC3E}">
        <p14:creationId xmlns:p14="http://schemas.microsoft.com/office/powerpoint/2010/main" val="431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A9CC35ED-F5EB-413C-923D-7DEED82B9857}"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4327142E-A5C0-4F7E-9E3F-39EFB1B8C6D9}" type="slidenum">
              <a:rPr lang="fi-FI"/>
              <a:pPr>
                <a:defRPr/>
              </a:pPr>
              <a:t>‹#›</a:t>
            </a:fld>
            <a:endParaRPr lang="fi-FI"/>
          </a:p>
        </p:txBody>
      </p:sp>
    </p:spTree>
    <p:extLst>
      <p:ext uri="{BB962C8B-B14F-4D97-AF65-F5344CB8AC3E}">
        <p14:creationId xmlns:p14="http://schemas.microsoft.com/office/powerpoint/2010/main" val="166776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48CBE7C3-B0CE-45FB-82B2-A2C823E63EDB}"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1844C75-B948-4718-AB2E-13FA01724AED}" type="slidenum">
              <a:rPr lang="fi-FI"/>
              <a:pPr>
                <a:defRPr/>
              </a:pPr>
              <a:t>‹#›</a:t>
            </a:fld>
            <a:endParaRPr lang="fi-FI"/>
          </a:p>
        </p:txBody>
      </p:sp>
    </p:spTree>
    <p:extLst>
      <p:ext uri="{BB962C8B-B14F-4D97-AF65-F5344CB8AC3E}">
        <p14:creationId xmlns:p14="http://schemas.microsoft.com/office/powerpoint/2010/main" val="90202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62BF52A5-7DD3-42CE-9848-DACDD94E1AA8}"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E017C0B-DE9C-4AC2-B54E-E80C9DED7B74}" type="slidenum">
              <a:rPr lang="fi-FI"/>
              <a:pPr>
                <a:defRPr/>
              </a:pPr>
              <a:t>‹#›</a:t>
            </a:fld>
            <a:endParaRPr lang="fi-FI"/>
          </a:p>
        </p:txBody>
      </p:sp>
    </p:spTree>
    <p:extLst>
      <p:ext uri="{BB962C8B-B14F-4D97-AF65-F5344CB8AC3E}">
        <p14:creationId xmlns:p14="http://schemas.microsoft.com/office/powerpoint/2010/main" val="209527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F4968B7-36C6-4615-A572-EE07AA264383}"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F3E75ADE-FF0D-4AE5-90D1-481D715BADFD}" type="slidenum">
              <a:rPr lang="fi-FI"/>
              <a:pPr>
                <a:defRPr/>
              </a:pPr>
              <a:t>‹#›</a:t>
            </a:fld>
            <a:endParaRPr lang="fi-FI"/>
          </a:p>
        </p:txBody>
      </p:sp>
    </p:spTree>
    <p:extLst>
      <p:ext uri="{BB962C8B-B14F-4D97-AF65-F5344CB8AC3E}">
        <p14:creationId xmlns:p14="http://schemas.microsoft.com/office/powerpoint/2010/main" val="265322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A826FEC4-BF3D-464A-8A26-3D861B1B2AEE}" type="datetime1">
              <a:rPr lang="fi-FI"/>
              <a:pPr>
                <a:defRPr/>
              </a:pPr>
              <a:t>30.11.2023</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98BA2A89-7DD5-41AC-9A43-96CEA010C929}" type="slidenum">
              <a:rPr lang="fi-FI"/>
              <a:pPr>
                <a:defRPr/>
              </a:pPr>
              <a:t>‹#›</a:t>
            </a:fld>
            <a:endParaRPr lang="fi-FI" dirty="0"/>
          </a:p>
        </p:txBody>
      </p:sp>
    </p:spTree>
    <p:extLst>
      <p:ext uri="{BB962C8B-B14F-4D97-AF65-F5344CB8AC3E}">
        <p14:creationId xmlns:p14="http://schemas.microsoft.com/office/powerpoint/2010/main" val="351415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3FE9315C-70A2-49CB-912B-2EFF7A2041E0}" type="datetime1">
              <a:rPr lang="fi-FI"/>
              <a:pPr>
                <a:defRPr/>
              </a:pPr>
              <a:t>30.11.2023</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F854DA1E-CC65-4D4A-8AD3-33B6FE2ED2C0}" type="slidenum">
              <a:rPr lang="fi-FI"/>
              <a:pPr>
                <a:defRPr/>
              </a:pPr>
              <a:t>‹#›</a:t>
            </a:fld>
            <a:endParaRPr lang="fi-FI" dirty="0"/>
          </a:p>
        </p:txBody>
      </p:sp>
    </p:spTree>
    <p:extLst>
      <p:ext uri="{BB962C8B-B14F-4D97-AF65-F5344CB8AC3E}">
        <p14:creationId xmlns:p14="http://schemas.microsoft.com/office/powerpoint/2010/main" val="207064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83351A5B-0A5A-4F41-8E7A-437D621197D3}" type="datetime1">
              <a:rPr lang="fi-FI"/>
              <a:pPr>
                <a:defRPr/>
              </a:pPr>
              <a:t>30.11.2023</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D416811A-B41B-4B02-A7C2-918597E845AB}" type="slidenum">
              <a:rPr lang="fi-FI"/>
              <a:pPr>
                <a:defRPr/>
              </a:pPr>
              <a:t>‹#›</a:t>
            </a:fld>
            <a:endParaRPr lang="fi-FI" dirty="0"/>
          </a:p>
        </p:txBody>
      </p:sp>
    </p:spTree>
    <p:extLst>
      <p:ext uri="{BB962C8B-B14F-4D97-AF65-F5344CB8AC3E}">
        <p14:creationId xmlns:p14="http://schemas.microsoft.com/office/powerpoint/2010/main" val="2041784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9BBCBCA4-27B5-41D9-9A12-540F15919028}" type="datetime1">
              <a:rPr lang="fi-FI"/>
              <a:pPr>
                <a:defRPr/>
              </a:pPr>
              <a:t>30.11.2023</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6EB63D36-9475-4DF2-AEE1-BA2915921F0C}" type="slidenum">
              <a:rPr lang="fi-FI"/>
              <a:pPr>
                <a:defRPr/>
              </a:pPr>
              <a:t>‹#›</a:t>
            </a:fld>
            <a:endParaRPr lang="fi-FI" dirty="0"/>
          </a:p>
        </p:txBody>
      </p:sp>
    </p:spTree>
    <p:extLst>
      <p:ext uri="{BB962C8B-B14F-4D97-AF65-F5344CB8AC3E}">
        <p14:creationId xmlns:p14="http://schemas.microsoft.com/office/powerpoint/2010/main" val="3448837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44417970-1A0F-4034-81DA-400291B49248}" type="datetime1">
              <a:rPr lang="fi-FI"/>
              <a:pPr>
                <a:defRPr/>
              </a:pPr>
              <a:t>30.11.2023</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CA634FC9-4BA4-471C-A025-62828D7E80B6}" type="slidenum">
              <a:rPr lang="fi-FI"/>
              <a:pPr>
                <a:defRPr/>
              </a:pPr>
              <a:t>‹#›</a:t>
            </a:fld>
            <a:endParaRPr lang="fi-FI" dirty="0"/>
          </a:p>
        </p:txBody>
      </p:sp>
    </p:spTree>
    <p:extLst>
      <p:ext uri="{BB962C8B-B14F-4D97-AF65-F5344CB8AC3E}">
        <p14:creationId xmlns:p14="http://schemas.microsoft.com/office/powerpoint/2010/main" val="199123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925FE7F-639B-4F41-B411-9A10F7DF6F82}"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3BA1A6B-480F-4EC3-B195-0111055878D7}" type="slidenum">
              <a:rPr lang="fi-FI"/>
              <a:pPr>
                <a:defRPr/>
              </a:pPr>
              <a:t>‹#›</a:t>
            </a:fld>
            <a:endParaRPr lang="fi-FI"/>
          </a:p>
        </p:txBody>
      </p:sp>
    </p:spTree>
    <p:extLst>
      <p:ext uri="{BB962C8B-B14F-4D97-AF65-F5344CB8AC3E}">
        <p14:creationId xmlns:p14="http://schemas.microsoft.com/office/powerpoint/2010/main" val="394751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5CBBCC60-B823-41DF-9DB0-D0400F43B348}" type="datetime1">
              <a:rPr lang="fi-FI"/>
              <a:pPr>
                <a:defRPr/>
              </a:pPr>
              <a:t>30.11.2023</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E137C43-36BE-42D4-99BF-9CAD33AED933}" type="slidenum">
              <a:rPr lang="fi-FI"/>
              <a:pPr>
                <a:defRPr/>
              </a:pPr>
              <a:t>‹#›</a:t>
            </a:fld>
            <a:endParaRPr lang="fi-FI" dirty="0"/>
          </a:p>
        </p:txBody>
      </p:sp>
    </p:spTree>
    <p:extLst>
      <p:ext uri="{BB962C8B-B14F-4D97-AF65-F5344CB8AC3E}">
        <p14:creationId xmlns:p14="http://schemas.microsoft.com/office/powerpoint/2010/main" val="1425294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18840A33-4F74-46C5-BA84-323431FCF468}" type="datetime1">
              <a:rPr lang="fi-FI"/>
              <a:pPr>
                <a:defRPr/>
              </a:pPr>
              <a:t>30.11.2023</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07846714-1DC3-4B48-B907-0C5C7B57AB8D}" type="slidenum">
              <a:rPr lang="fi-FI"/>
              <a:pPr>
                <a:defRPr/>
              </a:pPr>
              <a:t>‹#›</a:t>
            </a:fld>
            <a:endParaRPr lang="fi-FI" dirty="0"/>
          </a:p>
        </p:txBody>
      </p:sp>
    </p:spTree>
    <p:extLst>
      <p:ext uri="{BB962C8B-B14F-4D97-AF65-F5344CB8AC3E}">
        <p14:creationId xmlns:p14="http://schemas.microsoft.com/office/powerpoint/2010/main" val="169067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D46C2424-FB5D-40AA-8551-11A4F0C75246}" type="datetime1">
              <a:rPr lang="fi-FI"/>
              <a:pPr>
                <a:defRPr/>
              </a:pPr>
              <a:t>30.11.2023</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A4442987-6EE2-4694-B2A5-3F3009D43125}" type="slidenum">
              <a:rPr lang="fi-FI"/>
              <a:pPr>
                <a:defRPr/>
              </a:pPr>
              <a:t>‹#›</a:t>
            </a:fld>
            <a:endParaRPr lang="fi-FI"/>
          </a:p>
        </p:txBody>
      </p:sp>
    </p:spTree>
    <p:extLst>
      <p:ext uri="{BB962C8B-B14F-4D97-AF65-F5344CB8AC3E}">
        <p14:creationId xmlns:p14="http://schemas.microsoft.com/office/powerpoint/2010/main" val="879763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ots. perustyyl. napsautt.</a:t>
            </a:r>
            <a:endParaRPr lang="fi-FI" dirty="0"/>
          </a:p>
        </p:txBody>
      </p:sp>
    </p:spTree>
    <p:extLst>
      <p:ext uri="{BB962C8B-B14F-4D97-AF65-F5344CB8AC3E}">
        <p14:creationId xmlns:p14="http://schemas.microsoft.com/office/powerpoint/2010/main" val="101885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697514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p:cNvSpPr>
            <a:spLocks noGrp="1"/>
          </p:cNvSpPr>
          <p:nvPr>
            <p:ph type="dt" sz="half" idx="10"/>
          </p:nvPr>
        </p:nvSpPr>
        <p:spPr/>
        <p:txBody>
          <a:bodyPr/>
          <a:lstStyle>
            <a:lvl1pPr>
              <a:defRPr/>
            </a:lvl1pPr>
          </a:lstStyle>
          <a:p>
            <a:pPr>
              <a:defRPr/>
            </a:pPr>
            <a:fld id="{4A777C4F-FC96-441E-97E5-63D21FCCDBBB}"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1C1BDA1E-CB5F-44BF-813F-4678206E6364}" type="slidenum">
              <a:rPr lang="fi-FI"/>
              <a:pPr>
                <a:defRPr/>
              </a:pPr>
              <a:t>‹#›</a:t>
            </a:fld>
            <a:endParaRPr lang="fi-FI" dirty="0"/>
          </a:p>
        </p:txBody>
      </p:sp>
    </p:spTree>
    <p:extLst>
      <p:ext uri="{BB962C8B-B14F-4D97-AF65-F5344CB8AC3E}">
        <p14:creationId xmlns:p14="http://schemas.microsoft.com/office/powerpoint/2010/main" val="3622844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05042ED-B5E4-443F-A90E-A092EE76DE85}" type="datetime1">
              <a:rPr lang="fi-FI"/>
              <a:pPr>
                <a:defRPr/>
              </a:pPr>
              <a:t>30.11.2023</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8537DB6B-03B8-417A-B79B-FECB0555FC34}" type="slidenum">
              <a:rPr lang="fi-FI"/>
              <a:pPr>
                <a:defRPr/>
              </a:pPr>
              <a:t>‹#›</a:t>
            </a:fld>
            <a:endParaRPr lang="fi-FI" dirty="0"/>
          </a:p>
        </p:txBody>
      </p:sp>
    </p:spTree>
    <p:extLst>
      <p:ext uri="{BB962C8B-B14F-4D97-AF65-F5344CB8AC3E}">
        <p14:creationId xmlns:p14="http://schemas.microsoft.com/office/powerpoint/2010/main" val="376928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209382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658258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23556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B76131D-9689-4368-B1C5-1478C81E59F2}"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84583BA-8BA8-4764-BEC1-509EADF4BCF3}" type="slidenum">
              <a:rPr lang="fi-FI"/>
              <a:pPr>
                <a:defRPr/>
              </a:pPr>
              <a:t>‹#›</a:t>
            </a:fld>
            <a:endParaRPr lang="fi-FI"/>
          </a:p>
        </p:txBody>
      </p:sp>
    </p:spTree>
    <p:extLst>
      <p:ext uri="{BB962C8B-B14F-4D97-AF65-F5344CB8AC3E}">
        <p14:creationId xmlns:p14="http://schemas.microsoft.com/office/powerpoint/2010/main" val="2137944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960893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805924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981277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2277784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1959590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320192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spTree>
    <p:extLst>
      <p:ext uri="{BB962C8B-B14F-4D97-AF65-F5344CB8AC3E}">
        <p14:creationId xmlns:p14="http://schemas.microsoft.com/office/powerpoint/2010/main" val="961785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B937AEB2-1165-484B-B812-26ECCF851664}"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5DC40B04-3D42-441C-A42F-ADC4CDEE218D}" type="slidenum">
              <a:rPr lang="fi-FI"/>
              <a:pPr>
                <a:defRPr/>
              </a:pPr>
              <a:t>‹#›</a:t>
            </a:fld>
            <a:endParaRPr lang="fi-FI" dirty="0"/>
          </a:p>
        </p:txBody>
      </p:sp>
    </p:spTree>
    <p:extLst>
      <p:ext uri="{BB962C8B-B14F-4D97-AF65-F5344CB8AC3E}">
        <p14:creationId xmlns:p14="http://schemas.microsoft.com/office/powerpoint/2010/main" val="3487074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F252DBE-A127-4B98-A854-3426B5EAFD8F}"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0F9149D-10A1-4E46-9AC1-D14CB0B36EAB}" type="slidenum">
              <a:rPr lang="fi-FI"/>
              <a:pPr>
                <a:defRPr/>
              </a:pPr>
              <a:t>‹#›</a:t>
            </a:fld>
            <a:endParaRPr lang="fi-FI"/>
          </a:p>
        </p:txBody>
      </p:sp>
    </p:spTree>
    <p:extLst>
      <p:ext uri="{BB962C8B-B14F-4D97-AF65-F5344CB8AC3E}">
        <p14:creationId xmlns:p14="http://schemas.microsoft.com/office/powerpoint/2010/main" val="1730425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92ED0998-A2C8-4FAC-A686-3CA9ED80920F}" type="datetime1">
              <a:rPr lang="fi-FI"/>
              <a:pPr>
                <a:defRPr/>
              </a:pPr>
              <a:t>30.11.2023</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2482A7EF-A6EE-4C67-AB05-94E76071D24C}" type="slidenum">
              <a:rPr lang="fi-FI"/>
              <a:pPr>
                <a:defRPr/>
              </a:pPr>
              <a:t>‹#›</a:t>
            </a:fld>
            <a:endParaRPr lang="fi-FI" dirty="0"/>
          </a:p>
        </p:txBody>
      </p:sp>
    </p:spTree>
    <p:extLst>
      <p:ext uri="{BB962C8B-B14F-4D97-AF65-F5344CB8AC3E}">
        <p14:creationId xmlns:p14="http://schemas.microsoft.com/office/powerpoint/2010/main" val="283024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12E4427-7DC9-465A-AC18-63739EE817FE}"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625E92E-7255-4D0A-BC70-6446A13C33AE}" type="slidenum">
              <a:rPr lang="fi-FI"/>
              <a:pPr>
                <a:defRPr/>
              </a:pPr>
              <a:t>‹#›</a:t>
            </a:fld>
            <a:endParaRPr lang="fi-FI"/>
          </a:p>
        </p:txBody>
      </p:sp>
    </p:spTree>
    <p:extLst>
      <p:ext uri="{BB962C8B-B14F-4D97-AF65-F5344CB8AC3E}">
        <p14:creationId xmlns:p14="http://schemas.microsoft.com/office/powerpoint/2010/main" val="841742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4F922E6A-066E-418C-8AE7-D4BF143CDA92}"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A046D168-B4A6-4CDF-BB92-2F927E25CD0E}" type="slidenum">
              <a:rPr lang="fi-FI"/>
              <a:pPr>
                <a:defRPr/>
              </a:pPr>
              <a:t>‹#›</a:t>
            </a:fld>
            <a:endParaRPr lang="fi-FI"/>
          </a:p>
        </p:txBody>
      </p:sp>
    </p:spTree>
    <p:extLst>
      <p:ext uri="{BB962C8B-B14F-4D97-AF65-F5344CB8AC3E}">
        <p14:creationId xmlns:p14="http://schemas.microsoft.com/office/powerpoint/2010/main" val="1984169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99DEF71-8BD6-46A6-A97C-FFCC4F352A4C}" type="datetime1">
              <a:rPr lang="fi-FI"/>
              <a:pPr>
                <a:defRPr/>
              </a:pPr>
              <a:t>30.11.2023</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27A683D5-AC4C-40CD-8B2C-880B701E46F5}" type="slidenum">
              <a:rPr lang="fi-FI"/>
              <a:pPr>
                <a:defRPr/>
              </a:pPr>
              <a:t>‹#›</a:t>
            </a:fld>
            <a:endParaRPr lang="fi-FI" dirty="0"/>
          </a:p>
        </p:txBody>
      </p:sp>
    </p:spTree>
    <p:extLst>
      <p:ext uri="{BB962C8B-B14F-4D97-AF65-F5344CB8AC3E}">
        <p14:creationId xmlns:p14="http://schemas.microsoft.com/office/powerpoint/2010/main" val="2060274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C73B9CD5-86AD-460B-8E57-3384806F0BEF}" type="datetime1">
              <a:rPr lang="fi-FI"/>
              <a:pPr>
                <a:defRPr/>
              </a:pPr>
              <a:t>30.11.2023</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2373859C-40AA-4E0F-891D-380A0F78E379}" type="slidenum">
              <a:rPr lang="fi-FI"/>
              <a:pPr>
                <a:defRPr/>
              </a:pPr>
              <a:t>‹#›</a:t>
            </a:fld>
            <a:endParaRPr lang="fi-FI" dirty="0"/>
          </a:p>
        </p:txBody>
      </p:sp>
    </p:spTree>
    <p:extLst>
      <p:ext uri="{BB962C8B-B14F-4D97-AF65-F5344CB8AC3E}">
        <p14:creationId xmlns:p14="http://schemas.microsoft.com/office/powerpoint/2010/main" val="4089184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004740CE-A122-4E89-BC21-06EA3D6B769D}" type="datetime1">
              <a:rPr lang="fi-FI"/>
              <a:pPr>
                <a:defRPr/>
              </a:pPr>
              <a:t>30.11.2023</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2DEBC977-80AC-4B61-9D22-81B7DE03CF8F}" type="slidenum">
              <a:rPr lang="fi-FI"/>
              <a:pPr>
                <a:defRPr/>
              </a:pPr>
              <a:t>‹#›</a:t>
            </a:fld>
            <a:endParaRPr lang="fi-FI" dirty="0"/>
          </a:p>
        </p:txBody>
      </p:sp>
    </p:spTree>
    <p:extLst>
      <p:ext uri="{BB962C8B-B14F-4D97-AF65-F5344CB8AC3E}">
        <p14:creationId xmlns:p14="http://schemas.microsoft.com/office/powerpoint/2010/main" val="2613434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22D5F65E-D073-431F-A264-5C0465226C70}"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969DEF06-98C6-4892-9145-E209BE647B7C}" type="slidenum">
              <a:rPr lang="fi-FI"/>
              <a:pPr>
                <a:defRPr/>
              </a:pPr>
              <a:t>‹#›</a:t>
            </a:fld>
            <a:endParaRPr lang="fi-FI" dirty="0"/>
          </a:p>
        </p:txBody>
      </p:sp>
    </p:spTree>
    <p:extLst>
      <p:ext uri="{BB962C8B-B14F-4D97-AF65-F5344CB8AC3E}">
        <p14:creationId xmlns:p14="http://schemas.microsoft.com/office/powerpoint/2010/main" val="4058456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A41F1CA-DF26-4202-87C1-C43227B3AD15}" type="datetime1">
              <a:rPr lang="fi-FI"/>
              <a:pPr>
                <a:defRPr/>
              </a:pPr>
              <a:t>30.11.2023</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89EECD3F-F9F9-4C6E-A1DD-38B7D23B6FDC}" type="slidenum">
              <a:rPr lang="fi-FI"/>
              <a:pPr>
                <a:defRPr/>
              </a:pPr>
              <a:t>‹#›</a:t>
            </a:fld>
            <a:endParaRPr lang="fi-FI" dirty="0"/>
          </a:p>
        </p:txBody>
      </p:sp>
    </p:spTree>
    <p:extLst>
      <p:ext uri="{BB962C8B-B14F-4D97-AF65-F5344CB8AC3E}">
        <p14:creationId xmlns:p14="http://schemas.microsoft.com/office/powerpoint/2010/main" val="786442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735051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978701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87702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6098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EEA73BA-8D8B-40BF-BD4B-A95D6EC962C6}"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127EA9D-47E1-4E27-9FE0-FCEA2F48A9D1}" type="slidenum">
              <a:rPr lang="fi-FI"/>
              <a:pPr>
                <a:defRPr/>
              </a:pPr>
              <a:t>‹#›</a:t>
            </a:fld>
            <a:endParaRPr lang="fi-FI"/>
          </a:p>
        </p:txBody>
      </p:sp>
    </p:spTree>
    <p:extLst>
      <p:ext uri="{BB962C8B-B14F-4D97-AF65-F5344CB8AC3E}">
        <p14:creationId xmlns:p14="http://schemas.microsoft.com/office/powerpoint/2010/main" val="3539125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50522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555378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751931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099704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273923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585940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965CAE61-5D3E-4BD5-A5D9-771C01134A47}"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FF795945-3973-4370-BC41-FEB60D23E9BC}" type="slidenum">
              <a:rPr lang="fi-FI"/>
              <a:pPr>
                <a:defRPr/>
              </a:pPr>
              <a:t>‹#›</a:t>
            </a:fld>
            <a:endParaRPr lang="fi-FI" dirty="0"/>
          </a:p>
        </p:txBody>
      </p:sp>
    </p:spTree>
    <p:extLst>
      <p:ext uri="{BB962C8B-B14F-4D97-AF65-F5344CB8AC3E}">
        <p14:creationId xmlns:p14="http://schemas.microsoft.com/office/powerpoint/2010/main" val="3805839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DC62913-02BC-45E1-AAF1-5FEF7A64E957}"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64F5628D-78A8-4B37-9EF1-0045A170D96D}" type="slidenum">
              <a:rPr lang="fi-FI"/>
              <a:pPr>
                <a:defRPr/>
              </a:pPr>
              <a:t>‹#›</a:t>
            </a:fld>
            <a:endParaRPr lang="fi-FI"/>
          </a:p>
        </p:txBody>
      </p:sp>
    </p:spTree>
    <p:extLst>
      <p:ext uri="{BB962C8B-B14F-4D97-AF65-F5344CB8AC3E}">
        <p14:creationId xmlns:p14="http://schemas.microsoft.com/office/powerpoint/2010/main" val="217413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AE921E2D-908A-4141-9380-9D4D8A890906}" type="datetime1">
              <a:rPr lang="fi-FI"/>
              <a:pPr>
                <a:defRPr/>
              </a:pPr>
              <a:t>30.11.2023</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61268F56-680E-4887-87A9-D5C033ED3105}" type="slidenum">
              <a:rPr lang="fi-FI"/>
              <a:pPr>
                <a:defRPr/>
              </a:pPr>
              <a:t>‹#›</a:t>
            </a:fld>
            <a:endParaRPr lang="fi-FI" dirty="0"/>
          </a:p>
        </p:txBody>
      </p:sp>
    </p:spTree>
    <p:extLst>
      <p:ext uri="{BB962C8B-B14F-4D97-AF65-F5344CB8AC3E}">
        <p14:creationId xmlns:p14="http://schemas.microsoft.com/office/powerpoint/2010/main" val="29755694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3"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EA88BEB1-00CC-4620-98C8-807096FD2A9B}"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9A983F37-7669-49AB-8AB2-F55DDA2B7B14}" type="slidenum">
              <a:rPr lang="fi-FI"/>
              <a:pPr>
                <a:defRPr/>
              </a:pPr>
              <a:t>‹#›</a:t>
            </a:fld>
            <a:endParaRPr lang="fi-FI"/>
          </a:p>
        </p:txBody>
      </p:sp>
    </p:spTree>
    <p:extLst>
      <p:ext uri="{BB962C8B-B14F-4D97-AF65-F5344CB8AC3E}">
        <p14:creationId xmlns:p14="http://schemas.microsoft.com/office/powerpoint/2010/main" val="229638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2E6680E6-DF0C-41FE-B435-3271F8822860}"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672E9DE-A9FA-4888-AE9F-B9157D1DC3E2}" type="slidenum">
              <a:rPr lang="fi-FI"/>
              <a:pPr>
                <a:defRPr/>
              </a:pPr>
              <a:t>‹#›</a:t>
            </a:fld>
            <a:endParaRPr lang="fi-FI"/>
          </a:p>
        </p:txBody>
      </p:sp>
    </p:spTree>
    <p:extLst>
      <p:ext uri="{BB962C8B-B14F-4D97-AF65-F5344CB8AC3E}">
        <p14:creationId xmlns:p14="http://schemas.microsoft.com/office/powerpoint/2010/main" val="706166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F7C04F9-3E2D-495C-8B4E-9C352AB49C41}" type="datetime1">
              <a:rPr lang="fi-FI"/>
              <a:pPr>
                <a:defRPr/>
              </a:pPr>
              <a:t>30.11.2023</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03A6DB2D-59C1-4D1E-ABE9-08FB66D8E13B}" type="slidenum">
              <a:rPr lang="fi-FI"/>
              <a:pPr>
                <a:defRPr/>
              </a:pPr>
              <a:t>‹#›</a:t>
            </a:fld>
            <a:endParaRPr lang="fi-FI" dirty="0"/>
          </a:p>
        </p:txBody>
      </p:sp>
    </p:spTree>
    <p:extLst>
      <p:ext uri="{BB962C8B-B14F-4D97-AF65-F5344CB8AC3E}">
        <p14:creationId xmlns:p14="http://schemas.microsoft.com/office/powerpoint/2010/main" val="284796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B4953AE9-F65D-4B16-BDDB-B6BA8DFB6DCB}" type="datetime1">
              <a:rPr lang="fi-FI"/>
              <a:pPr>
                <a:defRPr/>
              </a:pPr>
              <a:t>30.11.2023</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FA76815A-1A13-4491-8288-98C9281ED503}" type="slidenum">
              <a:rPr lang="fi-FI"/>
              <a:pPr>
                <a:defRPr/>
              </a:pPr>
              <a:t>‹#›</a:t>
            </a:fld>
            <a:endParaRPr lang="fi-FI" dirty="0"/>
          </a:p>
        </p:txBody>
      </p:sp>
    </p:spTree>
    <p:extLst>
      <p:ext uri="{BB962C8B-B14F-4D97-AF65-F5344CB8AC3E}">
        <p14:creationId xmlns:p14="http://schemas.microsoft.com/office/powerpoint/2010/main" val="3959658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CAEA90D3-E1AB-4676-B9CD-847478CE7D4E}" type="datetime1">
              <a:rPr lang="fi-FI"/>
              <a:pPr>
                <a:defRPr/>
              </a:pPr>
              <a:t>30.11.2023</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E8C3D4A1-24F7-4821-82BD-70FB033D923D}" type="slidenum">
              <a:rPr lang="fi-FI"/>
              <a:pPr>
                <a:defRPr/>
              </a:pPr>
              <a:t>‹#›</a:t>
            </a:fld>
            <a:endParaRPr lang="fi-FI" dirty="0"/>
          </a:p>
        </p:txBody>
      </p:sp>
    </p:spTree>
    <p:extLst>
      <p:ext uri="{BB962C8B-B14F-4D97-AF65-F5344CB8AC3E}">
        <p14:creationId xmlns:p14="http://schemas.microsoft.com/office/powerpoint/2010/main" val="15553211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3CC42F82-34F0-4101-BFE0-F72DA208A5B6}"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23DA2E5C-82F9-4232-AFFB-29A16C88E70D}" type="slidenum">
              <a:rPr lang="fi-FI"/>
              <a:pPr>
                <a:defRPr/>
              </a:pPr>
              <a:t>‹#›</a:t>
            </a:fld>
            <a:endParaRPr lang="fi-FI" dirty="0"/>
          </a:p>
        </p:txBody>
      </p:sp>
    </p:spTree>
    <p:extLst>
      <p:ext uri="{BB962C8B-B14F-4D97-AF65-F5344CB8AC3E}">
        <p14:creationId xmlns:p14="http://schemas.microsoft.com/office/powerpoint/2010/main" val="573543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29F407C0-70D5-4D62-AF95-D2944CEA4571}" type="datetime1">
              <a:rPr lang="fi-FI"/>
              <a:pPr>
                <a:defRPr/>
              </a:pPr>
              <a:t>30.11.2023</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3937B48E-B8EB-42CA-BD4C-865A5426ABBD}" type="slidenum">
              <a:rPr lang="fi-FI"/>
              <a:pPr>
                <a:defRPr/>
              </a:pPr>
              <a:t>‹#›</a:t>
            </a:fld>
            <a:endParaRPr lang="fi-FI" dirty="0"/>
          </a:p>
        </p:txBody>
      </p:sp>
    </p:spTree>
    <p:extLst>
      <p:ext uri="{BB962C8B-B14F-4D97-AF65-F5344CB8AC3E}">
        <p14:creationId xmlns:p14="http://schemas.microsoft.com/office/powerpoint/2010/main" val="2841283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506469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43505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673792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772367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6098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83267E7-3E57-42A7-9090-EF905079A598}"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9F30CF3-25C1-4041-A96E-EA98C728F493}" type="slidenum">
              <a:rPr lang="fi-FI"/>
              <a:pPr>
                <a:defRPr/>
              </a:pPr>
              <a:t>‹#›</a:t>
            </a:fld>
            <a:endParaRPr lang="fi-FI"/>
          </a:p>
        </p:txBody>
      </p:sp>
    </p:spTree>
    <p:extLst>
      <p:ext uri="{BB962C8B-B14F-4D97-AF65-F5344CB8AC3E}">
        <p14:creationId xmlns:p14="http://schemas.microsoft.com/office/powerpoint/2010/main" val="546881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253426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2564620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1177028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4271058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4134070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8D87D485-4C03-45E8-B6D0-46828E02E60C}"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7D68E16-213C-4740-A3B1-900BD38C4342}" type="slidenum">
              <a:rPr lang="fi-FI"/>
              <a:pPr>
                <a:defRPr/>
              </a:pPr>
              <a:t>‹#›</a:t>
            </a:fld>
            <a:endParaRPr lang="fi-FI" dirty="0"/>
          </a:p>
        </p:txBody>
      </p:sp>
    </p:spTree>
    <p:extLst>
      <p:ext uri="{BB962C8B-B14F-4D97-AF65-F5344CB8AC3E}">
        <p14:creationId xmlns:p14="http://schemas.microsoft.com/office/powerpoint/2010/main" val="2977048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F6A9CEE-2EFF-4234-91F1-7C751369ACC5}"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9D1229A-9B3D-45F1-B5E5-2E8332F1230C}" type="slidenum">
              <a:rPr lang="fi-FI"/>
              <a:pPr>
                <a:defRPr/>
              </a:pPr>
              <a:t>‹#›</a:t>
            </a:fld>
            <a:endParaRPr lang="fi-FI"/>
          </a:p>
        </p:txBody>
      </p:sp>
    </p:spTree>
    <p:extLst>
      <p:ext uri="{BB962C8B-B14F-4D97-AF65-F5344CB8AC3E}">
        <p14:creationId xmlns:p14="http://schemas.microsoft.com/office/powerpoint/2010/main" val="4052458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71D85AF0-BE99-42E1-8896-F2AC7649E97C}" type="datetime1">
              <a:rPr lang="fi-FI"/>
              <a:pPr>
                <a:defRPr/>
              </a:pPr>
              <a:t>30.11.2023</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81806C4E-EE0C-4EE5-87A2-35430863BAB4}" type="slidenum">
              <a:rPr lang="fi-FI"/>
              <a:pPr>
                <a:defRPr/>
              </a:pPr>
              <a:t>‹#›</a:t>
            </a:fld>
            <a:endParaRPr lang="fi-FI" dirty="0"/>
          </a:p>
        </p:txBody>
      </p:sp>
    </p:spTree>
    <p:extLst>
      <p:ext uri="{BB962C8B-B14F-4D97-AF65-F5344CB8AC3E}">
        <p14:creationId xmlns:p14="http://schemas.microsoft.com/office/powerpoint/2010/main" val="9549057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3D32BDB5-56E7-488A-9222-90A0789D0DBA}" type="datetime1">
              <a:rPr lang="fi-FI"/>
              <a:pPr>
                <a:defRPr/>
              </a:pPr>
              <a:t>30.11.2023</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3C949785-2CA9-476C-A985-1B136A442E37}" type="slidenum">
              <a:rPr lang="fi-FI"/>
              <a:pPr>
                <a:defRPr/>
              </a:pPr>
              <a:t>‹#›</a:t>
            </a:fld>
            <a:endParaRPr lang="fi-FI"/>
          </a:p>
        </p:txBody>
      </p:sp>
    </p:spTree>
    <p:extLst>
      <p:ext uri="{BB962C8B-B14F-4D97-AF65-F5344CB8AC3E}">
        <p14:creationId xmlns:p14="http://schemas.microsoft.com/office/powerpoint/2010/main" val="2524884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90542F00-BE0B-4015-BD94-861224FE7D02}" type="datetime1">
              <a:rPr lang="fi-FI"/>
              <a:pPr>
                <a:defRPr/>
              </a:pPr>
              <a:t>30.11.2023</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D72C2115-2833-4D9B-A53D-946A02C05134}" type="slidenum">
              <a:rPr lang="fi-FI"/>
              <a:pPr>
                <a:defRPr/>
              </a:pPr>
              <a:t>‹#›</a:t>
            </a:fld>
            <a:endParaRPr lang="fi-FI" dirty="0"/>
          </a:p>
        </p:txBody>
      </p:sp>
    </p:spTree>
    <p:extLst>
      <p:ext uri="{BB962C8B-B14F-4D97-AF65-F5344CB8AC3E}">
        <p14:creationId xmlns:p14="http://schemas.microsoft.com/office/powerpoint/2010/main" val="373277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E7B08EE-E418-4C9D-9E13-1A7A12859A20}" type="datetime1">
              <a:rPr lang="fi-FI"/>
              <a:pPr>
                <a:defRPr/>
              </a:pPr>
              <a:t>30.11.2023</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6D0CFF0-84BF-467A-A1B2-5ADB6B20CF7C}" type="slidenum">
              <a:rPr lang="fi-FI"/>
              <a:pPr>
                <a:defRPr/>
              </a:pPr>
              <a:t>‹#›</a:t>
            </a:fld>
            <a:endParaRPr lang="fi-FI"/>
          </a:p>
        </p:txBody>
      </p:sp>
    </p:spTree>
    <p:extLst>
      <p:ext uri="{BB962C8B-B14F-4D97-AF65-F5344CB8AC3E}">
        <p14:creationId xmlns:p14="http://schemas.microsoft.com/office/powerpoint/2010/main" val="38809335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1C3F5BB4-7388-4E3F-9D07-511EBF95DAFD}" type="datetime1">
              <a:rPr lang="fi-FI"/>
              <a:pPr>
                <a:defRPr/>
              </a:pPr>
              <a:t>30.11.2023</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3677ADE0-CCEF-46A7-ABD8-5A0BBB8AE25B}" type="slidenum">
              <a:rPr lang="fi-FI"/>
              <a:pPr>
                <a:defRPr/>
              </a:pPr>
              <a:t>‹#›</a:t>
            </a:fld>
            <a:endParaRPr lang="fi-FI" dirty="0"/>
          </a:p>
        </p:txBody>
      </p:sp>
    </p:spTree>
    <p:extLst>
      <p:ext uri="{BB962C8B-B14F-4D97-AF65-F5344CB8AC3E}">
        <p14:creationId xmlns:p14="http://schemas.microsoft.com/office/powerpoint/2010/main" val="11703370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0441435A-C109-4B19-B1BC-68217D2779C1}" type="datetime1">
              <a:rPr lang="fi-FI"/>
              <a:pPr>
                <a:defRPr/>
              </a:pPr>
              <a:t>30.11.2023</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960A22AE-3DA3-40B2-8803-78BC49B7C8EA}" type="slidenum">
              <a:rPr lang="fi-FI"/>
              <a:pPr>
                <a:defRPr/>
              </a:pPr>
              <a:t>‹#›</a:t>
            </a:fld>
            <a:endParaRPr lang="fi-FI" dirty="0"/>
          </a:p>
        </p:txBody>
      </p:sp>
    </p:spTree>
    <p:extLst>
      <p:ext uri="{BB962C8B-B14F-4D97-AF65-F5344CB8AC3E}">
        <p14:creationId xmlns:p14="http://schemas.microsoft.com/office/powerpoint/2010/main" val="1865941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0FDDA39A-72B2-4AB3-92E9-998112FE6621}" type="datetime1">
              <a:rPr lang="fi-FI"/>
              <a:pPr>
                <a:defRPr/>
              </a:pPr>
              <a:t>30.11.2023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54AEF6A9-6C0F-4350-A0DD-7A147BEC4683}" type="slidenum">
              <a:rPr lang="fi-FI"/>
              <a:pPr>
                <a:defRPr/>
              </a:pPr>
              <a:t>‹#›</a:t>
            </a:fld>
            <a:endParaRPr lang="fi-FI" dirty="0"/>
          </a:p>
        </p:txBody>
      </p:sp>
    </p:spTree>
    <p:extLst>
      <p:ext uri="{BB962C8B-B14F-4D97-AF65-F5344CB8AC3E}">
        <p14:creationId xmlns:p14="http://schemas.microsoft.com/office/powerpoint/2010/main" val="34826616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59EAC61-67A6-46C0-AF04-4C3923461D8C}" type="datetime1">
              <a:rPr lang="fi-FI"/>
              <a:pPr>
                <a:defRPr/>
              </a:pPr>
              <a:t>30.11.2023</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06116D16-6E45-4A50-88A4-2D70F4B225F6}" type="slidenum">
              <a:rPr lang="fi-FI"/>
              <a:pPr>
                <a:defRPr/>
              </a:pPr>
              <a:t>‹#›</a:t>
            </a:fld>
            <a:endParaRPr lang="fi-FI" dirty="0"/>
          </a:p>
        </p:txBody>
      </p:sp>
    </p:spTree>
    <p:extLst>
      <p:ext uri="{BB962C8B-B14F-4D97-AF65-F5344CB8AC3E}">
        <p14:creationId xmlns:p14="http://schemas.microsoft.com/office/powerpoint/2010/main" val="14181424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4833458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172364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5732989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83788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015669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97139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D48C7132-4491-4D90-808E-F4ABA1A9E346}" type="datetime1">
              <a:rPr lang="fi-FI"/>
              <a:pPr>
                <a:defRPr/>
              </a:pPr>
              <a:t>30.11.2023</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E84F5B4B-1776-4491-9403-9325C58D36A3}" type="slidenum">
              <a:rPr lang="fi-FI"/>
              <a:pPr>
                <a:defRPr/>
              </a:pPr>
              <a:t>‹#›</a:t>
            </a:fld>
            <a:endParaRPr lang="fi-FI" dirty="0"/>
          </a:p>
        </p:txBody>
      </p:sp>
    </p:spTree>
    <p:extLst>
      <p:ext uri="{BB962C8B-B14F-4D97-AF65-F5344CB8AC3E}">
        <p14:creationId xmlns:p14="http://schemas.microsoft.com/office/powerpoint/2010/main" val="3142232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16402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42427561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3497568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spTree>
    <p:extLst>
      <p:ext uri="{BB962C8B-B14F-4D97-AF65-F5344CB8AC3E}">
        <p14:creationId xmlns:p14="http://schemas.microsoft.com/office/powerpoint/2010/main" val="17485609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AD753CC4-067A-4F36-B556-8E1E6DD6A3F8}" type="datetime1">
              <a:rPr lang="fi-FI"/>
              <a:pPr>
                <a:defRPr/>
              </a:pPr>
              <a:t>30.11.2023</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E44E66FB-CFF7-4EF1-8999-674D97D3420A}"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fld id="{399A5282-76F8-49E9-9449-9DEDABC87614}" type="datetime1">
              <a:rPr lang="fi-FI"/>
              <a:pPr>
                <a:defRPr/>
              </a:pPr>
              <a:t>30.11.2023</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4B6AB836-89B8-4782-9DE2-5DA74AB6F8BC}" type="slidenum">
              <a:rPr lang="fi-FI"/>
              <a:pPr>
                <a:defRPr/>
              </a:pPr>
              <a:t>‹#›</a:t>
            </a:fld>
            <a:endParaRPr lang="fi-FI" dirty="0"/>
          </a:p>
        </p:txBody>
      </p:sp>
      <p:grpSp>
        <p:nvGrpSpPr>
          <p:cNvPr id="7" name="Ryhmä 6"/>
          <p:cNvGrpSpPr/>
          <p:nvPr/>
        </p:nvGrpSpPr>
        <p:grpSpPr bwMode="black">
          <a:xfrm>
            <a:off x="465667" y="6222027"/>
            <a:ext cx="804333" cy="373549"/>
            <a:chOff x="228601" y="704851"/>
            <a:chExt cx="11734800" cy="5449888"/>
          </a:xfrm>
          <a:solidFill>
            <a:srgbClr val="0000BF"/>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123"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a:defRPr/>
            </a:pPr>
            <a:fld id="{0D0EFB84-9DC4-47CD-978D-A92DC34FB5D7}" type="datetime1">
              <a:rPr lang="fi-FI"/>
              <a:pPr>
                <a:defRPr/>
              </a:pPr>
              <a:t>30.11.2023</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a:defRPr/>
            </a:pPr>
            <a:fld id="{CDA2531E-A569-4D11-9F57-58BF224E6442}" type="slidenum">
              <a:rPr lang="fi-FI"/>
              <a:pPr>
                <a:defRPr/>
              </a:pPr>
              <a:t>‹#›</a:t>
            </a:fld>
            <a:endParaRPr lang="fi-FI" dirty="0"/>
          </a:p>
        </p:txBody>
      </p:sp>
      <p:grpSp>
        <p:nvGrpSpPr>
          <p:cNvPr id="7" name="Ryhmä 6"/>
          <p:cNvGrpSpPr/>
          <p:nvPr/>
        </p:nvGrpSpPr>
        <p:grpSpPr bwMode="black">
          <a:xfrm>
            <a:off x="465667" y="6222027"/>
            <a:ext cx="804333" cy="373549"/>
            <a:chOff x="228601" y="704851"/>
            <a:chExt cx="11734800" cy="5449888"/>
          </a:xfrm>
          <a:solidFill>
            <a:srgbClr val="FD4F00"/>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p:txStyles>
    <p:title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fld id="{9533A4C6-3BA8-4416-84B5-322F9341B6D3}" type="datetime1">
              <a:rPr lang="fi-FI"/>
              <a:pPr>
                <a:defRPr/>
              </a:pPr>
              <a:t>30.11.2023</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C3927088-0CDF-46CD-8962-1E078E2EA0DF}" type="slidenum">
              <a:rPr lang="fi-FI"/>
              <a:pPr>
                <a:defRPr/>
              </a:pPr>
              <a:t>‹#›</a:t>
            </a:fld>
            <a:endParaRPr lang="fi-FI" dirty="0"/>
          </a:p>
        </p:txBody>
      </p:sp>
      <p:grpSp>
        <p:nvGrpSpPr>
          <p:cNvPr id="7" name="Ryhmä 6"/>
          <p:cNvGrpSpPr/>
          <p:nvPr/>
        </p:nvGrpSpPr>
        <p:grpSpPr bwMode="black">
          <a:xfrm>
            <a:off x="465667" y="6222027"/>
            <a:ext cx="804333" cy="373549"/>
            <a:chOff x="228601" y="704851"/>
            <a:chExt cx="11734800" cy="5449888"/>
          </a:xfrm>
          <a:solidFill>
            <a:srgbClr val="009246"/>
          </a:solidFill>
        </p:grpSpPr>
        <p:sp>
          <p:nvSpPr>
            <p:cNvPr id="8"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8"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hdr="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4419053-3072-0E96-25B1-97E421A5520B}"/>
              </a:ext>
            </a:extLst>
          </p:cNvPr>
          <p:cNvSpPr>
            <a:spLocks noGrp="1"/>
          </p:cNvSpPr>
          <p:nvPr>
            <p:ph type="ctrTitle"/>
          </p:nvPr>
        </p:nvSpPr>
        <p:spPr/>
        <p:txBody>
          <a:bodyPr/>
          <a:lstStyle/>
          <a:p>
            <a:r>
              <a:rPr lang="fi-FI" dirty="0"/>
              <a:t>AIKUISSOSIAALITYÖN ASIAKKAAKSITULO</a:t>
            </a:r>
          </a:p>
        </p:txBody>
      </p:sp>
      <p:sp>
        <p:nvSpPr>
          <p:cNvPr id="8" name="Tekstin paikkamerkki 7">
            <a:extLst>
              <a:ext uri="{FF2B5EF4-FFF2-40B4-BE49-F238E27FC236}">
                <a16:creationId xmlns:a16="http://schemas.microsoft.com/office/drawing/2014/main" id="{297D1E01-3E41-BA07-9C48-EF1B9AF3C2B1}"/>
              </a:ext>
            </a:extLst>
          </p:cNvPr>
          <p:cNvSpPr>
            <a:spLocks noGrp="1"/>
          </p:cNvSpPr>
          <p:nvPr>
            <p:ph type="body" sz="quarter" idx="13"/>
          </p:nvPr>
        </p:nvSpPr>
        <p:spPr>
          <a:xfrm>
            <a:off x="491011" y="1592924"/>
            <a:ext cx="7526278" cy="972000"/>
          </a:xfrm>
        </p:spPr>
        <p:txBody>
          <a:bodyPr/>
          <a:lstStyle/>
          <a:p>
            <a:endParaRPr lang="fi-FI" sz="4000" dirty="0"/>
          </a:p>
          <a:p>
            <a:r>
              <a:rPr lang="fi-FI" sz="4000" dirty="0"/>
              <a:t>Vastaanottopalvelu</a:t>
            </a:r>
          </a:p>
          <a:p>
            <a:endParaRPr lang="fi-FI" dirty="0"/>
          </a:p>
          <a:p>
            <a:r>
              <a:rPr lang="fi-FI" sz="1900" b="0" i="1" dirty="0"/>
              <a:t>Vastaanottopalvelulla tarkoitetaan Helsingin aikuissosiaalityön alueellisissa toimipisteissä tapahtuvaa aikuissosiaalityön ohjausta ja neuvontaa, jossa samanaikaisesti selvitetään asukkaan tai asiakkaan aikuissosiaalityön tuen tarve.</a:t>
            </a:r>
            <a:endParaRPr lang="fi-FI" sz="1900" b="0" i="1" dirty="0">
              <a:cs typeface="Arial"/>
            </a:endParaRPr>
          </a:p>
          <a:p>
            <a:endParaRPr lang="fi-FI" sz="1900" b="0" i="1" dirty="0">
              <a:cs typeface="Arial"/>
            </a:endParaRPr>
          </a:p>
          <a:p>
            <a:r>
              <a:rPr lang="fi-FI" sz="1900" b="0" i="1" dirty="0"/>
              <a:t>Helsingin aikuissosiaalityön vastaanottopalvelu mallilla pyritään asiakkaaksi tulon</a:t>
            </a:r>
            <a:endParaRPr lang="fi-FI" sz="1900" b="0" i="1" dirty="0">
              <a:cs typeface="Arial"/>
            </a:endParaRPr>
          </a:p>
          <a:p>
            <a:r>
              <a:rPr lang="fi-FI" sz="1900" b="0" i="1" dirty="0"/>
              <a:t>yhdenmukaisuuteen ja tasapuolisuuteen asiakkaan tai asukkaan asuinalueesta ja - iästä riippumatta.</a:t>
            </a:r>
            <a:endParaRPr lang="fi-FI" sz="1900" b="0" i="1" dirty="0">
              <a:cs typeface="Arial"/>
            </a:endParaRPr>
          </a:p>
        </p:txBody>
      </p:sp>
      <p:sp>
        <p:nvSpPr>
          <p:cNvPr id="6" name="Dian numeron paikkamerkki 5">
            <a:extLst>
              <a:ext uri="{FF2B5EF4-FFF2-40B4-BE49-F238E27FC236}">
                <a16:creationId xmlns:a16="http://schemas.microsoft.com/office/drawing/2014/main" id="{27714B5B-A092-86B4-3386-DBB5E4981A78}"/>
              </a:ext>
            </a:extLst>
          </p:cNvPr>
          <p:cNvSpPr>
            <a:spLocks noGrp="1"/>
          </p:cNvSpPr>
          <p:nvPr>
            <p:ph type="sldNum" sz="quarter" idx="4294967295"/>
          </p:nvPr>
        </p:nvSpPr>
        <p:spPr>
          <a:xfrm>
            <a:off x="10955338" y="6269038"/>
            <a:ext cx="1236662" cy="258762"/>
          </a:xfrm>
        </p:spPr>
        <p:txBody>
          <a:bodyPr/>
          <a:lstStyle/>
          <a:p>
            <a:pPr>
              <a:defRPr/>
            </a:pPr>
            <a:fld id="{3DBA610C-9ACA-48E1-AE69-797BEAB174A1}" type="slidenum">
              <a:rPr lang="fi-FI" smtClean="0"/>
              <a:pPr>
                <a:defRPr/>
              </a:pPr>
              <a:t>1</a:t>
            </a:fld>
            <a:endParaRPr lang="fi-FI"/>
          </a:p>
        </p:txBody>
      </p:sp>
      <p:pic>
        <p:nvPicPr>
          <p:cNvPr id="3" name="Kuva 2" descr="Kuva, joka sisältää kohteen teksti, lelu, vektorigrafiikka&#10;&#10;Kuvaus luotu automaattisesti">
            <a:extLst>
              <a:ext uri="{FF2B5EF4-FFF2-40B4-BE49-F238E27FC236}">
                <a16:creationId xmlns:a16="http://schemas.microsoft.com/office/drawing/2014/main" id="{CF842C69-433E-6FE8-7313-BD0D2913A345}"/>
              </a:ext>
            </a:extLst>
          </p:cNvPr>
          <p:cNvPicPr>
            <a:picLocks noChangeAspect="1"/>
          </p:cNvPicPr>
          <p:nvPr/>
        </p:nvPicPr>
        <p:blipFill>
          <a:blip r:embed="rId2"/>
          <a:stretch>
            <a:fillRect/>
          </a:stretch>
        </p:blipFill>
        <p:spPr>
          <a:xfrm>
            <a:off x="8512935" y="2600657"/>
            <a:ext cx="3784242" cy="3470461"/>
          </a:xfrm>
          <a:prstGeom prst="rect">
            <a:avLst/>
          </a:prstGeom>
        </p:spPr>
      </p:pic>
    </p:spTree>
    <p:extLst>
      <p:ext uri="{BB962C8B-B14F-4D97-AF65-F5344CB8AC3E}">
        <p14:creationId xmlns:p14="http://schemas.microsoft.com/office/powerpoint/2010/main" val="46623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5D0A4D-AE6E-2732-3990-8C483619D58F}"/>
              </a:ext>
            </a:extLst>
          </p:cNvPr>
          <p:cNvSpPr>
            <a:spLocks noGrp="1"/>
          </p:cNvSpPr>
          <p:nvPr>
            <p:ph type="title"/>
          </p:nvPr>
        </p:nvSpPr>
        <p:spPr>
          <a:xfrm>
            <a:off x="478631" y="402427"/>
            <a:ext cx="11234738" cy="787400"/>
          </a:xfrm>
        </p:spPr>
        <p:txBody>
          <a:bodyPr/>
          <a:lstStyle/>
          <a:p>
            <a:r>
              <a:rPr lang="fi-FI" sz="4000" dirty="0"/>
              <a:t>Vastaanottopalvelun tehtävät </a:t>
            </a:r>
          </a:p>
        </p:txBody>
      </p:sp>
      <p:sp>
        <p:nvSpPr>
          <p:cNvPr id="3" name="Sisällön paikkamerkki 2">
            <a:extLst>
              <a:ext uri="{FF2B5EF4-FFF2-40B4-BE49-F238E27FC236}">
                <a16:creationId xmlns:a16="http://schemas.microsoft.com/office/drawing/2014/main" id="{3A8AEAD9-4C2A-3CE8-8145-A5B56DC07740}"/>
              </a:ext>
            </a:extLst>
          </p:cNvPr>
          <p:cNvSpPr>
            <a:spLocks noGrp="1"/>
          </p:cNvSpPr>
          <p:nvPr>
            <p:ph idx="1"/>
          </p:nvPr>
        </p:nvSpPr>
        <p:spPr>
          <a:xfrm>
            <a:off x="5492101" y="1191297"/>
            <a:ext cx="4945712" cy="4098610"/>
          </a:xfrm>
          <a:ln w="25400">
            <a:noFill/>
          </a:ln>
        </p:spPr>
        <p:txBody>
          <a:bodyPr numCol="1"/>
          <a:lstStyle/>
          <a:p>
            <a:pPr marL="0" lvl="0" indent="0">
              <a:buNone/>
              <a:defRPr/>
            </a:pPr>
            <a:r>
              <a:rPr lang="fi-FI" sz="1600" dirty="0">
                <a:solidFill>
                  <a:prstClr val="black"/>
                </a:solidFill>
                <a:ea typeface="Calibri" panose="020F0502020204030204" pitchFamily="34" charset="0"/>
              </a:rPr>
              <a:t>	</a:t>
            </a:r>
          </a:p>
          <a:p>
            <a:pPr>
              <a:buFont typeface="Wingdings" panose="05000000000000000000" pitchFamily="2" charset="2"/>
              <a:buChar char="q"/>
              <a:defRPr/>
            </a:pPr>
            <a:r>
              <a:rPr lang="fi-FI" sz="1600" dirty="0">
                <a:solidFill>
                  <a:prstClr val="black"/>
                </a:solidFill>
                <a:ea typeface="Calibri" panose="020F0502020204030204" pitchFamily="34" charset="0"/>
              </a:rPr>
              <a:t>  Vastaanottopalvelun päivittäiset päätehtävät ovat:</a:t>
            </a:r>
            <a:endParaRPr lang="fi-FI" sz="1600" dirty="0">
              <a:solidFill>
                <a:prstClr val="black"/>
              </a:solidFill>
              <a:ea typeface="Calibri" panose="020F0502020204030204" pitchFamily="34" charset="0"/>
              <a:cs typeface="Arial"/>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lvl="1">
              <a:buFont typeface="Wingdings" panose="05000000000000000000" pitchFamily="2" charset="2"/>
              <a:buChar char="Ø"/>
              <a:defRPr/>
            </a:pPr>
            <a:r>
              <a:rPr lang="fi-FI" sz="1600" dirty="0">
                <a:solidFill>
                  <a:prstClr val="black"/>
                </a:solidFill>
                <a:latin typeface="Arial" panose="020B0604020202020204"/>
                <a:ea typeface="Calibri" panose="020F0502020204030204" pitchFamily="34" charset="0"/>
              </a:rPr>
              <a:t> </a:t>
            </a: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puhelinpalvelu (klo 8.15.-16.00)</a:t>
            </a: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lvl="1">
              <a:buFont typeface="Wingdings" panose="05000000000000000000" pitchFamily="2" charset="2"/>
              <a:buChar char="Ø"/>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ajanvaraukseton toimipisteessä toteutuva asiakasvastaanotto (klo 10–14.00)</a:t>
            </a:r>
            <a:r>
              <a:rPr lang="fi-FI" sz="1600" dirty="0">
                <a:solidFill>
                  <a:prstClr val="black"/>
                </a:solidFill>
                <a:latin typeface="Arial" panose="020B0604020202020204"/>
                <a:ea typeface="Calibri" panose="020F0502020204030204" pitchFamily="34" charset="0"/>
              </a:rPr>
              <a:t> </a:t>
            </a: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marL="6858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tiimien Apotti -työjonoihin ja –koreihin saapuneiden ilmoitusten, lähetteiden, hakemusten ja yhteydenottojen käsittely.</a:t>
            </a: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marL="6858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Vastaanottopalvelu on vastuussa alueensa virka-aikaisesta sosiaalityön päivystyksestä sekä viranomais- ja yhteistyötahojen konsultoinnista (klo 8.15.-16.00)</a:t>
            </a:r>
            <a:endParaRPr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Arial"/>
            </a:endParaRPr>
          </a:p>
          <a:p>
            <a:pPr marL="0" indent="0">
              <a:buNone/>
            </a:pPr>
            <a:endParaRPr lang="fi-FI" sz="1600" dirty="0">
              <a:cs typeface="Arial"/>
            </a:endParaRPr>
          </a:p>
        </p:txBody>
      </p:sp>
      <p:sp>
        <p:nvSpPr>
          <p:cNvPr id="4" name="Päivämäärän paikkamerkki 3">
            <a:extLst>
              <a:ext uri="{FF2B5EF4-FFF2-40B4-BE49-F238E27FC236}">
                <a16:creationId xmlns:a16="http://schemas.microsoft.com/office/drawing/2014/main" id="{EF2E47F9-B724-8D6B-CA47-46140EF2BD5C}"/>
              </a:ext>
            </a:extLst>
          </p:cNvPr>
          <p:cNvSpPr>
            <a:spLocks noGrp="1"/>
          </p:cNvSpPr>
          <p:nvPr>
            <p:ph type="dt" sz="half" idx="10"/>
          </p:nvPr>
        </p:nvSpPr>
        <p:spPr/>
        <p:txBody>
          <a:bodyPr/>
          <a:lstStyle/>
          <a:p>
            <a:pPr>
              <a:defRPr/>
            </a:pPr>
            <a:fld id="{CF4968B7-36C6-4615-A572-EE07AA264383}" type="datetime1">
              <a:rPr lang="fi-FI" smtClean="0"/>
              <a:pPr>
                <a:defRPr/>
              </a:pPr>
              <a:t>30.11.2023</a:t>
            </a:fld>
            <a:endParaRPr lang="fi-FI"/>
          </a:p>
        </p:txBody>
      </p:sp>
      <p:sp>
        <p:nvSpPr>
          <p:cNvPr id="6" name="Dian numeron paikkamerkki 5">
            <a:extLst>
              <a:ext uri="{FF2B5EF4-FFF2-40B4-BE49-F238E27FC236}">
                <a16:creationId xmlns:a16="http://schemas.microsoft.com/office/drawing/2014/main" id="{C6E689FA-7928-A62C-A9DE-9189672F122E}"/>
              </a:ext>
            </a:extLst>
          </p:cNvPr>
          <p:cNvSpPr>
            <a:spLocks noGrp="1"/>
          </p:cNvSpPr>
          <p:nvPr>
            <p:ph type="sldNum" sz="quarter" idx="12"/>
          </p:nvPr>
        </p:nvSpPr>
        <p:spPr/>
        <p:txBody>
          <a:bodyPr/>
          <a:lstStyle/>
          <a:p>
            <a:pPr>
              <a:defRPr/>
            </a:pPr>
            <a:fld id="{F3E75ADE-FF0D-4AE5-90D1-481D715BADFD}" type="slidenum">
              <a:rPr lang="fi-FI" smtClean="0"/>
              <a:pPr>
                <a:defRPr/>
              </a:pPr>
              <a:t>2</a:t>
            </a:fld>
            <a:endParaRPr lang="fi-FI"/>
          </a:p>
        </p:txBody>
      </p:sp>
      <p:sp>
        <p:nvSpPr>
          <p:cNvPr id="7" name="Tekstiruutu 6">
            <a:extLst>
              <a:ext uri="{FF2B5EF4-FFF2-40B4-BE49-F238E27FC236}">
                <a16:creationId xmlns:a16="http://schemas.microsoft.com/office/drawing/2014/main" id="{3FB0D214-883A-A048-455B-C7D9B04852A8}"/>
              </a:ext>
            </a:extLst>
          </p:cNvPr>
          <p:cNvSpPr txBox="1"/>
          <p:nvPr/>
        </p:nvSpPr>
        <p:spPr>
          <a:xfrm>
            <a:off x="296658" y="1361143"/>
            <a:ext cx="5062522" cy="5037276"/>
          </a:xfrm>
          <a:prstGeom prst="rect">
            <a:avLst/>
          </a:prstGeom>
          <a:noFill/>
          <a:ln w="25400">
            <a:noFill/>
          </a:ln>
        </p:spPr>
        <p:txBody>
          <a:bodyPr wrap="square" rtlCol="0">
            <a:spAutoFit/>
          </a:bodyPr>
          <a:lstStyle/>
          <a:p>
            <a:pPr marL="228600" marR="0" lvl="0" indent="-228600" algn="l" defTabSz="914400" rtl="0" eaLnBrk="1" fontAlgn="base" latinLnBrk="0" hangingPunct="1">
              <a:lnSpc>
                <a:spcPct val="100000"/>
              </a:lnSpc>
              <a:spcBef>
                <a:spcPct val="0"/>
              </a:spcBef>
              <a:spcAft>
                <a:spcPts val="800"/>
              </a:spcAft>
              <a:buClrTx/>
              <a:buSzTx/>
              <a:buFont typeface="Wingdings" panose="05000000000000000000" pitchFamily="2" charset="2"/>
              <a:buChar char="q"/>
              <a:tabLst/>
              <a:defRPr/>
            </a:pPr>
            <a:r>
              <a:rPr kumimoji="0" lang="fi-FI" sz="160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Vastaanottopalvelussa uuden asiakkaan palvelutarve pyritään määrittämään heti ensikontaktin aikana tai mahdollisimman pian. </a:t>
            </a:r>
          </a:p>
          <a:p>
            <a:pPr marL="228600" marR="0" lvl="0" indent="-228600" algn="l" defTabSz="914400" rtl="0" eaLnBrk="1" fontAlgn="base" latinLnBrk="0" hangingPunct="1">
              <a:lnSpc>
                <a:spcPct val="100000"/>
              </a:lnSpc>
              <a:spcBef>
                <a:spcPct val="0"/>
              </a:spcBef>
              <a:spcAft>
                <a:spcPts val="800"/>
              </a:spcAft>
              <a:buClrTx/>
              <a:buSzTx/>
              <a:buFont typeface="Wingdings" panose="05000000000000000000" pitchFamily="2" charset="2"/>
              <a:buChar char="q"/>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Tämä tarkoittaa käytännössä sitä, että vastaanottopalvelussa ratkaistaan seuraavat neljä asiaa: </a:t>
            </a:r>
          </a:p>
          <a:p>
            <a:pPr marL="942340" marR="0" lvl="0" indent="-342900" algn="l" defTabSz="914400" rtl="0" eaLnBrk="1" fontAlgn="base" latinLnBrk="0" hangingPunct="1">
              <a:lnSpc>
                <a:spcPct val="100000"/>
              </a:lnSpc>
              <a:spcBef>
                <a:spcPct val="0"/>
              </a:spcBef>
              <a:spcAft>
                <a:spcPts val="80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Onko asiakas kiireellisen avun tarpeessa. Jos on, vastaanottopalvelu antaa kiireellisen avun.</a:t>
            </a:r>
          </a:p>
          <a:p>
            <a:pPr marL="942340" marR="0" lvl="0" indent="-342900" algn="l" defTabSz="914400" rtl="0" eaLnBrk="1" fontAlgn="base" latinLnBrk="0" hangingPunct="1">
              <a:lnSpc>
                <a:spcPct val="100000"/>
              </a:lnSpc>
              <a:spcBef>
                <a:spcPct val="0"/>
              </a:spcBef>
              <a:spcAft>
                <a:spcPts val="80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Tarvitseeko asiakkaalle laatia palvelutarpeenarvio vai riittääkö vastaanottopalvelun palvelut. </a:t>
            </a:r>
          </a:p>
          <a:p>
            <a:pPr marL="942340" marR="0" lvl="0" indent="-342900" algn="l" defTabSz="914400" rtl="0" eaLnBrk="1" fontAlgn="base" latinLnBrk="0" hangingPunct="1">
              <a:lnSpc>
                <a:spcPct val="100000"/>
              </a:lnSpc>
              <a:spcBef>
                <a:spcPct val="0"/>
              </a:spcBef>
              <a:spcAft>
                <a:spcPts val="80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Jos asiakas tarvitsee vastuutyöntekijän, onko vastuutyöntekijä sosiaaliohjaaja vai sosiaalityöntekijä. </a:t>
            </a:r>
          </a:p>
          <a:p>
            <a:pPr marL="685800" marR="0" lvl="1"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Kuka vastuutyöntekijä on ja mitkä ovat hänen yhteystietonsa.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p:txBody>
      </p:sp>
    </p:spTree>
    <p:extLst>
      <p:ext uri="{BB962C8B-B14F-4D97-AF65-F5344CB8AC3E}">
        <p14:creationId xmlns:p14="http://schemas.microsoft.com/office/powerpoint/2010/main" val="135453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FEA075-D6AF-D525-AC01-6035611C8476}"/>
              </a:ext>
            </a:extLst>
          </p:cNvPr>
          <p:cNvSpPr>
            <a:spLocks noGrp="1"/>
          </p:cNvSpPr>
          <p:nvPr>
            <p:ph type="title"/>
          </p:nvPr>
        </p:nvSpPr>
        <p:spPr>
          <a:xfrm>
            <a:off x="478631" y="241011"/>
            <a:ext cx="11234738" cy="787400"/>
          </a:xfrm>
        </p:spPr>
        <p:txBody>
          <a:bodyPr/>
          <a:lstStyle/>
          <a:p>
            <a:r>
              <a:rPr lang="fi-FI" sz="4000" dirty="0"/>
              <a:t>Vastaanottopalvelun tehtävät - </a:t>
            </a:r>
            <a:br>
              <a:rPr lang="fi-FI" sz="4000" dirty="0"/>
            </a:br>
            <a:r>
              <a:rPr lang="fi-FI" sz="4000" dirty="0"/>
              <a:t>Uudet asiakkaat</a:t>
            </a:r>
          </a:p>
        </p:txBody>
      </p:sp>
      <p:sp>
        <p:nvSpPr>
          <p:cNvPr id="3" name="Sisällön paikkamerkki 2">
            <a:extLst>
              <a:ext uri="{FF2B5EF4-FFF2-40B4-BE49-F238E27FC236}">
                <a16:creationId xmlns:a16="http://schemas.microsoft.com/office/drawing/2014/main" id="{549B09DC-3701-D840-5FCE-A2942CF15609}"/>
              </a:ext>
            </a:extLst>
          </p:cNvPr>
          <p:cNvSpPr>
            <a:spLocks noGrp="1"/>
          </p:cNvSpPr>
          <p:nvPr>
            <p:ph idx="1"/>
          </p:nvPr>
        </p:nvSpPr>
        <p:spPr>
          <a:xfrm>
            <a:off x="478631" y="1868072"/>
            <a:ext cx="5023425" cy="4039262"/>
          </a:xfrm>
        </p:spPr>
        <p:txBody>
          <a:bodyPr/>
          <a:lstStyle/>
          <a:p>
            <a:pPr>
              <a:defRPr/>
            </a:pPr>
            <a:r>
              <a:rPr lang="fi-FI" sz="1600" dirty="0">
                <a:solidFill>
                  <a:srgbClr val="000000"/>
                </a:solidFill>
              </a:rPr>
              <a:t>Uusi asiakas on henkilö, jolla ei ole aiempaan asiointia Helsingin aikuissosiaalityössä. </a:t>
            </a:r>
          </a:p>
          <a:p>
            <a:pPr marL="0" indent="0">
              <a:buNone/>
              <a:defRPr/>
            </a:pPr>
            <a:endParaRPr lang="fi-FI" sz="1600" dirty="0">
              <a:solidFill>
                <a:srgbClr val="000000"/>
              </a:solidFill>
            </a:endParaRPr>
          </a:p>
          <a:p>
            <a:pPr>
              <a:defRPr/>
            </a:pPr>
            <a:r>
              <a:rPr lang="fi-FI" sz="1600" dirty="0">
                <a:solidFill>
                  <a:srgbClr val="000000"/>
                </a:solidFill>
              </a:rPr>
              <a:t>Uudelle asiakkaalle tehdään alkuarviointi. </a:t>
            </a:r>
          </a:p>
          <a:p>
            <a:pPr>
              <a:defRPr/>
            </a:pPr>
            <a:endParaRPr lang="fi-FI" sz="1600" dirty="0">
              <a:solidFill>
                <a:srgbClr val="000000"/>
              </a:solidFill>
            </a:endParaRPr>
          </a:p>
          <a:p>
            <a:pPr>
              <a:defRPr/>
            </a:pPr>
            <a:r>
              <a:rPr lang="fi-FI" sz="1600" dirty="0">
                <a:solidFill>
                  <a:srgbClr val="000000"/>
                </a:solidFill>
              </a:rPr>
              <a:t>Alkuarviointi tehdään myös henkilölle, joka on asioinut aikuisten tai nuorten sosiaalityössä viimeksi yli 12 kuukautta sitten. Tällaiset henkilöt jaetaan samalla tavalla kuin uudet asiakkaat. </a:t>
            </a:r>
          </a:p>
          <a:p>
            <a:pPr>
              <a:defRPr/>
            </a:pPr>
            <a:endParaRPr lang="fi-FI" sz="1600" dirty="0">
              <a:solidFill>
                <a:srgbClr val="000000"/>
              </a:solidFill>
            </a:endParaRPr>
          </a:p>
          <a:p>
            <a:pPr>
              <a:defRPr/>
            </a:pPr>
            <a:r>
              <a:rPr lang="fi-FI" sz="1500" dirty="0">
                <a:solidFill>
                  <a:srgbClr val="000000"/>
                </a:solidFill>
              </a:rPr>
              <a:t>12 kk määritellään päivämäärän mukaan eli esimerkiksi jos asiakkaan edellinen asiointi on tapahtunut 12.9.2022 ja hän ottaa uudelleen yhteyttä 12.9.2023, tehdään alkuarviointi kuten uudelle asiakkaalle. Alle 12 kuukautta sitten viimeksi asioineet asiakkaat palaavat asiakkuuteen ns. vanhalle työntekijälle. </a:t>
            </a:r>
          </a:p>
          <a:p>
            <a:pPr>
              <a:defRPr/>
            </a:pPr>
            <a:endParaRPr lang="fi-FI" sz="1600" dirty="0">
              <a:ea typeface="Calibri" panose="020F050202020403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i-FI" sz="1400" dirty="0">
              <a:effectLst/>
              <a:latin typeface="Times New Roman" panose="02020603050405020304" pitchFamily="18" charset="0"/>
              <a:ea typeface="Calibri" panose="020F050202020403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i-FI" sz="2000" dirty="0">
              <a:effectLst/>
              <a:latin typeface="Times New Roman" panose="02020603050405020304" pitchFamily="18" charset="0"/>
              <a:ea typeface="Calibri" panose="020F0502020204030204" pitchFamily="34" charset="0"/>
            </a:endParaRPr>
          </a:p>
          <a:p>
            <a:pPr algn="l">
              <a:lnSpc>
                <a:spcPct val="150000"/>
              </a:lnSpc>
              <a:spcAft>
                <a:spcPts val="800"/>
              </a:spcAft>
            </a:pPr>
            <a:endParaRPr lang="fi-FI" sz="2000" dirty="0"/>
          </a:p>
        </p:txBody>
      </p:sp>
      <p:sp>
        <p:nvSpPr>
          <p:cNvPr id="4" name="Päivämäärän paikkamerkki 3">
            <a:extLst>
              <a:ext uri="{FF2B5EF4-FFF2-40B4-BE49-F238E27FC236}">
                <a16:creationId xmlns:a16="http://schemas.microsoft.com/office/drawing/2014/main" id="{4233E55F-92A5-4EF2-FE9A-D405CA687034}"/>
              </a:ext>
            </a:extLst>
          </p:cNvPr>
          <p:cNvSpPr>
            <a:spLocks noGrp="1"/>
          </p:cNvSpPr>
          <p:nvPr>
            <p:ph type="dt" sz="half" idx="10"/>
          </p:nvPr>
        </p:nvSpPr>
        <p:spPr/>
        <p:txBody>
          <a:bodyPr/>
          <a:lstStyle/>
          <a:p>
            <a:pPr>
              <a:defRPr/>
            </a:pPr>
            <a:fld id="{CF4968B7-36C6-4615-A572-EE07AA264383}" type="datetime1">
              <a:rPr lang="fi-FI" smtClean="0"/>
              <a:pPr>
                <a:defRPr/>
              </a:pPr>
              <a:t>30.11.2023</a:t>
            </a:fld>
            <a:endParaRPr lang="fi-FI"/>
          </a:p>
        </p:txBody>
      </p:sp>
      <p:sp>
        <p:nvSpPr>
          <p:cNvPr id="6" name="Dian numeron paikkamerkki 5">
            <a:extLst>
              <a:ext uri="{FF2B5EF4-FFF2-40B4-BE49-F238E27FC236}">
                <a16:creationId xmlns:a16="http://schemas.microsoft.com/office/drawing/2014/main" id="{5FBBD6E7-4BAF-2805-C4AE-FFC8C82E4BAD}"/>
              </a:ext>
            </a:extLst>
          </p:cNvPr>
          <p:cNvSpPr>
            <a:spLocks noGrp="1"/>
          </p:cNvSpPr>
          <p:nvPr>
            <p:ph type="sldNum" sz="quarter" idx="12"/>
          </p:nvPr>
        </p:nvSpPr>
        <p:spPr/>
        <p:txBody>
          <a:bodyPr/>
          <a:lstStyle/>
          <a:p>
            <a:pPr>
              <a:defRPr/>
            </a:pPr>
            <a:fld id="{F3E75ADE-FF0D-4AE5-90D1-481D715BADFD}" type="slidenum">
              <a:rPr lang="fi-FI" smtClean="0"/>
              <a:pPr>
                <a:defRPr/>
              </a:pPr>
              <a:t>3</a:t>
            </a:fld>
            <a:endParaRPr lang="fi-FI"/>
          </a:p>
        </p:txBody>
      </p:sp>
      <p:sp>
        <p:nvSpPr>
          <p:cNvPr id="7" name="Sisällön paikkamerkki 2">
            <a:extLst>
              <a:ext uri="{FF2B5EF4-FFF2-40B4-BE49-F238E27FC236}">
                <a16:creationId xmlns:a16="http://schemas.microsoft.com/office/drawing/2014/main" id="{58D34884-2FEB-350D-E4D0-A0D92D522791}"/>
              </a:ext>
            </a:extLst>
          </p:cNvPr>
          <p:cNvSpPr txBox="1">
            <a:spLocks/>
          </p:cNvSpPr>
          <p:nvPr/>
        </p:nvSpPr>
        <p:spPr bwMode="auto">
          <a:xfrm>
            <a:off x="5924899" y="2471883"/>
            <a:ext cx="4721389" cy="283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Vastaanottopalvelussa arvioidaan jokaisen </a:t>
            </a:r>
            <a:r>
              <a:rPr kumimoji="0" lang="fi-FI" sz="1600" b="0" i="1"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uuden asiakkaan </a:t>
            </a: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asian kiireellisyys ja tuen tarve eli laaditaan asiakkaalle alkuarvio yhteydenoton saapumis- tai yhteydenottotavasta riippumatta.</a:t>
            </a:r>
          </a:p>
          <a:p>
            <a:pPr marL="0" indent="0">
              <a:buNone/>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p>
          <a:p>
            <a:pPr lvl="1">
              <a:buFont typeface="Wingdings" panose="05000000000000000000" pitchFamily="2" charset="2"/>
              <a:buChar char="Ø"/>
              <a:defRPr/>
            </a:pPr>
            <a:r>
              <a:rPr lang="fi-FI" sz="1600" dirty="0">
                <a:effectLst/>
                <a:ea typeface="Calibri" panose="020F0502020204030204" pitchFamily="34" charset="0"/>
              </a:rPr>
              <a:t>Tämä tarkoittaa käytännössä </a:t>
            </a:r>
            <a:r>
              <a:rPr lang="fi-FI" sz="1600" i="1" dirty="0">
                <a:effectLst/>
                <a:ea typeface="Calibri" panose="020F0502020204030204" pitchFamily="34" charset="0"/>
              </a:rPr>
              <a:t>esimerkiksi</a:t>
            </a:r>
            <a:r>
              <a:rPr lang="fi-FI" sz="1600" dirty="0">
                <a:effectLst/>
                <a:ea typeface="Calibri" panose="020F0502020204030204" pitchFamily="34" charset="0"/>
              </a:rPr>
              <a:t> sitä, että hakemuksen täydentävästä tai ehkäisevästä toimeentulotuesta tehneelle asiakkaalle soitetaan ja selvitetään hänen tuen tarpeensa alkuarvio-mallin avulla.</a:t>
            </a:r>
            <a:r>
              <a:rPr lang="fi-FI" sz="1600" dirty="0">
                <a:effectLst/>
                <a:latin typeface="Times New Roman" panose="02020603050405020304" pitchFamily="18" charset="0"/>
                <a:ea typeface="Calibri" panose="020F0502020204030204" pitchFamily="34" charset="0"/>
              </a:rPr>
              <a:t> </a:t>
            </a:r>
          </a:p>
          <a:p>
            <a:pPr marL="0" indent="0">
              <a:buNone/>
              <a:defRPr/>
            </a:pPr>
            <a:endParaRPr lang="fi-FI" sz="1600" dirty="0">
              <a:solidFill>
                <a:srgbClr val="000000"/>
              </a:solidFill>
              <a:latin typeface="Arial" panose="020B0604020202020204"/>
            </a:endParaRPr>
          </a:p>
          <a:p>
            <a:pPr>
              <a:defRPr/>
            </a:pPr>
            <a:endParaRPr lang="fi-FI" sz="1600" dirty="0">
              <a:solidFill>
                <a:srgbClr val="000000"/>
              </a:solidFill>
              <a:latin typeface="Arial" panose="020B0604020202020204"/>
            </a:endParaRPr>
          </a:p>
          <a:p>
            <a:pPr marL="0" indent="0">
              <a:lnSpc>
                <a:spcPct val="150000"/>
              </a:lnSpc>
              <a:spcAft>
                <a:spcPts val="800"/>
              </a:spcAft>
              <a:buFont typeface="Arial" panose="020B0604020202020204" pitchFamily="34" charset="0"/>
              <a:buNone/>
              <a:defRPr/>
            </a:pPr>
            <a:r>
              <a:rPr lang="fi-FI" sz="2000" dirty="0">
                <a:solidFill>
                  <a:prstClr val="black"/>
                </a:solidFill>
                <a:latin typeface="Arial" panose="020B0604020202020204"/>
                <a:ea typeface="Calibri" panose="020F0502020204030204" pitchFamily="34" charset="0"/>
              </a:rPr>
              <a:t> </a:t>
            </a:r>
          </a:p>
          <a:p>
            <a:endParaRPr lang="fi-FI" dirty="0"/>
          </a:p>
        </p:txBody>
      </p:sp>
      <p:pic>
        <p:nvPicPr>
          <p:cNvPr id="5" name="Kuva 4" descr="Puhelinkeskus ääriviiva">
            <a:extLst>
              <a:ext uri="{FF2B5EF4-FFF2-40B4-BE49-F238E27FC236}">
                <a16:creationId xmlns:a16="http://schemas.microsoft.com/office/drawing/2014/main" id="{8318A2D0-84F3-14AA-40F9-524B6F963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5625" y="111803"/>
            <a:ext cx="1991999" cy="1991999"/>
          </a:xfrm>
          <a:prstGeom prst="rect">
            <a:avLst/>
          </a:prstGeom>
        </p:spPr>
      </p:pic>
    </p:spTree>
    <p:extLst>
      <p:ext uri="{BB962C8B-B14F-4D97-AF65-F5344CB8AC3E}">
        <p14:creationId xmlns:p14="http://schemas.microsoft.com/office/powerpoint/2010/main" val="206166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F7D0C7-BB6D-2166-C8DA-359751E8A45A}"/>
              </a:ext>
            </a:extLst>
          </p:cNvPr>
          <p:cNvSpPr>
            <a:spLocks noGrp="1"/>
          </p:cNvSpPr>
          <p:nvPr>
            <p:ph type="title"/>
          </p:nvPr>
        </p:nvSpPr>
        <p:spPr>
          <a:xfrm>
            <a:off x="427666" y="207521"/>
            <a:ext cx="11234738" cy="787400"/>
          </a:xfrm>
        </p:spPr>
        <p:txBody>
          <a:bodyPr/>
          <a:lstStyle/>
          <a:p>
            <a:r>
              <a:rPr kumimoji="0" lang="fi-FI" sz="40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Vastaanottopalvelun tehtävät - </a:t>
            </a:r>
            <a:br>
              <a:rPr kumimoji="0" lang="fi-FI" sz="40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fi-FI" sz="40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Uudet asiakkaat</a:t>
            </a:r>
            <a:endParaRPr lang="fi-FI" sz="4000" dirty="0"/>
          </a:p>
        </p:txBody>
      </p:sp>
      <p:sp>
        <p:nvSpPr>
          <p:cNvPr id="3" name="Sisällön paikkamerkki 2">
            <a:extLst>
              <a:ext uri="{FF2B5EF4-FFF2-40B4-BE49-F238E27FC236}">
                <a16:creationId xmlns:a16="http://schemas.microsoft.com/office/drawing/2014/main" id="{653228D0-B147-43BC-418C-3FBE8235F992}"/>
              </a:ext>
            </a:extLst>
          </p:cNvPr>
          <p:cNvSpPr>
            <a:spLocks noGrp="1"/>
          </p:cNvSpPr>
          <p:nvPr>
            <p:ph idx="1"/>
          </p:nvPr>
        </p:nvSpPr>
        <p:spPr>
          <a:xfrm>
            <a:off x="5438693" y="2308433"/>
            <a:ext cx="5308931" cy="2923769"/>
          </a:xfrm>
        </p:spPr>
        <p:txBody>
          <a:bodyPr/>
          <a:lstStyle/>
          <a:p>
            <a:pPr marL="0" marR="0" lvl="0" indent="0" algn="l" defTabSz="914400" rtl="0" eaLnBrk="1" fontAlgn="base" latinLnBrk="0" hangingPunct="1">
              <a:lnSpc>
                <a:spcPct val="100000"/>
              </a:lnSpc>
              <a:spcBef>
                <a:spcPct val="0"/>
              </a:spcBef>
              <a:spcAft>
                <a:spcPct val="0"/>
              </a:spcAft>
              <a:buClrTx/>
              <a:buSzTx/>
              <a:buNone/>
              <a:tabLst/>
              <a:defRPr/>
            </a:pPr>
            <a:endPar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742950" lvl="1" indent="-285750">
              <a:buFont typeface="Wingdings" panose="05000000000000000000" pitchFamily="2" charset="2"/>
              <a:buChar char="Ø"/>
              <a:defRPr/>
            </a:pPr>
            <a:r>
              <a:rPr lang="fi-FI" sz="1600" dirty="0">
                <a:solidFill>
                  <a:srgbClr val="000000"/>
                </a:solidFill>
                <a:latin typeface="Arial" panose="020B0604020202020204"/>
              </a:rPr>
              <a:t>Satunnaisesti palveluja tarvitseva asiakas saa palvelunsa pääsääntöisesti vastaanottopalvelussa ja asiakkuus on kestoltaan lyhyt ja kertaluonteinen ja palvelutarpeen arvion laatiminen on ilmeisen tarpeetonta. </a:t>
            </a:r>
          </a:p>
          <a:p>
            <a:pPr lvl="1">
              <a:buFont typeface="Wingdings" panose="05000000000000000000" pitchFamily="2" charset="2"/>
              <a:buChar char="Ø"/>
              <a:defRPr/>
            </a:pPr>
            <a:endParaRPr lang="fi-FI" sz="1600" dirty="0">
              <a:solidFill>
                <a:srgbClr val="000000"/>
              </a:solidFill>
              <a:latin typeface="Arial" panose="020B0604020202020204"/>
            </a:endParaRPr>
          </a:p>
          <a:p>
            <a:pPr marL="742950" lvl="1" indent="-285750">
              <a:buFont typeface="Wingdings" panose="05000000000000000000" pitchFamily="2" charset="2"/>
              <a:buChar char="Ø"/>
              <a:defRPr/>
            </a:pPr>
            <a:r>
              <a:rPr lang="fi-FI" sz="1600" dirty="0">
                <a:solidFill>
                  <a:srgbClr val="000000"/>
                </a:solidFill>
                <a:latin typeface="Arial" panose="020B0604020202020204"/>
              </a:rPr>
              <a:t>Mikäli asiakkaalla on tarve pidempiaikaiseen asiakkuuteen, tulee hänelle nimetä omatyöntekijä, joka aloittaa palvelutarpeenarvion laatimisen</a:t>
            </a:r>
            <a:endParaRPr lang="fi-FI" sz="1600" dirty="0">
              <a:solidFill>
                <a:prstClr val="black"/>
              </a:solidFill>
              <a:latin typeface="Arial" panose="020B0604020202020204"/>
              <a:ea typeface="Calibri" panose="020F050202020403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i-FI" sz="1600" dirty="0">
              <a:solidFill>
                <a:prstClr val="black"/>
              </a:solidFill>
              <a:latin typeface="Arial" panose="020B0604020202020204"/>
              <a:ea typeface="Calibri" panose="020F0502020204030204" pitchFamily="34" charset="0"/>
            </a:endParaRPr>
          </a:p>
          <a:p>
            <a:pPr marL="0" marR="0" lvl="0" indent="0" algn="l" defTabSz="914400" rtl="0" eaLnBrk="1" fontAlgn="base" latinLnBrk="0" hangingPunct="1">
              <a:lnSpc>
                <a:spcPct val="150000"/>
              </a:lnSpc>
              <a:spcBef>
                <a:spcPct val="0"/>
              </a:spcBef>
              <a:spcAft>
                <a:spcPts val="800"/>
              </a:spcAft>
              <a:buClrTx/>
              <a:buSzTx/>
              <a:buFont typeface="Arial" panose="020B0604020202020204" pitchFamily="34" charset="0"/>
              <a:buNone/>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t>
            </a:r>
          </a:p>
          <a:p>
            <a:endParaRPr lang="fi-FI" dirty="0"/>
          </a:p>
        </p:txBody>
      </p:sp>
      <p:sp>
        <p:nvSpPr>
          <p:cNvPr id="4" name="Päivämäärän paikkamerkki 3">
            <a:extLst>
              <a:ext uri="{FF2B5EF4-FFF2-40B4-BE49-F238E27FC236}">
                <a16:creationId xmlns:a16="http://schemas.microsoft.com/office/drawing/2014/main" id="{21C7C26F-0026-DC4B-6CBF-7AEC2DAE9C9F}"/>
              </a:ext>
            </a:extLst>
          </p:cNvPr>
          <p:cNvSpPr>
            <a:spLocks noGrp="1"/>
          </p:cNvSpPr>
          <p:nvPr>
            <p:ph type="dt" sz="half" idx="10"/>
          </p:nvPr>
        </p:nvSpPr>
        <p:spPr/>
        <p:txBody>
          <a:bodyPr/>
          <a:lstStyle/>
          <a:p>
            <a:pPr>
              <a:defRPr/>
            </a:pPr>
            <a:fld id="{CF4968B7-36C6-4615-A572-EE07AA264383}" type="datetime1">
              <a:rPr lang="fi-FI" smtClean="0"/>
              <a:pPr>
                <a:defRPr/>
              </a:pPr>
              <a:t>30.11.2023</a:t>
            </a:fld>
            <a:endParaRPr lang="fi-FI"/>
          </a:p>
        </p:txBody>
      </p:sp>
      <p:sp>
        <p:nvSpPr>
          <p:cNvPr id="6" name="Dian numeron paikkamerkki 5">
            <a:extLst>
              <a:ext uri="{FF2B5EF4-FFF2-40B4-BE49-F238E27FC236}">
                <a16:creationId xmlns:a16="http://schemas.microsoft.com/office/drawing/2014/main" id="{D81369BF-5498-A862-7E38-906F731C78A9}"/>
              </a:ext>
            </a:extLst>
          </p:cNvPr>
          <p:cNvSpPr>
            <a:spLocks noGrp="1"/>
          </p:cNvSpPr>
          <p:nvPr>
            <p:ph type="sldNum" sz="quarter" idx="12"/>
          </p:nvPr>
        </p:nvSpPr>
        <p:spPr/>
        <p:txBody>
          <a:bodyPr/>
          <a:lstStyle/>
          <a:p>
            <a:pPr>
              <a:defRPr/>
            </a:pPr>
            <a:fld id="{F3E75ADE-FF0D-4AE5-90D1-481D715BADFD}" type="slidenum">
              <a:rPr lang="fi-FI" smtClean="0"/>
              <a:pPr>
                <a:defRPr/>
              </a:pPr>
              <a:t>4</a:t>
            </a:fld>
            <a:endParaRPr lang="fi-FI"/>
          </a:p>
        </p:txBody>
      </p:sp>
      <p:sp>
        <p:nvSpPr>
          <p:cNvPr id="5" name="Tekstiruutu 4">
            <a:extLst>
              <a:ext uri="{FF2B5EF4-FFF2-40B4-BE49-F238E27FC236}">
                <a16:creationId xmlns:a16="http://schemas.microsoft.com/office/drawing/2014/main" id="{1D06417A-06B2-08D1-902D-8893833704EA}"/>
              </a:ext>
            </a:extLst>
          </p:cNvPr>
          <p:cNvSpPr txBox="1"/>
          <p:nvPr/>
        </p:nvSpPr>
        <p:spPr>
          <a:xfrm>
            <a:off x="232275" y="2550118"/>
            <a:ext cx="5308931" cy="3354765"/>
          </a:xfrm>
          <a:prstGeom prst="rect">
            <a:avLst/>
          </a:prstGeom>
          <a:noFill/>
        </p:spPr>
        <p:txBody>
          <a:bodyPr wrap="square" rtlCol="0">
            <a:spAutoFit/>
          </a:bodyPr>
          <a:lstStyle/>
          <a:p>
            <a:pPr>
              <a:defRPr/>
            </a:pPr>
            <a:r>
              <a:rPr lang="fi-FI" sz="1600" dirty="0">
                <a:solidFill>
                  <a:srgbClr val="000000"/>
                </a:solidFill>
                <a:latin typeface="Arial" panose="020B0604020202020204"/>
              </a:rPr>
              <a:t>Osa nuorten tai aikuisten palveluihin yhteydenottavista henkilöistä tarvitsee sosiaalipalveluja vain satunnaisesti tai tilapäisesti jonkin tapahtuman ajan. </a:t>
            </a:r>
          </a:p>
          <a:p>
            <a:pPr marL="228600" marR="0" lvl="0" indent="-228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i-FI" sz="1600" dirty="0">
              <a:solidFill>
                <a:srgbClr val="000000"/>
              </a:solidFill>
              <a:latin typeface="Arial" panose="020B0604020202020204"/>
            </a:endParaRPr>
          </a:p>
          <a:p>
            <a:pPr marL="742950" lvl="1" indent="-285750" eaLnBrk="1" hangingPunct="1">
              <a:buFont typeface="Wingdings" panose="05000000000000000000" pitchFamily="2" charset="2"/>
              <a:buChar char="Ø"/>
              <a:defRPr/>
            </a:pPr>
            <a:r>
              <a:rPr lang="fi-FI" sz="1600" dirty="0">
                <a:solidFill>
                  <a:srgbClr val="000000"/>
                </a:solidFill>
                <a:latin typeface="Arial" panose="020B0604020202020204"/>
              </a:rPr>
              <a:t>Tällöin riittäviä tuen muotoja ovat </a:t>
            </a:r>
            <a:r>
              <a:rPr lang="fi-FI" sz="1600" dirty="0">
                <a:solidFill>
                  <a:prstClr val="black"/>
                </a:solidFill>
                <a:latin typeface="Arial" panose="020B0604020202020204"/>
              </a:rPr>
              <a:t> v</a:t>
            </a:r>
            <a:r>
              <a:rPr kumimoji="0" lang="fi-FI" sz="1600" b="0" i="0" u="none" strike="noStrike" kern="1200" cap="none" spc="0" normalizeH="0" baseline="0" noProof="0" dirty="0" err="1">
                <a:ln>
                  <a:noFill/>
                </a:ln>
                <a:solidFill>
                  <a:prstClr val="black"/>
                </a:solidFill>
                <a:effectLst/>
                <a:uLnTx/>
                <a:uFillTx/>
                <a:latin typeface="Arial" panose="020B0604020202020204"/>
                <a:ea typeface="Calibri" panose="020F0502020204030204" pitchFamily="34" charset="0"/>
                <a:cs typeface="+mn-cs"/>
              </a:rPr>
              <a:t>astaanottopalvelun</a:t>
            </a: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antama ohjaus- ja neuvonta, psykososiaalinen tuki ja/tai mahdollinen yksittäinen toimeentulotuki päätös.</a:t>
            </a:r>
          </a:p>
          <a:p>
            <a:pPr lvl="1">
              <a:defRPr/>
            </a:pPr>
            <a:endParaRPr lang="fi-FI" sz="1600" dirty="0">
              <a:solidFill>
                <a:srgbClr val="000000"/>
              </a:solidFill>
              <a:latin typeface="Arial"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fi-FI" sz="1600" dirty="0">
              <a:solidFill>
                <a:prstClr val="black"/>
              </a:solidFill>
              <a:latin typeface="Arial" panose="020B0604020202020204"/>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0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8" name="Kuva 7" descr="Puhelinkeskus ääriviiva">
            <a:extLst>
              <a:ext uri="{FF2B5EF4-FFF2-40B4-BE49-F238E27FC236}">
                <a16:creationId xmlns:a16="http://schemas.microsoft.com/office/drawing/2014/main" id="{3393EA84-65FA-CB1E-CBB2-2644CDAD2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5625" y="111803"/>
            <a:ext cx="1991999" cy="1991999"/>
          </a:xfrm>
          <a:prstGeom prst="rect">
            <a:avLst/>
          </a:prstGeom>
        </p:spPr>
      </p:pic>
    </p:spTree>
    <p:extLst>
      <p:ext uri="{BB962C8B-B14F-4D97-AF65-F5344CB8AC3E}">
        <p14:creationId xmlns:p14="http://schemas.microsoft.com/office/powerpoint/2010/main" val="299372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6A09CC-8FD8-63B1-7468-94CC8F74EB8E}"/>
              </a:ext>
            </a:extLst>
          </p:cNvPr>
          <p:cNvSpPr>
            <a:spLocks noGrp="1"/>
          </p:cNvSpPr>
          <p:nvPr>
            <p:ph type="title"/>
          </p:nvPr>
        </p:nvSpPr>
        <p:spPr/>
        <p:txBody>
          <a:bodyPr/>
          <a:lstStyle/>
          <a:p>
            <a:r>
              <a:rPr lang="fi-FI" dirty="0"/>
              <a:t>Vastaanottopalvelun tehtävät – satunnaisesti palvelua tarvitsevat asiakkaat</a:t>
            </a:r>
          </a:p>
        </p:txBody>
      </p:sp>
      <p:sp>
        <p:nvSpPr>
          <p:cNvPr id="3" name="Sisällön paikkamerkki 2">
            <a:extLst>
              <a:ext uri="{FF2B5EF4-FFF2-40B4-BE49-F238E27FC236}">
                <a16:creationId xmlns:a16="http://schemas.microsoft.com/office/drawing/2014/main" id="{5501F5B1-7B13-E7B1-474B-DD815D0E0783}"/>
              </a:ext>
            </a:extLst>
          </p:cNvPr>
          <p:cNvSpPr>
            <a:spLocks noGrp="1"/>
          </p:cNvSpPr>
          <p:nvPr>
            <p:ph idx="1"/>
          </p:nvPr>
        </p:nvSpPr>
        <p:spPr>
          <a:xfrm>
            <a:off x="457200" y="2349914"/>
            <a:ext cx="6166237" cy="3200096"/>
          </a:xfrm>
        </p:spPr>
        <p:txBody>
          <a:bodyPr/>
          <a:lstStyle/>
          <a:p>
            <a:r>
              <a:rPr lang="fi-FI" sz="1600" b="0" i="0" u="none" strike="noStrike" baseline="0" dirty="0">
                <a:solidFill>
                  <a:srgbClr val="000000"/>
                </a:solidFill>
              </a:rPr>
              <a:t>Osa nuorten tai aikuisten palveluihin yhteydenottavista henkilöistä tarvitsee sosiaalipalveluja vain satunnaisesti tai tilapäisesti jonkin tapahtuman ajan. </a:t>
            </a:r>
          </a:p>
          <a:p>
            <a:endParaRPr lang="fi-FI" sz="1600" b="0" i="0" u="none" strike="noStrike" baseline="0" dirty="0">
              <a:solidFill>
                <a:srgbClr val="000000"/>
              </a:solidFill>
            </a:endParaRPr>
          </a:p>
          <a:p>
            <a:pPr lvl="1">
              <a:buFont typeface="Wingdings" panose="05000000000000000000" pitchFamily="2" charset="2"/>
              <a:buChar char="Ø"/>
            </a:pPr>
            <a:r>
              <a:rPr lang="fi-FI" sz="1600" b="0" i="0" u="none" strike="noStrike" baseline="0" dirty="0">
                <a:solidFill>
                  <a:srgbClr val="000000"/>
                </a:solidFill>
              </a:rPr>
              <a:t>Käytännössä palvelu voi tarkoittaa neuvontaa ja ohjausta, etuuskäsittelyohjeen kirjaamista ja/tai yksittäisen päätöksen tekemistä.</a:t>
            </a:r>
          </a:p>
          <a:p>
            <a:pPr marL="457200" lvl="1" indent="0">
              <a:buNone/>
            </a:pPr>
            <a:endParaRPr lang="fi-FI" sz="1600" b="0" i="0" u="none" strike="noStrike" baseline="0" dirty="0">
              <a:solidFill>
                <a:srgbClr val="000000"/>
              </a:solidFill>
            </a:endParaRPr>
          </a:p>
          <a:p>
            <a:r>
              <a:rPr lang="fi-FI" sz="1600" b="0" i="0" u="none" strike="noStrike" baseline="0" dirty="0">
                <a:solidFill>
                  <a:srgbClr val="000000"/>
                </a:solidFill>
              </a:rPr>
              <a:t> Satunnaisesti palveluja tarvitseva asiakas saa palvelunsa pääsääntöisesti vastaanottopalvelussa ja asiakkuus on kestoltaan lyhyt ja kertaluonteinen ja palvelutarpeen arvion laatiminen on ilmeisen tarpeetonta. Lähtökohtaisesti henkilöille laaditaan palvelutarpeen arvio. Mikäli vaikuttaa siltä, että asiakkaalla on tarve pidempiaikaiseen asiakkuuteen, tulee hänelle nimetä omatyöntekijä </a:t>
            </a:r>
            <a:endParaRPr lang="fi-FI" sz="1600" dirty="0"/>
          </a:p>
        </p:txBody>
      </p:sp>
      <p:sp>
        <p:nvSpPr>
          <p:cNvPr id="4" name="Päivämäärän paikkamerkki 3">
            <a:extLst>
              <a:ext uri="{FF2B5EF4-FFF2-40B4-BE49-F238E27FC236}">
                <a16:creationId xmlns:a16="http://schemas.microsoft.com/office/drawing/2014/main" id="{1D9DC5AF-3C59-41F8-E494-DCE1D142F2A3}"/>
              </a:ext>
            </a:extLst>
          </p:cNvPr>
          <p:cNvSpPr>
            <a:spLocks noGrp="1"/>
          </p:cNvSpPr>
          <p:nvPr>
            <p:ph type="dt" sz="half" idx="10"/>
          </p:nvPr>
        </p:nvSpPr>
        <p:spPr/>
        <p:txBody>
          <a:bodyPr/>
          <a:lstStyle/>
          <a:p>
            <a:pPr>
              <a:defRPr/>
            </a:pPr>
            <a:fld id="{CF4968B7-36C6-4615-A572-EE07AA264383}" type="datetime1">
              <a:rPr lang="fi-FI" smtClean="0"/>
              <a:pPr>
                <a:defRPr/>
              </a:pPr>
              <a:t>30.11.2023</a:t>
            </a:fld>
            <a:endParaRPr lang="fi-FI"/>
          </a:p>
        </p:txBody>
      </p:sp>
      <p:sp>
        <p:nvSpPr>
          <p:cNvPr id="6" name="Dian numeron paikkamerkki 5">
            <a:extLst>
              <a:ext uri="{FF2B5EF4-FFF2-40B4-BE49-F238E27FC236}">
                <a16:creationId xmlns:a16="http://schemas.microsoft.com/office/drawing/2014/main" id="{554AFB48-93DE-04E0-17B0-3AA281A6321A}"/>
              </a:ext>
            </a:extLst>
          </p:cNvPr>
          <p:cNvSpPr>
            <a:spLocks noGrp="1"/>
          </p:cNvSpPr>
          <p:nvPr>
            <p:ph type="sldNum" sz="quarter" idx="12"/>
          </p:nvPr>
        </p:nvSpPr>
        <p:spPr/>
        <p:txBody>
          <a:bodyPr/>
          <a:lstStyle/>
          <a:p>
            <a:pPr>
              <a:defRPr/>
            </a:pPr>
            <a:fld id="{F3E75ADE-FF0D-4AE5-90D1-481D715BADFD}" type="slidenum">
              <a:rPr lang="fi-FI" smtClean="0"/>
              <a:pPr>
                <a:defRPr/>
              </a:pPr>
              <a:t>5</a:t>
            </a:fld>
            <a:endParaRPr lang="fi-FI"/>
          </a:p>
        </p:txBody>
      </p:sp>
      <p:pic>
        <p:nvPicPr>
          <p:cNvPr id="7" name="Kuva 6">
            <a:extLst>
              <a:ext uri="{FF2B5EF4-FFF2-40B4-BE49-F238E27FC236}">
                <a16:creationId xmlns:a16="http://schemas.microsoft.com/office/drawing/2014/main" id="{B99535D6-5100-C06A-DA0F-CBCE8A14F3B0}"/>
              </a:ext>
            </a:extLst>
          </p:cNvPr>
          <p:cNvPicPr>
            <a:picLocks noChangeAspect="1"/>
          </p:cNvPicPr>
          <p:nvPr/>
        </p:nvPicPr>
        <p:blipFill>
          <a:blip r:embed="rId2"/>
          <a:stretch>
            <a:fillRect/>
          </a:stretch>
        </p:blipFill>
        <p:spPr>
          <a:xfrm>
            <a:off x="6764615" y="2349914"/>
            <a:ext cx="4124381" cy="3325761"/>
          </a:xfrm>
          <a:prstGeom prst="rect">
            <a:avLst/>
          </a:prstGeom>
        </p:spPr>
      </p:pic>
    </p:spTree>
    <p:extLst>
      <p:ext uri="{BB962C8B-B14F-4D97-AF65-F5344CB8AC3E}">
        <p14:creationId xmlns:p14="http://schemas.microsoft.com/office/powerpoint/2010/main" val="18870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76D00A-AB61-894F-C137-2C2FDAD00243}"/>
              </a:ext>
            </a:extLst>
          </p:cNvPr>
          <p:cNvSpPr>
            <a:spLocks noGrp="1"/>
          </p:cNvSpPr>
          <p:nvPr>
            <p:ph type="title"/>
          </p:nvPr>
        </p:nvSpPr>
        <p:spPr/>
        <p:txBody>
          <a:bodyPr/>
          <a:lstStyle/>
          <a:p>
            <a:r>
              <a:rPr lang="fi-FI" dirty="0"/>
              <a:t>Vastaanottopalvelun tehtävät -Asiakkuudessa olevat asiakkaat</a:t>
            </a:r>
          </a:p>
        </p:txBody>
      </p:sp>
      <p:sp>
        <p:nvSpPr>
          <p:cNvPr id="3" name="Sisällön paikkamerkki 2">
            <a:extLst>
              <a:ext uri="{FF2B5EF4-FFF2-40B4-BE49-F238E27FC236}">
                <a16:creationId xmlns:a16="http://schemas.microsoft.com/office/drawing/2014/main" id="{2C0BAF8F-2280-0D4E-2752-87CF2A3B1FF5}"/>
              </a:ext>
            </a:extLst>
          </p:cNvPr>
          <p:cNvSpPr>
            <a:spLocks noGrp="1"/>
          </p:cNvSpPr>
          <p:nvPr>
            <p:ph idx="1"/>
          </p:nvPr>
        </p:nvSpPr>
        <p:spPr>
          <a:xfrm>
            <a:off x="555956" y="2223715"/>
            <a:ext cx="5318732" cy="3189136"/>
          </a:xfrm>
        </p:spPr>
        <p:txBody>
          <a:bodyPr/>
          <a:lstStyle/>
          <a:p>
            <a:pPr marL="228600" marR="0" lvl="0" indent="-22860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Pääsääntöisesti vastaanottopalvelusta ohjataan jo asiakkuudessa olevat asiakkaat olemaan yhteydessä omatyöntekijään.</a:t>
            </a:r>
          </a:p>
          <a:p>
            <a:pPr marL="0" marR="0" lvl="0" indent="0" algn="l" defTabSz="914400" rtl="0" eaLnBrk="1" fontAlgn="base" latinLnBrk="0" hangingPunct="1">
              <a:lnSpc>
                <a:spcPct val="100000"/>
              </a:lnSpc>
              <a:spcBef>
                <a:spcPct val="0"/>
              </a:spcBef>
              <a:spcAft>
                <a:spcPts val="800"/>
              </a:spcAft>
              <a:buClrTx/>
              <a:buSzTx/>
              <a:buNone/>
              <a:tabLst/>
              <a:defRPr/>
            </a:pPr>
            <a:endPar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228600" marR="0" lvl="0" indent="-228600" algn="l" defTabSz="914400" rtl="0" eaLnBrk="1" fontAlgn="base" latinLnBrk="0" hangingPunct="1">
              <a:lnSpc>
                <a:spcPct val="100000"/>
              </a:lnSpc>
              <a:spcBef>
                <a:spcPct val="0"/>
              </a:spcBef>
              <a:spcAft>
                <a:spcPts val="80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mn-cs"/>
              </a:rPr>
              <a:t> Vastaanottopalvelu jakaa Apotti -työjonon kautta saapuneet hakemukset, yhteydenotot ym. omatyöntekijän käsiteltäväksi. Asiakkaan asian ollessa kiireellinen, vastaanottopalvelu välittää tiedon asian kiireellisyydestä omatyöntekijälle tai tämän sijaiselle. </a:t>
            </a:r>
            <a:endParaRPr lang="fi-FI" dirty="0"/>
          </a:p>
        </p:txBody>
      </p:sp>
      <p:sp>
        <p:nvSpPr>
          <p:cNvPr id="4" name="Päivämäärän paikkamerkki 3">
            <a:extLst>
              <a:ext uri="{FF2B5EF4-FFF2-40B4-BE49-F238E27FC236}">
                <a16:creationId xmlns:a16="http://schemas.microsoft.com/office/drawing/2014/main" id="{F7ECB109-D2B9-2C9D-84B2-AC881889EEB0}"/>
              </a:ext>
            </a:extLst>
          </p:cNvPr>
          <p:cNvSpPr>
            <a:spLocks noGrp="1"/>
          </p:cNvSpPr>
          <p:nvPr>
            <p:ph type="dt" sz="half" idx="10"/>
          </p:nvPr>
        </p:nvSpPr>
        <p:spPr/>
        <p:txBody>
          <a:bodyPr/>
          <a:lstStyle/>
          <a:p>
            <a:pPr>
              <a:defRPr/>
            </a:pPr>
            <a:fld id="{CF4968B7-36C6-4615-A572-EE07AA264383}" type="datetime1">
              <a:rPr lang="fi-FI" smtClean="0"/>
              <a:pPr>
                <a:defRPr/>
              </a:pPr>
              <a:t>30.11.2023</a:t>
            </a:fld>
            <a:endParaRPr lang="fi-FI"/>
          </a:p>
        </p:txBody>
      </p:sp>
      <p:sp>
        <p:nvSpPr>
          <p:cNvPr id="6" name="Dian numeron paikkamerkki 5">
            <a:extLst>
              <a:ext uri="{FF2B5EF4-FFF2-40B4-BE49-F238E27FC236}">
                <a16:creationId xmlns:a16="http://schemas.microsoft.com/office/drawing/2014/main" id="{890EEEA4-126C-2BB5-E76C-CC4669632372}"/>
              </a:ext>
            </a:extLst>
          </p:cNvPr>
          <p:cNvSpPr>
            <a:spLocks noGrp="1"/>
          </p:cNvSpPr>
          <p:nvPr>
            <p:ph type="sldNum" sz="quarter" idx="12"/>
          </p:nvPr>
        </p:nvSpPr>
        <p:spPr/>
        <p:txBody>
          <a:bodyPr/>
          <a:lstStyle/>
          <a:p>
            <a:pPr>
              <a:defRPr/>
            </a:pPr>
            <a:fld id="{F3E75ADE-FF0D-4AE5-90D1-481D715BADFD}" type="slidenum">
              <a:rPr lang="fi-FI" smtClean="0"/>
              <a:pPr>
                <a:defRPr/>
              </a:pPr>
              <a:t>6</a:t>
            </a:fld>
            <a:endParaRPr lang="fi-FI"/>
          </a:p>
        </p:txBody>
      </p:sp>
      <p:pic>
        <p:nvPicPr>
          <p:cNvPr id="7" name="Kuva 6">
            <a:extLst>
              <a:ext uri="{FF2B5EF4-FFF2-40B4-BE49-F238E27FC236}">
                <a16:creationId xmlns:a16="http://schemas.microsoft.com/office/drawing/2014/main" id="{31F948F6-9E29-A0D8-048B-2A33F857519D}"/>
              </a:ext>
            </a:extLst>
          </p:cNvPr>
          <p:cNvPicPr>
            <a:picLocks noChangeAspect="1"/>
          </p:cNvPicPr>
          <p:nvPr/>
        </p:nvPicPr>
        <p:blipFill>
          <a:blip r:embed="rId2"/>
          <a:stretch>
            <a:fillRect/>
          </a:stretch>
        </p:blipFill>
        <p:spPr>
          <a:xfrm>
            <a:off x="7029735" y="2072640"/>
            <a:ext cx="3561347" cy="2895600"/>
          </a:xfrm>
          <a:prstGeom prst="rect">
            <a:avLst/>
          </a:prstGeom>
        </p:spPr>
      </p:pic>
    </p:spTree>
    <p:extLst>
      <p:ext uri="{BB962C8B-B14F-4D97-AF65-F5344CB8AC3E}">
        <p14:creationId xmlns:p14="http://schemas.microsoft.com/office/powerpoint/2010/main" val="9254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EDB34A-2A44-7042-6D3E-B8F2E038F683}"/>
              </a:ext>
            </a:extLst>
          </p:cNvPr>
          <p:cNvSpPr>
            <a:spLocks noGrp="1"/>
          </p:cNvSpPr>
          <p:nvPr>
            <p:ph type="title"/>
          </p:nvPr>
        </p:nvSpPr>
        <p:spPr>
          <a:xfrm>
            <a:off x="415883" y="231029"/>
            <a:ext cx="11964298" cy="787400"/>
          </a:xfrm>
        </p:spPr>
        <p:txBody>
          <a:bodyPr/>
          <a:lstStyle/>
          <a:p>
            <a:r>
              <a:rPr lang="fi-FI" dirty="0"/>
              <a:t>Vastaanottopalvelun tehtävät – ajanvaraukseton asiointi toimipisteellä</a:t>
            </a:r>
          </a:p>
        </p:txBody>
      </p:sp>
      <p:sp>
        <p:nvSpPr>
          <p:cNvPr id="3" name="Sisällön paikkamerkki 2">
            <a:extLst>
              <a:ext uri="{FF2B5EF4-FFF2-40B4-BE49-F238E27FC236}">
                <a16:creationId xmlns:a16="http://schemas.microsoft.com/office/drawing/2014/main" id="{D9FAA58C-5683-5BF8-AF84-BC1D535BA821}"/>
              </a:ext>
            </a:extLst>
          </p:cNvPr>
          <p:cNvSpPr>
            <a:spLocks noGrp="1"/>
          </p:cNvSpPr>
          <p:nvPr>
            <p:ph idx="1"/>
          </p:nvPr>
        </p:nvSpPr>
        <p:spPr>
          <a:xfrm>
            <a:off x="415883" y="1667082"/>
            <a:ext cx="6787999" cy="4979988"/>
          </a:xfrm>
        </p:spPr>
        <p:txBody>
          <a:bodyPr/>
          <a:lstStyle/>
          <a:p>
            <a:r>
              <a:rPr lang="fi-FI" sz="1600" b="0" i="0" u="none" strike="noStrike" baseline="0" dirty="0">
                <a:solidFill>
                  <a:srgbClr val="000000"/>
                </a:solidFill>
              </a:rPr>
              <a:t>Alueellisiin vastaanottopalveluihin sisältyy ajanvaraukseton asiointi toimipisteellä -palvelu, joka on avoinna arkisin klo </a:t>
            </a:r>
            <a:r>
              <a:rPr lang="fi-FI" sz="1600" dirty="0">
                <a:solidFill>
                  <a:srgbClr val="000000"/>
                </a:solidFill>
              </a:rPr>
              <a:t>10.00–14.00</a:t>
            </a:r>
            <a:r>
              <a:rPr lang="fi-FI" sz="1600" b="0" i="0" u="none" strike="noStrike" baseline="0" dirty="0">
                <a:solidFill>
                  <a:srgbClr val="000000"/>
                </a:solidFill>
              </a:rPr>
              <a:t>.</a:t>
            </a:r>
          </a:p>
          <a:p>
            <a:endParaRPr lang="fi-FI" sz="1600" b="0" i="0" u="none" strike="noStrike" baseline="0" dirty="0">
              <a:solidFill>
                <a:srgbClr val="000000"/>
              </a:solidFill>
            </a:endParaRPr>
          </a:p>
          <a:p>
            <a:r>
              <a:rPr lang="fi-FI" sz="1600" b="0" i="0" u="none" strike="noStrike" baseline="0" dirty="0">
                <a:solidFill>
                  <a:srgbClr val="000000"/>
                </a:solidFill>
              </a:rPr>
              <a:t> Ajanvarauksettomassa palvelussa työskentelee vastaanottopalvelun työntekijä. </a:t>
            </a:r>
          </a:p>
          <a:p>
            <a:endParaRPr lang="fi-FI" sz="1600" b="0" i="0" u="none" strike="noStrike" baseline="0" dirty="0">
              <a:solidFill>
                <a:srgbClr val="000000"/>
              </a:solidFill>
            </a:endParaRPr>
          </a:p>
          <a:p>
            <a:r>
              <a:rPr lang="fi-FI" sz="1600" b="0" i="0" u="none" strike="noStrike" baseline="0" dirty="0">
                <a:solidFill>
                  <a:srgbClr val="000000"/>
                </a:solidFill>
              </a:rPr>
              <a:t>Asiakas tai asukas voi tulla ajanvarauksettomaan palveluun hakemaan apua, kysymään neuvoa ja ohjausta, tai akuutissa kriisitilanteessa.</a:t>
            </a:r>
          </a:p>
          <a:p>
            <a:pPr marL="0" indent="0">
              <a:buNone/>
            </a:pPr>
            <a:r>
              <a:rPr lang="fi-FI" sz="1600" b="0" i="0" u="none" strike="noStrike" baseline="0" dirty="0">
                <a:solidFill>
                  <a:srgbClr val="000000"/>
                </a:solidFill>
              </a:rPr>
              <a:t> </a:t>
            </a:r>
          </a:p>
          <a:p>
            <a:r>
              <a:rPr lang="fi-FI" sz="1600" b="0" i="0" u="none" strike="noStrike" baseline="0" dirty="0">
                <a:solidFill>
                  <a:srgbClr val="000000"/>
                </a:solidFill>
              </a:rPr>
              <a:t>Ensisijaisesti ajanvarauksettomalla vastaanotolla palvellaan alueen asiakkaita tai asukkaita, joilla ei ole omatyöntekijää aikuissosiaalityössä. Jos asiakkaalla on nimetty omatyöntekijä, asiakasta ohjataan olemaan yhteydessä omatyöntekijään.</a:t>
            </a:r>
          </a:p>
          <a:p>
            <a:endParaRPr lang="fi-FI" sz="1600" b="0" i="0" u="none" strike="noStrike" baseline="0" dirty="0">
              <a:solidFill>
                <a:srgbClr val="000000"/>
              </a:solidFill>
            </a:endParaRPr>
          </a:p>
          <a:p>
            <a:r>
              <a:rPr lang="fi-FI" sz="1600" b="0" i="0" u="none" strike="noStrike" baseline="0" dirty="0">
                <a:solidFill>
                  <a:srgbClr val="000000"/>
                </a:solidFill>
              </a:rPr>
              <a:t>Ajanvarauksettomaan asiointiin toimipisteelle saapuva asiakas saa samat palvelut kuin hän saisi puhelimitse asioidessa eikä ajanvarauksettomasta asioinnista toimipisteessä saa muodostua “ohituskaista” muihin palvelukanaviin nähden. </a:t>
            </a:r>
            <a:endParaRPr lang="fi-FI" sz="1600" dirty="0"/>
          </a:p>
        </p:txBody>
      </p:sp>
      <p:sp>
        <p:nvSpPr>
          <p:cNvPr id="4" name="Päivämäärän paikkamerkki 3">
            <a:extLst>
              <a:ext uri="{FF2B5EF4-FFF2-40B4-BE49-F238E27FC236}">
                <a16:creationId xmlns:a16="http://schemas.microsoft.com/office/drawing/2014/main" id="{67A9467C-0099-95FB-EFE8-2444131A067D}"/>
              </a:ext>
            </a:extLst>
          </p:cNvPr>
          <p:cNvSpPr>
            <a:spLocks noGrp="1"/>
          </p:cNvSpPr>
          <p:nvPr>
            <p:ph type="dt" sz="half" idx="10"/>
          </p:nvPr>
        </p:nvSpPr>
        <p:spPr/>
        <p:txBody>
          <a:bodyPr/>
          <a:lstStyle/>
          <a:p>
            <a:pPr>
              <a:defRPr/>
            </a:pPr>
            <a:fld id="{CF4968B7-36C6-4615-A572-EE07AA264383}" type="datetime1">
              <a:rPr lang="fi-FI" smtClean="0"/>
              <a:pPr>
                <a:defRPr/>
              </a:pPr>
              <a:t>30.11.2023</a:t>
            </a:fld>
            <a:endParaRPr lang="fi-FI"/>
          </a:p>
        </p:txBody>
      </p:sp>
      <p:sp>
        <p:nvSpPr>
          <p:cNvPr id="6" name="Dian numeron paikkamerkki 5">
            <a:extLst>
              <a:ext uri="{FF2B5EF4-FFF2-40B4-BE49-F238E27FC236}">
                <a16:creationId xmlns:a16="http://schemas.microsoft.com/office/drawing/2014/main" id="{155946E1-961F-5893-C281-4F0D1F1CB218}"/>
              </a:ext>
            </a:extLst>
          </p:cNvPr>
          <p:cNvSpPr>
            <a:spLocks noGrp="1"/>
          </p:cNvSpPr>
          <p:nvPr>
            <p:ph type="sldNum" sz="quarter" idx="12"/>
          </p:nvPr>
        </p:nvSpPr>
        <p:spPr/>
        <p:txBody>
          <a:bodyPr/>
          <a:lstStyle/>
          <a:p>
            <a:pPr>
              <a:defRPr/>
            </a:pPr>
            <a:fld id="{F3E75ADE-FF0D-4AE5-90D1-481D715BADFD}" type="slidenum">
              <a:rPr lang="fi-FI" smtClean="0"/>
              <a:pPr>
                <a:defRPr/>
              </a:pPr>
              <a:t>7</a:t>
            </a:fld>
            <a:endParaRPr lang="fi-FI"/>
          </a:p>
        </p:txBody>
      </p:sp>
      <p:pic>
        <p:nvPicPr>
          <p:cNvPr id="11" name="Kuva 10">
            <a:extLst>
              <a:ext uri="{FF2B5EF4-FFF2-40B4-BE49-F238E27FC236}">
                <a16:creationId xmlns:a16="http://schemas.microsoft.com/office/drawing/2014/main" id="{853D7614-5618-C9F7-3876-F3669BA47AC8}"/>
              </a:ext>
            </a:extLst>
          </p:cNvPr>
          <p:cNvPicPr>
            <a:picLocks noChangeAspect="1"/>
          </p:cNvPicPr>
          <p:nvPr/>
        </p:nvPicPr>
        <p:blipFill>
          <a:blip r:embed="rId2"/>
          <a:stretch>
            <a:fillRect/>
          </a:stretch>
        </p:blipFill>
        <p:spPr>
          <a:xfrm>
            <a:off x="7506083" y="2573594"/>
            <a:ext cx="3161917" cy="3429000"/>
          </a:xfrm>
          <a:prstGeom prst="rect">
            <a:avLst/>
          </a:prstGeom>
        </p:spPr>
      </p:pic>
    </p:spTree>
    <p:extLst>
      <p:ext uri="{BB962C8B-B14F-4D97-AF65-F5344CB8AC3E}">
        <p14:creationId xmlns:p14="http://schemas.microsoft.com/office/powerpoint/2010/main" val="59506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AAC633C-C506-3B16-FDE7-8D361A9BF1A2}"/>
              </a:ext>
            </a:extLst>
          </p:cNvPr>
          <p:cNvSpPr>
            <a:spLocks noGrp="1"/>
          </p:cNvSpPr>
          <p:nvPr>
            <p:ph type="dt" sz="half" idx="10"/>
          </p:nvPr>
        </p:nvSpPr>
        <p:spPr/>
        <p:txBody>
          <a:bodyPr/>
          <a:lstStyle/>
          <a:p>
            <a:pPr>
              <a:defRPr/>
            </a:pPr>
            <a:fld id="{B8AABC47-B656-41ED-B7C8-34520EB57CA4}" type="datetime1">
              <a:rPr lang="fi-FI" smtClean="0"/>
              <a:t>30.11.2023</a:t>
            </a:fld>
            <a:endParaRPr lang="fi-FI"/>
          </a:p>
        </p:txBody>
      </p:sp>
      <p:sp>
        <p:nvSpPr>
          <p:cNvPr id="6" name="Dian numeron paikkamerkki 5">
            <a:extLst>
              <a:ext uri="{FF2B5EF4-FFF2-40B4-BE49-F238E27FC236}">
                <a16:creationId xmlns:a16="http://schemas.microsoft.com/office/drawing/2014/main" id="{693EF7D5-A779-2F22-C2D5-1E0494FE53D0}"/>
              </a:ext>
            </a:extLst>
          </p:cNvPr>
          <p:cNvSpPr>
            <a:spLocks noGrp="1"/>
          </p:cNvSpPr>
          <p:nvPr>
            <p:ph type="sldNum" sz="quarter" idx="12"/>
          </p:nvPr>
        </p:nvSpPr>
        <p:spPr/>
        <p:txBody>
          <a:bodyPr/>
          <a:lstStyle/>
          <a:p>
            <a:pPr>
              <a:defRPr/>
            </a:pPr>
            <a:fld id="{5A759DF3-D7BE-4C4A-A747-32E2FECB0E4A}" type="slidenum">
              <a:rPr lang="fi-FI" smtClean="0"/>
              <a:pPr>
                <a:defRPr/>
              </a:pPr>
              <a:t>8</a:t>
            </a:fld>
            <a:endParaRPr lang="fi-FI"/>
          </a:p>
        </p:txBody>
      </p:sp>
      <p:sp>
        <p:nvSpPr>
          <p:cNvPr id="9" name="Tekstiruutu 8">
            <a:extLst>
              <a:ext uri="{FF2B5EF4-FFF2-40B4-BE49-F238E27FC236}">
                <a16:creationId xmlns:a16="http://schemas.microsoft.com/office/drawing/2014/main" id="{4E28071D-2943-8C63-6F86-EAE24F1447A8}"/>
              </a:ext>
            </a:extLst>
          </p:cNvPr>
          <p:cNvSpPr txBox="1"/>
          <p:nvPr/>
        </p:nvSpPr>
        <p:spPr>
          <a:xfrm>
            <a:off x="340959" y="40086"/>
            <a:ext cx="9888720" cy="216982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fi-FI" sz="2600" b="1" dirty="0">
                <a:solidFill>
                  <a:prstClr val="black"/>
                </a:solidFill>
                <a:latin typeface="Times New Roman"/>
                <a:cs typeface="Segoe UI"/>
              </a:rPr>
              <a:t>Aikuissosiaalityön Vastaanottopalvelupisteet</a:t>
            </a:r>
            <a:endParaRPr lang="fi-FI" sz="2600" b="1" dirty="0">
              <a:solidFill>
                <a:prstClr val="black"/>
              </a:solidFill>
              <a:latin typeface="Times New Roman"/>
              <a:cs typeface="Times New Roman"/>
            </a:endParaRPr>
          </a:p>
          <a:p>
            <a:endParaRPr lang="fi-FI" sz="1000" dirty="0">
              <a:solidFill>
                <a:prstClr val="black"/>
              </a:solidFill>
              <a:latin typeface="Times New Roman"/>
              <a:cs typeface="Segoe UI"/>
            </a:endParaRPr>
          </a:p>
          <a:p>
            <a:r>
              <a:rPr lang="fi-FI" dirty="0">
                <a:solidFill>
                  <a:prstClr val="black"/>
                </a:solidFill>
                <a:latin typeface="Times New Roman"/>
                <a:cs typeface="Segoe UI"/>
              </a:rPr>
              <a:t>Helsingissä on neljä aikuissosiaalityön palvelupistettä, joissa jokaisessa toimii uusien asiakkaiden vastaanottopalvelu. Itä-Helsingissä aikuisten palvelut on keskitetty Myllypuroon ja Kontulaan.</a:t>
            </a:r>
          </a:p>
          <a:p>
            <a:endParaRPr lang="fi-FI" sz="900" dirty="0">
              <a:solidFill>
                <a:prstClr val="black"/>
              </a:solidFill>
              <a:latin typeface="Times New Roman"/>
              <a:cs typeface="Segoe UI"/>
            </a:endParaRPr>
          </a:p>
          <a:p>
            <a:r>
              <a:rPr lang="fi-FI" dirty="0">
                <a:solidFill>
                  <a:prstClr val="black"/>
                </a:solidFill>
                <a:latin typeface="Times New Roman"/>
                <a:cs typeface="Segoe UI"/>
              </a:rPr>
              <a:t>Aikuissosiaalityön vastaanottopalvelu palvelee jokaisena arkipäivänä klo 8.15–16.00 puhelimitse ja  klo 10.00-14.00 palvelupisteissä. Samat alueelliset puhelinnumerot palvelevat  asiakkaita ja yhteistyökumppaneita. Alueellisista numeroista saa myös virka-aikaisen päivystyksen. </a:t>
            </a:r>
            <a:endParaRPr lang="fi-FI" dirty="0">
              <a:solidFill>
                <a:prstClr val="black"/>
              </a:solidFill>
              <a:latin typeface="Times New Roman"/>
              <a:cs typeface="Times New Roman"/>
            </a:endParaRPr>
          </a:p>
        </p:txBody>
      </p:sp>
      <p:pic>
        <p:nvPicPr>
          <p:cNvPr id="10" name="Sisällön paikkamerkki 9">
            <a:extLst>
              <a:ext uri="{FF2B5EF4-FFF2-40B4-BE49-F238E27FC236}">
                <a16:creationId xmlns:a16="http://schemas.microsoft.com/office/drawing/2014/main" id="{7356A8E4-D222-7964-EF05-E06BF5474C9C}"/>
              </a:ext>
            </a:extLst>
          </p:cNvPr>
          <p:cNvPicPr>
            <a:picLocks noGrp="1" noChangeAspect="1"/>
          </p:cNvPicPr>
          <p:nvPr>
            <p:ph idx="1"/>
          </p:nvPr>
        </p:nvPicPr>
        <p:blipFill>
          <a:blip r:embed="rId2"/>
          <a:stretch>
            <a:fillRect/>
          </a:stretch>
        </p:blipFill>
        <p:spPr>
          <a:xfrm>
            <a:off x="4724869" y="2865418"/>
            <a:ext cx="1646063" cy="1871634"/>
          </a:xfrm>
          <a:prstGeom prst="rect">
            <a:avLst/>
          </a:prstGeom>
        </p:spPr>
      </p:pic>
      <p:pic>
        <p:nvPicPr>
          <p:cNvPr id="11" name="Kuva 10">
            <a:extLst>
              <a:ext uri="{FF2B5EF4-FFF2-40B4-BE49-F238E27FC236}">
                <a16:creationId xmlns:a16="http://schemas.microsoft.com/office/drawing/2014/main" id="{2F5E9E22-BC20-927F-457C-FB49C14BBCBF}"/>
              </a:ext>
            </a:extLst>
          </p:cNvPr>
          <p:cNvPicPr>
            <a:picLocks noChangeAspect="1"/>
          </p:cNvPicPr>
          <p:nvPr/>
        </p:nvPicPr>
        <p:blipFill>
          <a:blip r:embed="rId2"/>
          <a:stretch>
            <a:fillRect/>
          </a:stretch>
        </p:blipFill>
        <p:spPr>
          <a:xfrm>
            <a:off x="773323" y="2865418"/>
            <a:ext cx="1646063" cy="1871634"/>
          </a:xfrm>
          <a:prstGeom prst="rect">
            <a:avLst/>
          </a:prstGeom>
        </p:spPr>
      </p:pic>
      <p:pic>
        <p:nvPicPr>
          <p:cNvPr id="12" name="Kuva 11">
            <a:extLst>
              <a:ext uri="{FF2B5EF4-FFF2-40B4-BE49-F238E27FC236}">
                <a16:creationId xmlns:a16="http://schemas.microsoft.com/office/drawing/2014/main" id="{15AAC65A-0640-45F8-7242-98D16408A03B}"/>
              </a:ext>
            </a:extLst>
          </p:cNvPr>
          <p:cNvPicPr>
            <a:picLocks noChangeAspect="1"/>
          </p:cNvPicPr>
          <p:nvPr/>
        </p:nvPicPr>
        <p:blipFill>
          <a:blip r:embed="rId2"/>
          <a:stretch>
            <a:fillRect/>
          </a:stretch>
        </p:blipFill>
        <p:spPr>
          <a:xfrm>
            <a:off x="6684452" y="2865418"/>
            <a:ext cx="1646063" cy="1871634"/>
          </a:xfrm>
          <a:prstGeom prst="rect">
            <a:avLst/>
          </a:prstGeom>
        </p:spPr>
      </p:pic>
      <p:pic>
        <p:nvPicPr>
          <p:cNvPr id="13" name="Kuva 12">
            <a:extLst>
              <a:ext uri="{FF2B5EF4-FFF2-40B4-BE49-F238E27FC236}">
                <a16:creationId xmlns:a16="http://schemas.microsoft.com/office/drawing/2014/main" id="{82C19CF6-84CD-61E9-0D1A-5A5144F92455}"/>
              </a:ext>
            </a:extLst>
          </p:cNvPr>
          <p:cNvPicPr>
            <a:picLocks noChangeAspect="1"/>
          </p:cNvPicPr>
          <p:nvPr/>
        </p:nvPicPr>
        <p:blipFill>
          <a:blip r:embed="rId2"/>
          <a:stretch>
            <a:fillRect/>
          </a:stretch>
        </p:blipFill>
        <p:spPr>
          <a:xfrm>
            <a:off x="2749096" y="2838088"/>
            <a:ext cx="1646063" cy="1871634"/>
          </a:xfrm>
          <a:prstGeom prst="rect">
            <a:avLst/>
          </a:prstGeom>
        </p:spPr>
      </p:pic>
      <p:sp>
        <p:nvSpPr>
          <p:cNvPr id="15" name="Tekstiruutu 14">
            <a:extLst>
              <a:ext uri="{FF2B5EF4-FFF2-40B4-BE49-F238E27FC236}">
                <a16:creationId xmlns:a16="http://schemas.microsoft.com/office/drawing/2014/main" id="{E0F951C7-32E3-262A-5B36-583EA43ABFC5}"/>
              </a:ext>
            </a:extLst>
          </p:cNvPr>
          <p:cNvSpPr txBox="1"/>
          <p:nvPr/>
        </p:nvSpPr>
        <p:spPr>
          <a:xfrm>
            <a:off x="773323" y="4844773"/>
            <a:ext cx="1646063" cy="1154162"/>
          </a:xfrm>
          <a:prstGeom prst="rect">
            <a:avLst/>
          </a:prstGeom>
          <a:noFill/>
          <a:ln>
            <a:solidFill>
              <a:schemeClr val="tx1"/>
            </a:solidFill>
          </a:ln>
        </p:spPr>
        <p:txBody>
          <a:bodyPr wrap="square" rtlCol="0">
            <a:spAutoFit/>
          </a:bodyPr>
          <a:lstStyle/>
          <a:p>
            <a:r>
              <a:rPr lang="fi-FI" sz="1200" b="1"/>
              <a:t>Etelän aikuissosiaalityön vastaanotto</a:t>
            </a:r>
          </a:p>
          <a:p>
            <a:r>
              <a:rPr lang="fi-FI" sz="1100"/>
              <a:t>Puh. 09 310 44949</a:t>
            </a:r>
          </a:p>
          <a:p>
            <a:r>
              <a:rPr lang="fi-FI" sz="1100"/>
              <a:t>Työpajankatu 14A, 00580 Hki</a:t>
            </a:r>
          </a:p>
        </p:txBody>
      </p:sp>
      <p:sp>
        <p:nvSpPr>
          <p:cNvPr id="16" name="Tekstiruutu 15">
            <a:extLst>
              <a:ext uri="{FF2B5EF4-FFF2-40B4-BE49-F238E27FC236}">
                <a16:creationId xmlns:a16="http://schemas.microsoft.com/office/drawing/2014/main" id="{BC3E2B69-8BEC-7858-AF26-CF14D93C40DC}"/>
              </a:ext>
            </a:extLst>
          </p:cNvPr>
          <p:cNvSpPr txBox="1"/>
          <p:nvPr/>
        </p:nvSpPr>
        <p:spPr>
          <a:xfrm>
            <a:off x="2749095" y="4844773"/>
            <a:ext cx="1646063" cy="1154162"/>
          </a:xfrm>
          <a:prstGeom prst="rect">
            <a:avLst/>
          </a:prstGeom>
          <a:noFill/>
          <a:ln>
            <a:solidFill>
              <a:schemeClr val="tx1"/>
            </a:solidFill>
          </a:ln>
        </p:spPr>
        <p:txBody>
          <a:bodyPr wrap="square" rtlCol="0">
            <a:spAutoFit/>
          </a:bodyPr>
          <a:lstStyle/>
          <a:p>
            <a:r>
              <a:rPr lang="fi-FI" sz="1200" b="1"/>
              <a:t>Pohjoisen aikuissosiaalityön vastaanotto</a:t>
            </a:r>
          </a:p>
          <a:p>
            <a:r>
              <a:rPr lang="fi-FI" sz="1100"/>
              <a:t>Puh.09 310 62819</a:t>
            </a:r>
          </a:p>
          <a:p>
            <a:r>
              <a:rPr lang="fi-FI" sz="1100"/>
              <a:t>Ala-malmintori 2, 00700 Hki</a:t>
            </a:r>
          </a:p>
        </p:txBody>
      </p:sp>
      <p:sp>
        <p:nvSpPr>
          <p:cNvPr id="17" name="Tekstiruutu 16">
            <a:extLst>
              <a:ext uri="{FF2B5EF4-FFF2-40B4-BE49-F238E27FC236}">
                <a16:creationId xmlns:a16="http://schemas.microsoft.com/office/drawing/2014/main" id="{E7E3587A-46B9-2EFE-DA72-D19A8AB310BD}"/>
              </a:ext>
            </a:extLst>
          </p:cNvPr>
          <p:cNvSpPr txBox="1"/>
          <p:nvPr/>
        </p:nvSpPr>
        <p:spPr>
          <a:xfrm>
            <a:off x="4724868" y="4838577"/>
            <a:ext cx="1646063" cy="984885"/>
          </a:xfrm>
          <a:prstGeom prst="rect">
            <a:avLst/>
          </a:prstGeom>
          <a:noFill/>
          <a:ln>
            <a:solidFill>
              <a:schemeClr val="tx1"/>
            </a:solidFill>
          </a:ln>
        </p:spPr>
        <p:txBody>
          <a:bodyPr wrap="square" lIns="91440" tIns="45720" rIns="91440" bIns="45720" rtlCol="0" anchor="t">
            <a:spAutoFit/>
          </a:bodyPr>
          <a:lstStyle/>
          <a:p>
            <a:r>
              <a:rPr lang="fi-FI" sz="1200" b="1"/>
              <a:t>Lännen aikuissosiaalityön vastaanotto</a:t>
            </a:r>
          </a:p>
          <a:p>
            <a:r>
              <a:rPr lang="fi-FI" sz="1100"/>
              <a:t>Puh. 09 310 46392</a:t>
            </a:r>
            <a:endParaRPr lang="fi-FI" sz="1100">
              <a:cs typeface="Arial"/>
            </a:endParaRPr>
          </a:p>
          <a:p>
            <a:r>
              <a:rPr lang="fi-FI" sz="1100"/>
              <a:t>Hopeatie 6, 0440 Hki</a:t>
            </a:r>
            <a:endParaRPr lang="fi-FI" sz="1100">
              <a:cs typeface="Arial"/>
            </a:endParaRPr>
          </a:p>
        </p:txBody>
      </p:sp>
      <p:sp>
        <p:nvSpPr>
          <p:cNvPr id="18" name="Tekstiruutu 17">
            <a:extLst>
              <a:ext uri="{FF2B5EF4-FFF2-40B4-BE49-F238E27FC236}">
                <a16:creationId xmlns:a16="http://schemas.microsoft.com/office/drawing/2014/main" id="{63412CE9-240D-F5FA-7EBD-734B0AC1576D}"/>
              </a:ext>
            </a:extLst>
          </p:cNvPr>
          <p:cNvSpPr txBox="1"/>
          <p:nvPr/>
        </p:nvSpPr>
        <p:spPr>
          <a:xfrm>
            <a:off x="6684452" y="4838577"/>
            <a:ext cx="3435878" cy="1723549"/>
          </a:xfrm>
          <a:prstGeom prst="rect">
            <a:avLst/>
          </a:prstGeom>
          <a:noFill/>
          <a:ln>
            <a:solidFill>
              <a:schemeClr val="tx1"/>
            </a:solidFill>
          </a:ln>
        </p:spPr>
        <p:txBody>
          <a:bodyPr wrap="square" lIns="91440" tIns="45720" rIns="91440" bIns="45720" rtlCol="0" anchor="t">
            <a:spAutoFit/>
          </a:bodyPr>
          <a:lstStyle/>
          <a:p>
            <a:r>
              <a:rPr lang="fi-FI" sz="1200" b="1"/>
              <a:t>Idän aikuissosiaalityön vastaanotto</a:t>
            </a:r>
          </a:p>
          <a:p>
            <a:endParaRPr lang="fi-FI" sz="1200" b="1"/>
          </a:p>
          <a:p>
            <a:r>
              <a:rPr lang="fi-FI" sz="1200" b="1"/>
              <a:t>Myllypuro</a:t>
            </a:r>
            <a:endParaRPr lang="fi-FI" sz="1200" b="1">
              <a:cs typeface="Arial"/>
            </a:endParaRPr>
          </a:p>
          <a:p>
            <a:r>
              <a:rPr lang="fi-FI" sz="1000" b="1"/>
              <a:t>+30v </a:t>
            </a:r>
            <a:endParaRPr lang="fi-FI" sz="1000" b="1">
              <a:cs typeface="Arial"/>
            </a:endParaRPr>
          </a:p>
          <a:p>
            <a:r>
              <a:rPr lang="fi-FI" sz="1000"/>
              <a:t>Puh. 09 310 43462</a:t>
            </a:r>
            <a:endParaRPr lang="fi-FI" sz="1000">
              <a:cs typeface="Arial"/>
            </a:endParaRPr>
          </a:p>
          <a:p>
            <a:r>
              <a:rPr lang="fi-FI" sz="1000"/>
              <a:t>Jauhokuja 4, 00920 </a:t>
            </a:r>
            <a:r>
              <a:rPr lang="fi-FI" sz="1000" err="1"/>
              <a:t>Hki</a:t>
            </a:r>
            <a:endParaRPr lang="fi-FI" sz="1000" err="1">
              <a:cs typeface="Arial"/>
            </a:endParaRPr>
          </a:p>
          <a:p>
            <a:r>
              <a:rPr lang="fi-FI" sz="1000" b="1"/>
              <a:t>Vuosaaren satelliitti</a:t>
            </a:r>
            <a:endParaRPr lang="fi-FI" sz="1000" b="1">
              <a:cs typeface="Arial"/>
            </a:endParaRPr>
          </a:p>
          <a:p>
            <a:r>
              <a:rPr lang="fi-FI" sz="1000"/>
              <a:t>Kahvikuja 3A, 00990 </a:t>
            </a:r>
            <a:r>
              <a:rPr lang="fi-FI" sz="1000" err="1"/>
              <a:t>Hki</a:t>
            </a:r>
            <a:endParaRPr lang="fi-FI" sz="1000" err="1">
              <a:cs typeface="Arial"/>
            </a:endParaRPr>
          </a:p>
          <a:p>
            <a:r>
              <a:rPr lang="fi-FI" sz="1000">
                <a:cs typeface="Arial"/>
              </a:rPr>
              <a:t>                 Vuosaaressa ei ole Via palvelua</a:t>
            </a:r>
          </a:p>
          <a:p>
            <a:endParaRPr lang="fi-FI" sz="1000">
              <a:cs typeface="Arial"/>
            </a:endParaRPr>
          </a:p>
        </p:txBody>
      </p:sp>
      <p:sp>
        <p:nvSpPr>
          <p:cNvPr id="21" name="Tekstiruutu 20">
            <a:extLst>
              <a:ext uri="{FF2B5EF4-FFF2-40B4-BE49-F238E27FC236}">
                <a16:creationId xmlns:a16="http://schemas.microsoft.com/office/drawing/2014/main" id="{36A5F97A-FD5F-A331-C2E0-F4B23340DA1B}"/>
              </a:ext>
            </a:extLst>
          </p:cNvPr>
          <p:cNvSpPr txBox="1"/>
          <p:nvPr/>
        </p:nvSpPr>
        <p:spPr>
          <a:xfrm>
            <a:off x="8330515" y="5198090"/>
            <a:ext cx="1753485" cy="10464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Arial" panose="020B0604020202020204"/>
                <a:ea typeface="+mn-ea"/>
                <a:cs typeface="+mn-cs"/>
              </a:rPr>
              <a:t>Kontula</a:t>
            </a:r>
          </a:p>
          <a:p>
            <a:pPr>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16-29v</a:t>
            </a:r>
            <a:r>
              <a:rPr lang="fi-FI" sz="1000" b="1">
                <a:solidFill>
                  <a:prstClr val="black"/>
                </a:solidFill>
                <a:latin typeface="Arial" panose="020B0604020202020204"/>
              </a:rPr>
              <a:t> </a:t>
            </a:r>
            <a:endParaRPr lang="fi-FI" sz="1000" b="1" i="0" u="none" strike="noStrike" kern="1200" cap="none" spc="0" normalizeH="0" baseline="0" noProof="0">
              <a:ln>
                <a:noFill/>
              </a:ln>
              <a:solidFill>
                <a:prstClr val="black"/>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rPr>
              <a:t>Puh. 09 310 44656</a:t>
            </a:r>
            <a:endParaRPr kumimoji="0" lang="fi-FI" sz="1000" b="1" i="0" u="none" strike="noStrike" kern="1200" cap="none" spc="0" normalizeH="0" baseline="0" noProof="0">
              <a:ln>
                <a:noFill/>
              </a:ln>
              <a:solidFill>
                <a:prstClr val="black"/>
              </a:solidFill>
              <a:effectLst/>
              <a:uLnTx/>
              <a:uFillTx/>
              <a:latin typeface="Arial" panose="020B0604020202020204"/>
              <a:ea typeface="+mn-ea"/>
              <a:cs typeface="+mn-cs"/>
            </a:endParaRPr>
          </a:p>
          <a:p>
            <a:pPr>
              <a:defRPr/>
            </a:pP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rPr>
              <a:t>Ostoskuja 3, 00940 </a:t>
            </a:r>
            <a:r>
              <a:rPr kumimoji="0" lang="fi-FI" sz="1000" b="0" i="0" u="none" strike="noStrike" kern="1200" cap="none" spc="0" normalizeH="0" baseline="0" noProof="0" err="1">
                <a:ln>
                  <a:noFill/>
                </a:ln>
                <a:solidFill>
                  <a:prstClr val="black"/>
                </a:solidFill>
                <a:effectLst/>
                <a:uLnTx/>
                <a:uFillTx/>
                <a:latin typeface="Arial" panose="020B0604020202020204"/>
                <a:ea typeface="+mn-ea"/>
                <a:cs typeface="+mn-cs"/>
              </a:rPr>
              <a:t>Hki</a:t>
            </a:r>
            <a:r>
              <a:rPr lang="fi-FI" sz="1000">
                <a:solidFill>
                  <a:prstClr val="black"/>
                </a:solidFill>
                <a:latin typeface="Arial" panose="020B0604020202020204"/>
              </a:rPr>
              <a:t> </a:t>
            </a:r>
            <a:endParaRPr lang="fi-FI" sz="1000" b="0" i="0" u="none" strike="noStrike" kern="1200" cap="none" spc="0" normalizeH="0" baseline="0" noProof="0">
              <a:ln>
                <a:noFill/>
              </a:ln>
              <a:solidFill>
                <a:prstClr val="black"/>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Arial" panose="020B0604020202020204"/>
                <a:ea typeface="+mn-ea"/>
                <a:cs typeface="+mn-cs"/>
              </a:rPr>
              <a:t>Vuosaaren satelliitti</a:t>
            </a:r>
            <a:endParaRPr lang="fi-FI" sz="1000" b="1" i="0" u="none" strike="noStrike" kern="1200" cap="none" spc="0" normalizeH="0" baseline="0" noProof="0">
              <a:ln>
                <a:noFill/>
              </a:ln>
              <a:solidFill>
                <a:prstClr val="black"/>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Arial" panose="020B0604020202020204"/>
                <a:ea typeface="+mn-ea"/>
                <a:cs typeface="+mn-cs"/>
              </a:rPr>
              <a:t>Kahvikuja 3A, 00990 </a:t>
            </a:r>
            <a:r>
              <a:rPr kumimoji="0" lang="fi-FI" sz="1000" b="0" i="0" u="none" strike="noStrike" kern="1200" cap="none" spc="0" normalizeH="0" baseline="0" noProof="0" err="1">
                <a:ln>
                  <a:noFill/>
                </a:ln>
                <a:solidFill>
                  <a:prstClr val="black"/>
                </a:solidFill>
                <a:effectLst/>
                <a:uLnTx/>
                <a:uFillTx/>
                <a:latin typeface="Arial" panose="020B0604020202020204"/>
                <a:ea typeface="+mn-ea"/>
                <a:cs typeface="+mn-cs"/>
              </a:rPr>
              <a:t>Hki</a:t>
            </a:r>
            <a:endParaRPr lang="fi-FI" sz="1000" b="0" i="0" u="none" strike="noStrike" kern="1200" cap="none" spc="0" normalizeH="0" baseline="0" noProof="0" err="1">
              <a:ln>
                <a:noFill/>
              </a:ln>
              <a:solidFill>
                <a:prstClr val="black"/>
              </a:solidFill>
              <a:effectLst/>
              <a:uLnTx/>
              <a:uFillTx/>
              <a:latin typeface="Arial" panose="020B0604020202020204"/>
              <a:cs typeface="Arial"/>
            </a:endParaRPr>
          </a:p>
        </p:txBody>
      </p:sp>
      <p:pic>
        <p:nvPicPr>
          <p:cNvPr id="22" name="Kuva 21">
            <a:extLst>
              <a:ext uri="{FF2B5EF4-FFF2-40B4-BE49-F238E27FC236}">
                <a16:creationId xmlns:a16="http://schemas.microsoft.com/office/drawing/2014/main" id="{576481D2-87CF-1C99-2AA2-3EDA9CEA8C46}"/>
              </a:ext>
            </a:extLst>
          </p:cNvPr>
          <p:cNvPicPr>
            <a:picLocks noChangeAspect="1"/>
          </p:cNvPicPr>
          <p:nvPr/>
        </p:nvPicPr>
        <p:blipFill>
          <a:blip r:embed="rId2"/>
          <a:stretch>
            <a:fillRect/>
          </a:stretch>
        </p:blipFill>
        <p:spPr>
          <a:xfrm>
            <a:off x="8474267" y="2870374"/>
            <a:ext cx="1646063" cy="1871634"/>
          </a:xfrm>
          <a:prstGeom prst="rect">
            <a:avLst/>
          </a:prstGeom>
        </p:spPr>
      </p:pic>
      <p:sp>
        <p:nvSpPr>
          <p:cNvPr id="23" name="Leveä kaari 22">
            <a:extLst>
              <a:ext uri="{FF2B5EF4-FFF2-40B4-BE49-F238E27FC236}">
                <a16:creationId xmlns:a16="http://schemas.microsoft.com/office/drawing/2014/main" id="{CCF6D418-0C02-8393-92CD-626428987727}"/>
              </a:ext>
            </a:extLst>
          </p:cNvPr>
          <p:cNvSpPr/>
          <p:nvPr/>
        </p:nvSpPr>
        <p:spPr>
          <a:xfrm>
            <a:off x="6772758" y="2123268"/>
            <a:ext cx="2836191" cy="1926382"/>
          </a:xfrm>
          <a:prstGeom prst="blockArc">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129114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1D787E-2D1C-CCD6-69FC-FC0D32942FD0}"/>
              </a:ext>
            </a:extLst>
          </p:cNvPr>
          <p:cNvSpPr>
            <a:spLocks noGrp="1"/>
          </p:cNvSpPr>
          <p:nvPr>
            <p:ph type="title"/>
          </p:nvPr>
        </p:nvSpPr>
        <p:spPr>
          <a:xfrm>
            <a:off x="439737" y="156238"/>
            <a:ext cx="11234738" cy="787400"/>
          </a:xfrm>
        </p:spPr>
        <p:txBody>
          <a:bodyPr/>
          <a:lstStyle/>
          <a:p>
            <a:r>
              <a:rPr lang="fi-FI" dirty="0"/>
              <a:t>Vastaanottopalvelu lyhyesti</a:t>
            </a:r>
          </a:p>
        </p:txBody>
      </p:sp>
      <p:sp>
        <p:nvSpPr>
          <p:cNvPr id="3" name="Sisällön paikkamerkki 2">
            <a:extLst>
              <a:ext uri="{FF2B5EF4-FFF2-40B4-BE49-F238E27FC236}">
                <a16:creationId xmlns:a16="http://schemas.microsoft.com/office/drawing/2014/main" id="{DFFB1849-FA13-D8D1-B3BD-1FCEE62313B3}"/>
              </a:ext>
            </a:extLst>
          </p:cNvPr>
          <p:cNvSpPr>
            <a:spLocks noGrp="1"/>
          </p:cNvSpPr>
          <p:nvPr>
            <p:ph idx="1"/>
          </p:nvPr>
        </p:nvSpPr>
        <p:spPr>
          <a:xfrm>
            <a:off x="578907" y="1073154"/>
            <a:ext cx="6086082" cy="4988952"/>
          </a:xfrm>
        </p:spPr>
        <p:txBody>
          <a:bodyPr/>
          <a:lstStyle/>
          <a:p>
            <a:endParaRPr lang="fi-FI" sz="1600" dirty="0"/>
          </a:p>
          <a:p>
            <a:r>
              <a:rPr lang="fi-FI" sz="1600" dirty="0"/>
              <a:t>Vastaanottopalvelussa työskentelee toimipisteestä riippuen päivittäin 3-6 aikuissosiaalityön ammattilaista</a:t>
            </a:r>
          </a:p>
          <a:p>
            <a:pPr marL="0" indent="0">
              <a:buNone/>
            </a:pPr>
            <a:endParaRPr lang="fi-FI" sz="1600" dirty="0"/>
          </a:p>
          <a:p>
            <a:r>
              <a:rPr lang="fi-FI" sz="1600" dirty="0"/>
              <a:t>Palvelu on tarkoitettu uusille ja satunnaisesti palvelua tarvitseville asiakkaille, joille ei ole nimetty omatyöntekijää aikuissosiaalityöstä.</a:t>
            </a:r>
          </a:p>
          <a:p>
            <a:endParaRPr lang="fi-FI" sz="1600" dirty="0">
              <a:cs typeface="Arial"/>
            </a:endParaRPr>
          </a:p>
          <a:p>
            <a:pPr lvl="1"/>
            <a:r>
              <a:rPr lang="fi-FI" sz="1600" dirty="0">
                <a:cs typeface="Arial"/>
              </a:rPr>
              <a:t>Yhteistyökumppanit voivat olla yhteydessä vastaanottopalveluun puhelimitse tai Apotin kautta. Vastaanottopalvelusta voi esimerkiksi asiakkaan luvalla tiedustella onko asiakkaalla omatyöntekijää aikuissosiaalityössä tai pyytää konsultaatiota asiakkaan tilanteeseen.</a:t>
            </a:r>
          </a:p>
          <a:p>
            <a:pPr lvl="1"/>
            <a:r>
              <a:rPr lang="fi-FI" sz="1600" dirty="0">
                <a:cs typeface="Arial"/>
              </a:rPr>
              <a:t>Yhteistyökumppani voi halutessaan lähettää Apotin kautta alueellisen vastaanottopalvelun työjonoon soittopyynnön.</a:t>
            </a:r>
          </a:p>
          <a:p>
            <a:pPr lvl="1"/>
            <a:r>
              <a:rPr lang="fi-FI" sz="1600" dirty="0">
                <a:cs typeface="Arial"/>
              </a:rPr>
              <a:t>Mikäli asiakkaan tilanne vaatii huoli-ilmoituksen kirjaamisen tekee konsultoiva työntekijän ilmoituksen Apotin kautta. </a:t>
            </a:r>
          </a:p>
          <a:p>
            <a:pPr lvl="1"/>
            <a:r>
              <a:rPr lang="fi-FI" sz="1600" dirty="0"/>
              <a:t>Asiakkaat</a:t>
            </a:r>
            <a:r>
              <a:rPr lang="fi-FI" sz="1600" b="1" dirty="0"/>
              <a:t> </a:t>
            </a:r>
            <a:r>
              <a:rPr lang="fi-FI" sz="1600" dirty="0"/>
              <a:t>voivat olla yhteydessä puhelimitse, Maisan kautta tai tulla asioimaan Via palveluun</a:t>
            </a:r>
          </a:p>
          <a:p>
            <a:endParaRPr lang="fi-FI" dirty="0"/>
          </a:p>
        </p:txBody>
      </p:sp>
      <p:sp>
        <p:nvSpPr>
          <p:cNvPr id="6" name="Dian numeron paikkamerkki 5">
            <a:extLst>
              <a:ext uri="{FF2B5EF4-FFF2-40B4-BE49-F238E27FC236}">
                <a16:creationId xmlns:a16="http://schemas.microsoft.com/office/drawing/2014/main" id="{D5215F6B-DC79-CDCC-2640-C69CC0984E41}"/>
              </a:ext>
            </a:extLst>
          </p:cNvPr>
          <p:cNvSpPr>
            <a:spLocks noGrp="1"/>
          </p:cNvSpPr>
          <p:nvPr>
            <p:ph type="sldNum" sz="quarter" idx="12"/>
          </p:nvPr>
        </p:nvSpPr>
        <p:spPr/>
        <p:txBody>
          <a:bodyPr/>
          <a:lstStyle/>
          <a:p>
            <a:pPr>
              <a:defRPr/>
            </a:pPr>
            <a:fld id="{3DBA610C-9ACA-48E1-AE69-797BEAB174A1}" type="slidenum">
              <a:rPr lang="fi-FI" smtClean="0"/>
              <a:pPr>
                <a:defRPr/>
              </a:pPr>
              <a:t>9</a:t>
            </a:fld>
            <a:endParaRPr lang="fi-FI"/>
          </a:p>
        </p:txBody>
      </p:sp>
      <p:pic>
        <p:nvPicPr>
          <p:cNvPr id="8" name="Kuva 7" descr="Kuva, joka sisältää kohteen animaatio, piirros, henkilö, Ihmisen kasvot&#10;&#10;Kuvaus luotu automaattisesti">
            <a:extLst>
              <a:ext uri="{FF2B5EF4-FFF2-40B4-BE49-F238E27FC236}">
                <a16:creationId xmlns:a16="http://schemas.microsoft.com/office/drawing/2014/main" id="{7F5B5EF4-9E4E-B15B-DDBF-FE61055D4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220" y="4351627"/>
            <a:ext cx="3475950" cy="2176173"/>
          </a:xfrm>
          <a:prstGeom prst="rect">
            <a:avLst/>
          </a:prstGeom>
        </p:spPr>
      </p:pic>
      <p:sp>
        <p:nvSpPr>
          <p:cNvPr id="4" name="Tekstiruutu 3">
            <a:extLst>
              <a:ext uri="{FF2B5EF4-FFF2-40B4-BE49-F238E27FC236}">
                <a16:creationId xmlns:a16="http://schemas.microsoft.com/office/drawing/2014/main" id="{DFD52215-C767-1BE7-D21B-10BC1A6FA912}"/>
              </a:ext>
            </a:extLst>
          </p:cNvPr>
          <p:cNvSpPr txBox="1"/>
          <p:nvPr/>
        </p:nvSpPr>
        <p:spPr>
          <a:xfrm>
            <a:off x="7374220" y="1033106"/>
            <a:ext cx="3228230" cy="2800767"/>
          </a:xfrm>
          <a:prstGeom prst="rect">
            <a:avLst/>
          </a:prstGeom>
          <a:noFill/>
          <a:ln w="12700">
            <a:solidFill>
              <a:schemeClr val="tx1"/>
            </a:solidFill>
          </a:ln>
        </p:spPr>
        <p:txBody>
          <a:bodyPr wrap="square" rtlCol="0">
            <a:spAutoFit/>
          </a:bodyPr>
          <a:lstStyle/>
          <a:p>
            <a:endParaRPr lang="fi-FI" sz="1600" dirty="0"/>
          </a:p>
          <a:p>
            <a:r>
              <a:rPr lang="fi-FI" sz="1600" dirty="0"/>
              <a:t>Palvelut alueellisista numeroista :</a:t>
            </a:r>
            <a:endParaRPr lang="fi-FI" sz="1600" dirty="0">
              <a:cs typeface="Arial"/>
            </a:endParaRPr>
          </a:p>
          <a:p>
            <a:pPr marL="742950" lvl="1" indent="-285750">
              <a:buFont typeface="Arial" panose="020B0604020202020204" pitchFamily="34" charset="0"/>
              <a:buChar char="•"/>
            </a:pPr>
            <a:r>
              <a:rPr lang="fi-FI" sz="1600" dirty="0"/>
              <a:t>Asiakkaiden neuvonta ja ohjaus</a:t>
            </a:r>
            <a:endParaRPr lang="fi-FI" sz="1600" dirty="0">
              <a:cs typeface="Arial"/>
            </a:endParaRPr>
          </a:p>
          <a:p>
            <a:pPr marL="742950" lvl="1" indent="-285750">
              <a:buFont typeface="Arial" panose="020B0604020202020204" pitchFamily="34" charset="0"/>
              <a:buChar char="•"/>
            </a:pPr>
            <a:r>
              <a:rPr lang="fi-FI" sz="1600" dirty="0"/>
              <a:t>Tuen tarpeen kartoitus</a:t>
            </a:r>
            <a:endParaRPr lang="fi-FI" sz="1600" dirty="0">
              <a:cs typeface="Arial"/>
            </a:endParaRPr>
          </a:p>
          <a:p>
            <a:pPr marL="742950" lvl="1" indent="-285750">
              <a:buFont typeface="Arial" panose="020B0604020202020204" pitchFamily="34" charset="0"/>
              <a:buChar char="•"/>
            </a:pPr>
            <a:r>
              <a:rPr lang="fi-FI" sz="1600" dirty="0"/>
              <a:t>Omatyöntekijän nimeäminen</a:t>
            </a:r>
            <a:endParaRPr lang="fi-FI" sz="1600" dirty="0">
              <a:cs typeface="Arial"/>
            </a:endParaRPr>
          </a:p>
          <a:p>
            <a:pPr marL="742950" lvl="1" indent="-285750">
              <a:buFont typeface="Arial" panose="020B0604020202020204" pitchFamily="34" charset="0"/>
              <a:buChar char="•"/>
            </a:pPr>
            <a:r>
              <a:rPr lang="fi-FI" sz="1600" dirty="0"/>
              <a:t>Virka-aikainen päivystys</a:t>
            </a:r>
            <a:endParaRPr lang="fi-FI" sz="1600" dirty="0">
              <a:cs typeface="Arial"/>
            </a:endParaRPr>
          </a:p>
          <a:p>
            <a:pPr marL="742950" lvl="1" indent="-285750">
              <a:buFont typeface="Arial" panose="020B0604020202020204" pitchFamily="34" charset="0"/>
              <a:buChar char="•"/>
            </a:pPr>
            <a:r>
              <a:rPr lang="fi-FI" sz="1600" dirty="0"/>
              <a:t>Yhteistyökumppaneiden konsultointi </a:t>
            </a:r>
          </a:p>
          <a:p>
            <a:pPr marL="742950" lvl="1" indent="-285750">
              <a:buFont typeface="Arial" panose="020B0604020202020204" pitchFamily="34" charset="0"/>
              <a:buChar char="•"/>
            </a:pPr>
            <a:endParaRPr lang="fi-FI" sz="1600" dirty="0">
              <a:cs typeface="Arial"/>
            </a:endParaRPr>
          </a:p>
        </p:txBody>
      </p:sp>
    </p:spTree>
    <p:extLst>
      <p:ext uri="{BB962C8B-B14F-4D97-AF65-F5344CB8AC3E}">
        <p14:creationId xmlns:p14="http://schemas.microsoft.com/office/powerpoint/2010/main" val="2590070147"/>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ettelumallit.pptx [Vain luku]" id="{354B808C-3598-4EB5-AD80-3E979D1811D7}" vid="{EB9048E2-569B-4DDF-9D7F-6C09463B3504}"/>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ettelumallit.pptx [Vain luku]" id="{354B808C-3598-4EB5-AD80-3E979D1811D7}" vid="{6939667D-C73E-4C9A-9ED9-680EF7589B6C}"/>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Asettelumallit.pptx [Vain luku]" id="{354B808C-3598-4EB5-AD80-3E979D1811D7}" vid="{D209B343-CA08-4BCB-94F1-2DCABC54E780}"/>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ettelumallit.pptx [Vain luku]" id="{354B808C-3598-4EB5-AD80-3E979D1811D7}" vid="{4D547177-20A8-454E-897F-38F507DBC3AB}"/>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C0B542D28EA34045A66EA0ADF0C985CD" ma:contentTypeVersion="10" ma:contentTypeDescription="Luo uusi asiakirja." ma:contentTypeScope="" ma:versionID="4e0615aeaaf9068e233a3ab4fe5ff42e">
  <xsd:schema xmlns:xsd="http://www.w3.org/2001/XMLSchema" xmlns:xs="http://www.w3.org/2001/XMLSchema" xmlns:p="http://schemas.microsoft.com/office/2006/metadata/properties" xmlns:ns2="2473a5a9-3bb3-4bcb-8367-292fbbaf9133" xmlns:ns3="1a7d4577-4c26-48ba-8a78-f379fc493347" targetNamespace="http://schemas.microsoft.com/office/2006/metadata/properties" ma:root="true" ma:fieldsID="bd736763dcfc76c1eaa137811eef5905" ns2:_="" ns3:_="">
    <xsd:import namespace="2473a5a9-3bb3-4bcb-8367-292fbbaf9133"/>
    <xsd:import namespace="1a7d4577-4c26-48ba-8a78-f379fc49334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3a5a9-3bb3-4bcb-8367-292fbbaf9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7d4577-4c26-48ba-8a78-f379fc493347"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36B11-1BE0-4A23-B0FD-F7CC47814F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C70ADD-5A13-4165-8995-1E8F5A396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3a5a9-3bb3-4bcb-8367-292fbbaf9133"/>
    <ds:schemaRef ds:uri="1a7d4577-4c26-48ba-8a78-f379fc493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CD1371-A109-4CBC-A09A-3EBB4DC1AB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HKI_esittelypohjat</Template>
  <TotalTime>132</TotalTime>
  <Words>891</Words>
  <Application>Microsoft Office PowerPoint</Application>
  <PresentationFormat>Laajakuva</PresentationFormat>
  <Paragraphs>136</Paragraphs>
  <Slides>9</Slides>
  <Notes>0</Notes>
  <HiddenSlides>0</HiddenSlides>
  <MMClips>0</MMClips>
  <ScaleCrop>false</ScaleCrop>
  <HeadingPairs>
    <vt:vector size="4" baseType="variant">
      <vt:variant>
        <vt:lpstr>Teema</vt:lpstr>
      </vt:variant>
      <vt:variant>
        <vt:i4>4</vt:i4>
      </vt:variant>
      <vt:variant>
        <vt:lpstr>Dian otsikot</vt:lpstr>
      </vt:variant>
      <vt:variant>
        <vt:i4>9</vt:i4>
      </vt:variant>
    </vt:vector>
  </HeadingPairs>
  <TitlesOfParts>
    <vt:vector size="13" baseType="lpstr">
      <vt:lpstr>HKI-perus</vt:lpstr>
      <vt:lpstr>HKI-bussi</vt:lpstr>
      <vt:lpstr>HKI-metro</vt:lpstr>
      <vt:lpstr>HKI-spåra</vt:lpstr>
      <vt:lpstr>AIKUISSOSIAALITYÖN ASIAKKAAKSITULO</vt:lpstr>
      <vt:lpstr>Vastaanottopalvelun tehtävät </vt:lpstr>
      <vt:lpstr>Vastaanottopalvelun tehtävät -  Uudet asiakkaat</vt:lpstr>
      <vt:lpstr>Vastaanottopalvelun tehtävät -  Uudet asiakkaat</vt:lpstr>
      <vt:lpstr>Vastaanottopalvelun tehtävät – satunnaisesti palvelua tarvitsevat asiakkaat</vt:lpstr>
      <vt:lpstr>Vastaanottopalvelun tehtävät -Asiakkuudessa olevat asiakkaat</vt:lpstr>
      <vt:lpstr>Vastaanottopalvelun tehtävät – ajanvaraukseton asiointi toimipisteellä</vt:lpstr>
      <vt:lpstr>PowerPoint-esitys</vt:lpstr>
      <vt:lpstr>Vastaanottopalvelu lyhyesti</vt:lpstr>
    </vt:vector>
  </TitlesOfParts>
  <Company>Helsingin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SOTEPEN AIKUISSOSIAALITYÖN UUSIEN ASIAKKAIDEN ASIAKKAAKSITULON MALLI </dc:title>
  <dc:creator>Wennonen Julia Krista Erika</dc:creator>
  <cp:lastModifiedBy>Wennonen Julia Krista Erika</cp:lastModifiedBy>
  <cp:revision>5</cp:revision>
  <dcterms:created xsi:type="dcterms:W3CDTF">2023-11-27T08:19:00Z</dcterms:created>
  <dcterms:modified xsi:type="dcterms:W3CDTF">2023-11-30T08:52:32Z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5e945f-875f-47b7-87fa-10b3524d17f5_Enabled">
    <vt:lpwstr>true</vt:lpwstr>
  </property>
  <property fmtid="{D5CDD505-2E9C-101B-9397-08002B2CF9AE}" pid="3" name="MSIP_Label_f35e945f-875f-47b7-87fa-10b3524d17f5_SetDate">
    <vt:lpwstr>2023-11-27T10:12:23Z</vt:lpwstr>
  </property>
  <property fmtid="{D5CDD505-2E9C-101B-9397-08002B2CF9AE}" pid="4" name="MSIP_Label_f35e945f-875f-47b7-87fa-10b3524d17f5_Method">
    <vt:lpwstr>Standard</vt:lpwstr>
  </property>
  <property fmtid="{D5CDD505-2E9C-101B-9397-08002B2CF9AE}" pid="5" name="MSIP_Label_f35e945f-875f-47b7-87fa-10b3524d17f5_Name">
    <vt:lpwstr>Julkinen (harkinnanvaraisesti)</vt:lpwstr>
  </property>
  <property fmtid="{D5CDD505-2E9C-101B-9397-08002B2CF9AE}" pid="6" name="MSIP_Label_f35e945f-875f-47b7-87fa-10b3524d17f5_SiteId">
    <vt:lpwstr>3feb6bc1-d722-4726-966c-5b58b64df752</vt:lpwstr>
  </property>
  <property fmtid="{D5CDD505-2E9C-101B-9397-08002B2CF9AE}" pid="7" name="MSIP_Label_f35e945f-875f-47b7-87fa-10b3524d17f5_ActionId">
    <vt:lpwstr>74dec2c0-9174-4ce8-b2dd-d48304e4b1b8</vt:lpwstr>
  </property>
  <property fmtid="{D5CDD505-2E9C-101B-9397-08002B2CF9AE}" pid="8" name="MSIP_Label_f35e945f-875f-47b7-87fa-10b3524d17f5_ContentBits">
    <vt:lpwstr>0</vt:lpwstr>
  </property>
  <property fmtid="{D5CDD505-2E9C-101B-9397-08002B2CF9AE}" pid="9" name="ContentTypeId">
    <vt:lpwstr>0x010100C0B542D28EA34045A66EA0ADF0C985CD</vt:lpwstr>
  </property>
</Properties>
</file>