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31.10.2023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31.10.2023</a:t>
            </a:fld>
            <a:endParaRPr lang="fi-FI" dirty="0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54C3E-A795-4BD9-BC54-C3269514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867775" cy="364805"/>
          </a:xfrm>
        </p:spPr>
        <p:txBody>
          <a:bodyPr>
            <a:normAutofit/>
          </a:bodyPr>
          <a:lstStyle/>
          <a:p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                                              Yhteisasiakkaiden tunnistamisen herätteet</a:t>
            </a:r>
            <a:endParaRPr lang="fi-FI" sz="1300" b="1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0E07953-8394-B88E-6A60-E8BCE338F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26894"/>
              </p:ext>
            </p:extLst>
          </p:nvPr>
        </p:nvGraphicFramePr>
        <p:xfrm>
          <a:off x="142873" y="872496"/>
          <a:ext cx="8867775" cy="70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5993">
                  <a:extLst>
                    <a:ext uri="{9D8B030D-6E8A-4147-A177-3AD203B41FA5}">
                      <a16:colId xmlns:a16="http://schemas.microsoft.com/office/drawing/2014/main" val="2058027456"/>
                    </a:ext>
                  </a:extLst>
                </a:gridCol>
                <a:gridCol w="2019968">
                  <a:extLst>
                    <a:ext uri="{9D8B030D-6E8A-4147-A177-3AD203B41FA5}">
                      <a16:colId xmlns:a16="http://schemas.microsoft.com/office/drawing/2014/main" val="1630462111"/>
                    </a:ext>
                  </a:extLst>
                </a:gridCol>
                <a:gridCol w="2069272">
                  <a:extLst>
                    <a:ext uri="{9D8B030D-6E8A-4147-A177-3AD203B41FA5}">
                      <a16:colId xmlns:a16="http://schemas.microsoft.com/office/drawing/2014/main" val="3361906804"/>
                    </a:ext>
                  </a:extLst>
                </a:gridCol>
                <a:gridCol w="2592542">
                  <a:extLst>
                    <a:ext uri="{9D8B030D-6E8A-4147-A177-3AD203B41FA5}">
                      <a16:colId xmlns:a16="http://schemas.microsoft.com/office/drawing/2014/main" val="4020034137"/>
                    </a:ext>
                  </a:extLst>
                </a:gridCol>
              </a:tblGrid>
              <a:tr h="661987">
                <a:tc>
                  <a:txBody>
                    <a:bodyPr/>
                    <a:lstStyle/>
                    <a:p>
                      <a:r>
                        <a:rPr kumimoji="0" lang="fi-FI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Asiakkaan ongelma ei ole yksiselitteinen tai asian ytimeen ei pääse käsiksi</a:t>
                      </a:r>
                      <a:endParaRPr lang="fi-FI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Toistuvia ja/tai suunnittelemattomia käyntejä ja yhteydenottoja</a:t>
                      </a:r>
                      <a:endParaRPr lang="fi-FI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Epäily riippuvuus-käyttäytymisestä                            </a:t>
                      </a:r>
                    </a:p>
                    <a:p>
                      <a:endParaRPr lang="fi-FI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Ajanvarauksen peruutukset</a:t>
                      </a:r>
                      <a:endParaRPr lang="fi-FI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15438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8E64A90-589D-9CA1-F513-9AD7042F3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06472"/>
              </p:ext>
            </p:extLst>
          </p:nvPr>
        </p:nvGraphicFramePr>
        <p:xfrm>
          <a:off x="142873" y="1586867"/>
          <a:ext cx="8867775" cy="4617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0748">
                  <a:extLst>
                    <a:ext uri="{9D8B030D-6E8A-4147-A177-3AD203B41FA5}">
                      <a16:colId xmlns:a16="http://schemas.microsoft.com/office/drawing/2014/main" val="1336606506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1750396051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721248184"/>
                    </a:ext>
                  </a:extLst>
                </a:gridCol>
                <a:gridCol w="2600327">
                  <a:extLst>
                    <a:ext uri="{9D8B030D-6E8A-4147-A177-3AD203B41FA5}">
                      <a16:colId xmlns:a16="http://schemas.microsoft.com/office/drawing/2014/main" val="2223804234"/>
                    </a:ext>
                  </a:extLst>
                </a:gridCol>
              </a:tblGrid>
              <a:tr h="4593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Useita käyntejä eri työntekijöillä, eri yksiköissä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arvioitava yhdessä (monialaisesti), kuka ottaa ”kopin”.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Läheisten huoli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Miepä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(esim. päihteet, uupumus)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Aikuisten sosiaalityö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(esim. asumiseen liittyvät asiat, rahatilanne, arjen hallinta ja yksinäisyys)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Itsetuhoinen käyttäytyminen ja siihen liittyvät ajatukset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Miepä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Epäily mielenterveysongelmasta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Miepä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Epäily väkivallan käytöstä asiakkaan lähiympäristössä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Miepä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(esim. päihteet)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Käytöshäiriöitä/ aggressiivisuutta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Miepä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Elämän kriisitilanne/ jumiutunut tilanne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Miepä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Aikuisten sosiaalistyö </a:t>
                      </a: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(esim. erotilanne, läheisen menehtyminen→ taloudellinen tilanne)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Käynnit ja varaukset n. 8 vuodessa (perusterveydenhuolto)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Syyt yhteydenottoihin ovat epämääräisiä, ongelmat vaihtuvat ja/tai oireita paljon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Tapaturmat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Koettu terveys heikko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Taloustilanne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Tapaturmat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Sairauspoissaolot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Kipu- tai rauhoittavat lääkkeet, reseptit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AUDIT/AUDIT-C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Labrat, esim. maksakokeet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Ulkoinen olemus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Syy peruutukselle on epämääräinen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Peruuttamattomia aikoja toistuvasti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64588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B700568-4CA4-C372-7C76-339667C20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3490"/>
              </p:ext>
            </p:extLst>
          </p:nvPr>
        </p:nvGraphicFramePr>
        <p:xfrm>
          <a:off x="142873" y="6208395"/>
          <a:ext cx="8867776" cy="5924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67776">
                  <a:extLst>
                    <a:ext uri="{9D8B030D-6E8A-4147-A177-3AD203B41FA5}">
                      <a16:colId xmlns:a16="http://schemas.microsoft.com/office/drawing/2014/main" val="1928521679"/>
                    </a:ext>
                  </a:extLst>
                </a:gridCol>
              </a:tblGrid>
              <a:tr h="592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                              </a:t>
                      </a:r>
                      <a:r>
                        <a:rPr kumimoji="0" lang="fi-FI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Pitkäaikaissairaus, joka ei ole hoitotasapainossa. Useita eri diagnooseja.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93300"/>
                  </a:ext>
                </a:extLst>
              </a:tr>
            </a:tbl>
          </a:graphicData>
        </a:graphic>
      </p:graphicFrame>
      <p:sp>
        <p:nvSpPr>
          <p:cNvPr id="14" name="Suorakulmio 13">
            <a:extLst>
              <a:ext uri="{FF2B5EF4-FFF2-40B4-BE49-F238E27FC236}">
                <a16:creationId xmlns:a16="http://schemas.microsoft.com/office/drawing/2014/main" id="{DB79E418-0D2E-E5C0-4E15-7E7262EA862C}"/>
              </a:ext>
            </a:extLst>
          </p:cNvPr>
          <p:cNvSpPr/>
          <p:nvPr/>
        </p:nvSpPr>
        <p:spPr>
          <a:xfrm>
            <a:off x="9229701" y="328814"/>
            <a:ext cx="2895598" cy="64720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7164F7C-3212-6762-B3F2-02BBAA03A84E}"/>
              </a:ext>
            </a:extLst>
          </p:cNvPr>
          <p:cNvSpPr txBox="1"/>
          <p:nvPr/>
        </p:nvSpPr>
        <p:spPr>
          <a:xfrm>
            <a:off x="9153525" y="392489"/>
            <a:ext cx="28955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b="1" dirty="0"/>
          </a:p>
          <a:p>
            <a:endParaRPr lang="fi-FI" sz="1200" b="1" dirty="0"/>
          </a:p>
          <a:p>
            <a:r>
              <a:rPr lang="fi-FI" sz="1200" b="1" dirty="0"/>
              <a:t>Yhteydenotto</a:t>
            </a:r>
          </a:p>
          <a:p>
            <a:endParaRPr lang="fi-FI" sz="1100" b="1" dirty="0"/>
          </a:p>
          <a:p>
            <a:r>
              <a:rPr lang="fi-FI" sz="1100" b="1" dirty="0"/>
              <a:t>Terveyskeskus vastaanotto</a:t>
            </a:r>
            <a:r>
              <a:rPr lang="fi-FI" sz="1100" b="1" dirty="0">
                <a:solidFill>
                  <a:srgbClr val="FF0000"/>
                </a:solidFill>
              </a:rPr>
              <a:t>*</a:t>
            </a:r>
            <a:r>
              <a:rPr lang="fi-FI" sz="1100" b="1" dirty="0"/>
              <a:t>:</a:t>
            </a:r>
          </a:p>
          <a:p>
            <a:endParaRPr lang="fi-FI" sz="1100" b="1" dirty="0"/>
          </a:p>
          <a:p>
            <a:r>
              <a:rPr lang="fi-FI" sz="1100" dirty="0"/>
              <a:t>Yhteydenotto seurannan numeroon, mikäli asiakkaalla ei ole nimettyä vastuuhoitajaa.</a:t>
            </a:r>
          </a:p>
          <a:p>
            <a:endParaRPr lang="fi-FI" sz="1100" b="1" dirty="0"/>
          </a:p>
          <a:p>
            <a:r>
              <a:rPr lang="fi-FI" sz="1100" b="1" dirty="0"/>
              <a:t>Aikuisten sosiaalityö: </a:t>
            </a:r>
          </a:p>
          <a:p>
            <a:endParaRPr lang="fi-FI" sz="1100" dirty="0"/>
          </a:p>
          <a:p>
            <a:r>
              <a:rPr lang="fi-FI" sz="1100" dirty="0"/>
              <a:t>Etäyhteystoimintamalli, ma-to klo 9–15 ja pe klo 9–14 (Kuhmo, Sotkamo ja Suomussalmi).</a:t>
            </a:r>
          </a:p>
          <a:p>
            <a:r>
              <a:rPr lang="fi-FI" sz="1100" dirty="0"/>
              <a:t>Puhelinpalvelu 08 61567741, kiireelliset yhteydenotot sosiaalipäivystys 044 797 0676 (käytössä takaisinsoittojärjestelmä, ei tekstiviestipalvelua) </a:t>
            </a:r>
          </a:p>
          <a:p>
            <a:endParaRPr lang="fi-FI" sz="1100" b="1" dirty="0"/>
          </a:p>
          <a:p>
            <a:r>
              <a:rPr lang="fi-FI" sz="1100" b="1" dirty="0"/>
              <a:t>Mielenterveys- ja päihdetyö</a:t>
            </a:r>
            <a:r>
              <a:rPr lang="fi-FI" sz="1100" b="1" dirty="0">
                <a:solidFill>
                  <a:srgbClr val="FF0000"/>
                </a:solidFill>
              </a:rPr>
              <a:t>*</a:t>
            </a:r>
            <a:r>
              <a:rPr lang="fi-FI" sz="1100" b="1" dirty="0"/>
              <a:t>:</a:t>
            </a:r>
          </a:p>
          <a:p>
            <a:endParaRPr lang="fi-FI" sz="1100" dirty="0"/>
          </a:p>
          <a:p>
            <a:r>
              <a:rPr lang="fi-FI" sz="1100" dirty="0"/>
              <a:t>Kiireelliset yhteydenotot viranomaispuhelin, kiireettömät hoitajien työkirjan kautta, mikäli asiakkaalla ei ole nimetty omahoitajaa.</a:t>
            </a:r>
          </a:p>
          <a:p>
            <a:endParaRPr lang="fi-FI" sz="1400" b="1" dirty="0"/>
          </a:p>
          <a:p>
            <a:r>
              <a:rPr lang="fi-FI" sz="1200" b="1" dirty="0">
                <a:solidFill>
                  <a:srgbClr val="FF0000"/>
                </a:solidFill>
                <a:effectLst>
                  <a:glow rad="1905000">
                    <a:srgbClr val="FF0000">
                      <a:alpha val="0"/>
                    </a:srgbClr>
                  </a:glow>
                  <a:outerShdw blurRad="50800" dist="50800" dir="5400000" algn="ctr" rotWithShape="0">
                    <a:schemeClr val="tx2">
                      <a:lumMod val="75000"/>
                      <a:alpha val="0"/>
                    </a:schemeClr>
                  </a:outerShdw>
                </a:effectLst>
              </a:rPr>
              <a:t>* </a:t>
            </a:r>
            <a:r>
              <a:rPr lang="fi-FI" sz="1200" b="1" dirty="0">
                <a:effectLst>
                  <a:glow rad="1905000">
                    <a:srgbClr val="FF0000">
                      <a:alpha val="0"/>
                    </a:srgbClr>
                  </a:glow>
                  <a:outerShdw blurRad="50800" dist="50800" dir="5400000" algn="ctr" rotWithShape="0">
                    <a:schemeClr val="tx2">
                      <a:lumMod val="75000"/>
                      <a:alpha val="0"/>
                    </a:schemeClr>
                  </a:outerShdw>
                </a:effectLst>
              </a:rPr>
              <a:t>Viranomais-/seurannan numerot kuntakohtaiset, vain ammattilaisten väliseen yhteydenpitoon (ei jaeta asiakkaille).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98D55B68-D512-3929-75FA-90021F0CE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32382"/>
              </p:ext>
            </p:extLst>
          </p:nvPr>
        </p:nvGraphicFramePr>
        <p:xfrm>
          <a:off x="142873" y="328813"/>
          <a:ext cx="8867775" cy="53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7775">
                  <a:extLst>
                    <a:ext uri="{9D8B030D-6E8A-4147-A177-3AD203B41FA5}">
                      <a16:colId xmlns:a16="http://schemas.microsoft.com/office/drawing/2014/main" val="2760679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Asiakkaan ja hänen perheensä tilanteesta herää huoli ja/tai riittämättömyyden tunne</a:t>
                      </a:r>
                      <a:endParaRPr kumimoji="0" lang="fi-FI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47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1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1D44434-115F-4CDC-8283-E7805726B0C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6D3110E6FB019241A4683524C5DB020E" ma:contentTypeVersion="1" ma:contentTypeDescription="Lataa kuva palvelimeen." ma:contentTypeScope="" ma:versionID="0390dbc5fa9888a9b5a1baeeb272a082">
  <xsd:schema xmlns:xsd="http://www.w3.org/2001/XMLSchema" xmlns:xs="http://www.w3.org/2001/XMLSchema" xmlns:p="http://schemas.microsoft.com/office/2006/metadata/properties" xmlns:ns1="http://schemas.microsoft.com/sharepoint/v3" xmlns:ns2="B1D44434-115F-4CDC-8283-E7805726B0C8" xmlns:ns3="http://schemas.microsoft.com/sharepoint/v3/fields" targetNamespace="http://schemas.microsoft.com/office/2006/metadata/properties" ma:root="true" ma:fieldsID="0acc72045b17c2cdd00b46596868a1d4" ns1:_="" ns2:_="" ns3:_="">
    <xsd:import namespace="http://schemas.microsoft.com/sharepoint/v3"/>
    <xsd:import namespace="B1D44434-115F-4CDC-8283-E7805726B0C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44434-115F-4CDC-8283-E7805726B0C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BD5B2-B875-4EB0-8CC6-ADA9A7AB36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BF49E-E117-4379-98F6-C193AEA0A383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B1D44434-115F-4CDC-8283-E7805726B0C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20D19E9-5771-44D8-8D17-56D713C08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D44434-115F-4CDC-8283-E7805726B0C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1845</TotalTime>
  <Words>288</Words>
  <Application>Microsoft Office PowerPoint</Application>
  <PresentationFormat>Laajakuva</PresentationFormat>
  <Paragraphs>93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                                               Yhteisasiakkaiden tunnistamisen herätteet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Kainuun hyvinvointialueen ppt-pohja</dc:title>
  <dc:creator>Hyvönen Jani J</dc:creator>
  <cp:keywords/>
  <dc:description/>
  <cp:lastModifiedBy>Riekkinen Juha</cp:lastModifiedBy>
  <cp:revision>57</cp:revision>
  <dcterms:created xsi:type="dcterms:W3CDTF">2021-11-02T08:16:43Z</dcterms:created>
  <dcterms:modified xsi:type="dcterms:W3CDTF">2023-10-31T09:42:24Z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0x0101009148F5A04DDD49CBA7127AADA5FB792B00AADE34325A8B49CDA8BB4DB53328F214006D3110E6FB019241A4683524C5DB020E</vt:lpwstr>
  </property>
</Properties>
</file>