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0"/>
  </p:handoutMasterIdLst>
  <p:sldIdLst>
    <p:sldId id="256" r:id="rId2"/>
    <p:sldId id="257" r:id="rId3"/>
    <p:sldId id="258" r:id="rId4"/>
    <p:sldId id="314" r:id="rId5"/>
    <p:sldId id="323" r:id="rId6"/>
    <p:sldId id="313" r:id="rId7"/>
    <p:sldId id="324" r:id="rId8"/>
    <p:sldId id="322" r:id="rId9"/>
    <p:sldId id="304" r:id="rId10"/>
    <p:sldId id="312" r:id="rId11"/>
    <p:sldId id="259" r:id="rId12"/>
    <p:sldId id="261" r:id="rId13"/>
    <p:sldId id="305" r:id="rId14"/>
    <p:sldId id="306" r:id="rId15"/>
    <p:sldId id="307" r:id="rId16"/>
    <p:sldId id="308" r:id="rId17"/>
    <p:sldId id="309" r:id="rId18"/>
    <p:sldId id="310" r:id="rId19"/>
    <p:sldId id="320" r:id="rId20"/>
    <p:sldId id="311" r:id="rId21"/>
    <p:sldId id="315" r:id="rId22"/>
    <p:sldId id="316" r:id="rId23"/>
    <p:sldId id="317" r:id="rId24"/>
    <p:sldId id="318" r:id="rId25"/>
    <p:sldId id="319" r:id="rId26"/>
    <p:sldId id="260" r:id="rId27"/>
    <p:sldId id="321" r:id="rId28"/>
    <p:sldId id="325"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tonen Jonna-Mari" initials="KJ" lastIdx="0" clrIdx="0">
    <p:extLst>
      <p:ext uri="{19B8F6BF-5375-455C-9EA6-DF929625EA0E}">
        <p15:presenceInfo xmlns:p15="http://schemas.microsoft.com/office/powerpoint/2012/main" userId="S-1-5-21-686649596-215634056-654838779-695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97"/>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B755900-A9E7-0B97-FA96-4151ADC55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2D13BF5-4CDB-51A0-28D6-DDA65FC487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97E321-DCB1-7448-96AD-C284FCDE9D95}" type="datetimeFigureOut">
              <a:rPr lang="fi-FI" smtClean="0"/>
              <a:t>19.12.2023</a:t>
            </a:fld>
            <a:endParaRPr lang="fi-FI"/>
          </a:p>
        </p:txBody>
      </p:sp>
      <p:sp>
        <p:nvSpPr>
          <p:cNvPr id="4" name="Alatunnisteen paikkamerkki 3">
            <a:extLst>
              <a:ext uri="{FF2B5EF4-FFF2-40B4-BE49-F238E27FC236}">
                <a16:creationId xmlns:a16="http://schemas.microsoft.com/office/drawing/2014/main" id="{5D1352BC-59DB-ECF6-7F2F-01E17D13BB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B7AC8DA0-8D11-612C-2E2F-FBA2818AAD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F848CD-EA1E-7145-83AB-0709E06341AC}" type="slidenum">
              <a:rPr lang="fi-FI" smtClean="0"/>
              <a:t>‹#›</a:t>
            </a:fld>
            <a:endParaRPr lang="fi-FI"/>
          </a:p>
        </p:txBody>
      </p:sp>
    </p:spTree>
    <p:extLst>
      <p:ext uri="{BB962C8B-B14F-4D97-AF65-F5344CB8AC3E}">
        <p14:creationId xmlns:p14="http://schemas.microsoft.com/office/powerpoint/2010/main" val="44235097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777757E-5505-1E50-6997-E468C8578DEC}"/>
              </a:ext>
            </a:extLst>
          </p:cNvPr>
          <p:cNvPicPr>
            <a:picLocks noChangeAspect="1"/>
          </p:cNvPicPr>
          <p:nvPr userDrawn="1"/>
        </p:nvPicPr>
        <p:blipFill>
          <a:blip r:embed="rId3"/>
          <a:srcRect/>
          <a:stretch/>
        </p:blipFill>
        <p:spPr>
          <a:xfrm>
            <a:off x="3979079" y="1999577"/>
            <a:ext cx="4233842" cy="2858845"/>
          </a:xfrm>
          <a:prstGeom prst="rect">
            <a:avLst/>
          </a:prstGeom>
        </p:spPr>
      </p:pic>
      <p:sp>
        <p:nvSpPr>
          <p:cNvPr id="2" name="Otsikko 1">
            <a:extLst>
              <a:ext uri="{FF2B5EF4-FFF2-40B4-BE49-F238E27FC236}">
                <a16:creationId xmlns:a16="http://schemas.microsoft.com/office/drawing/2014/main" id="{C8E093A5-37DE-A740-BEF2-6F843539A58E}"/>
              </a:ext>
            </a:extLst>
          </p:cNvPr>
          <p:cNvSpPr>
            <a:spLocks noGrp="1"/>
          </p:cNvSpPr>
          <p:nvPr>
            <p:ph type="title"/>
          </p:nvPr>
        </p:nvSpPr>
        <p:spPr>
          <a:xfrm>
            <a:off x="0" y="5617030"/>
            <a:ext cx="12192000" cy="653142"/>
          </a:xfrm>
        </p:spPr>
        <p:txBody>
          <a:bodyPr anchor="t">
            <a:normAutofit/>
          </a:bodyPr>
          <a:lstStyle>
            <a:lvl1pPr algn="ctr">
              <a:defRPr sz="16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Tree>
    <p:extLst>
      <p:ext uri="{BB962C8B-B14F-4D97-AF65-F5344CB8AC3E}">
        <p14:creationId xmlns:p14="http://schemas.microsoft.com/office/powerpoint/2010/main" val="154148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 ja pieni otsikko">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9219282" y="6356351"/>
            <a:ext cx="1231446" cy="364162"/>
          </a:xfrm>
        </p:spPr>
        <p:txBody>
          <a:bodyPr/>
          <a:lstStyle>
            <a:lvl1pPr algn="r">
              <a:defRPr/>
            </a:lvl1pPr>
          </a:lstStyle>
          <a:p>
            <a:fld id="{E82995AC-F008-1E4B-9263-D2B18A52AAEA}" type="datetimeFigureOut">
              <a:rPr lang="fi-FI" smtClean="0"/>
              <a:pPr/>
              <a:t>19.12.2023</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10646228" y="6356351"/>
            <a:ext cx="707571" cy="364162"/>
          </a:xfrm>
        </p:spPr>
        <p:txBody>
          <a:bodyPr/>
          <a:lstStyle/>
          <a:p>
            <a:fld id="{CF4BB44F-7B72-EC4D-BE8A-419BCE6CF7A5}" type="slidenum">
              <a:rPr lang="fi-FI" smtClean="0"/>
              <a:t>‹#›</a:t>
            </a:fld>
            <a:endParaRPr lang="fi-FI"/>
          </a:p>
        </p:txBody>
      </p:sp>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5845175"/>
          </a:xfrm>
        </p:spPr>
        <p:txBody>
          <a:bodyPr/>
          <a:lstStyle/>
          <a:p>
            <a:r>
              <a:rPr lang="fi-FI"/>
              <a:t>Lisää kuva napsauttamalla kuvaketta</a:t>
            </a:r>
          </a:p>
        </p:txBody>
      </p:sp>
      <p:sp>
        <p:nvSpPr>
          <p:cNvPr id="4" name="Otsikko 1">
            <a:extLst>
              <a:ext uri="{FF2B5EF4-FFF2-40B4-BE49-F238E27FC236}">
                <a16:creationId xmlns:a16="http://schemas.microsoft.com/office/drawing/2014/main" id="{9CF0ADC2-03DA-C1B2-4E44-44A846F91FF5}"/>
              </a:ext>
            </a:extLst>
          </p:cNvPr>
          <p:cNvSpPr>
            <a:spLocks noGrp="1"/>
          </p:cNvSpPr>
          <p:nvPr>
            <p:ph type="title"/>
          </p:nvPr>
        </p:nvSpPr>
        <p:spPr>
          <a:xfrm>
            <a:off x="2223571" y="6183088"/>
            <a:ext cx="6800211" cy="495299"/>
          </a:xfrm>
        </p:spPr>
        <p:txBody>
          <a:bodyPr>
            <a:noAutofit/>
          </a:bodyPr>
          <a:lstStyle>
            <a:lvl1pPr>
              <a:defRPr sz="2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pic>
        <p:nvPicPr>
          <p:cNvPr id="8" name="Kuva 7">
            <a:extLst>
              <a:ext uri="{FF2B5EF4-FFF2-40B4-BE49-F238E27FC236}">
                <a16:creationId xmlns:a16="http://schemas.microsoft.com/office/drawing/2014/main" id="{69499BBA-DF86-CACC-7E66-1BC3557E24C9}"/>
              </a:ext>
            </a:extLst>
          </p:cNvPr>
          <p:cNvPicPr>
            <a:picLocks noChangeAspect="1"/>
          </p:cNvPicPr>
          <p:nvPr userDrawn="1"/>
        </p:nvPicPr>
        <p:blipFill>
          <a:blip r:embed="rId2"/>
          <a:srcRect/>
          <a:stretch/>
        </p:blipFill>
        <p:spPr>
          <a:xfrm>
            <a:off x="156873" y="6158852"/>
            <a:ext cx="1583792" cy="573640"/>
          </a:xfrm>
          <a:prstGeom prst="rect">
            <a:avLst/>
          </a:prstGeom>
        </p:spPr>
      </p:pic>
    </p:spTree>
    <p:extLst>
      <p:ext uri="{BB962C8B-B14F-4D97-AF65-F5344CB8AC3E}">
        <p14:creationId xmlns:p14="http://schemas.microsoft.com/office/powerpoint/2010/main" val="334881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2 sisältöä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449369-040D-DA8F-BC32-67C4A1FC2838}"/>
              </a:ext>
            </a:extLst>
          </p:cNvPr>
          <p:cNvSpPr>
            <a:spLocks noGrp="1"/>
          </p:cNvSpPr>
          <p:nvPr>
            <p:ph type="title"/>
          </p:nvPr>
        </p:nvSpPr>
        <p:spPr>
          <a:xfrm>
            <a:off x="839788" y="987424"/>
            <a:ext cx="3932237" cy="1349149"/>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528C7785-E96C-4915-E791-B1239DF379E9}"/>
              </a:ext>
            </a:extLst>
          </p:cNvPr>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7BEFCE9C-F690-FCB9-8192-B0B5481D9187}"/>
              </a:ext>
            </a:extLst>
          </p:cNvPr>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8" name="Päivämäärän paikkamerkki 3">
            <a:extLst>
              <a:ext uri="{FF2B5EF4-FFF2-40B4-BE49-F238E27FC236}">
                <a16:creationId xmlns:a16="http://schemas.microsoft.com/office/drawing/2014/main" id="{B056715C-2651-5B8A-05E6-F48782E40F61}"/>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19.12.2023</a:t>
            </a:fld>
            <a:endParaRPr lang="fi-FI"/>
          </a:p>
        </p:txBody>
      </p:sp>
      <p:sp>
        <p:nvSpPr>
          <p:cNvPr id="9" name="Dian numeron paikkamerkki 5">
            <a:extLst>
              <a:ext uri="{FF2B5EF4-FFF2-40B4-BE49-F238E27FC236}">
                <a16:creationId xmlns:a16="http://schemas.microsoft.com/office/drawing/2014/main" id="{31129085-A295-0A6E-94FC-47D277F0D613}"/>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0859320E-18D8-AEB2-AD42-5D2A9F728955}"/>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2003097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vinjetti ja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609600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2875630" y="6176735"/>
            <a:ext cx="1445067" cy="365125"/>
          </a:xfrm>
        </p:spPr>
        <p:txBody>
          <a:bodyPr/>
          <a:lstStyle>
            <a:lvl1pPr algn="r">
              <a:defRPr/>
            </a:lvl1pPr>
          </a:lstStyle>
          <a:p>
            <a:fld id="{E82995AC-F008-1E4B-9263-D2B18A52AAEA}" type="datetimeFigureOut">
              <a:rPr lang="fi-FI" smtClean="0"/>
              <a:pPr/>
              <a:t>19.12.2023</a:t>
            </a:fld>
            <a:endParaRPr lang="fi-FI"/>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4567917" y="6176735"/>
            <a:ext cx="673554" cy="365125"/>
          </a:xfrm>
        </p:spPr>
        <p:txBody>
          <a:bodyPr/>
          <a:lstStyle/>
          <a:p>
            <a:fld id="{CF4BB44F-7B72-EC4D-BE8A-419BCE6CF7A5}" type="slidenum">
              <a:rPr lang="fi-FI" smtClean="0"/>
              <a:t>‹#›</a:t>
            </a:fld>
            <a:endParaRPr lang="fi-FI"/>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839788" y="987424"/>
            <a:ext cx="4401683" cy="1349149"/>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839788" y="2552700"/>
            <a:ext cx="4401683"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pic>
        <p:nvPicPr>
          <p:cNvPr id="4" name="Kuva 3">
            <a:extLst>
              <a:ext uri="{FF2B5EF4-FFF2-40B4-BE49-F238E27FC236}">
                <a16:creationId xmlns:a16="http://schemas.microsoft.com/office/drawing/2014/main" id="{421647B9-5E69-D268-3BC9-167E49B2B56D}"/>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108812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7744221" y="6176735"/>
            <a:ext cx="1201476" cy="365125"/>
          </a:xfrm>
        </p:spPr>
        <p:txBody>
          <a:bodyPr/>
          <a:lstStyle>
            <a:lvl1pPr algn="l">
              <a:defRPr/>
            </a:lvl1pPr>
          </a:lstStyle>
          <a:p>
            <a:fld id="{E82995AC-F008-1E4B-9263-D2B18A52AAEA}" type="datetimeFigureOut">
              <a:rPr lang="fi-FI" smtClean="0"/>
              <a:pPr/>
              <a:t>19.12.2023</a:t>
            </a:fld>
            <a:endParaRPr lang="fi-FI"/>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6723029" y="6176735"/>
            <a:ext cx="673554" cy="365125"/>
          </a:xfrm>
        </p:spPr>
        <p:txBody>
          <a:bodyPr/>
          <a:lstStyle>
            <a:lvl1pPr algn="l">
              <a:defRPr/>
            </a:lvl1pPr>
          </a:lstStyle>
          <a:p>
            <a:fld id="{CF4BB44F-7B72-EC4D-BE8A-419BCE6CF7A5}" type="slidenum">
              <a:rPr lang="fi-FI" smtClean="0"/>
              <a:pPr/>
              <a:t>‹#›</a:t>
            </a:fld>
            <a:endParaRPr lang="fi-FI"/>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6723029" y="987424"/>
            <a:ext cx="4739628" cy="1349149"/>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6723029" y="2552700"/>
            <a:ext cx="4739628"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pic>
        <p:nvPicPr>
          <p:cNvPr id="4" name="Kuva 3">
            <a:extLst>
              <a:ext uri="{FF2B5EF4-FFF2-40B4-BE49-F238E27FC236}">
                <a16:creationId xmlns:a16="http://schemas.microsoft.com/office/drawing/2014/main" id="{50E52B0A-0B78-653F-234B-9DFCD31340D8}"/>
              </a:ext>
            </a:extLst>
          </p:cNvPr>
          <p:cNvPicPr>
            <a:picLocks noChangeAspect="1"/>
          </p:cNvPicPr>
          <p:nvPr userDrawn="1"/>
        </p:nvPicPr>
        <p:blipFill>
          <a:blip r:embed="rId3"/>
          <a:srcRect/>
          <a:stretch/>
        </p:blipFill>
        <p:spPr>
          <a:xfrm>
            <a:off x="10380526" y="6158852"/>
            <a:ext cx="1583792" cy="573640"/>
          </a:xfrm>
          <a:prstGeom prst="rect">
            <a:avLst/>
          </a:prstGeom>
        </p:spPr>
      </p:pic>
    </p:spTree>
    <p:extLst>
      <p:ext uri="{BB962C8B-B14F-4D97-AF65-F5344CB8AC3E}">
        <p14:creationId xmlns:p14="http://schemas.microsoft.com/office/powerpoint/2010/main" val="3088461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uva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88" y="1166085"/>
            <a:ext cx="4740188" cy="286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48" y="5056834"/>
            <a:ext cx="4739628" cy="8316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0" y="5056834"/>
            <a:ext cx="4739628" cy="8316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6" name="Tekstin paikkamerkki 5">
            <a:extLst>
              <a:ext uri="{FF2B5EF4-FFF2-40B4-BE49-F238E27FC236}">
                <a16:creationId xmlns:a16="http://schemas.microsoft.com/office/drawing/2014/main" id="{CC7BA447-1873-C592-EA63-3630F2CCFD7D}"/>
              </a:ext>
            </a:extLst>
          </p:cNvPr>
          <p:cNvSpPr>
            <a:spLocks noGrp="1"/>
          </p:cNvSpPr>
          <p:nvPr>
            <p:ph type="body" sz="quarter" idx="14"/>
          </p:nvPr>
        </p:nvSpPr>
        <p:spPr>
          <a:xfrm>
            <a:off x="915988" y="4237361"/>
            <a:ext cx="4740275" cy="617557"/>
          </a:xfrm>
        </p:spPr>
        <p:txBody>
          <a:bodyPr>
            <a:noAutofit/>
          </a:bodyPr>
          <a:lstStyle>
            <a:lvl1pPr marL="0" indent="0">
              <a:buNone/>
              <a:defRPr sz="2000" b="1" i="0">
                <a:latin typeface="Arial Black" panose="020B0604020202020204" pitchFamily="34" charset="0"/>
                <a:cs typeface="Arial Black" panose="020B0604020202020204" pitchFamily="34" charset="0"/>
              </a:defRPr>
            </a:lvl1pPr>
          </a:lstStyle>
          <a:p>
            <a:pPr lvl="0"/>
            <a:r>
              <a:rPr lang="fi-FI"/>
              <a:t>Muokkaa tekstin perustyylejä</a:t>
            </a:r>
          </a:p>
        </p:txBody>
      </p:sp>
      <p:sp>
        <p:nvSpPr>
          <p:cNvPr id="7" name="Tekstin paikkamerkki 5">
            <a:extLst>
              <a:ext uri="{FF2B5EF4-FFF2-40B4-BE49-F238E27FC236}">
                <a16:creationId xmlns:a16="http://schemas.microsoft.com/office/drawing/2014/main" id="{506028D9-AF11-D8ED-D5DD-848D162F88B6}"/>
              </a:ext>
            </a:extLst>
          </p:cNvPr>
          <p:cNvSpPr>
            <a:spLocks noGrp="1"/>
          </p:cNvSpPr>
          <p:nvPr>
            <p:ph type="body" sz="quarter" idx="15"/>
          </p:nvPr>
        </p:nvSpPr>
        <p:spPr>
          <a:xfrm>
            <a:off x="6093916" y="4237361"/>
            <a:ext cx="4740275" cy="617557"/>
          </a:xfrm>
        </p:spPr>
        <p:txBody>
          <a:bodyPr>
            <a:noAutofit/>
          </a:bodyPr>
          <a:lstStyle>
            <a:lvl1pPr marL="0" indent="0">
              <a:buNone/>
              <a:defRPr sz="2000" b="1" i="0">
                <a:latin typeface="Arial Black" panose="020B0604020202020204" pitchFamily="34" charset="0"/>
                <a:cs typeface="Arial Black" panose="020B0604020202020204" pitchFamily="34" charset="0"/>
              </a:defRPr>
            </a:lvl1pPr>
          </a:lstStyle>
          <a:p>
            <a:pPr lvl="0"/>
            <a:r>
              <a:rPr lang="fi-FI"/>
              <a:t>Muokkaa tekstin perustyylejä</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166085"/>
            <a:ext cx="4740188" cy="286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19.12.2023</a:t>
            </a:fld>
            <a:endParaRPr lang="fi-FI"/>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sp>
        <p:nvSpPr>
          <p:cNvPr id="17" name="Otsikko 1">
            <a:extLst>
              <a:ext uri="{FF2B5EF4-FFF2-40B4-BE49-F238E27FC236}">
                <a16:creationId xmlns:a16="http://schemas.microsoft.com/office/drawing/2014/main" id="{91E238C5-4CAF-A5F3-215C-1AB18F2F1631}"/>
              </a:ext>
            </a:extLst>
          </p:cNvPr>
          <p:cNvSpPr>
            <a:spLocks noGrp="1"/>
          </p:cNvSpPr>
          <p:nvPr>
            <p:ph type="title"/>
          </p:nvPr>
        </p:nvSpPr>
        <p:spPr>
          <a:xfrm>
            <a:off x="839788" y="386350"/>
            <a:ext cx="9983299" cy="674575"/>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1B501269-DCCB-1198-DC48-AFCD0D68CB1D}"/>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2294465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Kuva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88" y="1452560"/>
            <a:ext cx="4740188" cy="286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48" y="4556760"/>
            <a:ext cx="4739628" cy="13317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0" y="4556760"/>
            <a:ext cx="4739628" cy="13317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452560"/>
            <a:ext cx="4740188" cy="286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19.12.2023</a:t>
            </a:fld>
            <a:endParaRPr lang="fi-FI"/>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sp>
        <p:nvSpPr>
          <p:cNvPr id="2" name="Otsikko 1">
            <a:extLst>
              <a:ext uri="{FF2B5EF4-FFF2-40B4-BE49-F238E27FC236}">
                <a16:creationId xmlns:a16="http://schemas.microsoft.com/office/drawing/2014/main" id="{2E6A33BC-36D7-37FB-0D9B-A57B5CDF3F57}"/>
              </a:ext>
            </a:extLst>
          </p:cNvPr>
          <p:cNvSpPr>
            <a:spLocks noGrp="1"/>
          </p:cNvSpPr>
          <p:nvPr>
            <p:ph type="title"/>
          </p:nvPr>
        </p:nvSpPr>
        <p:spPr>
          <a:xfrm>
            <a:off x="839788" y="386350"/>
            <a:ext cx="9983299" cy="674575"/>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pic>
        <p:nvPicPr>
          <p:cNvPr id="6" name="Kuva 5">
            <a:extLst>
              <a:ext uri="{FF2B5EF4-FFF2-40B4-BE49-F238E27FC236}">
                <a16:creationId xmlns:a16="http://schemas.microsoft.com/office/drawing/2014/main" id="{CFF3C920-4211-0212-CE5E-86D9879EFB20}"/>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1650941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Mukautettu asettelu">
    <p:spTree>
      <p:nvGrpSpPr>
        <p:cNvPr id="1" name=""/>
        <p:cNvGrpSpPr/>
        <p:nvPr/>
      </p:nvGrpSpPr>
      <p:grpSpPr>
        <a:xfrm>
          <a:off x="0" y="0"/>
          <a:ext cx="0" cy="0"/>
          <a:chOff x="0" y="0"/>
          <a:chExt cx="0" cy="0"/>
        </a:xfrm>
      </p:grpSpPr>
      <p:sp>
        <p:nvSpPr>
          <p:cNvPr id="34" name="Rectangle 33"/>
          <p:cNvSpPr/>
          <p:nvPr userDrawn="1"/>
        </p:nvSpPr>
        <p:spPr>
          <a:xfrm>
            <a:off x="0" y="5410200"/>
            <a:ext cx="12192000" cy="14478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0" y="4082784"/>
            <a:ext cx="12192000" cy="13274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14230" y="0"/>
            <a:ext cx="314510" cy="400110"/>
          </a:xfrm>
          <a:prstGeom prst="rect">
            <a:avLst/>
          </a:prstGeom>
          <a:noFill/>
        </p:spPr>
        <p:txBody>
          <a:bodyPr wrap="none" rtlCol="0">
            <a:spAutoFit/>
          </a:bodyPr>
          <a:lstStyle/>
          <a:p>
            <a:r>
              <a:rPr lang="fi-FI" sz="2000" b="1" noProof="0" dirty="0">
                <a:solidFill>
                  <a:schemeClr val="accent2"/>
                </a:solidFill>
              </a:rPr>
              <a:t>3</a:t>
            </a:r>
          </a:p>
        </p:txBody>
      </p:sp>
      <p:sp>
        <p:nvSpPr>
          <p:cNvPr id="10" name="TextBox 9"/>
          <p:cNvSpPr txBox="1"/>
          <p:nvPr userDrawn="1"/>
        </p:nvSpPr>
        <p:spPr>
          <a:xfrm>
            <a:off x="0" y="1219200"/>
            <a:ext cx="314510" cy="400110"/>
          </a:xfrm>
          <a:prstGeom prst="rect">
            <a:avLst/>
          </a:prstGeom>
          <a:noFill/>
        </p:spPr>
        <p:txBody>
          <a:bodyPr wrap="none" rtlCol="0">
            <a:spAutoFit/>
          </a:bodyPr>
          <a:lstStyle/>
          <a:p>
            <a:r>
              <a:rPr lang="fi-FI" sz="2000" b="1" noProof="0" dirty="0">
                <a:solidFill>
                  <a:schemeClr val="accent2"/>
                </a:solidFill>
              </a:rPr>
              <a:t>1</a:t>
            </a:r>
          </a:p>
        </p:txBody>
      </p:sp>
      <p:sp>
        <p:nvSpPr>
          <p:cNvPr id="11" name="TextBox 10"/>
          <p:cNvSpPr txBox="1"/>
          <p:nvPr userDrawn="1"/>
        </p:nvSpPr>
        <p:spPr>
          <a:xfrm>
            <a:off x="0" y="2652857"/>
            <a:ext cx="314510" cy="400110"/>
          </a:xfrm>
          <a:prstGeom prst="rect">
            <a:avLst/>
          </a:prstGeom>
          <a:noFill/>
        </p:spPr>
        <p:txBody>
          <a:bodyPr wrap="none" rtlCol="0">
            <a:spAutoFit/>
          </a:bodyPr>
          <a:lstStyle/>
          <a:p>
            <a:r>
              <a:rPr lang="fi-FI" sz="2000" b="1" noProof="0">
                <a:solidFill>
                  <a:schemeClr val="accent2"/>
                </a:solidFill>
              </a:rPr>
              <a:t>2</a:t>
            </a:r>
          </a:p>
        </p:txBody>
      </p:sp>
      <p:sp>
        <p:nvSpPr>
          <p:cNvPr id="12" name="TextBox 11"/>
          <p:cNvSpPr txBox="1"/>
          <p:nvPr userDrawn="1"/>
        </p:nvSpPr>
        <p:spPr>
          <a:xfrm>
            <a:off x="0" y="4042070"/>
            <a:ext cx="314510" cy="400110"/>
          </a:xfrm>
          <a:prstGeom prst="rect">
            <a:avLst/>
          </a:prstGeom>
          <a:noFill/>
        </p:spPr>
        <p:txBody>
          <a:bodyPr wrap="none" rtlCol="0">
            <a:spAutoFit/>
          </a:bodyPr>
          <a:lstStyle/>
          <a:p>
            <a:r>
              <a:rPr lang="fi-FI" sz="2000" b="1" noProof="0" dirty="0">
                <a:solidFill>
                  <a:schemeClr val="accent2"/>
                </a:solidFill>
              </a:rPr>
              <a:t>4</a:t>
            </a:r>
          </a:p>
        </p:txBody>
      </p:sp>
      <p:sp>
        <p:nvSpPr>
          <p:cNvPr id="13" name="TextBox 12"/>
          <p:cNvSpPr txBox="1"/>
          <p:nvPr userDrawn="1"/>
        </p:nvSpPr>
        <p:spPr>
          <a:xfrm>
            <a:off x="0" y="5325562"/>
            <a:ext cx="314510" cy="400110"/>
          </a:xfrm>
          <a:prstGeom prst="rect">
            <a:avLst/>
          </a:prstGeom>
          <a:noFill/>
        </p:spPr>
        <p:txBody>
          <a:bodyPr wrap="none" rtlCol="0">
            <a:spAutoFit/>
          </a:bodyPr>
          <a:lstStyle/>
          <a:p>
            <a:r>
              <a:rPr lang="fi-FI" sz="2000" b="1" noProof="0">
                <a:solidFill>
                  <a:schemeClr val="accent2"/>
                </a:solidFill>
              </a:rPr>
              <a:t>5</a:t>
            </a:r>
          </a:p>
        </p:txBody>
      </p:sp>
      <p:sp>
        <p:nvSpPr>
          <p:cNvPr id="14" name="TextBox 13"/>
          <p:cNvSpPr txBox="1"/>
          <p:nvPr userDrawn="1"/>
        </p:nvSpPr>
        <p:spPr>
          <a:xfrm>
            <a:off x="304801" y="42688"/>
            <a:ext cx="1221809" cy="261610"/>
          </a:xfrm>
          <a:prstGeom prst="rect">
            <a:avLst/>
          </a:prstGeom>
          <a:noFill/>
        </p:spPr>
        <p:txBody>
          <a:bodyPr wrap="none" rtlCol="0">
            <a:spAutoFit/>
          </a:bodyPr>
          <a:lstStyle/>
          <a:p>
            <a:r>
              <a:rPr lang="fi-FI" sz="1100" noProof="0" dirty="0"/>
              <a:t>Fyysiset elementit</a:t>
            </a:r>
          </a:p>
        </p:txBody>
      </p:sp>
      <p:sp>
        <p:nvSpPr>
          <p:cNvPr id="15" name="TextBox 14"/>
          <p:cNvSpPr txBox="1"/>
          <p:nvPr userDrawn="1"/>
        </p:nvSpPr>
        <p:spPr>
          <a:xfrm>
            <a:off x="304800" y="1259654"/>
            <a:ext cx="1728358" cy="261610"/>
          </a:xfrm>
          <a:prstGeom prst="rect">
            <a:avLst/>
          </a:prstGeom>
          <a:noFill/>
        </p:spPr>
        <p:txBody>
          <a:bodyPr wrap="none" rtlCol="0">
            <a:spAutoFit/>
          </a:bodyPr>
          <a:lstStyle/>
          <a:p>
            <a:r>
              <a:rPr lang="fi-FI" sz="1100" noProof="0" dirty="0"/>
              <a:t>Asiakkaan polku palvelussa</a:t>
            </a:r>
          </a:p>
        </p:txBody>
      </p:sp>
      <p:sp>
        <p:nvSpPr>
          <p:cNvPr id="16" name="TextBox 15"/>
          <p:cNvSpPr txBox="1"/>
          <p:nvPr userDrawn="1"/>
        </p:nvSpPr>
        <p:spPr>
          <a:xfrm>
            <a:off x="304801" y="2671967"/>
            <a:ext cx="3765774" cy="261610"/>
          </a:xfrm>
          <a:prstGeom prst="rect">
            <a:avLst/>
          </a:prstGeom>
          <a:noFill/>
        </p:spPr>
        <p:txBody>
          <a:bodyPr wrap="none" rtlCol="0">
            <a:spAutoFit/>
          </a:bodyPr>
          <a:lstStyle/>
          <a:p>
            <a:r>
              <a:rPr lang="fi-FI" sz="1100" noProof="0"/>
              <a:t>Front-office, asiakaspalvelija, asiakkaalle näkyvä osa palvelusta</a:t>
            </a:r>
          </a:p>
        </p:txBody>
      </p:sp>
      <p:sp>
        <p:nvSpPr>
          <p:cNvPr id="17" name="TextBox 16"/>
          <p:cNvSpPr txBox="1"/>
          <p:nvPr userDrawn="1"/>
        </p:nvSpPr>
        <p:spPr>
          <a:xfrm>
            <a:off x="304802" y="4062677"/>
            <a:ext cx="3020379" cy="261610"/>
          </a:xfrm>
          <a:prstGeom prst="rect">
            <a:avLst/>
          </a:prstGeom>
          <a:noFill/>
        </p:spPr>
        <p:txBody>
          <a:bodyPr wrap="none" rtlCol="0">
            <a:spAutoFit/>
          </a:bodyPr>
          <a:lstStyle/>
          <a:p>
            <a:r>
              <a:rPr lang="en-GB" sz="1100" noProof="0" dirty="0"/>
              <a:t>Back-office</a:t>
            </a:r>
            <a:r>
              <a:rPr lang="fi-FI" sz="1100" noProof="0" dirty="0"/>
              <a:t>, asiakkaalle näkymätön osa palvelusta</a:t>
            </a:r>
          </a:p>
        </p:txBody>
      </p:sp>
      <p:sp>
        <p:nvSpPr>
          <p:cNvPr id="19" name="TextBox 18"/>
          <p:cNvSpPr txBox="1"/>
          <p:nvPr userDrawn="1"/>
        </p:nvSpPr>
        <p:spPr>
          <a:xfrm>
            <a:off x="304802" y="5366016"/>
            <a:ext cx="1999265" cy="261610"/>
          </a:xfrm>
          <a:prstGeom prst="rect">
            <a:avLst/>
          </a:prstGeom>
          <a:noFill/>
        </p:spPr>
        <p:txBody>
          <a:bodyPr wrap="none" rtlCol="0">
            <a:spAutoFit/>
          </a:bodyPr>
          <a:lstStyle/>
          <a:p>
            <a:r>
              <a:rPr lang="fi-FI" sz="1100" noProof="0" dirty="0"/>
              <a:t>Tukitoiminnot ja</a:t>
            </a:r>
            <a:r>
              <a:rPr lang="fi-FI" sz="1100" baseline="0" noProof="0" dirty="0"/>
              <a:t> päätöksenteko</a:t>
            </a:r>
            <a:endParaRPr lang="fi-FI" sz="1100" noProof="0" dirty="0"/>
          </a:p>
        </p:txBody>
      </p:sp>
      <p:sp>
        <p:nvSpPr>
          <p:cNvPr id="20" name="TextBox 19"/>
          <p:cNvSpPr txBox="1"/>
          <p:nvPr userDrawn="1"/>
        </p:nvSpPr>
        <p:spPr>
          <a:xfrm>
            <a:off x="245582" y="2514601"/>
            <a:ext cx="832279" cy="200055"/>
          </a:xfrm>
          <a:prstGeom prst="rect">
            <a:avLst/>
          </a:prstGeom>
          <a:solidFill>
            <a:schemeClr val="bg1">
              <a:lumMod val="85000"/>
            </a:schemeClr>
          </a:solidFill>
        </p:spPr>
        <p:txBody>
          <a:bodyPr wrap="none" rtlCol="0">
            <a:spAutoFit/>
          </a:bodyPr>
          <a:lstStyle/>
          <a:p>
            <a:pPr algn="ctr"/>
            <a:r>
              <a:rPr lang="fi-FI" sz="700" cap="all" noProof="0"/>
              <a:t>Vuorovaikutus</a:t>
            </a:r>
          </a:p>
        </p:txBody>
      </p:sp>
      <p:sp>
        <p:nvSpPr>
          <p:cNvPr id="21" name="TextBox 20"/>
          <p:cNvSpPr txBox="1"/>
          <p:nvPr userDrawn="1"/>
        </p:nvSpPr>
        <p:spPr>
          <a:xfrm>
            <a:off x="2" y="3886200"/>
            <a:ext cx="1323439" cy="200056"/>
          </a:xfrm>
          <a:prstGeom prst="rect">
            <a:avLst/>
          </a:prstGeom>
          <a:solidFill>
            <a:schemeClr val="bg1">
              <a:lumMod val="85000"/>
            </a:schemeClr>
          </a:solidFill>
        </p:spPr>
        <p:txBody>
          <a:bodyPr wrap="none" rtlCol="0">
            <a:noAutofit/>
          </a:bodyPr>
          <a:lstStyle/>
          <a:p>
            <a:pPr algn="ctr"/>
            <a:r>
              <a:rPr lang="fi-FI" sz="700" cap="all" noProof="0"/>
              <a:t>NÄKYVyys</a:t>
            </a:r>
          </a:p>
        </p:txBody>
      </p:sp>
      <p:sp>
        <p:nvSpPr>
          <p:cNvPr id="22" name="TextBox 21"/>
          <p:cNvSpPr txBox="1"/>
          <p:nvPr userDrawn="1"/>
        </p:nvSpPr>
        <p:spPr>
          <a:xfrm>
            <a:off x="382369" y="5210146"/>
            <a:ext cx="1191352" cy="200055"/>
          </a:xfrm>
          <a:prstGeom prst="rect">
            <a:avLst/>
          </a:prstGeom>
          <a:solidFill>
            <a:schemeClr val="bg1">
              <a:lumMod val="85000"/>
            </a:schemeClr>
          </a:solidFill>
        </p:spPr>
        <p:txBody>
          <a:bodyPr wrap="none" rtlCol="0">
            <a:spAutoFit/>
          </a:bodyPr>
          <a:lstStyle/>
          <a:p>
            <a:pPr algn="ctr"/>
            <a:r>
              <a:rPr lang="fi-FI" sz="700" cap="all" noProof="0"/>
              <a:t>Sisäinen</a:t>
            </a:r>
            <a:r>
              <a:rPr lang="fi-FI" sz="700" cap="all" baseline="0" noProof="0"/>
              <a:t> vuorovaikutus</a:t>
            </a:r>
            <a:endParaRPr lang="fi-FI" sz="700" cap="all" noProof="0"/>
          </a:p>
        </p:txBody>
      </p:sp>
      <p:cxnSp>
        <p:nvCxnSpPr>
          <p:cNvPr id="3" name="Straight Connector 2"/>
          <p:cNvCxnSpPr/>
          <p:nvPr userDrawn="1"/>
        </p:nvCxnSpPr>
        <p:spPr>
          <a:xfrm>
            <a:off x="0" y="2716151"/>
            <a:ext cx="12192000" cy="1588"/>
          </a:xfrm>
          <a:prstGeom prst="line">
            <a:avLst/>
          </a:prstGeom>
          <a:ln w="2540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flipV="1">
            <a:off x="0" y="4086256"/>
            <a:ext cx="12192000" cy="1588"/>
          </a:xfrm>
          <a:prstGeom prst="line">
            <a:avLst/>
          </a:prstGeom>
          <a:ln w="2540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Rectangle 34"/>
          <p:cNvSpPr/>
          <p:nvPr userDrawn="1"/>
        </p:nvSpPr>
        <p:spPr>
          <a:xfrm>
            <a:off x="0" y="0"/>
            <a:ext cx="12192000" cy="6858000"/>
          </a:xfrm>
          <a:prstGeom prst="rect">
            <a:avLst/>
          </a:prstGeom>
          <a:noFill/>
          <a:ln w="38100" cap="flat" cmpd="sng" algn="ctr">
            <a:solidFill>
              <a:srgbClr val="002E6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0" y="5411789"/>
            <a:ext cx="12192000" cy="1588"/>
          </a:xfrm>
          <a:prstGeom prst="line">
            <a:avLst/>
          </a:prstGeom>
          <a:ln w="2540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89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6BBC7A-A3EC-A24E-FE2A-8823EC15C141}"/>
              </a:ext>
            </a:extLst>
          </p:cNvPr>
          <p:cNvSpPr>
            <a:spLocks noGrp="1"/>
          </p:cNvSpPr>
          <p:nvPr>
            <p:ph type="ctrTitle"/>
          </p:nvPr>
        </p:nvSpPr>
        <p:spPr>
          <a:xfrm>
            <a:off x="838200" y="1234847"/>
            <a:ext cx="10515600" cy="2387600"/>
          </a:xfrm>
        </p:spPr>
        <p:txBody>
          <a:bodyPr anchor="b">
            <a:noAutofit/>
          </a:bodyPr>
          <a:lstStyle>
            <a:lvl1pPr algn="l">
              <a:defRPr sz="7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8EC84191-B64F-D254-9CA4-556654B10339}"/>
              </a:ext>
            </a:extLst>
          </p:cNvPr>
          <p:cNvSpPr>
            <a:spLocks noGrp="1"/>
          </p:cNvSpPr>
          <p:nvPr>
            <p:ph type="subTitle" idx="1"/>
          </p:nvPr>
        </p:nvSpPr>
        <p:spPr>
          <a:xfrm>
            <a:off x="838200" y="4429353"/>
            <a:ext cx="9144000" cy="165576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45CA18CF-59CD-C41F-27D4-1372AB18E3D5}"/>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19.12.2023</a:t>
            </a:fld>
            <a:endParaRPr lang="fi-FI"/>
          </a:p>
        </p:txBody>
      </p:sp>
      <p:sp>
        <p:nvSpPr>
          <p:cNvPr id="6" name="Dian numeron paikkamerkki 5">
            <a:extLst>
              <a:ext uri="{FF2B5EF4-FFF2-40B4-BE49-F238E27FC236}">
                <a16:creationId xmlns:a16="http://schemas.microsoft.com/office/drawing/2014/main" id="{0E787155-4AE0-C5D3-8624-BA1CD7B66AA3}"/>
              </a:ext>
            </a:extLst>
          </p:cNvPr>
          <p:cNvSpPr>
            <a:spLocks noGrp="1"/>
          </p:cNvSpPr>
          <p:nvPr>
            <p:ph type="sldNum" sz="quarter" idx="12"/>
          </p:nvPr>
        </p:nvSpPr>
        <p:spPr/>
        <p:txBody>
          <a:bodyPr/>
          <a:lstStyle/>
          <a:p>
            <a:fld id="{CF4BB44F-7B72-EC4D-BE8A-419BCE6CF7A5}" type="slidenum">
              <a:rPr lang="fi-FI" smtClean="0"/>
              <a:t>‹#›</a:t>
            </a:fld>
            <a:endParaRPr lang="fi-FI"/>
          </a:p>
        </p:txBody>
      </p:sp>
      <p:pic>
        <p:nvPicPr>
          <p:cNvPr id="10" name="Kuva 9">
            <a:extLst>
              <a:ext uri="{FF2B5EF4-FFF2-40B4-BE49-F238E27FC236}">
                <a16:creationId xmlns:a16="http://schemas.microsoft.com/office/drawing/2014/main" id="{5D2015E6-056E-C3CC-F4DD-3292C8A1D25D}"/>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40817014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8E3FDB-5A91-9FE7-E1CF-8661BB54E137}"/>
              </a:ext>
            </a:extLst>
          </p:cNvPr>
          <p:cNvSpPr>
            <a:spLocks noGrp="1"/>
          </p:cNvSpPr>
          <p:nvPr>
            <p:ph type="title"/>
          </p:nvPr>
        </p:nvSpPr>
        <p:spPr>
          <a:xfrm>
            <a:off x="838200" y="561068"/>
            <a:ext cx="6629400" cy="1325563"/>
          </a:xfrm>
        </p:spPr>
        <p:txBody>
          <a:bodyPr>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2DF83CDA-9B65-CBB3-DC54-DDAD189B8255}"/>
              </a:ext>
            </a:extLst>
          </p:cNvPr>
          <p:cNvSpPr>
            <a:spLocks noGrp="1"/>
          </p:cNvSpPr>
          <p:nvPr>
            <p:ph idx="1"/>
          </p:nvPr>
        </p:nvSpPr>
        <p:spPr>
          <a:xfrm>
            <a:off x="838200" y="2021568"/>
            <a:ext cx="6629400" cy="3938361"/>
          </a:xfrm>
        </p:spPr>
        <p:txBody>
          <a:bodyPr/>
          <a:lstStyle>
            <a:lvl1pPr>
              <a:defRPr sz="2200"/>
            </a:lvl1pPr>
            <a:lvl2pPr>
              <a:defRPr sz="2000"/>
            </a:lvl2pPr>
            <a:lvl3pPr>
              <a:defRPr sz="1800"/>
            </a:lvl3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a:extLst>
              <a:ext uri="{FF2B5EF4-FFF2-40B4-BE49-F238E27FC236}">
                <a16:creationId xmlns:a16="http://schemas.microsoft.com/office/drawing/2014/main" id="{9FCD1834-E29F-04F3-2A61-ED7D727E7391}"/>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19.12.2023</a:t>
            </a:fld>
            <a:endParaRPr lang="fi-FI"/>
          </a:p>
        </p:txBody>
      </p:sp>
      <p:sp>
        <p:nvSpPr>
          <p:cNvPr id="8" name="Dian numeron paikkamerkki 5">
            <a:extLst>
              <a:ext uri="{FF2B5EF4-FFF2-40B4-BE49-F238E27FC236}">
                <a16:creationId xmlns:a16="http://schemas.microsoft.com/office/drawing/2014/main" id="{24A9A965-CB67-49B2-C46F-482126CDBD53}"/>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56D387F9-3A79-2453-9068-0CCA1A743FC6}"/>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1837665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CBDAE-1288-D085-31EA-BED9CDD5F296}"/>
              </a:ext>
            </a:extLst>
          </p:cNvPr>
          <p:cNvSpPr>
            <a:spLocks noGrp="1"/>
          </p:cNvSpPr>
          <p:nvPr>
            <p:ph type="title"/>
          </p:nvPr>
        </p:nvSpPr>
        <p:spPr>
          <a:xfrm>
            <a:off x="831850" y="1973943"/>
            <a:ext cx="9923236" cy="2080532"/>
          </a:xfrm>
        </p:spPr>
        <p:txBody>
          <a:bodyPr anchor="b">
            <a:normAutofit/>
          </a:bodyPr>
          <a:lstStyle>
            <a:lvl1pPr>
              <a:defRPr sz="7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86E0D286-6933-F4F2-8F3F-27A1153ADA15}"/>
              </a:ext>
            </a:extLst>
          </p:cNvPr>
          <p:cNvSpPr>
            <a:spLocks noGrp="1"/>
          </p:cNvSpPr>
          <p:nvPr>
            <p:ph type="body" idx="1"/>
          </p:nvPr>
        </p:nvSpPr>
        <p:spPr>
          <a:xfrm>
            <a:off x="831850" y="4589463"/>
            <a:ext cx="10515600" cy="120173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7" name="Päivämäärän paikkamerkki 3">
            <a:extLst>
              <a:ext uri="{FF2B5EF4-FFF2-40B4-BE49-F238E27FC236}">
                <a16:creationId xmlns:a16="http://schemas.microsoft.com/office/drawing/2014/main" id="{95E4B719-D3AF-4730-40A0-0AC35D675151}"/>
              </a:ext>
            </a:extLst>
          </p:cNvPr>
          <p:cNvSpPr>
            <a:spLocks noGrp="1"/>
          </p:cNvSpPr>
          <p:nvPr>
            <p:ph type="dt" sz="half" idx="10"/>
          </p:nvPr>
        </p:nvSpPr>
        <p:spPr>
          <a:xfrm>
            <a:off x="4724400" y="6356350"/>
            <a:ext cx="2743200" cy="365125"/>
          </a:xfrm>
        </p:spPr>
        <p:txBody>
          <a:bodyPr/>
          <a:lstStyle>
            <a:lvl1pPr algn="ctr">
              <a:defRPr>
                <a:solidFill>
                  <a:schemeClr val="tx1"/>
                </a:solidFill>
              </a:defRPr>
            </a:lvl1pPr>
          </a:lstStyle>
          <a:p>
            <a:fld id="{E82995AC-F008-1E4B-9263-D2B18A52AAEA}" type="datetimeFigureOut">
              <a:rPr lang="fi-FI" smtClean="0"/>
              <a:pPr/>
              <a:t>19.12.2023</a:t>
            </a:fld>
            <a:endParaRPr lang="fi-FI" dirty="0"/>
          </a:p>
        </p:txBody>
      </p:sp>
      <p:sp>
        <p:nvSpPr>
          <p:cNvPr id="8" name="Dian numeron paikkamerkki 5">
            <a:extLst>
              <a:ext uri="{FF2B5EF4-FFF2-40B4-BE49-F238E27FC236}">
                <a16:creationId xmlns:a16="http://schemas.microsoft.com/office/drawing/2014/main" id="{E17B9B39-FF83-B0CE-8032-5A1F6E0FD7E7}"/>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CF4BB44F-7B72-EC4D-BE8A-419BCE6CF7A5}" type="slidenum">
              <a:rPr lang="fi-FI" smtClean="0"/>
              <a:pPr/>
              <a:t>‹#›</a:t>
            </a:fld>
            <a:endParaRPr lang="fi-FI"/>
          </a:p>
        </p:txBody>
      </p:sp>
      <p:pic>
        <p:nvPicPr>
          <p:cNvPr id="6" name="Kuva 5">
            <a:extLst>
              <a:ext uri="{FF2B5EF4-FFF2-40B4-BE49-F238E27FC236}">
                <a16:creationId xmlns:a16="http://schemas.microsoft.com/office/drawing/2014/main" id="{80FD494A-292C-5386-DF9F-CA0C7809AF5F}"/>
              </a:ext>
            </a:extLst>
          </p:cNvPr>
          <p:cNvPicPr>
            <a:picLocks noChangeAspect="1"/>
          </p:cNvPicPr>
          <p:nvPr userDrawn="1"/>
        </p:nvPicPr>
        <p:blipFill>
          <a:blip r:embed="rId3"/>
          <a:srcRect/>
          <a:stretch/>
        </p:blipFill>
        <p:spPr>
          <a:xfrm>
            <a:off x="156873" y="6159041"/>
            <a:ext cx="1583792" cy="573261"/>
          </a:xfrm>
          <a:prstGeom prst="rect">
            <a:avLst/>
          </a:prstGeom>
        </p:spPr>
      </p:pic>
    </p:spTree>
    <p:extLst>
      <p:ext uri="{BB962C8B-B14F-4D97-AF65-F5344CB8AC3E}">
        <p14:creationId xmlns:p14="http://schemas.microsoft.com/office/powerpoint/2010/main" val="36389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CF0A95-B2F9-E246-E0B1-5B6C7320BBBE}"/>
              </a:ext>
            </a:extLst>
          </p:cNvPr>
          <p:cNvSpPr>
            <a:spLocks noGrp="1"/>
          </p:cNvSpPr>
          <p:nvPr>
            <p:ph type="title"/>
          </p:nvPr>
        </p:nvSpPr>
        <p:spPr/>
        <p:txBody>
          <a:bodyPr>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6CF45936-2F7D-4260-EEC0-5DDB3A343404}"/>
              </a:ext>
            </a:extLst>
          </p:cNvPr>
          <p:cNvSpPr>
            <a:spLocks noGrp="1"/>
          </p:cNvSpPr>
          <p:nvPr>
            <p:ph sz="half" idx="1"/>
          </p:nvPr>
        </p:nvSpPr>
        <p:spPr>
          <a:xfrm>
            <a:off x="838200" y="1825625"/>
            <a:ext cx="5181600" cy="4351338"/>
          </a:xfrm>
        </p:spPr>
        <p:txBody>
          <a:bodyPr/>
          <a:lstStyle>
            <a:lvl1pPr>
              <a:defRPr sz="2200"/>
            </a:lvl1pPr>
            <a:lvl2pPr>
              <a:defRPr sz="2000"/>
            </a:lvl2pPr>
            <a:lvl3pPr>
              <a:defRPr sz="1800"/>
            </a:lvl3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BFE79118-46DF-C04A-893A-035FADEEEFCF}"/>
              </a:ext>
            </a:extLst>
          </p:cNvPr>
          <p:cNvSpPr>
            <a:spLocks noGrp="1"/>
          </p:cNvSpPr>
          <p:nvPr>
            <p:ph sz="half" idx="2"/>
          </p:nvPr>
        </p:nvSpPr>
        <p:spPr>
          <a:xfrm>
            <a:off x="6172200" y="1825625"/>
            <a:ext cx="5181600" cy="4351338"/>
          </a:xfrm>
        </p:spPr>
        <p:txBody>
          <a:bodyPr/>
          <a:lstStyle>
            <a:lvl1pPr>
              <a:defRPr sz="2200"/>
            </a:lvl1pPr>
            <a:lvl2pPr>
              <a:defRPr sz="2000"/>
            </a:lvl2pPr>
            <a:lvl3pPr>
              <a:defRPr sz="1800"/>
            </a:lvl3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a:extLst>
              <a:ext uri="{FF2B5EF4-FFF2-40B4-BE49-F238E27FC236}">
                <a16:creationId xmlns:a16="http://schemas.microsoft.com/office/drawing/2014/main" id="{2FAB98D5-5B02-600B-193E-F48322BF6746}"/>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19.12.2023</a:t>
            </a:fld>
            <a:endParaRPr lang="fi-FI"/>
          </a:p>
        </p:txBody>
      </p:sp>
      <p:sp>
        <p:nvSpPr>
          <p:cNvPr id="9" name="Dian numeron paikkamerkki 5">
            <a:extLst>
              <a:ext uri="{FF2B5EF4-FFF2-40B4-BE49-F238E27FC236}">
                <a16:creationId xmlns:a16="http://schemas.microsoft.com/office/drawing/2014/main" id="{07561F51-59D3-6548-A656-8CD90B1A256A}"/>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DD8DBD2E-0591-8FAB-ECDB-DC209F256676}"/>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117947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F97F22-0AE3-F8C0-18C3-718CDA6B4A6A}"/>
              </a:ext>
            </a:extLst>
          </p:cNvPr>
          <p:cNvSpPr>
            <a:spLocks noGrp="1"/>
          </p:cNvSpPr>
          <p:nvPr>
            <p:ph type="title"/>
          </p:nvPr>
        </p:nvSpPr>
        <p:spPr>
          <a:xfrm>
            <a:off x="839788" y="365125"/>
            <a:ext cx="10515600" cy="1325563"/>
          </a:xfrm>
        </p:spPr>
        <p:txBody>
          <a:bodyPr>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3" name="Tekstin paikkamerkki 2">
            <a:extLst>
              <a:ext uri="{FF2B5EF4-FFF2-40B4-BE49-F238E27FC236}">
                <a16:creationId xmlns:a16="http://schemas.microsoft.com/office/drawing/2014/main" id="{D2790702-2AFC-FD99-3CF5-BCD4DBF1C87F}"/>
              </a:ext>
            </a:extLst>
          </p:cNvPr>
          <p:cNvSpPr>
            <a:spLocks noGrp="1"/>
          </p:cNvSpPr>
          <p:nvPr>
            <p:ph type="body" idx="1"/>
          </p:nvPr>
        </p:nvSpPr>
        <p:spPr>
          <a:xfrm>
            <a:off x="839788" y="1681163"/>
            <a:ext cx="5157787" cy="823912"/>
          </a:xfrm>
        </p:spPr>
        <p:txBody>
          <a:bodyPr anchor="b">
            <a:normAutofit/>
          </a:bodyPr>
          <a:lstStyle>
            <a:lvl1pPr marL="0" indent="0">
              <a:buNone/>
              <a:defRPr sz="2000" b="1" i="0">
                <a:latin typeface="Arial Black" panose="020B0604020202020204" pitchFamily="34" charset="0"/>
                <a:cs typeface="Arial Black"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B822A76D-6CCA-51E5-87E9-C8132C4D1324}"/>
              </a:ext>
            </a:extLst>
          </p:cNvPr>
          <p:cNvSpPr>
            <a:spLocks noGrp="1"/>
          </p:cNvSpPr>
          <p:nvPr>
            <p:ph sz="half" idx="2"/>
          </p:nvPr>
        </p:nvSpPr>
        <p:spPr>
          <a:xfrm>
            <a:off x="839788" y="2505075"/>
            <a:ext cx="5157787" cy="3684588"/>
          </a:xfrm>
        </p:spPr>
        <p:txBody>
          <a:bodyPr/>
          <a:lstStyle>
            <a:lvl1pPr>
              <a:defRPr sz="2200"/>
            </a:lvl1pPr>
            <a:lvl2pPr>
              <a:defRPr sz="2000"/>
            </a:lvl2pPr>
            <a:lvl3pPr>
              <a:defRPr sz="1800"/>
            </a:lvl3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92E5C278-5B8C-AB75-EC46-D30E8090CF1C}"/>
              </a:ext>
            </a:extLst>
          </p:cNvPr>
          <p:cNvSpPr>
            <a:spLocks noGrp="1"/>
          </p:cNvSpPr>
          <p:nvPr>
            <p:ph type="body" sz="quarter" idx="3"/>
          </p:nvPr>
        </p:nvSpPr>
        <p:spPr>
          <a:xfrm>
            <a:off x="6172200" y="1681163"/>
            <a:ext cx="5183188" cy="823912"/>
          </a:xfrm>
        </p:spPr>
        <p:txBody>
          <a:bodyPr anchor="b">
            <a:normAutofit/>
          </a:bodyPr>
          <a:lstStyle>
            <a:lvl1pPr marL="0" indent="0">
              <a:buNone/>
              <a:defRPr sz="2000" b="1" i="0">
                <a:latin typeface="Arial Black" panose="020B0604020202020204" pitchFamily="34" charset="0"/>
                <a:cs typeface="Arial Black"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402D66A3-9DC1-696F-6D5B-E86CD429D561}"/>
              </a:ext>
            </a:extLst>
          </p:cNvPr>
          <p:cNvSpPr>
            <a:spLocks noGrp="1"/>
          </p:cNvSpPr>
          <p:nvPr>
            <p:ph sz="quarter" idx="4"/>
          </p:nvPr>
        </p:nvSpPr>
        <p:spPr>
          <a:xfrm>
            <a:off x="6172200" y="2505075"/>
            <a:ext cx="5183188" cy="3684588"/>
          </a:xfrm>
        </p:spPr>
        <p:txBody>
          <a:bodyPr/>
          <a:lstStyle>
            <a:lvl1pPr>
              <a:defRPr sz="2200"/>
            </a:lvl1pPr>
            <a:lvl2pPr>
              <a:defRPr sz="2000"/>
            </a:lvl2pPr>
            <a:lvl3pPr>
              <a:defRPr sz="1800"/>
            </a:lvl3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Päivämäärän paikkamerkki 3">
            <a:extLst>
              <a:ext uri="{FF2B5EF4-FFF2-40B4-BE49-F238E27FC236}">
                <a16:creationId xmlns:a16="http://schemas.microsoft.com/office/drawing/2014/main" id="{C87B6E4F-C729-BA99-179F-009531E4CDEE}"/>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19.12.2023</a:t>
            </a:fld>
            <a:endParaRPr lang="fi-FI"/>
          </a:p>
        </p:txBody>
      </p:sp>
      <p:sp>
        <p:nvSpPr>
          <p:cNvPr id="11" name="Dian numeron paikkamerkki 5">
            <a:extLst>
              <a:ext uri="{FF2B5EF4-FFF2-40B4-BE49-F238E27FC236}">
                <a16:creationId xmlns:a16="http://schemas.microsoft.com/office/drawing/2014/main" id="{F84B2C9D-1B47-2DB9-F571-700270417046}"/>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8" name="Kuva 7">
            <a:extLst>
              <a:ext uri="{FF2B5EF4-FFF2-40B4-BE49-F238E27FC236}">
                <a16:creationId xmlns:a16="http://schemas.microsoft.com/office/drawing/2014/main" id="{2991BA62-0BDD-E8E0-1E6C-E6E1ABEC20BC}"/>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34509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D15AAC-2A9E-06C1-7F33-135BC76D0E88}"/>
              </a:ext>
            </a:extLst>
          </p:cNvPr>
          <p:cNvSpPr>
            <a:spLocks noGrp="1"/>
          </p:cNvSpPr>
          <p:nvPr>
            <p:ph type="title"/>
          </p:nvPr>
        </p:nvSpPr>
        <p:spPr>
          <a:xfrm>
            <a:off x="838200" y="365125"/>
            <a:ext cx="6950529" cy="1325563"/>
          </a:xfrm>
        </p:spPr>
        <p:txBody>
          <a:bodyPr>
            <a:no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6" name="Päivämäärän paikkamerkki 3">
            <a:extLst>
              <a:ext uri="{FF2B5EF4-FFF2-40B4-BE49-F238E27FC236}">
                <a16:creationId xmlns:a16="http://schemas.microsoft.com/office/drawing/2014/main" id="{8CFE43AC-2331-392E-B364-1EB4F13D2278}"/>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19.12.2023</a:t>
            </a:fld>
            <a:endParaRPr lang="fi-FI"/>
          </a:p>
        </p:txBody>
      </p:sp>
      <p:sp>
        <p:nvSpPr>
          <p:cNvPr id="7" name="Dian numeron paikkamerkki 5">
            <a:extLst>
              <a:ext uri="{FF2B5EF4-FFF2-40B4-BE49-F238E27FC236}">
                <a16:creationId xmlns:a16="http://schemas.microsoft.com/office/drawing/2014/main" id="{65BDACEF-1E4C-EE54-A86C-7F8707A989F5}"/>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4" name="Kuva 3">
            <a:extLst>
              <a:ext uri="{FF2B5EF4-FFF2-40B4-BE49-F238E27FC236}">
                <a16:creationId xmlns:a16="http://schemas.microsoft.com/office/drawing/2014/main" id="{BF09C4BF-2872-222F-A08A-EA53E4ED7D78}"/>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360816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19.12.2023</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2"/>
          <a:srcRect/>
          <a:stretch/>
        </p:blipFill>
        <p:spPr>
          <a:xfrm>
            <a:off x="156873" y="6158852"/>
            <a:ext cx="1583792" cy="573640"/>
          </a:xfrm>
          <a:prstGeom prst="rect">
            <a:avLst/>
          </a:prstGeom>
        </p:spPr>
      </p:pic>
    </p:spTree>
    <p:extLst>
      <p:ext uri="{BB962C8B-B14F-4D97-AF65-F5344CB8AC3E}">
        <p14:creationId xmlns:p14="http://schemas.microsoft.com/office/powerpoint/2010/main" val="206486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220017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3E2E6E3-D8CD-96E5-EEFB-D7347DBE5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79DF8075-5D79-C9DB-6488-A7558887D0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24580783-332B-12B8-6E62-53A75BA12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2995AC-F008-1E4B-9263-D2B18A52AAEA}" type="datetimeFigureOut">
              <a:rPr lang="fi-FI" smtClean="0"/>
              <a:pPr/>
              <a:t>19.12.2023</a:t>
            </a:fld>
            <a:endParaRPr lang="fi-FI"/>
          </a:p>
        </p:txBody>
      </p:sp>
      <p:sp>
        <p:nvSpPr>
          <p:cNvPr id="5" name="Alatunnisteen paikkamerkki 4">
            <a:extLst>
              <a:ext uri="{FF2B5EF4-FFF2-40B4-BE49-F238E27FC236}">
                <a16:creationId xmlns:a16="http://schemas.microsoft.com/office/drawing/2014/main" id="{74E995EC-EE78-8382-02AB-CC15E3AF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fi-FI"/>
          </a:p>
        </p:txBody>
      </p:sp>
      <p:sp>
        <p:nvSpPr>
          <p:cNvPr id="6" name="Dian numeron paikkamerkki 5">
            <a:extLst>
              <a:ext uri="{FF2B5EF4-FFF2-40B4-BE49-F238E27FC236}">
                <a16:creationId xmlns:a16="http://schemas.microsoft.com/office/drawing/2014/main" id="{579579D0-C8D7-1BFD-58EB-E0BB4139B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F4BB44F-7B72-EC4D-BE8A-419BCE6CF7A5}" type="slidenum">
              <a:rPr lang="fi-FI" smtClean="0"/>
              <a:pPr/>
              <a:t>‹#›</a:t>
            </a:fld>
            <a:endParaRPr lang="fi-FI"/>
          </a:p>
        </p:txBody>
      </p:sp>
    </p:spTree>
    <p:extLst>
      <p:ext uri="{BB962C8B-B14F-4D97-AF65-F5344CB8AC3E}">
        <p14:creationId xmlns:p14="http://schemas.microsoft.com/office/powerpoint/2010/main" val="4090532122"/>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63" r:id="rId3"/>
    <p:sldLayoutId id="2147483651" r:id="rId4"/>
    <p:sldLayoutId id="2147483652" r:id="rId5"/>
    <p:sldLayoutId id="2147483653" r:id="rId6"/>
    <p:sldLayoutId id="2147483654" r:id="rId7"/>
    <p:sldLayoutId id="2147483655" r:id="rId8"/>
    <p:sldLayoutId id="2147483665" r:id="rId9"/>
    <p:sldLayoutId id="2147483664" r:id="rId10"/>
    <p:sldLayoutId id="2147483667" r:id="rId11"/>
    <p:sldLayoutId id="2147483657" r:id="rId12"/>
    <p:sldLayoutId id="2147483662" r:id="rId13"/>
    <p:sldLayoutId id="2147483672" r:id="rId14"/>
    <p:sldLayoutId id="2147483673" r:id="rId15"/>
    <p:sldLayoutId id="2147483675" r:id="rId16"/>
  </p:sldLayoutIdLst>
  <p:txStyles>
    <p:title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unlimited.hamk.fi/hyvinvointi-ja-sote-ala/songs-of-life-video-documentary/"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parastadigitukea.blogspot.com/2019/03/sedun-parasta-hankeperhe-yhteistyossa_18.html" TargetMode="External"/><Relationship Id="rId2" Type="http://schemas.openxmlformats.org/officeDocument/2006/relationships/image" Target="../media/image21.jp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g"/><Relationship Id="rId7" Type="http://schemas.openxmlformats.org/officeDocument/2006/relationships/image" Target="../media/image30.svg"/><Relationship Id="rId2" Type="http://schemas.openxmlformats.org/officeDocument/2006/relationships/image" Target="../media/image26.jp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hyperlink" Target="mailto:jonna-mari.kautonen@etelasavonha.fi" TargetMode="External"/><Relationship Id="rId10" Type="http://schemas.openxmlformats.org/officeDocument/2006/relationships/image" Target="../media/image33.png"/><Relationship Id="rId4" Type="http://schemas.openxmlformats.org/officeDocument/2006/relationships/image" Target="../media/image28.jpg"/><Relationship Id="rId9" Type="http://schemas.openxmlformats.org/officeDocument/2006/relationships/image" Target="../media/image3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048DE6-E9C7-6821-56FE-74B870BC8826}"/>
              </a:ext>
            </a:extLst>
          </p:cNvPr>
          <p:cNvSpPr>
            <a:spLocks noGrp="1"/>
          </p:cNvSpPr>
          <p:nvPr>
            <p:ph type="ctrTitle"/>
          </p:nvPr>
        </p:nvSpPr>
        <p:spPr>
          <a:xfrm>
            <a:off x="645253" y="605672"/>
            <a:ext cx="10515600" cy="2387600"/>
          </a:xfrm>
        </p:spPr>
        <p:txBody>
          <a:bodyPr/>
          <a:lstStyle/>
          <a:p>
            <a:r>
              <a:rPr lang="fi-FI" sz="3600" b="0" dirty="0"/>
              <a:t>Alle 18-vuotiaiden päihteillä oireilevien nuorten palveluprosessi </a:t>
            </a:r>
            <a:br>
              <a:rPr lang="fi-FI" b="0" dirty="0"/>
            </a:br>
            <a:endParaRPr lang="fi-FI" dirty="0"/>
          </a:p>
        </p:txBody>
      </p:sp>
      <p:sp>
        <p:nvSpPr>
          <p:cNvPr id="3" name="Alaotsikko 2">
            <a:extLst>
              <a:ext uri="{FF2B5EF4-FFF2-40B4-BE49-F238E27FC236}">
                <a16:creationId xmlns:a16="http://schemas.microsoft.com/office/drawing/2014/main" id="{C79781FC-3FE0-EF08-5D5E-2380DC4FC038}"/>
              </a:ext>
            </a:extLst>
          </p:cNvPr>
          <p:cNvSpPr>
            <a:spLocks noGrp="1"/>
          </p:cNvSpPr>
          <p:nvPr>
            <p:ph type="subTitle" idx="1"/>
          </p:nvPr>
        </p:nvSpPr>
        <p:spPr>
          <a:xfrm>
            <a:off x="7964472" y="5231245"/>
            <a:ext cx="3665992" cy="627390"/>
          </a:xfrm>
        </p:spPr>
        <p:txBody>
          <a:bodyPr>
            <a:noAutofit/>
          </a:bodyPr>
          <a:lstStyle/>
          <a:p>
            <a:r>
              <a:rPr lang="fi-FI" sz="1000" b="0" dirty="0"/>
              <a:t>Jonna-Mari Kautonen</a:t>
            </a:r>
          </a:p>
          <a:p>
            <a:r>
              <a:rPr lang="fi-FI" sz="1000" b="0" dirty="0"/>
              <a:t>Päihdetyöntekijä</a:t>
            </a:r>
          </a:p>
          <a:p>
            <a:r>
              <a:rPr lang="fi-FI" sz="1000" b="0" dirty="0"/>
              <a:t>Savonlinna</a:t>
            </a:r>
          </a:p>
        </p:txBody>
      </p:sp>
      <p:pic>
        <p:nvPicPr>
          <p:cNvPr id="5" name="Kuva 4" descr="Nuori rentoutumassa">
            <a:extLst>
              <a:ext uri="{FF2B5EF4-FFF2-40B4-BE49-F238E27FC236}">
                <a16:creationId xmlns:a16="http://schemas.microsoft.com/office/drawing/2014/main" id="{55502437-C57C-44E9-86A7-38A96A15BDF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7622" y="2368994"/>
            <a:ext cx="6906936" cy="3597363"/>
          </a:xfrm>
          <a:prstGeom prst="rect">
            <a:avLst/>
          </a:prstGeom>
        </p:spPr>
      </p:pic>
      <p:sp>
        <p:nvSpPr>
          <p:cNvPr id="6" name="Tekstiruutu 5">
            <a:extLst>
              <a:ext uri="{FF2B5EF4-FFF2-40B4-BE49-F238E27FC236}">
                <a16:creationId xmlns:a16="http://schemas.microsoft.com/office/drawing/2014/main" id="{94D463F0-E029-406A-A394-41BE761056A5}"/>
              </a:ext>
            </a:extLst>
          </p:cNvPr>
          <p:cNvSpPr txBox="1"/>
          <p:nvPr/>
        </p:nvSpPr>
        <p:spPr>
          <a:xfrm>
            <a:off x="897622" y="5750913"/>
            <a:ext cx="3705138" cy="215444"/>
          </a:xfrm>
          <a:prstGeom prst="rect">
            <a:avLst/>
          </a:prstGeom>
          <a:noFill/>
        </p:spPr>
        <p:txBody>
          <a:bodyPr wrap="square" rtlCol="0">
            <a:spAutoFit/>
          </a:bodyPr>
          <a:lstStyle/>
          <a:p>
            <a:r>
              <a:rPr lang="fi-FI" sz="800" dirty="0">
                <a:hlinkClick r:id="rId3" tooltip="https://unlimited.hamk.fi/hyvinvointi-ja-sote-ala/songs-of-life-video-documentary/"/>
              </a:rPr>
              <a:t>Tämä kuva</a:t>
            </a:r>
            <a:r>
              <a:rPr lang="fi-FI" sz="800" dirty="0"/>
              <a:t>, tekijä Tuntematon tekijä, käyttöoikeus: </a:t>
            </a:r>
            <a:r>
              <a:rPr lang="fi-FI" sz="800" dirty="0">
                <a:hlinkClick r:id="rId4" tooltip="https://creativecommons.org/licenses/by-sa/3.0/"/>
              </a:rPr>
              <a:t>CC BY-SA</a:t>
            </a:r>
            <a:endParaRPr lang="fi-FI" sz="800" dirty="0"/>
          </a:p>
        </p:txBody>
      </p:sp>
      <p:sp>
        <p:nvSpPr>
          <p:cNvPr id="4" name="Tekstiruutu 3">
            <a:extLst>
              <a:ext uri="{FF2B5EF4-FFF2-40B4-BE49-F238E27FC236}">
                <a16:creationId xmlns:a16="http://schemas.microsoft.com/office/drawing/2014/main" id="{7928D1AA-B7B5-40A4-B811-643F1A263582}"/>
              </a:ext>
            </a:extLst>
          </p:cNvPr>
          <p:cNvSpPr txBox="1"/>
          <p:nvPr/>
        </p:nvSpPr>
        <p:spPr>
          <a:xfrm>
            <a:off x="7964472" y="2296792"/>
            <a:ext cx="3498559" cy="967957"/>
          </a:xfrm>
          <a:prstGeom prst="rect">
            <a:avLst/>
          </a:prstGeom>
          <a:noFill/>
        </p:spPr>
        <p:txBody>
          <a:bodyPr wrap="square" rtlCol="0">
            <a:spAutoFit/>
          </a:bodyPr>
          <a:lstStyle/>
          <a:p>
            <a:pPr>
              <a:lnSpc>
                <a:spcPct val="150000"/>
              </a:lnSpc>
            </a:pPr>
            <a:r>
              <a:rPr lang="fi-FI" sz="2000" dirty="0"/>
              <a:t>Tulevaisuuden Sote-keskus -hanke 2.1.- 31.12.2023</a:t>
            </a:r>
          </a:p>
        </p:txBody>
      </p:sp>
    </p:spTree>
    <p:extLst>
      <p:ext uri="{BB962C8B-B14F-4D97-AF65-F5344CB8AC3E}">
        <p14:creationId xmlns:p14="http://schemas.microsoft.com/office/powerpoint/2010/main" val="672726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70AC7A-6EE0-4322-9746-F071C80EC7E1}"/>
              </a:ext>
            </a:extLst>
          </p:cNvPr>
          <p:cNvSpPr>
            <a:spLocks noGrp="1"/>
          </p:cNvSpPr>
          <p:nvPr>
            <p:ph type="title"/>
          </p:nvPr>
        </p:nvSpPr>
        <p:spPr>
          <a:xfrm>
            <a:off x="838199" y="561068"/>
            <a:ext cx="9312479" cy="1325563"/>
          </a:xfrm>
        </p:spPr>
        <p:txBody>
          <a:bodyPr/>
          <a:lstStyle/>
          <a:p>
            <a:r>
              <a:rPr lang="fi-FI" dirty="0"/>
              <a:t>Tilastoja ajalta 2.1. – 30.11.2023  </a:t>
            </a:r>
          </a:p>
        </p:txBody>
      </p:sp>
      <p:sp>
        <p:nvSpPr>
          <p:cNvPr id="3" name="Sisällön paikkamerkki 2">
            <a:extLst>
              <a:ext uri="{FF2B5EF4-FFF2-40B4-BE49-F238E27FC236}">
                <a16:creationId xmlns:a16="http://schemas.microsoft.com/office/drawing/2014/main" id="{037BB580-3907-4F60-A812-E9F96A80F574}"/>
              </a:ext>
            </a:extLst>
          </p:cNvPr>
          <p:cNvSpPr>
            <a:spLocks noGrp="1"/>
          </p:cNvSpPr>
          <p:nvPr>
            <p:ph idx="1"/>
          </p:nvPr>
        </p:nvSpPr>
        <p:spPr>
          <a:xfrm>
            <a:off x="838200" y="1886631"/>
            <a:ext cx="7559181" cy="4169507"/>
          </a:xfrm>
        </p:spPr>
        <p:txBody>
          <a:bodyPr>
            <a:normAutofit fontScale="92500" lnSpcReduction="10000"/>
          </a:bodyPr>
          <a:lstStyle/>
          <a:p>
            <a:r>
              <a:rPr lang="fi-FI" sz="1600" dirty="0"/>
              <a:t>Käyntejä ollut 555</a:t>
            </a:r>
          </a:p>
          <a:p>
            <a:r>
              <a:rPr lang="fi-FI" sz="1600" dirty="0"/>
              <a:t>Nuoria yhteensä ollut 46</a:t>
            </a:r>
          </a:p>
          <a:p>
            <a:r>
              <a:rPr lang="fi-FI" sz="1600" dirty="0"/>
              <a:t>Keskiarvollisesti 20,5 nuorta hoitosuhteessa/ kuukausi</a:t>
            </a:r>
          </a:p>
          <a:p>
            <a:r>
              <a:rPr lang="fi-FI" sz="1600" dirty="0"/>
              <a:t>Hoitosuhteiden kesto ollut </a:t>
            </a:r>
          </a:p>
          <a:p>
            <a:pPr lvl="1"/>
            <a:r>
              <a:rPr lang="fi-FI" sz="1400" dirty="0"/>
              <a:t>Arviointijakso/ lyhyt interventio alle 5 tapaamista. Alkoholin kokeilu </a:t>
            </a:r>
            <a:r>
              <a:rPr lang="fi-FI" sz="1400" dirty="0">
                <a:sym typeface="Wingdings" panose="05000000000000000000" pitchFamily="2" charset="2"/>
              </a:rPr>
              <a:t> tarvittaessa ohjaus </a:t>
            </a:r>
            <a:r>
              <a:rPr lang="fi-FI" sz="1400" dirty="0" err="1">
                <a:sym typeface="Wingdings" panose="05000000000000000000" pitchFamily="2" charset="2"/>
              </a:rPr>
              <a:t>hoitojaksolle</a:t>
            </a:r>
            <a:r>
              <a:rPr lang="fi-FI" sz="1400" dirty="0">
                <a:sym typeface="Wingdings" panose="05000000000000000000" pitchFamily="2" charset="2"/>
              </a:rPr>
              <a:t> jatkamaan työskentelyä</a:t>
            </a:r>
            <a:endParaRPr lang="fi-FI" sz="1400" dirty="0"/>
          </a:p>
          <a:p>
            <a:pPr lvl="1"/>
            <a:r>
              <a:rPr lang="fi-FI" sz="1400" dirty="0"/>
              <a:t>Hoitojakso 3kk </a:t>
            </a:r>
            <a:r>
              <a:rPr lang="fi-FI" sz="1400" dirty="0">
                <a:sym typeface="Wingdings" panose="05000000000000000000" pitchFamily="2" charset="2"/>
              </a:rPr>
              <a:t> tällä hetkellä pisimmät hoitosuhteet ovat kestäneet 10 kk (hoito jatkuu edelleen) Lääkkeiden ja huumeiden kokeilu tai säännöllisempi käyttö, mukaan lukien alkoholi. Aina moniammatillinen arviointi nuoren palveluverkoston kanssa avopalvelun riittävyydestä tukemaan nuoren päihteettömyyttä.</a:t>
            </a:r>
            <a:endParaRPr lang="fi-FI" sz="1400" dirty="0"/>
          </a:p>
          <a:p>
            <a:r>
              <a:rPr lang="fi-FI" sz="1600" dirty="0"/>
              <a:t>Nuorten päihdetyöntekijä on toiminut nuoren palveluverkostossa kokonaisvaltaisesti, osaksi toimenkuvaa on muotoutunut hoidon koordinointi.</a:t>
            </a:r>
          </a:p>
          <a:p>
            <a:r>
              <a:rPr lang="fi-FI" sz="1600" dirty="0"/>
              <a:t>Nuorten käyntien tiheys yksilöllinen</a:t>
            </a:r>
          </a:p>
          <a:p>
            <a:pPr lvl="1"/>
            <a:r>
              <a:rPr lang="fi-FI" sz="1400" dirty="0"/>
              <a:t>Tapaaminen 1-2 x viikko</a:t>
            </a:r>
          </a:p>
          <a:p>
            <a:pPr lvl="1"/>
            <a:r>
              <a:rPr lang="fi-FI" sz="1400" dirty="0"/>
              <a:t>Tapaaminen joka toinen viikko</a:t>
            </a:r>
          </a:p>
          <a:p>
            <a:pPr lvl="1"/>
            <a:r>
              <a:rPr lang="fi-FI" sz="1400" dirty="0"/>
              <a:t>Tapaaminen joka kolmas viikko</a:t>
            </a:r>
          </a:p>
          <a:p>
            <a:pPr lvl="1"/>
            <a:r>
              <a:rPr lang="fi-FI" sz="1400" dirty="0"/>
              <a:t>Tapaaminen 1x kk</a:t>
            </a:r>
          </a:p>
          <a:p>
            <a:pPr marL="457200" lvl="1" indent="0">
              <a:buNone/>
            </a:pPr>
            <a:endParaRPr lang="fi-FI" dirty="0"/>
          </a:p>
        </p:txBody>
      </p:sp>
    </p:spTree>
    <p:extLst>
      <p:ext uri="{BB962C8B-B14F-4D97-AF65-F5344CB8AC3E}">
        <p14:creationId xmlns:p14="http://schemas.microsoft.com/office/powerpoint/2010/main" val="300308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F3B1AC-D756-4BD7-9EFE-83F5EC3AEB3C}"/>
              </a:ext>
            </a:extLst>
          </p:cNvPr>
          <p:cNvSpPr>
            <a:spLocks noGrp="1"/>
          </p:cNvSpPr>
          <p:nvPr>
            <p:ph type="title"/>
          </p:nvPr>
        </p:nvSpPr>
        <p:spPr>
          <a:xfrm>
            <a:off x="704266" y="904742"/>
            <a:ext cx="7139439" cy="2148576"/>
          </a:xfrm>
        </p:spPr>
        <p:txBody>
          <a:bodyPr>
            <a:normAutofit fontScale="90000"/>
          </a:bodyPr>
          <a:lstStyle/>
          <a:p>
            <a:r>
              <a:rPr lang="fi-FI" dirty="0"/>
              <a:t>Nuorille tehty kysely nuorten päihdetyöntekijän toiminnasta </a:t>
            </a:r>
            <a:br>
              <a:rPr lang="fi-FI" dirty="0"/>
            </a:br>
            <a:br>
              <a:rPr lang="fi-FI" dirty="0"/>
            </a:br>
            <a:endParaRPr lang="fi-FI" dirty="0"/>
          </a:p>
        </p:txBody>
      </p:sp>
      <p:sp>
        <p:nvSpPr>
          <p:cNvPr id="3" name="Sisällön paikkamerkki 2">
            <a:extLst>
              <a:ext uri="{FF2B5EF4-FFF2-40B4-BE49-F238E27FC236}">
                <a16:creationId xmlns:a16="http://schemas.microsoft.com/office/drawing/2014/main" id="{435C1197-915F-4B88-9776-C6A634FBD3E4}"/>
              </a:ext>
            </a:extLst>
          </p:cNvPr>
          <p:cNvSpPr>
            <a:spLocks noGrp="1"/>
          </p:cNvSpPr>
          <p:nvPr>
            <p:ph idx="1"/>
          </p:nvPr>
        </p:nvSpPr>
        <p:spPr>
          <a:xfrm>
            <a:off x="813324" y="2664940"/>
            <a:ext cx="6535723" cy="3250285"/>
          </a:xfrm>
        </p:spPr>
        <p:txBody>
          <a:bodyPr/>
          <a:lstStyle/>
          <a:p>
            <a:pPr marL="0" lvl="0" indent="0">
              <a:buNone/>
            </a:pPr>
            <a:r>
              <a:rPr lang="fi-FI" sz="1600" dirty="0"/>
              <a:t>Vastaaminen on perustunut vapaaehtoisuuteen.</a:t>
            </a:r>
          </a:p>
          <a:p>
            <a:pPr marL="0" lvl="0" indent="0">
              <a:buNone/>
            </a:pPr>
            <a:r>
              <a:rPr lang="fi-FI" sz="1600" dirty="0">
                <a:solidFill>
                  <a:prstClr val="black"/>
                </a:solidFill>
              </a:rPr>
              <a:t>Kysely on toteutettu </a:t>
            </a:r>
            <a:r>
              <a:rPr lang="fi-FI" sz="1600" dirty="0" err="1">
                <a:solidFill>
                  <a:prstClr val="black"/>
                </a:solidFill>
              </a:rPr>
              <a:t>Forms</a:t>
            </a:r>
            <a:r>
              <a:rPr lang="fi-FI" sz="1600" dirty="0">
                <a:solidFill>
                  <a:prstClr val="black"/>
                </a:solidFill>
              </a:rPr>
              <a:t>-pohjalla</a:t>
            </a:r>
          </a:p>
          <a:p>
            <a:pPr marL="0" lvl="0" indent="0">
              <a:buNone/>
            </a:pPr>
            <a:r>
              <a:rPr lang="fi-FI" sz="1600" dirty="0">
                <a:solidFill>
                  <a:prstClr val="black"/>
                </a:solidFill>
              </a:rPr>
              <a:t>Anonyymit vastaukset</a:t>
            </a:r>
          </a:p>
          <a:p>
            <a:pPr marL="0" lvl="0" indent="0">
              <a:buNone/>
            </a:pPr>
            <a:r>
              <a:rPr lang="fi-FI" sz="1600" dirty="0">
                <a:solidFill>
                  <a:prstClr val="black"/>
                </a:solidFill>
              </a:rPr>
              <a:t>QR-koodi ollut nuorten saatavilla/näkyvillä </a:t>
            </a:r>
          </a:p>
          <a:p>
            <a:pPr marL="0" lvl="0" indent="0">
              <a:buNone/>
            </a:pPr>
            <a:r>
              <a:rPr lang="fi-FI" sz="1600" dirty="0">
                <a:solidFill>
                  <a:prstClr val="black"/>
                </a:solidFill>
              </a:rPr>
              <a:t>Nuoret ovat vastannut kyselyyn hoidon eri vaiheissa</a:t>
            </a:r>
          </a:p>
          <a:p>
            <a:pPr marL="0" lvl="0" indent="0">
              <a:buNone/>
            </a:pPr>
            <a:r>
              <a:rPr lang="fi-FI" sz="1600" dirty="0">
                <a:solidFill>
                  <a:prstClr val="black"/>
                </a:solidFill>
              </a:rPr>
              <a:t>Kysely on sisältänyt</a:t>
            </a:r>
          </a:p>
          <a:p>
            <a:pPr lvl="1">
              <a:buFont typeface="Wingdings" panose="05000000000000000000" pitchFamily="2" charset="2"/>
              <a:buChar char="ü"/>
            </a:pPr>
            <a:r>
              <a:rPr lang="fi-FI" sz="1200" dirty="0">
                <a:solidFill>
                  <a:prstClr val="black"/>
                </a:solidFill>
              </a:rPr>
              <a:t>yhden monivalintakysymyksen</a:t>
            </a:r>
          </a:p>
          <a:p>
            <a:pPr lvl="1">
              <a:buFont typeface="Wingdings" panose="05000000000000000000" pitchFamily="2" charset="2"/>
              <a:buChar char="ü"/>
            </a:pPr>
            <a:r>
              <a:rPr lang="fi-FI" sz="1200" dirty="0">
                <a:solidFill>
                  <a:prstClr val="black"/>
                </a:solidFill>
              </a:rPr>
              <a:t>viisi ”pokaalien määrällä” annettavaa palautetta</a:t>
            </a:r>
          </a:p>
          <a:p>
            <a:pPr lvl="1">
              <a:buFont typeface="Wingdings" panose="05000000000000000000" pitchFamily="2" charset="2"/>
              <a:buChar char="ü"/>
            </a:pPr>
            <a:r>
              <a:rPr lang="fi-FI" sz="1200" dirty="0">
                <a:solidFill>
                  <a:prstClr val="black"/>
                </a:solidFill>
              </a:rPr>
              <a:t>yhden avoimen kysymyksen</a:t>
            </a:r>
          </a:p>
          <a:p>
            <a:pPr marL="0" lvl="0" indent="0">
              <a:buNone/>
            </a:pPr>
            <a:endParaRPr lang="fi-FI" sz="1600" dirty="0">
              <a:solidFill>
                <a:prstClr val="black"/>
              </a:solidFill>
            </a:endParaRPr>
          </a:p>
          <a:p>
            <a:pPr marL="457200" lvl="1" indent="0">
              <a:buNone/>
            </a:pPr>
            <a:endParaRPr lang="fi-FI" dirty="0"/>
          </a:p>
          <a:p>
            <a:pPr marL="457200" lvl="1" indent="0">
              <a:buNone/>
            </a:pPr>
            <a:endParaRPr lang="fi-FI" dirty="0"/>
          </a:p>
          <a:p>
            <a:pPr marL="457200" lvl="1" indent="0">
              <a:buNone/>
            </a:pPr>
            <a:endParaRPr lang="fi-FI" dirty="0"/>
          </a:p>
          <a:p>
            <a:endParaRPr lang="fi-FI" dirty="0"/>
          </a:p>
        </p:txBody>
      </p:sp>
      <p:pic>
        <p:nvPicPr>
          <p:cNvPr id="5" name="Kuva 4" descr="Havainnollistava kuva nuorille tehdytä kyselystä">
            <a:extLst>
              <a:ext uri="{FF2B5EF4-FFF2-40B4-BE49-F238E27FC236}">
                <a16:creationId xmlns:a16="http://schemas.microsoft.com/office/drawing/2014/main" id="{4F49FB16-769D-4334-8481-4D55FE43A910}"/>
              </a:ext>
            </a:extLst>
          </p:cNvPr>
          <p:cNvPicPr>
            <a:picLocks noChangeAspect="1"/>
          </p:cNvPicPr>
          <p:nvPr/>
        </p:nvPicPr>
        <p:blipFill>
          <a:blip r:embed="rId2"/>
          <a:stretch>
            <a:fillRect/>
          </a:stretch>
        </p:blipFill>
        <p:spPr>
          <a:xfrm>
            <a:off x="7458105" y="2840835"/>
            <a:ext cx="2632967" cy="3191562"/>
          </a:xfrm>
          <a:prstGeom prst="rect">
            <a:avLst/>
          </a:prstGeom>
        </p:spPr>
      </p:pic>
      <p:sp>
        <p:nvSpPr>
          <p:cNvPr id="6" name="Tekstiruutu 5">
            <a:extLst>
              <a:ext uri="{FF2B5EF4-FFF2-40B4-BE49-F238E27FC236}">
                <a16:creationId xmlns:a16="http://schemas.microsoft.com/office/drawing/2014/main" id="{E96FFFB1-046D-440F-9CA8-CA4B34D321F8}"/>
              </a:ext>
            </a:extLst>
          </p:cNvPr>
          <p:cNvSpPr txBox="1"/>
          <p:nvPr/>
        </p:nvSpPr>
        <p:spPr>
          <a:xfrm>
            <a:off x="7349047" y="2077332"/>
            <a:ext cx="4138687" cy="646331"/>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Alla kuvakaappaus nuorille tehdyn kyselyn alkuosuudesta. Tämän avulla on helpompi tulkita nuorien antamaa palautetta</a:t>
            </a:r>
          </a:p>
        </p:txBody>
      </p:sp>
    </p:spTree>
    <p:extLst>
      <p:ext uri="{BB962C8B-B14F-4D97-AF65-F5344CB8AC3E}">
        <p14:creationId xmlns:p14="http://schemas.microsoft.com/office/powerpoint/2010/main" val="248057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D39E1B-ACEE-4FB6-BC4F-3282E94E973B}"/>
              </a:ext>
            </a:extLst>
          </p:cNvPr>
          <p:cNvSpPr>
            <a:spLocks noGrp="1"/>
          </p:cNvSpPr>
          <p:nvPr>
            <p:ph type="title"/>
          </p:nvPr>
        </p:nvSpPr>
        <p:spPr/>
        <p:txBody>
          <a:bodyPr>
            <a:normAutofit/>
          </a:bodyPr>
          <a:lstStyle/>
          <a:p>
            <a:r>
              <a:rPr lang="fi-FI" sz="3600" dirty="0">
                <a:latin typeface="Arial Black" panose="020B0A04020102020204" pitchFamily="34" charset="0"/>
                <a:cs typeface="Arial" panose="020B0604020202020204" pitchFamily="34" charset="0"/>
              </a:rPr>
              <a:t>Tulitko tapaamiselle?</a:t>
            </a:r>
            <a:br>
              <a:rPr lang="fi-FI" sz="1200" dirty="0">
                <a:latin typeface="Arial Black" panose="020B0A04020102020204" pitchFamily="34" charset="0"/>
                <a:cs typeface="Arial" panose="020B0604020202020204" pitchFamily="34" charset="0"/>
              </a:rPr>
            </a:br>
            <a:endParaRPr lang="fi-FI" sz="1200" dirty="0"/>
          </a:p>
        </p:txBody>
      </p:sp>
      <p:graphicFrame>
        <p:nvGraphicFramePr>
          <p:cNvPr id="18" name="Sisällön paikkamerkki 17">
            <a:extLst>
              <a:ext uri="{FF2B5EF4-FFF2-40B4-BE49-F238E27FC236}">
                <a16:creationId xmlns:a16="http://schemas.microsoft.com/office/drawing/2014/main" id="{18395CD9-1470-418F-88D0-385A35A5EB84}"/>
              </a:ext>
            </a:extLst>
          </p:cNvPr>
          <p:cNvGraphicFramePr>
            <a:graphicFrameLocks noGrp="1"/>
          </p:cNvGraphicFramePr>
          <p:nvPr>
            <p:ph idx="1"/>
            <p:extLst>
              <p:ext uri="{D42A27DB-BD31-4B8C-83A1-F6EECF244321}">
                <p14:modId xmlns:p14="http://schemas.microsoft.com/office/powerpoint/2010/main" val="4123649196"/>
              </p:ext>
            </p:extLst>
          </p:nvPr>
        </p:nvGraphicFramePr>
        <p:xfrm>
          <a:off x="58722" y="2679421"/>
          <a:ext cx="7575258" cy="1706092"/>
        </p:xfrm>
        <a:graphic>
          <a:graphicData uri="http://schemas.openxmlformats.org/drawingml/2006/table">
            <a:tbl>
              <a:tblPr/>
              <a:tblGrid>
                <a:gridCol w="2525086">
                  <a:extLst>
                    <a:ext uri="{9D8B030D-6E8A-4147-A177-3AD203B41FA5}">
                      <a16:colId xmlns:a16="http://schemas.microsoft.com/office/drawing/2014/main" val="4023981190"/>
                    </a:ext>
                  </a:extLst>
                </a:gridCol>
                <a:gridCol w="2525086">
                  <a:extLst>
                    <a:ext uri="{9D8B030D-6E8A-4147-A177-3AD203B41FA5}">
                      <a16:colId xmlns:a16="http://schemas.microsoft.com/office/drawing/2014/main" val="45143253"/>
                    </a:ext>
                  </a:extLst>
                </a:gridCol>
                <a:gridCol w="2525086">
                  <a:extLst>
                    <a:ext uri="{9D8B030D-6E8A-4147-A177-3AD203B41FA5}">
                      <a16:colId xmlns:a16="http://schemas.microsoft.com/office/drawing/2014/main" val="3725010754"/>
                    </a:ext>
                  </a:extLst>
                </a:gridCol>
              </a:tblGrid>
              <a:tr h="859280">
                <a:tc>
                  <a:txBody>
                    <a:bodyPr/>
                    <a:lstStyle/>
                    <a:p>
                      <a:endParaRPr lang="fi-FI" sz="1100" dirty="0">
                        <a:effectLst/>
                      </a:endParaRPr>
                    </a:p>
                  </a:txBody>
                  <a:tcPr marL="57647" marR="57647" marT="28823" marB="28823" anchor="ctr">
                    <a:lnL>
                      <a:noFill/>
                    </a:lnL>
                    <a:lnR>
                      <a:noFill/>
                    </a:lnR>
                    <a:lnT>
                      <a:noFill/>
                    </a:lnT>
                    <a:lnB>
                      <a:noFill/>
                    </a:lnB>
                  </a:tcPr>
                </a:tc>
                <a:tc>
                  <a:txBody>
                    <a:bodyPr/>
                    <a:lstStyle/>
                    <a:p>
                      <a:pPr algn="l"/>
                      <a:r>
                        <a:rPr lang="fi-FI" sz="1600" dirty="0">
                          <a:effectLst/>
                        </a:rPr>
                        <a:t>Ohjatusti esim. vanhempien tai sosiaalityön pyynnöstä</a:t>
                      </a:r>
                    </a:p>
                  </a:txBody>
                  <a:tcPr marL="57647" marR="57647" marT="28823" marB="28823" anchor="ctr">
                    <a:lnL>
                      <a:noFill/>
                    </a:lnL>
                    <a:lnR>
                      <a:noFill/>
                    </a:lnR>
                    <a:lnT>
                      <a:noFill/>
                    </a:lnT>
                    <a:lnB>
                      <a:noFill/>
                    </a:lnB>
                  </a:tcPr>
                </a:tc>
                <a:tc>
                  <a:txBody>
                    <a:bodyPr/>
                    <a:lstStyle/>
                    <a:p>
                      <a:pPr algn="l"/>
                      <a:r>
                        <a:rPr lang="fi-FI" sz="1600" dirty="0">
                          <a:effectLst/>
                        </a:rPr>
                        <a:t>7</a:t>
                      </a:r>
                    </a:p>
                  </a:txBody>
                  <a:tcPr marL="57647" marR="57647" marT="28823" marB="28823" anchor="ctr">
                    <a:lnL>
                      <a:noFill/>
                    </a:lnL>
                    <a:lnR>
                      <a:noFill/>
                    </a:lnR>
                    <a:lnT>
                      <a:noFill/>
                    </a:lnT>
                    <a:lnB>
                      <a:noFill/>
                    </a:lnB>
                  </a:tcPr>
                </a:tc>
                <a:extLst>
                  <a:ext uri="{0D108BD9-81ED-4DB2-BD59-A6C34878D82A}">
                    <a16:rowId xmlns:a16="http://schemas.microsoft.com/office/drawing/2014/main" val="2930906902"/>
                  </a:ext>
                </a:extLst>
              </a:tr>
              <a:tr h="230588">
                <a:tc>
                  <a:txBody>
                    <a:bodyPr/>
                    <a:lstStyle/>
                    <a:p>
                      <a:endParaRPr lang="fi-FI" sz="1100" dirty="0">
                        <a:effectLst/>
                      </a:endParaRPr>
                    </a:p>
                  </a:txBody>
                  <a:tcPr marL="57647" marR="57647" marT="28823" marB="28823" anchor="ctr">
                    <a:lnL>
                      <a:noFill/>
                    </a:lnL>
                    <a:lnR>
                      <a:noFill/>
                    </a:lnR>
                    <a:lnT>
                      <a:noFill/>
                    </a:lnT>
                    <a:lnB>
                      <a:noFill/>
                    </a:lnB>
                  </a:tcPr>
                </a:tc>
                <a:tc>
                  <a:txBody>
                    <a:bodyPr/>
                    <a:lstStyle/>
                    <a:p>
                      <a:pPr algn="l"/>
                      <a:r>
                        <a:rPr lang="fi-FI" sz="1600" dirty="0">
                          <a:effectLst/>
                        </a:rPr>
                        <a:t>Omasta tahdosta</a:t>
                      </a:r>
                    </a:p>
                  </a:txBody>
                  <a:tcPr marL="57647" marR="57647" marT="28823" marB="28823" anchor="ctr">
                    <a:lnL>
                      <a:noFill/>
                    </a:lnL>
                    <a:lnR>
                      <a:noFill/>
                    </a:lnR>
                    <a:lnT>
                      <a:noFill/>
                    </a:lnT>
                    <a:lnB>
                      <a:noFill/>
                    </a:lnB>
                  </a:tcPr>
                </a:tc>
                <a:tc>
                  <a:txBody>
                    <a:bodyPr/>
                    <a:lstStyle/>
                    <a:p>
                      <a:pPr algn="l"/>
                      <a:r>
                        <a:rPr lang="fi-FI" sz="1600" dirty="0">
                          <a:effectLst/>
                        </a:rPr>
                        <a:t>0</a:t>
                      </a:r>
                    </a:p>
                    <a:p>
                      <a:pPr algn="l"/>
                      <a:endParaRPr lang="fi-FI" sz="1600" dirty="0">
                        <a:effectLst/>
                      </a:endParaRPr>
                    </a:p>
                  </a:txBody>
                  <a:tcPr marL="57647" marR="57647" marT="28823" marB="28823" anchor="ctr">
                    <a:lnL>
                      <a:noFill/>
                    </a:lnL>
                    <a:lnR>
                      <a:noFill/>
                    </a:lnR>
                    <a:lnT>
                      <a:noFill/>
                    </a:lnT>
                    <a:lnB>
                      <a:noFill/>
                    </a:lnB>
                  </a:tcPr>
                </a:tc>
                <a:extLst>
                  <a:ext uri="{0D108BD9-81ED-4DB2-BD59-A6C34878D82A}">
                    <a16:rowId xmlns:a16="http://schemas.microsoft.com/office/drawing/2014/main" val="3723579795"/>
                  </a:ext>
                </a:extLst>
              </a:tr>
              <a:tr h="230588">
                <a:tc>
                  <a:txBody>
                    <a:bodyPr/>
                    <a:lstStyle/>
                    <a:p>
                      <a:endParaRPr lang="fi-FI" sz="1100">
                        <a:effectLst/>
                      </a:endParaRPr>
                    </a:p>
                  </a:txBody>
                  <a:tcPr marL="57647" marR="57647" marT="28823" marB="28823" anchor="ctr">
                    <a:lnL>
                      <a:noFill/>
                    </a:lnL>
                    <a:lnR>
                      <a:noFill/>
                    </a:lnR>
                    <a:lnT>
                      <a:noFill/>
                    </a:lnT>
                    <a:lnB>
                      <a:noFill/>
                    </a:lnB>
                  </a:tcPr>
                </a:tc>
                <a:tc>
                  <a:txBody>
                    <a:bodyPr/>
                    <a:lstStyle/>
                    <a:p>
                      <a:pPr algn="l"/>
                      <a:r>
                        <a:rPr lang="fi-FI" sz="1600" dirty="0">
                          <a:effectLst/>
                        </a:rPr>
                        <a:t>Molemmat vaihtoehdot</a:t>
                      </a:r>
                    </a:p>
                  </a:txBody>
                  <a:tcPr marL="57647" marR="57647" marT="28823" marB="28823" anchor="ctr">
                    <a:lnL>
                      <a:noFill/>
                    </a:lnL>
                    <a:lnR>
                      <a:noFill/>
                    </a:lnR>
                    <a:lnT>
                      <a:noFill/>
                    </a:lnT>
                    <a:lnB>
                      <a:noFill/>
                    </a:lnB>
                  </a:tcPr>
                </a:tc>
                <a:tc>
                  <a:txBody>
                    <a:bodyPr/>
                    <a:lstStyle/>
                    <a:p>
                      <a:pPr algn="l"/>
                      <a:r>
                        <a:rPr lang="fi-FI" sz="1600" dirty="0">
                          <a:effectLst/>
                        </a:rPr>
                        <a:t>6</a:t>
                      </a:r>
                    </a:p>
                  </a:txBody>
                  <a:tcPr marL="57647" marR="57647" marT="28823" marB="28823" anchor="ctr">
                    <a:lnL>
                      <a:noFill/>
                    </a:lnL>
                    <a:lnR>
                      <a:noFill/>
                    </a:lnR>
                    <a:lnT>
                      <a:noFill/>
                    </a:lnT>
                    <a:lnB>
                      <a:noFill/>
                    </a:lnB>
                  </a:tcPr>
                </a:tc>
                <a:extLst>
                  <a:ext uri="{0D108BD9-81ED-4DB2-BD59-A6C34878D82A}">
                    <a16:rowId xmlns:a16="http://schemas.microsoft.com/office/drawing/2014/main" val="417046912"/>
                  </a:ext>
                </a:extLst>
              </a:tr>
            </a:tbl>
          </a:graphicData>
        </a:graphic>
      </p:graphicFrame>
      <p:sp>
        <p:nvSpPr>
          <p:cNvPr id="22" name="Ellipsi 21">
            <a:extLst>
              <a:ext uri="{FF2B5EF4-FFF2-40B4-BE49-F238E27FC236}">
                <a16:creationId xmlns:a16="http://schemas.microsoft.com/office/drawing/2014/main" id="{D5DDB1BE-2CF6-483B-A6FF-42F5CB275785}"/>
              </a:ext>
              <a:ext uri="{C183D7F6-B498-43B3-948B-1728B52AA6E4}">
                <adec:decorative xmlns:adec="http://schemas.microsoft.com/office/drawing/2017/decorative" val="1"/>
              </a:ext>
            </a:extLst>
          </p:cNvPr>
          <p:cNvSpPr/>
          <p:nvPr/>
        </p:nvSpPr>
        <p:spPr>
          <a:xfrm>
            <a:off x="1838542" y="2942309"/>
            <a:ext cx="387992" cy="203853"/>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3C07F93E-7BFF-4EEC-8345-7FE752B4ADAA}"/>
              </a:ext>
              <a:ext uri="{C183D7F6-B498-43B3-948B-1728B52AA6E4}">
                <adec:decorative xmlns:adec="http://schemas.microsoft.com/office/drawing/2017/decorative" val="1"/>
              </a:ext>
            </a:extLst>
          </p:cNvPr>
          <p:cNvSpPr/>
          <p:nvPr/>
        </p:nvSpPr>
        <p:spPr>
          <a:xfrm>
            <a:off x="1838542" y="3735099"/>
            <a:ext cx="398479" cy="203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5">
            <a:extLst>
              <a:ext uri="{FF2B5EF4-FFF2-40B4-BE49-F238E27FC236}">
                <a16:creationId xmlns:a16="http://schemas.microsoft.com/office/drawing/2014/main" id="{D986F12C-EE9B-4DE2-BD56-12AEDF58B611}"/>
              </a:ext>
              <a:ext uri="{C183D7F6-B498-43B3-948B-1728B52AA6E4}">
                <adec:decorative xmlns:adec="http://schemas.microsoft.com/office/drawing/2017/decorative" val="1"/>
              </a:ext>
            </a:extLst>
          </p:cNvPr>
          <p:cNvSpPr/>
          <p:nvPr/>
        </p:nvSpPr>
        <p:spPr>
          <a:xfrm>
            <a:off x="1843785" y="4142030"/>
            <a:ext cx="387992" cy="197909"/>
          </a:xfrm>
          <a:prstGeom prst="ellipse">
            <a:avLst/>
          </a:prstGeom>
          <a:solidFill>
            <a:schemeClr val="accent4">
              <a:lumMod val="75000"/>
              <a:lumOff val="25000"/>
            </a:schemeClr>
          </a:solid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33" name="Picture 9" descr="Piirakkakaavio">
            <a:extLst>
              <a:ext uri="{FF2B5EF4-FFF2-40B4-BE49-F238E27FC236}">
                <a16:creationId xmlns:a16="http://schemas.microsoft.com/office/drawing/2014/main" id="{C39FB1EE-707F-4E81-8797-B2A3831F1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9842" y="2229224"/>
            <a:ext cx="5212972" cy="260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74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64B997-59A2-4007-9C49-FA271C568663}"/>
              </a:ext>
            </a:extLst>
          </p:cNvPr>
          <p:cNvSpPr>
            <a:spLocks noGrp="1"/>
          </p:cNvSpPr>
          <p:nvPr>
            <p:ph type="title"/>
          </p:nvPr>
        </p:nvSpPr>
        <p:spPr>
          <a:xfrm>
            <a:off x="838199" y="561068"/>
            <a:ext cx="7232009" cy="1325563"/>
          </a:xfrm>
        </p:spPr>
        <p:txBody>
          <a:bodyPr>
            <a:normAutofit fontScale="90000"/>
          </a:bodyPr>
          <a:lstStyle/>
          <a:p>
            <a:r>
              <a:rPr lang="fi-FI" b="0" dirty="0"/>
              <a:t>Kohdattiinko sinut tapaamisella kunnioittavasti?</a:t>
            </a:r>
            <a:endParaRPr lang="fi-FI" dirty="0"/>
          </a:p>
        </p:txBody>
      </p:sp>
      <p:sp>
        <p:nvSpPr>
          <p:cNvPr id="4" name="Rectangle 1">
            <a:extLst>
              <a:ext uri="{FF2B5EF4-FFF2-40B4-BE49-F238E27FC236}">
                <a16:creationId xmlns:a16="http://schemas.microsoft.com/office/drawing/2014/main" id="{6BB0B285-6E0D-4AF2-9D41-3F832EB4698C}"/>
              </a:ext>
            </a:extLst>
          </p:cNvPr>
          <p:cNvSpPr>
            <a:spLocks noGrp="1" noChangeArrowheads="1"/>
          </p:cNvSpPr>
          <p:nvPr>
            <p:ph idx="1"/>
          </p:nvPr>
        </p:nvSpPr>
        <p:spPr bwMode="auto">
          <a:xfrm>
            <a:off x="838200" y="3729138"/>
            <a:ext cx="184731"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000" b="0" i="0" u="none" strike="noStrike" cap="none" normalizeH="0" baseline="0" dirty="0">
                <a:ln>
                  <a:noFill/>
                </a:ln>
                <a:solidFill>
                  <a:srgbClr val="212121"/>
                </a:solidFill>
                <a:effectLst/>
                <a:latin typeface="Segoe UI" panose="020B0502040204020203" pitchFamily="34" charset="0"/>
                <a:cs typeface="Segoe UI" panose="020B0502040204020203" pitchFamily="34" charset="0"/>
              </a:rPr>
            </a:b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pic>
        <p:nvPicPr>
          <p:cNvPr id="2051" name="Picture 3" descr="Pylväsdiagrammi">
            <a:extLst>
              <a:ext uri="{FF2B5EF4-FFF2-40B4-BE49-F238E27FC236}">
                <a16:creationId xmlns:a16="http://schemas.microsoft.com/office/drawing/2014/main" id="{E9C5FB22-F846-4EE8-8191-7F3F094CE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65" y="2459193"/>
            <a:ext cx="3716585" cy="2654703"/>
          </a:xfrm>
          <a:prstGeom prst="rect">
            <a:avLst/>
          </a:prstGeom>
          <a:noFill/>
          <a:extLst>
            <a:ext uri="{909E8E84-426E-40DD-AFC4-6F175D3DCCD1}">
              <a14:hiddenFill xmlns:a14="http://schemas.microsoft.com/office/drawing/2010/main">
                <a:solidFill>
                  <a:srgbClr val="FFFFFF"/>
                </a:solidFill>
              </a14:hiddenFill>
            </a:ext>
          </a:extLst>
        </p:spPr>
      </p:pic>
      <p:sp>
        <p:nvSpPr>
          <p:cNvPr id="9" name="Puhekupla: Suorakulmio 8">
            <a:extLst>
              <a:ext uri="{FF2B5EF4-FFF2-40B4-BE49-F238E27FC236}">
                <a16:creationId xmlns:a16="http://schemas.microsoft.com/office/drawing/2014/main" id="{772B3132-47A6-426D-B460-4E9BBCA34ACB}"/>
              </a:ext>
            </a:extLst>
          </p:cNvPr>
          <p:cNvSpPr/>
          <p:nvPr/>
        </p:nvSpPr>
        <p:spPr>
          <a:xfrm rot="1000867">
            <a:off x="6943990" y="1483411"/>
            <a:ext cx="1702963" cy="944144"/>
          </a:xfrm>
          <a:prstGeom prst="wedge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solidFill>
                  <a:schemeClr val="tx1"/>
                </a:solidFill>
              </a:rPr>
              <a:t>Mitä sinulle kuuluu? </a:t>
            </a:r>
          </a:p>
        </p:txBody>
      </p:sp>
      <p:sp>
        <p:nvSpPr>
          <p:cNvPr id="12" name="Puhekupla: Soikea 11">
            <a:extLst>
              <a:ext uri="{FF2B5EF4-FFF2-40B4-BE49-F238E27FC236}">
                <a16:creationId xmlns:a16="http://schemas.microsoft.com/office/drawing/2014/main" id="{C2931451-29CE-46A7-A57D-17F253275672}"/>
              </a:ext>
            </a:extLst>
          </p:cNvPr>
          <p:cNvSpPr/>
          <p:nvPr/>
        </p:nvSpPr>
        <p:spPr>
          <a:xfrm rot="938011">
            <a:off x="9025838" y="910940"/>
            <a:ext cx="2088859" cy="1375795"/>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solidFill>
                  <a:schemeClr val="tx1"/>
                </a:solidFill>
              </a:rPr>
              <a:t>Maistuisiko kahvi?</a:t>
            </a:r>
          </a:p>
        </p:txBody>
      </p:sp>
      <p:sp>
        <p:nvSpPr>
          <p:cNvPr id="13" name="Tekstiruutu 12">
            <a:extLst>
              <a:ext uri="{FF2B5EF4-FFF2-40B4-BE49-F238E27FC236}">
                <a16:creationId xmlns:a16="http://schemas.microsoft.com/office/drawing/2014/main" id="{212084DD-4C08-4174-A256-4FE8497ABF01}"/>
              </a:ext>
            </a:extLst>
          </p:cNvPr>
          <p:cNvSpPr txBox="1"/>
          <p:nvPr/>
        </p:nvSpPr>
        <p:spPr>
          <a:xfrm>
            <a:off x="7238999" y="3729138"/>
            <a:ext cx="3867325" cy="2031325"/>
          </a:xfrm>
          <a:prstGeom prst="rect">
            <a:avLst/>
          </a:prstGeom>
          <a:noFill/>
        </p:spPr>
        <p:txBody>
          <a:bodyPr wrap="square" rtlCol="0">
            <a:spAutoFit/>
          </a:bodyPr>
          <a:lstStyle/>
          <a:p>
            <a:r>
              <a:rPr lang="fi-FI" dirty="0"/>
              <a:t>Yksilöllisyyden huomioiminen</a:t>
            </a:r>
          </a:p>
          <a:p>
            <a:endParaRPr lang="fi-FI" dirty="0"/>
          </a:p>
          <a:p>
            <a:r>
              <a:rPr lang="fi-FI" dirty="0"/>
              <a:t>Ei tuomitse</a:t>
            </a:r>
          </a:p>
          <a:p>
            <a:endParaRPr lang="fi-FI" dirty="0"/>
          </a:p>
          <a:p>
            <a:r>
              <a:rPr lang="fi-FI" dirty="0"/>
              <a:t>Haluaa kuulla mitä kerrottavaa nuorella on</a:t>
            </a:r>
          </a:p>
          <a:p>
            <a:endParaRPr lang="fi-FI" dirty="0"/>
          </a:p>
        </p:txBody>
      </p:sp>
      <p:sp>
        <p:nvSpPr>
          <p:cNvPr id="6" name="Tekstiruutu 5">
            <a:extLst>
              <a:ext uri="{FF2B5EF4-FFF2-40B4-BE49-F238E27FC236}">
                <a16:creationId xmlns:a16="http://schemas.microsoft.com/office/drawing/2014/main" id="{A2E58C6C-9CCA-4CB5-A916-C5DD96218120}"/>
              </a:ext>
            </a:extLst>
          </p:cNvPr>
          <p:cNvSpPr txBox="1"/>
          <p:nvPr/>
        </p:nvSpPr>
        <p:spPr>
          <a:xfrm>
            <a:off x="1085676" y="5299880"/>
            <a:ext cx="4073554" cy="646331"/>
          </a:xfrm>
          <a:prstGeom prst="rect">
            <a:avLst/>
          </a:prstGeom>
          <a:noFill/>
        </p:spPr>
        <p:txBody>
          <a:bodyPr wrap="square" rtlCol="0">
            <a:spAutoFit/>
          </a:bodyPr>
          <a:lstStyle/>
          <a:p>
            <a:r>
              <a:rPr lang="fi-FI" sz="1200" dirty="0"/>
              <a:t>10 vastanneista kokenut tulleensa kohdatuksi asteikolla 5</a:t>
            </a:r>
          </a:p>
          <a:p>
            <a:endParaRPr lang="fi-FI" sz="1200" dirty="0"/>
          </a:p>
          <a:p>
            <a:r>
              <a:rPr lang="fi-FI" sz="1200" dirty="0"/>
              <a:t>3 vastanneista kokenut tulleensa kohdatuksi asteikolla 4</a:t>
            </a:r>
          </a:p>
        </p:txBody>
      </p:sp>
    </p:spTree>
    <p:extLst>
      <p:ext uri="{BB962C8B-B14F-4D97-AF65-F5344CB8AC3E}">
        <p14:creationId xmlns:p14="http://schemas.microsoft.com/office/powerpoint/2010/main" val="415589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8E9A25-84A2-46D6-9CC5-5C222E552F25}"/>
              </a:ext>
            </a:extLst>
          </p:cNvPr>
          <p:cNvSpPr>
            <a:spLocks noGrp="1"/>
          </p:cNvSpPr>
          <p:nvPr>
            <p:ph type="title"/>
          </p:nvPr>
        </p:nvSpPr>
        <p:spPr>
          <a:xfrm>
            <a:off x="628475" y="370865"/>
            <a:ext cx="6629400" cy="1325563"/>
          </a:xfrm>
        </p:spPr>
        <p:txBody>
          <a:bodyPr>
            <a:normAutofit fontScale="90000"/>
          </a:bodyPr>
          <a:lstStyle/>
          <a:p>
            <a:br>
              <a:rPr lang="fi-FI" dirty="0"/>
            </a:br>
            <a:r>
              <a:rPr lang="fi-FI" b="0" dirty="0"/>
              <a:t>Tulitko tapaamisella kuulluksi ja ymmärretyksi?</a:t>
            </a:r>
            <a:endParaRPr lang="fi-FI" dirty="0"/>
          </a:p>
        </p:txBody>
      </p:sp>
      <p:pic>
        <p:nvPicPr>
          <p:cNvPr id="3074" name="Picture 2" descr="Pylväsdiagrammi">
            <a:extLst>
              <a:ext uri="{FF2B5EF4-FFF2-40B4-BE49-F238E27FC236}">
                <a16:creationId xmlns:a16="http://schemas.microsoft.com/office/drawing/2014/main" id="{EB030EC2-7F13-4C40-9B6E-99E8A043A7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2429" y="2219718"/>
            <a:ext cx="4032635" cy="2880454"/>
          </a:xfrm>
          <a:prstGeom prst="rect">
            <a:avLst/>
          </a:prstGeom>
          <a:noFill/>
          <a:extLst>
            <a:ext uri="{909E8E84-426E-40DD-AFC4-6F175D3DCCD1}">
              <a14:hiddenFill xmlns:a14="http://schemas.microsoft.com/office/drawing/2010/main">
                <a:solidFill>
                  <a:srgbClr val="FFFFFF"/>
                </a:solidFill>
              </a14:hiddenFill>
            </a:ext>
          </a:extLst>
        </p:spPr>
      </p:pic>
      <p:sp>
        <p:nvSpPr>
          <p:cNvPr id="3" name="Suorakulmio 2">
            <a:extLst>
              <a:ext uri="{FF2B5EF4-FFF2-40B4-BE49-F238E27FC236}">
                <a16:creationId xmlns:a16="http://schemas.microsoft.com/office/drawing/2014/main" id="{2B91DE3A-556A-42D8-BDC3-43FB5035700D}"/>
              </a:ext>
            </a:extLst>
          </p:cNvPr>
          <p:cNvSpPr/>
          <p:nvPr/>
        </p:nvSpPr>
        <p:spPr>
          <a:xfrm>
            <a:off x="7541451" y="2073727"/>
            <a:ext cx="4246227" cy="4247317"/>
          </a:xfrm>
          <a:prstGeom prst="rect">
            <a:avLst/>
          </a:prstGeom>
        </p:spPr>
        <p:txBody>
          <a:bodyPr wrap="none">
            <a:spAutoFit/>
          </a:bodyPr>
          <a:lstStyle/>
          <a:p>
            <a:r>
              <a:rPr lang="fi-FI" dirty="0"/>
              <a:t>Vastavuoroisuus</a:t>
            </a:r>
          </a:p>
          <a:p>
            <a:endParaRPr lang="fi-FI" dirty="0"/>
          </a:p>
          <a:p>
            <a:r>
              <a:rPr lang="fi-FI" dirty="0"/>
              <a:t>Ymmärsinkö oikein</a:t>
            </a:r>
          </a:p>
          <a:p>
            <a:endParaRPr lang="fi-FI" dirty="0"/>
          </a:p>
          <a:p>
            <a:r>
              <a:rPr lang="fi-FI" dirty="0"/>
              <a:t>Heijastava puhe</a:t>
            </a:r>
          </a:p>
          <a:p>
            <a:endParaRPr lang="fi-FI" dirty="0"/>
          </a:p>
          <a:p>
            <a:r>
              <a:rPr lang="fi-FI" dirty="0"/>
              <a:t>Hyväksytäänkö nuori ja nuoren kerronta</a:t>
            </a:r>
          </a:p>
          <a:p>
            <a:r>
              <a:rPr lang="fi-FI" dirty="0"/>
              <a:t> </a:t>
            </a:r>
            <a:r>
              <a:rPr lang="fi-FI" dirty="0">
                <a:sym typeface="Wingdings" panose="05000000000000000000" pitchFamily="2" charset="2"/>
              </a:rPr>
              <a:t> peilaaminen ja tuomitsemattomuus</a:t>
            </a:r>
            <a:endParaRPr lang="fi-FI" dirty="0"/>
          </a:p>
          <a:p>
            <a:endParaRPr lang="fi-FI" dirty="0"/>
          </a:p>
          <a:p>
            <a:r>
              <a:rPr lang="fi-FI" dirty="0"/>
              <a:t>Nuorella turvallinen olo kohtaamisissa </a:t>
            </a:r>
          </a:p>
          <a:p>
            <a:endParaRPr lang="fi-FI" dirty="0"/>
          </a:p>
          <a:p>
            <a:r>
              <a:rPr lang="fi-FI" dirty="0"/>
              <a:t>Huomion kiinnittäminen omaan toimintaan</a:t>
            </a:r>
          </a:p>
          <a:p>
            <a:r>
              <a:rPr lang="fi-FI" dirty="0"/>
              <a:t>	puhetyyli </a:t>
            </a:r>
          </a:p>
          <a:p>
            <a:r>
              <a:rPr lang="fi-FI" dirty="0"/>
              <a:t>	sanavalinnat </a:t>
            </a:r>
          </a:p>
          <a:p>
            <a:r>
              <a:rPr lang="fi-FI" dirty="0"/>
              <a:t>	ilmeet ja eleet</a:t>
            </a:r>
          </a:p>
        </p:txBody>
      </p:sp>
      <p:sp>
        <p:nvSpPr>
          <p:cNvPr id="4" name="Tekstiruutu 3">
            <a:extLst>
              <a:ext uri="{FF2B5EF4-FFF2-40B4-BE49-F238E27FC236}">
                <a16:creationId xmlns:a16="http://schemas.microsoft.com/office/drawing/2014/main" id="{5A28CC5A-EFEA-45FA-BF93-3AD77CAC9DAF}"/>
              </a:ext>
            </a:extLst>
          </p:cNvPr>
          <p:cNvSpPr txBox="1"/>
          <p:nvPr/>
        </p:nvSpPr>
        <p:spPr>
          <a:xfrm>
            <a:off x="1314275" y="5167491"/>
            <a:ext cx="4781725" cy="1446550"/>
          </a:xfrm>
          <a:prstGeom prst="rect">
            <a:avLst/>
          </a:prstGeom>
          <a:noFill/>
        </p:spPr>
        <p:txBody>
          <a:bodyPr wrap="square" rtlCol="0">
            <a:spAutoFit/>
          </a:bodyPr>
          <a:lstStyle/>
          <a:p>
            <a:r>
              <a:rPr lang="fi-FI" sz="1200" dirty="0"/>
              <a:t>Vastanneista 9 kokenut tulleensa kohdatuksi ja ymmärretyksi asteikolla 5</a:t>
            </a:r>
          </a:p>
          <a:p>
            <a:endParaRPr lang="fi-FI" sz="1200" dirty="0"/>
          </a:p>
          <a:p>
            <a:r>
              <a:rPr lang="fi-FI" sz="1200" dirty="0"/>
              <a:t>Vastanneista 3 kokenut tulleensa kohdatuksi ja ymmärretyksi asteikolla 4</a:t>
            </a:r>
          </a:p>
          <a:p>
            <a:endParaRPr lang="fi-FI" sz="1200" dirty="0"/>
          </a:p>
          <a:p>
            <a:r>
              <a:rPr lang="fi-FI" sz="1200" dirty="0"/>
              <a:t>Vastanneista 1 kokenut tulleensa kohdatuksi ja ymmärretyksi asteikolla 3</a:t>
            </a:r>
          </a:p>
          <a:p>
            <a:endParaRPr lang="fi-FI" sz="1400" dirty="0"/>
          </a:p>
          <a:p>
            <a:endParaRPr lang="fi-FI" sz="1400" dirty="0"/>
          </a:p>
        </p:txBody>
      </p:sp>
    </p:spTree>
    <p:extLst>
      <p:ext uri="{BB962C8B-B14F-4D97-AF65-F5344CB8AC3E}">
        <p14:creationId xmlns:p14="http://schemas.microsoft.com/office/powerpoint/2010/main" val="145737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70814D-9CC8-42B8-BAB5-4BB2E5FA98E7}"/>
              </a:ext>
            </a:extLst>
          </p:cNvPr>
          <p:cNvSpPr>
            <a:spLocks noGrp="1"/>
          </p:cNvSpPr>
          <p:nvPr>
            <p:ph type="title"/>
          </p:nvPr>
        </p:nvSpPr>
        <p:spPr>
          <a:xfrm>
            <a:off x="913701" y="148546"/>
            <a:ext cx="6629400" cy="1325563"/>
          </a:xfrm>
        </p:spPr>
        <p:txBody>
          <a:bodyPr>
            <a:normAutofit fontScale="90000"/>
          </a:bodyPr>
          <a:lstStyle/>
          <a:p>
            <a:br>
              <a:rPr lang="fi-FI" dirty="0"/>
            </a:br>
            <a:r>
              <a:rPr lang="fi-FI" b="0" dirty="0"/>
              <a:t>Koetko saaneesi tapaamisella tukea /apua tilanteeseesi?</a:t>
            </a:r>
            <a:endParaRPr lang="fi-FI" dirty="0"/>
          </a:p>
        </p:txBody>
      </p:sp>
      <p:pic>
        <p:nvPicPr>
          <p:cNvPr id="4098" name="Picture 2" descr="Pylväsdiagrammi">
            <a:extLst>
              <a:ext uri="{FF2B5EF4-FFF2-40B4-BE49-F238E27FC236}">
                <a16:creationId xmlns:a16="http://schemas.microsoft.com/office/drawing/2014/main" id="{82B00EC5-95B2-4368-BB25-77316ED329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4995" y="2135664"/>
            <a:ext cx="3990011" cy="2850008"/>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F56D0A9B-1F19-4AD0-BB0C-07BC22EEE71C}"/>
              </a:ext>
            </a:extLst>
          </p:cNvPr>
          <p:cNvSpPr txBox="1"/>
          <p:nvPr/>
        </p:nvSpPr>
        <p:spPr>
          <a:xfrm>
            <a:off x="7166996" y="4209176"/>
            <a:ext cx="4118994" cy="1754326"/>
          </a:xfrm>
          <a:prstGeom prst="rect">
            <a:avLst/>
          </a:prstGeom>
          <a:noFill/>
        </p:spPr>
        <p:txBody>
          <a:bodyPr wrap="square" rtlCol="0">
            <a:spAutoFit/>
          </a:bodyPr>
          <a:lstStyle/>
          <a:p>
            <a:r>
              <a:rPr lang="fi-FI" dirty="0"/>
              <a:t>Nuoren subjektiivinen kokemus</a:t>
            </a:r>
          </a:p>
          <a:p>
            <a:endParaRPr lang="fi-FI" dirty="0"/>
          </a:p>
          <a:p>
            <a:r>
              <a:rPr lang="fi-FI" dirty="0"/>
              <a:t>Kohtaamisten vaikuttavuus nuoren ulkoisen ja sisäisen motivaation muutokseen</a:t>
            </a:r>
          </a:p>
          <a:p>
            <a:endParaRPr lang="fi-FI" dirty="0"/>
          </a:p>
        </p:txBody>
      </p:sp>
      <p:sp>
        <p:nvSpPr>
          <p:cNvPr id="4" name="Tekstiruutu 3">
            <a:extLst>
              <a:ext uri="{FF2B5EF4-FFF2-40B4-BE49-F238E27FC236}">
                <a16:creationId xmlns:a16="http://schemas.microsoft.com/office/drawing/2014/main" id="{6CAA2360-B37A-444C-A928-FDE9C75BA6D1}"/>
              </a:ext>
            </a:extLst>
          </p:cNvPr>
          <p:cNvSpPr txBox="1"/>
          <p:nvPr/>
        </p:nvSpPr>
        <p:spPr>
          <a:xfrm>
            <a:off x="1102107" y="5086339"/>
            <a:ext cx="4459794" cy="1384995"/>
          </a:xfrm>
          <a:prstGeom prst="rect">
            <a:avLst/>
          </a:prstGeom>
          <a:noFill/>
        </p:spPr>
        <p:txBody>
          <a:bodyPr wrap="square" rtlCol="0">
            <a:spAutoFit/>
          </a:bodyPr>
          <a:lstStyle/>
          <a:p>
            <a:r>
              <a:rPr lang="fi-FI" sz="1200" dirty="0"/>
              <a:t>Vastanneista 5 on kokenut saaneensa apua/ tukea asteikolla 5 ja 4</a:t>
            </a:r>
          </a:p>
          <a:p>
            <a:endParaRPr lang="fi-FI" sz="1200" dirty="0"/>
          </a:p>
          <a:p>
            <a:r>
              <a:rPr lang="fi-FI" sz="1200" dirty="0"/>
              <a:t>Vastanneista 1 on kokenut saaneensa apua/ tukea asteikolla 3</a:t>
            </a:r>
          </a:p>
          <a:p>
            <a:endParaRPr lang="fi-FI" sz="1200" dirty="0"/>
          </a:p>
          <a:p>
            <a:r>
              <a:rPr lang="fi-FI" sz="1200" dirty="0"/>
              <a:t>Vastanneista 2 on kokenut saaneensa apua/ tukea asteikolla 2</a:t>
            </a:r>
          </a:p>
          <a:p>
            <a:endParaRPr lang="fi-FI" sz="1200" dirty="0"/>
          </a:p>
          <a:p>
            <a:endParaRPr lang="fi-FI" sz="1200" dirty="0"/>
          </a:p>
        </p:txBody>
      </p:sp>
    </p:spTree>
    <p:extLst>
      <p:ext uri="{BB962C8B-B14F-4D97-AF65-F5344CB8AC3E}">
        <p14:creationId xmlns:p14="http://schemas.microsoft.com/office/powerpoint/2010/main" val="345600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25E357-2F1B-4277-84C4-8EEC6136EFE8}"/>
              </a:ext>
            </a:extLst>
          </p:cNvPr>
          <p:cNvSpPr>
            <a:spLocks noGrp="1"/>
          </p:cNvSpPr>
          <p:nvPr>
            <p:ph type="title"/>
          </p:nvPr>
        </p:nvSpPr>
        <p:spPr/>
        <p:txBody>
          <a:bodyPr>
            <a:normAutofit fontScale="90000"/>
          </a:bodyPr>
          <a:lstStyle/>
          <a:p>
            <a:br>
              <a:rPr lang="fi-FI" dirty="0"/>
            </a:br>
            <a:r>
              <a:rPr lang="fi-FI" b="0" dirty="0"/>
              <a:t>Koetko, että olimme tapaamisella samalla aaltopituudella?</a:t>
            </a:r>
            <a:endParaRPr lang="fi-FI" dirty="0"/>
          </a:p>
        </p:txBody>
      </p:sp>
      <p:pic>
        <p:nvPicPr>
          <p:cNvPr id="5122" name="Picture 2" descr="Pylväsdiagrammi">
            <a:extLst>
              <a:ext uri="{FF2B5EF4-FFF2-40B4-BE49-F238E27FC236}">
                <a16:creationId xmlns:a16="http://schemas.microsoft.com/office/drawing/2014/main" id="{EA0AD477-59A9-4E2B-83E9-40A6488C19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3123" y="2338161"/>
            <a:ext cx="3565321" cy="2513527"/>
          </a:xfrm>
          <a:prstGeom prst="rect">
            <a:avLst/>
          </a:prstGeom>
          <a:noFill/>
          <a:extLst>
            <a:ext uri="{909E8E84-426E-40DD-AFC4-6F175D3DCCD1}">
              <a14:hiddenFill xmlns:a14="http://schemas.microsoft.com/office/drawing/2010/main">
                <a:solidFill>
                  <a:srgbClr val="FFFFFF"/>
                </a:solidFill>
              </a14:hiddenFill>
            </a:ext>
          </a:extLst>
        </p:spPr>
      </p:pic>
      <p:sp>
        <p:nvSpPr>
          <p:cNvPr id="3" name="Ajatuskupla: Pilvi 2">
            <a:extLst>
              <a:ext uri="{FF2B5EF4-FFF2-40B4-BE49-F238E27FC236}">
                <a16:creationId xmlns:a16="http://schemas.microsoft.com/office/drawing/2014/main" id="{81BB502D-A096-42CF-A18D-5A31CAC1DFA8}"/>
              </a:ext>
            </a:extLst>
          </p:cNvPr>
          <p:cNvSpPr/>
          <p:nvPr/>
        </p:nvSpPr>
        <p:spPr>
          <a:xfrm>
            <a:off x="8397800" y="1087640"/>
            <a:ext cx="2281561" cy="1597982"/>
          </a:xfrm>
          <a:prstGeom prst="cloud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Mikä on aaltopituus? </a:t>
            </a:r>
          </a:p>
        </p:txBody>
      </p:sp>
      <p:sp>
        <p:nvSpPr>
          <p:cNvPr id="4" name="Tekstiruutu 3">
            <a:extLst>
              <a:ext uri="{FF2B5EF4-FFF2-40B4-BE49-F238E27FC236}">
                <a16:creationId xmlns:a16="http://schemas.microsoft.com/office/drawing/2014/main" id="{43F06387-B866-4C5C-9097-B0EDB7BF2CB0}"/>
              </a:ext>
            </a:extLst>
          </p:cNvPr>
          <p:cNvSpPr txBox="1"/>
          <p:nvPr/>
        </p:nvSpPr>
        <p:spPr>
          <a:xfrm>
            <a:off x="7467600" y="3282027"/>
            <a:ext cx="3211761" cy="3139321"/>
          </a:xfrm>
          <a:prstGeom prst="rect">
            <a:avLst/>
          </a:prstGeom>
          <a:noFill/>
        </p:spPr>
        <p:txBody>
          <a:bodyPr wrap="square" rtlCol="0">
            <a:spAutoFit/>
          </a:bodyPr>
          <a:lstStyle/>
          <a:p>
            <a:r>
              <a:rPr lang="fi-FI" dirty="0"/>
              <a:t>Iskeekö huumorintaju</a:t>
            </a:r>
          </a:p>
          <a:p>
            <a:endParaRPr lang="fi-FI" dirty="0"/>
          </a:p>
          <a:p>
            <a:r>
              <a:rPr lang="fi-FI" dirty="0"/>
              <a:t>Onko työntekijän sanavalinnat ymmärrettäviä</a:t>
            </a:r>
          </a:p>
          <a:p>
            <a:endParaRPr lang="fi-FI" dirty="0"/>
          </a:p>
          <a:p>
            <a:r>
              <a:rPr lang="fi-FI" dirty="0"/>
              <a:t>Nuoren uskallusta kysyä, jos ei ymmärrä</a:t>
            </a:r>
          </a:p>
          <a:p>
            <a:endParaRPr lang="fi-FI" dirty="0"/>
          </a:p>
          <a:p>
            <a:r>
              <a:rPr lang="fi-FI" dirty="0"/>
              <a:t>Helposti lähestyttävyys</a:t>
            </a:r>
          </a:p>
          <a:p>
            <a:r>
              <a:rPr lang="fi-FI" dirty="0"/>
              <a:t>	</a:t>
            </a:r>
          </a:p>
          <a:p>
            <a:r>
              <a:rPr lang="fi-FI" dirty="0"/>
              <a:t>Aito kiinnostus tilanteissa</a:t>
            </a:r>
          </a:p>
        </p:txBody>
      </p:sp>
      <p:sp>
        <p:nvSpPr>
          <p:cNvPr id="5" name="Tekstiruutu 4">
            <a:extLst>
              <a:ext uri="{FF2B5EF4-FFF2-40B4-BE49-F238E27FC236}">
                <a16:creationId xmlns:a16="http://schemas.microsoft.com/office/drawing/2014/main" id="{28058192-C883-4C46-801C-88B6E6D32E60}"/>
              </a:ext>
            </a:extLst>
          </p:cNvPr>
          <p:cNvSpPr txBox="1"/>
          <p:nvPr/>
        </p:nvSpPr>
        <p:spPr>
          <a:xfrm>
            <a:off x="485165" y="4971370"/>
            <a:ext cx="6158916" cy="1384995"/>
          </a:xfrm>
          <a:prstGeom prst="rect">
            <a:avLst/>
          </a:prstGeom>
          <a:noFill/>
        </p:spPr>
        <p:txBody>
          <a:bodyPr wrap="square" rtlCol="0">
            <a:spAutoFit/>
          </a:bodyPr>
          <a:lstStyle/>
          <a:p>
            <a:r>
              <a:rPr lang="fi-FI" sz="1200" dirty="0"/>
              <a:t>Vastanneista 6 on kokenut tapaamisella meidän olleen samalla aaltopituudella asteikolla 5 </a:t>
            </a:r>
          </a:p>
          <a:p>
            <a:endParaRPr lang="fi-FI" sz="1200" dirty="0"/>
          </a:p>
          <a:p>
            <a:r>
              <a:rPr lang="fi-FI" sz="1200" dirty="0"/>
              <a:t>Vastanneista 4 on kokenut tapaamisella meidän olleen samalla aaltopituudella asteikolla 4</a:t>
            </a:r>
          </a:p>
          <a:p>
            <a:endParaRPr lang="fi-FI" sz="1200" dirty="0"/>
          </a:p>
          <a:p>
            <a:r>
              <a:rPr lang="fi-FI" sz="1200" dirty="0"/>
              <a:t>Vastanneista 2 on kokenut tapaamisella meidän olleen samalla aaltopituudella asteikolla 3</a:t>
            </a:r>
          </a:p>
          <a:p>
            <a:endParaRPr lang="fi-FI" sz="1200" dirty="0"/>
          </a:p>
          <a:p>
            <a:r>
              <a:rPr lang="fi-FI" sz="1200" dirty="0"/>
              <a:t>Vastanneista 1 on kokenut tapaamisella meidän olleen samalla aaltopituudella asteikolla 2 </a:t>
            </a:r>
          </a:p>
        </p:txBody>
      </p:sp>
    </p:spTree>
    <p:extLst>
      <p:ext uri="{BB962C8B-B14F-4D97-AF65-F5344CB8AC3E}">
        <p14:creationId xmlns:p14="http://schemas.microsoft.com/office/powerpoint/2010/main" val="187403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1876F7-3DE6-430C-9131-D6E43A213AF2}"/>
              </a:ext>
            </a:extLst>
          </p:cNvPr>
          <p:cNvSpPr>
            <a:spLocks noGrp="1"/>
          </p:cNvSpPr>
          <p:nvPr>
            <p:ph type="title"/>
          </p:nvPr>
        </p:nvSpPr>
        <p:spPr>
          <a:xfrm>
            <a:off x="703976" y="384900"/>
            <a:ext cx="6629400" cy="1325563"/>
          </a:xfrm>
        </p:spPr>
        <p:txBody>
          <a:bodyPr>
            <a:normAutofit fontScale="90000"/>
          </a:bodyPr>
          <a:lstStyle/>
          <a:p>
            <a:br>
              <a:rPr lang="fi-FI" dirty="0"/>
            </a:br>
            <a:r>
              <a:rPr lang="fi-FI" b="0" dirty="0"/>
              <a:t>Onko sinusta meidän tavoite työskentelylle yhteinen?</a:t>
            </a:r>
            <a:endParaRPr lang="fi-FI" dirty="0"/>
          </a:p>
        </p:txBody>
      </p:sp>
      <p:pic>
        <p:nvPicPr>
          <p:cNvPr id="6146" name="Picture 2" descr="Pylväsdiagrammi">
            <a:extLst>
              <a:ext uri="{FF2B5EF4-FFF2-40B4-BE49-F238E27FC236}">
                <a16:creationId xmlns:a16="http://schemas.microsoft.com/office/drawing/2014/main" id="{46A41016-7668-485C-834E-EACA797F40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4278" y="2313014"/>
            <a:ext cx="3621946" cy="2587104"/>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CEF7544E-0366-4A0C-9D3F-11380C941F1D}"/>
              </a:ext>
            </a:extLst>
          </p:cNvPr>
          <p:cNvSpPr txBox="1"/>
          <p:nvPr/>
        </p:nvSpPr>
        <p:spPr>
          <a:xfrm>
            <a:off x="7743037" y="2313014"/>
            <a:ext cx="3061983" cy="3693319"/>
          </a:xfrm>
          <a:prstGeom prst="rect">
            <a:avLst/>
          </a:prstGeom>
          <a:noFill/>
        </p:spPr>
        <p:txBody>
          <a:bodyPr wrap="square" rtlCol="0">
            <a:spAutoFit/>
          </a:bodyPr>
          <a:lstStyle/>
          <a:p>
            <a:r>
              <a:rPr lang="fi-FI" dirty="0"/>
              <a:t>Huolen ääneen sanoittaminen</a:t>
            </a:r>
          </a:p>
          <a:p>
            <a:endParaRPr lang="fi-FI" dirty="0"/>
          </a:p>
          <a:p>
            <a:r>
              <a:rPr lang="fi-FI" dirty="0"/>
              <a:t>Nuoren kuuleminen, osallistaminen tavoitteen rakentamiselle</a:t>
            </a:r>
          </a:p>
          <a:p>
            <a:endParaRPr lang="fi-FI" dirty="0"/>
          </a:p>
          <a:p>
            <a:r>
              <a:rPr lang="fi-FI" dirty="0"/>
              <a:t>Motivoiminen</a:t>
            </a:r>
          </a:p>
          <a:p>
            <a:endParaRPr lang="fi-FI" dirty="0"/>
          </a:p>
          <a:p>
            <a:r>
              <a:rPr lang="fi-FI" dirty="0"/>
              <a:t>Tilanteen havainnollistaminen nuoren näkökulmasta nähtynä</a:t>
            </a:r>
          </a:p>
          <a:p>
            <a:endParaRPr lang="fi-FI" dirty="0"/>
          </a:p>
          <a:p>
            <a:r>
              <a:rPr lang="fi-FI" dirty="0"/>
              <a:t>Ammattilaisten tavoitteet vs. nuoren tavoite</a:t>
            </a:r>
          </a:p>
        </p:txBody>
      </p:sp>
      <p:sp>
        <p:nvSpPr>
          <p:cNvPr id="4" name="Tekstiruutu 3">
            <a:extLst>
              <a:ext uri="{FF2B5EF4-FFF2-40B4-BE49-F238E27FC236}">
                <a16:creationId xmlns:a16="http://schemas.microsoft.com/office/drawing/2014/main" id="{E9BEB9E6-BB0B-40F5-A8AA-1D20E43E162E}"/>
              </a:ext>
            </a:extLst>
          </p:cNvPr>
          <p:cNvSpPr txBox="1"/>
          <p:nvPr/>
        </p:nvSpPr>
        <p:spPr>
          <a:xfrm>
            <a:off x="992697" y="4966939"/>
            <a:ext cx="5884877" cy="1200329"/>
          </a:xfrm>
          <a:prstGeom prst="rect">
            <a:avLst/>
          </a:prstGeom>
          <a:noFill/>
        </p:spPr>
        <p:txBody>
          <a:bodyPr wrap="square" rtlCol="0">
            <a:spAutoFit/>
          </a:bodyPr>
          <a:lstStyle/>
          <a:p>
            <a:r>
              <a:rPr lang="fi-FI" sz="1200" dirty="0"/>
              <a:t>Vastanneista 5 on kokenut tapaamisella meidän tavoitteen työskentelylle yhteiseksi asteikolla 5 tai 4</a:t>
            </a:r>
          </a:p>
          <a:p>
            <a:endParaRPr lang="fi-FI" sz="1200" dirty="0"/>
          </a:p>
          <a:p>
            <a:r>
              <a:rPr lang="fi-FI" sz="1200" dirty="0"/>
              <a:t>Vastanneista 3on kokenut tapaamisella meidän tavoitteen työskentelylle yhteiseksi asteikolla 3, 2 tai 1. </a:t>
            </a:r>
          </a:p>
          <a:p>
            <a:endParaRPr lang="fi-FI" sz="1200" dirty="0"/>
          </a:p>
        </p:txBody>
      </p:sp>
    </p:spTree>
    <p:extLst>
      <p:ext uri="{BB962C8B-B14F-4D97-AF65-F5344CB8AC3E}">
        <p14:creationId xmlns:p14="http://schemas.microsoft.com/office/powerpoint/2010/main" val="124773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F9DD27-D53F-4665-B1FF-8545D22D1CDC}"/>
              </a:ext>
            </a:extLst>
          </p:cNvPr>
          <p:cNvSpPr>
            <a:spLocks noGrp="1"/>
          </p:cNvSpPr>
          <p:nvPr>
            <p:ph type="title"/>
          </p:nvPr>
        </p:nvSpPr>
        <p:spPr/>
        <p:txBody>
          <a:bodyPr>
            <a:normAutofit fontScale="90000"/>
          </a:bodyPr>
          <a:lstStyle/>
          <a:p>
            <a:br>
              <a:rPr lang="fi-FI" dirty="0"/>
            </a:br>
            <a:r>
              <a:rPr lang="fi-FI" b="0" dirty="0"/>
              <a:t>Olisiko sinulla vielä jotain, mitä haluat sanoa?</a:t>
            </a:r>
            <a:endParaRPr lang="fi-FI" dirty="0"/>
          </a:p>
        </p:txBody>
      </p:sp>
      <p:sp>
        <p:nvSpPr>
          <p:cNvPr id="3" name="Puhekupla: Suorakulmio, kulmat pyöristettu 2">
            <a:extLst>
              <a:ext uri="{FF2B5EF4-FFF2-40B4-BE49-F238E27FC236}">
                <a16:creationId xmlns:a16="http://schemas.microsoft.com/office/drawing/2014/main" id="{9B078015-9FDA-4358-B122-0487E28843A5}"/>
              </a:ext>
            </a:extLst>
          </p:cNvPr>
          <p:cNvSpPr/>
          <p:nvPr/>
        </p:nvSpPr>
        <p:spPr>
          <a:xfrm rot="847515">
            <a:off x="8007997" y="391768"/>
            <a:ext cx="2107564" cy="1664162"/>
          </a:xfrm>
          <a:prstGeom prst="wedgeRoundRectCallout">
            <a:avLst/>
          </a:prstGeom>
          <a:solidFill>
            <a:schemeClr val="bg2"/>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2400" dirty="0">
                <a:solidFill>
                  <a:schemeClr val="tx1"/>
                </a:solidFill>
              </a:rPr>
              <a:t>Sie oot miun asianajaja</a:t>
            </a:r>
          </a:p>
        </p:txBody>
      </p:sp>
      <p:sp>
        <p:nvSpPr>
          <p:cNvPr id="4" name="Puhekupla: Suorakulmio 3">
            <a:extLst>
              <a:ext uri="{FF2B5EF4-FFF2-40B4-BE49-F238E27FC236}">
                <a16:creationId xmlns:a16="http://schemas.microsoft.com/office/drawing/2014/main" id="{9EF4FB31-33A6-4702-BB80-DF9D5F673736}"/>
              </a:ext>
            </a:extLst>
          </p:cNvPr>
          <p:cNvSpPr/>
          <p:nvPr/>
        </p:nvSpPr>
        <p:spPr>
          <a:xfrm rot="20356416">
            <a:off x="9781895" y="2086874"/>
            <a:ext cx="1932615" cy="1815253"/>
          </a:xfrm>
          <a:prstGeom prst="wedge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solidFill>
                  <a:schemeClr val="tx1"/>
                </a:solidFill>
              </a:rPr>
              <a:t>Taas noita ärsyttäviä kysymyksiä</a:t>
            </a:r>
          </a:p>
        </p:txBody>
      </p:sp>
      <p:sp>
        <p:nvSpPr>
          <p:cNvPr id="9" name="Puhekupla: Suorakulmio 8">
            <a:extLst>
              <a:ext uri="{FF2B5EF4-FFF2-40B4-BE49-F238E27FC236}">
                <a16:creationId xmlns:a16="http://schemas.microsoft.com/office/drawing/2014/main" id="{666BED70-522C-4221-BA1F-A247EFC87743}"/>
              </a:ext>
            </a:extLst>
          </p:cNvPr>
          <p:cNvSpPr/>
          <p:nvPr/>
        </p:nvSpPr>
        <p:spPr>
          <a:xfrm rot="1454656">
            <a:off x="365808" y="4360964"/>
            <a:ext cx="919658" cy="1109375"/>
          </a:xfrm>
          <a:prstGeom prst="wedge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Ei</a:t>
            </a:r>
          </a:p>
        </p:txBody>
      </p:sp>
      <p:sp>
        <p:nvSpPr>
          <p:cNvPr id="10" name="Puhekupla: Suorakulmio, kulmat pyöristettu 9">
            <a:extLst>
              <a:ext uri="{FF2B5EF4-FFF2-40B4-BE49-F238E27FC236}">
                <a16:creationId xmlns:a16="http://schemas.microsoft.com/office/drawing/2014/main" id="{08554B3A-0F3B-4C1B-ADDA-4B67A7AF3C69}"/>
              </a:ext>
            </a:extLst>
          </p:cNvPr>
          <p:cNvSpPr/>
          <p:nvPr/>
        </p:nvSpPr>
        <p:spPr>
          <a:xfrm rot="878613">
            <a:off x="3448766" y="2131417"/>
            <a:ext cx="1607580" cy="1432884"/>
          </a:xfrm>
          <a:prstGeom prst="wedgeRound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Jonna ei osaa pirtää mikkihiiriä</a:t>
            </a:r>
          </a:p>
        </p:txBody>
      </p:sp>
      <p:sp>
        <p:nvSpPr>
          <p:cNvPr id="11" name="Puhekupla: Soikea 10">
            <a:extLst>
              <a:ext uri="{FF2B5EF4-FFF2-40B4-BE49-F238E27FC236}">
                <a16:creationId xmlns:a16="http://schemas.microsoft.com/office/drawing/2014/main" id="{5BE73436-0144-4012-9D39-E93D41477146}"/>
              </a:ext>
            </a:extLst>
          </p:cNvPr>
          <p:cNvSpPr/>
          <p:nvPr/>
        </p:nvSpPr>
        <p:spPr>
          <a:xfrm rot="21352572">
            <a:off x="1138835" y="2488809"/>
            <a:ext cx="2078799" cy="1864929"/>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solidFill>
                  <a:schemeClr val="tx1"/>
                </a:solidFill>
              </a:rPr>
              <a:t>Kiva käydä täällä</a:t>
            </a:r>
          </a:p>
        </p:txBody>
      </p:sp>
      <p:sp>
        <p:nvSpPr>
          <p:cNvPr id="12" name="Puhekupla: Suorakulmio 11">
            <a:extLst>
              <a:ext uri="{FF2B5EF4-FFF2-40B4-BE49-F238E27FC236}">
                <a16:creationId xmlns:a16="http://schemas.microsoft.com/office/drawing/2014/main" id="{5E8089E7-0A3F-4612-A7EB-385E0FA893E5}"/>
              </a:ext>
            </a:extLst>
          </p:cNvPr>
          <p:cNvSpPr/>
          <p:nvPr/>
        </p:nvSpPr>
        <p:spPr>
          <a:xfrm rot="407469">
            <a:off x="7776372" y="2488680"/>
            <a:ext cx="1273170" cy="876676"/>
          </a:xfrm>
          <a:prstGeom prst="wedge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Eii</a:t>
            </a:r>
          </a:p>
        </p:txBody>
      </p:sp>
      <p:sp>
        <p:nvSpPr>
          <p:cNvPr id="13" name="Puhekupla: Soikea 12">
            <a:extLst>
              <a:ext uri="{FF2B5EF4-FFF2-40B4-BE49-F238E27FC236}">
                <a16:creationId xmlns:a16="http://schemas.microsoft.com/office/drawing/2014/main" id="{28E056D3-5D74-40D0-A23C-75817BA4D896}"/>
              </a:ext>
            </a:extLst>
          </p:cNvPr>
          <p:cNvSpPr/>
          <p:nvPr/>
        </p:nvSpPr>
        <p:spPr>
          <a:xfrm rot="21096109">
            <a:off x="7701079" y="4319149"/>
            <a:ext cx="1934857" cy="1401463"/>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Hän ei osaa piirtää</a:t>
            </a:r>
          </a:p>
        </p:txBody>
      </p:sp>
      <p:sp>
        <p:nvSpPr>
          <p:cNvPr id="14" name="Puhekupla: Suorakulmio, kulmat pyöristettu 13">
            <a:extLst>
              <a:ext uri="{FF2B5EF4-FFF2-40B4-BE49-F238E27FC236}">
                <a16:creationId xmlns:a16="http://schemas.microsoft.com/office/drawing/2014/main" id="{0FB571C4-2467-4419-AEFB-9004306DF50C}"/>
              </a:ext>
            </a:extLst>
          </p:cNvPr>
          <p:cNvSpPr/>
          <p:nvPr/>
        </p:nvSpPr>
        <p:spPr>
          <a:xfrm rot="21174530">
            <a:off x="10482906" y="4712587"/>
            <a:ext cx="873284" cy="804827"/>
          </a:xfrm>
          <a:prstGeom prst="wedgeRound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Eo</a:t>
            </a:r>
          </a:p>
        </p:txBody>
      </p:sp>
      <p:sp>
        <p:nvSpPr>
          <p:cNvPr id="5" name="Puhekupla: Soikea 4">
            <a:extLst>
              <a:ext uri="{FF2B5EF4-FFF2-40B4-BE49-F238E27FC236}">
                <a16:creationId xmlns:a16="http://schemas.microsoft.com/office/drawing/2014/main" id="{60E1C7C3-285A-4397-B436-CD89FE7E56F4}"/>
              </a:ext>
            </a:extLst>
          </p:cNvPr>
          <p:cNvSpPr/>
          <p:nvPr/>
        </p:nvSpPr>
        <p:spPr>
          <a:xfrm rot="21177077">
            <a:off x="2575632" y="4297527"/>
            <a:ext cx="1931161" cy="1675187"/>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rPr>
              <a:t>Miksi </a:t>
            </a:r>
            <a:r>
              <a:rPr lang="fi-FI" sz="2000" dirty="0" err="1">
                <a:solidFill>
                  <a:schemeClr val="tx1"/>
                </a:solidFill>
              </a:rPr>
              <a:t>sie</a:t>
            </a:r>
            <a:r>
              <a:rPr lang="fi-FI" sz="2000" dirty="0">
                <a:solidFill>
                  <a:schemeClr val="tx1"/>
                </a:solidFill>
              </a:rPr>
              <a:t> et </a:t>
            </a:r>
            <a:r>
              <a:rPr lang="fi-FI" sz="2000" dirty="0" err="1">
                <a:solidFill>
                  <a:schemeClr val="tx1"/>
                </a:solidFill>
              </a:rPr>
              <a:t>oo</a:t>
            </a:r>
            <a:r>
              <a:rPr lang="fi-FI" sz="2000" dirty="0">
                <a:solidFill>
                  <a:schemeClr val="tx1"/>
                </a:solidFill>
              </a:rPr>
              <a:t> somessa</a:t>
            </a:r>
          </a:p>
        </p:txBody>
      </p:sp>
      <p:sp>
        <p:nvSpPr>
          <p:cNvPr id="7" name="Puhekupla: Suorakulmio, kulmat pyöristettu 6">
            <a:extLst>
              <a:ext uri="{FF2B5EF4-FFF2-40B4-BE49-F238E27FC236}">
                <a16:creationId xmlns:a16="http://schemas.microsoft.com/office/drawing/2014/main" id="{D8AC00DB-425E-4F9F-B613-FF2B3768723F}"/>
              </a:ext>
            </a:extLst>
          </p:cNvPr>
          <p:cNvSpPr/>
          <p:nvPr/>
        </p:nvSpPr>
        <p:spPr>
          <a:xfrm rot="21113909">
            <a:off x="5351527" y="1809342"/>
            <a:ext cx="1968053" cy="1429466"/>
          </a:xfrm>
          <a:prstGeom prst="wedgeRound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rPr>
              <a:t>Mikä </a:t>
            </a:r>
            <a:r>
              <a:rPr lang="fi-FI" sz="2000" dirty="0" err="1">
                <a:solidFill>
                  <a:schemeClr val="tx1"/>
                </a:solidFill>
              </a:rPr>
              <a:t>siun</a:t>
            </a:r>
            <a:r>
              <a:rPr lang="fi-FI" sz="2000" dirty="0">
                <a:solidFill>
                  <a:schemeClr val="tx1"/>
                </a:solidFill>
              </a:rPr>
              <a:t> </a:t>
            </a:r>
            <a:r>
              <a:rPr lang="fi-FI" sz="2000" dirty="0" err="1">
                <a:solidFill>
                  <a:schemeClr val="tx1"/>
                </a:solidFill>
              </a:rPr>
              <a:t>tiktokki</a:t>
            </a:r>
            <a:r>
              <a:rPr lang="fi-FI" sz="2000" dirty="0">
                <a:solidFill>
                  <a:schemeClr val="tx1"/>
                </a:solidFill>
              </a:rPr>
              <a:t> on? Voisin seuraa </a:t>
            </a:r>
            <a:r>
              <a:rPr lang="fi-FI" sz="2000" dirty="0" err="1">
                <a:solidFill>
                  <a:schemeClr val="tx1"/>
                </a:solidFill>
              </a:rPr>
              <a:t>siua</a:t>
            </a:r>
            <a:endParaRPr lang="fi-FI" sz="2000" dirty="0">
              <a:solidFill>
                <a:schemeClr val="tx1"/>
              </a:solidFill>
            </a:endParaRPr>
          </a:p>
        </p:txBody>
      </p:sp>
      <p:sp>
        <p:nvSpPr>
          <p:cNvPr id="15" name="Puhekupla: Suorakulmio 14">
            <a:extLst>
              <a:ext uri="{FF2B5EF4-FFF2-40B4-BE49-F238E27FC236}">
                <a16:creationId xmlns:a16="http://schemas.microsoft.com/office/drawing/2014/main" id="{8540331D-441A-4393-A236-2EE1CB6BE775}"/>
              </a:ext>
            </a:extLst>
          </p:cNvPr>
          <p:cNvSpPr/>
          <p:nvPr/>
        </p:nvSpPr>
        <p:spPr>
          <a:xfrm rot="427629">
            <a:off x="4951668" y="3740648"/>
            <a:ext cx="2471941" cy="2350009"/>
          </a:xfrm>
          <a:prstGeom prst="wedge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solidFill>
                  <a:schemeClr val="tx1"/>
                </a:solidFill>
              </a:rPr>
              <a:t>Tykkään kun </a:t>
            </a:r>
            <a:r>
              <a:rPr lang="fi-FI" sz="2400" dirty="0" err="1">
                <a:solidFill>
                  <a:schemeClr val="tx1"/>
                </a:solidFill>
              </a:rPr>
              <a:t>oot</a:t>
            </a:r>
            <a:r>
              <a:rPr lang="fi-FI" sz="2400" dirty="0">
                <a:solidFill>
                  <a:schemeClr val="tx1"/>
                </a:solidFill>
              </a:rPr>
              <a:t> samassa tilassa </a:t>
            </a:r>
            <a:r>
              <a:rPr lang="fi-FI" sz="2400" dirty="0" err="1">
                <a:solidFill>
                  <a:schemeClr val="tx1"/>
                </a:solidFill>
              </a:rPr>
              <a:t>miun</a:t>
            </a:r>
            <a:r>
              <a:rPr lang="fi-FI" sz="2400" dirty="0">
                <a:solidFill>
                  <a:schemeClr val="tx1"/>
                </a:solidFill>
              </a:rPr>
              <a:t> kanssa, etkä missään pöydän takana piilossa</a:t>
            </a:r>
          </a:p>
        </p:txBody>
      </p:sp>
    </p:spTree>
    <p:extLst>
      <p:ext uri="{BB962C8B-B14F-4D97-AF65-F5344CB8AC3E}">
        <p14:creationId xmlns:p14="http://schemas.microsoft.com/office/powerpoint/2010/main" val="2437127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DF1756-2518-4E49-9BDF-CF3FB74BAECB}"/>
              </a:ext>
            </a:extLst>
          </p:cNvPr>
          <p:cNvSpPr>
            <a:spLocks noGrp="1"/>
          </p:cNvSpPr>
          <p:nvPr>
            <p:ph type="title"/>
          </p:nvPr>
        </p:nvSpPr>
        <p:spPr/>
        <p:txBody>
          <a:bodyPr/>
          <a:lstStyle/>
          <a:p>
            <a:r>
              <a:rPr lang="fi-FI" dirty="0"/>
              <a:t>Vanhemmilta saatu palaute</a:t>
            </a:r>
          </a:p>
        </p:txBody>
      </p:sp>
      <p:sp>
        <p:nvSpPr>
          <p:cNvPr id="3" name="Puhekupla: Soikea 2">
            <a:extLst>
              <a:ext uri="{FF2B5EF4-FFF2-40B4-BE49-F238E27FC236}">
                <a16:creationId xmlns:a16="http://schemas.microsoft.com/office/drawing/2014/main" id="{4D9EA617-7427-4FAA-BAB8-A19E88271AA0}"/>
              </a:ext>
            </a:extLst>
          </p:cNvPr>
          <p:cNvSpPr/>
          <p:nvPr/>
        </p:nvSpPr>
        <p:spPr>
          <a:xfrm rot="21365249">
            <a:off x="578858" y="2548026"/>
            <a:ext cx="2450086" cy="2176044"/>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solidFill>
                  <a:schemeClr val="tx1"/>
                </a:solidFill>
              </a:rPr>
              <a:t>Kiitos, kun olet olemassa</a:t>
            </a:r>
          </a:p>
        </p:txBody>
      </p:sp>
      <p:sp>
        <p:nvSpPr>
          <p:cNvPr id="4" name="Puhekupla: Suorakulmio 3">
            <a:extLst>
              <a:ext uri="{FF2B5EF4-FFF2-40B4-BE49-F238E27FC236}">
                <a16:creationId xmlns:a16="http://schemas.microsoft.com/office/drawing/2014/main" id="{063AFFA0-0EA3-467A-8976-A436D7509606}"/>
              </a:ext>
            </a:extLst>
          </p:cNvPr>
          <p:cNvSpPr/>
          <p:nvPr/>
        </p:nvSpPr>
        <p:spPr>
          <a:xfrm rot="488197">
            <a:off x="7218542" y="856489"/>
            <a:ext cx="3437855" cy="2950190"/>
          </a:xfrm>
          <a:prstGeom prst="wedge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solidFill>
                  <a:schemeClr val="tx1"/>
                </a:solidFill>
              </a:rPr>
              <a:t>Olemme havainneet lapsemme luottavan sinuun. Onnistumisten tai haasteiden ilmaannuttua hän aina sanoo, että keskustelen tästä Jonnan kanssa</a:t>
            </a:r>
          </a:p>
        </p:txBody>
      </p:sp>
      <p:sp>
        <p:nvSpPr>
          <p:cNvPr id="5" name="Puhekupla: Suorakulmio, kulmat pyöristettu 4">
            <a:extLst>
              <a:ext uri="{FF2B5EF4-FFF2-40B4-BE49-F238E27FC236}">
                <a16:creationId xmlns:a16="http://schemas.microsoft.com/office/drawing/2014/main" id="{294BAC66-1618-482E-AD00-CBB40F82C92F}"/>
              </a:ext>
            </a:extLst>
          </p:cNvPr>
          <p:cNvSpPr/>
          <p:nvPr/>
        </p:nvSpPr>
        <p:spPr>
          <a:xfrm>
            <a:off x="3127114" y="1779516"/>
            <a:ext cx="3505653" cy="2338150"/>
          </a:xfrm>
          <a:prstGeom prst="wedgeRound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rPr>
              <a:t>Hei, voitko selvittää tämän …. asian nuoreeni liittyen? En </a:t>
            </a:r>
            <a:r>
              <a:rPr lang="fi-FI" sz="2000" dirty="0" err="1">
                <a:solidFill>
                  <a:schemeClr val="tx1"/>
                </a:solidFill>
              </a:rPr>
              <a:t>tiiä</a:t>
            </a:r>
            <a:r>
              <a:rPr lang="fi-FI" sz="2000" dirty="0">
                <a:solidFill>
                  <a:schemeClr val="tx1"/>
                </a:solidFill>
              </a:rPr>
              <a:t> kehen muuhun olisin yhteydessä</a:t>
            </a:r>
          </a:p>
        </p:txBody>
      </p:sp>
      <p:sp>
        <p:nvSpPr>
          <p:cNvPr id="7" name="Puhekupla: Soikea 6">
            <a:extLst>
              <a:ext uri="{FF2B5EF4-FFF2-40B4-BE49-F238E27FC236}">
                <a16:creationId xmlns:a16="http://schemas.microsoft.com/office/drawing/2014/main" id="{33741E1F-8277-4CD1-A1C6-2505C8EF4916}"/>
              </a:ext>
            </a:extLst>
          </p:cNvPr>
          <p:cNvSpPr/>
          <p:nvPr/>
        </p:nvSpPr>
        <p:spPr>
          <a:xfrm rot="21138727">
            <a:off x="6764804" y="4270592"/>
            <a:ext cx="4270015" cy="2260897"/>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solidFill>
                  <a:schemeClr val="tx1"/>
                </a:solidFill>
              </a:rPr>
              <a:t>On hyvä, että joku koordinoi lapseni hoitoa terveydenhuollossakin </a:t>
            </a:r>
          </a:p>
        </p:txBody>
      </p:sp>
      <p:sp>
        <p:nvSpPr>
          <p:cNvPr id="8" name="Puhekupla: Suorakulmio 7">
            <a:extLst>
              <a:ext uri="{FF2B5EF4-FFF2-40B4-BE49-F238E27FC236}">
                <a16:creationId xmlns:a16="http://schemas.microsoft.com/office/drawing/2014/main" id="{8C659B28-B858-4AE6-8E27-4D8035BC74E8}"/>
              </a:ext>
            </a:extLst>
          </p:cNvPr>
          <p:cNvSpPr/>
          <p:nvPr/>
        </p:nvSpPr>
        <p:spPr>
          <a:xfrm>
            <a:off x="3127114" y="4639113"/>
            <a:ext cx="2999137" cy="1870744"/>
          </a:xfrm>
          <a:prstGeom prst="wedge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solidFill>
                  <a:schemeClr val="tx1"/>
                </a:solidFill>
              </a:rPr>
              <a:t>Kätevää, kun sinulle voi soittaa suoraan</a:t>
            </a:r>
          </a:p>
        </p:txBody>
      </p:sp>
    </p:spTree>
    <p:extLst>
      <p:ext uri="{BB962C8B-B14F-4D97-AF65-F5344CB8AC3E}">
        <p14:creationId xmlns:p14="http://schemas.microsoft.com/office/powerpoint/2010/main" val="57696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1AE576-64A6-12F2-A0E6-7AD64FC23A16}"/>
              </a:ext>
            </a:extLst>
          </p:cNvPr>
          <p:cNvSpPr>
            <a:spLocks noGrp="1"/>
          </p:cNvSpPr>
          <p:nvPr>
            <p:ph type="title"/>
          </p:nvPr>
        </p:nvSpPr>
        <p:spPr/>
        <p:txBody>
          <a:bodyPr>
            <a:normAutofit fontScale="90000"/>
          </a:bodyPr>
          <a:lstStyle/>
          <a:p>
            <a:r>
              <a:rPr lang="fi-FI" dirty="0"/>
              <a:t>Hankkeen tarpeellisuus alueellemme</a:t>
            </a:r>
          </a:p>
        </p:txBody>
      </p:sp>
      <p:sp>
        <p:nvSpPr>
          <p:cNvPr id="3" name="Sisällön paikkamerkki 2">
            <a:extLst>
              <a:ext uri="{FF2B5EF4-FFF2-40B4-BE49-F238E27FC236}">
                <a16:creationId xmlns:a16="http://schemas.microsoft.com/office/drawing/2014/main" id="{E51AE878-20EF-897F-6C99-37DF6AC30A0A}"/>
              </a:ext>
            </a:extLst>
          </p:cNvPr>
          <p:cNvSpPr>
            <a:spLocks noGrp="1"/>
          </p:cNvSpPr>
          <p:nvPr>
            <p:ph idx="1"/>
          </p:nvPr>
        </p:nvSpPr>
        <p:spPr>
          <a:xfrm>
            <a:off x="838200" y="2138301"/>
            <a:ext cx="8129632" cy="3938361"/>
          </a:xfrm>
        </p:spPr>
        <p:txBody>
          <a:bodyPr/>
          <a:lstStyle/>
          <a:p>
            <a:pPr>
              <a:lnSpc>
                <a:spcPct val="150000"/>
              </a:lnSpc>
              <a:buFont typeface="Wingdings" panose="05000000000000000000" pitchFamily="2" charset="2"/>
              <a:buChar char="Ø"/>
            </a:pPr>
            <a:r>
              <a:rPr lang="fi-FI" dirty="0"/>
              <a:t> Savonlinnan alueen päihteillä oireilevilla nuorilla ei ollut profiloitunutta työntekijää tai selkeää palveluprosessia</a:t>
            </a:r>
          </a:p>
          <a:p>
            <a:pPr>
              <a:lnSpc>
                <a:spcPct val="150000"/>
              </a:lnSpc>
              <a:buFont typeface="Wingdings" panose="05000000000000000000" pitchFamily="2" charset="2"/>
              <a:buChar char="Ø"/>
            </a:pPr>
            <a:r>
              <a:rPr lang="fi-FI" dirty="0"/>
              <a:t> Palvelut olivat hyvin pirstaleiset</a:t>
            </a:r>
          </a:p>
          <a:p>
            <a:pPr>
              <a:lnSpc>
                <a:spcPct val="150000"/>
              </a:lnSpc>
              <a:buFont typeface="Wingdings" panose="05000000000000000000" pitchFamily="2" charset="2"/>
              <a:buChar char="Ø"/>
            </a:pPr>
            <a:r>
              <a:rPr lang="fi-FI" dirty="0"/>
              <a:t> Nuorten monialaisissa palveluverkostoissa on tuotu esille suurta huolta alueemme nuorten päihteidenkäytöstä, mikä on näkynyt myös valtakunnallisella/kansallisella tasolla</a:t>
            </a:r>
          </a:p>
          <a:p>
            <a:pPr marL="0" indent="0">
              <a:buNone/>
            </a:pPr>
            <a:endParaRPr lang="fi-FI" dirty="0"/>
          </a:p>
        </p:txBody>
      </p:sp>
    </p:spTree>
    <p:extLst>
      <p:ext uri="{BB962C8B-B14F-4D97-AF65-F5344CB8AC3E}">
        <p14:creationId xmlns:p14="http://schemas.microsoft.com/office/powerpoint/2010/main" val="175051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EC9C61-D326-46A3-A0E1-14C956A50A66}"/>
              </a:ext>
            </a:extLst>
          </p:cNvPr>
          <p:cNvSpPr>
            <a:spLocks noGrp="1"/>
          </p:cNvSpPr>
          <p:nvPr>
            <p:ph type="title"/>
          </p:nvPr>
        </p:nvSpPr>
        <p:spPr/>
        <p:txBody>
          <a:bodyPr/>
          <a:lstStyle/>
          <a:p>
            <a:r>
              <a:rPr lang="fi-FI" dirty="0"/>
              <a:t>Verkoston kysely</a:t>
            </a:r>
          </a:p>
        </p:txBody>
      </p:sp>
      <p:sp>
        <p:nvSpPr>
          <p:cNvPr id="3" name="Sisällön paikkamerkki 2">
            <a:extLst>
              <a:ext uri="{FF2B5EF4-FFF2-40B4-BE49-F238E27FC236}">
                <a16:creationId xmlns:a16="http://schemas.microsoft.com/office/drawing/2014/main" id="{2A135556-094F-4ECC-BE71-B7CA3C56FAF2}"/>
              </a:ext>
            </a:extLst>
          </p:cNvPr>
          <p:cNvSpPr>
            <a:spLocks noGrp="1"/>
          </p:cNvSpPr>
          <p:nvPr>
            <p:ph idx="1"/>
          </p:nvPr>
        </p:nvSpPr>
        <p:spPr/>
        <p:txBody>
          <a:bodyPr/>
          <a:lstStyle/>
          <a:p>
            <a:r>
              <a:rPr lang="fi-FI" dirty="0"/>
              <a:t>Kyselyn avulla kartoitimme nuorten päihdetyöntekijän ja yhteistyöverkoston tarpeiden kohtaamista sekä toiminnan jatkon kannalta olennaisia kehittämisen tarpeita</a:t>
            </a:r>
          </a:p>
          <a:p>
            <a:r>
              <a:rPr lang="fi-FI" dirty="0"/>
              <a:t>Kyselyyn on vastattu anonyymisti</a:t>
            </a:r>
          </a:p>
        </p:txBody>
      </p:sp>
      <p:pic>
        <p:nvPicPr>
          <p:cNvPr id="5" name="Kuva 4" descr="Symbolinen kuva yhteistyöverkostosta">
            <a:extLst>
              <a:ext uri="{FF2B5EF4-FFF2-40B4-BE49-F238E27FC236}">
                <a16:creationId xmlns:a16="http://schemas.microsoft.com/office/drawing/2014/main" id="{A23EA402-D517-4747-910B-6F76A3E493F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63554" y="3977660"/>
            <a:ext cx="5175477" cy="2704303"/>
          </a:xfrm>
          <a:prstGeom prst="rect">
            <a:avLst/>
          </a:prstGeom>
        </p:spPr>
      </p:pic>
      <p:sp>
        <p:nvSpPr>
          <p:cNvPr id="6" name="Tekstiruutu 5">
            <a:extLst>
              <a:ext uri="{FF2B5EF4-FFF2-40B4-BE49-F238E27FC236}">
                <a16:creationId xmlns:a16="http://schemas.microsoft.com/office/drawing/2014/main" id="{62AE3358-4129-4E74-8F62-654371A6E0D0}"/>
              </a:ext>
            </a:extLst>
          </p:cNvPr>
          <p:cNvSpPr txBox="1"/>
          <p:nvPr/>
        </p:nvSpPr>
        <p:spPr>
          <a:xfrm>
            <a:off x="1963554" y="6479585"/>
            <a:ext cx="5459767" cy="215444"/>
          </a:xfrm>
          <a:prstGeom prst="rect">
            <a:avLst/>
          </a:prstGeom>
          <a:noFill/>
        </p:spPr>
        <p:txBody>
          <a:bodyPr wrap="square" rtlCol="0">
            <a:spAutoFit/>
          </a:bodyPr>
          <a:lstStyle/>
          <a:p>
            <a:r>
              <a:rPr lang="fi-FI" sz="800" dirty="0">
                <a:hlinkClick r:id="rId3" tooltip="https://parastadigitukea.blogspot.com/2019/03/sedun-parasta-hankeperhe-yhteistyossa_18.html">
                  <a:extLst>
                    <a:ext uri="{A12FA001-AC4F-418D-AE19-62706E023703}">
                      <ahyp:hlinkClr xmlns:ahyp="http://schemas.microsoft.com/office/drawing/2018/hyperlinkcolor" val="tx"/>
                    </a:ext>
                  </a:extLst>
                </a:hlinkClick>
              </a:rPr>
              <a:t>Tämä kuva</a:t>
            </a:r>
            <a:r>
              <a:rPr lang="fi-FI" sz="800" dirty="0"/>
              <a:t>, tekijä Tuntematon tekijä, käyttöoikeus: </a:t>
            </a:r>
            <a:r>
              <a:rPr lang="fi-FI" sz="800" dirty="0">
                <a:hlinkClick r:id="rId4" tooltip="https://creativecommons.org/licenses/by-nc/3.0/">
                  <a:extLst>
                    <a:ext uri="{A12FA001-AC4F-418D-AE19-62706E023703}">
                      <ahyp:hlinkClr xmlns:ahyp="http://schemas.microsoft.com/office/drawing/2018/hyperlinkcolor" val="tx"/>
                    </a:ext>
                  </a:extLst>
                </a:hlinkClick>
              </a:rPr>
              <a:t>CC BY-NC</a:t>
            </a:r>
            <a:endParaRPr lang="fi-FI" sz="800" dirty="0"/>
          </a:p>
        </p:txBody>
      </p:sp>
      <p:sp>
        <p:nvSpPr>
          <p:cNvPr id="4" name="Tekstiruutu 3">
            <a:extLst>
              <a:ext uri="{FF2B5EF4-FFF2-40B4-BE49-F238E27FC236}">
                <a16:creationId xmlns:a16="http://schemas.microsoft.com/office/drawing/2014/main" id="{075D7B84-5690-43EC-9954-E4F7A201849D}"/>
              </a:ext>
            </a:extLst>
          </p:cNvPr>
          <p:cNvSpPr txBox="1"/>
          <p:nvPr/>
        </p:nvSpPr>
        <p:spPr>
          <a:xfrm>
            <a:off x="7139031" y="4497316"/>
            <a:ext cx="3540154" cy="1107996"/>
          </a:xfrm>
          <a:prstGeom prst="rect">
            <a:avLst/>
          </a:prstGeom>
          <a:noFill/>
        </p:spPr>
        <p:txBody>
          <a:bodyPr wrap="square" rtlCol="0">
            <a:spAutoFit/>
          </a:bodyPr>
          <a:lstStyle/>
          <a:p>
            <a:r>
              <a:rPr lang="fi-FI" dirty="0"/>
              <a:t>       Ky</a:t>
            </a:r>
            <a:r>
              <a:rPr lang="fi-FI" sz="1600" dirty="0"/>
              <a:t>sely on sisältänyt</a:t>
            </a:r>
          </a:p>
          <a:p>
            <a:r>
              <a:rPr lang="fi-FI" sz="1600" dirty="0"/>
              <a:t>               kaksi monivalintakysymystä</a:t>
            </a:r>
          </a:p>
          <a:p>
            <a:r>
              <a:rPr lang="fi-FI" sz="1400" dirty="0"/>
              <a:t>                  </a:t>
            </a:r>
            <a:r>
              <a:rPr lang="fi-FI" sz="1600" dirty="0"/>
              <a:t>yhden tähtikyselyn  </a:t>
            </a:r>
          </a:p>
          <a:p>
            <a:r>
              <a:rPr lang="fi-FI" sz="1400" dirty="0"/>
              <a:t>                  </a:t>
            </a:r>
            <a:r>
              <a:rPr lang="fi-FI" sz="1600" dirty="0"/>
              <a:t>kaksi avointa kysymystä</a:t>
            </a:r>
          </a:p>
        </p:txBody>
      </p:sp>
      <p:sp>
        <p:nvSpPr>
          <p:cNvPr id="7" name="Tähti: 5-sakarainen 6">
            <a:extLst>
              <a:ext uri="{FF2B5EF4-FFF2-40B4-BE49-F238E27FC236}">
                <a16:creationId xmlns:a16="http://schemas.microsoft.com/office/drawing/2014/main" id="{87A228C2-DC28-4E54-A4AF-A829D132B8DA}"/>
              </a:ext>
              <a:ext uri="{C183D7F6-B498-43B3-948B-1728B52AA6E4}">
                <adec:decorative xmlns:adec="http://schemas.microsoft.com/office/drawing/2017/decorative" val="1"/>
              </a:ext>
            </a:extLst>
          </p:cNvPr>
          <p:cNvSpPr/>
          <p:nvPr/>
        </p:nvSpPr>
        <p:spPr>
          <a:xfrm>
            <a:off x="9533921" y="5094920"/>
            <a:ext cx="134223" cy="201336"/>
          </a:xfrm>
          <a:prstGeom prst="star5">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ähti: 5-sakarainen 7">
            <a:extLst>
              <a:ext uri="{FF2B5EF4-FFF2-40B4-BE49-F238E27FC236}">
                <a16:creationId xmlns:a16="http://schemas.microsoft.com/office/drawing/2014/main" id="{5A944525-A374-4744-8E25-9313D4209BCC}"/>
              </a:ext>
              <a:ext uri="{C183D7F6-B498-43B3-948B-1728B52AA6E4}">
                <adec:decorative xmlns:adec="http://schemas.microsoft.com/office/drawing/2017/decorative" val="1"/>
              </a:ext>
            </a:extLst>
          </p:cNvPr>
          <p:cNvSpPr/>
          <p:nvPr/>
        </p:nvSpPr>
        <p:spPr>
          <a:xfrm>
            <a:off x="9724239" y="5100507"/>
            <a:ext cx="134223" cy="201336"/>
          </a:xfrm>
          <a:prstGeom prst="star5">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ähti: 5-sakarainen 8">
            <a:extLst>
              <a:ext uri="{FF2B5EF4-FFF2-40B4-BE49-F238E27FC236}">
                <a16:creationId xmlns:a16="http://schemas.microsoft.com/office/drawing/2014/main" id="{7B825631-5CD2-4AD2-854B-F9E7653C4CA3}"/>
              </a:ext>
              <a:ext uri="{C183D7F6-B498-43B3-948B-1728B52AA6E4}">
                <adec:decorative xmlns:adec="http://schemas.microsoft.com/office/drawing/2017/decorative" val="1"/>
              </a:ext>
            </a:extLst>
          </p:cNvPr>
          <p:cNvSpPr/>
          <p:nvPr/>
        </p:nvSpPr>
        <p:spPr>
          <a:xfrm>
            <a:off x="9911593" y="5100507"/>
            <a:ext cx="134223" cy="201336"/>
          </a:xfrm>
          <a:prstGeom prst="star5">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ähti: 5-sakarainen 9">
            <a:extLst>
              <a:ext uri="{FF2B5EF4-FFF2-40B4-BE49-F238E27FC236}">
                <a16:creationId xmlns:a16="http://schemas.microsoft.com/office/drawing/2014/main" id="{AF840638-F3F8-403D-90A7-12E03AC14B6B}"/>
              </a:ext>
              <a:ext uri="{C183D7F6-B498-43B3-948B-1728B52AA6E4}">
                <adec:decorative xmlns:adec="http://schemas.microsoft.com/office/drawing/2017/decorative" val="1"/>
              </a:ext>
            </a:extLst>
          </p:cNvPr>
          <p:cNvSpPr/>
          <p:nvPr/>
        </p:nvSpPr>
        <p:spPr>
          <a:xfrm>
            <a:off x="10098947" y="5100507"/>
            <a:ext cx="134223" cy="201336"/>
          </a:xfrm>
          <a:prstGeom prst="star5">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ähti: 5-sakarainen 10">
            <a:extLst>
              <a:ext uri="{FF2B5EF4-FFF2-40B4-BE49-F238E27FC236}">
                <a16:creationId xmlns:a16="http://schemas.microsoft.com/office/drawing/2014/main" id="{0C676933-6816-4DF3-ADDF-A764609BF739}"/>
              </a:ext>
              <a:ext uri="{C183D7F6-B498-43B3-948B-1728B52AA6E4}">
                <adec:decorative xmlns:adec="http://schemas.microsoft.com/office/drawing/2017/decorative" val="1"/>
              </a:ext>
            </a:extLst>
          </p:cNvPr>
          <p:cNvSpPr/>
          <p:nvPr/>
        </p:nvSpPr>
        <p:spPr>
          <a:xfrm>
            <a:off x="10286301" y="5106112"/>
            <a:ext cx="134223" cy="201336"/>
          </a:xfrm>
          <a:prstGeom prst="star5">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64102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F1C2D8-875B-4FAE-B446-6758CEBB7CD1}"/>
              </a:ext>
            </a:extLst>
          </p:cNvPr>
          <p:cNvSpPr>
            <a:spLocks noGrp="1"/>
          </p:cNvSpPr>
          <p:nvPr>
            <p:ph type="title"/>
          </p:nvPr>
        </p:nvSpPr>
        <p:spPr>
          <a:xfrm>
            <a:off x="838199" y="561068"/>
            <a:ext cx="7267113" cy="1325563"/>
          </a:xfrm>
        </p:spPr>
        <p:txBody>
          <a:bodyPr>
            <a:normAutofit fontScale="90000"/>
          </a:bodyPr>
          <a:lstStyle/>
          <a:p>
            <a:r>
              <a:rPr lang="fi-FI" b="0" dirty="0"/>
              <a:t>1.</a:t>
            </a:r>
            <a:br>
              <a:rPr lang="fi-FI" b="0" dirty="0"/>
            </a:br>
            <a:r>
              <a:rPr lang="fi-FI" b="0" dirty="0"/>
              <a:t>Onko toiminta ollut tarpeellinen alueellamme?</a:t>
            </a:r>
            <a:br>
              <a:rPr lang="fi-FI" b="0" dirty="0"/>
            </a:br>
            <a:endParaRPr lang="fi-FI" dirty="0"/>
          </a:p>
        </p:txBody>
      </p:sp>
      <p:pic>
        <p:nvPicPr>
          <p:cNvPr id="1026" name="Picture 2" descr="Piirakkakaavio">
            <a:extLst>
              <a:ext uri="{FF2B5EF4-FFF2-40B4-BE49-F238E27FC236}">
                <a16:creationId xmlns:a16="http://schemas.microsoft.com/office/drawing/2014/main" id="{BBA5CE03-9952-46C8-ABA6-1FCC2A10A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02" y="2760956"/>
            <a:ext cx="5657480" cy="282874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BBA4F821-C71C-4634-9C48-D2137E0F2E2C}"/>
              </a:ext>
            </a:extLst>
          </p:cNvPr>
          <p:cNvSpPr txBox="1"/>
          <p:nvPr/>
        </p:nvSpPr>
        <p:spPr>
          <a:xfrm>
            <a:off x="5965053" y="3429000"/>
            <a:ext cx="6115094" cy="1200329"/>
          </a:xfrm>
          <a:prstGeom prst="rect">
            <a:avLst/>
          </a:prstGeom>
          <a:noFill/>
        </p:spPr>
        <p:txBody>
          <a:bodyPr wrap="square" rtlCol="0">
            <a:spAutoFit/>
          </a:bodyPr>
          <a:lstStyle/>
          <a:p>
            <a:r>
              <a:rPr lang="fi-FI" sz="2400" dirty="0">
                <a:latin typeface="Arial Black" panose="020B0A04020102020204" pitchFamily="34" charset="0"/>
              </a:rPr>
              <a:t>Vastanneista kaikki (24) ovat kokenut nuorten päihdetyöntekijän toimen tarpeelliseksi alueellamme</a:t>
            </a:r>
          </a:p>
        </p:txBody>
      </p:sp>
    </p:spTree>
    <p:extLst>
      <p:ext uri="{BB962C8B-B14F-4D97-AF65-F5344CB8AC3E}">
        <p14:creationId xmlns:p14="http://schemas.microsoft.com/office/powerpoint/2010/main" val="326350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185A19-1E71-40A9-AF37-87F17C0345A0}"/>
              </a:ext>
            </a:extLst>
          </p:cNvPr>
          <p:cNvSpPr>
            <a:spLocks noGrp="1"/>
          </p:cNvSpPr>
          <p:nvPr>
            <p:ph type="title"/>
          </p:nvPr>
        </p:nvSpPr>
        <p:spPr>
          <a:xfrm>
            <a:off x="838200" y="561068"/>
            <a:ext cx="8070908" cy="1325563"/>
          </a:xfrm>
        </p:spPr>
        <p:txBody>
          <a:bodyPr>
            <a:normAutofit fontScale="90000"/>
          </a:bodyPr>
          <a:lstStyle/>
          <a:p>
            <a:r>
              <a:rPr lang="fi-FI" b="0" dirty="0"/>
              <a:t>2.</a:t>
            </a:r>
            <a:br>
              <a:rPr lang="fi-FI" b="0" dirty="0"/>
            </a:br>
            <a:r>
              <a:rPr lang="fi-FI" b="0" dirty="0"/>
              <a:t>Miten koet, että tavoitat  nuorten  </a:t>
            </a:r>
            <a:br>
              <a:rPr lang="fi-FI" b="0" dirty="0"/>
            </a:br>
            <a:r>
              <a:rPr lang="fi-FI" b="0" dirty="0"/>
              <a:t>päihdetyöntekijän?</a:t>
            </a:r>
            <a:br>
              <a:rPr lang="fi-FI" b="0" dirty="0"/>
            </a:br>
            <a:endParaRPr lang="fi-FI" dirty="0"/>
          </a:p>
        </p:txBody>
      </p:sp>
      <p:pic>
        <p:nvPicPr>
          <p:cNvPr id="2050" name="Picture 2" descr="21 vastanneista vastannut tavoittaneensa nuorten päihdetyöntekijän saman päivän aikana.">
            <a:extLst>
              <a:ext uri="{FF2B5EF4-FFF2-40B4-BE49-F238E27FC236}">
                <a16:creationId xmlns:a16="http://schemas.microsoft.com/office/drawing/2014/main" id="{950F47DC-463F-403A-A5F6-72DE24D729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8013" y="2486823"/>
            <a:ext cx="3143180" cy="15715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3 vastanneista vastannut tavoittaneen nuorten päihdetyöntekijän parin päivän sisällä.">
            <a:extLst>
              <a:ext uri="{FF2B5EF4-FFF2-40B4-BE49-F238E27FC236}">
                <a16:creationId xmlns:a16="http://schemas.microsoft.com/office/drawing/2014/main" id="{2293A626-3B3E-4430-B2C9-ABB8E5A5C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950" y="4664279"/>
            <a:ext cx="3265306" cy="1632653"/>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B8072A0E-A6B0-46AB-82A7-2B5973E5B926}"/>
              </a:ext>
            </a:extLst>
          </p:cNvPr>
          <p:cNvSpPr txBox="1"/>
          <p:nvPr/>
        </p:nvSpPr>
        <p:spPr>
          <a:xfrm>
            <a:off x="5805182" y="2629124"/>
            <a:ext cx="4932726" cy="1292662"/>
          </a:xfrm>
          <a:prstGeom prst="rect">
            <a:avLst/>
          </a:prstGeom>
          <a:noFill/>
        </p:spPr>
        <p:txBody>
          <a:bodyPr wrap="square" rtlCol="0">
            <a:spAutoFit/>
          </a:bodyPr>
          <a:lstStyle/>
          <a:p>
            <a:r>
              <a:rPr lang="fi-FI" sz="2000" dirty="0"/>
              <a:t>Suorien yhteydenottojen mahdollisuus</a:t>
            </a:r>
          </a:p>
          <a:p>
            <a:endParaRPr lang="fi-FI" sz="2000" dirty="0"/>
          </a:p>
          <a:p>
            <a:r>
              <a:rPr lang="fi-FI" sz="2000" dirty="0"/>
              <a:t>Profiloitunut, tuttu työntekijä</a:t>
            </a:r>
          </a:p>
          <a:p>
            <a:endParaRPr lang="fi-FI" dirty="0"/>
          </a:p>
        </p:txBody>
      </p:sp>
      <p:sp>
        <p:nvSpPr>
          <p:cNvPr id="4" name="Tekstiruutu 3">
            <a:extLst>
              <a:ext uri="{FF2B5EF4-FFF2-40B4-BE49-F238E27FC236}">
                <a16:creationId xmlns:a16="http://schemas.microsoft.com/office/drawing/2014/main" id="{68354010-2E7D-4F5C-A47F-5AB5D7475766}"/>
              </a:ext>
            </a:extLst>
          </p:cNvPr>
          <p:cNvSpPr txBox="1"/>
          <p:nvPr/>
        </p:nvSpPr>
        <p:spPr>
          <a:xfrm>
            <a:off x="5805182" y="5480605"/>
            <a:ext cx="3989385" cy="738664"/>
          </a:xfrm>
          <a:prstGeom prst="rect">
            <a:avLst/>
          </a:prstGeom>
          <a:noFill/>
        </p:spPr>
        <p:txBody>
          <a:bodyPr wrap="square" rtlCol="0">
            <a:spAutoFit/>
          </a:bodyPr>
          <a:lstStyle/>
          <a:p>
            <a:r>
              <a:rPr lang="fi-FI" sz="1400" dirty="0"/>
              <a:t>Kysymyksen vastaus vaihtoehtoina oli helposti/nopeasti, kohtalaisen helposti (parin päivän sisällä), huonosti, en ole saanut yhteyttä</a:t>
            </a:r>
          </a:p>
        </p:txBody>
      </p:sp>
    </p:spTree>
    <p:extLst>
      <p:ext uri="{BB962C8B-B14F-4D97-AF65-F5344CB8AC3E}">
        <p14:creationId xmlns:p14="http://schemas.microsoft.com/office/powerpoint/2010/main" val="778006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22139F-CC8F-4195-B644-B04ED5371910}"/>
              </a:ext>
            </a:extLst>
          </p:cNvPr>
          <p:cNvSpPr>
            <a:spLocks noGrp="1"/>
          </p:cNvSpPr>
          <p:nvPr>
            <p:ph type="title"/>
          </p:nvPr>
        </p:nvSpPr>
        <p:spPr>
          <a:xfrm>
            <a:off x="625136" y="997378"/>
            <a:ext cx="7671576" cy="1325563"/>
          </a:xfrm>
        </p:spPr>
        <p:txBody>
          <a:bodyPr>
            <a:normAutofit fontScale="90000"/>
          </a:bodyPr>
          <a:lstStyle/>
          <a:p>
            <a:r>
              <a:rPr lang="fi-FI" b="0" dirty="0"/>
              <a:t>3.</a:t>
            </a:r>
            <a:br>
              <a:rPr lang="fi-FI" b="0" dirty="0"/>
            </a:br>
            <a:r>
              <a:rPr lang="fi-FI" b="0" dirty="0"/>
              <a:t>Miten yhteistyö alueellanne on nuorten päihdetyöntekijän kanssa toiminut?</a:t>
            </a:r>
            <a:br>
              <a:rPr lang="fi-FI" b="0" dirty="0"/>
            </a:br>
            <a:endParaRPr lang="fi-FI" dirty="0"/>
          </a:p>
        </p:txBody>
      </p:sp>
      <p:pic>
        <p:nvPicPr>
          <p:cNvPr id="3074" name="Picture 2" descr="Pylväsdiagrammi">
            <a:extLst>
              <a:ext uri="{FF2B5EF4-FFF2-40B4-BE49-F238E27FC236}">
                <a16:creationId xmlns:a16="http://schemas.microsoft.com/office/drawing/2014/main" id="{69CF3845-0105-4D29-83A5-D530ED1BF4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3456" y="2755799"/>
            <a:ext cx="3611439" cy="25796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A7981AC7-E750-455D-A706-EA980915504B}"/>
              </a:ext>
            </a:extLst>
          </p:cNvPr>
          <p:cNvSpPr txBox="1"/>
          <p:nvPr/>
        </p:nvSpPr>
        <p:spPr>
          <a:xfrm>
            <a:off x="7709455" y="2565410"/>
            <a:ext cx="2961314" cy="3416320"/>
          </a:xfrm>
          <a:prstGeom prst="rect">
            <a:avLst/>
          </a:prstGeom>
          <a:noFill/>
        </p:spPr>
        <p:txBody>
          <a:bodyPr wrap="square" rtlCol="0">
            <a:spAutoFit/>
          </a:bodyPr>
          <a:lstStyle/>
          <a:p>
            <a:r>
              <a:rPr lang="fi-FI" dirty="0"/>
              <a:t>Kuunnellaan ja arvostetaan eri ammattilaisia</a:t>
            </a:r>
          </a:p>
          <a:p>
            <a:endParaRPr lang="fi-FI" dirty="0"/>
          </a:p>
          <a:p>
            <a:r>
              <a:rPr lang="fi-FI" dirty="0"/>
              <a:t>Huomioidaan moniammatillisuus</a:t>
            </a:r>
          </a:p>
          <a:p>
            <a:endParaRPr lang="fi-FI" dirty="0"/>
          </a:p>
          <a:p>
            <a:r>
              <a:rPr lang="fi-FI" dirty="0"/>
              <a:t>Matalan kynnyksen konsultoinnin mahdollisuus </a:t>
            </a:r>
          </a:p>
          <a:p>
            <a:endParaRPr lang="fi-FI" dirty="0"/>
          </a:p>
          <a:p>
            <a:r>
              <a:rPr lang="fi-FI" dirty="0"/>
              <a:t>Työparityöskentely huoltajien ja nuoren suostumuksella, huomioiden lainsäädäntö</a:t>
            </a:r>
          </a:p>
        </p:txBody>
      </p:sp>
      <p:sp>
        <p:nvSpPr>
          <p:cNvPr id="4" name="Tekstiruutu 3">
            <a:extLst>
              <a:ext uri="{FF2B5EF4-FFF2-40B4-BE49-F238E27FC236}">
                <a16:creationId xmlns:a16="http://schemas.microsoft.com/office/drawing/2014/main" id="{DC73EC4B-B44F-4709-AA2B-539723F3F5B4}"/>
              </a:ext>
            </a:extLst>
          </p:cNvPr>
          <p:cNvSpPr txBox="1"/>
          <p:nvPr/>
        </p:nvSpPr>
        <p:spPr>
          <a:xfrm>
            <a:off x="1023456" y="5398957"/>
            <a:ext cx="4983061" cy="461665"/>
          </a:xfrm>
          <a:prstGeom prst="rect">
            <a:avLst/>
          </a:prstGeom>
          <a:noFill/>
        </p:spPr>
        <p:txBody>
          <a:bodyPr wrap="square" rtlCol="0">
            <a:spAutoFit/>
          </a:bodyPr>
          <a:lstStyle/>
          <a:p>
            <a:r>
              <a:rPr lang="fi-FI" sz="1200" dirty="0"/>
              <a:t>Vastanneista 18 on kokenut yhteistyön sujuneen ”viiden tähden” arvoisesti</a:t>
            </a:r>
          </a:p>
          <a:p>
            <a:r>
              <a:rPr lang="fi-FI" sz="1200" dirty="0"/>
              <a:t>Vastanneista 6 on kokenut yhteistyön sujuneen ”neljän tähden” arvoisesti</a:t>
            </a:r>
          </a:p>
        </p:txBody>
      </p:sp>
    </p:spTree>
    <p:extLst>
      <p:ext uri="{BB962C8B-B14F-4D97-AF65-F5344CB8AC3E}">
        <p14:creationId xmlns:p14="http://schemas.microsoft.com/office/powerpoint/2010/main" val="3553231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FA2044-5D85-4B5F-B317-A3324E11852F}"/>
              </a:ext>
            </a:extLst>
          </p:cNvPr>
          <p:cNvSpPr>
            <a:spLocks noGrp="1"/>
          </p:cNvSpPr>
          <p:nvPr>
            <p:ph type="title"/>
          </p:nvPr>
        </p:nvSpPr>
        <p:spPr/>
        <p:txBody>
          <a:bodyPr>
            <a:normAutofit fontScale="90000"/>
          </a:bodyPr>
          <a:lstStyle/>
          <a:p>
            <a:r>
              <a:rPr lang="fi-FI" b="0" dirty="0"/>
              <a:t>4.</a:t>
            </a:r>
            <a:br>
              <a:rPr lang="fi-FI" b="0" dirty="0"/>
            </a:br>
            <a:r>
              <a:rPr lang="fi-FI" b="0" dirty="0"/>
              <a:t>Mitkä ovat mielestäsi toimivia toimintatapoja?</a:t>
            </a:r>
            <a:br>
              <a:rPr lang="fi-FI" b="0" dirty="0"/>
            </a:br>
            <a:endParaRPr lang="fi-FI" dirty="0"/>
          </a:p>
        </p:txBody>
      </p:sp>
      <p:sp>
        <p:nvSpPr>
          <p:cNvPr id="7" name="Puhekupla: Suorakulmio 6">
            <a:extLst>
              <a:ext uri="{FF2B5EF4-FFF2-40B4-BE49-F238E27FC236}">
                <a16:creationId xmlns:a16="http://schemas.microsoft.com/office/drawing/2014/main" id="{9B140CC5-D34F-4C15-A1AB-2B7834465048}"/>
              </a:ext>
            </a:extLst>
          </p:cNvPr>
          <p:cNvSpPr/>
          <p:nvPr/>
        </p:nvSpPr>
        <p:spPr>
          <a:xfrm>
            <a:off x="310718" y="2021568"/>
            <a:ext cx="1961965" cy="1890943"/>
          </a:xfrm>
          <a:prstGeom prst="wedge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Nopean yhteyden saaminen, sekä Jonnalla on hyvä työskentely yhteys nuorten kanssa, kohtaa nuoret </a:t>
            </a:r>
            <a:r>
              <a:rPr lang="fi-FI" dirty="0"/>
              <a:t>kunnioittavasti.</a:t>
            </a:r>
            <a:endParaRPr lang="fi-FI" dirty="0">
              <a:solidFill>
                <a:schemeClr val="tx1"/>
              </a:solidFill>
            </a:endParaRPr>
          </a:p>
        </p:txBody>
      </p:sp>
      <p:sp>
        <p:nvSpPr>
          <p:cNvPr id="8" name="Puhekupla: Suorakulmio, kulmat pyöristettu 7">
            <a:extLst>
              <a:ext uri="{FF2B5EF4-FFF2-40B4-BE49-F238E27FC236}">
                <a16:creationId xmlns:a16="http://schemas.microsoft.com/office/drawing/2014/main" id="{67BDDF30-41D8-41B3-8BC8-1BC71948D939}"/>
              </a:ext>
            </a:extLst>
          </p:cNvPr>
          <p:cNvSpPr/>
          <p:nvPr/>
        </p:nvSpPr>
        <p:spPr>
          <a:xfrm>
            <a:off x="8256233" y="223839"/>
            <a:ext cx="3275860" cy="2743200"/>
          </a:xfrm>
          <a:prstGeom prst="wedgeRoundRectCallo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Työntekijä mukana asiakasneuvotteluissa, joissa selkeästi sovittu työskentelystä nuoren kanssa. Työntekijällä laaja terveydenhuollon tietämys, jota voinut käyttää konsultaatioissa. Jalkautuva ja toiminnallinen työote välittyy työntekijästä.</a:t>
            </a:r>
          </a:p>
        </p:txBody>
      </p:sp>
      <p:sp>
        <p:nvSpPr>
          <p:cNvPr id="10" name="Puhekupla: Soikea 9">
            <a:extLst>
              <a:ext uri="{FF2B5EF4-FFF2-40B4-BE49-F238E27FC236}">
                <a16:creationId xmlns:a16="http://schemas.microsoft.com/office/drawing/2014/main" id="{F29CAA59-79CD-4C40-A37C-04868FBC81F9}"/>
              </a:ext>
            </a:extLst>
          </p:cNvPr>
          <p:cNvSpPr/>
          <p:nvPr/>
        </p:nvSpPr>
        <p:spPr>
          <a:xfrm>
            <a:off x="436116" y="3885442"/>
            <a:ext cx="2601157" cy="2021656"/>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Yhteiset tilannearvioinnit, nuoren ohjaaminen palvelusta toiseen, yhteiset tapaamiset.</a:t>
            </a:r>
          </a:p>
        </p:txBody>
      </p:sp>
      <p:sp>
        <p:nvSpPr>
          <p:cNvPr id="11" name="Puhekupla: Soikea 10">
            <a:extLst>
              <a:ext uri="{FF2B5EF4-FFF2-40B4-BE49-F238E27FC236}">
                <a16:creationId xmlns:a16="http://schemas.microsoft.com/office/drawing/2014/main" id="{EE68F66F-486B-4624-8015-E985E230984D}"/>
              </a:ext>
            </a:extLst>
          </p:cNvPr>
          <p:cNvSpPr/>
          <p:nvPr/>
        </p:nvSpPr>
        <p:spPr>
          <a:xfrm>
            <a:off x="8401236" y="2986182"/>
            <a:ext cx="2805343" cy="1890944"/>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Yhteistyö nuorten hoidossa heidän parhaaksi/</a:t>
            </a:r>
            <a:r>
              <a:rPr lang="fi-FI" dirty="0" err="1">
                <a:solidFill>
                  <a:schemeClr val="tx1"/>
                </a:solidFill>
              </a:rPr>
              <a:t>vanhem</a:t>
            </a:r>
            <a:r>
              <a:rPr lang="fi-FI" dirty="0">
                <a:solidFill>
                  <a:schemeClr val="tx1"/>
                </a:solidFill>
              </a:rPr>
              <a:t>-pien tukemiseksi</a:t>
            </a:r>
          </a:p>
        </p:txBody>
      </p:sp>
      <p:sp>
        <p:nvSpPr>
          <p:cNvPr id="12" name="Puhekupla: Suorakulmio 11">
            <a:extLst>
              <a:ext uri="{FF2B5EF4-FFF2-40B4-BE49-F238E27FC236}">
                <a16:creationId xmlns:a16="http://schemas.microsoft.com/office/drawing/2014/main" id="{27DE643F-53B0-47F7-AD74-33496A887FEF}"/>
              </a:ext>
            </a:extLst>
          </p:cNvPr>
          <p:cNvSpPr/>
          <p:nvPr/>
        </p:nvSpPr>
        <p:spPr>
          <a:xfrm>
            <a:off x="6495865" y="1886631"/>
            <a:ext cx="1589103" cy="1325563"/>
          </a:xfrm>
          <a:prstGeom prst="wedge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Saa nopeasti esimerkiksi puhelin konsultaation</a:t>
            </a:r>
            <a:r>
              <a:rPr lang="fi-FI" dirty="0"/>
              <a:t>.</a:t>
            </a:r>
          </a:p>
        </p:txBody>
      </p:sp>
      <p:sp>
        <p:nvSpPr>
          <p:cNvPr id="13" name="Puhekupla: Suorakulmio, kulmat pyöristettu 12">
            <a:extLst>
              <a:ext uri="{FF2B5EF4-FFF2-40B4-BE49-F238E27FC236}">
                <a16:creationId xmlns:a16="http://schemas.microsoft.com/office/drawing/2014/main" id="{56193B47-A5A9-4D3E-BA7F-B61A554B1134}"/>
              </a:ext>
            </a:extLst>
          </p:cNvPr>
          <p:cNvSpPr/>
          <p:nvPr/>
        </p:nvSpPr>
        <p:spPr>
          <a:xfrm>
            <a:off x="3134188" y="4261989"/>
            <a:ext cx="2805343" cy="2317072"/>
          </a:xfrm>
          <a:prstGeom prst="wedgeRound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Suorat yhteydenotot. Nyt on myös ollut helppoa se, ettei "oikeaa toimintatapaa" ole piirretty auki, jolloin kaiken tapaiset "sisääntulot" asiakkaille ovat olleet mahdollisia</a:t>
            </a:r>
            <a:r>
              <a:rPr lang="fi-FI" dirty="0"/>
              <a:t>.</a:t>
            </a:r>
          </a:p>
        </p:txBody>
      </p:sp>
      <p:sp>
        <p:nvSpPr>
          <p:cNvPr id="14" name="Puhekupla: Suorakulmio, kulmat pyöristettu 13">
            <a:extLst>
              <a:ext uri="{FF2B5EF4-FFF2-40B4-BE49-F238E27FC236}">
                <a16:creationId xmlns:a16="http://schemas.microsoft.com/office/drawing/2014/main" id="{5146D8B6-ECEF-41F2-BA1E-0768098926BE}"/>
              </a:ext>
            </a:extLst>
          </p:cNvPr>
          <p:cNvSpPr/>
          <p:nvPr/>
        </p:nvSpPr>
        <p:spPr>
          <a:xfrm>
            <a:off x="2341487" y="1944918"/>
            <a:ext cx="1692673" cy="2317071"/>
          </a:xfrm>
          <a:prstGeom prst="wedgeRound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Yhdessä nuoren ja päihdetyönte-kijän kanssa, päivystykselliset seula-ajat</a:t>
            </a:r>
          </a:p>
        </p:txBody>
      </p:sp>
      <p:sp>
        <p:nvSpPr>
          <p:cNvPr id="15" name="Puhekupla: Soikea 14">
            <a:extLst>
              <a:ext uri="{FF2B5EF4-FFF2-40B4-BE49-F238E27FC236}">
                <a16:creationId xmlns:a16="http://schemas.microsoft.com/office/drawing/2014/main" id="{04E802F0-D349-41C5-98A7-FB436B6D90C1}"/>
              </a:ext>
            </a:extLst>
          </p:cNvPr>
          <p:cNvSpPr/>
          <p:nvPr/>
        </p:nvSpPr>
        <p:spPr>
          <a:xfrm>
            <a:off x="5871470" y="3202361"/>
            <a:ext cx="2924453" cy="3005646"/>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Nopea reagoiminen, päihdetyöntekijän jalkautuminen ja napakka, mutta nuorta kunnioittava ja arvostava </a:t>
            </a:r>
            <a:r>
              <a:rPr lang="fi-FI" dirty="0" err="1">
                <a:solidFill>
                  <a:schemeClr val="tx1"/>
                </a:solidFill>
              </a:rPr>
              <a:t>ottautuminen</a:t>
            </a:r>
            <a:endParaRPr lang="fi-FI" dirty="0">
              <a:solidFill>
                <a:schemeClr val="tx1"/>
              </a:solidFill>
            </a:endParaRPr>
          </a:p>
        </p:txBody>
      </p:sp>
      <p:sp>
        <p:nvSpPr>
          <p:cNvPr id="16" name="Puhekupla: Suorakulmio 15">
            <a:extLst>
              <a:ext uri="{FF2B5EF4-FFF2-40B4-BE49-F238E27FC236}">
                <a16:creationId xmlns:a16="http://schemas.microsoft.com/office/drawing/2014/main" id="{CC6E59B1-6041-4CBB-A79D-FEC59801008E}"/>
              </a:ext>
            </a:extLst>
          </p:cNvPr>
          <p:cNvSpPr/>
          <p:nvPr/>
        </p:nvSpPr>
        <p:spPr>
          <a:xfrm>
            <a:off x="4102964" y="2075282"/>
            <a:ext cx="2086254" cy="1860088"/>
          </a:xfrm>
          <a:prstGeom prst="wedge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Koko perhe kohdataan nuoren päihdekokeilujen tultua ilmi. Niin nuorelle kuin vanhemmille annetaan tukea</a:t>
            </a:r>
          </a:p>
        </p:txBody>
      </p:sp>
      <p:sp>
        <p:nvSpPr>
          <p:cNvPr id="17" name="Puhekupla: Suorakulmio, kulmat pyöristettu 16">
            <a:extLst>
              <a:ext uri="{FF2B5EF4-FFF2-40B4-BE49-F238E27FC236}">
                <a16:creationId xmlns:a16="http://schemas.microsoft.com/office/drawing/2014/main" id="{5773D6BC-A64B-4566-BF86-03B19FD50850}"/>
              </a:ext>
            </a:extLst>
          </p:cNvPr>
          <p:cNvSpPr/>
          <p:nvPr/>
        </p:nvSpPr>
        <p:spPr>
          <a:xfrm>
            <a:off x="9793544" y="4574427"/>
            <a:ext cx="2460965" cy="1633580"/>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Mielestäni nyt käytössä oleva toimintatapa on ollut hyvä ja yhteistyö erinomaista, joustavaa.</a:t>
            </a:r>
          </a:p>
        </p:txBody>
      </p:sp>
      <p:sp>
        <p:nvSpPr>
          <p:cNvPr id="18" name="Puhekupla: Suorakulmio 17">
            <a:extLst>
              <a:ext uri="{FF2B5EF4-FFF2-40B4-BE49-F238E27FC236}">
                <a16:creationId xmlns:a16="http://schemas.microsoft.com/office/drawing/2014/main" id="{13D5A096-C0CF-4EC4-B872-3DF398183E4B}"/>
              </a:ext>
            </a:extLst>
          </p:cNvPr>
          <p:cNvSpPr/>
          <p:nvPr/>
        </p:nvSpPr>
        <p:spPr>
          <a:xfrm>
            <a:off x="8256233" y="5149522"/>
            <a:ext cx="1764065" cy="1527057"/>
          </a:xfrm>
          <a:prstGeom prst="wedge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Toiminnallisuus, opiskelijoiden kohtaaminen esimerkiksi koulussa</a:t>
            </a:r>
          </a:p>
        </p:txBody>
      </p:sp>
    </p:spTree>
    <p:extLst>
      <p:ext uri="{BB962C8B-B14F-4D97-AF65-F5344CB8AC3E}">
        <p14:creationId xmlns:p14="http://schemas.microsoft.com/office/powerpoint/2010/main" val="1038996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6849A3-6B2B-4C38-A148-A8989FE6CCF1}"/>
              </a:ext>
            </a:extLst>
          </p:cNvPr>
          <p:cNvSpPr>
            <a:spLocks noGrp="1"/>
          </p:cNvSpPr>
          <p:nvPr>
            <p:ph type="title"/>
          </p:nvPr>
        </p:nvSpPr>
        <p:spPr>
          <a:xfrm>
            <a:off x="252273" y="996074"/>
            <a:ext cx="6629400" cy="1325563"/>
          </a:xfrm>
        </p:spPr>
        <p:txBody>
          <a:bodyPr>
            <a:normAutofit fontScale="90000"/>
          </a:bodyPr>
          <a:lstStyle/>
          <a:p>
            <a:r>
              <a:rPr lang="fi-FI" b="0" dirty="0"/>
              <a:t>5.</a:t>
            </a:r>
            <a:br>
              <a:rPr lang="fi-FI" b="0" dirty="0"/>
            </a:br>
            <a:r>
              <a:rPr lang="fi-FI" b="0" dirty="0"/>
              <a:t>Miten kehittäisit nuorten päihdetyötä/ päihdetyöntekijän työtä jatkossa?</a:t>
            </a:r>
            <a:br>
              <a:rPr lang="fi-FI" b="0" dirty="0"/>
            </a:br>
            <a:endParaRPr lang="fi-FI" dirty="0"/>
          </a:p>
        </p:txBody>
      </p:sp>
      <p:sp>
        <p:nvSpPr>
          <p:cNvPr id="4" name="Puhekupla: Suorakulmio 3">
            <a:extLst>
              <a:ext uri="{FF2B5EF4-FFF2-40B4-BE49-F238E27FC236}">
                <a16:creationId xmlns:a16="http://schemas.microsoft.com/office/drawing/2014/main" id="{248889F7-4F42-4C6A-8E9F-48DBD8759B2D}"/>
              </a:ext>
            </a:extLst>
          </p:cNvPr>
          <p:cNvSpPr/>
          <p:nvPr/>
        </p:nvSpPr>
        <p:spPr>
          <a:xfrm>
            <a:off x="6841261" y="307056"/>
            <a:ext cx="2863234" cy="2258988"/>
          </a:xfrm>
          <a:prstGeom prst="wedge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Toivottavasti toiminta jatkuu ja työntekijän työaikaa olisi varattu myös nuorten pariin jalkautumisessa, jotta henkilö olisi nuorille mahdollisimman tuttu ja palvelu tavoitettavissa matalalla kynnyksellä</a:t>
            </a:r>
            <a:r>
              <a:rPr lang="fi-FI" sz="1600" dirty="0"/>
              <a:t>.</a:t>
            </a:r>
          </a:p>
        </p:txBody>
      </p:sp>
      <p:sp>
        <p:nvSpPr>
          <p:cNvPr id="5" name="Puhekupla: Soikea 4">
            <a:extLst>
              <a:ext uri="{FF2B5EF4-FFF2-40B4-BE49-F238E27FC236}">
                <a16:creationId xmlns:a16="http://schemas.microsoft.com/office/drawing/2014/main" id="{EBE687EE-7D81-4762-8E88-884534439C77}"/>
              </a:ext>
            </a:extLst>
          </p:cNvPr>
          <p:cNvSpPr/>
          <p:nvPr/>
        </p:nvSpPr>
        <p:spPr>
          <a:xfrm>
            <a:off x="9611416" y="-17410"/>
            <a:ext cx="1678620" cy="1387011"/>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Enemmän näkyvyyttä ja läsnäoloa koululla.</a:t>
            </a:r>
          </a:p>
        </p:txBody>
      </p:sp>
      <p:sp>
        <p:nvSpPr>
          <p:cNvPr id="6" name="Puhekupla: Suorakulmio, kulmat pyöristettu 5">
            <a:extLst>
              <a:ext uri="{FF2B5EF4-FFF2-40B4-BE49-F238E27FC236}">
                <a16:creationId xmlns:a16="http://schemas.microsoft.com/office/drawing/2014/main" id="{956046CF-1727-4B00-A70D-19E506B36843}"/>
              </a:ext>
            </a:extLst>
          </p:cNvPr>
          <p:cNvSpPr/>
          <p:nvPr/>
        </p:nvSpPr>
        <p:spPr>
          <a:xfrm>
            <a:off x="3769080" y="2242279"/>
            <a:ext cx="2325950" cy="1482571"/>
          </a:xfrm>
          <a:prstGeom prst="wedgeRound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Päihdetyöntekijöitä voisi olla kaksi samalla tyylillä: yksi alaikäisille ja toinen nuorille aikuisille</a:t>
            </a:r>
          </a:p>
        </p:txBody>
      </p:sp>
      <p:sp>
        <p:nvSpPr>
          <p:cNvPr id="7" name="Puhekupla: Soikea 6">
            <a:extLst>
              <a:ext uri="{FF2B5EF4-FFF2-40B4-BE49-F238E27FC236}">
                <a16:creationId xmlns:a16="http://schemas.microsoft.com/office/drawing/2014/main" id="{00548244-FAE2-43A4-98CA-D5E153A8D543}"/>
              </a:ext>
            </a:extLst>
          </p:cNvPr>
          <p:cNvSpPr/>
          <p:nvPr/>
        </p:nvSpPr>
        <p:spPr>
          <a:xfrm>
            <a:off x="723992" y="2745294"/>
            <a:ext cx="3959627" cy="3451320"/>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Ensisijaisen tärkeää olisi, että tehtävässä aloittanut työntekijä jatkaisi. Vähitellen varmaankin piirtyy kokonaiskuvaa siitä, miten prosessi keskimääräisesti etenee ja sisältää. Toisaalta toivon, että jatkossakin säilyy ketteryys muuttaa ja kehittää. Rajapinta työskentelyn säilyttäminen tiiviinä myös erityisen tärkeää</a:t>
            </a:r>
          </a:p>
        </p:txBody>
      </p:sp>
      <p:sp>
        <p:nvSpPr>
          <p:cNvPr id="8" name="Puhekupla: Soikea 7">
            <a:extLst>
              <a:ext uri="{FF2B5EF4-FFF2-40B4-BE49-F238E27FC236}">
                <a16:creationId xmlns:a16="http://schemas.microsoft.com/office/drawing/2014/main" id="{049D1760-B17D-4AFA-8515-450393F3F777}"/>
              </a:ext>
            </a:extLst>
          </p:cNvPr>
          <p:cNvSpPr/>
          <p:nvPr/>
        </p:nvSpPr>
        <p:spPr>
          <a:xfrm>
            <a:off x="5267369" y="2694814"/>
            <a:ext cx="4230579" cy="3577702"/>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Nuorten </a:t>
            </a:r>
            <a:r>
              <a:rPr lang="fi-FI" sz="1600" dirty="0" err="1">
                <a:solidFill>
                  <a:schemeClr val="tx1"/>
                </a:solidFill>
              </a:rPr>
              <a:t>Mipä</a:t>
            </a:r>
            <a:r>
              <a:rPr lang="fi-FI" sz="1600" dirty="0">
                <a:solidFill>
                  <a:schemeClr val="tx1"/>
                </a:solidFill>
              </a:rPr>
              <a:t>-puolella 18-23 -vuotiaat päihteiden käyttäjät jäävät huonolle hoidolle, yhteistyö </a:t>
            </a:r>
            <a:r>
              <a:rPr lang="fi-FI" sz="1600" dirty="0" err="1">
                <a:solidFill>
                  <a:schemeClr val="tx1"/>
                </a:solidFill>
              </a:rPr>
              <a:t>Mierin</a:t>
            </a:r>
            <a:r>
              <a:rPr lang="fi-FI" sz="1600" dirty="0">
                <a:solidFill>
                  <a:schemeClr val="tx1"/>
                </a:solidFill>
              </a:rPr>
              <a:t> kanssa on huonoa. Voisi olla hyvä, että nuorten päihdetyöntekijällä ikäraja muutettaisiin samaksi, kuin alueen nuorten </a:t>
            </a:r>
            <a:r>
              <a:rPr lang="fi-FI" sz="1600" dirty="0" err="1">
                <a:solidFill>
                  <a:schemeClr val="tx1"/>
                </a:solidFill>
              </a:rPr>
              <a:t>Mipä</a:t>
            </a:r>
            <a:r>
              <a:rPr lang="fi-FI" sz="1600" dirty="0">
                <a:solidFill>
                  <a:schemeClr val="tx1"/>
                </a:solidFill>
              </a:rPr>
              <a:t>-palveluissa on. Toki tämä tarkoittaisi myös vähintään toisenkin päihdetyöntekijän rekrytoimista.</a:t>
            </a:r>
          </a:p>
        </p:txBody>
      </p:sp>
      <p:sp>
        <p:nvSpPr>
          <p:cNvPr id="9" name="Puhekupla: Suorakulmio, kulmat pyöristettu 8">
            <a:extLst>
              <a:ext uri="{FF2B5EF4-FFF2-40B4-BE49-F238E27FC236}">
                <a16:creationId xmlns:a16="http://schemas.microsoft.com/office/drawing/2014/main" id="{DFB2D9AF-C3D0-461A-A9B9-68C5E31B2F9B}"/>
              </a:ext>
            </a:extLst>
          </p:cNvPr>
          <p:cNvSpPr/>
          <p:nvPr/>
        </p:nvSpPr>
        <p:spPr>
          <a:xfrm>
            <a:off x="4033055" y="4148507"/>
            <a:ext cx="2091986" cy="2183907"/>
          </a:xfrm>
          <a:prstGeom prst="wedgeRound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Päihdetyöntekijän työpanos on alueella erittäin tärkeä!! Ehkä jalkautumista ja ennaltaehkäisevää työtä vielä entistä enemmän tarvitaan.</a:t>
            </a:r>
          </a:p>
        </p:txBody>
      </p:sp>
      <p:sp>
        <p:nvSpPr>
          <p:cNvPr id="10" name="Puhekupla: Soikea 9">
            <a:extLst>
              <a:ext uri="{FF2B5EF4-FFF2-40B4-BE49-F238E27FC236}">
                <a16:creationId xmlns:a16="http://schemas.microsoft.com/office/drawing/2014/main" id="{F7987085-DD6B-4A25-A9A1-696F8966C8C8}"/>
              </a:ext>
            </a:extLst>
          </p:cNvPr>
          <p:cNvSpPr/>
          <p:nvPr/>
        </p:nvSpPr>
        <p:spPr>
          <a:xfrm>
            <a:off x="9508352" y="1369601"/>
            <a:ext cx="2575261" cy="1904072"/>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Eiköhän tämä malli toimi, kun vain päihdetyöntekijä jaksaa työkuorman alla...Kiitos hyvästä yhteistyöstä!</a:t>
            </a:r>
          </a:p>
        </p:txBody>
      </p:sp>
      <p:sp>
        <p:nvSpPr>
          <p:cNvPr id="11" name="Puhekupla: Suorakulmio 10">
            <a:extLst>
              <a:ext uri="{FF2B5EF4-FFF2-40B4-BE49-F238E27FC236}">
                <a16:creationId xmlns:a16="http://schemas.microsoft.com/office/drawing/2014/main" id="{E7966A16-5328-4E05-9C0D-C3A3C89ABA11}"/>
              </a:ext>
            </a:extLst>
          </p:cNvPr>
          <p:cNvSpPr/>
          <p:nvPr/>
        </p:nvSpPr>
        <p:spPr>
          <a:xfrm>
            <a:off x="8717477" y="3215421"/>
            <a:ext cx="1571346" cy="1136342"/>
          </a:xfrm>
          <a:prstGeom prst="wedgeRect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Vakinaistaisin toimen</a:t>
            </a:r>
          </a:p>
        </p:txBody>
      </p:sp>
      <p:sp>
        <p:nvSpPr>
          <p:cNvPr id="12" name="Puhekupla: Soikea 11">
            <a:extLst>
              <a:ext uri="{FF2B5EF4-FFF2-40B4-BE49-F238E27FC236}">
                <a16:creationId xmlns:a16="http://schemas.microsoft.com/office/drawing/2014/main" id="{D9492E4A-890A-4D82-BD6D-67024ACC387F}"/>
              </a:ext>
            </a:extLst>
          </p:cNvPr>
          <p:cNvSpPr/>
          <p:nvPr/>
        </p:nvSpPr>
        <p:spPr>
          <a:xfrm>
            <a:off x="8605756" y="4660684"/>
            <a:ext cx="2575260" cy="1856860"/>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rPr>
              <a:t>Lisää resurssia. Olisiko ryhmä muotoisesta toiminnasta tai "tiiviistä työskentelyjaksoista apua"/intervention mahdollisuutta?</a:t>
            </a:r>
          </a:p>
        </p:txBody>
      </p:sp>
      <p:sp>
        <p:nvSpPr>
          <p:cNvPr id="14" name="Puhekupla: Soikea 13">
            <a:extLst>
              <a:ext uri="{FF2B5EF4-FFF2-40B4-BE49-F238E27FC236}">
                <a16:creationId xmlns:a16="http://schemas.microsoft.com/office/drawing/2014/main" id="{8C1F0B1F-A7B5-4EF8-BFD7-EADC5E0BFF3D}"/>
              </a:ext>
            </a:extLst>
          </p:cNvPr>
          <p:cNvSpPr/>
          <p:nvPr/>
        </p:nvSpPr>
        <p:spPr>
          <a:xfrm>
            <a:off x="10288823" y="3138704"/>
            <a:ext cx="1926017" cy="1656949"/>
          </a:xfrm>
          <a:prstGeom prst="wedgeEllipse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rPr>
              <a:t>Työpari työntekijälle ja vahvempaa jalkautumista nuorten vapaa-ajalle myös.</a:t>
            </a:r>
          </a:p>
        </p:txBody>
      </p:sp>
      <p:sp>
        <p:nvSpPr>
          <p:cNvPr id="15" name="Ajatuskupla: Pilvi 14">
            <a:extLst>
              <a:ext uri="{FF2B5EF4-FFF2-40B4-BE49-F238E27FC236}">
                <a16:creationId xmlns:a16="http://schemas.microsoft.com/office/drawing/2014/main" id="{9ECD6383-B1C8-44DE-9CC8-89B244B6B562}"/>
              </a:ext>
            </a:extLst>
          </p:cNvPr>
          <p:cNvSpPr/>
          <p:nvPr/>
        </p:nvSpPr>
        <p:spPr>
          <a:xfrm>
            <a:off x="10788223" y="5042776"/>
            <a:ext cx="1403777" cy="1565195"/>
          </a:xfrm>
          <a:prstGeom prst="cloudCallou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Tervetuloa </a:t>
            </a:r>
            <a:r>
              <a:rPr lang="fi-FI" sz="1200" dirty="0" err="1">
                <a:solidFill>
                  <a:schemeClr val="tx1"/>
                </a:solidFill>
              </a:rPr>
              <a:t>Taikkarille</a:t>
            </a:r>
            <a:r>
              <a:rPr lang="fi-FI" sz="1200" dirty="0">
                <a:solidFill>
                  <a:schemeClr val="tx1"/>
                </a:solidFill>
              </a:rPr>
              <a:t> ehkäisevän päihdetyön viikolla!</a:t>
            </a:r>
          </a:p>
        </p:txBody>
      </p:sp>
    </p:spTree>
    <p:extLst>
      <p:ext uri="{BB962C8B-B14F-4D97-AF65-F5344CB8AC3E}">
        <p14:creationId xmlns:p14="http://schemas.microsoft.com/office/powerpoint/2010/main" val="1099357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E13E84-46DE-461A-969E-64867508FD8A}"/>
              </a:ext>
            </a:extLst>
          </p:cNvPr>
          <p:cNvSpPr>
            <a:spLocks noGrp="1"/>
          </p:cNvSpPr>
          <p:nvPr>
            <p:ph type="title"/>
          </p:nvPr>
        </p:nvSpPr>
        <p:spPr>
          <a:xfrm>
            <a:off x="838200" y="561068"/>
            <a:ext cx="8708472" cy="1325563"/>
          </a:xfrm>
        </p:spPr>
        <p:txBody>
          <a:bodyPr/>
          <a:lstStyle/>
          <a:p>
            <a:r>
              <a:rPr lang="fi-FI" dirty="0"/>
              <a:t>Nuorten päihdetyössä hyväksi havaitut asiat</a:t>
            </a:r>
          </a:p>
        </p:txBody>
      </p:sp>
      <p:sp>
        <p:nvSpPr>
          <p:cNvPr id="3" name="Sisällön paikkamerkki 2">
            <a:extLst>
              <a:ext uri="{FF2B5EF4-FFF2-40B4-BE49-F238E27FC236}">
                <a16:creationId xmlns:a16="http://schemas.microsoft.com/office/drawing/2014/main" id="{03F3B04F-B26D-434B-98C9-58233DE502D7}"/>
              </a:ext>
            </a:extLst>
          </p:cNvPr>
          <p:cNvSpPr>
            <a:spLocks noGrp="1"/>
          </p:cNvSpPr>
          <p:nvPr>
            <p:ph idx="1"/>
          </p:nvPr>
        </p:nvSpPr>
        <p:spPr>
          <a:xfrm>
            <a:off x="838200" y="2021568"/>
            <a:ext cx="8104464" cy="3943004"/>
          </a:xfrm>
        </p:spPr>
        <p:txBody>
          <a:bodyPr>
            <a:normAutofit fontScale="85000" lnSpcReduction="20000"/>
          </a:bodyPr>
          <a:lstStyle/>
          <a:p>
            <a:pPr>
              <a:buFont typeface="Wingdings" panose="05000000000000000000" pitchFamily="2" charset="2"/>
              <a:buChar char="ü"/>
            </a:pPr>
            <a:r>
              <a:rPr lang="fi-FI" sz="2100" dirty="0"/>
              <a:t>Nuorilla oma profiloitunut työntekijä</a:t>
            </a:r>
          </a:p>
          <a:p>
            <a:pPr>
              <a:buFont typeface="Wingdings" panose="05000000000000000000" pitchFamily="2" charset="2"/>
              <a:buChar char="ü"/>
            </a:pPr>
            <a:r>
              <a:rPr lang="fi-FI" sz="2100" dirty="0"/>
              <a:t>Selkeä prosessin kuvaus</a:t>
            </a:r>
          </a:p>
          <a:p>
            <a:pPr>
              <a:buFont typeface="Wingdings" panose="05000000000000000000" pitchFamily="2" charset="2"/>
              <a:buChar char="ü"/>
            </a:pPr>
            <a:r>
              <a:rPr lang="fi-FI" sz="2100" dirty="0"/>
              <a:t>Suora mahdollisuus olla päihdetyöntekijään yhteydessä</a:t>
            </a:r>
          </a:p>
          <a:p>
            <a:pPr>
              <a:buFont typeface="Wingdings" panose="05000000000000000000" pitchFamily="2" charset="2"/>
              <a:buChar char="ü"/>
            </a:pPr>
            <a:r>
              <a:rPr lang="fi-FI" sz="2100" dirty="0"/>
              <a:t>Aktiivinen, toiset tunteva moniammatillinen yhteistyö</a:t>
            </a:r>
          </a:p>
          <a:p>
            <a:pPr>
              <a:buFont typeface="Wingdings" panose="05000000000000000000" pitchFamily="2" charset="2"/>
              <a:buChar char="ü"/>
            </a:pPr>
            <a:r>
              <a:rPr lang="fi-FI" sz="2100" dirty="0"/>
              <a:t>Nuorten mahdollisuus vaikuttaa omaan hoitoonsa siinä määrin missä se on mahdollista </a:t>
            </a:r>
            <a:r>
              <a:rPr lang="fi-FI" sz="2100" dirty="0">
                <a:sym typeface="Wingdings" panose="05000000000000000000" pitchFamily="2" charset="2"/>
              </a:rPr>
              <a:t> nuoren osallistamisen lisääminen</a:t>
            </a:r>
            <a:endParaRPr lang="fi-FI" sz="2100" dirty="0"/>
          </a:p>
          <a:p>
            <a:pPr>
              <a:buFont typeface="Wingdings" panose="05000000000000000000" pitchFamily="2" charset="2"/>
              <a:buChar char="ü"/>
            </a:pPr>
            <a:r>
              <a:rPr lang="fi-FI" sz="2100" dirty="0"/>
              <a:t>Nopea reagointi, työntekijän saatavuus ja joustavuus</a:t>
            </a:r>
          </a:p>
          <a:p>
            <a:pPr>
              <a:buFont typeface="Wingdings" panose="05000000000000000000" pitchFamily="2" charset="2"/>
              <a:buChar char="ü"/>
            </a:pPr>
            <a:r>
              <a:rPr lang="fi-FI" sz="2100" dirty="0"/>
              <a:t>Nuorten arvostavan kohtaamisen merkitys</a:t>
            </a:r>
          </a:p>
          <a:p>
            <a:pPr>
              <a:buFont typeface="Wingdings" panose="05000000000000000000" pitchFamily="2" charset="2"/>
              <a:buChar char="ü"/>
            </a:pPr>
            <a:r>
              <a:rPr lang="fi-FI" sz="2100" dirty="0"/>
              <a:t>Jalkautuminen pitämään vastaanottoa sinne missä nuoret ovat</a:t>
            </a:r>
          </a:p>
          <a:p>
            <a:pPr>
              <a:buFont typeface="Wingdings" panose="05000000000000000000" pitchFamily="2" charset="2"/>
              <a:buChar char="ü"/>
            </a:pPr>
            <a:r>
              <a:rPr lang="fi-FI" sz="2100" dirty="0"/>
              <a:t>Työntekijällä oma työhuone auttaa nuoria kiinnittymään hoitosuhteeseen</a:t>
            </a:r>
          </a:p>
          <a:p>
            <a:pPr>
              <a:buFont typeface="Wingdings" panose="05000000000000000000" pitchFamily="2" charset="2"/>
              <a:buChar char="ü"/>
            </a:pPr>
            <a:r>
              <a:rPr lang="fi-FI" sz="2100" dirty="0"/>
              <a:t>Työntekijän helposti lähestyttävyys</a:t>
            </a:r>
          </a:p>
          <a:p>
            <a:pPr>
              <a:buFont typeface="Wingdings" panose="05000000000000000000" pitchFamily="2" charset="2"/>
              <a:buChar char="ü"/>
            </a:pPr>
            <a:r>
              <a:rPr lang="fi-FI" sz="2100" dirty="0"/>
              <a:t>Kasvot on nuorille tutut ja työntekijästä puhutaan hyvänä tyyppinä nuorten keskuudessa</a:t>
            </a:r>
          </a:p>
          <a:p>
            <a:pPr marL="0" indent="0">
              <a:buNone/>
            </a:pPr>
            <a:endParaRPr lang="fi-FI" dirty="0"/>
          </a:p>
          <a:p>
            <a:endParaRPr lang="fi-FI" dirty="0"/>
          </a:p>
        </p:txBody>
      </p:sp>
    </p:spTree>
    <p:extLst>
      <p:ext uri="{BB962C8B-B14F-4D97-AF65-F5344CB8AC3E}">
        <p14:creationId xmlns:p14="http://schemas.microsoft.com/office/powerpoint/2010/main" val="3791892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A35462-7CE4-4FF3-8393-1FB944B94D1D}"/>
              </a:ext>
            </a:extLst>
          </p:cNvPr>
          <p:cNvSpPr>
            <a:spLocks noGrp="1"/>
          </p:cNvSpPr>
          <p:nvPr>
            <p:ph type="title"/>
          </p:nvPr>
        </p:nvSpPr>
        <p:spPr/>
        <p:txBody>
          <a:bodyPr/>
          <a:lstStyle/>
          <a:p>
            <a:r>
              <a:rPr lang="fi-FI" dirty="0"/>
              <a:t>Jatkokehittämiseen liittyviä ajatuksia</a:t>
            </a:r>
          </a:p>
        </p:txBody>
      </p:sp>
      <p:sp>
        <p:nvSpPr>
          <p:cNvPr id="3" name="Sisällön paikkamerkki 2">
            <a:extLst>
              <a:ext uri="{FF2B5EF4-FFF2-40B4-BE49-F238E27FC236}">
                <a16:creationId xmlns:a16="http://schemas.microsoft.com/office/drawing/2014/main" id="{BDAF6BDA-DB84-4CE5-A5E6-07E75A440D0D}"/>
              </a:ext>
            </a:extLst>
          </p:cNvPr>
          <p:cNvSpPr>
            <a:spLocks noGrp="1"/>
          </p:cNvSpPr>
          <p:nvPr>
            <p:ph idx="1"/>
          </p:nvPr>
        </p:nvSpPr>
        <p:spPr/>
        <p:txBody>
          <a:bodyPr>
            <a:normAutofit/>
          </a:bodyPr>
          <a:lstStyle/>
          <a:p>
            <a:r>
              <a:rPr lang="fi-FI" dirty="0"/>
              <a:t>Olla vaikuttamassa siellä missä nuoret ovat, sosiaalisen median alustoilla yms.</a:t>
            </a:r>
          </a:p>
          <a:p>
            <a:r>
              <a:rPr lang="fi-FI" dirty="0"/>
              <a:t>Jalkautuminen sinne missä nuoret ovat vapaa-ajalla</a:t>
            </a:r>
          </a:p>
          <a:p>
            <a:r>
              <a:rPr lang="fi-FI" dirty="0"/>
              <a:t>Tiedon jakaminen sidosryhmille päihteisiin liittyvistä ilmiöistä</a:t>
            </a:r>
          </a:p>
          <a:p>
            <a:r>
              <a:rPr lang="fi-FI" dirty="0"/>
              <a:t> Työajalliset vaikutukset </a:t>
            </a:r>
            <a:r>
              <a:rPr lang="fi-FI" dirty="0">
                <a:sym typeface="Wingdings" panose="05000000000000000000" pitchFamily="2" charset="2"/>
              </a:rPr>
              <a:t> ulos virastoajasta</a:t>
            </a:r>
          </a:p>
          <a:p>
            <a:pPr lvl="1"/>
            <a:r>
              <a:rPr lang="fi-FI" dirty="0">
                <a:sym typeface="Wingdings" panose="05000000000000000000" pitchFamily="2" charset="2"/>
              </a:rPr>
              <a:t>Syrjäytymisuhan alla olevien nuorten vuorokausirytmin huomioiminen</a:t>
            </a:r>
          </a:p>
          <a:p>
            <a:pPr lvl="1"/>
            <a:r>
              <a:rPr lang="fi-FI" dirty="0">
                <a:sym typeface="Wingdings" panose="05000000000000000000" pitchFamily="2" charset="2"/>
              </a:rPr>
              <a:t>Kiinnittäminen, sitouttaminen nuorelle kuuluvaan arkeen, esimerkiksi koulunkäyntiin</a:t>
            </a:r>
          </a:p>
          <a:p>
            <a:pPr marL="457200" lvl="1" indent="0">
              <a:buNone/>
            </a:pPr>
            <a:endParaRPr lang="fi-FI" dirty="0">
              <a:sym typeface="Wingdings" panose="05000000000000000000" pitchFamily="2" charset="2"/>
            </a:endParaRPr>
          </a:p>
        </p:txBody>
      </p:sp>
    </p:spTree>
    <p:extLst>
      <p:ext uri="{BB962C8B-B14F-4D97-AF65-F5344CB8AC3E}">
        <p14:creationId xmlns:p14="http://schemas.microsoft.com/office/powerpoint/2010/main" val="2345890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39BAFE2-B5D7-4A74-B1D0-955668AE67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5154" y="733785"/>
            <a:ext cx="2888328" cy="49437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Kuva 8" descr="Luovien menetelmien hyödyntämisen nuoren tekemä teos.">
            <a:extLst>
              <a:ext uri="{FF2B5EF4-FFF2-40B4-BE49-F238E27FC236}">
                <a16:creationId xmlns:a16="http://schemas.microsoft.com/office/drawing/2014/main" id="{39C520D0-1772-4EBE-8019-5EAA37671513}"/>
              </a:ext>
            </a:extLst>
          </p:cNvPr>
          <p:cNvPicPr>
            <a:picLocks noChangeAspect="1"/>
          </p:cNvPicPr>
          <p:nvPr/>
        </p:nvPicPr>
        <p:blipFill>
          <a:blip r:embed="rId3"/>
          <a:stretch>
            <a:fillRect/>
          </a:stretch>
        </p:blipFill>
        <p:spPr>
          <a:xfrm rot="5400000">
            <a:off x="4156695" y="1657158"/>
            <a:ext cx="3216469" cy="24374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Kuva 10" descr="Materiaaleja työskentelyn tueksi">
            <a:extLst>
              <a:ext uri="{FF2B5EF4-FFF2-40B4-BE49-F238E27FC236}">
                <a16:creationId xmlns:a16="http://schemas.microsoft.com/office/drawing/2014/main" id="{0C4E6A2B-3722-48CB-8F9B-9F32C0249A1A}"/>
              </a:ext>
            </a:extLst>
          </p:cNvPr>
          <p:cNvPicPr>
            <a:picLocks noChangeAspect="1"/>
          </p:cNvPicPr>
          <p:nvPr/>
        </p:nvPicPr>
        <p:blipFill>
          <a:blip r:embed="rId4"/>
          <a:stretch>
            <a:fillRect/>
          </a:stretch>
        </p:blipFill>
        <p:spPr>
          <a:xfrm>
            <a:off x="7905527" y="1661916"/>
            <a:ext cx="1914716" cy="243655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 name="Tekstiruutu 15">
            <a:extLst>
              <a:ext uri="{FF2B5EF4-FFF2-40B4-BE49-F238E27FC236}">
                <a16:creationId xmlns:a16="http://schemas.microsoft.com/office/drawing/2014/main" id="{38BE9814-AEE5-40D5-8B00-0BE97EE72204}"/>
              </a:ext>
            </a:extLst>
          </p:cNvPr>
          <p:cNvSpPr txBox="1"/>
          <p:nvPr/>
        </p:nvSpPr>
        <p:spPr>
          <a:xfrm>
            <a:off x="4846474" y="5104624"/>
            <a:ext cx="6988029" cy="923330"/>
          </a:xfrm>
          <a:prstGeom prst="rect">
            <a:avLst/>
          </a:prstGeom>
          <a:noFill/>
        </p:spPr>
        <p:txBody>
          <a:bodyPr wrap="square" rtlCol="0">
            <a:spAutoFit/>
          </a:bodyPr>
          <a:lstStyle/>
          <a:p>
            <a:r>
              <a:rPr lang="fi-FI" dirty="0"/>
              <a:t>Jonna-Mari Kautonen</a:t>
            </a:r>
          </a:p>
          <a:p>
            <a:r>
              <a:rPr lang="fi-FI" dirty="0">
                <a:hlinkClick r:id="rId5"/>
              </a:rPr>
              <a:t>jonna-mari.kautonen@etelasavonha.fi</a:t>
            </a:r>
            <a:endParaRPr lang="fi-FI" dirty="0"/>
          </a:p>
          <a:p>
            <a:r>
              <a:rPr lang="fi-FI" dirty="0"/>
              <a:t>+358 40 584 8194</a:t>
            </a:r>
          </a:p>
        </p:txBody>
      </p:sp>
      <p:pic>
        <p:nvPicPr>
          <p:cNvPr id="20" name="Kuva 19" descr="Sydän ja syke">
            <a:extLst>
              <a:ext uri="{FF2B5EF4-FFF2-40B4-BE49-F238E27FC236}">
                <a16:creationId xmlns:a16="http://schemas.microsoft.com/office/drawing/2014/main" id="{181CC595-15B0-4D22-945D-0D47CFAC12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46185" y="5095547"/>
            <a:ext cx="340906" cy="340906"/>
          </a:xfrm>
          <a:prstGeom prst="rect">
            <a:avLst/>
          </a:prstGeom>
        </p:spPr>
      </p:pic>
      <p:pic>
        <p:nvPicPr>
          <p:cNvPr id="22" name="Kuva 21" descr="Sähköposti">
            <a:extLst>
              <a:ext uri="{FF2B5EF4-FFF2-40B4-BE49-F238E27FC236}">
                <a16:creationId xmlns:a16="http://schemas.microsoft.com/office/drawing/2014/main" id="{AB812410-CC25-4BC8-896D-E7E14CD7C6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86802" y="5436453"/>
            <a:ext cx="259672" cy="259672"/>
          </a:xfrm>
          <a:prstGeom prst="rect">
            <a:avLst/>
          </a:prstGeom>
        </p:spPr>
      </p:pic>
      <p:pic>
        <p:nvPicPr>
          <p:cNvPr id="24" name="Kuva 23" descr="Puhelin">
            <a:extLst>
              <a:ext uri="{FF2B5EF4-FFF2-40B4-BE49-F238E27FC236}">
                <a16:creationId xmlns:a16="http://schemas.microsoft.com/office/drawing/2014/main" id="{00560C41-3069-42B7-BA2A-1A3B227F319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47353" y="5677584"/>
            <a:ext cx="340906" cy="340906"/>
          </a:xfrm>
          <a:prstGeom prst="rect">
            <a:avLst/>
          </a:prstGeom>
        </p:spPr>
      </p:pic>
      <p:sp>
        <p:nvSpPr>
          <p:cNvPr id="25" name="Tekstiruutu 24">
            <a:extLst>
              <a:ext uri="{FF2B5EF4-FFF2-40B4-BE49-F238E27FC236}">
                <a16:creationId xmlns:a16="http://schemas.microsoft.com/office/drawing/2014/main" id="{A3E3B396-4BDC-4492-9AD0-CB06D23307E4}"/>
              </a:ext>
            </a:extLst>
          </p:cNvPr>
          <p:cNvSpPr txBox="1"/>
          <p:nvPr/>
        </p:nvSpPr>
        <p:spPr>
          <a:xfrm>
            <a:off x="4326853" y="4580902"/>
            <a:ext cx="2876155" cy="246221"/>
          </a:xfrm>
          <a:prstGeom prst="rect">
            <a:avLst/>
          </a:prstGeom>
          <a:noFill/>
        </p:spPr>
        <p:txBody>
          <a:bodyPr wrap="square" rtlCol="0">
            <a:spAutoFit/>
          </a:bodyPr>
          <a:lstStyle/>
          <a:p>
            <a:r>
              <a:rPr lang="fi-FI" sz="1000" dirty="0"/>
              <a:t>Taiteilijalta on lupa julkaista kuva tässä diasarjassa.</a:t>
            </a:r>
          </a:p>
        </p:txBody>
      </p:sp>
      <p:sp>
        <p:nvSpPr>
          <p:cNvPr id="26" name="Tekstiruutu 25">
            <a:extLst>
              <a:ext uri="{FF2B5EF4-FFF2-40B4-BE49-F238E27FC236}">
                <a16:creationId xmlns:a16="http://schemas.microsoft.com/office/drawing/2014/main" id="{676B1EE4-76C5-43E2-A19F-BBE1C7A01F9C}"/>
              </a:ext>
            </a:extLst>
          </p:cNvPr>
          <p:cNvSpPr txBox="1"/>
          <p:nvPr/>
        </p:nvSpPr>
        <p:spPr>
          <a:xfrm>
            <a:off x="7801387" y="4201438"/>
            <a:ext cx="2122995" cy="400110"/>
          </a:xfrm>
          <a:prstGeom prst="rect">
            <a:avLst/>
          </a:prstGeom>
          <a:noFill/>
        </p:spPr>
        <p:txBody>
          <a:bodyPr wrap="square" rtlCol="0">
            <a:spAutoFit/>
          </a:bodyPr>
          <a:lstStyle/>
          <a:p>
            <a:r>
              <a:rPr lang="fi-FI" sz="1000" dirty="0"/>
              <a:t>Materiaalit on Ehyt ry., päihdelinkki ja nuortenlinkki sivustoilta tilattuja. </a:t>
            </a:r>
          </a:p>
        </p:txBody>
      </p:sp>
    </p:spTree>
    <p:extLst>
      <p:ext uri="{BB962C8B-B14F-4D97-AF65-F5344CB8AC3E}">
        <p14:creationId xmlns:p14="http://schemas.microsoft.com/office/powerpoint/2010/main" val="272384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482A75-03B8-461E-B1C2-CC1A9BC09325}"/>
              </a:ext>
            </a:extLst>
          </p:cNvPr>
          <p:cNvSpPr>
            <a:spLocks noGrp="1"/>
          </p:cNvSpPr>
          <p:nvPr>
            <p:ph type="title"/>
          </p:nvPr>
        </p:nvSpPr>
        <p:spPr/>
        <p:txBody>
          <a:bodyPr/>
          <a:lstStyle/>
          <a:p>
            <a:r>
              <a:rPr lang="fi-FI" dirty="0"/>
              <a:t>Hankkeen tavoitteet</a:t>
            </a:r>
          </a:p>
        </p:txBody>
      </p:sp>
      <p:sp>
        <p:nvSpPr>
          <p:cNvPr id="3" name="Sisällön paikkamerkki 2">
            <a:extLst>
              <a:ext uri="{FF2B5EF4-FFF2-40B4-BE49-F238E27FC236}">
                <a16:creationId xmlns:a16="http://schemas.microsoft.com/office/drawing/2014/main" id="{4DB0B093-496B-4199-B0F7-7B70011718D3}"/>
              </a:ext>
            </a:extLst>
          </p:cNvPr>
          <p:cNvSpPr>
            <a:spLocks noGrp="1"/>
          </p:cNvSpPr>
          <p:nvPr>
            <p:ph idx="1"/>
          </p:nvPr>
        </p:nvSpPr>
        <p:spPr>
          <a:xfrm>
            <a:off x="838199" y="1715651"/>
            <a:ext cx="8230299" cy="4450257"/>
          </a:xfrm>
        </p:spPr>
        <p:txBody>
          <a:bodyPr>
            <a:normAutofit fontScale="92500" lnSpcReduction="20000"/>
          </a:bodyPr>
          <a:lstStyle/>
          <a:p>
            <a:pPr>
              <a:buFont typeface="Wingdings" panose="05000000000000000000" pitchFamily="2" charset="2"/>
              <a:buChar char="Ø"/>
            </a:pPr>
            <a:r>
              <a:rPr lang="fi-FI" dirty="0"/>
              <a:t> </a:t>
            </a:r>
            <a:r>
              <a:rPr lang="fi-FI" sz="1800" dirty="0"/>
              <a:t>Nuorten päihdepalvelupolun selkeyttäminen </a:t>
            </a:r>
          </a:p>
          <a:p>
            <a:pPr>
              <a:buFont typeface="Wingdings" panose="05000000000000000000" pitchFamily="2" charset="2"/>
              <a:buChar char="Ø"/>
            </a:pPr>
            <a:r>
              <a:rPr lang="fi-FI" sz="1800" dirty="0"/>
              <a:t> Yhteistyön lisääminen ja vahvistaminen nuorten verkostossa toimijoiden kanssa</a:t>
            </a:r>
          </a:p>
          <a:p>
            <a:pPr>
              <a:buFont typeface="Wingdings" panose="05000000000000000000" pitchFamily="2" charset="2"/>
              <a:buChar char="Ø"/>
            </a:pPr>
            <a:r>
              <a:rPr lang="fi-FI" sz="1800" dirty="0"/>
              <a:t> Alle 18-vuotiailla olisi oma profiloitunut päihdetyöntekijä</a:t>
            </a:r>
          </a:p>
          <a:p>
            <a:pPr marL="0" indent="0">
              <a:buNone/>
            </a:pPr>
            <a:endParaRPr lang="fi-FI" dirty="0"/>
          </a:p>
          <a:p>
            <a:pPr lvl="1">
              <a:buFont typeface="Wingdings" panose="05000000000000000000" pitchFamily="2" charset="2"/>
              <a:buChar char="Ø"/>
            </a:pPr>
            <a:r>
              <a:rPr lang="fi-FI" sz="1600" dirty="0"/>
              <a:t>edistää nuorten nopeampaa ohjautumista oikealle ammattilaiselle </a:t>
            </a:r>
          </a:p>
          <a:p>
            <a:pPr lvl="1">
              <a:buFont typeface="Wingdings" panose="05000000000000000000" pitchFamily="2" charset="2"/>
              <a:buChar char="Ø"/>
            </a:pPr>
            <a:r>
              <a:rPr lang="fi-FI" sz="1600" dirty="0"/>
              <a:t>ehkäistä nuorten päihteiden käytön jatkumista sekä muiden päihteidenkäytön johdosta esiintyneiden haasteiden ilmaantumista</a:t>
            </a:r>
          </a:p>
          <a:p>
            <a:pPr marL="457200" lvl="1" indent="0">
              <a:buNone/>
            </a:pPr>
            <a:endParaRPr lang="fi-FI" sz="1400" dirty="0"/>
          </a:p>
          <a:p>
            <a:pPr>
              <a:buFont typeface="Wingdings" panose="05000000000000000000" pitchFamily="2" charset="2"/>
              <a:buChar char="Ø"/>
            </a:pPr>
            <a:r>
              <a:rPr lang="fi-FI" sz="1800" dirty="0"/>
              <a:t>Toimintamallin yhteensovittaminen Etelä-Savon hyvinvointialueelle eri toimijoiden kanssa yhdessä</a:t>
            </a:r>
          </a:p>
          <a:p>
            <a:pPr lvl="1">
              <a:lnSpc>
                <a:spcPct val="150000"/>
              </a:lnSpc>
              <a:buFont typeface="Wingdings" panose="05000000000000000000" pitchFamily="2" charset="2"/>
              <a:buChar char="Ø"/>
            </a:pPr>
            <a:r>
              <a:rPr lang="fi-FI" sz="1600" dirty="0"/>
              <a:t>yhdenmukaiset ja tasavertaiset palvelut asuinalueesta riippumatta.</a:t>
            </a:r>
          </a:p>
          <a:p>
            <a:pPr marL="457200" lvl="1" indent="0">
              <a:lnSpc>
                <a:spcPct val="150000"/>
              </a:lnSpc>
              <a:buNone/>
            </a:pPr>
            <a:endParaRPr lang="fi-FI" sz="1400" dirty="0"/>
          </a:p>
          <a:p>
            <a:pPr lvl="0">
              <a:buFont typeface="Wingdings" panose="05000000000000000000" pitchFamily="2" charset="2"/>
              <a:buChar char="Ø"/>
            </a:pPr>
            <a:r>
              <a:rPr lang="fi-FI" sz="1800" dirty="0">
                <a:solidFill>
                  <a:prstClr val="black"/>
                </a:solidFill>
              </a:rPr>
              <a:t>Kustannusten nousun hillintä</a:t>
            </a:r>
          </a:p>
          <a:p>
            <a:pPr marL="0" lvl="0" indent="0">
              <a:buNone/>
            </a:pPr>
            <a:endParaRPr lang="fi-FI" sz="1800" dirty="0">
              <a:solidFill>
                <a:prstClr val="black"/>
              </a:solidFill>
            </a:endParaRPr>
          </a:p>
          <a:p>
            <a:pPr lvl="0">
              <a:buFont typeface="Wingdings" panose="05000000000000000000" pitchFamily="2" charset="2"/>
              <a:buChar char="Ø"/>
            </a:pPr>
            <a:r>
              <a:rPr lang="fi-FI" sz="1800" dirty="0">
                <a:solidFill>
                  <a:prstClr val="black"/>
                </a:solidFill>
              </a:rPr>
              <a:t> Laatu ja vaikuttavuus</a:t>
            </a:r>
          </a:p>
          <a:p>
            <a:pPr lvl="1">
              <a:lnSpc>
                <a:spcPct val="150000"/>
              </a:lnSpc>
              <a:buFont typeface="Wingdings" panose="05000000000000000000" pitchFamily="2" charset="2"/>
              <a:buChar char="Ø"/>
            </a:pPr>
            <a:endParaRPr lang="fi-FI" sz="1400" dirty="0"/>
          </a:p>
          <a:p>
            <a:pPr lvl="1">
              <a:lnSpc>
                <a:spcPct val="150000"/>
              </a:lnSpc>
              <a:buFont typeface="Wingdings" panose="05000000000000000000" pitchFamily="2" charset="2"/>
              <a:buChar char="Ø"/>
            </a:pPr>
            <a:endParaRPr lang="fi-FI" sz="1400" dirty="0"/>
          </a:p>
          <a:p>
            <a:pPr marL="457200" lvl="1" indent="0">
              <a:buNone/>
            </a:pPr>
            <a:endParaRPr lang="fi-FI" sz="1400" dirty="0"/>
          </a:p>
        </p:txBody>
      </p:sp>
      <p:sp>
        <p:nvSpPr>
          <p:cNvPr id="4" name="Nuoli: Alas 3" descr="Nuoli alaspäin">
            <a:extLst>
              <a:ext uri="{FF2B5EF4-FFF2-40B4-BE49-F238E27FC236}">
                <a16:creationId xmlns:a16="http://schemas.microsoft.com/office/drawing/2014/main" id="{64957356-417C-46BA-BE1B-065547C06CB6}"/>
              </a:ext>
            </a:extLst>
          </p:cNvPr>
          <p:cNvSpPr/>
          <p:nvPr/>
        </p:nvSpPr>
        <p:spPr>
          <a:xfrm>
            <a:off x="3934789" y="2625754"/>
            <a:ext cx="218111" cy="298014"/>
          </a:xfrm>
          <a:prstGeom prst="downArrow">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08133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D9867-382E-4B73-B117-F442573DCD17}"/>
              </a:ext>
            </a:extLst>
          </p:cNvPr>
          <p:cNvSpPr>
            <a:spLocks noGrp="1"/>
          </p:cNvSpPr>
          <p:nvPr>
            <p:ph type="title"/>
          </p:nvPr>
        </p:nvSpPr>
        <p:spPr>
          <a:xfrm>
            <a:off x="838200" y="561068"/>
            <a:ext cx="6896450" cy="1325563"/>
          </a:xfrm>
        </p:spPr>
        <p:txBody>
          <a:bodyPr>
            <a:normAutofit fontScale="90000"/>
          </a:bodyPr>
          <a:lstStyle/>
          <a:p>
            <a:br>
              <a:rPr lang="fi-FI" dirty="0"/>
            </a:br>
            <a:r>
              <a:rPr lang="fi-FI" dirty="0"/>
              <a:t>Minun tapani tehdä tätä hanketta</a:t>
            </a:r>
            <a:br>
              <a:rPr lang="fi-FI" dirty="0"/>
            </a:br>
            <a:endParaRPr lang="fi-FI" dirty="0"/>
          </a:p>
        </p:txBody>
      </p:sp>
      <p:sp>
        <p:nvSpPr>
          <p:cNvPr id="3" name="Sisällön paikkamerkki 2">
            <a:extLst>
              <a:ext uri="{FF2B5EF4-FFF2-40B4-BE49-F238E27FC236}">
                <a16:creationId xmlns:a16="http://schemas.microsoft.com/office/drawing/2014/main" id="{4B3D7284-EF8C-4970-AB40-D0D4E1EE9AC9}"/>
              </a:ext>
            </a:extLst>
          </p:cNvPr>
          <p:cNvSpPr>
            <a:spLocks noGrp="1"/>
          </p:cNvSpPr>
          <p:nvPr>
            <p:ph idx="1"/>
          </p:nvPr>
        </p:nvSpPr>
        <p:spPr>
          <a:xfrm>
            <a:off x="838200" y="2021568"/>
            <a:ext cx="7022284" cy="3938361"/>
          </a:xfrm>
        </p:spPr>
        <p:txBody>
          <a:bodyPr>
            <a:normAutofit fontScale="92500" lnSpcReduction="10000"/>
          </a:bodyPr>
          <a:lstStyle/>
          <a:p>
            <a:pPr>
              <a:buFont typeface="Wingdings" panose="05000000000000000000" pitchFamily="2" charset="2"/>
              <a:buChar char="Ø"/>
            </a:pPr>
            <a:r>
              <a:rPr lang="fi-FI" dirty="0"/>
              <a:t> Sosiaalipedagoginen työote viitekehyksenä</a:t>
            </a:r>
          </a:p>
          <a:p>
            <a:pPr>
              <a:buFont typeface="Wingdings" panose="05000000000000000000" pitchFamily="2" charset="2"/>
              <a:buChar char="Ø"/>
            </a:pPr>
            <a:r>
              <a:rPr lang="fi-FI" dirty="0"/>
              <a:t>Kokeileva kehittäminen </a:t>
            </a:r>
          </a:p>
          <a:p>
            <a:pPr>
              <a:buFont typeface="Wingdings" panose="05000000000000000000" pitchFamily="2" charset="2"/>
              <a:buChar char="Ø"/>
            </a:pPr>
            <a:r>
              <a:rPr lang="fi-FI" dirty="0"/>
              <a:t> Kohtaamisia nuorten, perheiden, verkostojen ja    kehittäjien kanssa</a:t>
            </a:r>
          </a:p>
          <a:p>
            <a:pPr>
              <a:buFont typeface="Wingdings" panose="05000000000000000000" pitchFamily="2" charset="2"/>
              <a:buChar char="Ø"/>
            </a:pPr>
            <a:r>
              <a:rPr lang="fi-FI" dirty="0"/>
              <a:t> Tavoitettavuus</a:t>
            </a:r>
          </a:p>
          <a:p>
            <a:pPr>
              <a:buFont typeface="Wingdings" panose="05000000000000000000" pitchFamily="2" charset="2"/>
              <a:buChar char="Ø"/>
            </a:pPr>
            <a:r>
              <a:rPr lang="fi-FI" dirty="0"/>
              <a:t> Verkostotyö</a:t>
            </a:r>
          </a:p>
          <a:p>
            <a:pPr>
              <a:buFont typeface="Wingdings" panose="05000000000000000000" pitchFamily="2" charset="2"/>
              <a:buChar char="Ø"/>
            </a:pPr>
            <a:r>
              <a:rPr lang="fi-FI" dirty="0"/>
              <a:t> Ihmettelyä ja selvittelyä</a:t>
            </a:r>
          </a:p>
          <a:p>
            <a:pPr>
              <a:buFont typeface="Wingdings" panose="05000000000000000000" pitchFamily="2" charset="2"/>
              <a:buChar char="Ø"/>
            </a:pPr>
            <a:r>
              <a:rPr lang="fi-FI" dirty="0"/>
              <a:t> Tiedon etsimistä</a:t>
            </a:r>
          </a:p>
          <a:p>
            <a:pPr>
              <a:buFont typeface="Wingdings" panose="05000000000000000000" pitchFamily="2" charset="2"/>
              <a:buChar char="Ø"/>
            </a:pPr>
            <a:r>
              <a:rPr lang="fi-FI" dirty="0"/>
              <a:t> Etelä-Savon hyvinvointialueen nuorten päihdetyön toimijoiden kanssa yhteistä kehittämistä</a:t>
            </a:r>
          </a:p>
          <a:p>
            <a:pPr>
              <a:buFont typeface="Wingdings" panose="05000000000000000000" pitchFamily="2" charset="2"/>
              <a:buChar char="Ø"/>
            </a:pPr>
            <a:r>
              <a:rPr lang="fi-FI" dirty="0"/>
              <a:t> Tavoitteellisuus</a:t>
            </a:r>
          </a:p>
          <a:p>
            <a:pPr>
              <a:buFont typeface="Wingdings" panose="05000000000000000000" pitchFamily="2" charset="2"/>
              <a:buChar char="Ø"/>
            </a:pPr>
            <a:endParaRPr lang="fi-FI" dirty="0"/>
          </a:p>
        </p:txBody>
      </p:sp>
    </p:spTree>
    <p:extLst>
      <p:ext uri="{BB962C8B-B14F-4D97-AF65-F5344CB8AC3E}">
        <p14:creationId xmlns:p14="http://schemas.microsoft.com/office/powerpoint/2010/main" val="106590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134ADE-C50D-48C7-B845-65C2E2FE6C51}"/>
              </a:ext>
            </a:extLst>
          </p:cNvPr>
          <p:cNvSpPr>
            <a:spLocks noGrp="1"/>
          </p:cNvSpPr>
          <p:nvPr>
            <p:ph type="title"/>
          </p:nvPr>
        </p:nvSpPr>
        <p:spPr/>
        <p:txBody>
          <a:bodyPr/>
          <a:lstStyle/>
          <a:p>
            <a:r>
              <a:rPr lang="fi-FI" dirty="0"/>
              <a:t>Kokeileva kehittäminen </a:t>
            </a:r>
          </a:p>
        </p:txBody>
      </p:sp>
      <p:sp>
        <p:nvSpPr>
          <p:cNvPr id="3" name="Sisällön paikkamerkki 2">
            <a:extLst>
              <a:ext uri="{FF2B5EF4-FFF2-40B4-BE49-F238E27FC236}">
                <a16:creationId xmlns:a16="http://schemas.microsoft.com/office/drawing/2014/main" id="{C99E1968-3E7A-4943-8566-127B14E7402D}"/>
              </a:ext>
            </a:extLst>
          </p:cNvPr>
          <p:cNvSpPr>
            <a:spLocks noGrp="1"/>
          </p:cNvSpPr>
          <p:nvPr>
            <p:ph idx="1"/>
          </p:nvPr>
        </p:nvSpPr>
        <p:spPr/>
        <p:txBody>
          <a:bodyPr/>
          <a:lstStyle/>
          <a:p>
            <a:pPr>
              <a:buFont typeface="Wingdings" panose="05000000000000000000" pitchFamily="2" charset="2"/>
              <a:buChar char="Ø"/>
            </a:pPr>
            <a:r>
              <a:rPr lang="fi-FI" dirty="0"/>
              <a:t> </a:t>
            </a:r>
            <a:r>
              <a:rPr lang="fi-FI" sz="1800" dirty="0"/>
              <a:t>Hanke suunnitelman kokeileminen ja vieminen käytäntöön</a:t>
            </a:r>
          </a:p>
          <a:p>
            <a:pPr lvl="1">
              <a:buFont typeface="Wingdings" panose="05000000000000000000" pitchFamily="2" charset="2"/>
              <a:buChar char="Ø"/>
            </a:pPr>
            <a:r>
              <a:rPr lang="fi-FI" sz="1400" dirty="0"/>
              <a:t>Tavoitteena saada nopeasti tietoa prosessi suunnitelman toimivuudesta</a:t>
            </a:r>
          </a:p>
          <a:p>
            <a:pPr lvl="1">
              <a:buFont typeface="Wingdings" panose="05000000000000000000" pitchFamily="2" charset="2"/>
              <a:buChar char="Ø"/>
            </a:pPr>
            <a:r>
              <a:rPr lang="fi-FI" sz="1400" dirty="0"/>
              <a:t> Palveluun tarvittavien muutoksien tekeminen on nopeampaa omien havaintojen ja saadun palautteen perusteella</a:t>
            </a:r>
          </a:p>
          <a:p>
            <a:pPr marL="457200" lvl="1" indent="0">
              <a:buNone/>
            </a:pPr>
            <a:endParaRPr lang="fi-FI" sz="1200" dirty="0"/>
          </a:p>
          <a:p>
            <a:pPr>
              <a:buFont typeface="Wingdings" panose="05000000000000000000" pitchFamily="2" charset="2"/>
              <a:buChar char="Ø"/>
            </a:pPr>
            <a:r>
              <a:rPr lang="fi-FI" sz="1800" dirty="0"/>
              <a:t>Mikä on mahdollistanut minulle kokeilevan kehittämisen</a:t>
            </a:r>
          </a:p>
          <a:p>
            <a:pPr lvl="1">
              <a:buFont typeface="Wingdings" panose="05000000000000000000" pitchFamily="2" charset="2"/>
              <a:buChar char="Ø"/>
            </a:pPr>
            <a:r>
              <a:rPr lang="fi-FI" sz="1400" dirty="0"/>
              <a:t>Hyvä hankesuunnitelma tehtynä</a:t>
            </a:r>
          </a:p>
          <a:p>
            <a:pPr lvl="1">
              <a:buFont typeface="Wingdings" panose="05000000000000000000" pitchFamily="2" charset="2"/>
              <a:buChar char="Ø"/>
            </a:pPr>
            <a:r>
              <a:rPr lang="fi-FI" sz="1400" dirty="0"/>
              <a:t>Palveluverkoston tunteminen ja tuttuus</a:t>
            </a:r>
          </a:p>
          <a:p>
            <a:pPr lvl="1">
              <a:buFont typeface="Wingdings" panose="05000000000000000000" pitchFamily="2" charset="2"/>
              <a:buChar char="Ø"/>
            </a:pPr>
            <a:r>
              <a:rPr lang="fi-FI" sz="1400" dirty="0"/>
              <a:t>Verkoston kehitysmyönteisyys ja aktiivinen kehittämisen tuki</a:t>
            </a:r>
          </a:p>
          <a:p>
            <a:pPr lvl="1">
              <a:buFont typeface="Wingdings" panose="05000000000000000000" pitchFamily="2" charset="2"/>
              <a:buChar char="Ø"/>
            </a:pPr>
            <a:r>
              <a:rPr lang="fi-FI" sz="1400" dirty="0"/>
              <a:t>Päihdeprosessien ja käypähoitosuositusten tunteminen ennalta</a:t>
            </a:r>
          </a:p>
          <a:p>
            <a:pPr lvl="1">
              <a:buFont typeface="Wingdings" panose="05000000000000000000" pitchFamily="2" charset="2"/>
              <a:buChar char="Ø"/>
            </a:pPr>
            <a:r>
              <a:rPr lang="fi-FI" sz="1400" dirty="0"/>
              <a:t>Nuorten kanssa toimiminen ja työskenteleminen tuttua aiemmasta kokemuksesta</a:t>
            </a:r>
          </a:p>
          <a:p>
            <a:pPr marL="0" indent="0">
              <a:buNone/>
            </a:pPr>
            <a:endParaRPr lang="fi-FI" sz="1400" dirty="0"/>
          </a:p>
          <a:p>
            <a:pPr>
              <a:buFont typeface="Wingdings" panose="05000000000000000000" pitchFamily="2" charset="2"/>
              <a:buChar char="Ø"/>
            </a:pPr>
            <a:endParaRPr lang="fi-FI" sz="1400" dirty="0"/>
          </a:p>
          <a:p>
            <a:pPr>
              <a:buFont typeface="Wingdings" panose="05000000000000000000" pitchFamily="2" charset="2"/>
              <a:buChar char="Ø"/>
            </a:pPr>
            <a:endParaRPr lang="fi-FI" dirty="0"/>
          </a:p>
        </p:txBody>
      </p:sp>
    </p:spTree>
    <p:extLst>
      <p:ext uri="{BB962C8B-B14F-4D97-AF65-F5344CB8AC3E}">
        <p14:creationId xmlns:p14="http://schemas.microsoft.com/office/powerpoint/2010/main" val="144375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2FEB14-4AEC-4FF5-86E3-28E35488E8C4}"/>
              </a:ext>
            </a:extLst>
          </p:cNvPr>
          <p:cNvSpPr>
            <a:spLocks noGrp="1"/>
          </p:cNvSpPr>
          <p:nvPr>
            <p:ph type="title"/>
          </p:nvPr>
        </p:nvSpPr>
        <p:spPr>
          <a:xfrm>
            <a:off x="838200" y="327078"/>
            <a:ext cx="5127594" cy="1325563"/>
          </a:xfrm>
        </p:spPr>
        <p:txBody>
          <a:bodyPr/>
          <a:lstStyle/>
          <a:p>
            <a:r>
              <a:rPr lang="fi-FI" dirty="0"/>
              <a:t>Työni sisältö</a:t>
            </a:r>
          </a:p>
        </p:txBody>
      </p:sp>
      <p:sp>
        <p:nvSpPr>
          <p:cNvPr id="3" name="Sisällön paikkamerkki 2">
            <a:extLst>
              <a:ext uri="{FF2B5EF4-FFF2-40B4-BE49-F238E27FC236}">
                <a16:creationId xmlns:a16="http://schemas.microsoft.com/office/drawing/2014/main" id="{4F9EB480-5909-4506-B6EA-F5B8CF4884AB}"/>
              </a:ext>
            </a:extLst>
          </p:cNvPr>
          <p:cNvSpPr>
            <a:spLocks noGrp="1"/>
          </p:cNvSpPr>
          <p:nvPr>
            <p:ph idx="1"/>
          </p:nvPr>
        </p:nvSpPr>
        <p:spPr>
          <a:xfrm>
            <a:off x="838200" y="2001272"/>
            <a:ext cx="6405978" cy="3866868"/>
          </a:xfrm>
        </p:spPr>
        <p:txBody>
          <a:bodyPr/>
          <a:lstStyle/>
          <a:p>
            <a:pPr>
              <a:lnSpc>
                <a:spcPct val="100000"/>
              </a:lnSpc>
              <a:buFont typeface="Wingdings" panose="05000000000000000000" pitchFamily="2" charset="2"/>
              <a:buChar char="Ø"/>
            </a:pPr>
            <a:r>
              <a:rPr lang="fi-FI" sz="1600" dirty="0"/>
              <a:t>Vastaanottotyöskentelyä</a:t>
            </a:r>
          </a:p>
          <a:p>
            <a:pPr>
              <a:lnSpc>
                <a:spcPct val="100000"/>
              </a:lnSpc>
              <a:buFont typeface="Wingdings" panose="05000000000000000000" pitchFamily="2" charset="2"/>
              <a:buChar char="Ø"/>
            </a:pPr>
            <a:r>
              <a:rPr lang="fi-FI" sz="1600" dirty="0"/>
              <a:t>Perheiden kanssa työskentelyä</a:t>
            </a:r>
          </a:p>
          <a:p>
            <a:pPr>
              <a:lnSpc>
                <a:spcPct val="100000"/>
              </a:lnSpc>
              <a:buFont typeface="Wingdings" panose="05000000000000000000" pitchFamily="2" charset="2"/>
              <a:buChar char="Ø"/>
            </a:pPr>
            <a:r>
              <a:rPr lang="fi-FI" sz="1600" dirty="0"/>
              <a:t>Verkostotyö/ Moniammatillisuus</a:t>
            </a:r>
          </a:p>
          <a:p>
            <a:pPr>
              <a:lnSpc>
                <a:spcPct val="100000"/>
              </a:lnSpc>
              <a:buFont typeface="Wingdings" panose="05000000000000000000" pitchFamily="2" charset="2"/>
              <a:buChar char="Ø"/>
            </a:pPr>
            <a:r>
              <a:rPr lang="fi-FI" sz="1600" dirty="0"/>
              <a:t>Hoidon tarpeen arviointi</a:t>
            </a:r>
          </a:p>
          <a:p>
            <a:pPr>
              <a:lnSpc>
                <a:spcPct val="100000"/>
              </a:lnSpc>
              <a:buFont typeface="Wingdings" panose="05000000000000000000" pitchFamily="2" charset="2"/>
              <a:buChar char="Ø"/>
            </a:pPr>
            <a:r>
              <a:rPr lang="fi-FI" sz="1600" dirty="0"/>
              <a:t>Hoitosuunnitelman laatiminen ja toteutus </a:t>
            </a:r>
            <a:r>
              <a:rPr lang="fi-FI" sz="1600"/>
              <a:t>(tarvittaessa yhdessä verkoston kanssa)</a:t>
            </a:r>
            <a:endParaRPr lang="fi-FI" sz="1600" dirty="0"/>
          </a:p>
          <a:p>
            <a:pPr>
              <a:lnSpc>
                <a:spcPct val="100000"/>
              </a:lnSpc>
              <a:buFont typeface="Wingdings" panose="05000000000000000000" pitchFamily="2" charset="2"/>
              <a:buChar char="Ø"/>
            </a:pPr>
            <a:r>
              <a:rPr lang="fi-FI" sz="1600" dirty="0"/>
              <a:t>Palveluohjaus </a:t>
            </a:r>
          </a:p>
          <a:p>
            <a:pPr>
              <a:lnSpc>
                <a:spcPct val="100000"/>
              </a:lnSpc>
              <a:buFont typeface="Wingdings" panose="05000000000000000000" pitchFamily="2" charset="2"/>
              <a:buChar char="Ø"/>
            </a:pPr>
            <a:r>
              <a:rPr lang="fi-FI" sz="1600" dirty="0"/>
              <a:t>Asiakastyön prosessin luominen alueelle</a:t>
            </a:r>
          </a:p>
          <a:p>
            <a:pPr>
              <a:lnSpc>
                <a:spcPct val="100000"/>
              </a:lnSpc>
              <a:buFont typeface="Wingdings" panose="05000000000000000000" pitchFamily="2" charset="2"/>
              <a:buChar char="Ø"/>
            </a:pPr>
            <a:r>
              <a:rPr lang="fi-FI" sz="1600" dirty="0"/>
              <a:t>Palveluprosessin luominen alueelle</a:t>
            </a:r>
          </a:p>
          <a:p>
            <a:pPr>
              <a:lnSpc>
                <a:spcPct val="100000"/>
              </a:lnSpc>
              <a:buFont typeface="Wingdings" panose="05000000000000000000" pitchFamily="2" charset="2"/>
              <a:buChar char="Ø"/>
            </a:pPr>
            <a:r>
              <a:rPr lang="fi-FI" sz="1600" dirty="0"/>
              <a:t>Muiden liitännäissairauksien ja haittojen ennaltaehkäisy sekä hoitoonohjaus. </a:t>
            </a:r>
          </a:p>
        </p:txBody>
      </p:sp>
    </p:spTree>
    <p:extLst>
      <p:ext uri="{BB962C8B-B14F-4D97-AF65-F5344CB8AC3E}">
        <p14:creationId xmlns:p14="http://schemas.microsoft.com/office/powerpoint/2010/main" val="212334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1A34CF-9492-4A5C-966C-28DA65165BBC}"/>
              </a:ext>
            </a:extLst>
          </p:cNvPr>
          <p:cNvSpPr>
            <a:spLocks noGrp="1"/>
          </p:cNvSpPr>
          <p:nvPr>
            <p:ph type="title"/>
          </p:nvPr>
        </p:nvSpPr>
        <p:spPr>
          <a:xfrm>
            <a:off x="1450595" y="477179"/>
            <a:ext cx="6629400" cy="1325563"/>
          </a:xfrm>
        </p:spPr>
        <p:txBody>
          <a:bodyPr>
            <a:normAutofit fontScale="90000"/>
          </a:bodyPr>
          <a:lstStyle/>
          <a:p>
            <a:r>
              <a:rPr lang="fi-FI" dirty="0">
                <a:latin typeface="Arial Black" panose="020B0A04020102020204" pitchFamily="34" charset="0"/>
              </a:rPr>
              <a:t>Hyödyntämiäni menetelmiä </a:t>
            </a:r>
            <a:br>
              <a:rPr lang="fi-FI" dirty="0">
                <a:latin typeface="Arial Black" panose="020B0A04020102020204" pitchFamily="34" charset="0"/>
              </a:rPr>
            </a:br>
            <a:endParaRPr lang="fi-FI" dirty="0"/>
          </a:p>
        </p:txBody>
      </p:sp>
      <p:sp>
        <p:nvSpPr>
          <p:cNvPr id="3" name="Sisällön paikkamerkki 2">
            <a:extLst>
              <a:ext uri="{FF2B5EF4-FFF2-40B4-BE49-F238E27FC236}">
                <a16:creationId xmlns:a16="http://schemas.microsoft.com/office/drawing/2014/main" id="{0D2C2B44-78C9-4661-809F-3171C46F2EB7}"/>
              </a:ext>
            </a:extLst>
          </p:cNvPr>
          <p:cNvSpPr>
            <a:spLocks noGrp="1"/>
          </p:cNvSpPr>
          <p:nvPr>
            <p:ph idx="1"/>
          </p:nvPr>
        </p:nvSpPr>
        <p:spPr>
          <a:xfrm>
            <a:off x="737531" y="2076378"/>
            <a:ext cx="4645405" cy="4304443"/>
          </a:xfrm>
        </p:spPr>
        <p:txBody>
          <a:bodyPr>
            <a:normAutofit/>
          </a:bodyPr>
          <a:lstStyle/>
          <a:p>
            <a:pPr>
              <a:lnSpc>
                <a:spcPct val="100000"/>
              </a:lnSpc>
              <a:buFont typeface="Wingdings" panose="05000000000000000000" pitchFamily="2" charset="2"/>
              <a:buChar char="ü"/>
            </a:pPr>
            <a:r>
              <a:rPr lang="fi-FI" sz="1600" dirty="0"/>
              <a:t>Erilaiset mittarit (lomakkeet, kyselyt,  huumeseulat ja tarvittavat laboratoriokokeet)</a:t>
            </a:r>
          </a:p>
          <a:p>
            <a:pPr>
              <a:lnSpc>
                <a:spcPct val="100000"/>
              </a:lnSpc>
              <a:buFont typeface="Wingdings" panose="05000000000000000000" pitchFamily="2" charset="2"/>
              <a:buChar char="ü"/>
            </a:pPr>
            <a:r>
              <a:rPr lang="fi-FI" sz="1600" dirty="0"/>
              <a:t>Dialogisuus</a:t>
            </a:r>
          </a:p>
          <a:p>
            <a:pPr>
              <a:lnSpc>
                <a:spcPct val="100000"/>
              </a:lnSpc>
              <a:buFont typeface="Wingdings" panose="05000000000000000000" pitchFamily="2" charset="2"/>
              <a:buChar char="ü"/>
            </a:pPr>
            <a:r>
              <a:rPr lang="fi-FI" sz="1600" dirty="0"/>
              <a:t>Kognitiivinen työote</a:t>
            </a:r>
          </a:p>
          <a:p>
            <a:pPr>
              <a:lnSpc>
                <a:spcPct val="100000"/>
              </a:lnSpc>
              <a:buFont typeface="Wingdings" panose="05000000000000000000" pitchFamily="2" charset="2"/>
              <a:buChar char="ü"/>
            </a:pPr>
            <a:r>
              <a:rPr lang="fi-FI" sz="1600" dirty="0"/>
              <a:t>Ratkaisu- ja voimavarakeskeisyys</a:t>
            </a:r>
          </a:p>
          <a:p>
            <a:pPr>
              <a:lnSpc>
                <a:spcPct val="100000"/>
              </a:lnSpc>
              <a:buFont typeface="Wingdings" panose="05000000000000000000" pitchFamily="2" charset="2"/>
              <a:buChar char="ü"/>
            </a:pPr>
            <a:r>
              <a:rPr lang="fi-FI" sz="1600" dirty="0"/>
              <a:t>Huoli puheeksi</a:t>
            </a:r>
          </a:p>
          <a:p>
            <a:pPr>
              <a:lnSpc>
                <a:spcPct val="100000"/>
              </a:lnSpc>
              <a:buFont typeface="Wingdings" panose="05000000000000000000" pitchFamily="2" charset="2"/>
              <a:buChar char="ü"/>
            </a:pPr>
            <a:r>
              <a:rPr lang="fi-FI" sz="1600" dirty="0"/>
              <a:t>Motivoiva haastattelu</a:t>
            </a:r>
          </a:p>
          <a:p>
            <a:pPr>
              <a:lnSpc>
                <a:spcPct val="100000"/>
              </a:lnSpc>
              <a:buFont typeface="Wingdings" panose="05000000000000000000" pitchFamily="2" charset="2"/>
              <a:buChar char="ü"/>
            </a:pPr>
            <a:r>
              <a:rPr lang="fi-FI" sz="1600" dirty="0"/>
              <a:t>Tunnetyöskentely</a:t>
            </a:r>
          </a:p>
          <a:p>
            <a:pPr>
              <a:lnSpc>
                <a:spcPct val="100000"/>
              </a:lnSpc>
              <a:buFont typeface="Wingdings" panose="05000000000000000000" pitchFamily="2" charset="2"/>
              <a:buChar char="ü"/>
            </a:pPr>
            <a:r>
              <a:rPr lang="fi-FI" sz="1600" dirty="0"/>
              <a:t>Tietoinen asioiden sanottaminen nuorella</a:t>
            </a:r>
          </a:p>
          <a:p>
            <a:pPr marL="0" indent="0">
              <a:buNone/>
            </a:pPr>
            <a:endParaRPr lang="fi-FI" dirty="0"/>
          </a:p>
        </p:txBody>
      </p:sp>
      <p:sp>
        <p:nvSpPr>
          <p:cNvPr id="4" name="Tekstiruutu 3">
            <a:extLst>
              <a:ext uri="{FF2B5EF4-FFF2-40B4-BE49-F238E27FC236}">
                <a16:creationId xmlns:a16="http://schemas.microsoft.com/office/drawing/2014/main" id="{60383FD0-69DF-4027-9C92-8784C4527B77}"/>
              </a:ext>
            </a:extLst>
          </p:cNvPr>
          <p:cNvSpPr txBox="1"/>
          <p:nvPr/>
        </p:nvSpPr>
        <p:spPr>
          <a:xfrm>
            <a:off x="6020500" y="2076378"/>
            <a:ext cx="4890781" cy="3370666"/>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fi-FI" sz="1600" dirty="0">
                <a:latin typeface="Arial" panose="020B0604020202020204" pitchFamily="34" charset="0"/>
                <a:cs typeface="Arial" panose="020B0604020202020204" pitchFamily="34" charset="0"/>
              </a:rPr>
              <a:t>Eri materiaalien hyödyntäminen</a:t>
            </a:r>
          </a:p>
          <a:p>
            <a:pPr marL="342900" indent="-342900">
              <a:lnSpc>
                <a:spcPct val="150000"/>
              </a:lnSpc>
              <a:buFont typeface="Wingdings" panose="05000000000000000000" pitchFamily="2" charset="2"/>
              <a:buChar char="ü"/>
            </a:pPr>
            <a:r>
              <a:rPr lang="fi-FI" sz="1600" dirty="0" err="1">
                <a:latin typeface="Arial" panose="020B0604020202020204" pitchFamily="34" charset="0"/>
                <a:cs typeface="Arial" panose="020B0604020202020204" pitchFamily="34" charset="0"/>
              </a:rPr>
              <a:t>Pelillistäminen</a:t>
            </a:r>
            <a:endParaRPr lang="fi-FI" sz="16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fi-FI" sz="1600" dirty="0">
                <a:latin typeface="Arial" panose="020B0604020202020204" pitchFamily="34" charset="0"/>
                <a:cs typeface="Arial" panose="020B0604020202020204" pitchFamily="34" charset="0"/>
              </a:rPr>
              <a:t>Luovat ja toiminnalliset menetelmät esim.</a:t>
            </a:r>
          </a:p>
          <a:p>
            <a:pPr marL="800100" lvl="1" indent="-342900">
              <a:lnSpc>
                <a:spcPct val="150000"/>
              </a:lnSpc>
              <a:buFont typeface="Wingdings" panose="05000000000000000000" pitchFamily="2" charset="2"/>
              <a:buChar char="ü"/>
            </a:pPr>
            <a:r>
              <a:rPr lang="fi-FI" sz="1600" dirty="0">
                <a:latin typeface="Arial" panose="020B0604020202020204" pitchFamily="34" charset="0"/>
                <a:cs typeface="Arial" panose="020B0604020202020204" pitchFamily="34" charset="0"/>
              </a:rPr>
              <a:t>Keskustelu-/ menetelmäkortit</a:t>
            </a:r>
          </a:p>
          <a:p>
            <a:pPr marL="800100" lvl="1" indent="-342900">
              <a:lnSpc>
                <a:spcPct val="150000"/>
              </a:lnSpc>
              <a:buFont typeface="Wingdings" panose="05000000000000000000" pitchFamily="2" charset="2"/>
              <a:buChar char="ü"/>
            </a:pPr>
            <a:r>
              <a:rPr lang="fi-FI" sz="1600" dirty="0">
                <a:latin typeface="Arial" panose="020B0604020202020204" pitchFamily="34" charset="0"/>
                <a:cs typeface="Arial" panose="020B0604020202020204" pitchFamily="34" charset="0"/>
              </a:rPr>
              <a:t>Liikkuminen</a:t>
            </a:r>
          </a:p>
          <a:p>
            <a:pPr marL="800100" lvl="1" indent="-342900">
              <a:lnSpc>
                <a:spcPct val="150000"/>
              </a:lnSpc>
              <a:buFont typeface="Wingdings" panose="05000000000000000000" pitchFamily="2" charset="2"/>
              <a:buChar char="ü"/>
            </a:pPr>
            <a:r>
              <a:rPr lang="fi-FI" sz="1600" dirty="0">
                <a:latin typeface="Arial" panose="020B0604020202020204" pitchFamily="34" charset="0"/>
                <a:cs typeface="Arial" panose="020B0604020202020204" pitchFamily="34" charset="0"/>
              </a:rPr>
              <a:t>Maalaaminen</a:t>
            </a:r>
          </a:p>
          <a:p>
            <a:pPr marL="800100" lvl="1" indent="-342900">
              <a:lnSpc>
                <a:spcPct val="150000"/>
              </a:lnSpc>
              <a:buFont typeface="Wingdings" panose="05000000000000000000" pitchFamily="2" charset="2"/>
              <a:buChar char="ü"/>
            </a:pPr>
            <a:r>
              <a:rPr lang="fi-FI" sz="1600" dirty="0">
                <a:latin typeface="Arial" panose="020B0604020202020204" pitchFamily="34" charset="0"/>
                <a:cs typeface="Arial" panose="020B0604020202020204" pitchFamily="34" charset="0"/>
              </a:rPr>
              <a:t>Musiikki</a:t>
            </a:r>
          </a:p>
          <a:p>
            <a:pPr marL="800100" lvl="1" indent="-342900">
              <a:lnSpc>
                <a:spcPct val="150000"/>
              </a:lnSpc>
              <a:buFont typeface="Wingdings" panose="05000000000000000000" pitchFamily="2" charset="2"/>
              <a:buChar char="ü"/>
            </a:pPr>
            <a:r>
              <a:rPr lang="fi-FI" sz="1600" dirty="0">
                <a:latin typeface="Arial" panose="020B0604020202020204" pitchFamily="34" charset="0"/>
                <a:cs typeface="Arial" panose="020B0604020202020204" pitchFamily="34" charset="0"/>
              </a:rPr>
              <a:t>Tarinallisuus</a:t>
            </a:r>
          </a:p>
          <a:p>
            <a:pPr marL="800100" lvl="1" indent="-342900">
              <a:lnSpc>
                <a:spcPct val="150000"/>
              </a:lnSpc>
              <a:buFont typeface="Wingdings" panose="05000000000000000000" pitchFamily="2" charset="2"/>
              <a:buChar char="ü"/>
            </a:pPr>
            <a:r>
              <a:rPr lang="fi-FI" sz="1600" dirty="0">
                <a:latin typeface="Arial" panose="020B0604020202020204" pitchFamily="34" charset="0"/>
                <a:cs typeface="Arial" panose="020B0604020202020204" pitchFamily="34" charset="0"/>
              </a:rPr>
              <a:t>Kehollisuuden huomioiminen</a:t>
            </a:r>
          </a:p>
        </p:txBody>
      </p:sp>
    </p:spTree>
    <p:extLst>
      <p:ext uri="{BB962C8B-B14F-4D97-AF65-F5344CB8AC3E}">
        <p14:creationId xmlns:p14="http://schemas.microsoft.com/office/powerpoint/2010/main" val="333763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FC219-8292-4136-B4E0-9A03E7CA08D1}"/>
              </a:ext>
            </a:extLst>
          </p:cNvPr>
          <p:cNvSpPr>
            <a:spLocks noGrp="1"/>
          </p:cNvSpPr>
          <p:nvPr>
            <p:ph type="title"/>
          </p:nvPr>
        </p:nvSpPr>
        <p:spPr/>
        <p:txBody>
          <a:bodyPr>
            <a:normAutofit fontScale="90000"/>
          </a:bodyPr>
          <a:lstStyle/>
          <a:p>
            <a:r>
              <a:rPr lang="fi-FI" dirty="0"/>
              <a:t>Hankkeessa aktiivisesti tukena ollut verkosto</a:t>
            </a:r>
          </a:p>
        </p:txBody>
      </p:sp>
      <p:sp>
        <p:nvSpPr>
          <p:cNvPr id="4" name="Suorakulmio 3">
            <a:extLst>
              <a:ext uri="{FF2B5EF4-FFF2-40B4-BE49-F238E27FC236}">
                <a16:creationId xmlns:a16="http://schemas.microsoft.com/office/drawing/2014/main" id="{2143BFAC-E960-4F6F-901C-C3B9608259E3}"/>
              </a:ext>
            </a:extLst>
          </p:cNvPr>
          <p:cNvSpPr/>
          <p:nvPr/>
        </p:nvSpPr>
        <p:spPr>
          <a:xfrm>
            <a:off x="1143698" y="2064706"/>
            <a:ext cx="6629400" cy="3693319"/>
          </a:xfrm>
          <a:prstGeom prst="rect">
            <a:avLst/>
          </a:prstGeom>
        </p:spPr>
        <p:txBody>
          <a:bodyPr wrap="square">
            <a:spAutoFit/>
          </a:bodyPr>
          <a:lstStyle/>
          <a:p>
            <a:r>
              <a:rPr lang="fi-FI" dirty="0"/>
              <a:t>Toimijoina mm. </a:t>
            </a:r>
          </a:p>
          <a:p>
            <a:endParaRPr lang="fi-FI" dirty="0"/>
          </a:p>
          <a:p>
            <a:pPr marL="285750" indent="-285750">
              <a:buFont typeface="Wingdings" panose="05000000000000000000" pitchFamily="2" charset="2"/>
              <a:buChar char="ü"/>
            </a:pPr>
            <a:r>
              <a:rPr lang="fi-FI" dirty="0"/>
              <a:t>Lastensuojelu</a:t>
            </a:r>
          </a:p>
          <a:p>
            <a:pPr marL="285750" indent="-285750">
              <a:buFont typeface="Wingdings" panose="05000000000000000000" pitchFamily="2" charset="2"/>
              <a:buChar char="ü"/>
            </a:pPr>
            <a:r>
              <a:rPr lang="fi-FI" dirty="0"/>
              <a:t>Perhesosiaalityö</a:t>
            </a:r>
          </a:p>
          <a:p>
            <a:pPr marL="285750" indent="-285750">
              <a:buFont typeface="Wingdings" panose="05000000000000000000" pitchFamily="2" charset="2"/>
              <a:buChar char="ü"/>
            </a:pPr>
            <a:r>
              <a:rPr lang="fi-FI" dirty="0"/>
              <a:t>Lasten- ja nuorten mielenterveysvastaanoton sairaanhoitajat ja psykologit</a:t>
            </a:r>
          </a:p>
          <a:p>
            <a:pPr marL="285750" indent="-285750">
              <a:buFont typeface="Wingdings" panose="05000000000000000000" pitchFamily="2" charset="2"/>
              <a:buChar char="ü"/>
            </a:pPr>
            <a:r>
              <a:rPr lang="fi-FI" dirty="0"/>
              <a:t>Nuorisopsykiatrian yksikkö</a:t>
            </a:r>
          </a:p>
          <a:p>
            <a:pPr marL="285750" indent="-285750">
              <a:buFont typeface="Wingdings" panose="05000000000000000000" pitchFamily="2" charset="2"/>
              <a:buChar char="ü"/>
            </a:pPr>
            <a:r>
              <a:rPr lang="fi-FI" dirty="0"/>
              <a:t>Lasten- ja nuorten yksikkö/ lastentautien poliklinikka</a:t>
            </a:r>
          </a:p>
          <a:p>
            <a:pPr marL="285750" indent="-285750">
              <a:buFont typeface="Wingdings" panose="05000000000000000000" pitchFamily="2" charset="2"/>
              <a:buChar char="ü"/>
            </a:pPr>
            <a:r>
              <a:rPr lang="fi-FI" dirty="0"/>
              <a:t>Koulujen oppilashuolto (mm. kasvatusohjaaja, kuraattori, koulunuorisotyöntekijä, kouluterveydenhoitaja,- lääkäri)</a:t>
            </a:r>
          </a:p>
          <a:p>
            <a:pPr marL="285750" indent="-285750">
              <a:buFont typeface="Wingdings" panose="05000000000000000000" pitchFamily="2" charset="2"/>
              <a:buChar char="ü"/>
            </a:pPr>
            <a:r>
              <a:rPr lang="fi-FI" dirty="0"/>
              <a:t>Nuorisotyö (etsivä nuorisotyö, koulunuorisotyö, perusnuorisotyö)</a:t>
            </a:r>
          </a:p>
          <a:p>
            <a:pPr marL="285750" indent="-285750">
              <a:buFont typeface="Wingdings" panose="05000000000000000000" pitchFamily="2" charset="2"/>
              <a:buChar char="ü"/>
            </a:pPr>
            <a:r>
              <a:rPr lang="fi-FI" dirty="0"/>
              <a:t>Ankkuritiimi</a:t>
            </a:r>
          </a:p>
          <a:p>
            <a:pPr marL="285750" indent="-285750">
              <a:buFont typeface="Wingdings" panose="05000000000000000000" pitchFamily="2" charset="2"/>
              <a:buChar char="ü"/>
            </a:pPr>
            <a:r>
              <a:rPr lang="fi-FI" dirty="0"/>
              <a:t>Etelä-Savon hyvinvointialueen nuorten päihdetyöntoimijat</a:t>
            </a:r>
          </a:p>
        </p:txBody>
      </p:sp>
    </p:spTree>
    <p:extLst>
      <p:ext uri="{BB962C8B-B14F-4D97-AF65-F5344CB8AC3E}">
        <p14:creationId xmlns:p14="http://schemas.microsoft.com/office/powerpoint/2010/main" val="130541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33245" y="1444725"/>
            <a:ext cx="952645" cy="1072547"/>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Varataan ensimmäinen</a:t>
            </a:r>
          </a:p>
          <a:p>
            <a:pPr algn="ctr" defTabSz="914364">
              <a:spcBef>
                <a:spcPct val="0"/>
              </a:spcBef>
              <a:defRPr/>
            </a:pPr>
            <a:r>
              <a:rPr lang="fi-FI" sz="800" i="1" dirty="0">
                <a:solidFill>
                  <a:srgbClr val="002E63"/>
                </a:solidFill>
                <a:latin typeface="Arial"/>
                <a:cs typeface="Arial"/>
              </a:rPr>
              <a:t>kontakti</a:t>
            </a:r>
            <a:endParaRPr lang="en-US" sz="1050" b="1" dirty="0">
              <a:solidFill>
                <a:srgbClr val="012054"/>
              </a:solidFill>
              <a:latin typeface="Arial"/>
              <a:cs typeface="Arial"/>
            </a:endParaRPr>
          </a:p>
        </p:txBody>
      </p:sp>
      <p:sp>
        <p:nvSpPr>
          <p:cNvPr id="3" name="Rounded Rectangle 2"/>
          <p:cNvSpPr/>
          <p:nvPr/>
        </p:nvSpPr>
        <p:spPr>
          <a:xfrm>
            <a:off x="1608312" y="1617545"/>
            <a:ext cx="952645" cy="899728"/>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Yhteydenotto puhelimitse. Huoli nuoren päihteiden käytöstä</a:t>
            </a:r>
            <a:endParaRPr lang="en-US" sz="1050" b="1" dirty="0">
              <a:solidFill>
                <a:srgbClr val="012054"/>
              </a:solidFill>
              <a:latin typeface="Arial"/>
              <a:cs typeface="Arial"/>
            </a:endParaRPr>
          </a:p>
        </p:txBody>
      </p:sp>
      <p:sp>
        <p:nvSpPr>
          <p:cNvPr id="6" name="Rounded Rectangle 3"/>
          <p:cNvSpPr/>
          <p:nvPr/>
        </p:nvSpPr>
        <p:spPr>
          <a:xfrm>
            <a:off x="4106579" y="3052122"/>
            <a:ext cx="1391158" cy="535606"/>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 Lähetteet verikokeisiin ja / tai huumeseulaan</a:t>
            </a:r>
            <a:endParaRPr lang="en-US" sz="1050" b="1" dirty="0">
              <a:solidFill>
                <a:srgbClr val="012054"/>
              </a:solidFill>
              <a:latin typeface="Arial"/>
              <a:cs typeface="Arial"/>
            </a:endParaRPr>
          </a:p>
        </p:txBody>
      </p:sp>
      <p:sp>
        <p:nvSpPr>
          <p:cNvPr id="10" name="Rounded Rectangle 3"/>
          <p:cNvSpPr/>
          <p:nvPr/>
        </p:nvSpPr>
        <p:spPr>
          <a:xfrm>
            <a:off x="5988814" y="1499563"/>
            <a:ext cx="3275538" cy="1072548"/>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Käynnit, arviointi ja hoidon suunnittelu</a:t>
            </a:r>
          </a:p>
          <a:p>
            <a:pPr algn="ctr" defTabSz="914364">
              <a:spcBef>
                <a:spcPct val="0"/>
              </a:spcBef>
              <a:defRPr/>
            </a:pPr>
            <a:r>
              <a:rPr lang="fi-FI" sz="800" i="1" dirty="0">
                <a:solidFill>
                  <a:srgbClr val="002E63"/>
                </a:solidFill>
                <a:latin typeface="Arial"/>
                <a:cs typeface="Arial"/>
              </a:rPr>
              <a:t>- yksilökäynnit nuoren kanssa</a:t>
            </a:r>
          </a:p>
          <a:p>
            <a:pPr algn="ctr" defTabSz="914364">
              <a:spcBef>
                <a:spcPct val="0"/>
              </a:spcBef>
              <a:defRPr/>
            </a:pPr>
            <a:r>
              <a:rPr lang="fi-FI" sz="800" i="1" dirty="0">
                <a:solidFill>
                  <a:srgbClr val="002E63"/>
                </a:solidFill>
                <a:latin typeface="Arial"/>
                <a:cs typeface="Arial"/>
              </a:rPr>
              <a:t>- huoltajien tapaamiset</a:t>
            </a:r>
          </a:p>
          <a:p>
            <a:pPr algn="ctr" defTabSz="914364">
              <a:spcBef>
                <a:spcPct val="0"/>
              </a:spcBef>
              <a:defRPr/>
            </a:pPr>
            <a:r>
              <a:rPr lang="fi-FI" sz="800" i="1" dirty="0">
                <a:solidFill>
                  <a:srgbClr val="002E63"/>
                </a:solidFill>
                <a:latin typeface="Arial"/>
                <a:cs typeface="Arial"/>
              </a:rPr>
              <a:t>- verkostotapaamiset</a:t>
            </a:r>
          </a:p>
          <a:p>
            <a:pPr algn="ctr" defTabSz="914364">
              <a:spcBef>
                <a:spcPct val="0"/>
              </a:spcBef>
              <a:defRPr/>
            </a:pPr>
            <a:r>
              <a:rPr lang="fi-FI" sz="800" i="1" dirty="0">
                <a:solidFill>
                  <a:srgbClr val="002E63"/>
                </a:solidFill>
                <a:latin typeface="Arial"/>
                <a:cs typeface="Arial"/>
              </a:rPr>
              <a:t>- mittarit </a:t>
            </a:r>
          </a:p>
          <a:p>
            <a:pPr algn="ctr" defTabSz="914364">
              <a:spcBef>
                <a:spcPct val="0"/>
              </a:spcBef>
              <a:defRPr/>
            </a:pPr>
            <a:endParaRPr lang="en-US" sz="1050" b="1" dirty="0">
              <a:solidFill>
                <a:srgbClr val="012054"/>
              </a:solidFill>
              <a:latin typeface="Arial"/>
              <a:cs typeface="Arial"/>
            </a:endParaRPr>
          </a:p>
        </p:txBody>
      </p:sp>
      <p:sp>
        <p:nvSpPr>
          <p:cNvPr id="11" name="Rounded Rectangle 3"/>
          <p:cNvSpPr/>
          <p:nvPr/>
        </p:nvSpPr>
        <p:spPr>
          <a:xfrm>
            <a:off x="1600599" y="350620"/>
            <a:ext cx="2510882" cy="630109"/>
          </a:xfrm>
          <a:prstGeom prst="roundRect">
            <a:avLst/>
          </a:prstGeom>
          <a:solidFill>
            <a:schemeClr val="accent6"/>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1200" b="1" i="1" dirty="0">
                <a:solidFill>
                  <a:srgbClr val="002E63"/>
                </a:solidFill>
                <a:latin typeface="Arial"/>
                <a:cs typeface="Arial"/>
              </a:rPr>
              <a:t>Alle 18-vuotiaan päihteillä oireilevan nuoren palveluprosessin pilotti</a:t>
            </a:r>
            <a:endParaRPr lang="en-US" b="1" dirty="0">
              <a:solidFill>
                <a:srgbClr val="012054"/>
              </a:solidFill>
              <a:latin typeface="Arial"/>
              <a:cs typeface="Arial"/>
            </a:endParaRPr>
          </a:p>
        </p:txBody>
      </p:sp>
      <p:sp>
        <p:nvSpPr>
          <p:cNvPr id="12" name="Rounded Rectangle 3"/>
          <p:cNvSpPr/>
          <p:nvPr/>
        </p:nvSpPr>
        <p:spPr>
          <a:xfrm>
            <a:off x="2228512" y="2958617"/>
            <a:ext cx="1255056" cy="76239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Jalkautuva päihdetyöntekijä ottaa yhteyden nuoreen ja huoltajiin. </a:t>
            </a:r>
          </a:p>
        </p:txBody>
      </p:sp>
      <p:sp>
        <p:nvSpPr>
          <p:cNvPr id="13" name="Rounded Rectangle 3"/>
          <p:cNvSpPr/>
          <p:nvPr/>
        </p:nvSpPr>
        <p:spPr>
          <a:xfrm>
            <a:off x="7989196" y="4131898"/>
            <a:ext cx="1275152" cy="74174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960" i="1" dirty="0">
                <a:solidFill>
                  <a:srgbClr val="002E63"/>
                </a:solidFill>
                <a:latin typeface="Arial"/>
                <a:cs typeface="Arial"/>
              </a:rPr>
              <a:t>Erilaisten </a:t>
            </a:r>
          </a:p>
          <a:p>
            <a:pPr algn="ctr" defTabSz="914364">
              <a:spcBef>
                <a:spcPct val="0"/>
              </a:spcBef>
              <a:defRPr/>
            </a:pPr>
            <a:r>
              <a:rPr lang="fi-FI" sz="960" i="1" dirty="0">
                <a:solidFill>
                  <a:srgbClr val="002E63"/>
                </a:solidFill>
                <a:latin typeface="Arial"/>
                <a:cs typeface="Arial"/>
              </a:rPr>
              <a:t>työmenetelmien käyttö </a:t>
            </a:r>
            <a:endParaRPr lang="en-US" sz="960" b="1" dirty="0">
              <a:solidFill>
                <a:srgbClr val="012054"/>
              </a:solidFill>
              <a:latin typeface="Arial"/>
              <a:cs typeface="Arial"/>
            </a:endParaRPr>
          </a:p>
        </p:txBody>
      </p:sp>
      <p:sp>
        <p:nvSpPr>
          <p:cNvPr id="15" name="Rounded Rectangle 3"/>
          <p:cNvSpPr/>
          <p:nvPr/>
        </p:nvSpPr>
        <p:spPr>
          <a:xfrm>
            <a:off x="5541484" y="3061856"/>
            <a:ext cx="1016884" cy="535606"/>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Varataan jatko käynnit</a:t>
            </a:r>
            <a:endParaRPr lang="en-US" sz="1050" b="1" dirty="0">
              <a:solidFill>
                <a:srgbClr val="012054"/>
              </a:solidFill>
              <a:latin typeface="Arial"/>
              <a:cs typeface="Arial"/>
            </a:endParaRPr>
          </a:p>
        </p:txBody>
      </p:sp>
      <p:sp>
        <p:nvSpPr>
          <p:cNvPr id="16" name="Rounded Rectangle 3"/>
          <p:cNvSpPr/>
          <p:nvPr/>
        </p:nvSpPr>
        <p:spPr>
          <a:xfrm>
            <a:off x="8230564" y="2796943"/>
            <a:ext cx="1143000" cy="1173392"/>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Hoitosuhteen lopussa tai nuoren täyttäessä 18-v. käydään keskustelu tulevaisuudesta ja tehdään jatkosuunnitelma.</a:t>
            </a:r>
            <a:endParaRPr lang="en-US" sz="1050" b="1" dirty="0">
              <a:solidFill>
                <a:srgbClr val="012054"/>
              </a:solidFill>
              <a:latin typeface="Arial"/>
              <a:cs typeface="Arial"/>
            </a:endParaRPr>
          </a:p>
        </p:txBody>
      </p:sp>
      <p:sp>
        <p:nvSpPr>
          <p:cNvPr id="17" name="Rounded Rectangle 3"/>
          <p:cNvSpPr/>
          <p:nvPr/>
        </p:nvSpPr>
        <p:spPr>
          <a:xfrm>
            <a:off x="3141712" y="4260483"/>
            <a:ext cx="1660446" cy="968718"/>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Ensimmäisellä tapaamisella huoltajat mukana. Mikäli tapaamisella mukana muita ammattilaisia, kerrotaan se  nuorelle ja huoltajille.</a:t>
            </a:r>
            <a:endParaRPr lang="en-US" sz="1050" b="1" dirty="0">
              <a:solidFill>
                <a:srgbClr val="012054"/>
              </a:solidFill>
              <a:latin typeface="Arial"/>
              <a:cs typeface="Arial"/>
            </a:endParaRPr>
          </a:p>
        </p:txBody>
      </p:sp>
      <p:sp>
        <p:nvSpPr>
          <p:cNvPr id="18" name="Rounded Rectangle 3"/>
          <p:cNvSpPr/>
          <p:nvPr/>
        </p:nvSpPr>
        <p:spPr>
          <a:xfrm>
            <a:off x="4160033" y="1501377"/>
            <a:ext cx="1358969" cy="1070734"/>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Tapaamisella kerrataan tulo tilannetta, täytetään alkuhaastattelulomake ja tehdään lähetteet verikokeisiin ja/tai huumeseulaan.</a:t>
            </a:r>
            <a:endParaRPr lang="en-US" sz="1050" b="1" dirty="0">
              <a:solidFill>
                <a:srgbClr val="012054"/>
              </a:solidFill>
              <a:latin typeface="Arial"/>
              <a:cs typeface="Arial"/>
            </a:endParaRPr>
          </a:p>
        </p:txBody>
      </p:sp>
      <p:sp>
        <p:nvSpPr>
          <p:cNvPr id="19" name="Rounded Rectangle 3"/>
          <p:cNvSpPr/>
          <p:nvPr/>
        </p:nvSpPr>
        <p:spPr>
          <a:xfrm>
            <a:off x="1890083" y="5682474"/>
            <a:ext cx="8439988" cy="243133"/>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Kirjaukset potilastietojärjestelmään</a:t>
            </a:r>
            <a:endParaRPr lang="en-US" sz="1050" b="1" dirty="0">
              <a:solidFill>
                <a:srgbClr val="012054"/>
              </a:solidFill>
              <a:latin typeface="Arial"/>
              <a:cs typeface="Arial"/>
            </a:endParaRPr>
          </a:p>
        </p:txBody>
      </p:sp>
      <p:sp>
        <p:nvSpPr>
          <p:cNvPr id="24" name="Rounded Rectangle 3"/>
          <p:cNvSpPr/>
          <p:nvPr/>
        </p:nvSpPr>
        <p:spPr>
          <a:xfrm>
            <a:off x="4839517" y="4309949"/>
            <a:ext cx="1186656" cy="876679"/>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Päihdetyöntekijällä on konsultaatio-mahdollisuus</a:t>
            </a:r>
            <a:endParaRPr lang="en-US" sz="1050" b="1" dirty="0">
              <a:solidFill>
                <a:srgbClr val="012054"/>
              </a:solidFill>
              <a:latin typeface="Arial"/>
              <a:cs typeface="Arial"/>
            </a:endParaRPr>
          </a:p>
        </p:txBody>
      </p:sp>
      <p:sp>
        <p:nvSpPr>
          <p:cNvPr id="28" name="Rounded Rectangle 1"/>
          <p:cNvSpPr/>
          <p:nvPr/>
        </p:nvSpPr>
        <p:spPr>
          <a:xfrm>
            <a:off x="1458190" y="4293097"/>
            <a:ext cx="1597166" cy="936104"/>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Yhteydenotto tulee yleensä Lasten ja nuorten palveluluukulta, koulu- ja opiskeluterveydenhuollosta, lastensuojelusta, Ankkuritiimistä tai  huoltajilta.</a:t>
            </a:r>
            <a:endParaRPr lang="en-US" sz="1050" b="1" dirty="0">
              <a:solidFill>
                <a:srgbClr val="012054"/>
              </a:solidFill>
              <a:latin typeface="Arial"/>
              <a:cs typeface="Arial"/>
            </a:endParaRPr>
          </a:p>
        </p:txBody>
      </p:sp>
      <p:sp>
        <p:nvSpPr>
          <p:cNvPr id="30" name="Rounded Rectangle 1"/>
          <p:cNvSpPr/>
          <p:nvPr/>
        </p:nvSpPr>
        <p:spPr>
          <a:xfrm>
            <a:off x="9517328" y="4162103"/>
            <a:ext cx="1275377" cy="1164808"/>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Hoitosuhteen päättyessä nuori voi siirtyä tarpeenmukaisiin palveluihin</a:t>
            </a:r>
            <a:endParaRPr lang="en-US" sz="1050" b="1" dirty="0">
              <a:solidFill>
                <a:srgbClr val="012054"/>
              </a:solidFill>
              <a:latin typeface="Arial"/>
              <a:cs typeface="Arial"/>
            </a:endParaRPr>
          </a:p>
        </p:txBody>
      </p:sp>
      <p:sp>
        <p:nvSpPr>
          <p:cNvPr id="32" name="Tekstiruutu 31"/>
          <p:cNvSpPr txBox="1"/>
          <p:nvPr/>
        </p:nvSpPr>
        <p:spPr>
          <a:xfrm>
            <a:off x="8760297" y="116631"/>
            <a:ext cx="2032408" cy="338554"/>
          </a:xfrm>
          <a:prstGeom prst="rect">
            <a:avLst/>
          </a:prstGeom>
          <a:noFill/>
        </p:spPr>
        <p:txBody>
          <a:bodyPr wrap="square" rtlCol="0">
            <a:spAutoFit/>
          </a:bodyPr>
          <a:lstStyle/>
          <a:p>
            <a:pPr defTabSz="914364"/>
            <a:r>
              <a:rPr lang="fi-FI" sz="800" dirty="0">
                <a:solidFill>
                  <a:srgbClr val="002E63"/>
                </a:solidFill>
                <a:latin typeface="Verdana"/>
              </a:rPr>
              <a:t>7.12.2022 KK, AMK, KN, SJ</a:t>
            </a:r>
          </a:p>
          <a:p>
            <a:pPr defTabSz="914364"/>
            <a:r>
              <a:rPr lang="fi-FI" sz="800" dirty="0">
                <a:solidFill>
                  <a:srgbClr val="002E63"/>
                </a:solidFill>
                <a:latin typeface="Verdana"/>
              </a:rPr>
              <a:t>25.9.2023 JK muokannut</a:t>
            </a:r>
          </a:p>
        </p:txBody>
      </p:sp>
      <p:sp>
        <p:nvSpPr>
          <p:cNvPr id="22" name="Rounded Rectangle 3"/>
          <p:cNvSpPr/>
          <p:nvPr/>
        </p:nvSpPr>
        <p:spPr>
          <a:xfrm>
            <a:off x="9532870" y="3014684"/>
            <a:ext cx="1143000" cy="68580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Päihdetyöntekijä tekee yhteenvedon hoitosuhteen päättyessä</a:t>
            </a:r>
            <a:endParaRPr lang="en-US" sz="1050" b="1" dirty="0">
              <a:solidFill>
                <a:srgbClr val="012054"/>
              </a:solidFill>
              <a:latin typeface="Arial"/>
              <a:cs typeface="Arial"/>
            </a:endParaRPr>
          </a:p>
        </p:txBody>
      </p:sp>
      <p:sp>
        <p:nvSpPr>
          <p:cNvPr id="25" name="Rounded Rectangle 3"/>
          <p:cNvSpPr/>
          <p:nvPr/>
        </p:nvSpPr>
        <p:spPr>
          <a:xfrm>
            <a:off x="6822994" y="2855076"/>
            <a:ext cx="1045873" cy="1121645"/>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spcBef>
                <a:spcPct val="0"/>
              </a:spcBef>
              <a:defRPr/>
            </a:pPr>
            <a:r>
              <a:rPr lang="fi-FI" sz="800" i="1" dirty="0">
                <a:solidFill>
                  <a:srgbClr val="002E63"/>
                </a:solidFill>
                <a:latin typeface="Arial"/>
                <a:cs typeface="Arial"/>
              </a:rPr>
              <a:t>Selvitetään nuoren päihteiden käyttöä ja syitä.</a:t>
            </a:r>
          </a:p>
          <a:p>
            <a:pPr algn="ctr" defTabSz="914364">
              <a:spcBef>
                <a:spcPct val="0"/>
              </a:spcBef>
              <a:defRPr/>
            </a:pPr>
            <a:r>
              <a:rPr lang="fi-FI" sz="800" i="1" dirty="0">
                <a:solidFill>
                  <a:srgbClr val="002E63"/>
                </a:solidFill>
                <a:latin typeface="Arial"/>
                <a:cs typeface="Arial"/>
              </a:rPr>
              <a:t>Vahvistetaan päihteettömyyttä</a:t>
            </a:r>
            <a:endParaRPr lang="en-US" sz="1050" dirty="0">
              <a:solidFill>
                <a:srgbClr val="012054"/>
              </a:solidFill>
              <a:latin typeface="Arial"/>
              <a:cs typeface="Arial"/>
            </a:endParaRPr>
          </a:p>
        </p:txBody>
      </p:sp>
      <p:cxnSp>
        <p:nvCxnSpPr>
          <p:cNvPr id="7" name="Suora nuoliyhdysviiva 6"/>
          <p:cNvCxnSpPr>
            <a:cxnSpLocks/>
          </p:cNvCxnSpPr>
          <p:nvPr/>
        </p:nvCxnSpPr>
        <p:spPr>
          <a:xfrm flipV="1">
            <a:off x="2034749" y="2517272"/>
            <a:ext cx="0" cy="1775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Pyöristetty suorakulmio 35"/>
          <p:cNvSpPr/>
          <p:nvPr/>
        </p:nvSpPr>
        <p:spPr>
          <a:xfrm>
            <a:off x="1910680" y="6040617"/>
            <a:ext cx="3415392" cy="754153"/>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endParaRPr lang="fi-FI">
              <a:solidFill>
                <a:prstClr val="white"/>
              </a:solidFill>
              <a:latin typeface="Verdana"/>
            </a:endParaRPr>
          </a:p>
        </p:txBody>
      </p:sp>
      <p:sp>
        <p:nvSpPr>
          <p:cNvPr id="38" name="Tekstiruutu 37"/>
          <p:cNvSpPr txBox="1"/>
          <p:nvPr/>
        </p:nvSpPr>
        <p:spPr>
          <a:xfrm>
            <a:off x="1890083" y="6007336"/>
            <a:ext cx="3300046" cy="1034129"/>
          </a:xfrm>
          <a:prstGeom prst="rect">
            <a:avLst/>
          </a:prstGeom>
          <a:noFill/>
        </p:spPr>
        <p:txBody>
          <a:bodyPr wrap="square" rtlCol="0">
            <a:spAutoFit/>
          </a:bodyPr>
          <a:lstStyle/>
          <a:p>
            <a:pPr defTabSz="914364"/>
            <a:r>
              <a:rPr lang="fi-FI" sz="1080" i="1" dirty="0">
                <a:solidFill>
                  <a:schemeClr val="tx2"/>
                </a:solidFill>
                <a:latin typeface="Arial"/>
                <a:cs typeface="Arial"/>
              </a:rPr>
              <a:t>Päihdetyöntekijä jalkautuu. Työtä tehdään siellä missä nuoret liikkuvat ja oleskelevat. Tämä kerrotaan jo heti yhteydenottotilanteessa asianosaisille</a:t>
            </a:r>
            <a:r>
              <a:rPr lang="fi-FI" sz="700" i="1" dirty="0">
                <a:solidFill>
                  <a:schemeClr val="tx2"/>
                </a:solidFill>
                <a:latin typeface="Arial"/>
                <a:cs typeface="Arial"/>
              </a:rPr>
              <a:t>. </a:t>
            </a:r>
            <a:endParaRPr lang="en-US" sz="1000" dirty="0">
              <a:solidFill>
                <a:schemeClr val="tx2"/>
              </a:solidFill>
              <a:latin typeface="Arial"/>
              <a:cs typeface="Arial"/>
            </a:endParaRPr>
          </a:p>
          <a:p>
            <a:pPr defTabSz="914364"/>
            <a:endParaRPr lang="fi-FI" dirty="0">
              <a:solidFill>
                <a:srgbClr val="002E63"/>
              </a:solidFill>
              <a:latin typeface="Verdana"/>
            </a:endParaRPr>
          </a:p>
        </p:txBody>
      </p:sp>
      <p:sp>
        <p:nvSpPr>
          <p:cNvPr id="56" name="Pyöristetty suorakulmio 55"/>
          <p:cNvSpPr/>
          <p:nvPr/>
        </p:nvSpPr>
        <p:spPr>
          <a:xfrm>
            <a:off x="6099164" y="4246483"/>
            <a:ext cx="1618072" cy="1089382"/>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endParaRPr lang="fi-FI">
              <a:solidFill>
                <a:prstClr val="white"/>
              </a:solidFill>
              <a:latin typeface="Verdana"/>
            </a:endParaRPr>
          </a:p>
        </p:txBody>
      </p:sp>
      <p:sp>
        <p:nvSpPr>
          <p:cNvPr id="58" name="Tekstiruutu 57"/>
          <p:cNvSpPr txBox="1"/>
          <p:nvPr/>
        </p:nvSpPr>
        <p:spPr>
          <a:xfrm>
            <a:off x="6106765" y="4304617"/>
            <a:ext cx="1733107" cy="830997"/>
          </a:xfrm>
          <a:prstGeom prst="rect">
            <a:avLst/>
          </a:prstGeom>
          <a:noFill/>
        </p:spPr>
        <p:txBody>
          <a:bodyPr wrap="square" rtlCol="0">
            <a:spAutoFit/>
          </a:bodyPr>
          <a:lstStyle/>
          <a:p>
            <a:pPr defTabSz="914364"/>
            <a:r>
              <a:rPr lang="fi-FI" sz="800" i="1" dirty="0">
                <a:solidFill>
                  <a:srgbClr val="002E63"/>
                </a:solidFill>
                <a:latin typeface="Arial"/>
                <a:cs typeface="Arial"/>
              </a:rPr>
              <a:t>Huumeseulan ollessa positiivinen tai nuori ei anna huumeseulaa, tai sitoudu tapaamisiin, on päihdetyöntekijä yhteydessä lähettävään tahoon, vanhempiin ja lastensuojeluun.</a:t>
            </a:r>
          </a:p>
        </p:txBody>
      </p:sp>
      <p:cxnSp>
        <p:nvCxnSpPr>
          <p:cNvPr id="43" name="Suora nuoliyhdysviiva 42">
            <a:extLst>
              <a:ext uri="{FF2B5EF4-FFF2-40B4-BE49-F238E27FC236}">
                <a16:creationId xmlns:a16="http://schemas.microsoft.com/office/drawing/2014/main" id="{2C8FD8AA-AABB-48E8-B85D-AACB1DFB1A9B}"/>
              </a:ext>
            </a:extLst>
          </p:cNvPr>
          <p:cNvCxnSpPr>
            <a:cxnSpLocks/>
          </p:cNvCxnSpPr>
          <p:nvPr/>
        </p:nvCxnSpPr>
        <p:spPr>
          <a:xfrm>
            <a:off x="7305734" y="2572111"/>
            <a:ext cx="0" cy="282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Suorakulmio: Pyöristetyt kulmat 46">
            <a:extLst>
              <a:ext uri="{FF2B5EF4-FFF2-40B4-BE49-F238E27FC236}">
                <a16:creationId xmlns:a16="http://schemas.microsoft.com/office/drawing/2014/main" id="{9817A6D5-7405-427B-9B93-A750F8F9DF09}"/>
              </a:ext>
            </a:extLst>
          </p:cNvPr>
          <p:cNvSpPr/>
          <p:nvPr/>
        </p:nvSpPr>
        <p:spPr>
          <a:xfrm>
            <a:off x="8034570" y="4936233"/>
            <a:ext cx="1097280" cy="390678"/>
          </a:xfrm>
          <a:prstGeom prst="roundRect">
            <a:avLst/>
          </a:prstGeom>
          <a:solidFill>
            <a:schemeClr val="bg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60" i="1" dirty="0">
                <a:solidFill>
                  <a:schemeClr val="tx1"/>
                </a:solidFill>
                <a:latin typeface="Arial" panose="020B0604020202020204" pitchFamily="34" charset="0"/>
                <a:cs typeface="Arial" panose="020B0604020202020204" pitchFamily="34" charset="0"/>
              </a:rPr>
              <a:t>Ankkuritiimi</a:t>
            </a:r>
          </a:p>
        </p:txBody>
      </p:sp>
      <p:sp>
        <p:nvSpPr>
          <p:cNvPr id="51" name="Suorakulmio: Pyöristetyt kulmat 50">
            <a:extLst>
              <a:ext uri="{FF2B5EF4-FFF2-40B4-BE49-F238E27FC236}">
                <a16:creationId xmlns:a16="http://schemas.microsoft.com/office/drawing/2014/main" id="{EC62FDF0-79E0-4F02-B97F-59BFB18A1D6A}"/>
              </a:ext>
            </a:extLst>
          </p:cNvPr>
          <p:cNvSpPr/>
          <p:nvPr/>
        </p:nvSpPr>
        <p:spPr>
          <a:xfrm>
            <a:off x="5876038" y="6040616"/>
            <a:ext cx="2354526" cy="754153"/>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80" i="1" dirty="0">
                <a:solidFill>
                  <a:schemeClr val="tx2"/>
                </a:solidFill>
                <a:latin typeface="Arial" panose="020B0604020202020204" pitchFamily="34" charset="0"/>
                <a:cs typeface="Arial" panose="020B0604020202020204" pitchFamily="34" charset="0"/>
              </a:rPr>
              <a:t>Tiivis yhteistyö eri toimijoiden kanssa</a:t>
            </a:r>
          </a:p>
        </p:txBody>
      </p:sp>
    </p:spTree>
  </p:cSld>
  <p:clrMapOvr>
    <a:masterClrMapping/>
  </p:clrMapOvr>
</p:sld>
</file>

<file path=ppt/theme/theme1.xml><?xml version="1.0" encoding="utf-8"?>
<a:theme xmlns:a="http://schemas.openxmlformats.org/drawingml/2006/main" name="Office-teema">
  <a:themeElements>
    <a:clrScheme name="ESHVA">
      <a:dk1>
        <a:sysClr val="windowText" lastClr="000000"/>
      </a:dk1>
      <a:lt1>
        <a:sysClr val="window" lastClr="FFFFFF"/>
      </a:lt1>
      <a:dk2>
        <a:srgbClr val="000000"/>
      </a:dk2>
      <a:lt2>
        <a:srgbClr val="FFFFFF"/>
      </a:lt2>
      <a:accent1>
        <a:srgbClr val="ED0E93"/>
      </a:accent1>
      <a:accent2>
        <a:srgbClr val="00008B"/>
      </a:accent2>
      <a:accent3>
        <a:srgbClr val="FFBB00"/>
      </a:accent3>
      <a:accent4>
        <a:srgbClr val="005900"/>
      </a:accent4>
      <a:accent5>
        <a:srgbClr val="22ABE0"/>
      </a:accent5>
      <a:accent6>
        <a:srgbClr val="00FF00"/>
      </a:accent6>
      <a:hlink>
        <a:srgbClr val="669A66"/>
      </a:hlink>
      <a:folHlink>
        <a:srgbClr val="22A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oisa Blank.potx" id="{F8B30849-9366-4820-86D4-78DE30F66A17}" vid="{95F07318-6128-4CB0-8B3F-CFB3B95318A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2751</TotalTime>
  <Words>1878</Words>
  <Application>Microsoft Office PowerPoint</Application>
  <PresentationFormat>Laajakuva</PresentationFormat>
  <Paragraphs>315</Paragraphs>
  <Slides>28</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28</vt:i4>
      </vt:variant>
    </vt:vector>
  </HeadingPairs>
  <TitlesOfParts>
    <vt:vector size="35" baseType="lpstr">
      <vt:lpstr>Arial</vt:lpstr>
      <vt:lpstr>Arial Black</vt:lpstr>
      <vt:lpstr>Calibri</vt:lpstr>
      <vt:lpstr>Segoe UI</vt:lpstr>
      <vt:lpstr>Verdana</vt:lpstr>
      <vt:lpstr>Wingdings</vt:lpstr>
      <vt:lpstr>Office-teema</vt:lpstr>
      <vt:lpstr>Alle 18-vuotiaiden päihteillä oireilevien nuorten palveluprosessi  </vt:lpstr>
      <vt:lpstr>Hankkeen tarpeellisuus alueellemme</vt:lpstr>
      <vt:lpstr>Hankkeen tavoitteet</vt:lpstr>
      <vt:lpstr> Minun tapani tehdä tätä hanketta </vt:lpstr>
      <vt:lpstr>Kokeileva kehittäminen </vt:lpstr>
      <vt:lpstr>Työni sisältö</vt:lpstr>
      <vt:lpstr>Hyödyntämiäni menetelmiä  </vt:lpstr>
      <vt:lpstr>Hankkeessa aktiivisesti tukena ollut verkosto</vt:lpstr>
      <vt:lpstr>PowerPoint-esitys</vt:lpstr>
      <vt:lpstr>Tilastoja ajalta 2.1. – 30.11.2023  </vt:lpstr>
      <vt:lpstr>Nuorille tehty kysely nuorten päihdetyöntekijän toiminnasta   </vt:lpstr>
      <vt:lpstr>Tulitko tapaamiselle? </vt:lpstr>
      <vt:lpstr>Kohdattiinko sinut tapaamisella kunnioittavasti?</vt:lpstr>
      <vt:lpstr> Tulitko tapaamisella kuulluksi ja ymmärretyksi?</vt:lpstr>
      <vt:lpstr> Koetko saaneesi tapaamisella tukea /apua tilanteeseesi?</vt:lpstr>
      <vt:lpstr> Koetko, että olimme tapaamisella samalla aaltopituudella?</vt:lpstr>
      <vt:lpstr> Onko sinusta meidän tavoite työskentelylle yhteinen?</vt:lpstr>
      <vt:lpstr> Olisiko sinulla vielä jotain, mitä haluat sanoa?</vt:lpstr>
      <vt:lpstr>Vanhemmilta saatu palaute</vt:lpstr>
      <vt:lpstr>Verkoston kysely</vt:lpstr>
      <vt:lpstr>1. Onko toiminta ollut tarpeellinen alueellamme? </vt:lpstr>
      <vt:lpstr>2. Miten koet, että tavoitat  nuorten   päihdetyöntekijän? </vt:lpstr>
      <vt:lpstr>3. Miten yhteistyö alueellanne on nuorten päihdetyöntekijän kanssa toiminut? </vt:lpstr>
      <vt:lpstr>4. Mitkä ovat mielestäsi toimivia toimintatapoja? </vt:lpstr>
      <vt:lpstr>5. Miten kehittäisit nuorten päihdetyötä/ päihdetyöntekijän työtä jatkossa? </vt:lpstr>
      <vt:lpstr>Nuorten päihdetyössä hyväksi havaitut asiat</vt:lpstr>
      <vt:lpstr>Jatkokehittämiseen liittyviä ajatuksia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 18-vuotiaiden päihteillä oireilevien nuorten palveluprosessi</dc:title>
  <dc:creator>Kautonen Jonna-Mari</dc:creator>
  <cp:lastModifiedBy>Kautonen Jonna-Mari</cp:lastModifiedBy>
  <cp:revision>116</cp:revision>
  <dcterms:created xsi:type="dcterms:W3CDTF">2023-09-11T05:57:46Z</dcterms:created>
  <dcterms:modified xsi:type="dcterms:W3CDTF">2023-12-19T06:33:12Z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295cc1-d279-42ac-ab4d-3b0f4fece050_Enabled">
    <vt:lpwstr>true</vt:lpwstr>
  </property>
  <property fmtid="{D5CDD505-2E9C-101B-9397-08002B2CF9AE}" pid="3" name="MSIP_Label_a7295cc1-d279-42ac-ab4d-3b0f4fece050_SetDate">
    <vt:lpwstr>2022-12-09T07:09:47Z</vt:lpwstr>
  </property>
  <property fmtid="{D5CDD505-2E9C-101B-9397-08002B2CF9AE}" pid="4" name="MSIP_Label_a7295cc1-d279-42ac-ab4d-3b0f4fece050_Method">
    <vt:lpwstr>Standard</vt:lpwstr>
  </property>
  <property fmtid="{D5CDD505-2E9C-101B-9397-08002B2CF9AE}" pid="5" name="MSIP_Label_a7295cc1-d279-42ac-ab4d-3b0f4fece050_Name">
    <vt:lpwstr>FUJITSU-RESTRICTED​</vt:lpwstr>
  </property>
  <property fmtid="{D5CDD505-2E9C-101B-9397-08002B2CF9AE}" pid="6" name="MSIP_Label_a7295cc1-d279-42ac-ab4d-3b0f4fece050_SiteId">
    <vt:lpwstr>a19f121d-81e1-4858-a9d8-736e267fd4c7</vt:lpwstr>
  </property>
  <property fmtid="{D5CDD505-2E9C-101B-9397-08002B2CF9AE}" pid="7" name="MSIP_Label_a7295cc1-d279-42ac-ab4d-3b0f4fece050_ActionId">
    <vt:lpwstr>b34b57c3-61b1-43fb-a768-23f23df1eef7</vt:lpwstr>
  </property>
  <property fmtid="{D5CDD505-2E9C-101B-9397-08002B2CF9AE}" pid="8" name="MSIP_Label_a7295cc1-d279-42ac-ab4d-3b0f4fece050_ContentBits">
    <vt:lpwstr>0</vt:lpwstr>
  </property>
</Properties>
</file>