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autoCompressPictures="0">
  <p:sldMasterIdLst>
    <p:sldMasterId id="2147483648" r:id="rId4"/>
    <p:sldMasterId id="2147483695" r:id="rId5"/>
  </p:sldMasterIdLst>
  <p:notesMasterIdLst>
    <p:notesMasterId r:id="rId58"/>
  </p:notesMasterIdLst>
  <p:handoutMasterIdLst>
    <p:handoutMasterId r:id="rId59"/>
  </p:handoutMasterIdLst>
  <p:sldIdLst>
    <p:sldId id="276" r:id="rId6"/>
    <p:sldId id="297" r:id="rId7"/>
    <p:sldId id="304" r:id="rId8"/>
    <p:sldId id="278" r:id="rId9"/>
    <p:sldId id="301" r:id="rId10"/>
    <p:sldId id="302" r:id="rId11"/>
    <p:sldId id="310" r:id="rId12"/>
    <p:sldId id="318" r:id="rId13"/>
    <p:sldId id="350" r:id="rId14"/>
    <p:sldId id="315" r:id="rId15"/>
    <p:sldId id="286" r:id="rId16"/>
    <p:sldId id="299" r:id="rId17"/>
    <p:sldId id="264" r:id="rId18"/>
    <p:sldId id="269" r:id="rId19"/>
    <p:sldId id="270" r:id="rId20"/>
    <p:sldId id="271" r:id="rId21"/>
    <p:sldId id="272" r:id="rId22"/>
    <p:sldId id="273" r:id="rId23"/>
    <p:sldId id="309" r:id="rId24"/>
    <p:sldId id="261" r:id="rId25"/>
    <p:sldId id="306" r:id="rId26"/>
    <p:sldId id="307" r:id="rId27"/>
    <p:sldId id="305" r:id="rId28"/>
    <p:sldId id="311" r:id="rId29"/>
    <p:sldId id="351" r:id="rId30"/>
    <p:sldId id="331" r:id="rId31"/>
    <p:sldId id="312" r:id="rId32"/>
    <p:sldId id="303" r:id="rId33"/>
    <p:sldId id="319" r:id="rId34"/>
    <p:sldId id="262" r:id="rId35"/>
    <p:sldId id="347" r:id="rId36"/>
    <p:sldId id="292" r:id="rId37"/>
    <p:sldId id="281" r:id="rId38"/>
    <p:sldId id="346" r:id="rId39"/>
    <p:sldId id="345" r:id="rId40"/>
    <p:sldId id="344" r:id="rId41"/>
    <p:sldId id="343" r:id="rId42"/>
    <p:sldId id="348" r:id="rId43"/>
    <p:sldId id="349" r:id="rId44"/>
    <p:sldId id="342" r:id="rId45"/>
    <p:sldId id="341" r:id="rId46"/>
    <p:sldId id="340" r:id="rId47"/>
    <p:sldId id="339" r:id="rId48"/>
    <p:sldId id="338" r:id="rId49"/>
    <p:sldId id="327" r:id="rId50"/>
    <p:sldId id="328" r:id="rId51"/>
    <p:sldId id="333" r:id="rId52"/>
    <p:sldId id="334" r:id="rId53"/>
    <p:sldId id="337" r:id="rId54"/>
    <p:sldId id="323" r:id="rId55"/>
    <p:sldId id="352" r:id="rId56"/>
    <p:sldId id="296" r:id="rId5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ABAB"/>
    <a:srgbClr val="D1CDCD"/>
    <a:srgbClr val="D7D3D3"/>
    <a:srgbClr val="C5C2C2"/>
    <a:srgbClr val="D5D2D2"/>
    <a:srgbClr val="DDDDDD"/>
    <a:srgbClr val="E2DEDE"/>
    <a:srgbClr val="F2EEEE"/>
    <a:srgbClr val="EEEEEE"/>
    <a:srgbClr val="E5E2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5FEA14-D380-9F51-9082-B1556DE9F53A}" v="174" dt="2023-12-13T14:39:16.698"/>
    <p1510:client id="{16BEFE07-8424-429F-B72E-C6C77DA8B144}" v="30" dt="2023-11-24T06:15:32.622"/>
    <p1510:client id="{32D76D63-1BBE-5D7B-DF38-679187E26FEF}" v="197" dt="2023-11-20T13:23:10.203"/>
    <p1510:client id="{71CFE039-3A23-48F4-8CA6-57BF3947A1B7}" v="37" dt="2023-11-24T04:40:22.212"/>
    <p1510:client id="{77F2D8CE-BA05-4107-90F7-1F18269649D3}" v="12" dt="2023-10-31T07:19:01.018"/>
    <p1510:client id="{7855A02A-13AA-A07C-D1C0-603CD592B78A}" v="90" dt="2023-08-10T12:01:37.841"/>
    <p1510:client id="{7ECE08CE-DF45-40FE-6F78-9C511367358E}" v="13" dt="2023-10-20T08:36:57.316"/>
    <p1510:client id="{87D4E952-7CED-8DF4-262B-8E2AD30A493A}" v="1700" dt="2023-09-11T11:36:42.109"/>
    <p1510:client id="{8C9D4E73-DB0F-38F9-32A2-B5F63F3A34E7}" v="8" dt="2023-10-10T06:52:22.961"/>
    <p1510:client id="{9EBDF979-CCE7-482F-B617-8B1756D305A1}" v="1642" dt="2023-12-01T14:11:49.940"/>
    <p1510:client id="{A11779C8-EF69-4C42-C1F9-8A738A2EB72E}" v="1967" dt="2023-10-06T11:57:18.102"/>
    <p1510:client id="{A39702C5-51DE-A001-8FA7-5B26A01A6014}" v="606" dt="2023-09-06T08:24:34.495"/>
    <p1510:client id="{A407A515-0537-ECFC-663E-C49A7B567698}" v="12" dt="2023-12-19T06:55:48.732"/>
    <p1510:client id="{A6DD2E98-3100-E8AB-4156-E9E6A1BE5AD1}" v="107" dt="2023-08-09T06:15:54.186"/>
    <p1510:client id="{AB81C02A-3863-4C0F-AAA3-820F062D395E}" v="216" dt="2023-08-08T10:39:35.357"/>
    <p1510:client id="{B1CDB611-DDFD-00AE-A98E-BA4DA45552BB}" v="2" dt="2023-12-11T15:04:03.894"/>
    <p1510:client id="{B95403BF-EB27-3DB4-6AE2-1B20E4191C04}" v="13" dt="2023-08-14T05:41:41.818"/>
    <p1510:client id="{B9E48B18-F3C7-E2A9-AC24-6C81799487BB}" v="266" dt="2023-11-01T11:16:11.305"/>
    <p1510:client id="{D645E0F3-E700-7B6F-5F3A-EACA1915E5DC}" v="266" dt="2023-08-10T11:23:48.072"/>
    <p1510:client id="{E8704828-0450-497B-9E82-F406FFF4643C}" v="1141" dt="2023-11-28T10:01:58.690"/>
    <p1510:client id="{F0784786-C2FD-E619-B755-1E9C92726993}" v="45" dt="2023-12-11T14:49:59.698"/>
    <p1510:client id="{FA32A035-782F-4026-AB3F-E41D08EBB878}" v="524" dt="2023-07-17T07:46:19.8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7" autoAdjust="0"/>
    <p:restoredTop sz="0" autoAdjust="0"/>
  </p:normalViewPr>
  <p:slideViewPr>
    <p:cSldViewPr snapToGrid="0">
      <p:cViewPr varScale="1">
        <p:scale>
          <a:sx n="127" d="100"/>
          <a:sy n="127" d="100"/>
        </p:scale>
        <p:origin x="378"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225CEB-27A8-4C27-B98E-69C66C53EE45}" type="doc">
      <dgm:prSet loTypeId="urn:microsoft.com/office/officeart/2005/8/layout/pyramid1" loCatId="pyramid" qsTypeId="urn:microsoft.com/office/officeart/2005/8/quickstyle/simple1" qsCatId="simple" csTypeId="urn:microsoft.com/office/officeart/2005/8/colors/accent1_2" csCatId="accent1" phldr="1"/>
      <dgm:spPr/>
    </dgm:pt>
    <dgm:pt modelId="{8BB54C4D-E5F2-46A9-A86E-9DD7011AEAA8}">
      <dgm:prSet phldrT="[Text]" phldr="0"/>
      <dgm:spPr/>
      <dgm:t>
        <a:bodyPr/>
        <a:lstStyle/>
        <a:p>
          <a:pPr rtl="0"/>
          <a:r>
            <a:rPr lang="en-US" b="1" noProof="1">
              <a:latin typeface="Arial" panose="020B0604020202020204"/>
            </a:rPr>
            <a:t>Omistajuus</a:t>
          </a:r>
          <a:r>
            <a:rPr lang="en-US" noProof="1">
              <a:latin typeface="Arial" panose="020B0604020202020204"/>
            </a:rPr>
            <a:t> (Jaana Myllymaa ja Susanne Andersson-Tapio)</a:t>
          </a:r>
          <a:endParaRPr lang="en-US" noProof="1"/>
        </a:p>
      </dgm:t>
    </dgm:pt>
    <dgm:pt modelId="{E3659B43-4D32-4C53-B445-6F0DFE33F01E}" type="parTrans" cxnId="{AF5C470A-8238-4050-8A5A-2E35C31FAD3A}">
      <dgm:prSet/>
      <dgm:spPr/>
    </dgm:pt>
    <dgm:pt modelId="{3D0F8F57-07FB-4B59-9A44-EACCEED610F7}" type="sibTrans" cxnId="{AF5C470A-8238-4050-8A5A-2E35C31FAD3A}">
      <dgm:prSet/>
      <dgm:spPr/>
    </dgm:pt>
    <dgm:pt modelId="{C7FAA8D1-F3AB-4105-BBE3-621349913276}">
      <dgm:prSet phldrT="[Text]" phldr="0"/>
      <dgm:spPr/>
      <dgm:t>
        <a:bodyPr/>
        <a:lstStyle/>
        <a:p>
          <a:r>
            <a:rPr lang="en-US" noProof="1">
              <a:latin typeface="Arial" panose="020B0604020202020204"/>
            </a:rPr>
            <a:t>Vakinyrkki-työryhmä</a:t>
          </a:r>
          <a:endParaRPr lang="en-US" noProof="1"/>
        </a:p>
      </dgm:t>
    </dgm:pt>
    <dgm:pt modelId="{4D83DFB4-6D6B-4DAA-8CDE-CE6667CF5458}" type="parTrans" cxnId="{A587F066-9342-4970-ADF8-348A03514C96}">
      <dgm:prSet/>
      <dgm:spPr/>
    </dgm:pt>
    <dgm:pt modelId="{6F2550E5-3185-411B-85E4-673B350540D8}" type="sibTrans" cxnId="{A587F066-9342-4970-ADF8-348A03514C96}">
      <dgm:prSet/>
      <dgm:spPr/>
    </dgm:pt>
    <dgm:pt modelId="{C5FEC1E0-F053-4A39-8A84-625BAA8B27CC}">
      <dgm:prSet phldrT="[Text]" phldr="0"/>
      <dgm:spPr/>
      <dgm:t>
        <a:bodyPr/>
        <a:lstStyle/>
        <a:p>
          <a:pPr rtl="0"/>
          <a:r>
            <a:rPr lang="en-US" noProof="1">
              <a:latin typeface="Arial" panose="020B0604020202020204"/>
            </a:rPr>
            <a:t>Ryhmäkohtaiset työryhmät (DM2, elintapa, kuntoutus,ym.)</a:t>
          </a:r>
          <a:endParaRPr lang="en-US" noProof="1"/>
        </a:p>
      </dgm:t>
    </dgm:pt>
    <dgm:pt modelId="{E46A511D-0566-4FED-858B-30E16DAEBB8C}" type="parTrans" cxnId="{6FC663E3-35D7-45F9-BAE2-1E2AEE2EE620}">
      <dgm:prSet/>
      <dgm:spPr/>
    </dgm:pt>
    <dgm:pt modelId="{CFC0FD4B-A83C-43E7-841D-F8F975DCCAE4}" type="sibTrans" cxnId="{6FC663E3-35D7-45F9-BAE2-1E2AEE2EE620}">
      <dgm:prSet/>
      <dgm:spPr/>
    </dgm:pt>
    <dgm:pt modelId="{4D8D402A-15F2-4C08-A69A-25C522EF0D9F}">
      <dgm:prSet phldr="0"/>
      <dgm:spPr/>
      <dgm:t>
        <a:bodyPr/>
        <a:lstStyle/>
        <a:p>
          <a:pPr rtl="0"/>
          <a:r>
            <a:rPr lang="en-US" noProof="1">
              <a:latin typeface="Arial" panose="020B0604020202020204"/>
            </a:rPr>
            <a:t>Paikkakunnan etäryhmä-sparraajat (löytyy HVA ryhmämateriaali kanavalta)</a:t>
          </a:r>
        </a:p>
      </dgm:t>
    </dgm:pt>
    <dgm:pt modelId="{3DFF5224-4FBE-44DF-82FA-E629722EE9E4}" type="parTrans" cxnId="{B62A220E-13BF-4F72-9094-DC5B4BA6BA35}">
      <dgm:prSet/>
      <dgm:spPr/>
    </dgm:pt>
    <dgm:pt modelId="{739E37AA-C231-4969-8E8A-B1CB1F1AF499}" type="sibTrans" cxnId="{B62A220E-13BF-4F72-9094-DC5B4BA6BA35}">
      <dgm:prSet/>
      <dgm:spPr/>
    </dgm:pt>
    <dgm:pt modelId="{C37ADB5C-C641-4BC0-95CF-CCE9B22141C7}">
      <dgm:prSet phldr="0"/>
      <dgm:spPr/>
      <dgm:t>
        <a:bodyPr/>
        <a:lstStyle/>
        <a:p>
          <a:pPr rtl="0"/>
          <a:r>
            <a:rPr lang="en-US" noProof="1">
              <a:latin typeface="Arial" panose="020B0604020202020204"/>
            </a:rPr>
            <a:t>Palvelualuiden vastuuhenkilöt Hml (Henna Kulojärvi), Rmk Johanna Juvainen), Janakkala (Kati Luostarinen) ja Forssa (Päivi Martinson)</a:t>
          </a:r>
        </a:p>
      </dgm:t>
    </dgm:pt>
    <dgm:pt modelId="{75F1E488-422B-40CE-888C-CB83726383D1}" type="parTrans" cxnId="{C8E4D907-5312-46E2-BE4E-1ADB8120F75A}">
      <dgm:prSet/>
      <dgm:spPr/>
    </dgm:pt>
    <dgm:pt modelId="{9DC7A3B9-1946-4CBE-9A9A-81F1DA3593E2}" type="sibTrans" cxnId="{C8E4D907-5312-46E2-BE4E-1ADB8120F75A}">
      <dgm:prSet/>
      <dgm:spPr/>
    </dgm:pt>
    <dgm:pt modelId="{AC37B89E-A24B-44D4-9FAF-1B661D0B41B8}" type="pres">
      <dgm:prSet presAssocID="{B0225CEB-27A8-4C27-B98E-69C66C53EE45}" presName="Name0" presStyleCnt="0">
        <dgm:presLayoutVars>
          <dgm:dir/>
          <dgm:animLvl val="lvl"/>
          <dgm:resizeHandles val="exact"/>
        </dgm:presLayoutVars>
      </dgm:prSet>
      <dgm:spPr/>
    </dgm:pt>
    <dgm:pt modelId="{D9D941C9-F086-4BDE-A69B-F4802D61D3CC}" type="pres">
      <dgm:prSet presAssocID="{8BB54C4D-E5F2-46A9-A86E-9DD7011AEAA8}" presName="Name8" presStyleCnt="0"/>
      <dgm:spPr/>
    </dgm:pt>
    <dgm:pt modelId="{37CD415B-C4E9-4347-965C-F357E37DC5D7}" type="pres">
      <dgm:prSet presAssocID="{8BB54C4D-E5F2-46A9-A86E-9DD7011AEAA8}" presName="level" presStyleLbl="node1" presStyleIdx="0" presStyleCnt="5">
        <dgm:presLayoutVars>
          <dgm:chMax val="1"/>
          <dgm:bulletEnabled val="1"/>
        </dgm:presLayoutVars>
      </dgm:prSet>
      <dgm:spPr/>
    </dgm:pt>
    <dgm:pt modelId="{3CECE3B7-4237-496F-8A6E-E7F62770ABC6}" type="pres">
      <dgm:prSet presAssocID="{8BB54C4D-E5F2-46A9-A86E-9DD7011AEAA8}" presName="levelTx" presStyleLbl="revTx" presStyleIdx="0" presStyleCnt="0">
        <dgm:presLayoutVars>
          <dgm:chMax val="1"/>
          <dgm:bulletEnabled val="1"/>
        </dgm:presLayoutVars>
      </dgm:prSet>
      <dgm:spPr/>
    </dgm:pt>
    <dgm:pt modelId="{D310926B-44A1-49A0-AC0B-AE405213B23E}" type="pres">
      <dgm:prSet presAssocID="{C37ADB5C-C641-4BC0-95CF-CCE9B22141C7}" presName="Name8" presStyleCnt="0"/>
      <dgm:spPr/>
    </dgm:pt>
    <dgm:pt modelId="{25BE6E83-B094-43E9-A96F-D94409944C48}" type="pres">
      <dgm:prSet presAssocID="{C37ADB5C-C641-4BC0-95CF-CCE9B22141C7}" presName="level" presStyleLbl="node1" presStyleIdx="1" presStyleCnt="5">
        <dgm:presLayoutVars>
          <dgm:chMax val="1"/>
          <dgm:bulletEnabled val="1"/>
        </dgm:presLayoutVars>
      </dgm:prSet>
      <dgm:spPr/>
    </dgm:pt>
    <dgm:pt modelId="{7A9C1BAC-614F-4FD5-BD9E-29886732C6D2}" type="pres">
      <dgm:prSet presAssocID="{C37ADB5C-C641-4BC0-95CF-CCE9B22141C7}" presName="levelTx" presStyleLbl="revTx" presStyleIdx="0" presStyleCnt="0">
        <dgm:presLayoutVars>
          <dgm:chMax val="1"/>
          <dgm:bulletEnabled val="1"/>
        </dgm:presLayoutVars>
      </dgm:prSet>
      <dgm:spPr/>
    </dgm:pt>
    <dgm:pt modelId="{D0291925-1DB6-4F31-8818-0C9B6FAC208E}" type="pres">
      <dgm:prSet presAssocID="{C7FAA8D1-F3AB-4105-BBE3-621349913276}" presName="Name8" presStyleCnt="0"/>
      <dgm:spPr/>
    </dgm:pt>
    <dgm:pt modelId="{FE351B24-F5AF-42F3-9716-C8C735D8E0E3}" type="pres">
      <dgm:prSet presAssocID="{C7FAA8D1-F3AB-4105-BBE3-621349913276}" presName="level" presStyleLbl="node1" presStyleIdx="2" presStyleCnt="5">
        <dgm:presLayoutVars>
          <dgm:chMax val="1"/>
          <dgm:bulletEnabled val="1"/>
        </dgm:presLayoutVars>
      </dgm:prSet>
      <dgm:spPr/>
    </dgm:pt>
    <dgm:pt modelId="{8792E7E6-2870-42D0-B8BC-0D0BD90BA932}" type="pres">
      <dgm:prSet presAssocID="{C7FAA8D1-F3AB-4105-BBE3-621349913276}" presName="levelTx" presStyleLbl="revTx" presStyleIdx="0" presStyleCnt="0">
        <dgm:presLayoutVars>
          <dgm:chMax val="1"/>
          <dgm:bulletEnabled val="1"/>
        </dgm:presLayoutVars>
      </dgm:prSet>
      <dgm:spPr/>
    </dgm:pt>
    <dgm:pt modelId="{A13BA043-B753-487E-9690-21F29B7D08C8}" type="pres">
      <dgm:prSet presAssocID="{C5FEC1E0-F053-4A39-8A84-625BAA8B27CC}" presName="Name8" presStyleCnt="0"/>
      <dgm:spPr/>
    </dgm:pt>
    <dgm:pt modelId="{3810E76F-3177-4854-BC30-11D7EC563416}" type="pres">
      <dgm:prSet presAssocID="{C5FEC1E0-F053-4A39-8A84-625BAA8B27CC}" presName="level" presStyleLbl="node1" presStyleIdx="3" presStyleCnt="5">
        <dgm:presLayoutVars>
          <dgm:chMax val="1"/>
          <dgm:bulletEnabled val="1"/>
        </dgm:presLayoutVars>
      </dgm:prSet>
      <dgm:spPr/>
    </dgm:pt>
    <dgm:pt modelId="{35749750-9431-42B6-A3F4-5C518BF38F2E}" type="pres">
      <dgm:prSet presAssocID="{C5FEC1E0-F053-4A39-8A84-625BAA8B27CC}" presName="levelTx" presStyleLbl="revTx" presStyleIdx="0" presStyleCnt="0">
        <dgm:presLayoutVars>
          <dgm:chMax val="1"/>
          <dgm:bulletEnabled val="1"/>
        </dgm:presLayoutVars>
      </dgm:prSet>
      <dgm:spPr/>
    </dgm:pt>
    <dgm:pt modelId="{A2CAC0E0-9E4F-46BA-9BC4-339C96F20D0C}" type="pres">
      <dgm:prSet presAssocID="{4D8D402A-15F2-4C08-A69A-25C522EF0D9F}" presName="Name8" presStyleCnt="0"/>
      <dgm:spPr/>
    </dgm:pt>
    <dgm:pt modelId="{D02992C3-13B0-4466-B712-49650D468DC5}" type="pres">
      <dgm:prSet presAssocID="{4D8D402A-15F2-4C08-A69A-25C522EF0D9F}" presName="level" presStyleLbl="node1" presStyleIdx="4" presStyleCnt="5">
        <dgm:presLayoutVars>
          <dgm:chMax val="1"/>
          <dgm:bulletEnabled val="1"/>
        </dgm:presLayoutVars>
      </dgm:prSet>
      <dgm:spPr/>
    </dgm:pt>
    <dgm:pt modelId="{68891CD4-6FE0-4F9A-9619-85B7EF5B6D3C}" type="pres">
      <dgm:prSet presAssocID="{4D8D402A-15F2-4C08-A69A-25C522EF0D9F}" presName="levelTx" presStyleLbl="revTx" presStyleIdx="0" presStyleCnt="0">
        <dgm:presLayoutVars>
          <dgm:chMax val="1"/>
          <dgm:bulletEnabled val="1"/>
        </dgm:presLayoutVars>
      </dgm:prSet>
      <dgm:spPr/>
    </dgm:pt>
  </dgm:ptLst>
  <dgm:cxnLst>
    <dgm:cxn modelId="{C8E4D907-5312-46E2-BE4E-1ADB8120F75A}" srcId="{B0225CEB-27A8-4C27-B98E-69C66C53EE45}" destId="{C37ADB5C-C641-4BC0-95CF-CCE9B22141C7}" srcOrd="1" destOrd="0" parTransId="{75F1E488-422B-40CE-888C-CB83726383D1}" sibTransId="{9DC7A3B9-1946-4CBE-9A9A-81F1DA3593E2}"/>
    <dgm:cxn modelId="{AF5C470A-8238-4050-8A5A-2E35C31FAD3A}" srcId="{B0225CEB-27A8-4C27-B98E-69C66C53EE45}" destId="{8BB54C4D-E5F2-46A9-A86E-9DD7011AEAA8}" srcOrd="0" destOrd="0" parTransId="{E3659B43-4D32-4C53-B445-6F0DFE33F01E}" sibTransId="{3D0F8F57-07FB-4B59-9A44-EACCEED610F7}"/>
    <dgm:cxn modelId="{939A830D-D3CB-4AFE-9984-275932DCF615}" type="presOf" srcId="{4D8D402A-15F2-4C08-A69A-25C522EF0D9F}" destId="{D02992C3-13B0-4466-B712-49650D468DC5}" srcOrd="0" destOrd="0" presId="urn:microsoft.com/office/officeart/2005/8/layout/pyramid1"/>
    <dgm:cxn modelId="{B62A220E-13BF-4F72-9094-DC5B4BA6BA35}" srcId="{B0225CEB-27A8-4C27-B98E-69C66C53EE45}" destId="{4D8D402A-15F2-4C08-A69A-25C522EF0D9F}" srcOrd="4" destOrd="0" parTransId="{3DFF5224-4FBE-44DF-82FA-E629722EE9E4}" sibTransId="{739E37AA-C231-4969-8E8A-B1CB1F1AF499}"/>
    <dgm:cxn modelId="{E334B811-92C9-4A42-9BC5-C7D6B2D542C4}" type="presOf" srcId="{4D8D402A-15F2-4C08-A69A-25C522EF0D9F}" destId="{68891CD4-6FE0-4F9A-9619-85B7EF5B6D3C}" srcOrd="1" destOrd="0" presId="urn:microsoft.com/office/officeart/2005/8/layout/pyramid1"/>
    <dgm:cxn modelId="{A587F066-9342-4970-ADF8-348A03514C96}" srcId="{B0225CEB-27A8-4C27-B98E-69C66C53EE45}" destId="{C7FAA8D1-F3AB-4105-BBE3-621349913276}" srcOrd="2" destOrd="0" parTransId="{4D83DFB4-6D6B-4DAA-8CDE-CE6667CF5458}" sibTransId="{6F2550E5-3185-411B-85E4-673B350540D8}"/>
    <dgm:cxn modelId="{67593073-BD9D-4F7F-8AF6-4ACE02821AFC}" type="presOf" srcId="{C5FEC1E0-F053-4A39-8A84-625BAA8B27CC}" destId="{3810E76F-3177-4854-BC30-11D7EC563416}" srcOrd="0" destOrd="0" presId="urn:microsoft.com/office/officeart/2005/8/layout/pyramid1"/>
    <dgm:cxn modelId="{12639090-0734-481A-8A79-19885141EDCA}" type="presOf" srcId="{C37ADB5C-C641-4BC0-95CF-CCE9B22141C7}" destId="{25BE6E83-B094-43E9-A96F-D94409944C48}" srcOrd="0" destOrd="0" presId="urn:microsoft.com/office/officeart/2005/8/layout/pyramid1"/>
    <dgm:cxn modelId="{3DAF9691-30F8-4947-84C4-5FAAE054F146}" type="presOf" srcId="{8BB54C4D-E5F2-46A9-A86E-9DD7011AEAA8}" destId="{37CD415B-C4E9-4347-965C-F357E37DC5D7}" srcOrd="0" destOrd="0" presId="urn:microsoft.com/office/officeart/2005/8/layout/pyramid1"/>
    <dgm:cxn modelId="{C7BEA1AF-7F9E-48CC-A29C-ED42CAB38898}" type="presOf" srcId="{C7FAA8D1-F3AB-4105-BBE3-621349913276}" destId="{FE351B24-F5AF-42F3-9716-C8C735D8E0E3}" srcOrd="0" destOrd="0" presId="urn:microsoft.com/office/officeart/2005/8/layout/pyramid1"/>
    <dgm:cxn modelId="{623D0BC8-80C8-4645-BC35-15D462F20433}" type="presOf" srcId="{8BB54C4D-E5F2-46A9-A86E-9DD7011AEAA8}" destId="{3CECE3B7-4237-496F-8A6E-E7F62770ABC6}" srcOrd="1" destOrd="0" presId="urn:microsoft.com/office/officeart/2005/8/layout/pyramid1"/>
    <dgm:cxn modelId="{6FC663E3-35D7-45F9-BAE2-1E2AEE2EE620}" srcId="{B0225CEB-27A8-4C27-B98E-69C66C53EE45}" destId="{C5FEC1E0-F053-4A39-8A84-625BAA8B27CC}" srcOrd="3" destOrd="0" parTransId="{E46A511D-0566-4FED-858B-30E16DAEBB8C}" sibTransId="{CFC0FD4B-A83C-43E7-841D-F8F975DCCAE4}"/>
    <dgm:cxn modelId="{0BFD75E7-19E4-4BBA-AB1B-8F4DCEB50C67}" type="presOf" srcId="{C5FEC1E0-F053-4A39-8A84-625BAA8B27CC}" destId="{35749750-9431-42B6-A3F4-5C518BF38F2E}" srcOrd="1" destOrd="0" presId="urn:microsoft.com/office/officeart/2005/8/layout/pyramid1"/>
    <dgm:cxn modelId="{E84C78F2-F7DD-4551-844B-DCD39F42C6BC}" type="presOf" srcId="{C37ADB5C-C641-4BC0-95CF-CCE9B22141C7}" destId="{7A9C1BAC-614F-4FD5-BD9E-29886732C6D2}" srcOrd="1" destOrd="0" presId="urn:microsoft.com/office/officeart/2005/8/layout/pyramid1"/>
    <dgm:cxn modelId="{0CEB7EF3-DADE-46EF-84D8-7ABBC0A5A39E}" type="presOf" srcId="{C7FAA8D1-F3AB-4105-BBE3-621349913276}" destId="{8792E7E6-2870-42D0-B8BC-0D0BD90BA932}" srcOrd="1" destOrd="0" presId="urn:microsoft.com/office/officeart/2005/8/layout/pyramid1"/>
    <dgm:cxn modelId="{0EF758F5-60D9-4BB2-8EED-C1026D428B3E}" type="presOf" srcId="{B0225CEB-27A8-4C27-B98E-69C66C53EE45}" destId="{AC37B89E-A24B-44D4-9FAF-1B661D0B41B8}" srcOrd="0" destOrd="0" presId="urn:microsoft.com/office/officeart/2005/8/layout/pyramid1"/>
    <dgm:cxn modelId="{EFF4083F-D3B4-4828-A2CA-F9F92F86FEEE}" type="presParOf" srcId="{AC37B89E-A24B-44D4-9FAF-1B661D0B41B8}" destId="{D9D941C9-F086-4BDE-A69B-F4802D61D3CC}" srcOrd="0" destOrd="0" presId="urn:microsoft.com/office/officeart/2005/8/layout/pyramid1"/>
    <dgm:cxn modelId="{84DE0437-27F0-4EC8-9EF3-A940840F9517}" type="presParOf" srcId="{D9D941C9-F086-4BDE-A69B-F4802D61D3CC}" destId="{37CD415B-C4E9-4347-965C-F357E37DC5D7}" srcOrd="0" destOrd="0" presId="urn:microsoft.com/office/officeart/2005/8/layout/pyramid1"/>
    <dgm:cxn modelId="{B219D1C8-FAD0-4E4E-86DB-4C231B0CC72B}" type="presParOf" srcId="{D9D941C9-F086-4BDE-A69B-F4802D61D3CC}" destId="{3CECE3B7-4237-496F-8A6E-E7F62770ABC6}" srcOrd="1" destOrd="0" presId="urn:microsoft.com/office/officeart/2005/8/layout/pyramid1"/>
    <dgm:cxn modelId="{4E2E0D98-41C4-4ADA-A325-AF0DFB99B3E8}" type="presParOf" srcId="{AC37B89E-A24B-44D4-9FAF-1B661D0B41B8}" destId="{D310926B-44A1-49A0-AC0B-AE405213B23E}" srcOrd="1" destOrd="0" presId="urn:microsoft.com/office/officeart/2005/8/layout/pyramid1"/>
    <dgm:cxn modelId="{62BA195F-4870-470B-A56E-566A8295F1A0}" type="presParOf" srcId="{D310926B-44A1-49A0-AC0B-AE405213B23E}" destId="{25BE6E83-B094-43E9-A96F-D94409944C48}" srcOrd="0" destOrd="0" presId="urn:microsoft.com/office/officeart/2005/8/layout/pyramid1"/>
    <dgm:cxn modelId="{20B5B4E7-1797-4959-AC9F-68204AF8DD91}" type="presParOf" srcId="{D310926B-44A1-49A0-AC0B-AE405213B23E}" destId="{7A9C1BAC-614F-4FD5-BD9E-29886732C6D2}" srcOrd="1" destOrd="0" presId="urn:microsoft.com/office/officeart/2005/8/layout/pyramid1"/>
    <dgm:cxn modelId="{266E4B2E-3D15-4C8C-B247-AAC4444D44BC}" type="presParOf" srcId="{AC37B89E-A24B-44D4-9FAF-1B661D0B41B8}" destId="{D0291925-1DB6-4F31-8818-0C9B6FAC208E}" srcOrd="2" destOrd="0" presId="urn:microsoft.com/office/officeart/2005/8/layout/pyramid1"/>
    <dgm:cxn modelId="{3371BA86-1BB6-4304-B745-95EB929883B9}" type="presParOf" srcId="{D0291925-1DB6-4F31-8818-0C9B6FAC208E}" destId="{FE351B24-F5AF-42F3-9716-C8C735D8E0E3}" srcOrd="0" destOrd="0" presId="urn:microsoft.com/office/officeart/2005/8/layout/pyramid1"/>
    <dgm:cxn modelId="{34858159-F3B5-495A-B93F-9DED3A9BD72E}" type="presParOf" srcId="{D0291925-1DB6-4F31-8818-0C9B6FAC208E}" destId="{8792E7E6-2870-42D0-B8BC-0D0BD90BA932}" srcOrd="1" destOrd="0" presId="urn:microsoft.com/office/officeart/2005/8/layout/pyramid1"/>
    <dgm:cxn modelId="{E865AB82-C774-44EC-B5EC-9673E55A9BD5}" type="presParOf" srcId="{AC37B89E-A24B-44D4-9FAF-1B661D0B41B8}" destId="{A13BA043-B753-487E-9690-21F29B7D08C8}" srcOrd="3" destOrd="0" presId="urn:microsoft.com/office/officeart/2005/8/layout/pyramid1"/>
    <dgm:cxn modelId="{9CC2D869-5193-4F10-946D-67D824D670EB}" type="presParOf" srcId="{A13BA043-B753-487E-9690-21F29B7D08C8}" destId="{3810E76F-3177-4854-BC30-11D7EC563416}" srcOrd="0" destOrd="0" presId="urn:microsoft.com/office/officeart/2005/8/layout/pyramid1"/>
    <dgm:cxn modelId="{03EAE81C-4C25-4D7A-9024-8763B5533EC2}" type="presParOf" srcId="{A13BA043-B753-487E-9690-21F29B7D08C8}" destId="{35749750-9431-42B6-A3F4-5C518BF38F2E}" srcOrd="1" destOrd="0" presId="urn:microsoft.com/office/officeart/2005/8/layout/pyramid1"/>
    <dgm:cxn modelId="{BA763BDD-319F-4C4C-8A08-C60F20795F56}" type="presParOf" srcId="{AC37B89E-A24B-44D4-9FAF-1B661D0B41B8}" destId="{A2CAC0E0-9E4F-46BA-9BC4-339C96F20D0C}" srcOrd="4" destOrd="0" presId="urn:microsoft.com/office/officeart/2005/8/layout/pyramid1"/>
    <dgm:cxn modelId="{C402D366-F176-40DE-87A4-1DF49EE014DD}" type="presParOf" srcId="{A2CAC0E0-9E4F-46BA-9BC4-339C96F20D0C}" destId="{D02992C3-13B0-4466-B712-49650D468DC5}" srcOrd="0" destOrd="0" presId="urn:microsoft.com/office/officeart/2005/8/layout/pyramid1"/>
    <dgm:cxn modelId="{955EB29E-91AB-4447-A5A4-1A3326607B80}" type="presParOf" srcId="{A2CAC0E0-9E4F-46BA-9BC4-339C96F20D0C}" destId="{68891CD4-6FE0-4F9A-9619-85B7EF5B6D3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FDCBC5-FB1C-4233-9347-BF96A21F7213}" type="doc">
      <dgm:prSet loTypeId="urn:microsoft.com/office/officeart/2005/8/layout/pyramid3" loCatId="pyramid" qsTypeId="urn:microsoft.com/office/officeart/2005/8/quickstyle/simple1" qsCatId="simple" csTypeId="urn:microsoft.com/office/officeart/2005/8/colors/accent1_2" csCatId="accent1" phldr="1"/>
      <dgm:spPr/>
    </dgm:pt>
    <dgm:pt modelId="{4AA3884B-E551-4933-824F-AF79DF67AD3A}">
      <dgm:prSet phldrT="[Text]" phldr="0"/>
      <dgm:spPr>
        <a:solidFill>
          <a:schemeClr val="accent5"/>
        </a:solidFill>
      </dgm:spPr>
      <dgm:t>
        <a:bodyPr/>
        <a:lstStyle/>
        <a:p>
          <a:pPr rtl="0"/>
          <a:r>
            <a:rPr lang="en-US" noProof="1">
              <a:solidFill>
                <a:srgbClr val="000000"/>
              </a:solidFill>
              <a:latin typeface="Calibri"/>
              <a:cs typeface="Calibri"/>
            </a:rPr>
            <a:t>Mahdollistaja, joryn jäsen, hallinnollinen vastuu, vakiinnuttaja, tiedolla johtaminen</a:t>
          </a:r>
          <a:r>
            <a:rPr lang="en-US" noProof="1">
              <a:latin typeface="Calibri"/>
              <a:cs typeface="Calibri"/>
            </a:rPr>
            <a:t>, strategian huomiointi kehittämisessä, yhteistyö seudullisten vastuuhenkilöiden kanssa</a:t>
          </a:r>
        </a:p>
      </dgm:t>
    </dgm:pt>
    <dgm:pt modelId="{8EEB2D67-086D-425C-B2CA-B669033E5D00}" type="parTrans" cxnId="{F79724D3-CE11-49EA-A19B-FE105AAE727B}">
      <dgm:prSet/>
      <dgm:spPr/>
    </dgm:pt>
    <dgm:pt modelId="{5FCF9A46-7778-4E2B-A68E-14E5FF1A2205}" type="sibTrans" cxnId="{F79724D3-CE11-49EA-A19B-FE105AAE727B}">
      <dgm:prSet/>
      <dgm:spPr/>
    </dgm:pt>
    <dgm:pt modelId="{3FA08151-CF3F-4BB0-A780-C6BBEFB09715}">
      <dgm:prSet phldrT="[Text]" phldr="0"/>
      <dgm:spPr>
        <a:solidFill>
          <a:schemeClr val="accent5"/>
        </a:solidFill>
      </dgm:spPr>
      <dgm:t>
        <a:bodyPr/>
        <a:lstStyle/>
        <a:p>
          <a:pPr rtl="0"/>
          <a:r>
            <a:rPr lang="en-US" noProof="1">
              <a:latin typeface="Arial" panose="020B0604020202020204"/>
            </a:rPr>
            <a:t>Kokonaistoiminnan yhteiskehittäminen, Plandiscin hyödyntäminen, moniammatillinen työryhmä (eri tulosalueiden nimetyt edustajat), tuki etäryhmäkohtaiselle työryhmälle, viestintä asukkaille ja ammattilaisille yleisesti, tapaamiset n. 1 x kuukaudessa, </a:t>
          </a:r>
          <a:r>
            <a:rPr lang="en-US" noProof="1">
              <a:solidFill>
                <a:srgbClr val="000000"/>
              </a:solidFill>
              <a:latin typeface="Arial"/>
              <a:cs typeface="Calibri"/>
            </a:rPr>
            <a:t>Osallistujalla näkemys palvelualueen kokonaisryhmätoiminnasta, etäryhmäopasta ja Teams-kanavaa päivittävä taho, Flowmedik-tuki</a:t>
          </a:r>
        </a:p>
      </dgm:t>
    </dgm:pt>
    <dgm:pt modelId="{2CF1ADD3-BD00-4B8A-812C-43A5E3B0C83B}" type="parTrans" cxnId="{61BEC33D-6E24-40BC-A5FB-11A0C078AC1A}">
      <dgm:prSet/>
      <dgm:spPr/>
    </dgm:pt>
    <dgm:pt modelId="{2AAAE4CB-9D6E-43F1-8FD6-417EB7E0AF70}" type="sibTrans" cxnId="{61BEC33D-6E24-40BC-A5FB-11A0C078AC1A}">
      <dgm:prSet/>
      <dgm:spPr/>
    </dgm:pt>
    <dgm:pt modelId="{8A9EAF05-17DB-45EC-AB60-DE185B079650}">
      <dgm:prSet phldrT="[Text]" phldr="0"/>
      <dgm:spPr>
        <a:solidFill>
          <a:schemeClr val="accent5"/>
        </a:solidFill>
      </dgm:spPr>
      <dgm:t>
        <a:bodyPr/>
        <a:lstStyle/>
        <a:p>
          <a:pPr rtl="0"/>
          <a:r>
            <a:rPr lang="en-US" noProof="1">
              <a:latin typeface="Arial" panose="020B0604020202020204"/>
            </a:rPr>
            <a:t>Ryhmäsisältöjen suunnittelu ja toteutus, ohjausmateriaalin yhtenäistämistyö, sidosryhmien kanssa yhteistyö, raportointi vakinyrkille, tiedottaminen ja viestintä asiakas- ja ammattilaisrajapinnassa, vie materiaalin Teams-kanavaan, osallistaa asiakkaita ja työyhteisöä suunnitteluun, yksilöllinen tapaamisaikataulu,  Flowmedik ajastettujen tapahtumien luonti ja oman etäryhmän Plandiscille vienti</a:t>
          </a:r>
          <a:endParaRPr lang="en-US" noProof="1"/>
        </a:p>
      </dgm:t>
    </dgm:pt>
    <dgm:pt modelId="{46B6F2DA-C38F-4C9B-A598-4B1F31ED6088}" type="parTrans" cxnId="{A40C7927-A257-44DD-B0AD-012D5EE52F6E}">
      <dgm:prSet/>
      <dgm:spPr/>
    </dgm:pt>
    <dgm:pt modelId="{463D000B-BF36-4EAC-9E11-9F3819372F5B}" type="sibTrans" cxnId="{A40C7927-A257-44DD-B0AD-012D5EE52F6E}">
      <dgm:prSet/>
      <dgm:spPr/>
    </dgm:pt>
    <dgm:pt modelId="{2FD4E0FD-C60C-409A-A247-27F7DFA09A7C}">
      <dgm:prSet phldr="0"/>
      <dgm:spPr>
        <a:solidFill>
          <a:schemeClr val="accent5"/>
        </a:solidFill>
      </dgm:spPr>
      <dgm:t>
        <a:bodyPr/>
        <a:lstStyle/>
        <a:p>
          <a:pPr rtl="0"/>
          <a:r>
            <a:rPr lang="en-US" noProof="1">
              <a:latin typeface="Arial" panose="020B0604020202020204"/>
            </a:rPr>
            <a:t>Jalkautuva tuki aloittaville tai ideoiville työryhmille, käytännön ongelmien selättäjät, tekninen tuki </a:t>
          </a:r>
        </a:p>
      </dgm:t>
    </dgm:pt>
    <dgm:pt modelId="{39828B8A-D61B-47C9-9E0B-5083EAB5E8D8}" type="parTrans" cxnId="{C0E92FE6-8781-426E-8B47-552057F6C76E}">
      <dgm:prSet/>
      <dgm:spPr/>
    </dgm:pt>
    <dgm:pt modelId="{28CD5799-7AAC-4AF5-B90E-0FD97E010BBA}" type="sibTrans" cxnId="{C0E92FE6-8781-426E-8B47-552057F6C76E}">
      <dgm:prSet/>
      <dgm:spPr/>
    </dgm:pt>
    <dgm:pt modelId="{079A2D10-4DAD-45BE-9C3A-6B3D4F92956E}">
      <dgm:prSet phldr="0"/>
      <dgm:spPr/>
      <dgm:t>
        <a:bodyPr/>
        <a:lstStyle/>
        <a:p>
          <a:pPr rtl="0"/>
          <a:r>
            <a:rPr lang="en-US" noProof="1">
              <a:latin typeface="Calibri"/>
              <a:ea typeface="Calibri"/>
              <a:cs typeface="Calibri"/>
            </a:rPr>
            <a:t>Kokonaisryhmätoiminnan koordinointi pth-puolella alueella, ryhmätoiminnan kehittäminen, Plandiscin hallinta/käyttö (erit.lähiryhmien vienti kelloon), tiedolla johtaminen ja raportointi, </a:t>
          </a:r>
          <a:r>
            <a:rPr lang="en-US" b="1" noProof="1">
              <a:latin typeface="Calibri"/>
              <a:ea typeface="Calibri"/>
              <a:cs typeface="Calibri"/>
            </a:rPr>
            <a:t>vakinyrkin puheenjohtajuus</a:t>
          </a:r>
        </a:p>
      </dgm:t>
    </dgm:pt>
    <dgm:pt modelId="{06248823-9EDF-4210-9393-077179318D8B}" type="parTrans" cxnId="{A2D99259-A683-429A-A807-46642FB3255A}">
      <dgm:prSet/>
      <dgm:spPr/>
    </dgm:pt>
    <dgm:pt modelId="{4315D088-4502-4ED0-AF1A-9860F35E5EFE}" type="sibTrans" cxnId="{A2D99259-A683-429A-A807-46642FB3255A}">
      <dgm:prSet/>
      <dgm:spPr/>
    </dgm:pt>
    <dgm:pt modelId="{2C0E4A3D-D537-4114-8D88-A72606767E15}" type="pres">
      <dgm:prSet presAssocID="{F8FDCBC5-FB1C-4233-9347-BF96A21F7213}" presName="Name0" presStyleCnt="0">
        <dgm:presLayoutVars>
          <dgm:dir/>
          <dgm:animLvl val="lvl"/>
          <dgm:resizeHandles val="exact"/>
        </dgm:presLayoutVars>
      </dgm:prSet>
      <dgm:spPr/>
    </dgm:pt>
    <dgm:pt modelId="{06B960BA-DF7C-4C9B-AE0D-1802681B15EE}" type="pres">
      <dgm:prSet presAssocID="{4AA3884B-E551-4933-824F-AF79DF67AD3A}" presName="Name8" presStyleCnt="0"/>
      <dgm:spPr/>
    </dgm:pt>
    <dgm:pt modelId="{75DA5D51-19BA-4754-B8E3-45A7DFCDE137}" type="pres">
      <dgm:prSet presAssocID="{4AA3884B-E551-4933-824F-AF79DF67AD3A}" presName="level" presStyleLbl="node1" presStyleIdx="0" presStyleCnt="5">
        <dgm:presLayoutVars>
          <dgm:chMax val="1"/>
          <dgm:bulletEnabled val="1"/>
        </dgm:presLayoutVars>
      </dgm:prSet>
      <dgm:spPr/>
    </dgm:pt>
    <dgm:pt modelId="{26B8A58E-18DA-4966-8F06-B84150A2F260}" type="pres">
      <dgm:prSet presAssocID="{4AA3884B-E551-4933-824F-AF79DF67AD3A}" presName="levelTx" presStyleLbl="revTx" presStyleIdx="0" presStyleCnt="0">
        <dgm:presLayoutVars>
          <dgm:chMax val="1"/>
          <dgm:bulletEnabled val="1"/>
        </dgm:presLayoutVars>
      </dgm:prSet>
      <dgm:spPr/>
    </dgm:pt>
    <dgm:pt modelId="{EA75CAF3-B2C2-43D1-897C-279131425BDC}" type="pres">
      <dgm:prSet presAssocID="{079A2D10-4DAD-45BE-9C3A-6B3D4F92956E}" presName="Name8" presStyleCnt="0"/>
      <dgm:spPr/>
    </dgm:pt>
    <dgm:pt modelId="{0DEA1356-4964-44A4-AF08-B9ECA5F16A25}" type="pres">
      <dgm:prSet presAssocID="{079A2D10-4DAD-45BE-9C3A-6B3D4F92956E}" presName="level" presStyleLbl="node1" presStyleIdx="1" presStyleCnt="5">
        <dgm:presLayoutVars>
          <dgm:chMax val="1"/>
          <dgm:bulletEnabled val="1"/>
        </dgm:presLayoutVars>
      </dgm:prSet>
      <dgm:spPr>
        <a:solidFill>
          <a:schemeClr val="accent5"/>
        </a:solidFill>
      </dgm:spPr>
    </dgm:pt>
    <dgm:pt modelId="{5A60310B-9E33-4149-B72B-2AF7EEF22E3A}" type="pres">
      <dgm:prSet presAssocID="{079A2D10-4DAD-45BE-9C3A-6B3D4F92956E}" presName="levelTx" presStyleLbl="revTx" presStyleIdx="0" presStyleCnt="0">
        <dgm:presLayoutVars>
          <dgm:chMax val="1"/>
          <dgm:bulletEnabled val="1"/>
        </dgm:presLayoutVars>
      </dgm:prSet>
      <dgm:spPr/>
    </dgm:pt>
    <dgm:pt modelId="{1CF5BF9A-72AF-4123-AD75-3D5545C4F24E}" type="pres">
      <dgm:prSet presAssocID="{3FA08151-CF3F-4BB0-A780-C6BBEFB09715}" presName="Name8" presStyleCnt="0"/>
      <dgm:spPr/>
    </dgm:pt>
    <dgm:pt modelId="{3880FFAA-3E24-4F5A-8B7A-897FBE9A85C9}" type="pres">
      <dgm:prSet presAssocID="{3FA08151-CF3F-4BB0-A780-C6BBEFB09715}" presName="level" presStyleLbl="node1" presStyleIdx="2" presStyleCnt="5">
        <dgm:presLayoutVars>
          <dgm:chMax val="1"/>
          <dgm:bulletEnabled val="1"/>
        </dgm:presLayoutVars>
      </dgm:prSet>
      <dgm:spPr/>
    </dgm:pt>
    <dgm:pt modelId="{B5C87A50-F0AE-48ED-BB0D-E2253CF98D08}" type="pres">
      <dgm:prSet presAssocID="{3FA08151-CF3F-4BB0-A780-C6BBEFB09715}" presName="levelTx" presStyleLbl="revTx" presStyleIdx="0" presStyleCnt="0">
        <dgm:presLayoutVars>
          <dgm:chMax val="1"/>
          <dgm:bulletEnabled val="1"/>
        </dgm:presLayoutVars>
      </dgm:prSet>
      <dgm:spPr/>
    </dgm:pt>
    <dgm:pt modelId="{BBB23609-5D8A-4BD5-9C64-446EB7EB2CF6}" type="pres">
      <dgm:prSet presAssocID="{8A9EAF05-17DB-45EC-AB60-DE185B079650}" presName="Name8" presStyleCnt="0"/>
      <dgm:spPr/>
    </dgm:pt>
    <dgm:pt modelId="{50E52BA7-20DF-40D6-8595-BC5E4BB91095}" type="pres">
      <dgm:prSet presAssocID="{8A9EAF05-17DB-45EC-AB60-DE185B079650}" presName="level" presStyleLbl="node1" presStyleIdx="3" presStyleCnt="5">
        <dgm:presLayoutVars>
          <dgm:chMax val="1"/>
          <dgm:bulletEnabled val="1"/>
        </dgm:presLayoutVars>
      </dgm:prSet>
      <dgm:spPr/>
    </dgm:pt>
    <dgm:pt modelId="{494EFDF2-83FC-42C1-BD70-CCB30147BD0A}" type="pres">
      <dgm:prSet presAssocID="{8A9EAF05-17DB-45EC-AB60-DE185B079650}" presName="levelTx" presStyleLbl="revTx" presStyleIdx="0" presStyleCnt="0">
        <dgm:presLayoutVars>
          <dgm:chMax val="1"/>
          <dgm:bulletEnabled val="1"/>
        </dgm:presLayoutVars>
      </dgm:prSet>
      <dgm:spPr/>
    </dgm:pt>
    <dgm:pt modelId="{A1322DE3-9C60-4767-97F4-698F3DD69B37}" type="pres">
      <dgm:prSet presAssocID="{2FD4E0FD-C60C-409A-A247-27F7DFA09A7C}" presName="Name8" presStyleCnt="0"/>
      <dgm:spPr/>
    </dgm:pt>
    <dgm:pt modelId="{595AB042-4B20-459A-9897-CA9BD9AFD25F}" type="pres">
      <dgm:prSet presAssocID="{2FD4E0FD-C60C-409A-A247-27F7DFA09A7C}" presName="level" presStyleLbl="node1" presStyleIdx="4" presStyleCnt="5">
        <dgm:presLayoutVars>
          <dgm:chMax val="1"/>
          <dgm:bulletEnabled val="1"/>
        </dgm:presLayoutVars>
      </dgm:prSet>
      <dgm:spPr/>
    </dgm:pt>
    <dgm:pt modelId="{DCBBBD0B-9E6A-446C-ABA4-38B3F85270C3}" type="pres">
      <dgm:prSet presAssocID="{2FD4E0FD-C60C-409A-A247-27F7DFA09A7C}" presName="levelTx" presStyleLbl="revTx" presStyleIdx="0" presStyleCnt="0">
        <dgm:presLayoutVars>
          <dgm:chMax val="1"/>
          <dgm:bulletEnabled val="1"/>
        </dgm:presLayoutVars>
      </dgm:prSet>
      <dgm:spPr/>
    </dgm:pt>
  </dgm:ptLst>
  <dgm:cxnLst>
    <dgm:cxn modelId="{AE567713-9B22-4EA5-A337-D80C8CBB050F}" type="presOf" srcId="{8A9EAF05-17DB-45EC-AB60-DE185B079650}" destId="{494EFDF2-83FC-42C1-BD70-CCB30147BD0A}" srcOrd="1" destOrd="0" presId="urn:microsoft.com/office/officeart/2005/8/layout/pyramid3"/>
    <dgm:cxn modelId="{B1DE3818-3C0B-4C73-ABDA-9A49635CBCE1}" type="presOf" srcId="{4AA3884B-E551-4933-824F-AF79DF67AD3A}" destId="{75DA5D51-19BA-4754-B8E3-45A7DFCDE137}" srcOrd="0" destOrd="0" presId="urn:microsoft.com/office/officeart/2005/8/layout/pyramid3"/>
    <dgm:cxn modelId="{A40C7927-A257-44DD-B0AD-012D5EE52F6E}" srcId="{F8FDCBC5-FB1C-4233-9347-BF96A21F7213}" destId="{8A9EAF05-17DB-45EC-AB60-DE185B079650}" srcOrd="3" destOrd="0" parTransId="{46B6F2DA-C38F-4C9B-A598-4B1F31ED6088}" sibTransId="{463D000B-BF36-4EAC-9E11-9F3819372F5B}"/>
    <dgm:cxn modelId="{C48A883A-5C02-4584-8BEA-85E3F410B83A}" type="presOf" srcId="{079A2D10-4DAD-45BE-9C3A-6B3D4F92956E}" destId="{0DEA1356-4964-44A4-AF08-B9ECA5F16A25}" srcOrd="0" destOrd="0" presId="urn:microsoft.com/office/officeart/2005/8/layout/pyramid3"/>
    <dgm:cxn modelId="{61BEC33D-6E24-40BC-A5FB-11A0C078AC1A}" srcId="{F8FDCBC5-FB1C-4233-9347-BF96A21F7213}" destId="{3FA08151-CF3F-4BB0-A780-C6BBEFB09715}" srcOrd="2" destOrd="0" parTransId="{2CF1ADD3-BD00-4B8A-812C-43A5E3B0C83B}" sibTransId="{2AAAE4CB-9D6E-43F1-8FD6-417EB7E0AF70}"/>
    <dgm:cxn modelId="{692F265C-E7A1-4660-8245-50E4EABAB27C}" type="presOf" srcId="{2FD4E0FD-C60C-409A-A247-27F7DFA09A7C}" destId="{DCBBBD0B-9E6A-446C-ABA4-38B3F85270C3}" srcOrd="1" destOrd="0" presId="urn:microsoft.com/office/officeart/2005/8/layout/pyramid3"/>
    <dgm:cxn modelId="{5E125547-DAD8-4CA2-AAFF-189F3C9B1964}" type="presOf" srcId="{8A9EAF05-17DB-45EC-AB60-DE185B079650}" destId="{50E52BA7-20DF-40D6-8595-BC5E4BB91095}" srcOrd="0" destOrd="0" presId="urn:microsoft.com/office/officeart/2005/8/layout/pyramid3"/>
    <dgm:cxn modelId="{A2D99259-A683-429A-A807-46642FB3255A}" srcId="{F8FDCBC5-FB1C-4233-9347-BF96A21F7213}" destId="{079A2D10-4DAD-45BE-9C3A-6B3D4F92956E}" srcOrd="1" destOrd="0" parTransId="{06248823-9EDF-4210-9393-077179318D8B}" sibTransId="{4315D088-4502-4ED0-AF1A-9860F35E5EFE}"/>
    <dgm:cxn modelId="{7C7B6F80-3E39-4544-A388-708D8723FBC8}" type="presOf" srcId="{F8FDCBC5-FB1C-4233-9347-BF96A21F7213}" destId="{2C0E4A3D-D537-4114-8D88-A72606767E15}" srcOrd="0" destOrd="0" presId="urn:microsoft.com/office/officeart/2005/8/layout/pyramid3"/>
    <dgm:cxn modelId="{407F9887-6612-41DA-B457-DAA48DC3B50C}" type="presOf" srcId="{079A2D10-4DAD-45BE-9C3A-6B3D4F92956E}" destId="{5A60310B-9E33-4149-B72B-2AF7EEF22E3A}" srcOrd="1" destOrd="0" presId="urn:microsoft.com/office/officeart/2005/8/layout/pyramid3"/>
    <dgm:cxn modelId="{D967A7C0-3FC8-4875-A6EF-E8243265A742}" type="presOf" srcId="{2FD4E0FD-C60C-409A-A247-27F7DFA09A7C}" destId="{595AB042-4B20-459A-9897-CA9BD9AFD25F}" srcOrd="0" destOrd="0" presId="urn:microsoft.com/office/officeart/2005/8/layout/pyramid3"/>
    <dgm:cxn modelId="{526D3EC8-0A62-4DE5-95F7-47BD78AAA0F2}" type="presOf" srcId="{4AA3884B-E551-4933-824F-AF79DF67AD3A}" destId="{26B8A58E-18DA-4966-8F06-B84150A2F260}" srcOrd="1" destOrd="0" presId="urn:microsoft.com/office/officeart/2005/8/layout/pyramid3"/>
    <dgm:cxn modelId="{F79724D3-CE11-49EA-A19B-FE105AAE727B}" srcId="{F8FDCBC5-FB1C-4233-9347-BF96A21F7213}" destId="{4AA3884B-E551-4933-824F-AF79DF67AD3A}" srcOrd="0" destOrd="0" parTransId="{8EEB2D67-086D-425C-B2CA-B669033E5D00}" sibTransId="{5FCF9A46-7778-4E2B-A68E-14E5FF1A2205}"/>
    <dgm:cxn modelId="{24392AE5-1CE0-49CD-89F5-869E128F0148}" type="presOf" srcId="{3FA08151-CF3F-4BB0-A780-C6BBEFB09715}" destId="{3880FFAA-3E24-4F5A-8B7A-897FBE9A85C9}" srcOrd="0" destOrd="0" presId="urn:microsoft.com/office/officeart/2005/8/layout/pyramid3"/>
    <dgm:cxn modelId="{C0E92FE6-8781-426E-8B47-552057F6C76E}" srcId="{F8FDCBC5-FB1C-4233-9347-BF96A21F7213}" destId="{2FD4E0FD-C60C-409A-A247-27F7DFA09A7C}" srcOrd="4" destOrd="0" parTransId="{39828B8A-D61B-47C9-9E0B-5083EAB5E8D8}" sibTransId="{28CD5799-7AAC-4AF5-B90E-0FD97E010BBA}"/>
    <dgm:cxn modelId="{0F1C72F7-6137-4DA2-957B-C94CAFA62696}" type="presOf" srcId="{3FA08151-CF3F-4BB0-A780-C6BBEFB09715}" destId="{B5C87A50-F0AE-48ED-BB0D-E2253CF98D08}" srcOrd="1" destOrd="0" presId="urn:microsoft.com/office/officeart/2005/8/layout/pyramid3"/>
    <dgm:cxn modelId="{A5617468-568A-4D4F-9045-45E5D931066C}" type="presParOf" srcId="{2C0E4A3D-D537-4114-8D88-A72606767E15}" destId="{06B960BA-DF7C-4C9B-AE0D-1802681B15EE}" srcOrd="0" destOrd="0" presId="urn:microsoft.com/office/officeart/2005/8/layout/pyramid3"/>
    <dgm:cxn modelId="{83E37EB9-ACA7-476C-B2B3-0E3669CD47BB}" type="presParOf" srcId="{06B960BA-DF7C-4C9B-AE0D-1802681B15EE}" destId="{75DA5D51-19BA-4754-B8E3-45A7DFCDE137}" srcOrd="0" destOrd="0" presId="urn:microsoft.com/office/officeart/2005/8/layout/pyramid3"/>
    <dgm:cxn modelId="{B74605CB-5B81-4057-AED2-7EBF19CE12BB}" type="presParOf" srcId="{06B960BA-DF7C-4C9B-AE0D-1802681B15EE}" destId="{26B8A58E-18DA-4966-8F06-B84150A2F260}" srcOrd="1" destOrd="0" presId="urn:microsoft.com/office/officeart/2005/8/layout/pyramid3"/>
    <dgm:cxn modelId="{4F1811AC-ED3E-48F3-BBA9-878365FD505A}" type="presParOf" srcId="{2C0E4A3D-D537-4114-8D88-A72606767E15}" destId="{EA75CAF3-B2C2-43D1-897C-279131425BDC}" srcOrd="1" destOrd="0" presId="urn:microsoft.com/office/officeart/2005/8/layout/pyramid3"/>
    <dgm:cxn modelId="{97C22B38-C54A-4D60-849A-51FB5A973A25}" type="presParOf" srcId="{EA75CAF3-B2C2-43D1-897C-279131425BDC}" destId="{0DEA1356-4964-44A4-AF08-B9ECA5F16A25}" srcOrd="0" destOrd="0" presId="urn:microsoft.com/office/officeart/2005/8/layout/pyramid3"/>
    <dgm:cxn modelId="{78F24D8E-F60A-47D8-9E33-0A85026228EB}" type="presParOf" srcId="{EA75CAF3-B2C2-43D1-897C-279131425BDC}" destId="{5A60310B-9E33-4149-B72B-2AF7EEF22E3A}" srcOrd="1" destOrd="0" presId="urn:microsoft.com/office/officeart/2005/8/layout/pyramid3"/>
    <dgm:cxn modelId="{4C5FF7F2-F023-4EAC-A001-EB80C55586F2}" type="presParOf" srcId="{2C0E4A3D-D537-4114-8D88-A72606767E15}" destId="{1CF5BF9A-72AF-4123-AD75-3D5545C4F24E}" srcOrd="2" destOrd="0" presId="urn:microsoft.com/office/officeart/2005/8/layout/pyramid3"/>
    <dgm:cxn modelId="{81ADE68C-37FC-4204-AAA1-24957DD605B2}" type="presParOf" srcId="{1CF5BF9A-72AF-4123-AD75-3D5545C4F24E}" destId="{3880FFAA-3E24-4F5A-8B7A-897FBE9A85C9}" srcOrd="0" destOrd="0" presId="urn:microsoft.com/office/officeart/2005/8/layout/pyramid3"/>
    <dgm:cxn modelId="{A0888296-5A94-47FC-BAC9-C523AA0BE828}" type="presParOf" srcId="{1CF5BF9A-72AF-4123-AD75-3D5545C4F24E}" destId="{B5C87A50-F0AE-48ED-BB0D-E2253CF98D08}" srcOrd="1" destOrd="0" presId="urn:microsoft.com/office/officeart/2005/8/layout/pyramid3"/>
    <dgm:cxn modelId="{7557735C-6A26-4836-A59B-5731F0730FD6}" type="presParOf" srcId="{2C0E4A3D-D537-4114-8D88-A72606767E15}" destId="{BBB23609-5D8A-4BD5-9C64-446EB7EB2CF6}" srcOrd="3" destOrd="0" presId="urn:microsoft.com/office/officeart/2005/8/layout/pyramid3"/>
    <dgm:cxn modelId="{94D39FD2-2564-44EA-8D47-8B5DD38F5C95}" type="presParOf" srcId="{BBB23609-5D8A-4BD5-9C64-446EB7EB2CF6}" destId="{50E52BA7-20DF-40D6-8595-BC5E4BB91095}" srcOrd="0" destOrd="0" presId="urn:microsoft.com/office/officeart/2005/8/layout/pyramid3"/>
    <dgm:cxn modelId="{06931526-0A74-4EAD-A677-D69299C41108}" type="presParOf" srcId="{BBB23609-5D8A-4BD5-9C64-446EB7EB2CF6}" destId="{494EFDF2-83FC-42C1-BD70-CCB30147BD0A}" srcOrd="1" destOrd="0" presId="urn:microsoft.com/office/officeart/2005/8/layout/pyramid3"/>
    <dgm:cxn modelId="{5C04C1F5-BF9F-48E3-A433-C9CC2AD9AB76}" type="presParOf" srcId="{2C0E4A3D-D537-4114-8D88-A72606767E15}" destId="{A1322DE3-9C60-4767-97F4-698F3DD69B37}" srcOrd="4" destOrd="0" presId="urn:microsoft.com/office/officeart/2005/8/layout/pyramid3"/>
    <dgm:cxn modelId="{1EA185F1-F8A0-4BBD-83E6-7798D0F49770}" type="presParOf" srcId="{A1322DE3-9C60-4767-97F4-698F3DD69B37}" destId="{595AB042-4B20-459A-9897-CA9BD9AFD25F}" srcOrd="0" destOrd="0" presId="urn:microsoft.com/office/officeart/2005/8/layout/pyramid3"/>
    <dgm:cxn modelId="{94B048C5-4AF2-47C9-B3A5-75407601728A}" type="presParOf" srcId="{A1322DE3-9C60-4767-97F4-698F3DD69B37}" destId="{DCBBBD0B-9E6A-446C-ABA4-38B3F85270C3}" srcOrd="1" destOrd="0" presId="urn:microsoft.com/office/officeart/2005/8/layout/pyramid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D415B-C4E9-4347-965C-F357E37DC5D7}">
      <dsp:nvSpPr>
        <dsp:cNvPr id="0" name=""/>
        <dsp:cNvSpPr/>
      </dsp:nvSpPr>
      <dsp:spPr>
        <a:xfrm>
          <a:off x="2475572" y="0"/>
          <a:ext cx="1237785" cy="996461"/>
        </a:xfrm>
        <a:prstGeom prst="trapezoid">
          <a:avLst>
            <a:gd name="adj" fmla="val 6210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b="1" kern="1200" noProof="1">
              <a:latin typeface="Arial" panose="020B0604020202020204"/>
            </a:rPr>
            <a:t>Omistajuus</a:t>
          </a:r>
          <a:r>
            <a:rPr lang="en-US" sz="1000" kern="1200" noProof="1">
              <a:latin typeface="Arial" panose="020B0604020202020204"/>
            </a:rPr>
            <a:t> (Jaana Myllymaa ja Susanne Andersson-Tapio)</a:t>
          </a:r>
          <a:endParaRPr lang="en-US" sz="1000" kern="1200" noProof="1"/>
        </a:p>
      </dsp:txBody>
      <dsp:txXfrm>
        <a:off x="2475572" y="0"/>
        <a:ext cx="1237785" cy="996461"/>
      </dsp:txXfrm>
    </dsp:sp>
    <dsp:sp modelId="{25BE6E83-B094-43E9-A96F-D94409944C48}">
      <dsp:nvSpPr>
        <dsp:cNvPr id="0" name=""/>
        <dsp:cNvSpPr/>
      </dsp:nvSpPr>
      <dsp:spPr>
        <a:xfrm>
          <a:off x="1856679" y="996461"/>
          <a:ext cx="2475571" cy="996461"/>
        </a:xfrm>
        <a:prstGeom prst="trapezoid">
          <a:avLst>
            <a:gd name="adj" fmla="val 6210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kern="1200" noProof="1">
              <a:latin typeface="Arial" panose="020B0604020202020204"/>
            </a:rPr>
            <a:t>Palvelualuiden vastuuhenkilöt Hml (Henna Kulojärvi), Rmk Johanna Juvainen), Janakkala (Kati Luostarinen) ja Forssa (Päivi Martinson)</a:t>
          </a:r>
        </a:p>
      </dsp:txBody>
      <dsp:txXfrm>
        <a:off x="2289904" y="996461"/>
        <a:ext cx="1609121" cy="996461"/>
      </dsp:txXfrm>
    </dsp:sp>
    <dsp:sp modelId="{FE351B24-F5AF-42F3-9716-C8C735D8E0E3}">
      <dsp:nvSpPr>
        <dsp:cNvPr id="0" name=""/>
        <dsp:cNvSpPr/>
      </dsp:nvSpPr>
      <dsp:spPr>
        <a:xfrm>
          <a:off x="1237786" y="1992922"/>
          <a:ext cx="3713358" cy="996461"/>
        </a:xfrm>
        <a:prstGeom prst="trapezoid">
          <a:avLst>
            <a:gd name="adj" fmla="val 6210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noProof="1">
              <a:latin typeface="Arial" panose="020B0604020202020204"/>
            </a:rPr>
            <a:t>Vakinyrkki-työryhmä</a:t>
          </a:r>
          <a:endParaRPr lang="en-US" sz="1000" kern="1200" noProof="1"/>
        </a:p>
      </dsp:txBody>
      <dsp:txXfrm>
        <a:off x="1887623" y="1992922"/>
        <a:ext cx="2413682" cy="996461"/>
      </dsp:txXfrm>
    </dsp:sp>
    <dsp:sp modelId="{3810E76F-3177-4854-BC30-11D7EC563416}">
      <dsp:nvSpPr>
        <dsp:cNvPr id="0" name=""/>
        <dsp:cNvSpPr/>
      </dsp:nvSpPr>
      <dsp:spPr>
        <a:xfrm>
          <a:off x="618893" y="2989383"/>
          <a:ext cx="4951143" cy="996461"/>
        </a:xfrm>
        <a:prstGeom prst="trapezoid">
          <a:avLst>
            <a:gd name="adj" fmla="val 6210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kern="1200" noProof="1">
              <a:latin typeface="Arial" panose="020B0604020202020204"/>
            </a:rPr>
            <a:t>Ryhmäkohtaiset työryhmät (DM2, elintapa, kuntoutus,ym.)</a:t>
          </a:r>
          <a:endParaRPr lang="en-US" sz="1000" kern="1200" noProof="1"/>
        </a:p>
      </dsp:txBody>
      <dsp:txXfrm>
        <a:off x="1485343" y="2989383"/>
        <a:ext cx="3218243" cy="996461"/>
      </dsp:txXfrm>
    </dsp:sp>
    <dsp:sp modelId="{D02992C3-13B0-4466-B712-49650D468DC5}">
      <dsp:nvSpPr>
        <dsp:cNvPr id="0" name=""/>
        <dsp:cNvSpPr/>
      </dsp:nvSpPr>
      <dsp:spPr>
        <a:xfrm>
          <a:off x="0" y="3985844"/>
          <a:ext cx="6188929" cy="996461"/>
        </a:xfrm>
        <a:prstGeom prst="trapezoid">
          <a:avLst>
            <a:gd name="adj" fmla="val 6210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kern="1200" noProof="1">
              <a:latin typeface="Arial" panose="020B0604020202020204"/>
            </a:rPr>
            <a:t>Paikkakunnan etäryhmä-sparraajat (löytyy HVA ryhmämateriaali kanavalta)</a:t>
          </a:r>
        </a:p>
      </dsp:txBody>
      <dsp:txXfrm>
        <a:off x="1083062" y="3985844"/>
        <a:ext cx="4022804" cy="996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A5D51-19BA-4754-B8E3-45A7DFCDE137}">
      <dsp:nvSpPr>
        <dsp:cNvPr id="0" name=""/>
        <dsp:cNvSpPr/>
      </dsp:nvSpPr>
      <dsp:spPr>
        <a:xfrm rot="10800000">
          <a:off x="0" y="0"/>
          <a:ext cx="7219460" cy="1030458"/>
        </a:xfrm>
        <a:prstGeom prst="trapezoid">
          <a:avLst>
            <a:gd name="adj" fmla="val 70061"/>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rtl="0">
            <a:lnSpc>
              <a:spcPct val="90000"/>
            </a:lnSpc>
            <a:spcBef>
              <a:spcPct val="0"/>
            </a:spcBef>
            <a:spcAft>
              <a:spcPct val="35000"/>
            </a:spcAft>
            <a:buNone/>
          </a:pPr>
          <a:r>
            <a:rPr lang="en-US" sz="700" kern="1200" noProof="1">
              <a:solidFill>
                <a:srgbClr val="000000"/>
              </a:solidFill>
              <a:latin typeface="Calibri"/>
              <a:cs typeface="Calibri"/>
            </a:rPr>
            <a:t>Mahdollistaja, joryn jäsen, hallinnollinen vastuu, vakiinnuttaja, tiedolla johtaminen</a:t>
          </a:r>
          <a:r>
            <a:rPr lang="en-US" sz="700" kern="1200" noProof="1">
              <a:latin typeface="Calibri"/>
              <a:cs typeface="Calibri"/>
            </a:rPr>
            <a:t>, strategian huomiointi kehittämisessä, yhteistyö seudullisten vastuuhenkilöiden kanssa</a:t>
          </a:r>
        </a:p>
      </dsp:txBody>
      <dsp:txXfrm rot="-10800000">
        <a:off x="1263405" y="0"/>
        <a:ext cx="4692649" cy="1030458"/>
      </dsp:txXfrm>
    </dsp:sp>
    <dsp:sp modelId="{0DEA1356-4964-44A4-AF08-B9ECA5F16A25}">
      <dsp:nvSpPr>
        <dsp:cNvPr id="0" name=""/>
        <dsp:cNvSpPr/>
      </dsp:nvSpPr>
      <dsp:spPr>
        <a:xfrm rot="10800000">
          <a:off x="721946" y="1030458"/>
          <a:ext cx="5775567" cy="1030458"/>
        </a:xfrm>
        <a:prstGeom prst="trapezoid">
          <a:avLst>
            <a:gd name="adj" fmla="val 70061"/>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rtl="0">
            <a:lnSpc>
              <a:spcPct val="90000"/>
            </a:lnSpc>
            <a:spcBef>
              <a:spcPct val="0"/>
            </a:spcBef>
            <a:spcAft>
              <a:spcPct val="35000"/>
            </a:spcAft>
            <a:buNone/>
          </a:pPr>
          <a:r>
            <a:rPr lang="en-US" sz="700" kern="1200" noProof="1">
              <a:latin typeface="Calibri"/>
              <a:ea typeface="Calibri"/>
              <a:cs typeface="Calibri"/>
            </a:rPr>
            <a:t>Kokonaisryhmätoiminnan koordinointi pth-puolella alueella, ryhmätoiminnan kehittäminen, Plandiscin hallinta/käyttö (erit.lähiryhmien vienti kelloon), tiedolla johtaminen ja raportointi, </a:t>
          </a:r>
          <a:r>
            <a:rPr lang="en-US" sz="700" b="1" kern="1200" noProof="1">
              <a:latin typeface="Calibri"/>
              <a:ea typeface="Calibri"/>
              <a:cs typeface="Calibri"/>
            </a:rPr>
            <a:t>vakinyrkin puheenjohtajuus</a:t>
          </a:r>
        </a:p>
      </dsp:txBody>
      <dsp:txXfrm rot="-10800000">
        <a:off x="1732670" y="1030458"/>
        <a:ext cx="3754119" cy="1030458"/>
      </dsp:txXfrm>
    </dsp:sp>
    <dsp:sp modelId="{3880FFAA-3E24-4F5A-8B7A-897FBE9A85C9}">
      <dsp:nvSpPr>
        <dsp:cNvPr id="0" name=""/>
        <dsp:cNvSpPr/>
      </dsp:nvSpPr>
      <dsp:spPr>
        <a:xfrm rot="10800000">
          <a:off x="1443892" y="2060916"/>
          <a:ext cx="4331676" cy="1030458"/>
        </a:xfrm>
        <a:prstGeom prst="trapezoid">
          <a:avLst>
            <a:gd name="adj" fmla="val 70061"/>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rtl="0">
            <a:lnSpc>
              <a:spcPct val="90000"/>
            </a:lnSpc>
            <a:spcBef>
              <a:spcPct val="0"/>
            </a:spcBef>
            <a:spcAft>
              <a:spcPct val="35000"/>
            </a:spcAft>
            <a:buNone/>
          </a:pPr>
          <a:r>
            <a:rPr lang="en-US" sz="700" kern="1200" noProof="1">
              <a:latin typeface="Arial" panose="020B0604020202020204"/>
            </a:rPr>
            <a:t>Kokonaistoiminnan yhteiskehittäminen, Plandiscin hyödyntäminen, moniammatillinen työryhmä (eri tulosalueiden nimetyt edustajat), tuki etäryhmäkohtaiselle työryhmälle, viestintä asukkaille ja ammattilaisille yleisesti, tapaamiset n. 1 x kuukaudessa, </a:t>
          </a:r>
          <a:r>
            <a:rPr lang="en-US" sz="700" kern="1200" noProof="1">
              <a:solidFill>
                <a:srgbClr val="000000"/>
              </a:solidFill>
              <a:latin typeface="Arial"/>
              <a:cs typeface="Calibri"/>
            </a:rPr>
            <a:t>Osallistujalla näkemys palvelualueen kokonaisryhmätoiminnasta, etäryhmäopasta ja Teams-kanavaa päivittävä taho, Flowmedik-tuki</a:t>
          </a:r>
        </a:p>
      </dsp:txBody>
      <dsp:txXfrm rot="-10800000">
        <a:off x="2201935" y="2060916"/>
        <a:ext cx="2815589" cy="1030458"/>
      </dsp:txXfrm>
    </dsp:sp>
    <dsp:sp modelId="{50E52BA7-20DF-40D6-8595-BC5E4BB91095}">
      <dsp:nvSpPr>
        <dsp:cNvPr id="0" name=""/>
        <dsp:cNvSpPr/>
      </dsp:nvSpPr>
      <dsp:spPr>
        <a:xfrm rot="10800000">
          <a:off x="2165838" y="3091374"/>
          <a:ext cx="2887783" cy="1030458"/>
        </a:xfrm>
        <a:prstGeom prst="trapezoid">
          <a:avLst>
            <a:gd name="adj" fmla="val 70061"/>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rtl="0">
            <a:lnSpc>
              <a:spcPct val="90000"/>
            </a:lnSpc>
            <a:spcBef>
              <a:spcPct val="0"/>
            </a:spcBef>
            <a:spcAft>
              <a:spcPct val="35000"/>
            </a:spcAft>
            <a:buNone/>
          </a:pPr>
          <a:r>
            <a:rPr lang="en-US" sz="700" kern="1200" noProof="1">
              <a:latin typeface="Arial" panose="020B0604020202020204"/>
            </a:rPr>
            <a:t>Ryhmäsisältöjen suunnittelu ja toteutus, ohjausmateriaalin yhtenäistämistyö, sidosryhmien kanssa yhteistyö, raportointi vakinyrkille, tiedottaminen ja viestintä asiakas- ja ammattilaisrajapinnassa, vie materiaalin Teams-kanavaan, osallistaa asiakkaita ja työyhteisöä suunnitteluun, yksilöllinen tapaamisaikataulu,  Flowmedik ajastettujen tapahtumien luonti ja oman etäryhmän Plandiscille vienti</a:t>
          </a:r>
          <a:endParaRPr lang="en-US" sz="700" kern="1200" noProof="1"/>
        </a:p>
      </dsp:txBody>
      <dsp:txXfrm rot="-10800000">
        <a:off x="2671200" y="3091374"/>
        <a:ext cx="1877059" cy="1030458"/>
      </dsp:txXfrm>
    </dsp:sp>
    <dsp:sp modelId="{595AB042-4B20-459A-9897-CA9BD9AFD25F}">
      <dsp:nvSpPr>
        <dsp:cNvPr id="0" name=""/>
        <dsp:cNvSpPr/>
      </dsp:nvSpPr>
      <dsp:spPr>
        <a:xfrm rot="10800000">
          <a:off x="2887784" y="4121832"/>
          <a:ext cx="1443891" cy="1030458"/>
        </a:xfrm>
        <a:prstGeom prst="trapezoid">
          <a:avLst>
            <a:gd name="adj" fmla="val 70061"/>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rtl="0">
            <a:lnSpc>
              <a:spcPct val="90000"/>
            </a:lnSpc>
            <a:spcBef>
              <a:spcPct val="0"/>
            </a:spcBef>
            <a:spcAft>
              <a:spcPct val="35000"/>
            </a:spcAft>
            <a:buNone/>
          </a:pPr>
          <a:r>
            <a:rPr lang="en-US" sz="700" kern="1200" noProof="1">
              <a:latin typeface="Arial" panose="020B0604020202020204"/>
            </a:rPr>
            <a:t>Jalkautuva tuki aloittaville tai ideoiville työryhmille, käytännön ongelmien selättäjät, tekninen tuki </a:t>
          </a:r>
        </a:p>
      </dsp:txBody>
      <dsp:txXfrm rot="-10800000">
        <a:off x="2887784" y="4121832"/>
        <a:ext cx="1443891" cy="103045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0FEE1928-43E0-8D89-BDAA-E2173A8D2E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FCF6418E-7455-3181-DBB4-DBF5BE3C94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4F408D-7F35-6A42-90FA-1BA3254DD9D1}" type="datetimeFigureOut">
              <a:rPr lang="fi-FI" smtClean="0"/>
              <a:t>19.12.2023</a:t>
            </a:fld>
            <a:endParaRPr lang="fi-FI"/>
          </a:p>
        </p:txBody>
      </p:sp>
      <p:sp>
        <p:nvSpPr>
          <p:cNvPr id="4" name="Alatunnisteen paikkamerkki 3">
            <a:extLst>
              <a:ext uri="{FF2B5EF4-FFF2-40B4-BE49-F238E27FC236}">
                <a16:creationId xmlns:a16="http://schemas.microsoft.com/office/drawing/2014/main" id="{22129ACB-4A75-0521-3E4B-D4DB025CCC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ED0E47B0-0269-7214-F4B3-5E3B3DD3F2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144721-6763-954E-B9D9-42FBE2019040}" type="slidenum">
              <a:rPr lang="fi-FI" smtClean="0"/>
              <a:t>‹#›</a:t>
            </a:fld>
            <a:endParaRPr lang="fi-FI"/>
          </a:p>
        </p:txBody>
      </p:sp>
    </p:spTree>
    <p:extLst>
      <p:ext uri="{BB962C8B-B14F-4D97-AF65-F5344CB8AC3E}">
        <p14:creationId xmlns:p14="http://schemas.microsoft.com/office/powerpoint/2010/main" val="65910239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0T06:21:10.223"/>
    </inkml:context>
    <inkml:brush xml:id="br0">
      <inkml:brushProperty name="width" value="0.1" units="cm"/>
      <inkml:brushProperty name="height" value="0.1" units="cm"/>
      <inkml:brushProperty name="color" value="#E71224"/>
    </inkml:brush>
  </inkml:definitions>
  <inkml:trace contextRef="#ctx0" brushRef="#br0">28917 9438 16383 0 0,'-5'0'0'0'0,"-6"0"0"0"0,-5 0 0 0 0,-6 0 0 0 0,-3 0 0 0 0,-2 0 0 0 0,-1 0 0 0 0,-1 0 0 0 0,0 0 0 0 0,1 0 0 0 0,0 0 0 0 0,0 0 0 0 0,0 0 0 0 0,0 0 0 0 0,1 0 0 0 0,-1 0 0 0 0,1 0 0 0 0,-1 0 0 0 0,1 0 0 0 0,0 5 0 0 0,-1 1 0 0 0,1 0 0 0 0,-1-1 0 0 0,1-2 0 0 0,-1-1 0 0 0,1-1 0 0 0,-1 0 0 0 0,5 4 0 0 0,2 1 0 0 0,4 4 0 0 0,1 1 0 0 0,-3 2 0 0 0,4 5 0 0 0,-2-1 0 0 0,2 1 0 0 0,5 2 0 0 0,-2-2 0 0 0,2 0 0 0 0,-3-2 0 0 0,2 0 0 0 0,2 2 0 0 0,3 3 0 0 0,2 2 0 0 0,-3 3 0 0 0,1 0 0 0 0,0 2 0 0 0,1 0 0 0 0,-2-5 0 0 0,-1-1 0 0 0,1 0 0 0 0,2 1 0 0 0,2 1 0 0 0,1 2 0 0 0,-3 0 0 0 0,-2 1 0 0 0,2 1 0 0 0,0-1 0 0 0,2 6 0 0 0,1 1 0 0 0,1-1 0 0 0,1 0 0 0 0,0-2 0 0 0,0-2 0 0 0,1 0 0 0 0,-1-1 0 0 0,0-1 0 0 0,0 1 0 0 0,0-1 0 0 0,0 0 0 0 0,0 0 0 0 0,0 1 0 0 0,0-1 0 0 0,0 0 0 0 0,0 1 0 0 0,0-1 0 0 0,5 6 0 0 0,6 0 0 0 0,1 1 0 0 0,-1 3 0 0 0,2-5 0 0 0,-2-3 0 0 0,-1-1 0 0 0,1-2 0 0 0,-1 1 0 0 0,-3-1 0 0 0,-1 0 0 0 0,2 1 0 0 0,9-4 0 0 0,2-2 0 0 0,2-4 0 0 0,3-1 0 0 0,1-2 0 0 0,1 0 0 0 0,2 3 0 0 0,0-1 0 0 0,-1-4 0 0 0,1 1 0 0 0,5 3 0 0 0,1-2 0 0 0,-5 2 0 0 0,2-1 0 0 0,0-4 0 0 0,0-4 0 0 0,-1-3 0 0 0,-1-2 0 0 0,-1-1 0 0 0,0-2 0 0 0,0 1 0 0 0,-1-1 0 0 0,1 1 0 0 0,-1-1 0 0 0,0 1 0 0 0,1 0 0 0 0,-1-1 0 0 0,1 1 0 0 0,-1 0 0 0 0,1 0 0 0 0,-1 0 0 0 0,1 1 0 0 0,-1-1 0 0 0,1 0 0 0 0,-1 0 0 0 0,1 0 0 0 0,-1 0 0 0 0,1 0 0 0 0,-1 0 0 0 0,0 0 0 0 0,1 0 0 0 0,-1 0 0 0 0,1 4 0 0 0,-1 2 0 0 0,1 0 0 0 0,-1-1 0 0 0,1-1 0 0 0,-1-2 0 0 0,1-1 0 0 0,-1-1 0 0 0,1 0 0 0 0,-1 0 0 0 0,1 0 0 0 0,-5-5 0 0 0,-2-6 0 0 0,-4-6 0 0 0,-1 0 0 0 0,-2-2 0 0 0,0 2 0 0 0,3 5 0 0 0,3 3 0 0 0,-1 0 0 0 0,0-4 0 0 0,-3-5 0 0 0,-5-3 0 0 0,2 1 0 0 0,-3 0 0 0 0,3 3 0 0 0,-2 0 0 0 0,-2-2 0 0 0,-3-2 0 0 0,-2-3 0 0 0,-2-1 0 0 0,-1-2 0 0 0,-2 0 0 0 0,1-1 0 0 0,-1 0 0 0 0,1-5 0 0 0,0-1 0 0 0,-1 1 0 0 0,1 0 0 0 0,0 2 0 0 0,0 1 0 0 0,0 2 0 0 0,0 0 0 0 0,0 0 0 0 0,0 1 0 0 0,0 0 0 0 0,0 0 0 0 0,0-1 0 0 0,0 1 0 0 0,0 0 0 0 0,0-1 0 0 0,-5 6 0 0 0,-1 0 0 0 0,0 1 0 0 0,2-2 0 0 0,0-1 0 0 0,2-2 0 0 0,1 0 0 0 0,-4 4 0 0 0,-1 0 0 0 0,0 1 0 0 0,1-2 0 0 0,2-2 0 0 0,-3 0 0 0 0,-2-2 0 0 0,2 0 0 0 0,-3 0 0 0 0,-1-1 0 0 0,3 0 0 0 0,1 0 0 0 0,2 1 0 0 0,-2 4 0 0 0,-1 1 0 0 0,0 1 0 0 0,3-2 0 0 0,-4 4 0 0 0,-4 4 0 0 0,-1 1 0 0 0,-3-2 0 0 0,-3 1 0 0 0,-3 4 0 0 0,-2-2 0 0 0,-3 3 0 0 0,5-3 0 0 0,0 1 0 0 0,0 3 0 0 0,3-2 0 0 0,5-4 0 0 0,1 1 0 0 0,-3 3 0 0 0,2-2 0 0 0,-2 2 0 0 0,-3 2 0 0 0,-2 3 0 0 0,-3 3 0 0 0,-2 1 0 0 0,-1-3 0 0 0,0-1 0 0 0,-1 1 0 0 0,0 0 0 0 0,0 2 0 0 0,0 2 0 0 0,0 0 0 0 0,0 1 0 0 0,1 0 0 0 0,-1 0 0 0 0,1 0 0 0 0,-1 0 0 0 0,1 1 0 0 0,-1-1 0 0 0,1 0 0 0 0,-1 0 0 0 0,1 0 0 0 0,-1 0 0 0 0,1 0 0 0 0,-1 0 0 0 0,6 0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14:18:24.28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20967 7789 16383 0 0,'5'0'0'0'0,"6"0"0"0"0,10 0 0 0 0,7 0 0 0 0,3 0 0 0 0,1 0 0 0 0,4 0 0 0 0,1 0 0 0 0,-1 0 0 0 0,-3 0 0 0 0,-1 0 0 0 0,-2 0 0 0 0,-1 0 0 0 0,-2 0 0 0 0,1 0 0 0 0,-1 0 0 0 0,4 0 0 0 0,8 0 0 0 0,0 0 0 0 0,-1 0 0 0 0,-3 0 0 0 0,-2 0 0 0 0,-2 0 0 0 0,-2 0 0 0 0,-1 0 0 0 0,-1 0 0 0 0,0 0 0 0 0,0 0 0 0 0,0 0 0 0 0,1 0 0 0 0,-1 0 0 0 0,0 0 0 0 0,1 0 0 0 0,-1 0 0 0 0,1 0 0 0 0,-1 0 0 0 0,1 0 0 0 0,-1 0 0 0 0,1 0 0 0 0,-1 0 0 0 0,1 0 0 0 0,-1 0 0 0 0,1 0 0 0 0,-1 0 0 0 0,1 0 0 0 0,-1 0 0 0 0,1 0 0 0 0,4 0 0 0 0,1 0 0 0 0,1 0 0 0 0,-2 0 0 0 0,-1 0 0 0 0,-1 0 0 0 0,-2 0 0 0 0,0 0 0 0 0,0 0 0 0 0,-6 0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B27B7-9676-594D-B639-1F0D74274F3C}" type="datetimeFigureOut">
              <a:rPr lang="fi-FI" smtClean="0"/>
              <a:t>19.12.2023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E84B65-1F45-0A4A-99D4-4C163F7A2A06}" type="slidenum">
              <a:rPr lang="fi-FI" smtClean="0"/>
              <a:t>‹#›</a:t>
            </a:fld>
            <a:endParaRPr lang="fi-FI"/>
          </a:p>
        </p:txBody>
      </p:sp>
    </p:spTree>
    <p:extLst>
      <p:ext uri="{BB962C8B-B14F-4D97-AF65-F5344CB8AC3E}">
        <p14:creationId xmlns:p14="http://schemas.microsoft.com/office/powerpoint/2010/main" val="3905453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Kansi">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827DFDE3-0E2A-8BA0-97FC-B92A991419A2}"/>
              </a:ext>
            </a:extLst>
          </p:cNvPr>
          <p:cNvSpPr/>
          <p:nvPr userDrawn="1"/>
        </p:nvSpPr>
        <p:spPr>
          <a:xfrm>
            <a:off x="0" y="0"/>
            <a:ext cx="12192000" cy="6874483"/>
          </a:xfrm>
          <a:prstGeom prst="rect">
            <a:avLst/>
          </a:prstGeom>
          <a:solidFill>
            <a:srgbClr val="30A59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D2FE5598-89CF-CBC0-790A-52CA24D38812}"/>
              </a:ext>
            </a:extLst>
          </p:cNvPr>
          <p:cNvSpPr>
            <a:spLocks noGrp="1"/>
          </p:cNvSpPr>
          <p:nvPr>
            <p:ph type="ctrTitle"/>
          </p:nvPr>
        </p:nvSpPr>
        <p:spPr>
          <a:xfrm>
            <a:off x="1524000" y="2107476"/>
            <a:ext cx="9144000" cy="1892635"/>
          </a:xfrm>
        </p:spPr>
        <p:txBody>
          <a:bodyPr anchor="ctr" anchorCtr="0">
            <a:normAutofit/>
          </a:bodyPr>
          <a:lstStyle>
            <a:lvl1pPr algn="ctr">
              <a:defRPr sz="48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EA5C04D1-0130-0F49-E820-7F6E2B793ED7}"/>
              </a:ext>
            </a:extLst>
          </p:cNvPr>
          <p:cNvSpPr>
            <a:spLocks noGrp="1"/>
          </p:cNvSpPr>
          <p:nvPr>
            <p:ph type="subTitle" idx="1"/>
          </p:nvPr>
        </p:nvSpPr>
        <p:spPr>
          <a:xfrm>
            <a:off x="3222171" y="4086063"/>
            <a:ext cx="5747658" cy="92170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4" name="Päivämäärän paikkamerkki 3">
            <a:extLst>
              <a:ext uri="{FF2B5EF4-FFF2-40B4-BE49-F238E27FC236}">
                <a16:creationId xmlns:a16="http://schemas.microsoft.com/office/drawing/2014/main" id="{D7C2543E-9057-B686-9DDD-6D0E8AA513CC}"/>
              </a:ext>
            </a:extLst>
          </p:cNvPr>
          <p:cNvSpPr>
            <a:spLocks noGrp="1"/>
          </p:cNvSpPr>
          <p:nvPr>
            <p:ph type="dt" sz="half" idx="10"/>
          </p:nvPr>
        </p:nvSpPr>
        <p:spPr>
          <a:xfrm>
            <a:off x="4724400" y="5287639"/>
            <a:ext cx="2743200" cy="365125"/>
          </a:xfrm>
        </p:spPr>
        <p:txBody>
          <a:bodyPr/>
          <a:lstStyle>
            <a:lvl1pPr algn="ctr">
              <a:defRPr/>
            </a:lvl1pPr>
          </a:lstStyle>
          <a:p>
            <a:fld id="{98D7D7D9-1077-0149-8C8A-77E0D15094B5}" type="datetime1">
              <a:rPr lang="fi-FI" smtClean="0"/>
              <a:t>19.12.2023</a:t>
            </a:fld>
            <a:endParaRPr lang="fi-FI"/>
          </a:p>
        </p:txBody>
      </p:sp>
      <p:sp>
        <p:nvSpPr>
          <p:cNvPr id="5" name="Alatunnisteen paikkamerkki 4">
            <a:extLst>
              <a:ext uri="{FF2B5EF4-FFF2-40B4-BE49-F238E27FC236}">
                <a16:creationId xmlns:a16="http://schemas.microsoft.com/office/drawing/2014/main" id="{31E48398-ED46-0AA9-D9C1-24D042E3CC96}"/>
              </a:ext>
            </a:extLst>
          </p:cNvPr>
          <p:cNvSpPr>
            <a:spLocks noGrp="1"/>
          </p:cNvSpPr>
          <p:nvPr>
            <p:ph type="ftr" sz="quarter" idx="11"/>
          </p:nvPr>
        </p:nvSpPr>
        <p:spPr>
          <a:xfrm>
            <a:off x="4038600" y="5686166"/>
            <a:ext cx="4114800" cy="365125"/>
          </a:xfrm>
        </p:spPr>
        <p:txBody>
          <a:bodyPr/>
          <a:lstStyle/>
          <a:p>
            <a:r>
              <a:rPr lang="fi-FI"/>
              <a:t>Kanta-Hämeen hyvinvointialue</a:t>
            </a:r>
          </a:p>
        </p:txBody>
      </p:sp>
      <p:cxnSp>
        <p:nvCxnSpPr>
          <p:cNvPr id="11" name="Suora yhdysviiva 10">
            <a:extLst>
              <a:ext uri="{FF2B5EF4-FFF2-40B4-BE49-F238E27FC236}">
                <a16:creationId xmlns:a16="http://schemas.microsoft.com/office/drawing/2014/main" id="{380752AF-439C-A394-C29E-5CD9C5895CC9}"/>
              </a:ext>
            </a:extLst>
          </p:cNvPr>
          <p:cNvCxnSpPr>
            <a:cxnSpLocks/>
          </p:cNvCxnSpPr>
          <p:nvPr userDrawn="1"/>
        </p:nvCxnSpPr>
        <p:spPr>
          <a:xfrm>
            <a:off x="0" y="125078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Kuva 13">
            <a:extLst>
              <a:ext uri="{FF2B5EF4-FFF2-40B4-BE49-F238E27FC236}">
                <a16:creationId xmlns:a16="http://schemas.microsoft.com/office/drawing/2014/main" id="{35692A3E-E3B6-7D75-7AB0-15BC0FF594B7}"/>
              </a:ext>
            </a:extLst>
          </p:cNvPr>
          <p:cNvPicPr>
            <a:picLocks noChangeAspect="1"/>
          </p:cNvPicPr>
          <p:nvPr userDrawn="1"/>
        </p:nvPicPr>
        <p:blipFill>
          <a:blip r:embed="rId2"/>
          <a:srcRect/>
          <a:stretch/>
        </p:blipFill>
        <p:spPr>
          <a:xfrm>
            <a:off x="5574330" y="724092"/>
            <a:ext cx="1043341" cy="1039312"/>
          </a:xfrm>
          <a:prstGeom prst="rect">
            <a:avLst/>
          </a:prstGeom>
        </p:spPr>
      </p:pic>
      <p:pic>
        <p:nvPicPr>
          <p:cNvPr id="7" name="Kuva 6">
            <a:extLst>
              <a:ext uri="{FF2B5EF4-FFF2-40B4-BE49-F238E27FC236}">
                <a16:creationId xmlns:a16="http://schemas.microsoft.com/office/drawing/2014/main" id="{1517AFE6-0C4E-D7AE-5E35-42F9CD0D8691}"/>
              </a:ext>
            </a:extLst>
          </p:cNvPr>
          <p:cNvPicPr>
            <a:picLocks noChangeAspect="1"/>
          </p:cNvPicPr>
          <p:nvPr userDrawn="1"/>
        </p:nvPicPr>
        <p:blipFill rotWithShape="1">
          <a:blip r:embed="rId3"/>
          <a:srcRect t="1" b="17635"/>
          <a:stretch/>
        </p:blipFill>
        <p:spPr>
          <a:xfrm>
            <a:off x="9179594" y="4337510"/>
            <a:ext cx="2689485" cy="2536974"/>
          </a:xfrm>
          <a:prstGeom prst="rect">
            <a:avLst/>
          </a:prstGeom>
        </p:spPr>
      </p:pic>
      <p:pic>
        <p:nvPicPr>
          <p:cNvPr id="10" name="Kuva 9" descr="Kuva, joka sisältää kohteen teksti&#10;&#10;Kuvaus luotu automaattisesti">
            <a:extLst>
              <a:ext uri="{FF2B5EF4-FFF2-40B4-BE49-F238E27FC236}">
                <a16:creationId xmlns:a16="http://schemas.microsoft.com/office/drawing/2014/main" id="{63B676BC-6673-46EA-A127-54DABD4003A9}"/>
              </a:ext>
            </a:extLst>
          </p:cNvPr>
          <p:cNvPicPr>
            <a:picLocks noChangeAspect="1"/>
          </p:cNvPicPr>
          <p:nvPr userDrawn="1"/>
        </p:nvPicPr>
        <p:blipFill>
          <a:blip r:embed="rId4"/>
          <a:stretch>
            <a:fillRect/>
          </a:stretch>
        </p:blipFill>
        <p:spPr>
          <a:xfrm>
            <a:off x="9868126" y="354310"/>
            <a:ext cx="2070097" cy="542168"/>
          </a:xfrm>
          <a:prstGeom prst="rect">
            <a:avLst/>
          </a:prstGeom>
        </p:spPr>
      </p:pic>
    </p:spTree>
    <p:extLst>
      <p:ext uri="{BB962C8B-B14F-4D97-AF65-F5344CB8AC3E}">
        <p14:creationId xmlns:p14="http://schemas.microsoft.com/office/powerpoint/2010/main" val="890828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okosivun_kuva_ja_kuvateksti">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CE3731FD-3237-B081-3BBF-6852294C2969}"/>
              </a:ext>
            </a:extLst>
          </p:cNvPr>
          <p:cNvSpPr/>
          <p:nvPr userDrawn="1"/>
        </p:nvSpPr>
        <p:spPr>
          <a:xfrm>
            <a:off x="7166" y="6306312"/>
            <a:ext cx="12192000" cy="568171"/>
          </a:xfrm>
          <a:prstGeom prst="rect">
            <a:avLst/>
          </a:prstGeom>
          <a:solidFill>
            <a:srgbClr val="30A59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85DAAEBF-ED31-AD0A-D199-EF9BA101AC5A}"/>
              </a:ext>
            </a:extLst>
          </p:cNvPr>
          <p:cNvPicPr>
            <a:picLocks noChangeAspect="1"/>
          </p:cNvPicPr>
          <p:nvPr userDrawn="1"/>
        </p:nvPicPr>
        <p:blipFill rotWithShape="1">
          <a:blip r:embed="rId2">
            <a:alphaModFix amt="55000"/>
          </a:blip>
          <a:srcRect l="-21" r="-21" b="19188"/>
          <a:stretch/>
        </p:blipFill>
        <p:spPr>
          <a:xfrm>
            <a:off x="8922786" y="4296813"/>
            <a:ext cx="3169308" cy="2561187"/>
          </a:xfrm>
          <a:prstGeom prst="rect">
            <a:avLst/>
          </a:prstGeom>
        </p:spPr>
      </p:pic>
      <p:sp>
        <p:nvSpPr>
          <p:cNvPr id="6" name="Tekstin paikkamerkki 7">
            <a:extLst>
              <a:ext uri="{FF2B5EF4-FFF2-40B4-BE49-F238E27FC236}">
                <a16:creationId xmlns:a16="http://schemas.microsoft.com/office/drawing/2014/main" id="{6D68E186-4B8E-C248-665F-D8330FB0D586}"/>
              </a:ext>
            </a:extLst>
          </p:cNvPr>
          <p:cNvSpPr>
            <a:spLocks noGrp="1"/>
          </p:cNvSpPr>
          <p:nvPr>
            <p:ph type="body" sz="quarter" idx="18"/>
          </p:nvPr>
        </p:nvSpPr>
        <p:spPr>
          <a:xfrm>
            <a:off x="444326" y="5580405"/>
            <a:ext cx="8641307" cy="664378"/>
          </a:xfrm>
        </p:spPr>
        <p:txBody>
          <a:bodyPr anchor="ctr">
            <a:noAutofit/>
          </a:bodyPr>
          <a:lstStyle>
            <a:lvl1pPr marL="0" indent="0">
              <a:lnSpc>
                <a:spcPct val="100000"/>
              </a:lnSpc>
              <a:buNone/>
              <a:defRPr sz="1400">
                <a:solidFill>
                  <a:srgbClr val="30A598"/>
                </a:solidFill>
              </a:defRPr>
            </a:lvl1pPr>
            <a:lvl2pPr marL="457200" indent="0">
              <a:lnSpc>
                <a:spcPct val="100000"/>
              </a:lnSpc>
              <a:buNone/>
              <a:defRPr sz="1400">
                <a:solidFill>
                  <a:srgbClr val="30A598"/>
                </a:solidFill>
              </a:defRPr>
            </a:lvl2pPr>
            <a:lvl3pPr marL="914400" indent="0">
              <a:lnSpc>
                <a:spcPct val="100000"/>
              </a:lnSpc>
              <a:buNone/>
              <a:defRPr sz="1400">
                <a:solidFill>
                  <a:srgbClr val="30A598"/>
                </a:solidFill>
              </a:defRPr>
            </a:lvl3pPr>
            <a:lvl4pPr marL="1371600" indent="0">
              <a:lnSpc>
                <a:spcPct val="100000"/>
              </a:lnSpc>
              <a:buNone/>
              <a:defRPr sz="1400">
                <a:solidFill>
                  <a:srgbClr val="30A598"/>
                </a:solidFill>
              </a:defRPr>
            </a:lvl4pPr>
            <a:lvl5pPr marL="1828800" indent="0">
              <a:lnSpc>
                <a:spcPct val="100000"/>
              </a:lnSpc>
              <a:buNone/>
              <a:defRPr sz="1400">
                <a:solidFill>
                  <a:srgbClr val="30A598"/>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20" name="Kuva 19">
            <a:extLst>
              <a:ext uri="{FF2B5EF4-FFF2-40B4-BE49-F238E27FC236}">
                <a16:creationId xmlns:a16="http://schemas.microsoft.com/office/drawing/2014/main" id="{639E1DDE-B518-B113-9FB3-53177E5D4C64}"/>
              </a:ext>
            </a:extLst>
          </p:cNvPr>
          <p:cNvPicPr>
            <a:picLocks noChangeAspect="1"/>
          </p:cNvPicPr>
          <p:nvPr userDrawn="1"/>
        </p:nvPicPr>
        <p:blipFill>
          <a:blip r:embed="rId3"/>
          <a:stretch>
            <a:fillRect/>
          </a:stretch>
        </p:blipFill>
        <p:spPr>
          <a:xfrm>
            <a:off x="11508281" y="6380229"/>
            <a:ext cx="427402" cy="425754"/>
          </a:xfrm>
          <a:prstGeom prst="rect">
            <a:avLst/>
          </a:prstGeom>
        </p:spPr>
      </p:pic>
      <p:sp>
        <p:nvSpPr>
          <p:cNvPr id="5" name="Kuvan paikkamerkki 4">
            <a:extLst>
              <a:ext uri="{FF2B5EF4-FFF2-40B4-BE49-F238E27FC236}">
                <a16:creationId xmlns:a16="http://schemas.microsoft.com/office/drawing/2014/main" id="{EA505EA7-3AD9-F0F3-7720-0921CC782A95}"/>
              </a:ext>
            </a:extLst>
          </p:cNvPr>
          <p:cNvSpPr>
            <a:spLocks noGrp="1"/>
          </p:cNvSpPr>
          <p:nvPr>
            <p:ph type="pic" sz="quarter" idx="13"/>
          </p:nvPr>
        </p:nvSpPr>
        <p:spPr>
          <a:xfrm>
            <a:off x="0" y="0"/>
            <a:ext cx="12192000" cy="5507946"/>
          </a:xfrm>
        </p:spPr>
        <p:txBody>
          <a:bodyPr/>
          <a:lstStyle/>
          <a:p>
            <a:endParaRPr lang="fi-FI"/>
          </a:p>
        </p:txBody>
      </p:sp>
      <p:sp>
        <p:nvSpPr>
          <p:cNvPr id="4" name="Päivämäärän paikkamerkki 3">
            <a:extLst>
              <a:ext uri="{FF2B5EF4-FFF2-40B4-BE49-F238E27FC236}">
                <a16:creationId xmlns:a16="http://schemas.microsoft.com/office/drawing/2014/main" id="{54886D27-00F6-4A46-14C8-60739159E2E8}"/>
              </a:ext>
            </a:extLst>
          </p:cNvPr>
          <p:cNvSpPr>
            <a:spLocks noGrp="1"/>
          </p:cNvSpPr>
          <p:nvPr>
            <p:ph type="dt" sz="half" idx="10"/>
          </p:nvPr>
        </p:nvSpPr>
        <p:spPr>
          <a:xfrm>
            <a:off x="564332" y="6441702"/>
            <a:ext cx="1039741" cy="301756"/>
          </a:xfrm>
        </p:spPr>
        <p:txBody>
          <a:bodyPr/>
          <a:lstStyle/>
          <a:p>
            <a:fld id="{1F15E782-0D79-1147-8AEE-D1A4F876EA1D}" type="datetime1">
              <a:rPr lang="fi-FI" smtClean="0"/>
              <a:t>19.12.2023</a:t>
            </a:fld>
            <a:endParaRPr lang="fi-FI"/>
          </a:p>
        </p:txBody>
      </p:sp>
      <p:sp>
        <p:nvSpPr>
          <p:cNvPr id="7" name="Alatunnisteen paikkamerkki 4">
            <a:extLst>
              <a:ext uri="{FF2B5EF4-FFF2-40B4-BE49-F238E27FC236}">
                <a16:creationId xmlns:a16="http://schemas.microsoft.com/office/drawing/2014/main" id="{D469A7BF-D5F2-1BDC-A58B-D7EE907957EA}"/>
              </a:ext>
            </a:extLst>
          </p:cNvPr>
          <p:cNvSpPr>
            <a:spLocks noGrp="1"/>
          </p:cNvSpPr>
          <p:nvPr>
            <p:ph type="ftr" sz="quarter" idx="11"/>
          </p:nvPr>
        </p:nvSpPr>
        <p:spPr>
          <a:xfrm>
            <a:off x="1859984" y="6441702"/>
            <a:ext cx="4114800" cy="301756"/>
          </a:xfrm>
        </p:spPr>
        <p:txBody>
          <a:bodyPr/>
          <a:lstStyle>
            <a:lvl1pPr algn="l">
              <a:defRPr/>
            </a:lvl1pPr>
          </a:lstStyle>
          <a:p>
            <a:r>
              <a:rPr lang="fi-FI"/>
              <a:t>Kanta-Hämeen hyvinvointialue</a:t>
            </a:r>
          </a:p>
        </p:txBody>
      </p:sp>
      <p:cxnSp>
        <p:nvCxnSpPr>
          <p:cNvPr id="8" name="Suora yhdysviiva 7">
            <a:extLst>
              <a:ext uri="{FF2B5EF4-FFF2-40B4-BE49-F238E27FC236}">
                <a16:creationId xmlns:a16="http://schemas.microsoft.com/office/drawing/2014/main" id="{5903B286-441A-AF86-2B85-DDE5D06BA8BB}"/>
              </a:ext>
            </a:extLst>
          </p:cNvPr>
          <p:cNvCxnSpPr>
            <a:cxnSpLocks/>
          </p:cNvCxnSpPr>
          <p:nvPr userDrawn="1"/>
        </p:nvCxnSpPr>
        <p:spPr>
          <a:xfrm>
            <a:off x="1645310" y="6441702"/>
            <a:ext cx="0" cy="3017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Dian numeron paikkamerkki 5">
            <a:extLst>
              <a:ext uri="{FF2B5EF4-FFF2-40B4-BE49-F238E27FC236}">
                <a16:creationId xmlns:a16="http://schemas.microsoft.com/office/drawing/2014/main" id="{6FC0E317-BC74-FA7C-1460-DAD491121FCB}"/>
              </a:ext>
            </a:extLst>
          </p:cNvPr>
          <p:cNvSpPr>
            <a:spLocks noGrp="1"/>
          </p:cNvSpPr>
          <p:nvPr>
            <p:ph type="sldNum" sz="quarter" idx="12"/>
          </p:nvPr>
        </p:nvSpPr>
        <p:spPr>
          <a:xfrm>
            <a:off x="10721340" y="6441702"/>
            <a:ext cx="523458" cy="301756"/>
          </a:xfrm>
        </p:spPr>
        <p:txBody>
          <a:bodyPr/>
          <a:lstStyle/>
          <a:p>
            <a:fld id="{53C4A76B-A38D-2748-B9D9-0C392F5890A1}" type="slidenum">
              <a:rPr lang="fi-FI" smtClean="0"/>
              <a:t>‹#›</a:t>
            </a:fld>
            <a:endParaRPr lang="fi-FI"/>
          </a:p>
        </p:txBody>
      </p:sp>
      <p:pic>
        <p:nvPicPr>
          <p:cNvPr id="11" name="Kuva 10">
            <a:extLst>
              <a:ext uri="{FF2B5EF4-FFF2-40B4-BE49-F238E27FC236}">
                <a16:creationId xmlns:a16="http://schemas.microsoft.com/office/drawing/2014/main" id="{4F06B23E-F604-B46E-44B6-0D055494E22B}"/>
              </a:ext>
            </a:extLst>
          </p:cNvPr>
          <p:cNvPicPr>
            <a:picLocks noChangeAspect="1"/>
          </p:cNvPicPr>
          <p:nvPr userDrawn="1"/>
        </p:nvPicPr>
        <p:blipFill>
          <a:blip r:embed="rId4"/>
          <a:srcRect/>
          <a:stretch/>
        </p:blipFill>
        <p:spPr>
          <a:xfrm>
            <a:off x="8438713" y="6372609"/>
            <a:ext cx="1693452" cy="443522"/>
          </a:xfrm>
          <a:prstGeom prst="rect">
            <a:avLst/>
          </a:prstGeom>
        </p:spPr>
      </p:pic>
    </p:spTree>
    <p:extLst>
      <p:ext uri="{BB962C8B-B14F-4D97-AF65-F5344CB8AC3E}">
        <p14:creationId xmlns:p14="http://schemas.microsoft.com/office/powerpoint/2010/main" val="57153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okosivun_kuv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CE3731FD-3237-B081-3BBF-6852294C2969}"/>
              </a:ext>
            </a:extLst>
          </p:cNvPr>
          <p:cNvSpPr/>
          <p:nvPr userDrawn="1"/>
        </p:nvSpPr>
        <p:spPr>
          <a:xfrm>
            <a:off x="7166" y="6306312"/>
            <a:ext cx="12192000" cy="568171"/>
          </a:xfrm>
          <a:prstGeom prst="rect">
            <a:avLst/>
          </a:prstGeom>
          <a:solidFill>
            <a:srgbClr val="30A59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20" name="Kuva 19">
            <a:extLst>
              <a:ext uri="{FF2B5EF4-FFF2-40B4-BE49-F238E27FC236}">
                <a16:creationId xmlns:a16="http://schemas.microsoft.com/office/drawing/2014/main" id="{639E1DDE-B518-B113-9FB3-53177E5D4C64}"/>
              </a:ext>
            </a:extLst>
          </p:cNvPr>
          <p:cNvPicPr>
            <a:picLocks noChangeAspect="1"/>
          </p:cNvPicPr>
          <p:nvPr userDrawn="1"/>
        </p:nvPicPr>
        <p:blipFill>
          <a:blip r:embed="rId2"/>
          <a:stretch>
            <a:fillRect/>
          </a:stretch>
        </p:blipFill>
        <p:spPr>
          <a:xfrm>
            <a:off x="11508281" y="6380229"/>
            <a:ext cx="427402" cy="425754"/>
          </a:xfrm>
          <a:prstGeom prst="rect">
            <a:avLst/>
          </a:prstGeom>
        </p:spPr>
      </p:pic>
      <p:pic>
        <p:nvPicPr>
          <p:cNvPr id="2" name="Kuva 1">
            <a:extLst>
              <a:ext uri="{FF2B5EF4-FFF2-40B4-BE49-F238E27FC236}">
                <a16:creationId xmlns:a16="http://schemas.microsoft.com/office/drawing/2014/main" id="{85DAAEBF-ED31-AD0A-D199-EF9BA101AC5A}"/>
              </a:ext>
            </a:extLst>
          </p:cNvPr>
          <p:cNvPicPr>
            <a:picLocks noChangeAspect="1"/>
          </p:cNvPicPr>
          <p:nvPr userDrawn="1"/>
        </p:nvPicPr>
        <p:blipFill rotWithShape="1">
          <a:blip r:embed="rId3">
            <a:alphaModFix amt="55000"/>
          </a:blip>
          <a:srcRect l="-21" r="-21" b="19188"/>
          <a:stretch/>
        </p:blipFill>
        <p:spPr>
          <a:xfrm>
            <a:off x="8922786" y="4296813"/>
            <a:ext cx="3169308" cy="2561187"/>
          </a:xfrm>
          <a:prstGeom prst="rect">
            <a:avLst/>
          </a:prstGeom>
        </p:spPr>
      </p:pic>
      <p:sp>
        <p:nvSpPr>
          <p:cNvPr id="5" name="Kuvan paikkamerkki 4">
            <a:extLst>
              <a:ext uri="{FF2B5EF4-FFF2-40B4-BE49-F238E27FC236}">
                <a16:creationId xmlns:a16="http://schemas.microsoft.com/office/drawing/2014/main" id="{EA505EA7-3AD9-F0F3-7720-0921CC782A95}"/>
              </a:ext>
            </a:extLst>
          </p:cNvPr>
          <p:cNvSpPr>
            <a:spLocks noGrp="1"/>
          </p:cNvSpPr>
          <p:nvPr>
            <p:ph type="pic" sz="quarter" idx="13"/>
          </p:nvPr>
        </p:nvSpPr>
        <p:spPr>
          <a:xfrm>
            <a:off x="-7166" y="6222"/>
            <a:ext cx="12192000" cy="6300089"/>
          </a:xfrm>
        </p:spPr>
        <p:txBody>
          <a:bodyPr/>
          <a:lstStyle/>
          <a:p>
            <a:endParaRPr lang="fi-FI"/>
          </a:p>
        </p:txBody>
      </p:sp>
      <p:sp>
        <p:nvSpPr>
          <p:cNvPr id="4" name="Päivämäärän paikkamerkki 3">
            <a:extLst>
              <a:ext uri="{FF2B5EF4-FFF2-40B4-BE49-F238E27FC236}">
                <a16:creationId xmlns:a16="http://schemas.microsoft.com/office/drawing/2014/main" id="{BFB26D7C-CE22-D386-E7F1-04C96C3A6486}"/>
              </a:ext>
            </a:extLst>
          </p:cNvPr>
          <p:cNvSpPr>
            <a:spLocks noGrp="1"/>
          </p:cNvSpPr>
          <p:nvPr>
            <p:ph type="dt" sz="half" idx="10"/>
          </p:nvPr>
        </p:nvSpPr>
        <p:spPr>
          <a:xfrm>
            <a:off x="564332" y="6441702"/>
            <a:ext cx="1039741" cy="301756"/>
          </a:xfrm>
        </p:spPr>
        <p:txBody>
          <a:bodyPr/>
          <a:lstStyle/>
          <a:p>
            <a:fld id="{1F15E782-0D79-1147-8AEE-D1A4F876EA1D}" type="datetime1">
              <a:rPr lang="fi-FI" smtClean="0"/>
              <a:t>19.12.2023</a:t>
            </a:fld>
            <a:endParaRPr lang="fi-FI"/>
          </a:p>
        </p:txBody>
      </p:sp>
      <p:sp>
        <p:nvSpPr>
          <p:cNvPr id="7" name="Alatunnisteen paikkamerkki 4">
            <a:extLst>
              <a:ext uri="{FF2B5EF4-FFF2-40B4-BE49-F238E27FC236}">
                <a16:creationId xmlns:a16="http://schemas.microsoft.com/office/drawing/2014/main" id="{CFA51A0C-0FC2-C03A-629C-372E7CCD5D57}"/>
              </a:ext>
            </a:extLst>
          </p:cNvPr>
          <p:cNvSpPr>
            <a:spLocks noGrp="1"/>
          </p:cNvSpPr>
          <p:nvPr>
            <p:ph type="ftr" sz="quarter" idx="11"/>
          </p:nvPr>
        </p:nvSpPr>
        <p:spPr>
          <a:xfrm>
            <a:off x="1859984" y="6441702"/>
            <a:ext cx="4114800" cy="301756"/>
          </a:xfrm>
        </p:spPr>
        <p:txBody>
          <a:bodyPr/>
          <a:lstStyle>
            <a:lvl1pPr algn="l">
              <a:defRPr/>
            </a:lvl1pPr>
          </a:lstStyle>
          <a:p>
            <a:r>
              <a:rPr lang="fi-FI"/>
              <a:t>Kanta-Hämeen hyvinvointialue</a:t>
            </a:r>
          </a:p>
        </p:txBody>
      </p:sp>
      <p:cxnSp>
        <p:nvCxnSpPr>
          <p:cNvPr id="8" name="Suora yhdysviiva 7">
            <a:extLst>
              <a:ext uri="{FF2B5EF4-FFF2-40B4-BE49-F238E27FC236}">
                <a16:creationId xmlns:a16="http://schemas.microsoft.com/office/drawing/2014/main" id="{6CAD1C92-91CD-E0A3-E9F4-877E2A7523AE}"/>
              </a:ext>
            </a:extLst>
          </p:cNvPr>
          <p:cNvCxnSpPr>
            <a:cxnSpLocks/>
          </p:cNvCxnSpPr>
          <p:nvPr userDrawn="1"/>
        </p:nvCxnSpPr>
        <p:spPr>
          <a:xfrm>
            <a:off x="1645310" y="6441702"/>
            <a:ext cx="0" cy="3017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Dian numeron paikkamerkki 5">
            <a:extLst>
              <a:ext uri="{FF2B5EF4-FFF2-40B4-BE49-F238E27FC236}">
                <a16:creationId xmlns:a16="http://schemas.microsoft.com/office/drawing/2014/main" id="{F6BC3D8F-34A0-DA75-759F-297FCDA3DA22}"/>
              </a:ext>
            </a:extLst>
          </p:cNvPr>
          <p:cNvSpPr>
            <a:spLocks noGrp="1"/>
          </p:cNvSpPr>
          <p:nvPr>
            <p:ph type="sldNum" sz="quarter" idx="12"/>
          </p:nvPr>
        </p:nvSpPr>
        <p:spPr>
          <a:xfrm>
            <a:off x="10817396" y="6441702"/>
            <a:ext cx="427402" cy="301756"/>
          </a:xfrm>
        </p:spPr>
        <p:txBody>
          <a:bodyPr/>
          <a:lstStyle/>
          <a:p>
            <a:fld id="{53C4A76B-A38D-2748-B9D9-0C392F5890A1}" type="slidenum">
              <a:rPr lang="fi-FI" smtClean="0"/>
              <a:t>‹#›</a:t>
            </a:fld>
            <a:endParaRPr lang="fi-FI"/>
          </a:p>
        </p:txBody>
      </p:sp>
      <p:pic>
        <p:nvPicPr>
          <p:cNvPr id="6" name="Kuva 5">
            <a:extLst>
              <a:ext uri="{FF2B5EF4-FFF2-40B4-BE49-F238E27FC236}">
                <a16:creationId xmlns:a16="http://schemas.microsoft.com/office/drawing/2014/main" id="{20FDDCC4-35A7-9FB1-E875-49B9CCA1AC4D}"/>
              </a:ext>
            </a:extLst>
          </p:cNvPr>
          <p:cNvPicPr>
            <a:picLocks noChangeAspect="1"/>
          </p:cNvPicPr>
          <p:nvPr userDrawn="1"/>
        </p:nvPicPr>
        <p:blipFill>
          <a:blip r:embed="rId4"/>
          <a:srcRect/>
          <a:stretch/>
        </p:blipFill>
        <p:spPr>
          <a:xfrm>
            <a:off x="8438713" y="6372609"/>
            <a:ext cx="1693452" cy="443522"/>
          </a:xfrm>
          <a:prstGeom prst="rect">
            <a:avLst/>
          </a:prstGeom>
        </p:spPr>
      </p:pic>
    </p:spTree>
    <p:extLst>
      <p:ext uri="{BB962C8B-B14F-4D97-AF65-F5344CB8AC3E}">
        <p14:creationId xmlns:p14="http://schemas.microsoft.com/office/powerpoint/2010/main" val="4002374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co_otsiko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CE3731FD-3237-B081-3BBF-6852294C2969}"/>
              </a:ext>
            </a:extLst>
          </p:cNvPr>
          <p:cNvSpPr/>
          <p:nvPr userDrawn="1"/>
        </p:nvSpPr>
        <p:spPr>
          <a:xfrm>
            <a:off x="7166" y="6306312"/>
            <a:ext cx="12192000" cy="568171"/>
          </a:xfrm>
          <a:prstGeom prst="rect">
            <a:avLst/>
          </a:prstGeom>
          <a:solidFill>
            <a:srgbClr val="30A59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20" name="Kuva 19">
            <a:extLst>
              <a:ext uri="{FF2B5EF4-FFF2-40B4-BE49-F238E27FC236}">
                <a16:creationId xmlns:a16="http://schemas.microsoft.com/office/drawing/2014/main" id="{639E1DDE-B518-B113-9FB3-53177E5D4C64}"/>
              </a:ext>
            </a:extLst>
          </p:cNvPr>
          <p:cNvPicPr>
            <a:picLocks noChangeAspect="1"/>
          </p:cNvPicPr>
          <p:nvPr userDrawn="1"/>
        </p:nvPicPr>
        <p:blipFill>
          <a:blip r:embed="rId2"/>
          <a:stretch>
            <a:fillRect/>
          </a:stretch>
        </p:blipFill>
        <p:spPr>
          <a:xfrm>
            <a:off x="11508281" y="6380229"/>
            <a:ext cx="427402" cy="425754"/>
          </a:xfrm>
          <a:prstGeom prst="rect">
            <a:avLst/>
          </a:prstGeom>
        </p:spPr>
      </p:pic>
      <p:sp>
        <p:nvSpPr>
          <p:cNvPr id="2" name="Otsikko 1">
            <a:extLst>
              <a:ext uri="{FF2B5EF4-FFF2-40B4-BE49-F238E27FC236}">
                <a16:creationId xmlns:a16="http://schemas.microsoft.com/office/drawing/2014/main" id="{A14B5CE6-8C7C-D544-E451-C996598C4CF0}"/>
              </a:ext>
            </a:extLst>
          </p:cNvPr>
          <p:cNvSpPr>
            <a:spLocks noGrp="1"/>
          </p:cNvSpPr>
          <p:nvPr>
            <p:ph type="title"/>
          </p:nvPr>
        </p:nvSpPr>
        <p:spPr>
          <a:xfrm>
            <a:off x="550361" y="182885"/>
            <a:ext cx="11105611" cy="942532"/>
          </a:xfrm>
        </p:spPr>
        <p:txBody>
          <a:bodyPr lIns="90000"/>
          <a:lstStyle/>
          <a:p>
            <a:r>
              <a:rPr lang="fi-FI"/>
              <a:t>Muokkaa </a:t>
            </a:r>
            <a:r>
              <a:rPr lang="fi-FI" err="1"/>
              <a:t>ots</a:t>
            </a:r>
            <a:r>
              <a:rPr lang="fi-FI"/>
              <a:t>. </a:t>
            </a:r>
            <a:r>
              <a:rPr lang="fi-FI" err="1"/>
              <a:t>perustyyl</a:t>
            </a:r>
            <a:r>
              <a:rPr lang="fi-FI"/>
              <a:t>. </a:t>
            </a:r>
            <a:r>
              <a:rPr lang="fi-FI" err="1"/>
              <a:t>napsautt</a:t>
            </a:r>
            <a:r>
              <a:rPr lang="fi-FI"/>
              <a:t>.</a:t>
            </a:r>
          </a:p>
        </p:txBody>
      </p:sp>
      <p:cxnSp>
        <p:nvCxnSpPr>
          <p:cNvPr id="3" name="Suora yhdysviiva 2">
            <a:extLst>
              <a:ext uri="{FF2B5EF4-FFF2-40B4-BE49-F238E27FC236}">
                <a16:creationId xmlns:a16="http://schemas.microsoft.com/office/drawing/2014/main" id="{CC50F7E5-D59E-7436-A826-2FC6F10DAF08}"/>
              </a:ext>
            </a:extLst>
          </p:cNvPr>
          <p:cNvCxnSpPr>
            <a:cxnSpLocks/>
          </p:cNvCxnSpPr>
          <p:nvPr userDrawn="1"/>
        </p:nvCxnSpPr>
        <p:spPr>
          <a:xfrm>
            <a:off x="550361" y="1180842"/>
            <a:ext cx="11105611" cy="0"/>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4" name="Kuva 3">
            <a:extLst>
              <a:ext uri="{FF2B5EF4-FFF2-40B4-BE49-F238E27FC236}">
                <a16:creationId xmlns:a16="http://schemas.microsoft.com/office/drawing/2014/main" id="{9E61414D-E25D-718B-A7C0-112C8B9D0372}"/>
              </a:ext>
            </a:extLst>
          </p:cNvPr>
          <p:cNvPicPr>
            <a:picLocks noChangeAspect="1"/>
          </p:cNvPicPr>
          <p:nvPr userDrawn="1"/>
        </p:nvPicPr>
        <p:blipFill rotWithShape="1">
          <a:blip r:embed="rId3">
            <a:alphaModFix amt="55000"/>
          </a:blip>
          <a:srcRect l="-21" r="-21" b="19188"/>
          <a:stretch/>
        </p:blipFill>
        <p:spPr>
          <a:xfrm>
            <a:off x="8922786" y="4296813"/>
            <a:ext cx="3169308" cy="2561187"/>
          </a:xfrm>
          <a:prstGeom prst="rect">
            <a:avLst/>
          </a:prstGeom>
        </p:spPr>
      </p:pic>
      <p:sp>
        <p:nvSpPr>
          <p:cNvPr id="6" name="Päivämäärän paikkamerkki 3">
            <a:extLst>
              <a:ext uri="{FF2B5EF4-FFF2-40B4-BE49-F238E27FC236}">
                <a16:creationId xmlns:a16="http://schemas.microsoft.com/office/drawing/2014/main" id="{1E2C21CA-E616-7CDC-FBF7-50E957E6B2B8}"/>
              </a:ext>
            </a:extLst>
          </p:cNvPr>
          <p:cNvSpPr>
            <a:spLocks noGrp="1"/>
          </p:cNvSpPr>
          <p:nvPr>
            <p:ph type="dt" sz="half" idx="10"/>
          </p:nvPr>
        </p:nvSpPr>
        <p:spPr>
          <a:xfrm>
            <a:off x="564332" y="6441702"/>
            <a:ext cx="1039741" cy="301756"/>
          </a:xfrm>
        </p:spPr>
        <p:txBody>
          <a:bodyPr/>
          <a:lstStyle/>
          <a:p>
            <a:fld id="{1F15E782-0D79-1147-8AEE-D1A4F876EA1D}" type="datetime1">
              <a:rPr lang="fi-FI" smtClean="0"/>
              <a:t>19.12.2023</a:t>
            </a:fld>
            <a:endParaRPr lang="fi-FI"/>
          </a:p>
        </p:txBody>
      </p:sp>
      <p:sp>
        <p:nvSpPr>
          <p:cNvPr id="7" name="Alatunnisteen paikkamerkki 4">
            <a:extLst>
              <a:ext uri="{FF2B5EF4-FFF2-40B4-BE49-F238E27FC236}">
                <a16:creationId xmlns:a16="http://schemas.microsoft.com/office/drawing/2014/main" id="{5862E8DF-E55C-C093-5660-1B34F0A14BB3}"/>
              </a:ext>
            </a:extLst>
          </p:cNvPr>
          <p:cNvSpPr>
            <a:spLocks noGrp="1"/>
          </p:cNvSpPr>
          <p:nvPr>
            <p:ph type="ftr" sz="quarter" idx="11"/>
          </p:nvPr>
        </p:nvSpPr>
        <p:spPr>
          <a:xfrm>
            <a:off x="1859984" y="6441702"/>
            <a:ext cx="4114800" cy="301756"/>
          </a:xfrm>
        </p:spPr>
        <p:txBody>
          <a:bodyPr/>
          <a:lstStyle>
            <a:lvl1pPr algn="l">
              <a:defRPr/>
            </a:lvl1pPr>
          </a:lstStyle>
          <a:p>
            <a:r>
              <a:rPr lang="fi-FI"/>
              <a:t>Kanta-Hämeen hyvinvointialue</a:t>
            </a:r>
          </a:p>
        </p:txBody>
      </p:sp>
      <p:cxnSp>
        <p:nvCxnSpPr>
          <p:cNvPr id="8" name="Suora yhdysviiva 7">
            <a:extLst>
              <a:ext uri="{FF2B5EF4-FFF2-40B4-BE49-F238E27FC236}">
                <a16:creationId xmlns:a16="http://schemas.microsoft.com/office/drawing/2014/main" id="{770B7A5B-1656-5003-FE5A-936383F4EC95}"/>
              </a:ext>
            </a:extLst>
          </p:cNvPr>
          <p:cNvCxnSpPr>
            <a:cxnSpLocks/>
          </p:cNvCxnSpPr>
          <p:nvPr userDrawn="1"/>
        </p:nvCxnSpPr>
        <p:spPr>
          <a:xfrm>
            <a:off x="1645310" y="6441702"/>
            <a:ext cx="0" cy="3017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Dian numeron paikkamerkki 5">
            <a:extLst>
              <a:ext uri="{FF2B5EF4-FFF2-40B4-BE49-F238E27FC236}">
                <a16:creationId xmlns:a16="http://schemas.microsoft.com/office/drawing/2014/main" id="{99FC9E08-4123-4DFF-75A5-B0BA0CE605E9}"/>
              </a:ext>
            </a:extLst>
          </p:cNvPr>
          <p:cNvSpPr>
            <a:spLocks noGrp="1"/>
          </p:cNvSpPr>
          <p:nvPr>
            <p:ph type="sldNum" sz="quarter" idx="12"/>
          </p:nvPr>
        </p:nvSpPr>
        <p:spPr>
          <a:xfrm>
            <a:off x="10817396" y="6441702"/>
            <a:ext cx="427402" cy="301756"/>
          </a:xfrm>
        </p:spPr>
        <p:txBody>
          <a:bodyPr/>
          <a:lstStyle/>
          <a:p>
            <a:fld id="{53C4A76B-A38D-2748-B9D9-0C392F5890A1}" type="slidenum">
              <a:rPr lang="fi-FI" smtClean="0"/>
              <a:t>‹#›</a:t>
            </a:fld>
            <a:endParaRPr lang="fi-FI"/>
          </a:p>
        </p:txBody>
      </p:sp>
      <p:pic>
        <p:nvPicPr>
          <p:cNvPr id="11" name="Kuva 10">
            <a:extLst>
              <a:ext uri="{FF2B5EF4-FFF2-40B4-BE49-F238E27FC236}">
                <a16:creationId xmlns:a16="http://schemas.microsoft.com/office/drawing/2014/main" id="{4893F02A-C94D-9B86-0A26-72EB8B0A4CC6}"/>
              </a:ext>
            </a:extLst>
          </p:cNvPr>
          <p:cNvPicPr>
            <a:picLocks noChangeAspect="1"/>
          </p:cNvPicPr>
          <p:nvPr userDrawn="1"/>
        </p:nvPicPr>
        <p:blipFill>
          <a:blip r:embed="rId4"/>
          <a:srcRect/>
          <a:stretch/>
        </p:blipFill>
        <p:spPr>
          <a:xfrm>
            <a:off x="8438713" y="6372609"/>
            <a:ext cx="1693452" cy="443522"/>
          </a:xfrm>
          <a:prstGeom prst="rect">
            <a:avLst/>
          </a:prstGeom>
        </p:spPr>
      </p:pic>
    </p:spTree>
    <p:extLst>
      <p:ext uri="{BB962C8B-B14F-4D97-AF65-F5344CB8AC3E}">
        <p14:creationId xmlns:p14="http://schemas.microsoft.com/office/powerpoint/2010/main" val="193339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CE3731FD-3237-B081-3BBF-6852294C2969}"/>
              </a:ext>
            </a:extLst>
          </p:cNvPr>
          <p:cNvSpPr/>
          <p:nvPr userDrawn="1"/>
        </p:nvSpPr>
        <p:spPr>
          <a:xfrm>
            <a:off x="7166" y="6306312"/>
            <a:ext cx="12192000" cy="568171"/>
          </a:xfrm>
          <a:prstGeom prst="rect">
            <a:avLst/>
          </a:prstGeom>
          <a:solidFill>
            <a:srgbClr val="30A59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20" name="Kuva 19">
            <a:extLst>
              <a:ext uri="{FF2B5EF4-FFF2-40B4-BE49-F238E27FC236}">
                <a16:creationId xmlns:a16="http://schemas.microsoft.com/office/drawing/2014/main" id="{639E1DDE-B518-B113-9FB3-53177E5D4C64}"/>
              </a:ext>
            </a:extLst>
          </p:cNvPr>
          <p:cNvPicPr>
            <a:picLocks noChangeAspect="1"/>
          </p:cNvPicPr>
          <p:nvPr userDrawn="1"/>
        </p:nvPicPr>
        <p:blipFill>
          <a:blip r:embed="rId2"/>
          <a:stretch>
            <a:fillRect/>
          </a:stretch>
        </p:blipFill>
        <p:spPr>
          <a:xfrm>
            <a:off x="11508281" y="6380229"/>
            <a:ext cx="427402" cy="425754"/>
          </a:xfrm>
          <a:prstGeom prst="rect">
            <a:avLst/>
          </a:prstGeom>
        </p:spPr>
      </p:pic>
      <p:pic>
        <p:nvPicPr>
          <p:cNvPr id="2" name="Kuva 1">
            <a:extLst>
              <a:ext uri="{FF2B5EF4-FFF2-40B4-BE49-F238E27FC236}">
                <a16:creationId xmlns:a16="http://schemas.microsoft.com/office/drawing/2014/main" id="{85DAAEBF-ED31-AD0A-D199-EF9BA101AC5A}"/>
              </a:ext>
            </a:extLst>
          </p:cNvPr>
          <p:cNvPicPr>
            <a:picLocks noChangeAspect="1"/>
          </p:cNvPicPr>
          <p:nvPr userDrawn="1"/>
        </p:nvPicPr>
        <p:blipFill rotWithShape="1">
          <a:blip r:embed="rId3">
            <a:alphaModFix amt="55000"/>
          </a:blip>
          <a:srcRect l="-21" r="-21" b="19188"/>
          <a:stretch/>
        </p:blipFill>
        <p:spPr>
          <a:xfrm>
            <a:off x="8922786" y="4296813"/>
            <a:ext cx="3169308" cy="2561187"/>
          </a:xfrm>
          <a:prstGeom prst="rect">
            <a:avLst/>
          </a:prstGeom>
        </p:spPr>
      </p:pic>
      <p:sp>
        <p:nvSpPr>
          <p:cNvPr id="4" name="Päivämäärän paikkamerkki 3">
            <a:extLst>
              <a:ext uri="{FF2B5EF4-FFF2-40B4-BE49-F238E27FC236}">
                <a16:creationId xmlns:a16="http://schemas.microsoft.com/office/drawing/2014/main" id="{CD818301-F4D0-D17A-98F2-1905FA31EAED}"/>
              </a:ext>
            </a:extLst>
          </p:cNvPr>
          <p:cNvSpPr>
            <a:spLocks noGrp="1"/>
          </p:cNvSpPr>
          <p:nvPr>
            <p:ph type="dt" sz="half" idx="10"/>
          </p:nvPr>
        </p:nvSpPr>
        <p:spPr>
          <a:xfrm>
            <a:off x="564332" y="6441702"/>
            <a:ext cx="1039741" cy="301756"/>
          </a:xfrm>
        </p:spPr>
        <p:txBody>
          <a:bodyPr/>
          <a:lstStyle/>
          <a:p>
            <a:fld id="{1F15E782-0D79-1147-8AEE-D1A4F876EA1D}" type="datetime1">
              <a:rPr lang="fi-FI" smtClean="0"/>
              <a:t>19.12.2023</a:t>
            </a:fld>
            <a:endParaRPr lang="fi-FI"/>
          </a:p>
        </p:txBody>
      </p:sp>
      <p:sp>
        <p:nvSpPr>
          <p:cNvPr id="5" name="Alatunnisteen paikkamerkki 4">
            <a:extLst>
              <a:ext uri="{FF2B5EF4-FFF2-40B4-BE49-F238E27FC236}">
                <a16:creationId xmlns:a16="http://schemas.microsoft.com/office/drawing/2014/main" id="{FBC6FDBE-9ADC-851A-EC0E-513754C8FFB9}"/>
              </a:ext>
            </a:extLst>
          </p:cNvPr>
          <p:cNvSpPr>
            <a:spLocks noGrp="1"/>
          </p:cNvSpPr>
          <p:nvPr>
            <p:ph type="ftr" sz="quarter" idx="11"/>
          </p:nvPr>
        </p:nvSpPr>
        <p:spPr>
          <a:xfrm>
            <a:off x="1859984" y="6441702"/>
            <a:ext cx="4114800" cy="301756"/>
          </a:xfrm>
        </p:spPr>
        <p:txBody>
          <a:bodyPr/>
          <a:lstStyle>
            <a:lvl1pPr algn="l">
              <a:defRPr/>
            </a:lvl1pPr>
          </a:lstStyle>
          <a:p>
            <a:r>
              <a:rPr lang="fi-FI"/>
              <a:t>Kanta-Hämeen hyvinvointialue</a:t>
            </a:r>
          </a:p>
        </p:txBody>
      </p:sp>
      <p:cxnSp>
        <p:nvCxnSpPr>
          <p:cNvPr id="6" name="Suora yhdysviiva 5">
            <a:extLst>
              <a:ext uri="{FF2B5EF4-FFF2-40B4-BE49-F238E27FC236}">
                <a16:creationId xmlns:a16="http://schemas.microsoft.com/office/drawing/2014/main" id="{B78C2135-4AA6-635F-71C8-C3D6EA7360BA}"/>
              </a:ext>
            </a:extLst>
          </p:cNvPr>
          <p:cNvCxnSpPr>
            <a:cxnSpLocks/>
          </p:cNvCxnSpPr>
          <p:nvPr userDrawn="1"/>
        </p:nvCxnSpPr>
        <p:spPr>
          <a:xfrm>
            <a:off x="1645310" y="6441702"/>
            <a:ext cx="0" cy="3017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Dian numeron paikkamerkki 5">
            <a:extLst>
              <a:ext uri="{FF2B5EF4-FFF2-40B4-BE49-F238E27FC236}">
                <a16:creationId xmlns:a16="http://schemas.microsoft.com/office/drawing/2014/main" id="{0F66538A-E810-B98F-B423-4DD77816B24D}"/>
              </a:ext>
            </a:extLst>
          </p:cNvPr>
          <p:cNvSpPr>
            <a:spLocks noGrp="1"/>
          </p:cNvSpPr>
          <p:nvPr>
            <p:ph type="sldNum" sz="quarter" idx="12"/>
          </p:nvPr>
        </p:nvSpPr>
        <p:spPr>
          <a:xfrm>
            <a:off x="10817396" y="6441702"/>
            <a:ext cx="427402" cy="301756"/>
          </a:xfrm>
        </p:spPr>
        <p:txBody>
          <a:bodyPr/>
          <a:lstStyle/>
          <a:p>
            <a:fld id="{53C4A76B-A38D-2748-B9D9-0C392F5890A1}" type="slidenum">
              <a:rPr lang="fi-FI" smtClean="0"/>
              <a:t>‹#›</a:t>
            </a:fld>
            <a:endParaRPr lang="fi-FI"/>
          </a:p>
        </p:txBody>
      </p:sp>
      <p:pic>
        <p:nvPicPr>
          <p:cNvPr id="10" name="Kuva 9">
            <a:extLst>
              <a:ext uri="{FF2B5EF4-FFF2-40B4-BE49-F238E27FC236}">
                <a16:creationId xmlns:a16="http://schemas.microsoft.com/office/drawing/2014/main" id="{B33E5AC5-B558-4DAD-44E0-7881EE431120}"/>
              </a:ext>
            </a:extLst>
          </p:cNvPr>
          <p:cNvPicPr>
            <a:picLocks noChangeAspect="1"/>
          </p:cNvPicPr>
          <p:nvPr userDrawn="1"/>
        </p:nvPicPr>
        <p:blipFill>
          <a:blip r:embed="rId4"/>
          <a:srcRect/>
          <a:stretch/>
        </p:blipFill>
        <p:spPr>
          <a:xfrm>
            <a:off x="8438713" y="6372609"/>
            <a:ext cx="1693452" cy="443522"/>
          </a:xfrm>
          <a:prstGeom prst="rect">
            <a:avLst/>
          </a:prstGeom>
        </p:spPr>
      </p:pic>
    </p:spTree>
    <p:extLst>
      <p:ext uri="{BB962C8B-B14F-4D97-AF65-F5344CB8AC3E}">
        <p14:creationId xmlns:p14="http://schemas.microsoft.com/office/powerpoint/2010/main" val="25983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Kokosivun_kuva">
    <p:spTree>
      <p:nvGrpSpPr>
        <p:cNvPr id="1" name=""/>
        <p:cNvGrpSpPr/>
        <p:nvPr/>
      </p:nvGrpSpPr>
      <p:grpSpPr>
        <a:xfrm>
          <a:off x="0" y="0"/>
          <a:ext cx="0" cy="0"/>
          <a:chOff x="0" y="0"/>
          <a:chExt cx="0" cy="0"/>
        </a:xfrm>
      </p:grpSpPr>
      <p:sp>
        <p:nvSpPr>
          <p:cNvPr id="17" name="Suorakulmio 16">
            <a:extLst>
              <a:ext uri="{FF2B5EF4-FFF2-40B4-BE49-F238E27FC236}">
                <a16:creationId xmlns:a16="http://schemas.microsoft.com/office/drawing/2014/main" id="{2DDCCE32-9495-430E-28B8-69A2464D0245}"/>
              </a:ext>
            </a:extLst>
          </p:cNvPr>
          <p:cNvSpPr/>
          <p:nvPr userDrawn="1"/>
        </p:nvSpPr>
        <p:spPr>
          <a:xfrm>
            <a:off x="5737028" y="0"/>
            <a:ext cx="6447806" cy="63063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CE3731FD-3237-B081-3BBF-6852294C2969}"/>
              </a:ext>
            </a:extLst>
          </p:cNvPr>
          <p:cNvSpPr/>
          <p:nvPr userDrawn="1"/>
        </p:nvSpPr>
        <p:spPr>
          <a:xfrm>
            <a:off x="7166" y="6306312"/>
            <a:ext cx="12192000" cy="568171"/>
          </a:xfrm>
          <a:prstGeom prst="rect">
            <a:avLst/>
          </a:prstGeom>
          <a:solidFill>
            <a:srgbClr val="30A59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85DAAEBF-ED31-AD0A-D199-EF9BA101AC5A}"/>
              </a:ext>
            </a:extLst>
          </p:cNvPr>
          <p:cNvPicPr>
            <a:picLocks noChangeAspect="1"/>
          </p:cNvPicPr>
          <p:nvPr userDrawn="1"/>
        </p:nvPicPr>
        <p:blipFill rotWithShape="1">
          <a:blip r:embed="rId2">
            <a:alphaModFix amt="55000"/>
          </a:blip>
          <a:srcRect l="-21" r="-21" b="19188"/>
          <a:stretch/>
        </p:blipFill>
        <p:spPr>
          <a:xfrm>
            <a:off x="8922786" y="4296813"/>
            <a:ext cx="3169308" cy="2561187"/>
          </a:xfrm>
          <a:prstGeom prst="rect">
            <a:avLst/>
          </a:prstGeom>
        </p:spPr>
      </p:pic>
      <p:pic>
        <p:nvPicPr>
          <p:cNvPr id="20" name="Kuva 19">
            <a:extLst>
              <a:ext uri="{FF2B5EF4-FFF2-40B4-BE49-F238E27FC236}">
                <a16:creationId xmlns:a16="http://schemas.microsoft.com/office/drawing/2014/main" id="{639E1DDE-B518-B113-9FB3-53177E5D4C64}"/>
              </a:ext>
            </a:extLst>
          </p:cNvPr>
          <p:cNvPicPr>
            <a:picLocks noChangeAspect="1"/>
          </p:cNvPicPr>
          <p:nvPr userDrawn="1"/>
        </p:nvPicPr>
        <p:blipFill>
          <a:blip r:embed="rId3"/>
          <a:stretch>
            <a:fillRect/>
          </a:stretch>
        </p:blipFill>
        <p:spPr>
          <a:xfrm>
            <a:off x="11508281" y="6380229"/>
            <a:ext cx="427402" cy="425754"/>
          </a:xfrm>
          <a:prstGeom prst="rect">
            <a:avLst/>
          </a:prstGeom>
        </p:spPr>
      </p:pic>
      <p:pic>
        <p:nvPicPr>
          <p:cNvPr id="4" name="Grafik 11">
            <a:extLst>
              <a:ext uri="{FF2B5EF4-FFF2-40B4-BE49-F238E27FC236}">
                <a16:creationId xmlns:a16="http://schemas.microsoft.com/office/drawing/2014/main" id="{1D28DF4F-BE46-B560-8E4A-4BD6F0204420}"/>
              </a:ext>
            </a:extLst>
          </p:cNvPr>
          <p:cNvPicPr>
            <a:picLocks noChangeAspect="1"/>
          </p:cNvPicPr>
          <p:nvPr userDrawn="1"/>
        </p:nvPicPr>
        <p:blipFill>
          <a:blip r:embed="rId4"/>
          <a:srcRect/>
          <a:stretch/>
        </p:blipFill>
        <p:spPr>
          <a:xfrm>
            <a:off x="6016739" y="1187006"/>
            <a:ext cx="5918944" cy="3993937"/>
          </a:xfrm>
          <a:prstGeom prst="rect">
            <a:avLst/>
          </a:prstGeom>
        </p:spPr>
      </p:pic>
      <p:sp>
        <p:nvSpPr>
          <p:cNvPr id="6" name="Picture Placeholder 14">
            <a:extLst>
              <a:ext uri="{FF2B5EF4-FFF2-40B4-BE49-F238E27FC236}">
                <a16:creationId xmlns:a16="http://schemas.microsoft.com/office/drawing/2014/main" id="{37EFB1B7-A632-11D9-6F04-EE814BFDF393}"/>
              </a:ext>
            </a:extLst>
          </p:cNvPr>
          <p:cNvSpPr>
            <a:spLocks noGrp="1"/>
          </p:cNvSpPr>
          <p:nvPr>
            <p:ph type="pic" sz="quarter" idx="13" hasCustomPrompt="1"/>
          </p:nvPr>
        </p:nvSpPr>
        <p:spPr>
          <a:xfrm>
            <a:off x="6464418" y="1364379"/>
            <a:ext cx="5023586" cy="3653433"/>
          </a:xfrm>
          <a:custGeom>
            <a:avLst/>
            <a:gdLst>
              <a:gd name="connsiteX0" fmla="*/ 71251 w 5828243"/>
              <a:gd name="connsiteY0" fmla="*/ 0 h 4238625"/>
              <a:gd name="connsiteX1" fmla="*/ 5756992 w 5828243"/>
              <a:gd name="connsiteY1" fmla="*/ 0 h 4238625"/>
              <a:gd name="connsiteX2" fmla="*/ 5828243 w 5828243"/>
              <a:gd name="connsiteY2" fmla="*/ 71251 h 4238625"/>
              <a:gd name="connsiteX3" fmla="*/ 5828243 w 5828243"/>
              <a:gd name="connsiteY3" fmla="*/ 4167374 h 4238625"/>
              <a:gd name="connsiteX4" fmla="*/ 5756992 w 5828243"/>
              <a:gd name="connsiteY4" fmla="*/ 4238625 h 4238625"/>
              <a:gd name="connsiteX5" fmla="*/ 71251 w 5828243"/>
              <a:gd name="connsiteY5" fmla="*/ 4238625 h 4238625"/>
              <a:gd name="connsiteX6" fmla="*/ 0 w 5828243"/>
              <a:gd name="connsiteY6" fmla="*/ 4167374 h 4238625"/>
              <a:gd name="connsiteX7" fmla="*/ 0 w 5828243"/>
              <a:gd name="connsiteY7" fmla="*/ 71251 h 4238625"/>
              <a:gd name="connsiteX8" fmla="*/ 71251 w 5828243"/>
              <a:gd name="connsiteY8" fmla="*/ 0 h 423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8243" h="4238625">
                <a:moveTo>
                  <a:pt x="71251" y="0"/>
                </a:moveTo>
                <a:lnTo>
                  <a:pt x="5756992" y="0"/>
                </a:lnTo>
                <a:cubicBezTo>
                  <a:pt x="5796343" y="0"/>
                  <a:pt x="5828243" y="31900"/>
                  <a:pt x="5828243" y="71251"/>
                </a:cubicBezTo>
                <a:lnTo>
                  <a:pt x="5828243" y="4167374"/>
                </a:lnTo>
                <a:cubicBezTo>
                  <a:pt x="5828243" y="4206725"/>
                  <a:pt x="5796343" y="4238625"/>
                  <a:pt x="5756992" y="4238625"/>
                </a:cubicBezTo>
                <a:lnTo>
                  <a:pt x="71251" y="4238625"/>
                </a:lnTo>
                <a:cubicBezTo>
                  <a:pt x="31900" y="4238625"/>
                  <a:pt x="0" y="4206725"/>
                  <a:pt x="0" y="4167374"/>
                </a:cubicBezTo>
                <a:lnTo>
                  <a:pt x="0" y="71251"/>
                </a:lnTo>
                <a:cubicBezTo>
                  <a:pt x="0" y="31900"/>
                  <a:pt x="31900" y="0"/>
                  <a:pt x="71251" y="0"/>
                </a:cubicBezTo>
                <a:close/>
              </a:path>
            </a:pathLst>
          </a:custGeom>
          <a:solidFill>
            <a:schemeClr val="bg1"/>
          </a:solidFill>
        </p:spPr>
        <p:txBody>
          <a:bodyPr wrap="square" bIns="648000" anchor="ctr">
            <a:noAutofit/>
          </a:bodyPr>
          <a:lstStyle>
            <a:lvl1pPr marL="0" indent="0" algn="ctr">
              <a:buNone/>
              <a:defRPr sz="1200" b="0">
                <a:solidFill>
                  <a:schemeClr val="tx1"/>
                </a:solidFill>
                <a:latin typeface="+mn-lt"/>
              </a:defRPr>
            </a:lvl1pPr>
          </a:lstStyle>
          <a:p>
            <a:r>
              <a:rPr lang="en-US"/>
              <a:t>Add image</a:t>
            </a:r>
          </a:p>
        </p:txBody>
      </p:sp>
      <p:sp>
        <p:nvSpPr>
          <p:cNvPr id="11" name="Otsikko 1">
            <a:extLst>
              <a:ext uri="{FF2B5EF4-FFF2-40B4-BE49-F238E27FC236}">
                <a16:creationId xmlns:a16="http://schemas.microsoft.com/office/drawing/2014/main" id="{36413617-238B-49EC-2589-E2E5A03D9FE2}"/>
              </a:ext>
            </a:extLst>
          </p:cNvPr>
          <p:cNvSpPr>
            <a:spLocks noGrp="1"/>
          </p:cNvSpPr>
          <p:nvPr>
            <p:ph type="title"/>
          </p:nvPr>
        </p:nvSpPr>
        <p:spPr>
          <a:xfrm>
            <a:off x="550362" y="409626"/>
            <a:ext cx="4856210" cy="1000049"/>
          </a:xfrm>
        </p:spPr>
        <p:txBody>
          <a:bodyPr/>
          <a:lstStyle/>
          <a:p>
            <a:r>
              <a:rPr lang="fi-FI"/>
              <a:t>Muokkaa </a:t>
            </a:r>
            <a:r>
              <a:rPr lang="fi-FI" err="1"/>
              <a:t>ots</a:t>
            </a:r>
            <a:r>
              <a:rPr lang="fi-FI"/>
              <a:t>. </a:t>
            </a:r>
            <a:r>
              <a:rPr lang="fi-FI" err="1"/>
              <a:t>perustyyl</a:t>
            </a:r>
            <a:r>
              <a:rPr lang="fi-FI"/>
              <a:t>. </a:t>
            </a:r>
            <a:r>
              <a:rPr lang="fi-FI" err="1"/>
              <a:t>napsautt</a:t>
            </a:r>
            <a:r>
              <a:rPr lang="fi-FI"/>
              <a:t>.</a:t>
            </a:r>
          </a:p>
        </p:txBody>
      </p:sp>
      <p:cxnSp>
        <p:nvCxnSpPr>
          <p:cNvPr id="12" name="Suora yhdysviiva 11">
            <a:extLst>
              <a:ext uri="{FF2B5EF4-FFF2-40B4-BE49-F238E27FC236}">
                <a16:creationId xmlns:a16="http://schemas.microsoft.com/office/drawing/2014/main" id="{05B63E0F-93D6-629C-78B2-09F416A53472}"/>
              </a:ext>
            </a:extLst>
          </p:cNvPr>
          <p:cNvCxnSpPr>
            <a:cxnSpLocks/>
          </p:cNvCxnSpPr>
          <p:nvPr userDrawn="1"/>
        </p:nvCxnSpPr>
        <p:spPr>
          <a:xfrm>
            <a:off x="550361" y="1465100"/>
            <a:ext cx="4856210" cy="0"/>
          </a:xfrm>
          <a:prstGeom prst="line">
            <a:avLst/>
          </a:prstGeom>
          <a:ln>
            <a:solidFill>
              <a:schemeClr val="accent1">
                <a:alpha val="51000"/>
              </a:schemeClr>
            </a:solidFill>
          </a:ln>
        </p:spPr>
        <p:style>
          <a:lnRef idx="1">
            <a:schemeClr val="accent1"/>
          </a:lnRef>
          <a:fillRef idx="0">
            <a:schemeClr val="accent1"/>
          </a:fillRef>
          <a:effectRef idx="0">
            <a:schemeClr val="accent1"/>
          </a:effectRef>
          <a:fontRef idx="minor">
            <a:schemeClr val="tx1"/>
          </a:fontRef>
        </p:style>
      </p:cxnSp>
      <p:sp>
        <p:nvSpPr>
          <p:cNvPr id="13" name="Sisällön paikkamerkki 2">
            <a:extLst>
              <a:ext uri="{FF2B5EF4-FFF2-40B4-BE49-F238E27FC236}">
                <a16:creationId xmlns:a16="http://schemas.microsoft.com/office/drawing/2014/main" id="{3D411410-C22F-7BEE-A590-1276CC4A4FF4}"/>
              </a:ext>
            </a:extLst>
          </p:cNvPr>
          <p:cNvSpPr>
            <a:spLocks noGrp="1"/>
          </p:cNvSpPr>
          <p:nvPr>
            <p:ph idx="1"/>
          </p:nvPr>
        </p:nvSpPr>
        <p:spPr>
          <a:xfrm>
            <a:off x="550361" y="1799284"/>
            <a:ext cx="4856210" cy="400143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1" name="Päivämäärän paikkamerkki 3">
            <a:extLst>
              <a:ext uri="{FF2B5EF4-FFF2-40B4-BE49-F238E27FC236}">
                <a16:creationId xmlns:a16="http://schemas.microsoft.com/office/drawing/2014/main" id="{00BA9D18-65EE-DDA5-CBCE-12CCC20B0F9B}"/>
              </a:ext>
            </a:extLst>
          </p:cNvPr>
          <p:cNvSpPr>
            <a:spLocks noGrp="1"/>
          </p:cNvSpPr>
          <p:nvPr>
            <p:ph type="dt" sz="half" idx="10"/>
          </p:nvPr>
        </p:nvSpPr>
        <p:spPr>
          <a:xfrm>
            <a:off x="564332" y="6441702"/>
            <a:ext cx="1039741" cy="301756"/>
          </a:xfrm>
        </p:spPr>
        <p:txBody>
          <a:bodyPr/>
          <a:lstStyle/>
          <a:p>
            <a:fld id="{1F15E782-0D79-1147-8AEE-D1A4F876EA1D}" type="datetime1">
              <a:rPr lang="fi-FI" smtClean="0"/>
              <a:t>19.12.2023</a:t>
            </a:fld>
            <a:endParaRPr lang="fi-FI"/>
          </a:p>
        </p:txBody>
      </p:sp>
      <p:sp>
        <p:nvSpPr>
          <p:cNvPr id="22" name="Alatunnisteen paikkamerkki 4">
            <a:extLst>
              <a:ext uri="{FF2B5EF4-FFF2-40B4-BE49-F238E27FC236}">
                <a16:creationId xmlns:a16="http://schemas.microsoft.com/office/drawing/2014/main" id="{D7CCB65C-BE9B-172F-BB81-E1B5F1447DC7}"/>
              </a:ext>
            </a:extLst>
          </p:cNvPr>
          <p:cNvSpPr>
            <a:spLocks noGrp="1"/>
          </p:cNvSpPr>
          <p:nvPr>
            <p:ph type="ftr" sz="quarter" idx="11"/>
          </p:nvPr>
        </p:nvSpPr>
        <p:spPr>
          <a:xfrm>
            <a:off x="1859984" y="6441702"/>
            <a:ext cx="4114800" cy="301756"/>
          </a:xfrm>
        </p:spPr>
        <p:txBody>
          <a:bodyPr/>
          <a:lstStyle>
            <a:lvl1pPr algn="l">
              <a:defRPr/>
            </a:lvl1pPr>
          </a:lstStyle>
          <a:p>
            <a:r>
              <a:rPr lang="fi-FI"/>
              <a:t>Kanta-Hämeen hyvinvointialue</a:t>
            </a:r>
          </a:p>
        </p:txBody>
      </p:sp>
      <p:cxnSp>
        <p:nvCxnSpPr>
          <p:cNvPr id="23" name="Suora yhdysviiva 22">
            <a:extLst>
              <a:ext uri="{FF2B5EF4-FFF2-40B4-BE49-F238E27FC236}">
                <a16:creationId xmlns:a16="http://schemas.microsoft.com/office/drawing/2014/main" id="{4FF6AC4C-5D05-1219-7C32-91660A40CD94}"/>
              </a:ext>
            </a:extLst>
          </p:cNvPr>
          <p:cNvCxnSpPr>
            <a:cxnSpLocks/>
          </p:cNvCxnSpPr>
          <p:nvPr userDrawn="1"/>
        </p:nvCxnSpPr>
        <p:spPr>
          <a:xfrm>
            <a:off x="1645310" y="6441702"/>
            <a:ext cx="0" cy="3017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Dian numeron paikkamerkki 5">
            <a:extLst>
              <a:ext uri="{FF2B5EF4-FFF2-40B4-BE49-F238E27FC236}">
                <a16:creationId xmlns:a16="http://schemas.microsoft.com/office/drawing/2014/main" id="{8EE39FAA-0358-A774-620C-28B5F577BDE6}"/>
              </a:ext>
            </a:extLst>
          </p:cNvPr>
          <p:cNvSpPr>
            <a:spLocks noGrp="1"/>
          </p:cNvSpPr>
          <p:nvPr>
            <p:ph type="sldNum" sz="quarter" idx="12"/>
          </p:nvPr>
        </p:nvSpPr>
        <p:spPr>
          <a:xfrm>
            <a:off x="10749776" y="6441702"/>
            <a:ext cx="495022" cy="301756"/>
          </a:xfrm>
        </p:spPr>
        <p:txBody>
          <a:bodyPr/>
          <a:lstStyle/>
          <a:p>
            <a:fld id="{53C4A76B-A38D-2748-B9D9-0C392F5890A1}" type="slidenum">
              <a:rPr lang="fi-FI" smtClean="0"/>
              <a:t>‹#›</a:t>
            </a:fld>
            <a:endParaRPr lang="fi-FI"/>
          </a:p>
        </p:txBody>
      </p:sp>
      <p:pic>
        <p:nvPicPr>
          <p:cNvPr id="3" name="Kuva 2">
            <a:extLst>
              <a:ext uri="{FF2B5EF4-FFF2-40B4-BE49-F238E27FC236}">
                <a16:creationId xmlns:a16="http://schemas.microsoft.com/office/drawing/2014/main" id="{EC621D6B-5934-79CF-7275-91DC86AE52A6}"/>
              </a:ext>
            </a:extLst>
          </p:cNvPr>
          <p:cNvPicPr>
            <a:picLocks noChangeAspect="1"/>
          </p:cNvPicPr>
          <p:nvPr userDrawn="1"/>
        </p:nvPicPr>
        <p:blipFill>
          <a:blip r:embed="rId5"/>
          <a:srcRect/>
          <a:stretch/>
        </p:blipFill>
        <p:spPr>
          <a:xfrm>
            <a:off x="8438713" y="6372609"/>
            <a:ext cx="1693452" cy="443522"/>
          </a:xfrm>
          <a:prstGeom prst="rect">
            <a:avLst/>
          </a:prstGeom>
        </p:spPr>
      </p:pic>
    </p:spTree>
    <p:extLst>
      <p:ext uri="{BB962C8B-B14F-4D97-AF65-F5344CB8AC3E}">
        <p14:creationId xmlns:p14="http://schemas.microsoft.com/office/powerpoint/2010/main" val="1264910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Kokosivun_kuva">
    <p:spTree>
      <p:nvGrpSpPr>
        <p:cNvPr id="1" name=""/>
        <p:cNvGrpSpPr/>
        <p:nvPr/>
      </p:nvGrpSpPr>
      <p:grpSpPr>
        <a:xfrm>
          <a:off x="0" y="0"/>
          <a:ext cx="0" cy="0"/>
          <a:chOff x="0" y="0"/>
          <a:chExt cx="0" cy="0"/>
        </a:xfrm>
      </p:grpSpPr>
      <p:sp>
        <p:nvSpPr>
          <p:cNvPr id="19" name="Suorakulmio 18">
            <a:extLst>
              <a:ext uri="{FF2B5EF4-FFF2-40B4-BE49-F238E27FC236}">
                <a16:creationId xmlns:a16="http://schemas.microsoft.com/office/drawing/2014/main" id="{12126E7A-2F42-F937-7850-FEA041C05362}"/>
              </a:ext>
            </a:extLst>
          </p:cNvPr>
          <p:cNvSpPr/>
          <p:nvPr userDrawn="1"/>
        </p:nvSpPr>
        <p:spPr>
          <a:xfrm>
            <a:off x="5737028" y="0"/>
            <a:ext cx="6447806" cy="63063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CE3731FD-3237-B081-3BBF-6852294C2969}"/>
              </a:ext>
            </a:extLst>
          </p:cNvPr>
          <p:cNvSpPr/>
          <p:nvPr userDrawn="1"/>
        </p:nvSpPr>
        <p:spPr>
          <a:xfrm>
            <a:off x="7166" y="6306312"/>
            <a:ext cx="12192000" cy="568171"/>
          </a:xfrm>
          <a:prstGeom prst="rect">
            <a:avLst/>
          </a:prstGeom>
          <a:solidFill>
            <a:srgbClr val="30A59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20" name="Kuva 19">
            <a:extLst>
              <a:ext uri="{FF2B5EF4-FFF2-40B4-BE49-F238E27FC236}">
                <a16:creationId xmlns:a16="http://schemas.microsoft.com/office/drawing/2014/main" id="{639E1DDE-B518-B113-9FB3-53177E5D4C64}"/>
              </a:ext>
            </a:extLst>
          </p:cNvPr>
          <p:cNvPicPr>
            <a:picLocks noChangeAspect="1"/>
          </p:cNvPicPr>
          <p:nvPr userDrawn="1"/>
        </p:nvPicPr>
        <p:blipFill>
          <a:blip r:embed="rId2"/>
          <a:stretch>
            <a:fillRect/>
          </a:stretch>
        </p:blipFill>
        <p:spPr>
          <a:xfrm>
            <a:off x="11508281" y="6380229"/>
            <a:ext cx="427402" cy="425754"/>
          </a:xfrm>
          <a:prstGeom prst="rect">
            <a:avLst/>
          </a:prstGeom>
        </p:spPr>
      </p:pic>
      <p:pic>
        <p:nvPicPr>
          <p:cNvPr id="2" name="Kuva 1">
            <a:extLst>
              <a:ext uri="{FF2B5EF4-FFF2-40B4-BE49-F238E27FC236}">
                <a16:creationId xmlns:a16="http://schemas.microsoft.com/office/drawing/2014/main" id="{85DAAEBF-ED31-AD0A-D199-EF9BA101AC5A}"/>
              </a:ext>
            </a:extLst>
          </p:cNvPr>
          <p:cNvPicPr>
            <a:picLocks noChangeAspect="1"/>
          </p:cNvPicPr>
          <p:nvPr userDrawn="1"/>
        </p:nvPicPr>
        <p:blipFill rotWithShape="1">
          <a:blip r:embed="rId3">
            <a:alphaModFix amt="55000"/>
          </a:blip>
          <a:srcRect l="-21" r="-21" b="19188"/>
          <a:stretch/>
        </p:blipFill>
        <p:spPr>
          <a:xfrm>
            <a:off x="8922786" y="4296813"/>
            <a:ext cx="3169308" cy="2561187"/>
          </a:xfrm>
          <a:prstGeom prst="rect">
            <a:avLst/>
          </a:prstGeom>
        </p:spPr>
      </p:pic>
      <p:pic>
        <p:nvPicPr>
          <p:cNvPr id="5" name="Picture 15">
            <a:extLst>
              <a:ext uri="{FF2B5EF4-FFF2-40B4-BE49-F238E27FC236}">
                <a16:creationId xmlns:a16="http://schemas.microsoft.com/office/drawing/2014/main" id="{5123EF8E-54F4-C00A-5586-175AB31EA64D}"/>
              </a:ext>
            </a:extLst>
          </p:cNvPr>
          <p:cNvPicPr>
            <a:picLocks noChangeAspect="1" noChangeArrowheads="1"/>
          </p:cNvPicPr>
          <p:nvPr userDrawn="1"/>
        </p:nvPicPr>
        <p:blipFill>
          <a:blip r:embed="rId4"/>
          <a:srcRect/>
          <a:stretch/>
        </p:blipFill>
        <p:spPr bwMode="auto">
          <a:xfrm>
            <a:off x="7455456" y="1085317"/>
            <a:ext cx="3058016" cy="4460418"/>
          </a:xfrm>
          <a:custGeom>
            <a:avLst/>
            <a:gdLst>
              <a:gd name="connsiteX0" fmla="*/ 705651 w 3554269"/>
              <a:gd name="connsiteY0" fmla="*/ 523906 h 5378087"/>
              <a:gd name="connsiteX1" fmla="*/ 705651 w 3554269"/>
              <a:gd name="connsiteY1" fmla="*/ 4765706 h 5378087"/>
              <a:gd name="connsiteX2" fmla="*/ 2895131 w 3554269"/>
              <a:gd name="connsiteY2" fmla="*/ 4765706 h 5378087"/>
              <a:gd name="connsiteX3" fmla="*/ 2895131 w 3554269"/>
              <a:gd name="connsiteY3" fmla="*/ 523906 h 5378087"/>
              <a:gd name="connsiteX4" fmla="*/ 0 w 3554269"/>
              <a:gd name="connsiteY4" fmla="*/ 0 h 5378087"/>
              <a:gd name="connsiteX5" fmla="*/ 3554269 w 3554269"/>
              <a:gd name="connsiteY5" fmla="*/ 0 h 5378087"/>
              <a:gd name="connsiteX6" fmla="*/ 3554269 w 3554269"/>
              <a:gd name="connsiteY6" fmla="*/ 5378087 h 5378087"/>
              <a:gd name="connsiteX7" fmla="*/ 0 w 3554269"/>
              <a:gd name="connsiteY7" fmla="*/ 5378087 h 537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4269" h="5378087">
                <a:moveTo>
                  <a:pt x="705651" y="523906"/>
                </a:moveTo>
                <a:lnTo>
                  <a:pt x="705651" y="4765706"/>
                </a:lnTo>
                <a:lnTo>
                  <a:pt x="2895131" y="4765706"/>
                </a:lnTo>
                <a:lnTo>
                  <a:pt x="2895131" y="523906"/>
                </a:lnTo>
                <a:close/>
                <a:moveTo>
                  <a:pt x="0" y="0"/>
                </a:moveTo>
                <a:lnTo>
                  <a:pt x="3554269" y="0"/>
                </a:lnTo>
                <a:lnTo>
                  <a:pt x="3554269" y="5378087"/>
                </a:lnTo>
                <a:lnTo>
                  <a:pt x="0" y="5378087"/>
                </a:lnTo>
                <a:close/>
              </a:path>
            </a:pathLst>
          </a:custGeom>
          <a:noFill/>
          <a:extLst>
            <a:ext uri="{909E8E84-426E-40DD-AFC4-6F175D3DCCD1}">
              <a14:hiddenFill xmlns:a14="http://schemas.microsoft.com/office/drawing/2010/main">
                <a:solidFill>
                  <a:srgbClr val="FFFFFF"/>
                </a:solidFill>
              </a14:hiddenFill>
            </a:ext>
          </a:extLst>
        </p:spPr>
      </p:pic>
      <p:sp>
        <p:nvSpPr>
          <p:cNvPr id="11" name="Picture Placeholder 19">
            <a:extLst>
              <a:ext uri="{FF2B5EF4-FFF2-40B4-BE49-F238E27FC236}">
                <a16:creationId xmlns:a16="http://schemas.microsoft.com/office/drawing/2014/main" id="{E30F4C39-5D15-6A23-BE3D-72C48AF23DE4}"/>
              </a:ext>
            </a:extLst>
          </p:cNvPr>
          <p:cNvSpPr>
            <a:spLocks noGrp="1"/>
          </p:cNvSpPr>
          <p:nvPr>
            <p:ph type="pic" sz="quarter" idx="13" hasCustomPrompt="1"/>
          </p:nvPr>
        </p:nvSpPr>
        <p:spPr>
          <a:xfrm>
            <a:off x="8019462" y="1205083"/>
            <a:ext cx="1947096" cy="4073010"/>
          </a:xfrm>
          <a:custGeom>
            <a:avLst/>
            <a:gdLst>
              <a:gd name="connsiteX0" fmla="*/ 0 w 1469874"/>
              <a:gd name="connsiteY0" fmla="*/ 0 h 3028950"/>
              <a:gd name="connsiteX1" fmla="*/ 1469874 w 1469874"/>
              <a:gd name="connsiteY1" fmla="*/ 0 h 3028950"/>
              <a:gd name="connsiteX2" fmla="*/ 1469874 w 1469874"/>
              <a:gd name="connsiteY2" fmla="*/ 3028950 h 3028950"/>
              <a:gd name="connsiteX3" fmla="*/ 0 w 1469874"/>
              <a:gd name="connsiteY3" fmla="*/ 3028950 h 3028950"/>
              <a:gd name="connsiteX4" fmla="*/ 0 w 1469874"/>
              <a:gd name="connsiteY4" fmla="*/ 0 h 3028950"/>
              <a:gd name="connsiteX0" fmla="*/ 0 w 1469874"/>
              <a:gd name="connsiteY0" fmla="*/ 1090 h 3030040"/>
              <a:gd name="connsiteX1" fmla="*/ 179649 w 1469874"/>
              <a:gd name="connsiteY1" fmla="*/ 0 h 3030040"/>
              <a:gd name="connsiteX2" fmla="*/ 1469874 w 1469874"/>
              <a:gd name="connsiteY2" fmla="*/ 1090 h 3030040"/>
              <a:gd name="connsiteX3" fmla="*/ 1469874 w 1469874"/>
              <a:gd name="connsiteY3" fmla="*/ 3030040 h 3030040"/>
              <a:gd name="connsiteX4" fmla="*/ 0 w 1469874"/>
              <a:gd name="connsiteY4" fmla="*/ 3030040 h 3030040"/>
              <a:gd name="connsiteX5" fmla="*/ 0 w 1469874"/>
              <a:gd name="connsiteY5" fmla="*/ 1090 h 3030040"/>
              <a:gd name="connsiteX0" fmla="*/ 0 w 1469874"/>
              <a:gd name="connsiteY0" fmla="*/ 1090 h 3030040"/>
              <a:gd name="connsiteX1" fmla="*/ 179649 w 1469874"/>
              <a:gd name="connsiteY1" fmla="*/ 0 h 3030040"/>
              <a:gd name="connsiteX2" fmla="*/ 1469874 w 1469874"/>
              <a:gd name="connsiteY2" fmla="*/ 1090 h 3030040"/>
              <a:gd name="connsiteX3" fmla="*/ 1469874 w 1469874"/>
              <a:gd name="connsiteY3" fmla="*/ 3030040 h 3030040"/>
              <a:gd name="connsiteX4" fmla="*/ 0 w 1469874"/>
              <a:gd name="connsiteY4" fmla="*/ 3030040 h 3030040"/>
              <a:gd name="connsiteX5" fmla="*/ 0 w 1469874"/>
              <a:gd name="connsiteY5" fmla="*/ 1090 h 3030040"/>
              <a:gd name="connsiteX0" fmla="*/ 25400 w 1469874"/>
              <a:gd name="connsiteY0" fmla="*/ 16965 h 3030040"/>
              <a:gd name="connsiteX1" fmla="*/ 179649 w 1469874"/>
              <a:gd name="connsiteY1" fmla="*/ 0 h 3030040"/>
              <a:gd name="connsiteX2" fmla="*/ 1469874 w 1469874"/>
              <a:gd name="connsiteY2" fmla="*/ 1090 h 3030040"/>
              <a:gd name="connsiteX3" fmla="*/ 1469874 w 1469874"/>
              <a:gd name="connsiteY3" fmla="*/ 3030040 h 3030040"/>
              <a:gd name="connsiteX4" fmla="*/ 0 w 1469874"/>
              <a:gd name="connsiteY4" fmla="*/ 3030040 h 3030040"/>
              <a:gd name="connsiteX5" fmla="*/ 25400 w 1469874"/>
              <a:gd name="connsiteY5" fmla="*/ 16965 h 3030040"/>
              <a:gd name="connsiteX0" fmla="*/ 25400 w 1469874"/>
              <a:gd name="connsiteY0" fmla="*/ 23047 h 3036122"/>
              <a:gd name="connsiteX1" fmla="*/ 179649 w 1469874"/>
              <a:gd name="connsiteY1" fmla="*/ 6082 h 3036122"/>
              <a:gd name="connsiteX2" fmla="*/ 1469874 w 1469874"/>
              <a:gd name="connsiteY2" fmla="*/ 7172 h 3036122"/>
              <a:gd name="connsiteX3" fmla="*/ 1469874 w 1469874"/>
              <a:gd name="connsiteY3" fmla="*/ 3036122 h 3036122"/>
              <a:gd name="connsiteX4" fmla="*/ 0 w 1469874"/>
              <a:gd name="connsiteY4" fmla="*/ 3036122 h 3036122"/>
              <a:gd name="connsiteX5" fmla="*/ 25400 w 1469874"/>
              <a:gd name="connsiteY5" fmla="*/ 23047 h 3036122"/>
              <a:gd name="connsiteX0" fmla="*/ 25400 w 1469874"/>
              <a:gd name="connsiteY0" fmla="*/ 15875 h 3028950"/>
              <a:gd name="connsiteX1" fmla="*/ 341574 w 1469874"/>
              <a:gd name="connsiteY1" fmla="*/ 21135 h 3028950"/>
              <a:gd name="connsiteX2" fmla="*/ 1469874 w 1469874"/>
              <a:gd name="connsiteY2" fmla="*/ 0 h 3028950"/>
              <a:gd name="connsiteX3" fmla="*/ 1469874 w 1469874"/>
              <a:gd name="connsiteY3" fmla="*/ 3028950 h 3028950"/>
              <a:gd name="connsiteX4" fmla="*/ 0 w 1469874"/>
              <a:gd name="connsiteY4" fmla="*/ 3028950 h 3028950"/>
              <a:gd name="connsiteX5" fmla="*/ 25400 w 1469874"/>
              <a:gd name="connsiteY5" fmla="*/ 15875 h 3028950"/>
              <a:gd name="connsiteX0" fmla="*/ 22225 w 1469874"/>
              <a:gd name="connsiteY0" fmla="*/ 146050 h 3028950"/>
              <a:gd name="connsiteX1" fmla="*/ 341574 w 1469874"/>
              <a:gd name="connsiteY1" fmla="*/ 21135 h 3028950"/>
              <a:gd name="connsiteX2" fmla="*/ 1469874 w 1469874"/>
              <a:gd name="connsiteY2" fmla="*/ 0 h 3028950"/>
              <a:gd name="connsiteX3" fmla="*/ 1469874 w 1469874"/>
              <a:gd name="connsiteY3" fmla="*/ 3028950 h 3028950"/>
              <a:gd name="connsiteX4" fmla="*/ 0 w 1469874"/>
              <a:gd name="connsiteY4" fmla="*/ 3028950 h 3028950"/>
              <a:gd name="connsiteX5" fmla="*/ 22225 w 1469874"/>
              <a:gd name="connsiteY5" fmla="*/ 146050 h 3028950"/>
              <a:gd name="connsiteX0" fmla="*/ 22225 w 1469874"/>
              <a:gd name="connsiteY0" fmla="*/ 146050 h 3028950"/>
              <a:gd name="connsiteX1" fmla="*/ 341574 w 1469874"/>
              <a:gd name="connsiteY1" fmla="*/ 21135 h 3028950"/>
              <a:gd name="connsiteX2" fmla="*/ 1469874 w 1469874"/>
              <a:gd name="connsiteY2" fmla="*/ 0 h 3028950"/>
              <a:gd name="connsiteX3" fmla="*/ 1469874 w 1469874"/>
              <a:gd name="connsiteY3" fmla="*/ 3028950 h 3028950"/>
              <a:gd name="connsiteX4" fmla="*/ 0 w 1469874"/>
              <a:gd name="connsiteY4" fmla="*/ 3028950 h 3028950"/>
              <a:gd name="connsiteX5" fmla="*/ 22225 w 1469874"/>
              <a:gd name="connsiteY5" fmla="*/ 146050 h 3028950"/>
              <a:gd name="connsiteX0" fmla="*/ 22225 w 1469874"/>
              <a:gd name="connsiteY0" fmla="*/ 146050 h 3028950"/>
              <a:gd name="connsiteX1" fmla="*/ 341574 w 1469874"/>
              <a:gd name="connsiteY1" fmla="*/ 21135 h 3028950"/>
              <a:gd name="connsiteX2" fmla="*/ 1469874 w 1469874"/>
              <a:gd name="connsiteY2" fmla="*/ 0 h 3028950"/>
              <a:gd name="connsiteX3" fmla="*/ 1469874 w 1469874"/>
              <a:gd name="connsiteY3" fmla="*/ 3028950 h 3028950"/>
              <a:gd name="connsiteX4" fmla="*/ 0 w 1469874"/>
              <a:gd name="connsiteY4" fmla="*/ 3028950 h 3028950"/>
              <a:gd name="connsiteX5" fmla="*/ 22225 w 1469874"/>
              <a:gd name="connsiteY5" fmla="*/ 146050 h 3028950"/>
              <a:gd name="connsiteX0" fmla="*/ 22225 w 1469874"/>
              <a:gd name="connsiteY0" fmla="*/ 146050 h 3028950"/>
              <a:gd name="connsiteX1" fmla="*/ 341574 w 1469874"/>
              <a:gd name="connsiteY1" fmla="*/ 21135 h 3028950"/>
              <a:gd name="connsiteX2" fmla="*/ 532074 w 1469874"/>
              <a:gd name="connsiteY2" fmla="*/ 16373 h 3028950"/>
              <a:gd name="connsiteX3" fmla="*/ 1469874 w 1469874"/>
              <a:gd name="connsiteY3" fmla="*/ 0 h 3028950"/>
              <a:gd name="connsiteX4" fmla="*/ 1469874 w 1469874"/>
              <a:gd name="connsiteY4" fmla="*/ 3028950 h 3028950"/>
              <a:gd name="connsiteX5" fmla="*/ 0 w 1469874"/>
              <a:gd name="connsiteY5" fmla="*/ 3028950 h 3028950"/>
              <a:gd name="connsiteX6" fmla="*/ 22225 w 1469874"/>
              <a:gd name="connsiteY6" fmla="*/ 146050 h 3028950"/>
              <a:gd name="connsiteX0" fmla="*/ 22225 w 1469874"/>
              <a:gd name="connsiteY0" fmla="*/ 146050 h 3028950"/>
              <a:gd name="connsiteX1" fmla="*/ 341574 w 1469874"/>
              <a:gd name="connsiteY1" fmla="*/ 21135 h 3028950"/>
              <a:gd name="connsiteX2" fmla="*/ 401899 w 1469874"/>
              <a:gd name="connsiteY2" fmla="*/ 133848 h 3028950"/>
              <a:gd name="connsiteX3" fmla="*/ 1469874 w 1469874"/>
              <a:gd name="connsiteY3" fmla="*/ 0 h 3028950"/>
              <a:gd name="connsiteX4" fmla="*/ 1469874 w 1469874"/>
              <a:gd name="connsiteY4" fmla="*/ 3028950 h 3028950"/>
              <a:gd name="connsiteX5" fmla="*/ 0 w 1469874"/>
              <a:gd name="connsiteY5" fmla="*/ 3028950 h 3028950"/>
              <a:gd name="connsiteX6" fmla="*/ 22225 w 1469874"/>
              <a:gd name="connsiteY6" fmla="*/ 146050 h 3028950"/>
              <a:gd name="connsiteX0" fmla="*/ 22225 w 1469874"/>
              <a:gd name="connsiteY0" fmla="*/ 146050 h 3028950"/>
              <a:gd name="connsiteX1" fmla="*/ 341574 w 1469874"/>
              <a:gd name="connsiteY1" fmla="*/ 21135 h 3028950"/>
              <a:gd name="connsiteX2" fmla="*/ 401899 w 1469874"/>
              <a:gd name="connsiteY2" fmla="*/ 133848 h 3028950"/>
              <a:gd name="connsiteX3" fmla="*/ 1469874 w 1469874"/>
              <a:gd name="connsiteY3" fmla="*/ 0 h 3028950"/>
              <a:gd name="connsiteX4" fmla="*/ 1469874 w 1469874"/>
              <a:gd name="connsiteY4" fmla="*/ 3028950 h 3028950"/>
              <a:gd name="connsiteX5" fmla="*/ 0 w 1469874"/>
              <a:gd name="connsiteY5" fmla="*/ 3028950 h 3028950"/>
              <a:gd name="connsiteX6" fmla="*/ 22225 w 1469874"/>
              <a:gd name="connsiteY6" fmla="*/ 146050 h 3028950"/>
              <a:gd name="connsiteX0" fmla="*/ 22225 w 1469874"/>
              <a:gd name="connsiteY0" fmla="*/ 146050 h 3028950"/>
              <a:gd name="connsiteX1" fmla="*/ 341574 w 1469874"/>
              <a:gd name="connsiteY1" fmla="*/ 21135 h 3028950"/>
              <a:gd name="connsiteX2" fmla="*/ 401899 w 1469874"/>
              <a:gd name="connsiteY2" fmla="*/ 133848 h 3028950"/>
              <a:gd name="connsiteX3" fmla="*/ 1040074 w 1469874"/>
              <a:gd name="connsiteY3" fmla="*/ 49710 h 3028950"/>
              <a:gd name="connsiteX4" fmla="*/ 1469874 w 1469874"/>
              <a:gd name="connsiteY4" fmla="*/ 0 h 3028950"/>
              <a:gd name="connsiteX5" fmla="*/ 1469874 w 1469874"/>
              <a:gd name="connsiteY5" fmla="*/ 3028950 h 3028950"/>
              <a:gd name="connsiteX6" fmla="*/ 0 w 1469874"/>
              <a:gd name="connsiteY6" fmla="*/ 3028950 h 3028950"/>
              <a:gd name="connsiteX7" fmla="*/ 22225 w 1469874"/>
              <a:gd name="connsiteY7" fmla="*/ 146050 h 3028950"/>
              <a:gd name="connsiteX0" fmla="*/ 22225 w 1469874"/>
              <a:gd name="connsiteY0" fmla="*/ 146050 h 3028950"/>
              <a:gd name="connsiteX1" fmla="*/ 341574 w 1469874"/>
              <a:gd name="connsiteY1" fmla="*/ 21135 h 3028950"/>
              <a:gd name="connsiteX2" fmla="*/ 401899 w 1469874"/>
              <a:gd name="connsiteY2" fmla="*/ 133848 h 3028950"/>
              <a:gd name="connsiteX3" fmla="*/ 1063886 w 1469874"/>
              <a:gd name="connsiteY3" fmla="*/ 135435 h 3028950"/>
              <a:gd name="connsiteX4" fmla="*/ 1469874 w 1469874"/>
              <a:gd name="connsiteY4" fmla="*/ 0 h 3028950"/>
              <a:gd name="connsiteX5" fmla="*/ 1469874 w 1469874"/>
              <a:gd name="connsiteY5" fmla="*/ 3028950 h 3028950"/>
              <a:gd name="connsiteX6" fmla="*/ 0 w 1469874"/>
              <a:gd name="connsiteY6" fmla="*/ 3028950 h 3028950"/>
              <a:gd name="connsiteX7" fmla="*/ 22225 w 1469874"/>
              <a:gd name="connsiteY7" fmla="*/ 146050 h 3028950"/>
              <a:gd name="connsiteX0" fmla="*/ 22225 w 1469874"/>
              <a:gd name="connsiteY0" fmla="*/ 146050 h 3028950"/>
              <a:gd name="connsiteX1" fmla="*/ 341574 w 1469874"/>
              <a:gd name="connsiteY1" fmla="*/ 21135 h 3028950"/>
              <a:gd name="connsiteX2" fmla="*/ 401899 w 1469874"/>
              <a:gd name="connsiteY2" fmla="*/ 133848 h 3028950"/>
              <a:gd name="connsiteX3" fmla="*/ 1063886 w 1469874"/>
              <a:gd name="connsiteY3" fmla="*/ 135435 h 3028950"/>
              <a:gd name="connsiteX4" fmla="*/ 1248037 w 1469874"/>
              <a:gd name="connsiteY4" fmla="*/ 73523 h 3028950"/>
              <a:gd name="connsiteX5" fmla="*/ 1469874 w 1469874"/>
              <a:gd name="connsiteY5" fmla="*/ 0 h 3028950"/>
              <a:gd name="connsiteX6" fmla="*/ 1469874 w 1469874"/>
              <a:gd name="connsiteY6" fmla="*/ 3028950 h 3028950"/>
              <a:gd name="connsiteX7" fmla="*/ 0 w 1469874"/>
              <a:gd name="connsiteY7" fmla="*/ 3028950 h 3028950"/>
              <a:gd name="connsiteX8" fmla="*/ 22225 w 1469874"/>
              <a:gd name="connsiteY8" fmla="*/ 146050 h 3028950"/>
              <a:gd name="connsiteX0" fmla="*/ 22225 w 1469874"/>
              <a:gd name="connsiteY0" fmla="*/ 146050 h 3028950"/>
              <a:gd name="connsiteX1" fmla="*/ 341574 w 1469874"/>
              <a:gd name="connsiteY1" fmla="*/ 21135 h 3028950"/>
              <a:gd name="connsiteX2" fmla="*/ 401899 w 1469874"/>
              <a:gd name="connsiteY2" fmla="*/ 133848 h 3028950"/>
              <a:gd name="connsiteX3" fmla="*/ 1063886 w 1469874"/>
              <a:gd name="connsiteY3" fmla="*/ 135435 h 3028950"/>
              <a:gd name="connsiteX4" fmla="*/ 1155962 w 1469874"/>
              <a:gd name="connsiteY4" fmla="*/ 24310 h 3028950"/>
              <a:gd name="connsiteX5" fmla="*/ 1469874 w 1469874"/>
              <a:gd name="connsiteY5" fmla="*/ 0 h 3028950"/>
              <a:gd name="connsiteX6" fmla="*/ 1469874 w 1469874"/>
              <a:gd name="connsiteY6" fmla="*/ 3028950 h 3028950"/>
              <a:gd name="connsiteX7" fmla="*/ 0 w 1469874"/>
              <a:gd name="connsiteY7" fmla="*/ 3028950 h 3028950"/>
              <a:gd name="connsiteX8" fmla="*/ 22225 w 1469874"/>
              <a:gd name="connsiteY8" fmla="*/ 146050 h 3028950"/>
              <a:gd name="connsiteX0" fmla="*/ 22225 w 1469874"/>
              <a:gd name="connsiteY0" fmla="*/ 146050 h 3028950"/>
              <a:gd name="connsiteX1" fmla="*/ 341574 w 1469874"/>
              <a:gd name="connsiteY1" fmla="*/ 21135 h 3028950"/>
              <a:gd name="connsiteX2" fmla="*/ 401899 w 1469874"/>
              <a:gd name="connsiteY2" fmla="*/ 133848 h 3028950"/>
              <a:gd name="connsiteX3" fmla="*/ 1063886 w 1469874"/>
              <a:gd name="connsiteY3" fmla="*/ 135435 h 3028950"/>
              <a:gd name="connsiteX4" fmla="*/ 1155962 w 1469874"/>
              <a:gd name="connsiteY4" fmla="*/ 24310 h 3028950"/>
              <a:gd name="connsiteX5" fmla="*/ 1469874 w 1469874"/>
              <a:gd name="connsiteY5" fmla="*/ 0 h 3028950"/>
              <a:gd name="connsiteX6" fmla="*/ 1469874 w 1469874"/>
              <a:gd name="connsiteY6" fmla="*/ 3028950 h 3028950"/>
              <a:gd name="connsiteX7" fmla="*/ 0 w 1469874"/>
              <a:gd name="connsiteY7" fmla="*/ 3028950 h 3028950"/>
              <a:gd name="connsiteX8" fmla="*/ 22225 w 1469874"/>
              <a:gd name="connsiteY8" fmla="*/ 146050 h 3028950"/>
              <a:gd name="connsiteX0" fmla="*/ 22225 w 1469874"/>
              <a:gd name="connsiteY0" fmla="*/ 126614 h 3009514"/>
              <a:gd name="connsiteX1" fmla="*/ 341574 w 1469874"/>
              <a:gd name="connsiteY1" fmla="*/ 1699 h 3009514"/>
              <a:gd name="connsiteX2" fmla="*/ 401899 w 1469874"/>
              <a:gd name="connsiteY2" fmla="*/ 114412 h 3009514"/>
              <a:gd name="connsiteX3" fmla="*/ 1063886 w 1469874"/>
              <a:gd name="connsiteY3" fmla="*/ 115999 h 3009514"/>
              <a:gd name="connsiteX4" fmla="*/ 1155962 w 1469874"/>
              <a:gd name="connsiteY4" fmla="*/ 4874 h 3009514"/>
              <a:gd name="connsiteX5" fmla="*/ 1460349 w 1469874"/>
              <a:gd name="connsiteY5" fmla="*/ 120264 h 3009514"/>
              <a:gd name="connsiteX6" fmla="*/ 1469874 w 1469874"/>
              <a:gd name="connsiteY6" fmla="*/ 3009514 h 3009514"/>
              <a:gd name="connsiteX7" fmla="*/ 0 w 1469874"/>
              <a:gd name="connsiteY7" fmla="*/ 3009514 h 3009514"/>
              <a:gd name="connsiteX8" fmla="*/ 22225 w 1469874"/>
              <a:gd name="connsiteY8" fmla="*/ 126614 h 3009514"/>
              <a:gd name="connsiteX0" fmla="*/ 22225 w 1469874"/>
              <a:gd name="connsiteY0" fmla="*/ 126614 h 3009514"/>
              <a:gd name="connsiteX1" fmla="*/ 341574 w 1469874"/>
              <a:gd name="connsiteY1" fmla="*/ 1699 h 3009514"/>
              <a:gd name="connsiteX2" fmla="*/ 401899 w 1469874"/>
              <a:gd name="connsiteY2" fmla="*/ 114412 h 3009514"/>
              <a:gd name="connsiteX3" fmla="*/ 1063886 w 1469874"/>
              <a:gd name="connsiteY3" fmla="*/ 115999 h 3009514"/>
              <a:gd name="connsiteX4" fmla="*/ 1155962 w 1469874"/>
              <a:gd name="connsiteY4" fmla="*/ 4874 h 3009514"/>
              <a:gd name="connsiteX5" fmla="*/ 1460349 w 1469874"/>
              <a:gd name="connsiteY5" fmla="*/ 120264 h 3009514"/>
              <a:gd name="connsiteX6" fmla="*/ 1469874 w 1469874"/>
              <a:gd name="connsiteY6" fmla="*/ 3009514 h 3009514"/>
              <a:gd name="connsiteX7" fmla="*/ 0 w 1469874"/>
              <a:gd name="connsiteY7" fmla="*/ 3009514 h 3009514"/>
              <a:gd name="connsiteX8" fmla="*/ 22225 w 1469874"/>
              <a:gd name="connsiteY8" fmla="*/ 126614 h 3009514"/>
              <a:gd name="connsiteX0" fmla="*/ 22225 w 1469874"/>
              <a:gd name="connsiteY0" fmla="*/ 133103 h 3016003"/>
              <a:gd name="connsiteX1" fmla="*/ 341574 w 1469874"/>
              <a:gd name="connsiteY1" fmla="*/ 8188 h 3016003"/>
              <a:gd name="connsiteX2" fmla="*/ 401899 w 1469874"/>
              <a:gd name="connsiteY2" fmla="*/ 120901 h 3016003"/>
              <a:gd name="connsiteX3" fmla="*/ 1063886 w 1469874"/>
              <a:gd name="connsiteY3" fmla="*/ 122488 h 3016003"/>
              <a:gd name="connsiteX4" fmla="*/ 1155962 w 1469874"/>
              <a:gd name="connsiteY4" fmla="*/ 11363 h 3016003"/>
              <a:gd name="connsiteX5" fmla="*/ 1460349 w 1469874"/>
              <a:gd name="connsiteY5" fmla="*/ 126753 h 3016003"/>
              <a:gd name="connsiteX6" fmla="*/ 1469874 w 1469874"/>
              <a:gd name="connsiteY6" fmla="*/ 3016003 h 3016003"/>
              <a:gd name="connsiteX7" fmla="*/ 0 w 1469874"/>
              <a:gd name="connsiteY7" fmla="*/ 3016003 h 3016003"/>
              <a:gd name="connsiteX8" fmla="*/ 22225 w 1469874"/>
              <a:gd name="connsiteY8" fmla="*/ 133103 h 3016003"/>
              <a:gd name="connsiteX0" fmla="*/ 22225 w 1469874"/>
              <a:gd name="connsiteY0" fmla="*/ 126614 h 3009514"/>
              <a:gd name="connsiteX1" fmla="*/ 341574 w 1469874"/>
              <a:gd name="connsiteY1" fmla="*/ 1699 h 3009514"/>
              <a:gd name="connsiteX2" fmla="*/ 401899 w 1469874"/>
              <a:gd name="connsiteY2" fmla="*/ 114412 h 3009514"/>
              <a:gd name="connsiteX3" fmla="*/ 1063886 w 1469874"/>
              <a:gd name="connsiteY3" fmla="*/ 115999 h 3009514"/>
              <a:gd name="connsiteX4" fmla="*/ 1155962 w 1469874"/>
              <a:gd name="connsiteY4" fmla="*/ 4874 h 3009514"/>
              <a:gd name="connsiteX5" fmla="*/ 1460349 w 1469874"/>
              <a:gd name="connsiteY5" fmla="*/ 120264 h 3009514"/>
              <a:gd name="connsiteX6" fmla="*/ 1469874 w 1469874"/>
              <a:gd name="connsiteY6" fmla="*/ 3009514 h 3009514"/>
              <a:gd name="connsiteX7" fmla="*/ 0 w 1469874"/>
              <a:gd name="connsiteY7" fmla="*/ 3009514 h 3009514"/>
              <a:gd name="connsiteX8" fmla="*/ 22225 w 1469874"/>
              <a:gd name="connsiteY8" fmla="*/ 126614 h 3009514"/>
              <a:gd name="connsiteX0" fmla="*/ 22225 w 1469874"/>
              <a:gd name="connsiteY0" fmla="*/ 126614 h 3009514"/>
              <a:gd name="connsiteX1" fmla="*/ 341574 w 1469874"/>
              <a:gd name="connsiteY1" fmla="*/ 1699 h 3009514"/>
              <a:gd name="connsiteX2" fmla="*/ 401899 w 1469874"/>
              <a:gd name="connsiteY2" fmla="*/ 114412 h 3009514"/>
              <a:gd name="connsiteX3" fmla="*/ 1063886 w 1469874"/>
              <a:gd name="connsiteY3" fmla="*/ 115999 h 3009514"/>
              <a:gd name="connsiteX4" fmla="*/ 1155962 w 1469874"/>
              <a:gd name="connsiteY4" fmla="*/ 4874 h 3009514"/>
              <a:gd name="connsiteX5" fmla="*/ 1460349 w 1469874"/>
              <a:gd name="connsiteY5" fmla="*/ 120264 h 3009514"/>
              <a:gd name="connsiteX6" fmla="*/ 1469874 w 1469874"/>
              <a:gd name="connsiteY6" fmla="*/ 3009514 h 3009514"/>
              <a:gd name="connsiteX7" fmla="*/ 0 w 1469874"/>
              <a:gd name="connsiteY7" fmla="*/ 3009514 h 3009514"/>
              <a:gd name="connsiteX8" fmla="*/ 22225 w 1469874"/>
              <a:gd name="connsiteY8" fmla="*/ 126614 h 3009514"/>
              <a:gd name="connsiteX0" fmla="*/ 22225 w 1469874"/>
              <a:gd name="connsiteY0" fmla="*/ 126614 h 3009514"/>
              <a:gd name="connsiteX1" fmla="*/ 341574 w 1469874"/>
              <a:gd name="connsiteY1" fmla="*/ 1699 h 3009514"/>
              <a:gd name="connsiteX2" fmla="*/ 401899 w 1469874"/>
              <a:gd name="connsiteY2" fmla="*/ 114412 h 3009514"/>
              <a:gd name="connsiteX3" fmla="*/ 1063886 w 1469874"/>
              <a:gd name="connsiteY3" fmla="*/ 115999 h 3009514"/>
              <a:gd name="connsiteX4" fmla="*/ 1152787 w 1469874"/>
              <a:gd name="connsiteY4" fmla="*/ 4874 h 3009514"/>
              <a:gd name="connsiteX5" fmla="*/ 1460349 w 1469874"/>
              <a:gd name="connsiteY5" fmla="*/ 120264 h 3009514"/>
              <a:gd name="connsiteX6" fmla="*/ 1469874 w 1469874"/>
              <a:gd name="connsiteY6" fmla="*/ 3009514 h 3009514"/>
              <a:gd name="connsiteX7" fmla="*/ 0 w 1469874"/>
              <a:gd name="connsiteY7" fmla="*/ 3009514 h 3009514"/>
              <a:gd name="connsiteX8" fmla="*/ 22225 w 1469874"/>
              <a:gd name="connsiteY8" fmla="*/ 126614 h 3009514"/>
              <a:gd name="connsiteX0" fmla="*/ 22225 w 1469874"/>
              <a:gd name="connsiteY0" fmla="*/ 126614 h 3009514"/>
              <a:gd name="connsiteX1" fmla="*/ 341574 w 1469874"/>
              <a:gd name="connsiteY1" fmla="*/ 1699 h 3009514"/>
              <a:gd name="connsiteX2" fmla="*/ 401899 w 1469874"/>
              <a:gd name="connsiteY2" fmla="*/ 114412 h 3009514"/>
              <a:gd name="connsiteX3" fmla="*/ 1063886 w 1469874"/>
              <a:gd name="connsiteY3" fmla="*/ 115999 h 3009514"/>
              <a:gd name="connsiteX4" fmla="*/ 1152787 w 1469874"/>
              <a:gd name="connsiteY4" fmla="*/ 4874 h 3009514"/>
              <a:gd name="connsiteX5" fmla="*/ 1457174 w 1469874"/>
              <a:gd name="connsiteY5" fmla="*/ 120264 h 3009514"/>
              <a:gd name="connsiteX6" fmla="*/ 1469874 w 1469874"/>
              <a:gd name="connsiteY6" fmla="*/ 3009514 h 3009514"/>
              <a:gd name="connsiteX7" fmla="*/ 0 w 1469874"/>
              <a:gd name="connsiteY7" fmla="*/ 3009514 h 3009514"/>
              <a:gd name="connsiteX8" fmla="*/ 22225 w 1469874"/>
              <a:gd name="connsiteY8" fmla="*/ 126614 h 3009514"/>
              <a:gd name="connsiteX0" fmla="*/ 22225 w 1469874"/>
              <a:gd name="connsiteY0" fmla="*/ 129857 h 3012757"/>
              <a:gd name="connsiteX1" fmla="*/ 341574 w 1469874"/>
              <a:gd name="connsiteY1" fmla="*/ 4942 h 3012757"/>
              <a:gd name="connsiteX2" fmla="*/ 401899 w 1469874"/>
              <a:gd name="connsiteY2" fmla="*/ 117655 h 3012757"/>
              <a:gd name="connsiteX3" fmla="*/ 1063886 w 1469874"/>
              <a:gd name="connsiteY3" fmla="*/ 119242 h 3012757"/>
              <a:gd name="connsiteX4" fmla="*/ 1152787 w 1469874"/>
              <a:gd name="connsiteY4" fmla="*/ 8117 h 3012757"/>
              <a:gd name="connsiteX5" fmla="*/ 1457174 w 1469874"/>
              <a:gd name="connsiteY5" fmla="*/ 123507 h 3012757"/>
              <a:gd name="connsiteX6" fmla="*/ 1469874 w 1469874"/>
              <a:gd name="connsiteY6" fmla="*/ 3012757 h 3012757"/>
              <a:gd name="connsiteX7" fmla="*/ 0 w 1469874"/>
              <a:gd name="connsiteY7" fmla="*/ 3012757 h 3012757"/>
              <a:gd name="connsiteX8" fmla="*/ 22225 w 1469874"/>
              <a:gd name="connsiteY8" fmla="*/ 129857 h 3012757"/>
              <a:gd name="connsiteX0" fmla="*/ 25400 w 1469874"/>
              <a:gd name="connsiteY0" fmla="*/ 131217 h 3012529"/>
              <a:gd name="connsiteX1" fmla="*/ 341574 w 1469874"/>
              <a:gd name="connsiteY1" fmla="*/ 4714 h 3012529"/>
              <a:gd name="connsiteX2" fmla="*/ 401899 w 1469874"/>
              <a:gd name="connsiteY2" fmla="*/ 117427 h 3012529"/>
              <a:gd name="connsiteX3" fmla="*/ 1063886 w 1469874"/>
              <a:gd name="connsiteY3" fmla="*/ 119014 h 3012529"/>
              <a:gd name="connsiteX4" fmla="*/ 1152787 w 1469874"/>
              <a:gd name="connsiteY4" fmla="*/ 7889 h 3012529"/>
              <a:gd name="connsiteX5" fmla="*/ 1457174 w 1469874"/>
              <a:gd name="connsiteY5" fmla="*/ 123279 h 3012529"/>
              <a:gd name="connsiteX6" fmla="*/ 1469874 w 1469874"/>
              <a:gd name="connsiteY6" fmla="*/ 3012529 h 3012529"/>
              <a:gd name="connsiteX7" fmla="*/ 0 w 1469874"/>
              <a:gd name="connsiteY7" fmla="*/ 3012529 h 3012529"/>
              <a:gd name="connsiteX8" fmla="*/ 25400 w 1469874"/>
              <a:gd name="connsiteY8" fmla="*/ 131217 h 3012529"/>
              <a:gd name="connsiteX0" fmla="*/ 25400 w 1469874"/>
              <a:gd name="connsiteY0" fmla="*/ 131217 h 3012529"/>
              <a:gd name="connsiteX1" fmla="*/ 341574 w 1469874"/>
              <a:gd name="connsiteY1" fmla="*/ 4714 h 3012529"/>
              <a:gd name="connsiteX2" fmla="*/ 401899 w 1469874"/>
              <a:gd name="connsiteY2" fmla="*/ 117427 h 3012529"/>
              <a:gd name="connsiteX3" fmla="*/ 1063886 w 1469874"/>
              <a:gd name="connsiteY3" fmla="*/ 119014 h 3012529"/>
              <a:gd name="connsiteX4" fmla="*/ 1152787 w 1469874"/>
              <a:gd name="connsiteY4" fmla="*/ 7889 h 3012529"/>
              <a:gd name="connsiteX5" fmla="*/ 1457174 w 1469874"/>
              <a:gd name="connsiteY5" fmla="*/ 123279 h 3012529"/>
              <a:gd name="connsiteX6" fmla="*/ 1469874 w 1469874"/>
              <a:gd name="connsiteY6" fmla="*/ 3012529 h 3012529"/>
              <a:gd name="connsiteX7" fmla="*/ 0 w 1469874"/>
              <a:gd name="connsiteY7" fmla="*/ 3012529 h 3012529"/>
              <a:gd name="connsiteX8" fmla="*/ 25400 w 1469874"/>
              <a:gd name="connsiteY8" fmla="*/ 131217 h 3012529"/>
              <a:gd name="connsiteX0" fmla="*/ 25400 w 1469874"/>
              <a:gd name="connsiteY0" fmla="*/ 131217 h 3012529"/>
              <a:gd name="connsiteX1" fmla="*/ 341574 w 1469874"/>
              <a:gd name="connsiteY1" fmla="*/ 4714 h 3012529"/>
              <a:gd name="connsiteX2" fmla="*/ 401899 w 1469874"/>
              <a:gd name="connsiteY2" fmla="*/ 117427 h 3012529"/>
              <a:gd name="connsiteX3" fmla="*/ 1063886 w 1469874"/>
              <a:gd name="connsiteY3" fmla="*/ 119014 h 3012529"/>
              <a:gd name="connsiteX4" fmla="*/ 1152787 w 1469874"/>
              <a:gd name="connsiteY4" fmla="*/ 7889 h 3012529"/>
              <a:gd name="connsiteX5" fmla="*/ 1457174 w 1469874"/>
              <a:gd name="connsiteY5" fmla="*/ 123279 h 3012529"/>
              <a:gd name="connsiteX6" fmla="*/ 1469874 w 1469874"/>
              <a:gd name="connsiteY6" fmla="*/ 3012529 h 3012529"/>
              <a:gd name="connsiteX7" fmla="*/ 1286666 w 1469874"/>
              <a:gd name="connsiteY7" fmla="*/ 3011440 h 3012529"/>
              <a:gd name="connsiteX8" fmla="*/ 0 w 1469874"/>
              <a:gd name="connsiteY8" fmla="*/ 3012529 h 3012529"/>
              <a:gd name="connsiteX9" fmla="*/ 25400 w 1469874"/>
              <a:gd name="connsiteY9" fmla="*/ 131217 h 3012529"/>
              <a:gd name="connsiteX0" fmla="*/ 25400 w 1459290"/>
              <a:gd name="connsiteY0" fmla="*/ 131217 h 3012529"/>
              <a:gd name="connsiteX1" fmla="*/ 341574 w 1459290"/>
              <a:gd name="connsiteY1" fmla="*/ 4714 h 3012529"/>
              <a:gd name="connsiteX2" fmla="*/ 401899 w 1459290"/>
              <a:gd name="connsiteY2" fmla="*/ 117427 h 3012529"/>
              <a:gd name="connsiteX3" fmla="*/ 1063886 w 1459290"/>
              <a:gd name="connsiteY3" fmla="*/ 119014 h 3012529"/>
              <a:gd name="connsiteX4" fmla="*/ 1152787 w 1459290"/>
              <a:gd name="connsiteY4" fmla="*/ 7889 h 3012529"/>
              <a:gd name="connsiteX5" fmla="*/ 1457174 w 1459290"/>
              <a:gd name="connsiteY5" fmla="*/ 123279 h 3012529"/>
              <a:gd name="connsiteX6" fmla="*/ 1459290 w 1459290"/>
              <a:gd name="connsiteY6" fmla="*/ 2862245 h 3012529"/>
              <a:gd name="connsiteX7" fmla="*/ 1286666 w 1459290"/>
              <a:gd name="connsiteY7" fmla="*/ 3011440 h 3012529"/>
              <a:gd name="connsiteX8" fmla="*/ 0 w 1459290"/>
              <a:gd name="connsiteY8" fmla="*/ 3012529 h 3012529"/>
              <a:gd name="connsiteX9" fmla="*/ 25400 w 1459290"/>
              <a:gd name="connsiteY9" fmla="*/ 131217 h 3012529"/>
              <a:gd name="connsiteX0" fmla="*/ 25400 w 1459290"/>
              <a:gd name="connsiteY0" fmla="*/ 131217 h 3012529"/>
              <a:gd name="connsiteX1" fmla="*/ 341574 w 1459290"/>
              <a:gd name="connsiteY1" fmla="*/ 4714 h 3012529"/>
              <a:gd name="connsiteX2" fmla="*/ 401899 w 1459290"/>
              <a:gd name="connsiteY2" fmla="*/ 117427 h 3012529"/>
              <a:gd name="connsiteX3" fmla="*/ 1063886 w 1459290"/>
              <a:gd name="connsiteY3" fmla="*/ 119014 h 3012529"/>
              <a:gd name="connsiteX4" fmla="*/ 1152787 w 1459290"/>
              <a:gd name="connsiteY4" fmla="*/ 7889 h 3012529"/>
              <a:gd name="connsiteX5" fmla="*/ 1457174 w 1459290"/>
              <a:gd name="connsiteY5" fmla="*/ 123279 h 3012529"/>
              <a:gd name="connsiteX6" fmla="*/ 1459290 w 1459290"/>
              <a:gd name="connsiteY6" fmla="*/ 2862245 h 3012529"/>
              <a:gd name="connsiteX7" fmla="*/ 1286666 w 1459290"/>
              <a:gd name="connsiteY7" fmla="*/ 3011440 h 3012529"/>
              <a:gd name="connsiteX8" fmla="*/ 0 w 1459290"/>
              <a:gd name="connsiteY8" fmla="*/ 3012529 h 3012529"/>
              <a:gd name="connsiteX9" fmla="*/ 25400 w 1459290"/>
              <a:gd name="connsiteY9" fmla="*/ 131217 h 3012529"/>
              <a:gd name="connsiteX0" fmla="*/ 25400 w 1459290"/>
              <a:gd name="connsiteY0" fmla="*/ 131217 h 3012529"/>
              <a:gd name="connsiteX1" fmla="*/ 341574 w 1459290"/>
              <a:gd name="connsiteY1" fmla="*/ 4714 h 3012529"/>
              <a:gd name="connsiteX2" fmla="*/ 401899 w 1459290"/>
              <a:gd name="connsiteY2" fmla="*/ 117427 h 3012529"/>
              <a:gd name="connsiteX3" fmla="*/ 1063886 w 1459290"/>
              <a:gd name="connsiteY3" fmla="*/ 119014 h 3012529"/>
              <a:gd name="connsiteX4" fmla="*/ 1152787 w 1459290"/>
              <a:gd name="connsiteY4" fmla="*/ 7889 h 3012529"/>
              <a:gd name="connsiteX5" fmla="*/ 1457174 w 1459290"/>
              <a:gd name="connsiteY5" fmla="*/ 123279 h 3012529"/>
              <a:gd name="connsiteX6" fmla="*/ 1459290 w 1459290"/>
              <a:gd name="connsiteY6" fmla="*/ 2862245 h 3012529"/>
              <a:gd name="connsiteX7" fmla="*/ 1286666 w 1459290"/>
              <a:gd name="connsiteY7" fmla="*/ 3011440 h 3012529"/>
              <a:gd name="connsiteX8" fmla="*/ 0 w 1459290"/>
              <a:gd name="connsiteY8" fmla="*/ 3012529 h 3012529"/>
              <a:gd name="connsiteX9" fmla="*/ 25400 w 1459290"/>
              <a:gd name="connsiteY9" fmla="*/ 131217 h 3012529"/>
              <a:gd name="connsiteX0" fmla="*/ 25400 w 1459290"/>
              <a:gd name="connsiteY0" fmla="*/ 131217 h 3012529"/>
              <a:gd name="connsiteX1" fmla="*/ 341574 w 1459290"/>
              <a:gd name="connsiteY1" fmla="*/ 4714 h 3012529"/>
              <a:gd name="connsiteX2" fmla="*/ 401899 w 1459290"/>
              <a:gd name="connsiteY2" fmla="*/ 117427 h 3012529"/>
              <a:gd name="connsiteX3" fmla="*/ 1063886 w 1459290"/>
              <a:gd name="connsiteY3" fmla="*/ 119014 h 3012529"/>
              <a:gd name="connsiteX4" fmla="*/ 1152787 w 1459290"/>
              <a:gd name="connsiteY4" fmla="*/ 7889 h 3012529"/>
              <a:gd name="connsiteX5" fmla="*/ 1457174 w 1459290"/>
              <a:gd name="connsiteY5" fmla="*/ 123279 h 3012529"/>
              <a:gd name="connsiteX6" fmla="*/ 1459290 w 1459290"/>
              <a:gd name="connsiteY6" fmla="*/ 2862245 h 3012529"/>
              <a:gd name="connsiteX7" fmla="*/ 1286666 w 1459290"/>
              <a:gd name="connsiteY7" fmla="*/ 3011440 h 3012529"/>
              <a:gd name="connsiteX8" fmla="*/ 0 w 1459290"/>
              <a:gd name="connsiteY8" fmla="*/ 3012529 h 3012529"/>
              <a:gd name="connsiteX9" fmla="*/ 1849 w 1459290"/>
              <a:gd name="connsiteY9" fmla="*/ 2814590 h 3012529"/>
              <a:gd name="connsiteX10" fmla="*/ 25400 w 1459290"/>
              <a:gd name="connsiteY10" fmla="*/ 131217 h 3012529"/>
              <a:gd name="connsiteX0" fmla="*/ 23553 w 1457443"/>
              <a:gd name="connsiteY0" fmla="*/ 131217 h 3014646"/>
              <a:gd name="connsiteX1" fmla="*/ 339727 w 1457443"/>
              <a:gd name="connsiteY1" fmla="*/ 4714 h 3014646"/>
              <a:gd name="connsiteX2" fmla="*/ 400052 w 1457443"/>
              <a:gd name="connsiteY2" fmla="*/ 117427 h 3014646"/>
              <a:gd name="connsiteX3" fmla="*/ 1062039 w 1457443"/>
              <a:gd name="connsiteY3" fmla="*/ 119014 h 3014646"/>
              <a:gd name="connsiteX4" fmla="*/ 1150940 w 1457443"/>
              <a:gd name="connsiteY4" fmla="*/ 7889 h 3014646"/>
              <a:gd name="connsiteX5" fmla="*/ 1455327 w 1457443"/>
              <a:gd name="connsiteY5" fmla="*/ 123279 h 3014646"/>
              <a:gd name="connsiteX6" fmla="*/ 1457443 w 1457443"/>
              <a:gd name="connsiteY6" fmla="*/ 2862245 h 3014646"/>
              <a:gd name="connsiteX7" fmla="*/ 1284819 w 1457443"/>
              <a:gd name="connsiteY7" fmla="*/ 3011440 h 3014646"/>
              <a:gd name="connsiteX8" fmla="*/ 148437 w 1457443"/>
              <a:gd name="connsiteY8" fmla="*/ 3014646 h 3014646"/>
              <a:gd name="connsiteX9" fmla="*/ 2 w 1457443"/>
              <a:gd name="connsiteY9" fmla="*/ 2814590 h 3014646"/>
              <a:gd name="connsiteX10" fmla="*/ 23553 w 1457443"/>
              <a:gd name="connsiteY10" fmla="*/ 131217 h 3014646"/>
              <a:gd name="connsiteX0" fmla="*/ 23555 w 1457445"/>
              <a:gd name="connsiteY0" fmla="*/ 131217 h 3014646"/>
              <a:gd name="connsiteX1" fmla="*/ 339729 w 1457445"/>
              <a:gd name="connsiteY1" fmla="*/ 4714 h 3014646"/>
              <a:gd name="connsiteX2" fmla="*/ 400054 w 1457445"/>
              <a:gd name="connsiteY2" fmla="*/ 117427 h 3014646"/>
              <a:gd name="connsiteX3" fmla="*/ 1062041 w 1457445"/>
              <a:gd name="connsiteY3" fmla="*/ 119014 h 3014646"/>
              <a:gd name="connsiteX4" fmla="*/ 1150942 w 1457445"/>
              <a:gd name="connsiteY4" fmla="*/ 7889 h 3014646"/>
              <a:gd name="connsiteX5" fmla="*/ 1455329 w 1457445"/>
              <a:gd name="connsiteY5" fmla="*/ 123279 h 3014646"/>
              <a:gd name="connsiteX6" fmla="*/ 1457445 w 1457445"/>
              <a:gd name="connsiteY6" fmla="*/ 2862245 h 3014646"/>
              <a:gd name="connsiteX7" fmla="*/ 1284821 w 1457445"/>
              <a:gd name="connsiteY7" fmla="*/ 3011440 h 3014646"/>
              <a:gd name="connsiteX8" fmla="*/ 148439 w 1457445"/>
              <a:gd name="connsiteY8" fmla="*/ 3014646 h 3014646"/>
              <a:gd name="connsiteX9" fmla="*/ 4 w 1457445"/>
              <a:gd name="connsiteY9" fmla="*/ 2814590 h 3014646"/>
              <a:gd name="connsiteX10" fmla="*/ 23555 w 1457445"/>
              <a:gd name="connsiteY10" fmla="*/ 131217 h 3014646"/>
              <a:gd name="connsiteX0" fmla="*/ 10857 w 1444747"/>
              <a:gd name="connsiteY0" fmla="*/ 131217 h 3014646"/>
              <a:gd name="connsiteX1" fmla="*/ 327031 w 1444747"/>
              <a:gd name="connsiteY1" fmla="*/ 4714 h 3014646"/>
              <a:gd name="connsiteX2" fmla="*/ 387356 w 1444747"/>
              <a:gd name="connsiteY2" fmla="*/ 117427 h 3014646"/>
              <a:gd name="connsiteX3" fmla="*/ 1049343 w 1444747"/>
              <a:gd name="connsiteY3" fmla="*/ 119014 h 3014646"/>
              <a:gd name="connsiteX4" fmla="*/ 1138244 w 1444747"/>
              <a:gd name="connsiteY4" fmla="*/ 7889 h 3014646"/>
              <a:gd name="connsiteX5" fmla="*/ 1442631 w 1444747"/>
              <a:gd name="connsiteY5" fmla="*/ 123279 h 3014646"/>
              <a:gd name="connsiteX6" fmla="*/ 1444747 w 1444747"/>
              <a:gd name="connsiteY6" fmla="*/ 2862245 h 3014646"/>
              <a:gd name="connsiteX7" fmla="*/ 1272123 w 1444747"/>
              <a:gd name="connsiteY7" fmla="*/ 3011440 h 3014646"/>
              <a:gd name="connsiteX8" fmla="*/ 135741 w 1444747"/>
              <a:gd name="connsiteY8" fmla="*/ 3014646 h 3014646"/>
              <a:gd name="connsiteX9" fmla="*/ 6 w 1444747"/>
              <a:gd name="connsiteY9" fmla="*/ 2818823 h 3014646"/>
              <a:gd name="connsiteX10" fmla="*/ 10857 w 1444747"/>
              <a:gd name="connsiteY10" fmla="*/ 131217 h 301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4747" h="3014646">
                <a:moveTo>
                  <a:pt x="10857" y="131217"/>
                </a:moveTo>
                <a:cubicBezTo>
                  <a:pt x="43752" y="-10434"/>
                  <a:pt x="183011" y="-6035"/>
                  <a:pt x="327031" y="4714"/>
                </a:cubicBezTo>
                <a:cubicBezTo>
                  <a:pt x="347139" y="42285"/>
                  <a:pt x="311685" y="81443"/>
                  <a:pt x="387356" y="117427"/>
                </a:cubicBezTo>
                <a:lnTo>
                  <a:pt x="1049343" y="119014"/>
                </a:lnTo>
                <a:cubicBezTo>
                  <a:pt x="1148298" y="88322"/>
                  <a:pt x="1107552" y="44931"/>
                  <a:pt x="1138244" y="7889"/>
                </a:cubicBezTo>
                <a:cubicBezTo>
                  <a:pt x="1255581" y="9840"/>
                  <a:pt x="1388794" y="-26309"/>
                  <a:pt x="1442631" y="123279"/>
                </a:cubicBezTo>
                <a:cubicBezTo>
                  <a:pt x="1446864" y="1086362"/>
                  <a:pt x="1440514" y="1899162"/>
                  <a:pt x="1444747" y="2862245"/>
                </a:cubicBezTo>
                <a:cubicBezTo>
                  <a:pt x="1435889" y="2918327"/>
                  <a:pt x="1446081" y="2984991"/>
                  <a:pt x="1272123" y="3011440"/>
                </a:cubicBezTo>
                <a:lnTo>
                  <a:pt x="135741" y="3014646"/>
                </a:lnTo>
                <a:cubicBezTo>
                  <a:pt x="49573" y="2991000"/>
                  <a:pt x="-610" y="2884803"/>
                  <a:pt x="6" y="2818823"/>
                </a:cubicBezTo>
                <a:lnTo>
                  <a:pt x="10857" y="131217"/>
                </a:lnTo>
                <a:close/>
              </a:path>
            </a:pathLst>
          </a:custGeom>
        </p:spPr>
        <p:txBody>
          <a:bodyPr anchor="ctr"/>
          <a:lstStyle>
            <a:lvl1pPr algn="ctr">
              <a:defRPr sz="1000" b="0">
                <a:solidFill>
                  <a:schemeClr val="tx1"/>
                </a:solidFill>
              </a:defRPr>
            </a:lvl1pPr>
          </a:lstStyle>
          <a:p>
            <a:r>
              <a:rPr lang="en-GB"/>
              <a:t>Add image</a:t>
            </a:r>
          </a:p>
        </p:txBody>
      </p:sp>
      <p:sp>
        <p:nvSpPr>
          <p:cNvPr id="24" name="Otsikko 1">
            <a:extLst>
              <a:ext uri="{FF2B5EF4-FFF2-40B4-BE49-F238E27FC236}">
                <a16:creationId xmlns:a16="http://schemas.microsoft.com/office/drawing/2014/main" id="{AFD0082C-A82D-B2F7-4601-53B02A8A6E24}"/>
              </a:ext>
            </a:extLst>
          </p:cNvPr>
          <p:cNvSpPr>
            <a:spLocks noGrp="1"/>
          </p:cNvSpPr>
          <p:nvPr>
            <p:ph type="title"/>
          </p:nvPr>
        </p:nvSpPr>
        <p:spPr>
          <a:xfrm>
            <a:off x="550362" y="409626"/>
            <a:ext cx="4856210" cy="1000049"/>
          </a:xfrm>
        </p:spPr>
        <p:txBody>
          <a:bodyPr/>
          <a:lstStyle/>
          <a:p>
            <a:r>
              <a:rPr lang="fi-FI"/>
              <a:t>Muokkaa </a:t>
            </a:r>
            <a:r>
              <a:rPr lang="fi-FI" err="1"/>
              <a:t>ots</a:t>
            </a:r>
            <a:r>
              <a:rPr lang="fi-FI"/>
              <a:t>. </a:t>
            </a:r>
            <a:r>
              <a:rPr lang="fi-FI" err="1"/>
              <a:t>perustyyl</a:t>
            </a:r>
            <a:r>
              <a:rPr lang="fi-FI"/>
              <a:t>. </a:t>
            </a:r>
            <a:r>
              <a:rPr lang="fi-FI" err="1"/>
              <a:t>napsautt</a:t>
            </a:r>
            <a:r>
              <a:rPr lang="fi-FI"/>
              <a:t>.</a:t>
            </a:r>
          </a:p>
        </p:txBody>
      </p:sp>
      <p:cxnSp>
        <p:nvCxnSpPr>
          <p:cNvPr id="25" name="Suora yhdysviiva 24">
            <a:extLst>
              <a:ext uri="{FF2B5EF4-FFF2-40B4-BE49-F238E27FC236}">
                <a16:creationId xmlns:a16="http://schemas.microsoft.com/office/drawing/2014/main" id="{95CD841F-84FC-203C-9FA6-03996CA79786}"/>
              </a:ext>
            </a:extLst>
          </p:cNvPr>
          <p:cNvCxnSpPr>
            <a:cxnSpLocks/>
          </p:cNvCxnSpPr>
          <p:nvPr userDrawn="1"/>
        </p:nvCxnSpPr>
        <p:spPr>
          <a:xfrm>
            <a:off x="550361" y="1465100"/>
            <a:ext cx="4856210" cy="0"/>
          </a:xfrm>
          <a:prstGeom prst="line">
            <a:avLst/>
          </a:prstGeom>
          <a:ln>
            <a:solidFill>
              <a:schemeClr val="accent1">
                <a:alpha val="51000"/>
              </a:schemeClr>
            </a:solidFill>
          </a:ln>
        </p:spPr>
        <p:style>
          <a:lnRef idx="1">
            <a:schemeClr val="accent1"/>
          </a:lnRef>
          <a:fillRef idx="0">
            <a:schemeClr val="accent1"/>
          </a:fillRef>
          <a:effectRef idx="0">
            <a:schemeClr val="accent1"/>
          </a:effectRef>
          <a:fontRef idx="minor">
            <a:schemeClr val="tx1"/>
          </a:fontRef>
        </p:style>
      </p:cxnSp>
      <p:sp>
        <p:nvSpPr>
          <p:cNvPr id="26" name="Sisällön paikkamerkki 2">
            <a:extLst>
              <a:ext uri="{FF2B5EF4-FFF2-40B4-BE49-F238E27FC236}">
                <a16:creationId xmlns:a16="http://schemas.microsoft.com/office/drawing/2014/main" id="{B4503DAE-AB25-3EED-488F-500D3DB8F2EC}"/>
              </a:ext>
            </a:extLst>
          </p:cNvPr>
          <p:cNvSpPr>
            <a:spLocks noGrp="1"/>
          </p:cNvSpPr>
          <p:nvPr>
            <p:ph idx="1"/>
          </p:nvPr>
        </p:nvSpPr>
        <p:spPr>
          <a:xfrm>
            <a:off x="550361" y="1799284"/>
            <a:ext cx="4856210" cy="400143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7" name="Päivämäärän paikkamerkki 3">
            <a:extLst>
              <a:ext uri="{FF2B5EF4-FFF2-40B4-BE49-F238E27FC236}">
                <a16:creationId xmlns:a16="http://schemas.microsoft.com/office/drawing/2014/main" id="{CCB22226-FBA9-E9D3-8F43-04BA66A84CDF}"/>
              </a:ext>
            </a:extLst>
          </p:cNvPr>
          <p:cNvSpPr>
            <a:spLocks noGrp="1"/>
          </p:cNvSpPr>
          <p:nvPr>
            <p:ph type="dt" sz="half" idx="10"/>
          </p:nvPr>
        </p:nvSpPr>
        <p:spPr>
          <a:xfrm>
            <a:off x="564332" y="6441702"/>
            <a:ext cx="1039741" cy="301756"/>
          </a:xfrm>
        </p:spPr>
        <p:txBody>
          <a:bodyPr/>
          <a:lstStyle/>
          <a:p>
            <a:fld id="{1F15E782-0D79-1147-8AEE-D1A4F876EA1D}" type="datetime1">
              <a:rPr lang="fi-FI" smtClean="0"/>
              <a:t>19.12.2023</a:t>
            </a:fld>
            <a:endParaRPr lang="fi-FI"/>
          </a:p>
        </p:txBody>
      </p:sp>
      <p:sp>
        <p:nvSpPr>
          <p:cNvPr id="28" name="Alatunnisteen paikkamerkki 4">
            <a:extLst>
              <a:ext uri="{FF2B5EF4-FFF2-40B4-BE49-F238E27FC236}">
                <a16:creationId xmlns:a16="http://schemas.microsoft.com/office/drawing/2014/main" id="{7272761E-1512-C4D1-4475-AB3EE515E30D}"/>
              </a:ext>
            </a:extLst>
          </p:cNvPr>
          <p:cNvSpPr>
            <a:spLocks noGrp="1"/>
          </p:cNvSpPr>
          <p:nvPr>
            <p:ph type="ftr" sz="quarter" idx="11"/>
          </p:nvPr>
        </p:nvSpPr>
        <p:spPr>
          <a:xfrm>
            <a:off x="1859984" y="6441702"/>
            <a:ext cx="4114800" cy="301756"/>
          </a:xfrm>
        </p:spPr>
        <p:txBody>
          <a:bodyPr/>
          <a:lstStyle>
            <a:lvl1pPr algn="l">
              <a:defRPr/>
            </a:lvl1pPr>
          </a:lstStyle>
          <a:p>
            <a:r>
              <a:rPr lang="fi-FI"/>
              <a:t>Kanta-Hämeen hyvinvointialue</a:t>
            </a:r>
          </a:p>
        </p:txBody>
      </p:sp>
      <p:cxnSp>
        <p:nvCxnSpPr>
          <p:cNvPr id="29" name="Suora yhdysviiva 28">
            <a:extLst>
              <a:ext uri="{FF2B5EF4-FFF2-40B4-BE49-F238E27FC236}">
                <a16:creationId xmlns:a16="http://schemas.microsoft.com/office/drawing/2014/main" id="{7D4424C9-DD96-EAAC-9227-260CD48896FA}"/>
              </a:ext>
            </a:extLst>
          </p:cNvPr>
          <p:cNvCxnSpPr>
            <a:cxnSpLocks/>
          </p:cNvCxnSpPr>
          <p:nvPr userDrawn="1"/>
        </p:nvCxnSpPr>
        <p:spPr>
          <a:xfrm>
            <a:off x="1645310" y="6441702"/>
            <a:ext cx="0" cy="3017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Dian numeron paikkamerkki 5">
            <a:extLst>
              <a:ext uri="{FF2B5EF4-FFF2-40B4-BE49-F238E27FC236}">
                <a16:creationId xmlns:a16="http://schemas.microsoft.com/office/drawing/2014/main" id="{57F96EC7-C564-1FC3-7AB6-437DD43B4EEE}"/>
              </a:ext>
            </a:extLst>
          </p:cNvPr>
          <p:cNvSpPr>
            <a:spLocks noGrp="1"/>
          </p:cNvSpPr>
          <p:nvPr>
            <p:ph type="sldNum" sz="quarter" idx="12"/>
          </p:nvPr>
        </p:nvSpPr>
        <p:spPr>
          <a:xfrm>
            <a:off x="10817396" y="6441702"/>
            <a:ext cx="427402" cy="301756"/>
          </a:xfrm>
        </p:spPr>
        <p:txBody>
          <a:bodyPr/>
          <a:lstStyle/>
          <a:p>
            <a:fld id="{53C4A76B-A38D-2748-B9D9-0C392F5890A1}" type="slidenum">
              <a:rPr lang="fi-FI" smtClean="0"/>
              <a:t>‹#›</a:t>
            </a:fld>
            <a:endParaRPr lang="fi-FI"/>
          </a:p>
        </p:txBody>
      </p:sp>
      <p:pic>
        <p:nvPicPr>
          <p:cNvPr id="3" name="Kuva 2">
            <a:extLst>
              <a:ext uri="{FF2B5EF4-FFF2-40B4-BE49-F238E27FC236}">
                <a16:creationId xmlns:a16="http://schemas.microsoft.com/office/drawing/2014/main" id="{27365F58-B984-7845-9FBD-3B2A67B20DAF}"/>
              </a:ext>
            </a:extLst>
          </p:cNvPr>
          <p:cNvPicPr>
            <a:picLocks noChangeAspect="1"/>
          </p:cNvPicPr>
          <p:nvPr userDrawn="1"/>
        </p:nvPicPr>
        <p:blipFill>
          <a:blip r:embed="rId5"/>
          <a:srcRect/>
          <a:stretch/>
        </p:blipFill>
        <p:spPr>
          <a:xfrm>
            <a:off x="8438713" y="6372609"/>
            <a:ext cx="1693452" cy="443522"/>
          </a:xfrm>
          <a:prstGeom prst="rect">
            <a:avLst/>
          </a:prstGeom>
        </p:spPr>
      </p:pic>
    </p:spTree>
    <p:extLst>
      <p:ext uri="{BB962C8B-B14F-4D97-AF65-F5344CB8AC3E}">
        <p14:creationId xmlns:p14="http://schemas.microsoft.com/office/powerpoint/2010/main" val="3706201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äliotsikko_turkoosi">
    <p:bg>
      <p:bgPr>
        <a:solidFill>
          <a:schemeClr val="accent1"/>
        </a:solidFill>
        <a:effectLst/>
      </p:bgPr>
    </p:bg>
    <p:spTree>
      <p:nvGrpSpPr>
        <p:cNvPr id="1" name=""/>
        <p:cNvGrpSpPr/>
        <p:nvPr/>
      </p:nvGrpSpPr>
      <p:grpSpPr>
        <a:xfrm>
          <a:off x="0" y="0"/>
          <a:ext cx="0" cy="0"/>
          <a:chOff x="0" y="0"/>
          <a:chExt cx="0" cy="0"/>
        </a:xfrm>
      </p:grpSpPr>
      <p:cxnSp>
        <p:nvCxnSpPr>
          <p:cNvPr id="3" name="Suora yhdysviiva 2">
            <a:extLst>
              <a:ext uri="{FF2B5EF4-FFF2-40B4-BE49-F238E27FC236}">
                <a16:creationId xmlns:a16="http://schemas.microsoft.com/office/drawing/2014/main" id="{7FFAEC9C-9A53-93C7-A35E-F7A4B7FC4D8D}"/>
              </a:ext>
            </a:extLst>
          </p:cNvPr>
          <p:cNvCxnSpPr>
            <a:cxnSpLocks/>
          </p:cNvCxnSpPr>
          <p:nvPr userDrawn="1"/>
        </p:nvCxnSpPr>
        <p:spPr>
          <a:xfrm>
            <a:off x="0" y="117721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Ellipsi 5">
            <a:extLst>
              <a:ext uri="{FF2B5EF4-FFF2-40B4-BE49-F238E27FC236}">
                <a16:creationId xmlns:a16="http://schemas.microsoft.com/office/drawing/2014/main" id="{BC6DA6A8-BB84-69A2-B21F-BADC9709AD67}"/>
              </a:ext>
            </a:extLst>
          </p:cNvPr>
          <p:cNvSpPr/>
          <p:nvPr userDrawn="1"/>
        </p:nvSpPr>
        <p:spPr>
          <a:xfrm>
            <a:off x="596575" y="749032"/>
            <a:ext cx="856721" cy="8567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n paikkamerkki 12">
            <a:extLst>
              <a:ext uri="{FF2B5EF4-FFF2-40B4-BE49-F238E27FC236}">
                <a16:creationId xmlns:a16="http://schemas.microsoft.com/office/drawing/2014/main" id="{2301763F-E1FC-F2F3-0CA8-AF4ACFB00BA6}"/>
              </a:ext>
            </a:extLst>
          </p:cNvPr>
          <p:cNvSpPr>
            <a:spLocks noGrp="1"/>
          </p:cNvSpPr>
          <p:nvPr>
            <p:ph type="body" sz="quarter" idx="13"/>
          </p:nvPr>
        </p:nvSpPr>
        <p:spPr>
          <a:xfrm>
            <a:off x="812194" y="725003"/>
            <a:ext cx="766763" cy="599309"/>
          </a:xfrm>
        </p:spPr>
        <p:txBody>
          <a:bodyPr>
            <a:noAutofit/>
          </a:bodyPr>
          <a:lstStyle>
            <a:lvl1pPr marL="0" indent="0">
              <a:buNone/>
              <a:defRPr sz="3500" b="1"/>
            </a:lvl1pPr>
            <a:lvl2pPr marL="457200" indent="0">
              <a:buNone/>
              <a:defRPr sz="3500" b="1"/>
            </a:lvl2pPr>
            <a:lvl3pPr marL="914400" indent="0">
              <a:buNone/>
              <a:defRPr sz="3500" b="1"/>
            </a:lvl3pPr>
            <a:lvl4pPr marL="1371600" indent="0">
              <a:buNone/>
              <a:defRPr sz="3500" b="1"/>
            </a:lvl4pPr>
            <a:lvl5pPr marL="1828800" indent="0">
              <a:buNone/>
              <a:defRPr sz="35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tasot</a:t>
            </a:r>
          </a:p>
        </p:txBody>
      </p:sp>
      <p:sp>
        <p:nvSpPr>
          <p:cNvPr id="2" name="Otsikko 1">
            <a:extLst>
              <a:ext uri="{FF2B5EF4-FFF2-40B4-BE49-F238E27FC236}">
                <a16:creationId xmlns:a16="http://schemas.microsoft.com/office/drawing/2014/main" id="{D2FE5598-89CF-CBC0-790A-52CA24D38812}"/>
              </a:ext>
            </a:extLst>
          </p:cNvPr>
          <p:cNvSpPr>
            <a:spLocks noGrp="1"/>
          </p:cNvSpPr>
          <p:nvPr>
            <p:ph type="ctrTitle"/>
          </p:nvPr>
        </p:nvSpPr>
        <p:spPr>
          <a:xfrm>
            <a:off x="556639" y="2247150"/>
            <a:ext cx="7884885" cy="2637317"/>
          </a:xfrm>
        </p:spPr>
        <p:txBody>
          <a:bodyPr anchor="ctr" anchorCtr="0">
            <a:normAutofit/>
          </a:bodyPr>
          <a:lstStyle>
            <a:lvl1pPr algn="l">
              <a:defRPr sz="40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10" name="Kuva 9">
            <a:extLst>
              <a:ext uri="{FF2B5EF4-FFF2-40B4-BE49-F238E27FC236}">
                <a16:creationId xmlns:a16="http://schemas.microsoft.com/office/drawing/2014/main" id="{37B0DD19-D58B-E7F6-52E0-B153973772A1}"/>
              </a:ext>
            </a:extLst>
          </p:cNvPr>
          <p:cNvPicPr>
            <a:picLocks noChangeAspect="1"/>
          </p:cNvPicPr>
          <p:nvPr userDrawn="1"/>
        </p:nvPicPr>
        <p:blipFill rotWithShape="1">
          <a:blip r:embed="rId2"/>
          <a:srcRect t="1" b="17635"/>
          <a:stretch/>
        </p:blipFill>
        <p:spPr>
          <a:xfrm>
            <a:off x="9179594" y="4337510"/>
            <a:ext cx="2689485" cy="2536974"/>
          </a:xfrm>
          <a:prstGeom prst="rect">
            <a:avLst/>
          </a:prstGeom>
        </p:spPr>
      </p:pic>
      <p:sp>
        <p:nvSpPr>
          <p:cNvPr id="4" name="Päivämäärän paikkamerkki 3">
            <a:extLst>
              <a:ext uri="{FF2B5EF4-FFF2-40B4-BE49-F238E27FC236}">
                <a16:creationId xmlns:a16="http://schemas.microsoft.com/office/drawing/2014/main" id="{F763D978-8F31-3C63-39A7-3DE10A92D684}"/>
              </a:ext>
            </a:extLst>
          </p:cNvPr>
          <p:cNvSpPr>
            <a:spLocks noGrp="1"/>
          </p:cNvSpPr>
          <p:nvPr>
            <p:ph type="dt" sz="half" idx="10"/>
          </p:nvPr>
        </p:nvSpPr>
        <p:spPr>
          <a:xfrm>
            <a:off x="564332" y="6441702"/>
            <a:ext cx="1039741" cy="301756"/>
          </a:xfrm>
        </p:spPr>
        <p:txBody>
          <a:bodyPr/>
          <a:lstStyle/>
          <a:p>
            <a:fld id="{1F15E782-0D79-1147-8AEE-D1A4F876EA1D}" type="datetime1">
              <a:rPr lang="fi-FI" smtClean="0"/>
              <a:t>19.12.2023</a:t>
            </a:fld>
            <a:endParaRPr lang="fi-FI"/>
          </a:p>
        </p:txBody>
      </p:sp>
      <p:sp>
        <p:nvSpPr>
          <p:cNvPr id="5" name="Alatunnisteen paikkamerkki 4">
            <a:extLst>
              <a:ext uri="{FF2B5EF4-FFF2-40B4-BE49-F238E27FC236}">
                <a16:creationId xmlns:a16="http://schemas.microsoft.com/office/drawing/2014/main" id="{CD8B2327-4ED6-38DE-D147-DD6E64122BBA}"/>
              </a:ext>
            </a:extLst>
          </p:cNvPr>
          <p:cNvSpPr>
            <a:spLocks noGrp="1"/>
          </p:cNvSpPr>
          <p:nvPr>
            <p:ph type="ftr" sz="quarter" idx="11"/>
          </p:nvPr>
        </p:nvSpPr>
        <p:spPr>
          <a:xfrm>
            <a:off x="1859984" y="6441702"/>
            <a:ext cx="4114800" cy="301756"/>
          </a:xfrm>
        </p:spPr>
        <p:txBody>
          <a:bodyPr/>
          <a:lstStyle>
            <a:lvl1pPr algn="l">
              <a:defRPr/>
            </a:lvl1pPr>
          </a:lstStyle>
          <a:p>
            <a:r>
              <a:rPr lang="fi-FI"/>
              <a:t>Kanta-Hämeen hyvinvointialue</a:t>
            </a:r>
          </a:p>
        </p:txBody>
      </p:sp>
      <p:cxnSp>
        <p:nvCxnSpPr>
          <p:cNvPr id="8" name="Suora yhdysviiva 7">
            <a:extLst>
              <a:ext uri="{FF2B5EF4-FFF2-40B4-BE49-F238E27FC236}">
                <a16:creationId xmlns:a16="http://schemas.microsoft.com/office/drawing/2014/main" id="{B133F3B3-CA34-00A9-77B4-35D2FFC15DBA}"/>
              </a:ext>
            </a:extLst>
          </p:cNvPr>
          <p:cNvCxnSpPr>
            <a:cxnSpLocks/>
          </p:cNvCxnSpPr>
          <p:nvPr userDrawn="1"/>
        </p:nvCxnSpPr>
        <p:spPr>
          <a:xfrm>
            <a:off x="1645310" y="6441702"/>
            <a:ext cx="0" cy="3017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Kuva 11">
            <a:extLst>
              <a:ext uri="{FF2B5EF4-FFF2-40B4-BE49-F238E27FC236}">
                <a16:creationId xmlns:a16="http://schemas.microsoft.com/office/drawing/2014/main" id="{10C3F75D-FAE7-CB57-F386-5F34D0CBA42D}"/>
              </a:ext>
            </a:extLst>
          </p:cNvPr>
          <p:cNvPicPr>
            <a:picLocks noChangeAspect="1"/>
          </p:cNvPicPr>
          <p:nvPr userDrawn="1"/>
        </p:nvPicPr>
        <p:blipFill>
          <a:blip r:embed="rId3"/>
          <a:srcRect/>
          <a:stretch/>
        </p:blipFill>
        <p:spPr>
          <a:xfrm>
            <a:off x="10175627" y="381862"/>
            <a:ext cx="1693452" cy="443522"/>
          </a:xfrm>
          <a:prstGeom prst="rect">
            <a:avLst/>
          </a:prstGeom>
        </p:spPr>
      </p:pic>
    </p:spTree>
    <p:extLst>
      <p:ext uri="{BB962C8B-B14F-4D97-AF65-F5344CB8AC3E}">
        <p14:creationId xmlns:p14="http://schemas.microsoft.com/office/powerpoint/2010/main" val="175354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Väliotsikko_turkoosi_kuva">
    <p:bg>
      <p:bgPr>
        <a:solidFill>
          <a:schemeClr val="accent1"/>
        </a:solidFill>
        <a:effectLst/>
      </p:bgPr>
    </p:bg>
    <p:spTree>
      <p:nvGrpSpPr>
        <p:cNvPr id="1" name=""/>
        <p:cNvGrpSpPr/>
        <p:nvPr/>
      </p:nvGrpSpPr>
      <p:grpSpPr>
        <a:xfrm>
          <a:off x="0" y="0"/>
          <a:ext cx="0" cy="0"/>
          <a:chOff x="0" y="0"/>
          <a:chExt cx="0" cy="0"/>
        </a:xfrm>
      </p:grpSpPr>
      <p:cxnSp>
        <p:nvCxnSpPr>
          <p:cNvPr id="14" name="Suora yhdysviiva 13">
            <a:extLst>
              <a:ext uri="{FF2B5EF4-FFF2-40B4-BE49-F238E27FC236}">
                <a16:creationId xmlns:a16="http://schemas.microsoft.com/office/drawing/2014/main" id="{98FC20F4-EA3F-E16F-F5C9-80BCEF4AA1F0}"/>
              </a:ext>
            </a:extLst>
          </p:cNvPr>
          <p:cNvCxnSpPr>
            <a:cxnSpLocks/>
          </p:cNvCxnSpPr>
          <p:nvPr userDrawn="1"/>
        </p:nvCxnSpPr>
        <p:spPr>
          <a:xfrm>
            <a:off x="0" y="117721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Ellipsi 6">
            <a:extLst>
              <a:ext uri="{FF2B5EF4-FFF2-40B4-BE49-F238E27FC236}">
                <a16:creationId xmlns:a16="http://schemas.microsoft.com/office/drawing/2014/main" id="{FECFFE04-895D-13E3-9693-89616734C5D1}"/>
              </a:ext>
            </a:extLst>
          </p:cNvPr>
          <p:cNvSpPr/>
          <p:nvPr userDrawn="1"/>
        </p:nvSpPr>
        <p:spPr>
          <a:xfrm>
            <a:off x="596575" y="749032"/>
            <a:ext cx="856721" cy="8567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n paikkamerkki 12">
            <a:extLst>
              <a:ext uri="{FF2B5EF4-FFF2-40B4-BE49-F238E27FC236}">
                <a16:creationId xmlns:a16="http://schemas.microsoft.com/office/drawing/2014/main" id="{F54D0898-733A-7B05-79DB-3DD5E4BA9591}"/>
              </a:ext>
            </a:extLst>
          </p:cNvPr>
          <p:cNvSpPr>
            <a:spLocks noGrp="1"/>
          </p:cNvSpPr>
          <p:nvPr>
            <p:ph type="body" sz="quarter" idx="13"/>
          </p:nvPr>
        </p:nvSpPr>
        <p:spPr>
          <a:xfrm>
            <a:off x="812194" y="725003"/>
            <a:ext cx="766763" cy="599309"/>
          </a:xfrm>
        </p:spPr>
        <p:txBody>
          <a:bodyPr>
            <a:noAutofit/>
          </a:bodyPr>
          <a:lstStyle>
            <a:lvl1pPr marL="0" indent="0">
              <a:buNone/>
              <a:defRPr sz="3500" b="1"/>
            </a:lvl1pPr>
            <a:lvl2pPr marL="457200" indent="0">
              <a:buNone/>
              <a:defRPr sz="3500" b="1"/>
            </a:lvl2pPr>
            <a:lvl3pPr marL="914400" indent="0">
              <a:buNone/>
              <a:defRPr sz="3500" b="1"/>
            </a:lvl3pPr>
            <a:lvl4pPr marL="1371600" indent="0">
              <a:buNone/>
              <a:defRPr sz="3500" b="1"/>
            </a:lvl4pPr>
            <a:lvl5pPr marL="1828800" indent="0">
              <a:buNone/>
              <a:defRPr sz="35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tasot</a:t>
            </a:r>
          </a:p>
        </p:txBody>
      </p:sp>
      <p:sp>
        <p:nvSpPr>
          <p:cNvPr id="2" name="Otsikko 1">
            <a:extLst>
              <a:ext uri="{FF2B5EF4-FFF2-40B4-BE49-F238E27FC236}">
                <a16:creationId xmlns:a16="http://schemas.microsoft.com/office/drawing/2014/main" id="{D2FE5598-89CF-CBC0-790A-52CA24D38812}"/>
              </a:ext>
            </a:extLst>
          </p:cNvPr>
          <p:cNvSpPr>
            <a:spLocks noGrp="1"/>
          </p:cNvSpPr>
          <p:nvPr>
            <p:ph type="ctrTitle"/>
          </p:nvPr>
        </p:nvSpPr>
        <p:spPr>
          <a:xfrm>
            <a:off x="556639" y="2247150"/>
            <a:ext cx="5341392" cy="2637317"/>
          </a:xfrm>
        </p:spPr>
        <p:txBody>
          <a:bodyPr anchor="ctr" anchorCtr="0">
            <a:normAutofit/>
          </a:bodyPr>
          <a:lstStyle>
            <a:lvl1pPr algn="l">
              <a:defRPr sz="36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3" name="Kuvan paikkamerkki 12">
            <a:extLst>
              <a:ext uri="{FF2B5EF4-FFF2-40B4-BE49-F238E27FC236}">
                <a16:creationId xmlns:a16="http://schemas.microsoft.com/office/drawing/2014/main" id="{78A37A2B-4DA4-2F92-03FD-D96E38BD8F0C}"/>
              </a:ext>
            </a:extLst>
          </p:cNvPr>
          <p:cNvSpPr>
            <a:spLocks noGrp="1"/>
          </p:cNvSpPr>
          <p:nvPr>
            <p:ph type="pic" sz="quarter" idx="12"/>
          </p:nvPr>
        </p:nvSpPr>
        <p:spPr>
          <a:xfrm>
            <a:off x="6217218" y="0"/>
            <a:ext cx="5974782" cy="6858000"/>
          </a:xfrm>
        </p:spPr>
        <p:txBody>
          <a:bodyPr/>
          <a:lstStyle/>
          <a:p>
            <a:endParaRPr lang="fi-FI"/>
          </a:p>
        </p:txBody>
      </p:sp>
      <p:pic>
        <p:nvPicPr>
          <p:cNvPr id="10" name="Kuva 9">
            <a:extLst>
              <a:ext uri="{FF2B5EF4-FFF2-40B4-BE49-F238E27FC236}">
                <a16:creationId xmlns:a16="http://schemas.microsoft.com/office/drawing/2014/main" id="{37B0DD19-D58B-E7F6-52E0-B153973772A1}"/>
              </a:ext>
            </a:extLst>
          </p:cNvPr>
          <p:cNvPicPr>
            <a:picLocks noChangeAspect="1"/>
          </p:cNvPicPr>
          <p:nvPr userDrawn="1"/>
        </p:nvPicPr>
        <p:blipFill rotWithShape="1">
          <a:blip r:embed="rId2"/>
          <a:srcRect t="1" b="17635"/>
          <a:stretch/>
        </p:blipFill>
        <p:spPr>
          <a:xfrm>
            <a:off x="9179594" y="4337510"/>
            <a:ext cx="2689485" cy="2536974"/>
          </a:xfrm>
          <a:prstGeom prst="rect">
            <a:avLst/>
          </a:prstGeom>
        </p:spPr>
      </p:pic>
      <p:sp>
        <p:nvSpPr>
          <p:cNvPr id="3" name="Päivämäärän paikkamerkki 3">
            <a:extLst>
              <a:ext uri="{FF2B5EF4-FFF2-40B4-BE49-F238E27FC236}">
                <a16:creationId xmlns:a16="http://schemas.microsoft.com/office/drawing/2014/main" id="{02EA9F47-35F4-F0BF-983E-A6FA335A6240}"/>
              </a:ext>
            </a:extLst>
          </p:cNvPr>
          <p:cNvSpPr>
            <a:spLocks noGrp="1"/>
          </p:cNvSpPr>
          <p:nvPr>
            <p:ph type="dt" sz="half" idx="10"/>
          </p:nvPr>
        </p:nvSpPr>
        <p:spPr>
          <a:xfrm>
            <a:off x="564332" y="6441702"/>
            <a:ext cx="1039741" cy="301756"/>
          </a:xfrm>
        </p:spPr>
        <p:txBody>
          <a:bodyPr/>
          <a:lstStyle/>
          <a:p>
            <a:fld id="{1F15E782-0D79-1147-8AEE-D1A4F876EA1D}" type="datetime1">
              <a:rPr lang="fi-FI" smtClean="0"/>
              <a:t>19.12.2023</a:t>
            </a:fld>
            <a:endParaRPr lang="fi-FI"/>
          </a:p>
        </p:txBody>
      </p:sp>
      <p:sp>
        <p:nvSpPr>
          <p:cNvPr id="4" name="Alatunnisteen paikkamerkki 4">
            <a:extLst>
              <a:ext uri="{FF2B5EF4-FFF2-40B4-BE49-F238E27FC236}">
                <a16:creationId xmlns:a16="http://schemas.microsoft.com/office/drawing/2014/main" id="{C51632AD-BECC-D10E-07C0-140193D72F8B}"/>
              </a:ext>
            </a:extLst>
          </p:cNvPr>
          <p:cNvSpPr>
            <a:spLocks noGrp="1"/>
          </p:cNvSpPr>
          <p:nvPr>
            <p:ph type="ftr" sz="quarter" idx="11"/>
          </p:nvPr>
        </p:nvSpPr>
        <p:spPr>
          <a:xfrm>
            <a:off x="1859984" y="6441702"/>
            <a:ext cx="4114800" cy="301756"/>
          </a:xfrm>
        </p:spPr>
        <p:txBody>
          <a:bodyPr/>
          <a:lstStyle>
            <a:lvl1pPr algn="l">
              <a:defRPr/>
            </a:lvl1pPr>
          </a:lstStyle>
          <a:p>
            <a:r>
              <a:rPr lang="fi-FI"/>
              <a:t>Kanta-Hämeen hyvinvointialue</a:t>
            </a:r>
          </a:p>
        </p:txBody>
      </p:sp>
      <p:cxnSp>
        <p:nvCxnSpPr>
          <p:cNvPr id="5" name="Suora yhdysviiva 4">
            <a:extLst>
              <a:ext uri="{FF2B5EF4-FFF2-40B4-BE49-F238E27FC236}">
                <a16:creationId xmlns:a16="http://schemas.microsoft.com/office/drawing/2014/main" id="{26E327DC-92CC-9EC4-9828-E9C764BA415C}"/>
              </a:ext>
            </a:extLst>
          </p:cNvPr>
          <p:cNvCxnSpPr>
            <a:cxnSpLocks/>
          </p:cNvCxnSpPr>
          <p:nvPr userDrawn="1"/>
        </p:nvCxnSpPr>
        <p:spPr>
          <a:xfrm>
            <a:off x="1645310" y="6441702"/>
            <a:ext cx="0" cy="3017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Kuva 7">
            <a:extLst>
              <a:ext uri="{FF2B5EF4-FFF2-40B4-BE49-F238E27FC236}">
                <a16:creationId xmlns:a16="http://schemas.microsoft.com/office/drawing/2014/main" id="{BB2AA99F-1E14-2E92-31F3-CC3B6DA63B59}"/>
              </a:ext>
            </a:extLst>
          </p:cNvPr>
          <p:cNvPicPr>
            <a:picLocks noChangeAspect="1"/>
          </p:cNvPicPr>
          <p:nvPr userDrawn="1"/>
        </p:nvPicPr>
        <p:blipFill>
          <a:blip r:embed="rId3"/>
          <a:srcRect/>
          <a:stretch/>
        </p:blipFill>
        <p:spPr>
          <a:xfrm>
            <a:off x="4281332" y="381862"/>
            <a:ext cx="1693452" cy="443522"/>
          </a:xfrm>
          <a:prstGeom prst="rect">
            <a:avLst/>
          </a:prstGeom>
        </p:spPr>
      </p:pic>
    </p:spTree>
    <p:extLst>
      <p:ext uri="{BB962C8B-B14F-4D97-AF65-F5344CB8AC3E}">
        <p14:creationId xmlns:p14="http://schemas.microsoft.com/office/powerpoint/2010/main" val="2362833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äliotsikko_sininen">
    <p:bg>
      <p:bgPr>
        <a:solidFill>
          <a:schemeClr val="accent2"/>
        </a:solidFill>
        <a:effectLst/>
      </p:bgPr>
    </p:bg>
    <p:spTree>
      <p:nvGrpSpPr>
        <p:cNvPr id="1" name=""/>
        <p:cNvGrpSpPr/>
        <p:nvPr/>
      </p:nvGrpSpPr>
      <p:grpSpPr>
        <a:xfrm>
          <a:off x="0" y="0"/>
          <a:ext cx="0" cy="0"/>
          <a:chOff x="0" y="0"/>
          <a:chExt cx="0" cy="0"/>
        </a:xfrm>
      </p:grpSpPr>
      <p:cxnSp>
        <p:nvCxnSpPr>
          <p:cNvPr id="3" name="Suora yhdysviiva 2">
            <a:extLst>
              <a:ext uri="{FF2B5EF4-FFF2-40B4-BE49-F238E27FC236}">
                <a16:creationId xmlns:a16="http://schemas.microsoft.com/office/drawing/2014/main" id="{7FFAEC9C-9A53-93C7-A35E-F7A4B7FC4D8D}"/>
              </a:ext>
            </a:extLst>
          </p:cNvPr>
          <p:cNvCxnSpPr>
            <a:cxnSpLocks/>
          </p:cNvCxnSpPr>
          <p:nvPr userDrawn="1"/>
        </p:nvCxnSpPr>
        <p:spPr>
          <a:xfrm>
            <a:off x="0" y="117721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Ellipsi 5">
            <a:extLst>
              <a:ext uri="{FF2B5EF4-FFF2-40B4-BE49-F238E27FC236}">
                <a16:creationId xmlns:a16="http://schemas.microsoft.com/office/drawing/2014/main" id="{BC6DA6A8-BB84-69A2-B21F-BADC9709AD67}"/>
              </a:ext>
            </a:extLst>
          </p:cNvPr>
          <p:cNvSpPr/>
          <p:nvPr userDrawn="1"/>
        </p:nvSpPr>
        <p:spPr>
          <a:xfrm>
            <a:off x="596575" y="749032"/>
            <a:ext cx="856721" cy="8567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n paikkamerkki 12">
            <a:extLst>
              <a:ext uri="{FF2B5EF4-FFF2-40B4-BE49-F238E27FC236}">
                <a16:creationId xmlns:a16="http://schemas.microsoft.com/office/drawing/2014/main" id="{2301763F-E1FC-F2F3-0CA8-AF4ACFB00BA6}"/>
              </a:ext>
            </a:extLst>
          </p:cNvPr>
          <p:cNvSpPr>
            <a:spLocks noGrp="1"/>
          </p:cNvSpPr>
          <p:nvPr>
            <p:ph type="body" sz="quarter" idx="13"/>
          </p:nvPr>
        </p:nvSpPr>
        <p:spPr>
          <a:xfrm>
            <a:off x="812194" y="725003"/>
            <a:ext cx="766763" cy="599309"/>
          </a:xfrm>
        </p:spPr>
        <p:txBody>
          <a:bodyPr>
            <a:noAutofit/>
          </a:bodyPr>
          <a:lstStyle>
            <a:lvl1pPr marL="0" indent="0">
              <a:buNone/>
              <a:defRPr sz="3500" b="1"/>
            </a:lvl1pPr>
            <a:lvl2pPr marL="457200" indent="0">
              <a:buNone/>
              <a:defRPr sz="3500" b="1"/>
            </a:lvl2pPr>
            <a:lvl3pPr marL="914400" indent="0">
              <a:buNone/>
              <a:defRPr sz="3500" b="1"/>
            </a:lvl3pPr>
            <a:lvl4pPr marL="1371600" indent="0">
              <a:buNone/>
              <a:defRPr sz="3500" b="1"/>
            </a:lvl4pPr>
            <a:lvl5pPr marL="1828800" indent="0">
              <a:buNone/>
              <a:defRPr sz="35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tasot</a:t>
            </a:r>
          </a:p>
        </p:txBody>
      </p:sp>
      <p:sp>
        <p:nvSpPr>
          <p:cNvPr id="2" name="Otsikko 1">
            <a:extLst>
              <a:ext uri="{FF2B5EF4-FFF2-40B4-BE49-F238E27FC236}">
                <a16:creationId xmlns:a16="http://schemas.microsoft.com/office/drawing/2014/main" id="{D2FE5598-89CF-CBC0-790A-52CA24D38812}"/>
              </a:ext>
            </a:extLst>
          </p:cNvPr>
          <p:cNvSpPr>
            <a:spLocks noGrp="1"/>
          </p:cNvSpPr>
          <p:nvPr>
            <p:ph type="ctrTitle"/>
          </p:nvPr>
        </p:nvSpPr>
        <p:spPr>
          <a:xfrm>
            <a:off x="556639" y="2247150"/>
            <a:ext cx="7884885" cy="2637317"/>
          </a:xfrm>
        </p:spPr>
        <p:txBody>
          <a:bodyPr anchor="ctr" anchorCtr="0">
            <a:normAutofit/>
          </a:bodyPr>
          <a:lstStyle>
            <a:lvl1pPr algn="l">
              <a:defRPr sz="40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10" name="Kuva 9">
            <a:extLst>
              <a:ext uri="{FF2B5EF4-FFF2-40B4-BE49-F238E27FC236}">
                <a16:creationId xmlns:a16="http://schemas.microsoft.com/office/drawing/2014/main" id="{37B0DD19-D58B-E7F6-52E0-B153973772A1}"/>
              </a:ext>
            </a:extLst>
          </p:cNvPr>
          <p:cNvPicPr>
            <a:picLocks noChangeAspect="1"/>
          </p:cNvPicPr>
          <p:nvPr userDrawn="1"/>
        </p:nvPicPr>
        <p:blipFill rotWithShape="1">
          <a:blip r:embed="rId2"/>
          <a:srcRect t="1" b="17635"/>
          <a:stretch/>
        </p:blipFill>
        <p:spPr>
          <a:xfrm>
            <a:off x="9179594" y="4337510"/>
            <a:ext cx="2689485" cy="2536974"/>
          </a:xfrm>
          <a:prstGeom prst="rect">
            <a:avLst/>
          </a:prstGeom>
        </p:spPr>
      </p:pic>
      <p:sp>
        <p:nvSpPr>
          <p:cNvPr id="4" name="Päivämäärän paikkamerkki 3">
            <a:extLst>
              <a:ext uri="{FF2B5EF4-FFF2-40B4-BE49-F238E27FC236}">
                <a16:creationId xmlns:a16="http://schemas.microsoft.com/office/drawing/2014/main" id="{2C3DD307-0360-0C0D-1AC6-35DBCDA193E8}"/>
              </a:ext>
            </a:extLst>
          </p:cNvPr>
          <p:cNvSpPr>
            <a:spLocks noGrp="1"/>
          </p:cNvSpPr>
          <p:nvPr>
            <p:ph type="dt" sz="half" idx="10"/>
          </p:nvPr>
        </p:nvSpPr>
        <p:spPr>
          <a:xfrm>
            <a:off x="564332" y="6441702"/>
            <a:ext cx="1039741" cy="301756"/>
          </a:xfrm>
        </p:spPr>
        <p:txBody>
          <a:bodyPr/>
          <a:lstStyle/>
          <a:p>
            <a:fld id="{1F15E782-0D79-1147-8AEE-D1A4F876EA1D}" type="datetime1">
              <a:rPr lang="fi-FI" smtClean="0"/>
              <a:t>19.12.2023</a:t>
            </a:fld>
            <a:endParaRPr lang="fi-FI"/>
          </a:p>
        </p:txBody>
      </p:sp>
      <p:sp>
        <p:nvSpPr>
          <p:cNvPr id="5" name="Alatunnisteen paikkamerkki 4">
            <a:extLst>
              <a:ext uri="{FF2B5EF4-FFF2-40B4-BE49-F238E27FC236}">
                <a16:creationId xmlns:a16="http://schemas.microsoft.com/office/drawing/2014/main" id="{B7FFC8F1-148D-E229-8B59-CE4766E09C52}"/>
              </a:ext>
            </a:extLst>
          </p:cNvPr>
          <p:cNvSpPr>
            <a:spLocks noGrp="1"/>
          </p:cNvSpPr>
          <p:nvPr>
            <p:ph type="ftr" sz="quarter" idx="11"/>
          </p:nvPr>
        </p:nvSpPr>
        <p:spPr>
          <a:xfrm>
            <a:off x="1859984" y="6441702"/>
            <a:ext cx="4114800" cy="301756"/>
          </a:xfrm>
        </p:spPr>
        <p:txBody>
          <a:bodyPr/>
          <a:lstStyle>
            <a:lvl1pPr algn="l">
              <a:defRPr/>
            </a:lvl1pPr>
          </a:lstStyle>
          <a:p>
            <a:r>
              <a:rPr lang="fi-FI"/>
              <a:t>Kanta-Hämeen hyvinvointialue</a:t>
            </a:r>
          </a:p>
        </p:txBody>
      </p:sp>
      <p:cxnSp>
        <p:nvCxnSpPr>
          <p:cNvPr id="8" name="Suora yhdysviiva 7">
            <a:extLst>
              <a:ext uri="{FF2B5EF4-FFF2-40B4-BE49-F238E27FC236}">
                <a16:creationId xmlns:a16="http://schemas.microsoft.com/office/drawing/2014/main" id="{DD0EF8AB-1294-6413-09D5-D733754FCF55}"/>
              </a:ext>
            </a:extLst>
          </p:cNvPr>
          <p:cNvCxnSpPr>
            <a:cxnSpLocks/>
          </p:cNvCxnSpPr>
          <p:nvPr userDrawn="1"/>
        </p:nvCxnSpPr>
        <p:spPr>
          <a:xfrm>
            <a:off x="1645310" y="6441702"/>
            <a:ext cx="0" cy="3017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Kuva 10">
            <a:extLst>
              <a:ext uri="{FF2B5EF4-FFF2-40B4-BE49-F238E27FC236}">
                <a16:creationId xmlns:a16="http://schemas.microsoft.com/office/drawing/2014/main" id="{C6C56948-47EA-50AC-4797-F2D7D92C7C37}"/>
              </a:ext>
            </a:extLst>
          </p:cNvPr>
          <p:cNvPicPr>
            <a:picLocks noChangeAspect="1"/>
          </p:cNvPicPr>
          <p:nvPr userDrawn="1"/>
        </p:nvPicPr>
        <p:blipFill>
          <a:blip r:embed="rId3"/>
          <a:srcRect/>
          <a:stretch/>
        </p:blipFill>
        <p:spPr>
          <a:xfrm>
            <a:off x="10175627" y="381862"/>
            <a:ext cx="1693452" cy="443522"/>
          </a:xfrm>
          <a:prstGeom prst="rect">
            <a:avLst/>
          </a:prstGeom>
        </p:spPr>
      </p:pic>
    </p:spTree>
    <p:extLst>
      <p:ext uri="{BB962C8B-B14F-4D97-AF65-F5344CB8AC3E}">
        <p14:creationId xmlns:p14="http://schemas.microsoft.com/office/powerpoint/2010/main" val="2202859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Väliotsikko_sininen_kuva">
    <p:bg>
      <p:bgPr>
        <a:solidFill>
          <a:schemeClr val="accent2"/>
        </a:solidFill>
        <a:effectLst/>
      </p:bgPr>
    </p:bg>
    <p:spTree>
      <p:nvGrpSpPr>
        <p:cNvPr id="1" name=""/>
        <p:cNvGrpSpPr/>
        <p:nvPr/>
      </p:nvGrpSpPr>
      <p:grpSpPr>
        <a:xfrm>
          <a:off x="0" y="0"/>
          <a:ext cx="0" cy="0"/>
          <a:chOff x="0" y="0"/>
          <a:chExt cx="0" cy="0"/>
        </a:xfrm>
      </p:grpSpPr>
      <p:cxnSp>
        <p:nvCxnSpPr>
          <p:cNvPr id="14" name="Suora yhdysviiva 13">
            <a:extLst>
              <a:ext uri="{FF2B5EF4-FFF2-40B4-BE49-F238E27FC236}">
                <a16:creationId xmlns:a16="http://schemas.microsoft.com/office/drawing/2014/main" id="{98FC20F4-EA3F-E16F-F5C9-80BCEF4AA1F0}"/>
              </a:ext>
            </a:extLst>
          </p:cNvPr>
          <p:cNvCxnSpPr>
            <a:cxnSpLocks/>
          </p:cNvCxnSpPr>
          <p:nvPr userDrawn="1"/>
        </p:nvCxnSpPr>
        <p:spPr>
          <a:xfrm>
            <a:off x="0" y="117721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Ellipsi 6">
            <a:extLst>
              <a:ext uri="{FF2B5EF4-FFF2-40B4-BE49-F238E27FC236}">
                <a16:creationId xmlns:a16="http://schemas.microsoft.com/office/drawing/2014/main" id="{FECFFE04-895D-13E3-9693-89616734C5D1}"/>
              </a:ext>
            </a:extLst>
          </p:cNvPr>
          <p:cNvSpPr/>
          <p:nvPr userDrawn="1"/>
        </p:nvSpPr>
        <p:spPr>
          <a:xfrm>
            <a:off x="596575" y="749032"/>
            <a:ext cx="856721" cy="8567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n paikkamerkki 12">
            <a:extLst>
              <a:ext uri="{FF2B5EF4-FFF2-40B4-BE49-F238E27FC236}">
                <a16:creationId xmlns:a16="http://schemas.microsoft.com/office/drawing/2014/main" id="{F54D0898-733A-7B05-79DB-3DD5E4BA9591}"/>
              </a:ext>
            </a:extLst>
          </p:cNvPr>
          <p:cNvSpPr>
            <a:spLocks noGrp="1"/>
          </p:cNvSpPr>
          <p:nvPr>
            <p:ph type="body" sz="quarter" idx="13"/>
          </p:nvPr>
        </p:nvSpPr>
        <p:spPr>
          <a:xfrm>
            <a:off x="812194" y="725003"/>
            <a:ext cx="766763" cy="599309"/>
          </a:xfrm>
        </p:spPr>
        <p:txBody>
          <a:bodyPr>
            <a:noAutofit/>
          </a:bodyPr>
          <a:lstStyle>
            <a:lvl1pPr marL="0" indent="0">
              <a:buNone/>
              <a:defRPr sz="3500" b="1"/>
            </a:lvl1pPr>
            <a:lvl2pPr marL="457200" indent="0">
              <a:buNone/>
              <a:defRPr sz="3500" b="1"/>
            </a:lvl2pPr>
            <a:lvl3pPr marL="914400" indent="0">
              <a:buNone/>
              <a:defRPr sz="3500" b="1"/>
            </a:lvl3pPr>
            <a:lvl4pPr marL="1371600" indent="0">
              <a:buNone/>
              <a:defRPr sz="3500" b="1"/>
            </a:lvl4pPr>
            <a:lvl5pPr marL="1828800" indent="0">
              <a:buNone/>
              <a:defRPr sz="35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tasot</a:t>
            </a:r>
          </a:p>
        </p:txBody>
      </p:sp>
      <p:sp>
        <p:nvSpPr>
          <p:cNvPr id="2" name="Otsikko 1">
            <a:extLst>
              <a:ext uri="{FF2B5EF4-FFF2-40B4-BE49-F238E27FC236}">
                <a16:creationId xmlns:a16="http://schemas.microsoft.com/office/drawing/2014/main" id="{D2FE5598-89CF-CBC0-790A-52CA24D38812}"/>
              </a:ext>
            </a:extLst>
          </p:cNvPr>
          <p:cNvSpPr>
            <a:spLocks noGrp="1"/>
          </p:cNvSpPr>
          <p:nvPr>
            <p:ph type="ctrTitle"/>
          </p:nvPr>
        </p:nvSpPr>
        <p:spPr>
          <a:xfrm>
            <a:off x="556639" y="2247150"/>
            <a:ext cx="5341392" cy="2637317"/>
          </a:xfrm>
        </p:spPr>
        <p:txBody>
          <a:bodyPr anchor="ctr" anchorCtr="0">
            <a:normAutofit/>
          </a:bodyPr>
          <a:lstStyle>
            <a:lvl1pPr algn="l">
              <a:defRPr sz="36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3" name="Kuvan paikkamerkki 12">
            <a:extLst>
              <a:ext uri="{FF2B5EF4-FFF2-40B4-BE49-F238E27FC236}">
                <a16:creationId xmlns:a16="http://schemas.microsoft.com/office/drawing/2014/main" id="{78A37A2B-4DA4-2F92-03FD-D96E38BD8F0C}"/>
              </a:ext>
            </a:extLst>
          </p:cNvPr>
          <p:cNvSpPr>
            <a:spLocks noGrp="1"/>
          </p:cNvSpPr>
          <p:nvPr>
            <p:ph type="pic" sz="quarter" idx="12"/>
          </p:nvPr>
        </p:nvSpPr>
        <p:spPr>
          <a:xfrm>
            <a:off x="6217218" y="0"/>
            <a:ext cx="5974782" cy="6858000"/>
          </a:xfrm>
        </p:spPr>
        <p:txBody>
          <a:bodyPr/>
          <a:lstStyle/>
          <a:p>
            <a:endParaRPr lang="fi-FI"/>
          </a:p>
        </p:txBody>
      </p:sp>
      <p:pic>
        <p:nvPicPr>
          <p:cNvPr id="10" name="Kuva 9">
            <a:extLst>
              <a:ext uri="{FF2B5EF4-FFF2-40B4-BE49-F238E27FC236}">
                <a16:creationId xmlns:a16="http://schemas.microsoft.com/office/drawing/2014/main" id="{37B0DD19-D58B-E7F6-52E0-B153973772A1}"/>
              </a:ext>
            </a:extLst>
          </p:cNvPr>
          <p:cNvPicPr>
            <a:picLocks noChangeAspect="1"/>
          </p:cNvPicPr>
          <p:nvPr userDrawn="1"/>
        </p:nvPicPr>
        <p:blipFill rotWithShape="1">
          <a:blip r:embed="rId2"/>
          <a:srcRect t="1" b="17635"/>
          <a:stretch/>
        </p:blipFill>
        <p:spPr>
          <a:xfrm>
            <a:off x="9179594" y="4337510"/>
            <a:ext cx="2689485" cy="2536974"/>
          </a:xfrm>
          <a:prstGeom prst="rect">
            <a:avLst/>
          </a:prstGeom>
        </p:spPr>
      </p:pic>
      <p:sp>
        <p:nvSpPr>
          <p:cNvPr id="3" name="Päivämäärän paikkamerkki 3">
            <a:extLst>
              <a:ext uri="{FF2B5EF4-FFF2-40B4-BE49-F238E27FC236}">
                <a16:creationId xmlns:a16="http://schemas.microsoft.com/office/drawing/2014/main" id="{39D8D451-E28E-0759-F20C-C36134DF44D5}"/>
              </a:ext>
            </a:extLst>
          </p:cNvPr>
          <p:cNvSpPr>
            <a:spLocks noGrp="1"/>
          </p:cNvSpPr>
          <p:nvPr>
            <p:ph type="dt" sz="half" idx="10"/>
          </p:nvPr>
        </p:nvSpPr>
        <p:spPr>
          <a:xfrm>
            <a:off x="564332" y="6441702"/>
            <a:ext cx="1039741" cy="301756"/>
          </a:xfrm>
        </p:spPr>
        <p:txBody>
          <a:bodyPr/>
          <a:lstStyle/>
          <a:p>
            <a:fld id="{1F15E782-0D79-1147-8AEE-D1A4F876EA1D}" type="datetime1">
              <a:rPr lang="fi-FI" smtClean="0"/>
              <a:t>19.12.2023</a:t>
            </a:fld>
            <a:endParaRPr lang="fi-FI"/>
          </a:p>
        </p:txBody>
      </p:sp>
      <p:sp>
        <p:nvSpPr>
          <p:cNvPr id="4" name="Alatunnisteen paikkamerkki 4">
            <a:extLst>
              <a:ext uri="{FF2B5EF4-FFF2-40B4-BE49-F238E27FC236}">
                <a16:creationId xmlns:a16="http://schemas.microsoft.com/office/drawing/2014/main" id="{EA50D95A-C66F-52C7-51D3-33693F4FE878}"/>
              </a:ext>
            </a:extLst>
          </p:cNvPr>
          <p:cNvSpPr>
            <a:spLocks noGrp="1"/>
          </p:cNvSpPr>
          <p:nvPr>
            <p:ph type="ftr" sz="quarter" idx="11"/>
          </p:nvPr>
        </p:nvSpPr>
        <p:spPr>
          <a:xfrm>
            <a:off x="1859984" y="6441702"/>
            <a:ext cx="4114800" cy="301756"/>
          </a:xfrm>
        </p:spPr>
        <p:txBody>
          <a:bodyPr/>
          <a:lstStyle>
            <a:lvl1pPr algn="l">
              <a:defRPr/>
            </a:lvl1pPr>
          </a:lstStyle>
          <a:p>
            <a:r>
              <a:rPr lang="fi-FI"/>
              <a:t>Kanta-Hämeen hyvinvointialue</a:t>
            </a:r>
          </a:p>
        </p:txBody>
      </p:sp>
      <p:cxnSp>
        <p:nvCxnSpPr>
          <p:cNvPr id="5" name="Suora yhdysviiva 4">
            <a:extLst>
              <a:ext uri="{FF2B5EF4-FFF2-40B4-BE49-F238E27FC236}">
                <a16:creationId xmlns:a16="http://schemas.microsoft.com/office/drawing/2014/main" id="{BA072DF5-27DE-9F59-752F-62B7579E7F7E}"/>
              </a:ext>
            </a:extLst>
          </p:cNvPr>
          <p:cNvCxnSpPr>
            <a:cxnSpLocks/>
          </p:cNvCxnSpPr>
          <p:nvPr userDrawn="1"/>
        </p:nvCxnSpPr>
        <p:spPr>
          <a:xfrm>
            <a:off x="1645310" y="6441702"/>
            <a:ext cx="0" cy="3017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Kuva 7">
            <a:extLst>
              <a:ext uri="{FF2B5EF4-FFF2-40B4-BE49-F238E27FC236}">
                <a16:creationId xmlns:a16="http://schemas.microsoft.com/office/drawing/2014/main" id="{6C074BA1-51A0-B4D7-5AA5-4EB5DA83AC94}"/>
              </a:ext>
            </a:extLst>
          </p:cNvPr>
          <p:cNvPicPr>
            <a:picLocks noChangeAspect="1"/>
          </p:cNvPicPr>
          <p:nvPr userDrawn="1"/>
        </p:nvPicPr>
        <p:blipFill>
          <a:blip r:embed="rId3"/>
          <a:srcRect/>
          <a:stretch/>
        </p:blipFill>
        <p:spPr>
          <a:xfrm>
            <a:off x="4281332" y="381862"/>
            <a:ext cx="1693452" cy="443522"/>
          </a:xfrm>
          <a:prstGeom prst="rect">
            <a:avLst/>
          </a:prstGeom>
        </p:spPr>
      </p:pic>
    </p:spTree>
    <p:extLst>
      <p:ext uri="{BB962C8B-B14F-4D97-AF65-F5344CB8AC3E}">
        <p14:creationId xmlns:p14="http://schemas.microsoft.com/office/powerpoint/2010/main" val="1480233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nsi_kuvall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FE5598-89CF-CBC0-790A-52CA24D38812}"/>
              </a:ext>
            </a:extLst>
          </p:cNvPr>
          <p:cNvSpPr>
            <a:spLocks noGrp="1"/>
          </p:cNvSpPr>
          <p:nvPr>
            <p:ph type="ctrTitle"/>
          </p:nvPr>
        </p:nvSpPr>
        <p:spPr>
          <a:xfrm>
            <a:off x="754606" y="1826904"/>
            <a:ext cx="6096000" cy="2265550"/>
          </a:xfrm>
        </p:spPr>
        <p:txBody>
          <a:bodyPr anchor="b" anchorCtr="0">
            <a:normAutofit/>
          </a:bodyPr>
          <a:lstStyle>
            <a:lvl1pPr algn="l">
              <a:defRPr sz="48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EA5C04D1-0130-0F49-E820-7F6E2B793ED7}"/>
              </a:ext>
            </a:extLst>
          </p:cNvPr>
          <p:cNvSpPr>
            <a:spLocks noGrp="1"/>
          </p:cNvSpPr>
          <p:nvPr>
            <p:ph type="subTitle" idx="1"/>
          </p:nvPr>
        </p:nvSpPr>
        <p:spPr>
          <a:xfrm>
            <a:off x="754606" y="4136602"/>
            <a:ext cx="6096000" cy="88527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4" name="Päivämäärän paikkamerkki 3">
            <a:extLst>
              <a:ext uri="{FF2B5EF4-FFF2-40B4-BE49-F238E27FC236}">
                <a16:creationId xmlns:a16="http://schemas.microsoft.com/office/drawing/2014/main" id="{D7C2543E-9057-B686-9DDD-6D0E8AA513CC}"/>
              </a:ext>
            </a:extLst>
          </p:cNvPr>
          <p:cNvSpPr>
            <a:spLocks noGrp="1"/>
          </p:cNvSpPr>
          <p:nvPr>
            <p:ph type="dt" sz="half" idx="10"/>
          </p:nvPr>
        </p:nvSpPr>
        <p:spPr>
          <a:xfrm>
            <a:off x="754606" y="5287639"/>
            <a:ext cx="2743200" cy="365125"/>
          </a:xfrm>
        </p:spPr>
        <p:txBody>
          <a:bodyPr/>
          <a:lstStyle>
            <a:lvl1pPr algn="l">
              <a:defRPr/>
            </a:lvl1pPr>
          </a:lstStyle>
          <a:p>
            <a:fld id="{65C9549F-E022-B047-932D-080426BF31F3}" type="datetime1">
              <a:rPr lang="fi-FI" smtClean="0"/>
              <a:t>19.12.2023</a:t>
            </a:fld>
            <a:endParaRPr lang="fi-FI"/>
          </a:p>
        </p:txBody>
      </p:sp>
      <p:sp>
        <p:nvSpPr>
          <p:cNvPr id="5" name="Alatunnisteen paikkamerkki 4">
            <a:extLst>
              <a:ext uri="{FF2B5EF4-FFF2-40B4-BE49-F238E27FC236}">
                <a16:creationId xmlns:a16="http://schemas.microsoft.com/office/drawing/2014/main" id="{31E48398-ED46-0AA9-D9C1-24D042E3CC96}"/>
              </a:ext>
            </a:extLst>
          </p:cNvPr>
          <p:cNvSpPr>
            <a:spLocks noGrp="1"/>
          </p:cNvSpPr>
          <p:nvPr>
            <p:ph type="ftr" sz="quarter" idx="11"/>
          </p:nvPr>
        </p:nvSpPr>
        <p:spPr>
          <a:xfrm>
            <a:off x="754606" y="5686166"/>
            <a:ext cx="4114800" cy="365125"/>
          </a:xfrm>
        </p:spPr>
        <p:txBody>
          <a:bodyPr/>
          <a:lstStyle>
            <a:lvl1pPr algn="ctr">
              <a:defRPr/>
            </a:lvl1pPr>
          </a:lstStyle>
          <a:p>
            <a:pPr algn="l"/>
            <a:r>
              <a:rPr lang="fi-FI"/>
              <a:t>Kanta-Hämeen hyvinvointialue</a:t>
            </a:r>
          </a:p>
        </p:txBody>
      </p:sp>
      <p:cxnSp>
        <p:nvCxnSpPr>
          <p:cNvPr id="14" name="Suora yhdysviiva 13">
            <a:extLst>
              <a:ext uri="{FF2B5EF4-FFF2-40B4-BE49-F238E27FC236}">
                <a16:creationId xmlns:a16="http://schemas.microsoft.com/office/drawing/2014/main" id="{98FC20F4-EA3F-E16F-F5C9-80BCEF4AA1F0}"/>
              </a:ext>
            </a:extLst>
          </p:cNvPr>
          <p:cNvCxnSpPr>
            <a:cxnSpLocks/>
          </p:cNvCxnSpPr>
          <p:nvPr userDrawn="1"/>
        </p:nvCxnSpPr>
        <p:spPr>
          <a:xfrm>
            <a:off x="0" y="125078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Kuva 7">
            <a:extLst>
              <a:ext uri="{FF2B5EF4-FFF2-40B4-BE49-F238E27FC236}">
                <a16:creationId xmlns:a16="http://schemas.microsoft.com/office/drawing/2014/main" id="{69DF4EF6-E3DF-BC28-5474-3C5253BA02EC}"/>
              </a:ext>
            </a:extLst>
          </p:cNvPr>
          <p:cNvPicPr>
            <a:picLocks noChangeAspect="1"/>
          </p:cNvPicPr>
          <p:nvPr userDrawn="1"/>
        </p:nvPicPr>
        <p:blipFill>
          <a:blip r:embed="rId2"/>
          <a:srcRect/>
          <a:stretch/>
        </p:blipFill>
        <p:spPr>
          <a:xfrm>
            <a:off x="786136" y="698692"/>
            <a:ext cx="1043341" cy="1039312"/>
          </a:xfrm>
          <a:prstGeom prst="rect">
            <a:avLst/>
          </a:prstGeom>
        </p:spPr>
      </p:pic>
      <p:sp>
        <p:nvSpPr>
          <p:cNvPr id="13" name="Kuvan paikkamerkki 12">
            <a:extLst>
              <a:ext uri="{FF2B5EF4-FFF2-40B4-BE49-F238E27FC236}">
                <a16:creationId xmlns:a16="http://schemas.microsoft.com/office/drawing/2014/main" id="{78A37A2B-4DA4-2F92-03FD-D96E38BD8F0C}"/>
              </a:ext>
            </a:extLst>
          </p:cNvPr>
          <p:cNvSpPr>
            <a:spLocks noGrp="1"/>
          </p:cNvSpPr>
          <p:nvPr>
            <p:ph type="pic" sz="quarter" idx="12"/>
          </p:nvPr>
        </p:nvSpPr>
        <p:spPr>
          <a:xfrm>
            <a:off x="7073900" y="0"/>
            <a:ext cx="5118100" cy="6858000"/>
          </a:xfrm>
        </p:spPr>
        <p:txBody>
          <a:bodyPr/>
          <a:lstStyle/>
          <a:p>
            <a:endParaRPr lang="fi-FI"/>
          </a:p>
        </p:txBody>
      </p:sp>
      <p:pic>
        <p:nvPicPr>
          <p:cNvPr id="7" name="Kuva 6" descr="Kuva, joka sisältää kohteen teksti&#10;&#10;Kuvaus luotu automaattisesti">
            <a:extLst>
              <a:ext uri="{FF2B5EF4-FFF2-40B4-BE49-F238E27FC236}">
                <a16:creationId xmlns:a16="http://schemas.microsoft.com/office/drawing/2014/main" id="{B285457B-12E9-8FB4-578B-E7C4FE2C7B72}"/>
              </a:ext>
            </a:extLst>
          </p:cNvPr>
          <p:cNvPicPr>
            <a:picLocks noChangeAspect="1"/>
          </p:cNvPicPr>
          <p:nvPr userDrawn="1"/>
        </p:nvPicPr>
        <p:blipFill>
          <a:blip r:embed="rId3"/>
          <a:stretch>
            <a:fillRect/>
          </a:stretch>
        </p:blipFill>
        <p:spPr>
          <a:xfrm>
            <a:off x="4780509" y="354310"/>
            <a:ext cx="2070097" cy="542168"/>
          </a:xfrm>
          <a:prstGeom prst="rect">
            <a:avLst/>
          </a:prstGeom>
        </p:spPr>
      </p:pic>
    </p:spTree>
    <p:extLst>
      <p:ext uri="{BB962C8B-B14F-4D97-AF65-F5344CB8AC3E}">
        <p14:creationId xmlns:p14="http://schemas.microsoft.com/office/powerpoint/2010/main" val="3352088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äliotsikko_oranssi">
    <p:bg>
      <p:bgPr>
        <a:solidFill>
          <a:schemeClr val="accent4"/>
        </a:solidFill>
        <a:effectLst/>
      </p:bgPr>
    </p:bg>
    <p:spTree>
      <p:nvGrpSpPr>
        <p:cNvPr id="1" name=""/>
        <p:cNvGrpSpPr/>
        <p:nvPr/>
      </p:nvGrpSpPr>
      <p:grpSpPr>
        <a:xfrm>
          <a:off x="0" y="0"/>
          <a:ext cx="0" cy="0"/>
          <a:chOff x="0" y="0"/>
          <a:chExt cx="0" cy="0"/>
        </a:xfrm>
      </p:grpSpPr>
      <p:cxnSp>
        <p:nvCxnSpPr>
          <p:cNvPr id="3" name="Suora yhdysviiva 2">
            <a:extLst>
              <a:ext uri="{FF2B5EF4-FFF2-40B4-BE49-F238E27FC236}">
                <a16:creationId xmlns:a16="http://schemas.microsoft.com/office/drawing/2014/main" id="{7FFAEC9C-9A53-93C7-A35E-F7A4B7FC4D8D}"/>
              </a:ext>
            </a:extLst>
          </p:cNvPr>
          <p:cNvCxnSpPr>
            <a:cxnSpLocks/>
          </p:cNvCxnSpPr>
          <p:nvPr userDrawn="1"/>
        </p:nvCxnSpPr>
        <p:spPr>
          <a:xfrm>
            <a:off x="0" y="117721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Ellipsi 5">
            <a:extLst>
              <a:ext uri="{FF2B5EF4-FFF2-40B4-BE49-F238E27FC236}">
                <a16:creationId xmlns:a16="http://schemas.microsoft.com/office/drawing/2014/main" id="{BC6DA6A8-BB84-69A2-B21F-BADC9709AD67}"/>
              </a:ext>
            </a:extLst>
          </p:cNvPr>
          <p:cNvSpPr/>
          <p:nvPr userDrawn="1"/>
        </p:nvSpPr>
        <p:spPr>
          <a:xfrm>
            <a:off x="596575" y="749032"/>
            <a:ext cx="856721" cy="8567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n paikkamerkki 12">
            <a:extLst>
              <a:ext uri="{FF2B5EF4-FFF2-40B4-BE49-F238E27FC236}">
                <a16:creationId xmlns:a16="http://schemas.microsoft.com/office/drawing/2014/main" id="{2301763F-E1FC-F2F3-0CA8-AF4ACFB00BA6}"/>
              </a:ext>
            </a:extLst>
          </p:cNvPr>
          <p:cNvSpPr>
            <a:spLocks noGrp="1"/>
          </p:cNvSpPr>
          <p:nvPr>
            <p:ph type="body" sz="quarter" idx="13"/>
          </p:nvPr>
        </p:nvSpPr>
        <p:spPr>
          <a:xfrm>
            <a:off x="812194" y="725003"/>
            <a:ext cx="766763" cy="599309"/>
          </a:xfrm>
        </p:spPr>
        <p:txBody>
          <a:bodyPr>
            <a:noAutofit/>
          </a:bodyPr>
          <a:lstStyle>
            <a:lvl1pPr marL="0" indent="0">
              <a:buNone/>
              <a:defRPr sz="3500" b="1"/>
            </a:lvl1pPr>
            <a:lvl2pPr marL="457200" indent="0">
              <a:buNone/>
              <a:defRPr sz="3500" b="1"/>
            </a:lvl2pPr>
            <a:lvl3pPr marL="914400" indent="0">
              <a:buNone/>
              <a:defRPr sz="3500" b="1"/>
            </a:lvl3pPr>
            <a:lvl4pPr marL="1371600" indent="0">
              <a:buNone/>
              <a:defRPr sz="3500" b="1"/>
            </a:lvl4pPr>
            <a:lvl5pPr marL="1828800" indent="0">
              <a:buNone/>
              <a:defRPr sz="35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tasot</a:t>
            </a:r>
          </a:p>
        </p:txBody>
      </p:sp>
      <p:sp>
        <p:nvSpPr>
          <p:cNvPr id="2" name="Otsikko 1">
            <a:extLst>
              <a:ext uri="{FF2B5EF4-FFF2-40B4-BE49-F238E27FC236}">
                <a16:creationId xmlns:a16="http://schemas.microsoft.com/office/drawing/2014/main" id="{D2FE5598-89CF-CBC0-790A-52CA24D38812}"/>
              </a:ext>
            </a:extLst>
          </p:cNvPr>
          <p:cNvSpPr>
            <a:spLocks noGrp="1"/>
          </p:cNvSpPr>
          <p:nvPr>
            <p:ph type="ctrTitle"/>
          </p:nvPr>
        </p:nvSpPr>
        <p:spPr>
          <a:xfrm>
            <a:off x="556639" y="2247150"/>
            <a:ext cx="7884885" cy="2637317"/>
          </a:xfrm>
        </p:spPr>
        <p:txBody>
          <a:bodyPr anchor="ctr" anchorCtr="0">
            <a:normAutofit/>
          </a:bodyPr>
          <a:lstStyle>
            <a:lvl1pPr algn="l">
              <a:defRPr sz="40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10" name="Kuva 9">
            <a:extLst>
              <a:ext uri="{FF2B5EF4-FFF2-40B4-BE49-F238E27FC236}">
                <a16:creationId xmlns:a16="http://schemas.microsoft.com/office/drawing/2014/main" id="{37B0DD19-D58B-E7F6-52E0-B153973772A1}"/>
              </a:ext>
            </a:extLst>
          </p:cNvPr>
          <p:cNvPicPr>
            <a:picLocks noChangeAspect="1"/>
          </p:cNvPicPr>
          <p:nvPr userDrawn="1"/>
        </p:nvPicPr>
        <p:blipFill rotWithShape="1">
          <a:blip r:embed="rId2"/>
          <a:srcRect t="1" b="17635"/>
          <a:stretch/>
        </p:blipFill>
        <p:spPr>
          <a:xfrm>
            <a:off x="9179594" y="4337510"/>
            <a:ext cx="2689485" cy="2536974"/>
          </a:xfrm>
          <a:prstGeom prst="rect">
            <a:avLst/>
          </a:prstGeom>
        </p:spPr>
      </p:pic>
      <p:sp>
        <p:nvSpPr>
          <p:cNvPr id="4" name="Päivämäärän paikkamerkki 3">
            <a:extLst>
              <a:ext uri="{FF2B5EF4-FFF2-40B4-BE49-F238E27FC236}">
                <a16:creationId xmlns:a16="http://schemas.microsoft.com/office/drawing/2014/main" id="{FD3727A5-C8A8-7E04-43F8-520B7A3E0030}"/>
              </a:ext>
            </a:extLst>
          </p:cNvPr>
          <p:cNvSpPr>
            <a:spLocks noGrp="1"/>
          </p:cNvSpPr>
          <p:nvPr>
            <p:ph type="dt" sz="half" idx="10"/>
          </p:nvPr>
        </p:nvSpPr>
        <p:spPr>
          <a:xfrm>
            <a:off x="564332" y="6441702"/>
            <a:ext cx="1039741" cy="301756"/>
          </a:xfrm>
        </p:spPr>
        <p:txBody>
          <a:bodyPr/>
          <a:lstStyle/>
          <a:p>
            <a:fld id="{1F15E782-0D79-1147-8AEE-D1A4F876EA1D}" type="datetime1">
              <a:rPr lang="fi-FI" smtClean="0"/>
              <a:t>19.12.2023</a:t>
            </a:fld>
            <a:endParaRPr lang="fi-FI"/>
          </a:p>
        </p:txBody>
      </p:sp>
      <p:sp>
        <p:nvSpPr>
          <p:cNvPr id="5" name="Alatunnisteen paikkamerkki 4">
            <a:extLst>
              <a:ext uri="{FF2B5EF4-FFF2-40B4-BE49-F238E27FC236}">
                <a16:creationId xmlns:a16="http://schemas.microsoft.com/office/drawing/2014/main" id="{D41B5B7C-AF41-C705-A196-F19B2020FE47}"/>
              </a:ext>
            </a:extLst>
          </p:cNvPr>
          <p:cNvSpPr>
            <a:spLocks noGrp="1"/>
          </p:cNvSpPr>
          <p:nvPr>
            <p:ph type="ftr" sz="quarter" idx="11"/>
          </p:nvPr>
        </p:nvSpPr>
        <p:spPr>
          <a:xfrm>
            <a:off x="1859984" y="6441702"/>
            <a:ext cx="4114800" cy="301756"/>
          </a:xfrm>
        </p:spPr>
        <p:txBody>
          <a:bodyPr/>
          <a:lstStyle>
            <a:lvl1pPr algn="l">
              <a:defRPr/>
            </a:lvl1pPr>
          </a:lstStyle>
          <a:p>
            <a:r>
              <a:rPr lang="fi-FI"/>
              <a:t>Kanta-Hämeen hyvinvointialue</a:t>
            </a:r>
          </a:p>
        </p:txBody>
      </p:sp>
      <p:cxnSp>
        <p:nvCxnSpPr>
          <p:cNvPr id="8" name="Suora yhdysviiva 7">
            <a:extLst>
              <a:ext uri="{FF2B5EF4-FFF2-40B4-BE49-F238E27FC236}">
                <a16:creationId xmlns:a16="http://schemas.microsoft.com/office/drawing/2014/main" id="{1BF55B11-AD15-D435-F230-02F3B5EC883B}"/>
              </a:ext>
            </a:extLst>
          </p:cNvPr>
          <p:cNvCxnSpPr>
            <a:cxnSpLocks/>
          </p:cNvCxnSpPr>
          <p:nvPr userDrawn="1"/>
        </p:nvCxnSpPr>
        <p:spPr>
          <a:xfrm>
            <a:off x="1645310" y="6441702"/>
            <a:ext cx="0" cy="3017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Kuva 10">
            <a:extLst>
              <a:ext uri="{FF2B5EF4-FFF2-40B4-BE49-F238E27FC236}">
                <a16:creationId xmlns:a16="http://schemas.microsoft.com/office/drawing/2014/main" id="{3ED071E3-6D82-0ABD-FACB-AF426A42EEB4}"/>
              </a:ext>
            </a:extLst>
          </p:cNvPr>
          <p:cNvPicPr>
            <a:picLocks noChangeAspect="1"/>
          </p:cNvPicPr>
          <p:nvPr userDrawn="1"/>
        </p:nvPicPr>
        <p:blipFill>
          <a:blip r:embed="rId3"/>
          <a:srcRect/>
          <a:stretch/>
        </p:blipFill>
        <p:spPr>
          <a:xfrm>
            <a:off x="10175627" y="381862"/>
            <a:ext cx="1693452" cy="443522"/>
          </a:xfrm>
          <a:prstGeom prst="rect">
            <a:avLst/>
          </a:prstGeom>
        </p:spPr>
      </p:pic>
    </p:spTree>
    <p:extLst>
      <p:ext uri="{BB962C8B-B14F-4D97-AF65-F5344CB8AC3E}">
        <p14:creationId xmlns:p14="http://schemas.microsoft.com/office/powerpoint/2010/main" val="169979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äliotsikko_oranssi_kuva">
    <p:bg>
      <p:bgPr>
        <a:solidFill>
          <a:schemeClr val="accent4"/>
        </a:solidFill>
        <a:effectLst/>
      </p:bgPr>
    </p:bg>
    <p:spTree>
      <p:nvGrpSpPr>
        <p:cNvPr id="1" name=""/>
        <p:cNvGrpSpPr/>
        <p:nvPr/>
      </p:nvGrpSpPr>
      <p:grpSpPr>
        <a:xfrm>
          <a:off x="0" y="0"/>
          <a:ext cx="0" cy="0"/>
          <a:chOff x="0" y="0"/>
          <a:chExt cx="0" cy="0"/>
        </a:xfrm>
      </p:grpSpPr>
      <p:cxnSp>
        <p:nvCxnSpPr>
          <p:cNvPr id="14" name="Suora yhdysviiva 13">
            <a:extLst>
              <a:ext uri="{FF2B5EF4-FFF2-40B4-BE49-F238E27FC236}">
                <a16:creationId xmlns:a16="http://schemas.microsoft.com/office/drawing/2014/main" id="{98FC20F4-EA3F-E16F-F5C9-80BCEF4AA1F0}"/>
              </a:ext>
            </a:extLst>
          </p:cNvPr>
          <p:cNvCxnSpPr>
            <a:cxnSpLocks/>
          </p:cNvCxnSpPr>
          <p:nvPr userDrawn="1"/>
        </p:nvCxnSpPr>
        <p:spPr>
          <a:xfrm>
            <a:off x="0" y="117721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Ellipsi 6">
            <a:extLst>
              <a:ext uri="{FF2B5EF4-FFF2-40B4-BE49-F238E27FC236}">
                <a16:creationId xmlns:a16="http://schemas.microsoft.com/office/drawing/2014/main" id="{FECFFE04-895D-13E3-9693-89616734C5D1}"/>
              </a:ext>
            </a:extLst>
          </p:cNvPr>
          <p:cNvSpPr/>
          <p:nvPr userDrawn="1"/>
        </p:nvSpPr>
        <p:spPr>
          <a:xfrm>
            <a:off x="596575" y="749032"/>
            <a:ext cx="856721" cy="8567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n paikkamerkki 12">
            <a:extLst>
              <a:ext uri="{FF2B5EF4-FFF2-40B4-BE49-F238E27FC236}">
                <a16:creationId xmlns:a16="http://schemas.microsoft.com/office/drawing/2014/main" id="{F54D0898-733A-7B05-79DB-3DD5E4BA9591}"/>
              </a:ext>
            </a:extLst>
          </p:cNvPr>
          <p:cNvSpPr>
            <a:spLocks noGrp="1"/>
          </p:cNvSpPr>
          <p:nvPr>
            <p:ph type="body" sz="quarter" idx="13"/>
          </p:nvPr>
        </p:nvSpPr>
        <p:spPr>
          <a:xfrm>
            <a:off x="812194" y="725003"/>
            <a:ext cx="766763" cy="599309"/>
          </a:xfrm>
        </p:spPr>
        <p:txBody>
          <a:bodyPr>
            <a:noAutofit/>
          </a:bodyPr>
          <a:lstStyle>
            <a:lvl1pPr marL="0" indent="0">
              <a:buNone/>
              <a:defRPr sz="3500" b="1"/>
            </a:lvl1pPr>
            <a:lvl2pPr marL="457200" indent="0">
              <a:buNone/>
              <a:defRPr sz="3500" b="1"/>
            </a:lvl2pPr>
            <a:lvl3pPr marL="914400" indent="0">
              <a:buNone/>
              <a:defRPr sz="3500" b="1"/>
            </a:lvl3pPr>
            <a:lvl4pPr marL="1371600" indent="0">
              <a:buNone/>
              <a:defRPr sz="3500" b="1"/>
            </a:lvl4pPr>
            <a:lvl5pPr marL="1828800" indent="0">
              <a:buNone/>
              <a:defRPr sz="35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tasot</a:t>
            </a:r>
          </a:p>
        </p:txBody>
      </p:sp>
      <p:sp>
        <p:nvSpPr>
          <p:cNvPr id="2" name="Otsikko 1">
            <a:extLst>
              <a:ext uri="{FF2B5EF4-FFF2-40B4-BE49-F238E27FC236}">
                <a16:creationId xmlns:a16="http://schemas.microsoft.com/office/drawing/2014/main" id="{D2FE5598-89CF-CBC0-790A-52CA24D38812}"/>
              </a:ext>
            </a:extLst>
          </p:cNvPr>
          <p:cNvSpPr>
            <a:spLocks noGrp="1"/>
          </p:cNvSpPr>
          <p:nvPr>
            <p:ph type="ctrTitle"/>
          </p:nvPr>
        </p:nvSpPr>
        <p:spPr>
          <a:xfrm>
            <a:off x="556639" y="2247150"/>
            <a:ext cx="5341392" cy="2637317"/>
          </a:xfrm>
        </p:spPr>
        <p:txBody>
          <a:bodyPr anchor="ctr" anchorCtr="0">
            <a:normAutofit/>
          </a:bodyPr>
          <a:lstStyle>
            <a:lvl1pPr algn="l">
              <a:defRPr sz="36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3" name="Kuvan paikkamerkki 12">
            <a:extLst>
              <a:ext uri="{FF2B5EF4-FFF2-40B4-BE49-F238E27FC236}">
                <a16:creationId xmlns:a16="http://schemas.microsoft.com/office/drawing/2014/main" id="{78A37A2B-4DA4-2F92-03FD-D96E38BD8F0C}"/>
              </a:ext>
            </a:extLst>
          </p:cNvPr>
          <p:cNvSpPr>
            <a:spLocks noGrp="1"/>
          </p:cNvSpPr>
          <p:nvPr>
            <p:ph type="pic" sz="quarter" idx="12"/>
          </p:nvPr>
        </p:nvSpPr>
        <p:spPr>
          <a:xfrm>
            <a:off x="6217218" y="0"/>
            <a:ext cx="5974782" cy="6858000"/>
          </a:xfrm>
        </p:spPr>
        <p:txBody>
          <a:bodyPr/>
          <a:lstStyle/>
          <a:p>
            <a:endParaRPr lang="fi-FI"/>
          </a:p>
        </p:txBody>
      </p:sp>
      <p:pic>
        <p:nvPicPr>
          <p:cNvPr id="10" name="Kuva 9">
            <a:extLst>
              <a:ext uri="{FF2B5EF4-FFF2-40B4-BE49-F238E27FC236}">
                <a16:creationId xmlns:a16="http://schemas.microsoft.com/office/drawing/2014/main" id="{37B0DD19-D58B-E7F6-52E0-B153973772A1}"/>
              </a:ext>
            </a:extLst>
          </p:cNvPr>
          <p:cNvPicPr>
            <a:picLocks noChangeAspect="1"/>
          </p:cNvPicPr>
          <p:nvPr userDrawn="1"/>
        </p:nvPicPr>
        <p:blipFill rotWithShape="1">
          <a:blip r:embed="rId2"/>
          <a:srcRect t="1" b="17635"/>
          <a:stretch/>
        </p:blipFill>
        <p:spPr>
          <a:xfrm>
            <a:off x="9179594" y="4337510"/>
            <a:ext cx="2689485" cy="2536974"/>
          </a:xfrm>
          <a:prstGeom prst="rect">
            <a:avLst/>
          </a:prstGeom>
        </p:spPr>
      </p:pic>
      <p:sp>
        <p:nvSpPr>
          <p:cNvPr id="3" name="Päivämäärän paikkamerkki 3">
            <a:extLst>
              <a:ext uri="{FF2B5EF4-FFF2-40B4-BE49-F238E27FC236}">
                <a16:creationId xmlns:a16="http://schemas.microsoft.com/office/drawing/2014/main" id="{9B6F8FF2-58D7-CDF9-6404-4DD4460894BE}"/>
              </a:ext>
            </a:extLst>
          </p:cNvPr>
          <p:cNvSpPr>
            <a:spLocks noGrp="1"/>
          </p:cNvSpPr>
          <p:nvPr>
            <p:ph type="dt" sz="half" idx="10"/>
          </p:nvPr>
        </p:nvSpPr>
        <p:spPr>
          <a:xfrm>
            <a:off x="564332" y="6441702"/>
            <a:ext cx="1039741" cy="301756"/>
          </a:xfrm>
        </p:spPr>
        <p:txBody>
          <a:bodyPr/>
          <a:lstStyle/>
          <a:p>
            <a:fld id="{1F15E782-0D79-1147-8AEE-D1A4F876EA1D}" type="datetime1">
              <a:rPr lang="fi-FI" smtClean="0"/>
              <a:t>19.12.2023</a:t>
            </a:fld>
            <a:endParaRPr lang="fi-FI"/>
          </a:p>
        </p:txBody>
      </p:sp>
      <p:sp>
        <p:nvSpPr>
          <p:cNvPr id="4" name="Alatunnisteen paikkamerkki 4">
            <a:extLst>
              <a:ext uri="{FF2B5EF4-FFF2-40B4-BE49-F238E27FC236}">
                <a16:creationId xmlns:a16="http://schemas.microsoft.com/office/drawing/2014/main" id="{FBF9F4AD-0D64-D2B0-7A82-9495B5587BCA}"/>
              </a:ext>
            </a:extLst>
          </p:cNvPr>
          <p:cNvSpPr>
            <a:spLocks noGrp="1"/>
          </p:cNvSpPr>
          <p:nvPr>
            <p:ph type="ftr" sz="quarter" idx="11"/>
          </p:nvPr>
        </p:nvSpPr>
        <p:spPr>
          <a:xfrm>
            <a:off x="1859984" y="6441702"/>
            <a:ext cx="4114800" cy="301756"/>
          </a:xfrm>
        </p:spPr>
        <p:txBody>
          <a:bodyPr/>
          <a:lstStyle>
            <a:lvl1pPr algn="l">
              <a:defRPr/>
            </a:lvl1pPr>
          </a:lstStyle>
          <a:p>
            <a:r>
              <a:rPr lang="fi-FI"/>
              <a:t>Kanta-Hämeen hyvinvointialue</a:t>
            </a:r>
          </a:p>
        </p:txBody>
      </p:sp>
      <p:cxnSp>
        <p:nvCxnSpPr>
          <p:cNvPr id="5" name="Suora yhdysviiva 4">
            <a:extLst>
              <a:ext uri="{FF2B5EF4-FFF2-40B4-BE49-F238E27FC236}">
                <a16:creationId xmlns:a16="http://schemas.microsoft.com/office/drawing/2014/main" id="{966AE2F4-01C1-F687-A427-CB25F5381D2F}"/>
              </a:ext>
            </a:extLst>
          </p:cNvPr>
          <p:cNvCxnSpPr>
            <a:cxnSpLocks/>
          </p:cNvCxnSpPr>
          <p:nvPr userDrawn="1"/>
        </p:nvCxnSpPr>
        <p:spPr>
          <a:xfrm>
            <a:off x="1645310" y="6441702"/>
            <a:ext cx="0" cy="3017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Kuva 7">
            <a:extLst>
              <a:ext uri="{FF2B5EF4-FFF2-40B4-BE49-F238E27FC236}">
                <a16:creationId xmlns:a16="http://schemas.microsoft.com/office/drawing/2014/main" id="{DA443B50-E0B3-D86B-F3FD-400B797BC3DB}"/>
              </a:ext>
            </a:extLst>
          </p:cNvPr>
          <p:cNvPicPr>
            <a:picLocks noChangeAspect="1"/>
          </p:cNvPicPr>
          <p:nvPr userDrawn="1"/>
        </p:nvPicPr>
        <p:blipFill>
          <a:blip r:embed="rId3"/>
          <a:srcRect/>
          <a:stretch/>
        </p:blipFill>
        <p:spPr>
          <a:xfrm>
            <a:off x="4281332" y="381862"/>
            <a:ext cx="1693452" cy="443522"/>
          </a:xfrm>
          <a:prstGeom prst="rect">
            <a:avLst/>
          </a:prstGeom>
        </p:spPr>
      </p:pic>
    </p:spTree>
    <p:extLst>
      <p:ext uri="{BB962C8B-B14F-4D97-AF65-F5344CB8AC3E}">
        <p14:creationId xmlns:p14="http://schemas.microsoft.com/office/powerpoint/2010/main" val="4047802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Väliotsikko_violetti">
    <p:bg>
      <p:bgPr>
        <a:solidFill>
          <a:schemeClr val="accent3"/>
        </a:solidFill>
        <a:effectLst/>
      </p:bgPr>
    </p:bg>
    <p:spTree>
      <p:nvGrpSpPr>
        <p:cNvPr id="1" name=""/>
        <p:cNvGrpSpPr/>
        <p:nvPr/>
      </p:nvGrpSpPr>
      <p:grpSpPr>
        <a:xfrm>
          <a:off x="0" y="0"/>
          <a:ext cx="0" cy="0"/>
          <a:chOff x="0" y="0"/>
          <a:chExt cx="0" cy="0"/>
        </a:xfrm>
      </p:grpSpPr>
      <p:cxnSp>
        <p:nvCxnSpPr>
          <p:cNvPr id="3" name="Suora yhdysviiva 2">
            <a:extLst>
              <a:ext uri="{FF2B5EF4-FFF2-40B4-BE49-F238E27FC236}">
                <a16:creationId xmlns:a16="http://schemas.microsoft.com/office/drawing/2014/main" id="{7FFAEC9C-9A53-93C7-A35E-F7A4B7FC4D8D}"/>
              </a:ext>
            </a:extLst>
          </p:cNvPr>
          <p:cNvCxnSpPr>
            <a:cxnSpLocks/>
          </p:cNvCxnSpPr>
          <p:nvPr userDrawn="1"/>
        </p:nvCxnSpPr>
        <p:spPr>
          <a:xfrm>
            <a:off x="0" y="117721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Ellipsi 5">
            <a:extLst>
              <a:ext uri="{FF2B5EF4-FFF2-40B4-BE49-F238E27FC236}">
                <a16:creationId xmlns:a16="http://schemas.microsoft.com/office/drawing/2014/main" id="{BC6DA6A8-BB84-69A2-B21F-BADC9709AD67}"/>
              </a:ext>
            </a:extLst>
          </p:cNvPr>
          <p:cNvSpPr/>
          <p:nvPr userDrawn="1"/>
        </p:nvSpPr>
        <p:spPr>
          <a:xfrm>
            <a:off x="596575" y="749032"/>
            <a:ext cx="856721" cy="8567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n paikkamerkki 12">
            <a:extLst>
              <a:ext uri="{FF2B5EF4-FFF2-40B4-BE49-F238E27FC236}">
                <a16:creationId xmlns:a16="http://schemas.microsoft.com/office/drawing/2014/main" id="{2301763F-E1FC-F2F3-0CA8-AF4ACFB00BA6}"/>
              </a:ext>
            </a:extLst>
          </p:cNvPr>
          <p:cNvSpPr>
            <a:spLocks noGrp="1"/>
          </p:cNvSpPr>
          <p:nvPr>
            <p:ph type="body" sz="quarter" idx="13"/>
          </p:nvPr>
        </p:nvSpPr>
        <p:spPr>
          <a:xfrm>
            <a:off x="812194" y="725003"/>
            <a:ext cx="766763" cy="599309"/>
          </a:xfrm>
        </p:spPr>
        <p:txBody>
          <a:bodyPr>
            <a:noAutofit/>
          </a:bodyPr>
          <a:lstStyle>
            <a:lvl1pPr marL="0" indent="0">
              <a:buNone/>
              <a:defRPr sz="3500" b="1"/>
            </a:lvl1pPr>
            <a:lvl2pPr marL="457200" indent="0">
              <a:buNone/>
              <a:defRPr sz="3500" b="1"/>
            </a:lvl2pPr>
            <a:lvl3pPr marL="914400" indent="0">
              <a:buNone/>
              <a:defRPr sz="3500" b="1"/>
            </a:lvl3pPr>
            <a:lvl4pPr marL="1371600" indent="0">
              <a:buNone/>
              <a:defRPr sz="3500" b="1"/>
            </a:lvl4pPr>
            <a:lvl5pPr marL="1828800" indent="0">
              <a:buNone/>
              <a:defRPr sz="35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tasot</a:t>
            </a:r>
          </a:p>
        </p:txBody>
      </p:sp>
      <p:sp>
        <p:nvSpPr>
          <p:cNvPr id="2" name="Otsikko 1">
            <a:extLst>
              <a:ext uri="{FF2B5EF4-FFF2-40B4-BE49-F238E27FC236}">
                <a16:creationId xmlns:a16="http://schemas.microsoft.com/office/drawing/2014/main" id="{D2FE5598-89CF-CBC0-790A-52CA24D38812}"/>
              </a:ext>
            </a:extLst>
          </p:cNvPr>
          <p:cNvSpPr>
            <a:spLocks noGrp="1"/>
          </p:cNvSpPr>
          <p:nvPr>
            <p:ph type="ctrTitle"/>
          </p:nvPr>
        </p:nvSpPr>
        <p:spPr>
          <a:xfrm>
            <a:off x="556639" y="2247150"/>
            <a:ext cx="7884885" cy="2637317"/>
          </a:xfrm>
        </p:spPr>
        <p:txBody>
          <a:bodyPr anchor="ctr" anchorCtr="0">
            <a:normAutofit/>
          </a:bodyPr>
          <a:lstStyle>
            <a:lvl1pPr algn="l">
              <a:defRPr sz="40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10" name="Kuva 9">
            <a:extLst>
              <a:ext uri="{FF2B5EF4-FFF2-40B4-BE49-F238E27FC236}">
                <a16:creationId xmlns:a16="http://schemas.microsoft.com/office/drawing/2014/main" id="{37B0DD19-D58B-E7F6-52E0-B153973772A1}"/>
              </a:ext>
            </a:extLst>
          </p:cNvPr>
          <p:cNvPicPr>
            <a:picLocks noChangeAspect="1"/>
          </p:cNvPicPr>
          <p:nvPr userDrawn="1"/>
        </p:nvPicPr>
        <p:blipFill rotWithShape="1">
          <a:blip r:embed="rId2"/>
          <a:srcRect t="1" b="17635"/>
          <a:stretch/>
        </p:blipFill>
        <p:spPr>
          <a:xfrm>
            <a:off x="9179594" y="4337510"/>
            <a:ext cx="2689485" cy="2536974"/>
          </a:xfrm>
          <a:prstGeom prst="rect">
            <a:avLst/>
          </a:prstGeom>
        </p:spPr>
      </p:pic>
      <p:sp>
        <p:nvSpPr>
          <p:cNvPr id="4" name="Päivämäärän paikkamerkki 3">
            <a:extLst>
              <a:ext uri="{FF2B5EF4-FFF2-40B4-BE49-F238E27FC236}">
                <a16:creationId xmlns:a16="http://schemas.microsoft.com/office/drawing/2014/main" id="{768D8C69-56ED-635E-F669-53579D5F3EB3}"/>
              </a:ext>
            </a:extLst>
          </p:cNvPr>
          <p:cNvSpPr>
            <a:spLocks noGrp="1"/>
          </p:cNvSpPr>
          <p:nvPr>
            <p:ph type="dt" sz="half" idx="10"/>
          </p:nvPr>
        </p:nvSpPr>
        <p:spPr>
          <a:xfrm>
            <a:off x="564332" y="6441702"/>
            <a:ext cx="1039741" cy="301756"/>
          </a:xfrm>
        </p:spPr>
        <p:txBody>
          <a:bodyPr/>
          <a:lstStyle/>
          <a:p>
            <a:fld id="{1F15E782-0D79-1147-8AEE-D1A4F876EA1D}" type="datetime1">
              <a:rPr lang="fi-FI" smtClean="0"/>
              <a:t>19.12.2023</a:t>
            </a:fld>
            <a:endParaRPr lang="fi-FI"/>
          </a:p>
        </p:txBody>
      </p:sp>
      <p:sp>
        <p:nvSpPr>
          <p:cNvPr id="5" name="Alatunnisteen paikkamerkki 4">
            <a:extLst>
              <a:ext uri="{FF2B5EF4-FFF2-40B4-BE49-F238E27FC236}">
                <a16:creationId xmlns:a16="http://schemas.microsoft.com/office/drawing/2014/main" id="{790F0DE4-1DBF-AB49-628E-11928A7B8E2A}"/>
              </a:ext>
            </a:extLst>
          </p:cNvPr>
          <p:cNvSpPr>
            <a:spLocks noGrp="1"/>
          </p:cNvSpPr>
          <p:nvPr>
            <p:ph type="ftr" sz="quarter" idx="11"/>
          </p:nvPr>
        </p:nvSpPr>
        <p:spPr>
          <a:xfrm>
            <a:off x="1859984" y="6441702"/>
            <a:ext cx="4114800" cy="301756"/>
          </a:xfrm>
        </p:spPr>
        <p:txBody>
          <a:bodyPr/>
          <a:lstStyle>
            <a:lvl1pPr algn="l">
              <a:defRPr/>
            </a:lvl1pPr>
          </a:lstStyle>
          <a:p>
            <a:r>
              <a:rPr lang="fi-FI"/>
              <a:t>Kanta-Hämeen hyvinvointialue</a:t>
            </a:r>
          </a:p>
        </p:txBody>
      </p:sp>
      <p:cxnSp>
        <p:nvCxnSpPr>
          <p:cNvPr id="8" name="Suora yhdysviiva 7">
            <a:extLst>
              <a:ext uri="{FF2B5EF4-FFF2-40B4-BE49-F238E27FC236}">
                <a16:creationId xmlns:a16="http://schemas.microsoft.com/office/drawing/2014/main" id="{0BF5AABE-62DC-5331-C838-1F8DEFC05D0B}"/>
              </a:ext>
            </a:extLst>
          </p:cNvPr>
          <p:cNvCxnSpPr>
            <a:cxnSpLocks/>
          </p:cNvCxnSpPr>
          <p:nvPr userDrawn="1"/>
        </p:nvCxnSpPr>
        <p:spPr>
          <a:xfrm>
            <a:off x="1645310" y="6441702"/>
            <a:ext cx="0" cy="3017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Kuva 10">
            <a:extLst>
              <a:ext uri="{FF2B5EF4-FFF2-40B4-BE49-F238E27FC236}">
                <a16:creationId xmlns:a16="http://schemas.microsoft.com/office/drawing/2014/main" id="{0EC449EE-7429-AF7F-3B64-634A8404EB4B}"/>
              </a:ext>
            </a:extLst>
          </p:cNvPr>
          <p:cNvPicPr>
            <a:picLocks noChangeAspect="1"/>
          </p:cNvPicPr>
          <p:nvPr userDrawn="1"/>
        </p:nvPicPr>
        <p:blipFill>
          <a:blip r:embed="rId3"/>
          <a:srcRect/>
          <a:stretch/>
        </p:blipFill>
        <p:spPr>
          <a:xfrm>
            <a:off x="10175627" y="381862"/>
            <a:ext cx="1693452" cy="443522"/>
          </a:xfrm>
          <a:prstGeom prst="rect">
            <a:avLst/>
          </a:prstGeom>
        </p:spPr>
      </p:pic>
    </p:spTree>
    <p:extLst>
      <p:ext uri="{BB962C8B-B14F-4D97-AF65-F5344CB8AC3E}">
        <p14:creationId xmlns:p14="http://schemas.microsoft.com/office/powerpoint/2010/main" val="3192129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Väliotsikko_violetti_kuva">
    <p:bg>
      <p:bgPr>
        <a:solidFill>
          <a:schemeClr val="accent3"/>
        </a:solidFill>
        <a:effectLst/>
      </p:bgPr>
    </p:bg>
    <p:spTree>
      <p:nvGrpSpPr>
        <p:cNvPr id="1" name=""/>
        <p:cNvGrpSpPr/>
        <p:nvPr/>
      </p:nvGrpSpPr>
      <p:grpSpPr>
        <a:xfrm>
          <a:off x="0" y="0"/>
          <a:ext cx="0" cy="0"/>
          <a:chOff x="0" y="0"/>
          <a:chExt cx="0" cy="0"/>
        </a:xfrm>
      </p:grpSpPr>
      <p:cxnSp>
        <p:nvCxnSpPr>
          <p:cNvPr id="14" name="Suora yhdysviiva 13">
            <a:extLst>
              <a:ext uri="{FF2B5EF4-FFF2-40B4-BE49-F238E27FC236}">
                <a16:creationId xmlns:a16="http://schemas.microsoft.com/office/drawing/2014/main" id="{98FC20F4-EA3F-E16F-F5C9-80BCEF4AA1F0}"/>
              </a:ext>
            </a:extLst>
          </p:cNvPr>
          <p:cNvCxnSpPr>
            <a:cxnSpLocks/>
          </p:cNvCxnSpPr>
          <p:nvPr userDrawn="1"/>
        </p:nvCxnSpPr>
        <p:spPr>
          <a:xfrm>
            <a:off x="0" y="117721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Ellipsi 6">
            <a:extLst>
              <a:ext uri="{FF2B5EF4-FFF2-40B4-BE49-F238E27FC236}">
                <a16:creationId xmlns:a16="http://schemas.microsoft.com/office/drawing/2014/main" id="{FECFFE04-895D-13E3-9693-89616734C5D1}"/>
              </a:ext>
            </a:extLst>
          </p:cNvPr>
          <p:cNvSpPr/>
          <p:nvPr userDrawn="1"/>
        </p:nvSpPr>
        <p:spPr>
          <a:xfrm>
            <a:off x="596575" y="749032"/>
            <a:ext cx="856721" cy="8567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n paikkamerkki 12">
            <a:extLst>
              <a:ext uri="{FF2B5EF4-FFF2-40B4-BE49-F238E27FC236}">
                <a16:creationId xmlns:a16="http://schemas.microsoft.com/office/drawing/2014/main" id="{F54D0898-733A-7B05-79DB-3DD5E4BA9591}"/>
              </a:ext>
            </a:extLst>
          </p:cNvPr>
          <p:cNvSpPr>
            <a:spLocks noGrp="1"/>
          </p:cNvSpPr>
          <p:nvPr>
            <p:ph type="body" sz="quarter" idx="13"/>
          </p:nvPr>
        </p:nvSpPr>
        <p:spPr>
          <a:xfrm>
            <a:off x="812194" y="725003"/>
            <a:ext cx="766763" cy="599309"/>
          </a:xfrm>
        </p:spPr>
        <p:txBody>
          <a:bodyPr>
            <a:noAutofit/>
          </a:bodyPr>
          <a:lstStyle>
            <a:lvl1pPr marL="0" indent="0">
              <a:buNone/>
              <a:defRPr sz="3500" b="1"/>
            </a:lvl1pPr>
            <a:lvl2pPr marL="457200" indent="0">
              <a:buNone/>
              <a:defRPr sz="3500" b="1"/>
            </a:lvl2pPr>
            <a:lvl3pPr marL="914400" indent="0">
              <a:buNone/>
              <a:defRPr sz="3500" b="1"/>
            </a:lvl3pPr>
            <a:lvl4pPr marL="1371600" indent="0">
              <a:buNone/>
              <a:defRPr sz="3500" b="1"/>
            </a:lvl4pPr>
            <a:lvl5pPr marL="1828800" indent="0">
              <a:buNone/>
              <a:defRPr sz="35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tasot</a:t>
            </a:r>
          </a:p>
        </p:txBody>
      </p:sp>
      <p:sp>
        <p:nvSpPr>
          <p:cNvPr id="2" name="Otsikko 1">
            <a:extLst>
              <a:ext uri="{FF2B5EF4-FFF2-40B4-BE49-F238E27FC236}">
                <a16:creationId xmlns:a16="http://schemas.microsoft.com/office/drawing/2014/main" id="{D2FE5598-89CF-CBC0-790A-52CA24D38812}"/>
              </a:ext>
            </a:extLst>
          </p:cNvPr>
          <p:cNvSpPr>
            <a:spLocks noGrp="1"/>
          </p:cNvSpPr>
          <p:nvPr>
            <p:ph type="ctrTitle"/>
          </p:nvPr>
        </p:nvSpPr>
        <p:spPr>
          <a:xfrm>
            <a:off x="556639" y="2247150"/>
            <a:ext cx="5341392" cy="2637317"/>
          </a:xfrm>
        </p:spPr>
        <p:txBody>
          <a:bodyPr anchor="ctr" anchorCtr="0">
            <a:normAutofit/>
          </a:bodyPr>
          <a:lstStyle>
            <a:lvl1pPr algn="l">
              <a:defRPr sz="36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3" name="Kuvan paikkamerkki 12">
            <a:extLst>
              <a:ext uri="{FF2B5EF4-FFF2-40B4-BE49-F238E27FC236}">
                <a16:creationId xmlns:a16="http://schemas.microsoft.com/office/drawing/2014/main" id="{78A37A2B-4DA4-2F92-03FD-D96E38BD8F0C}"/>
              </a:ext>
            </a:extLst>
          </p:cNvPr>
          <p:cNvSpPr>
            <a:spLocks noGrp="1"/>
          </p:cNvSpPr>
          <p:nvPr>
            <p:ph type="pic" sz="quarter" idx="12"/>
          </p:nvPr>
        </p:nvSpPr>
        <p:spPr>
          <a:xfrm>
            <a:off x="6217218" y="0"/>
            <a:ext cx="5974782" cy="6858000"/>
          </a:xfrm>
        </p:spPr>
        <p:txBody>
          <a:bodyPr/>
          <a:lstStyle/>
          <a:p>
            <a:endParaRPr lang="fi-FI"/>
          </a:p>
        </p:txBody>
      </p:sp>
      <p:pic>
        <p:nvPicPr>
          <p:cNvPr id="10" name="Kuva 9">
            <a:extLst>
              <a:ext uri="{FF2B5EF4-FFF2-40B4-BE49-F238E27FC236}">
                <a16:creationId xmlns:a16="http://schemas.microsoft.com/office/drawing/2014/main" id="{37B0DD19-D58B-E7F6-52E0-B153973772A1}"/>
              </a:ext>
            </a:extLst>
          </p:cNvPr>
          <p:cNvPicPr>
            <a:picLocks noChangeAspect="1"/>
          </p:cNvPicPr>
          <p:nvPr userDrawn="1"/>
        </p:nvPicPr>
        <p:blipFill rotWithShape="1">
          <a:blip r:embed="rId2"/>
          <a:srcRect t="1" b="17635"/>
          <a:stretch/>
        </p:blipFill>
        <p:spPr>
          <a:xfrm>
            <a:off x="9179594" y="4337510"/>
            <a:ext cx="2689485" cy="2536974"/>
          </a:xfrm>
          <a:prstGeom prst="rect">
            <a:avLst/>
          </a:prstGeom>
        </p:spPr>
      </p:pic>
      <p:sp>
        <p:nvSpPr>
          <p:cNvPr id="3" name="Päivämäärän paikkamerkki 3">
            <a:extLst>
              <a:ext uri="{FF2B5EF4-FFF2-40B4-BE49-F238E27FC236}">
                <a16:creationId xmlns:a16="http://schemas.microsoft.com/office/drawing/2014/main" id="{BEF3475C-F75D-3C22-D842-B1D9076573F8}"/>
              </a:ext>
            </a:extLst>
          </p:cNvPr>
          <p:cNvSpPr>
            <a:spLocks noGrp="1"/>
          </p:cNvSpPr>
          <p:nvPr>
            <p:ph type="dt" sz="half" idx="10"/>
          </p:nvPr>
        </p:nvSpPr>
        <p:spPr>
          <a:xfrm>
            <a:off x="564332" y="6441702"/>
            <a:ext cx="1039741" cy="301756"/>
          </a:xfrm>
        </p:spPr>
        <p:txBody>
          <a:bodyPr/>
          <a:lstStyle/>
          <a:p>
            <a:fld id="{1F15E782-0D79-1147-8AEE-D1A4F876EA1D}" type="datetime1">
              <a:rPr lang="fi-FI" smtClean="0"/>
              <a:t>19.12.2023</a:t>
            </a:fld>
            <a:endParaRPr lang="fi-FI"/>
          </a:p>
        </p:txBody>
      </p:sp>
      <p:sp>
        <p:nvSpPr>
          <p:cNvPr id="4" name="Alatunnisteen paikkamerkki 4">
            <a:extLst>
              <a:ext uri="{FF2B5EF4-FFF2-40B4-BE49-F238E27FC236}">
                <a16:creationId xmlns:a16="http://schemas.microsoft.com/office/drawing/2014/main" id="{EB727852-9B32-1933-6417-FB3E8CB58D00}"/>
              </a:ext>
            </a:extLst>
          </p:cNvPr>
          <p:cNvSpPr>
            <a:spLocks noGrp="1"/>
          </p:cNvSpPr>
          <p:nvPr>
            <p:ph type="ftr" sz="quarter" idx="11"/>
          </p:nvPr>
        </p:nvSpPr>
        <p:spPr>
          <a:xfrm>
            <a:off x="1859984" y="6441702"/>
            <a:ext cx="4114800" cy="301756"/>
          </a:xfrm>
        </p:spPr>
        <p:txBody>
          <a:bodyPr/>
          <a:lstStyle>
            <a:lvl1pPr algn="l">
              <a:defRPr/>
            </a:lvl1pPr>
          </a:lstStyle>
          <a:p>
            <a:r>
              <a:rPr lang="fi-FI"/>
              <a:t>Kanta-Hämeen hyvinvointialue</a:t>
            </a:r>
          </a:p>
        </p:txBody>
      </p:sp>
      <p:cxnSp>
        <p:nvCxnSpPr>
          <p:cNvPr id="5" name="Suora yhdysviiva 4">
            <a:extLst>
              <a:ext uri="{FF2B5EF4-FFF2-40B4-BE49-F238E27FC236}">
                <a16:creationId xmlns:a16="http://schemas.microsoft.com/office/drawing/2014/main" id="{7AB23752-50C5-66BF-6FAF-1926640838DC}"/>
              </a:ext>
            </a:extLst>
          </p:cNvPr>
          <p:cNvCxnSpPr>
            <a:cxnSpLocks/>
          </p:cNvCxnSpPr>
          <p:nvPr userDrawn="1"/>
        </p:nvCxnSpPr>
        <p:spPr>
          <a:xfrm>
            <a:off x="1645310" y="6441702"/>
            <a:ext cx="0" cy="3017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Kuva 10">
            <a:extLst>
              <a:ext uri="{FF2B5EF4-FFF2-40B4-BE49-F238E27FC236}">
                <a16:creationId xmlns:a16="http://schemas.microsoft.com/office/drawing/2014/main" id="{E741E865-9C19-4614-DF78-6001B38A05F4}"/>
              </a:ext>
            </a:extLst>
          </p:cNvPr>
          <p:cNvPicPr>
            <a:picLocks noChangeAspect="1"/>
          </p:cNvPicPr>
          <p:nvPr userDrawn="1"/>
        </p:nvPicPr>
        <p:blipFill>
          <a:blip r:embed="rId3"/>
          <a:srcRect/>
          <a:stretch/>
        </p:blipFill>
        <p:spPr>
          <a:xfrm>
            <a:off x="4281332" y="381862"/>
            <a:ext cx="1693452" cy="443522"/>
          </a:xfrm>
          <a:prstGeom prst="rect">
            <a:avLst/>
          </a:prstGeom>
        </p:spPr>
      </p:pic>
    </p:spTree>
    <p:extLst>
      <p:ext uri="{BB962C8B-B14F-4D97-AF65-F5344CB8AC3E}">
        <p14:creationId xmlns:p14="http://schemas.microsoft.com/office/powerpoint/2010/main" val="46275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Väliotsikko_vaalenapunainen">
    <p:bg>
      <p:bgPr>
        <a:solidFill>
          <a:schemeClr val="accent5"/>
        </a:solidFill>
        <a:effectLst/>
      </p:bgPr>
    </p:bg>
    <p:spTree>
      <p:nvGrpSpPr>
        <p:cNvPr id="1" name=""/>
        <p:cNvGrpSpPr/>
        <p:nvPr/>
      </p:nvGrpSpPr>
      <p:grpSpPr>
        <a:xfrm>
          <a:off x="0" y="0"/>
          <a:ext cx="0" cy="0"/>
          <a:chOff x="0" y="0"/>
          <a:chExt cx="0" cy="0"/>
        </a:xfrm>
      </p:grpSpPr>
      <p:cxnSp>
        <p:nvCxnSpPr>
          <p:cNvPr id="3" name="Suora yhdysviiva 2">
            <a:extLst>
              <a:ext uri="{FF2B5EF4-FFF2-40B4-BE49-F238E27FC236}">
                <a16:creationId xmlns:a16="http://schemas.microsoft.com/office/drawing/2014/main" id="{7FFAEC9C-9A53-93C7-A35E-F7A4B7FC4D8D}"/>
              </a:ext>
            </a:extLst>
          </p:cNvPr>
          <p:cNvCxnSpPr>
            <a:cxnSpLocks/>
          </p:cNvCxnSpPr>
          <p:nvPr userDrawn="1"/>
        </p:nvCxnSpPr>
        <p:spPr>
          <a:xfrm>
            <a:off x="0" y="117721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Ellipsi 5">
            <a:extLst>
              <a:ext uri="{FF2B5EF4-FFF2-40B4-BE49-F238E27FC236}">
                <a16:creationId xmlns:a16="http://schemas.microsoft.com/office/drawing/2014/main" id="{BC6DA6A8-BB84-69A2-B21F-BADC9709AD67}"/>
              </a:ext>
            </a:extLst>
          </p:cNvPr>
          <p:cNvSpPr/>
          <p:nvPr userDrawn="1"/>
        </p:nvSpPr>
        <p:spPr>
          <a:xfrm>
            <a:off x="596575" y="749032"/>
            <a:ext cx="856721" cy="8567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n paikkamerkki 12">
            <a:extLst>
              <a:ext uri="{FF2B5EF4-FFF2-40B4-BE49-F238E27FC236}">
                <a16:creationId xmlns:a16="http://schemas.microsoft.com/office/drawing/2014/main" id="{2301763F-E1FC-F2F3-0CA8-AF4ACFB00BA6}"/>
              </a:ext>
            </a:extLst>
          </p:cNvPr>
          <p:cNvSpPr>
            <a:spLocks noGrp="1"/>
          </p:cNvSpPr>
          <p:nvPr>
            <p:ph type="body" sz="quarter" idx="13"/>
          </p:nvPr>
        </p:nvSpPr>
        <p:spPr>
          <a:xfrm>
            <a:off x="812194" y="725003"/>
            <a:ext cx="766763" cy="599309"/>
          </a:xfrm>
        </p:spPr>
        <p:txBody>
          <a:bodyPr>
            <a:noAutofit/>
          </a:bodyPr>
          <a:lstStyle>
            <a:lvl1pPr marL="0" indent="0">
              <a:buNone/>
              <a:defRPr sz="3500" b="1"/>
            </a:lvl1pPr>
            <a:lvl2pPr marL="457200" indent="0">
              <a:buNone/>
              <a:defRPr sz="3500" b="1"/>
            </a:lvl2pPr>
            <a:lvl3pPr marL="914400" indent="0">
              <a:buNone/>
              <a:defRPr sz="3500" b="1"/>
            </a:lvl3pPr>
            <a:lvl4pPr marL="1371600" indent="0">
              <a:buNone/>
              <a:defRPr sz="3500" b="1"/>
            </a:lvl4pPr>
            <a:lvl5pPr marL="1828800" indent="0">
              <a:buNone/>
              <a:defRPr sz="35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tasot</a:t>
            </a:r>
          </a:p>
        </p:txBody>
      </p:sp>
      <p:sp>
        <p:nvSpPr>
          <p:cNvPr id="2" name="Otsikko 1">
            <a:extLst>
              <a:ext uri="{FF2B5EF4-FFF2-40B4-BE49-F238E27FC236}">
                <a16:creationId xmlns:a16="http://schemas.microsoft.com/office/drawing/2014/main" id="{D2FE5598-89CF-CBC0-790A-52CA24D38812}"/>
              </a:ext>
            </a:extLst>
          </p:cNvPr>
          <p:cNvSpPr>
            <a:spLocks noGrp="1"/>
          </p:cNvSpPr>
          <p:nvPr>
            <p:ph type="ctrTitle"/>
          </p:nvPr>
        </p:nvSpPr>
        <p:spPr>
          <a:xfrm>
            <a:off x="556639" y="2247150"/>
            <a:ext cx="7884885" cy="2637317"/>
          </a:xfrm>
        </p:spPr>
        <p:txBody>
          <a:bodyPr anchor="ctr" anchorCtr="0">
            <a:normAutofit/>
          </a:bodyPr>
          <a:lstStyle>
            <a:lvl1pPr algn="l">
              <a:defRPr sz="4000">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10" name="Kuva 9">
            <a:extLst>
              <a:ext uri="{FF2B5EF4-FFF2-40B4-BE49-F238E27FC236}">
                <a16:creationId xmlns:a16="http://schemas.microsoft.com/office/drawing/2014/main" id="{37B0DD19-D58B-E7F6-52E0-B153973772A1}"/>
              </a:ext>
            </a:extLst>
          </p:cNvPr>
          <p:cNvPicPr>
            <a:picLocks noChangeAspect="1"/>
          </p:cNvPicPr>
          <p:nvPr userDrawn="1"/>
        </p:nvPicPr>
        <p:blipFill rotWithShape="1">
          <a:blip r:embed="rId2"/>
          <a:srcRect t="1" b="17635"/>
          <a:stretch/>
        </p:blipFill>
        <p:spPr>
          <a:xfrm>
            <a:off x="9179594" y="4337510"/>
            <a:ext cx="2689485" cy="2536974"/>
          </a:xfrm>
          <a:prstGeom prst="rect">
            <a:avLst/>
          </a:prstGeom>
        </p:spPr>
      </p:pic>
      <p:sp>
        <p:nvSpPr>
          <p:cNvPr id="13" name="Päivämäärän paikkamerkki 3">
            <a:extLst>
              <a:ext uri="{FF2B5EF4-FFF2-40B4-BE49-F238E27FC236}">
                <a16:creationId xmlns:a16="http://schemas.microsoft.com/office/drawing/2014/main" id="{03D7A04D-4662-B1E8-C72B-BB83BFD08E6D}"/>
              </a:ext>
            </a:extLst>
          </p:cNvPr>
          <p:cNvSpPr>
            <a:spLocks noGrp="1"/>
          </p:cNvSpPr>
          <p:nvPr>
            <p:ph type="dt" sz="half" idx="10"/>
          </p:nvPr>
        </p:nvSpPr>
        <p:spPr>
          <a:xfrm>
            <a:off x="564332" y="6441702"/>
            <a:ext cx="1039741" cy="301756"/>
          </a:xfrm>
        </p:spPr>
        <p:txBody>
          <a:bodyPr/>
          <a:lstStyle/>
          <a:p>
            <a:fld id="{1F15E782-0D79-1147-8AEE-D1A4F876EA1D}" type="datetime1">
              <a:rPr lang="fi-FI" smtClean="0"/>
              <a:t>19.12.2023</a:t>
            </a:fld>
            <a:endParaRPr lang="fi-FI"/>
          </a:p>
        </p:txBody>
      </p:sp>
      <p:sp>
        <p:nvSpPr>
          <p:cNvPr id="14" name="Alatunnisteen paikkamerkki 4">
            <a:extLst>
              <a:ext uri="{FF2B5EF4-FFF2-40B4-BE49-F238E27FC236}">
                <a16:creationId xmlns:a16="http://schemas.microsoft.com/office/drawing/2014/main" id="{E4D58DD2-E625-53B3-DAF3-14727825AFC4}"/>
              </a:ext>
            </a:extLst>
          </p:cNvPr>
          <p:cNvSpPr>
            <a:spLocks noGrp="1"/>
          </p:cNvSpPr>
          <p:nvPr>
            <p:ph type="ftr" sz="quarter" idx="11"/>
          </p:nvPr>
        </p:nvSpPr>
        <p:spPr>
          <a:xfrm>
            <a:off x="1859984" y="6441702"/>
            <a:ext cx="4114800" cy="301756"/>
          </a:xfrm>
        </p:spPr>
        <p:txBody>
          <a:bodyPr/>
          <a:lstStyle>
            <a:lvl1pPr algn="l">
              <a:defRPr/>
            </a:lvl1pPr>
          </a:lstStyle>
          <a:p>
            <a:r>
              <a:rPr lang="fi-FI"/>
              <a:t>Kanta-Hämeen hyvinvointialue</a:t>
            </a:r>
          </a:p>
        </p:txBody>
      </p:sp>
      <p:cxnSp>
        <p:nvCxnSpPr>
          <p:cNvPr id="16" name="Suora yhdysviiva 15">
            <a:extLst>
              <a:ext uri="{FF2B5EF4-FFF2-40B4-BE49-F238E27FC236}">
                <a16:creationId xmlns:a16="http://schemas.microsoft.com/office/drawing/2014/main" id="{AF0D35BA-3589-28A7-7258-E729CBA30585}"/>
              </a:ext>
            </a:extLst>
          </p:cNvPr>
          <p:cNvCxnSpPr>
            <a:cxnSpLocks/>
          </p:cNvCxnSpPr>
          <p:nvPr userDrawn="1"/>
        </p:nvCxnSpPr>
        <p:spPr>
          <a:xfrm>
            <a:off x="1645310" y="6441702"/>
            <a:ext cx="0" cy="3017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Kuva 4">
            <a:extLst>
              <a:ext uri="{FF2B5EF4-FFF2-40B4-BE49-F238E27FC236}">
                <a16:creationId xmlns:a16="http://schemas.microsoft.com/office/drawing/2014/main" id="{7501F75B-0B6E-D0D8-ADF6-4E6E51BD8C20}"/>
              </a:ext>
            </a:extLst>
          </p:cNvPr>
          <p:cNvPicPr>
            <a:picLocks noChangeAspect="1"/>
          </p:cNvPicPr>
          <p:nvPr userDrawn="1"/>
        </p:nvPicPr>
        <p:blipFill>
          <a:blip r:embed="rId3"/>
          <a:srcRect/>
          <a:stretch/>
        </p:blipFill>
        <p:spPr>
          <a:xfrm>
            <a:off x="10175629" y="381862"/>
            <a:ext cx="1693447" cy="443522"/>
          </a:xfrm>
          <a:prstGeom prst="rect">
            <a:avLst/>
          </a:prstGeom>
        </p:spPr>
      </p:pic>
    </p:spTree>
    <p:extLst>
      <p:ext uri="{BB962C8B-B14F-4D97-AF65-F5344CB8AC3E}">
        <p14:creationId xmlns:p14="http://schemas.microsoft.com/office/powerpoint/2010/main" val="3585958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äliotsikko_vaalenapunainen_kuva">
    <p:bg>
      <p:bgPr>
        <a:solidFill>
          <a:schemeClr val="accent5"/>
        </a:solidFill>
        <a:effectLst/>
      </p:bgPr>
    </p:bg>
    <p:spTree>
      <p:nvGrpSpPr>
        <p:cNvPr id="1" name=""/>
        <p:cNvGrpSpPr/>
        <p:nvPr/>
      </p:nvGrpSpPr>
      <p:grpSpPr>
        <a:xfrm>
          <a:off x="0" y="0"/>
          <a:ext cx="0" cy="0"/>
          <a:chOff x="0" y="0"/>
          <a:chExt cx="0" cy="0"/>
        </a:xfrm>
      </p:grpSpPr>
      <p:cxnSp>
        <p:nvCxnSpPr>
          <p:cNvPr id="14" name="Suora yhdysviiva 13">
            <a:extLst>
              <a:ext uri="{FF2B5EF4-FFF2-40B4-BE49-F238E27FC236}">
                <a16:creationId xmlns:a16="http://schemas.microsoft.com/office/drawing/2014/main" id="{98FC20F4-EA3F-E16F-F5C9-80BCEF4AA1F0}"/>
              </a:ext>
            </a:extLst>
          </p:cNvPr>
          <p:cNvCxnSpPr>
            <a:cxnSpLocks/>
          </p:cNvCxnSpPr>
          <p:nvPr userDrawn="1"/>
        </p:nvCxnSpPr>
        <p:spPr>
          <a:xfrm>
            <a:off x="0" y="117721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Ellipsi 6">
            <a:extLst>
              <a:ext uri="{FF2B5EF4-FFF2-40B4-BE49-F238E27FC236}">
                <a16:creationId xmlns:a16="http://schemas.microsoft.com/office/drawing/2014/main" id="{FECFFE04-895D-13E3-9693-89616734C5D1}"/>
              </a:ext>
            </a:extLst>
          </p:cNvPr>
          <p:cNvSpPr/>
          <p:nvPr userDrawn="1"/>
        </p:nvSpPr>
        <p:spPr>
          <a:xfrm>
            <a:off x="596575" y="749032"/>
            <a:ext cx="856721" cy="8567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n paikkamerkki 12">
            <a:extLst>
              <a:ext uri="{FF2B5EF4-FFF2-40B4-BE49-F238E27FC236}">
                <a16:creationId xmlns:a16="http://schemas.microsoft.com/office/drawing/2014/main" id="{F54D0898-733A-7B05-79DB-3DD5E4BA9591}"/>
              </a:ext>
            </a:extLst>
          </p:cNvPr>
          <p:cNvSpPr>
            <a:spLocks noGrp="1"/>
          </p:cNvSpPr>
          <p:nvPr>
            <p:ph type="body" sz="quarter" idx="13"/>
          </p:nvPr>
        </p:nvSpPr>
        <p:spPr>
          <a:xfrm>
            <a:off x="812194" y="725003"/>
            <a:ext cx="766763" cy="599309"/>
          </a:xfrm>
        </p:spPr>
        <p:txBody>
          <a:bodyPr>
            <a:noAutofit/>
          </a:bodyPr>
          <a:lstStyle>
            <a:lvl1pPr marL="0" indent="0">
              <a:buNone/>
              <a:defRPr sz="3500" b="1"/>
            </a:lvl1pPr>
            <a:lvl2pPr marL="457200" indent="0">
              <a:buNone/>
              <a:defRPr sz="3500" b="1"/>
            </a:lvl2pPr>
            <a:lvl3pPr marL="914400" indent="0">
              <a:buNone/>
              <a:defRPr sz="3500" b="1"/>
            </a:lvl3pPr>
            <a:lvl4pPr marL="1371600" indent="0">
              <a:buNone/>
              <a:defRPr sz="3500" b="1"/>
            </a:lvl4pPr>
            <a:lvl5pPr marL="1828800" indent="0">
              <a:buNone/>
              <a:defRPr sz="35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tasot</a:t>
            </a:r>
          </a:p>
        </p:txBody>
      </p:sp>
      <p:sp>
        <p:nvSpPr>
          <p:cNvPr id="2" name="Otsikko 1">
            <a:extLst>
              <a:ext uri="{FF2B5EF4-FFF2-40B4-BE49-F238E27FC236}">
                <a16:creationId xmlns:a16="http://schemas.microsoft.com/office/drawing/2014/main" id="{D2FE5598-89CF-CBC0-790A-52CA24D38812}"/>
              </a:ext>
            </a:extLst>
          </p:cNvPr>
          <p:cNvSpPr>
            <a:spLocks noGrp="1"/>
          </p:cNvSpPr>
          <p:nvPr>
            <p:ph type="ctrTitle"/>
          </p:nvPr>
        </p:nvSpPr>
        <p:spPr>
          <a:xfrm>
            <a:off x="556639" y="2247150"/>
            <a:ext cx="5341392" cy="2637317"/>
          </a:xfrm>
        </p:spPr>
        <p:txBody>
          <a:bodyPr anchor="ctr" anchorCtr="0">
            <a:normAutofit/>
          </a:bodyPr>
          <a:lstStyle>
            <a:lvl1pPr algn="l">
              <a:defRPr sz="3600">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3" name="Kuvan paikkamerkki 12">
            <a:extLst>
              <a:ext uri="{FF2B5EF4-FFF2-40B4-BE49-F238E27FC236}">
                <a16:creationId xmlns:a16="http://schemas.microsoft.com/office/drawing/2014/main" id="{78A37A2B-4DA4-2F92-03FD-D96E38BD8F0C}"/>
              </a:ext>
            </a:extLst>
          </p:cNvPr>
          <p:cNvSpPr>
            <a:spLocks noGrp="1"/>
          </p:cNvSpPr>
          <p:nvPr>
            <p:ph type="pic" sz="quarter" idx="12"/>
          </p:nvPr>
        </p:nvSpPr>
        <p:spPr>
          <a:xfrm>
            <a:off x="6217218" y="0"/>
            <a:ext cx="5974782" cy="6858000"/>
          </a:xfrm>
        </p:spPr>
        <p:txBody>
          <a:bodyPr/>
          <a:lstStyle/>
          <a:p>
            <a:endParaRPr lang="fi-FI"/>
          </a:p>
        </p:txBody>
      </p:sp>
      <p:pic>
        <p:nvPicPr>
          <p:cNvPr id="10" name="Kuva 9">
            <a:extLst>
              <a:ext uri="{FF2B5EF4-FFF2-40B4-BE49-F238E27FC236}">
                <a16:creationId xmlns:a16="http://schemas.microsoft.com/office/drawing/2014/main" id="{37B0DD19-D58B-E7F6-52E0-B153973772A1}"/>
              </a:ext>
            </a:extLst>
          </p:cNvPr>
          <p:cNvPicPr>
            <a:picLocks noChangeAspect="1"/>
          </p:cNvPicPr>
          <p:nvPr userDrawn="1"/>
        </p:nvPicPr>
        <p:blipFill rotWithShape="1">
          <a:blip r:embed="rId2"/>
          <a:srcRect t="1" b="17635"/>
          <a:stretch/>
        </p:blipFill>
        <p:spPr>
          <a:xfrm>
            <a:off x="9179594" y="4337510"/>
            <a:ext cx="2689485" cy="2536974"/>
          </a:xfrm>
          <a:prstGeom prst="rect">
            <a:avLst/>
          </a:prstGeom>
        </p:spPr>
      </p:pic>
      <p:sp>
        <p:nvSpPr>
          <p:cNvPr id="3" name="Päivämäärän paikkamerkki 3">
            <a:extLst>
              <a:ext uri="{FF2B5EF4-FFF2-40B4-BE49-F238E27FC236}">
                <a16:creationId xmlns:a16="http://schemas.microsoft.com/office/drawing/2014/main" id="{B15F3481-4C69-480B-1B54-93F98B7E05FF}"/>
              </a:ext>
            </a:extLst>
          </p:cNvPr>
          <p:cNvSpPr>
            <a:spLocks noGrp="1"/>
          </p:cNvSpPr>
          <p:nvPr>
            <p:ph type="dt" sz="half" idx="10"/>
          </p:nvPr>
        </p:nvSpPr>
        <p:spPr>
          <a:xfrm>
            <a:off x="564332" y="6441702"/>
            <a:ext cx="1039741" cy="301756"/>
          </a:xfrm>
        </p:spPr>
        <p:txBody>
          <a:bodyPr/>
          <a:lstStyle/>
          <a:p>
            <a:fld id="{1F15E782-0D79-1147-8AEE-D1A4F876EA1D}" type="datetime1">
              <a:rPr lang="fi-FI" smtClean="0"/>
              <a:t>19.12.2023</a:t>
            </a:fld>
            <a:endParaRPr lang="fi-FI"/>
          </a:p>
        </p:txBody>
      </p:sp>
      <p:sp>
        <p:nvSpPr>
          <p:cNvPr id="4" name="Alatunnisteen paikkamerkki 4">
            <a:extLst>
              <a:ext uri="{FF2B5EF4-FFF2-40B4-BE49-F238E27FC236}">
                <a16:creationId xmlns:a16="http://schemas.microsoft.com/office/drawing/2014/main" id="{D5F545F3-D86D-D676-93F5-DB2FE6985E10}"/>
              </a:ext>
            </a:extLst>
          </p:cNvPr>
          <p:cNvSpPr>
            <a:spLocks noGrp="1"/>
          </p:cNvSpPr>
          <p:nvPr>
            <p:ph type="ftr" sz="quarter" idx="11"/>
          </p:nvPr>
        </p:nvSpPr>
        <p:spPr>
          <a:xfrm>
            <a:off x="1859984" y="6441702"/>
            <a:ext cx="4114800" cy="301756"/>
          </a:xfrm>
        </p:spPr>
        <p:txBody>
          <a:bodyPr/>
          <a:lstStyle>
            <a:lvl1pPr algn="l">
              <a:defRPr/>
            </a:lvl1pPr>
          </a:lstStyle>
          <a:p>
            <a:r>
              <a:rPr lang="fi-FI"/>
              <a:t>Kanta-Hämeen hyvinvointialue</a:t>
            </a:r>
          </a:p>
        </p:txBody>
      </p:sp>
      <p:cxnSp>
        <p:nvCxnSpPr>
          <p:cNvPr id="5" name="Suora yhdysviiva 4">
            <a:extLst>
              <a:ext uri="{FF2B5EF4-FFF2-40B4-BE49-F238E27FC236}">
                <a16:creationId xmlns:a16="http://schemas.microsoft.com/office/drawing/2014/main" id="{8A4E82D0-D8CA-2D0E-FFC6-D5678DED707D}"/>
              </a:ext>
            </a:extLst>
          </p:cNvPr>
          <p:cNvCxnSpPr>
            <a:cxnSpLocks/>
          </p:cNvCxnSpPr>
          <p:nvPr userDrawn="1"/>
        </p:nvCxnSpPr>
        <p:spPr>
          <a:xfrm>
            <a:off x="1645310" y="6441702"/>
            <a:ext cx="0" cy="3017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Kuva 7">
            <a:extLst>
              <a:ext uri="{FF2B5EF4-FFF2-40B4-BE49-F238E27FC236}">
                <a16:creationId xmlns:a16="http://schemas.microsoft.com/office/drawing/2014/main" id="{27B2089F-0545-B7B4-E2A0-49FEF39AA88D}"/>
              </a:ext>
            </a:extLst>
          </p:cNvPr>
          <p:cNvPicPr>
            <a:picLocks noChangeAspect="1"/>
          </p:cNvPicPr>
          <p:nvPr userDrawn="1"/>
        </p:nvPicPr>
        <p:blipFill>
          <a:blip r:embed="rId3"/>
          <a:srcRect/>
          <a:stretch/>
        </p:blipFill>
        <p:spPr>
          <a:xfrm>
            <a:off x="4281334" y="381862"/>
            <a:ext cx="1693447" cy="443522"/>
          </a:xfrm>
          <a:prstGeom prst="rect">
            <a:avLst/>
          </a:prstGeom>
        </p:spPr>
      </p:pic>
    </p:spTree>
    <p:extLst>
      <p:ext uri="{BB962C8B-B14F-4D97-AF65-F5344CB8AC3E}">
        <p14:creationId xmlns:p14="http://schemas.microsoft.com/office/powerpoint/2010/main" val="1119047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Kiitos">
    <p:bg>
      <p:bgPr>
        <a:solidFill>
          <a:schemeClr val="accent1"/>
        </a:solidFill>
        <a:effectLst/>
      </p:bgPr>
    </p:bg>
    <p:spTree>
      <p:nvGrpSpPr>
        <p:cNvPr id="1" name=""/>
        <p:cNvGrpSpPr/>
        <p:nvPr/>
      </p:nvGrpSpPr>
      <p:grpSpPr>
        <a:xfrm>
          <a:off x="0" y="0"/>
          <a:ext cx="0" cy="0"/>
          <a:chOff x="0" y="0"/>
          <a:chExt cx="0" cy="0"/>
        </a:xfrm>
      </p:grpSpPr>
      <p:cxnSp>
        <p:nvCxnSpPr>
          <p:cNvPr id="14" name="Suora yhdysviiva 13">
            <a:extLst>
              <a:ext uri="{FF2B5EF4-FFF2-40B4-BE49-F238E27FC236}">
                <a16:creationId xmlns:a16="http://schemas.microsoft.com/office/drawing/2014/main" id="{98FC20F4-EA3F-E16F-F5C9-80BCEF4AA1F0}"/>
              </a:ext>
            </a:extLst>
          </p:cNvPr>
          <p:cNvCxnSpPr>
            <a:cxnSpLocks/>
          </p:cNvCxnSpPr>
          <p:nvPr userDrawn="1"/>
        </p:nvCxnSpPr>
        <p:spPr>
          <a:xfrm>
            <a:off x="0" y="125078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Kuva 7">
            <a:extLst>
              <a:ext uri="{FF2B5EF4-FFF2-40B4-BE49-F238E27FC236}">
                <a16:creationId xmlns:a16="http://schemas.microsoft.com/office/drawing/2014/main" id="{69DF4EF6-E3DF-BC28-5474-3C5253BA02EC}"/>
              </a:ext>
            </a:extLst>
          </p:cNvPr>
          <p:cNvPicPr>
            <a:picLocks noChangeAspect="1"/>
          </p:cNvPicPr>
          <p:nvPr userDrawn="1"/>
        </p:nvPicPr>
        <p:blipFill>
          <a:blip r:embed="rId2"/>
          <a:srcRect/>
          <a:stretch/>
        </p:blipFill>
        <p:spPr>
          <a:xfrm>
            <a:off x="786136" y="698692"/>
            <a:ext cx="1043341" cy="1039312"/>
          </a:xfrm>
          <a:prstGeom prst="rect">
            <a:avLst/>
          </a:prstGeom>
        </p:spPr>
      </p:pic>
      <p:sp>
        <p:nvSpPr>
          <p:cNvPr id="7" name="Tekstiruutu 6">
            <a:extLst>
              <a:ext uri="{FF2B5EF4-FFF2-40B4-BE49-F238E27FC236}">
                <a16:creationId xmlns:a16="http://schemas.microsoft.com/office/drawing/2014/main" id="{81E86FDC-4DBA-AA3D-949B-4C33E229C1D1}"/>
              </a:ext>
            </a:extLst>
          </p:cNvPr>
          <p:cNvSpPr txBox="1"/>
          <p:nvPr userDrawn="1"/>
        </p:nvSpPr>
        <p:spPr>
          <a:xfrm>
            <a:off x="735337" y="3541486"/>
            <a:ext cx="5058229" cy="481799"/>
          </a:xfrm>
          <a:prstGeom prst="rect">
            <a:avLst/>
          </a:prstGeom>
          <a:noFill/>
        </p:spPr>
        <p:txBody>
          <a:bodyPr wrap="square" rtlCol="0">
            <a:spAutoFit/>
          </a:bodyPr>
          <a:lstStyle/>
          <a:p>
            <a:r>
              <a:rPr lang="fi-FI" sz="4500" b="1">
                <a:solidFill>
                  <a:schemeClr val="bg1"/>
                </a:solidFill>
              </a:rPr>
              <a:t>Kiitos</a:t>
            </a:r>
          </a:p>
        </p:txBody>
      </p:sp>
      <p:pic>
        <p:nvPicPr>
          <p:cNvPr id="9" name="Kuva 8">
            <a:extLst>
              <a:ext uri="{FF2B5EF4-FFF2-40B4-BE49-F238E27FC236}">
                <a16:creationId xmlns:a16="http://schemas.microsoft.com/office/drawing/2014/main" id="{D7F0CA2F-0D00-F5AC-4313-423088990DB9}"/>
              </a:ext>
            </a:extLst>
          </p:cNvPr>
          <p:cNvPicPr>
            <a:picLocks noChangeAspect="1"/>
          </p:cNvPicPr>
          <p:nvPr userDrawn="1"/>
        </p:nvPicPr>
        <p:blipFill rotWithShape="1">
          <a:blip r:embed="rId3"/>
          <a:srcRect t="-1042" b="18698"/>
          <a:stretch/>
        </p:blipFill>
        <p:spPr>
          <a:xfrm>
            <a:off x="6591087" y="2097317"/>
            <a:ext cx="5064348" cy="4777167"/>
          </a:xfrm>
          <a:prstGeom prst="rect">
            <a:avLst/>
          </a:prstGeom>
        </p:spPr>
      </p:pic>
      <p:cxnSp>
        <p:nvCxnSpPr>
          <p:cNvPr id="10" name="Suora yhdysviiva 9">
            <a:extLst>
              <a:ext uri="{FF2B5EF4-FFF2-40B4-BE49-F238E27FC236}">
                <a16:creationId xmlns:a16="http://schemas.microsoft.com/office/drawing/2014/main" id="{FF3D007D-28B4-AF3B-ED23-03EEDA9C04DF}"/>
              </a:ext>
            </a:extLst>
          </p:cNvPr>
          <p:cNvCxnSpPr>
            <a:cxnSpLocks/>
          </p:cNvCxnSpPr>
          <p:nvPr userDrawn="1"/>
        </p:nvCxnSpPr>
        <p:spPr>
          <a:xfrm>
            <a:off x="858709" y="4516502"/>
            <a:ext cx="101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kstin paikkamerkki 2">
            <a:extLst>
              <a:ext uri="{FF2B5EF4-FFF2-40B4-BE49-F238E27FC236}">
                <a16:creationId xmlns:a16="http://schemas.microsoft.com/office/drawing/2014/main" id="{7953E48C-9DB8-EAA1-A3BE-0619250627D6}"/>
              </a:ext>
            </a:extLst>
          </p:cNvPr>
          <p:cNvSpPr>
            <a:spLocks noGrp="1"/>
          </p:cNvSpPr>
          <p:nvPr>
            <p:ph type="body" sz="quarter" idx="10"/>
          </p:nvPr>
        </p:nvSpPr>
        <p:spPr>
          <a:xfrm>
            <a:off x="771058" y="4805580"/>
            <a:ext cx="4540250" cy="1500188"/>
          </a:xfrm>
        </p:spPr>
        <p:txBody>
          <a:bodyPr>
            <a:noAutofit/>
          </a:bodyPr>
          <a:lstStyle>
            <a:lvl1pPr marL="0" indent="0">
              <a:buNone/>
              <a:defRPr sz="1200">
                <a:solidFill>
                  <a:schemeClr val="bg1"/>
                </a:solidFill>
                <a:latin typeface="+mn-lt"/>
              </a:defRPr>
            </a:lvl1pPr>
            <a:lvl2pPr marL="457200" indent="0">
              <a:buNone/>
              <a:defRPr sz="1200">
                <a:solidFill>
                  <a:schemeClr val="bg1"/>
                </a:solidFill>
                <a:latin typeface="+mn-lt"/>
              </a:defRPr>
            </a:lvl2pPr>
            <a:lvl3pPr marL="914400" indent="0">
              <a:buNone/>
              <a:defRPr sz="1200">
                <a:solidFill>
                  <a:schemeClr val="bg1"/>
                </a:solidFill>
                <a:latin typeface="+mn-lt"/>
              </a:defRPr>
            </a:lvl3pPr>
            <a:lvl4pPr marL="1371600" indent="0">
              <a:buNone/>
              <a:defRPr sz="1200">
                <a:solidFill>
                  <a:schemeClr val="bg1"/>
                </a:solidFill>
                <a:latin typeface="+mn-lt"/>
              </a:defRPr>
            </a:lvl4pPr>
            <a:lvl5pPr marL="1828800" indent="0">
              <a:buNone/>
              <a:defRPr sz="1200">
                <a:solidFill>
                  <a:schemeClr val="bg1"/>
                </a:solidFill>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4" name="Kuva 3" descr="Kuva, joka sisältää kohteen teksti&#10;&#10;Kuvaus luotu automaattisesti">
            <a:extLst>
              <a:ext uri="{FF2B5EF4-FFF2-40B4-BE49-F238E27FC236}">
                <a16:creationId xmlns:a16="http://schemas.microsoft.com/office/drawing/2014/main" id="{F8C7D7A9-2BA4-D7BF-6D70-4F3FEC5C3DF1}"/>
              </a:ext>
            </a:extLst>
          </p:cNvPr>
          <p:cNvPicPr>
            <a:picLocks noChangeAspect="1"/>
          </p:cNvPicPr>
          <p:nvPr userDrawn="1"/>
        </p:nvPicPr>
        <p:blipFill>
          <a:blip r:embed="rId4"/>
          <a:stretch>
            <a:fillRect/>
          </a:stretch>
        </p:blipFill>
        <p:spPr>
          <a:xfrm>
            <a:off x="9868126" y="354310"/>
            <a:ext cx="2070097" cy="542168"/>
          </a:xfrm>
          <a:prstGeom prst="rect">
            <a:avLst/>
          </a:prstGeom>
        </p:spPr>
      </p:pic>
    </p:spTree>
    <p:extLst>
      <p:ext uri="{BB962C8B-B14F-4D97-AF65-F5344CB8AC3E}">
        <p14:creationId xmlns:p14="http://schemas.microsoft.com/office/powerpoint/2010/main" val="2603894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Kiitos">
    <p:bg>
      <p:bgPr>
        <a:solidFill>
          <a:schemeClr val="accent4"/>
        </a:solidFill>
        <a:effectLst/>
      </p:bgPr>
    </p:bg>
    <p:spTree>
      <p:nvGrpSpPr>
        <p:cNvPr id="1" name=""/>
        <p:cNvGrpSpPr/>
        <p:nvPr/>
      </p:nvGrpSpPr>
      <p:grpSpPr>
        <a:xfrm>
          <a:off x="0" y="0"/>
          <a:ext cx="0" cy="0"/>
          <a:chOff x="0" y="0"/>
          <a:chExt cx="0" cy="0"/>
        </a:xfrm>
      </p:grpSpPr>
      <p:cxnSp>
        <p:nvCxnSpPr>
          <p:cNvPr id="14" name="Suora yhdysviiva 13">
            <a:extLst>
              <a:ext uri="{FF2B5EF4-FFF2-40B4-BE49-F238E27FC236}">
                <a16:creationId xmlns:a16="http://schemas.microsoft.com/office/drawing/2014/main" id="{98FC20F4-EA3F-E16F-F5C9-80BCEF4AA1F0}"/>
              </a:ext>
            </a:extLst>
          </p:cNvPr>
          <p:cNvCxnSpPr>
            <a:cxnSpLocks/>
          </p:cNvCxnSpPr>
          <p:nvPr userDrawn="1"/>
        </p:nvCxnSpPr>
        <p:spPr>
          <a:xfrm>
            <a:off x="0" y="125078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Kuva 7">
            <a:extLst>
              <a:ext uri="{FF2B5EF4-FFF2-40B4-BE49-F238E27FC236}">
                <a16:creationId xmlns:a16="http://schemas.microsoft.com/office/drawing/2014/main" id="{69DF4EF6-E3DF-BC28-5474-3C5253BA02EC}"/>
              </a:ext>
            </a:extLst>
          </p:cNvPr>
          <p:cNvPicPr>
            <a:picLocks noChangeAspect="1"/>
          </p:cNvPicPr>
          <p:nvPr userDrawn="1"/>
        </p:nvPicPr>
        <p:blipFill>
          <a:blip r:embed="rId2"/>
          <a:srcRect/>
          <a:stretch/>
        </p:blipFill>
        <p:spPr>
          <a:xfrm>
            <a:off x="786136" y="698692"/>
            <a:ext cx="1043341" cy="1039312"/>
          </a:xfrm>
          <a:prstGeom prst="rect">
            <a:avLst/>
          </a:prstGeom>
        </p:spPr>
      </p:pic>
      <p:sp>
        <p:nvSpPr>
          <p:cNvPr id="7" name="Tekstiruutu 6">
            <a:extLst>
              <a:ext uri="{FF2B5EF4-FFF2-40B4-BE49-F238E27FC236}">
                <a16:creationId xmlns:a16="http://schemas.microsoft.com/office/drawing/2014/main" id="{81E86FDC-4DBA-AA3D-949B-4C33E229C1D1}"/>
              </a:ext>
            </a:extLst>
          </p:cNvPr>
          <p:cNvSpPr txBox="1"/>
          <p:nvPr userDrawn="1"/>
        </p:nvSpPr>
        <p:spPr>
          <a:xfrm>
            <a:off x="735337" y="3541486"/>
            <a:ext cx="5058229" cy="481799"/>
          </a:xfrm>
          <a:prstGeom prst="rect">
            <a:avLst/>
          </a:prstGeom>
          <a:noFill/>
        </p:spPr>
        <p:txBody>
          <a:bodyPr wrap="square" rtlCol="0">
            <a:spAutoFit/>
          </a:bodyPr>
          <a:lstStyle/>
          <a:p>
            <a:r>
              <a:rPr lang="fi-FI" sz="4500" b="1">
                <a:solidFill>
                  <a:schemeClr val="bg1"/>
                </a:solidFill>
              </a:rPr>
              <a:t>Kiitos</a:t>
            </a:r>
          </a:p>
        </p:txBody>
      </p:sp>
      <p:pic>
        <p:nvPicPr>
          <p:cNvPr id="9" name="Kuva 8">
            <a:extLst>
              <a:ext uri="{FF2B5EF4-FFF2-40B4-BE49-F238E27FC236}">
                <a16:creationId xmlns:a16="http://schemas.microsoft.com/office/drawing/2014/main" id="{D7F0CA2F-0D00-F5AC-4313-423088990DB9}"/>
              </a:ext>
            </a:extLst>
          </p:cNvPr>
          <p:cNvPicPr>
            <a:picLocks noChangeAspect="1"/>
          </p:cNvPicPr>
          <p:nvPr userDrawn="1"/>
        </p:nvPicPr>
        <p:blipFill rotWithShape="1">
          <a:blip r:embed="rId3"/>
          <a:srcRect t="-1042" b="18698"/>
          <a:stretch/>
        </p:blipFill>
        <p:spPr>
          <a:xfrm>
            <a:off x="6591087" y="2097317"/>
            <a:ext cx="5064348" cy="4777167"/>
          </a:xfrm>
          <a:prstGeom prst="rect">
            <a:avLst/>
          </a:prstGeom>
        </p:spPr>
      </p:pic>
      <p:cxnSp>
        <p:nvCxnSpPr>
          <p:cNvPr id="10" name="Suora yhdysviiva 9">
            <a:extLst>
              <a:ext uri="{FF2B5EF4-FFF2-40B4-BE49-F238E27FC236}">
                <a16:creationId xmlns:a16="http://schemas.microsoft.com/office/drawing/2014/main" id="{FF3D007D-28B4-AF3B-ED23-03EEDA9C04DF}"/>
              </a:ext>
            </a:extLst>
          </p:cNvPr>
          <p:cNvCxnSpPr>
            <a:cxnSpLocks/>
          </p:cNvCxnSpPr>
          <p:nvPr userDrawn="1"/>
        </p:nvCxnSpPr>
        <p:spPr>
          <a:xfrm>
            <a:off x="858709" y="4516502"/>
            <a:ext cx="101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kstin paikkamerkki 2">
            <a:extLst>
              <a:ext uri="{FF2B5EF4-FFF2-40B4-BE49-F238E27FC236}">
                <a16:creationId xmlns:a16="http://schemas.microsoft.com/office/drawing/2014/main" id="{26CB9810-FE80-AB27-56F6-88B3040A0D1D}"/>
              </a:ext>
            </a:extLst>
          </p:cNvPr>
          <p:cNvSpPr>
            <a:spLocks noGrp="1"/>
          </p:cNvSpPr>
          <p:nvPr>
            <p:ph type="body" sz="quarter" idx="10"/>
          </p:nvPr>
        </p:nvSpPr>
        <p:spPr>
          <a:xfrm>
            <a:off x="771058" y="4805580"/>
            <a:ext cx="4540250" cy="1500188"/>
          </a:xfrm>
        </p:spPr>
        <p:txBody>
          <a:bodyPr>
            <a:noAutofit/>
          </a:bodyPr>
          <a:lstStyle>
            <a:lvl1pPr marL="0" indent="0">
              <a:buNone/>
              <a:defRPr sz="1200">
                <a:solidFill>
                  <a:schemeClr val="bg1"/>
                </a:solidFill>
                <a:latin typeface="+mn-lt"/>
              </a:defRPr>
            </a:lvl1pPr>
            <a:lvl2pPr marL="457200" indent="0">
              <a:buNone/>
              <a:defRPr sz="1200">
                <a:solidFill>
                  <a:schemeClr val="bg1"/>
                </a:solidFill>
                <a:latin typeface="+mn-lt"/>
              </a:defRPr>
            </a:lvl2pPr>
            <a:lvl3pPr marL="914400" indent="0">
              <a:buNone/>
              <a:defRPr sz="1200">
                <a:solidFill>
                  <a:schemeClr val="bg1"/>
                </a:solidFill>
                <a:latin typeface="+mn-lt"/>
              </a:defRPr>
            </a:lvl3pPr>
            <a:lvl4pPr marL="1371600" indent="0">
              <a:buNone/>
              <a:defRPr sz="1200">
                <a:solidFill>
                  <a:schemeClr val="bg1"/>
                </a:solidFill>
                <a:latin typeface="+mn-lt"/>
              </a:defRPr>
            </a:lvl4pPr>
            <a:lvl5pPr marL="1828800" indent="0">
              <a:buNone/>
              <a:defRPr sz="1200">
                <a:solidFill>
                  <a:schemeClr val="bg1"/>
                </a:solidFill>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3" name="Kuva 2" descr="Kuva, joka sisältää kohteen teksti&#10;&#10;Kuvaus luotu automaattisesti">
            <a:extLst>
              <a:ext uri="{FF2B5EF4-FFF2-40B4-BE49-F238E27FC236}">
                <a16:creationId xmlns:a16="http://schemas.microsoft.com/office/drawing/2014/main" id="{C22BBBFC-D5AD-2047-47FC-AECE94A9F9DE}"/>
              </a:ext>
            </a:extLst>
          </p:cNvPr>
          <p:cNvPicPr>
            <a:picLocks noChangeAspect="1"/>
          </p:cNvPicPr>
          <p:nvPr userDrawn="1"/>
        </p:nvPicPr>
        <p:blipFill>
          <a:blip r:embed="rId4"/>
          <a:stretch>
            <a:fillRect/>
          </a:stretch>
        </p:blipFill>
        <p:spPr>
          <a:xfrm>
            <a:off x="9868126" y="354310"/>
            <a:ext cx="2070097" cy="542168"/>
          </a:xfrm>
          <a:prstGeom prst="rect">
            <a:avLst/>
          </a:prstGeom>
        </p:spPr>
      </p:pic>
    </p:spTree>
    <p:extLst>
      <p:ext uri="{BB962C8B-B14F-4D97-AF65-F5344CB8AC3E}">
        <p14:creationId xmlns:p14="http://schemas.microsoft.com/office/powerpoint/2010/main" val="3445143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Kiitos">
    <p:bg>
      <p:bgPr>
        <a:solidFill>
          <a:schemeClr val="accent5"/>
        </a:solidFill>
        <a:effectLst/>
      </p:bgPr>
    </p:bg>
    <p:spTree>
      <p:nvGrpSpPr>
        <p:cNvPr id="1" name=""/>
        <p:cNvGrpSpPr/>
        <p:nvPr/>
      </p:nvGrpSpPr>
      <p:grpSpPr>
        <a:xfrm>
          <a:off x="0" y="0"/>
          <a:ext cx="0" cy="0"/>
          <a:chOff x="0" y="0"/>
          <a:chExt cx="0" cy="0"/>
        </a:xfrm>
      </p:grpSpPr>
      <p:cxnSp>
        <p:nvCxnSpPr>
          <p:cNvPr id="14" name="Suora yhdysviiva 13">
            <a:extLst>
              <a:ext uri="{FF2B5EF4-FFF2-40B4-BE49-F238E27FC236}">
                <a16:creationId xmlns:a16="http://schemas.microsoft.com/office/drawing/2014/main" id="{98FC20F4-EA3F-E16F-F5C9-80BCEF4AA1F0}"/>
              </a:ext>
            </a:extLst>
          </p:cNvPr>
          <p:cNvCxnSpPr>
            <a:cxnSpLocks/>
          </p:cNvCxnSpPr>
          <p:nvPr userDrawn="1"/>
        </p:nvCxnSpPr>
        <p:spPr>
          <a:xfrm>
            <a:off x="0" y="125078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Kuva 7">
            <a:extLst>
              <a:ext uri="{FF2B5EF4-FFF2-40B4-BE49-F238E27FC236}">
                <a16:creationId xmlns:a16="http://schemas.microsoft.com/office/drawing/2014/main" id="{69DF4EF6-E3DF-BC28-5474-3C5253BA02EC}"/>
              </a:ext>
            </a:extLst>
          </p:cNvPr>
          <p:cNvPicPr>
            <a:picLocks noChangeAspect="1"/>
          </p:cNvPicPr>
          <p:nvPr userDrawn="1"/>
        </p:nvPicPr>
        <p:blipFill>
          <a:blip r:embed="rId2"/>
          <a:srcRect/>
          <a:stretch/>
        </p:blipFill>
        <p:spPr>
          <a:xfrm>
            <a:off x="786136" y="698692"/>
            <a:ext cx="1043341" cy="1039312"/>
          </a:xfrm>
          <a:prstGeom prst="rect">
            <a:avLst/>
          </a:prstGeom>
        </p:spPr>
      </p:pic>
      <p:sp>
        <p:nvSpPr>
          <p:cNvPr id="7" name="Tekstiruutu 6">
            <a:extLst>
              <a:ext uri="{FF2B5EF4-FFF2-40B4-BE49-F238E27FC236}">
                <a16:creationId xmlns:a16="http://schemas.microsoft.com/office/drawing/2014/main" id="{81E86FDC-4DBA-AA3D-949B-4C33E229C1D1}"/>
              </a:ext>
            </a:extLst>
          </p:cNvPr>
          <p:cNvSpPr txBox="1"/>
          <p:nvPr userDrawn="1"/>
        </p:nvSpPr>
        <p:spPr>
          <a:xfrm>
            <a:off x="735337" y="3541486"/>
            <a:ext cx="5058229" cy="481799"/>
          </a:xfrm>
          <a:prstGeom prst="rect">
            <a:avLst/>
          </a:prstGeom>
          <a:noFill/>
        </p:spPr>
        <p:txBody>
          <a:bodyPr wrap="square" rtlCol="0">
            <a:spAutoFit/>
          </a:bodyPr>
          <a:lstStyle/>
          <a:p>
            <a:r>
              <a:rPr lang="fi-FI" sz="4500" b="1">
                <a:solidFill>
                  <a:schemeClr val="tx1"/>
                </a:solidFill>
              </a:rPr>
              <a:t>Kiitos</a:t>
            </a:r>
          </a:p>
        </p:txBody>
      </p:sp>
      <p:pic>
        <p:nvPicPr>
          <p:cNvPr id="9" name="Kuva 8">
            <a:extLst>
              <a:ext uri="{FF2B5EF4-FFF2-40B4-BE49-F238E27FC236}">
                <a16:creationId xmlns:a16="http://schemas.microsoft.com/office/drawing/2014/main" id="{D7F0CA2F-0D00-F5AC-4313-423088990DB9}"/>
              </a:ext>
            </a:extLst>
          </p:cNvPr>
          <p:cNvPicPr>
            <a:picLocks noChangeAspect="1"/>
          </p:cNvPicPr>
          <p:nvPr userDrawn="1"/>
        </p:nvPicPr>
        <p:blipFill rotWithShape="1">
          <a:blip r:embed="rId3"/>
          <a:srcRect t="-1042" b="18698"/>
          <a:stretch/>
        </p:blipFill>
        <p:spPr>
          <a:xfrm>
            <a:off x="6591087" y="2097317"/>
            <a:ext cx="5064348" cy="4777167"/>
          </a:xfrm>
          <a:prstGeom prst="rect">
            <a:avLst/>
          </a:prstGeom>
        </p:spPr>
      </p:pic>
      <p:cxnSp>
        <p:nvCxnSpPr>
          <p:cNvPr id="10" name="Suora yhdysviiva 9">
            <a:extLst>
              <a:ext uri="{FF2B5EF4-FFF2-40B4-BE49-F238E27FC236}">
                <a16:creationId xmlns:a16="http://schemas.microsoft.com/office/drawing/2014/main" id="{FF3D007D-28B4-AF3B-ED23-03EEDA9C04DF}"/>
              </a:ext>
            </a:extLst>
          </p:cNvPr>
          <p:cNvCxnSpPr>
            <a:cxnSpLocks/>
          </p:cNvCxnSpPr>
          <p:nvPr userDrawn="1"/>
        </p:nvCxnSpPr>
        <p:spPr>
          <a:xfrm>
            <a:off x="858709" y="4516502"/>
            <a:ext cx="101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kstin paikkamerkki 2">
            <a:extLst>
              <a:ext uri="{FF2B5EF4-FFF2-40B4-BE49-F238E27FC236}">
                <a16:creationId xmlns:a16="http://schemas.microsoft.com/office/drawing/2014/main" id="{0D354EC1-1310-629A-A2F3-925D32CB3C5F}"/>
              </a:ext>
            </a:extLst>
          </p:cNvPr>
          <p:cNvSpPr>
            <a:spLocks noGrp="1"/>
          </p:cNvSpPr>
          <p:nvPr>
            <p:ph type="body" sz="quarter" idx="10"/>
          </p:nvPr>
        </p:nvSpPr>
        <p:spPr>
          <a:xfrm>
            <a:off x="771058" y="4805580"/>
            <a:ext cx="4540250" cy="1500188"/>
          </a:xfrm>
        </p:spPr>
        <p:txBody>
          <a:bodyPr>
            <a:noAutofit/>
          </a:bodyPr>
          <a:lstStyle>
            <a:lvl1pPr marL="0" indent="0">
              <a:buNone/>
              <a:defRPr sz="1200">
                <a:solidFill>
                  <a:schemeClr val="tx1"/>
                </a:solidFill>
                <a:latin typeface="+mn-lt"/>
              </a:defRPr>
            </a:lvl1pPr>
            <a:lvl2pPr marL="457200" indent="0">
              <a:buNone/>
              <a:defRPr sz="1200">
                <a:solidFill>
                  <a:schemeClr val="tx1"/>
                </a:solidFill>
                <a:latin typeface="+mn-lt"/>
              </a:defRPr>
            </a:lvl2pPr>
            <a:lvl3pPr marL="914400" indent="0">
              <a:buNone/>
              <a:defRPr sz="1200">
                <a:solidFill>
                  <a:schemeClr val="tx1"/>
                </a:solidFill>
                <a:latin typeface="+mn-lt"/>
              </a:defRPr>
            </a:lvl3pPr>
            <a:lvl4pPr marL="1371600" indent="0">
              <a:buNone/>
              <a:defRPr sz="1200">
                <a:solidFill>
                  <a:schemeClr val="tx1"/>
                </a:solidFill>
                <a:latin typeface="+mn-lt"/>
              </a:defRPr>
            </a:lvl4pPr>
            <a:lvl5pPr marL="1828800" indent="0">
              <a:buNone/>
              <a:defRPr sz="1200">
                <a:solidFill>
                  <a:schemeClr val="tx1"/>
                </a:solidFill>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3" name="Kuva 2">
            <a:extLst>
              <a:ext uri="{FF2B5EF4-FFF2-40B4-BE49-F238E27FC236}">
                <a16:creationId xmlns:a16="http://schemas.microsoft.com/office/drawing/2014/main" id="{0833D040-81F8-F6AE-39F0-EDEABBD105CD}"/>
              </a:ext>
            </a:extLst>
          </p:cNvPr>
          <p:cNvPicPr>
            <a:picLocks noChangeAspect="1"/>
          </p:cNvPicPr>
          <p:nvPr userDrawn="1"/>
        </p:nvPicPr>
        <p:blipFill>
          <a:blip r:embed="rId4"/>
          <a:srcRect/>
          <a:stretch/>
        </p:blipFill>
        <p:spPr>
          <a:xfrm>
            <a:off x="9868126" y="354310"/>
            <a:ext cx="2070096" cy="542168"/>
          </a:xfrm>
          <a:prstGeom prst="rect">
            <a:avLst/>
          </a:prstGeom>
        </p:spPr>
      </p:pic>
    </p:spTree>
    <p:extLst>
      <p:ext uri="{BB962C8B-B14F-4D97-AF65-F5344CB8AC3E}">
        <p14:creationId xmlns:p14="http://schemas.microsoft.com/office/powerpoint/2010/main" val="1235637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iitos">
    <p:bg>
      <p:bgPr>
        <a:solidFill>
          <a:schemeClr val="accent1"/>
        </a:solidFill>
        <a:effectLst/>
      </p:bgPr>
    </p:bg>
    <p:spTree>
      <p:nvGrpSpPr>
        <p:cNvPr id="1" name=""/>
        <p:cNvGrpSpPr/>
        <p:nvPr/>
      </p:nvGrpSpPr>
      <p:grpSpPr>
        <a:xfrm>
          <a:off x="0" y="0"/>
          <a:ext cx="0" cy="0"/>
          <a:chOff x="0" y="0"/>
          <a:chExt cx="0" cy="0"/>
        </a:xfrm>
      </p:grpSpPr>
      <p:cxnSp>
        <p:nvCxnSpPr>
          <p:cNvPr id="14" name="Suora yhdysviiva 13">
            <a:extLst>
              <a:ext uri="{FF2B5EF4-FFF2-40B4-BE49-F238E27FC236}">
                <a16:creationId xmlns:a16="http://schemas.microsoft.com/office/drawing/2014/main" id="{98FC20F4-EA3F-E16F-F5C9-80BCEF4AA1F0}"/>
              </a:ext>
            </a:extLst>
          </p:cNvPr>
          <p:cNvCxnSpPr>
            <a:cxnSpLocks/>
          </p:cNvCxnSpPr>
          <p:nvPr userDrawn="1"/>
        </p:nvCxnSpPr>
        <p:spPr>
          <a:xfrm>
            <a:off x="0" y="125078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Kuva 7">
            <a:extLst>
              <a:ext uri="{FF2B5EF4-FFF2-40B4-BE49-F238E27FC236}">
                <a16:creationId xmlns:a16="http://schemas.microsoft.com/office/drawing/2014/main" id="{69DF4EF6-E3DF-BC28-5474-3C5253BA02EC}"/>
              </a:ext>
            </a:extLst>
          </p:cNvPr>
          <p:cNvPicPr>
            <a:picLocks noChangeAspect="1"/>
          </p:cNvPicPr>
          <p:nvPr userDrawn="1"/>
        </p:nvPicPr>
        <p:blipFill>
          <a:blip r:embed="rId2"/>
          <a:srcRect/>
          <a:stretch/>
        </p:blipFill>
        <p:spPr>
          <a:xfrm>
            <a:off x="786136" y="698692"/>
            <a:ext cx="1043341" cy="1039312"/>
          </a:xfrm>
          <a:prstGeom prst="rect">
            <a:avLst/>
          </a:prstGeom>
        </p:spPr>
      </p:pic>
      <p:sp>
        <p:nvSpPr>
          <p:cNvPr id="7" name="Tekstiruutu 6">
            <a:extLst>
              <a:ext uri="{FF2B5EF4-FFF2-40B4-BE49-F238E27FC236}">
                <a16:creationId xmlns:a16="http://schemas.microsoft.com/office/drawing/2014/main" id="{81E86FDC-4DBA-AA3D-949B-4C33E229C1D1}"/>
              </a:ext>
            </a:extLst>
          </p:cNvPr>
          <p:cNvSpPr txBox="1"/>
          <p:nvPr userDrawn="1"/>
        </p:nvSpPr>
        <p:spPr>
          <a:xfrm>
            <a:off x="735337" y="3541486"/>
            <a:ext cx="5058229" cy="784830"/>
          </a:xfrm>
          <a:prstGeom prst="rect">
            <a:avLst/>
          </a:prstGeom>
          <a:noFill/>
        </p:spPr>
        <p:txBody>
          <a:bodyPr wrap="square" rtlCol="0">
            <a:spAutoFit/>
          </a:bodyPr>
          <a:lstStyle/>
          <a:p>
            <a:r>
              <a:rPr lang="fi-FI" sz="4500" b="1">
                <a:solidFill>
                  <a:schemeClr val="bg1"/>
                </a:solidFill>
              </a:rPr>
              <a:t>Kiitos</a:t>
            </a:r>
          </a:p>
        </p:txBody>
      </p:sp>
      <p:pic>
        <p:nvPicPr>
          <p:cNvPr id="9" name="Kuva 8">
            <a:extLst>
              <a:ext uri="{FF2B5EF4-FFF2-40B4-BE49-F238E27FC236}">
                <a16:creationId xmlns:a16="http://schemas.microsoft.com/office/drawing/2014/main" id="{D7F0CA2F-0D00-F5AC-4313-423088990DB9}"/>
              </a:ext>
            </a:extLst>
          </p:cNvPr>
          <p:cNvPicPr>
            <a:picLocks noChangeAspect="1"/>
          </p:cNvPicPr>
          <p:nvPr userDrawn="1"/>
        </p:nvPicPr>
        <p:blipFill rotWithShape="1">
          <a:blip r:embed="rId3"/>
          <a:srcRect t="-1042" b="18698"/>
          <a:stretch/>
        </p:blipFill>
        <p:spPr>
          <a:xfrm>
            <a:off x="6591087" y="2097317"/>
            <a:ext cx="5064348" cy="4777167"/>
          </a:xfrm>
          <a:prstGeom prst="rect">
            <a:avLst/>
          </a:prstGeom>
        </p:spPr>
      </p:pic>
      <p:cxnSp>
        <p:nvCxnSpPr>
          <p:cNvPr id="10" name="Suora yhdysviiva 9">
            <a:extLst>
              <a:ext uri="{FF2B5EF4-FFF2-40B4-BE49-F238E27FC236}">
                <a16:creationId xmlns:a16="http://schemas.microsoft.com/office/drawing/2014/main" id="{FF3D007D-28B4-AF3B-ED23-03EEDA9C04DF}"/>
              </a:ext>
            </a:extLst>
          </p:cNvPr>
          <p:cNvCxnSpPr>
            <a:cxnSpLocks/>
          </p:cNvCxnSpPr>
          <p:nvPr userDrawn="1"/>
        </p:nvCxnSpPr>
        <p:spPr>
          <a:xfrm>
            <a:off x="858709" y="4516502"/>
            <a:ext cx="101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kstin paikkamerkki 2">
            <a:extLst>
              <a:ext uri="{FF2B5EF4-FFF2-40B4-BE49-F238E27FC236}">
                <a16:creationId xmlns:a16="http://schemas.microsoft.com/office/drawing/2014/main" id="{7953E48C-9DB8-EAA1-A3BE-0619250627D6}"/>
              </a:ext>
            </a:extLst>
          </p:cNvPr>
          <p:cNvSpPr>
            <a:spLocks noGrp="1"/>
          </p:cNvSpPr>
          <p:nvPr>
            <p:ph type="body" sz="quarter" idx="10"/>
          </p:nvPr>
        </p:nvSpPr>
        <p:spPr>
          <a:xfrm>
            <a:off x="771058" y="4805580"/>
            <a:ext cx="4540250" cy="1500188"/>
          </a:xfrm>
        </p:spPr>
        <p:txBody>
          <a:bodyPr>
            <a:noAutofit/>
          </a:bodyPr>
          <a:lstStyle>
            <a:lvl1pPr marL="0" indent="0">
              <a:buNone/>
              <a:defRPr sz="1200">
                <a:solidFill>
                  <a:schemeClr val="bg1"/>
                </a:solidFill>
                <a:latin typeface="+mn-lt"/>
              </a:defRPr>
            </a:lvl1pPr>
            <a:lvl2pPr marL="457200" indent="0">
              <a:buNone/>
              <a:defRPr sz="1200">
                <a:solidFill>
                  <a:schemeClr val="bg1"/>
                </a:solidFill>
                <a:latin typeface="+mn-lt"/>
              </a:defRPr>
            </a:lvl2pPr>
            <a:lvl3pPr marL="914400" indent="0">
              <a:buNone/>
              <a:defRPr sz="1200">
                <a:solidFill>
                  <a:schemeClr val="bg1"/>
                </a:solidFill>
                <a:latin typeface="+mn-lt"/>
              </a:defRPr>
            </a:lvl3pPr>
            <a:lvl4pPr marL="1371600" indent="0">
              <a:buNone/>
              <a:defRPr sz="1200">
                <a:solidFill>
                  <a:schemeClr val="bg1"/>
                </a:solidFill>
                <a:latin typeface="+mn-lt"/>
              </a:defRPr>
            </a:lvl4pPr>
            <a:lvl5pPr marL="1828800" indent="0">
              <a:buNone/>
              <a:defRPr sz="1200">
                <a:solidFill>
                  <a:schemeClr val="bg1"/>
                </a:solidFill>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4" name="Kuva 3" descr="Kuva, joka sisältää kohteen teksti&#10;&#10;Kuvaus luotu automaattisesti">
            <a:extLst>
              <a:ext uri="{FF2B5EF4-FFF2-40B4-BE49-F238E27FC236}">
                <a16:creationId xmlns:a16="http://schemas.microsoft.com/office/drawing/2014/main" id="{F8C7D7A9-2BA4-D7BF-6D70-4F3FEC5C3DF1}"/>
              </a:ext>
            </a:extLst>
          </p:cNvPr>
          <p:cNvPicPr>
            <a:picLocks noChangeAspect="1"/>
          </p:cNvPicPr>
          <p:nvPr userDrawn="1"/>
        </p:nvPicPr>
        <p:blipFill>
          <a:blip r:embed="rId4"/>
          <a:stretch>
            <a:fillRect/>
          </a:stretch>
        </p:blipFill>
        <p:spPr>
          <a:xfrm>
            <a:off x="9868126" y="354310"/>
            <a:ext cx="2070097" cy="542168"/>
          </a:xfrm>
          <a:prstGeom prst="rect">
            <a:avLst/>
          </a:prstGeom>
        </p:spPr>
      </p:pic>
    </p:spTree>
    <p:extLst>
      <p:ext uri="{BB962C8B-B14F-4D97-AF65-F5344CB8AC3E}">
        <p14:creationId xmlns:p14="http://schemas.microsoft.com/office/powerpoint/2010/main" val="2603894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tsikko_ja_yksi_tekstipalst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5E7CFEAF-89E0-4547-D54E-F8F879399FFA}"/>
              </a:ext>
            </a:extLst>
          </p:cNvPr>
          <p:cNvSpPr/>
          <p:nvPr userDrawn="1"/>
        </p:nvSpPr>
        <p:spPr>
          <a:xfrm>
            <a:off x="7166" y="6306312"/>
            <a:ext cx="12192000" cy="568171"/>
          </a:xfrm>
          <a:prstGeom prst="rect">
            <a:avLst/>
          </a:prstGeom>
          <a:solidFill>
            <a:srgbClr val="30A59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6" name="Kuva 5">
            <a:extLst>
              <a:ext uri="{FF2B5EF4-FFF2-40B4-BE49-F238E27FC236}">
                <a16:creationId xmlns:a16="http://schemas.microsoft.com/office/drawing/2014/main" id="{3A328785-D75C-7743-9D15-E7D6E82DAFC1}"/>
              </a:ext>
            </a:extLst>
          </p:cNvPr>
          <p:cNvPicPr>
            <a:picLocks noChangeAspect="1"/>
          </p:cNvPicPr>
          <p:nvPr userDrawn="1"/>
        </p:nvPicPr>
        <p:blipFill rotWithShape="1">
          <a:blip r:embed="rId2">
            <a:alphaModFix amt="55000"/>
          </a:blip>
          <a:srcRect l="-21" r="-21" b="19188"/>
          <a:stretch/>
        </p:blipFill>
        <p:spPr>
          <a:xfrm>
            <a:off x="8922786" y="4296813"/>
            <a:ext cx="3169308" cy="2561187"/>
          </a:xfrm>
          <a:prstGeom prst="rect">
            <a:avLst/>
          </a:prstGeom>
        </p:spPr>
      </p:pic>
      <p:sp>
        <p:nvSpPr>
          <p:cNvPr id="2" name="Sisällön paikkamerkki 2">
            <a:extLst>
              <a:ext uri="{FF2B5EF4-FFF2-40B4-BE49-F238E27FC236}">
                <a16:creationId xmlns:a16="http://schemas.microsoft.com/office/drawing/2014/main" id="{2DB122AF-E22B-5936-8ED1-194A04A99C28}"/>
              </a:ext>
            </a:extLst>
          </p:cNvPr>
          <p:cNvSpPr>
            <a:spLocks noGrp="1"/>
          </p:cNvSpPr>
          <p:nvPr>
            <p:ph idx="1"/>
          </p:nvPr>
        </p:nvSpPr>
        <p:spPr>
          <a:xfrm>
            <a:off x="550361" y="1413522"/>
            <a:ext cx="8759240" cy="419018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Otsikko 1">
            <a:extLst>
              <a:ext uri="{FF2B5EF4-FFF2-40B4-BE49-F238E27FC236}">
                <a16:creationId xmlns:a16="http://schemas.microsoft.com/office/drawing/2014/main" id="{67503318-72AF-1357-D02F-B8765829913B}"/>
              </a:ext>
            </a:extLst>
          </p:cNvPr>
          <p:cNvSpPr>
            <a:spLocks noGrp="1"/>
          </p:cNvSpPr>
          <p:nvPr>
            <p:ph type="title"/>
          </p:nvPr>
        </p:nvSpPr>
        <p:spPr>
          <a:xfrm>
            <a:off x="550361" y="182885"/>
            <a:ext cx="11105611" cy="942532"/>
          </a:xfrm>
        </p:spPr>
        <p:txBody>
          <a:bodyPr lIns="90000"/>
          <a:lstStyle/>
          <a:p>
            <a:r>
              <a:rPr lang="fi-FI"/>
              <a:t>Muokkaa </a:t>
            </a:r>
            <a:r>
              <a:rPr lang="fi-FI" err="1"/>
              <a:t>ots</a:t>
            </a:r>
            <a:r>
              <a:rPr lang="fi-FI"/>
              <a:t>. </a:t>
            </a:r>
            <a:r>
              <a:rPr lang="fi-FI" err="1"/>
              <a:t>perustyyl</a:t>
            </a:r>
            <a:r>
              <a:rPr lang="fi-FI"/>
              <a:t>. </a:t>
            </a:r>
            <a:r>
              <a:rPr lang="fi-FI" err="1"/>
              <a:t>napsautt</a:t>
            </a:r>
            <a:r>
              <a:rPr lang="fi-FI"/>
              <a:t>.</a:t>
            </a:r>
          </a:p>
        </p:txBody>
      </p:sp>
      <p:cxnSp>
        <p:nvCxnSpPr>
          <p:cNvPr id="5" name="Suora yhdysviiva 4">
            <a:extLst>
              <a:ext uri="{FF2B5EF4-FFF2-40B4-BE49-F238E27FC236}">
                <a16:creationId xmlns:a16="http://schemas.microsoft.com/office/drawing/2014/main" id="{3B03DFFC-DC48-24F2-AF8C-595AD014EABA}"/>
              </a:ext>
            </a:extLst>
          </p:cNvPr>
          <p:cNvCxnSpPr>
            <a:cxnSpLocks/>
          </p:cNvCxnSpPr>
          <p:nvPr userDrawn="1"/>
        </p:nvCxnSpPr>
        <p:spPr>
          <a:xfrm>
            <a:off x="550361" y="1180842"/>
            <a:ext cx="11105611" cy="0"/>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4" name="Kuva 13">
            <a:extLst>
              <a:ext uri="{FF2B5EF4-FFF2-40B4-BE49-F238E27FC236}">
                <a16:creationId xmlns:a16="http://schemas.microsoft.com/office/drawing/2014/main" id="{D6E8C1F0-E0F3-F309-1F01-6887E89FE2F8}"/>
              </a:ext>
            </a:extLst>
          </p:cNvPr>
          <p:cNvPicPr>
            <a:picLocks noChangeAspect="1"/>
          </p:cNvPicPr>
          <p:nvPr userDrawn="1"/>
        </p:nvPicPr>
        <p:blipFill>
          <a:blip r:embed="rId3"/>
          <a:stretch>
            <a:fillRect/>
          </a:stretch>
        </p:blipFill>
        <p:spPr>
          <a:xfrm>
            <a:off x="11508281" y="6380229"/>
            <a:ext cx="427402" cy="425754"/>
          </a:xfrm>
          <a:prstGeom prst="rect">
            <a:avLst/>
          </a:prstGeom>
        </p:spPr>
      </p:pic>
      <p:sp>
        <p:nvSpPr>
          <p:cNvPr id="3" name="Päivämäärän paikkamerkki 3">
            <a:extLst>
              <a:ext uri="{FF2B5EF4-FFF2-40B4-BE49-F238E27FC236}">
                <a16:creationId xmlns:a16="http://schemas.microsoft.com/office/drawing/2014/main" id="{C08BF86F-8E6A-3999-DA17-304055D66FBD}"/>
              </a:ext>
            </a:extLst>
          </p:cNvPr>
          <p:cNvSpPr>
            <a:spLocks noGrp="1"/>
          </p:cNvSpPr>
          <p:nvPr>
            <p:ph type="dt" sz="half" idx="10"/>
          </p:nvPr>
        </p:nvSpPr>
        <p:spPr>
          <a:xfrm>
            <a:off x="564332" y="6441702"/>
            <a:ext cx="1039741" cy="301756"/>
          </a:xfrm>
        </p:spPr>
        <p:txBody>
          <a:bodyPr/>
          <a:lstStyle/>
          <a:p>
            <a:fld id="{1F15E782-0D79-1147-8AEE-D1A4F876EA1D}" type="datetime1">
              <a:rPr lang="fi-FI" smtClean="0"/>
              <a:t>19.12.2023</a:t>
            </a:fld>
            <a:endParaRPr lang="fi-FI"/>
          </a:p>
        </p:txBody>
      </p:sp>
      <p:sp>
        <p:nvSpPr>
          <p:cNvPr id="8" name="Alatunnisteen paikkamerkki 4">
            <a:extLst>
              <a:ext uri="{FF2B5EF4-FFF2-40B4-BE49-F238E27FC236}">
                <a16:creationId xmlns:a16="http://schemas.microsoft.com/office/drawing/2014/main" id="{DA65E70A-F984-E798-EDA2-AAA677784611}"/>
              </a:ext>
            </a:extLst>
          </p:cNvPr>
          <p:cNvSpPr>
            <a:spLocks noGrp="1"/>
          </p:cNvSpPr>
          <p:nvPr>
            <p:ph type="ftr" sz="quarter" idx="11"/>
          </p:nvPr>
        </p:nvSpPr>
        <p:spPr>
          <a:xfrm>
            <a:off x="1859984" y="6441702"/>
            <a:ext cx="4114800" cy="301756"/>
          </a:xfrm>
        </p:spPr>
        <p:txBody>
          <a:bodyPr/>
          <a:lstStyle>
            <a:lvl1pPr algn="l">
              <a:defRPr/>
            </a:lvl1pPr>
          </a:lstStyle>
          <a:p>
            <a:r>
              <a:rPr lang="fi-FI"/>
              <a:t>Kanta-Hämeen hyvinvointialue</a:t>
            </a:r>
          </a:p>
        </p:txBody>
      </p:sp>
      <p:cxnSp>
        <p:nvCxnSpPr>
          <p:cNvPr id="12" name="Suora yhdysviiva 11">
            <a:extLst>
              <a:ext uri="{FF2B5EF4-FFF2-40B4-BE49-F238E27FC236}">
                <a16:creationId xmlns:a16="http://schemas.microsoft.com/office/drawing/2014/main" id="{8F36944B-C032-8CFC-06DB-024287D8BF86}"/>
              </a:ext>
            </a:extLst>
          </p:cNvPr>
          <p:cNvCxnSpPr>
            <a:cxnSpLocks/>
          </p:cNvCxnSpPr>
          <p:nvPr userDrawn="1"/>
        </p:nvCxnSpPr>
        <p:spPr>
          <a:xfrm>
            <a:off x="1645310" y="6441702"/>
            <a:ext cx="0" cy="3017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ian numeron paikkamerkki 5">
            <a:extLst>
              <a:ext uri="{FF2B5EF4-FFF2-40B4-BE49-F238E27FC236}">
                <a16:creationId xmlns:a16="http://schemas.microsoft.com/office/drawing/2014/main" id="{2E198EFD-15E7-4705-D109-56E9E6E4A5CA}"/>
              </a:ext>
            </a:extLst>
          </p:cNvPr>
          <p:cNvSpPr>
            <a:spLocks noGrp="1"/>
          </p:cNvSpPr>
          <p:nvPr>
            <p:ph type="sldNum" sz="quarter" idx="12"/>
          </p:nvPr>
        </p:nvSpPr>
        <p:spPr>
          <a:xfrm>
            <a:off x="10759440" y="6441702"/>
            <a:ext cx="485358" cy="301756"/>
          </a:xfrm>
        </p:spPr>
        <p:txBody>
          <a:bodyPr/>
          <a:lstStyle/>
          <a:p>
            <a:fld id="{53C4A76B-A38D-2748-B9D9-0C392F5890A1}" type="slidenum">
              <a:rPr lang="fi-FI" smtClean="0"/>
              <a:t>‹#›</a:t>
            </a:fld>
            <a:endParaRPr lang="fi-FI"/>
          </a:p>
        </p:txBody>
      </p:sp>
      <p:pic>
        <p:nvPicPr>
          <p:cNvPr id="10" name="Kuva 9">
            <a:extLst>
              <a:ext uri="{FF2B5EF4-FFF2-40B4-BE49-F238E27FC236}">
                <a16:creationId xmlns:a16="http://schemas.microsoft.com/office/drawing/2014/main" id="{425980C1-3317-8B8B-A63F-0F5C8C4043B7}"/>
              </a:ext>
            </a:extLst>
          </p:cNvPr>
          <p:cNvPicPr>
            <a:picLocks noChangeAspect="1"/>
          </p:cNvPicPr>
          <p:nvPr userDrawn="1"/>
        </p:nvPicPr>
        <p:blipFill>
          <a:blip r:embed="rId4"/>
          <a:srcRect/>
          <a:stretch/>
        </p:blipFill>
        <p:spPr>
          <a:xfrm>
            <a:off x="8438713" y="6372609"/>
            <a:ext cx="1693452" cy="443522"/>
          </a:xfrm>
          <a:prstGeom prst="rect">
            <a:avLst/>
          </a:prstGeom>
        </p:spPr>
      </p:pic>
    </p:spTree>
    <p:extLst>
      <p:ext uri="{BB962C8B-B14F-4D97-AF65-F5344CB8AC3E}">
        <p14:creationId xmlns:p14="http://schemas.microsoft.com/office/powerpoint/2010/main" val="527616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Kiitos">
    <p:bg>
      <p:bgPr>
        <a:solidFill>
          <a:schemeClr val="accent4"/>
        </a:solidFill>
        <a:effectLst/>
      </p:bgPr>
    </p:bg>
    <p:spTree>
      <p:nvGrpSpPr>
        <p:cNvPr id="1" name=""/>
        <p:cNvGrpSpPr/>
        <p:nvPr/>
      </p:nvGrpSpPr>
      <p:grpSpPr>
        <a:xfrm>
          <a:off x="0" y="0"/>
          <a:ext cx="0" cy="0"/>
          <a:chOff x="0" y="0"/>
          <a:chExt cx="0" cy="0"/>
        </a:xfrm>
      </p:grpSpPr>
      <p:cxnSp>
        <p:nvCxnSpPr>
          <p:cNvPr id="14" name="Suora yhdysviiva 13">
            <a:extLst>
              <a:ext uri="{FF2B5EF4-FFF2-40B4-BE49-F238E27FC236}">
                <a16:creationId xmlns:a16="http://schemas.microsoft.com/office/drawing/2014/main" id="{98FC20F4-EA3F-E16F-F5C9-80BCEF4AA1F0}"/>
              </a:ext>
            </a:extLst>
          </p:cNvPr>
          <p:cNvCxnSpPr>
            <a:cxnSpLocks/>
          </p:cNvCxnSpPr>
          <p:nvPr userDrawn="1"/>
        </p:nvCxnSpPr>
        <p:spPr>
          <a:xfrm>
            <a:off x="0" y="125078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Kuva 7">
            <a:extLst>
              <a:ext uri="{FF2B5EF4-FFF2-40B4-BE49-F238E27FC236}">
                <a16:creationId xmlns:a16="http://schemas.microsoft.com/office/drawing/2014/main" id="{69DF4EF6-E3DF-BC28-5474-3C5253BA02EC}"/>
              </a:ext>
            </a:extLst>
          </p:cNvPr>
          <p:cNvPicPr>
            <a:picLocks noChangeAspect="1"/>
          </p:cNvPicPr>
          <p:nvPr userDrawn="1"/>
        </p:nvPicPr>
        <p:blipFill>
          <a:blip r:embed="rId2"/>
          <a:srcRect/>
          <a:stretch/>
        </p:blipFill>
        <p:spPr>
          <a:xfrm>
            <a:off x="786136" y="698692"/>
            <a:ext cx="1043341" cy="1039312"/>
          </a:xfrm>
          <a:prstGeom prst="rect">
            <a:avLst/>
          </a:prstGeom>
        </p:spPr>
      </p:pic>
      <p:sp>
        <p:nvSpPr>
          <p:cNvPr id="7" name="Tekstiruutu 6">
            <a:extLst>
              <a:ext uri="{FF2B5EF4-FFF2-40B4-BE49-F238E27FC236}">
                <a16:creationId xmlns:a16="http://schemas.microsoft.com/office/drawing/2014/main" id="{81E86FDC-4DBA-AA3D-949B-4C33E229C1D1}"/>
              </a:ext>
            </a:extLst>
          </p:cNvPr>
          <p:cNvSpPr txBox="1"/>
          <p:nvPr userDrawn="1"/>
        </p:nvSpPr>
        <p:spPr>
          <a:xfrm>
            <a:off x="735337" y="3541486"/>
            <a:ext cx="5058229" cy="784830"/>
          </a:xfrm>
          <a:prstGeom prst="rect">
            <a:avLst/>
          </a:prstGeom>
          <a:noFill/>
        </p:spPr>
        <p:txBody>
          <a:bodyPr wrap="square" rtlCol="0">
            <a:spAutoFit/>
          </a:bodyPr>
          <a:lstStyle/>
          <a:p>
            <a:r>
              <a:rPr lang="fi-FI" sz="4500" b="1">
                <a:solidFill>
                  <a:schemeClr val="bg1"/>
                </a:solidFill>
              </a:rPr>
              <a:t>Kiitos</a:t>
            </a:r>
          </a:p>
        </p:txBody>
      </p:sp>
      <p:pic>
        <p:nvPicPr>
          <p:cNvPr id="9" name="Kuva 8">
            <a:extLst>
              <a:ext uri="{FF2B5EF4-FFF2-40B4-BE49-F238E27FC236}">
                <a16:creationId xmlns:a16="http://schemas.microsoft.com/office/drawing/2014/main" id="{D7F0CA2F-0D00-F5AC-4313-423088990DB9}"/>
              </a:ext>
            </a:extLst>
          </p:cNvPr>
          <p:cNvPicPr>
            <a:picLocks noChangeAspect="1"/>
          </p:cNvPicPr>
          <p:nvPr userDrawn="1"/>
        </p:nvPicPr>
        <p:blipFill rotWithShape="1">
          <a:blip r:embed="rId3"/>
          <a:srcRect t="-1042" b="18698"/>
          <a:stretch/>
        </p:blipFill>
        <p:spPr>
          <a:xfrm>
            <a:off x="6591087" y="2097317"/>
            <a:ext cx="5064348" cy="4777167"/>
          </a:xfrm>
          <a:prstGeom prst="rect">
            <a:avLst/>
          </a:prstGeom>
        </p:spPr>
      </p:pic>
      <p:cxnSp>
        <p:nvCxnSpPr>
          <p:cNvPr id="10" name="Suora yhdysviiva 9">
            <a:extLst>
              <a:ext uri="{FF2B5EF4-FFF2-40B4-BE49-F238E27FC236}">
                <a16:creationId xmlns:a16="http://schemas.microsoft.com/office/drawing/2014/main" id="{FF3D007D-28B4-AF3B-ED23-03EEDA9C04DF}"/>
              </a:ext>
            </a:extLst>
          </p:cNvPr>
          <p:cNvCxnSpPr>
            <a:cxnSpLocks/>
          </p:cNvCxnSpPr>
          <p:nvPr userDrawn="1"/>
        </p:nvCxnSpPr>
        <p:spPr>
          <a:xfrm>
            <a:off x="858709" y="4516502"/>
            <a:ext cx="101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kstin paikkamerkki 2">
            <a:extLst>
              <a:ext uri="{FF2B5EF4-FFF2-40B4-BE49-F238E27FC236}">
                <a16:creationId xmlns:a16="http://schemas.microsoft.com/office/drawing/2014/main" id="{26CB9810-FE80-AB27-56F6-88B3040A0D1D}"/>
              </a:ext>
            </a:extLst>
          </p:cNvPr>
          <p:cNvSpPr>
            <a:spLocks noGrp="1"/>
          </p:cNvSpPr>
          <p:nvPr>
            <p:ph type="body" sz="quarter" idx="10"/>
          </p:nvPr>
        </p:nvSpPr>
        <p:spPr>
          <a:xfrm>
            <a:off x="771058" y="4805580"/>
            <a:ext cx="4540250" cy="1500188"/>
          </a:xfrm>
        </p:spPr>
        <p:txBody>
          <a:bodyPr>
            <a:noAutofit/>
          </a:bodyPr>
          <a:lstStyle>
            <a:lvl1pPr marL="0" indent="0">
              <a:buNone/>
              <a:defRPr sz="1200">
                <a:solidFill>
                  <a:schemeClr val="bg1"/>
                </a:solidFill>
                <a:latin typeface="+mn-lt"/>
              </a:defRPr>
            </a:lvl1pPr>
            <a:lvl2pPr marL="457200" indent="0">
              <a:buNone/>
              <a:defRPr sz="1200">
                <a:solidFill>
                  <a:schemeClr val="bg1"/>
                </a:solidFill>
                <a:latin typeface="+mn-lt"/>
              </a:defRPr>
            </a:lvl2pPr>
            <a:lvl3pPr marL="914400" indent="0">
              <a:buNone/>
              <a:defRPr sz="1200">
                <a:solidFill>
                  <a:schemeClr val="bg1"/>
                </a:solidFill>
                <a:latin typeface="+mn-lt"/>
              </a:defRPr>
            </a:lvl3pPr>
            <a:lvl4pPr marL="1371600" indent="0">
              <a:buNone/>
              <a:defRPr sz="1200">
                <a:solidFill>
                  <a:schemeClr val="bg1"/>
                </a:solidFill>
                <a:latin typeface="+mn-lt"/>
              </a:defRPr>
            </a:lvl4pPr>
            <a:lvl5pPr marL="1828800" indent="0">
              <a:buNone/>
              <a:defRPr sz="1200">
                <a:solidFill>
                  <a:schemeClr val="bg1"/>
                </a:solidFill>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3" name="Kuva 2" descr="Kuva, joka sisältää kohteen teksti&#10;&#10;Kuvaus luotu automaattisesti">
            <a:extLst>
              <a:ext uri="{FF2B5EF4-FFF2-40B4-BE49-F238E27FC236}">
                <a16:creationId xmlns:a16="http://schemas.microsoft.com/office/drawing/2014/main" id="{C22BBBFC-D5AD-2047-47FC-AECE94A9F9DE}"/>
              </a:ext>
            </a:extLst>
          </p:cNvPr>
          <p:cNvPicPr>
            <a:picLocks noChangeAspect="1"/>
          </p:cNvPicPr>
          <p:nvPr userDrawn="1"/>
        </p:nvPicPr>
        <p:blipFill>
          <a:blip r:embed="rId4"/>
          <a:stretch>
            <a:fillRect/>
          </a:stretch>
        </p:blipFill>
        <p:spPr>
          <a:xfrm>
            <a:off x="9868126" y="354310"/>
            <a:ext cx="2070097" cy="542168"/>
          </a:xfrm>
          <a:prstGeom prst="rect">
            <a:avLst/>
          </a:prstGeom>
        </p:spPr>
      </p:pic>
    </p:spTree>
    <p:extLst>
      <p:ext uri="{BB962C8B-B14F-4D97-AF65-F5344CB8AC3E}">
        <p14:creationId xmlns:p14="http://schemas.microsoft.com/office/powerpoint/2010/main" val="3445143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Kiitos">
    <p:bg>
      <p:bgPr>
        <a:solidFill>
          <a:schemeClr val="accent5"/>
        </a:solidFill>
        <a:effectLst/>
      </p:bgPr>
    </p:bg>
    <p:spTree>
      <p:nvGrpSpPr>
        <p:cNvPr id="1" name=""/>
        <p:cNvGrpSpPr/>
        <p:nvPr/>
      </p:nvGrpSpPr>
      <p:grpSpPr>
        <a:xfrm>
          <a:off x="0" y="0"/>
          <a:ext cx="0" cy="0"/>
          <a:chOff x="0" y="0"/>
          <a:chExt cx="0" cy="0"/>
        </a:xfrm>
      </p:grpSpPr>
      <p:cxnSp>
        <p:nvCxnSpPr>
          <p:cNvPr id="14" name="Suora yhdysviiva 13">
            <a:extLst>
              <a:ext uri="{FF2B5EF4-FFF2-40B4-BE49-F238E27FC236}">
                <a16:creationId xmlns:a16="http://schemas.microsoft.com/office/drawing/2014/main" id="{98FC20F4-EA3F-E16F-F5C9-80BCEF4AA1F0}"/>
              </a:ext>
            </a:extLst>
          </p:cNvPr>
          <p:cNvCxnSpPr>
            <a:cxnSpLocks/>
          </p:cNvCxnSpPr>
          <p:nvPr userDrawn="1"/>
        </p:nvCxnSpPr>
        <p:spPr>
          <a:xfrm>
            <a:off x="0" y="125078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Kuva 7">
            <a:extLst>
              <a:ext uri="{FF2B5EF4-FFF2-40B4-BE49-F238E27FC236}">
                <a16:creationId xmlns:a16="http://schemas.microsoft.com/office/drawing/2014/main" id="{69DF4EF6-E3DF-BC28-5474-3C5253BA02EC}"/>
              </a:ext>
            </a:extLst>
          </p:cNvPr>
          <p:cNvPicPr>
            <a:picLocks noChangeAspect="1"/>
          </p:cNvPicPr>
          <p:nvPr userDrawn="1"/>
        </p:nvPicPr>
        <p:blipFill>
          <a:blip r:embed="rId2"/>
          <a:srcRect/>
          <a:stretch/>
        </p:blipFill>
        <p:spPr>
          <a:xfrm>
            <a:off x="786136" y="698692"/>
            <a:ext cx="1043341" cy="1039312"/>
          </a:xfrm>
          <a:prstGeom prst="rect">
            <a:avLst/>
          </a:prstGeom>
        </p:spPr>
      </p:pic>
      <p:sp>
        <p:nvSpPr>
          <p:cNvPr id="7" name="Tekstiruutu 6">
            <a:extLst>
              <a:ext uri="{FF2B5EF4-FFF2-40B4-BE49-F238E27FC236}">
                <a16:creationId xmlns:a16="http://schemas.microsoft.com/office/drawing/2014/main" id="{81E86FDC-4DBA-AA3D-949B-4C33E229C1D1}"/>
              </a:ext>
            </a:extLst>
          </p:cNvPr>
          <p:cNvSpPr txBox="1"/>
          <p:nvPr userDrawn="1"/>
        </p:nvSpPr>
        <p:spPr>
          <a:xfrm>
            <a:off x="735337" y="3541486"/>
            <a:ext cx="5058229" cy="784830"/>
          </a:xfrm>
          <a:prstGeom prst="rect">
            <a:avLst/>
          </a:prstGeom>
          <a:noFill/>
        </p:spPr>
        <p:txBody>
          <a:bodyPr wrap="square" rtlCol="0">
            <a:spAutoFit/>
          </a:bodyPr>
          <a:lstStyle/>
          <a:p>
            <a:r>
              <a:rPr lang="fi-FI" sz="4500" b="1">
                <a:solidFill>
                  <a:schemeClr val="tx1"/>
                </a:solidFill>
              </a:rPr>
              <a:t>Kiitos</a:t>
            </a:r>
          </a:p>
        </p:txBody>
      </p:sp>
      <p:pic>
        <p:nvPicPr>
          <p:cNvPr id="9" name="Kuva 8">
            <a:extLst>
              <a:ext uri="{FF2B5EF4-FFF2-40B4-BE49-F238E27FC236}">
                <a16:creationId xmlns:a16="http://schemas.microsoft.com/office/drawing/2014/main" id="{D7F0CA2F-0D00-F5AC-4313-423088990DB9}"/>
              </a:ext>
            </a:extLst>
          </p:cNvPr>
          <p:cNvPicPr>
            <a:picLocks noChangeAspect="1"/>
          </p:cNvPicPr>
          <p:nvPr userDrawn="1"/>
        </p:nvPicPr>
        <p:blipFill rotWithShape="1">
          <a:blip r:embed="rId3"/>
          <a:srcRect t="-1042" b="18698"/>
          <a:stretch/>
        </p:blipFill>
        <p:spPr>
          <a:xfrm>
            <a:off x="6591087" y="2097317"/>
            <a:ext cx="5064348" cy="4777167"/>
          </a:xfrm>
          <a:prstGeom prst="rect">
            <a:avLst/>
          </a:prstGeom>
        </p:spPr>
      </p:pic>
      <p:cxnSp>
        <p:nvCxnSpPr>
          <p:cNvPr id="10" name="Suora yhdysviiva 9">
            <a:extLst>
              <a:ext uri="{FF2B5EF4-FFF2-40B4-BE49-F238E27FC236}">
                <a16:creationId xmlns:a16="http://schemas.microsoft.com/office/drawing/2014/main" id="{FF3D007D-28B4-AF3B-ED23-03EEDA9C04DF}"/>
              </a:ext>
            </a:extLst>
          </p:cNvPr>
          <p:cNvCxnSpPr>
            <a:cxnSpLocks/>
          </p:cNvCxnSpPr>
          <p:nvPr userDrawn="1"/>
        </p:nvCxnSpPr>
        <p:spPr>
          <a:xfrm>
            <a:off x="858709" y="4516502"/>
            <a:ext cx="101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kstin paikkamerkki 2">
            <a:extLst>
              <a:ext uri="{FF2B5EF4-FFF2-40B4-BE49-F238E27FC236}">
                <a16:creationId xmlns:a16="http://schemas.microsoft.com/office/drawing/2014/main" id="{0D354EC1-1310-629A-A2F3-925D32CB3C5F}"/>
              </a:ext>
            </a:extLst>
          </p:cNvPr>
          <p:cNvSpPr>
            <a:spLocks noGrp="1"/>
          </p:cNvSpPr>
          <p:nvPr>
            <p:ph type="body" sz="quarter" idx="10"/>
          </p:nvPr>
        </p:nvSpPr>
        <p:spPr>
          <a:xfrm>
            <a:off x="771058" y="4805580"/>
            <a:ext cx="4540250" cy="1500188"/>
          </a:xfrm>
        </p:spPr>
        <p:txBody>
          <a:bodyPr>
            <a:noAutofit/>
          </a:bodyPr>
          <a:lstStyle>
            <a:lvl1pPr marL="0" indent="0">
              <a:buNone/>
              <a:defRPr sz="1200">
                <a:solidFill>
                  <a:schemeClr val="tx1"/>
                </a:solidFill>
                <a:latin typeface="+mn-lt"/>
              </a:defRPr>
            </a:lvl1pPr>
            <a:lvl2pPr marL="457200" indent="0">
              <a:buNone/>
              <a:defRPr sz="1200">
                <a:solidFill>
                  <a:schemeClr val="tx1"/>
                </a:solidFill>
                <a:latin typeface="+mn-lt"/>
              </a:defRPr>
            </a:lvl2pPr>
            <a:lvl3pPr marL="914400" indent="0">
              <a:buNone/>
              <a:defRPr sz="1200">
                <a:solidFill>
                  <a:schemeClr val="tx1"/>
                </a:solidFill>
                <a:latin typeface="+mn-lt"/>
              </a:defRPr>
            </a:lvl3pPr>
            <a:lvl4pPr marL="1371600" indent="0">
              <a:buNone/>
              <a:defRPr sz="1200">
                <a:solidFill>
                  <a:schemeClr val="tx1"/>
                </a:solidFill>
                <a:latin typeface="+mn-lt"/>
              </a:defRPr>
            </a:lvl4pPr>
            <a:lvl5pPr marL="1828800" indent="0">
              <a:buNone/>
              <a:defRPr sz="1200">
                <a:solidFill>
                  <a:schemeClr val="tx1"/>
                </a:solidFill>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3" name="Kuva 2">
            <a:extLst>
              <a:ext uri="{FF2B5EF4-FFF2-40B4-BE49-F238E27FC236}">
                <a16:creationId xmlns:a16="http://schemas.microsoft.com/office/drawing/2014/main" id="{0833D040-81F8-F6AE-39F0-EDEABBD105CD}"/>
              </a:ext>
            </a:extLst>
          </p:cNvPr>
          <p:cNvPicPr>
            <a:picLocks noChangeAspect="1"/>
          </p:cNvPicPr>
          <p:nvPr userDrawn="1"/>
        </p:nvPicPr>
        <p:blipFill>
          <a:blip r:embed="rId4"/>
          <a:srcRect/>
          <a:stretch/>
        </p:blipFill>
        <p:spPr>
          <a:xfrm>
            <a:off x="9868126" y="354310"/>
            <a:ext cx="2070096" cy="542168"/>
          </a:xfrm>
          <a:prstGeom prst="rect">
            <a:avLst/>
          </a:prstGeom>
        </p:spPr>
      </p:pic>
    </p:spTree>
    <p:extLst>
      <p:ext uri="{BB962C8B-B14F-4D97-AF65-F5344CB8AC3E}">
        <p14:creationId xmlns:p14="http://schemas.microsoft.com/office/powerpoint/2010/main" val="1235637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19.12.2023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80683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71427F-AFDD-D74A-A4EA-39D27AAD9D42}"/>
              </a:ext>
            </a:extLst>
          </p:cNvPr>
          <p:cNvSpPr>
            <a:spLocks noGrp="1"/>
          </p:cNvSpPr>
          <p:nvPr>
            <p:ph type="ctrTitle"/>
          </p:nvPr>
        </p:nvSpPr>
        <p:spPr>
          <a:xfrm>
            <a:off x="1524000" y="1122363"/>
            <a:ext cx="9144000" cy="2387600"/>
          </a:xfrm>
        </p:spPr>
        <p:txBody>
          <a:bodyPr anchor="b" anchorCtr="0"/>
          <a:lstStyle>
            <a:lvl1pPr algn="ctr">
              <a:lnSpc>
                <a:spcPct val="85000"/>
              </a:lnSpc>
              <a:defRPr sz="6000" b="1" i="0" spc="-150">
                <a:latin typeface="Arial" panose="020B0604020202020204" pitchFamily="34" charset="0"/>
                <a:cs typeface="Arial"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B1E88F3E-AEFD-8E48-930F-4194732939CB}"/>
              </a:ext>
            </a:extLst>
          </p:cNvPr>
          <p:cNvSpPr>
            <a:spLocks noGrp="1"/>
          </p:cNvSpPr>
          <p:nvPr>
            <p:ph type="subTitle" idx="1"/>
          </p:nvPr>
        </p:nvSpPr>
        <p:spPr>
          <a:xfrm>
            <a:off x="1524000" y="3602038"/>
            <a:ext cx="9144000" cy="1655762"/>
          </a:xfrm>
        </p:spPr>
        <p:txBody>
          <a:bodyPr/>
          <a:lstStyle>
            <a:lvl1pPr marL="0" indent="0" algn="ctr">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70768A25-B2B3-DD4C-8715-7D563F6F25C3}"/>
              </a:ext>
            </a:extLst>
          </p:cNvPr>
          <p:cNvSpPr>
            <a:spLocks noGrp="1"/>
          </p:cNvSpPr>
          <p:nvPr>
            <p:ph type="dt" sz="half" idx="10"/>
          </p:nvPr>
        </p:nvSpPr>
        <p:spPr/>
        <p:txBody>
          <a:bodyPr/>
          <a:lstStyle/>
          <a:p>
            <a:fld id="{B6DE0CA1-8B33-AA49-9882-6D3F79DC9CCB}" type="datetime1">
              <a:rPr lang="fi-FI" smtClean="0"/>
              <a:t>19.12.2023</a:t>
            </a:fld>
            <a:endParaRPr lang="fi-FI"/>
          </a:p>
        </p:txBody>
      </p:sp>
      <p:sp>
        <p:nvSpPr>
          <p:cNvPr id="5" name="Alatunnisteen paikkamerkki 4">
            <a:extLst>
              <a:ext uri="{FF2B5EF4-FFF2-40B4-BE49-F238E27FC236}">
                <a16:creationId xmlns:a16="http://schemas.microsoft.com/office/drawing/2014/main" id="{27F1DF42-8F15-084C-B020-DA5F14A066B4}"/>
              </a:ext>
            </a:extLst>
          </p:cNvPr>
          <p:cNvSpPr>
            <a:spLocks noGrp="1"/>
          </p:cNvSpPr>
          <p:nvPr>
            <p:ph type="ftr" sz="quarter" idx="11"/>
          </p:nvPr>
        </p:nvSpPr>
        <p:spPr/>
        <p:txBody>
          <a:bodyPr/>
          <a:lstStyle/>
          <a:p>
            <a:r>
              <a:rPr lang="fi-FI"/>
              <a:t>Etunimi Sukunimi</a:t>
            </a:r>
          </a:p>
        </p:txBody>
      </p:sp>
      <p:sp>
        <p:nvSpPr>
          <p:cNvPr id="6" name="Dian numeron paikkamerkki 5">
            <a:extLst>
              <a:ext uri="{FF2B5EF4-FFF2-40B4-BE49-F238E27FC236}">
                <a16:creationId xmlns:a16="http://schemas.microsoft.com/office/drawing/2014/main" id="{DA183F46-F6D5-1946-80D8-4CA1BEB34CD7}"/>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18499805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3F8DB0-1240-D64A-BC2F-B7EA5C11977B}"/>
              </a:ext>
            </a:extLst>
          </p:cNvPr>
          <p:cNvSpPr>
            <a:spLocks noGrp="1"/>
          </p:cNvSpPr>
          <p:nvPr>
            <p:ph type="title"/>
          </p:nvPr>
        </p:nvSpPr>
        <p:spPr>
          <a:xfrm>
            <a:off x="1055688" y="365125"/>
            <a:ext cx="10080624" cy="1325563"/>
          </a:xfrm>
        </p:spPr>
        <p:txBody>
          <a:bodyPr/>
          <a:lstStyle>
            <a:lvl1pPr>
              <a:defRPr b="1" i="0" spc="-150">
                <a:latin typeface="Arial" panose="020B0604020202020204" pitchFamily="34" charset="0"/>
                <a:cs typeface="Arial"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E70FC5C7-226D-C14D-B673-803C71449233}"/>
              </a:ext>
            </a:extLst>
          </p:cNvPr>
          <p:cNvSpPr>
            <a:spLocks noGrp="1"/>
          </p:cNvSpPr>
          <p:nvPr>
            <p:ph idx="1"/>
          </p:nvPr>
        </p:nvSpPr>
        <p:spPr>
          <a:xfrm>
            <a:off x="1055688" y="1825625"/>
            <a:ext cx="10080624" cy="4351338"/>
          </a:xfrm>
        </p:spPr>
        <p:txBody>
          <a:bodyPr/>
          <a:lstStyle>
            <a:lvl1pPr>
              <a:defRPr b="0" i="0">
                <a:latin typeface="Arial" panose="020B0604020202020204" pitchFamily="34" charset="0"/>
                <a:cs typeface="Arial" panose="020B0604020202020204" pitchFamily="34" charset="0"/>
              </a:defRPr>
            </a:lvl1pPr>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A3464734-4F89-7A4C-80FC-1DE33F340E8C}"/>
              </a:ext>
            </a:extLst>
          </p:cNvPr>
          <p:cNvSpPr>
            <a:spLocks noGrp="1"/>
          </p:cNvSpPr>
          <p:nvPr>
            <p:ph type="dt" sz="half" idx="10"/>
          </p:nvPr>
        </p:nvSpPr>
        <p:spPr>
          <a:xfrm>
            <a:off x="1055688" y="6356350"/>
            <a:ext cx="2525712" cy="365125"/>
          </a:xfrm>
        </p:spPr>
        <p:txBody>
          <a:bodyPr/>
          <a:lstStyle/>
          <a:p>
            <a:fld id="{673E55A7-BA6B-9449-9E8A-A1CF5A2ECE14}" type="datetime1">
              <a:rPr lang="fi-FI" smtClean="0"/>
              <a:t>19.12.2023</a:t>
            </a:fld>
            <a:endParaRPr lang="fi-FI"/>
          </a:p>
        </p:txBody>
      </p:sp>
      <p:sp>
        <p:nvSpPr>
          <p:cNvPr id="5" name="Alatunnisteen paikkamerkki 4">
            <a:extLst>
              <a:ext uri="{FF2B5EF4-FFF2-40B4-BE49-F238E27FC236}">
                <a16:creationId xmlns:a16="http://schemas.microsoft.com/office/drawing/2014/main" id="{8BC2964F-5638-3543-BD14-50EAC1F2B84D}"/>
              </a:ext>
            </a:extLst>
          </p:cNvPr>
          <p:cNvSpPr>
            <a:spLocks noGrp="1"/>
          </p:cNvSpPr>
          <p:nvPr>
            <p:ph type="ftr" sz="quarter" idx="11"/>
          </p:nvPr>
        </p:nvSpPr>
        <p:spPr/>
        <p:txBody>
          <a:bodyPr/>
          <a:lstStyle/>
          <a:p>
            <a:r>
              <a:rPr lang="fi-FI"/>
              <a:t>Etunimi Sukunimi</a:t>
            </a:r>
          </a:p>
        </p:txBody>
      </p:sp>
      <p:sp>
        <p:nvSpPr>
          <p:cNvPr id="6" name="Dian numeron paikkamerkki 5">
            <a:extLst>
              <a:ext uri="{FF2B5EF4-FFF2-40B4-BE49-F238E27FC236}">
                <a16:creationId xmlns:a16="http://schemas.microsoft.com/office/drawing/2014/main" id="{C2279E56-688B-1348-9E91-08D177FC26CE}"/>
              </a:ext>
            </a:extLst>
          </p:cNvPr>
          <p:cNvSpPr>
            <a:spLocks noGrp="1"/>
          </p:cNvSpPr>
          <p:nvPr>
            <p:ph type="sldNum" sz="quarter" idx="12"/>
          </p:nvPr>
        </p:nvSpPr>
        <p:spPr>
          <a:xfrm>
            <a:off x="8610600" y="6356350"/>
            <a:ext cx="2525712" cy="365125"/>
          </a:xfrm>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3921120992"/>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CC9EF2-36A9-6947-B5F6-371E6A8716C3}"/>
              </a:ext>
            </a:extLst>
          </p:cNvPr>
          <p:cNvSpPr>
            <a:spLocks noGrp="1"/>
          </p:cNvSpPr>
          <p:nvPr>
            <p:ph type="title"/>
          </p:nvPr>
        </p:nvSpPr>
        <p:spPr>
          <a:xfrm>
            <a:off x="1055688" y="1709738"/>
            <a:ext cx="10067924" cy="2852737"/>
          </a:xfrm>
        </p:spPr>
        <p:txBody>
          <a:bodyPr anchor="b"/>
          <a:lstStyle>
            <a:lvl1pPr>
              <a:lnSpc>
                <a:spcPct val="85000"/>
              </a:lnSpc>
              <a:defRPr sz="6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315EB25-A1ED-ED41-A5C5-27485C0D7E69}"/>
              </a:ext>
            </a:extLst>
          </p:cNvPr>
          <p:cNvSpPr>
            <a:spLocks noGrp="1"/>
          </p:cNvSpPr>
          <p:nvPr>
            <p:ph type="body" idx="1"/>
          </p:nvPr>
        </p:nvSpPr>
        <p:spPr>
          <a:xfrm>
            <a:off x="1055688" y="4589463"/>
            <a:ext cx="10067924"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48D4E7CA-44A9-1F47-970A-170B6F6952E1}"/>
              </a:ext>
            </a:extLst>
          </p:cNvPr>
          <p:cNvSpPr>
            <a:spLocks noGrp="1"/>
          </p:cNvSpPr>
          <p:nvPr>
            <p:ph type="dt" sz="half" idx="10"/>
          </p:nvPr>
        </p:nvSpPr>
        <p:spPr/>
        <p:txBody>
          <a:bodyPr/>
          <a:lstStyle/>
          <a:p>
            <a:fld id="{8DFA1C2B-2DB5-A84E-9361-CD4D599817FC}" type="datetime1">
              <a:rPr lang="fi-FI" smtClean="0"/>
              <a:t>19.12.2023</a:t>
            </a:fld>
            <a:endParaRPr lang="fi-FI"/>
          </a:p>
        </p:txBody>
      </p:sp>
      <p:sp>
        <p:nvSpPr>
          <p:cNvPr id="5" name="Alatunnisteen paikkamerkki 4">
            <a:extLst>
              <a:ext uri="{FF2B5EF4-FFF2-40B4-BE49-F238E27FC236}">
                <a16:creationId xmlns:a16="http://schemas.microsoft.com/office/drawing/2014/main" id="{E1FFCF5D-6513-E941-BB72-9730B2D19ED3}"/>
              </a:ext>
            </a:extLst>
          </p:cNvPr>
          <p:cNvSpPr>
            <a:spLocks noGrp="1"/>
          </p:cNvSpPr>
          <p:nvPr>
            <p:ph type="ftr" sz="quarter" idx="11"/>
          </p:nvPr>
        </p:nvSpPr>
        <p:spPr/>
        <p:txBody>
          <a:bodyPr/>
          <a:lstStyle/>
          <a:p>
            <a:r>
              <a:rPr lang="fi-FI"/>
              <a:t>Etunimi Sukunimi</a:t>
            </a:r>
          </a:p>
        </p:txBody>
      </p:sp>
      <p:sp>
        <p:nvSpPr>
          <p:cNvPr id="6" name="Dian numeron paikkamerkki 5">
            <a:extLst>
              <a:ext uri="{FF2B5EF4-FFF2-40B4-BE49-F238E27FC236}">
                <a16:creationId xmlns:a16="http://schemas.microsoft.com/office/drawing/2014/main" id="{8035F1CA-E4F3-FB42-8C76-5D593261B8D6}"/>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4487234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364446-85CC-1C4C-885D-980AD12E9CE3}"/>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4799EEEE-C69F-7742-8277-BE36956D8F8C}"/>
              </a:ext>
            </a:extLst>
          </p:cNvPr>
          <p:cNvSpPr>
            <a:spLocks noGrp="1"/>
          </p:cNvSpPr>
          <p:nvPr>
            <p:ph sz="half" idx="1"/>
          </p:nvPr>
        </p:nvSpPr>
        <p:spPr>
          <a:xfrm>
            <a:off x="1055688" y="1825625"/>
            <a:ext cx="4964112" cy="4351338"/>
          </a:xfrm>
        </p:spPr>
        <p:txBody>
          <a:bodyPr/>
          <a:lstStyle/>
          <a:p>
            <a:r>
              <a:rPr lang="fi-FI"/>
              <a:t>Muokkaa tekstin perustyylejä
toinen taso
kolmas taso
neljäs taso
viides taso</a:t>
            </a:r>
          </a:p>
        </p:txBody>
      </p:sp>
      <p:sp>
        <p:nvSpPr>
          <p:cNvPr id="4" name="Sisällön paikkamerkki 3">
            <a:extLst>
              <a:ext uri="{FF2B5EF4-FFF2-40B4-BE49-F238E27FC236}">
                <a16:creationId xmlns:a16="http://schemas.microsoft.com/office/drawing/2014/main" id="{AC4F2C30-467C-1A46-BCF3-CDC997DD905B}"/>
              </a:ext>
            </a:extLst>
          </p:cNvPr>
          <p:cNvSpPr>
            <a:spLocks noGrp="1"/>
          </p:cNvSpPr>
          <p:nvPr>
            <p:ph sz="half" idx="2"/>
          </p:nvPr>
        </p:nvSpPr>
        <p:spPr>
          <a:xfrm>
            <a:off x="6172200" y="1825625"/>
            <a:ext cx="4964112" cy="4351338"/>
          </a:xfrm>
        </p:spPr>
        <p:txBody>
          <a:bodyPr/>
          <a:lstStyle/>
          <a:p>
            <a:r>
              <a:rPr lang="fi-FI"/>
              <a:t>Muokkaa tekstin perustyylejä
toinen taso
kolmas taso
neljäs taso
viides taso</a:t>
            </a:r>
          </a:p>
        </p:txBody>
      </p:sp>
      <p:sp>
        <p:nvSpPr>
          <p:cNvPr id="5" name="Päivämäärän paikkamerkki 4">
            <a:extLst>
              <a:ext uri="{FF2B5EF4-FFF2-40B4-BE49-F238E27FC236}">
                <a16:creationId xmlns:a16="http://schemas.microsoft.com/office/drawing/2014/main" id="{853316D2-DC99-194D-9C3A-B9C739CF9AF4}"/>
              </a:ext>
            </a:extLst>
          </p:cNvPr>
          <p:cNvSpPr>
            <a:spLocks noGrp="1"/>
          </p:cNvSpPr>
          <p:nvPr>
            <p:ph type="dt" sz="half" idx="10"/>
          </p:nvPr>
        </p:nvSpPr>
        <p:spPr/>
        <p:txBody>
          <a:bodyPr/>
          <a:lstStyle/>
          <a:p>
            <a:fld id="{321129B9-72D4-F445-9CD5-6FA59F528184}" type="datetime1">
              <a:rPr lang="fi-FI" smtClean="0"/>
              <a:t>19.12.2023</a:t>
            </a:fld>
            <a:endParaRPr lang="fi-FI"/>
          </a:p>
        </p:txBody>
      </p:sp>
      <p:sp>
        <p:nvSpPr>
          <p:cNvPr id="6" name="Alatunnisteen paikkamerkki 5">
            <a:extLst>
              <a:ext uri="{FF2B5EF4-FFF2-40B4-BE49-F238E27FC236}">
                <a16:creationId xmlns:a16="http://schemas.microsoft.com/office/drawing/2014/main" id="{CDB0143D-F993-4742-BEC8-E737904B09B3}"/>
              </a:ext>
            </a:extLst>
          </p:cNvPr>
          <p:cNvSpPr>
            <a:spLocks noGrp="1"/>
          </p:cNvSpPr>
          <p:nvPr>
            <p:ph type="ftr" sz="quarter" idx="11"/>
          </p:nvPr>
        </p:nvSpPr>
        <p:spPr/>
        <p:txBody>
          <a:bodyPr/>
          <a:lstStyle/>
          <a:p>
            <a:r>
              <a:rPr lang="fi-FI"/>
              <a:t>Etunimi Sukunimi</a:t>
            </a:r>
          </a:p>
        </p:txBody>
      </p:sp>
      <p:sp>
        <p:nvSpPr>
          <p:cNvPr id="7" name="Dian numeron paikkamerkki 6">
            <a:extLst>
              <a:ext uri="{FF2B5EF4-FFF2-40B4-BE49-F238E27FC236}">
                <a16:creationId xmlns:a16="http://schemas.microsoft.com/office/drawing/2014/main" id="{50B4ED67-A465-6B46-8A80-BE291F5EB19F}"/>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4097966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29AD83-953F-FB47-A968-A5217BBD9ADE}"/>
              </a:ext>
            </a:extLst>
          </p:cNvPr>
          <p:cNvSpPr>
            <a:spLocks noGrp="1"/>
          </p:cNvSpPr>
          <p:nvPr>
            <p:ph type="title"/>
          </p:nvPr>
        </p:nvSpPr>
        <p:spPr>
          <a:xfrm>
            <a:off x="1055688" y="365125"/>
            <a:ext cx="10080624"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1AE3CC1D-BE33-044D-B033-355E16095789}"/>
              </a:ext>
            </a:extLst>
          </p:cNvPr>
          <p:cNvSpPr>
            <a:spLocks noGrp="1"/>
          </p:cNvSpPr>
          <p:nvPr>
            <p:ph type="body" idx="1"/>
          </p:nvPr>
        </p:nvSpPr>
        <p:spPr>
          <a:xfrm>
            <a:off x="1055688" y="1681163"/>
            <a:ext cx="4941887" cy="823912"/>
          </a:xfrm>
        </p:spPr>
        <p:txBody>
          <a:bodyPr anchor="b">
            <a:normAutofit/>
          </a:bodyPr>
          <a:lstStyle>
            <a:lvl1pPr marL="0" indent="0">
              <a:buNone/>
              <a:defRPr sz="28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Muokkaa tekstin perustyylejä</a:t>
            </a:r>
          </a:p>
        </p:txBody>
      </p:sp>
      <p:sp>
        <p:nvSpPr>
          <p:cNvPr id="4" name="Sisällön paikkamerkki 3">
            <a:extLst>
              <a:ext uri="{FF2B5EF4-FFF2-40B4-BE49-F238E27FC236}">
                <a16:creationId xmlns:a16="http://schemas.microsoft.com/office/drawing/2014/main" id="{DFBBF23F-0011-084C-8F76-2EDB2D8EB49D}"/>
              </a:ext>
            </a:extLst>
          </p:cNvPr>
          <p:cNvSpPr>
            <a:spLocks noGrp="1"/>
          </p:cNvSpPr>
          <p:nvPr>
            <p:ph sz="half" idx="2"/>
          </p:nvPr>
        </p:nvSpPr>
        <p:spPr>
          <a:xfrm>
            <a:off x="1055688" y="2505075"/>
            <a:ext cx="4941887" cy="3684588"/>
          </a:xfrm>
        </p:spPr>
        <p:txBody>
          <a:bodyPr/>
          <a:lstStyle/>
          <a:p>
            <a:r>
              <a:rPr lang="fi-FI"/>
              <a:t>Muokkaa tekstin perustyylejä
toinen taso
kolmas taso
neljäs taso
viides taso</a:t>
            </a:r>
          </a:p>
        </p:txBody>
      </p:sp>
      <p:sp>
        <p:nvSpPr>
          <p:cNvPr id="5" name="Tekstin paikkamerkki 4">
            <a:extLst>
              <a:ext uri="{FF2B5EF4-FFF2-40B4-BE49-F238E27FC236}">
                <a16:creationId xmlns:a16="http://schemas.microsoft.com/office/drawing/2014/main" id="{E7E477E0-CB45-264B-928F-BB889D954C77}"/>
              </a:ext>
            </a:extLst>
          </p:cNvPr>
          <p:cNvSpPr>
            <a:spLocks noGrp="1"/>
          </p:cNvSpPr>
          <p:nvPr>
            <p:ph type="body" sz="quarter" idx="3"/>
          </p:nvPr>
        </p:nvSpPr>
        <p:spPr>
          <a:xfrm>
            <a:off x="6172200" y="1681163"/>
            <a:ext cx="4964112" cy="823912"/>
          </a:xfrm>
        </p:spPr>
        <p:txBody>
          <a:bodyPr anchor="b">
            <a:normAutofit/>
          </a:bodyPr>
          <a:lstStyle>
            <a:lvl1pPr marL="0" indent="0">
              <a:buNone/>
              <a:defRPr sz="28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Muokkaa tekstin perustyylejä</a:t>
            </a:r>
          </a:p>
        </p:txBody>
      </p:sp>
      <p:sp>
        <p:nvSpPr>
          <p:cNvPr id="6" name="Sisällön paikkamerkki 5">
            <a:extLst>
              <a:ext uri="{FF2B5EF4-FFF2-40B4-BE49-F238E27FC236}">
                <a16:creationId xmlns:a16="http://schemas.microsoft.com/office/drawing/2014/main" id="{DF34866C-1EF3-2B48-8E02-D49200A3ABB7}"/>
              </a:ext>
            </a:extLst>
          </p:cNvPr>
          <p:cNvSpPr>
            <a:spLocks noGrp="1"/>
          </p:cNvSpPr>
          <p:nvPr>
            <p:ph sz="quarter" idx="4"/>
          </p:nvPr>
        </p:nvSpPr>
        <p:spPr>
          <a:xfrm>
            <a:off x="6172200" y="2505075"/>
            <a:ext cx="4964112" cy="3684588"/>
          </a:xfrm>
        </p:spPr>
        <p:txBody>
          <a:bodyPr/>
          <a:lstStyle/>
          <a:p>
            <a:r>
              <a:rPr lang="fi-FI"/>
              <a:t>Muokkaa tekstin perustyylejä
toinen taso
kolmas taso
neljäs taso
viides taso</a:t>
            </a:r>
          </a:p>
        </p:txBody>
      </p:sp>
      <p:sp>
        <p:nvSpPr>
          <p:cNvPr id="7" name="Päivämäärän paikkamerkki 6">
            <a:extLst>
              <a:ext uri="{FF2B5EF4-FFF2-40B4-BE49-F238E27FC236}">
                <a16:creationId xmlns:a16="http://schemas.microsoft.com/office/drawing/2014/main" id="{6827DCD4-D464-AD48-A12B-ABBF64592D15}"/>
              </a:ext>
            </a:extLst>
          </p:cNvPr>
          <p:cNvSpPr>
            <a:spLocks noGrp="1"/>
          </p:cNvSpPr>
          <p:nvPr>
            <p:ph type="dt" sz="half" idx="10"/>
          </p:nvPr>
        </p:nvSpPr>
        <p:spPr/>
        <p:txBody>
          <a:bodyPr/>
          <a:lstStyle/>
          <a:p>
            <a:fld id="{6DCF15D4-917A-0D47-B7BA-6767499F207D}" type="datetime1">
              <a:rPr lang="fi-FI" smtClean="0"/>
              <a:t>19.12.2023</a:t>
            </a:fld>
            <a:endParaRPr lang="fi-FI"/>
          </a:p>
        </p:txBody>
      </p:sp>
      <p:sp>
        <p:nvSpPr>
          <p:cNvPr id="8" name="Alatunnisteen paikkamerkki 7">
            <a:extLst>
              <a:ext uri="{FF2B5EF4-FFF2-40B4-BE49-F238E27FC236}">
                <a16:creationId xmlns:a16="http://schemas.microsoft.com/office/drawing/2014/main" id="{19053780-44C0-7840-84F5-241DDD5E560F}"/>
              </a:ext>
            </a:extLst>
          </p:cNvPr>
          <p:cNvSpPr>
            <a:spLocks noGrp="1"/>
          </p:cNvSpPr>
          <p:nvPr>
            <p:ph type="ftr" sz="quarter" idx="11"/>
          </p:nvPr>
        </p:nvSpPr>
        <p:spPr/>
        <p:txBody>
          <a:bodyPr/>
          <a:lstStyle/>
          <a:p>
            <a:r>
              <a:rPr lang="fi-FI"/>
              <a:t>Etunimi Sukunimi</a:t>
            </a:r>
          </a:p>
        </p:txBody>
      </p:sp>
      <p:sp>
        <p:nvSpPr>
          <p:cNvPr id="9" name="Dian numeron paikkamerkki 8">
            <a:extLst>
              <a:ext uri="{FF2B5EF4-FFF2-40B4-BE49-F238E27FC236}">
                <a16:creationId xmlns:a16="http://schemas.microsoft.com/office/drawing/2014/main" id="{98DAA313-9CFA-2A4D-90FC-8992000FDA9F}"/>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9920258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613B70-10A4-0445-89A8-EA472348C399}"/>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1C066DB7-CD9C-654E-A4E1-98E41DE32C57}"/>
              </a:ext>
            </a:extLst>
          </p:cNvPr>
          <p:cNvSpPr>
            <a:spLocks noGrp="1"/>
          </p:cNvSpPr>
          <p:nvPr>
            <p:ph type="dt" sz="half" idx="10"/>
          </p:nvPr>
        </p:nvSpPr>
        <p:spPr/>
        <p:txBody>
          <a:bodyPr/>
          <a:lstStyle/>
          <a:p>
            <a:fld id="{54D377AD-2607-6F4A-A9E7-95563C8CDDDB}" type="datetime1">
              <a:rPr lang="fi-FI" smtClean="0"/>
              <a:t>19.12.2023</a:t>
            </a:fld>
            <a:endParaRPr lang="fi-FI"/>
          </a:p>
        </p:txBody>
      </p:sp>
      <p:sp>
        <p:nvSpPr>
          <p:cNvPr id="4" name="Alatunnisteen paikkamerkki 3">
            <a:extLst>
              <a:ext uri="{FF2B5EF4-FFF2-40B4-BE49-F238E27FC236}">
                <a16:creationId xmlns:a16="http://schemas.microsoft.com/office/drawing/2014/main" id="{F67846B8-25ED-D74E-A167-A9B32CF9D664}"/>
              </a:ext>
            </a:extLst>
          </p:cNvPr>
          <p:cNvSpPr>
            <a:spLocks noGrp="1"/>
          </p:cNvSpPr>
          <p:nvPr>
            <p:ph type="ftr" sz="quarter" idx="11"/>
          </p:nvPr>
        </p:nvSpPr>
        <p:spPr/>
        <p:txBody>
          <a:bodyPr/>
          <a:lstStyle/>
          <a:p>
            <a:r>
              <a:rPr lang="fi-FI"/>
              <a:t>Etunimi Sukunimi</a:t>
            </a:r>
          </a:p>
        </p:txBody>
      </p:sp>
      <p:sp>
        <p:nvSpPr>
          <p:cNvPr id="5" name="Dian numeron paikkamerkki 4">
            <a:extLst>
              <a:ext uri="{FF2B5EF4-FFF2-40B4-BE49-F238E27FC236}">
                <a16:creationId xmlns:a16="http://schemas.microsoft.com/office/drawing/2014/main" id="{CC58F68C-E69F-1C4D-A46F-1BAE470F07E3}"/>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10625078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olme palstaa erotettuna pystyviivoin">
    <p:spTree>
      <p:nvGrpSpPr>
        <p:cNvPr id="1" name=""/>
        <p:cNvGrpSpPr/>
        <p:nvPr/>
      </p:nvGrpSpPr>
      <p:grpSpPr>
        <a:xfrm>
          <a:off x="0" y="0"/>
          <a:ext cx="0" cy="0"/>
          <a:chOff x="0" y="0"/>
          <a:chExt cx="0" cy="0"/>
        </a:xfrm>
      </p:grpSpPr>
      <p:sp>
        <p:nvSpPr>
          <p:cNvPr id="7" name="Tekstin paikkamerkki 6">
            <a:extLst>
              <a:ext uri="{FF2B5EF4-FFF2-40B4-BE49-F238E27FC236}">
                <a16:creationId xmlns:a16="http://schemas.microsoft.com/office/drawing/2014/main" id="{8116324F-79D5-AE4F-8352-7758C290EB5C}"/>
              </a:ext>
            </a:extLst>
          </p:cNvPr>
          <p:cNvSpPr>
            <a:spLocks noGrp="1"/>
          </p:cNvSpPr>
          <p:nvPr>
            <p:ph type="body" sz="quarter" idx="13" hasCustomPrompt="1"/>
          </p:nvPr>
        </p:nvSpPr>
        <p:spPr>
          <a:xfrm>
            <a:off x="1055688" y="1052513"/>
            <a:ext cx="3356689" cy="4810125"/>
          </a:xfrm>
        </p:spPr>
        <p:txBody>
          <a:bodyPr lIns="360000" tIns="180000" rIns="360000" bIns="180000">
            <a:normAutofit/>
          </a:bodyPr>
          <a:lstStyle>
            <a:lvl1pPr marL="0" indent="0">
              <a:buNone/>
              <a:defRPr sz="3200" b="1" i="0" spc="-150">
                <a:latin typeface="Arial" panose="020B0604020202020204" pitchFamily="34" charset="0"/>
                <a:cs typeface="Arial"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2" name="Päivämäärän paikkamerkki 1">
            <a:extLst>
              <a:ext uri="{FF2B5EF4-FFF2-40B4-BE49-F238E27FC236}">
                <a16:creationId xmlns:a16="http://schemas.microsoft.com/office/drawing/2014/main" id="{2CB1774F-F969-2B42-BB68-D65159001FEA}"/>
              </a:ext>
            </a:extLst>
          </p:cNvPr>
          <p:cNvSpPr>
            <a:spLocks noGrp="1"/>
          </p:cNvSpPr>
          <p:nvPr>
            <p:ph type="dt" sz="half" idx="10"/>
          </p:nvPr>
        </p:nvSpPr>
        <p:spPr/>
        <p:txBody>
          <a:bodyPr/>
          <a:lstStyle/>
          <a:p>
            <a:fld id="{2634156D-F441-EC47-BA76-7D4269C8DE30}" type="datetime1">
              <a:rPr lang="fi-FI" smtClean="0"/>
              <a:t>19.12.2023</a:t>
            </a:fld>
            <a:endParaRPr lang="fi-FI"/>
          </a:p>
        </p:txBody>
      </p:sp>
      <p:sp>
        <p:nvSpPr>
          <p:cNvPr id="3" name="Alatunnisteen paikkamerkki 2">
            <a:extLst>
              <a:ext uri="{FF2B5EF4-FFF2-40B4-BE49-F238E27FC236}">
                <a16:creationId xmlns:a16="http://schemas.microsoft.com/office/drawing/2014/main" id="{4428381B-E98E-6B4A-991C-B394D4C75847}"/>
              </a:ext>
            </a:extLst>
          </p:cNvPr>
          <p:cNvSpPr>
            <a:spLocks noGrp="1"/>
          </p:cNvSpPr>
          <p:nvPr>
            <p:ph type="ftr" sz="quarter" idx="11"/>
          </p:nvPr>
        </p:nvSpPr>
        <p:spPr/>
        <p:txBody>
          <a:bodyPr/>
          <a:lstStyle/>
          <a:p>
            <a:r>
              <a:rPr lang="fi-FI"/>
              <a:t>Etunimi Sukunimi</a:t>
            </a:r>
          </a:p>
        </p:txBody>
      </p:sp>
      <p:sp>
        <p:nvSpPr>
          <p:cNvPr id="4" name="Dian numeron paikkamerkki 3">
            <a:extLst>
              <a:ext uri="{FF2B5EF4-FFF2-40B4-BE49-F238E27FC236}">
                <a16:creationId xmlns:a16="http://schemas.microsoft.com/office/drawing/2014/main" id="{2B3402F8-1D07-1A48-836B-46C91C261734}"/>
              </a:ext>
            </a:extLst>
          </p:cNvPr>
          <p:cNvSpPr>
            <a:spLocks noGrp="1"/>
          </p:cNvSpPr>
          <p:nvPr>
            <p:ph type="sldNum" sz="quarter" idx="12"/>
          </p:nvPr>
        </p:nvSpPr>
        <p:spPr/>
        <p:txBody>
          <a:bodyPr/>
          <a:lstStyle/>
          <a:p>
            <a:fld id="{AB58E4E0-7F71-9F4E-8114-802A7CD2598C}" type="slidenum">
              <a:rPr lang="fi-FI" smtClean="0"/>
              <a:t>‹#›</a:t>
            </a:fld>
            <a:endParaRPr lang="fi-FI"/>
          </a:p>
        </p:txBody>
      </p:sp>
      <p:cxnSp>
        <p:nvCxnSpPr>
          <p:cNvPr id="13" name="Suora yhdysviiva 12">
            <a:extLst>
              <a:ext uri="{FF2B5EF4-FFF2-40B4-BE49-F238E27FC236}">
                <a16:creationId xmlns:a16="http://schemas.microsoft.com/office/drawing/2014/main" id="{4E60DB43-E86F-AA40-A5F5-BD64FA7BAC74}"/>
              </a:ext>
            </a:extLst>
          </p:cNvPr>
          <p:cNvCxnSpPr/>
          <p:nvPr userDrawn="1"/>
        </p:nvCxnSpPr>
        <p:spPr>
          <a:xfrm>
            <a:off x="1055688" y="1052513"/>
            <a:ext cx="0" cy="48096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7C532A64-197C-9546-A007-BB669E1A48F7}"/>
              </a:ext>
            </a:extLst>
          </p:cNvPr>
          <p:cNvCxnSpPr/>
          <p:nvPr userDrawn="1"/>
        </p:nvCxnSpPr>
        <p:spPr>
          <a:xfrm>
            <a:off x="4414488" y="1052513"/>
            <a:ext cx="0" cy="48096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97A8ACBD-B1AD-8541-B74E-F7F2D2A202D8}"/>
              </a:ext>
            </a:extLst>
          </p:cNvPr>
          <p:cNvCxnSpPr/>
          <p:nvPr userDrawn="1"/>
        </p:nvCxnSpPr>
        <p:spPr>
          <a:xfrm>
            <a:off x="7775400" y="1052513"/>
            <a:ext cx="0" cy="48096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C511D4DB-2588-D349-AA57-F854A9875E74}"/>
              </a:ext>
            </a:extLst>
          </p:cNvPr>
          <p:cNvCxnSpPr/>
          <p:nvPr userDrawn="1"/>
        </p:nvCxnSpPr>
        <p:spPr>
          <a:xfrm>
            <a:off x="11136312" y="1052513"/>
            <a:ext cx="0" cy="48096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8" name="Tekstin paikkamerkki 6">
            <a:extLst>
              <a:ext uri="{FF2B5EF4-FFF2-40B4-BE49-F238E27FC236}">
                <a16:creationId xmlns:a16="http://schemas.microsoft.com/office/drawing/2014/main" id="{AD2CC46B-8D72-8642-9B82-67DEBDB5CE4F}"/>
              </a:ext>
            </a:extLst>
          </p:cNvPr>
          <p:cNvSpPr>
            <a:spLocks noGrp="1"/>
          </p:cNvSpPr>
          <p:nvPr>
            <p:ph type="body" sz="quarter" idx="14" hasCustomPrompt="1"/>
          </p:nvPr>
        </p:nvSpPr>
        <p:spPr>
          <a:xfrm>
            <a:off x="4417656" y="1052513"/>
            <a:ext cx="3356689" cy="4810125"/>
          </a:xfrm>
        </p:spPr>
        <p:txBody>
          <a:bodyPr lIns="360000" tIns="180000" rIns="360000" bIns="180000">
            <a:normAutofit/>
          </a:bodyPr>
          <a:lstStyle>
            <a:lvl1pPr marL="0" indent="0">
              <a:buNone/>
              <a:defRPr sz="3200" b="1" i="0" spc="-150">
                <a:latin typeface="Arial" panose="020B0604020202020204" pitchFamily="34" charset="0"/>
                <a:cs typeface="Arial"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9" name="Tekstin paikkamerkki 6">
            <a:extLst>
              <a:ext uri="{FF2B5EF4-FFF2-40B4-BE49-F238E27FC236}">
                <a16:creationId xmlns:a16="http://schemas.microsoft.com/office/drawing/2014/main" id="{569E5E41-CFBA-2D41-A45A-5A126EEC0AFF}"/>
              </a:ext>
            </a:extLst>
          </p:cNvPr>
          <p:cNvSpPr>
            <a:spLocks noGrp="1"/>
          </p:cNvSpPr>
          <p:nvPr>
            <p:ph type="body" sz="quarter" idx="15" hasCustomPrompt="1"/>
          </p:nvPr>
        </p:nvSpPr>
        <p:spPr>
          <a:xfrm>
            <a:off x="7779623" y="1052513"/>
            <a:ext cx="3356689" cy="4810125"/>
          </a:xfrm>
        </p:spPr>
        <p:txBody>
          <a:bodyPr lIns="360000" tIns="180000" rIns="360000" bIns="180000">
            <a:normAutofit/>
          </a:bodyPr>
          <a:lstStyle>
            <a:lvl1pPr marL="0" indent="0">
              <a:buNone/>
              <a:defRPr sz="3200" b="1" i="0" spc="-150">
                <a:latin typeface="Arial" panose="020B0604020202020204" pitchFamily="34" charset="0"/>
                <a:cs typeface="Arial"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426425958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_ja_kaksi_tekstipalsta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5E7CFEAF-89E0-4547-D54E-F8F879399FFA}"/>
              </a:ext>
            </a:extLst>
          </p:cNvPr>
          <p:cNvSpPr/>
          <p:nvPr userDrawn="1"/>
        </p:nvSpPr>
        <p:spPr>
          <a:xfrm>
            <a:off x="7166" y="6306312"/>
            <a:ext cx="12192000" cy="568171"/>
          </a:xfrm>
          <a:prstGeom prst="rect">
            <a:avLst/>
          </a:prstGeom>
          <a:solidFill>
            <a:srgbClr val="30A59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12" name="Kuva 11">
            <a:extLst>
              <a:ext uri="{FF2B5EF4-FFF2-40B4-BE49-F238E27FC236}">
                <a16:creationId xmlns:a16="http://schemas.microsoft.com/office/drawing/2014/main" id="{B149ECC4-F3C7-33D0-B3ED-8C7E9205B45F}"/>
              </a:ext>
            </a:extLst>
          </p:cNvPr>
          <p:cNvPicPr>
            <a:picLocks noChangeAspect="1"/>
          </p:cNvPicPr>
          <p:nvPr userDrawn="1"/>
        </p:nvPicPr>
        <p:blipFill rotWithShape="1">
          <a:blip r:embed="rId2">
            <a:alphaModFix amt="55000"/>
          </a:blip>
          <a:srcRect l="-21" t="-1" r="-21" b="18668"/>
          <a:stretch/>
        </p:blipFill>
        <p:spPr>
          <a:xfrm>
            <a:off x="8922786" y="4296813"/>
            <a:ext cx="3169308" cy="2577668"/>
          </a:xfrm>
          <a:prstGeom prst="rect">
            <a:avLst/>
          </a:prstGeom>
        </p:spPr>
      </p:pic>
      <p:sp>
        <p:nvSpPr>
          <p:cNvPr id="2" name="Sisällön paikkamerkki 2">
            <a:extLst>
              <a:ext uri="{FF2B5EF4-FFF2-40B4-BE49-F238E27FC236}">
                <a16:creationId xmlns:a16="http://schemas.microsoft.com/office/drawing/2014/main" id="{2DB122AF-E22B-5936-8ED1-194A04A99C28}"/>
              </a:ext>
            </a:extLst>
          </p:cNvPr>
          <p:cNvSpPr>
            <a:spLocks noGrp="1"/>
          </p:cNvSpPr>
          <p:nvPr>
            <p:ph idx="1"/>
          </p:nvPr>
        </p:nvSpPr>
        <p:spPr>
          <a:xfrm>
            <a:off x="550361" y="1413522"/>
            <a:ext cx="5127438" cy="419018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Sisällön paikkamerkki 2">
            <a:extLst>
              <a:ext uri="{FF2B5EF4-FFF2-40B4-BE49-F238E27FC236}">
                <a16:creationId xmlns:a16="http://schemas.microsoft.com/office/drawing/2014/main" id="{A6BA40E7-2DF5-5F8A-DC1D-9C1257E96B95}"/>
              </a:ext>
            </a:extLst>
          </p:cNvPr>
          <p:cNvSpPr>
            <a:spLocks noGrp="1"/>
          </p:cNvSpPr>
          <p:nvPr>
            <p:ph idx="13"/>
          </p:nvPr>
        </p:nvSpPr>
        <p:spPr>
          <a:xfrm>
            <a:off x="5984623" y="1413522"/>
            <a:ext cx="5127438" cy="419018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Päivämäärän paikkamerkki 3">
            <a:extLst>
              <a:ext uri="{FF2B5EF4-FFF2-40B4-BE49-F238E27FC236}">
                <a16:creationId xmlns:a16="http://schemas.microsoft.com/office/drawing/2014/main" id="{2467D743-D48C-3FC8-899E-5A04B26B05E3}"/>
              </a:ext>
            </a:extLst>
          </p:cNvPr>
          <p:cNvSpPr>
            <a:spLocks noGrp="1"/>
          </p:cNvSpPr>
          <p:nvPr>
            <p:ph type="dt" sz="half" idx="10"/>
          </p:nvPr>
        </p:nvSpPr>
        <p:spPr>
          <a:xfrm>
            <a:off x="564332" y="6441702"/>
            <a:ext cx="1039741" cy="301756"/>
          </a:xfrm>
        </p:spPr>
        <p:txBody>
          <a:bodyPr/>
          <a:lstStyle/>
          <a:p>
            <a:fld id="{1F15E782-0D79-1147-8AEE-D1A4F876EA1D}" type="datetime1">
              <a:rPr lang="fi-FI" smtClean="0"/>
              <a:t>19.12.2023</a:t>
            </a:fld>
            <a:endParaRPr lang="fi-FI"/>
          </a:p>
        </p:txBody>
      </p:sp>
      <p:sp>
        <p:nvSpPr>
          <p:cNvPr id="10" name="Alatunnisteen paikkamerkki 4">
            <a:extLst>
              <a:ext uri="{FF2B5EF4-FFF2-40B4-BE49-F238E27FC236}">
                <a16:creationId xmlns:a16="http://schemas.microsoft.com/office/drawing/2014/main" id="{A1690C07-42F0-FDD3-F4F2-05EEA6BF3BA4}"/>
              </a:ext>
            </a:extLst>
          </p:cNvPr>
          <p:cNvSpPr>
            <a:spLocks noGrp="1"/>
          </p:cNvSpPr>
          <p:nvPr>
            <p:ph type="ftr" sz="quarter" idx="11"/>
          </p:nvPr>
        </p:nvSpPr>
        <p:spPr>
          <a:xfrm>
            <a:off x="1859984" y="6441702"/>
            <a:ext cx="4114800" cy="301756"/>
          </a:xfrm>
        </p:spPr>
        <p:txBody>
          <a:bodyPr/>
          <a:lstStyle>
            <a:lvl1pPr algn="l">
              <a:defRPr/>
            </a:lvl1pPr>
          </a:lstStyle>
          <a:p>
            <a:r>
              <a:rPr lang="fi-FI"/>
              <a:t>Kanta-Hämeen hyvinvointialue</a:t>
            </a:r>
          </a:p>
        </p:txBody>
      </p:sp>
      <p:cxnSp>
        <p:nvCxnSpPr>
          <p:cNvPr id="11" name="Suora yhdysviiva 10">
            <a:extLst>
              <a:ext uri="{FF2B5EF4-FFF2-40B4-BE49-F238E27FC236}">
                <a16:creationId xmlns:a16="http://schemas.microsoft.com/office/drawing/2014/main" id="{0D5BCB17-923F-DB1B-70EF-DD604E315539}"/>
              </a:ext>
            </a:extLst>
          </p:cNvPr>
          <p:cNvCxnSpPr>
            <a:cxnSpLocks/>
          </p:cNvCxnSpPr>
          <p:nvPr userDrawn="1"/>
        </p:nvCxnSpPr>
        <p:spPr>
          <a:xfrm>
            <a:off x="1645310" y="6441702"/>
            <a:ext cx="0" cy="3017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Kuva 13">
            <a:extLst>
              <a:ext uri="{FF2B5EF4-FFF2-40B4-BE49-F238E27FC236}">
                <a16:creationId xmlns:a16="http://schemas.microsoft.com/office/drawing/2014/main" id="{D6E8C1F0-E0F3-F309-1F01-6887E89FE2F8}"/>
              </a:ext>
            </a:extLst>
          </p:cNvPr>
          <p:cNvPicPr>
            <a:picLocks noChangeAspect="1"/>
          </p:cNvPicPr>
          <p:nvPr userDrawn="1"/>
        </p:nvPicPr>
        <p:blipFill>
          <a:blip r:embed="rId3"/>
          <a:stretch>
            <a:fillRect/>
          </a:stretch>
        </p:blipFill>
        <p:spPr>
          <a:xfrm>
            <a:off x="11508281" y="6380229"/>
            <a:ext cx="427402" cy="425754"/>
          </a:xfrm>
          <a:prstGeom prst="rect">
            <a:avLst/>
          </a:prstGeom>
        </p:spPr>
      </p:pic>
      <p:sp>
        <p:nvSpPr>
          <p:cNvPr id="15" name="Dian numeron paikkamerkki 5">
            <a:extLst>
              <a:ext uri="{FF2B5EF4-FFF2-40B4-BE49-F238E27FC236}">
                <a16:creationId xmlns:a16="http://schemas.microsoft.com/office/drawing/2014/main" id="{A92B5D10-94CC-8FBA-02E8-46A46998B2F0}"/>
              </a:ext>
            </a:extLst>
          </p:cNvPr>
          <p:cNvSpPr>
            <a:spLocks noGrp="1"/>
          </p:cNvSpPr>
          <p:nvPr>
            <p:ph type="sldNum" sz="quarter" idx="12"/>
          </p:nvPr>
        </p:nvSpPr>
        <p:spPr>
          <a:xfrm>
            <a:off x="10698480" y="6441702"/>
            <a:ext cx="546318" cy="301756"/>
          </a:xfrm>
        </p:spPr>
        <p:txBody>
          <a:bodyPr/>
          <a:lstStyle/>
          <a:p>
            <a:fld id="{53C4A76B-A38D-2748-B9D9-0C392F5890A1}" type="slidenum">
              <a:rPr lang="fi-FI" smtClean="0"/>
              <a:t>‹#›</a:t>
            </a:fld>
            <a:endParaRPr lang="fi-FI"/>
          </a:p>
        </p:txBody>
      </p:sp>
      <p:sp>
        <p:nvSpPr>
          <p:cNvPr id="6" name="Otsikko 1">
            <a:extLst>
              <a:ext uri="{FF2B5EF4-FFF2-40B4-BE49-F238E27FC236}">
                <a16:creationId xmlns:a16="http://schemas.microsoft.com/office/drawing/2014/main" id="{8CBF0611-269A-AE33-7667-4EA63060B980}"/>
              </a:ext>
            </a:extLst>
          </p:cNvPr>
          <p:cNvSpPr>
            <a:spLocks noGrp="1"/>
          </p:cNvSpPr>
          <p:nvPr>
            <p:ph type="title"/>
          </p:nvPr>
        </p:nvSpPr>
        <p:spPr>
          <a:xfrm>
            <a:off x="550361" y="182885"/>
            <a:ext cx="11105611" cy="942532"/>
          </a:xfrm>
        </p:spPr>
        <p:txBody>
          <a:bodyPr lIns="90000"/>
          <a:lstStyle/>
          <a:p>
            <a:r>
              <a:rPr lang="fi-FI"/>
              <a:t>Muokkaa </a:t>
            </a:r>
            <a:r>
              <a:rPr lang="fi-FI" err="1"/>
              <a:t>ots</a:t>
            </a:r>
            <a:r>
              <a:rPr lang="fi-FI"/>
              <a:t>. </a:t>
            </a:r>
            <a:r>
              <a:rPr lang="fi-FI" err="1"/>
              <a:t>perustyyl</a:t>
            </a:r>
            <a:r>
              <a:rPr lang="fi-FI"/>
              <a:t>. </a:t>
            </a:r>
            <a:r>
              <a:rPr lang="fi-FI" err="1"/>
              <a:t>napsautt</a:t>
            </a:r>
            <a:r>
              <a:rPr lang="fi-FI"/>
              <a:t>.</a:t>
            </a:r>
          </a:p>
        </p:txBody>
      </p:sp>
      <p:cxnSp>
        <p:nvCxnSpPr>
          <p:cNvPr id="8" name="Suora yhdysviiva 7">
            <a:extLst>
              <a:ext uri="{FF2B5EF4-FFF2-40B4-BE49-F238E27FC236}">
                <a16:creationId xmlns:a16="http://schemas.microsoft.com/office/drawing/2014/main" id="{917E3A78-E555-02BA-7209-D94D82F2E048}"/>
              </a:ext>
            </a:extLst>
          </p:cNvPr>
          <p:cNvCxnSpPr>
            <a:cxnSpLocks/>
          </p:cNvCxnSpPr>
          <p:nvPr userDrawn="1"/>
        </p:nvCxnSpPr>
        <p:spPr>
          <a:xfrm>
            <a:off x="550361" y="1180842"/>
            <a:ext cx="11105611" cy="0"/>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3" name="Kuva 12">
            <a:extLst>
              <a:ext uri="{FF2B5EF4-FFF2-40B4-BE49-F238E27FC236}">
                <a16:creationId xmlns:a16="http://schemas.microsoft.com/office/drawing/2014/main" id="{DA0557FA-AE41-9BA2-CD33-5F2DB68B4853}"/>
              </a:ext>
            </a:extLst>
          </p:cNvPr>
          <p:cNvPicPr>
            <a:picLocks noChangeAspect="1"/>
          </p:cNvPicPr>
          <p:nvPr userDrawn="1"/>
        </p:nvPicPr>
        <p:blipFill>
          <a:blip r:embed="rId4"/>
          <a:srcRect/>
          <a:stretch/>
        </p:blipFill>
        <p:spPr>
          <a:xfrm>
            <a:off x="8438713" y="6372609"/>
            <a:ext cx="1693452" cy="443522"/>
          </a:xfrm>
          <a:prstGeom prst="rect">
            <a:avLst/>
          </a:prstGeom>
        </p:spPr>
      </p:pic>
    </p:spTree>
    <p:extLst>
      <p:ext uri="{BB962C8B-B14F-4D97-AF65-F5344CB8AC3E}">
        <p14:creationId xmlns:p14="http://schemas.microsoft.com/office/powerpoint/2010/main" val="14888593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son kuvan päällä tekstilaatikko">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CB1774F-F969-2B42-BB68-D65159001FEA}"/>
              </a:ext>
            </a:extLst>
          </p:cNvPr>
          <p:cNvSpPr>
            <a:spLocks noGrp="1"/>
          </p:cNvSpPr>
          <p:nvPr>
            <p:ph type="dt" sz="half" idx="10"/>
          </p:nvPr>
        </p:nvSpPr>
        <p:spPr/>
        <p:txBody>
          <a:bodyPr/>
          <a:lstStyle/>
          <a:p>
            <a:fld id="{30D32D41-266D-8140-BD85-3E3C7AE77DD3}" type="datetime1">
              <a:rPr lang="fi-FI" smtClean="0"/>
              <a:t>19.12.2023</a:t>
            </a:fld>
            <a:endParaRPr lang="fi-FI"/>
          </a:p>
        </p:txBody>
      </p:sp>
      <p:sp>
        <p:nvSpPr>
          <p:cNvPr id="3" name="Alatunnisteen paikkamerkki 2">
            <a:extLst>
              <a:ext uri="{FF2B5EF4-FFF2-40B4-BE49-F238E27FC236}">
                <a16:creationId xmlns:a16="http://schemas.microsoft.com/office/drawing/2014/main" id="{4428381B-E98E-6B4A-991C-B394D4C75847}"/>
              </a:ext>
            </a:extLst>
          </p:cNvPr>
          <p:cNvSpPr>
            <a:spLocks noGrp="1"/>
          </p:cNvSpPr>
          <p:nvPr>
            <p:ph type="ftr" sz="quarter" idx="11"/>
          </p:nvPr>
        </p:nvSpPr>
        <p:spPr/>
        <p:txBody>
          <a:bodyPr/>
          <a:lstStyle/>
          <a:p>
            <a:r>
              <a:rPr lang="fi-FI"/>
              <a:t>Etunimi Sukunimi</a:t>
            </a:r>
          </a:p>
        </p:txBody>
      </p:sp>
      <p:sp>
        <p:nvSpPr>
          <p:cNvPr id="4" name="Dian numeron paikkamerkki 3">
            <a:extLst>
              <a:ext uri="{FF2B5EF4-FFF2-40B4-BE49-F238E27FC236}">
                <a16:creationId xmlns:a16="http://schemas.microsoft.com/office/drawing/2014/main" id="{2B3402F8-1D07-1A48-836B-46C91C261734}"/>
              </a:ext>
            </a:extLst>
          </p:cNvPr>
          <p:cNvSpPr>
            <a:spLocks noGrp="1"/>
          </p:cNvSpPr>
          <p:nvPr>
            <p:ph type="sldNum" sz="quarter" idx="12"/>
          </p:nvPr>
        </p:nvSpPr>
        <p:spPr/>
        <p:txBody>
          <a:bodyPr/>
          <a:lstStyle/>
          <a:p>
            <a:fld id="{AB58E4E0-7F71-9F4E-8114-802A7CD2598C}" type="slidenum">
              <a:rPr lang="fi-FI" smtClean="0"/>
              <a:t>‹#›</a:t>
            </a:fld>
            <a:endParaRPr lang="fi-FI"/>
          </a:p>
        </p:txBody>
      </p:sp>
      <p:sp>
        <p:nvSpPr>
          <p:cNvPr id="5" name="Kuvan paikkamerkki 2">
            <a:extLst>
              <a:ext uri="{FF2B5EF4-FFF2-40B4-BE49-F238E27FC236}">
                <a16:creationId xmlns:a16="http://schemas.microsoft.com/office/drawing/2014/main" id="{5953784C-238B-FB4F-A57A-B67E36DBB641}"/>
              </a:ext>
            </a:extLst>
          </p:cNvPr>
          <p:cNvSpPr>
            <a:spLocks noGrp="1"/>
          </p:cNvSpPr>
          <p:nvPr>
            <p:ph type="pic" idx="1"/>
          </p:nvPr>
        </p:nvSpPr>
        <p:spPr>
          <a:xfrm>
            <a:off x="1055689" y="1052513"/>
            <a:ext cx="10080624" cy="4808537"/>
          </a:xfrm>
          <a:prstGeom prst="roundRect">
            <a:avLst>
              <a:gd name="adj" fmla="val 9685"/>
            </a:avLst>
          </a:prstGeom>
          <a:solidFill>
            <a:schemeClr val="bg1">
              <a:lumMod val="95000"/>
            </a:schemeClr>
          </a:solidFill>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6" name="Otsikko 1">
            <a:extLst>
              <a:ext uri="{FF2B5EF4-FFF2-40B4-BE49-F238E27FC236}">
                <a16:creationId xmlns:a16="http://schemas.microsoft.com/office/drawing/2014/main" id="{7DA63560-D1C0-264D-BD3D-89613ABBB6C1}"/>
              </a:ext>
            </a:extLst>
          </p:cNvPr>
          <p:cNvSpPr>
            <a:spLocks noGrp="1"/>
          </p:cNvSpPr>
          <p:nvPr>
            <p:ph type="title"/>
          </p:nvPr>
        </p:nvSpPr>
        <p:spPr>
          <a:xfrm>
            <a:off x="1608581" y="1594311"/>
            <a:ext cx="3183159" cy="3724940"/>
          </a:xfrm>
          <a:prstGeom prst="roundRect">
            <a:avLst>
              <a:gd name="adj" fmla="val 4651"/>
            </a:avLst>
          </a:prstGeom>
          <a:solidFill>
            <a:schemeClr val="bg1">
              <a:alpha val="90000"/>
            </a:schemeClr>
          </a:solidFill>
        </p:spPr>
        <p:txBody>
          <a:bodyPr lIns="270000" tIns="270000" rIns="270000" bIns="270000" anchor="t" anchorCtr="0"/>
          <a:lstStyle>
            <a:lvl1pPr>
              <a:lnSpc>
                <a:spcPct val="85000"/>
              </a:lnSpc>
              <a:defRPr sz="3200"/>
            </a:lvl1pPr>
          </a:lstStyle>
          <a:p>
            <a:r>
              <a:rPr lang="fi-FI"/>
              <a:t>Muokkaa </a:t>
            </a:r>
            <a:r>
              <a:rPr lang="fi-FI" err="1"/>
              <a:t>ots</a:t>
            </a:r>
            <a:r>
              <a:rPr lang="fi-FI"/>
              <a:t>.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9055206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son kuvan päällä tekstilaatikko oikeall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CB1774F-F969-2B42-BB68-D65159001FEA}"/>
              </a:ext>
            </a:extLst>
          </p:cNvPr>
          <p:cNvSpPr>
            <a:spLocks noGrp="1"/>
          </p:cNvSpPr>
          <p:nvPr>
            <p:ph type="dt" sz="half" idx="10"/>
          </p:nvPr>
        </p:nvSpPr>
        <p:spPr/>
        <p:txBody>
          <a:bodyPr/>
          <a:lstStyle/>
          <a:p>
            <a:fld id="{B4B387B7-5EA1-9A4D-91E8-7E167B5FB1FE}" type="datetime1">
              <a:rPr lang="fi-FI" smtClean="0"/>
              <a:t>19.12.2023</a:t>
            </a:fld>
            <a:endParaRPr lang="fi-FI"/>
          </a:p>
        </p:txBody>
      </p:sp>
      <p:sp>
        <p:nvSpPr>
          <p:cNvPr id="3" name="Alatunnisteen paikkamerkki 2">
            <a:extLst>
              <a:ext uri="{FF2B5EF4-FFF2-40B4-BE49-F238E27FC236}">
                <a16:creationId xmlns:a16="http://schemas.microsoft.com/office/drawing/2014/main" id="{4428381B-E98E-6B4A-991C-B394D4C75847}"/>
              </a:ext>
            </a:extLst>
          </p:cNvPr>
          <p:cNvSpPr>
            <a:spLocks noGrp="1"/>
          </p:cNvSpPr>
          <p:nvPr>
            <p:ph type="ftr" sz="quarter" idx="11"/>
          </p:nvPr>
        </p:nvSpPr>
        <p:spPr/>
        <p:txBody>
          <a:bodyPr/>
          <a:lstStyle/>
          <a:p>
            <a:r>
              <a:rPr lang="fi-FI"/>
              <a:t>Etunimi Sukunimi</a:t>
            </a:r>
          </a:p>
        </p:txBody>
      </p:sp>
      <p:sp>
        <p:nvSpPr>
          <p:cNvPr id="4" name="Dian numeron paikkamerkki 3">
            <a:extLst>
              <a:ext uri="{FF2B5EF4-FFF2-40B4-BE49-F238E27FC236}">
                <a16:creationId xmlns:a16="http://schemas.microsoft.com/office/drawing/2014/main" id="{2B3402F8-1D07-1A48-836B-46C91C261734}"/>
              </a:ext>
            </a:extLst>
          </p:cNvPr>
          <p:cNvSpPr>
            <a:spLocks noGrp="1"/>
          </p:cNvSpPr>
          <p:nvPr>
            <p:ph type="sldNum" sz="quarter" idx="12"/>
          </p:nvPr>
        </p:nvSpPr>
        <p:spPr/>
        <p:txBody>
          <a:bodyPr/>
          <a:lstStyle/>
          <a:p>
            <a:fld id="{AB58E4E0-7F71-9F4E-8114-802A7CD2598C}" type="slidenum">
              <a:rPr lang="fi-FI" smtClean="0"/>
              <a:t>‹#›</a:t>
            </a:fld>
            <a:endParaRPr lang="fi-FI"/>
          </a:p>
        </p:txBody>
      </p:sp>
      <p:sp>
        <p:nvSpPr>
          <p:cNvPr id="5" name="Kuvan paikkamerkki 2">
            <a:extLst>
              <a:ext uri="{FF2B5EF4-FFF2-40B4-BE49-F238E27FC236}">
                <a16:creationId xmlns:a16="http://schemas.microsoft.com/office/drawing/2014/main" id="{5953784C-238B-FB4F-A57A-B67E36DBB641}"/>
              </a:ext>
            </a:extLst>
          </p:cNvPr>
          <p:cNvSpPr>
            <a:spLocks noGrp="1"/>
          </p:cNvSpPr>
          <p:nvPr>
            <p:ph type="pic" idx="1"/>
          </p:nvPr>
        </p:nvSpPr>
        <p:spPr>
          <a:xfrm>
            <a:off x="1055689" y="1052513"/>
            <a:ext cx="10080624" cy="4808537"/>
          </a:xfrm>
          <a:prstGeom prst="roundRect">
            <a:avLst>
              <a:gd name="adj" fmla="val 9685"/>
            </a:avLst>
          </a:prstGeom>
          <a:solidFill>
            <a:schemeClr val="bg1">
              <a:lumMod val="95000"/>
            </a:schemeClr>
          </a:solidFill>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6" name="Otsikko 1">
            <a:extLst>
              <a:ext uri="{FF2B5EF4-FFF2-40B4-BE49-F238E27FC236}">
                <a16:creationId xmlns:a16="http://schemas.microsoft.com/office/drawing/2014/main" id="{7DA63560-D1C0-264D-BD3D-89613ABBB6C1}"/>
              </a:ext>
            </a:extLst>
          </p:cNvPr>
          <p:cNvSpPr>
            <a:spLocks noGrp="1"/>
          </p:cNvSpPr>
          <p:nvPr>
            <p:ph type="title"/>
          </p:nvPr>
        </p:nvSpPr>
        <p:spPr>
          <a:xfrm>
            <a:off x="7385604" y="1594311"/>
            <a:ext cx="3183159" cy="3724940"/>
          </a:xfrm>
          <a:prstGeom prst="roundRect">
            <a:avLst>
              <a:gd name="adj" fmla="val 4651"/>
            </a:avLst>
          </a:prstGeom>
          <a:solidFill>
            <a:schemeClr val="bg1">
              <a:alpha val="90000"/>
            </a:schemeClr>
          </a:solidFill>
        </p:spPr>
        <p:txBody>
          <a:bodyPr lIns="270000" tIns="270000" rIns="270000" bIns="270000" anchor="t" anchorCtr="0"/>
          <a:lstStyle>
            <a:lvl1pPr>
              <a:lnSpc>
                <a:spcPct val="85000"/>
              </a:lnSpc>
              <a:defRPr sz="3200"/>
            </a:lvl1pPr>
          </a:lstStyle>
          <a:p>
            <a:r>
              <a:rPr lang="fi-FI"/>
              <a:t>Muokkaa </a:t>
            </a:r>
            <a:r>
              <a:rPr lang="fi-FI" err="1"/>
              <a:t>ots</a:t>
            </a:r>
            <a:r>
              <a:rPr lang="fi-FI"/>
              <a:t>.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10433177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CB1774F-F969-2B42-BB68-D65159001FEA}"/>
              </a:ext>
            </a:extLst>
          </p:cNvPr>
          <p:cNvSpPr>
            <a:spLocks noGrp="1"/>
          </p:cNvSpPr>
          <p:nvPr>
            <p:ph type="dt" sz="half" idx="10"/>
          </p:nvPr>
        </p:nvSpPr>
        <p:spPr/>
        <p:txBody>
          <a:bodyPr/>
          <a:lstStyle/>
          <a:p>
            <a:fld id="{C50A8387-DD06-774E-9B09-515B60F70781}" type="datetime1">
              <a:rPr lang="fi-FI" smtClean="0"/>
              <a:t>19.12.2023</a:t>
            </a:fld>
            <a:endParaRPr lang="fi-FI"/>
          </a:p>
        </p:txBody>
      </p:sp>
      <p:sp>
        <p:nvSpPr>
          <p:cNvPr id="3" name="Alatunnisteen paikkamerkki 2">
            <a:extLst>
              <a:ext uri="{FF2B5EF4-FFF2-40B4-BE49-F238E27FC236}">
                <a16:creationId xmlns:a16="http://schemas.microsoft.com/office/drawing/2014/main" id="{4428381B-E98E-6B4A-991C-B394D4C75847}"/>
              </a:ext>
            </a:extLst>
          </p:cNvPr>
          <p:cNvSpPr>
            <a:spLocks noGrp="1"/>
          </p:cNvSpPr>
          <p:nvPr>
            <p:ph type="ftr" sz="quarter" idx="11"/>
          </p:nvPr>
        </p:nvSpPr>
        <p:spPr/>
        <p:txBody>
          <a:bodyPr/>
          <a:lstStyle/>
          <a:p>
            <a:r>
              <a:rPr lang="fi-FI"/>
              <a:t>Etunimi Sukunimi</a:t>
            </a:r>
          </a:p>
        </p:txBody>
      </p:sp>
      <p:sp>
        <p:nvSpPr>
          <p:cNvPr id="4" name="Dian numeron paikkamerkki 3">
            <a:extLst>
              <a:ext uri="{FF2B5EF4-FFF2-40B4-BE49-F238E27FC236}">
                <a16:creationId xmlns:a16="http://schemas.microsoft.com/office/drawing/2014/main" id="{2B3402F8-1D07-1A48-836B-46C91C261734}"/>
              </a:ext>
            </a:extLst>
          </p:cNvPr>
          <p:cNvSpPr>
            <a:spLocks noGrp="1"/>
          </p:cNvSpPr>
          <p:nvPr>
            <p:ph type="sldNum" sz="quarter" idx="12"/>
          </p:nvPr>
        </p:nvSpPr>
        <p:spPr/>
        <p:txBody>
          <a:bodyPr/>
          <a:lstStyle/>
          <a:p>
            <a:fld id="{AB58E4E0-7F71-9F4E-8114-802A7CD2598C}" type="slidenum">
              <a:rPr lang="fi-FI" smtClean="0"/>
              <a:t>‹#›</a:t>
            </a:fld>
            <a:endParaRPr lang="fi-FI"/>
          </a:p>
        </p:txBody>
      </p:sp>
      <p:sp>
        <p:nvSpPr>
          <p:cNvPr id="5" name="Kuvan paikkamerkki 2">
            <a:extLst>
              <a:ext uri="{FF2B5EF4-FFF2-40B4-BE49-F238E27FC236}">
                <a16:creationId xmlns:a16="http://schemas.microsoft.com/office/drawing/2014/main" id="{5953784C-238B-FB4F-A57A-B67E36DBB641}"/>
              </a:ext>
            </a:extLst>
          </p:cNvPr>
          <p:cNvSpPr>
            <a:spLocks noGrp="1"/>
          </p:cNvSpPr>
          <p:nvPr>
            <p:ph type="pic" idx="1"/>
          </p:nvPr>
        </p:nvSpPr>
        <p:spPr>
          <a:xfrm>
            <a:off x="1055689" y="1052513"/>
            <a:ext cx="10080624" cy="4808537"/>
          </a:xfrm>
          <a:prstGeom prst="roundRect">
            <a:avLst>
              <a:gd name="adj" fmla="val 9685"/>
            </a:avLst>
          </a:prstGeom>
          <a:solidFill>
            <a:schemeClr val="bg1">
              <a:lumMod val="95000"/>
            </a:schemeClr>
          </a:solidFill>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Tree>
    <p:extLst>
      <p:ext uri="{BB962C8B-B14F-4D97-AF65-F5344CB8AC3E}">
        <p14:creationId xmlns:p14="http://schemas.microsoft.com/office/powerpoint/2010/main" val="17851869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CB1774F-F969-2B42-BB68-D65159001FEA}"/>
              </a:ext>
            </a:extLst>
          </p:cNvPr>
          <p:cNvSpPr>
            <a:spLocks noGrp="1"/>
          </p:cNvSpPr>
          <p:nvPr>
            <p:ph type="dt" sz="half" idx="10"/>
          </p:nvPr>
        </p:nvSpPr>
        <p:spPr/>
        <p:txBody>
          <a:bodyPr/>
          <a:lstStyle/>
          <a:p>
            <a:fld id="{79CA4A7C-B0B7-0E46-8CF5-017658173753}" type="datetime1">
              <a:rPr lang="fi-FI" smtClean="0"/>
              <a:t>19.12.2023</a:t>
            </a:fld>
            <a:endParaRPr lang="fi-FI"/>
          </a:p>
        </p:txBody>
      </p:sp>
      <p:sp>
        <p:nvSpPr>
          <p:cNvPr id="3" name="Alatunnisteen paikkamerkki 2">
            <a:extLst>
              <a:ext uri="{FF2B5EF4-FFF2-40B4-BE49-F238E27FC236}">
                <a16:creationId xmlns:a16="http://schemas.microsoft.com/office/drawing/2014/main" id="{4428381B-E98E-6B4A-991C-B394D4C75847}"/>
              </a:ext>
            </a:extLst>
          </p:cNvPr>
          <p:cNvSpPr>
            <a:spLocks noGrp="1"/>
          </p:cNvSpPr>
          <p:nvPr>
            <p:ph type="ftr" sz="quarter" idx="11"/>
          </p:nvPr>
        </p:nvSpPr>
        <p:spPr/>
        <p:txBody>
          <a:bodyPr/>
          <a:lstStyle/>
          <a:p>
            <a:r>
              <a:rPr lang="fi-FI"/>
              <a:t>Etunimi Sukunimi</a:t>
            </a:r>
          </a:p>
        </p:txBody>
      </p:sp>
      <p:sp>
        <p:nvSpPr>
          <p:cNvPr id="4" name="Dian numeron paikkamerkki 3">
            <a:extLst>
              <a:ext uri="{FF2B5EF4-FFF2-40B4-BE49-F238E27FC236}">
                <a16:creationId xmlns:a16="http://schemas.microsoft.com/office/drawing/2014/main" id="{2B3402F8-1D07-1A48-836B-46C91C261734}"/>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5005711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6B8094-64DC-7B4E-B843-1916E31DA206}"/>
              </a:ext>
            </a:extLst>
          </p:cNvPr>
          <p:cNvSpPr>
            <a:spLocks noGrp="1"/>
          </p:cNvSpPr>
          <p:nvPr>
            <p:ph type="title"/>
          </p:nvPr>
        </p:nvSpPr>
        <p:spPr>
          <a:xfrm>
            <a:off x="1055688" y="457200"/>
            <a:ext cx="3716337" cy="1600200"/>
          </a:xfrm>
        </p:spPr>
        <p:txBody>
          <a:bodyPr anchor="b"/>
          <a:lstStyle>
            <a:lvl1pPr>
              <a:lnSpc>
                <a:spcPct val="85000"/>
              </a:lnSpc>
              <a:defRPr sz="32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6B8D0A0F-8D3C-A741-88CC-4C423D9A61E1}"/>
              </a:ext>
            </a:extLst>
          </p:cNvPr>
          <p:cNvSpPr>
            <a:spLocks noGrp="1"/>
          </p:cNvSpPr>
          <p:nvPr>
            <p:ph idx="1"/>
          </p:nvPr>
        </p:nvSpPr>
        <p:spPr>
          <a:xfrm>
            <a:off x="5183188" y="987425"/>
            <a:ext cx="595312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i-FI"/>
              <a:t>Muokkaa tekstin perustyylejä
toinen taso
kolmas taso
neljäs taso
viides taso</a:t>
            </a:r>
          </a:p>
        </p:txBody>
      </p:sp>
      <p:sp>
        <p:nvSpPr>
          <p:cNvPr id="4" name="Tekstin paikkamerkki 3">
            <a:extLst>
              <a:ext uri="{FF2B5EF4-FFF2-40B4-BE49-F238E27FC236}">
                <a16:creationId xmlns:a16="http://schemas.microsoft.com/office/drawing/2014/main" id="{516F1586-DFC2-2D4B-A0F5-D74516A77617}"/>
              </a:ext>
            </a:extLst>
          </p:cNvPr>
          <p:cNvSpPr>
            <a:spLocks noGrp="1"/>
          </p:cNvSpPr>
          <p:nvPr>
            <p:ph type="body" sz="half" idx="2"/>
          </p:nvPr>
        </p:nvSpPr>
        <p:spPr>
          <a:xfrm>
            <a:off x="1055688" y="2057400"/>
            <a:ext cx="3716337" cy="3811588"/>
          </a:xfr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a:t>Muokkaa tekstin perustyylejä
toinen taso
kolmas taso
neljäs taso
viides taso</a:t>
            </a:r>
          </a:p>
        </p:txBody>
      </p:sp>
      <p:sp>
        <p:nvSpPr>
          <p:cNvPr id="5" name="Päivämäärän paikkamerkki 4">
            <a:extLst>
              <a:ext uri="{FF2B5EF4-FFF2-40B4-BE49-F238E27FC236}">
                <a16:creationId xmlns:a16="http://schemas.microsoft.com/office/drawing/2014/main" id="{93FC9B7C-A4B5-6441-BCC3-4D9CAFDEB491}"/>
              </a:ext>
            </a:extLst>
          </p:cNvPr>
          <p:cNvSpPr>
            <a:spLocks noGrp="1"/>
          </p:cNvSpPr>
          <p:nvPr>
            <p:ph type="dt" sz="half" idx="10"/>
          </p:nvPr>
        </p:nvSpPr>
        <p:spPr/>
        <p:txBody>
          <a:bodyPr/>
          <a:lstStyle/>
          <a:p>
            <a:fld id="{1102BC4E-3A44-CC41-BF46-B04EC61D6BE7}" type="datetime1">
              <a:rPr lang="fi-FI" smtClean="0"/>
              <a:t>19.12.2023</a:t>
            </a:fld>
            <a:endParaRPr lang="fi-FI"/>
          </a:p>
        </p:txBody>
      </p:sp>
      <p:sp>
        <p:nvSpPr>
          <p:cNvPr id="6" name="Alatunnisteen paikkamerkki 5">
            <a:extLst>
              <a:ext uri="{FF2B5EF4-FFF2-40B4-BE49-F238E27FC236}">
                <a16:creationId xmlns:a16="http://schemas.microsoft.com/office/drawing/2014/main" id="{882FDA85-60C0-B74F-A74A-33CAB1DE5640}"/>
              </a:ext>
            </a:extLst>
          </p:cNvPr>
          <p:cNvSpPr>
            <a:spLocks noGrp="1"/>
          </p:cNvSpPr>
          <p:nvPr>
            <p:ph type="ftr" sz="quarter" idx="11"/>
          </p:nvPr>
        </p:nvSpPr>
        <p:spPr/>
        <p:txBody>
          <a:bodyPr/>
          <a:lstStyle/>
          <a:p>
            <a:r>
              <a:rPr lang="fi-FI"/>
              <a:t>Etunimi Sukunimi</a:t>
            </a:r>
          </a:p>
        </p:txBody>
      </p:sp>
      <p:sp>
        <p:nvSpPr>
          <p:cNvPr id="7" name="Dian numeron paikkamerkki 6">
            <a:extLst>
              <a:ext uri="{FF2B5EF4-FFF2-40B4-BE49-F238E27FC236}">
                <a16:creationId xmlns:a16="http://schemas.microsoft.com/office/drawing/2014/main" id="{E55B8006-18A8-2645-A809-C93DBE80386F}"/>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12435661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118C36-1D33-DA4B-BA87-2B71C916B9C5}"/>
              </a:ext>
            </a:extLst>
          </p:cNvPr>
          <p:cNvSpPr>
            <a:spLocks noGrp="1"/>
          </p:cNvSpPr>
          <p:nvPr>
            <p:ph type="title"/>
          </p:nvPr>
        </p:nvSpPr>
        <p:spPr>
          <a:xfrm>
            <a:off x="1055688" y="457200"/>
            <a:ext cx="3716337" cy="1600200"/>
          </a:xfrm>
        </p:spPr>
        <p:txBody>
          <a:bodyPr anchor="b"/>
          <a:lstStyle>
            <a:lvl1pPr>
              <a:lnSpc>
                <a:spcPct val="85000"/>
              </a:lnSpc>
              <a:defRPr sz="32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Kuvan paikkamerkki 2">
            <a:extLst>
              <a:ext uri="{FF2B5EF4-FFF2-40B4-BE49-F238E27FC236}">
                <a16:creationId xmlns:a16="http://schemas.microsoft.com/office/drawing/2014/main" id="{FA5F7D37-DF47-644F-9FC4-E70DE813E667}"/>
              </a:ext>
            </a:extLst>
          </p:cNvPr>
          <p:cNvSpPr>
            <a:spLocks noGrp="1"/>
          </p:cNvSpPr>
          <p:nvPr>
            <p:ph type="pic" idx="1"/>
          </p:nvPr>
        </p:nvSpPr>
        <p:spPr>
          <a:xfrm>
            <a:off x="5183188" y="987425"/>
            <a:ext cx="5953124" cy="4873625"/>
          </a:xfrm>
          <a:prstGeom prst="roundRect">
            <a:avLst>
              <a:gd name="adj" fmla="val 9685"/>
            </a:avLst>
          </a:prstGeom>
          <a:solidFill>
            <a:schemeClr val="bg1">
              <a:lumMod val="95000"/>
            </a:schemeClr>
          </a:solidFill>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21732482-C036-EF44-9EFB-A1CB5637618B}"/>
              </a:ext>
            </a:extLst>
          </p:cNvPr>
          <p:cNvSpPr>
            <a:spLocks noGrp="1"/>
          </p:cNvSpPr>
          <p:nvPr>
            <p:ph type="body" sz="half" idx="2"/>
          </p:nvPr>
        </p:nvSpPr>
        <p:spPr>
          <a:xfrm>
            <a:off x="1055688" y="2057400"/>
            <a:ext cx="3716337" cy="3811588"/>
          </a:xfr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a:t>Muokkaa tekstin perustyylejä
toinen taso
kolmas taso
neljäs taso
viides taso</a:t>
            </a:r>
          </a:p>
        </p:txBody>
      </p:sp>
      <p:sp>
        <p:nvSpPr>
          <p:cNvPr id="5" name="Päivämäärän paikkamerkki 4">
            <a:extLst>
              <a:ext uri="{FF2B5EF4-FFF2-40B4-BE49-F238E27FC236}">
                <a16:creationId xmlns:a16="http://schemas.microsoft.com/office/drawing/2014/main" id="{4FEEEB24-4D7B-E141-B18A-D540DBA75423}"/>
              </a:ext>
            </a:extLst>
          </p:cNvPr>
          <p:cNvSpPr>
            <a:spLocks noGrp="1"/>
          </p:cNvSpPr>
          <p:nvPr>
            <p:ph type="dt" sz="half" idx="10"/>
          </p:nvPr>
        </p:nvSpPr>
        <p:spPr/>
        <p:txBody>
          <a:bodyPr/>
          <a:lstStyle/>
          <a:p>
            <a:fld id="{7B29B47D-267E-9442-9F7D-FD01ECFE3EF0}" type="datetime1">
              <a:rPr lang="fi-FI" smtClean="0"/>
              <a:t>19.12.2023</a:t>
            </a:fld>
            <a:endParaRPr lang="fi-FI"/>
          </a:p>
        </p:txBody>
      </p:sp>
      <p:sp>
        <p:nvSpPr>
          <p:cNvPr id="6" name="Alatunnisteen paikkamerkki 5">
            <a:extLst>
              <a:ext uri="{FF2B5EF4-FFF2-40B4-BE49-F238E27FC236}">
                <a16:creationId xmlns:a16="http://schemas.microsoft.com/office/drawing/2014/main" id="{2401A6EE-4A07-A64D-B812-FA1CAACD7456}"/>
              </a:ext>
            </a:extLst>
          </p:cNvPr>
          <p:cNvSpPr>
            <a:spLocks noGrp="1"/>
          </p:cNvSpPr>
          <p:nvPr>
            <p:ph type="ftr" sz="quarter" idx="11"/>
          </p:nvPr>
        </p:nvSpPr>
        <p:spPr/>
        <p:txBody>
          <a:bodyPr/>
          <a:lstStyle/>
          <a:p>
            <a:r>
              <a:rPr lang="fi-FI"/>
              <a:t>Etunimi Sukunimi</a:t>
            </a:r>
          </a:p>
        </p:txBody>
      </p:sp>
      <p:sp>
        <p:nvSpPr>
          <p:cNvPr id="7" name="Dian numeron paikkamerkki 6">
            <a:extLst>
              <a:ext uri="{FF2B5EF4-FFF2-40B4-BE49-F238E27FC236}">
                <a16:creationId xmlns:a16="http://schemas.microsoft.com/office/drawing/2014/main" id="{82E39C8E-DDC6-C54A-BD6D-DD2A61636A04}"/>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412317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tsikko_teksti_ja_kuva">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D1D1EE24-1D39-DDEE-3F82-8B7856E22CD1}"/>
              </a:ext>
            </a:extLst>
          </p:cNvPr>
          <p:cNvSpPr/>
          <p:nvPr userDrawn="1"/>
        </p:nvSpPr>
        <p:spPr>
          <a:xfrm>
            <a:off x="7166" y="6306312"/>
            <a:ext cx="12192000" cy="568171"/>
          </a:xfrm>
          <a:prstGeom prst="rect">
            <a:avLst/>
          </a:prstGeom>
          <a:solidFill>
            <a:srgbClr val="30A59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366736F8-8049-FFF8-BF78-A8B8CCD4E5B6}"/>
              </a:ext>
            </a:extLst>
          </p:cNvPr>
          <p:cNvPicPr>
            <a:picLocks noChangeAspect="1"/>
          </p:cNvPicPr>
          <p:nvPr userDrawn="1"/>
        </p:nvPicPr>
        <p:blipFill rotWithShape="1">
          <a:blip r:embed="rId2"/>
          <a:srcRect t="63381" b="19188"/>
          <a:stretch/>
        </p:blipFill>
        <p:spPr>
          <a:xfrm>
            <a:off x="8922786" y="6305550"/>
            <a:ext cx="3169308" cy="552450"/>
          </a:xfrm>
          <a:prstGeom prst="rect">
            <a:avLst/>
          </a:prstGeom>
        </p:spPr>
      </p:pic>
      <p:sp>
        <p:nvSpPr>
          <p:cNvPr id="14" name="Kuvan paikkamerkki 13">
            <a:extLst>
              <a:ext uri="{FF2B5EF4-FFF2-40B4-BE49-F238E27FC236}">
                <a16:creationId xmlns:a16="http://schemas.microsoft.com/office/drawing/2014/main" id="{1802E24C-92AD-8996-9DF0-0BC32FEAAA28}"/>
              </a:ext>
            </a:extLst>
          </p:cNvPr>
          <p:cNvSpPr>
            <a:spLocks noGrp="1"/>
          </p:cNvSpPr>
          <p:nvPr>
            <p:ph type="pic" sz="quarter" idx="13"/>
          </p:nvPr>
        </p:nvSpPr>
        <p:spPr>
          <a:xfrm>
            <a:off x="7243763" y="0"/>
            <a:ext cx="4948237" cy="6305550"/>
          </a:xfrm>
        </p:spPr>
        <p:txBody>
          <a:bodyPr/>
          <a:lstStyle/>
          <a:p>
            <a:endParaRPr lang="fi-FI"/>
          </a:p>
        </p:txBody>
      </p:sp>
      <p:pic>
        <p:nvPicPr>
          <p:cNvPr id="23" name="Kuva 22">
            <a:extLst>
              <a:ext uri="{FF2B5EF4-FFF2-40B4-BE49-F238E27FC236}">
                <a16:creationId xmlns:a16="http://schemas.microsoft.com/office/drawing/2014/main" id="{12DA542A-02A2-691E-475A-AA3CD38B3D4D}"/>
              </a:ext>
            </a:extLst>
          </p:cNvPr>
          <p:cNvPicPr>
            <a:picLocks noChangeAspect="1"/>
          </p:cNvPicPr>
          <p:nvPr userDrawn="1"/>
        </p:nvPicPr>
        <p:blipFill>
          <a:blip r:embed="rId3"/>
          <a:stretch>
            <a:fillRect/>
          </a:stretch>
        </p:blipFill>
        <p:spPr>
          <a:xfrm>
            <a:off x="11508281" y="6380229"/>
            <a:ext cx="427402" cy="425754"/>
          </a:xfrm>
          <a:prstGeom prst="rect">
            <a:avLst/>
          </a:prstGeom>
        </p:spPr>
      </p:pic>
      <p:sp>
        <p:nvSpPr>
          <p:cNvPr id="24" name="Otsikko 1">
            <a:extLst>
              <a:ext uri="{FF2B5EF4-FFF2-40B4-BE49-F238E27FC236}">
                <a16:creationId xmlns:a16="http://schemas.microsoft.com/office/drawing/2014/main" id="{0C71083F-5A4D-1784-415D-661FC63CACC2}"/>
              </a:ext>
            </a:extLst>
          </p:cNvPr>
          <p:cNvSpPr>
            <a:spLocks noGrp="1"/>
          </p:cNvSpPr>
          <p:nvPr>
            <p:ph type="title"/>
          </p:nvPr>
        </p:nvSpPr>
        <p:spPr>
          <a:xfrm>
            <a:off x="550361" y="409626"/>
            <a:ext cx="6307639" cy="1000049"/>
          </a:xfrm>
        </p:spPr>
        <p:txBody>
          <a:bodyPr/>
          <a:lstStyle/>
          <a:p>
            <a:r>
              <a:rPr lang="fi-FI"/>
              <a:t>Muokkaa </a:t>
            </a:r>
            <a:r>
              <a:rPr lang="fi-FI" err="1"/>
              <a:t>ots</a:t>
            </a:r>
            <a:r>
              <a:rPr lang="fi-FI"/>
              <a:t>. </a:t>
            </a:r>
            <a:r>
              <a:rPr lang="fi-FI" err="1"/>
              <a:t>perustyyl</a:t>
            </a:r>
            <a:r>
              <a:rPr lang="fi-FI"/>
              <a:t>. </a:t>
            </a:r>
            <a:r>
              <a:rPr lang="fi-FI" err="1"/>
              <a:t>napsautt</a:t>
            </a:r>
            <a:r>
              <a:rPr lang="fi-FI"/>
              <a:t>.</a:t>
            </a:r>
          </a:p>
        </p:txBody>
      </p:sp>
      <p:cxnSp>
        <p:nvCxnSpPr>
          <p:cNvPr id="25" name="Suora yhdysviiva 24">
            <a:extLst>
              <a:ext uri="{FF2B5EF4-FFF2-40B4-BE49-F238E27FC236}">
                <a16:creationId xmlns:a16="http://schemas.microsoft.com/office/drawing/2014/main" id="{48BCE124-B732-656B-90E2-4F0C9A69A558}"/>
              </a:ext>
            </a:extLst>
          </p:cNvPr>
          <p:cNvCxnSpPr>
            <a:cxnSpLocks/>
          </p:cNvCxnSpPr>
          <p:nvPr userDrawn="1"/>
        </p:nvCxnSpPr>
        <p:spPr>
          <a:xfrm>
            <a:off x="550361" y="1465100"/>
            <a:ext cx="6307639" cy="0"/>
          </a:xfrm>
          <a:prstGeom prst="line">
            <a:avLst/>
          </a:prstGeom>
          <a:ln>
            <a:solidFill>
              <a:schemeClr val="accent1">
                <a:alpha val="51000"/>
              </a:schemeClr>
            </a:solidFill>
          </a:ln>
        </p:spPr>
        <p:style>
          <a:lnRef idx="1">
            <a:schemeClr val="accent1"/>
          </a:lnRef>
          <a:fillRef idx="0">
            <a:schemeClr val="accent1"/>
          </a:fillRef>
          <a:effectRef idx="0">
            <a:schemeClr val="accent1"/>
          </a:effectRef>
          <a:fontRef idx="minor">
            <a:schemeClr val="tx1"/>
          </a:fontRef>
        </p:style>
      </p:cxnSp>
      <p:sp>
        <p:nvSpPr>
          <p:cNvPr id="27" name="Sisällön paikkamerkki 2">
            <a:extLst>
              <a:ext uri="{FF2B5EF4-FFF2-40B4-BE49-F238E27FC236}">
                <a16:creationId xmlns:a16="http://schemas.microsoft.com/office/drawing/2014/main" id="{199BA005-2910-C5C7-B4F7-5E47D3F0F2BD}"/>
              </a:ext>
            </a:extLst>
          </p:cNvPr>
          <p:cNvSpPr>
            <a:spLocks noGrp="1"/>
          </p:cNvSpPr>
          <p:nvPr>
            <p:ph idx="1"/>
          </p:nvPr>
        </p:nvSpPr>
        <p:spPr>
          <a:xfrm>
            <a:off x="550361" y="1799284"/>
            <a:ext cx="5127438" cy="400143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3">
            <a:extLst>
              <a:ext uri="{FF2B5EF4-FFF2-40B4-BE49-F238E27FC236}">
                <a16:creationId xmlns:a16="http://schemas.microsoft.com/office/drawing/2014/main" id="{7CE6C841-DE97-1DCF-20FB-21A5FC5DCF07}"/>
              </a:ext>
            </a:extLst>
          </p:cNvPr>
          <p:cNvSpPr>
            <a:spLocks noGrp="1"/>
          </p:cNvSpPr>
          <p:nvPr>
            <p:ph type="dt" sz="half" idx="10"/>
          </p:nvPr>
        </p:nvSpPr>
        <p:spPr>
          <a:xfrm>
            <a:off x="564332" y="6441702"/>
            <a:ext cx="1039741" cy="301756"/>
          </a:xfrm>
        </p:spPr>
        <p:txBody>
          <a:bodyPr/>
          <a:lstStyle/>
          <a:p>
            <a:fld id="{1F15E782-0D79-1147-8AEE-D1A4F876EA1D}" type="datetime1">
              <a:rPr lang="fi-FI" smtClean="0"/>
              <a:t>19.12.2023</a:t>
            </a:fld>
            <a:endParaRPr lang="fi-FI"/>
          </a:p>
        </p:txBody>
      </p:sp>
      <p:sp>
        <p:nvSpPr>
          <p:cNvPr id="4" name="Alatunnisteen paikkamerkki 4">
            <a:extLst>
              <a:ext uri="{FF2B5EF4-FFF2-40B4-BE49-F238E27FC236}">
                <a16:creationId xmlns:a16="http://schemas.microsoft.com/office/drawing/2014/main" id="{0AD188AF-0784-ADE7-7962-708179E940FB}"/>
              </a:ext>
            </a:extLst>
          </p:cNvPr>
          <p:cNvSpPr>
            <a:spLocks noGrp="1"/>
          </p:cNvSpPr>
          <p:nvPr>
            <p:ph type="ftr" sz="quarter" idx="11"/>
          </p:nvPr>
        </p:nvSpPr>
        <p:spPr>
          <a:xfrm>
            <a:off x="1859984" y="6441702"/>
            <a:ext cx="4114800" cy="301756"/>
          </a:xfrm>
        </p:spPr>
        <p:txBody>
          <a:bodyPr/>
          <a:lstStyle>
            <a:lvl1pPr algn="l">
              <a:defRPr/>
            </a:lvl1pPr>
          </a:lstStyle>
          <a:p>
            <a:r>
              <a:rPr lang="fi-FI"/>
              <a:t>Kanta-Hämeen hyvinvointialue</a:t>
            </a:r>
          </a:p>
        </p:txBody>
      </p:sp>
      <p:cxnSp>
        <p:nvCxnSpPr>
          <p:cNvPr id="5" name="Suora yhdysviiva 4">
            <a:extLst>
              <a:ext uri="{FF2B5EF4-FFF2-40B4-BE49-F238E27FC236}">
                <a16:creationId xmlns:a16="http://schemas.microsoft.com/office/drawing/2014/main" id="{412E8E6F-89FD-4644-8C5A-2DDEBB986941}"/>
              </a:ext>
            </a:extLst>
          </p:cNvPr>
          <p:cNvCxnSpPr>
            <a:cxnSpLocks/>
          </p:cNvCxnSpPr>
          <p:nvPr userDrawn="1"/>
        </p:nvCxnSpPr>
        <p:spPr>
          <a:xfrm>
            <a:off x="1645310" y="6441702"/>
            <a:ext cx="0" cy="3017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Dian numeron paikkamerkki 5">
            <a:extLst>
              <a:ext uri="{FF2B5EF4-FFF2-40B4-BE49-F238E27FC236}">
                <a16:creationId xmlns:a16="http://schemas.microsoft.com/office/drawing/2014/main" id="{7906D7AC-43D6-CCC3-F2F0-06C14F19000D}"/>
              </a:ext>
            </a:extLst>
          </p:cNvPr>
          <p:cNvSpPr>
            <a:spLocks noGrp="1"/>
          </p:cNvSpPr>
          <p:nvPr>
            <p:ph type="sldNum" sz="quarter" idx="12"/>
          </p:nvPr>
        </p:nvSpPr>
        <p:spPr>
          <a:xfrm>
            <a:off x="10739410" y="6441702"/>
            <a:ext cx="505388" cy="301756"/>
          </a:xfrm>
        </p:spPr>
        <p:txBody>
          <a:bodyPr/>
          <a:lstStyle/>
          <a:p>
            <a:fld id="{53C4A76B-A38D-2748-B9D9-0C392F5890A1}" type="slidenum">
              <a:rPr lang="fi-FI" smtClean="0"/>
              <a:t>‹#›</a:t>
            </a:fld>
            <a:endParaRPr lang="fi-FI"/>
          </a:p>
        </p:txBody>
      </p:sp>
      <p:pic>
        <p:nvPicPr>
          <p:cNvPr id="11" name="Kuva 10">
            <a:extLst>
              <a:ext uri="{FF2B5EF4-FFF2-40B4-BE49-F238E27FC236}">
                <a16:creationId xmlns:a16="http://schemas.microsoft.com/office/drawing/2014/main" id="{60C60895-45F6-1117-B1B4-76F915B75AFD}"/>
              </a:ext>
            </a:extLst>
          </p:cNvPr>
          <p:cNvPicPr>
            <a:picLocks noChangeAspect="1"/>
          </p:cNvPicPr>
          <p:nvPr userDrawn="1"/>
        </p:nvPicPr>
        <p:blipFill>
          <a:blip r:embed="rId4"/>
          <a:srcRect/>
          <a:stretch/>
        </p:blipFill>
        <p:spPr>
          <a:xfrm>
            <a:off x="8438713" y="6372609"/>
            <a:ext cx="1693452" cy="443522"/>
          </a:xfrm>
          <a:prstGeom prst="rect">
            <a:avLst/>
          </a:prstGeom>
        </p:spPr>
      </p:pic>
    </p:spTree>
    <p:extLst>
      <p:ext uri="{BB962C8B-B14F-4D97-AF65-F5344CB8AC3E}">
        <p14:creationId xmlns:p14="http://schemas.microsoft.com/office/powerpoint/2010/main" val="718268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tsikko_teksti_ja_kaksi_kuvaa">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D1D1EE24-1D39-DDEE-3F82-8B7856E22CD1}"/>
              </a:ext>
            </a:extLst>
          </p:cNvPr>
          <p:cNvSpPr/>
          <p:nvPr userDrawn="1"/>
        </p:nvSpPr>
        <p:spPr>
          <a:xfrm>
            <a:off x="7166" y="6306312"/>
            <a:ext cx="12192000" cy="568171"/>
          </a:xfrm>
          <a:prstGeom prst="rect">
            <a:avLst/>
          </a:prstGeom>
          <a:solidFill>
            <a:srgbClr val="30A59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4" name="Kuva 3">
            <a:extLst>
              <a:ext uri="{FF2B5EF4-FFF2-40B4-BE49-F238E27FC236}">
                <a16:creationId xmlns:a16="http://schemas.microsoft.com/office/drawing/2014/main" id="{72CB873B-E6AF-AB98-DF54-BEF5621F7FAE}"/>
              </a:ext>
            </a:extLst>
          </p:cNvPr>
          <p:cNvPicPr>
            <a:picLocks noChangeAspect="1"/>
          </p:cNvPicPr>
          <p:nvPr userDrawn="1"/>
        </p:nvPicPr>
        <p:blipFill rotWithShape="1">
          <a:blip r:embed="rId2"/>
          <a:srcRect t="63381" b="19188"/>
          <a:stretch/>
        </p:blipFill>
        <p:spPr>
          <a:xfrm>
            <a:off x="8922786" y="6305550"/>
            <a:ext cx="3169308" cy="552450"/>
          </a:xfrm>
          <a:prstGeom prst="rect">
            <a:avLst/>
          </a:prstGeom>
        </p:spPr>
      </p:pic>
      <p:sp>
        <p:nvSpPr>
          <p:cNvPr id="14" name="Kuvan paikkamerkki 13">
            <a:extLst>
              <a:ext uri="{FF2B5EF4-FFF2-40B4-BE49-F238E27FC236}">
                <a16:creationId xmlns:a16="http://schemas.microsoft.com/office/drawing/2014/main" id="{1802E24C-92AD-8996-9DF0-0BC32FEAAA28}"/>
              </a:ext>
            </a:extLst>
          </p:cNvPr>
          <p:cNvSpPr>
            <a:spLocks noGrp="1"/>
          </p:cNvSpPr>
          <p:nvPr>
            <p:ph type="pic" sz="quarter" idx="13"/>
          </p:nvPr>
        </p:nvSpPr>
        <p:spPr>
          <a:xfrm>
            <a:off x="7243764" y="3182948"/>
            <a:ext cx="4948236" cy="3123364"/>
          </a:xfrm>
        </p:spPr>
        <p:txBody>
          <a:bodyPr/>
          <a:lstStyle/>
          <a:p>
            <a:endParaRPr lang="fi-FI"/>
          </a:p>
        </p:txBody>
      </p:sp>
      <p:pic>
        <p:nvPicPr>
          <p:cNvPr id="23" name="Kuva 22">
            <a:extLst>
              <a:ext uri="{FF2B5EF4-FFF2-40B4-BE49-F238E27FC236}">
                <a16:creationId xmlns:a16="http://schemas.microsoft.com/office/drawing/2014/main" id="{12DA542A-02A2-691E-475A-AA3CD38B3D4D}"/>
              </a:ext>
            </a:extLst>
          </p:cNvPr>
          <p:cNvPicPr>
            <a:picLocks noChangeAspect="1"/>
          </p:cNvPicPr>
          <p:nvPr userDrawn="1"/>
        </p:nvPicPr>
        <p:blipFill>
          <a:blip r:embed="rId3"/>
          <a:stretch>
            <a:fillRect/>
          </a:stretch>
        </p:blipFill>
        <p:spPr>
          <a:xfrm>
            <a:off x="11508281" y="6380229"/>
            <a:ext cx="427402" cy="425754"/>
          </a:xfrm>
          <a:prstGeom prst="rect">
            <a:avLst/>
          </a:prstGeom>
        </p:spPr>
      </p:pic>
      <p:sp>
        <p:nvSpPr>
          <p:cNvPr id="24" name="Otsikko 1">
            <a:extLst>
              <a:ext uri="{FF2B5EF4-FFF2-40B4-BE49-F238E27FC236}">
                <a16:creationId xmlns:a16="http://schemas.microsoft.com/office/drawing/2014/main" id="{0C71083F-5A4D-1784-415D-661FC63CACC2}"/>
              </a:ext>
            </a:extLst>
          </p:cNvPr>
          <p:cNvSpPr>
            <a:spLocks noGrp="1"/>
          </p:cNvSpPr>
          <p:nvPr>
            <p:ph type="title"/>
          </p:nvPr>
        </p:nvSpPr>
        <p:spPr>
          <a:xfrm>
            <a:off x="550361" y="409626"/>
            <a:ext cx="6307639" cy="1000049"/>
          </a:xfrm>
        </p:spPr>
        <p:txBody>
          <a:bodyPr/>
          <a:lstStyle/>
          <a:p>
            <a:r>
              <a:rPr lang="fi-FI"/>
              <a:t>Muokkaa </a:t>
            </a:r>
            <a:r>
              <a:rPr lang="fi-FI" err="1"/>
              <a:t>ots</a:t>
            </a:r>
            <a:r>
              <a:rPr lang="fi-FI"/>
              <a:t>. </a:t>
            </a:r>
            <a:r>
              <a:rPr lang="fi-FI" err="1"/>
              <a:t>perustyyl</a:t>
            </a:r>
            <a:r>
              <a:rPr lang="fi-FI"/>
              <a:t>. </a:t>
            </a:r>
            <a:r>
              <a:rPr lang="fi-FI" err="1"/>
              <a:t>napsautt</a:t>
            </a:r>
            <a:r>
              <a:rPr lang="fi-FI"/>
              <a:t>.</a:t>
            </a:r>
          </a:p>
        </p:txBody>
      </p:sp>
      <p:cxnSp>
        <p:nvCxnSpPr>
          <p:cNvPr id="25" name="Suora yhdysviiva 24">
            <a:extLst>
              <a:ext uri="{FF2B5EF4-FFF2-40B4-BE49-F238E27FC236}">
                <a16:creationId xmlns:a16="http://schemas.microsoft.com/office/drawing/2014/main" id="{48BCE124-B732-656B-90E2-4F0C9A69A558}"/>
              </a:ext>
            </a:extLst>
          </p:cNvPr>
          <p:cNvCxnSpPr>
            <a:cxnSpLocks/>
          </p:cNvCxnSpPr>
          <p:nvPr userDrawn="1"/>
        </p:nvCxnSpPr>
        <p:spPr>
          <a:xfrm>
            <a:off x="550361" y="1465100"/>
            <a:ext cx="6307639" cy="0"/>
          </a:xfrm>
          <a:prstGeom prst="line">
            <a:avLst/>
          </a:prstGeom>
          <a:ln>
            <a:solidFill>
              <a:schemeClr val="accent1">
                <a:alpha val="51000"/>
              </a:schemeClr>
            </a:solidFill>
          </a:ln>
        </p:spPr>
        <p:style>
          <a:lnRef idx="1">
            <a:schemeClr val="accent1"/>
          </a:lnRef>
          <a:fillRef idx="0">
            <a:schemeClr val="accent1"/>
          </a:fillRef>
          <a:effectRef idx="0">
            <a:schemeClr val="accent1"/>
          </a:effectRef>
          <a:fontRef idx="minor">
            <a:schemeClr val="tx1"/>
          </a:fontRef>
        </p:style>
      </p:cxnSp>
      <p:sp>
        <p:nvSpPr>
          <p:cNvPr id="27" name="Sisällön paikkamerkki 2">
            <a:extLst>
              <a:ext uri="{FF2B5EF4-FFF2-40B4-BE49-F238E27FC236}">
                <a16:creationId xmlns:a16="http://schemas.microsoft.com/office/drawing/2014/main" id="{199BA005-2910-C5C7-B4F7-5E47D3F0F2BD}"/>
              </a:ext>
            </a:extLst>
          </p:cNvPr>
          <p:cNvSpPr>
            <a:spLocks noGrp="1"/>
          </p:cNvSpPr>
          <p:nvPr>
            <p:ph idx="1"/>
          </p:nvPr>
        </p:nvSpPr>
        <p:spPr>
          <a:xfrm>
            <a:off x="550360" y="1799284"/>
            <a:ext cx="6307639" cy="400143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Kuvan paikkamerkki 13">
            <a:extLst>
              <a:ext uri="{FF2B5EF4-FFF2-40B4-BE49-F238E27FC236}">
                <a16:creationId xmlns:a16="http://schemas.microsoft.com/office/drawing/2014/main" id="{1AA4D8CB-758D-AFA6-FC77-DEDD7DDB123E}"/>
              </a:ext>
            </a:extLst>
          </p:cNvPr>
          <p:cNvSpPr>
            <a:spLocks noGrp="1"/>
          </p:cNvSpPr>
          <p:nvPr>
            <p:ph type="pic" sz="quarter" idx="14"/>
          </p:nvPr>
        </p:nvSpPr>
        <p:spPr>
          <a:xfrm>
            <a:off x="7243764" y="0"/>
            <a:ext cx="4948236" cy="3109979"/>
          </a:xfrm>
          <a:prstGeom prst="rect">
            <a:avLst/>
          </a:prstGeom>
        </p:spPr>
        <p:txBody>
          <a:bodyPr/>
          <a:lstStyle/>
          <a:p>
            <a:endParaRPr lang="fi-FI"/>
          </a:p>
        </p:txBody>
      </p:sp>
      <p:sp>
        <p:nvSpPr>
          <p:cNvPr id="3" name="Päivämäärän paikkamerkki 3">
            <a:extLst>
              <a:ext uri="{FF2B5EF4-FFF2-40B4-BE49-F238E27FC236}">
                <a16:creationId xmlns:a16="http://schemas.microsoft.com/office/drawing/2014/main" id="{98B39E47-7C83-9446-DF96-3BA2F1A45212}"/>
              </a:ext>
            </a:extLst>
          </p:cNvPr>
          <p:cNvSpPr>
            <a:spLocks noGrp="1"/>
          </p:cNvSpPr>
          <p:nvPr>
            <p:ph type="dt" sz="half" idx="10"/>
          </p:nvPr>
        </p:nvSpPr>
        <p:spPr>
          <a:xfrm>
            <a:off x="564332" y="6441702"/>
            <a:ext cx="1039741" cy="301756"/>
          </a:xfrm>
        </p:spPr>
        <p:txBody>
          <a:bodyPr/>
          <a:lstStyle/>
          <a:p>
            <a:fld id="{1F15E782-0D79-1147-8AEE-D1A4F876EA1D}" type="datetime1">
              <a:rPr lang="fi-FI" smtClean="0"/>
              <a:t>19.12.2023</a:t>
            </a:fld>
            <a:endParaRPr lang="fi-FI"/>
          </a:p>
        </p:txBody>
      </p:sp>
      <p:sp>
        <p:nvSpPr>
          <p:cNvPr id="5" name="Alatunnisteen paikkamerkki 4">
            <a:extLst>
              <a:ext uri="{FF2B5EF4-FFF2-40B4-BE49-F238E27FC236}">
                <a16:creationId xmlns:a16="http://schemas.microsoft.com/office/drawing/2014/main" id="{EB4BBC32-F117-B062-78B8-70F0CBAA99D8}"/>
              </a:ext>
            </a:extLst>
          </p:cNvPr>
          <p:cNvSpPr>
            <a:spLocks noGrp="1"/>
          </p:cNvSpPr>
          <p:nvPr>
            <p:ph type="ftr" sz="quarter" idx="11"/>
          </p:nvPr>
        </p:nvSpPr>
        <p:spPr>
          <a:xfrm>
            <a:off x="1859984" y="6441702"/>
            <a:ext cx="4114800" cy="301756"/>
          </a:xfrm>
        </p:spPr>
        <p:txBody>
          <a:bodyPr/>
          <a:lstStyle>
            <a:lvl1pPr algn="l">
              <a:defRPr/>
            </a:lvl1pPr>
          </a:lstStyle>
          <a:p>
            <a:r>
              <a:rPr lang="fi-FI"/>
              <a:t>Kanta-Hämeen hyvinvointialue</a:t>
            </a:r>
          </a:p>
        </p:txBody>
      </p:sp>
      <p:cxnSp>
        <p:nvCxnSpPr>
          <p:cNvPr id="6" name="Suora yhdysviiva 5">
            <a:extLst>
              <a:ext uri="{FF2B5EF4-FFF2-40B4-BE49-F238E27FC236}">
                <a16:creationId xmlns:a16="http://schemas.microsoft.com/office/drawing/2014/main" id="{BD52A720-F381-6911-26E1-28FF45D53143}"/>
              </a:ext>
            </a:extLst>
          </p:cNvPr>
          <p:cNvCxnSpPr>
            <a:cxnSpLocks/>
          </p:cNvCxnSpPr>
          <p:nvPr userDrawn="1"/>
        </p:nvCxnSpPr>
        <p:spPr>
          <a:xfrm>
            <a:off x="1645310" y="6441702"/>
            <a:ext cx="0" cy="3017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Dian numeron paikkamerkki 5">
            <a:extLst>
              <a:ext uri="{FF2B5EF4-FFF2-40B4-BE49-F238E27FC236}">
                <a16:creationId xmlns:a16="http://schemas.microsoft.com/office/drawing/2014/main" id="{11353283-0EA0-E6BE-D6EC-9C90246436B3}"/>
              </a:ext>
            </a:extLst>
          </p:cNvPr>
          <p:cNvSpPr>
            <a:spLocks noGrp="1"/>
          </p:cNvSpPr>
          <p:nvPr>
            <p:ph type="sldNum" sz="quarter" idx="12"/>
          </p:nvPr>
        </p:nvSpPr>
        <p:spPr>
          <a:xfrm>
            <a:off x="10652760" y="6441702"/>
            <a:ext cx="592038" cy="301756"/>
          </a:xfrm>
        </p:spPr>
        <p:txBody>
          <a:bodyPr/>
          <a:lstStyle/>
          <a:p>
            <a:fld id="{53C4A76B-A38D-2748-B9D9-0C392F5890A1}" type="slidenum">
              <a:rPr lang="fi-FI" smtClean="0"/>
              <a:t>‹#›</a:t>
            </a:fld>
            <a:endParaRPr lang="fi-FI"/>
          </a:p>
        </p:txBody>
      </p:sp>
      <p:pic>
        <p:nvPicPr>
          <p:cNvPr id="9" name="Kuva 8">
            <a:extLst>
              <a:ext uri="{FF2B5EF4-FFF2-40B4-BE49-F238E27FC236}">
                <a16:creationId xmlns:a16="http://schemas.microsoft.com/office/drawing/2014/main" id="{EE35968B-8A02-4F97-3AB4-7EE50B73C2C7}"/>
              </a:ext>
            </a:extLst>
          </p:cNvPr>
          <p:cNvPicPr>
            <a:picLocks noChangeAspect="1"/>
          </p:cNvPicPr>
          <p:nvPr userDrawn="1"/>
        </p:nvPicPr>
        <p:blipFill>
          <a:blip r:embed="rId4"/>
          <a:srcRect/>
          <a:stretch/>
        </p:blipFill>
        <p:spPr>
          <a:xfrm>
            <a:off x="8438713" y="6372609"/>
            <a:ext cx="1693452" cy="443522"/>
          </a:xfrm>
          <a:prstGeom prst="rect">
            <a:avLst/>
          </a:prstGeom>
        </p:spPr>
      </p:pic>
    </p:spTree>
    <p:extLst>
      <p:ext uri="{BB962C8B-B14F-4D97-AF65-F5344CB8AC3E}">
        <p14:creationId xmlns:p14="http://schemas.microsoft.com/office/powerpoint/2010/main" val="179729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tsikko_ja_kolme_kuva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CE3731FD-3237-B081-3BBF-6852294C2969}"/>
              </a:ext>
            </a:extLst>
          </p:cNvPr>
          <p:cNvSpPr/>
          <p:nvPr userDrawn="1"/>
        </p:nvSpPr>
        <p:spPr>
          <a:xfrm>
            <a:off x="7166" y="6306312"/>
            <a:ext cx="12192000" cy="568171"/>
          </a:xfrm>
          <a:prstGeom prst="rect">
            <a:avLst/>
          </a:prstGeom>
          <a:solidFill>
            <a:srgbClr val="30A59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20" name="Kuva 19">
            <a:extLst>
              <a:ext uri="{FF2B5EF4-FFF2-40B4-BE49-F238E27FC236}">
                <a16:creationId xmlns:a16="http://schemas.microsoft.com/office/drawing/2014/main" id="{639E1DDE-B518-B113-9FB3-53177E5D4C64}"/>
              </a:ext>
            </a:extLst>
          </p:cNvPr>
          <p:cNvPicPr>
            <a:picLocks noChangeAspect="1"/>
          </p:cNvPicPr>
          <p:nvPr userDrawn="1"/>
        </p:nvPicPr>
        <p:blipFill>
          <a:blip r:embed="rId2"/>
          <a:stretch>
            <a:fillRect/>
          </a:stretch>
        </p:blipFill>
        <p:spPr>
          <a:xfrm>
            <a:off x="11508281" y="6380229"/>
            <a:ext cx="427402" cy="425754"/>
          </a:xfrm>
          <a:prstGeom prst="rect">
            <a:avLst/>
          </a:prstGeom>
        </p:spPr>
      </p:pic>
      <p:sp>
        <p:nvSpPr>
          <p:cNvPr id="3" name="Kuvan paikkamerkki 2">
            <a:extLst>
              <a:ext uri="{FF2B5EF4-FFF2-40B4-BE49-F238E27FC236}">
                <a16:creationId xmlns:a16="http://schemas.microsoft.com/office/drawing/2014/main" id="{7E793AAC-F5E3-727A-C587-DCC5F5318A51}"/>
              </a:ext>
            </a:extLst>
          </p:cNvPr>
          <p:cNvSpPr>
            <a:spLocks noGrp="1"/>
          </p:cNvSpPr>
          <p:nvPr>
            <p:ph type="pic" sz="quarter" idx="13"/>
          </p:nvPr>
        </p:nvSpPr>
        <p:spPr>
          <a:xfrm>
            <a:off x="564332" y="2249157"/>
            <a:ext cx="3462337" cy="3200976"/>
          </a:xfrm>
          <a:prstGeom prst="round1Rect">
            <a:avLst>
              <a:gd name="adj" fmla="val 22769"/>
            </a:avLst>
          </a:prstGeom>
        </p:spPr>
        <p:txBody>
          <a:bodyPr/>
          <a:lstStyle/>
          <a:p>
            <a:endParaRPr lang="fi-FI"/>
          </a:p>
        </p:txBody>
      </p:sp>
      <p:sp>
        <p:nvSpPr>
          <p:cNvPr id="2" name="Kuvan paikkamerkki 2">
            <a:extLst>
              <a:ext uri="{FF2B5EF4-FFF2-40B4-BE49-F238E27FC236}">
                <a16:creationId xmlns:a16="http://schemas.microsoft.com/office/drawing/2014/main" id="{9B2F8B89-8CD0-86AF-DD39-B52D3E5FE81D}"/>
              </a:ext>
            </a:extLst>
          </p:cNvPr>
          <p:cNvSpPr>
            <a:spLocks noGrp="1"/>
          </p:cNvSpPr>
          <p:nvPr>
            <p:ph type="pic" sz="quarter" idx="16"/>
          </p:nvPr>
        </p:nvSpPr>
        <p:spPr>
          <a:xfrm>
            <a:off x="4371997" y="2249157"/>
            <a:ext cx="3462337" cy="3200976"/>
          </a:xfrm>
          <a:prstGeom prst="round1Rect">
            <a:avLst>
              <a:gd name="adj" fmla="val 22769"/>
            </a:avLst>
          </a:prstGeom>
        </p:spPr>
        <p:txBody>
          <a:bodyPr/>
          <a:lstStyle/>
          <a:p>
            <a:endParaRPr lang="fi-FI"/>
          </a:p>
        </p:txBody>
      </p:sp>
      <p:sp>
        <p:nvSpPr>
          <p:cNvPr id="6" name="Kuvan paikkamerkki 2">
            <a:extLst>
              <a:ext uri="{FF2B5EF4-FFF2-40B4-BE49-F238E27FC236}">
                <a16:creationId xmlns:a16="http://schemas.microsoft.com/office/drawing/2014/main" id="{8114E845-9BC7-CF3B-3B76-8444C007FFA6}"/>
              </a:ext>
            </a:extLst>
          </p:cNvPr>
          <p:cNvSpPr>
            <a:spLocks noGrp="1"/>
          </p:cNvSpPr>
          <p:nvPr>
            <p:ph type="pic" sz="quarter" idx="17"/>
          </p:nvPr>
        </p:nvSpPr>
        <p:spPr>
          <a:xfrm>
            <a:off x="8179662" y="2249157"/>
            <a:ext cx="3462337" cy="3200976"/>
          </a:xfrm>
          <a:prstGeom prst="round1Rect">
            <a:avLst>
              <a:gd name="adj" fmla="val 22769"/>
            </a:avLst>
          </a:prstGeom>
        </p:spPr>
        <p:txBody>
          <a:bodyPr/>
          <a:lstStyle/>
          <a:p>
            <a:endParaRPr lang="fi-FI"/>
          </a:p>
        </p:txBody>
      </p:sp>
      <p:sp>
        <p:nvSpPr>
          <p:cNvPr id="8" name="Tekstin paikkamerkki 7">
            <a:extLst>
              <a:ext uri="{FF2B5EF4-FFF2-40B4-BE49-F238E27FC236}">
                <a16:creationId xmlns:a16="http://schemas.microsoft.com/office/drawing/2014/main" id="{499C9BBF-5202-EF10-89F7-899955251647}"/>
              </a:ext>
            </a:extLst>
          </p:cNvPr>
          <p:cNvSpPr>
            <a:spLocks noGrp="1"/>
          </p:cNvSpPr>
          <p:nvPr>
            <p:ph type="body" sz="quarter" idx="18"/>
          </p:nvPr>
        </p:nvSpPr>
        <p:spPr>
          <a:xfrm>
            <a:off x="482035" y="1392978"/>
            <a:ext cx="3479800" cy="775661"/>
          </a:xfrm>
        </p:spPr>
        <p:txBody>
          <a:bodyPr anchor="b">
            <a:noAutofit/>
          </a:bodyPr>
          <a:lstStyle>
            <a:lvl1pPr marL="0" indent="0">
              <a:buNone/>
              <a:defRPr sz="1600">
                <a:solidFill>
                  <a:srgbClr val="30A598"/>
                </a:solidFill>
              </a:defRPr>
            </a:lvl1pPr>
            <a:lvl2pPr marL="457200" indent="0">
              <a:buNone/>
              <a:defRPr sz="1600">
                <a:solidFill>
                  <a:srgbClr val="30A598"/>
                </a:solidFill>
              </a:defRPr>
            </a:lvl2pPr>
            <a:lvl3pPr marL="914400" indent="0">
              <a:buNone/>
              <a:defRPr sz="1600">
                <a:solidFill>
                  <a:srgbClr val="30A598"/>
                </a:solidFill>
              </a:defRPr>
            </a:lvl3pPr>
            <a:lvl4pPr marL="1371600" indent="0">
              <a:buNone/>
              <a:defRPr sz="1600">
                <a:solidFill>
                  <a:srgbClr val="30A598"/>
                </a:solidFill>
              </a:defRPr>
            </a:lvl4pPr>
            <a:lvl5pPr marL="1828800" indent="0">
              <a:buNone/>
              <a:defRPr sz="1600">
                <a:solidFill>
                  <a:srgbClr val="30A598"/>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Tekstin paikkamerkki 7">
            <a:extLst>
              <a:ext uri="{FF2B5EF4-FFF2-40B4-BE49-F238E27FC236}">
                <a16:creationId xmlns:a16="http://schemas.microsoft.com/office/drawing/2014/main" id="{60754B7F-51D4-AC8C-9D73-7A9113266AC6}"/>
              </a:ext>
            </a:extLst>
          </p:cNvPr>
          <p:cNvSpPr>
            <a:spLocks noGrp="1"/>
          </p:cNvSpPr>
          <p:nvPr>
            <p:ph type="body" sz="quarter" idx="19"/>
          </p:nvPr>
        </p:nvSpPr>
        <p:spPr>
          <a:xfrm>
            <a:off x="4303169" y="1392978"/>
            <a:ext cx="3479800" cy="775661"/>
          </a:xfrm>
        </p:spPr>
        <p:txBody>
          <a:bodyPr anchor="b">
            <a:noAutofit/>
          </a:bodyPr>
          <a:lstStyle>
            <a:lvl1pPr marL="0" indent="0">
              <a:buNone/>
              <a:defRPr sz="1600">
                <a:solidFill>
                  <a:srgbClr val="30A598"/>
                </a:solidFill>
              </a:defRPr>
            </a:lvl1pPr>
            <a:lvl2pPr marL="457200" indent="0">
              <a:buNone/>
              <a:defRPr sz="1600">
                <a:solidFill>
                  <a:srgbClr val="30A598"/>
                </a:solidFill>
              </a:defRPr>
            </a:lvl2pPr>
            <a:lvl3pPr marL="914400" indent="0">
              <a:buNone/>
              <a:defRPr sz="1600">
                <a:solidFill>
                  <a:srgbClr val="30A598"/>
                </a:solidFill>
              </a:defRPr>
            </a:lvl3pPr>
            <a:lvl4pPr marL="1371600" indent="0">
              <a:buNone/>
              <a:defRPr sz="1600">
                <a:solidFill>
                  <a:srgbClr val="30A598"/>
                </a:solidFill>
              </a:defRPr>
            </a:lvl4pPr>
            <a:lvl5pPr marL="1828800" indent="0">
              <a:buNone/>
              <a:defRPr sz="1600">
                <a:solidFill>
                  <a:srgbClr val="30A598"/>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Tekstin paikkamerkki 7">
            <a:extLst>
              <a:ext uri="{FF2B5EF4-FFF2-40B4-BE49-F238E27FC236}">
                <a16:creationId xmlns:a16="http://schemas.microsoft.com/office/drawing/2014/main" id="{E3B9C74D-D3BB-479A-488A-510E196DB580}"/>
              </a:ext>
            </a:extLst>
          </p:cNvPr>
          <p:cNvSpPr>
            <a:spLocks noGrp="1"/>
          </p:cNvSpPr>
          <p:nvPr>
            <p:ph type="body" sz="quarter" idx="20"/>
          </p:nvPr>
        </p:nvSpPr>
        <p:spPr>
          <a:xfrm>
            <a:off x="8124303" y="1392978"/>
            <a:ext cx="3479800" cy="775661"/>
          </a:xfrm>
        </p:spPr>
        <p:txBody>
          <a:bodyPr anchor="b">
            <a:noAutofit/>
          </a:bodyPr>
          <a:lstStyle>
            <a:lvl1pPr marL="0" indent="0">
              <a:buNone/>
              <a:defRPr sz="1600">
                <a:solidFill>
                  <a:srgbClr val="30A598"/>
                </a:solidFill>
              </a:defRPr>
            </a:lvl1pPr>
            <a:lvl2pPr marL="457200" indent="0">
              <a:buNone/>
              <a:defRPr sz="1600">
                <a:solidFill>
                  <a:srgbClr val="30A598"/>
                </a:solidFill>
              </a:defRPr>
            </a:lvl2pPr>
            <a:lvl3pPr marL="914400" indent="0">
              <a:buNone/>
              <a:defRPr sz="1600">
                <a:solidFill>
                  <a:srgbClr val="30A598"/>
                </a:solidFill>
              </a:defRPr>
            </a:lvl3pPr>
            <a:lvl4pPr marL="1371600" indent="0">
              <a:buNone/>
              <a:defRPr sz="1600">
                <a:solidFill>
                  <a:srgbClr val="30A598"/>
                </a:solidFill>
              </a:defRPr>
            </a:lvl4pPr>
            <a:lvl5pPr marL="1828800" indent="0">
              <a:buNone/>
              <a:defRPr sz="1600">
                <a:solidFill>
                  <a:srgbClr val="30A598"/>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Otsikko 1">
            <a:extLst>
              <a:ext uri="{FF2B5EF4-FFF2-40B4-BE49-F238E27FC236}">
                <a16:creationId xmlns:a16="http://schemas.microsoft.com/office/drawing/2014/main" id="{80C1C223-52CA-7876-00F5-CD300FCCE500}"/>
              </a:ext>
            </a:extLst>
          </p:cNvPr>
          <p:cNvSpPr>
            <a:spLocks noGrp="1"/>
          </p:cNvSpPr>
          <p:nvPr>
            <p:ph type="title"/>
          </p:nvPr>
        </p:nvSpPr>
        <p:spPr>
          <a:xfrm>
            <a:off x="550361" y="182885"/>
            <a:ext cx="11105611" cy="942532"/>
          </a:xfrm>
        </p:spPr>
        <p:txBody>
          <a:bodyPr lIns="90000"/>
          <a:lstStyle/>
          <a:p>
            <a:r>
              <a:rPr lang="fi-FI"/>
              <a:t>Muokkaa </a:t>
            </a:r>
            <a:r>
              <a:rPr lang="fi-FI" err="1"/>
              <a:t>ots</a:t>
            </a:r>
            <a:r>
              <a:rPr lang="fi-FI"/>
              <a:t>. </a:t>
            </a:r>
            <a:r>
              <a:rPr lang="fi-FI" err="1"/>
              <a:t>perustyyl</a:t>
            </a:r>
            <a:r>
              <a:rPr lang="fi-FI"/>
              <a:t>. </a:t>
            </a:r>
            <a:r>
              <a:rPr lang="fi-FI" err="1"/>
              <a:t>napsautt</a:t>
            </a:r>
            <a:r>
              <a:rPr lang="fi-FI"/>
              <a:t>.</a:t>
            </a:r>
          </a:p>
        </p:txBody>
      </p:sp>
      <p:cxnSp>
        <p:nvCxnSpPr>
          <p:cNvPr id="5" name="Suora yhdysviiva 4">
            <a:extLst>
              <a:ext uri="{FF2B5EF4-FFF2-40B4-BE49-F238E27FC236}">
                <a16:creationId xmlns:a16="http://schemas.microsoft.com/office/drawing/2014/main" id="{E53C2FC6-E88E-B045-8693-A9D4BE3AB46A}"/>
              </a:ext>
            </a:extLst>
          </p:cNvPr>
          <p:cNvCxnSpPr>
            <a:cxnSpLocks/>
          </p:cNvCxnSpPr>
          <p:nvPr userDrawn="1"/>
        </p:nvCxnSpPr>
        <p:spPr>
          <a:xfrm>
            <a:off x="550361" y="1180842"/>
            <a:ext cx="11105611" cy="0"/>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7" name="Kuva 16">
            <a:extLst>
              <a:ext uri="{FF2B5EF4-FFF2-40B4-BE49-F238E27FC236}">
                <a16:creationId xmlns:a16="http://schemas.microsoft.com/office/drawing/2014/main" id="{C70BADD3-822B-201A-8FB3-E29CB275C9A4}"/>
              </a:ext>
            </a:extLst>
          </p:cNvPr>
          <p:cNvPicPr>
            <a:picLocks noChangeAspect="1"/>
          </p:cNvPicPr>
          <p:nvPr userDrawn="1"/>
        </p:nvPicPr>
        <p:blipFill rotWithShape="1">
          <a:blip r:embed="rId3">
            <a:alphaModFix amt="55000"/>
          </a:blip>
          <a:srcRect l="-21" r="-21" b="19188"/>
          <a:stretch/>
        </p:blipFill>
        <p:spPr>
          <a:xfrm>
            <a:off x="8922786" y="4296813"/>
            <a:ext cx="3169308" cy="2561187"/>
          </a:xfrm>
          <a:prstGeom prst="rect">
            <a:avLst/>
          </a:prstGeom>
        </p:spPr>
      </p:pic>
      <p:sp>
        <p:nvSpPr>
          <p:cNvPr id="7" name="Päivämäärän paikkamerkki 3">
            <a:extLst>
              <a:ext uri="{FF2B5EF4-FFF2-40B4-BE49-F238E27FC236}">
                <a16:creationId xmlns:a16="http://schemas.microsoft.com/office/drawing/2014/main" id="{27662E06-0C64-1A2C-28F6-7C4AB6684072}"/>
              </a:ext>
            </a:extLst>
          </p:cNvPr>
          <p:cNvSpPr>
            <a:spLocks noGrp="1"/>
          </p:cNvSpPr>
          <p:nvPr>
            <p:ph type="dt" sz="half" idx="10"/>
          </p:nvPr>
        </p:nvSpPr>
        <p:spPr>
          <a:xfrm>
            <a:off x="564332" y="6441702"/>
            <a:ext cx="1039741" cy="301756"/>
          </a:xfrm>
        </p:spPr>
        <p:txBody>
          <a:bodyPr/>
          <a:lstStyle/>
          <a:p>
            <a:fld id="{1F15E782-0D79-1147-8AEE-D1A4F876EA1D}" type="datetime1">
              <a:rPr lang="fi-FI" smtClean="0"/>
              <a:t>19.12.2023</a:t>
            </a:fld>
            <a:endParaRPr lang="fi-FI"/>
          </a:p>
        </p:txBody>
      </p:sp>
      <p:sp>
        <p:nvSpPr>
          <p:cNvPr id="10" name="Alatunnisteen paikkamerkki 4">
            <a:extLst>
              <a:ext uri="{FF2B5EF4-FFF2-40B4-BE49-F238E27FC236}">
                <a16:creationId xmlns:a16="http://schemas.microsoft.com/office/drawing/2014/main" id="{6BA13AA9-5673-0E7A-B86E-F7D8DEA8BBB4}"/>
              </a:ext>
            </a:extLst>
          </p:cNvPr>
          <p:cNvSpPr>
            <a:spLocks noGrp="1"/>
          </p:cNvSpPr>
          <p:nvPr>
            <p:ph type="ftr" sz="quarter" idx="11"/>
          </p:nvPr>
        </p:nvSpPr>
        <p:spPr>
          <a:xfrm>
            <a:off x="1859984" y="6441702"/>
            <a:ext cx="4114800" cy="301756"/>
          </a:xfrm>
        </p:spPr>
        <p:txBody>
          <a:bodyPr/>
          <a:lstStyle>
            <a:lvl1pPr algn="l">
              <a:defRPr/>
            </a:lvl1pPr>
          </a:lstStyle>
          <a:p>
            <a:r>
              <a:rPr lang="fi-FI"/>
              <a:t>Kanta-Hämeen hyvinvointialue</a:t>
            </a:r>
          </a:p>
        </p:txBody>
      </p:sp>
      <p:cxnSp>
        <p:nvCxnSpPr>
          <p:cNvPr id="13" name="Suora yhdysviiva 12">
            <a:extLst>
              <a:ext uri="{FF2B5EF4-FFF2-40B4-BE49-F238E27FC236}">
                <a16:creationId xmlns:a16="http://schemas.microsoft.com/office/drawing/2014/main" id="{9B7E286F-4914-1AF2-E465-A37DAAC7A458}"/>
              </a:ext>
            </a:extLst>
          </p:cNvPr>
          <p:cNvCxnSpPr>
            <a:cxnSpLocks/>
          </p:cNvCxnSpPr>
          <p:nvPr userDrawn="1"/>
        </p:nvCxnSpPr>
        <p:spPr>
          <a:xfrm>
            <a:off x="1645310" y="6441702"/>
            <a:ext cx="0" cy="3017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Dian numeron paikkamerkki 5">
            <a:extLst>
              <a:ext uri="{FF2B5EF4-FFF2-40B4-BE49-F238E27FC236}">
                <a16:creationId xmlns:a16="http://schemas.microsoft.com/office/drawing/2014/main" id="{6A17AF39-6525-D438-690C-07A49C29C7B6}"/>
              </a:ext>
            </a:extLst>
          </p:cNvPr>
          <p:cNvSpPr>
            <a:spLocks noGrp="1"/>
          </p:cNvSpPr>
          <p:nvPr>
            <p:ph type="sldNum" sz="quarter" idx="12"/>
          </p:nvPr>
        </p:nvSpPr>
        <p:spPr>
          <a:xfrm>
            <a:off x="10728960" y="6441702"/>
            <a:ext cx="515838" cy="301756"/>
          </a:xfrm>
        </p:spPr>
        <p:txBody>
          <a:bodyPr/>
          <a:lstStyle/>
          <a:p>
            <a:fld id="{53C4A76B-A38D-2748-B9D9-0C392F5890A1}" type="slidenum">
              <a:rPr lang="fi-FI" smtClean="0"/>
              <a:t>‹#›</a:t>
            </a:fld>
            <a:endParaRPr lang="fi-FI"/>
          </a:p>
        </p:txBody>
      </p:sp>
      <p:pic>
        <p:nvPicPr>
          <p:cNvPr id="15" name="Kuva 14">
            <a:extLst>
              <a:ext uri="{FF2B5EF4-FFF2-40B4-BE49-F238E27FC236}">
                <a16:creationId xmlns:a16="http://schemas.microsoft.com/office/drawing/2014/main" id="{F99C5F1C-E53B-1D8F-FE66-FB814281720F}"/>
              </a:ext>
            </a:extLst>
          </p:cNvPr>
          <p:cNvPicPr>
            <a:picLocks noChangeAspect="1"/>
          </p:cNvPicPr>
          <p:nvPr userDrawn="1"/>
        </p:nvPicPr>
        <p:blipFill>
          <a:blip r:embed="rId4"/>
          <a:srcRect/>
          <a:stretch/>
        </p:blipFill>
        <p:spPr>
          <a:xfrm>
            <a:off x="8438713" y="6372609"/>
            <a:ext cx="1693452" cy="443522"/>
          </a:xfrm>
          <a:prstGeom prst="rect">
            <a:avLst/>
          </a:prstGeom>
        </p:spPr>
      </p:pic>
    </p:spTree>
    <p:extLst>
      <p:ext uri="{BB962C8B-B14F-4D97-AF65-F5344CB8AC3E}">
        <p14:creationId xmlns:p14="http://schemas.microsoft.com/office/powerpoint/2010/main" val="627305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ksti_ja_kaavio">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CE3731FD-3237-B081-3BBF-6852294C2969}"/>
              </a:ext>
            </a:extLst>
          </p:cNvPr>
          <p:cNvSpPr/>
          <p:nvPr userDrawn="1"/>
        </p:nvSpPr>
        <p:spPr>
          <a:xfrm>
            <a:off x="7166" y="6306312"/>
            <a:ext cx="12192000" cy="568171"/>
          </a:xfrm>
          <a:prstGeom prst="rect">
            <a:avLst/>
          </a:prstGeom>
          <a:solidFill>
            <a:srgbClr val="30A59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20" name="Kuva 19">
            <a:extLst>
              <a:ext uri="{FF2B5EF4-FFF2-40B4-BE49-F238E27FC236}">
                <a16:creationId xmlns:a16="http://schemas.microsoft.com/office/drawing/2014/main" id="{639E1DDE-B518-B113-9FB3-53177E5D4C64}"/>
              </a:ext>
            </a:extLst>
          </p:cNvPr>
          <p:cNvPicPr>
            <a:picLocks noChangeAspect="1"/>
          </p:cNvPicPr>
          <p:nvPr userDrawn="1"/>
        </p:nvPicPr>
        <p:blipFill>
          <a:blip r:embed="rId2"/>
          <a:stretch>
            <a:fillRect/>
          </a:stretch>
        </p:blipFill>
        <p:spPr>
          <a:xfrm>
            <a:off x="11508281" y="6380229"/>
            <a:ext cx="427402" cy="425754"/>
          </a:xfrm>
          <a:prstGeom prst="rect">
            <a:avLst/>
          </a:prstGeom>
        </p:spPr>
      </p:pic>
      <p:sp>
        <p:nvSpPr>
          <p:cNvPr id="2" name="Otsikko 1">
            <a:extLst>
              <a:ext uri="{FF2B5EF4-FFF2-40B4-BE49-F238E27FC236}">
                <a16:creationId xmlns:a16="http://schemas.microsoft.com/office/drawing/2014/main" id="{A14B5CE6-8C7C-D544-E451-C996598C4CF0}"/>
              </a:ext>
            </a:extLst>
          </p:cNvPr>
          <p:cNvSpPr>
            <a:spLocks noGrp="1"/>
          </p:cNvSpPr>
          <p:nvPr>
            <p:ph type="title"/>
          </p:nvPr>
        </p:nvSpPr>
        <p:spPr>
          <a:xfrm>
            <a:off x="550361" y="182885"/>
            <a:ext cx="11105611" cy="942532"/>
          </a:xfrm>
        </p:spPr>
        <p:txBody>
          <a:bodyPr lIns="90000"/>
          <a:lstStyle/>
          <a:p>
            <a:r>
              <a:rPr lang="fi-FI"/>
              <a:t>Muokkaa </a:t>
            </a:r>
            <a:r>
              <a:rPr lang="fi-FI" err="1"/>
              <a:t>ots</a:t>
            </a:r>
            <a:r>
              <a:rPr lang="fi-FI"/>
              <a:t>. </a:t>
            </a:r>
            <a:r>
              <a:rPr lang="fi-FI" err="1"/>
              <a:t>perustyyl</a:t>
            </a:r>
            <a:r>
              <a:rPr lang="fi-FI"/>
              <a:t>. </a:t>
            </a:r>
            <a:r>
              <a:rPr lang="fi-FI" err="1"/>
              <a:t>napsautt</a:t>
            </a:r>
            <a:r>
              <a:rPr lang="fi-FI"/>
              <a:t>.</a:t>
            </a:r>
          </a:p>
        </p:txBody>
      </p:sp>
      <p:cxnSp>
        <p:nvCxnSpPr>
          <p:cNvPr id="3" name="Suora yhdysviiva 2">
            <a:extLst>
              <a:ext uri="{FF2B5EF4-FFF2-40B4-BE49-F238E27FC236}">
                <a16:creationId xmlns:a16="http://schemas.microsoft.com/office/drawing/2014/main" id="{CC50F7E5-D59E-7436-A826-2FC6F10DAF08}"/>
              </a:ext>
            </a:extLst>
          </p:cNvPr>
          <p:cNvCxnSpPr>
            <a:cxnSpLocks/>
          </p:cNvCxnSpPr>
          <p:nvPr userDrawn="1"/>
        </p:nvCxnSpPr>
        <p:spPr>
          <a:xfrm>
            <a:off x="550361" y="1180842"/>
            <a:ext cx="11105611" cy="0"/>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4" name="Kuva 3">
            <a:extLst>
              <a:ext uri="{FF2B5EF4-FFF2-40B4-BE49-F238E27FC236}">
                <a16:creationId xmlns:a16="http://schemas.microsoft.com/office/drawing/2014/main" id="{9E61414D-E25D-718B-A7C0-112C8B9D0372}"/>
              </a:ext>
            </a:extLst>
          </p:cNvPr>
          <p:cNvPicPr>
            <a:picLocks noChangeAspect="1"/>
          </p:cNvPicPr>
          <p:nvPr userDrawn="1"/>
        </p:nvPicPr>
        <p:blipFill rotWithShape="1">
          <a:blip r:embed="rId3">
            <a:alphaModFix amt="55000"/>
          </a:blip>
          <a:srcRect b="19188"/>
          <a:stretch/>
        </p:blipFill>
        <p:spPr>
          <a:xfrm>
            <a:off x="8922786" y="4296813"/>
            <a:ext cx="3169308" cy="2561187"/>
          </a:xfrm>
          <a:prstGeom prst="rect">
            <a:avLst/>
          </a:prstGeom>
        </p:spPr>
      </p:pic>
      <p:sp>
        <p:nvSpPr>
          <p:cNvPr id="6" name="Päivämäärän paikkamerkki 3">
            <a:extLst>
              <a:ext uri="{FF2B5EF4-FFF2-40B4-BE49-F238E27FC236}">
                <a16:creationId xmlns:a16="http://schemas.microsoft.com/office/drawing/2014/main" id="{1E2C21CA-E616-7CDC-FBF7-50E957E6B2B8}"/>
              </a:ext>
            </a:extLst>
          </p:cNvPr>
          <p:cNvSpPr>
            <a:spLocks noGrp="1"/>
          </p:cNvSpPr>
          <p:nvPr>
            <p:ph type="dt" sz="half" idx="10"/>
          </p:nvPr>
        </p:nvSpPr>
        <p:spPr>
          <a:xfrm>
            <a:off x="564332" y="6441702"/>
            <a:ext cx="1039741" cy="301756"/>
          </a:xfrm>
        </p:spPr>
        <p:txBody>
          <a:bodyPr/>
          <a:lstStyle/>
          <a:p>
            <a:fld id="{1F15E782-0D79-1147-8AEE-D1A4F876EA1D}" type="datetime1">
              <a:rPr lang="fi-FI" smtClean="0"/>
              <a:t>19.12.2023</a:t>
            </a:fld>
            <a:endParaRPr lang="fi-FI"/>
          </a:p>
        </p:txBody>
      </p:sp>
      <p:sp>
        <p:nvSpPr>
          <p:cNvPr id="7" name="Alatunnisteen paikkamerkki 4">
            <a:extLst>
              <a:ext uri="{FF2B5EF4-FFF2-40B4-BE49-F238E27FC236}">
                <a16:creationId xmlns:a16="http://schemas.microsoft.com/office/drawing/2014/main" id="{5862E8DF-E55C-C093-5660-1B34F0A14BB3}"/>
              </a:ext>
            </a:extLst>
          </p:cNvPr>
          <p:cNvSpPr>
            <a:spLocks noGrp="1"/>
          </p:cNvSpPr>
          <p:nvPr>
            <p:ph type="ftr" sz="quarter" idx="11"/>
          </p:nvPr>
        </p:nvSpPr>
        <p:spPr>
          <a:xfrm>
            <a:off x="1859984" y="6441702"/>
            <a:ext cx="4114800" cy="301756"/>
          </a:xfrm>
        </p:spPr>
        <p:txBody>
          <a:bodyPr/>
          <a:lstStyle>
            <a:lvl1pPr algn="l">
              <a:defRPr/>
            </a:lvl1pPr>
          </a:lstStyle>
          <a:p>
            <a:r>
              <a:rPr lang="fi-FI"/>
              <a:t>Kanta-Hämeen hyvinvointialue</a:t>
            </a:r>
          </a:p>
        </p:txBody>
      </p:sp>
      <p:cxnSp>
        <p:nvCxnSpPr>
          <p:cNvPr id="8" name="Suora yhdysviiva 7">
            <a:extLst>
              <a:ext uri="{FF2B5EF4-FFF2-40B4-BE49-F238E27FC236}">
                <a16:creationId xmlns:a16="http://schemas.microsoft.com/office/drawing/2014/main" id="{770B7A5B-1656-5003-FE5A-936383F4EC95}"/>
              </a:ext>
            </a:extLst>
          </p:cNvPr>
          <p:cNvCxnSpPr>
            <a:cxnSpLocks/>
          </p:cNvCxnSpPr>
          <p:nvPr userDrawn="1"/>
        </p:nvCxnSpPr>
        <p:spPr>
          <a:xfrm>
            <a:off x="1645310" y="6441702"/>
            <a:ext cx="0" cy="3017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Dian numeron paikkamerkki 5">
            <a:extLst>
              <a:ext uri="{FF2B5EF4-FFF2-40B4-BE49-F238E27FC236}">
                <a16:creationId xmlns:a16="http://schemas.microsoft.com/office/drawing/2014/main" id="{99FC9E08-4123-4DFF-75A5-B0BA0CE605E9}"/>
              </a:ext>
            </a:extLst>
          </p:cNvPr>
          <p:cNvSpPr>
            <a:spLocks noGrp="1"/>
          </p:cNvSpPr>
          <p:nvPr>
            <p:ph type="sldNum" sz="quarter" idx="12"/>
          </p:nvPr>
        </p:nvSpPr>
        <p:spPr>
          <a:xfrm>
            <a:off x="10751820" y="6441702"/>
            <a:ext cx="492978" cy="301756"/>
          </a:xfrm>
        </p:spPr>
        <p:txBody>
          <a:bodyPr/>
          <a:lstStyle/>
          <a:p>
            <a:fld id="{53C4A76B-A38D-2748-B9D9-0C392F5890A1}" type="slidenum">
              <a:rPr lang="fi-FI" smtClean="0"/>
              <a:t>‹#›</a:t>
            </a:fld>
            <a:endParaRPr lang="fi-FI"/>
          </a:p>
        </p:txBody>
      </p:sp>
      <p:sp>
        <p:nvSpPr>
          <p:cNvPr id="11" name="Kaavion paikkamerkki 10">
            <a:extLst>
              <a:ext uri="{FF2B5EF4-FFF2-40B4-BE49-F238E27FC236}">
                <a16:creationId xmlns:a16="http://schemas.microsoft.com/office/drawing/2014/main" id="{8E0AA6B2-25E0-2C32-72DF-01EEE777371E}"/>
              </a:ext>
            </a:extLst>
          </p:cNvPr>
          <p:cNvSpPr>
            <a:spLocks noGrp="1"/>
          </p:cNvSpPr>
          <p:nvPr>
            <p:ph type="chart" sz="quarter" idx="13"/>
          </p:nvPr>
        </p:nvSpPr>
        <p:spPr>
          <a:xfrm>
            <a:off x="5870961" y="1413522"/>
            <a:ext cx="5785011" cy="4402137"/>
          </a:xfrm>
        </p:spPr>
        <p:txBody>
          <a:bodyPr/>
          <a:lstStyle/>
          <a:p>
            <a:endParaRPr lang="fi-FI"/>
          </a:p>
        </p:txBody>
      </p:sp>
      <p:sp>
        <p:nvSpPr>
          <p:cNvPr id="5" name="Sisällön paikkamerkki 2">
            <a:extLst>
              <a:ext uri="{FF2B5EF4-FFF2-40B4-BE49-F238E27FC236}">
                <a16:creationId xmlns:a16="http://schemas.microsoft.com/office/drawing/2014/main" id="{71D6F5B8-2943-F053-F9E2-16CFE91C327E}"/>
              </a:ext>
            </a:extLst>
          </p:cNvPr>
          <p:cNvSpPr>
            <a:spLocks noGrp="1"/>
          </p:cNvSpPr>
          <p:nvPr>
            <p:ph idx="1"/>
          </p:nvPr>
        </p:nvSpPr>
        <p:spPr>
          <a:xfrm>
            <a:off x="550361" y="1413521"/>
            <a:ext cx="5127438" cy="440212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3" name="Kuva 12">
            <a:extLst>
              <a:ext uri="{FF2B5EF4-FFF2-40B4-BE49-F238E27FC236}">
                <a16:creationId xmlns:a16="http://schemas.microsoft.com/office/drawing/2014/main" id="{DC403FB4-00CF-1E49-9348-AA63A98DFEA5}"/>
              </a:ext>
            </a:extLst>
          </p:cNvPr>
          <p:cNvPicPr>
            <a:picLocks noChangeAspect="1"/>
          </p:cNvPicPr>
          <p:nvPr userDrawn="1"/>
        </p:nvPicPr>
        <p:blipFill>
          <a:blip r:embed="rId4"/>
          <a:srcRect/>
          <a:stretch/>
        </p:blipFill>
        <p:spPr>
          <a:xfrm>
            <a:off x="8438713" y="6372609"/>
            <a:ext cx="1693452" cy="443522"/>
          </a:xfrm>
          <a:prstGeom prst="rect">
            <a:avLst/>
          </a:prstGeom>
        </p:spPr>
      </p:pic>
    </p:spTree>
    <p:extLst>
      <p:ext uri="{BB962C8B-B14F-4D97-AF65-F5344CB8AC3E}">
        <p14:creationId xmlns:p14="http://schemas.microsoft.com/office/powerpoint/2010/main" val="61889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tsikko_ja_graafi">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CE3731FD-3237-B081-3BBF-6852294C2969}"/>
              </a:ext>
            </a:extLst>
          </p:cNvPr>
          <p:cNvSpPr/>
          <p:nvPr userDrawn="1"/>
        </p:nvSpPr>
        <p:spPr>
          <a:xfrm>
            <a:off x="7166" y="6306312"/>
            <a:ext cx="12192000" cy="568171"/>
          </a:xfrm>
          <a:prstGeom prst="rect">
            <a:avLst/>
          </a:prstGeom>
          <a:solidFill>
            <a:srgbClr val="30A59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20" name="Kuva 19">
            <a:extLst>
              <a:ext uri="{FF2B5EF4-FFF2-40B4-BE49-F238E27FC236}">
                <a16:creationId xmlns:a16="http://schemas.microsoft.com/office/drawing/2014/main" id="{639E1DDE-B518-B113-9FB3-53177E5D4C64}"/>
              </a:ext>
            </a:extLst>
          </p:cNvPr>
          <p:cNvPicPr>
            <a:picLocks noChangeAspect="1"/>
          </p:cNvPicPr>
          <p:nvPr userDrawn="1"/>
        </p:nvPicPr>
        <p:blipFill>
          <a:blip r:embed="rId2"/>
          <a:stretch>
            <a:fillRect/>
          </a:stretch>
        </p:blipFill>
        <p:spPr>
          <a:xfrm>
            <a:off x="11508281" y="6380229"/>
            <a:ext cx="427402" cy="425754"/>
          </a:xfrm>
          <a:prstGeom prst="rect">
            <a:avLst/>
          </a:prstGeom>
        </p:spPr>
      </p:pic>
      <p:sp>
        <p:nvSpPr>
          <p:cNvPr id="2" name="Otsikko 1">
            <a:extLst>
              <a:ext uri="{FF2B5EF4-FFF2-40B4-BE49-F238E27FC236}">
                <a16:creationId xmlns:a16="http://schemas.microsoft.com/office/drawing/2014/main" id="{A14B5CE6-8C7C-D544-E451-C996598C4CF0}"/>
              </a:ext>
            </a:extLst>
          </p:cNvPr>
          <p:cNvSpPr>
            <a:spLocks noGrp="1"/>
          </p:cNvSpPr>
          <p:nvPr>
            <p:ph type="title"/>
          </p:nvPr>
        </p:nvSpPr>
        <p:spPr>
          <a:xfrm>
            <a:off x="550361" y="182885"/>
            <a:ext cx="11105611" cy="942532"/>
          </a:xfrm>
        </p:spPr>
        <p:txBody>
          <a:bodyPr lIns="90000"/>
          <a:lstStyle/>
          <a:p>
            <a:r>
              <a:rPr lang="fi-FI"/>
              <a:t>Muokkaa </a:t>
            </a:r>
            <a:r>
              <a:rPr lang="fi-FI" err="1"/>
              <a:t>ots</a:t>
            </a:r>
            <a:r>
              <a:rPr lang="fi-FI"/>
              <a:t>. </a:t>
            </a:r>
            <a:r>
              <a:rPr lang="fi-FI" err="1"/>
              <a:t>perustyyl</a:t>
            </a:r>
            <a:r>
              <a:rPr lang="fi-FI"/>
              <a:t>. </a:t>
            </a:r>
            <a:r>
              <a:rPr lang="fi-FI" err="1"/>
              <a:t>napsautt</a:t>
            </a:r>
            <a:r>
              <a:rPr lang="fi-FI"/>
              <a:t>.</a:t>
            </a:r>
          </a:p>
        </p:txBody>
      </p:sp>
      <p:cxnSp>
        <p:nvCxnSpPr>
          <p:cNvPr id="3" name="Suora yhdysviiva 2">
            <a:extLst>
              <a:ext uri="{FF2B5EF4-FFF2-40B4-BE49-F238E27FC236}">
                <a16:creationId xmlns:a16="http://schemas.microsoft.com/office/drawing/2014/main" id="{CC50F7E5-D59E-7436-A826-2FC6F10DAF08}"/>
              </a:ext>
            </a:extLst>
          </p:cNvPr>
          <p:cNvCxnSpPr>
            <a:cxnSpLocks/>
          </p:cNvCxnSpPr>
          <p:nvPr userDrawn="1"/>
        </p:nvCxnSpPr>
        <p:spPr>
          <a:xfrm>
            <a:off x="550361" y="1180842"/>
            <a:ext cx="11105611" cy="0"/>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4" name="Kuva 3">
            <a:extLst>
              <a:ext uri="{FF2B5EF4-FFF2-40B4-BE49-F238E27FC236}">
                <a16:creationId xmlns:a16="http://schemas.microsoft.com/office/drawing/2014/main" id="{9E61414D-E25D-718B-A7C0-112C8B9D0372}"/>
              </a:ext>
            </a:extLst>
          </p:cNvPr>
          <p:cNvPicPr>
            <a:picLocks noChangeAspect="1"/>
          </p:cNvPicPr>
          <p:nvPr userDrawn="1"/>
        </p:nvPicPr>
        <p:blipFill rotWithShape="1">
          <a:blip r:embed="rId3">
            <a:alphaModFix amt="55000"/>
          </a:blip>
          <a:srcRect l="-21" r="-21" b="19188"/>
          <a:stretch/>
        </p:blipFill>
        <p:spPr>
          <a:xfrm>
            <a:off x="8922786" y="4296813"/>
            <a:ext cx="3169308" cy="2561187"/>
          </a:xfrm>
          <a:prstGeom prst="rect">
            <a:avLst/>
          </a:prstGeom>
        </p:spPr>
      </p:pic>
      <p:sp>
        <p:nvSpPr>
          <p:cNvPr id="6" name="Päivämäärän paikkamerkki 3">
            <a:extLst>
              <a:ext uri="{FF2B5EF4-FFF2-40B4-BE49-F238E27FC236}">
                <a16:creationId xmlns:a16="http://schemas.microsoft.com/office/drawing/2014/main" id="{1E2C21CA-E616-7CDC-FBF7-50E957E6B2B8}"/>
              </a:ext>
            </a:extLst>
          </p:cNvPr>
          <p:cNvSpPr>
            <a:spLocks noGrp="1"/>
          </p:cNvSpPr>
          <p:nvPr>
            <p:ph type="dt" sz="half" idx="10"/>
          </p:nvPr>
        </p:nvSpPr>
        <p:spPr>
          <a:xfrm>
            <a:off x="564332" y="6441702"/>
            <a:ext cx="1039741" cy="301756"/>
          </a:xfrm>
        </p:spPr>
        <p:txBody>
          <a:bodyPr/>
          <a:lstStyle/>
          <a:p>
            <a:fld id="{1F15E782-0D79-1147-8AEE-D1A4F876EA1D}" type="datetime1">
              <a:rPr lang="fi-FI" smtClean="0"/>
              <a:t>19.12.2023</a:t>
            </a:fld>
            <a:endParaRPr lang="fi-FI"/>
          </a:p>
        </p:txBody>
      </p:sp>
      <p:sp>
        <p:nvSpPr>
          <p:cNvPr id="7" name="Alatunnisteen paikkamerkki 4">
            <a:extLst>
              <a:ext uri="{FF2B5EF4-FFF2-40B4-BE49-F238E27FC236}">
                <a16:creationId xmlns:a16="http://schemas.microsoft.com/office/drawing/2014/main" id="{5862E8DF-E55C-C093-5660-1B34F0A14BB3}"/>
              </a:ext>
            </a:extLst>
          </p:cNvPr>
          <p:cNvSpPr>
            <a:spLocks noGrp="1"/>
          </p:cNvSpPr>
          <p:nvPr>
            <p:ph type="ftr" sz="quarter" idx="11"/>
          </p:nvPr>
        </p:nvSpPr>
        <p:spPr>
          <a:xfrm>
            <a:off x="1859984" y="6441702"/>
            <a:ext cx="4114800" cy="301756"/>
          </a:xfrm>
        </p:spPr>
        <p:txBody>
          <a:bodyPr/>
          <a:lstStyle>
            <a:lvl1pPr algn="l">
              <a:defRPr/>
            </a:lvl1pPr>
          </a:lstStyle>
          <a:p>
            <a:r>
              <a:rPr lang="fi-FI"/>
              <a:t>Kanta-Hämeen hyvinvointialue</a:t>
            </a:r>
          </a:p>
        </p:txBody>
      </p:sp>
      <p:cxnSp>
        <p:nvCxnSpPr>
          <p:cNvPr id="8" name="Suora yhdysviiva 7">
            <a:extLst>
              <a:ext uri="{FF2B5EF4-FFF2-40B4-BE49-F238E27FC236}">
                <a16:creationId xmlns:a16="http://schemas.microsoft.com/office/drawing/2014/main" id="{770B7A5B-1656-5003-FE5A-936383F4EC95}"/>
              </a:ext>
            </a:extLst>
          </p:cNvPr>
          <p:cNvCxnSpPr>
            <a:cxnSpLocks/>
          </p:cNvCxnSpPr>
          <p:nvPr userDrawn="1"/>
        </p:nvCxnSpPr>
        <p:spPr>
          <a:xfrm>
            <a:off x="1645310" y="6441702"/>
            <a:ext cx="0" cy="3017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Dian numeron paikkamerkki 5">
            <a:extLst>
              <a:ext uri="{FF2B5EF4-FFF2-40B4-BE49-F238E27FC236}">
                <a16:creationId xmlns:a16="http://schemas.microsoft.com/office/drawing/2014/main" id="{99FC9E08-4123-4DFF-75A5-B0BA0CE605E9}"/>
              </a:ext>
            </a:extLst>
          </p:cNvPr>
          <p:cNvSpPr>
            <a:spLocks noGrp="1"/>
          </p:cNvSpPr>
          <p:nvPr>
            <p:ph type="sldNum" sz="quarter" idx="12"/>
          </p:nvPr>
        </p:nvSpPr>
        <p:spPr>
          <a:xfrm>
            <a:off x="10817396" y="6441702"/>
            <a:ext cx="427402" cy="301756"/>
          </a:xfrm>
        </p:spPr>
        <p:txBody>
          <a:bodyPr/>
          <a:lstStyle/>
          <a:p>
            <a:fld id="{53C4A76B-A38D-2748-B9D9-0C392F5890A1}" type="slidenum">
              <a:rPr lang="fi-FI" smtClean="0"/>
              <a:t>‹#›</a:t>
            </a:fld>
            <a:endParaRPr lang="fi-FI"/>
          </a:p>
        </p:txBody>
      </p:sp>
      <p:sp>
        <p:nvSpPr>
          <p:cNvPr id="11" name="Kaavion paikkamerkki 10">
            <a:extLst>
              <a:ext uri="{FF2B5EF4-FFF2-40B4-BE49-F238E27FC236}">
                <a16:creationId xmlns:a16="http://schemas.microsoft.com/office/drawing/2014/main" id="{8E0AA6B2-25E0-2C32-72DF-01EEE777371E}"/>
              </a:ext>
            </a:extLst>
          </p:cNvPr>
          <p:cNvSpPr>
            <a:spLocks noGrp="1"/>
          </p:cNvSpPr>
          <p:nvPr>
            <p:ph type="chart" sz="quarter" idx="13"/>
          </p:nvPr>
        </p:nvSpPr>
        <p:spPr>
          <a:xfrm>
            <a:off x="2035197" y="1487083"/>
            <a:ext cx="8135937" cy="4402137"/>
          </a:xfrm>
        </p:spPr>
        <p:txBody>
          <a:bodyPr/>
          <a:lstStyle/>
          <a:p>
            <a:endParaRPr lang="fi-FI"/>
          </a:p>
        </p:txBody>
      </p:sp>
      <p:pic>
        <p:nvPicPr>
          <p:cNvPr id="12" name="Kuva 11">
            <a:extLst>
              <a:ext uri="{FF2B5EF4-FFF2-40B4-BE49-F238E27FC236}">
                <a16:creationId xmlns:a16="http://schemas.microsoft.com/office/drawing/2014/main" id="{E15DFA5D-903E-0A27-E257-22EFB53638FA}"/>
              </a:ext>
            </a:extLst>
          </p:cNvPr>
          <p:cNvPicPr>
            <a:picLocks noChangeAspect="1"/>
          </p:cNvPicPr>
          <p:nvPr userDrawn="1"/>
        </p:nvPicPr>
        <p:blipFill>
          <a:blip r:embed="rId4"/>
          <a:srcRect/>
          <a:stretch/>
        </p:blipFill>
        <p:spPr>
          <a:xfrm>
            <a:off x="8438713" y="6372609"/>
            <a:ext cx="1693452" cy="443522"/>
          </a:xfrm>
          <a:prstGeom prst="rect">
            <a:avLst/>
          </a:prstGeom>
        </p:spPr>
      </p:pic>
    </p:spTree>
    <p:extLst>
      <p:ext uri="{BB962C8B-B14F-4D97-AF65-F5344CB8AC3E}">
        <p14:creationId xmlns:p14="http://schemas.microsoft.com/office/powerpoint/2010/main" val="24668297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9.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B28C0E4-3A78-3092-396F-B8F710412B7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chorCtr="0">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202C7A9B-9B8D-889A-F87E-166009529091}"/>
              </a:ext>
            </a:extLst>
          </p:cNvPr>
          <p:cNvSpPr>
            <a:spLocks noGrp="1"/>
          </p:cNvSpPr>
          <p:nvPr>
            <p:ph type="body" idx="1"/>
          </p:nvPr>
        </p:nvSpPr>
        <p:spPr>
          <a:xfrm>
            <a:off x="838200" y="1825625"/>
            <a:ext cx="10515600" cy="4018584"/>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4C6DE39-20A0-8BD7-C8E2-D2DB940E4E5D}"/>
              </a:ext>
            </a:extLst>
          </p:cNvPr>
          <p:cNvSpPr>
            <a:spLocks noGrp="1"/>
          </p:cNvSpPr>
          <p:nvPr>
            <p:ph type="dt" sz="half" idx="2"/>
          </p:nvPr>
        </p:nvSpPr>
        <p:spPr>
          <a:xfrm>
            <a:off x="420759" y="6127750"/>
            <a:ext cx="2743200" cy="365125"/>
          </a:xfrm>
          <a:prstGeom prst="rect">
            <a:avLst/>
          </a:prstGeom>
        </p:spPr>
        <p:txBody>
          <a:bodyPr vert="horz" lIns="91440" tIns="45720" rIns="91440" bIns="45720" rtlCol="0" anchor="ctr"/>
          <a:lstStyle>
            <a:lvl1pPr algn="l">
              <a:defRPr sz="1100">
                <a:solidFill>
                  <a:schemeClr val="bg1"/>
                </a:solidFill>
              </a:defRPr>
            </a:lvl1pPr>
          </a:lstStyle>
          <a:p>
            <a:fld id="{500F61C4-1C71-A544-8FD3-DD61F3532129}" type="datetime1">
              <a:rPr lang="fi-FI" smtClean="0"/>
              <a:t>19.12.2023</a:t>
            </a:fld>
            <a:endParaRPr lang="fi-FI"/>
          </a:p>
        </p:txBody>
      </p:sp>
      <p:sp>
        <p:nvSpPr>
          <p:cNvPr id="5" name="Alatunnisteen paikkamerkki 4">
            <a:extLst>
              <a:ext uri="{FF2B5EF4-FFF2-40B4-BE49-F238E27FC236}">
                <a16:creationId xmlns:a16="http://schemas.microsoft.com/office/drawing/2014/main" id="{C412B534-8430-89FB-B4E6-E45EEE169847}"/>
              </a:ext>
            </a:extLst>
          </p:cNvPr>
          <p:cNvSpPr>
            <a:spLocks noGrp="1"/>
          </p:cNvSpPr>
          <p:nvPr>
            <p:ph type="ftr" sz="quarter" idx="3"/>
          </p:nvPr>
        </p:nvSpPr>
        <p:spPr>
          <a:xfrm>
            <a:off x="3432315" y="6127750"/>
            <a:ext cx="4114800" cy="365125"/>
          </a:xfrm>
          <a:prstGeom prst="rect">
            <a:avLst/>
          </a:prstGeom>
        </p:spPr>
        <p:txBody>
          <a:bodyPr vert="horz" lIns="91440" tIns="45720" rIns="91440" bIns="45720" rtlCol="0" anchor="ctr"/>
          <a:lstStyle>
            <a:lvl1pPr algn="ctr">
              <a:defRPr sz="1100">
                <a:solidFill>
                  <a:schemeClr val="bg1"/>
                </a:solidFill>
              </a:defRPr>
            </a:lvl1pPr>
          </a:lstStyle>
          <a:p>
            <a:r>
              <a:rPr lang="fi-FI"/>
              <a:t>Kanta-Hämeen hyvinvointialue</a:t>
            </a:r>
          </a:p>
        </p:txBody>
      </p:sp>
      <p:sp>
        <p:nvSpPr>
          <p:cNvPr id="6" name="Dian numeron paikkamerkki 5">
            <a:extLst>
              <a:ext uri="{FF2B5EF4-FFF2-40B4-BE49-F238E27FC236}">
                <a16:creationId xmlns:a16="http://schemas.microsoft.com/office/drawing/2014/main" id="{9F90FD32-98A5-CC1F-5DB9-4919CF056350}"/>
              </a:ext>
            </a:extLst>
          </p:cNvPr>
          <p:cNvSpPr>
            <a:spLocks noGrp="1"/>
          </p:cNvSpPr>
          <p:nvPr>
            <p:ph type="sldNum" sz="quarter" idx="4"/>
          </p:nvPr>
        </p:nvSpPr>
        <p:spPr>
          <a:xfrm>
            <a:off x="7742584" y="6127750"/>
            <a:ext cx="2458278" cy="365125"/>
          </a:xfrm>
          <a:prstGeom prst="rect">
            <a:avLst/>
          </a:prstGeom>
        </p:spPr>
        <p:txBody>
          <a:bodyPr vert="horz" lIns="91440" tIns="45720" rIns="91440" bIns="45720" rtlCol="0" anchor="ctr"/>
          <a:lstStyle>
            <a:lvl1pPr algn="r">
              <a:defRPr sz="1100">
                <a:solidFill>
                  <a:schemeClr val="bg1"/>
                </a:solidFill>
              </a:defRPr>
            </a:lvl1pPr>
          </a:lstStyle>
          <a:p>
            <a:fld id="{53C4A76B-A38D-2748-B9D9-0C392F5890A1}" type="slidenum">
              <a:rPr lang="fi-FI" smtClean="0"/>
              <a:pPr/>
              <a:t>‹#›</a:t>
            </a:fld>
            <a:endParaRPr lang="fi-FI"/>
          </a:p>
        </p:txBody>
      </p:sp>
    </p:spTree>
    <p:extLst>
      <p:ext uri="{BB962C8B-B14F-4D97-AF65-F5344CB8AC3E}">
        <p14:creationId xmlns:p14="http://schemas.microsoft.com/office/powerpoint/2010/main" val="820175030"/>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80" r:id="rId3"/>
    <p:sldLayoutId id="2147483693" r:id="rId4"/>
    <p:sldLayoutId id="2147483671" r:id="rId5"/>
    <p:sldLayoutId id="2147483694" r:id="rId6"/>
    <p:sldLayoutId id="2147483689" r:id="rId7"/>
    <p:sldLayoutId id="2147483721" r:id="rId8"/>
    <p:sldLayoutId id="2147483720" r:id="rId9"/>
    <p:sldLayoutId id="2147483726" r:id="rId10"/>
    <p:sldLayoutId id="2147483713" r:id="rId11"/>
    <p:sldLayoutId id="2147483681" r:id="rId12"/>
    <p:sldLayoutId id="2147483691" r:id="rId13"/>
    <p:sldLayoutId id="2147483718" r:id="rId14"/>
    <p:sldLayoutId id="2147483719" r:id="rId15"/>
    <p:sldLayoutId id="2147483725" r:id="rId16"/>
    <p:sldLayoutId id="2147483724" r:id="rId17"/>
    <p:sldLayoutId id="2147483729" r:id="rId18"/>
    <p:sldLayoutId id="2147483730" r:id="rId19"/>
    <p:sldLayoutId id="2147483739" r:id="rId20"/>
    <p:sldLayoutId id="2147483728" r:id="rId21"/>
    <p:sldLayoutId id="2147483731" r:id="rId22"/>
    <p:sldLayoutId id="2147483709" r:id="rId23"/>
    <p:sldLayoutId id="2147483710" r:id="rId24"/>
    <p:sldLayoutId id="2147483711" r:id="rId25"/>
    <p:sldLayoutId id="2147483717" r:id="rId26"/>
    <p:sldLayoutId id="2147483722" r:id="rId27"/>
    <p:sldLayoutId id="2147483723" r:id="rId28"/>
    <p:sldLayoutId id="2147483736" r:id="rId29"/>
    <p:sldLayoutId id="2147483737" r:id="rId30"/>
    <p:sldLayoutId id="2147483738" r:id="rId31"/>
    <p:sldLayoutId id="2147483727" r:id="rId32"/>
  </p:sldLayoutIdLst>
  <p:hf hdr="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7B2E3D1-6F61-E94A-99CE-F72E12A59F50}"/>
              </a:ext>
            </a:extLst>
          </p:cNvPr>
          <p:cNvSpPr/>
          <p:nvPr userDrawn="1"/>
        </p:nvSpPr>
        <p:spPr>
          <a:xfrm>
            <a:off x="5756123" y="2090110"/>
            <a:ext cx="7960346" cy="7960346"/>
          </a:xfrm>
          <a:prstGeom prst="rect">
            <a:avLst/>
          </a:prstGeom>
          <a:gradFill flip="none" rotWithShape="1">
            <a:gsLst>
              <a:gs pos="0">
                <a:srgbClr val="EB7C00">
                  <a:alpha val="20000"/>
                </a:srgbClr>
              </a:gs>
              <a:gs pos="69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C1968679-1644-594A-908B-C893B21CEB2A}"/>
              </a:ext>
            </a:extLst>
          </p:cNvPr>
          <p:cNvSpPr/>
          <p:nvPr userDrawn="1"/>
        </p:nvSpPr>
        <p:spPr>
          <a:xfrm>
            <a:off x="-4150346" y="-1102346"/>
            <a:ext cx="7960346" cy="7960346"/>
          </a:xfrm>
          <a:prstGeom prst="rect">
            <a:avLst/>
          </a:prstGeom>
          <a:gradFill flip="none" rotWithShape="1">
            <a:gsLst>
              <a:gs pos="0">
                <a:srgbClr val="7DB0F7">
                  <a:alpha val="20000"/>
                </a:srgbClr>
              </a:gs>
              <a:gs pos="69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on paikkamerkki 1">
            <a:extLst>
              <a:ext uri="{FF2B5EF4-FFF2-40B4-BE49-F238E27FC236}">
                <a16:creationId xmlns:a16="http://schemas.microsoft.com/office/drawing/2014/main" id="{35B928E6-5F88-9347-B2BB-A0A9F78462BD}"/>
              </a:ext>
            </a:extLst>
          </p:cNvPr>
          <p:cNvSpPr>
            <a:spLocks noGrp="1"/>
          </p:cNvSpPr>
          <p:nvPr>
            <p:ph type="title"/>
          </p:nvPr>
        </p:nvSpPr>
        <p:spPr>
          <a:xfrm>
            <a:off x="1055688" y="365125"/>
            <a:ext cx="10080624"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F96B18D1-FD59-0B4E-9FAD-D9DC146D1456}"/>
              </a:ext>
            </a:extLst>
          </p:cNvPr>
          <p:cNvSpPr>
            <a:spLocks noGrp="1"/>
          </p:cNvSpPr>
          <p:nvPr>
            <p:ph type="body" idx="1"/>
          </p:nvPr>
        </p:nvSpPr>
        <p:spPr>
          <a:xfrm>
            <a:off x="1055688" y="1825625"/>
            <a:ext cx="10080624" cy="4351338"/>
          </a:xfrm>
          <a:prstGeom prst="rect">
            <a:avLst/>
          </a:prstGeom>
        </p:spPr>
        <p:txBody>
          <a:bodyPr vert="horz" lIns="91440" tIns="45720" rIns="91440" bIns="45720" rtlCol="0">
            <a:normAutofit/>
          </a:bodyPr>
          <a:lstStyle/>
          <a:p>
            <a:pPr lvl="0"/>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274F83DE-1138-954C-9F15-049085930718}"/>
              </a:ext>
            </a:extLst>
          </p:cNvPr>
          <p:cNvSpPr>
            <a:spLocks noGrp="1"/>
          </p:cNvSpPr>
          <p:nvPr>
            <p:ph type="dt" sz="half" idx="2"/>
          </p:nvPr>
        </p:nvSpPr>
        <p:spPr>
          <a:xfrm>
            <a:off x="1055688" y="6356350"/>
            <a:ext cx="2525712" cy="365125"/>
          </a:xfrm>
          <a:prstGeom prst="rect">
            <a:avLst/>
          </a:prstGeom>
        </p:spPr>
        <p:txBody>
          <a:bodyPr vert="horz" lIns="91440" tIns="45720" rIns="91440" bIns="45720" rtlCol="0" anchor="ctr"/>
          <a:lstStyle>
            <a:lvl1pPr algn="l">
              <a:defRPr sz="1200" b="0" i="0">
                <a:solidFill>
                  <a:srgbClr val="707684"/>
                </a:solidFill>
                <a:latin typeface="Arial" panose="020B0604020202020204" pitchFamily="34" charset="0"/>
                <a:cs typeface="Arial" panose="020B0604020202020204" pitchFamily="34" charset="0"/>
              </a:defRPr>
            </a:lvl1pPr>
          </a:lstStyle>
          <a:p>
            <a:fld id="{A3251832-CCDB-6945-A8BC-0C7E90DAAF93}" type="datetime1">
              <a:rPr lang="fi-FI" smtClean="0"/>
              <a:pPr/>
              <a:t>19.12.2023</a:t>
            </a:fld>
            <a:endParaRPr lang="fi-FI"/>
          </a:p>
        </p:txBody>
      </p:sp>
      <p:sp>
        <p:nvSpPr>
          <p:cNvPr id="5" name="Alatunnisteen paikkamerkki 4">
            <a:extLst>
              <a:ext uri="{FF2B5EF4-FFF2-40B4-BE49-F238E27FC236}">
                <a16:creationId xmlns:a16="http://schemas.microsoft.com/office/drawing/2014/main" id="{B0FD80EA-6BE4-2A42-A9DF-E106F6B346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707684"/>
                </a:solidFill>
                <a:latin typeface="Arial" panose="020B0604020202020204" pitchFamily="34" charset="0"/>
                <a:cs typeface="Arial" panose="020B0604020202020204" pitchFamily="34" charset="0"/>
              </a:defRPr>
            </a:lvl1pPr>
          </a:lstStyle>
          <a:p>
            <a:r>
              <a:rPr lang="fi-FI"/>
              <a:t>Etunimi Sukunimi</a:t>
            </a:r>
          </a:p>
        </p:txBody>
      </p:sp>
      <p:sp>
        <p:nvSpPr>
          <p:cNvPr id="6" name="Dian numeron paikkamerkki 5">
            <a:extLst>
              <a:ext uri="{FF2B5EF4-FFF2-40B4-BE49-F238E27FC236}">
                <a16:creationId xmlns:a16="http://schemas.microsoft.com/office/drawing/2014/main" id="{EBA0A57A-A632-6040-A443-8C3EE3CD327D}"/>
              </a:ext>
            </a:extLst>
          </p:cNvPr>
          <p:cNvSpPr>
            <a:spLocks noGrp="1"/>
          </p:cNvSpPr>
          <p:nvPr>
            <p:ph type="sldNum" sz="quarter" idx="4"/>
          </p:nvPr>
        </p:nvSpPr>
        <p:spPr>
          <a:xfrm>
            <a:off x="8610600" y="6356350"/>
            <a:ext cx="2525712" cy="365125"/>
          </a:xfrm>
          <a:prstGeom prst="rect">
            <a:avLst/>
          </a:prstGeom>
        </p:spPr>
        <p:txBody>
          <a:bodyPr vert="horz" lIns="91440" tIns="45720" rIns="91440" bIns="45720" rtlCol="0" anchor="ctr"/>
          <a:lstStyle>
            <a:lvl1pPr algn="r">
              <a:defRPr sz="1200" b="0" i="0">
                <a:solidFill>
                  <a:srgbClr val="707684"/>
                </a:solidFill>
                <a:latin typeface="Arial" panose="020B0604020202020204" pitchFamily="34" charset="0"/>
                <a:cs typeface="Arial" panose="020B0604020202020204" pitchFamily="34" charset="0"/>
              </a:defRPr>
            </a:lvl1pPr>
          </a:lstStyle>
          <a:p>
            <a:fld id="{AB58E4E0-7F71-9F4E-8114-802A7CD2598C}" type="slidenum">
              <a:rPr lang="fi-FI" smtClean="0"/>
              <a:pPr/>
              <a:t>‹#›</a:t>
            </a:fld>
            <a:endParaRPr lang="fi-FI"/>
          </a:p>
        </p:txBody>
      </p:sp>
      <p:pic>
        <p:nvPicPr>
          <p:cNvPr id="12" name="Kuva 9">
            <a:extLst>
              <a:ext uri="{FF2B5EF4-FFF2-40B4-BE49-F238E27FC236}">
                <a16:creationId xmlns:a16="http://schemas.microsoft.com/office/drawing/2014/main" id="{379437FF-D356-8B42-99D7-086BC89F1B29}"/>
              </a:ext>
            </a:extLst>
          </p:cNvPr>
          <p:cNvPicPr>
            <a:picLocks noChangeAspect="1"/>
          </p:cNvPicPr>
          <p:nvPr userDrawn="1"/>
        </p:nvPicPr>
        <p:blipFill>
          <a:blip r:embed="rId15"/>
          <a:stretch>
            <a:fillRect/>
          </a:stretch>
        </p:blipFill>
        <p:spPr>
          <a:xfrm>
            <a:off x="11319192" y="181480"/>
            <a:ext cx="692728" cy="692728"/>
          </a:xfrm>
          <a:prstGeom prst="rect">
            <a:avLst/>
          </a:prstGeom>
        </p:spPr>
      </p:pic>
    </p:spTree>
    <p:extLst>
      <p:ext uri="{BB962C8B-B14F-4D97-AF65-F5344CB8AC3E}">
        <p14:creationId xmlns:p14="http://schemas.microsoft.com/office/powerpoint/2010/main" val="376016265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hf hdr="0"/>
  <p:txStyles>
    <p:titleStyle>
      <a:lvl1pPr algn="l" defTabSz="914400" rtl="0" eaLnBrk="1" latinLnBrk="0" hangingPunct="1">
        <a:lnSpc>
          <a:spcPct val="100000"/>
        </a:lnSpc>
        <a:spcBef>
          <a:spcPct val="0"/>
        </a:spcBef>
        <a:buNone/>
        <a:defRPr sz="4400" b="1" i="0" kern="1200" spc="-15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fia Pro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fia Pro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fia Pro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fia Pro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etunimi.sukunimi@omahame.f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mailto:tuukka.pajuniemi@omahame.fi" TargetMode="External"/><Relationship Id="rId2" Type="http://schemas.openxmlformats.org/officeDocument/2006/relationships/hyperlink" Target="https://omahame.echat.fi/login" TargetMode="Externa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customXml" Target="../ink/ink2.xml"/></Relationships>
</file>

<file path=ppt/slides/_rels/slide19.xml.rels><?xml version="1.0" encoding="UTF-8" standalone="yes"?>
<Relationships xmlns="http://schemas.openxmlformats.org/package/2006/relationships"><Relationship Id="rId3" Type="http://schemas.openxmlformats.org/officeDocument/2006/relationships/hyperlink" Target="https://plandiscsupport.zendesk.com/hc/fi" TargetMode="External"/><Relationship Id="rId2" Type="http://schemas.openxmlformats.org/officeDocument/2006/relationships/hyperlink" Target="https://plandisc.com/fi/alkuun-plandisc-vuosikellon-kanssa/"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omahame.fi/tietosuoja" TargetMode="Externa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2" Type="http://schemas.openxmlformats.org/officeDocument/2006/relationships/hyperlink" Target="mailto:tuki.lifecare@omahame.fi"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4.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omahame.sharepoint.com/sites/intra-viestinta/sitepages/yleisi%C3%A4-viestint%C3%A4ohjeita.aspx" TargetMode="External"/><Relationship Id="rId2" Type="http://schemas.openxmlformats.org/officeDocument/2006/relationships/hyperlink" Target="mailto:viestinta@omahame.fi" TargetMode="External"/><Relationship Id="rId1" Type="http://schemas.openxmlformats.org/officeDocument/2006/relationships/slideLayout" Target="../slideLayouts/slideLayout3.xml"/><Relationship Id="rId4" Type="http://schemas.openxmlformats.org/officeDocument/2006/relationships/hyperlink" Target="https://www.canva.com/design/DAFy6Pzccg8/NMOh1egRGEyRcgYK2UDF6w/edit?utm_content=DAFy6Pzccg8&amp;utm_campaign=designshare&amp;utm_medium=link2&amp;utm_source=sharebutt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hyperlink" Target="https://www.saavutettavasti.fi/saavutettavat-asiakirjat/"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hyperlink" Target="http://loppi.fi/palvelut/kulttuuri-ja-vapaa-aika/kirjasto/" TargetMode="External"/><Relationship Id="rId13" Type="http://schemas.openxmlformats.org/officeDocument/2006/relationships/hyperlink" Target="https://www.verkostavirtaa.fi/opastuspaikat/" TargetMode="External"/><Relationship Id="rId3" Type="http://schemas.openxmlformats.org/officeDocument/2006/relationships/hyperlink" Target="https://www.janakkala.fi/palvelut/kirjasto/janakkalan-paakirjasto/" TargetMode="External"/><Relationship Id="rId7" Type="http://schemas.openxmlformats.org/officeDocument/2006/relationships/hyperlink" Target="http://www.lounakirjastot.fi/kirjastot/forssa/" TargetMode="External"/><Relationship Id="rId12" Type="http://schemas.openxmlformats.org/officeDocument/2006/relationships/hyperlink" Target="https://vanamo.finna.fi/Content/opastukset" TargetMode="External"/><Relationship Id="rId2" Type="http://schemas.openxmlformats.org/officeDocument/2006/relationships/hyperlink" Target="http://www.lounakirjastot.fi/kirjastot/jokioinen/" TargetMode="External"/><Relationship Id="rId1" Type="http://schemas.openxmlformats.org/officeDocument/2006/relationships/slideLayout" Target="../slideLayouts/slideLayout3.xml"/><Relationship Id="rId6" Type="http://schemas.openxmlformats.org/officeDocument/2006/relationships/hyperlink" Target="https://www.kotokartanosaatio.fi/toiminta/digiopastus/" TargetMode="External"/><Relationship Id="rId11" Type="http://schemas.openxmlformats.org/officeDocument/2006/relationships/hyperlink" Target="https://www.janakkala.fi/kunta-ja-paatoksenteko/osallistu/digiapit/" TargetMode="External"/><Relationship Id="rId5" Type="http://schemas.openxmlformats.org/officeDocument/2006/relationships/hyperlink" Target="http://www.riihimaki.fi/kirjasto/" TargetMode="External"/><Relationship Id="rId15" Type="http://schemas.openxmlformats.org/officeDocument/2006/relationships/hyperlink" Target="https://seniorsurf.fi/seniorit/etaopastus/" TargetMode="External"/><Relationship Id="rId10" Type="http://schemas.openxmlformats.org/officeDocument/2006/relationships/hyperlink" Target="http://www.lounakirjastot.fi/kirjastot/tammela/" TargetMode="External"/><Relationship Id="rId4" Type="http://schemas.openxmlformats.org/officeDocument/2006/relationships/hyperlink" Target="http://www.hameenlinna.fi/pysakki" TargetMode="External"/><Relationship Id="rId9" Type="http://schemas.openxmlformats.org/officeDocument/2006/relationships/hyperlink" Target="http://hausjarvi.fi/palvelut/vapaa-aika-kulttuuri/kirjasto/" TargetMode="External"/><Relationship Id="rId14" Type="http://schemas.openxmlformats.org/officeDocument/2006/relationships/image" Target="../media/image5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s://omahame.sharepoint.com/sites/intra-tietosuoja/Jaetut%20asiakirjat/Forms/AllItems.aspx?id=%2Fsites%2Fintra%2Dtietosuoja%2FJaetut%20asiakirjat%2FTietoturva%2D%20ja%20tietosuojapolitiikka%202023%2Epdf&amp;parent=%2Fsites%2Fintra%2Dtietosuoja%2FJaetut%20asiakirjat"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s://www.pirha.fi/web/guest/tietoa-meista/tietosuoja/tietosuojaselosteet/sahkoisten-palveluiden-rekisteri"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omahame.fi/oma-hame-palvelun-tietosuojaseloste" TargetMode="External"/><Relationship Id="rId2" Type="http://schemas.openxmlformats.org/officeDocument/2006/relationships/hyperlink" Target="https://plandisc.com/fi/mika-on-plandisc/turvallisuus/henkilotietopolitiikka/" TargetMode="External"/><Relationship Id="rId1" Type="http://schemas.openxmlformats.org/officeDocument/2006/relationships/slideLayout" Target="../slideLayouts/slideLayout3.xml"/><Relationship Id="rId4" Type="http://schemas.openxmlformats.org/officeDocument/2006/relationships/hyperlink" Target="https://privacy.microsoft.com/fi-fi/privacystatemen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https://www.valvira.fi/sosiaalihuolto/sosiaalihuollon-valvonta/omavalvonta"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https://omahame.fi/tietosuoja"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s://support.microsoft.com/fi-fi/office/piilokopio-kent%C3%A4n-n%C3%A4ytt%C3%A4minen-piilottaminen-ja-n%C3%A4ytt%C3%A4minen-04304e27-63a2-4276-8884-5077fba0e229?ui=fi-fi&amp;rs=fi-fi&amp;ad=fi"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www.saavutettavasti.fi/" TargetMode="External"/><Relationship Id="rId2" Type="http://schemas.openxmlformats.org/officeDocument/2006/relationships/hyperlink" Target="https://www.nkl.fi/fi/saavutettavuus" TargetMode="External"/><Relationship Id="rId1" Type="http://schemas.openxmlformats.org/officeDocument/2006/relationships/slideLayout" Target="../slideLayouts/slideLayout3.xml"/><Relationship Id="rId4" Type="http://schemas.openxmlformats.org/officeDocument/2006/relationships/hyperlink" Target="https://view.officeapps.live.com/op/view.aspx?src=https%3A%2F%2Fcms.nkl.fi%2Fsites%2Fdefault%2Ffiles%2F2022-04%2FTeams-kokouksen%2520j%25C3%25A4rjest%25C3%25A4minen%2520saavutettavasti.docx&amp;wdOrigin=BROWSELINK"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link.webropolsurveys.com/S/E890E2C759737C29" TargetMode="External"/><Relationship Id="rId2" Type="http://schemas.openxmlformats.org/officeDocument/2006/relationships/hyperlink" Target="https://omahame.sharepoint.com/:v:/s/HMLPilvinpth-suunnittelijat/EVT2oJFhxKxPuMgd1fKtCF8BgifKbcGkHhV8z4cryWlUBw?e=lJ6xE2" TargetMode="Externa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hyperlink" Target="https://dvv.fi/documents/16079645/141915645/Digitaitoraportti+2022.pdf/4aef7918-6acd-b08b-12fb-f61739b2c8c7/Digitaitoraportti+2022.pdf?t=1669817591546" TargetMode="External"/><Relationship Id="rId2" Type="http://schemas.openxmlformats.org/officeDocument/2006/relationships/hyperlink" Target="https://thl.fi/fi/-/sahkoisten-palveluiden-kaytto-on-lisaantynyt-joka-viides-asioi-sahkoisesti-sosiaali-tai-terveydenhuollossa-viime-vuonna"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julkari.fi/bitstream/handle/10024/146888/URN_ISBN_978-952-408-138-2.pdf?sequence=1&amp;isAllowed=y" TargetMode="Externa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omahame.fi/etaryhmat"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0CEDC8-A29F-6EE1-937A-B0F81E5725BC}"/>
              </a:ext>
            </a:extLst>
          </p:cNvPr>
          <p:cNvSpPr>
            <a:spLocks noGrp="1"/>
          </p:cNvSpPr>
          <p:nvPr>
            <p:ph type="ctrTitle"/>
          </p:nvPr>
        </p:nvSpPr>
        <p:spPr>
          <a:xfrm>
            <a:off x="1490870" y="1353759"/>
            <a:ext cx="9144000" cy="1892635"/>
          </a:xfrm>
        </p:spPr>
        <p:txBody>
          <a:bodyPr/>
          <a:lstStyle/>
          <a:p>
            <a:r>
              <a:rPr lang="fi-FI"/>
              <a:t>Etäryhmäopas</a:t>
            </a:r>
            <a:endParaRPr lang="fi-FI">
              <a:cs typeface="Arial"/>
            </a:endParaRPr>
          </a:p>
        </p:txBody>
      </p:sp>
      <p:sp>
        <p:nvSpPr>
          <p:cNvPr id="3" name="Alaotsikko 2">
            <a:extLst>
              <a:ext uri="{FF2B5EF4-FFF2-40B4-BE49-F238E27FC236}">
                <a16:creationId xmlns:a16="http://schemas.microsoft.com/office/drawing/2014/main" id="{C49E4DC5-7A52-DC4F-2918-2AAB91B6D3DC}"/>
              </a:ext>
            </a:extLst>
          </p:cNvPr>
          <p:cNvSpPr>
            <a:spLocks noGrp="1"/>
          </p:cNvSpPr>
          <p:nvPr>
            <p:ph type="subTitle" idx="1"/>
          </p:nvPr>
        </p:nvSpPr>
        <p:spPr>
          <a:xfrm>
            <a:off x="3222171" y="2810542"/>
            <a:ext cx="5747658" cy="2271770"/>
          </a:xfrm>
        </p:spPr>
        <p:txBody>
          <a:bodyPr vert="horz" lIns="91440" tIns="45720" rIns="91440" bIns="45720" rtlCol="0" anchor="t">
            <a:normAutofit/>
          </a:bodyPr>
          <a:lstStyle/>
          <a:p>
            <a:r>
              <a:rPr lang="fi-FI"/>
              <a:t>Mitä, miten ja miksi?</a:t>
            </a:r>
          </a:p>
          <a:p>
            <a:r>
              <a:rPr lang="fi-FI">
                <a:cs typeface="Arial" panose="020B0604020202020204"/>
              </a:rPr>
              <a:t>Tiina Nikkanen, Mari Karppinen </a:t>
            </a:r>
          </a:p>
          <a:p>
            <a:r>
              <a:rPr lang="fi-FI" sz="1600">
                <a:cs typeface="Arial" panose="020B0604020202020204"/>
              </a:rPr>
              <a:t>(s-posti: </a:t>
            </a:r>
            <a:r>
              <a:rPr lang="fi-FI" sz="1600">
                <a:cs typeface="Arial" panose="020B0604020202020204"/>
                <a:hlinkClick r:id="rId2">
                  <a:extLst>
                    <a:ext uri="{A12FA001-AC4F-418D-AE19-62706E023703}">
                      <ahyp:hlinkClr xmlns:ahyp="http://schemas.microsoft.com/office/drawing/2018/hyperlinkcolor" val="tx"/>
                    </a:ext>
                  </a:extLst>
                </a:hlinkClick>
              </a:rPr>
              <a:t>etunimi.sukunimi@omahame.fi</a:t>
            </a:r>
            <a:r>
              <a:rPr lang="fi-FI" sz="1600">
                <a:cs typeface="Arial" panose="020B0604020202020204"/>
              </a:rPr>
              <a:t>)</a:t>
            </a:r>
          </a:p>
          <a:p>
            <a:r>
              <a:rPr lang="fi-FI" sz="1600">
                <a:cs typeface="Arial" panose="020B0604020202020204"/>
              </a:rPr>
              <a:t>Päivitetty viim. 1.12.2023</a:t>
            </a:r>
          </a:p>
          <a:p>
            <a:endParaRPr lang="fi-FI" sz="1600">
              <a:cs typeface="Arial" panose="020B0604020202020204"/>
            </a:endParaRPr>
          </a:p>
        </p:txBody>
      </p:sp>
      <p:sp>
        <p:nvSpPr>
          <p:cNvPr id="4" name="Päivämäärän paikkamerkki 3">
            <a:extLst>
              <a:ext uri="{FF2B5EF4-FFF2-40B4-BE49-F238E27FC236}">
                <a16:creationId xmlns:a16="http://schemas.microsoft.com/office/drawing/2014/main" id="{0502FD95-0F91-1FAB-CC77-3E919AB15C9F}"/>
              </a:ext>
            </a:extLst>
          </p:cNvPr>
          <p:cNvSpPr>
            <a:spLocks noGrp="1"/>
          </p:cNvSpPr>
          <p:nvPr>
            <p:ph type="dt" sz="half" idx="10"/>
          </p:nvPr>
        </p:nvSpPr>
        <p:spPr/>
        <p:txBody>
          <a:bodyPr/>
          <a:lstStyle/>
          <a:p>
            <a:fld id="{6694FF32-B4A7-4641-ADBF-792524662958}" type="datetime1">
              <a:rPr lang="fi-FI" smtClean="0"/>
              <a:t>19.12.2023</a:t>
            </a:fld>
            <a:endParaRPr lang="fi-FI"/>
          </a:p>
        </p:txBody>
      </p:sp>
      <p:sp>
        <p:nvSpPr>
          <p:cNvPr id="5" name="Alatunnisteen paikkamerkki 4">
            <a:extLst>
              <a:ext uri="{FF2B5EF4-FFF2-40B4-BE49-F238E27FC236}">
                <a16:creationId xmlns:a16="http://schemas.microsoft.com/office/drawing/2014/main" id="{D0B0C868-E868-40CB-D66F-D1C0BD743F39}"/>
              </a:ext>
            </a:extLst>
          </p:cNvPr>
          <p:cNvSpPr>
            <a:spLocks noGrp="1"/>
          </p:cNvSpPr>
          <p:nvPr>
            <p:ph type="ftr" sz="quarter" idx="11"/>
          </p:nvPr>
        </p:nvSpPr>
        <p:spPr>
          <a:xfrm>
            <a:off x="4071730" y="6373623"/>
            <a:ext cx="4114800" cy="365125"/>
          </a:xfrm>
        </p:spPr>
        <p:txBody>
          <a:bodyPr/>
          <a:lstStyle/>
          <a:p>
            <a:r>
              <a:rPr lang="fi-FI"/>
              <a:t>Kanta-Hämeen hyvinvointialue</a:t>
            </a:r>
          </a:p>
        </p:txBody>
      </p:sp>
    </p:spTree>
    <p:extLst>
      <p:ext uri="{BB962C8B-B14F-4D97-AF65-F5344CB8AC3E}">
        <p14:creationId xmlns:p14="http://schemas.microsoft.com/office/powerpoint/2010/main" val="871291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1A46C-C033-45FD-24A8-8D397C15FF44}"/>
              </a:ext>
            </a:extLst>
          </p:cNvPr>
          <p:cNvSpPr>
            <a:spLocks noGrp="1"/>
          </p:cNvSpPr>
          <p:nvPr>
            <p:ph type="title"/>
          </p:nvPr>
        </p:nvSpPr>
        <p:spPr>
          <a:xfrm>
            <a:off x="1540823" y="75948"/>
            <a:ext cx="10515600" cy="664715"/>
          </a:xfrm>
        </p:spPr>
        <p:txBody>
          <a:bodyPr vert="horz" lIns="91440" tIns="45720" rIns="91440" bIns="45720" rtlCol="0" anchor="ctr">
            <a:normAutofit fontScale="90000"/>
          </a:bodyPr>
          <a:lstStyle/>
          <a:p>
            <a:r>
              <a:rPr lang="en-US" sz="5200" kern="1200" noProof="1">
                <a:solidFill>
                  <a:schemeClr val="tx1"/>
                </a:solidFill>
                <a:latin typeface="+mj-lt"/>
                <a:ea typeface="+mj-ea"/>
                <a:cs typeface="+mj-cs"/>
              </a:rPr>
              <a:t>Etäryhmän prosessikuvaus</a:t>
            </a:r>
          </a:p>
        </p:txBody>
      </p:sp>
      <p:sp>
        <p:nvSpPr>
          <p:cNvPr id="3" name="Date Placeholder 2">
            <a:extLst>
              <a:ext uri="{FF2B5EF4-FFF2-40B4-BE49-F238E27FC236}">
                <a16:creationId xmlns:a16="http://schemas.microsoft.com/office/drawing/2014/main" id="{718F32F1-5F28-12DD-F267-BBD5CD06D773}"/>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1F15E782-0D79-1147-8AEE-D1A4F876EA1D}" type="datetime1">
              <a:rPr lang="en-US" sz="1200" smtClean="0">
                <a:solidFill>
                  <a:schemeClr val="tx1">
                    <a:tint val="75000"/>
                  </a:schemeClr>
                </a:solidFill>
              </a:rPr>
              <a:pPr>
                <a:spcAft>
                  <a:spcPts val="600"/>
                </a:spcAft>
              </a:pPr>
              <a:t>12/19/2023</a:t>
            </a:fld>
            <a:endParaRPr lang="en-US" sz="1200">
              <a:solidFill>
                <a:schemeClr val="tx1">
                  <a:tint val="75000"/>
                </a:schemeClr>
              </a:solidFill>
            </a:endParaRPr>
          </a:p>
        </p:txBody>
      </p:sp>
      <p:sp>
        <p:nvSpPr>
          <p:cNvPr id="4" name="Footer Placeholder 3">
            <a:extLst>
              <a:ext uri="{FF2B5EF4-FFF2-40B4-BE49-F238E27FC236}">
                <a16:creationId xmlns:a16="http://schemas.microsoft.com/office/drawing/2014/main" id="{1C28CC27-A609-FFDB-784E-F07BE56F4621}"/>
              </a:ext>
            </a:extLst>
          </p:cNvPr>
          <p:cNvSpPr>
            <a:spLocks noGrp="1"/>
          </p:cNvSpPr>
          <p:nvPr>
            <p:ph type="ftr" sz="quarter" idx="11"/>
          </p:nvPr>
        </p:nvSpPr>
        <p:spPr>
          <a:xfrm>
            <a:off x="4038600" y="6534479"/>
            <a:ext cx="4114800" cy="186996"/>
          </a:xfrm>
        </p:spPr>
        <p:txBody>
          <a:bodyPr vert="horz" lIns="91440" tIns="45720" rIns="91440" bIns="45720" rtlCol="0" anchor="ctr">
            <a:normAutofit fontScale="55000" lnSpcReduction="20000"/>
          </a:bodyPr>
          <a:lstStyle/>
          <a:p>
            <a:pPr algn="ctr">
              <a:spcAft>
                <a:spcPts val="600"/>
              </a:spcAft>
            </a:pPr>
            <a:r>
              <a:rPr lang="en-US" sz="1200" kern="1200">
                <a:solidFill>
                  <a:schemeClr val="tx1">
                    <a:tint val="75000"/>
                  </a:schemeClr>
                </a:solidFill>
                <a:latin typeface="+mn-lt"/>
                <a:ea typeface="+mn-ea"/>
                <a:cs typeface="+mn-cs"/>
              </a:rPr>
              <a:t>Kanta-Hämeen hyvinvointialue</a:t>
            </a:r>
          </a:p>
        </p:txBody>
      </p:sp>
      <p:sp>
        <p:nvSpPr>
          <p:cNvPr id="5" name="Slide Number Placeholder 4">
            <a:extLst>
              <a:ext uri="{FF2B5EF4-FFF2-40B4-BE49-F238E27FC236}">
                <a16:creationId xmlns:a16="http://schemas.microsoft.com/office/drawing/2014/main" id="{DA03ED77-0FB8-F91E-AEA2-990C5A91C50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3C4A76B-A38D-2748-B9D9-0C392F5890A1}" type="slidenum">
              <a:rPr lang="en-US" sz="1200" smtClean="0">
                <a:solidFill>
                  <a:schemeClr val="tx1">
                    <a:tint val="75000"/>
                  </a:schemeClr>
                </a:solidFill>
              </a:rPr>
              <a:pPr>
                <a:spcAft>
                  <a:spcPts val="600"/>
                </a:spcAft>
              </a:pPr>
              <a:t>12</a:t>
            </a:fld>
            <a:endParaRPr lang="en-US" sz="1200">
              <a:solidFill>
                <a:schemeClr val="tx1">
                  <a:tint val="75000"/>
                </a:schemeClr>
              </a:solidFill>
            </a:endParaRPr>
          </a:p>
        </p:txBody>
      </p:sp>
      <p:pic>
        <p:nvPicPr>
          <p:cNvPr id="8" name="Picture 7">
            <a:extLst>
              <a:ext uri="{FF2B5EF4-FFF2-40B4-BE49-F238E27FC236}">
                <a16:creationId xmlns:a16="http://schemas.microsoft.com/office/drawing/2014/main" id="{426ADE67-6548-BB81-D3F8-1A95A84ABA57}"/>
              </a:ext>
            </a:extLst>
          </p:cNvPr>
          <p:cNvPicPr>
            <a:picLocks noChangeAspect="1"/>
          </p:cNvPicPr>
          <p:nvPr/>
        </p:nvPicPr>
        <p:blipFill>
          <a:blip r:embed="rId2"/>
          <a:stretch>
            <a:fillRect/>
          </a:stretch>
        </p:blipFill>
        <p:spPr>
          <a:xfrm>
            <a:off x="894608" y="739367"/>
            <a:ext cx="10066316" cy="5992823"/>
          </a:xfrm>
          <a:prstGeom prst="rect">
            <a:avLst/>
          </a:prstGeom>
        </p:spPr>
      </p:pic>
    </p:spTree>
    <p:extLst>
      <p:ext uri="{BB962C8B-B14F-4D97-AF65-F5344CB8AC3E}">
        <p14:creationId xmlns:p14="http://schemas.microsoft.com/office/powerpoint/2010/main" val="833884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0919FDB4-1A63-A08B-A283-6296DDBD0E39}"/>
              </a:ext>
            </a:extLst>
          </p:cNvPr>
          <p:cNvSpPr>
            <a:spLocks noGrp="1"/>
          </p:cNvSpPr>
          <p:nvPr>
            <p:ph type="dt" sz="half" idx="10"/>
          </p:nvPr>
        </p:nvSpPr>
        <p:spPr/>
        <p:txBody>
          <a:bodyPr/>
          <a:lstStyle/>
          <a:p>
            <a:fld id="{4B204394-EF36-7345-8422-74ECF00F912A}" type="datetime1">
              <a:rPr lang="fi-FI" smtClean="0"/>
              <a:t>19.12.2023</a:t>
            </a:fld>
            <a:endParaRPr lang="fi-FI"/>
          </a:p>
        </p:txBody>
      </p:sp>
      <p:sp>
        <p:nvSpPr>
          <p:cNvPr id="4" name="Alatunnisteen paikkamerkki 3">
            <a:extLst>
              <a:ext uri="{FF2B5EF4-FFF2-40B4-BE49-F238E27FC236}">
                <a16:creationId xmlns:a16="http://schemas.microsoft.com/office/drawing/2014/main" id="{DE02F614-97E7-CC88-CE4B-086887117134}"/>
              </a:ext>
            </a:extLst>
          </p:cNvPr>
          <p:cNvSpPr>
            <a:spLocks noGrp="1"/>
          </p:cNvSpPr>
          <p:nvPr>
            <p:ph type="ftr" sz="quarter" idx="11"/>
          </p:nvPr>
        </p:nvSpPr>
        <p:spPr/>
        <p:txBody>
          <a:bodyPr/>
          <a:lstStyle/>
          <a:p>
            <a:r>
              <a:rPr lang="fi-FI"/>
              <a:t>Kanta-Hämeen hyvinvointialue</a:t>
            </a:r>
          </a:p>
        </p:txBody>
      </p:sp>
      <p:graphicFrame>
        <p:nvGraphicFramePr>
          <p:cNvPr id="6" name="Table 6">
            <a:extLst>
              <a:ext uri="{FF2B5EF4-FFF2-40B4-BE49-F238E27FC236}">
                <a16:creationId xmlns:a16="http://schemas.microsoft.com/office/drawing/2014/main" id="{835CFDB7-96BC-77C0-33E0-6A433DE49516}"/>
              </a:ext>
            </a:extLst>
          </p:cNvPr>
          <p:cNvGraphicFramePr>
            <a:graphicFrameLocks noGrp="1"/>
          </p:cNvGraphicFramePr>
          <p:nvPr>
            <p:extLst>
              <p:ext uri="{D42A27DB-BD31-4B8C-83A1-F6EECF244321}">
                <p14:modId xmlns:p14="http://schemas.microsoft.com/office/powerpoint/2010/main" val="1255273956"/>
              </p:ext>
            </p:extLst>
          </p:nvPr>
        </p:nvGraphicFramePr>
        <p:xfrm>
          <a:off x="387918" y="474935"/>
          <a:ext cx="11469813" cy="5774568"/>
        </p:xfrm>
        <a:graphic>
          <a:graphicData uri="http://schemas.openxmlformats.org/drawingml/2006/table">
            <a:tbl>
              <a:tblPr firstRow="1" bandRow="1">
                <a:tableStyleId>{5C22544A-7EE6-4342-B048-85BDC9FD1C3A}</a:tableStyleId>
              </a:tblPr>
              <a:tblGrid>
                <a:gridCol w="1889849">
                  <a:extLst>
                    <a:ext uri="{9D8B030D-6E8A-4147-A177-3AD203B41FA5}">
                      <a16:colId xmlns:a16="http://schemas.microsoft.com/office/drawing/2014/main" val="104475671"/>
                    </a:ext>
                  </a:extLst>
                </a:gridCol>
                <a:gridCol w="1889849">
                  <a:extLst>
                    <a:ext uri="{9D8B030D-6E8A-4147-A177-3AD203B41FA5}">
                      <a16:colId xmlns:a16="http://schemas.microsoft.com/office/drawing/2014/main" val="3351092199"/>
                    </a:ext>
                  </a:extLst>
                </a:gridCol>
                <a:gridCol w="1955207">
                  <a:extLst>
                    <a:ext uri="{9D8B030D-6E8A-4147-A177-3AD203B41FA5}">
                      <a16:colId xmlns:a16="http://schemas.microsoft.com/office/drawing/2014/main" val="3468746255"/>
                    </a:ext>
                  </a:extLst>
                </a:gridCol>
                <a:gridCol w="1911636">
                  <a:extLst>
                    <a:ext uri="{9D8B030D-6E8A-4147-A177-3AD203B41FA5}">
                      <a16:colId xmlns:a16="http://schemas.microsoft.com/office/drawing/2014/main" val="4100867429"/>
                    </a:ext>
                  </a:extLst>
                </a:gridCol>
                <a:gridCol w="1911636">
                  <a:extLst>
                    <a:ext uri="{9D8B030D-6E8A-4147-A177-3AD203B41FA5}">
                      <a16:colId xmlns:a16="http://schemas.microsoft.com/office/drawing/2014/main" val="2953929557"/>
                    </a:ext>
                  </a:extLst>
                </a:gridCol>
                <a:gridCol w="1911636">
                  <a:extLst>
                    <a:ext uri="{9D8B030D-6E8A-4147-A177-3AD203B41FA5}">
                      <a16:colId xmlns:a16="http://schemas.microsoft.com/office/drawing/2014/main" val="4056728391"/>
                    </a:ext>
                  </a:extLst>
                </a:gridCol>
              </a:tblGrid>
              <a:tr h="944164">
                <a:tc>
                  <a:txBody>
                    <a:bodyPr/>
                    <a:lstStyle/>
                    <a:p>
                      <a:r>
                        <a:rPr lang="en-US" noProof="1"/>
                        <a:t>Alusta</a:t>
                      </a:r>
                    </a:p>
                  </a:txBody>
                  <a:tcPr/>
                </a:tc>
                <a:tc>
                  <a:txBody>
                    <a:bodyPr/>
                    <a:lstStyle/>
                    <a:p>
                      <a:r>
                        <a:rPr lang="en-US" noProof="1"/>
                        <a:t>Etäryhmään sisään:</a:t>
                      </a:r>
                    </a:p>
                  </a:txBody>
                  <a:tcPr/>
                </a:tc>
                <a:tc>
                  <a:txBody>
                    <a:bodyPr/>
                    <a:lstStyle/>
                    <a:p>
                      <a:r>
                        <a:rPr lang="en-US" noProof="1"/>
                        <a:t>Ammattilainen</a:t>
                      </a:r>
                    </a:p>
                  </a:txBody>
                  <a:tcPr/>
                </a:tc>
                <a:tc>
                  <a:txBody>
                    <a:bodyPr/>
                    <a:lstStyle/>
                    <a:p>
                      <a:r>
                        <a:rPr lang="en-US" noProof="1"/>
                        <a:t>Asiakas</a:t>
                      </a:r>
                    </a:p>
                  </a:txBody>
                  <a:tcPr/>
                </a:tc>
                <a:tc>
                  <a:txBody>
                    <a:bodyPr/>
                    <a:lstStyle/>
                    <a:p>
                      <a:r>
                        <a:rPr lang="en-US" noProof="1"/>
                        <a:t>hyödyt</a:t>
                      </a:r>
                    </a:p>
                  </a:txBody>
                  <a:tcPr/>
                </a:tc>
                <a:tc>
                  <a:txBody>
                    <a:bodyPr/>
                    <a:lstStyle/>
                    <a:p>
                      <a:r>
                        <a:rPr lang="en-US" noProof="1"/>
                        <a:t>hankaluudet</a:t>
                      </a:r>
                    </a:p>
                  </a:txBody>
                  <a:tcPr/>
                </a:tc>
                <a:extLst>
                  <a:ext uri="{0D108BD9-81ED-4DB2-BD59-A6C34878D82A}">
                    <a16:rowId xmlns:a16="http://schemas.microsoft.com/office/drawing/2014/main" val="590155355"/>
                  </a:ext>
                </a:extLst>
              </a:tr>
              <a:tr h="2840916">
                <a:tc>
                  <a:txBody>
                    <a:bodyPr/>
                    <a:lstStyle/>
                    <a:p>
                      <a:r>
                        <a:rPr lang="en-US" noProof="1"/>
                        <a:t>Flowmedik eKonsultaatio etäryhmäistunto</a:t>
                      </a:r>
                    </a:p>
                  </a:txBody>
                  <a:tcPr/>
                </a:tc>
                <a:tc>
                  <a:txBody>
                    <a:bodyPr/>
                    <a:lstStyle/>
                    <a:p>
                      <a:pPr marL="171450" lvl="0" indent="-171450">
                        <a:buFont typeface="Arial"/>
                        <a:buChar char="•"/>
                      </a:pPr>
                      <a:r>
                        <a:rPr lang="en-US" sz="1000" noProof="1"/>
                        <a:t>avoimesta linkistä esim.Plandisc-vuosikellon tai ammattilaisen lähettämän viestin kautta </a:t>
                      </a:r>
                      <a:endParaRPr lang="en-US" sz="1000"/>
                    </a:p>
                    <a:p>
                      <a:pPr marL="171450" lvl="0" indent="-171450">
                        <a:buFont typeface="Arial"/>
                        <a:buChar char="•"/>
                      </a:pPr>
                      <a:r>
                        <a:rPr lang="en-US" sz="1000" noProof="1"/>
                        <a:t>Ammattilainen kutsuu ajastetun tapahtuman kautta</a:t>
                      </a:r>
                      <a:endParaRPr lang="en-US" sz="1000"/>
                    </a:p>
                  </a:txBody>
                  <a:tcPr/>
                </a:tc>
                <a:tc>
                  <a:txBody>
                    <a:bodyPr/>
                    <a:lstStyle/>
                    <a:p>
                      <a:pPr marL="0" indent="0">
                        <a:buNone/>
                      </a:pPr>
                      <a:r>
                        <a:rPr lang="en-US" sz="1000" noProof="1"/>
                        <a:t>Tekee Flowmedikin ajastetun tapahtuman kautta etäryhmäistunnon (joko anonyymi/suomi.fi-tunnistautuminen), kutsuu asiakkaan tai kopioi ryhmän linkin, vie sen Plandiscille tai lähettää asiakkaalle</a:t>
                      </a:r>
                    </a:p>
                    <a:p>
                      <a:pPr marL="0" lvl="0" indent="0">
                        <a:buNone/>
                      </a:pPr>
                      <a:r>
                        <a:rPr lang="en-US" sz="1000" noProof="1"/>
                        <a:t>Voi lisästä tapahtumaan muita järjestäjiä samoilla oikeuksilla, jotka pääsevät kirjautumatta s-postikutsun linkin kautta sisään.</a:t>
                      </a:r>
                    </a:p>
                    <a:p>
                      <a:pPr marL="0" lvl="0" indent="0">
                        <a:buNone/>
                      </a:pPr>
                      <a:endParaRPr lang="en-US" sz="1000" noProof="1"/>
                    </a:p>
                  </a:txBody>
                  <a:tcPr/>
                </a:tc>
                <a:tc>
                  <a:txBody>
                    <a:bodyPr/>
                    <a:lstStyle/>
                    <a:p>
                      <a:r>
                        <a:rPr lang="en-US" sz="1000" noProof="1"/>
                        <a:t>Liittyessä etäryhmäistuntoon (toisilla suomi.fi tunnistautumisen jälkeen), alusta pyytää kirjoittamaan nimen tai lempinimen. Asiakas tulee oletuksena sisään kamera ja mikki suljettuna</a:t>
                      </a:r>
                    </a:p>
                    <a:p>
                      <a:pPr lvl="0">
                        <a:buNone/>
                      </a:pPr>
                      <a:endParaRPr lang="en-US" sz="1000" noProof="1"/>
                    </a:p>
                  </a:txBody>
                  <a:tcPr/>
                </a:tc>
                <a:tc>
                  <a:txBody>
                    <a:bodyPr/>
                    <a:lstStyle/>
                    <a:p>
                      <a:pPr marL="171450" indent="-171450">
                        <a:buFont typeface="Arial"/>
                        <a:buChar char="•"/>
                      </a:pPr>
                      <a:r>
                        <a:rPr lang="en-US" sz="1000" noProof="1"/>
                        <a:t>Asiakkaan vahva tunnistautuminen mahdollistuu. </a:t>
                      </a:r>
                      <a:endParaRPr lang="en-US"/>
                    </a:p>
                    <a:p>
                      <a:pPr marL="171450" lvl="0" indent="-171450">
                        <a:buFont typeface="Arial"/>
                        <a:buChar char="•"/>
                      </a:pPr>
                      <a:r>
                        <a:rPr lang="en-US" sz="1000" noProof="1"/>
                        <a:t>Tunnistautumaton osallistumiinen onnistuu myös (anonyymi)</a:t>
                      </a:r>
                    </a:p>
                    <a:p>
                      <a:pPr marL="171450" lvl="0" indent="-171450">
                        <a:buFont typeface="Arial"/>
                        <a:buChar char="•"/>
                      </a:pPr>
                      <a:r>
                        <a:rPr lang="en-US" sz="1000" noProof="1"/>
                        <a:t>Osallistuminen kirjataan potilastietojärjestelmään (suomi.fi-tunnistautuminen), on osa hoitoa. </a:t>
                      </a:r>
                    </a:p>
                    <a:p>
                      <a:pPr marL="171450" lvl="0" indent="-171450">
                        <a:buFont typeface="Arial"/>
                        <a:buChar char="•"/>
                      </a:pPr>
                      <a:r>
                        <a:rPr lang="en-US" sz="1000" noProof="1"/>
                        <a:t>Kun asiakas poistuu ryhmästä, hänelle tulee täytettäväksi palautekysely automaattisesti.</a:t>
                      </a:r>
                    </a:p>
                    <a:p>
                      <a:pPr marL="171450" lvl="0" indent="-171450">
                        <a:buFont typeface="Arial"/>
                        <a:buChar char="•"/>
                      </a:pPr>
                      <a:r>
                        <a:rPr lang="en-US" sz="1000" noProof="1"/>
                        <a:t>Ei rajoitusta osallistujamäärässä</a:t>
                      </a:r>
                    </a:p>
                  </a:txBody>
                  <a:tcPr/>
                </a:tc>
                <a:tc>
                  <a:txBody>
                    <a:bodyPr/>
                    <a:lstStyle/>
                    <a:p>
                      <a:pPr marL="171450" lvl="0" indent="-171450">
                        <a:buFont typeface="Arial"/>
                        <a:buChar char="•"/>
                      </a:pPr>
                      <a:r>
                        <a:rPr lang="en-US" sz="1000" b="0" i="0" u="none" strike="noStrike" noProof="1">
                          <a:latin typeface="Arial"/>
                        </a:rPr>
                        <a:t>Tällä hetkellä alustan kautta ei voi jakaa videoita, ne pyörivät hitaasti. (kehitteillä) </a:t>
                      </a:r>
                      <a:endParaRPr lang="en-US"/>
                    </a:p>
                    <a:p>
                      <a:pPr marL="171450" lvl="0" indent="-171450">
                        <a:buFont typeface="Arial"/>
                        <a:buChar char="•"/>
                      </a:pPr>
                      <a:r>
                        <a:rPr lang="en-US" sz="1000" b="0" i="0" u="none" strike="noStrike" noProof="1">
                          <a:latin typeface="Arial"/>
                        </a:rPr>
                        <a:t>Ei reaktionappeja tai puheenvuoroa pyytävää kättä. (kehitteillä) </a:t>
                      </a:r>
                    </a:p>
                  </a:txBody>
                  <a:tcPr/>
                </a:tc>
                <a:extLst>
                  <a:ext uri="{0D108BD9-81ED-4DB2-BD59-A6C34878D82A}">
                    <a16:rowId xmlns:a16="http://schemas.microsoft.com/office/drawing/2014/main" val="2285399169"/>
                  </a:ext>
                </a:extLst>
              </a:tr>
              <a:tr h="1989488">
                <a:tc>
                  <a:txBody>
                    <a:bodyPr/>
                    <a:lstStyle/>
                    <a:p>
                      <a:r>
                        <a:rPr lang="en-US" noProof="1"/>
                        <a:t>Teams </a:t>
                      </a:r>
                      <a:r>
                        <a:rPr lang="en-US" sz="1200" noProof="1"/>
                        <a:t>(ei suositella asiakasrajapintatyöskentelyyn, harkinnan mukaan käyttö)</a:t>
                      </a:r>
                    </a:p>
                  </a:txBody>
                  <a:tcPr/>
                </a:tc>
                <a:tc>
                  <a:txBody>
                    <a:bodyPr/>
                    <a:lstStyle/>
                    <a:p>
                      <a:pPr marL="171450" lvl="0" indent="-171450">
                        <a:buFont typeface="Arial"/>
                        <a:buChar char="•"/>
                      </a:pPr>
                      <a:r>
                        <a:rPr lang="en-US" sz="1000" noProof="1"/>
                        <a:t>Ryhmään tullaan avoimen linkin kautta tai kutsuttuna</a:t>
                      </a:r>
                      <a:endParaRPr lang="en-US" sz="1000"/>
                    </a:p>
                    <a:p>
                      <a:pPr marL="171450" lvl="0" indent="-171450">
                        <a:buFont typeface="Arial"/>
                        <a:buChar char="•"/>
                      </a:pPr>
                      <a:endParaRPr lang="en-US" sz="1000" noProof="1"/>
                    </a:p>
                  </a:txBody>
                  <a:tcPr/>
                </a:tc>
                <a:tc>
                  <a:txBody>
                    <a:bodyPr/>
                    <a:lstStyle/>
                    <a:p>
                      <a:pPr marL="0" indent="0">
                        <a:buNone/>
                      </a:pPr>
                      <a:r>
                        <a:rPr lang="en-US" sz="1000" noProof="1"/>
                        <a:t>Kutsulinkki tulee jakaaa avoimena tai lähettää asiakkaalle (huom.tarv.tietoturva)</a:t>
                      </a:r>
                    </a:p>
                    <a:p>
                      <a:pPr marL="171450" lvl="0" indent="-171450">
                        <a:buFont typeface="Arial"/>
                        <a:buChar char="•"/>
                      </a:pPr>
                      <a:endParaRPr lang="en-US" sz="1000" noProof="1"/>
                    </a:p>
                  </a:txBody>
                  <a:tcPr/>
                </a:tc>
                <a:tc>
                  <a:txBody>
                    <a:bodyPr/>
                    <a:lstStyle/>
                    <a:p>
                      <a:r>
                        <a:rPr lang="en-US" sz="1000" noProof="1"/>
                        <a:t>Asiakas voi kirjoittaa oman nimen tai lempinimen sisääntullessa. Asiakas voi valita ennen ryhmään tuloa, että sulkee mikin ja kameran</a:t>
                      </a:r>
                    </a:p>
                  </a:txBody>
                  <a:tcPr/>
                </a:tc>
                <a:tc>
                  <a:txBody>
                    <a:bodyPr/>
                    <a:lstStyle/>
                    <a:p>
                      <a:pPr marL="171450" indent="-171450">
                        <a:buFont typeface="Arial"/>
                        <a:buChar char="•"/>
                      </a:pPr>
                      <a:r>
                        <a:rPr lang="en-US" sz="1000" noProof="1"/>
                        <a:t>Rajoittamattomasti osallistujia ad 10000</a:t>
                      </a:r>
                    </a:p>
                    <a:p>
                      <a:pPr marL="171450" lvl="0" indent="-171450">
                        <a:buFont typeface="Arial"/>
                        <a:buChar char="•"/>
                      </a:pPr>
                      <a:r>
                        <a:rPr lang="en-US" sz="1000" noProof="1"/>
                        <a:t>Ei vaadi tunnistautumista</a:t>
                      </a:r>
                    </a:p>
                    <a:p>
                      <a:pPr marL="171450" lvl="0" indent="-171450">
                        <a:buFont typeface="Arial"/>
                        <a:buChar char="•"/>
                      </a:pPr>
                      <a:r>
                        <a:rPr lang="en-US" sz="1000" noProof="1"/>
                        <a:t>Ryhmän aikana voi teettää pikakyselyn</a:t>
                      </a:r>
                    </a:p>
                    <a:p>
                      <a:pPr marL="171450" lvl="0" indent="-171450">
                        <a:buFont typeface="Arial"/>
                        <a:buChar char="•"/>
                      </a:pPr>
                      <a:r>
                        <a:rPr lang="en-US" sz="1000" noProof="1"/>
                        <a:t>Videoiden näyttäminen onnistuu</a:t>
                      </a:r>
                    </a:p>
                    <a:p>
                      <a:pPr lvl="0">
                        <a:buNone/>
                      </a:pPr>
                      <a:endParaRPr lang="en-US" sz="1000" noProof="1"/>
                    </a:p>
                  </a:txBody>
                  <a:tcPr/>
                </a:tc>
                <a:tc>
                  <a:txBody>
                    <a:bodyPr/>
                    <a:lstStyle/>
                    <a:p>
                      <a:pPr marL="171450" lvl="0" indent="-171450">
                        <a:buFont typeface="Arial"/>
                        <a:buChar char="•"/>
                      </a:pPr>
                      <a:r>
                        <a:rPr lang="en-US" sz="1000" noProof="1"/>
                        <a:t>Ei saa kerättyä luotettavasti osallistujien henkilötietoja</a:t>
                      </a:r>
                    </a:p>
                    <a:p>
                      <a:pPr marL="171450" lvl="0" indent="-171450">
                        <a:buFont typeface="Arial"/>
                        <a:buChar char="•"/>
                      </a:pPr>
                      <a:r>
                        <a:rPr lang="en-US" sz="1000" noProof="1"/>
                        <a:t>Ei suositella käytettäväksi potilasohjauksessa Oma Hämeessä (PMO)!</a:t>
                      </a:r>
                    </a:p>
                    <a:p>
                      <a:pPr marL="171450" lvl="0" indent="-171450">
                        <a:buFont typeface="Arial"/>
                        <a:buChar char="•"/>
                      </a:pPr>
                      <a:r>
                        <a:rPr lang="en-US" sz="1000" b="1" noProof="1"/>
                        <a:t>Iso riski häiriköinnille avoimissa kutsuissa!</a:t>
                      </a:r>
                    </a:p>
                  </a:txBody>
                  <a:tcPr/>
                </a:tc>
                <a:extLst>
                  <a:ext uri="{0D108BD9-81ED-4DB2-BD59-A6C34878D82A}">
                    <a16:rowId xmlns:a16="http://schemas.microsoft.com/office/drawing/2014/main" val="1151319569"/>
                  </a:ext>
                </a:extLst>
              </a:tr>
            </a:tbl>
          </a:graphicData>
        </a:graphic>
      </p:graphicFrame>
      <p:sp>
        <p:nvSpPr>
          <p:cNvPr id="2" name="TextBox 1">
            <a:extLst>
              <a:ext uri="{FF2B5EF4-FFF2-40B4-BE49-F238E27FC236}">
                <a16:creationId xmlns:a16="http://schemas.microsoft.com/office/drawing/2014/main" id="{CFDD556A-18E2-B1DD-0ACA-0EF4A4E83753}"/>
              </a:ext>
            </a:extLst>
          </p:cNvPr>
          <p:cNvSpPr txBox="1"/>
          <p:nvPr/>
        </p:nvSpPr>
        <p:spPr>
          <a:xfrm>
            <a:off x="3075122" y="5376909"/>
            <a:ext cx="4361717" cy="954107"/>
          </a:xfrm>
          <a:prstGeom prst="rect">
            <a:avLst/>
          </a:prstGeom>
          <a:noFill/>
          <a:ln w="28575">
            <a:solidFill>
              <a:schemeClr val="accent3">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noProof="1">
                <a:cs typeface="Arial"/>
              </a:rPr>
              <a:t>Tietojärjestelmien pitää täyttää salassapito-, </a:t>
            </a:r>
          </a:p>
          <a:p>
            <a:r>
              <a:rPr lang="en-US" sz="1400" noProof="1">
                <a:cs typeface="Arial"/>
              </a:rPr>
              <a:t>tietosuoja- ja tietoturvasäännökset (Laki sosiaali- ja terveydenhuollon </a:t>
            </a:r>
          </a:p>
          <a:p>
            <a:r>
              <a:rPr lang="en-US" sz="1400" noProof="1">
                <a:cs typeface="Arial"/>
              </a:rPr>
              <a:t>asiakastietojen sähköinen käsittely 159/ 2007). </a:t>
            </a:r>
            <a:endParaRPr lang="en-US"/>
          </a:p>
        </p:txBody>
      </p:sp>
      <p:sp>
        <p:nvSpPr>
          <p:cNvPr id="5" name="TextBox 4">
            <a:extLst>
              <a:ext uri="{FF2B5EF4-FFF2-40B4-BE49-F238E27FC236}">
                <a16:creationId xmlns:a16="http://schemas.microsoft.com/office/drawing/2014/main" id="{4D39E415-2667-82A4-8569-4C6D2E6C2959}"/>
              </a:ext>
            </a:extLst>
          </p:cNvPr>
          <p:cNvSpPr txBox="1"/>
          <p:nvPr/>
        </p:nvSpPr>
        <p:spPr>
          <a:xfrm>
            <a:off x="2489300" y="63362"/>
            <a:ext cx="5335657" cy="369332"/>
          </a:xfrm>
          <a:prstGeom prst="rect">
            <a:avLst/>
          </a:prstGeom>
          <a:noFill/>
          <a:ln w="28575">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noProof="1">
                <a:cs typeface="Arial"/>
              </a:rPr>
              <a:t>Flowmedikin eKonsultaation ja Teamsin vertailua:</a:t>
            </a:r>
            <a:endParaRPr lang="en-US" noProof="1"/>
          </a:p>
        </p:txBody>
      </p:sp>
    </p:spTree>
    <p:extLst>
      <p:ext uri="{BB962C8B-B14F-4D97-AF65-F5344CB8AC3E}">
        <p14:creationId xmlns:p14="http://schemas.microsoft.com/office/powerpoint/2010/main" val="1734974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06925E-CA21-A27D-1BE3-149FCBD37FEC}"/>
              </a:ext>
            </a:extLst>
          </p:cNvPr>
          <p:cNvSpPr>
            <a:spLocks noGrp="1"/>
          </p:cNvSpPr>
          <p:nvPr>
            <p:ph type="title"/>
          </p:nvPr>
        </p:nvSpPr>
        <p:spPr>
          <a:xfrm>
            <a:off x="370724" y="537579"/>
            <a:ext cx="3671887" cy="2287588"/>
          </a:xfrm>
          <a:ln w="28575">
            <a:solidFill>
              <a:schemeClr val="accent5">
                <a:lumMod val="90000"/>
              </a:schemeClr>
            </a:solidFill>
          </a:ln>
        </p:spPr>
        <p:txBody>
          <a:bodyPr vert="horz" lIns="91440" tIns="45720" rIns="91440" bIns="45720" rtlCol="0" anchor="ctr">
            <a:normAutofit/>
          </a:bodyPr>
          <a:lstStyle/>
          <a:p>
            <a:r>
              <a:rPr lang="en-US" sz="2000" noProof="1"/>
              <a:t>Flowmedikin eKonsultaatio (etäryhmäistunto) etäryhmäalustana</a:t>
            </a:r>
            <a:endParaRPr lang="en-US" sz="2000" noProof="1">
              <a:cs typeface="Arial"/>
            </a:endParaRPr>
          </a:p>
        </p:txBody>
      </p:sp>
      <p:sp>
        <p:nvSpPr>
          <p:cNvPr id="2" name="Content Placeholder 1">
            <a:extLst>
              <a:ext uri="{FF2B5EF4-FFF2-40B4-BE49-F238E27FC236}">
                <a16:creationId xmlns:a16="http://schemas.microsoft.com/office/drawing/2014/main" id="{9AD09161-0C0D-1418-5829-D9BC8DF0BCAA}"/>
              </a:ext>
            </a:extLst>
          </p:cNvPr>
          <p:cNvSpPr>
            <a:spLocks noGrp="1"/>
          </p:cNvSpPr>
          <p:nvPr>
            <p:ph idx="1"/>
          </p:nvPr>
        </p:nvSpPr>
        <p:spPr>
          <a:xfrm>
            <a:off x="4314219" y="1259473"/>
            <a:ext cx="7485413" cy="2287587"/>
          </a:xfrm>
        </p:spPr>
        <p:txBody>
          <a:bodyPr vert="horz" lIns="91440" tIns="45720" rIns="91440" bIns="45720" rtlCol="0" anchor="ctr">
            <a:normAutofit/>
          </a:bodyPr>
          <a:lstStyle/>
          <a:p>
            <a:pPr>
              <a:lnSpc>
                <a:spcPct val="90000"/>
              </a:lnSpc>
            </a:pPr>
            <a:r>
              <a:rPr lang="en-US" sz="1800" noProof="1"/>
              <a:t>Kirjaudu: </a:t>
            </a:r>
            <a:r>
              <a:rPr lang="en-US" sz="1800" noProof="1">
                <a:ea typeface="+mn-lt"/>
                <a:cs typeface="+mn-lt"/>
                <a:hlinkClick r:id="rId2"/>
              </a:rPr>
              <a:t>https://omahame.echat.fi/login</a:t>
            </a:r>
            <a:r>
              <a:rPr lang="en-US" sz="1800" noProof="1"/>
              <a:t> käyttäjätunnuksellasi+salasanalla ja kertakäyttöisellä s-postiin tulevalla kirjautumiskoodilla tai varmennekortilla</a:t>
            </a:r>
            <a:endParaRPr lang="en-US" sz="1800" noProof="1">
              <a:cs typeface="Arial"/>
            </a:endParaRPr>
          </a:p>
          <a:p>
            <a:pPr>
              <a:lnSpc>
                <a:spcPct val="90000"/>
              </a:lnSpc>
            </a:pPr>
            <a:r>
              <a:rPr lang="en-US" sz="1800" noProof="1"/>
              <a:t>Käyttöoikeudet saat Oma Hämeen alueella mm. Tuukka Pajuniemeltä (</a:t>
            </a:r>
            <a:r>
              <a:rPr lang="en-US" sz="1800" noProof="1">
                <a:hlinkClick r:id="rId3"/>
              </a:rPr>
              <a:t>tuukka.pajuniemi@omahame.fi</a:t>
            </a:r>
            <a:r>
              <a:rPr lang="en-US" sz="1800" noProof="1"/>
              <a:t>) tai palvelualueesi chatin pääkäyttäjiltä</a:t>
            </a:r>
            <a:br>
              <a:rPr lang="en-US" sz="1800"/>
            </a:br>
            <a:endParaRPr lang="en-US" sz="1800"/>
          </a:p>
        </p:txBody>
      </p:sp>
      <p:pic>
        <p:nvPicPr>
          <p:cNvPr id="8" name="Picture 7">
            <a:extLst>
              <a:ext uri="{FF2B5EF4-FFF2-40B4-BE49-F238E27FC236}">
                <a16:creationId xmlns:a16="http://schemas.microsoft.com/office/drawing/2014/main" id="{716E1ED8-46CB-8EC5-6689-2160546F3F11}"/>
              </a:ext>
            </a:extLst>
          </p:cNvPr>
          <p:cNvPicPr>
            <a:picLocks noChangeAspect="1"/>
          </p:cNvPicPr>
          <p:nvPr/>
        </p:nvPicPr>
        <p:blipFill rotWithShape="1">
          <a:blip r:embed="rId4"/>
          <a:srcRect t="9938"/>
          <a:stretch/>
        </p:blipFill>
        <p:spPr>
          <a:xfrm>
            <a:off x="858" y="3134124"/>
            <a:ext cx="12191142" cy="3722289"/>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
        <p:nvSpPr>
          <p:cNvPr id="4" name="Date Placeholder 3">
            <a:extLst>
              <a:ext uri="{FF2B5EF4-FFF2-40B4-BE49-F238E27FC236}">
                <a16:creationId xmlns:a16="http://schemas.microsoft.com/office/drawing/2014/main" id="{61A3E465-45C5-2F9D-04E9-8FC1842E41B6}"/>
              </a:ext>
            </a:extLst>
          </p:cNvPr>
          <p:cNvSpPr>
            <a:spLocks noGrp="1"/>
          </p:cNvSpPr>
          <p:nvPr>
            <p:ph type="dt" sz="half" idx="10"/>
          </p:nvPr>
        </p:nvSpPr>
        <p:spPr>
          <a:xfrm>
            <a:off x="481013" y="6356350"/>
            <a:ext cx="2743200" cy="365125"/>
          </a:xfrm>
        </p:spPr>
        <p:txBody>
          <a:bodyPr vert="horz" lIns="91440" tIns="45720" rIns="91440" bIns="45720" rtlCol="0" anchor="ctr">
            <a:normAutofit/>
          </a:bodyPr>
          <a:lstStyle/>
          <a:p>
            <a:pPr>
              <a:spcAft>
                <a:spcPts val="600"/>
              </a:spcAft>
              <a:defRPr/>
            </a:pPr>
            <a:fld id="{1F15E782-0D79-1147-8AEE-D1A4F876EA1D}" type="datetime1">
              <a:rPr lang="en-US" sz="1200">
                <a:solidFill>
                  <a:prstClr val="white"/>
                </a:solidFill>
                <a:latin typeface="Calibri" panose="020F0502020204030204"/>
              </a:rPr>
              <a:pPr>
                <a:spcAft>
                  <a:spcPts val="600"/>
                </a:spcAft>
                <a:defRPr/>
              </a:pPr>
              <a:t>12/19/2023</a:t>
            </a:fld>
            <a:endParaRPr lang="en-US" sz="1200">
              <a:solidFill>
                <a:prstClr val="white"/>
              </a:solidFill>
              <a:latin typeface="Calibri" panose="020F0502020204030204"/>
            </a:endParaRPr>
          </a:p>
        </p:txBody>
      </p:sp>
      <p:sp>
        <p:nvSpPr>
          <p:cNvPr id="5" name="Footer Placeholder 4">
            <a:extLst>
              <a:ext uri="{FF2B5EF4-FFF2-40B4-BE49-F238E27FC236}">
                <a16:creationId xmlns:a16="http://schemas.microsoft.com/office/drawing/2014/main" id="{41AF9770-D586-8259-A78D-43EC4935CC3C}"/>
              </a:ext>
            </a:extLst>
          </p:cNvPr>
          <p:cNvSpPr>
            <a:spLocks noGrp="1"/>
          </p:cNvSpPr>
          <p:nvPr>
            <p:ph type="ftr" sz="quarter" idx="11"/>
          </p:nvPr>
        </p:nvSpPr>
        <p:spPr>
          <a:xfrm>
            <a:off x="1521995" y="6356350"/>
            <a:ext cx="4114800" cy="365125"/>
          </a:xfrm>
        </p:spPr>
        <p:txBody>
          <a:bodyPr vert="horz" lIns="91440" tIns="45720" rIns="91440" bIns="45720" rtlCol="0" anchor="ctr">
            <a:normAutofit/>
          </a:bodyPr>
          <a:lstStyle/>
          <a:p>
            <a:pPr algn="ctr">
              <a:spcAft>
                <a:spcPts val="600"/>
              </a:spcAft>
              <a:defRPr/>
            </a:pPr>
            <a:r>
              <a:rPr lang="en-US" sz="1200" kern="1200" noProof="1">
                <a:solidFill>
                  <a:prstClr val="white"/>
                </a:solidFill>
                <a:latin typeface="Calibri" panose="020F0502020204030204"/>
                <a:ea typeface="+mn-ea"/>
                <a:cs typeface="+mn-cs"/>
              </a:rPr>
              <a:t>Kanta-Hämeen hyvinvointialue</a:t>
            </a:r>
            <a:endParaRPr lang="en-US" sz="1200" kern="1200" noProof="1">
              <a:solidFill>
                <a:prstClr val="white"/>
              </a:solidFill>
              <a:latin typeface="Calibri" panose="020F0502020204030204"/>
              <a:cs typeface="Calibri"/>
            </a:endParaRPr>
          </a:p>
        </p:txBody>
      </p:sp>
      <p:sp>
        <p:nvSpPr>
          <p:cNvPr id="6" name="Slide Number Placeholder 5">
            <a:extLst>
              <a:ext uri="{FF2B5EF4-FFF2-40B4-BE49-F238E27FC236}">
                <a16:creationId xmlns:a16="http://schemas.microsoft.com/office/drawing/2014/main" id="{3FD2409B-7B65-066A-7F61-A094EA968265}"/>
              </a:ext>
            </a:extLst>
          </p:cNvPr>
          <p:cNvSpPr>
            <a:spLocks noGrp="1"/>
          </p:cNvSpPr>
          <p:nvPr>
            <p:ph type="sldNum" sz="quarter" idx="12"/>
          </p:nvPr>
        </p:nvSpPr>
        <p:spPr>
          <a:xfrm>
            <a:off x="8966195" y="6356350"/>
            <a:ext cx="2743200" cy="365125"/>
          </a:xfrm>
        </p:spPr>
        <p:txBody>
          <a:bodyPr vert="horz" lIns="91440" tIns="45720" rIns="91440" bIns="45720" rtlCol="0" anchor="ctr">
            <a:normAutofit/>
          </a:bodyPr>
          <a:lstStyle/>
          <a:p>
            <a:pPr>
              <a:spcAft>
                <a:spcPts val="600"/>
              </a:spcAft>
              <a:defRPr/>
            </a:pPr>
            <a:fld id="{53C4A76B-A38D-2748-B9D9-0C392F5890A1}" type="slidenum">
              <a:rPr lang="en-US" sz="1200">
                <a:solidFill>
                  <a:prstClr val="white"/>
                </a:solidFill>
                <a:latin typeface="Calibri" panose="020F0502020204030204"/>
              </a:rPr>
              <a:pPr>
                <a:spcAft>
                  <a:spcPts val="600"/>
                </a:spcAft>
                <a:defRPr/>
              </a:pPr>
              <a:t>14</a:t>
            </a:fld>
            <a:endParaRPr lang="en-US" sz="1200">
              <a:solidFill>
                <a:prstClr val="white"/>
              </a:solidFill>
              <a:latin typeface="Calibri" panose="020F0502020204030204"/>
            </a:endParaRPr>
          </a:p>
        </p:txBody>
      </p:sp>
    </p:spTree>
    <p:extLst>
      <p:ext uri="{BB962C8B-B14F-4D97-AF65-F5344CB8AC3E}">
        <p14:creationId xmlns:p14="http://schemas.microsoft.com/office/powerpoint/2010/main" val="295295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0E5C80-F616-6F8C-DE32-E057EB944199}"/>
              </a:ext>
            </a:extLst>
          </p:cNvPr>
          <p:cNvPicPr>
            <a:picLocks noChangeAspect="1"/>
          </p:cNvPicPr>
          <p:nvPr/>
        </p:nvPicPr>
        <p:blipFill>
          <a:blip r:embed="rId2"/>
          <a:stretch>
            <a:fillRect/>
          </a:stretch>
        </p:blipFill>
        <p:spPr>
          <a:xfrm>
            <a:off x="6681569" y="3363"/>
            <a:ext cx="5473772" cy="4098007"/>
          </a:xfrm>
          <a:prstGeom prst="rect">
            <a:avLst/>
          </a:prstGeom>
        </p:spPr>
      </p:pic>
      <p:sp>
        <p:nvSpPr>
          <p:cNvPr id="3" name="Title 2">
            <a:extLst>
              <a:ext uri="{FF2B5EF4-FFF2-40B4-BE49-F238E27FC236}">
                <a16:creationId xmlns:a16="http://schemas.microsoft.com/office/drawing/2014/main" id="{4FA720F1-55D2-6A12-937C-3120CFF48C55}"/>
              </a:ext>
            </a:extLst>
          </p:cNvPr>
          <p:cNvSpPr>
            <a:spLocks noGrp="1"/>
          </p:cNvSpPr>
          <p:nvPr>
            <p:ph type="title"/>
          </p:nvPr>
        </p:nvSpPr>
        <p:spPr>
          <a:xfrm>
            <a:off x="499375" y="228385"/>
            <a:ext cx="5854221" cy="917684"/>
          </a:xfrm>
          <a:ln>
            <a:solidFill>
              <a:schemeClr val="accent5">
                <a:lumMod val="90000"/>
              </a:schemeClr>
            </a:solidFill>
          </a:ln>
        </p:spPr>
        <p:txBody>
          <a:bodyPr>
            <a:normAutofit fontScale="90000"/>
          </a:bodyPr>
          <a:lstStyle/>
          <a:p>
            <a:pPr algn="ctr"/>
            <a:r>
              <a:rPr lang="en-US" noProof="1">
                <a:cs typeface="Arial"/>
              </a:rPr>
              <a:t>Flowmedikin etäryhmäistunnon käyttöohjeet:</a:t>
            </a:r>
          </a:p>
        </p:txBody>
      </p:sp>
      <p:sp>
        <p:nvSpPr>
          <p:cNvPr id="4" name="Date Placeholder 3">
            <a:extLst>
              <a:ext uri="{FF2B5EF4-FFF2-40B4-BE49-F238E27FC236}">
                <a16:creationId xmlns:a16="http://schemas.microsoft.com/office/drawing/2014/main" id="{50DF8501-52FE-9115-530C-60BEBB130A95}"/>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Footer Placeholder 4">
            <a:extLst>
              <a:ext uri="{FF2B5EF4-FFF2-40B4-BE49-F238E27FC236}">
                <a16:creationId xmlns:a16="http://schemas.microsoft.com/office/drawing/2014/main" id="{8BE49816-D194-BB83-ECFB-822942D1B416}"/>
              </a:ext>
            </a:extLst>
          </p:cNvPr>
          <p:cNvSpPr>
            <a:spLocks noGrp="1"/>
          </p:cNvSpPr>
          <p:nvPr>
            <p:ph type="ftr" sz="quarter" idx="11"/>
          </p:nvPr>
        </p:nvSpPr>
        <p:spPr/>
        <p:txBody>
          <a:bodyPr/>
          <a:lstStyle/>
          <a:p>
            <a:r>
              <a:rPr lang="fi-FI"/>
              <a:t>Kanta-Hämeen hyvinvointialue</a:t>
            </a:r>
          </a:p>
        </p:txBody>
      </p:sp>
      <p:sp>
        <p:nvSpPr>
          <p:cNvPr id="6" name="Slide Number Placeholder 5">
            <a:extLst>
              <a:ext uri="{FF2B5EF4-FFF2-40B4-BE49-F238E27FC236}">
                <a16:creationId xmlns:a16="http://schemas.microsoft.com/office/drawing/2014/main" id="{C46976EB-04FD-E773-D25F-F82867234B9F}"/>
              </a:ext>
            </a:extLst>
          </p:cNvPr>
          <p:cNvSpPr>
            <a:spLocks noGrp="1"/>
          </p:cNvSpPr>
          <p:nvPr>
            <p:ph type="sldNum" sz="quarter" idx="12"/>
          </p:nvPr>
        </p:nvSpPr>
        <p:spPr/>
        <p:txBody>
          <a:bodyPr/>
          <a:lstStyle/>
          <a:p>
            <a:fld id="{53C4A76B-A38D-2748-B9D9-0C392F5890A1}" type="slidenum">
              <a:rPr lang="fi-FI" smtClean="0"/>
              <a:t>15</a:t>
            </a:fld>
            <a:endParaRPr lang="fi-FI"/>
          </a:p>
        </p:txBody>
      </p:sp>
      <p:sp>
        <p:nvSpPr>
          <p:cNvPr id="9" name="Content Placeholder 8">
            <a:extLst>
              <a:ext uri="{FF2B5EF4-FFF2-40B4-BE49-F238E27FC236}">
                <a16:creationId xmlns:a16="http://schemas.microsoft.com/office/drawing/2014/main" id="{B8064AA6-A667-3310-ED50-492AF2A2CF3E}"/>
              </a:ext>
            </a:extLst>
          </p:cNvPr>
          <p:cNvSpPr>
            <a:spLocks noGrp="1"/>
          </p:cNvSpPr>
          <p:nvPr>
            <p:ph idx="1"/>
          </p:nvPr>
        </p:nvSpPr>
        <p:spPr>
          <a:xfrm>
            <a:off x="82630" y="1277235"/>
            <a:ext cx="7683205" cy="5069633"/>
          </a:xfrm>
        </p:spPr>
        <p:txBody>
          <a:bodyPr vert="horz" lIns="91440" tIns="45720" rIns="91440" bIns="45720" rtlCol="0" anchor="t">
            <a:normAutofit fontScale="77500" lnSpcReduction="20000"/>
          </a:bodyPr>
          <a:lstStyle/>
          <a:p>
            <a:pPr marL="0" indent="0">
              <a:lnSpc>
                <a:spcPct val="120000"/>
              </a:lnSpc>
              <a:buNone/>
            </a:pPr>
            <a:r>
              <a:rPr lang="en-US" noProof="1">
                <a:cs typeface="Arial"/>
              </a:rPr>
              <a:t>Etäryhmän luonti ajastettuna tapahtumana Flowmedikin kalenteriin: </a:t>
            </a:r>
            <a:endParaRPr lang="en-US"/>
          </a:p>
          <a:p>
            <a:pPr marL="0" indent="0">
              <a:lnSpc>
                <a:spcPct val="120000"/>
              </a:lnSpc>
              <a:buNone/>
            </a:pPr>
            <a:r>
              <a:rPr lang="en-US" noProof="1">
                <a:cs typeface="Arial"/>
              </a:rPr>
              <a:t>1. Klikkaa ”Ajastetut tapahtumat” -sivu auki vasemman reunan valikosta. </a:t>
            </a:r>
          </a:p>
          <a:p>
            <a:pPr marL="0" indent="0">
              <a:lnSpc>
                <a:spcPct val="120000"/>
              </a:lnSpc>
              <a:buNone/>
            </a:pPr>
            <a:r>
              <a:rPr lang="en-US" noProof="1">
                <a:cs typeface="Arial"/>
              </a:rPr>
              <a:t>2. Valitse kalenterista haluamasi ajankohta ja klikkaa sitä kalenterista tai klikkaa kalenterin oikeasta yläkulmasta       ”Lisää tapahtuma” -painiketa. </a:t>
            </a:r>
          </a:p>
          <a:p>
            <a:pPr marL="0" indent="0">
              <a:lnSpc>
                <a:spcPct val="120000"/>
              </a:lnSpc>
              <a:buNone/>
            </a:pPr>
            <a:r>
              <a:rPr lang="en-US" noProof="1">
                <a:cs typeface="Arial"/>
              </a:rPr>
              <a:t>3. Syötä tapahtumalle nimi, kuvaus ja tarkista ajankohta (huom. nämä tiedot näkyvät kaikille linkin avanneille käytäjille). </a:t>
            </a:r>
          </a:p>
          <a:p>
            <a:pPr marL="0" indent="0">
              <a:lnSpc>
                <a:spcPct val="120000"/>
              </a:lnSpc>
              <a:buNone/>
            </a:pPr>
            <a:r>
              <a:rPr lang="en-US" noProof="1">
                <a:cs typeface="Arial"/>
              </a:rPr>
              <a:t>4. Valitse ”Tapahtumatyyppi” -kohdasta ”Etäryhmäistunto”.</a:t>
            </a:r>
          </a:p>
          <a:p>
            <a:pPr marL="0" indent="0">
              <a:lnSpc>
                <a:spcPct val="120000"/>
              </a:lnSpc>
              <a:buNone/>
            </a:pPr>
            <a:r>
              <a:rPr lang="en-US" noProof="1">
                <a:cs typeface="Arial"/>
              </a:rPr>
              <a:t>5. Valitse tunnistautumistapa: </a:t>
            </a:r>
          </a:p>
          <a:p>
            <a:pPr lvl="1">
              <a:lnSpc>
                <a:spcPct val="120000"/>
              </a:lnSpc>
            </a:pPr>
            <a:r>
              <a:rPr lang="en-US" noProof="1">
                <a:cs typeface="Arial"/>
              </a:rPr>
              <a:t>Suomi.fi vaatii osallistujilta vahvan tunnistautumisen ryhmään osallistumiseen (mahdollistaa      kirjaamisen aptj:n)</a:t>
            </a:r>
            <a:endParaRPr lang="en-US">
              <a:cs typeface="Arial"/>
            </a:endParaRPr>
          </a:p>
          <a:p>
            <a:pPr lvl="1">
              <a:lnSpc>
                <a:spcPct val="120000"/>
              </a:lnSpc>
            </a:pPr>
            <a:r>
              <a:rPr lang="en-US" noProof="1">
                <a:cs typeface="Arial"/>
              </a:rPr>
              <a:t>Anonyymi antaa osallistujien tulla ryhmään tunnistautumatta</a:t>
            </a:r>
            <a:endParaRPr lang="en-US">
              <a:cs typeface="Arial" panose="020B0604020202020204"/>
            </a:endParaRPr>
          </a:p>
          <a:p>
            <a:pPr marL="0" indent="0">
              <a:lnSpc>
                <a:spcPct val="120000"/>
              </a:lnSpc>
              <a:buNone/>
            </a:pPr>
            <a:r>
              <a:rPr lang="en-US" noProof="1">
                <a:cs typeface="Arial"/>
              </a:rPr>
              <a:t>6. Lisää kaikki etäryhmän järjestäjät kohtaan Järjestäjät (antaa oikeuden jakaa esitystä videovastaanoton aikana ja pääsee istuntoon sisään ilman kirjautumista joko oman Flowmedikin kalenterin kautta tai s-postilla tulleesta linkistä</a:t>
            </a:r>
          </a:p>
          <a:p>
            <a:pPr marL="0" indent="0">
              <a:lnSpc>
                <a:spcPct val="120000"/>
              </a:lnSpc>
              <a:buNone/>
            </a:pPr>
            <a:r>
              <a:rPr lang="en-US" noProof="1">
                <a:cs typeface="Arial"/>
              </a:rPr>
              <a:t>7. Etäryhmäistunnon</a:t>
            </a:r>
            <a:r>
              <a:rPr lang="en-US" b="1" noProof="1">
                <a:cs typeface="Arial"/>
              </a:rPr>
              <a:t> jälkeen</a:t>
            </a:r>
            <a:r>
              <a:rPr lang="en-US" noProof="1">
                <a:cs typeface="Arial"/>
              </a:rPr>
              <a:t> tapahtuman järjestäjä näkee kalenterin tapahtuman ikkunasta (diassa näkyvillä) etäryhmään osallistuneiden tiedot kohdasta osallistujat</a:t>
            </a:r>
          </a:p>
          <a:p>
            <a:pPr marL="0" indent="0">
              <a:lnSpc>
                <a:spcPct val="120000"/>
              </a:lnSpc>
              <a:buNone/>
            </a:pPr>
            <a:r>
              <a:rPr lang="en-US" noProof="1">
                <a:cs typeface="Arial"/>
              </a:rPr>
              <a:t>8. Paina  ”Tallenna” -painiketa, jolloin aukeaa vielä vahvistussivu, jossa voidaan klikata uudelleen ”Tallenna” -painikkeesta, mikäli kaikki tiedot ovat kunnossa. </a:t>
            </a:r>
          </a:p>
          <a:p>
            <a:pPr marL="0" indent="0">
              <a:lnSpc>
                <a:spcPct val="120000"/>
              </a:lnSpc>
              <a:buNone/>
            </a:pPr>
            <a:r>
              <a:rPr lang="en-US" noProof="1">
                <a:cs typeface="Arial"/>
              </a:rPr>
              <a:t>9. Tämän jälkeen tapahtuma ilmestyy kalenteriin</a:t>
            </a:r>
            <a:endParaRPr lang="en-US">
              <a:cs typeface="Arial"/>
            </a:endParaRPr>
          </a:p>
        </p:txBody>
      </p:sp>
    </p:spTree>
    <p:extLst>
      <p:ext uri="{BB962C8B-B14F-4D97-AF65-F5344CB8AC3E}">
        <p14:creationId xmlns:p14="http://schemas.microsoft.com/office/powerpoint/2010/main" val="3983501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AC60FD-D417-4E04-51AE-148A5621F22D}"/>
              </a:ext>
            </a:extLst>
          </p:cNvPr>
          <p:cNvSpPr>
            <a:spLocks noGrp="1"/>
          </p:cNvSpPr>
          <p:nvPr>
            <p:ph idx="1"/>
          </p:nvPr>
        </p:nvSpPr>
        <p:spPr>
          <a:xfrm>
            <a:off x="550361" y="1581756"/>
            <a:ext cx="6859189" cy="4190184"/>
          </a:xfrm>
        </p:spPr>
        <p:txBody>
          <a:bodyPr vert="horz" lIns="91440" tIns="45720" rIns="91440" bIns="45720" rtlCol="0" anchor="t">
            <a:normAutofit/>
          </a:bodyPr>
          <a:lstStyle/>
          <a:p>
            <a:r>
              <a:rPr lang="en-US" noProof="1">
                <a:cs typeface="Arial"/>
              </a:rPr>
              <a:t>Kun olet luonut ja tallettanut etäryhmätapahtuman, niin avaa tapahtuma uudelleen "muokattavaksi" Flowmedikin ajastetun tapahtuman kalenterista. </a:t>
            </a:r>
          </a:p>
          <a:p>
            <a:r>
              <a:rPr lang="en-US" noProof="1">
                <a:cs typeface="Arial"/>
              </a:rPr>
              <a:t>Näet nyt tapahtumatyypin alla kohdan kutsulinkki. Voit joko maalata ja copy/pastata sen, tai klikata kopioi-kuvaketta.</a:t>
            </a:r>
          </a:p>
          <a:p>
            <a:r>
              <a:rPr lang="en-US" noProof="1">
                <a:cs typeface="Arial"/>
              </a:rPr>
              <a:t>Nyt sinulla on kutsulinkki, jonka voit jakaa Plandisc-kellolle tai asiakkaille viestillä. </a:t>
            </a:r>
          </a:p>
        </p:txBody>
      </p:sp>
      <p:sp>
        <p:nvSpPr>
          <p:cNvPr id="3" name="Title 2">
            <a:extLst>
              <a:ext uri="{FF2B5EF4-FFF2-40B4-BE49-F238E27FC236}">
                <a16:creationId xmlns:a16="http://schemas.microsoft.com/office/drawing/2014/main" id="{BAB80843-3B6D-F597-6903-8296A894866A}"/>
              </a:ext>
            </a:extLst>
          </p:cNvPr>
          <p:cNvSpPr>
            <a:spLocks noGrp="1"/>
          </p:cNvSpPr>
          <p:nvPr>
            <p:ph type="title"/>
          </p:nvPr>
        </p:nvSpPr>
        <p:spPr/>
        <p:txBody>
          <a:bodyPr/>
          <a:lstStyle/>
          <a:p>
            <a:r>
              <a:rPr lang="en-US" noProof="1">
                <a:cs typeface="Arial"/>
              </a:rPr>
              <a:t>Flowmedikin linkin jakaminen</a:t>
            </a:r>
            <a:endParaRPr lang="en-US" noProof="1"/>
          </a:p>
        </p:txBody>
      </p:sp>
      <p:sp>
        <p:nvSpPr>
          <p:cNvPr id="4" name="Date Placeholder 3">
            <a:extLst>
              <a:ext uri="{FF2B5EF4-FFF2-40B4-BE49-F238E27FC236}">
                <a16:creationId xmlns:a16="http://schemas.microsoft.com/office/drawing/2014/main" id="{42E36834-1E57-ECEA-1EFF-3DF5982D3259}"/>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Footer Placeholder 4">
            <a:extLst>
              <a:ext uri="{FF2B5EF4-FFF2-40B4-BE49-F238E27FC236}">
                <a16:creationId xmlns:a16="http://schemas.microsoft.com/office/drawing/2014/main" id="{BC23D4D4-EFB4-2ECA-8F70-EFB8B84FF983}"/>
              </a:ext>
            </a:extLst>
          </p:cNvPr>
          <p:cNvSpPr>
            <a:spLocks noGrp="1"/>
          </p:cNvSpPr>
          <p:nvPr>
            <p:ph type="ftr" sz="quarter" idx="11"/>
          </p:nvPr>
        </p:nvSpPr>
        <p:spPr/>
        <p:txBody>
          <a:bodyPr/>
          <a:lstStyle/>
          <a:p>
            <a:r>
              <a:rPr lang="fi-FI"/>
              <a:t>Kanta-Hämeen hyvinvointialue</a:t>
            </a:r>
          </a:p>
        </p:txBody>
      </p:sp>
      <p:sp>
        <p:nvSpPr>
          <p:cNvPr id="6" name="Slide Number Placeholder 5">
            <a:extLst>
              <a:ext uri="{FF2B5EF4-FFF2-40B4-BE49-F238E27FC236}">
                <a16:creationId xmlns:a16="http://schemas.microsoft.com/office/drawing/2014/main" id="{99044057-E96E-23C9-1564-7D1370C6DE26}"/>
              </a:ext>
            </a:extLst>
          </p:cNvPr>
          <p:cNvSpPr>
            <a:spLocks noGrp="1"/>
          </p:cNvSpPr>
          <p:nvPr>
            <p:ph type="sldNum" sz="quarter" idx="12"/>
          </p:nvPr>
        </p:nvSpPr>
        <p:spPr/>
        <p:txBody>
          <a:bodyPr/>
          <a:lstStyle/>
          <a:p>
            <a:fld id="{53C4A76B-A38D-2748-B9D9-0C392F5890A1}" type="slidenum">
              <a:rPr lang="fi-FI" smtClean="0"/>
              <a:t>16</a:t>
            </a:fld>
            <a:endParaRPr lang="fi-FI"/>
          </a:p>
        </p:txBody>
      </p:sp>
      <p:pic>
        <p:nvPicPr>
          <p:cNvPr id="7" name="Picture 6">
            <a:extLst>
              <a:ext uri="{FF2B5EF4-FFF2-40B4-BE49-F238E27FC236}">
                <a16:creationId xmlns:a16="http://schemas.microsoft.com/office/drawing/2014/main" id="{3702770C-EBEE-46B0-494B-394DBD43C92A}"/>
              </a:ext>
            </a:extLst>
          </p:cNvPr>
          <p:cNvPicPr>
            <a:picLocks noChangeAspect="1"/>
          </p:cNvPicPr>
          <p:nvPr/>
        </p:nvPicPr>
        <p:blipFill>
          <a:blip r:embed="rId2"/>
          <a:stretch>
            <a:fillRect/>
          </a:stretch>
        </p:blipFill>
        <p:spPr>
          <a:xfrm>
            <a:off x="7515101" y="319644"/>
            <a:ext cx="4445329" cy="4882737"/>
          </a:xfrm>
          <a:prstGeom prst="rect">
            <a:avLst/>
          </a:prstGeom>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93C68532-9056-9289-D24E-6B7438A461DF}"/>
                  </a:ext>
                </a:extLst>
              </p14:cNvPr>
              <p14:cNvContentPartPr/>
              <p14:nvPr/>
            </p14:nvContentPartPr>
            <p14:xfrm>
              <a:off x="11286653" y="2940917"/>
              <a:ext cx="664361" cy="643678"/>
            </p14:xfrm>
          </p:contentPart>
        </mc:Choice>
        <mc:Fallback xmlns="">
          <p:pic>
            <p:nvPicPr>
              <p:cNvPr id="11" name="Ink 10">
                <a:extLst>
                  <a:ext uri="{FF2B5EF4-FFF2-40B4-BE49-F238E27FC236}">
                    <a16:creationId xmlns:a16="http://schemas.microsoft.com/office/drawing/2014/main" id="{93C68532-9056-9289-D24E-6B7438A461DF}"/>
                  </a:ext>
                </a:extLst>
              </p:cNvPr>
              <p:cNvPicPr/>
              <p:nvPr/>
            </p:nvPicPr>
            <p:blipFill>
              <a:blip r:embed="rId4"/>
              <a:stretch>
                <a:fillRect/>
              </a:stretch>
            </p:blipFill>
            <p:spPr>
              <a:xfrm>
                <a:off x="11268668" y="2922927"/>
                <a:ext cx="699971" cy="679298"/>
              </a:xfrm>
              <a:prstGeom prst="rect">
                <a:avLst/>
              </a:prstGeom>
            </p:spPr>
          </p:pic>
        </mc:Fallback>
      </mc:AlternateContent>
      <p:sp>
        <p:nvSpPr>
          <p:cNvPr id="14" name="Arrow: Right 13">
            <a:extLst>
              <a:ext uri="{FF2B5EF4-FFF2-40B4-BE49-F238E27FC236}">
                <a16:creationId xmlns:a16="http://schemas.microsoft.com/office/drawing/2014/main" id="{7CD2CAC3-F964-9551-C3E8-76F963DE510C}"/>
              </a:ext>
            </a:extLst>
          </p:cNvPr>
          <p:cNvSpPr/>
          <p:nvPr/>
        </p:nvSpPr>
        <p:spPr>
          <a:xfrm>
            <a:off x="5447508" y="3101043"/>
            <a:ext cx="2068285" cy="32657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878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4A7C4A-7188-157A-0794-6D50C3550193}"/>
              </a:ext>
            </a:extLst>
          </p:cNvPr>
          <p:cNvSpPr>
            <a:spLocks noGrp="1"/>
          </p:cNvSpPr>
          <p:nvPr>
            <p:ph idx="1"/>
          </p:nvPr>
        </p:nvSpPr>
        <p:spPr>
          <a:xfrm>
            <a:off x="85244" y="1265080"/>
            <a:ext cx="8472253" cy="4793846"/>
          </a:xfrm>
        </p:spPr>
        <p:txBody>
          <a:bodyPr vert="horz" lIns="91440" tIns="45720" rIns="91440" bIns="45720" rtlCol="0" anchor="t">
            <a:normAutofit/>
          </a:bodyPr>
          <a:lstStyle/>
          <a:p>
            <a:r>
              <a:rPr lang="en-US" noProof="1">
                <a:ea typeface="+mn-lt"/>
                <a:cs typeface="+mn-lt"/>
              </a:rPr>
              <a:t>Etäryhmäpuhelun aloitus </a:t>
            </a:r>
          </a:p>
          <a:p>
            <a:pPr marL="342900" indent="-342900">
              <a:buAutoNum type="arabicPeriod"/>
            </a:pPr>
            <a:r>
              <a:rPr lang="en-US" noProof="1">
                <a:ea typeface="+mn-lt"/>
                <a:cs typeface="+mn-lt"/>
              </a:rPr>
              <a:t>Mene ajastetun tapahtuman Päivän tapahtumat kohdasta klikkaamalla "Aloita" etäryhmään (tapahtuman luonut) tai s-postiin tulleen linkin kautta (muut järjestäjät)</a:t>
            </a:r>
          </a:p>
          <a:p>
            <a:pPr marL="342900" indent="-342900">
              <a:buAutoNum type="arabicPeriod"/>
            </a:pPr>
            <a:r>
              <a:rPr lang="en-US" noProof="1">
                <a:ea typeface="+mn-lt"/>
                <a:cs typeface="+mn-lt"/>
              </a:rPr>
              <a:t>Tulet näkymään, jossa kuvasi näkyy jo kamerasta (hämäävästi,mutta et ole vielä sisällä) ja pääset valitsemaan video- ja ääniasetukset valikoista. Et ole vielä sisällä istunnossa, vaan valintojen jälkeen paina vielä "Liity nyt"-nappia. </a:t>
            </a:r>
          </a:p>
          <a:p>
            <a:pPr marL="342900" indent="-342900">
              <a:buAutoNum type="arabicPeriod"/>
            </a:pPr>
            <a:r>
              <a:rPr lang="en-US" noProof="1">
                <a:ea typeface="+mn-lt"/>
                <a:cs typeface="+mn-lt"/>
              </a:rPr>
              <a:t>Nyt olet sisällä. </a:t>
            </a:r>
          </a:p>
          <a:p>
            <a:pPr marL="342900" indent="-342900">
              <a:buAutoNum type="arabicPeriod"/>
            </a:pPr>
            <a:r>
              <a:rPr lang="en-US" noProof="1">
                <a:ea typeface="+mn-lt"/>
                <a:cs typeface="+mn-lt"/>
              </a:rPr>
              <a:t>Käytettävissä on Teamsista tutut valikot. Punaisesta luurista poistut istunnosta. Kamera-logosta suljet kameran, mikrofonista suljet mikrofonin. Kahdesta asetukset-rattaasta klikkaamalla saat näkymän, jonka valikosta saat valittua esityksessä jaettavat materiaalit (seuraava dia)</a:t>
            </a:r>
          </a:p>
          <a:p>
            <a:endParaRPr lang="en-US">
              <a:cs typeface="Arial"/>
            </a:endParaRPr>
          </a:p>
          <a:p>
            <a:pPr marL="0" indent="0">
              <a:buNone/>
            </a:pPr>
            <a:endParaRPr lang="en-US">
              <a:cs typeface="Arial"/>
            </a:endParaRPr>
          </a:p>
          <a:p>
            <a:endParaRPr lang="en-US">
              <a:cs typeface="Arial"/>
            </a:endParaRPr>
          </a:p>
        </p:txBody>
      </p:sp>
      <p:sp>
        <p:nvSpPr>
          <p:cNvPr id="3" name="Title 2">
            <a:extLst>
              <a:ext uri="{FF2B5EF4-FFF2-40B4-BE49-F238E27FC236}">
                <a16:creationId xmlns:a16="http://schemas.microsoft.com/office/drawing/2014/main" id="{D9D0479A-BFBB-BD09-A629-9AD0DDF3675E}"/>
              </a:ext>
            </a:extLst>
          </p:cNvPr>
          <p:cNvSpPr>
            <a:spLocks noGrp="1"/>
          </p:cNvSpPr>
          <p:nvPr>
            <p:ph type="title"/>
          </p:nvPr>
        </p:nvSpPr>
        <p:spPr/>
        <p:txBody>
          <a:bodyPr/>
          <a:lstStyle/>
          <a:p>
            <a:r>
              <a:rPr lang="en-US" noProof="1">
                <a:cs typeface="Arial"/>
              </a:rPr>
              <a:t>Flowmedikin etäryhmässä:</a:t>
            </a:r>
            <a:endParaRPr lang="en-US" noProof="1"/>
          </a:p>
        </p:txBody>
      </p:sp>
      <p:sp>
        <p:nvSpPr>
          <p:cNvPr id="4" name="Date Placeholder 3">
            <a:extLst>
              <a:ext uri="{FF2B5EF4-FFF2-40B4-BE49-F238E27FC236}">
                <a16:creationId xmlns:a16="http://schemas.microsoft.com/office/drawing/2014/main" id="{D5D2B146-BEF0-035F-9AB8-E71EC8F775EB}"/>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Footer Placeholder 4">
            <a:extLst>
              <a:ext uri="{FF2B5EF4-FFF2-40B4-BE49-F238E27FC236}">
                <a16:creationId xmlns:a16="http://schemas.microsoft.com/office/drawing/2014/main" id="{1C4C6BFB-4CF3-49BA-3575-C2EBAD92A0BD}"/>
              </a:ext>
            </a:extLst>
          </p:cNvPr>
          <p:cNvSpPr>
            <a:spLocks noGrp="1"/>
          </p:cNvSpPr>
          <p:nvPr>
            <p:ph type="ftr" sz="quarter" idx="11"/>
          </p:nvPr>
        </p:nvSpPr>
        <p:spPr/>
        <p:txBody>
          <a:bodyPr/>
          <a:lstStyle/>
          <a:p>
            <a:r>
              <a:rPr lang="fi-FI"/>
              <a:t>Kanta-Hämeen hyvinvointialue</a:t>
            </a:r>
          </a:p>
        </p:txBody>
      </p:sp>
      <p:sp>
        <p:nvSpPr>
          <p:cNvPr id="6" name="Slide Number Placeholder 5">
            <a:extLst>
              <a:ext uri="{FF2B5EF4-FFF2-40B4-BE49-F238E27FC236}">
                <a16:creationId xmlns:a16="http://schemas.microsoft.com/office/drawing/2014/main" id="{C8194CCE-21F3-11E9-916C-06ECDBF7F51C}"/>
              </a:ext>
            </a:extLst>
          </p:cNvPr>
          <p:cNvSpPr>
            <a:spLocks noGrp="1"/>
          </p:cNvSpPr>
          <p:nvPr>
            <p:ph type="sldNum" sz="quarter" idx="12"/>
          </p:nvPr>
        </p:nvSpPr>
        <p:spPr/>
        <p:txBody>
          <a:bodyPr/>
          <a:lstStyle/>
          <a:p>
            <a:fld id="{53C4A76B-A38D-2748-B9D9-0C392F5890A1}" type="slidenum">
              <a:rPr lang="fi-FI" smtClean="0"/>
              <a:t>17</a:t>
            </a:fld>
            <a:endParaRPr lang="fi-FI"/>
          </a:p>
        </p:txBody>
      </p:sp>
      <p:pic>
        <p:nvPicPr>
          <p:cNvPr id="7" name="Picture 6">
            <a:extLst>
              <a:ext uri="{FF2B5EF4-FFF2-40B4-BE49-F238E27FC236}">
                <a16:creationId xmlns:a16="http://schemas.microsoft.com/office/drawing/2014/main" id="{997C9B8F-B3B8-516B-CBB9-974682A43F9B}"/>
              </a:ext>
            </a:extLst>
          </p:cNvPr>
          <p:cNvPicPr>
            <a:picLocks noChangeAspect="1"/>
          </p:cNvPicPr>
          <p:nvPr/>
        </p:nvPicPr>
        <p:blipFill>
          <a:blip r:embed="rId2"/>
          <a:stretch>
            <a:fillRect/>
          </a:stretch>
        </p:blipFill>
        <p:spPr>
          <a:xfrm>
            <a:off x="8653153" y="318490"/>
            <a:ext cx="3327069" cy="1886528"/>
          </a:xfrm>
          <a:prstGeom prst="rect">
            <a:avLst/>
          </a:prstGeom>
        </p:spPr>
      </p:pic>
      <p:pic>
        <p:nvPicPr>
          <p:cNvPr id="8" name="Picture 7">
            <a:extLst>
              <a:ext uri="{FF2B5EF4-FFF2-40B4-BE49-F238E27FC236}">
                <a16:creationId xmlns:a16="http://schemas.microsoft.com/office/drawing/2014/main" id="{3C074112-3933-9C04-FAE1-44B6F6C12F98}"/>
              </a:ext>
            </a:extLst>
          </p:cNvPr>
          <p:cNvPicPr>
            <a:picLocks noChangeAspect="1"/>
          </p:cNvPicPr>
          <p:nvPr/>
        </p:nvPicPr>
        <p:blipFill>
          <a:blip r:embed="rId3"/>
          <a:stretch>
            <a:fillRect/>
          </a:stretch>
        </p:blipFill>
        <p:spPr>
          <a:xfrm>
            <a:off x="8653153" y="2207820"/>
            <a:ext cx="3327070" cy="1215241"/>
          </a:xfrm>
          <a:prstGeom prst="rect">
            <a:avLst/>
          </a:prstGeom>
        </p:spPr>
      </p:pic>
      <p:sp>
        <p:nvSpPr>
          <p:cNvPr id="9" name="Arrow: Down 8">
            <a:extLst>
              <a:ext uri="{FF2B5EF4-FFF2-40B4-BE49-F238E27FC236}">
                <a16:creationId xmlns:a16="http://schemas.microsoft.com/office/drawing/2014/main" id="{E2F851D4-B5A8-E3A8-2199-9F2F47578388}"/>
              </a:ext>
            </a:extLst>
          </p:cNvPr>
          <p:cNvSpPr/>
          <p:nvPr/>
        </p:nvSpPr>
        <p:spPr>
          <a:xfrm>
            <a:off x="11292246" y="571202"/>
            <a:ext cx="237506" cy="53438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44D5FB2F-3BDF-543E-FFC5-4D01DAD38968}"/>
              </a:ext>
            </a:extLst>
          </p:cNvPr>
          <p:cNvSpPr/>
          <p:nvPr/>
        </p:nvSpPr>
        <p:spPr>
          <a:xfrm>
            <a:off x="11005259" y="2382189"/>
            <a:ext cx="237506" cy="53438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AA421AC-5DB5-E109-26E6-0D75AC314106}"/>
              </a:ext>
            </a:extLst>
          </p:cNvPr>
          <p:cNvPicPr>
            <a:picLocks noChangeAspect="1"/>
          </p:cNvPicPr>
          <p:nvPr/>
        </p:nvPicPr>
        <p:blipFill>
          <a:blip r:embed="rId4"/>
          <a:stretch>
            <a:fillRect/>
          </a:stretch>
        </p:blipFill>
        <p:spPr>
          <a:xfrm>
            <a:off x="8653153" y="3469482"/>
            <a:ext cx="3327070" cy="3125374"/>
          </a:xfrm>
          <a:prstGeom prst="rect">
            <a:avLst/>
          </a:prstGeom>
        </p:spPr>
      </p:pic>
      <p:pic>
        <p:nvPicPr>
          <p:cNvPr id="12" name="Picture 11">
            <a:extLst>
              <a:ext uri="{FF2B5EF4-FFF2-40B4-BE49-F238E27FC236}">
                <a16:creationId xmlns:a16="http://schemas.microsoft.com/office/drawing/2014/main" id="{0088B833-55F1-C99E-3D8F-E3AD8CFE0A66}"/>
              </a:ext>
            </a:extLst>
          </p:cNvPr>
          <p:cNvPicPr>
            <a:picLocks noChangeAspect="1"/>
          </p:cNvPicPr>
          <p:nvPr/>
        </p:nvPicPr>
        <p:blipFill>
          <a:blip r:embed="rId5"/>
          <a:stretch>
            <a:fillRect/>
          </a:stretch>
        </p:blipFill>
        <p:spPr>
          <a:xfrm>
            <a:off x="5476504" y="3778667"/>
            <a:ext cx="2743200" cy="428822"/>
          </a:xfrm>
          <a:prstGeom prst="rect">
            <a:avLst/>
          </a:prstGeom>
        </p:spPr>
      </p:pic>
    </p:spTree>
    <p:extLst>
      <p:ext uri="{BB962C8B-B14F-4D97-AF65-F5344CB8AC3E}">
        <p14:creationId xmlns:p14="http://schemas.microsoft.com/office/powerpoint/2010/main" val="1429160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9685AD-B619-FD34-0FE3-93C0AFFD9FBB}"/>
              </a:ext>
            </a:extLst>
          </p:cNvPr>
          <p:cNvSpPr>
            <a:spLocks noGrp="1"/>
          </p:cNvSpPr>
          <p:nvPr>
            <p:ph idx="1"/>
          </p:nvPr>
        </p:nvSpPr>
        <p:spPr>
          <a:xfrm>
            <a:off x="211247" y="1313640"/>
            <a:ext cx="6384175" cy="5021456"/>
          </a:xfrm>
        </p:spPr>
        <p:txBody>
          <a:bodyPr vert="horz" lIns="91440" tIns="45720" rIns="91440" bIns="45720" rtlCol="0" anchor="t">
            <a:normAutofit lnSpcReduction="10000"/>
          </a:bodyPr>
          <a:lstStyle/>
          <a:p>
            <a:r>
              <a:rPr lang="en-US" noProof="1">
                <a:cs typeface="Arial"/>
              </a:rPr>
              <a:t>Saat jettua esitystä (ohjausmateriaali löytyy HVA ryhmämateriaali Teams-kanavalta,oman tulosalueen –kanavalta, tiedostoista) klikkaamalla alalaidan </a:t>
            </a:r>
            <a:r>
              <a:rPr lang="en-US" b="1" noProof="1">
                <a:cs typeface="Arial"/>
              </a:rPr>
              <a:t>ratas-kuvaketta</a:t>
            </a:r>
          </a:p>
          <a:p>
            <a:r>
              <a:rPr lang="en-US" noProof="1">
                <a:cs typeface="Arial"/>
              </a:rPr>
              <a:t>Avautuvasta valikosta alin: Työpöydän jako. Paina valikon nuolesta, niin ruudulle ilmestyy Valitse, mitä haluat jakaa: omahame.echat.fi. Valittavana on:</a:t>
            </a:r>
          </a:p>
          <a:p>
            <a:pPr lvl="1"/>
            <a:r>
              <a:rPr lang="en-US" b="1" noProof="1">
                <a:cs typeface="Arial"/>
              </a:rPr>
              <a:t>Microsoft Edge</a:t>
            </a:r>
            <a:r>
              <a:rPr lang="en-US" noProof="1">
                <a:cs typeface="Arial"/>
              </a:rPr>
              <a:t> välilehti (näyttää valitsemasi välilehden, ei ehkä suositeltavin)</a:t>
            </a:r>
          </a:p>
          <a:p>
            <a:pPr lvl="1"/>
            <a:r>
              <a:rPr lang="en-US" b="1" noProof="1">
                <a:cs typeface="Arial"/>
              </a:rPr>
              <a:t>Ikkuna</a:t>
            </a:r>
            <a:r>
              <a:rPr lang="en-US" noProof="1">
                <a:cs typeface="Arial"/>
              </a:rPr>
              <a:t> (jakaa valitsemasi ikkuna-näkymän)</a:t>
            </a:r>
          </a:p>
          <a:p>
            <a:pPr lvl="1"/>
            <a:r>
              <a:rPr lang="en-US" b="1" noProof="1">
                <a:cs typeface="Arial"/>
              </a:rPr>
              <a:t>Koko näyttö</a:t>
            </a:r>
            <a:r>
              <a:rPr lang="en-US" noProof="1">
                <a:cs typeface="Arial"/>
              </a:rPr>
              <a:t> (jakaa koko näyttösi, eli asiakkaat näkevät sen näytön, mikä sinulla on aina esillä, helpoin, jos loikkii esityksen aikana muualla)</a:t>
            </a:r>
          </a:p>
          <a:p>
            <a:r>
              <a:rPr lang="en-US" noProof="1">
                <a:cs typeface="Arial"/>
              </a:rPr>
              <a:t>Kun haluat lopettaa jakamisen, paina alalaidan lopeta jakaminen kohtaa</a:t>
            </a:r>
          </a:p>
        </p:txBody>
      </p:sp>
      <p:sp>
        <p:nvSpPr>
          <p:cNvPr id="3" name="Title 2">
            <a:extLst>
              <a:ext uri="{FF2B5EF4-FFF2-40B4-BE49-F238E27FC236}">
                <a16:creationId xmlns:a16="http://schemas.microsoft.com/office/drawing/2014/main" id="{5EA12C30-4897-7657-3DDE-F358AC43DBBD}"/>
              </a:ext>
            </a:extLst>
          </p:cNvPr>
          <p:cNvSpPr>
            <a:spLocks noGrp="1"/>
          </p:cNvSpPr>
          <p:nvPr>
            <p:ph type="title"/>
          </p:nvPr>
        </p:nvSpPr>
        <p:spPr/>
        <p:txBody>
          <a:bodyPr/>
          <a:lstStyle/>
          <a:p>
            <a:r>
              <a:rPr lang="en-US" noProof="1">
                <a:cs typeface="Arial"/>
              </a:rPr>
              <a:t>Esityksen jakaminen</a:t>
            </a:r>
            <a:endParaRPr lang="en-US" noProof="1"/>
          </a:p>
        </p:txBody>
      </p:sp>
      <p:sp>
        <p:nvSpPr>
          <p:cNvPr id="4" name="Date Placeholder 3">
            <a:extLst>
              <a:ext uri="{FF2B5EF4-FFF2-40B4-BE49-F238E27FC236}">
                <a16:creationId xmlns:a16="http://schemas.microsoft.com/office/drawing/2014/main" id="{E1662DD5-F3A2-D709-D80B-2AE5BACD0687}"/>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Footer Placeholder 4">
            <a:extLst>
              <a:ext uri="{FF2B5EF4-FFF2-40B4-BE49-F238E27FC236}">
                <a16:creationId xmlns:a16="http://schemas.microsoft.com/office/drawing/2014/main" id="{C3D9587A-B081-C2DA-2E4C-DFCF7E1C0000}"/>
              </a:ext>
            </a:extLst>
          </p:cNvPr>
          <p:cNvSpPr>
            <a:spLocks noGrp="1"/>
          </p:cNvSpPr>
          <p:nvPr>
            <p:ph type="ftr" sz="quarter" idx="11"/>
          </p:nvPr>
        </p:nvSpPr>
        <p:spPr/>
        <p:txBody>
          <a:bodyPr/>
          <a:lstStyle/>
          <a:p>
            <a:r>
              <a:rPr lang="fi-FI"/>
              <a:t>Kanta-Hämeen hyvinvointialue</a:t>
            </a:r>
          </a:p>
        </p:txBody>
      </p:sp>
      <p:sp>
        <p:nvSpPr>
          <p:cNvPr id="6" name="Slide Number Placeholder 5">
            <a:extLst>
              <a:ext uri="{FF2B5EF4-FFF2-40B4-BE49-F238E27FC236}">
                <a16:creationId xmlns:a16="http://schemas.microsoft.com/office/drawing/2014/main" id="{4A90D9F4-7BDD-9E79-EE58-5D356E8E3DC1}"/>
              </a:ext>
            </a:extLst>
          </p:cNvPr>
          <p:cNvSpPr>
            <a:spLocks noGrp="1"/>
          </p:cNvSpPr>
          <p:nvPr>
            <p:ph type="sldNum" sz="quarter" idx="12"/>
          </p:nvPr>
        </p:nvSpPr>
        <p:spPr/>
        <p:txBody>
          <a:bodyPr/>
          <a:lstStyle/>
          <a:p>
            <a:fld id="{53C4A76B-A38D-2748-B9D9-0C392F5890A1}" type="slidenum">
              <a:rPr lang="fi-FI" smtClean="0"/>
              <a:t>18</a:t>
            </a:fld>
            <a:endParaRPr lang="fi-FI"/>
          </a:p>
        </p:txBody>
      </p:sp>
      <p:pic>
        <p:nvPicPr>
          <p:cNvPr id="7" name="Picture 6">
            <a:extLst>
              <a:ext uri="{FF2B5EF4-FFF2-40B4-BE49-F238E27FC236}">
                <a16:creationId xmlns:a16="http://schemas.microsoft.com/office/drawing/2014/main" id="{5CDCEB26-F834-5764-4D5B-E319144B963E}"/>
              </a:ext>
            </a:extLst>
          </p:cNvPr>
          <p:cNvPicPr>
            <a:picLocks noChangeAspect="1"/>
          </p:cNvPicPr>
          <p:nvPr/>
        </p:nvPicPr>
        <p:blipFill>
          <a:blip r:embed="rId2"/>
          <a:stretch>
            <a:fillRect/>
          </a:stretch>
        </p:blipFill>
        <p:spPr>
          <a:xfrm>
            <a:off x="7346868" y="1625069"/>
            <a:ext cx="2743200" cy="2835965"/>
          </a:xfrm>
          <a:prstGeom prst="rect">
            <a:avLst/>
          </a:prstGeom>
        </p:spPr>
      </p:pic>
      <p:pic>
        <p:nvPicPr>
          <p:cNvPr id="8" name="Picture 7">
            <a:extLst>
              <a:ext uri="{FF2B5EF4-FFF2-40B4-BE49-F238E27FC236}">
                <a16:creationId xmlns:a16="http://schemas.microsoft.com/office/drawing/2014/main" id="{578B62B6-6F80-FEFF-BC99-E641F2A2DA34}"/>
              </a:ext>
            </a:extLst>
          </p:cNvPr>
          <p:cNvPicPr>
            <a:picLocks noChangeAspect="1"/>
          </p:cNvPicPr>
          <p:nvPr/>
        </p:nvPicPr>
        <p:blipFill>
          <a:blip r:embed="rId3"/>
          <a:stretch>
            <a:fillRect/>
          </a:stretch>
        </p:blipFill>
        <p:spPr>
          <a:xfrm>
            <a:off x="8049491" y="5584403"/>
            <a:ext cx="2743200" cy="716416"/>
          </a:xfrm>
          <a:prstGeom prst="rect">
            <a:avLst/>
          </a:prstGeom>
        </p:spPr>
      </p:pic>
      <p:pic>
        <p:nvPicPr>
          <p:cNvPr id="9" name="Picture 8">
            <a:extLst>
              <a:ext uri="{FF2B5EF4-FFF2-40B4-BE49-F238E27FC236}">
                <a16:creationId xmlns:a16="http://schemas.microsoft.com/office/drawing/2014/main" id="{30B8829A-A63C-603B-1D0B-D448799BF6F8}"/>
              </a:ext>
            </a:extLst>
          </p:cNvPr>
          <p:cNvPicPr>
            <a:picLocks noChangeAspect="1"/>
          </p:cNvPicPr>
          <p:nvPr/>
        </p:nvPicPr>
        <p:blipFill>
          <a:blip r:embed="rId4"/>
          <a:stretch>
            <a:fillRect/>
          </a:stretch>
        </p:blipFill>
        <p:spPr>
          <a:xfrm>
            <a:off x="6386946" y="4655088"/>
            <a:ext cx="5731823" cy="645305"/>
          </a:xfrm>
          <a:prstGeom prst="rect">
            <a:avLst/>
          </a:prstGeom>
        </p:spPr>
      </p:pic>
      <p:pic>
        <p:nvPicPr>
          <p:cNvPr id="10" name="Picture 9">
            <a:extLst>
              <a:ext uri="{FF2B5EF4-FFF2-40B4-BE49-F238E27FC236}">
                <a16:creationId xmlns:a16="http://schemas.microsoft.com/office/drawing/2014/main" id="{9303A27E-D899-5BFF-231D-E291CBC7223A}"/>
              </a:ext>
            </a:extLst>
          </p:cNvPr>
          <p:cNvPicPr>
            <a:picLocks noChangeAspect="1"/>
          </p:cNvPicPr>
          <p:nvPr/>
        </p:nvPicPr>
        <p:blipFill>
          <a:blip r:embed="rId5"/>
          <a:stretch>
            <a:fillRect/>
          </a:stretch>
        </p:blipFill>
        <p:spPr>
          <a:xfrm>
            <a:off x="7238010" y="661394"/>
            <a:ext cx="2743200" cy="428822"/>
          </a:xfrm>
          <a:prstGeom prst="rect">
            <a:avLst/>
          </a:prstGeom>
        </p:spPr>
      </p:pic>
      <p:sp>
        <p:nvSpPr>
          <p:cNvPr id="11" name="Arrow: Down 10">
            <a:extLst>
              <a:ext uri="{FF2B5EF4-FFF2-40B4-BE49-F238E27FC236}">
                <a16:creationId xmlns:a16="http://schemas.microsoft.com/office/drawing/2014/main" id="{F3D95A8C-B507-2A0E-C1C7-BA5A1A26A49D}"/>
              </a:ext>
            </a:extLst>
          </p:cNvPr>
          <p:cNvSpPr/>
          <p:nvPr/>
        </p:nvSpPr>
        <p:spPr>
          <a:xfrm>
            <a:off x="9566662" y="228599"/>
            <a:ext cx="207818" cy="33646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2E3F1825-0C14-9DBE-0D30-6B5F96048E2D}"/>
              </a:ext>
            </a:extLst>
          </p:cNvPr>
          <p:cNvSpPr/>
          <p:nvPr/>
        </p:nvSpPr>
        <p:spPr>
          <a:xfrm>
            <a:off x="9536973" y="1228105"/>
            <a:ext cx="207818" cy="33646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65CC12C0-9D5F-A4A1-24B9-9568DDAAFCD8}"/>
              </a:ext>
            </a:extLst>
          </p:cNvPr>
          <p:cNvSpPr/>
          <p:nvPr/>
        </p:nvSpPr>
        <p:spPr>
          <a:xfrm rot="5400000">
            <a:off x="10289077" y="4008910"/>
            <a:ext cx="207818" cy="33646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0FB952E3-F3DF-AF79-5451-2C7E3B6C316E}"/>
              </a:ext>
            </a:extLst>
          </p:cNvPr>
          <p:cNvSpPr/>
          <p:nvPr/>
        </p:nvSpPr>
        <p:spPr>
          <a:xfrm rot="16200000">
            <a:off x="7310349" y="5770416"/>
            <a:ext cx="207818" cy="33646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D9D55176-BEF1-A036-790A-DC4EDDDEE321}"/>
              </a:ext>
            </a:extLst>
          </p:cNvPr>
          <p:cNvSpPr/>
          <p:nvPr/>
        </p:nvSpPr>
        <p:spPr>
          <a:xfrm>
            <a:off x="8883829" y="4355273"/>
            <a:ext cx="207818" cy="33646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167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79F45B-5D41-500D-FC8E-23E2DE3F1E95}"/>
              </a:ext>
            </a:extLst>
          </p:cNvPr>
          <p:cNvSpPr>
            <a:spLocks noGrp="1"/>
          </p:cNvSpPr>
          <p:nvPr>
            <p:ph idx="1"/>
          </p:nvPr>
        </p:nvSpPr>
        <p:spPr>
          <a:xfrm>
            <a:off x="550361" y="1413522"/>
            <a:ext cx="7245137" cy="4675093"/>
          </a:xfrm>
        </p:spPr>
        <p:txBody>
          <a:bodyPr vert="horz" lIns="91440" tIns="45720" rIns="91440" bIns="45720" rtlCol="0" anchor="t">
            <a:normAutofit/>
          </a:bodyPr>
          <a:lstStyle/>
          <a:p>
            <a:r>
              <a:rPr lang="en-US" noProof="1">
                <a:cs typeface="Arial"/>
              </a:rPr>
              <a:t>Näet keskustelun ruudun oikeassa laidassa kohdasta viestit</a:t>
            </a:r>
          </a:p>
          <a:p>
            <a:r>
              <a:rPr lang="en-US" noProof="1">
                <a:cs typeface="Arial"/>
              </a:rPr>
              <a:t>Osallistujat saat näkyville Osallistujat kohdasta videovastaanoton aikana</a:t>
            </a:r>
          </a:p>
          <a:p>
            <a:r>
              <a:rPr lang="en-US" noProof="1">
                <a:cs typeface="Arial"/>
              </a:rPr>
              <a:t>Muista </a:t>
            </a:r>
            <a:r>
              <a:rPr lang="en-US" b="1" noProof="1">
                <a:cs typeface="Arial"/>
              </a:rPr>
              <a:t>poistua ryhmästä punaista luuria painamalla</a:t>
            </a:r>
            <a:r>
              <a:rPr lang="en-US" noProof="1">
                <a:cs typeface="Arial"/>
              </a:rPr>
              <a:t> ja kun tulee ikkuna, että Puhelu katkaistu, niin </a:t>
            </a:r>
            <a:r>
              <a:rPr lang="en-US" b="1" noProof="1">
                <a:cs typeface="Arial"/>
              </a:rPr>
              <a:t>paina poistu</a:t>
            </a:r>
            <a:r>
              <a:rPr lang="en-US" noProof="1">
                <a:cs typeface="Arial"/>
              </a:rPr>
              <a:t>. Anna palaute, jos sitä kysytään tai ohita.</a:t>
            </a:r>
            <a:r>
              <a:rPr lang="en-US" b="1" noProof="1">
                <a:cs typeface="Arial"/>
              </a:rPr>
              <a:t> ÄLÄ sulje missään nimessä näkymää sivun ruksi-näpääimestä</a:t>
            </a:r>
            <a:r>
              <a:rPr lang="en-US" noProof="1">
                <a:cs typeface="Arial"/>
              </a:rPr>
              <a:t> ennenkuin olet klikannut kaikki nämä vaiheet, mitä Flowmedik ohjaa. </a:t>
            </a:r>
          </a:p>
          <a:p>
            <a:r>
              <a:rPr lang="en-US" noProof="1">
                <a:cs typeface="Arial"/>
              </a:rPr>
              <a:t>Palaute-ikkunan jälkeen ohjaannut takaisin Flowmedikin sivullesi, josta klikkaamalla oranssia Päivän tapahtumat kohtaa, pääset ajatetun tapahtuman kalenteriin. Avaa kalenterista etäryhmän tapahtuma, niin saat </a:t>
            </a:r>
            <a:r>
              <a:rPr lang="en-US" b="1" noProof="1">
                <a:cs typeface="Arial"/>
              </a:rPr>
              <a:t>osallistujat kohdasta</a:t>
            </a:r>
            <a:r>
              <a:rPr lang="en-US" noProof="1">
                <a:cs typeface="Arial"/>
              </a:rPr>
              <a:t> kopioitua osallistujan henkilötiedot kirjaamista varten. </a:t>
            </a:r>
          </a:p>
          <a:p>
            <a:endParaRPr lang="en-US">
              <a:cs typeface="Arial"/>
            </a:endParaRPr>
          </a:p>
          <a:p>
            <a:endParaRPr lang="en-US">
              <a:cs typeface="Arial"/>
            </a:endParaRPr>
          </a:p>
        </p:txBody>
      </p:sp>
      <p:sp>
        <p:nvSpPr>
          <p:cNvPr id="3" name="Title 2">
            <a:extLst>
              <a:ext uri="{FF2B5EF4-FFF2-40B4-BE49-F238E27FC236}">
                <a16:creationId xmlns:a16="http://schemas.microsoft.com/office/drawing/2014/main" id="{995BD171-E980-5DA3-558C-8F0801D2CD75}"/>
              </a:ext>
            </a:extLst>
          </p:cNvPr>
          <p:cNvSpPr>
            <a:spLocks noGrp="1"/>
          </p:cNvSpPr>
          <p:nvPr>
            <p:ph type="title"/>
          </p:nvPr>
        </p:nvSpPr>
        <p:spPr/>
        <p:txBody>
          <a:bodyPr/>
          <a:lstStyle/>
          <a:p>
            <a:r>
              <a:rPr lang="en-US" noProof="1">
                <a:cs typeface="Arial"/>
              </a:rPr>
              <a:t>Ryhmän aikana ja jälkeen</a:t>
            </a:r>
            <a:endParaRPr lang="en-US" noProof="1"/>
          </a:p>
        </p:txBody>
      </p:sp>
      <p:sp>
        <p:nvSpPr>
          <p:cNvPr id="4" name="Date Placeholder 3">
            <a:extLst>
              <a:ext uri="{FF2B5EF4-FFF2-40B4-BE49-F238E27FC236}">
                <a16:creationId xmlns:a16="http://schemas.microsoft.com/office/drawing/2014/main" id="{AA6CA0A3-0761-1673-7455-ABE610F5DE45}"/>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Footer Placeholder 4">
            <a:extLst>
              <a:ext uri="{FF2B5EF4-FFF2-40B4-BE49-F238E27FC236}">
                <a16:creationId xmlns:a16="http://schemas.microsoft.com/office/drawing/2014/main" id="{E1F438B8-C43E-3C0B-1072-0F5690588CF0}"/>
              </a:ext>
            </a:extLst>
          </p:cNvPr>
          <p:cNvSpPr>
            <a:spLocks noGrp="1"/>
          </p:cNvSpPr>
          <p:nvPr>
            <p:ph type="ftr" sz="quarter" idx="11"/>
          </p:nvPr>
        </p:nvSpPr>
        <p:spPr/>
        <p:txBody>
          <a:bodyPr/>
          <a:lstStyle/>
          <a:p>
            <a:r>
              <a:rPr lang="fi-FI"/>
              <a:t>Kanta-Hämeen hyvinvointialue</a:t>
            </a:r>
          </a:p>
        </p:txBody>
      </p:sp>
      <p:sp>
        <p:nvSpPr>
          <p:cNvPr id="6" name="Slide Number Placeholder 5">
            <a:extLst>
              <a:ext uri="{FF2B5EF4-FFF2-40B4-BE49-F238E27FC236}">
                <a16:creationId xmlns:a16="http://schemas.microsoft.com/office/drawing/2014/main" id="{04A01377-B002-C68C-6B17-AD0DC6DB94F9}"/>
              </a:ext>
            </a:extLst>
          </p:cNvPr>
          <p:cNvSpPr>
            <a:spLocks noGrp="1"/>
          </p:cNvSpPr>
          <p:nvPr>
            <p:ph type="sldNum" sz="quarter" idx="12"/>
          </p:nvPr>
        </p:nvSpPr>
        <p:spPr/>
        <p:txBody>
          <a:bodyPr/>
          <a:lstStyle/>
          <a:p>
            <a:fld id="{53C4A76B-A38D-2748-B9D9-0C392F5890A1}" type="slidenum">
              <a:rPr lang="fi-FI" smtClean="0"/>
              <a:t>19</a:t>
            </a:fld>
            <a:endParaRPr lang="fi-FI"/>
          </a:p>
        </p:txBody>
      </p:sp>
      <p:pic>
        <p:nvPicPr>
          <p:cNvPr id="7" name="Picture 6">
            <a:extLst>
              <a:ext uri="{FF2B5EF4-FFF2-40B4-BE49-F238E27FC236}">
                <a16:creationId xmlns:a16="http://schemas.microsoft.com/office/drawing/2014/main" id="{B8F0D5BE-3E9A-D056-C27C-C146FB4D52F1}"/>
              </a:ext>
            </a:extLst>
          </p:cNvPr>
          <p:cNvPicPr>
            <a:picLocks noChangeAspect="1"/>
          </p:cNvPicPr>
          <p:nvPr/>
        </p:nvPicPr>
        <p:blipFill>
          <a:blip r:embed="rId2"/>
          <a:stretch>
            <a:fillRect/>
          </a:stretch>
        </p:blipFill>
        <p:spPr>
          <a:xfrm>
            <a:off x="8916367" y="222872"/>
            <a:ext cx="2743200" cy="870438"/>
          </a:xfrm>
          <a:prstGeom prst="rect">
            <a:avLst/>
          </a:prstGeom>
        </p:spPr>
      </p:pic>
      <p:pic>
        <p:nvPicPr>
          <p:cNvPr id="8" name="Picture 7">
            <a:extLst>
              <a:ext uri="{FF2B5EF4-FFF2-40B4-BE49-F238E27FC236}">
                <a16:creationId xmlns:a16="http://schemas.microsoft.com/office/drawing/2014/main" id="{98B75F94-B4F4-DE20-4B58-A9391BAB1F0D}"/>
              </a:ext>
            </a:extLst>
          </p:cNvPr>
          <p:cNvPicPr>
            <a:picLocks noChangeAspect="1"/>
          </p:cNvPicPr>
          <p:nvPr/>
        </p:nvPicPr>
        <p:blipFill>
          <a:blip r:embed="rId3"/>
          <a:stretch>
            <a:fillRect/>
          </a:stretch>
        </p:blipFill>
        <p:spPr>
          <a:xfrm>
            <a:off x="7983876" y="1214495"/>
            <a:ext cx="3782290" cy="1813213"/>
          </a:xfrm>
          <a:prstGeom prst="rect">
            <a:avLst/>
          </a:prstGeom>
        </p:spPr>
      </p:pic>
      <p:pic>
        <p:nvPicPr>
          <p:cNvPr id="9" name="Picture 8">
            <a:extLst>
              <a:ext uri="{FF2B5EF4-FFF2-40B4-BE49-F238E27FC236}">
                <a16:creationId xmlns:a16="http://schemas.microsoft.com/office/drawing/2014/main" id="{FFD2220D-CEEE-00FD-77A0-E4F819C56CA2}"/>
              </a:ext>
            </a:extLst>
          </p:cNvPr>
          <p:cNvPicPr>
            <a:picLocks noChangeAspect="1"/>
          </p:cNvPicPr>
          <p:nvPr/>
        </p:nvPicPr>
        <p:blipFill>
          <a:blip r:embed="rId4"/>
          <a:stretch>
            <a:fillRect/>
          </a:stretch>
        </p:blipFill>
        <p:spPr>
          <a:xfrm>
            <a:off x="9026839" y="3104582"/>
            <a:ext cx="2743200" cy="923129"/>
          </a:xfrm>
          <a:prstGeom prst="rect">
            <a:avLst/>
          </a:prstGeom>
        </p:spPr>
      </p:pic>
      <p:pic>
        <p:nvPicPr>
          <p:cNvPr id="10" name="Picture 9">
            <a:extLst>
              <a:ext uri="{FF2B5EF4-FFF2-40B4-BE49-F238E27FC236}">
                <a16:creationId xmlns:a16="http://schemas.microsoft.com/office/drawing/2014/main" id="{49DFC59B-A58F-4D78-6CAD-CA8131ACD742}"/>
              </a:ext>
            </a:extLst>
          </p:cNvPr>
          <p:cNvPicPr>
            <a:picLocks noChangeAspect="1"/>
          </p:cNvPicPr>
          <p:nvPr/>
        </p:nvPicPr>
        <p:blipFill>
          <a:blip r:embed="rId5"/>
          <a:stretch>
            <a:fillRect/>
          </a:stretch>
        </p:blipFill>
        <p:spPr>
          <a:xfrm>
            <a:off x="9268109" y="4022169"/>
            <a:ext cx="2501068" cy="2839761"/>
          </a:xfrm>
          <a:prstGeom prst="rect">
            <a:avLst/>
          </a:prstGeom>
        </p:spPr>
      </p:pic>
    </p:spTree>
    <p:extLst>
      <p:ext uri="{BB962C8B-B14F-4D97-AF65-F5344CB8AC3E}">
        <p14:creationId xmlns:p14="http://schemas.microsoft.com/office/powerpoint/2010/main" val="1735458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4BAF01-46EA-8F9B-720D-F7D6AC7C1847}"/>
              </a:ext>
            </a:extLst>
          </p:cNvPr>
          <p:cNvSpPr>
            <a:spLocks noGrp="1"/>
          </p:cNvSpPr>
          <p:nvPr>
            <p:ph idx="1"/>
          </p:nvPr>
        </p:nvSpPr>
        <p:spPr>
          <a:xfrm>
            <a:off x="550361" y="1413522"/>
            <a:ext cx="5424254" cy="4823534"/>
          </a:xfrm>
        </p:spPr>
        <p:txBody>
          <a:bodyPr vert="horz" lIns="91440" tIns="45720" rIns="91440" bIns="45720" rtlCol="0" anchor="t">
            <a:normAutofit lnSpcReduction="10000"/>
          </a:bodyPr>
          <a:lstStyle/>
          <a:p>
            <a:r>
              <a:rPr lang="en-US" noProof="1">
                <a:cs typeface="Arial"/>
              </a:rPr>
              <a:t>Palautteen etäryhmistä saat klikkaamalla Raportit-kohtaa vas.reunasta Flowmedikin sivulla. </a:t>
            </a:r>
          </a:p>
          <a:p>
            <a:r>
              <a:rPr lang="en-US" noProof="1">
                <a:cs typeface="Arial"/>
              </a:rPr>
              <a:t>Aseta Alkaen-päättyen etäryhmän päivä ja paina Hae -näppäintä</a:t>
            </a:r>
          </a:p>
          <a:p>
            <a:r>
              <a:rPr lang="en-US" noProof="1">
                <a:cs typeface="Arial"/>
              </a:rPr>
              <a:t>Saat ohessa olevan Raportit-näkymän auki. Paina nuolen näyttämää asiakkaat –kuvaketta, jolloin aukeaa selattava asiakaspalautelista. Etäryhmä-palaute löytyy sen otsikon alta sieltä</a:t>
            </a:r>
          </a:p>
          <a:p>
            <a:r>
              <a:rPr lang="en-US" noProof="1">
                <a:cs typeface="Arial"/>
              </a:rPr>
              <a:t>Ammattilaisten palaute löytyy ammattilaiset kohdasta vastaavasti</a:t>
            </a:r>
          </a:p>
          <a:p>
            <a:r>
              <a:rPr lang="en-US" noProof="1">
                <a:cs typeface="Arial"/>
              </a:rPr>
              <a:t>Kirjaa osallistujamäärä ja palautteen keskiarvo (1-4 välillä) HVA Ryhmämateriaalit kanavan tilasto-Exceliin. Tilastoi etäryhmän osallistuja Lifecareen (seuraava dia)</a:t>
            </a:r>
          </a:p>
          <a:p>
            <a:endParaRPr lang="en-US">
              <a:cs typeface="Arial"/>
            </a:endParaRPr>
          </a:p>
        </p:txBody>
      </p:sp>
      <p:sp>
        <p:nvSpPr>
          <p:cNvPr id="3" name="Title 2">
            <a:extLst>
              <a:ext uri="{FF2B5EF4-FFF2-40B4-BE49-F238E27FC236}">
                <a16:creationId xmlns:a16="http://schemas.microsoft.com/office/drawing/2014/main" id="{9261D38F-8629-B938-D769-E1EBFD3C2407}"/>
              </a:ext>
            </a:extLst>
          </p:cNvPr>
          <p:cNvSpPr>
            <a:spLocks noGrp="1"/>
          </p:cNvSpPr>
          <p:nvPr>
            <p:ph type="title"/>
          </p:nvPr>
        </p:nvSpPr>
        <p:spPr>
          <a:xfrm>
            <a:off x="550361" y="182885"/>
            <a:ext cx="3653845" cy="1292790"/>
          </a:xfrm>
        </p:spPr>
        <p:txBody>
          <a:bodyPr>
            <a:normAutofit/>
          </a:bodyPr>
          <a:lstStyle/>
          <a:p>
            <a:r>
              <a:rPr lang="en-US" noProof="1">
                <a:cs typeface="Arial"/>
              </a:rPr>
              <a:t>Palute ryhmästä</a:t>
            </a:r>
            <a:r>
              <a:rPr lang="en-US">
                <a:cs typeface="Arial"/>
              </a:rPr>
              <a:t> </a:t>
            </a:r>
            <a:br>
              <a:rPr lang="en-US">
                <a:cs typeface="Arial"/>
              </a:rPr>
            </a:br>
            <a:endParaRPr lang="en-US">
              <a:cs typeface="Arial"/>
            </a:endParaRPr>
          </a:p>
        </p:txBody>
      </p:sp>
      <p:sp>
        <p:nvSpPr>
          <p:cNvPr id="4" name="Date Placeholder 3">
            <a:extLst>
              <a:ext uri="{FF2B5EF4-FFF2-40B4-BE49-F238E27FC236}">
                <a16:creationId xmlns:a16="http://schemas.microsoft.com/office/drawing/2014/main" id="{883D4429-AA3D-8DAF-14E8-A7FE27AECE08}"/>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Footer Placeholder 4">
            <a:extLst>
              <a:ext uri="{FF2B5EF4-FFF2-40B4-BE49-F238E27FC236}">
                <a16:creationId xmlns:a16="http://schemas.microsoft.com/office/drawing/2014/main" id="{AA26117C-98A0-58FB-5130-554A5867DB79}"/>
              </a:ext>
            </a:extLst>
          </p:cNvPr>
          <p:cNvSpPr>
            <a:spLocks noGrp="1"/>
          </p:cNvSpPr>
          <p:nvPr>
            <p:ph type="ftr" sz="quarter" idx="11"/>
          </p:nvPr>
        </p:nvSpPr>
        <p:spPr/>
        <p:txBody>
          <a:bodyPr/>
          <a:lstStyle/>
          <a:p>
            <a:r>
              <a:rPr lang="fi-FI"/>
              <a:t>Kanta-Hämeen hyvinvointialue</a:t>
            </a:r>
          </a:p>
        </p:txBody>
      </p:sp>
      <p:sp>
        <p:nvSpPr>
          <p:cNvPr id="6" name="Slide Number Placeholder 5">
            <a:extLst>
              <a:ext uri="{FF2B5EF4-FFF2-40B4-BE49-F238E27FC236}">
                <a16:creationId xmlns:a16="http://schemas.microsoft.com/office/drawing/2014/main" id="{63D66B30-1E40-4AF6-02E5-1B1DECDE812D}"/>
              </a:ext>
            </a:extLst>
          </p:cNvPr>
          <p:cNvSpPr>
            <a:spLocks noGrp="1"/>
          </p:cNvSpPr>
          <p:nvPr>
            <p:ph type="sldNum" sz="quarter" idx="12"/>
          </p:nvPr>
        </p:nvSpPr>
        <p:spPr/>
        <p:txBody>
          <a:bodyPr/>
          <a:lstStyle/>
          <a:p>
            <a:fld id="{53C4A76B-A38D-2748-B9D9-0C392F5890A1}" type="slidenum">
              <a:rPr lang="fi-FI" smtClean="0"/>
              <a:t>20</a:t>
            </a:fld>
            <a:endParaRPr lang="fi-FI"/>
          </a:p>
        </p:txBody>
      </p:sp>
      <p:pic>
        <p:nvPicPr>
          <p:cNvPr id="8" name="Picture 7">
            <a:extLst>
              <a:ext uri="{FF2B5EF4-FFF2-40B4-BE49-F238E27FC236}">
                <a16:creationId xmlns:a16="http://schemas.microsoft.com/office/drawing/2014/main" id="{35B0FD2F-9D1D-685D-7BDE-DE78143D21D3}"/>
              </a:ext>
            </a:extLst>
          </p:cNvPr>
          <p:cNvPicPr>
            <a:picLocks noChangeAspect="1"/>
          </p:cNvPicPr>
          <p:nvPr/>
        </p:nvPicPr>
        <p:blipFill>
          <a:blip r:embed="rId2"/>
          <a:stretch>
            <a:fillRect/>
          </a:stretch>
        </p:blipFill>
        <p:spPr>
          <a:xfrm>
            <a:off x="6258295" y="2153887"/>
            <a:ext cx="5672446" cy="1986148"/>
          </a:xfrm>
          <a:prstGeom prst="rect">
            <a:avLst/>
          </a:prstGeom>
        </p:spPr>
      </p:pic>
      <p:pic>
        <p:nvPicPr>
          <p:cNvPr id="9" name="Picture 8">
            <a:extLst>
              <a:ext uri="{FF2B5EF4-FFF2-40B4-BE49-F238E27FC236}">
                <a16:creationId xmlns:a16="http://schemas.microsoft.com/office/drawing/2014/main" id="{507A2230-AA5C-C930-2825-68399FA89960}"/>
              </a:ext>
            </a:extLst>
          </p:cNvPr>
          <p:cNvPicPr>
            <a:picLocks noChangeAspect="1"/>
          </p:cNvPicPr>
          <p:nvPr/>
        </p:nvPicPr>
        <p:blipFill>
          <a:blip r:embed="rId3"/>
          <a:stretch>
            <a:fillRect/>
          </a:stretch>
        </p:blipFill>
        <p:spPr>
          <a:xfrm>
            <a:off x="8133174" y="-1855"/>
            <a:ext cx="1131001" cy="2467841"/>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1B7D34F6-70A6-F01B-D909-2416E972211E}"/>
                  </a:ext>
                </a:extLst>
              </p14:cNvPr>
              <p14:cNvContentPartPr/>
              <p14:nvPr/>
            </p14:nvContentPartPr>
            <p14:xfrm>
              <a:off x="8397439" y="2146376"/>
              <a:ext cx="593026" cy="10984"/>
            </p14:xfrm>
          </p:contentPart>
        </mc:Choice>
        <mc:Fallback xmlns="">
          <p:pic>
            <p:nvPicPr>
              <p:cNvPr id="10" name="Ink 9">
                <a:extLst>
                  <a:ext uri="{FF2B5EF4-FFF2-40B4-BE49-F238E27FC236}">
                    <a16:creationId xmlns:a16="http://schemas.microsoft.com/office/drawing/2014/main" id="{1B7D34F6-70A6-F01B-D909-2416E972211E}"/>
                  </a:ext>
                </a:extLst>
              </p:cNvPr>
              <p:cNvPicPr/>
              <p:nvPr/>
            </p:nvPicPr>
            <p:blipFill>
              <a:blip r:embed="rId5"/>
              <a:stretch>
                <a:fillRect/>
              </a:stretch>
            </p:blipFill>
            <p:spPr>
              <a:xfrm>
                <a:off x="8343462" y="-1148824"/>
                <a:ext cx="700620" cy="6590400"/>
              </a:xfrm>
              <a:prstGeom prst="rect">
                <a:avLst/>
              </a:prstGeom>
            </p:spPr>
          </p:pic>
        </mc:Fallback>
      </mc:AlternateContent>
      <p:pic>
        <p:nvPicPr>
          <p:cNvPr id="14" name="Picture 13">
            <a:extLst>
              <a:ext uri="{FF2B5EF4-FFF2-40B4-BE49-F238E27FC236}">
                <a16:creationId xmlns:a16="http://schemas.microsoft.com/office/drawing/2014/main" id="{1A9AC375-D1D4-0E25-5214-B9B0A403C57F}"/>
              </a:ext>
            </a:extLst>
          </p:cNvPr>
          <p:cNvPicPr>
            <a:picLocks noChangeAspect="1"/>
          </p:cNvPicPr>
          <p:nvPr/>
        </p:nvPicPr>
        <p:blipFill>
          <a:blip r:embed="rId6"/>
          <a:stretch>
            <a:fillRect/>
          </a:stretch>
        </p:blipFill>
        <p:spPr>
          <a:xfrm>
            <a:off x="6258296" y="4350236"/>
            <a:ext cx="5672446" cy="1947737"/>
          </a:xfrm>
          <a:prstGeom prst="rect">
            <a:avLst/>
          </a:prstGeom>
        </p:spPr>
      </p:pic>
      <p:sp>
        <p:nvSpPr>
          <p:cNvPr id="15" name="Arrow: Down 14">
            <a:extLst>
              <a:ext uri="{FF2B5EF4-FFF2-40B4-BE49-F238E27FC236}">
                <a16:creationId xmlns:a16="http://schemas.microsoft.com/office/drawing/2014/main" id="{EBCCCDA0-74D2-49B2-B152-27DE991E8FAA}"/>
              </a:ext>
            </a:extLst>
          </p:cNvPr>
          <p:cNvSpPr/>
          <p:nvPr/>
        </p:nvSpPr>
        <p:spPr>
          <a:xfrm rot="-3360000">
            <a:off x="5654877" y="3607566"/>
            <a:ext cx="158338" cy="164275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Curved Down 16">
            <a:extLst>
              <a:ext uri="{FF2B5EF4-FFF2-40B4-BE49-F238E27FC236}">
                <a16:creationId xmlns:a16="http://schemas.microsoft.com/office/drawing/2014/main" id="{18AAE440-C8DA-BCEA-0C92-EED2D870B474}"/>
              </a:ext>
            </a:extLst>
          </p:cNvPr>
          <p:cNvSpPr/>
          <p:nvPr/>
        </p:nvSpPr>
        <p:spPr>
          <a:xfrm rot="180000">
            <a:off x="5418147" y="2850897"/>
            <a:ext cx="6086101" cy="653143"/>
          </a:xfrm>
          <a:prstGeom prst="curved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64435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BDA6E7-8EB9-1495-D7BD-6D16250D1FB7}"/>
              </a:ext>
            </a:extLst>
          </p:cNvPr>
          <p:cNvSpPr>
            <a:spLocks noGrp="1"/>
          </p:cNvSpPr>
          <p:nvPr>
            <p:ph idx="1"/>
          </p:nvPr>
        </p:nvSpPr>
        <p:spPr>
          <a:xfrm>
            <a:off x="350611" y="1324888"/>
            <a:ext cx="11505514" cy="5415793"/>
          </a:xfrm>
        </p:spPr>
        <p:txBody>
          <a:bodyPr vert="horz" lIns="91440" tIns="45720" rIns="91440" bIns="45720" rtlCol="0" anchor="t">
            <a:normAutofit/>
          </a:bodyPr>
          <a:lstStyle/>
          <a:p>
            <a:r>
              <a:rPr lang="en-US" noProof="1">
                <a:cs typeface="Arial"/>
              </a:rPr>
              <a:t>Jokainen vie pääosin oman etäryhmän sisällöt Oma Hämeen verkkosivuilla olevaan Plandiscille- Käyttöoikeuden sinne saa </a:t>
            </a:r>
            <a:r>
              <a:rPr lang="en-US" noProof="1">
                <a:solidFill>
                  <a:srgbClr val="000000"/>
                </a:solidFill>
                <a:cs typeface="Arial"/>
              </a:rPr>
              <a:t>PMO:sta Harri Heinoselta</a:t>
            </a:r>
            <a:r>
              <a:rPr lang="en-US" noProof="1">
                <a:cs typeface="Arial"/>
              </a:rPr>
              <a:t>. Kun saat käyttöoikeuden (lisenssin), niin sinun tulee pyytää esim. alla olevilta Henna Kulojärveltä tai Anuliisa Salovaaralta liittämään sinut etäryhmä-Plandiscille</a:t>
            </a:r>
          </a:p>
          <a:p>
            <a:r>
              <a:rPr lang="en-US" noProof="1">
                <a:cs typeface="Arial"/>
              </a:rPr>
              <a:t>Oma Hämeen etäryhmätarjontaa voi ilmoittaa myös mm. seuraaville henkilöille (lyhyt kuvaus ryhmästä, aikataulusta, sisällöistä, ohjeet osallistumiseen ja osallistumislinkki) henna.kulojärvi@omahame.fi, anuliisa.salovaara@omahame.fi, tai paikkakunnan etäryhmä-sparraajalle (löytyy HVA ryhmämateriaali kanavalta-&gt;Alueen etäryhmäsparraajat)</a:t>
            </a:r>
          </a:p>
          <a:p>
            <a:r>
              <a:rPr lang="en-US" noProof="1">
                <a:cs typeface="Arial"/>
              </a:rPr>
              <a:t>Tietoja 3.sektorin tai kunnan etäryhmistä voi viedä Oma Hämeen www-sivuille, jos niissä tulee huolellisesti ilmi, etteivät ole hyvinvointialueen tarjoamaa palvelua</a:t>
            </a:r>
          </a:p>
          <a:p>
            <a:r>
              <a:rPr lang="en-US" noProof="1">
                <a:cs typeface="Arial"/>
              </a:rPr>
              <a:t>1 min video, miten käytät Plandisciä: </a:t>
            </a:r>
            <a:r>
              <a:rPr lang="en-US" noProof="1">
                <a:ea typeface="+mn-lt"/>
                <a:cs typeface="+mn-lt"/>
                <a:hlinkClick r:id="rId2"/>
              </a:rPr>
              <a:t>Alkuun Plandisc-vuosikellon kanssa | Suomenkielinen opastusvideo</a:t>
            </a:r>
            <a:endParaRPr lang="en-US" noProof="1">
              <a:ea typeface="+mn-lt"/>
              <a:cs typeface="+mn-lt"/>
            </a:endParaRPr>
          </a:p>
          <a:p>
            <a:r>
              <a:rPr lang="en-US" noProof="1">
                <a:cs typeface="Arial"/>
              </a:rPr>
              <a:t>Ohjeita Plandiscin käyttöön: </a:t>
            </a:r>
            <a:r>
              <a:rPr lang="en-US" noProof="1">
                <a:ea typeface="+mn-lt"/>
                <a:cs typeface="+mn-lt"/>
                <a:hlinkClick r:id="rId3"/>
              </a:rPr>
              <a:t>Plandisc (zendesk.com)</a:t>
            </a:r>
            <a:endParaRPr lang="en-US" noProof="1">
              <a:cs typeface="Arial"/>
            </a:endParaRPr>
          </a:p>
          <a:p>
            <a:endParaRPr lang="en-US">
              <a:cs typeface="Arial"/>
            </a:endParaRPr>
          </a:p>
          <a:p>
            <a:endParaRPr lang="en-US">
              <a:cs typeface="Arial"/>
            </a:endParaRPr>
          </a:p>
        </p:txBody>
      </p:sp>
      <p:sp>
        <p:nvSpPr>
          <p:cNvPr id="3" name="Title 2">
            <a:extLst>
              <a:ext uri="{FF2B5EF4-FFF2-40B4-BE49-F238E27FC236}">
                <a16:creationId xmlns:a16="http://schemas.microsoft.com/office/drawing/2014/main" id="{CE9F1046-EB0D-5F1E-B061-D13F11567208}"/>
              </a:ext>
            </a:extLst>
          </p:cNvPr>
          <p:cNvSpPr>
            <a:spLocks noGrp="1"/>
          </p:cNvSpPr>
          <p:nvPr>
            <p:ph type="title"/>
          </p:nvPr>
        </p:nvSpPr>
        <p:spPr/>
        <p:txBody>
          <a:bodyPr>
            <a:normAutofit/>
          </a:bodyPr>
          <a:lstStyle/>
          <a:p>
            <a:r>
              <a:rPr lang="en-US" noProof="1">
                <a:cs typeface="Arial"/>
              </a:rPr>
              <a:t>Etäryhmätoiminnan hallinnointi Plandisc-vuosikellolla:</a:t>
            </a:r>
            <a:endParaRPr lang="en-US" noProof="1"/>
          </a:p>
        </p:txBody>
      </p:sp>
      <p:sp>
        <p:nvSpPr>
          <p:cNvPr id="4" name="Date Placeholder 3">
            <a:extLst>
              <a:ext uri="{FF2B5EF4-FFF2-40B4-BE49-F238E27FC236}">
                <a16:creationId xmlns:a16="http://schemas.microsoft.com/office/drawing/2014/main" id="{7413D6C3-EC0B-29DD-6911-ACCF0541F6DE}"/>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Footer Placeholder 4">
            <a:extLst>
              <a:ext uri="{FF2B5EF4-FFF2-40B4-BE49-F238E27FC236}">
                <a16:creationId xmlns:a16="http://schemas.microsoft.com/office/drawing/2014/main" id="{47C5CC1F-9463-C175-094F-DD2C00719C73}"/>
              </a:ext>
            </a:extLst>
          </p:cNvPr>
          <p:cNvSpPr>
            <a:spLocks noGrp="1"/>
          </p:cNvSpPr>
          <p:nvPr>
            <p:ph type="ftr" sz="quarter" idx="11"/>
          </p:nvPr>
        </p:nvSpPr>
        <p:spPr/>
        <p:txBody>
          <a:bodyPr/>
          <a:lstStyle/>
          <a:p>
            <a:r>
              <a:rPr lang="fi-FI"/>
              <a:t>Kanta-Hämeen hyvinvointialue</a:t>
            </a:r>
          </a:p>
        </p:txBody>
      </p:sp>
      <p:sp>
        <p:nvSpPr>
          <p:cNvPr id="6" name="Slide Number Placeholder 5">
            <a:extLst>
              <a:ext uri="{FF2B5EF4-FFF2-40B4-BE49-F238E27FC236}">
                <a16:creationId xmlns:a16="http://schemas.microsoft.com/office/drawing/2014/main" id="{232E8BC9-E143-1F07-3FBB-216A3C40FBEF}"/>
              </a:ext>
            </a:extLst>
          </p:cNvPr>
          <p:cNvSpPr>
            <a:spLocks noGrp="1"/>
          </p:cNvSpPr>
          <p:nvPr>
            <p:ph type="sldNum" sz="quarter" idx="12"/>
          </p:nvPr>
        </p:nvSpPr>
        <p:spPr/>
        <p:txBody>
          <a:bodyPr/>
          <a:lstStyle/>
          <a:p>
            <a:fld id="{53C4A76B-A38D-2748-B9D9-0C392F5890A1}" type="slidenum">
              <a:rPr lang="fi-FI" smtClean="0"/>
              <a:t>21</a:t>
            </a:fld>
            <a:endParaRPr lang="fi-FI"/>
          </a:p>
        </p:txBody>
      </p:sp>
    </p:spTree>
    <p:extLst>
      <p:ext uri="{BB962C8B-B14F-4D97-AF65-F5344CB8AC3E}">
        <p14:creationId xmlns:p14="http://schemas.microsoft.com/office/powerpoint/2010/main" val="2015406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n paikkamerkki 7">
            <a:extLst>
              <a:ext uri="{FF2B5EF4-FFF2-40B4-BE49-F238E27FC236}">
                <a16:creationId xmlns:a16="http://schemas.microsoft.com/office/drawing/2014/main" id="{DB8108B5-8886-4431-4F87-93CAD5F3EDA4}"/>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a:srcRect t="1503" b="1503"/>
          <a:stretch/>
        </p:blipFill>
        <p:spPr/>
      </p:pic>
      <p:sp>
        <p:nvSpPr>
          <p:cNvPr id="2" name="Otsikko 1">
            <a:extLst>
              <a:ext uri="{FF2B5EF4-FFF2-40B4-BE49-F238E27FC236}">
                <a16:creationId xmlns:a16="http://schemas.microsoft.com/office/drawing/2014/main" id="{DCDBF017-23E1-5FE8-46C7-FDD1567CB6F4}"/>
              </a:ext>
            </a:extLst>
          </p:cNvPr>
          <p:cNvSpPr>
            <a:spLocks noGrp="1"/>
          </p:cNvSpPr>
          <p:nvPr>
            <p:ph type="title"/>
          </p:nvPr>
        </p:nvSpPr>
        <p:spPr>
          <a:xfrm>
            <a:off x="85245" y="1211210"/>
            <a:ext cx="4856210" cy="5058527"/>
          </a:xfrm>
        </p:spPr>
        <p:txBody>
          <a:bodyPr vert="horz" lIns="91440" tIns="45720" rIns="91440" bIns="45720" rtlCol="0" anchor="t" anchorCtr="0">
            <a:normAutofit/>
          </a:bodyPr>
          <a:lstStyle/>
          <a:p>
            <a:br>
              <a:rPr lang="fi-FI" sz="2000">
                <a:cs typeface="Arial"/>
              </a:rPr>
            </a:br>
            <a:r>
              <a:rPr lang="fi-FI" sz="1400">
                <a:cs typeface="Arial"/>
              </a:rPr>
              <a:t>Yleistä etäryhmistä........................................................3-4</a:t>
            </a:r>
            <a:br>
              <a:rPr lang="fi-FI" sz="1400">
                <a:cs typeface="Arial"/>
              </a:rPr>
            </a:br>
            <a:r>
              <a:rPr lang="fi-FI" sz="1400">
                <a:cs typeface="Arial"/>
              </a:rPr>
              <a:t>Ammattilaisen osaaminen...............................................5</a:t>
            </a:r>
            <a:br>
              <a:rPr lang="fi-FI" sz="1400">
                <a:cs typeface="Arial"/>
              </a:rPr>
            </a:br>
            <a:r>
              <a:rPr lang="fi-FI" sz="1400">
                <a:cs typeface="Arial"/>
              </a:rPr>
              <a:t>Asiakkaan osaaminen ja etäryhmäprofiili...................6-8</a:t>
            </a:r>
            <a:br>
              <a:rPr lang="fi-FI" sz="1400">
                <a:cs typeface="Arial"/>
              </a:rPr>
            </a:br>
            <a:r>
              <a:rPr lang="fi-FI" sz="1400" err="1">
                <a:cs typeface="Arial"/>
              </a:rPr>
              <a:t>Teams</a:t>
            </a:r>
            <a:r>
              <a:rPr lang="fi-FI" sz="1400">
                <a:cs typeface="Arial"/>
              </a:rPr>
              <a:t>-kanavat etäryhmien tukena.................................9</a:t>
            </a:r>
            <a:br>
              <a:rPr lang="fi-FI" sz="1400">
                <a:cs typeface="Arial"/>
              </a:rPr>
            </a:br>
            <a:r>
              <a:rPr lang="fi-FI" sz="1400">
                <a:cs typeface="Arial"/>
              </a:rPr>
              <a:t>Etäryhmän prosessikuvaus...........................................10</a:t>
            </a:r>
            <a:br>
              <a:rPr lang="fi-FI" sz="1400">
                <a:cs typeface="Arial"/>
              </a:rPr>
            </a:br>
            <a:r>
              <a:rPr lang="fi-FI" sz="1400">
                <a:cs typeface="Arial"/>
              </a:rPr>
              <a:t>Etäryhmäalustojenvertailua (</a:t>
            </a:r>
            <a:r>
              <a:rPr lang="fi-FI" sz="1400" err="1">
                <a:cs typeface="Arial"/>
              </a:rPr>
              <a:t>Teams</a:t>
            </a:r>
            <a:r>
              <a:rPr lang="fi-FI" sz="1400">
                <a:cs typeface="Arial"/>
              </a:rPr>
              <a:t>/</a:t>
            </a:r>
            <a:r>
              <a:rPr lang="fi-FI" sz="1400" err="1">
                <a:cs typeface="Arial"/>
              </a:rPr>
              <a:t>Flowmedik</a:t>
            </a:r>
            <a:r>
              <a:rPr lang="fi-FI" sz="1400">
                <a:cs typeface="Arial"/>
              </a:rPr>
              <a:t>)….....11</a:t>
            </a:r>
            <a:br>
              <a:rPr lang="fi-FI" sz="1400">
                <a:cs typeface="Arial"/>
              </a:rPr>
            </a:br>
            <a:r>
              <a:rPr lang="fi-FI" sz="1400" err="1">
                <a:cs typeface="Arial"/>
              </a:rPr>
              <a:t>Flowmedik</a:t>
            </a:r>
            <a:r>
              <a:rPr lang="fi-FI" sz="1400">
                <a:cs typeface="Arial"/>
              </a:rPr>
              <a:t> </a:t>
            </a:r>
            <a:r>
              <a:rPr lang="fi-FI" sz="1400" err="1">
                <a:cs typeface="Arial"/>
              </a:rPr>
              <a:t>eKonsultaatio</a:t>
            </a:r>
            <a:r>
              <a:rPr lang="fi-FI" sz="1400">
                <a:cs typeface="Arial"/>
              </a:rPr>
              <a:t> etäryhmäalustana..........12-18</a:t>
            </a:r>
            <a:br>
              <a:rPr lang="fi-FI" sz="1400">
                <a:cs typeface="Arial"/>
              </a:rPr>
            </a:br>
            <a:r>
              <a:rPr lang="fi-FI" sz="1400">
                <a:cs typeface="Arial"/>
              </a:rPr>
              <a:t>Etäryhmätoiminnan </a:t>
            </a:r>
            <a:r>
              <a:rPr lang="fi-FI" sz="1400" err="1">
                <a:cs typeface="Arial"/>
              </a:rPr>
              <a:t>Plandisc</a:t>
            </a:r>
            <a:r>
              <a:rPr lang="fi-FI" sz="1400">
                <a:cs typeface="Arial"/>
              </a:rPr>
              <a:t>-vuosikello.................19-20</a:t>
            </a:r>
            <a:br>
              <a:rPr lang="fi-FI" sz="1400">
                <a:cs typeface="Arial"/>
              </a:rPr>
            </a:br>
            <a:r>
              <a:rPr lang="fi-FI" sz="1400">
                <a:cs typeface="Arial"/>
              </a:rPr>
              <a:t>Tavoitteet etäryhmätoiminnalle esimerkki..............21-22</a:t>
            </a:r>
            <a:br>
              <a:rPr lang="fi-FI" sz="1400">
                <a:cs typeface="Arial"/>
              </a:rPr>
            </a:br>
            <a:r>
              <a:rPr lang="fi-FI" sz="1400">
                <a:cs typeface="Arial"/>
              </a:rPr>
              <a:t>Kirjaaminen/tilastointi </a:t>
            </a:r>
            <a:r>
              <a:rPr lang="fi-FI" sz="1400" err="1">
                <a:cs typeface="Arial"/>
              </a:rPr>
              <a:t>Lifecareen</a:t>
            </a:r>
            <a:r>
              <a:rPr lang="fi-FI" sz="1400">
                <a:cs typeface="Arial"/>
              </a:rPr>
              <a:t>............................23-27</a:t>
            </a:r>
            <a:br>
              <a:rPr lang="fi-FI" sz="1400">
                <a:cs typeface="Arial"/>
              </a:rPr>
            </a:br>
            <a:r>
              <a:rPr lang="fi-FI" sz="1400">
                <a:cs typeface="Arial"/>
              </a:rPr>
              <a:t>Etäryhmien markkinointi/viestintä...........................28-29</a:t>
            </a:r>
            <a:br>
              <a:rPr lang="fi-FI" sz="1400">
                <a:cs typeface="Arial"/>
              </a:rPr>
            </a:br>
            <a:r>
              <a:rPr lang="fi-FI" sz="1400">
                <a:cs typeface="Arial"/>
              </a:rPr>
              <a:t>Ryhmätoiminnan koordinaatiomalli (PTH)…................30</a:t>
            </a:r>
            <a:br>
              <a:rPr lang="fi-FI" sz="1400">
                <a:cs typeface="Arial"/>
              </a:rPr>
            </a:br>
            <a:r>
              <a:rPr lang="fi-FI" sz="1400">
                <a:cs typeface="Arial"/>
              </a:rPr>
              <a:t>Muistilistat etäryhmien aloittamiseen......................31-33</a:t>
            </a:r>
            <a:br>
              <a:rPr lang="fi-FI" sz="1400">
                <a:cs typeface="Arial"/>
              </a:rPr>
            </a:br>
            <a:r>
              <a:rPr lang="fi-FI" sz="1400">
                <a:cs typeface="Arial"/>
              </a:rPr>
              <a:t>Digitukea asiakkailla.......................................................34</a:t>
            </a:r>
            <a:br>
              <a:rPr lang="fi-FI" sz="1400">
                <a:cs typeface="Arial"/>
              </a:rPr>
            </a:br>
            <a:r>
              <a:rPr lang="fi-FI" sz="1400">
                <a:cs typeface="Arial"/>
              </a:rPr>
              <a:t>Valviran ohjeistus etäpalveluiden tarjoamisesta.........35</a:t>
            </a:r>
            <a:br>
              <a:rPr lang="fi-FI" sz="1400">
                <a:cs typeface="Arial"/>
              </a:rPr>
            </a:br>
            <a:r>
              <a:rPr lang="fi-FI" sz="1400">
                <a:cs typeface="Arial"/>
              </a:rPr>
              <a:t>Tietosuoja-asiat..........................................................36-43</a:t>
            </a:r>
            <a:br>
              <a:rPr lang="fi-FI" sz="1400">
                <a:cs typeface="Arial"/>
              </a:rPr>
            </a:br>
            <a:r>
              <a:rPr lang="fi-FI" sz="1400">
                <a:cs typeface="Arial"/>
              </a:rPr>
              <a:t>Saavutettavuusasiat..................................................44-50</a:t>
            </a:r>
            <a:br>
              <a:rPr lang="fi-FI" sz="2000">
                <a:cs typeface="Arial"/>
              </a:rPr>
            </a:br>
            <a:br>
              <a:rPr lang="fi-FI" sz="2000">
                <a:cs typeface="Arial"/>
              </a:rPr>
            </a:br>
            <a:br>
              <a:rPr lang="fi-FI" sz="2000">
                <a:cs typeface="Arial"/>
              </a:rPr>
            </a:br>
            <a:br>
              <a:rPr lang="fi-FI" sz="2000">
                <a:cs typeface="Arial"/>
              </a:rPr>
            </a:br>
            <a:endParaRPr lang="fi-FI" sz="2000">
              <a:cs typeface="Arial"/>
            </a:endParaRPr>
          </a:p>
        </p:txBody>
      </p:sp>
      <p:sp>
        <p:nvSpPr>
          <p:cNvPr id="6" name="Content Placeholder 5">
            <a:extLst>
              <a:ext uri="{FF2B5EF4-FFF2-40B4-BE49-F238E27FC236}">
                <a16:creationId xmlns:a16="http://schemas.microsoft.com/office/drawing/2014/main" id="{0E8E49A6-2D68-7B63-B740-C6BF43BF4C41}"/>
              </a:ext>
            </a:extLst>
          </p:cNvPr>
          <p:cNvSpPr>
            <a:spLocks noGrp="1"/>
          </p:cNvSpPr>
          <p:nvPr>
            <p:ph idx="1"/>
          </p:nvPr>
        </p:nvSpPr>
        <p:spPr>
          <a:xfrm>
            <a:off x="131068" y="1005551"/>
            <a:ext cx="5692753" cy="555871"/>
          </a:xfrm>
        </p:spPr>
        <p:txBody>
          <a:bodyPr vert="horz" lIns="91440" tIns="45720" rIns="91440" bIns="45720" rtlCol="0" anchor="t">
            <a:normAutofit/>
          </a:bodyPr>
          <a:lstStyle/>
          <a:p>
            <a:pPr marL="0" indent="0">
              <a:buNone/>
            </a:pPr>
            <a:r>
              <a:rPr lang="en-US" b="1" err="1">
                <a:cs typeface="Arial" panose="020B0604020202020204"/>
              </a:rPr>
              <a:t>Sisällys</a:t>
            </a:r>
            <a:r>
              <a:rPr lang="en-US" b="1">
                <a:cs typeface="Arial" panose="020B0604020202020204"/>
              </a:rPr>
              <a:t>:                                                    Dialla </a:t>
            </a:r>
            <a:r>
              <a:rPr lang="en-US" b="1" err="1">
                <a:cs typeface="Arial" panose="020B0604020202020204"/>
              </a:rPr>
              <a:t>nro</a:t>
            </a:r>
            <a:r>
              <a:rPr lang="en-US" b="1">
                <a:cs typeface="Arial" panose="020B0604020202020204"/>
              </a:rPr>
              <a:t>:</a:t>
            </a:r>
          </a:p>
        </p:txBody>
      </p:sp>
      <p:sp>
        <p:nvSpPr>
          <p:cNvPr id="4" name="Päivämäärän paikkamerkki 3">
            <a:extLst>
              <a:ext uri="{FF2B5EF4-FFF2-40B4-BE49-F238E27FC236}">
                <a16:creationId xmlns:a16="http://schemas.microsoft.com/office/drawing/2014/main" id="{5874B566-6272-B728-6B17-B610E34D604C}"/>
              </a:ext>
            </a:extLst>
          </p:cNvPr>
          <p:cNvSpPr>
            <a:spLocks noGrp="1"/>
          </p:cNvSpPr>
          <p:nvPr>
            <p:ph type="dt" sz="half" idx="10"/>
          </p:nvPr>
        </p:nvSpPr>
        <p:spPr/>
        <p:txBody>
          <a:bodyPr/>
          <a:lstStyle/>
          <a:p>
            <a:fld id="{65C9549F-E022-B047-932D-080426BF31F3}" type="datetime1">
              <a:rPr lang="fi-FI" smtClean="0"/>
              <a:t>19.12.2023</a:t>
            </a:fld>
            <a:endParaRPr lang="fi-FI"/>
          </a:p>
        </p:txBody>
      </p:sp>
      <p:sp>
        <p:nvSpPr>
          <p:cNvPr id="5" name="Alatunnisteen paikkamerkki 4">
            <a:extLst>
              <a:ext uri="{FF2B5EF4-FFF2-40B4-BE49-F238E27FC236}">
                <a16:creationId xmlns:a16="http://schemas.microsoft.com/office/drawing/2014/main" id="{E477C7FB-8956-A615-537C-A1A143632E53}"/>
              </a:ext>
            </a:extLst>
          </p:cNvPr>
          <p:cNvSpPr>
            <a:spLocks noGrp="1"/>
          </p:cNvSpPr>
          <p:nvPr>
            <p:ph type="ftr" sz="quarter" idx="11"/>
          </p:nvPr>
        </p:nvSpPr>
        <p:spPr/>
        <p:txBody>
          <a:bodyPr/>
          <a:lstStyle/>
          <a:p>
            <a:pPr algn="l"/>
            <a:r>
              <a:rPr lang="fi-FI"/>
              <a:t>Kanta-Hämeen hyvinvointialue</a:t>
            </a:r>
          </a:p>
        </p:txBody>
      </p:sp>
    </p:spTree>
    <p:extLst>
      <p:ext uri="{BB962C8B-B14F-4D97-AF65-F5344CB8AC3E}">
        <p14:creationId xmlns:p14="http://schemas.microsoft.com/office/powerpoint/2010/main" val="464108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F0513FE-AD98-0AA1-B0C8-30BE349BBFF0}"/>
              </a:ext>
            </a:extLst>
          </p:cNvPr>
          <p:cNvSpPr>
            <a:spLocks noGrp="1"/>
          </p:cNvSpPr>
          <p:nvPr>
            <p:ph idx="1"/>
          </p:nvPr>
        </p:nvSpPr>
        <p:spPr>
          <a:xfrm>
            <a:off x="185926" y="1504631"/>
            <a:ext cx="8759240" cy="4803742"/>
          </a:xfrm>
        </p:spPr>
        <p:txBody>
          <a:bodyPr vert="horz" lIns="91440" tIns="45720" rIns="91440" bIns="45720" rtlCol="0" anchor="t">
            <a:normAutofit/>
          </a:bodyPr>
          <a:lstStyle/>
          <a:p>
            <a:pPr marL="0" indent="0">
              <a:buNone/>
            </a:pPr>
            <a:r>
              <a:rPr lang="en-US" sz="1400" noProof="1">
                <a:solidFill>
                  <a:srgbClr val="3F3F3F"/>
                </a:solidFill>
              </a:rPr>
              <a:t>Tietoa tyypin 2 diabeteksesta -etäryhmä 1</a:t>
            </a:r>
            <a:endParaRPr lang="en-US" sz="1400" noProof="1">
              <a:cs typeface="Arial" panose="020B0604020202020204"/>
            </a:endParaRPr>
          </a:p>
          <a:p>
            <a:pPr marL="0" indent="0">
              <a:buNone/>
            </a:pPr>
            <a:r>
              <a:rPr lang="en-US" sz="1400" noProof="1">
                <a:solidFill>
                  <a:srgbClr val="666666"/>
                </a:solidFill>
                <a:ea typeface="+mn-lt"/>
                <a:cs typeface="+mn-lt"/>
              </a:rPr>
              <a:t>Tietoa tyypin 2 diabeteksesta, osa 1</a:t>
            </a:r>
            <a:endParaRPr lang="en-US" sz="1400" noProof="1">
              <a:cs typeface="Arial" panose="020B0604020202020204"/>
            </a:endParaRPr>
          </a:p>
          <a:p>
            <a:pPr marL="0" indent="0">
              <a:buNone/>
            </a:pPr>
            <a:r>
              <a:rPr lang="en-US" sz="1400" noProof="1">
                <a:solidFill>
                  <a:srgbClr val="666666"/>
                </a:solidFill>
                <a:ea typeface="+mn-lt"/>
                <a:cs typeface="+mn-lt"/>
              </a:rPr>
              <a:t>Ryhmä on tarkoitettu kaikille Kanta-Hämeen hyvinvointialueella asuville ja diagnosoiduille tyypin 2 diabetesta sairastaville henkilöille.</a:t>
            </a:r>
            <a:endParaRPr lang="en-US" sz="1400" noProof="1">
              <a:cs typeface="Arial" panose="020B0604020202020204"/>
            </a:endParaRPr>
          </a:p>
          <a:p>
            <a:pPr marL="0" indent="0">
              <a:buNone/>
            </a:pPr>
            <a:r>
              <a:rPr lang="en-US" sz="1400" noProof="1">
                <a:solidFill>
                  <a:srgbClr val="666666"/>
                </a:solidFill>
                <a:ea typeface="+mn-lt"/>
                <a:cs typeface="+mn-lt"/>
              </a:rPr>
              <a:t>Tietoa tyypin 2 diabeteksesta ohjaussisällöt on jaettu kolmeen eri osuuteen (osa 1, 2 ja 3). Tällä ensimmäisellä ohjauskerralla saat tietoa diabeteksesta sairautena ja sen vaikutuksista elämääsi. </a:t>
            </a:r>
            <a:endParaRPr lang="en-US" sz="1400" noProof="1">
              <a:cs typeface="Arial" panose="020B0604020202020204"/>
            </a:endParaRPr>
          </a:p>
          <a:p>
            <a:pPr marL="0" indent="0">
              <a:buNone/>
            </a:pPr>
            <a:r>
              <a:rPr lang="en-US" sz="1400" noProof="1">
                <a:solidFill>
                  <a:srgbClr val="666666"/>
                </a:solidFill>
                <a:ea typeface="+mn-lt"/>
                <a:cs typeface="+mn-lt"/>
              </a:rPr>
              <a:t>Etäryhmään ei ole rajoituksia osallistujamäärästä eikä vaadi ennakkoilmoittautumista. Ryhmään sisäänpääsy tapahtuu täällä jaettavasta linkistä, julkaistaan lähempänä ryhmän aloitusta. Vaatii kirjautumisen ja osallistuminen kirjataan potilastietojärjestelmään.</a:t>
            </a:r>
            <a:endParaRPr lang="en-US" sz="1400" noProof="1">
              <a:cs typeface="Arial" panose="020B0604020202020204"/>
            </a:endParaRPr>
          </a:p>
          <a:p>
            <a:pPr marL="0" indent="0">
              <a:buNone/>
            </a:pPr>
            <a:r>
              <a:rPr lang="en-US" sz="1400" noProof="1">
                <a:solidFill>
                  <a:srgbClr val="666666"/>
                </a:solidFill>
                <a:ea typeface="+mn-lt"/>
                <a:cs typeface="+mn-lt"/>
              </a:rPr>
              <a:t>Lue lisää verkkosivun oikean laidan Ohjeita ja materiaaleja etäryhmään liittymisestä.</a:t>
            </a:r>
            <a:endParaRPr lang="en-US" sz="1400">
              <a:cs typeface="Arial"/>
            </a:endParaRPr>
          </a:p>
          <a:p>
            <a:pPr marL="0" indent="0">
              <a:buNone/>
            </a:pPr>
            <a:r>
              <a:rPr lang="en-US" sz="1400" noProof="1">
                <a:solidFill>
                  <a:srgbClr val="666666"/>
                </a:solidFill>
                <a:ea typeface="+mn-lt"/>
                <a:cs typeface="+mn-lt"/>
              </a:rPr>
              <a:t>Tietoa Oma Hämeen tietosuojasta voit lukea täältä: </a:t>
            </a:r>
            <a:r>
              <a:rPr lang="en-US" sz="1400" noProof="1">
                <a:solidFill>
                  <a:srgbClr val="666666"/>
                </a:solidFill>
                <a:ea typeface="+mn-lt"/>
                <a:cs typeface="+mn-lt"/>
                <a:hlinkClick r:id="rId2"/>
              </a:rPr>
              <a:t>Tietosuoja - Oma Häme (omahame.fi)</a:t>
            </a:r>
            <a:endParaRPr lang="en-US" sz="1400" noProof="1">
              <a:cs typeface="Arial" panose="020B0604020202020204"/>
            </a:endParaRPr>
          </a:p>
        </p:txBody>
      </p:sp>
      <p:sp>
        <p:nvSpPr>
          <p:cNvPr id="3" name="Title 2">
            <a:extLst>
              <a:ext uri="{FF2B5EF4-FFF2-40B4-BE49-F238E27FC236}">
                <a16:creationId xmlns:a16="http://schemas.microsoft.com/office/drawing/2014/main" id="{2AA9A9F3-1B84-409C-6B91-35D7C5C733A7}"/>
              </a:ext>
            </a:extLst>
          </p:cNvPr>
          <p:cNvSpPr>
            <a:spLocks noGrp="1"/>
          </p:cNvSpPr>
          <p:nvPr>
            <p:ph type="title"/>
          </p:nvPr>
        </p:nvSpPr>
        <p:spPr>
          <a:xfrm>
            <a:off x="139283" y="182885"/>
            <a:ext cx="11717215" cy="942532"/>
          </a:xfrm>
        </p:spPr>
        <p:txBody>
          <a:bodyPr>
            <a:normAutofit fontScale="90000"/>
          </a:bodyPr>
          <a:lstStyle/>
          <a:p>
            <a:r>
              <a:rPr lang="en-US" noProof="1">
                <a:cs typeface="Arial"/>
              </a:rPr>
              <a:t>Esimerkkinä: Plandiscin tekstisisältö Diabetes-etäryhmän 1. osioon</a:t>
            </a:r>
            <a:endParaRPr lang="en-US" noProof="1"/>
          </a:p>
        </p:txBody>
      </p:sp>
      <p:sp>
        <p:nvSpPr>
          <p:cNvPr id="4" name="Date Placeholder 3">
            <a:extLst>
              <a:ext uri="{FF2B5EF4-FFF2-40B4-BE49-F238E27FC236}">
                <a16:creationId xmlns:a16="http://schemas.microsoft.com/office/drawing/2014/main" id="{CAE02A19-B4E0-F4B4-272B-6EE4E220A0CC}"/>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Footer Placeholder 4">
            <a:extLst>
              <a:ext uri="{FF2B5EF4-FFF2-40B4-BE49-F238E27FC236}">
                <a16:creationId xmlns:a16="http://schemas.microsoft.com/office/drawing/2014/main" id="{3CB841B7-2628-F9DA-65C4-DEB0A6F622D3}"/>
              </a:ext>
            </a:extLst>
          </p:cNvPr>
          <p:cNvSpPr>
            <a:spLocks noGrp="1"/>
          </p:cNvSpPr>
          <p:nvPr>
            <p:ph type="ftr" sz="quarter" idx="11"/>
          </p:nvPr>
        </p:nvSpPr>
        <p:spPr/>
        <p:txBody>
          <a:bodyPr/>
          <a:lstStyle/>
          <a:p>
            <a:r>
              <a:rPr lang="fi-FI"/>
              <a:t>Kanta-Hämeen hyvinvointialue</a:t>
            </a:r>
          </a:p>
        </p:txBody>
      </p:sp>
      <p:sp>
        <p:nvSpPr>
          <p:cNvPr id="6" name="Slide Number Placeholder 5">
            <a:extLst>
              <a:ext uri="{FF2B5EF4-FFF2-40B4-BE49-F238E27FC236}">
                <a16:creationId xmlns:a16="http://schemas.microsoft.com/office/drawing/2014/main" id="{5123DF9F-4924-2E37-F4E6-B6CC8318D4D5}"/>
              </a:ext>
            </a:extLst>
          </p:cNvPr>
          <p:cNvSpPr>
            <a:spLocks noGrp="1"/>
          </p:cNvSpPr>
          <p:nvPr>
            <p:ph type="sldNum" sz="quarter" idx="12"/>
          </p:nvPr>
        </p:nvSpPr>
        <p:spPr/>
        <p:txBody>
          <a:bodyPr/>
          <a:lstStyle/>
          <a:p>
            <a:fld id="{53C4A76B-A38D-2748-B9D9-0C392F5890A1}" type="slidenum">
              <a:rPr lang="fi-FI" smtClean="0"/>
              <a:t>22</a:t>
            </a:fld>
            <a:endParaRPr lang="fi-FI"/>
          </a:p>
        </p:txBody>
      </p:sp>
      <p:pic>
        <p:nvPicPr>
          <p:cNvPr id="7" name="Picture 6">
            <a:extLst>
              <a:ext uri="{FF2B5EF4-FFF2-40B4-BE49-F238E27FC236}">
                <a16:creationId xmlns:a16="http://schemas.microsoft.com/office/drawing/2014/main" id="{63313492-D55D-E58D-5649-7C4000C32D7D}"/>
              </a:ext>
            </a:extLst>
          </p:cNvPr>
          <p:cNvPicPr>
            <a:picLocks noChangeAspect="1"/>
          </p:cNvPicPr>
          <p:nvPr/>
        </p:nvPicPr>
        <p:blipFill>
          <a:blip r:embed="rId3"/>
          <a:stretch>
            <a:fillRect/>
          </a:stretch>
        </p:blipFill>
        <p:spPr>
          <a:xfrm>
            <a:off x="8196557" y="4204408"/>
            <a:ext cx="3993438" cy="3066520"/>
          </a:xfrm>
          <a:prstGeom prst="rect">
            <a:avLst/>
          </a:prstGeom>
        </p:spPr>
      </p:pic>
      <p:sp>
        <p:nvSpPr>
          <p:cNvPr id="2" name="TextBox 1">
            <a:extLst>
              <a:ext uri="{FF2B5EF4-FFF2-40B4-BE49-F238E27FC236}">
                <a16:creationId xmlns:a16="http://schemas.microsoft.com/office/drawing/2014/main" id="{47C5DAAC-8D5B-1FF6-CC35-5F38BCC32881}"/>
              </a:ext>
            </a:extLst>
          </p:cNvPr>
          <p:cNvSpPr txBox="1"/>
          <p:nvPr/>
        </p:nvSpPr>
        <p:spPr>
          <a:xfrm>
            <a:off x="8879422" y="1153292"/>
            <a:ext cx="3216632" cy="3139321"/>
          </a:xfrm>
          <a:prstGeom prst="rect">
            <a:avLst/>
          </a:prstGeom>
          <a:noFill/>
          <a:ln w="12700">
            <a:solidFill>
              <a:schemeClr val="accent3">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noProof="1">
                <a:solidFill>
                  <a:srgbClr val="FF0000"/>
                </a:solidFill>
                <a:cs typeface="Arial"/>
              </a:rPr>
              <a:t>Muista lisätä Flowmedikin tapahtumalinkki ja linkki tietosuojasivulle Plandiscille!</a:t>
            </a:r>
          </a:p>
          <a:p>
            <a:r>
              <a:rPr lang="en-US" noProof="1">
                <a:solidFill>
                  <a:srgbClr val="FF0000"/>
                </a:solidFill>
                <a:cs typeface="Arial"/>
              </a:rPr>
              <a:t>Pyydä viestintää viemään tarvittaessa asiakkaille jaettavat saavutettavat materiaalit etäryhmätoiminnan verkkosivujen oikean reunan Ohjeita ja materiaaleja –kansioon</a:t>
            </a:r>
          </a:p>
        </p:txBody>
      </p:sp>
      <p:pic>
        <p:nvPicPr>
          <p:cNvPr id="9" name="Picture 8">
            <a:extLst>
              <a:ext uri="{FF2B5EF4-FFF2-40B4-BE49-F238E27FC236}">
                <a16:creationId xmlns:a16="http://schemas.microsoft.com/office/drawing/2014/main" id="{9D1B03D0-1686-E439-151E-72E6AE58BD5E}"/>
              </a:ext>
            </a:extLst>
          </p:cNvPr>
          <p:cNvPicPr>
            <a:picLocks noChangeAspect="1"/>
          </p:cNvPicPr>
          <p:nvPr/>
        </p:nvPicPr>
        <p:blipFill>
          <a:blip r:embed="rId4"/>
          <a:stretch>
            <a:fillRect/>
          </a:stretch>
        </p:blipFill>
        <p:spPr>
          <a:xfrm>
            <a:off x="6108031" y="5590481"/>
            <a:ext cx="2021307" cy="1271724"/>
          </a:xfrm>
          <a:prstGeom prst="rect">
            <a:avLst/>
          </a:prstGeom>
        </p:spPr>
      </p:pic>
    </p:spTree>
    <p:extLst>
      <p:ext uri="{BB962C8B-B14F-4D97-AF65-F5344CB8AC3E}">
        <p14:creationId xmlns:p14="http://schemas.microsoft.com/office/powerpoint/2010/main" val="533294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82BBAA-4DE3-3EF2-558E-4734987EDC88}"/>
              </a:ext>
            </a:extLst>
          </p:cNvPr>
          <p:cNvSpPr>
            <a:spLocks noGrp="1"/>
          </p:cNvSpPr>
          <p:nvPr>
            <p:ph idx="1"/>
          </p:nvPr>
        </p:nvSpPr>
        <p:spPr>
          <a:xfrm>
            <a:off x="550361" y="1413522"/>
            <a:ext cx="11161196" cy="4786107"/>
          </a:xfrm>
        </p:spPr>
        <p:txBody>
          <a:bodyPr vert="horz" lIns="91440" tIns="45720" rIns="91440" bIns="45720" rtlCol="0" anchor="t">
            <a:normAutofit/>
          </a:bodyPr>
          <a:lstStyle/>
          <a:p>
            <a:r>
              <a:rPr lang="en-US" b="1" noProof="1">
                <a:cs typeface="Arial"/>
              </a:rPr>
              <a:t>Jakaa laadukasta, moniammatillista ja asiakkaan omahoitoa ja elämäntilannetta hyödyttävää tietoa asiakasryhmille.</a:t>
            </a:r>
            <a:r>
              <a:rPr lang="en-US" noProof="1">
                <a:cs typeface="Arial"/>
              </a:rPr>
              <a:t> Mittari: asiakasarvio ryhmän jälkeen.</a:t>
            </a:r>
          </a:p>
          <a:p>
            <a:r>
              <a:rPr lang="en-US" b="1" noProof="1">
                <a:cs typeface="Arial"/>
              </a:rPr>
              <a:t>Ryhmäohjausta mahdollisimman resurssi- ja kustannustehokkaasti hyödyntäen hva:n laajaa ammattilaisverkostoa. Päällekäinen työ alueella vähenee. </a:t>
            </a:r>
            <a:r>
              <a:rPr lang="en-US" noProof="1">
                <a:cs typeface="Arial"/>
              </a:rPr>
              <a:t>Mittari: Ryhmätilanne ennen ja jälkeen.</a:t>
            </a:r>
          </a:p>
          <a:p>
            <a:r>
              <a:rPr lang="en-US" b="1" noProof="1">
                <a:cs typeface="Arial"/>
              </a:rPr>
              <a:t>Tarjoten uuden kanavan asiakkaille osallistua ryhmäohjaukseen.</a:t>
            </a:r>
            <a:r>
              <a:rPr lang="en-US" noProof="1">
                <a:cs typeface="Arial"/>
              </a:rPr>
              <a:t> Mittari: osallistujamäärät.</a:t>
            </a:r>
          </a:p>
          <a:p>
            <a:r>
              <a:rPr lang="en-US" b="1" noProof="1">
                <a:cs typeface="Arial"/>
              </a:rPr>
              <a:t>Mahdollistaa tasavertaisen osallistumisen koko hva:n asukkaille ryhmäohjaukseen.</a:t>
            </a:r>
            <a:r>
              <a:rPr lang="en-US" noProof="1">
                <a:cs typeface="Arial"/>
              </a:rPr>
              <a:t> Mittari: vertailu lähtötilanteeseen paikkakunnittain ja onko palvelua ollut ennen.</a:t>
            </a:r>
          </a:p>
          <a:p>
            <a:r>
              <a:rPr lang="en-US" b="1" noProof="1">
                <a:cs typeface="Arial"/>
              </a:rPr>
              <a:t>Ennaltaehkäistä sairauksiin ja eri elämäntilanteisiin liittyviä haittoja ja haitallisia pitkäaikaisvaikuksia tai komplikaatioita sekä kohentaa asiakkaan elämänlaatua oman voimaantumisen kautta.</a:t>
            </a:r>
            <a:r>
              <a:rPr lang="en-US" noProof="1">
                <a:cs typeface="Arial"/>
              </a:rPr>
              <a:t> Mittari: Ryhmän teeman mukaan, kuten valtakunnalliset FINTerveys tulokset, Dm-laaturekisteri.</a:t>
            </a:r>
          </a:p>
          <a:p>
            <a:r>
              <a:rPr lang="en-US" b="1" noProof="1">
                <a:cs typeface="Arial"/>
              </a:rPr>
              <a:t>Tunnistetaan palveluissa asiakkaat, jotka hyötyisivät etäryhmäohjauksesta. Varmistetaan asiakkaan osallistuminen ryhmään.</a:t>
            </a:r>
            <a:r>
              <a:rPr lang="en-US" noProof="1">
                <a:cs typeface="Arial"/>
              </a:rPr>
              <a:t> Mittari: kysely ammattilaisille vuosittain.</a:t>
            </a:r>
            <a:endParaRPr lang="en-US" noProof="1"/>
          </a:p>
        </p:txBody>
      </p:sp>
      <p:sp>
        <p:nvSpPr>
          <p:cNvPr id="3" name="Title 2">
            <a:extLst>
              <a:ext uri="{FF2B5EF4-FFF2-40B4-BE49-F238E27FC236}">
                <a16:creationId xmlns:a16="http://schemas.microsoft.com/office/drawing/2014/main" id="{7978165C-8A4B-5F4F-5B35-6B1AF7E92225}"/>
              </a:ext>
            </a:extLst>
          </p:cNvPr>
          <p:cNvSpPr>
            <a:spLocks noGrp="1"/>
          </p:cNvSpPr>
          <p:nvPr>
            <p:ph type="title"/>
          </p:nvPr>
        </p:nvSpPr>
        <p:spPr/>
        <p:txBody>
          <a:bodyPr>
            <a:normAutofit fontScale="90000"/>
          </a:bodyPr>
          <a:lstStyle/>
          <a:p>
            <a:r>
              <a:rPr lang="en-US" noProof="1">
                <a:cs typeface="Arial"/>
              </a:rPr>
              <a:t>Tavoitteet perusterveydenhuollon etäryhmille </a:t>
            </a:r>
            <a:r>
              <a:rPr lang="en-US" sz="1600" noProof="1">
                <a:cs typeface="Arial"/>
              </a:rPr>
              <a:t>(malliesimerkkinä. Jokaisen yksikön tulee laatia omat tavoitteet ja määrittää mittarit, joilla arvioidaan tavoitteiden saavuttamista ja etäryhmän vaikuttavuutta)</a:t>
            </a:r>
            <a:endParaRPr lang="en-US" sz="1600" noProof="1"/>
          </a:p>
        </p:txBody>
      </p:sp>
      <p:sp>
        <p:nvSpPr>
          <p:cNvPr id="4" name="Date Placeholder 3">
            <a:extLst>
              <a:ext uri="{FF2B5EF4-FFF2-40B4-BE49-F238E27FC236}">
                <a16:creationId xmlns:a16="http://schemas.microsoft.com/office/drawing/2014/main" id="{61D7354D-8878-E80A-59BD-F484BE64ECDC}"/>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Footer Placeholder 4">
            <a:extLst>
              <a:ext uri="{FF2B5EF4-FFF2-40B4-BE49-F238E27FC236}">
                <a16:creationId xmlns:a16="http://schemas.microsoft.com/office/drawing/2014/main" id="{98E2DC78-463D-325E-DA3C-C38697974B58}"/>
              </a:ext>
            </a:extLst>
          </p:cNvPr>
          <p:cNvSpPr>
            <a:spLocks noGrp="1"/>
          </p:cNvSpPr>
          <p:nvPr>
            <p:ph type="ftr" sz="quarter" idx="11"/>
          </p:nvPr>
        </p:nvSpPr>
        <p:spPr/>
        <p:txBody>
          <a:bodyPr/>
          <a:lstStyle/>
          <a:p>
            <a:r>
              <a:rPr lang="fi-FI"/>
              <a:t>Kanta-Hämeen hyvinvointialue</a:t>
            </a:r>
          </a:p>
        </p:txBody>
      </p:sp>
      <p:sp>
        <p:nvSpPr>
          <p:cNvPr id="6" name="Slide Number Placeholder 5">
            <a:extLst>
              <a:ext uri="{FF2B5EF4-FFF2-40B4-BE49-F238E27FC236}">
                <a16:creationId xmlns:a16="http://schemas.microsoft.com/office/drawing/2014/main" id="{9503C052-51BD-BE82-BE6A-C3236B05A763}"/>
              </a:ext>
            </a:extLst>
          </p:cNvPr>
          <p:cNvSpPr>
            <a:spLocks noGrp="1"/>
          </p:cNvSpPr>
          <p:nvPr>
            <p:ph type="sldNum" sz="quarter" idx="12"/>
          </p:nvPr>
        </p:nvSpPr>
        <p:spPr/>
        <p:txBody>
          <a:bodyPr/>
          <a:lstStyle/>
          <a:p>
            <a:fld id="{53C4A76B-A38D-2748-B9D9-0C392F5890A1}" type="slidenum">
              <a:rPr lang="fi-FI" smtClean="0"/>
              <a:t>23</a:t>
            </a:fld>
            <a:endParaRPr lang="fi-FI"/>
          </a:p>
        </p:txBody>
      </p:sp>
    </p:spTree>
    <p:extLst>
      <p:ext uri="{BB962C8B-B14F-4D97-AF65-F5344CB8AC3E}">
        <p14:creationId xmlns:p14="http://schemas.microsoft.com/office/powerpoint/2010/main" val="2924638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9C2A49-9ABD-20BB-87A1-26DFC7CA147D}"/>
              </a:ext>
            </a:extLst>
          </p:cNvPr>
          <p:cNvSpPr>
            <a:spLocks noGrp="1"/>
          </p:cNvSpPr>
          <p:nvPr>
            <p:ph idx="1"/>
          </p:nvPr>
        </p:nvSpPr>
        <p:spPr/>
        <p:txBody>
          <a:bodyPr vert="horz" lIns="91440" tIns="45720" rIns="91440" bIns="45720" rtlCol="0" anchor="t">
            <a:normAutofit fontScale="92500" lnSpcReduction="20000"/>
          </a:bodyPr>
          <a:lstStyle/>
          <a:p>
            <a:r>
              <a:rPr lang="en-US" noProof="1">
                <a:cs typeface="Arial"/>
              </a:rPr>
              <a:t>Etäryhmien materiaali pohjautuu ajankohtaiseen ja näyttöön perustuvaan tietoon ja suosituksiin. </a:t>
            </a:r>
          </a:p>
          <a:p>
            <a:r>
              <a:rPr lang="en-US" noProof="1">
                <a:cs typeface="Arial"/>
              </a:rPr>
              <a:t>Ryhmiä ohjaavat asiaan hyvin perehtyneet ja koulutetut ammattilaiset koko hva:lta</a:t>
            </a:r>
          </a:p>
          <a:p>
            <a:r>
              <a:rPr lang="en-US" noProof="1">
                <a:cs typeface="Arial"/>
              </a:rPr>
              <a:t>Ryhmätoiminnan ja sisältöjen suunnitteluun osallistuu moniammatillista osaamista ja eri sidosryhmiä sekä pyritään osalistamaan asiakkaita suunnitteluun.</a:t>
            </a:r>
          </a:p>
          <a:p>
            <a:r>
              <a:rPr lang="en-US" noProof="1">
                <a:cs typeface="Arial"/>
              </a:rPr>
              <a:t>Ohjaus on asiakkaan omahoitoa tukevaa, voimavaraistavaa ja asiakaslähtöistä sekä huomioi kaikessa ennaltaehkäisevän tai terveyttä edistävän puolen. </a:t>
            </a:r>
          </a:p>
          <a:p>
            <a:r>
              <a:rPr lang="en-US" noProof="1">
                <a:cs typeface="Arial"/>
              </a:rPr>
              <a:t>Koko hv-alueen asukkaat saavat osallistua etäryhmiin. Myös paikkakunnan lähiryhmäpalvelut tulee olla saatavilla</a:t>
            </a:r>
          </a:p>
          <a:p>
            <a:r>
              <a:rPr lang="en-US" noProof="1">
                <a:cs typeface="Arial"/>
              </a:rPr>
              <a:t>Asiakkaiden tunnistamiseksi tarvitaan ammattilaisten ja sidosryhmien informointia ja yhteistyötä, asikasprofilointia, toiminnan sijoittamista olemassa oleviin toimintamalleihin</a:t>
            </a:r>
          </a:p>
          <a:p>
            <a:r>
              <a:rPr lang="en-US" noProof="1">
                <a:cs typeface="Arial"/>
              </a:rPr>
              <a:t>Etäryhmätoiminta sidotaan organisaation hoitopolkuihin ja toimintamalleihin. Asiakkaan osallistuminen ryhmiin varmistetaan pitkäaikaissairauden kontrollikäynneillä.</a:t>
            </a:r>
            <a:endParaRPr lang="en-US" noProof="1"/>
          </a:p>
        </p:txBody>
      </p:sp>
      <p:sp>
        <p:nvSpPr>
          <p:cNvPr id="3" name="Title 2">
            <a:extLst>
              <a:ext uri="{FF2B5EF4-FFF2-40B4-BE49-F238E27FC236}">
                <a16:creationId xmlns:a16="http://schemas.microsoft.com/office/drawing/2014/main" id="{41C3DBF2-07AA-0E2C-0DAB-B868C81F77E7}"/>
              </a:ext>
            </a:extLst>
          </p:cNvPr>
          <p:cNvSpPr>
            <a:spLocks noGrp="1"/>
          </p:cNvSpPr>
          <p:nvPr>
            <p:ph type="title"/>
          </p:nvPr>
        </p:nvSpPr>
        <p:spPr/>
        <p:txBody>
          <a:bodyPr/>
          <a:lstStyle/>
          <a:p>
            <a:r>
              <a:rPr lang="en-US" noProof="1">
                <a:cs typeface="Arial"/>
              </a:rPr>
              <a:t>Keinot tavoitteisiin pääsemiseen: </a:t>
            </a:r>
            <a:r>
              <a:rPr lang="en-US" sz="2000" noProof="1">
                <a:cs typeface="Arial"/>
              </a:rPr>
              <a:t>(ed.mallin pohjalta)</a:t>
            </a:r>
            <a:endParaRPr lang="en-US" sz="2000" noProof="1"/>
          </a:p>
        </p:txBody>
      </p:sp>
      <p:sp>
        <p:nvSpPr>
          <p:cNvPr id="4" name="Date Placeholder 3">
            <a:extLst>
              <a:ext uri="{FF2B5EF4-FFF2-40B4-BE49-F238E27FC236}">
                <a16:creationId xmlns:a16="http://schemas.microsoft.com/office/drawing/2014/main" id="{C28C8667-28BD-9087-7270-5C8A77FFD0D4}"/>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Footer Placeholder 4">
            <a:extLst>
              <a:ext uri="{FF2B5EF4-FFF2-40B4-BE49-F238E27FC236}">
                <a16:creationId xmlns:a16="http://schemas.microsoft.com/office/drawing/2014/main" id="{B959CCD1-5205-3B14-9F1A-6D6987705A34}"/>
              </a:ext>
            </a:extLst>
          </p:cNvPr>
          <p:cNvSpPr>
            <a:spLocks noGrp="1"/>
          </p:cNvSpPr>
          <p:nvPr>
            <p:ph type="ftr" sz="quarter" idx="11"/>
          </p:nvPr>
        </p:nvSpPr>
        <p:spPr/>
        <p:txBody>
          <a:bodyPr/>
          <a:lstStyle/>
          <a:p>
            <a:r>
              <a:rPr lang="fi-FI"/>
              <a:t>Kanta-Hämeen hyvinvointialue</a:t>
            </a:r>
          </a:p>
        </p:txBody>
      </p:sp>
      <p:sp>
        <p:nvSpPr>
          <p:cNvPr id="6" name="Slide Number Placeholder 5">
            <a:extLst>
              <a:ext uri="{FF2B5EF4-FFF2-40B4-BE49-F238E27FC236}">
                <a16:creationId xmlns:a16="http://schemas.microsoft.com/office/drawing/2014/main" id="{7A658C77-6675-25EA-6834-8BCA95A14E02}"/>
              </a:ext>
            </a:extLst>
          </p:cNvPr>
          <p:cNvSpPr>
            <a:spLocks noGrp="1"/>
          </p:cNvSpPr>
          <p:nvPr>
            <p:ph type="sldNum" sz="quarter" idx="12"/>
          </p:nvPr>
        </p:nvSpPr>
        <p:spPr/>
        <p:txBody>
          <a:bodyPr/>
          <a:lstStyle/>
          <a:p>
            <a:fld id="{53C4A76B-A38D-2748-B9D9-0C392F5890A1}" type="slidenum">
              <a:rPr lang="fi-FI" smtClean="0"/>
              <a:t>24</a:t>
            </a:fld>
            <a:endParaRPr lang="fi-FI"/>
          </a:p>
        </p:txBody>
      </p:sp>
    </p:spTree>
    <p:extLst>
      <p:ext uri="{BB962C8B-B14F-4D97-AF65-F5344CB8AC3E}">
        <p14:creationId xmlns:p14="http://schemas.microsoft.com/office/powerpoint/2010/main" val="656570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072D2F-1E8E-EBA7-B4D6-1F61B50964E1}"/>
              </a:ext>
            </a:extLst>
          </p:cNvPr>
          <p:cNvSpPr>
            <a:spLocks noGrp="1"/>
          </p:cNvSpPr>
          <p:nvPr>
            <p:ph idx="1"/>
          </p:nvPr>
        </p:nvSpPr>
        <p:spPr>
          <a:xfrm>
            <a:off x="550361" y="1393333"/>
            <a:ext cx="10378489" cy="4190184"/>
          </a:xfrm>
        </p:spPr>
        <p:txBody>
          <a:bodyPr vert="horz" lIns="91440" tIns="45720" rIns="91440" bIns="45720" rtlCol="0" anchor="t">
            <a:normAutofit lnSpcReduction="10000"/>
          </a:bodyPr>
          <a:lstStyle/>
          <a:p>
            <a:r>
              <a:rPr lang="en-US" noProof="1">
                <a:cs typeface="Arial"/>
              </a:rPr>
              <a:t>Huomioi, että saat asiakkaan henkilötiedot tietoturvallisesti kirjaamista varten (ilmoittautuminen ennakkoon ja osallistumisen varmistaminen ryhmässä (lähiryhmissä mahdollinen) tai kirjautuminen ryhmään vahvan tunnistautumisen kautta)</a:t>
            </a:r>
          </a:p>
          <a:p>
            <a:r>
              <a:rPr lang="en-US" noProof="1">
                <a:cs typeface="Arial"/>
              </a:rPr>
              <a:t>Etryhmään osallistumisesta tulee tehdä kirjaus jokaisen osallistujan potilastietojärjeselmän kertomustekstiin (THL+ Pth avopalveluiden jory linjaus), kun kyse </a:t>
            </a:r>
            <a:r>
              <a:rPr lang="en-US" b="1" noProof="1">
                <a:cs typeface="Arial"/>
              </a:rPr>
              <a:t>hoidollisesta toiminnasta</a:t>
            </a:r>
          </a:p>
          <a:p>
            <a:r>
              <a:rPr lang="en-US" noProof="1">
                <a:cs typeface="Arial"/>
              </a:rPr>
              <a:t>Ryhmänvetäjä: Ilmaise etäryhmän alussa osallistujille taustaorganisaatiosi, koska tieto osallistumisesta kirjataan vetäjän organisaation mukaan. Ettei aiheuta hämmennystä asiakkaille. </a:t>
            </a:r>
          </a:p>
          <a:p>
            <a:r>
              <a:rPr lang="en-US" noProof="1">
                <a:cs typeface="Arial"/>
              </a:rPr>
              <a:t>Pyydä Lifecare-pääkäyttäjältä ryhmää varten uusi ryhmätyyppi, jos ryhmätyyppivalikosta ei löydy jo vastaavaa. (6 merkkiä lyhenne, esim. etäDM2, etäELI)</a:t>
            </a:r>
          </a:p>
          <a:p>
            <a:r>
              <a:rPr lang="en-US" noProof="1">
                <a:cs typeface="Arial"/>
              </a:rPr>
              <a:t>Jos osallistumista ei tarvitse kirjata asikas- tai potilastietojärjestelmään, niin voit tilastoida tapahtuman Lifecareen </a:t>
            </a:r>
          </a:p>
          <a:p>
            <a:endParaRPr lang="en-US" noProof="1">
              <a:cs typeface="Arial"/>
            </a:endParaRPr>
          </a:p>
        </p:txBody>
      </p:sp>
      <p:sp>
        <p:nvSpPr>
          <p:cNvPr id="3" name="Title 2">
            <a:extLst>
              <a:ext uri="{FF2B5EF4-FFF2-40B4-BE49-F238E27FC236}">
                <a16:creationId xmlns:a16="http://schemas.microsoft.com/office/drawing/2014/main" id="{5C954455-B431-523C-8BA6-FC9B9ED97B0A}"/>
              </a:ext>
            </a:extLst>
          </p:cNvPr>
          <p:cNvSpPr>
            <a:spLocks noGrp="1"/>
          </p:cNvSpPr>
          <p:nvPr>
            <p:ph type="title"/>
          </p:nvPr>
        </p:nvSpPr>
        <p:spPr/>
        <p:txBody>
          <a:bodyPr/>
          <a:lstStyle/>
          <a:p>
            <a:r>
              <a:rPr lang="en-US" noProof="1">
                <a:cs typeface="Arial"/>
              </a:rPr>
              <a:t>Kirjaaminen/tilastointi Lifecareen:</a:t>
            </a:r>
            <a:endParaRPr lang="en-US" noProof="1"/>
          </a:p>
        </p:txBody>
      </p:sp>
      <p:sp>
        <p:nvSpPr>
          <p:cNvPr id="4" name="Date Placeholder 3">
            <a:extLst>
              <a:ext uri="{FF2B5EF4-FFF2-40B4-BE49-F238E27FC236}">
                <a16:creationId xmlns:a16="http://schemas.microsoft.com/office/drawing/2014/main" id="{B3A1B770-3959-6A28-3C7E-405522B453D7}"/>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Footer Placeholder 4">
            <a:extLst>
              <a:ext uri="{FF2B5EF4-FFF2-40B4-BE49-F238E27FC236}">
                <a16:creationId xmlns:a16="http://schemas.microsoft.com/office/drawing/2014/main" id="{70E6AB38-E438-1D92-5FB5-A68C3BE14CC2}"/>
              </a:ext>
            </a:extLst>
          </p:cNvPr>
          <p:cNvSpPr>
            <a:spLocks noGrp="1"/>
          </p:cNvSpPr>
          <p:nvPr>
            <p:ph type="ftr" sz="quarter" idx="11"/>
          </p:nvPr>
        </p:nvSpPr>
        <p:spPr/>
        <p:txBody>
          <a:bodyPr/>
          <a:lstStyle/>
          <a:p>
            <a:r>
              <a:rPr lang="fi-FI"/>
              <a:t>Kanta-Hämeen hyvinvointialue</a:t>
            </a:r>
          </a:p>
        </p:txBody>
      </p:sp>
      <p:sp>
        <p:nvSpPr>
          <p:cNvPr id="6" name="Slide Number Placeholder 5">
            <a:extLst>
              <a:ext uri="{FF2B5EF4-FFF2-40B4-BE49-F238E27FC236}">
                <a16:creationId xmlns:a16="http://schemas.microsoft.com/office/drawing/2014/main" id="{AA93330C-2374-835A-A9AB-2783112360F5}"/>
              </a:ext>
            </a:extLst>
          </p:cNvPr>
          <p:cNvSpPr>
            <a:spLocks noGrp="1"/>
          </p:cNvSpPr>
          <p:nvPr>
            <p:ph type="sldNum" sz="quarter" idx="12"/>
          </p:nvPr>
        </p:nvSpPr>
        <p:spPr/>
        <p:txBody>
          <a:bodyPr/>
          <a:lstStyle/>
          <a:p>
            <a:fld id="{53C4A76B-A38D-2748-B9D9-0C392F5890A1}" type="slidenum">
              <a:rPr lang="fi-FI" dirty="0" smtClean="0"/>
              <a:t>25</a:t>
            </a:fld>
            <a:endParaRPr lang="fi-FI"/>
          </a:p>
        </p:txBody>
      </p:sp>
    </p:spTree>
    <p:extLst>
      <p:ext uri="{BB962C8B-B14F-4D97-AF65-F5344CB8AC3E}">
        <p14:creationId xmlns:p14="http://schemas.microsoft.com/office/powerpoint/2010/main" val="3486162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1D62986-55A1-2AFC-C38F-3A1D6921BDD0}"/>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Footer Placeholder 4">
            <a:extLst>
              <a:ext uri="{FF2B5EF4-FFF2-40B4-BE49-F238E27FC236}">
                <a16:creationId xmlns:a16="http://schemas.microsoft.com/office/drawing/2014/main" id="{96AC6335-C47B-102B-4F93-751DA4074260}"/>
              </a:ext>
            </a:extLst>
          </p:cNvPr>
          <p:cNvSpPr>
            <a:spLocks noGrp="1"/>
          </p:cNvSpPr>
          <p:nvPr>
            <p:ph type="ftr" sz="quarter" idx="11"/>
          </p:nvPr>
        </p:nvSpPr>
        <p:spPr/>
        <p:txBody>
          <a:bodyPr/>
          <a:lstStyle/>
          <a:p>
            <a:r>
              <a:rPr lang="fi-FI"/>
              <a:t>Kanta-Hämeen hyvinvointialue</a:t>
            </a:r>
          </a:p>
        </p:txBody>
      </p:sp>
      <p:sp>
        <p:nvSpPr>
          <p:cNvPr id="6" name="Slide Number Placeholder 5">
            <a:extLst>
              <a:ext uri="{FF2B5EF4-FFF2-40B4-BE49-F238E27FC236}">
                <a16:creationId xmlns:a16="http://schemas.microsoft.com/office/drawing/2014/main" id="{50EC56EA-00C7-F6AF-A4CE-F1C371031E8D}"/>
              </a:ext>
            </a:extLst>
          </p:cNvPr>
          <p:cNvSpPr>
            <a:spLocks noGrp="1"/>
          </p:cNvSpPr>
          <p:nvPr>
            <p:ph type="sldNum" sz="quarter" idx="12"/>
          </p:nvPr>
        </p:nvSpPr>
        <p:spPr/>
        <p:txBody>
          <a:bodyPr/>
          <a:lstStyle/>
          <a:p>
            <a:fld id="{53C4A76B-A38D-2748-B9D9-0C392F5890A1}" type="slidenum">
              <a:rPr lang="fi-FI" dirty="0" smtClean="0"/>
              <a:t>26</a:t>
            </a:fld>
            <a:endParaRPr lang="fi-FI"/>
          </a:p>
        </p:txBody>
      </p:sp>
      <p:pic>
        <p:nvPicPr>
          <p:cNvPr id="16" name="Picture 16">
            <a:extLst>
              <a:ext uri="{FF2B5EF4-FFF2-40B4-BE49-F238E27FC236}">
                <a16:creationId xmlns:a16="http://schemas.microsoft.com/office/drawing/2014/main" id="{0A928561-6129-C7DE-73E1-CCCA0B4C4D56}"/>
              </a:ext>
            </a:extLst>
          </p:cNvPr>
          <p:cNvPicPr>
            <a:picLocks noChangeAspect="1"/>
          </p:cNvPicPr>
          <p:nvPr/>
        </p:nvPicPr>
        <p:blipFill>
          <a:blip r:embed="rId2"/>
          <a:stretch>
            <a:fillRect/>
          </a:stretch>
        </p:blipFill>
        <p:spPr>
          <a:xfrm>
            <a:off x="652372" y="41124"/>
            <a:ext cx="5076823" cy="6695323"/>
          </a:xfrm>
          <a:prstGeom prst="rect">
            <a:avLst/>
          </a:prstGeom>
        </p:spPr>
      </p:pic>
      <p:pic>
        <p:nvPicPr>
          <p:cNvPr id="2" name="Picture 2">
            <a:extLst>
              <a:ext uri="{FF2B5EF4-FFF2-40B4-BE49-F238E27FC236}">
                <a16:creationId xmlns:a16="http://schemas.microsoft.com/office/drawing/2014/main" id="{4CC6EC61-CC3E-5466-4950-68DD42C43815}"/>
              </a:ext>
            </a:extLst>
          </p:cNvPr>
          <p:cNvPicPr>
            <a:picLocks noChangeAspect="1"/>
          </p:cNvPicPr>
          <p:nvPr/>
        </p:nvPicPr>
        <p:blipFill>
          <a:blip r:embed="rId3"/>
          <a:stretch>
            <a:fillRect/>
          </a:stretch>
        </p:blipFill>
        <p:spPr>
          <a:xfrm>
            <a:off x="5984726" y="44024"/>
            <a:ext cx="5195886" cy="6759237"/>
          </a:xfrm>
          <a:prstGeom prst="rect">
            <a:avLst/>
          </a:prstGeom>
        </p:spPr>
      </p:pic>
    </p:spTree>
    <p:extLst>
      <p:ext uri="{BB962C8B-B14F-4D97-AF65-F5344CB8AC3E}">
        <p14:creationId xmlns:p14="http://schemas.microsoft.com/office/powerpoint/2010/main" val="2676814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4636B6D-2D9D-C38A-3C71-435893E82724}"/>
              </a:ext>
            </a:extLst>
          </p:cNvPr>
          <p:cNvSpPr>
            <a:spLocks noGrp="1"/>
          </p:cNvSpPr>
          <p:nvPr>
            <p:ph idx="1"/>
          </p:nvPr>
        </p:nvSpPr>
        <p:spPr>
          <a:xfrm>
            <a:off x="119229" y="1172890"/>
            <a:ext cx="11897477" cy="831369"/>
          </a:xfrm>
          <a:ln>
            <a:solidFill>
              <a:schemeClr val="accent5">
                <a:lumMod val="75000"/>
              </a:schemeClr>
            </a:solidFill>
          </a:ln>
        </p:spPr>
        <p:txBody>
          <a:bodyPr vert="horz" lIns="91440" tIns="45720" rIns="91440" bIns="45720" rtlCol="0" anchor="t">
            <a:normAutofit fontScale="77500" lnSpcReduction="20000"/>
          </a:bodyPr>
          <a:lstStyle/>
          <a:p>
            <a:pPr marL="0" indent="0">
              <a:buNone/>
            </a:pPr>
            <a:r>
              <a:rPr lang="en-US" noProof="1">
                <a:cs typeface="Arial"/>
              </a:rPr>
              <a:t>Valitse LC:n puusta ryhmätilastoinnit (kuva 1), Täytä </a:t>
            </a:r>
            <a:r>
              <a:rPr lang="en-US" b="1" noProof="1">
                <a:cs typeface="Arial"/>
              </a:rPr>
              <a:t>kontaktilaji:</a:t>
            </a:r>
            <a:r>
              <a:rPr lang="en-US" noProof="1">
                <a:cs typeface="Arial"/>
              </a:rPr>
              <a:t> Ryhmätilaisuus, </a:t>
            </a:r>
            <a:r>
              <a:rPr lang="en-US" b="1" noProof="1">
                <a:cs typeface="Arial"/>
              </a:rPr>
              <a:t>käyntityyppi</a:t>
            </a:r>
            <a:r>
              <a:rPr lang="en-US" noProof="1">
                <a:cs typeface="Arial"/>
              </a:rPr>
              <a:t>: valitse oikea valikosta, </a:t>
            </a:r>
            <a:r>
              <a:rPr lang="en-US" b="1" noProof="1">
                <a:cs typeface="Arial"/>
              </a:rPr>
              <a:t>ryhmätyyppi</a:t>
            </a:r>
            <a:r>
              <a:rPr lang="en-US" noProof="1">
                <a:cs typeface="Arial"/>
              </a:rPr>
              <a:t>: valitse jokin etäryhmätyyppi (esim.etäDM2, etäELI), paina lisää. Tulet käynnin yhteenvetoon. Tee kuvan 2 valinnat (voit lisätä myös käyntisyyt/Diagnoosit valikosta) ja lisää oikea </a:t>
            </a:r>
            <a:r>
              <a:rPr lang="en-US" b="1" noProof="1">
                <a:cs typeface="Arial"/>
              </a:rPr>
              <a:t>osallistujamäärä (Lkm)</a:t>
            </a:r>
            <a:r>
              <a:rPr lang="en-US" noProof="1">
                <a:cs typeface="Arial"/>
              </a:rPr>
              <a:t> ja paina talleta. Palaat Ryhmätilastoinnit (kuva 3) ikkunaan, jossa näet ryhmän lisättynä. Voit sulkea tilastointialustan</a:t>
            </a:r>
            <a:r>
              <a:rPr lang="en-US">
                <a:cs typeface="Arial"/>
              </a:rPr>
              <a:t>. </a:t>
            </a:r>
          </a:p>
        </p:txBody>
      </p:sp>
      <p:sp>
        <p:nvSpPr>
          <p:cNvPr id="5" name="Title 4">
            <a:extLst>
              <a:ext uri="{FF2B5EF4-FFF2-40B4-BE49-F238E27FC236}">
                <a16:creationId xmlns:a16="http://schemas.microsoft.com/office/drawing/2014/main" id="{770D37B6-70A9-D826-FCF3-01BED552F93C}"/>
              </a:ext>
            </a:extLst>
          </p:cNvPr>
          <p:cNvSpPr>
            <a:spLocks noGrp="1"/>
          </p:cNvSpPr>
          <p:nvPr>
            <p:ph type="title"/>
          </p:nvPr>
        </p:nvSpPr>
        <p:spPr>
          <a:xfrm>
            <a:off x="119230" y="182885"/>
            <a:ext cx="11897689" cy="942532"/>
          </a:xfrm>
          <a:ln w="28575">
            <a:solidFill>
              <a:schemeClr val="accent5">
                <a:lumMod val="75000"/>
              </a:schemeClr>
            </a:solidFill>
          </a:ln>
        </p:spPr>
        <p:txBody>
          <a:bodyPr>
            <a:normAutofit fontScale="90000"/>
          </a:bodyPr>
          <a:lstStyle/>
          <a:p>
            <a:r>
              <a:rPr lang="en-US" noProof="1">
                <a:cs typeface="Arial"/>
              </a:rPr>
              <a:t>Jos tarve tilastoida vain osallistujamääränä ryhmätilaisuus </a:t>
            </a:r>
            <a:br>
              <a:rPr lang="en-US" noProof="1">
                <a:cs typeface="Arial"/>
              </a:rPr>
            </a:br>
            <a:r>
              <a:rPr lang="en-US" sz="1800" noProof="1">
                <a:cs typeface="Arial"/>
              </a:rPr>
              <a:t>(anonyymit ryhmät, joissa osallistujien henkilöllisyyttä ei ole tunnistettu)</a:t>
            </a:r>
            <a:r>
              <a:rPr lang="en-US" noProof="1">
                <a:cs typeface="Arial"/>
              </a:rPr>
              <a:t>: </a:t>
            </a:r>
            <a:endParaRPr lang="en-US" noProof="1"/>
          </a:p>
        </p:txBody>
      </p:sp>
      <p:sp>
        <p:nvSpPr>
          <p:cNvPr id="2" name="Date Placeholder 1">
            <a:extLst>
              <a:ext uri="{FF2B5EF4-FFF2-40B4-BE49-F238E27FC236}">
                <a16:creationId xmlns:a16="http://schemas.microsoft.com/office/drawing/2014/main" id="{59EFA358-82B1-181E-2C2B-3C4132855562}"/>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3" name="Footer Placeholder 2">
            <a:extLst>
              <a:ext uri="{FF2B5EF4-FFF2-40B4-BE49-F238E27FC236}">
                <a16:creationId xmlns:a16="http://schemas.microsoft.com/office/drawing/2014/main" id="{B4B28236-01CA-40FA-6CCB-EBB952DF5A8A}"/>
              </a:ext>
            </a:extLst>
          </p:cNvPr>
          <p:cNvSpPr>
            <a:spLocks noGrp="1"/>
          </p:cNvSpPr>
          <p:nvPr>
            <p:ph type="ftr" sz="quarter" idx="11"/>
          </p:nvPr>
        </p:nvSpPr>
        <p:spPr/>
        <p:txBody>
          <a:bodyPr/>
          <a:lstStyle/>
          <a:p>
            <a:r>
              <a:rPr lang="fi-FI"/>
              <a:t>Kanta-Hämeen hyvinvointialue</a:t>
            </a:r>
          </a:p>
        </p:txBody>
      </p:sp>
      <p:sp>
        <p:nvSpPr>
          <p:cNvPr id="4" name="Slide Number Placeholder 3">
            <a:extLst>
              <a:ext uri="{FF2B5EF4-FFF2-40B4-BE49-F238E27FC236}">
                <a16:creationId xmlns:a16="http://schemas.microsoft.com/office/drawing/2014/main" id="{7F4B32B0-0C3E-3409-9E89-EF07D25ABF8D}"/>
              </a:ext>
            </a:extLst>
          </p:cNvPr>
          <p:cNvSpPr>
            <a:spLocks noGrp="1"/>
          </p:cNvSpPr>
          <p:nvPr>
            <p:ph type="sldNum" sz="quarter" idx="12"/>
          </p:nvPr>
        </p:nvSpPr>
        <p:spPr/>
        <p:txBody>
          <a:bodyPr/>
          <a:lstStyle/>
          <a:p>
            <a:fld id="{53C4A76B-A38D-2748-B9D9-0C392F5890A1}" type="slidenum">
              <a:rPr lang="fi-FI" smtClean="0"/>
              <a:t>27</a:t>
            </a:fld>
            <a:endParaRPr lang="fi-FI"/>
          </a:p>
        </p:txBody>
      </p:sp>
      <p:pic>
        <p:nvPicPr>
          <p:cNvPr id="7" name="Picture 6">
            <a:extLst>
              <a:ext uri="{FF2B5EF4-FFF2-40B4-BE49-F238E27FC236}">
                <a16:creationId xmlns:a16="http://schemas.microsoft.com/office/drawing/2014/main" id="{F461D72B-958C-5A34-01D9-36CF437C3EC9}"/>
              </a:ext>
            </a:extLst>
          </p:cNvPr>
          <p:cNvPicPr>
            <a:picLocks noChangeAspect="1"/>
          </p:cNvPicPr>
          <p:nvPr/>
        </p:nvPicPr>
        <p:blipFill>
          <a:blip r:embed="rId2"/>
          <a:stretch>
            <a:fillRect/>
          </a:stretch>
        </p:blipFill>
        <p:spPr>
          <a:xfrm>
            <a:off x="2005" y="2065982"/>
            <a:ext cx="4648200" cy="3498062"/>
          </a:xfrm>
          <a:prstGeom prst="rect">
            <a:avLst/>
          </a:prstGeom>
        </p:spPr>
      </p:pic>
      <p:pic>
        <p:nvPicPr>
          <p:cNvPr id="8" name="Picture 7">
            <a:extLst>
              <a:ext uri="{FF2B5EF4-FFF2-40B4-BE49-F238E27FC236}">
                <a16:creationId xmlns:a16="http://schemas.microsoft.com/office/drawing/2014/main" id="{39777162-B086-E3D6-4C0C-228C50A089E3}"/>
              </a:ext>
            </a:extLst>
          </p:cNvPr>
          <p:cNvPicPr>
            <a:picLocks noChangeAspect="1"/>
          </p:cNvPicPr>
          <p:nvPr/>
        </p:nvPicPr>
        <p:blipFill>
          <a:blip r:embed="rId3"/>
          <a:stretch>
            <a:fillRect/>
          </a:stretch>
        </p:blipFill>
        <p:spPr>
          <a:xfrm>
            <a:off x="4463716" y="2062230"/>
            <a:ext cx="4608094" cy="4257540"/>
          </a:xfrm>
          <a:prstGeom prst="rect">
            <a:avLst/>
          </a:prstGeom>
        </p:spPr>
      </p:pic>
      <p:pic>
        <p:nvPicPr>
          <p:cNvPr id="9" name="Picture 8">
            <a:extLst>
              <a:ext uri="{FF2B5EF4-FFF2-40B4-BE49-F238E27FC236}">
                <a16:creationId xmlns:a16="http://schemas.microsoft.com/office/drawing/2014/main" id="{A6B44D4F-D47D-75B1-98AF-2C4D3EB0B6F5}"/>
              </a:ext>
            </a:extLst>
          </p:cNvPr>
          <p:cNvPicPr>
            <a:picLocks noChangeAspect="1"/>
          </p:cNvPicPr>
          <p:nvPr/>
        </p:nvPicPr>
        <p:blipFill>
          <a:blip r:embed="rId4"/>
          <a:stretch>
            <a:fillRect/>
          </a:stretch>
        </p:blipFill>
        <p:spPr>
          <a:xfrm>
            <a:off x="9075821" y="2107941"/>
            <a:ext cx="3114173" cy="2371409"/>
          </a:xfrm>
          <a:prstGeom prst="rect">
            <a:avLst/>
          </a:prstGeom>
        </p:spPr>
      </p:pic>
      <p:sp>
        <p:nvSpPr>
          <p:cNvPr id="10" name="Oval 9">
            <a:extLst>
              <a:ext uri="{FF2B5EF4-FFF2-40B4-BE49-F238E27FC236}">
                <a16:creationId xmlns:a16="http://schemas.microsoft.com/office/drawing/2014/main" id="{9B01B747-4F80-9E61-CD03-5306E57833E8}"/>
              </a:ext>
            </a:extLst>
          </p:cNvPr>
          <p:cNvSpPr/>
          <p:nvPr/>
        </p:nvSpPr>
        <p:spPr>
          <a:xfrm>
            <a:off x="6544878" y="2513597"/>
            <a:ext cx="792078" cy="34089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DEDEBCC-71E1-1428-AB22-F295671A6CC9}"/>
              </a:ext>
            </a:extLst>
          </p:cNvPr>
          <p:cNvSpPr/>
          <p:nvPr/>
        </p:nvSpPr>
        <p:spPr>
          <a:xfrm>
            <a:off x="9071509" y="3085097"/>
            <a:ext cx="3017920" cy="34089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65E4171-B1C5-8F45-E218-796066666EB2}"/>
              </a:ext>
            </a:extLst>
          </p:cNvPr>
          <p:cNvSpPr txBox="1"/>
          <p:nvPr/>
        </p:nvSpPr>
        <p:spPr>
          <a:xfrm>
            <a:off x="1404485" y="5563703"/>
            <a:ext cx="701843" cy="276999"/>
          </a:xfrm>
          <a:prstGeom prst="rect">
            <a:avLst/>
          </a:prstGeom>
          <a:noFill/>
          <a:ln>
            <a:solidFill>
              <a:schemeClr val="accent5">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Kuva 1</a:t>
            </a:r>
            <a:endParaRPr lang="en-US" sz="1200"/>
          </a:p>
        </p:txBody>
      </p:sp>
      <p:sp>
        <p:nvSpPr>
          <p:cNvPr id="13" name="TextBox 12">
            <a:extLst>
              <a:ext uri="{FF2B5EF4-FFF2-40B4-BE49-F238E27FC236}">
                <a16:creationId xmlns:a16="http://schemas.microsoft.com/office/drawing/2014/main" id="{C6EEFCC3-5CA6-0247-2643-F095A0B0DCCD}"/>
              </a:ext>
            </a:extLst>
          </p:cNvPr>
          <p:cNvSpPr txBox="1"/>
          <p:nvPr/>
        </p:nvSpPr>
        <p:spPr>
          <a:xfrm>
            <a:off x="5917532" y="5656847"/>
            <a:ext cx="707858" cy="276999"/>
          </a:xfrm>
          <a:prstGeom prst="rect">
            <a:avLst/>
          </a:prstGeom>
          <a:noFill/>
          <a:ln>
            <a:solidFill>
              <a:schemeClr val="accent5">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Kuva 2</a:t>
            </a:r>
          </a:p>
        </p:txBody>
      </p:sp>
      <p:sp>
        <p:nvSpPr>
          <p:cNvPr id="14" name="TextBox 13">
            <a:extLst>
              <a:ext uri="{FF2B5EF4-FFF2-40B4-BE49-F238E27FC236}">
                <a16:creationId xmlns:a16="http://schemas.microsoft.com/office/drawing/2014/main" id="{B174C71B-D4D5-248A-7B0C-81094AEEC2CD}"/>
              </a:ext>
            </a:extLst>
          </p:cNvPr>
          <p:cNvSpPr txBox="1"/>
          <p:nvPr/>
        </p:nvSpPr>
        <p:spPr>
          <a:xfrm>
            <a:off x="10208795" y="4483768"/>
            <a:ext cx="707858" cy="276999"/>
          </a:xfrm>
          <a:prstGeom prst="rect">
            <a:avLst/>
          </a:prstGeom>
          <a:noFill/>
          <a:ln>
            <a:solidFill>
              <a:schemeClr val="accent5">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Kuva 3</a:t>
            </a:r>
          </a:p>
        </p:txBody>
      </p:sp>
      <p:sp>
        <p:nvSpPr>
          <p:cNvPr id="15" name="Oval 14">
            <a:extLst>
              <a:ext uri="{FF2B5EF4-FFF2-40B4-BE49-F238E27FC236}">
                <a16:creationId xmlns:a16="http://schemas.microsoft.com/office/drawing/2014/main" id="{2E82A7F2-973B-F355-E12E-5771EAB27B41}"/>
              </a:ext>
            </a:extLst>
          </p:cNvPr>
          <p:cNvSpPr/>
          <p:nvPr/>
        </p:nvSpPr>
        <p:spPr>
          <a:xfrm>
            <a:off x="118009" y="5220702"/>
            <a:ext cx="792078" cy="34089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064E8E6-F9CF-8F8A-8090-9A07F387CCD4}"/>
              </a:ext>
            </a:extLst>
          </p:cNvPr>
          <p:cNvSpPr/>
          <p:nvPr/>
        </p:nvSpPr>
        <p:spPr>
          <a:xfrm>
            <a:off x="1812457" y="2383254"/>
            <a:ext cx="802105" cy="47123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AA1E467-33E2-556A-6B09-525807D6D9DF}"/>
              </a:ext>
            </a:extLst>
          </p:cNvPr>
          <p:cNvSpPr/>
          <p:nvPr/>
        </p:nvSpPr>
        <p:spPr>
          <a:xfrm>
            <a:off x="67877" y="3085097"/>
            <a:ext cx="2035342" cy="34089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1712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608F4B0-D11B-1AC4-EF80-929BBC4A8D5A}"/>
              </a:ext>
            </a:extLst>
          </p:cNvPr>
          <p:cNvSpPr>
            <a:spLocks noGrp="1"/>
          </p:cNvSpPr>
          <p:nvPr>
            <p:ph idx="13"/>
          </p:nvPr>
        </p:nvSpPr>
        <p:spPr>
          <a:xfrm>
            <a:off x="394257" y="1215600"/>
            <a:ext cx="11166039" cy="4728066"/>
          </a:xfrm>
        </p:spPr>
        <p:txBody>
          <a:bodyPr vert="horz" lIns="91440" tIns="45720" rIns="91440" bIns="45720" rtlCol="0" anchor="t">
            <a:normAutofit/>
          </a:bodyPr>
          <a:lstStyle/>
          <a:p>
            <a:r>
              <a:rPr lang="en-US" noProof="1">
                <a:cs typeface="Arial"/>
              </a:rPr>
              <a:t>Suorituspaikka/organisaatio: Ammattilaisen oma</a:t>
            </a:r>
          </a:p>
          <a:p>
            <a:r>
              <a:rPr lang="en-US" noProof="1">
                <a:cs typeface="Arial"/>
              </a:rPr>
              <a:t>Kirjaa omalta suorituspaikalta</a:t>
            </a:r>
          </a:p>
          <a:p>
            <a:r>
              <a:rPr lang="en-US" noProof="1">
                <a:cs typeface="Arial"/>
              </a:rPr>
              <a:t>E1-alueen ammattilaiset: Vaatii Citrix-tunnukset Forssan kantaan (Tero Ylander tai Heli Kurkela)</a:t>
            </a:r>
          </a:p>
          <a:p>
            <a:r>
              <a:rPr lang="en-US" noProof="1">
                <a:cs typeface="Arial"/>
              </a:rPr>
              <a:t>Forssan alueen ammattilaiset: E1-kantaan pääsy vaatii Citrix-tunnukset (saa pyydettyä </a:t>
            </a:r>
            <a:r>
              <a:rPr lang="en-US" noProof="1">
                <a:cs typeface="Arial"/>
                <a:hlinkClick r:id="rId2"/>
              </a:rPr>
              <a:t>tuki.lifecare@omahame.fi</a:t>
            </a:r>
            <a:r>
              <a:rPr lang="en-US" noProof="1">
                <a:cs typeface="Arial"/>
              </a:rPr>
              <a:t> vuorokaudessa). </a:t>
            </a:r>
          </a:p>
          <a:p>
            <a:r>
              <a:rPr lang="en-US" noProof="1">
                <a:cs typeface="Arial"/>
              </a:rPr>
              <a:t>Hankaluus poistuu kantojen yhdistyessä</a:t>
            </a:r>
          </a:p>
        </p:txBody>
      </p:sp>
      <p:sp>
        <p:nvSpPr>
          <p:cNvPr id="4" name="Date Placeholder 3">
            <a:extLst>
              <a:ext uri="{FF2B5EF4-FFF2-40B4-BE49-F238E27FC236}">
                <a16:creationId xmlns:a16="http://schemas.microsoft.com/office/drawing/2014/main" id="{9F682D8E-1010-AD41-58CE-3AE6F725AAC1}"/>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Footer Placeholder 4">
            <a:extLst>
              <a:ext uri="{FF2B5EF4-FFF2-40B4-BE49-F238E27FC236}">
                <a16:creationId xmlns:a16="http://schemas.microsoft.com/office/drawing/2014/main" id="{E376F6EE-3F81-AD83-0CE8-84F1343ABB61}"/>
              </a:ext>
            </a:extLst>
          </p:cNvPr>
          <p:cNvSpPr>
            <a:spLocks noGrp="1"/>
          </p:cNvSpPr>
          <p:nvPr>
            <p:ph type="ftr" sz="quarter" idx="11"/>
          </p:nvPr>
        </p:nvSpPr>
        <p:spPr/>
        <p:txBody>
          <a:bodyPr/>
          <a:lstStyle/>
          <a:p>
            <a:r>
              <a:rPr lang="fi-FI"/>
              <a:t>Kanta-Hämeen hyvinvointialue</a:t>
            </a:r>
          </a:p>
        </p:txBody>
      </p:sp>
      <p:sp>
        <p:nvSpPr>
          <p:cNvPr id="6" name="Slide Number Placeholder 5">
            <a:extLst>
              <a:ext uri="{FF2B5EF4-FFF2-40B4-BE49-F238E27FC236}">
                <a16:creationId xmlns:a16="http://schemas.microsoft.com/office/drawing/2014/main" id="{BD2547BF-AEC4-B5BD-4BE5-7EBE3CD75DD5}"/>
              </a:ext>
            </a:extLst>
          </p:cNvPr>
          <p:cNvSpPr>
            <a:spLocks noGrp="1"/>
          </p:cNvSpPr>
          <p:nvPr>
            <p:ph type="sldNum" sz="quarter" idx="12"/>
          </p:nvPr>
        </p:nvSpPr>
        <p:spPr/>
        <p:txBody>
          <a:bodyPr/>
          <a:lstStyle/>
          <a:p>
            <a:fld id="{53C4A76B-A38D-2748-B9D9-0C392F5890A1}" type="slidenum">
              <a:rPr lang="fi-FI" dirty="0" smtClean="0"/>
              <a:t>28</a:t>
            </a:fld>
            <a:endParaRPr lang="fi-FI"/>
          </a:p>
        </p:txBody>
      </p:sp>
      <p:sp>
        <p:nvSpPr>
          <p:cNvPr id="3" name="Title 2">
            <a:extLst>
              <a:ext uri="{FF2B5EF4-FFF2-40B4-BE49-F238E27FC236}">
                <a16:creationId xmlns:a16="http://schemas.microsoft.com/office/drawing/2014/main" id="{212EC0C4-C95B-1C31-31C4-ECD33F70DE0F}"/>
              </a:ext>
            </a:extLst>
          </p:cNvPr>
          <p:cNvSpPr>
            <a:spLocks noGrp="1"/>
          </p:cNvSpPr>
          <p:nvPr>
            <p:ph type="title"/>
          </p:nvPr>
        </p:nvSpPr>
        <p:spPr/>
        <p:txBody>
          <a:bodyPr>
            <a:normAutofit fontScale="90000"/>
          </a:bodyPr>
          <a:lstStyle/>
          <a:p>
            <a:r>
              <a:rPr lang="en-US" noProof="1">
                <a:cs typeface="Arial"/>
              </a:rPr>
              <a:t>Suorituspaikat E1-kanta (Hml, Janakkala, Rmk,Hattulua) ja Forssan kanta</a:t>
            </a:r>
          </a:p>
        </p:txBody>
      </p:sp>
    </p:spTree>
    <p:extLst>
      <p:ext uri="{BB962C8B-B14F-4D97-AF65-F5344CB8AC3E}">
        <p14:creationId xmlns:p14="http://schemas.microsoft.com/office/powerpoint/2010/main" val="1571535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4554BA-76FA-4B7B-846E-5887D0F28A24}"/>
              </a:ext>
            </a:extLst>
          </p:cNvPr>
          <p:cNvSpPr>
            <a:spLocks noGrp="1"/>
          </p:cNvSpPr>
          <p:nvPr>
            <p:ph type="title"/>
          </p:nvPr>
        </p:nvSpPr>
        <p:spPr>
          <a:xfrm>
            <a:off x="363226" y="376333"/>
            <a:ext cx="10080624" cy="1585074"/>
          </a:xfrm>
        </p:spPr>
        <p:txBody>
          <a:bodyPr>
            <a:normAutofit fontScale="90000"/>
          </a:bodyPr>
          <a:lstStyle/>
          <a:p>
            <a:r>
              <a:rPr lang="fi-FI" sz="3100">
                <a:latin typeface="Arial"/>
                <a:cs typeface="Arial"/>
              </a:rPr>
              <a:t>Mitä saada nousemaan  </a:t>
            </a:r>
            <a:br>
              <a:rPr lang="fi-FI" sz="3100">
                <a:latin typeface="Arial"/>
                <a:cs typeface="Arial"/>
              </a:rPr>
            </a:br>
            <a:r>
              <a:rPr lang="fi-FI" sz="3100" noProof="1">
                <a:latin typeface="Arial"/>
                <a:cs typeface="Arial"/>
              </a:rPr>
              <a:t>Exreport</a:t>
            </a:r>
            <a:r>
              <a:rPr lang="fi-FI" sz="3100">
                <a:latin typeface="Arial"/>
                <a:cs typeface="Arial"/>
              </a:rPr>
              <a:t>- raportille </a:t>
            </a:r>
            <a:br>
              <a:rPr lang="fi-FI" sz="3100">
                <a:latin typeface="Arial"/>
                <a:cs typeface="Arial"/>
              </a:rPr>
            </a:br>
            <a:r>
              <a:rPr lang="fi-FI" sz="3100">
                <a:latin typeface="Arial"/>
                <a:cs typeface="Arial"/>
              </a:rPr>
              <a:t>ryhmäkäynti kirjauksella?</a:t>
            </a:r>
            <a:br>
              <a:rPr lang="fi-FI"/>
            </a:br>
            <a:endParaRPr lang="fi-FI"/>
          </a:p>
        </p:txBody>
      </p:sp>
      <p:sp>
        <p:nvSpPr>
          <p:cNvPr id="4" name="Päivämäärän paikkamerkki 3">
            <a:extLst>
              <a:ext uri="{FF2B5EF4-FFF2-40B4-BE49-F238E27FC236}">
                <a16:creationId xmlns:a16="http://schemas.microsoft.com/office/drawing/2014/main" id="{FE414747-4759-414F-9E8B-2E29D9099584}"/>
              </a:ext>
            </a:extLst>
          </p:cNvPr>
          <p:cNvSpPr>
            <a:spLocks noGrp="1"/>
          </p:cNvSpPr>
          <p:nvPr>
            <p:ph type="dt" sz="half" idx="10"/>
          </p:nvPr>
        </p:nvSpPr>
        <p:spPr/>
        <p:txBody>
          <a:bodyPr/>
          <a:lstStyle/>
          <a:p>
            <a:fld id="{673E55A7-BA6B-9449-9E8A-A1CF5A2ECE14}" type="datetime1">
              <a:rPr lang="fi-FI" smtClean="0"/>
              <a:t>19.12.2023</a:t>
            </a:fld>
            <a:endParaRPr lang="fi-FI"/>
          </a:p>
        </p:txBody>
      </p:sp>
      <p:sp>
        <p:nvSpPr>
          <p:cNvPr id="5" name="Alatunnisteen paikkamerkki 4">
            <a:extLst>
              <a:ext uri="{FF2B5EF4-FFF2-40B4-BE49-F238E27FC236}">
                <a16:creationId xmlns:a16="http://schemas.microsoft.com/office/drawing/2014/main" id="{86225522-9522-4E44-B181-269BE7982B84}"/>
              </a:ext>
            </a:extLst>
          </p:cNvPr>
          <p:cNvSpPr>
            <a:spLocks noGrp="1"/>
          </p:cNvSpPr>
          <p:nvPr>
            <p:ph type="ftr" sz="quarter" idx="11"/>
          </p:nvPr>
        </p:nvSpPr>
        <p:spPr/>
        <p:txBody>
          <a:bodyPr/>
          <a:lstStyle/>
          <a:p>
            <a:r>
              <a:rPr lang="fi-FI"/>
              <a:t>Etunimi Sukunimi</a:t>
            </a:r>
          </a:p>
        </p:txBody>
      </p:sp>
      <p:sp>
        <p:nvSpPr>
          <p:cNvPr id="6" name="Dian numeron paikkamerkki 5">
            <a:extLst>
              <a:ext uri="{FF2B5EF4-FFF2-40B4-BE49-F238E27FC236}">
                <a16:creationId xmlns:a16="http://schemas.microsoft.com/office/drawing/2014/main" id="{64594B03-9244-4140-A5A6-425140AF0508}"/>
              </a:ext>
            </a:extLst>
          </p:cNvPr>
          <p:cNvSpPr>
            <a:spLocks noGrp="1"/>
          </p:cNvSpPr>
          <p:nvPr>
            <p:ph type="sldNum" sz="quarter" idx="12"/>
          </p:nvPr>
        </p:nvSpPr>
        <p:spPr/>
        <p:txBody>
          <a:bodyPr/>
          <a:lstStyle/>
          <a:p>
            <a:fld id="{AB58E4E0-7F71-9F4E-8114-802A7CD2598C}" type="slidenum">
              <a:rPr lang="fi-FI" smtClean="0"/>
              <a:t>29</a:t>
            </a:fld>
            <a:endParaRPr lang="fi-FI"/>
          </a:p>
        </p:txBody>
      </p:sp>
      <p:pic>
        <p:nvPicPr>
          <p:cNvPr id="10" name="Kuva 10" descr="Kuva, joka sisältää kohteen pöytä&#10;&#10;Kuvaus luotu automaattisesti">
            <a:extLst>
              <a:ext uri="{FF2B5EF4-FFF2-40B4-BE49-F238E27FC236}">
                <a16:creationId xmlns:a16="http://schemas.microsoft.com/office/drawing/2014/main" id="{4EB0E6E1-EA7A-C7F3-D715-6A323699ACAA}"/>
              </a:ext>
            </a:extLst>
          </p:cNvPr>
          <p:cNvPicPr>
            <a:picLocks noChangeAspect="1"/>
          </p:cNvPicPr>
          <p:nvPr/>
        </p:nvPicPr>
        <p:blipFill>
          <a:blip r:embed="rId2"/>
          <a:stretch>
            <a:fillRect/>
          </a:stretch>
        </p:blipFill>
        <p:spPr>
          <a:xfrm>
            <a:off x="6096000" y="1500879"/>
            <a:ext cx="5813611" cy="2411191"/>
          </a:xfrm>
          <a:prstGeom prst="rect">
            <a:avLst/>
          </a:prstGeom>
          <a:ln w="12700">
            <a:solidFill>
              <a:schemeClr val="tx1"/>
            </a:solidFill>
          </a:ln>
        </p:spPr>
      </p:pic>
      <p:pic>
        <p:nvPicPr>
          <p:cNvPr id="8" name="Kuva 8" descr="Kuva, joka sisältää kohteen teksti&#10;&#10;Kuvaus luotu automaattisesti">
            <a:extLst>
              <a:ext uri="{FF2B5EF4-FFF2-40B4-BE49-F238E27FC236}">
                <a16:creationId xmlns:a16="http://schemas.microsoft.com/office/drawing/2014/main" id="{B7575B1B-3564-BD31-9FAD-BDF06706F620}"/>
              </a:ext>
            </a:extLst>
          </p:cNvPr>
          <p:cNvPicPr>
            <a:picLocks noChangeAspect="1"/>
          </p:cNvPicPr>
          <p:nvPr/>
        </p:nvPicPr>
        <p:blipFill>
          <a:blip r:embed="rId3"/>
          <a:stretch>
            <a:fillRect/>
          </a:stretch>
        </p:blipFill>
        <p:spPr>
          <a:xfrm>
            <a:off x="5119732" y="2929120"/>
            <a:ext cx="2255663" cy="3359109"/>
          </a:xfrm>
          <a:prstGeom prst="rect">
            <a:avLst/>
          </a:prstGeom>
        </p:spPr>
      </p:pic>
      <p:sp>
        <p:nvSpPr>
          <p:cNvPr id="3" name="Tekstiruutu 2">
            <a:extLst>
              <a:ext uri="{FF2B5EF4-FFF2-40B4-BE49-F238E27FC236}">
                <a16:creationId xmlns:a16="http://schemas.microsoft.com/office/drawing/2014/main" id="{239ACE29-D46D-4C34-BDAA-239F60F45D06}"/>
              </a:ext>
            </a:extLst>
          </p:cNvPr>
          <p:cNvSpPr txBox="1"/>
          <p:nvPr/>
        </p:nvSpPr>
        <p:spPr>
          <a:xfrm>
            <a:off x="887744" y="1844399"/>
            <a:ext cx="3883432" cy="4247317"/>
          </a:xfrm>
          <a:prstGeom prst="rect">
            <a:avLst/>
          </a:prstGeom>
          <a:noFill/>
          <a:ln>
            <a:noFill/>
          </a:ln>
        </p:spPr>
        <p:txBody>
          <a:bodyPr wrap="square" lIns="91440" tIns="45720" rIns="91440" bIns="45720" rtlCol="0" anchor="t">
            <a:spAutoFit/>
          </a:bodyPr>
          <a:lstStyle/>
          <a:p>
            <a:pPr marL="285750" indent="-285750">
              <a:buFontTx/>
              <a:buChar char="-"/>
            </a:pPr>
            <a:r>
              <a:rPr lang="fi-FI"/>
              <a:t>Ikä ja ikäryhmä</a:t>
            </a:r>
          </a:p>
          <a:p>
            <a:pPr marL="285750" indent="-285750">
              <a:buFontTx/>
              <a:buChar char="-"/>
            </a:pPr>
            <a:r>
              <a:rPr lang="fi-FI"/>
              <a:t>Sukupuoli</a:t>
            </a:r>
            <a:endParaRPr lang="fi-FI">
              <a:cs typeface="Calibri"/>
            </a:endParaRPr>
          </a:p>
          <a:p>
            <a:pPr marL="285750" indent="-285750">
              <a:buFontTx/>
              <a:buChar char="-"/>
            </a:pPr>
            <a:r>
              <a:rPr lang="fi-FI"/>
              <a:t>Kotikunta</a:t>
            </a:r>
            <a:endParaRPr lang="fi-FI">
              <a:cs typeface="Calibri"/>
            </a:endParaRPr>
          </a:p>
          <a:p>
            <a:pPr marL="285750" indent="-285750">
              <a:buFontTx/>
              <a:buChar char="-"/>
            </a:pPr>
            <a:r>
              <a:rPr lang="fi-FI"/>
              <a:t>Suorituspaikka</a:t>
            </a:r>
            <a:endParaRPr lang="fi-FI">
              <a:cs typeface="Calibri"/>
            </a:endParaRPr>
          </a:p>
          <a:p>
            <a:pPr marL="285750" indent="-285750">
              <a:buFontTx/>
              <a:buChar char="-"/>
            </a:pPr>
            <a:r>
              <a:rPr lang="fi-FI"/>
              <a:t>Milloin ryhmä kokoontunut</a:t>
            </a:r>
            <a:endParaRPr lang="fi-FI">
              <a:cs typeface="Calibri"/>
            </a:endParaRPr>
          </a:p>
          <a:p>
            <a:pPr marL="285750" indent="-285750">
              <a:buFontTx/>
              <a:buChar char="-"/>
            </a:pPr>
            <a:r>
              <a:rPr lang="fi-FI"/>
              <a:t>Ryhmätyyppi</a:t>
            </a:r>
            <a:endParaRPr lang="fi-FI">
              <a:cs typeface="Calibri"/>
            </a:endParaRPr>
          </a:p>
          <a:p>
            <a:pPr marL="285750" indent="-285750">
              <a:buFontTx/>
              <a:buChar char="-"/>
            </a:pPr>
            <a:r>
              <a:rPr lang="fi-FI"/>
              <a:t>Osallistujamäärä</a:t>
            </a:r>
          </a:p>
          <a:p>
            <a:endParaRPr lang="fi-FI"/>
          </a:p>
          <a:p>
            <a:r>
              <a:rPr lang="fi-FI"/>
              <a:t>Lisäksi jos kirjattu:</a:t>
            </a:r>
            <a:endParaRPr lang="fi-FI">
              <a:cs typeface="Calibri"/>
            </a:endParaRPr>
          </a:p>
          <a:p>
            <a:pPr marL="285750" indent="-285750">
              <a:buFontTx/>
              <a:buChar char="-"/>
            </a:pPr>
            <a:r>
              <a:rPr lang="fi-FI"/>
              <a:t>ICPC2/</a:t>
            </a:r>
            <a:r>
              <a:rPr lang="fi-FI" err="1"/>
              <a:t>Dg</a:t>
            </a:r>
            <a:endParaRPr lang="fi-FI"/>
          </a:p>
          <a:p>
            <a:pPr marL="285750" indent="-285750">
              <a:buFontTx/>
              <a:buChar char="-"/>
            </a:pPr>
            <a:r>
              <a:rPr lang="fi-FI"/>
              <a:t>SPAT (tulevaisuudessa </a:t>
            </a:r>
            <a:r>
              <a:rPr lang="fi-FI" err="1"/>
              <a:t>tmp</a:t>
            </a:r>
            <a:r>
              <a:rPr lang="fi-FI"/>
              <a:t>?)</a:t>
            </a:r>
            <a:endParaRPr lang="fi-FI">
              <a:cs typeface="Calibri"/>
            </a:endParaRPr>
          </a:p>
          <a:p>
            <a:pPr marL="285750" indent="-285750">
              <a:buFontTx/>
              <a:buChar char="-"/>
            </a:pPr>
            <a:r>
              <a:rPr lang="fi-FI"/>
              <a:t>Jatkohoito SPAT</a:t>
            </a:r>
            <a:endParaRPr lang="fi-FI">
              <a:cs typeface="Calibri"/>
            </a:endParaRPr>
          </a:p>
          <a:p>
            <a:r>
              <a:rPr lang="fi-FI"/>
              <a:t>Huom. Jokaiselle asiakkaalle kirjautuu samat tiedot.</a:t>
            </a:r>
            <a:endParaRPr lang="fi-FI">
              <a:cs typeface="Calibri"/>
            </a:endParaRPr>
          </a:p>
          <a:p>
            <a:endParaRPr lang="fi-FI"/>
          </a:p>
        </p:txBody>
      </p:sp>
      <p:pic>
        <p:nvPicPr>
          <p:cNvPr id="15" name="Kuva 14">
            <a:extLst>
              <a:ext uri="{FF2B5EF4-FFF2-40B4-BE49-F238E27FC236}">
                <a16:creationId xmlns:a16="http://schemas.microsoft.com/office/drawing/2014/main" id="{37C2CC27-B12B-4074-8345-58EEEAE3ABE4}"/>
              </a:ext>
            </a:extLst>
          </p:cNvPr>
          <p:cNvPicPr>
            <a:picLocks noChangeAspect="1"/>
          </p:cNvPicPr>
          <p:nvPr/>
        </p:nvPicPr>
        <p:blipFill>
          <a:blip r:embed="rId4"/>
          <a:stretch>
            <a:fillRect/>
          </a:stretch>
        </p:blipFill>
        <p:spPr>
          <a:xfrm>
            <a:off x="4557668" y="189510"/>
            <a:ext cx="4934639" cy="1771897"/>
          </a:xfrm>
          <a:prstGeom prst="rect">
            <a:avLst/>
          </a:prstGeom>
          <a:ln>
            <a:solidFill>
              <a:schemeClr val="tx1"/>
            </a:solidFill>
          </a:ln>
        </p:spPr>
      </p:pic>
      <p:cxnSp>
        <p:nvCxnSpPr>
          <p:cNvPr id="11" name="Yhdistin: Kaareva 10">
            <a:extLst>
              <a:ext uri="{FF2B5EF4-FFF2-40B4-BE49-F238E27FC236}">
                <a16:creationId xmlns:a16="http://schemas.microsoft.com/office/drawing/2014/main" id="{73B53862-7229-7973-ECCF-8DE2EF5B3E0E}"/>
              </a:ext>
            </a:extLst>
          </p:cNvPr>
          <p:cNvCxnSpPr>
            <a:cxnSpLocks/>
          </p:cNvCxnSpPr>
          <p:nvPr/>
        </p:nvCxnSpPr>
        <p:spPr>
          <a:xfrm>
            <a:off x="8745648" y="1339913"/>
            <a:ext cx="2770879" cy="714712"/>
          </a:xfrm>
          <a:prstGeom prst="curved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432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1E77C5-8D7E-BF04-50EE-462E2B77E33F}"/>
              </a:ext>
            </a:extLst>
          </p:cNvPr>
          <p:cNvSpPr>
            <a:spLocks noGrp="1"/>
          </p:cNvSpPr>
          <p:nvPr>
            <p:ph idx="1"/>
          </p:nvPr>
        </p:nvSpPr>
        <p:spPr>
          <a:xfrm>
            <a:off x="496700" y="1306198"/>
            <a:ext cx="8812901" cy="4791198"/>
          </a:xfrm>
        </p:spPr>
        <p:txBody>
          <a:bodyPr vert="horz" lIns="91440" tIns="45720" rIns="91440" bIns="45720" rtlCol="0" anchor="t">
            <a:normAutofit fontScale="92500" lnSpcReduction="10000"/>
          </a:bodyPr>
          <a:lstStyle/>
          <a:p>
            <a:r>
              <a:rPr lang="en-US" noProof="1">
                <a:cs typeface="Arial"/>
              </a:rPr>
              <a:t>Erilaisia tapoja viestiä etäryhmistä asiakkaille:</a:t>
            </a:r>
          </a:p>
          <a:p>
            <a:pPr lvl="1"/>
            <a:r>
              <a:rPr lang="en-US" noProof="1">
                <a:cs typeface="Arial"/>
              </a:rPr>
              <a:t>www-sivut Plandisc</a:t>
            </a:r>
          </a:p>
          <a:p>
            <a:pPr lvl="1"/>
            <a:r>
              <a:rPr lang="en-US" noProof="1">
                <a:cs typeface="Arial"/>
              </a:rPr>
              <a:t>Some-kanavat</a:t>
            </a:r>
          </a:p>
          <a:p>
            <a:pPr lvl="1"/>
            <a:r>
              <a:rPr lang="en-US" noProof="1">
                <a:cs typeface="Arial"/>
              </a:rPr>
              <a:t>Jaettavat materiaalit, ns. Flaijerit (geneeriset painettuna, sijoituspaikka Viipurintien tarveysasema/Henna Kulojärvi toimisto)</a:t>
            </a:r>
          </a:p>
          <a:p>
            <a:pPr lvl="1"/>
            <a:r>
              <a:rPr lang="en-US" noProof="1">
                <a:cs typeface="Arial"/>
              </a:rPr>
              <a:t>Perinteinen media (lehti, tapahtumainfot, paikallisuutiset, ammattilehdet)</a:t>
            </a:r>
          </a:p>
          <a:p>
            <a:pPr lvl="1"/>
            <a:r>
              <a:rPr lang="en-US" noProof="1">
                <a:cs typeface="Arial"/>
              </a:rPr>
              <a:t>Palvelupolut</a:t>
            </a:r>
          </a:p>
          <a:p>
            <a:pPr lvl="1"/>
            <a:r>
              <a:rPr lang="en-US" noProof="1">
                <a:cs typeface="Arial"/>
              </a:rPr>
              <a:t>Julisteet</a:t>
            </a:r>
          </a:p>
          <a:p>
            <a:pPr lvl="1"/>
            <a:r>
              <a:rPr lang="en-US" noProof="1">
                <a:cs typeface="Arial"/>
              </a:rPr>
              <a:t>Teams-kanavat</a:t>
            </a:r>
          </a:p>
          <a:p>
            <a:pPr lvl="1"/>
            <a:r>
              <a:rPr lang="en-US" noProof="1">
                <a:cs typeface="Arial"/>
              </a:rPr>
              <a:t>S-posti</a:t>
            </a:r>
          </a:p>
          <a:p>
            <a:pPr lvl="1"/>
            <a:r>
              <a:rPr lang="en-US" noProof="1">
                <a:cs typeface="Arial"/>
              </a:rPr>
              <a:t>Henkilökohtainen ohjaus ryhmiin vastaanotoilta </a:t>
            </a:r>
          </a:p>
          <a:p>
            <a:r>
              <a:rPr lang="en-US" noProof="1">
                <a:cs typeface="Arial"/>
              </a:rPr>
              <a:t>Muista myös informoida alkavista etäryhmistä kaikkia asiakkaan hoitoon tai tilanteeseen osallistuvia tahoja (muut ammattilaiset, sidosryhmät) ja hyödyntää myös heidän viestintäverkostoja</a:t>
            </a:r>
          </a:p>
          <a:p>
            <a:pPr lvl="1"/>
            <a:endParaRPr lang="en-US">
              <a:cs typeface="Arial"/>
            </a:endParaRPr>
          </a:p>
        </p:txBody>
      </p:sp>
      <p:sp>
        <p:nvSpPr>
          <p:cNvPr id="3" name="Title 2">
            <a:extLst>
              <a:ext uri="{FF2B5EF4-FFF2-40B4-BE49-F238E27FC236}">
                <a16:creationId xmlns:a16="http://schemas.microsoft.com/office/drawing/2014/main" id="{3AF32A66-095D-147A-3AE8-DA5CC7C2692C}"/>
              </a:ext>
            </a:extLst>
          </p:cNvPr>
          <p:cNvSpPr>
            <a:spLocks noGrp="1"/>
          </p:cNvSpPr>
          <p:nvPr>
            <p:ph type="title"/>
          </p:nvPr>
        </p:nvSpPr>
        <p:spPr/>
        <p:txBody>
          <a:bodyPr/>
          <a:lstStyle/>
          <a:p>
            <a:r>
              <a:rPr lang="en-US" noProof="1">
                <a:cs typeface="Arial"/>
              </a:rPr>
              <a:t>Etäryhmien markkinointi:</a:t>
            </a:r>
            <a:endParaRPr lang="en-US" noProof="1"/>
          </a:p>
        </p:txBody>
      </p:sp>
      <p:sp>
        <p:nvSpPr>
          <p:cNvPr id="4" name="Date Placeholder 3">
            <a:extLst>
              <a:ext uri="{FF2B5EF4-FFF2-40B4-BE49-F238E27FC236}">
                <a16:creationId xmlns:a16="http://schemas.microsoft.com/office/drawing/2014/main" id="{38E467B1-7EF7-8A4E-4EFD-FEE9FF12B89D}"/>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Footer Placeholder 4">
            <a:extLst>
              <a:ext uri="{FF2B5EF4-FFF2-40B4-BE49-F238E27FC236}">
                <a16:creationId xmlns:a16="http://schemas.microsoft.com/office/drawing/2014/main" id="{E5B28157-AB0C-D4DE-8C5B-85A66670A808}"/>
              </a:ext>
            </a:extLst>
          </p:cNvPr>
          <p:cNvSpPr>
            <a:spLocks noGrp="1"/>
          </p:cNvSpPr>
          <p:nvPr>
            <p:ph type="ftr" sz="quarter" idx="11"/>
          </p:nvPr>
        </p:nvSpPr>
        <p:spPr/>
        <p:txBody>
          <a:bodyPr/>
          <a:lstStyle/>
          <a:p>
            <a:r>
              <a:rPr lang="fi-FI"/>
              <a:t>Kanta-Hämeen hyvinvointialue</a:t>
            </a:r>
          </a:p>
        </p:txBody>
      </p:sp>
      <p:sp>
        <p:nvSpPr>
          <p:cNvPr id="6" name="Slide Number Placeholder 5">
            <a:extLst>
              <a:ext uri="{FF2B5EF4-FFF2-40B4-BE49-F238E27FC236}">
                <a16:creationId xmlns:a16="http://schemas.microsoft.com/office/drawing/2014/main" id="{14B975AD-7EEA-339E-AA31-F87008C825E5}"/>
              </a:ext>
            </a:extLst>
          </p:cNvPr>
          <p:cNvSpPr>
            <a:spLocks noGrp="1"/>
          </p:cNvSpPr>
          <p:nvPr>
            <p:ph type="sldNum" sz="quarter" idx="12"/>
          </p:nvPr>
        </p:nvSpPr>
        <p:spPr/>
        <p:txBody>
          <a:bodyPr/>
          <a:lstStyle/>
          <a:p>
            <a:fld id="{53C4A76B-A38D-2748-B9D9-0C392F5890A1}" type="slidenum">
              <a:rPr lang="fi-FI" smtClean="0"/>
              <a:t>30</a:t>
            </a:fld>
            <a:endParaRPr lang="fi-FI"/>
          </a:p>
        </p:txBody>
      </p:sp>
    </p:spTree>
    <p:extLst>
      <p:ext uri="{BB962C8B-B14F-4D97-AF65-F5344CB8AC3E}">
        <p14:creationId xmlns:p14="http://schemas.microsoft.com/office/powerpoint/2010/main" val="1723099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EEFD44-2342-723C-7C64-54D73D5A07F3}"/>
              </a:ext>
            </a:extLst>
          </p:cNvPr>
          <p:cNvSpPr>
            <a:spLocks noGrp="1"/>
          </p:cNvSpPr>
          <p:nvPr>
            <p:ph idx="1"/>
          </p:nvPr>
        </p:nvSpPr>
        <p:spPr/>
        <p:txBody>
          <a:bodyPr vert="horz" lIns="91440" tIns="45720" rIns="91440" bIns="45720" rtlCol="0" anchor="t">
            <a:normAutofit/>
          </a:bodyPr>
          <a:lstStyle/>
          <a:p>
            <a:r>
              <a:rPr lang="en-US" noProof="1">
                <a:ea typeface="+mn-lt"/>
                <a:cs typeface="+mn-lt"/>
              </a:rPr>
              <a:t>Etäryhmän suunnittelijoiden kannattaa olla yhteydessä: </a:t>
            </a:r>
            <a:r>
              <a:rPr lang="en-US" noProof="1">
                <a:ea typeface="+mn-lt"/>
                <a:cs typeface="+mn-lt"/>
                <a:hlinkClick r:id="rId2"/>
              </a:rPr>
              <a:t>viestinta@omahame.fi</a:t>
            </a:r>
            <a:r>
              <a:rPr lang="en-US" noProof="1">
                <a:ea typeface="+mn-lt"/>
                <a:cs typeface="+mn-lt"/>
              </a:rPr>
              <a:t>, kun tarvitsee apuja.</a:t>
            </a:r>
            <a:endParaRPr lang="en-US" noProof="1">
              <a:cs typeface="Arial" panose="020B0604020202020204"/>
            </a:endParaRPr>
          </a:p>
          <a:p>
            <a:r>
              <a:rPr lang="en-US">
                <a:ea typeface="+mn-lt"/>
                <a:cs typeface="+mn-lt"/>
                <a:hlinkClick r:id="rId3"/>
              </a:rPr>
              <a:t>Yleisiä viestintäohjeita (sharepoint.com)</a:t>
            </a:r>
            <a:endParaRPr lang="en-US"/>
          </a:p>
          <a:p>
            <a:r>
              <a:rPr lang="en-US" noProof="1">
                <a:cs typeface="Arial"/>
              </a:rPr>
              <a:t>Yksi muokattava esimerkkipohja Canvalla tehdystä mainoksesta etäryhmästä:</a:t>
            </a:r>
            <a:r>
              <a:rPr lang="en-US">
                <a:cs typeface="Arial"/>
              </a:rPr>
              <a:t> </a:t>
            </a:r>
            <a:r>
              <a:rPr lang="en-US">
                <a:ea typeface="+mn-lt"/>
                <a:cs typeface="+mn-lt"/>
                <a:hlinkClick r:id="rId4"/>
              </a:rPr>
              <a:t>https://www.canva.com/design/DAFy6Pzccg8/NMOh1egRGEyRcgYK2UDF6w/edit?utm_content=DAFy6Pzccg8&amp;utm_campaign=designshare&amp;utm_medium=link2&amp;utm_source=sharebutton</a:t>
            </a:r>
            <a:endParaRPr lang="en-US">
              <a:cs typeface="Arial"/>
            </a:endParaRPr>
          </a:p>
          <a:p>
            <a:endParaRPr lang="en-US">
              <a:cs typeface="Arial"/>
            </a:endParaRPr>
          </a:p>
          <a:p>
            <a:endParaRPr lang="en-US">
              <a:cs typeface="Arial"/>
            </a:endParaRPr>
          </a:p>
        </p:txBody>
      </p:sp>
      <p:sp>
        <p:nvSpPr>
          <p:cNvPr id="3" name="Title 2">
            <a:extLst>
              <a:ext uri="{FF2B5EF4-FFF2-40B4-BE49-F238E27FC236}">
                <a16:creationId xmlns:a16="http://schemas.microsoft.com/office/drawing/2014/main" id="{6518FD1E-8B54-202F-E7A7-F3C441E63ECA}"/>
              </a:ext>
            </a:extLst>
          </p:cNvPr>
          <p:cNvSpPr>
            <a:spLocks noGrp="1"/>
          </p:cNvSpPr>
          <p:nvPr>
            <p:ph type="title"/>
          </p:nvPr>
        </p:nvSpPr>
        <p:spPr/>
        <p:txBody>
          <a:bodyPr/>
          <a:lstStyle/>
          <a:p>
            <a:r>
              <a:rPr lang="en-US" noProof="1">
                <a:cs typeface="Arial"/>
              </a:rPr>
              <a:t>Viestinnän yleisohjeita/pohjia:</a:t>
            </a:r>
            <a:endParaRPr lang="en-US" noProof="1"/>
          </a:p>
        </p:txBody>
      </p:sp>
      <p:sp>
        <p:nvSpPr>
          <p:cNvPr id="4" name="Date Placeholder 3">
            <a:extLst>
              <a:ext uri="{FF2B5EF4-FFF2-40B4-BE49-F238E27FC236}">
                <a16:creationId xmlns:a16="http://schemas.microsoft.com/office/drawing/2014/main" id="{EE58D63F-689D-1AB9-5740-8ABE705B0B8C}"/>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Footer Placeholder 4">
            <a:extLst>
              <a:ext uri="{FF2B5EF4-FFF2-40B4-BE49-F238E27FC236}">
                <a16:creationId xmlns:a16="http://schemas.microsoft.com/office/drawing/2014/main" id="{3C9DFEE2-376D-35A0-1D52-1D086948FE7E}"/>
              </a:ext>
            </a:extLst>
          </p:cNvPr>
          <p:cNvSpPr>
            <a:spLocks noGrp="1"/>
          </p:cNvSpPr>
          <p:nvPr>
            <p:ph type="ftr" sz="quarter" idx="11"/>
          </p:nvPr>
        </p:nvSpPr>
        <p:spPr/>
        <p:txBody>
          <a:bodyPr/>
          <a:lstStyle/>
          <a:p>
            <a:r>
              <a:rPr lang="fi-FI"/>
              <a:t>Kanta-Hämeen hyvinvointialue</a:t>
            </a:r>
          </a:p>
        </p:txBody>
      </p:sp>
      <p:sp>
        <p:nvSpPr>
          <p:cNvPr id="6" name="Slide Number Placeholder 5">
            <a:extLst>
              <a:ext uri="{FF2B5EF4-FFF2-40B4-BE49-F238E27FC236}">
                <a16:creationId xmlns:a16="http://schemas.microsoft.com/office/drawing/2014/main" id="{BC022C1A-8F1A-757A-14A5-8A63A306745A}"/>
              </a:ext>
            </a:extLst>
          </p:cNvPr>
          <p:cNvSpPr>
            <a:spLocks noGrp="1"/>
          </p:cNvSpPr>
          <p:nvPr>
            <p:ph type="sldNum" sz="quarter" idx="12"/>
          </p:nvPr>
        </p:nvSpPr>
        <p:spPr/>
        <p:txBody>
          <a:bodyPr/>
          <a:lstStyle/>
          <a:p>
            <a:fld id="{53C4A76B-A38D-2748-B9D9-0C392F5890A1}" type="slidenum">
              <a:rPr lang="fi-FI" smtClean="0"/>
              <a:t>31</a:t>
            </a:fld>
            <a:endParaRPr lang="fi-FI"/>
          </a:p>
        </p:txBody>
      </p:sp>
    </p:spTree>
    <p:extLst>
      <p:ext uri="{BB962C8B-B14F-4D97-AF65-F5344CB8AC3E}">
        <p14:creationId xmlns:p14="http://schemas.microsoft.com/office/powerpoint/2010/main" val="1846607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E66000-38DF-1D89-D7E2-047BC79148E5}"/>
              </a:ext>
            </a:extLst>
          </p:cNvPr>
          <p:cNvSpPr>
            <a:spLocks noGrp="1"/>
          </p:cNvSpPr>
          <p:nvPr>
            <p:ph idx="1"/>
          </p:nvPr>
        </p:nvSpPr>
        <p:spPr>
          <a:xfrm>
            <a:off x="540592" y="1159522"/>
            <a:ext cx="11357855" cy="5157337"/>
          </a:xfrm>
        </p:spPr>
        <p:txBody>
          <a:bodyPr vert="horz" lIns="91440" tIns="45720" rIns="91440" bIns="45720" rtlCol="0" anchor="t">
            <a:normAutofit fontScale="62500" lnSpcReduction="20000"/>
          </a:bodyPr>
          <a:lstStyle/>
          <a:p>
            <a:r>
              <a:rPr lang="en-US" noProof="1">
                <a:cs typeface="Arial"/>
              </a:rPr>
              <a:t>Etäpalveluiden </a:t>
            </a:r>
            <a:r>
              <a:rPr lang="en-US" b="1" noProof="1">
                <a:cs typeface="Arial"/>
              </a:rPr>
              <a:t>arvioidaan lisäävän sosiaali- ja terveydenhuollon kustannustehokkuutta, tuottavuutta ja vaikuttavuutta</a:t>
            </a:r>
            <a:r>
              <a:rPr lang="en-US" noProof="1">
                <a:cs typeface="Arial"/>
              </a:rPr>
              <a:t>.</a:t>
            </a:r>
            <a:r>
              <a:rPr lang="en-US" b="1" noProof="1">
                <a:cs typeface="Arial"/>
              </a:rPr>
              <a:t> Asiakkaat kokevat etäpalvelut hyödyllisiksi ja käyttökelpoiseksi vaihtoehdoksi perinteisille toimintatavoille.</a:t>
            </a:r>
          </a:p>
          <a:p>
            <a:r>
              <a:rPr lang="en-US" noProof="1">
                <a:cs typeface="Arial"/>
              </a:rPr>
              <a:t>Etäpalvelut</a:t>
            </a:r>
            <a:r>
              <a:rPr lang="en-US" b="1" noProof="1">
                <a:cs typeface="Arial"/>
              </a:rPr>
              <a:t> mahdollistavat asioiden hoitamisen ajasta ja paikasta riippumatta, lisäävät asiakkaiden valinnanvapautta ja palveluiden saatavuutta, hoidon yksilöllisyyttä, turvallisuuden tunnetta,</a:t>
            </a:r>
            <a:r>
              <a:rPr lang="en-US" noProof="1">
                <a:cs typeface="Arial"/>
              </a:rPr>
              <a:t> </a:t>
            </a:r>
            <a:r>
              <a:rPr lang="en-US" b="1" noProof="1">
                <a:cs typeface="Arial"/>
              </a:rPr>
              <a:t>oireiden hallintaa ja osallisuutta hoitoon sekä edistää omahoidon jatkuvuutta.</a:t>
            </a:r>
            <a:r>
              <a:rPr lang="en-US" noProof="1">
                <a:cs typeface="Arial"/>
              </a:rPr>
              <a:t> Matkustukseen kuluva aika ja kustannukset säästyy, mahdollistaa </a:t>
            </a:r>
            <a:r>
              <a:rPr lang="en-US" b="1" noProof="1">
                <a:cs typeface="Arial"/>
              </a:rPr>
              <a:t>matalamman kynnyksen</a:t>
            </a:r>
            <a:r>
              <a:rPr lang="en-US" noProof="1">
                <a:cs typeface="Arial"/>
              </a:rPr>
              <a:t> ja helpommin tarpeiden mukaan toteutettavan yhteydenpidon asiakkaan ja ammattilaisen välillä. Vähentää infektiosairauksien tarttumista </a:t>
            </a:r>
          </a:p>
          <a:p>
            <a:r>
              <a:rPr lang="en-US" noProof="1">
                <a:cs typeface="Arial"/>
              </a:rPr>
              <a:t>Edellytyksenä</a:t>
            </a:r>
            <a:r>
              <a:rPr lang="en-US" b="1" noProof="1">
                <a:cs typeface="Arial"/>
              </a:rPr>
              <a:t> rajoitteiden ja haasteiden huomioon ottaminen ja edellytysten arviointi </a:t>
            </a:r>
            <a:r>
              <a:rPr lang="en-US" noProof="1">
                <a:cs typeface="Arial"/>
              </a:rPr>
              <a:t>(vuorovaikutukseen, yksityisyydensuojaan, yhdenvertaisuuteen, potilasturvallisuuteen sekä tietoturvaan liittyvät asiat, puutteet tietoteknisissä taidoissa, henkilökunnan asianmukainen koulutus, ongelmat laitteiden toiminnassa, asianmukaiset tilat ja yhteydet, esihenkilöiden tuki)</a:t>
            </a:r>
          </a:p>
          <a:p>
            <a:r>
              <a:rPr lang="en-US" noProof="1">
                <a:cs typeface="Arial"/>
              </a:rPr>
              <a:t>Huomiota kiinnitettävä  pitkäaikaissairauden seurannan ja hoidon jatkuvuuden varmistamiseen, vuorovaikutukseen etäohjauksessa (kamaran käyttö molemmin puolin,ohjaustila rauhallinen, kuuntelemalla ja aikaa antamalla keskusteluun, kehon liikkeet, ryhmässä huomioida mahdollisuus kysyä ja varmistaa ohjauksen ymmärtäminen, Teach back-menetelmä), psyykkisen voinnin huomioiminen</a:t>
            </a:r>
          </a:p>
          <a:p>
            <a:r>
              <a:rPr lang="en-US" noProof="1">
                <a:cs typeface="Arial"/>
              </a:rPr>
              <a:t>Näytön asteet A-D:</a:t>
            </a:r>
          </a:p>
          <a:p>
            <a:r>
              <a:rPr lang="en-US" noProof="1">
                <a:cs typeface="Arial"/>
              </a:rPr>
              <a:t>Etäohjaus ja -seuranta edistävät diabetesta sairastavan hoitotasapainon saavuttamista (A) ja voitaneen vähentää diabetekseen liittyviä oireita (C) vähintään yhtä paljon kuin tavanomaisella hoidolla</a:t>
            </a:r>
          </a:p>
          <a:p>
            <a:r>
              <a:rPr lang="en-US" noProof="1">
                <a:cs typeface="Arial"/>
              </a:rPr>
              <a:t>Ohjauksen ja seurannan toteuttaminen etäyhteydellä on pitkäaikaissautta sairastavien kuolleisuuden riskin näkökulmasta vähintään yhtä turvallista kuin tavanomainen hoito tai ohjaus (B)</a:t>
            </a:r>
          </a:p>
          <a:p>
            <a:r>
              <a:rPr lang="en-US" noProof="1">
                <a:cs typeface="Arial"/>
              </a:rPr>
              <a:t>Etäohjaus ja –seuranta ilmeisesti tukevat pitkäaikaissairautta sairastavan terveellisen ruokavalion toteuttamista (B)</a:t>
            </a:r>
          </a:p>
          <a:p>
            <a:r>
              <a:rPr lang="en-US" noProof="1">
                <a:cs typeface="Arial"/>
              </a:rPr>
              <a:t>Etäohjaus edistänee pitkäaikaissairautta sairastavan omahoitoa (C), omahoitoon sitoutumista (C), lääkehoidon toteuttamista (C) sekä omaseurantaa vähintään yhtä hyvin kuin tavanomainen hoito tai ohjaus</a:t>
            </a:r>
          </a:p>
          <a:p>
            <a:r>
              <a:rPr lang="en-US" noProof="1">
                <a:cs typeface="Arial"/>
              </a:rPr>
              <a:t>Etäohjaus ja –seuranta ilmeisesti lisäävät  pitkäaikaissairautta sairastavan sairauteen ja sen hoitoon liittyvää tietoa vähintään yhtä hyvin kuin tavanomainen hoito tai ohjaus (B) ja saattavat vahvistaa pitkäaikaissairautta sairastavan aikuisen minäpystyvyyttä ©</a:t>
            </a:r>
          </a:p>
          <a:p>
            <a:r>
              <a:rPr lang="en-US" b="1" noProof="1">
                <a:cs typeface="Arial"/>
              </a:rPr>
              <a:t>Etäohjauksen toteutumista, asiakaskokemuksia ja tuloksia seurattava ja arvioitava</a:t>
            </a:r>
          </a:p>
        </p:txBody>
      </p:sp>
      <p:sp>
        <p:nvSpPr>
          <p:cNvPr id="3" name="Title 2">
            <a:extLst>
              <a:ext uri="{FF2B5EF4-FFF2-40B4-BE49-F238E27FC236}">
                <a16:creationId xmlns:a16="http://schemas.microsoft.com/office/drawing/2014/main" id="{3ECC0B17-FFEC-C68C-C7A7-EB614762CC48}"/>
              </a:ext>
            </a:extLst>
          </p:cNvPr>
          <p:cNvSpPr>
            <a:spLocks noGrp="1"/>
          </p:cNvSpPr>
          <p:nvPr>
            <p:ph type="title"/>
          </p:nvPr>
        </p:nvSpPr>
        <p:spPr>
          <a:xfrm>
            <a:off x="606852" y="1564167"/>
            <a:ext cx="11329242" cy="189029"/>
          </a:xfrm>
        </p:spPr>
        <p:txBody>
          <a:bodyPr>
            <a:normAutofit fontScale="90000"/>
          </a:bodyPr>
          <a:lstStyle/>
          <a:p>
            <a:r>
              <a:rPr lang="en-US" noProof="1">
                <a:cs typeface="Arial"/>
              </a:rPr>
              <a:t>Vaikuttavaa etäohjausta pitkäaikaissairauksissa: </a:t>
            </a:r>
            <a:br>
              <a:rPr lang="en-US" noProof="1">
                <a:cs typeface="Arial"/>
              </a:rPr>
            </a:br>
            <a:r>
              <a:rPr lang="en-US" sz="2000" noProof="1">
                <a:cs typeface="Arial"/>
              </a:rPr>
              <a:t>HOTUS (16.12.2022. Etäyhteydellä toteutettava pitkäaikaissairautta sairastavan omahoidon ohjaus)</a:t>
            </a:r>
          </a:p>
          <a:p>
            <a:r>
              <a:rPr lang="en-US" sz="2000">
                <a:cs typeface="Arial"/>
              </a:rPr>
              <a:t>  </a:t>
            </a:r>
          </a:p>
          <a:p>
            <a:endParaRPr lang="en-US">
              <a:cs typeface="Arial"/>
            </a:endParaRPr>
          </a:p>
        </p:txBody>
      </p:sp>
      <p:sp>
        <p:nvSpPr>
          <p:cNvPr id="4" name="Date Placeholder 3">
            <a:extLst>
              <a:ext uri="{FF2B5EF4-FFF2-40B4-BE49-F238E27FC236}">
                <a16:creationId xmlns:a16="http://schemas.microsoft.com/office/drawing/2014/main" id="{2014E87F-3B1A-76BB-AA3F-9D2E20CC19E2}"/>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Footer Placeholder 4">
            <a:extLst>
              <a:ext uri="{FF2B5EF4-FFF2-40B4-BE49-F238E27FC236}">
                <a16:creationId xmlns:a16="http://schemas.microsoft.com/office/drawing/2014/main" id="{1F54A02D-34C0-6A27-7690-8259CB1761D7}"/>
              </a:ext>
            </a:extLst>
          </p:cNvPr>
          <p:cNvSpPr>
            <a:spLocks noGrp="1"/>
          </p:cNvSpPr>
          <p:nvPr>
            <p:ph type="ftr" sz="quarter" idx="11"/>
          </p:nvPr>
        </p:nvSpPr>
        <p:spPr/>
        <p:txBody>
          <a:bodyPr/>
          <a:lstStyle/>
          <a:p>
            <a:r>
              <a:rPr lang="fi-FI"/>
              <a:t>Kanta-Hämeen hyvinvointialue</a:t>
            </a:r>
          </a:p>
        </p:txBody>
      </p:sp>
      <p:sp>
        <p:nvSpPr>
          <p:cNvPr id="6" name="Slide Number Placeholder 5">
            <a:extLst>
              <a:ext uri="{FF2B5EF4-FFF2-40B4-BE49-F238E27FC236}">
                <a16:creationId xmlns:a16="http://schemas.microsoft.com/office/drawing/2014/main" id="{6AB756AA-B69F-D25E-A61A-B4E7F24861D3}"/>
              </a:ext>
            </a:extLst>
          </p:cNvPr>
          <p:cNvSpPr>
            <a:spLocks noGrp="1"/>
          </p:cNvSpPr>
          <p:nvPr>
            <p:ph type="sldNum" sz="quarter" idx="12"/>
          </p:nvPr>
        </p:nvSpPr>
        <p:spPr/>
        <p:txBody>
          <a:bodyPr/>
          <a:lstStyle/>
          <a:p>
            <a:fld id="{53C4A76B-A38D-2748-B9D9-0C392F5890A1}" type="slidenum">
              <a:rPr lang="fi-FI" smtClean="0"/>
              <a:t>5</a:t>
            </a:fld>
            <a:endParaRPr lang="fi-FI"/>
          </a:p>
        </p:txBody>
      </p:sp>
    </p:spTree>
    <p:extLst>
      <p:ext uri="{BB962C8B-B14F-4D97-AF65-F5344CB8AC3E}">
        <p14:creationId xmlns:p14="http://schemas.microsoft.com/office/powerpoint/2010/main" val="3014635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E4E2CDD2-5B45-0861-E1E6-BB5765CC8E56}"/>
              </a:ext>
            </a:extLst>
          </p:cNvPr>
          <p:cNvGraphicFramePr>
            <a:graphicFrameLocks noGrp="1"/>
          </p:cNvGraphicFramePr>
          <p:nvPr>
            <p:ph idx="1"/>
          </p:nvPr>
        </p:nvGraphicFramePr>
        <p:xfrm>
          <a:off x="33094" y="1139337"/>
          <a:ext cx="6188930" cy="4982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5819551F-CD2D-3694-5DAD-06B35A173E66}"/>
              </a:ext>
            </a:extLst>
          </p:cNvPr>
          <p:cNvSpPr>
            <a:spLocks noGrp="1"/>
          </p:cNvSpPr>
          <p:nvPr>
            <p:ph type="title"/>
          </p:nvPr>
        </p:nvSpPr>
        <p:spPr/>
        <p:txBody>
          <a:bodyPr>
            <a:normAutofit/>
          </a:bodyPr>
          <a:lstStyle/>
          <a:p>
            <a:r>
              <a:rPr lang="en-US" noProof="1">
                <a:cs typeface="Arial"/>
              </a:rPr>
              <a:t>Ryhmätoiminnan koordinointi alueella (sis.etäryhmät):</a:t>
            </a:r>
            <a:endParaRPr lang="en-US" noProof="1"/>
          </a:p>
        </p:txBody>
      </p:sp>
      <p:sp>
        <p:nvSpPr>
          <p:cNvPr id="4" name="Date Placeholder 3">
            <a:extLst>
              <a:ext uri="{FF2B5EF4-FFF2-40B4-BE49-F238E27FC236}">
                <a16:creationId xmlns:a16="http://schemas.microsoft.com/office/drawing/2014/main" id="{56D57828-C176-02D1-3310-1BAF9F063603}"/>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Footer Placeholder 4">
            <a:extLst>
              <a:ext uri="{FF2B5EF4-FFF2-40B4-BE49-F238E27FC236}">
                <a16:creationId xmlns:a16="http://schemas.microsoft.com/office/drawing/2014/main" id="{8104169B-D005-D639-73B0-8C3AA6B16CD5}"/>
              </a:ext>
            </a:extLst>
          </p:cNvPr>
          <p:cNvSpPr>
            <a:spLocks noGrp="1"/>
          </p:cNvSpPr>
          <p:nvPr>
            <p:ph type="ftr" sz="quarter" idx="11"/>
          </p:nvPr>
        </p:nvSpPr>
        <p:spPr/>
        <p:txBody>
          <a:bodyPr/>
          <a:lstStyle/>
          <a:p>
            <a:r>
              <a:rPr lang="fi-FI"/>
              <a:t>Kanta-Hämeen hyvinvointialue</a:t>
            </a:r>
          </a:p>
        </p:txBody>
      </p:sp>
      <p:sp>
        <p:nvSpPr>
          <p:cNvPr id="6" name="Slide Number Placeholder 5">
            <a:extLst>
              <a:ext uri="{FF2B5EF4-FFF2-40B4-BE49-F238E27FC236}">
                <a16:creationId xmlns:a16="http://schemas.microsoft.com/office/drawing/2014/main" id="{6762E668-20A9-592E-13B7-A2C24135E9C4}"/>
              </a:ext>
            </a:extLst>
          </p:cNvPr>
          <p:cNvSpPr>
            <a:spLocks noGrp="1"/>
          </p:cNvSpPr>
          <p:nvPr>
            <p:ph type="sldNum" sz="quarter" idx="12"/>
          </p:nvPr>
        </p:nvSpPr>
        <p:spPr/>
        <p:txBody>
          <a:bodyPr/>
          <a:lstStyle/>
          <a:p>
            <a:fld id="{53C4A76B-A38D-2748-B9D9-0C392F5890A1}" type="slidenum">
              <a:rPr lang="fi-FI" smtClean="0"/>
              <a:t>32</a:t>
            </a:fld>
            <a:endParaRPr lang="fi-FI"/>
          </a:p>
        </p:txBody>
      </p:sp>
      <p:graphicFrame>
        <p:nvGraphicFramePr>
          <p:cNvPr id="450" name="Diagram 449">
            <a:extLst>
              <a:ext uri="{FF2B5EF4-FFF2-40B4-BE49-F238E27FC236}">
                <a16:creationId xmlns:a16="http://schemas.microsoft.com/office/drawing/2014/main" id="{18DF9C2D-D856-7045-729A-E53F97B66D84}"/>
              </a:ext>
            </a:extLst>
          </p:cNvPr>
          <p:cNvGraphicFramePr/>
          <p:nvPr/>
        </p:nvGraphicFramePr>
        <p:xfrm>
          <a:off x="4200770" y="1121508"/>
          <a:ext cx="7219460" cy="51522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15" name="Scroll: Vertical 1914">
            <a:extLst>
              <a:ext uri="{FF2B5EF4-FFF2-40B4-BE49-F238E27FC236}">
                <a16:creationId xmlns:a16="http://schemas.microsoft.com/office/drawing/2014/main" id="{FD519DCD-9B8C-F7FA-4F23-12EAE14DAEB4}"/>
              </a:ext>
            </a:extLst>
          </p:cNvPr>
          <p:cNvSpPr/>
          <p:nvPr/>
        </p:nvSpPr>
        <p:spPr>
          <a:xfrm>
            <a:off x="10445750" y="3001596"/>
            <a:ext cx="1348152" cy="1387230"/>
          </a:xfrm>
          <a:prstGeom prst="verticalScroll">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noProof="1">
                <a:cs typeface="Arial"/>
              </a:rPr>
              <a:t>Etäryhmä -opas ja Teams-kanava</a:t>
            </a:r>
            <a:endParaRPr lang="en-US" sz="1400" noProof="1"/>
          </a:p>
        </p:txBody>
      </p:sp>
    </p:spTree>
    <p:extLst>
      <p:ext uri="{BB962C8B-B14F-4D97-AF65-F5344CB8AC3E}">
        <p14:creationId xmlns:p14="http://schemas.microsoft.com/office/powerpoint/2010/main" val="2155995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67016E-27C1-3F7F-7A24-BCFB7D8D83B7}"/>
              </a:ext>
            </a:extLst>
          </p:cNvPr>
          <p:cNvSpPr>
            <a:spLocks noGrp="1"/>
          </p:cNvSpPr>
          <p:nvPr>
            <p:ph idx="1"/>
          </p:nvPr>
        </p:nvSpPr>
        <p:spPr>
          <a:xfrm>
            <a:off x="344173" y="1216298"/>
            <a:ext cx="5629461" cy="5023901"/>
          </a:xfrm>
        </p:spPr>
        <p:txBody>
          <a:bodyPr vert="horz" lIns="91440" tIns="45720" rIns="91440" bIns="45720" rtlCol="0" anchor="t">
            <a:normAutofit fontScale="77500" lnSpcReduction="20000"/>
          </a:bodyPr>
          <a:lstStyle/>
          <a:p>
            <a:pPr marL="342900" indent="-342900">
              <a:buAutoNum type="arabicPeriod"/>
            </a:pPr>
            <a:r>
              <a:rPr lang="en-US" noProof="1">
                <a:ea typeface="+mn-lt"/>
                <a:cs typeface="+mn-lt"/>
              </a:rPr>
              <a:t>Varmista tarvittaessa johdon suostumus etäryhmätoiminnalle ja määritä lähtötilannetta</a:t>
            </a:r>
            <a:endParaRPr lang="en-US">
              <a:ea typeface="+mn-lt"/>
              <a:cs typeface="+mn-lt"/>
            </a:endParaRPr>
          </a:p>
          <a:p>
            <a:pPr marL="342900" indent="-342900">
              <a:buAutoNum type="arabicPeriod"/>
            </a:pPr>
            <a:r>
              <a:rPr lang="en-US" noProof="1">
                <a:cs typeface="Arial" panose="020B0604020202020204"/>
              </a:rPr>
              <a:t>Määritä työryhmään osallitujat, tunnista sidosryhmät ja yhteistyötahot. Kokoa työryhmä ja lähetä kutsu</a:t>
            </a:r>
            <a:endParaRPr lang="en-US">
              <a:cs typeface="Arial"/>
            </a:endParaRPr>
          </a:p>
          <a:p>
            <a:pPr marL="342900" indent="-342900">
              <a:buAutoNum type="arabicPeriod"/>
            </a:pPr>
            <a:r>
              <a:rPr lang="en-US" noProof="1">
                <a:cs typeface="Arial" panose="020B0604020202020204"/>
              </a:rPr>
              <a:t>Valmistele ensimmäinen kokous huolella ennen tapaamista (työryhmän ja suunniteltavan etäryhmän tarkoitus, tavoitteet ja tavat työskentelylle, vastuiden jakoa ja vastuuhenkilöiden nimeäminen, aikataulutus työskentelylle, jatkojen sopiminen)</a:t>
            </a:r>
          </a:p>
          <a:p>
            <a:pPr marL="342900" indent="-342900">
              <a:buAutoNum type="arabicPeriod"/>
            </a:pPr>
            <a:r>
              <a:rPr lang="en-US" noProof="1">
                <a:cs typeface="Arial" panose="020B0604020202020204"/>
              </a:rPr>
              <a:t>Informoi uuden toiminnan suunnittelusta ja sen vaiheista seudullisia vastuuhenkilöitä tai vakinyrkkiä (kts. ed.dia)</a:t>
            </a:r>
            <a:endParaRPr lang="en-US" noProof="1">
              <a:solidFill>
                <a:srgbClr val="FF0000"/>
              </a:solidFill>
              <a:cs typeface="Arial" panose="020B0604020202020204"/>
            </a:endParaRPr>
          </a:p>
          <a:p>
            <a:pPr marL="342900" indent="-342900">
              <a:buAutoNum type="arabicPeriod"/>
            </a:pPr>
            <a:r>
              <a:rPr lang="en-US" noProof="1">
                <a:cs typeface="Arial" panose="020B0604020202020204"/>
              </a:rPr>
              <a:t>Pidä muistiota työryhmän tapaamisista</a:t>
            </a:r>
          </a:p>
          <a:p>
            <a:pPr marL="342900" indent="-342900">
              <a:buAutoNum type="arabicPeriod"/>
            </a:pPr>
            <a:r>
              <a:rPr lang="en-US" noProof="1">
                <a:cs typeface="Arial" panose="020B0604020202020204"/>
              </a:rPr>
              <a:t>Koulututa tarvittavat tahot etäryhmän vetämiseen, varmista osaaminen</a:t>
            </a:r>
          </a:p>
          <a:p>
            <a:pPr marL="342900" indent="-342900">
              <a:buAutoNum type="arabicPeriod"/>
            </a:pPr>
            <a:r>
              <a:rPr lang="en-US" noProof="1">
                <a:cs typeface="Arial" panose="020B0604020202020204"/>
              </a:rPr>
              <a:t>tiedotus ja ohjeistus asiakkaille, ammattilaisille ja sidosryhmille</a:t>
            </a:r>
            <a:endParaRPr lang="en-US">
              <a:cs typeface="Arial" panose="020B0604020202020204"/>
            </a:endParaRPr>
          </a:p>
          <a:p>
            <a:pPr marL="342900" indent="-342900">
              <a:buAutoNum type="arabicPeriod"/>
            </a:pPr>
            <a:r>
              <a:rPr lang="en-US" noProof="1">
                <a:cs typeface="Arial" panose="020B0604020202020204"/>
              </a:rPr>
              <a:t>oman työyhteisön, yhteistyötahojen ja asiakkaiden osallistaminen suunnitteluun, seuraa etäryhmän vaikutuksia/vaikuttavuutta, asiakaspalautteita, materiaalin ajantasalla pitäminen</a:t>
            </a:r>
            <a:endParaRPr lang="en-US">
              <a:cs typeface="Arial"/>
            </a:endParaRPr>
          </a:p>
          <a:p>
            <a:pPr marL="342900" indent="-342900">
              <a:buAutoNum type="arabicPeriod"/>
            </a:pPr>
            <a:endParaRPr lang="en-US" noProof="1">
              <a:cs typeface="Arial" panose="020B0604020202020204"/>
            </a:endParaRPr>
          </a:p>
        </p:txBody>
      </p:sp>
      <p:sp>
        <p:nvSpPr>
          <p:cNvPr id="8" name="Content Placeholder 7">
            <a:extLst>
              <a:ext uri="{FF2B5EF4-FFF2-40B4-BE49-F238E27FC236}">
                <a16:creationId xmlns:a16="http://schemas.microsoft.com/office/drawing/2014/main" id="{E919400C-E912-8474-DA0A-15735FBDC59C}"/>
              </a:ext>
            </a:extLst>
          </p:cNvPr>
          <p:cNvSpPr>
            <a:spLocks noGrp="1"/>
          </p:cNvSpPr>
          <p:nvPr>
            <p:ph idx="13"/>
          </p:nvPr>
        </p:nvSpPr>
        <p:spPr>
          <a:xfrm>
            <a:off x="5722655" y="1219059"/>
            <a:ext cx="6256989" cy="5182147"/>
          </a:xfrm>
        </p:spPr>
        <p:txBody>
          <a:bodyPr vert="horz" lIns="91440" tIns="45720" rIns="91440" bIns="45720" rtlCol="0" anchor="t">
            <a:noAutofit/>
          </a:bodyPr>
          <a:lstStyle/>
          <a:p>
            <a:pPr marL="342900" indent="-342900"/>
            <a:r>
              <a:rPr lang="en-US" sz="1100" b="1" noProof="1">
                <a:cs typeface="Arial"/>
              </a:rPr>
              <a:t>Suunnittele/huomioi:</a:t>
            </a:r>
          </a:p>
          <a:p>
            <a:pPr marL="857250" lvl="1" indent="-285750"/>
            <a:r>
              <a:rPr lang="en-US" sz="1100" noProof="1">
                <a:cs typeface="Arial"/>
              </a:rPr>
              <a:t>Rakenna esitysmateriaali, huomioi etäryhmän tavoitteet</a:t>
            </a:r>
          </a:p>
          <a:p>
            <a:pPr marL="857250" lvl="1" indent="-285750"/>
            <a:r>
              <a:rPr lang="en-US" sz="1100" noProof="1">
                <a:cs typeface="Arial"/>
              </a:rPr>
              <a:t>Etäohjausalusta (</a:t>
            </a:r>
            <a:r>
              <a:rPr lang="en-US" sz="1100" b="1" noProof="1">
                <a:cs typeface="Arial"/>
              </a:rPr>
              <a:t>Flowmedik paras</a:t>
            </a:r>
            <a:r>
              <a:rPr lang="en-US" sz="1100" noProof="1">
                <a:cs typeface="Arial"/>
              </a:rPr>
              <a:t>/Teams ei suositella), tapahtuman teko ja linkki</a:t>
            </a:r>
          </a:p>
          <a:p>
            <a:pPr marL="857250" lvl="1" indent="-285750"/>
            <a:r>
              <a:rPr lang="en-US" sz="1100" noProof="1">
                <a:cs typeface="Arial"/>
              </a:rPr>
              <a:t>Määritä, tarvitseeko ennakkoilmoittautumista (huom.tietosuoja) ja käytäntö siihen</a:t>
            </a:r>
          </a:p>
          <a:p>
            <a:pPr marL="857250" lvl="1" indent="-285750"/>
            <a:r>
              <a:rPr lang="en-US" sz="1100" noProof="1">
                <a:cs typeface="Arial"/>
              </a:rPr>
              <a:t>Ryhmätoiminnan koordinointi (esim.etäryhmätoiminnan Plandisciin)</a:t>
            </a:r>
          </a:p>
          <a:p>
            <a:pPr marL="857250" lvl="1" indent="-285750"/>
            <a:r>
              <a:rPr lang="en-US" sz="1100" noProof="1">
                <a:cs typeface="Arial"/>
              </a:rPr>
              <a:t>Laadi ohjeet osallistumiselle asiakkaille ja ammattilaisille (tarkasta ensin, löyykö se jo etäryhmän verkkosivujen oik.laidan materiaalipankista)</a:t>
            </a:r>
          </a:p>
          <a:p>
            <a:pPr marL="857250" lvl="1" indent="-285750"/>
            <a:r>
              <a:rPr lang="en-US" sz="1100" noProof="1">
                <a:cs typeface="Arial"/>
              </a:rPr>
              <a:t>Rakenna markkinointimateriaali (Esim.Canva-ohjelmalla)</a:t>
            </a:r>
          </a:p>
          <a:p>
            <a:pPr marL="857250" lvl="1" indent="-285750"/>
            <a:r>
              <a:rPr lang="en-US" sz="1100" noProof="1">
                <a:cs typeface="Arial"/>
              </a:rPr>
              <a:t>Varmista ryhmän vetäjien tarvittavat laitteet ja yhteydet. Sovi vetämisvuorot paikkakunnittain vuosikellomaisesti.</a:t>
            </a:r>
          </a:p>
          <a:p>
            <a:pPr marL="857250" lvl="1" indent="-285750"/>
            <a:r>
              <a:rPr lang="en-US" sz="1100" noProof="1">
                <a:cs typeface="Arial"/>
              </a:rPr>
              <a:t>Hyväksytä ryhmän sisältö johdolla/muulla tarvittavalla taholla</a:t>
            </a:r>
          </a:p>
          <a:p>
            <a:pPr marL="857250" lvl="1" indent="-285750"/>
            <a:r>
              <a:rPr lang="en-US" sz="1100" b="1" noProof="1">
                <a:cs typeface="Arial"/>
              </a:rPr>
              <a:t>Pyydä oma etäryhmätyyppi Lifecaren pääkäyttäjältä</a:t>
            </a:r>
            <a:r>
              <a:rPr lang="en-US" sz="1100" noProof="1">
                <a:cs typeface="Arial"/>
              </a:rPr>
              <a:t> (esim.etäDM2, etäELI), etuliite etä-(ja kolme muuta merkkiä)</a:t>
            </a:r>
          </a:p>
          <a:p>
            <a:pPr marL="857250" lvl="1" indent="-285750"/>
            <a:r>
              <a:rPr lang="en-US" sz="1100" noProof="1">
                <a:cs typeface="Arial"/>
              </a:rPr>
              <a:t>Markkinoi etäryhmää ajoissa ja lähellä ryhmän alkua: viestinta@omahame.fi</a:t>
            </a:r>
          </a:p>
          <a:p>
            <a:pPr marL="857250" lvl="1" indent="-285750"/>
            <a:r>
              <a:rPr lang="en-US" sz="1100" noProof="1">
                <a:cs typeface="Arial"/>
              </a:rPr>
              <a:t>Vie valmis materiaali HVA ryhmämateriaali Teams-kanavalle ja luo oikean tuloalueen kohdalle uusi kansio etäryhmän sisällöille. Luo sinne tilastointipohja myös</a:t>
            </a:r>
          </a:p>
          <a:p>
            <a:endParaRPr lang="en-US">
              <a:cs typeface="Arial"/>
            </a:endParaRPr>
          </a:p>
        </p:txBody>
      </p:sp>
      <p:sp>
        <p:nvSpPr>
          <p:cNvPr id="4" name="Date Placeholder 3">
            <a:extLst>
              <a:ext uri="{FF2B5EF4-FFF2-40B4-BE49-F238E27FC236}">
                <a16:creationId xmlns:a16="http://schemas.microsoft.com/office/drawing/2014/main" id="{1513F798-F902-3496-C54A-A1ECB945BCD5}"/>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Footer Placeholder 4">
            <a:extLst>
              <a:ext uri="{FF2B5EF4-FFF2-40B4-BE49-F238E27FC236}">
                <a16:creationId xmlns:a16="http://schemas.microsoft.com/office/drawing/2014/main" id="{31B399C1-F370-2A0A-B2C3-69FF6B0CE8B2}"/>
              </a:ext>
            </a:extLst>
          </p:cNvPr>
          <p:cNvSpPr>
            <a:spLocks noGrp="1"/>
          </p:cNvSpPr>
          <p:nvPr>
            <p:ph type="ftr" sz="quarter" idx="11"/>
          </p:nvPr>
        </p:nvSpPr>
        <p:spPr/>
        <p:txBody>
          <a:bodyPr/>
          <a:lstStyle/>
          <a:p>
            <a:r>
              <a:rPr lang="fi-FI"/>
              <a:t>Kanta-Hämeen hyvinvointialue</a:t>
            </a:r>
          </a:p>
        </p:txBody>
      </p:sp>
      <p:sp>
        <p:nvSpPr>
          <p:cNvPr id="6" name="Slide Number Placeholder 5">
            <a:extLst>
              <a:ext uri="{FF2B5EF4-FFF2-40B4-BE49-F238E27FC236}">
                <a16:creationId xmlns:a16="http://schemas.microsoft.com/office/drawing/2014/main" id="{C4C7FE8F-9A46-0D8D-0F96-D36F55960C55}"/>
              </a:ext>
            </a:extLst>
          </p:cNvPr>
          <p:cNvSpPr>
            <a:spLocks noGrp="1"/>
          </p:cNvSpPr>
          <p:nvPr>
            <p:ph type="sldNum" sz="quarter" idx="12"/>
          </p:nvPr>
        </p:nvSpPr>
        <p:spPr/>
        <p:txBody>
          <a:bodyPr/>
          <a:lstStyle/>
          <a:p>
            <a:fld id="{53C4A76B-A38D-2748-B9D9-0C392F5890A1}" type="slidenum">
              <a:rPr lang="fi-FI" smtClean="0"/>
              <a:t>33</a:t>
            </a:fld>
            <a:endParaRPr lang="fi-FI"/>
          </a:p>
        </p:txBody>
      </p:sp>
      <p:sp>
        <p:nvSpPr>
          <p:cNvPr id="3" name="Title 2">
            <a:extLst>
              <a:ext uri="{FF2B5EF4-FFF2-40B4-BE49-F238E27FC236}">
                <a16:creationId xmlns:a16="http://schemas.microsoft.com/office/drawing/2014/main" id="{EA6EE8FF-49DD-9DF3-26E8-09ABBA5779C0}"/>
              </a:ext>
            </a:extLst>
          </p:cNvPr>
          <p:cNvSpPr>
            <a:spLocks noGrp="1"/>
          </p:cNvSpPr>
          <p:nvPr>
            <p:ph type="title"/>
          </p:nvPr>
        </p:nvSpPr>
        <p:spPr/>
        <p:txBody>
          <a:bodyPr/>
          <a:lstStyle/>
          <a:p>
            <a:r>
              <a:rPr lang="en-US" noProof="1">
                <a:cs typeface="Arial"/>
              </a:rPr>
              <a:t>Muistilista uuden etäryhmätoiminnan aloittamiseen:</a:t>
            </a:r>
            <a:endParaRPr lang="en-US" noProof="1"/>
          </a:p>
        </p:txBody>
      </p:sp>
    </p:spTree>
    <p:extLst>
      <p:ext uri="{BB962C8B-B14F-4D97-AF65-F5344CB8AC3E}">
        <p14:creationId xmlns:p14="http://schemas.microsoft.com/office/powerpoint/2010/main" val="1758405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n paikkamerkki 8" descr="Kuva, joka sisältää kohteen teksti, henkilö, sisä, valmistelu&#10;&#10;Kuvaus luotu automaattisesti">
            <a:extLst>
              <a:ext uri="{FF2B5EF4-FFF2-40B4-BE49-F238E27FC236}">
                <a16:creationId xmlns:a16="http://schemas.microsoft.com/office/drawing/2014/main" id="{59AE6899-E411-83BD-6DF8-3754351796C5}"/>
              </a:ext>
            </a:extLst>
          </p:cNvPr>
          <p:cNvPicPr>
            <a:picLocks noGrp="1" noChangeAspect="1"/>
          </p:cNvPicPr>
          <p:nvPr>
            <p:ph type="pic" sz="quarter" idx="13"/>
          </p:nvPr>
        </p:nvPicPr>
        <p:blipFill rotWithShape="1">
          <a:blip r:embed="rId2"/>
          <a:srcRect l="4182" r="4182"/>
          <a:stretch/>
        </p:blipFill>
        <p:spPr/>
      </p:pic>
      <p:sp>
        <p:nvSpPr>
          <p:cNvPr id="6" name="Otsikko 5">
            <a:extLst>
              <a:ext uri="{FF2B5EF4-FFF2-40B4-BE49-F238E27FC236}">
                <a16:creationId xmlns:a16="http://schemas.microsoft.com/office/drawing/2014/main" id="{F65F2A13-BE4F-E070-F402-B7E221E12033}"/>
              </a:ext>
            </a:extLst>
          </p:cNvPr>
          <p:cNvSpPr>
            <a:spLocks noGrp="1"/>
          </p:cNvSpPr>
          <p:nvPr>
            <p:ph type="title"/>
          </p:nvPr>
        </p:nvSpPr>
        <p:spPr>
          <a:xfrm>
            <a:off x="560131" y="57934"/>
            <a:ext cx="4856210" cy="1000049"/>
          </a:xfrm>
        </p:spPr>
        <p:txBody>
          <a:bodyPr>
            <a:normAutofit fontScale="90000"/>
          </a:bodyPr>
          <a:lstStyle/>
          <a:p>
            <a:r>
              <a:rPr lang="fi-FI">
                <a:cs typeface="Arial"/>
              </a:rPr>
              <a:t>Ohjaavia kysymyksiä etäryhmää suunnitellessa:</a:t>
            </a:r>
          </a:p>
        </p:txBody>
      </p:sp>
      <p:sp>
        <p:nvSpPr>
          <p:cNvPr id="7" name="Sisällön paikkamerkki 6">
            <a:extLst>
              <a:ext uri="{FF2B5EF4-FFF2-40B4-BE49-F238E27FC236}">
                <a16:creationId xmlns:a16="http://schemas.microsoft.com/office/drawing/2014/main" id="{B0EFA3C3-D5C7-DBE8-BA0F-66173D8C17F0}"/>
              </a:ext>
            </a:extLst>
          </p:cNvPr>
          <p:cNvSpPr>
            <a:spLocks noGrp="1"/>
          </p:cNvSpPr>
          <p:nvPr>
            <p:ph idx="1"/>
          </p:nvPr>
        </p:nvSpPr>
        <p:spPr>
          <a:xfrm>
            <a:off x="433131" y="1486669"/>
            <a:ext cx="5286055" cy="4861127"/>
          </a:xfrm>
        </p:spPr>
        <p:txBody>
          <a:bodyPr vert="horz" lIns="91440" tIns="45720" rIns="91440" bIns="45720" rtlCol="0" anchor="t">
            <a:normAutofit/>
          </a:bodyPr>
          <a:lstStyle/>
          <a:p>
            <a:endParaRPr lang="fi-FI">
              <a:latin typeface="Helvetica"/>
              <a:cs typeface="Helvetica"/>
            </a:endParaRPr>
          </a:p>
          <a:p>
            <a:endParaRPr lang="fi-FI">
              <a:latin typeface="Helvetica"/>
              <a:cs typeface="Helvetica"/>
            </a:endParaRPr>
          </a:p>
          <a:p>
            <a:endParaRPr lang="fi-FI"/>
          </a:p>
        </p:txBody>
      </p:sp>
      <p:sp>
        <p:nvSpPr>
          <p:cNvPr id="2" name="Päivämäärän paikkamerkki 1">
            <a:extLst>
              <a:ext uri="{FF2B5EF4-FFF2-40B4-BE49-F238E27FC236}">
                <a16:creationId xmlns:a16="http://schemas.microsoft.com/office/drawing/2014/main" id="{FDE14D0F-E159-6F6E-4928-42C17EA9BA65}"/>
              </a:ext>
            </a:extLst>
          </p:cNvPr>
          <p:cNvSpPr>
            <a:spLocks noGrp="1"/>
          </p:cNvSpPr>
          <p:nvPr>
            <p:ph type="dt" sz="half" idx="10"/>
          </p:nvPr>
        </p:nvSpPr>
        <p:spPr/>
        <p:txBody>
          <a:bodyPr/>
          <a:lstStyle/>
          <a:p>
            <a:fld id="{E86FC58F-04FA-6048-8BB2-3B00E20C9E2D}" type="datetime1">
              <a:rPr lang="fi-FI" smtClean="0"/>
              <a:t>19.12.2023</a:t>
            </a:fld>
            <a:endParaRPr lang="fi-FI"/>
          </a:p>
        </p:txBody>
      </p:sp>
      <p:sp>
        <p:nvSpPr>
          <p:cNvPr id="3" name="Alatunnisteen paikkamerkki 2">
            <a:extLst>
              <a:ext uri="{FF2B5EF4-FFF2-40B4-BE49-F238E27FC236}">
                <a16:creationId xmlns:a16="http://schemas.microsoft.com/office/drawing/2014/main" id="{33BBD11A-3C6E-06CF-CD04-635FF10EA2F4}"/>
              </a:ext>
            </a:extLst>
          </p:cNvPr>
          <p:cNvSpPr>
            <a:spLocks noGrp="1"/>
          </p:cNvSpPr>
          <p:nvPr>
            <p:ph type="ftr" sz="quarter" idx="11"/>
          </p:nvPr>
        </p:nvSpPr>
        <p:spPr/>
        <p:txBody>
          <a:bodyPr/>
          <a:lstStyle/>
          <a:p>
            <a:r>
              <a:rPr lang="fi-FI"/>
              <a:t>Kanta-Hämeen hyvinvointialue</a:t>
            </a:r>
          </a:p>
        </p:txBody>
      </p:sp>
      <p:sp>
        <p:nvSpPr>
          <p:cNvPr id="4" name="Dian numeron paikkamerkki 3">
            <a:extLst>
              <a:ext uri="{FF2B5EF4-FFF2-40B4-BE49-F238E27FC236}">
                <a16:creationId xmlns:a16="http://schemas.microsoft.com/office/drawing/2014/main" id="{408A04F6-5117-299E-25BE-654B88B8825A}"/>
              </a:ext>
            </a:extLst>
          </p:cNvPr>
          <p:cNvSpPr>
            <a:spLocks noGrp="1"/>
          </p:cNvSpPr>
          <p:nvPr>
            <p:ph type="sldNum" sz="quarter" idx="12"/>
          </p:nvPr>
        </p:nvSpPr>
        <p:spPr/>
        <p:txBody>
          <a:bodyPr/>
          <a:lstStyle/>
          <a:p>
            <a:fld id="{53C4A76B-A38D-2748-B9D9-0C392F5890A1}" type="slidenum">
              <a:rPr lang="fi-FI" smtClean="0"/>
              <a:t>34</a:t>
            </a:fld>
            <a:endParaRPr lang="fi-FI"/>
          </a:p>
        </p:txBody>
      </p:sp>
      <p:sp>
        <p:nvSpPr>
          <p:cNvPr id="5" name="TextBox 4">
            <a:extLst>
              <a:ext uri="{FF2B5EF4-FFF2-40B4-BE49-F238E27FC236}">
                <a16:creationId xmlns:a16="http://schemas.microsoft.com/office/drawing/2014/main" id="{89FCA7D5-5441-2A0B-CAB9-D9EA7A51A216}"/>
              </a:ext>
            </a:extLst>
          </p:cNvPr>
          <p:cNvSpPr txBox="1"/>
          <p:nvPr/>
        </p:nvSpPr>
        <p:spPr>
          <a:xfrm>
            <a:off x="363903" y="1449974"/>
            <a:ext cx="5246076"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noProof="1">
                <a:cs typeface="Arial" panose="020B0604020202020204"/>
              </a:rPr>
              <a:t>Onhan ryhmän vetäjillä tarvittavat laitteet, yhteydet, tilat, </a:t>
            </a:r>
            <a:r>
              <a:rPr lang="en-US" sz="1400" b="1" noProof="1">
                <a:cs typeface="Arial" panose="020B0604020202020204"/>
              </a:rPr>
              <a:t>osaaminen</a:t>
            </a:r>
            <a:r>
              <a:rPr lang="en-US" sz="1400" noProof="1">
                <a:cs typeface="Arial" panose="020B0604020202020204"/>
              </a:rPr>
              <a:t> (digiosaaminen, etäohjaus, sisältö)</a:t>
            </a:r>
          </a:p>
          <a:p>
            <a:pPr marL="285750" indent="-285750">
              <a:buFont typeface="Arial"/>
              <a:buChar char="•"/>
            </a:pPr>
            <a:r>
              <a:rPr lang="en-US" sz="1400" noProof="1">
                <a:cs typeface="Arial" panose="020B0604020202020204"/>
              </a:rPr>
              <a:t>johdon tuki?</a:t>
            </a:r>
          </a:p>
          <a:p>
            <a:pPr marL="285750" indent="-285750">
              <a:buFont typeface="Arial"/>
              <a:buChar char="•"/>
            </a:pPr>
            <a:r>
              <a:rPr lang="en-US" sz="1400" noProof="1">
                <a:cs typeface="Arial" panose="020B0604020202020204"/>
              </a:rPr>
              <a:t>Miten ohjataan asiakkaat ryhmään?</a:t>
            </a:r>
          </a:p>
          <a:p>
            <a:pPr marL="285750" indent="-285750">
              <a:buFont typeface="Arial"/>
              <a:buChar char="•"/>
            </a:pPr>
            <a:r>
              <a:rPr lang="en-US" sz="1400" noProof="1">
                <a:cs typeface="Arial" panose="020B0604020202020204"/>
              </a:rPr>
              <a:t>Mitkä tahot voivat osallistua ryhmien markkinointiin omien kanavien kautta?</a:t>
            </a:r>
          </a:p>
          <a:p>
            <a:pPr marL="285750" indent="-285750">
              <a:buFont typeface="Arial"/>
              <a:buChar char="•"/>
            </a:pPr>
            <a:r>
              <a:rPr lang="en-US" sz="1400" noProof="1">
                <a:cs typeface="Arial" panose="020B0604020202020204"/>
              </a:rPr>
              <a:t>Missä kontaktipisteissä mahdolliset ryhmään osallistuvat asioivat (yhteistytahot)?</a:t>
            </a:r>
            <a:endParaRPr lang="en-US"/>
          </a:p>
          <a:p>
            <a:pPr marL="285750" indent="-285750">
              <a:buFont typeface="Arial"/>
              <a:buChar char="•"/>
            </a:pPr>
            <a:r>
              <a:rPr lang="en-US" sz="1400" noProof="1">
                <a:cs typeface="Arial" panose="020B0604020202020204"/>
              </a:rPr>
              <a:t>Vaatiiko etäryhmään osallistuminen asiakkaiden ilmoittautumisen tai tunnistautumisen?</a:t>
            </a:r>
          </a:p>
          <a:p>
            <a:pPr marL="285750" indent="-285750">
              <a:buFont typeface="Arial"/>
              <a:buChar char="•"/>
            </a:pPr>
            <a:r>
              <a:rPr lang="en-US" sz="1400" noProof="1">
                <a:cs typeface="Arial" panose="020B0604020202020204"/>
              </a:rPr>
              <a:t>Ryhmien sijoittuminen asiakkaan muuhun hoitoon tai polkuihin</a:t>
            </a:r>
          </a:p>
          <a:p>
            <a:pPr marL="285750" indent="-285750">
              <a:buFont typeface="Arial"/>
              <a:buChar char="•"/>
            </a:pPr>
            <a:r>
              <a:rPr lang="en-US" sz="1400" noProof="1">
                <a:cs typeface="Arial" panose="020B0604020202020204"/>
              </a:rPr>
              <a:t>Mitä kunnan tai 3.sektorin tahoja voisi osallistaa?</a:t>
            </a:r>
          </a:p>
          <a:p>
            <a:pPr marL="285750" indent="-285750">
              <a:buFont typeface="Arial"/>
              <a:buChar char="•"/>
            </a:pPr>
            <a:r>
              <a:rPr lang="en-US" sz="1400" noProof="1">
                <a:cs typeface="Arial" panose="020B0604020202020204"/>
              </a:rPr>
              <a:t>Kenellä etäryhmän ohjaussisältö tulee hyväksyttää?</a:t>
            </a:r>
            <a:endParaRPr lang="en-US" sz="1400">
              <a:cs typeface="Arial"/>
            </a:endParaRPr>
          </a:p>
          <a:p>
            <a:pPr marL="285750" indent="-285750">
              <a:buFont typeface="Arial"/>
              <a:buChar char="•"/>
            </a:pPr>
            <a:r>
              <a:rPr lang="en-US" sz="1400" noProof="1">
                <a:cs typeface="Arial" panose="020B0604020202020204"/>
              </a:rPr>
              <a:t>Pohdi kohderyhmäsi erityispiirteitä ja niiden vaikutuksia ryhmän suunnitteluun</a:t>
            </a:r>
          </a:p>
          <a:p>
            <a:pPr marL="285750" indent="-285750">
              <a:buFont typeface="Arial"/>
              <a:buChar char="•"/>
            </a:pPr>
            <a:r>
              <a:rPr lang="en-US" sz="1400" noProof="1">
                <a:cs typeface="Arial" panose="020B0604020202020204"/>
              </a:rPr>
              <a:t>Miten seuraat etäryhmien toteutumista säännöllisesti ja arvioit sen jatkokehittämistarpeita?</a:t>
            </a:r>
          </a:p>
          <a:p>
            <a:pPr marL="285750" indent="-285750">
              <a:buFont typeface="Arial"/>
              <a:buChar char="•"/>
            </a:pPr>
            <a:endParaRPr lang="en-US">
              <a:cs typeface="Arial" panose="020B0604020202020204"/>
            </a:endParaRPr>
          </a:p>
        </p:txBody>
      </p:sp>
    </p:spTree>
    <p:extLst>
      <p:ext uri="{BB962C8B-B14F-4D97-AF65-F5344CB8AC3E}">
        <p14:creationId xmlns:p14="http://schemas.microsoft.com/office/powerpoint/2010/main" val="612526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181210B3-65D0-8E45-3D41-5F81FBDC8EF2}"/>
              </a:ext>
            </a:extLst>
          </p:cNvPr>
          <p:cNvSpPr>
            <a:spLocks noGrp="1"/>
          </p:cNvSpPr>
          <p:nvPr>
            <p:ph idx="1"/>
          </p:nvPr>
        </p:nvSpPr>
        <p:spPr>
          <a:xfrm>
            <a:off x="550361" y="1413522"/>
            <a:ext cx="5156745" cy="4864260"/>
          </a:xfrm>
        </p:spPr>
        <p:txBody>
          <a:bodyPr vert="horz" lIns="91440" tIns="45720" rIns="91440" bIns="45720" rtlCol="0" anchor="t">
            <a:noAutofit/>
          </a:bodyPr>
          <a:lstStyle/>
          <a:p>
            <a:r>
              <a:rPr lang="fi-FI" sz="1200">
                <a:latin typeface="Helvetica"/>
                <a:cs typeface="Helvetica"/>
              </a:rPr>
              <a:t>Saat ehdottaa, mutta älä velvoita ketään käyttämään kameraa (näyttämään omaa videokuvaansa), jos tämä ei halua. Ohjeista tilaisuuden alussa, miten kameraa käytetään</a:t>
            </a:r>
            <a:endParaRPr lang="en-US" sz="1200">
              <a:cs typeface="Arial"/>
            </a:endParaRPr>
          </a:p>
          <a:p>
            <a:r>
              <a:rPr lang="fi-FI" sz="1200">
                <a:latin typeface="Helvetica"/>
                <a:cs typeface="Helvetica"/>
              </a:rPr>
              <a:t>Liitä osallistumislinkin yhteyteen tietoa ryhmästä, kirjalliset liittymis- ja ilmoittautumisohjeet, ohjeet tarvittavista laitteista ja yhteyksistä sekä mahdollisuuksien mukaan tilaisuuden materiaali etukäteen tutustuttavaksi </a:t>
            </a:r>
            <a:r>
              <a:rPr lang="fi-FI" sz="1200">
                <a:latin typeface="Helvetica"/>
                <a:ea typeface="+mn-lt"/>
                <a:cs typeface="Helvetica"/>
              </a:rPr>
              <a:t>(</a:t>
            </a:r>
            <a:r>
              <a:rPr lang="fi-FI" sz="1200">
                <a:ea typeface="+mn-lt"/>
                <a:cs typeface="+mn-lt"/>
                <a:hlinkClick r:id="rId2"/>
              </a:rPr>
              <a:t>Saavutettavat asiakirjat - Saavutettavasti.fi</a:t>
            </a:r>
            <a:r>
              <a:rPr lang="fi-FI" sz="1200">
                <a:latin typeface="Arial"/>
                <a:cs typeface="Arial"/>
                <a:hlinkClick r:id="rId2"/>
              </a:rPr>
              <a:t>)</a:t>
            </a:r>
            <a:r>
              <a:rPr lang="fi-FI" sz="1200">
                <a:latin typeface="Helvetica"/>
                <a:cs typeface="Helvetica"/>
              </a:rPr>
              <a:t> Laita myös tietoa, mistä saa apua tai vaihtoehtoisen tavan osallistua ryhmään (läsnäoloryhmät, tai erikseen sovitut tilat, jossa tarjotaan välineet ja tuki ryhmään liittymiseksi)</a:t>
            </a:r>
            <a:endParaRPr lang="fi-FI" sz="1200">
              <a:latin typeface="Helvetica" pitchFamily="2" charset="0"/>
              <a:cs typeface="Helvetica"/>
            </a:endParaRPr>
          </a:p>
          <a:p>
            <a:r>
              <a:rPr lang="fi-FI" sz="1200">
                <a:latin typeface="Helvetica"/>
                <a:cs typeface="Helvetica"/>
              </a:rPr>
              <a:t>Etenkin isoissa ja tiukan aikataulun tilaisuuksissa saavu itse (ja muut esiintyjät) paikalle viimeistään 10 min ennen tilaisuuden alkua ja testaa, että yhteydet ja mikrofonit/kamera ja jakaminen toimivat. </a:t>
            </a:r>
          </a:p>
          <a:p>
            <a:r>
              <a:rPr lang="fi-FI" sz="1200">
                <a:latin typeface="Helvetica"/>
                <a:cs typeface="Helvetica"/>
              </a:rPr>
              <a:t>Varmista, mistä saat tarvittaessa teknistä tukea</a:t>
            </a:r>
          </a:p>
          <a:p>
            <a:endParaRPr lang="fi-FI" sz="1000">
              <a:latin typeface="Helvetica"/>
              <a:cs typeface="Helvetica"/>
            </a:endParaRPr>
          </a:p>
        </p:txBody>
      </p:sp>
      <p:sp>
        <p:nvSpPr>
          <p:cNvPr id="3" name="Sisällön paikkamerkki 2">
            <a:extLst>
              <a:ext uri="{FF2B5EF4-FFF2-40B4-BE49-F238E27FC236}">
                <a16:creationId xmlns:a16="http://schemas.microsoft.com/office/drawing/2014/main" id="{817C79BA-8509-91D8-11FE-5D4E15768EAA}"/>
              </a:ext>
            </a:extLst>
          </p:cNvPr>
          <p:cNvSpPr>
            <a:spLocks noGrp="1"/>
          </p:cNvSpPr>
          <p:nvPr>
            <p:ph idx="13"/>
          </p:nvPr>
        </p:nvSpPr>
        <p:spPr>
          <a:xfrm>
            <a:off x="5679823" y="1413522"/>
            <a:ext cx="5432238" cy="4864260"/>
          </a:xfrm>
        </p:spPr>
        <p:txBody>
          <a:bodyPr vert="horz" lIns="91440" tIns="45720" rIns="91440" bIns="45720" rtlCol="0" anchor="t">
            <a:normAutofit/>
          </a:bodyPr>
          <a:lstStyle/>
          <a:p>
            <a:r>
              <a:rPr lang="fi-FI" sz="1200">
                <a:latin typeface="Helvetica"/>
                <a:cs typeface="Helvetica"/>
              </a:rPr>
              <a:t>Ohjeista tilaisuuden alussa, miten pyydetään puheenvuoro</a:t>
            </a:r>
            <a:endParaRPr lang="fi-FI" sz="1200">
              <a:latin typeface="Helvetica" pitchFamily="2" charset="0"/>
              <a:cs typeface="Helvetica"/>
            </a:endParaRPr>
          </a:p>
          <a:p>
            <a:r>
              <a:rPr lang="fi-FI" sz="1200">
                <a:latin typeface="Helvetica"/>
                <a:cs typeface="Helvetica"/>
              </a:rPr>
              <a:t>Jos kyseessä on hybridikokous, jossa fyysisesti paikalla olevat osanottajat käyttävät yhtä ja samaa kokousmikrofonia, pyri vähentämään kaikkia ylimääräistä  ääniä mikrofonin lähettyvillä: Pyrkikää syömään ja juomaan jo ennen kokouksen alkua, älä sijoita kahvitermaria ym. mikrofonin lähettyville, suosikaa pahvisia kahvikuppeja ja lautasia posliinisten sijaan älkääkä supisko paikallaolijoidenkaan kesken toisten puheen päälle.</a:t>
            </a:r>
          </a:p>
          <a:p>
            <a:r>
              <a:rPr lang="fi-FI" sz="1200">
                <a:latin typeface="Helvetica"/>
                <a:cs typeface="Helvetica"/>
              </a:rPr>
              <a:t>Huomioi aina kohderyhmä huolella etäryhmää suunniteltaessa (aikataulun optimaalisuus, ohjauksen sisältö, tuen tarpeet, osallistumisen mahdollistaminen, markkinointi)</a:t>
            </a:r>
          </a:p>
          <a:p>
            <a:r>
              <a:rPr lang="fi-FI" sz="1200">
                <a:latin typeface="Helvetica"/>
                <a:cs typeface="Helvetica"/>
              </a:rPr>
              <a:t>Ryhmään osallistuminen tulisi tehdä mahdollisimman helpoksi asiakkaalle</a:t>
            </a:r>
          </a:p>
          <a:p>
            <a:endParaRPr lang="fi-FI" sz="1000">
              <a:latin typeface="Helvetica"/>
              <a:cs typeface="Helvetica"/>
            </a:endParaRPr>
          </a:p>
          <a:p>
            <a:endParaRPr lang="fi-FI" sz="1000">
              <a:latin typeface="Helvetica"/>
              <a:cs typeface="Helvetica"/>
            </a:endParaRPr>
          </a:p>
          <a:p>
            <a:pPr marL="0" indent="0">
              <a:buNone/>
            </a:pPr>
            <a:endParaRPr lang="fi-FI" sz="1000">
              <a:latin typeface="Helvetica"/>
              <a:cs typeface="Helvetica"/>
            </a:endParaRPr>
          </a:p>
          <a:p>
            <a:endParaRPr lang="fi-FI">
              <a:cs typeface="Arial" panose="020B0604020202020204"/>
            </a:endParaRPr>
          </a:p>
        </p:txBody>
      </p:sp>
      <p:sp>
        <p:nvSpPr>
          <p:cNvPr id="4" name="Päivämäärän paikkamerkki 3">
            <a:extLst>
              <a:ext uri="{FF2B5EF4-FFF2-40B4-BE49-F238E27FC236}">
                <a16:creationId xmlns:a16="http://schemas.microsoft.com/office/drawing/2014/main" id="{DFAD435D-3FF5-7FE1-8C61-614CD2888879}"/>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Alatunnisteen paikkamerkki 4">
            <a:extLst>
              <a:ext uri="{FF2B5EF4-FFF2-40B4-BE49-F238E27FC236}">
                <a16:creationId xmlns:a16="http://schemas.microsoft.com/office/drawing/2014/main" id="{E6BD0732-CBD6-61D4-D997-EA1C0480EEFC}"/>
              </a:ext>
            </a:extLst>
          </p:cNvPr>
          <p:cNvSpPr>
            <a:spLocks noGrp="1"/>
          </p:cNvSpPr>
          <p:nvPr>
            <p:ph type="ftr" sz="quarter" idx="11"/>
          </p:nvPr>
        </p:nvSpPr>
        <p:spPr/>
        <p:txBody>
          <a:bodyPr/>
          <a:lstStyle/>
          <a:p>
            <a:r>
              <a:rPr lang="fi-FI"/>
              <a:t>Kanta-Hämeen hyvinvointialue</a:t>
            </a:r>
          </a:p>
        </p:txBody>
      </p:sp>
      <p:sp>
        <p:nvSpPr>
          <p:cNvPr id="6" name="Dian numeron paikkamerkki 5">
            <a:extLst>
              <a:ext uri="{FF2B5EF4-FFF2-40B4-BE49-F238E27FC236}">
                <a16:creationId xmlns:a16="http://schemas.microsoft.com/office/drawing/2014/main" id="{6444B192-3C91-68E7-CF74-FBB773D4F9FB}"/>
              </a:ext>
            </a:extLst>
          </p:cNvPr>
          <p:cNvSpPr>
            <a:spLocks noGrp="1"/>
          </p:cNvSpPr>
          <p:nvPr>
            <p:ph type="sldNum" sz="quarter" idx="12"/>
          </p:nvPr>
        </p:nvSpPr>
        <p:spPr/>
        <p:txBody>
          <a:bodyPr/>
          <a:lstStyle/>
          <a:p>
            <a:fld id="{53C4A76B-A38D-2748-B9D9-0C392F5890A1}" type="slidenum">
              <a:rPr lang="fi-FI" dirty="0" smtClean="0"/>
              <a:t>35</a:t>
            </a:fld>
            <a:endParaRPr lang="fi-FI"/>
          </a:p>
        </p:txBody>
      </p:sp>
      <p:sp>
        <p:nvSpPr>
          <p:cNvPr id="7" name="Otsikko 6">
            <a:extLst>
              <a:ext uri="{FF2B5EF4-FFF2-40B4-BE49-F238E27FC236}">
                <a16:creationId xmlns:a16="http://schemas.microsoft.com/office/drawing/2014/main" id="{C04113DD-E206-764B-A955-9861061A09A0}"/>
              </a:ext>
            </a:extLst>
          </p:cNvPr>
          <p:cNvSpPr>
            <a:spLocks noGrp="1"/>
          </p:cNvSpPr>
          <p:nvPr>
            <p:ph type="title"/>
          </p:nvPr>
        </p:nvSpPr>
        <p:spPr/>
        <p:txBody>
          <a:bodyPr>
            <a:normAutofit fontScale="90000"/>
          </a:bodyPr>
          <a:lstStyle/>
          <a:p>
            <a:br>
              <a:rPr lang="fi-FI"/>
            </a:br>
            <a:r>
              <a:rPr lang="fi-FI"/>
              <a:t>Yleisiä ohjeita etäryhmän järjestäjälle:</a:t>
            </a:r>
          </a:p>
        </p:txBody>
      </p:sp>
    </p:spTree>
    <p:extLst>
      <p:ext uri="{BB962C8B-B14F-4D97-AF65-F5344CB8AC3E}">
        <p14:creationId xmlns:p14="http://schemas.microsoft.com/office/powerpoint/2010/main" val="213151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563E1BFA-D880-2BAF-0E17-84A0699D7CC5}"/>
              </a:ext>
            </a:extLst>
          </p:cNvPr>
          <p:cNvGraphicFramePr>
            <a:graphicFrameLocks noGrp="1"/>
          </p:cNvGraphicFramePr>
          <p:nvPr>
            <p:ph idx="1"/>
            <p:extLst>
              <p:ext uri="{D42A27DB-BD31-4B8C-83A1-F6EECF244321}">
                <p14:modId xmlns:p14="http://schemas.microsoft.com/office/powerpoint/2010/main" val="1355269177"/>
              </p:ext>
            </p:extLst>
          </p:nvPr>
        </p:nvGraphicFramePr>
        <p:xfrm>
          <a:off x="226540" y="792891"/>
          <a:ext cx="10537119" cy="5435414"/>
        </p:xfrm>
        <a:graphic>
          <a:graphicData uri="http://schemas.openxmlformats.org/drawingml/2006/table">
            <a:tbl>
              <a:tblPr firstRow="1" bandRow="1">
                <a:tableStyleId>{5C22544A-7EE6-4342-B048-85BDC9FD1C3A}</a:tableStyleId>
              </a:tblPr>
              <a:tblGrid>
                <a:gridCol w="1045750">
                  <a:extLst>
                    <a:ext uri="{9D8B030D-6E8A-4147-A177-3AD203B41FA5}">
                      <a16:colId xmlns:a16="http://schemas.microsoft.com/office/drawing/2014/main" val="2881510506"/>
                    </a:ext>
                  </a:extLst>
                </a:gridCol>
                <a:gridCol w="1016858">
                  <a:extLst>
                    <a:ext uri="{9D8B030D-6E8A-4147-A177-3AD203B41FA5}">
                      <a16:colId xmlns:a16="http://schemas.microsoft.com/office/drawing/2014/main" val="2983721447"/>
                    </a:ext>
                  </a:extLst>
                </a:gridCol>
                <a:gridCol w="1647308">
                  <a:extLst>
                    <a:ext uri="{9D8B030D-6E8A-4147-A177-3AD203B41FA5}">
                      <a16:colId xmlns:a16="http://schemas.microsoft.com/office/drawing/2014/main" val="1858414355"/>
                    </a:ext>
                  </a:extLst>
                </a:gridCol>
                <a:gridCol w="1699054">
                  <a:extLst>
                    <a:ext uri="{9D8B030D-6E8A-4147-A177-3AD203B41FA5}">
                      <a16:colId xmlns:a16="http://schemas.microsoft.com/office/drawing/2014/main" val="3410991809"/>
                    </a:ext>
                  </a:extLst>
                </a:gridCol>
                <a:gridCol w="1253792">
                  <a:extLst>
                    <a:ext uri="{9D8B030D-6E8A-4147-A177-3AD203B41FA5}">
                      <a16:colId xmlns:a16="http://schemas.microsoft.com/office/drawing/2014/main" val="4282703581"/>
                    </a:ext>
                  </a:extLst>
                </a:gridCol>
                <a:gridCol w="1119830">
                  <a:extLst>
                    <a:ext uri="{9D8B030D-6E8A-4147-A177-3AD203B41FA5}">
                      <a16:colId xmlns:a16="http://schemas.microsoft.com/office/drawing/2014/main" val="3731767572"/>
                    </a:ext>
                  </a:extLst>
                </a:gridCol>
                <a:gridCol w="1325777">
                  <a:extLst>
                    <a:ext uri="{9D8B030D-6E8A-4147-A177-3AD203B41FA5}">
                      <a16:colId xmlns:a16="http://schemas.microsoft.com/office/drawing/2014/main" val="916333189"/>
                    </a:ext>
                  </a:extLst>
                </a:gridCol>
                <a:gridCol w="1428750">
                  <a:extLst>
                    <a:ext uri="{9D8B030D-6E8A-4147-A177-3AD203B41FA5}">
                      <a16:colId xmlns:a16="http://schemas.microsoft.com/office/drawing/2014/main" val="554932063"/>
                    </a:ext>
                  </a:extLst>
                </a:gridCol>
              </a:tblGrid>
              <a:tr h="588181">
                <a:tc>
                  <a:txBody>
                    <a:bodyPr/>
                    <a:lstStyle/>
                    <a:p>
                      <a:pPr fontAlgn="t"/>
                      <a:endParaRPr lang="en-US">
                        <a:effectLst/>
                      </a:endParaRPr>
                    </a:p>
                    <a:p>
                      <a:pPr rtl="0" fontAlgn="base"/>
                      <a:r>
                        <a:rPr lang="en-US" sz="1000">
                          <a:effectLst/>
                        </a:rPr>
                        <a:t>JOKIOINEN</a:t>
                      </a:r>
                    </a:p>
                  </a:txBody>
                  <a:tcPr/>
                </a:tc>
                <a:tc>
                  <a:txBody>
                    <a:bodyPr/>
                    <a:lstStyle/>
                    <a:p>
                      <a:pPr algn="ctr" fontAlgn="t"/>
                      <a:endParaRPr lang="en-US">
                        <a:effectLst/>
                      </a:endParaRPr>
                    </a:p>
                    <a:p>
                      <a:pPr rtl="0" fontAlgn="base"/>
                      <a:r>
                        <a:rPr lang="en-US" sz="1000">
                          <a:effectLst/>
                        </a:rPr>
                        <a:t>JANAKKALA </a:t>
                      </a:r>
                      <a:endParaRPr lang="en-US">
                        <a:effectLst/>
                      </a:endParaRPr>
                    </a:p>
                  </a:txBody>
                  <a:tcPr/>
                </a:tc>
                <a:tc>
                  <a:txBody>
                    <a:bodyPr/>
                    <a:lstStyle/>
                    <a:p>
                      <a:pPr algn="ctr" fontAlgn="t"/>
                      <a:endParaRPr lang="en-US">
                        <a:effectLst/>
                      </a:endParaRPr>
                    </a:p>
                    <a:p>
                      <a:pPr rtl="0" fontAlgn="base"/>
                      <a:r>
                        <a:rPr lang="en-US" sz="1000">
                          <a:effectLst/>
                        </a:rPr>
                        <a:t>HÄMEENLINNA </a:t>
                      </a:r>
                      <a:endParaRPr lang="en-US">
                        <a:effectLst/>
                      </a:endParaRPr>
                    </a:p>
                  </a:txBody>
                  <a:tcPr/>
                </a:tc>
                <a:tc>
                  <a:txBody>
                    <a:bodyPr/>
                    <a:lstStyle/>
                    <a:p>
                      <a:pPr algn="ctr" fontAlgn="t"/>
                      <a:endParaRPr lang="en-US">
                        <a:effectLst/>
                      </a:endParaRPr>
                    </a:p>
                    <a:p>
                      <a:pPr rtl="0" fontAlgn="base"/>
                      <a:r>
                        <a:rPr lang="en-US" sz="1000">
                          <a:effectLst/>
                        </a:rPr>
                        <a:t>RIIHIMÄKI </a:t>
                      </a:r>
                      <a:endParaRPr lang="en-US">
                        <a:effectLst/>
                      </a:endParaRPr>
                    </a:p>
                  </a:txBody>
                  <a:tcPr/>
                </a:tc>
                <a:tc>
                  <a:txBody>
                    <a:bodyPr/>
                    <a:lstStyle/>
                    <a:p>
                      <a:pPr algn="ctr" fontAlgn="t"/>
                      <a:endParaRPr lang="en-US">
                        <a:effectLst/>
                      </a:endParaRPr>
                    </a:p>
                    <a:p>
                      <a:pPr rtl="0" fontAlgn="base"/>
                      <a:r>
                        <a:rPr lang="en-US" sz="1000">
                          <a:effectLst/>
                        </a:rPr>
                        <a:t>FORSSA </a:t>
                      </a:r>
                      <a:endParaRPr lang="en-US">
                        <a:effectLst/>
                      </a:endParaRPr>
                    </a:p>
                  </a:txBody>
                  <a:tcPr/>
                </a:tc>
                <a:tc>
                  <a:txBody>
                    <a:bodyPr/>
                    <a:lstStyle/>
                    <a:p>
                      <a:pPr algn="ctr" fontAlgn="t"/>
                      <a:endParaRPr lang="en-US">
                        <a:effectLst/>
                      </a:endParaRPr>
                    </a:p>
                    <a:p>
                      <a:pPr rtl="0" fontAlgn="base"/>
                      <a:r>
                        <a:rPr lang="en-US" sz="1000">
                          <a:effectLst/>
                        </a:rPr>
                        <a:t>LOPPI </a:t>
                      </a:r>
                      <a:endParaRPr lang="en-US">
                        <a:effectLst/>
                      </a:endParaRPr>
                    </a:p>
                  </a:txBody>
                  <a:tcPr/>
                </a:tc>
                <a:tc>
                  <a:txBody>
                    <a:bodyPr/>
                    <a:lstStyle/>
                    <a:p>
                      <a:pPr algn="ctr" fontAlgn="t"/>
                      <a:endParaRPr lang="en-US">
                        <a:effectLst/>
                      </a:endParaRPr>
                    </a:p>
                    <a:p>
                      <a:pPr rtl="0" fontAlgn="base"/>
                      <a:r>
                        <a:rPr lang="en-US" sz="1000">
                          <a:effectLst/>
                        </a:rPr>
                        <a:t>HAUSJÄRVI </a:t>
                      </a:r>
                      <a:endParaRPr lang="en-US">
                        <a:effectLst/>
                      </a:endParaRPr>
                    </a:p>
                  </a:txBody>
                  <a:tcPr/>
                </a:tc>
                <a:tc>
                  <a:txBody>
                    <a:bodyPr/>
                    <a:lstStyle/>
                    <a:p>
                      <a:pPr algn="ctr" fontAlgn="t"/>
                      <a:endParaRPr lang="en-US">
                        <a:effectLst/>
                      </a:endParaRPr>
                    </a:p>
                    <a:p>
                      <a:pPr rtl="0" fontAlgn="base"/>
                      <a:r>
                        <a:rPr lang="en-US" sz="1000">
                          <a:effectLst/>
                        </a:rPr>
                        <a:t>TAMMELA </a:t>
                      </a:r>
                      <a:endParaRPr lang="en-US">
                        <a:effectLst/>
                      </a:endParaRPr>
                    </a:p>
                  </a:txBody>
                  <a:tcPr/>
                </a:tc>
                <a:extLst>
                  <a:ext uri="{0D108BD9-81ED-4DB2-BD59-A6C34878D82A}">
                    <a16:rowId xmlns:a16="http://schemas.microsoft.com/office/drawing/2014/main" val="3084709406"/>
                  </a:ext>
                </a:extLst>
              </a:tr>
              <a:tr h="2031437">
                <a:tc>
                  <a:txBody>
                    <a:bodyPr/>
                    <a:lstStyle/>
                    <a:p>
                      <a:pPr algn="l" fontAlgn="t"/>
                      <a:endParaRPr lang="en-US" noProof="1">
                        <a:effectLst/>
                      </a:endParaRPr>
                    </a:p>
                    <a:p>
                      <a:pPr algn="l" rtl="0" fontAlgn="base"/>
                      <a:r>
                        <a:rPr lang="en-US" sz="1000" noProof="1">
                          <a:effectLst/>
                        </a:rPr>
                        <a:t>Kunnankirjasto </a:t>
                      </a:r>
                      <a:endParaRPr lang="en-US" noProof="1">
                        <a:effectLst/>
                      </a:endParaRPr>
                    </a:p>
                    <a:p>
                      <a:pPr algn="l" rtl="0" fontAlgn="base"/>
                      <a:r>
                        <a:rPr lang="en-US" sz="1000" noProof="1">
                          <a:effectLst/>
                        </a:rPr>
                        <a:t>Osoite </a:t>
                      </a:r>
                      <a:endParaRPr lang="en-US" noProof="1">
                        <a:effectLst/>
                      </a:endParaRPr>
                    </a:p>
                    <a:p>
                      <a:pPr algn="l" rtl="0" fontAlgn="base"/>
                      <a:r>
                        <a:rPr lang="en-US" sz="1000" noProof="1">
                          <a:effectLst/>
                        </a:rPr>
                        <a:t>Keskuskatu 27 </a:t>
                      </a:r>
                      <a:br>
                        <a:rPr lang="en-US" sz="1000" noProof="1">
                          <a:effectLst/>
                        </a:rPr>
                      </a:br>
                      <a:r>
                        <a:rPr lang="en-US" sz="1000" noProof="1">
                          <a:effectLst/>
                        </a:rPr>
                        <a:t>31600 Jokioinen </a:t>
                      </a:r>
                      <a:endParaRPr lang="en-US" noProof="1">
                        <a:effectLst/>
                      </a:endParaRPr>
                    </a:p>
                    <a:p>
                      <a:pPr algn="l" rtl="0" fontAlgn="base"/>
                      <a:r>
                        <a:rPr lang="en-US" sz="1000" noProof="1">
                          <a:effectLst/>
                        </a:rPr>
                        <a:t>Järjestäjät </a:t>
                      </a:r>
                      <a:endParaRPr lang="en-US" noProof="1">
                        <a:effectLst/>
                      </a:endParaRPr>
                    </a:p>
                    <a:p>
                      <a:pPr algn="l" rtl="0" fontAlgn="base"/>
                      <a:r>
                        <a:rPr lang="en-US" sz="1000" noProof="1">
                          <a:effectLst/>
                          <a:hlinkClick r:id="rId2"/>
                        </a:rPr>
                        <a:t>Jokioisten kunta</a:t>
                      </a:r>
                      <a:r>
                        <a:rPr lang="en-US" sz="1000" noProof="1">
                          <a:effectLst/>
                        </a:rPr>
                        <a:t> </a:t>
                      </a:r>
                      <a:endParaRPr lang="en-US" noProof="1">
                        <a:effectLst/>
                      </a:endParaRPr>
                    </a:p>
                    <a:p>
                      <a:pPr algn="l" rtl="0" fontAlgn="base"/>
                      <a:endParaRPr lang="en-US" noProof="1">
                        <a:effectLst/>
                      </a:endParaRPr>
                    </a:p>
                  </a:txBody>
                  <a:tcPr/>
                </a:tc>
                <a:tc>
                  <a:txBody>
                    <a:bodyPr/>
                    <a:lstStyle/>
                    <a:p>
                      <a:pPr algn="l" fontAlgn="t"/>
                      <a:endParaRPr lang="en-US" noProof="1">
                        <a:effectLst/>
                      </a:endParaRPr>
                    </a:p>
                    <a:p>
                      <a:pPr algn="l" rtl="0" fontAlgn="base"/>
                      <a:r>
                        <a:rPr lang="en-US" sz="1000" noProof="1">
                          <a:effectLst/>
                        </a:rPr>
                        <a:t>Janakkalan Pääkirjasto </a:t>
                      </a:r>
                      <a:endParaRPr lang="en-US" noProof="1">
                        <a:effectLst/>
                      </a:endParaRPr>
                    </a:p>
                    <a:p>
                      <a:pPr algn="l" rtl="0" fontAlgn="base"/>
                      <a:r>
                        <a:rPr lang="en-US" sz="1000" noProof="1">
                          <a:effectLst/>
                        </a:rPr>
                        <a:t>Osoite </a:t>
                      </a:r>
                      <a:endParaRPr lang="en-US" noProof="1">
                        <a:effectLst/>
                      </a:endParaRPr>
                    </a:p>
                    <a:p>
                      <a:pPr algn="l" rtl="0" fontAlgn="base"/>
                      <a:r>
                        <a:rPr lang="en-US" sz="1000" noProof="1">
                          <a:effectLst/>
                        </a:rPr>
                        <a:t>Koulutie 2 A </a:t>
                      </a:r>
                      <a:br>
                        <a:rPr lang="en-US" sz="1000" noProof="1">
                          <a:effectLst/>
                        </a:rPr>
                      </a:br>
                      <a:r>
                        <a:rPr lang="en-US" sz="1000" noProof="1">
                          <a:effectLst/>
                        </a:rPr>
                        <a:t>14200 Janakkala </a:t>
                      </a:r>
                      <a:endParaRPr lang="en-US" noProof="1">
                        <a:effectLst/>
                      </a:endParaRPr>
                    </a:p>
                    <a:p>
                      <a:pPr algn="l" rtl="0" fontAlgn="base"/>
                      <a:r>
                        <a:rPr lang="en-US" sz="1000" noProof="1">
                          <a:effectLst/>
                        </a:rPr>
                        <a:t>Järjestäjät </a:t>
                      </a:r>
                      <a:endParaRPr lang="en-US" noProof="1">
                        <a:effectLst/>
                      </a:endParaRPr>
                    </a:p>
                    <a:p>
                      <a:pPr algn="l" rtl="0" fontAlgn="base"/>
                      <a:r>
                        <a:rPr lang="en-US" sz="1000" noProof="1">
                          <a:effectLst/>
                          <a:hlinkClick r:id="rId3"/>
                        </a:rPr>
                        <a:t>Janakkala</a:t>
                      </a:r>
                      <a:r>
                        <a:rPr lang="en-US" sz="1000" noProof="1">
                          <a:effectLst/>
                        </a:rPr>
                        <a:t> </a:t>
                      </a:r>
                      <a:endParaRPr lang="en-US" noProof="1">
                        <a:effectLst/>
                      </a:endParaRPr>
                    </a:p>
                  </a:txBody>
                  <a:tcPr/>
                </a:tc>
                <a:tc>
                  <a:txBody>
                    <a:bodyPr/>
                    <a:lstStyle/>
                    <a:p>
                      <a:pPr algn="l" rtl="0" fontAlgn="base"/>
                      <a:r>
                        <a:rPr lang="en-US" sz="1000" noProof="1">
                          <a:effectLst/>
                        </a:rPr>
                        <a:t>Vapaaehtoiskeskus Pysäkki </a:t>
                      </a:r>
                      <a:endParaRPr lang="en-US" noProof="1">
                        <a:effectLst/>
                      </a:endParaRPr>
                    </a:p>
                    <a:p>
                      <a:pPr algn="l" rtl="0" fontAlgn="base"/>
                      <a:r>
                        <a:rPr lang="en-US" sz="1000" noProof="1">
                          <a:effectLst/>
                        </a:rPr>
                        <a:t>Osoite </a:t>
                      </a:r>
                      <a:endParaRPr lang="en-US" noProof="1">
                        <a:effectLst/>
                      </a:endParaRPr>
                    </a:p>
                    <a:p>
                      <a:pPr algn="l" rtl="0" fontAlgn="base"/>
                      <a:r>
                        <a:rPr lang="en-US" sz="1000" noProof="1">
                          <a:effectLst/>
                        </a:rPr>
                        <a:t>Kirjastokatu 1 </a:t>
                      </a:r>
                      <a:br>
                        <a:rPr lang="en-US" sz="1000" noProof="1">
                          <a:effectLst/>
                        </a:rPr>
                      </a:br>
                      <a:r>
                        <a:rPr lang="en-US" sz="1000" noProof="1">
                          <a:effectLst/>
                        </a:rPr>
                        <a:t>13100 Hämeenlinna </a:t>
                      </a:r>
                      <a:endParaRPr lang="en-US" noProof="1">
                        <a:effectLst/>
                      </a:endParaRPr>
                    </a:p>
                    <a:p>
                      <a:pPr lvl="0" algn="l">
                        <a:buNone/>
                      </a:pPr>
                      <a:endParaRPr lang="en-US" sz="1000" noProof="1">
                        <a:effectLst/>
                      </a:endParaRPr>
                    </a:p>
                    <a:p>
                      <a:pPr algn="l" rtl="0" fontAlgn="base"/>
                      <a:r>
                        <a:rPr lang="en-US" sz="1000" noProof="1">
                          <a:effectLst/>
                        </a:rPr>
                        <a:t>Järjestäjät </a:t>
                      </a:r>
                      <a:endParaRPr lang="en-US" noProof="1">
                        <a:effectLst/>
                      </a:endParaRPr>
                    </a:p>
                    <a:p>
                      <a:pPr algn="l" rtl="0" fontAlgn="base"/>
                      <a:r>
                        <a:rPr lang="en-US" sz="1000" noProof="1">
                          <a:effectLst/>
                          <a:hlinkClick r:id="rId4"/>
                        </a:rPr>
                        <a:t>Hämeenlinnan kaupunki</a:t>
                      </a:r>
                      <a:r>
                        <a:rPr lang="en-US" sz="1000" noProof="1">
                          <a:effectLst/>
                        </a:rPr>
                        <a:t> </a:t>
                      </a:r>
                      <a:endParaRPr lang="en-US" noProof="1">
                        <a:effectLst/>
                      </a:endParaRPr>
                    </a:p>
                    <a:p>
                      <a:pPr algn="l" rtl="0" fontAlgn="base"/>
                      <a:r>
                        <a:rPr lang="en-US" sz="1000" noProof="1">
                          <a:effectLst/>
                        </a:rPr>
                        <a:t>Opastajina toimivat Pysäkin DigiJelpparit ja Kiipulan ammatiopiston it-tukihenkilöopiskelijat. </a:t>
                      </a:r>
                      <a:endParaRPr lang="en-US" noProof="1">
                        <a:effectLst/>
                      </a:endParaRPr>
                    </a:p>
                    <a:p>
                      <a:pPr algn="l" rtl="0" fontAlgn="base"/>
                      <a:endParaRPr lang="en-US" noProof="1">
                        <a:effectLst/>
                      </a:endParaRPr>
                    </a:p>
                  </a:txBody>
                  <a:tcPr/>
                </a:tc>
                <a:tc>
                  <a:txBody>
                    <a:bodyPr/>
                    <a:lstStyle/>
                    <a:p>
                      <a:pPr algn="l" rtl="0" fontAlgn="base"/>
                      <a:r>
                        <a:rPr lang="en-US" sz="1000" noProof="1">
                          <a:effectLst/>
                        </a:rPr>
                        <a:t>Riihimäen kaupunginkirjasto </a:t>
                      </a:r>
                      <a:endParaRPr lang="en-US" noProof="1">
                        <a:effectLst/>
                      </a:endParaRPr>
                    </a:p>
                    <a:p>
                      <a:pPr algn="l" rtl="0" fontAlgn="base"/>
                      <a:r>
                        <a:rPr lang="en-US" sz="1000" noProof="1">
                          <a:effectLst/>
                        </a:rPr>
                        <a:t>Osoite </a:t>
                      </a:r>
                      <a:endParaRPr lang="en-US" noProof="1">
                        <a:effectLst/>
                      </a:endParaRPr>
                    </a:p>
                    <a:p>
                      <a:pPr algn="l" rtl="0" fontAlgn="base"/>
                      <a:r>
                        <a:rPr lang="en-US" sz="1000" noProof="1">
                          <a:effectLst/>
                        </a:rPr>
                        <a:t>Kauppakatu 16 </a:t>
                      </a:r>
                      <a:br>
                        <a:rPr lang="en-US" sz="1000" noProof="1">
                          <a:effectLst/>
                        </a:rPr>
                      </a:br>
                      <a:r>
                        <a:rPr lang="en-US" sz="1000" noProof="1">
                          <a:effectLst/>
                        </a:rPr>
                        <a:t>11100 Riihimäki </a:t>
                      </a:r>
                      <a:endParaRPr lang="en-US" noProof="1">
                        <a:effectLst/>
                      </a:endParaRPr>
                    </a:p>
                    <a:p>
                      <a:pPr algn="l" rtl="0" fontAlgn="base"/>
                      <a:r>
                        <a:rPr lang="en-US" sz="1000" noProof="1">
                          <a:effectLst/>
                        </a:rPr>
                        <a:t>Järjestäjät </a:t>
                      </a:r>
                      <a:endParaRPr lang="en-US" noProof="1">
                        <a:effectLst/>
                      </a:endParaRPr>
                    </a:p>
                    <a:p>
                      <a:pPr algn="l" rtl="0" fontAlgn="base"/>
                      <a:r>
                        <a:rPr lang="en-US" sz="1000" noProof="1">
                          <a:effectLst/>
                          <a:hlinkClick r:id="rId5"/>
                        </a:rPr>
                        <a:t>Riihimäen kaupunki</a:t>
                      </a:r>
                      <a:r>
                        <a:rPr lang="en-US" sz="1000" noProof="1">
                          <a:effectLst/>
                        </a:rPr>
                        <a:t> </a:t>
                      </a:r>
                      <a:endParaRPr lang="en-US" noProof="1">
                        <a:effectLst/>
                      </a:endParaRPr>
                    </a:p>
                    <a:p>
                      <a:pPr lvl="0" algn="l">
                        <a:buNone/>
                      </a:pPr>
                      <a:endParaRPr lang="en-US" sz="1000" noProof="1">
                        <a:effectLst/>
                      </a:endParaRPr>
                    </a:p>
                    <a:p>
                      <a:pPr lvl="0" algn="l">
                        <a:buNone/>
                      </a:pPr>
                      <a:r>
                        <a:rPr lang="en-US" sz="1000" noProof="1">
                          <a:effectLst/>
                        </a:rPr>
                        <a:t>Kotokartanosäätiö</a:t>
                      </a:r>
                    </a:p>
                    <a:p>
                      <a:pPr lvl="0" algn="l">
                        <a:buNone/>
                      </a:pPr>
                      <a:r>
                        <a:rPr lang="en-US" sz="1000" b="0" i="0" u="none" strike="noStrike" noProof="1">
                          <a:solidFill>
                            <a:srgbClr val="000000"/>
                          </a:solidFill>
                          <a:effectLst/>
                          <a:latin typeface="Arial"/>
                        </a:rPr>
                        <a:t>Puistonkulma </a:t>
                      </a:r>
                    </a:p>
                    <a:p>
                      <a:pPr lvl="0" algn="l">
                        <a:buNone/>
                      </a:pPr>
                      <a:r>
                        <a:rPr lang="en-US" sz="1000" b="0" i="0" u="none" strike="noStrike" noProof="1">
                          <a:solidFill>
                            <a:srgbClr val="000000"/>
                          </a:solidFill>
                          <a:effectLst/>
                          <a:latin typeface="Arial"/>
                        </a:rPr>
                        <a:t>Osoite </a:t>
                      </a:r>
                    </a:p>
                    <a:p>
                      <a:pPr lvl="0" algn="l">
                        <a:buNone/>
                      </a:pPr>
                      <a:r>
                        <a:rPr lang="en-US" sz="1000" b="0" i="0" u="none" strike="noStrike" noProof="1">
                          <a:solidFill>
                            <a:srgbClr val="000000"/>
                          </a:solidFill>
                          <a:effectLst/>
                          <a:latin typeface="Arial"/>
                        </a:rPr>
                        <a:t>Valtakatu 7-9 </a:t>
                      </a:r>
                      <a:br>
                        <a:rPr lang="en-US" sz="1000" b="0" i="0" u="none" strike="noStrike" noProof="1">
                          <a:solidFill>
                            <a:srgbClr val="000000"/>
                          </a:solidFill>
                          <a:effectLst/>
                          <a:latin typeface="Arial"/>
                        </a:rPr>
                      </a:br>
                      <a:r>
                        <a:rPr lang="en-US" sz="1000" b="0" i="0" u="none" strike="noStrike" noProof="1">
                          <a:solidFill>
                            <a:srgbClr val="000000"/>
                          </a:solidFill>
                          <a:effectLst/>
                          <a:latin typeface="Arial"/>
                        </a:rPr>
                        <a:t>11130 Riihimäki </a:t>
                      </a:r>
                    </a:p>
                    <a:p>
                      <a:pPr lvl="0" algn="l">
                        <a:buNone/>
                      </a:pPr>
                      <a:r>
                        <a:rPr lang="en-US" sz="1000" b="0" i="0" u="none" strike="noStrike" noProof="1">
                          <a:solidFill>
                            <a:srgbClr val="000000"/>
                          </a:solidFill>
                          <a:effectLst/>
                          <a:latin typeface="Arial"/>
                        </a:rPr>
                        <a:t>Järjestäjät </a:t>
                      </a:r>
                    </a:p>
                    <a:p>
                      <a:pPr lvl="0" algn="l">
                        <a:buNone/>
                      </a:pPr>
                      <a:r>
                        <a:rPr lang="en-US" sz="1000" b="0" i="0" u="none" strike="noStrike" noProof="1">
                          <a:solidFill>
                            <a:srgbClr val="30A598"/>
                          </a:solidFill>
                          <a:effectLst/>
                          <a:latin typeface="Arial"/>
                          <a:hlinkClick r:id="rId6"/>
                        </a:rPr>
                        <a:t>Kotokartanosäätiö</a:t>
                      </a:r>
                      <a:r>
                        <a:rPr lang="en-US" sz="1000" b="0" i="0" u="none" strike="noStrike" noProof="1">
                          <a:solidFill>
                            <a:srgbClr val="000000"/>
                          </a:solidFill>
                          <a:effectLst/>
                          <a:latin typeface="Arial"/>
                        </a:rPr>
                        <a:t> </a:t>
                      </a:r>
                      <a:endParaRPr lang="en-US"/>
                    </a:p>
                  </a:txBody>
                  <a:tcPr/>
                </a:tc>
                <a:tc>
                  <a:txBody>
                    <a:bodyPr/>
                    <a:lstStyle/>
                    <a:p>
                      <a:pPr algn="l" fontAlgn="t"/>
                      <a:endParaRPr lang="en-US" noProof="1">
                        <a:effectLst/>
                      </a:endParaRPr>
                    </a:p>
                    <a:p>
                      <a:pPr algn="l" rtl="0" fontAlgn="base"/>
                      <a:r>
                        <a:rPr lang="en-US" sz="1000" noProof="1">
                          <a:effectLst/>
                        </a:rPr>
                        <a:t>Forssan kaupunginkirjasto </a:t>
                      </a:r>
                      <a:endParaRPr lang="en-US" noProof="1">
                        <a:effectLst/>
                      </a:endParaRPr>
                    </a:p>
                    <a:p>
                      <a:pPr algn="l" rtl="0" fontAlgn="base"/>
                      <a:r>
                        <a:rPr lang="en-US" sz="1000" noProof="1">
                          <a:effectLst/>
                        </a:rPr>
                        <a:t>Osoite </a:t>
                      </a:r>
                      <a:endParaRPr lang="en-US" noProof="1">
                        <a:effectLst/>
                      </a:endParaRPr>
                    </a:p>
                    <a:p>
                      <a:pPr algn="l" rtl="0" fontAlgn="base"/>
                      <a:r>
                        <a:rPr lang="en-US" sz="1000" noProof="1">
                          <a:effectLst/>
                        </a:rPr>
                        <a:t>Wahreninkatu 4 </a:t>
                      </a:r>
                      <a:br>
                        <a:rPr lang="en-US" sz="1000" noProof="1">
                          <a:effectLst/>
                        </a:rPr>
                      </a:br>
                      <a:r>
                        <a:rPr lang="en-US" sz="1000" noProof="1">
                          <a:effectLst/>
                        </a:rPr>
                        <a:t>30100 Forssa </a:t>
                      </a:r>
                      <a:endParaRPr lang="en-US" noProof="1">
                        <a:effectLst/>
                      </a:endParaRPr>
                    </a:p>
                    <a:p>
                      <a:pPr algn="l" rtl="0" fontAlgn="base"/>
                      <a:r>
                        <a:rPr lang="en-US" sz="1000" noProof="1">
                          <a:effectLst/>
                        </a:rPr>
                        <a:t>Järjestäjät </a:t>
                      </a:r>
                      <a:endParaRPr lang="en-US" noProof="1">
                        <a:effectLst/>
                      </a:endParaRPr>
                    </a:p>
                    <a:p>
                      <a:pPr algn="l" rtl="0" fontAlgn="base"/>
                      <a:r>
                        <a:rPr lang="en-US" sz="1000" noProof="1">
                          <a:effectLst/>
                          <a:hlinkClick r:id="rId7"/>
                        </a:rPr>
                        <a:t>Forssan kaupunki</a:t>
                      </a:r>
                      <a:r>
                        <a:rPr lang="en-US" sz="1000" noProof="1">
                          <a:effectLst/>
                        </a:rPr>
                        <a:t> </a:t>
                      </a:r>
                      <a:endParaRPr lang="en-US" noProof="1">
                        <a:effectLst/>
                      </a:endParaRPr>
                    </a:p>
                    <a:p>
                      <a:pPr algn="l" rtl="0" fontAlgn="base"/>
                      <a:endParaRPr lang="en-US" noProof="1">
                        <a:effectLst/>
                      </a:endParaRPr>
                    </a:p>
                  </a:txBody>
                  <a:tcPr/>
                </a:tc>
                <a:tc>
                  <a:txBody>
                    <a:bodyPr/>
                    <a:lstStyle/>
                    <a:p>
                      <a:pPr algn="l" fontAlgn="t"/>
                      <a:endParaRPr lang="en-US" noProof="1">
                        <a:effectLst/>
                      </a:endParaRPr>
                    </a:p>
                    <a:p>
                      <a:pPr algn="l" rtl="0" fontAlgn="base"/>
                      <a:r>
                        <a:rPr lang="en-US" sz="1000" noProof="1">
                          <a:effectLst/>
                        </a:rPr>
                        <a:t>Lopen kirjasto </a:t>
                      </a:r>
                      <a:endParaRPr lang="en-US" noProof="1">
                        <a:effectLst/>
                      </a:endParaRPr>
                    </a:p>
                    <a:p>
                      <a:pPr algn="l" rtl="0" fontAlgn="base"/>
                      <a:r>
                        <a:rPr lang="en-US" sz="1000" noProof="1">
                          <a:effectLst/>
                        </a:rPr>
                        <a:t>Osoite </a:t>
                      </a:r>
                      <a:endParaRPr lang="en-US" noProof="1">
                        <a:effectLst/>
                      </a:endParaRPr>
                    </a:p>
                    <a:p>
                      <a:pPr algn="l" rtl="0" fontAlgn="base"/>
                      <a:r>
                        <a:rPr lang="en-US" sz="1000" noProof="1">
                          <a:effectLst/>
                        </a:rPr>
                        <a:t>Kauppatie 3 </a:t>
                      </a:r>
                      <a:br>
                        <a:rPr lang="en-US" sz="1000" noProof="1">
                          <a:effectLst/>
                        </a:rPr>
                      </a:br>
                      <a:r>
                        <a:rPr lang="en-US" sz="1000" noProof="1">
                          <a:effectLst/>
                        </a:rPr>
                        <a:t>12700 Loppi </a:t>
                      </a:r>
                      <a:endParaRPr lang="en-US" noProof="1">
                        <a:effectLst/>
                      </a:endParaRPr>
                    </a:p>
                    <a:p>
                      <a:pPr algn="l" rtl="0" fontAlgn="base"/>
                      <a:r>
                        <a:rPr lang="en-US" sz="1000" noProof="1">
                          <a:effectLst/>
                        </a:rPr>
                        <a:t>Järjestäjät </a:t>
                      </a:r>
                      <a:endParaRPr lang="en-US" noProof="1">
                        <a:effectLst/>
                      </a:endParaRPr>
                    </a:p>
                    <a:p>
                      <a:pPr algn="l" rtl="0" fontAlgn="base"/>
                      <a:r>
                        <a:rPr lang="en-US" sz="1000" noProof="1">
                          <a:effectLst/>
                          <a:hlinkClick r:id="rId8"/>
                        </a:rPr>
                        <a:t>Lopen kunta</a:t>
                      </a:r>
                      <a:r>
                        <a:rPr lang="en-US" sz="1000" noProof="1">
                          <a:effectLst/>
                        </a:rPr>
                        <a:t> </a:t>
                      </a:r>
                      <a:endParaRPr lang="en-US" noProof="1">
                        <a:effectLst/>
                      </a:endParaRPr>
                    </a:p>
                    <a:p>
                      <a:pPr algn="l" rtl="0" fontAlgn="base"/>
                      <a:endParaRPr lang="en-US" noProof="1">
                        <a:effectLst/>
                      </a:endParaRPr>
                    </a:p>
                  </a:txBody>
                  <a:tcPr/>
                </a:tc>
                <a:tc>
                  <a:txBody>
                    <a:bodyPr/>
                    <a:lstStyle/>
                    <a:p>
                      <a:pPr algn="l" fontAlgn="t"/>
                      <a:endParaRPr lang="en-US" noProof="1">
                        <a:effectLst/>
                      </a:endParaRPr>
                    </a:p>
                    <a:p>
                      <a:pPr algn="l" rtl="0" fontAlgn="base"/>
                      <a:r>
                        <a:rPr lang="en-US" sz="1000" noProof="1">
                          <a:effectLst/>
                        </a:rPr>
                        <a:t>Hausjärven kirjasto </a:t>
                      </a:r>
                      <a:endParaRPr lang="en-US" noProof="1">
                        <a:effectLst/>
                      </a:endParaRPr>
                    </a:p>
                    <a:p>
                      <a:pPr algn="l" rtl="0" fontAlgn="base"/>
                      <a:r>
                        <a:rPr lang="en-US" sz="1000" noProof="1">
                          <a:effectLst/>
                        </a:rPr>
                        <a:t>Osoite </a:t>
                      </a:r>
                      <a:endParaRPr lang="en-US" noProof="1">
                        <a:effectLst/>
                      </a:endParaRPr>
                    </a:p>
                    <a:p>
                      <a:pPr algn="l" rtl="0" fontAlgn="base"/>
                      <a:r>
                        <a:rPr lang="en-US" sz="1000" noProof="1">
                          <a:effectLst/>
                        </a:rPr>
                        <a:t>Sykärintori </a:t>
                      </a:r>
                      <a:br>
                        <a:rPr lang="en-US" sz="1000" noProof="1">
                          <a:effectLst/>
                        </a:rPr>
                      </a:br>
                      <a:r>
                        <a:rPr lang="en-US" sz="1000" noProof="1">
                          <a:effectLst/>
                        </a:rPr>
                        <a:t>12100 Hausjärvi </a:t>
                      </a:r>
                      <a:endParaRPr lang="en-US" noProof="1">
                        <a:effectLst/>
                      </a:endParaRPr>
                    </a:p>
                    <a:p>
                      <a:pPr algn="l" rtl="0" fontAlgn="base"/>
                      <a:r>
                        <a:rPr lang="en-US" sz="1000" noProof="1">
                          <a:effectLst/>
                        </a:rPr>
                        <a:t>Järjestäjät </a:t>
                      </a:r>
                      <a:endParaRPr lang="en-US" noProof="1">
                        <a:effectLst/>
                      </a:endParaRPr>
                    </a:p>
                    <a:p>
                      <a:pPr algn="l" rtl="0" fontAlgn="base"/>
                      <a:r>
                        <a:rPr lang="en-US" sz="1000" noProof="1">
                          <a:effectLst/>
                          <a:hlinkClick r:id="rId9"/>
                        </a:rPr>
                        <a:t>Hausjärven kunta</a:t>
                      </a:r>
                      <a:r>
                        <a:rPr lang="en-US" sz="1000" noProof="1">
                          <a:effectLst/>
                        </a:rPr>
                        <a:t> </a:t>
                      </a:r>
                      <a:endParaRPr lang="en-US" noProof="1">
                        <a:effectLst/>
                      </a:endParaRPr>
                    </a:p>
                    <a:p>
                      <a:pPr algn="l" rtl="0" fontAlgn="base"/>
                      <a:endParaRPr lang="en-US" noProof="1">
                        <a:effectLst/>
                      </a:endParaRPr>
                    </a:p>
                  </a:txBody>
                  <a:tcPr/>
                </a:tc>
                <a:tc>
                  <a:txBody>
                    <a:bodyPr/>
                    <a:lstStyle/>
                    <a:p>
                      <a:pPr algn="l" fontAlgn="t"/>
                      <a:endParaRPr lang="en-US" noProof="1">
                        <a:effectLst/>
                      </a:endParaRPr>
                    </a:p>
                    <a:p>
                      <a:pPr algn="l" rtl="0" fontAlgn="base"/>
                      <a:r>
                        <a:rPr lang="en-US" sz="1000" noProof="1">
                          <a:effectLst/>
                        </a:rPr>
                        <a:t>Tammelan Kirjasto </a:t>
                      </a:r>
                      <a:endParaRPr lang="en-US" noProof="1">
                        <a:effectLst/>
                      </a:endParaRPr>
                    </a:p>
                    <a:p>
                      <a:pPr algn="l" rtl="0" fontAlgn="base"/>
                      <a:r>
                        <a:rPr lang="en-US" sz="1000" noProof="1">
                          <a:effectLst/>
                        </a:rPr>
                        <a:t>Osoite </a:t>
                      </a:r>
                      <a:endParaRPr lang="en-US" noProof="1">
                        <a:effectLst/>
                      </a:endParaRPr>
                    </a:p>
                    <a:p>
                      <a:pPr algn="l" rtl="0" fontAlgn="base"/>
                      <a:r>
                        <a:rPr lang="en-US" sz="1000" noProof="1">
                          <a:effectLst/>
                        </a:rPr>
                        <a:t>Kirkkoahteentie 1 </a:t>
                      </a:r>
                      <a:br>
                        <a:rPr lang="en-US" sz="1000" noProof="1">
                          <a:effectLst/>
                        </a:rPr>
                      </a:br>
                      <a:r>
                        <a:rPr lang="en-US" sz="1000" noProof="1">
                          <a:effectLst/>
                        </a:rPr>
                        <a:t>31300 Tammela </a:t>
                      </a:r>
                      <a:endParaRPr lang="en-US" noProof="1">
                        <a:effectLst/>
                      </a:endParaRPr>
                    </a:p>
                    <a:p>
                      <a:pPr algn="l" rtl="0" fontAlgn="base"/>
                      <a:r>
                        <a:rPr lang="en-US" sz="1000" noProof="1">
                          <a:effectLst/>
                        </a:rPr>
                        <a:t>Järjestäjät </a:t>
                      </a:r>
                      <a:endParaRPr lang="en-US" noProof="1">
                        <a:effectLst/>
                      </a:endParaRPr>
                    </a:p>
                    <a:p>
                      <a:pPr algn="l" rtl="0" fontAlgn="base"/>
                      <a:r>
                        <a:rPr lang="en-US" sz="1000" noProof="1">
                          <a:effectLst/>
                          <a:hlinkClick r:id="rId10"/>
                        </a:rPr>
                        <a:t>Tammelan kunta</a:t>
                      </a:r>
                      <a:r>
                        <a:rPr lang="en-US" sz="1000" noProof="1">
                          <a:effectLst/>
                        </a:rPr>
                        <a:t> </a:t>
                      </a:r>
                      <a:endParaRPr lang="en-US" noProof="1">
                        <a:effectLst/>
                      </a:endParaRPr>
                    </a:p>
                  </a:txBody>
                  <a:tcPr/>
                </a:tc>
                <a:extLst>
                  <a:ext uri="{0D108BD9-81ED-4DB2-BD59-A6C34878D82A}">
                    <a16:rowId xmlns:a16="http://schemas.microsoft.com/office/drawing/2014/main" val="1239465162"/>
                  </a:ext>
                </a:extLst>
              </a:tr>
              <a:tr h="2469793">
                <a:tc>
                  <a:txBody>
                    <a:bodyPr/>
                    <a:lstStyle/>
                    <a:p>
                      <a:pPr algn="l" fontAlgn="t"/>
                      <a:endParaRPr lang="en-US" noProof="1">
                        <a:effectLst/>
                      </a:endParaRPr>
                    </a:p>
                    <a:p>
                      <a:pPr algn="l" rtl="0" fontAlgn="base"/>
                      <a:endParaRPr lang="en-US" noProof="1">
                        <a:effectLst/>
                      </a:endParaRPr>
                    </a:p>
                  </a:txBody>
                  <a:tcPr/>
                </a:tc>
                <a:tc>
                  <a:txBody>
                    <a:bodyPr/>
                    <a:lstStyle/>
                    <a:p>
                      <a:pPr algn="l" fontAlgn="t"/>
                      <a:endParaRPr lang="en-US" noProof="1">
                        <a:effectLst/>
                      </a:endParaRPr>
                    </a:p>
                    <a:p>
                      <a:pPr algn="l" rtl="0" fontAlgn="base"/>
                      <a:r>
                        <a:rPr lang="en-US" sz="1000" noProof="1">
                          <a:effectLst/>
                        </a:rPr>
                        <a:t>Janakkalan Digiäpit: </a:t>
                      </a:r>
                      <a:endParaRPr lang="en-US" noProof="1">
                        <a:effectLst/>
                      </a:endParaRPr>
                    </a:p>
                    <a:p>
                      <a:pPr algn="l" rtl="0" fontAlgn="base"/>
                      <a:r>
                        <a:rPr lang="en-US" sz="1000" noProof="1">
                          <a:effectLst/>
                          <a:hlinkClick r:id="rId11"/>
                        </a:rPr>
                        <a:t>Digiäpit - Janakkala</a:t>
                      </a:r>
                      <a:r>
                        <a:rPr lang="en-US" sz="1000" noProof="1">
                          <a:effectLst/>
                        </a:rPr>
                        <a:t> </a:t>
                      </a:r>
                      <a:endParaRPr lang="en-US" noProof="1">
                        <a:effectLst/>
                      </a:endParaRPr>
                    </a:p>
                  </a:txBody>
                  <a:tcPr/>
                </a:tc>
                <a:tc>
                  <a:txBody>
                    <a:bodyPr/>
                    <a:lstStyle/>
                    <a:p>
                      <a:pPr algn="l" fontAlgn="t"/>
                      <a:endParaRPr lang="en-US" noProof="1">
                        <a:effectLst/>
                      </a:endParaRPr>
                    </a:p>
                    <a:p>
                      <a:pPr algn="l" rtl="0" fontAlgn="base"/>
                      <a:r>
                        <a:rPr lang="en-US" sz="1000" noProof="1">
                          <a:effectLst/>
                        </a:rPr>
                        <a:t>Hämeenlinnan pääkirjasto </a:t>
                      </a:r>
                      <a:endParaRPr lang="en-US" noProof="1">
                        <a:effectLst/>
                      </a:endParaRPr>
                    </a:p>
                    <a:p>
                      <a:pPr algn="l" rtl="0" fontAlgn="base"/>
                      <a:r>
                        <a:rPr lang="en-US" sz="1000" noProof="1">
                          <a:effectLst/>
                        </a:rPr>
                        <a:t>Osoite </a:t>
                      </a:r>
                      <a:endParaRPr lang="en-US" noProof="1">
                        <a:effectLst/>
                      </a:endParaRPr>
                    </a:p>
                    <a:p>
                      <a:pPr algn="l" rtl="0" fontAlgn="base"/>
                      <a:r>
                        <a:rPr lang="en-US" sz="1000" noProof="1">
                          <a:effectLst/>
                        </a:rPr>
                        <a:t>Lukiokatu 2 </a:t>
                      </a:r>
                      <a:br>
                        <a:rPr lang="en-US" sz="1000" noProof="1">
                          <a:effectLst/>
                        </a:rPr>
                      </a:br>
                      <a:r>
                        <a:rPr lang="en-US" sz="1000" noProof="1">
                          <a:effectLst/>
                        </a:rPr>
                        <a:t>13100 Hämeenlinna </a:t>
                      </a:r>
                      <a:endParaRPr lang="en-US" noProof="1">
                        <a:effectLst/>
                      </a:endParaRPr>
                    </a:p>
                    <a:p>
                      <a:pPr algn="l" rtl="0" fontAlgn="base"/>
                      <a:r>
                        <a:rPr lang="en-US" sz="1000" noProof="1">
                          <a:effectLst/>
                        </a:rPr>
                        <a:t>Järjestäjät </a:t>
                      </a:r>
                      <a:endParaRPr lang="en-US" noProof="1">
                        <a:effectLst/>
                      </a:endParaRPr>
                    </a:p>
                    <a:p>
                      <a:pPr algn="l" rtl="0" fontAlgn="base"/>
                      <a:r>
                        <a:rPr lang="en-US" sz="1000" noProof="1">
                          <a:effectLst/>
                          <a:hlinkClick r:id="rId12"/>
                        </a:rPr>
                        <a:t>Hämeenlinnan kaupunginkirjasto</a:t>
                      </a:r>
                      <a:r>
                        <a:rPr lang="en-US" sz="1000" noProof="1">
                          <a:effectLst/>
                        </a:rPr>
                        <a:t> </a:t>
                      </a:r>
                      <a:endParaRPr lang="en-US" noProof="1">
                        <a:effectLst/>
                      </a:endParaRPr>
                    </a:p>
                    <a:p>
                      <a:pPr algn="l" rtl="0" fontAlgn="base"/>
                      <a:r>
                        <a:rPr lang="en-US" sz="1000" noProof="1">
                          <a:effectLst/>
                          <a:hlinkClick r:id="rId12"/>
                        </a:rPr>
                        <a:t>Vanamo-kirjastot</a:t>
                      </a:r>
                      <a:r>
                        <a:rPr lang="en-US" sz="1000" noProof="1">
                          <a:effectLst/>
                        </a:rPr>
                        <a:t> </a:t>
                      </a:r>
                      <a:endParaRPr lang="en-US" noProof="1">
                        <a:effectLst/>
                      </a:endParaRPr>
                    </a:p>
                    <a:p>
                      <a:pPr algn="l" rtl="0" fontAlgn="base"/>
                      <a:endParaRPr lang="en-US" noProof="1">
                        <a:effectLst/>
                      </a:endParaRPr>
                    </a:p>
                  </a:txBody>
                  <a:tcPr/>
                </a:tc>
                <a:tc>
                  <a:txBody>
                    <a:bodyPr/>
                    <a:lstStyle/>
                    <a:p>
                      <a:pPr lvl="0" algn="l">
                        <a:buNone/>
                      </a:pPr>
                      <a:r>
                        <a:rPr lang="en-US" sz="1000" b="0" i="0" u="none" strike="noStrike" noProof="1">
                          <a:solidFill>
                            <a:srgbClr val="000000"/>
                          </a:solidFill>
                          <a:effectLst/>
                          <a:latin typeface="Arial"/>
                        </a:rPr>
                        <a:t>RITY-talo, Riihimäki </a:t>
                      </a:r>
                      <a:endParaRPr lang="en-US"/>
                    </a:p>
                    <a:p>
                      <a:pPr lvl="0" algn="l">
                        <a:buNone/>
                      </a:pPr>
                      <a:r>
                        <a:rPr lang="en-US" sz="1000" b="0" i="0" u="none" strike="noStrike" noProof="1">
                          <a:solidFill>
                            <a:srgbClr val="000000"/>
                          </a:solidFill>
                          <a:effectLst/>
                          <a:latin typeface="Arial"/>
                        </a:rPr>
                        <a:t>Osoite </a:t>
                      </a:r>
                    </a:p>
                    <a:p>
                      <a:pPr lvl="0" algn="l">
                        <a:buNone/>
                      </a:pPr>
                      <a:r>
                        <a:rPr lang="en-US" sz="1000" b="0" i="0" u="none" strike="noStrike" noProof="1">
                          <a:solidFill>
                            <a:srgbClr val="000000"/>
                          </a:solidFill>
                          <a:effectLst/>
                          <a:latin typeface="Arial"/>
                        </a:rPr>
                        <a:t>Hämeenkatu 48 – 50 </a:t>
                      </a:r>
                      <a:br>
                        <a:rPr lang="en-US" sz="1000" b="0" i="0" u="none" strike="noStrike" noProof="1">
                          <a:solidFill>
                            <a:srgbClr val="000000"/>
                          </a:solidFill>
                          <a:effectLst/>
                          <a:latin typeface="Arial"/>
                        </a:rPr>
                      </a:br>
                      <a:r>
                        <a:rPr lang="en-US" sz="1000" b="0" i="0" u="none" strike="noStrike" noProof="1">
                          <a:solidFill>
                            <a:srgbClr val="000000"/>
                          </a:solidFill>
                          <a:effectLst/>
                          <a:latin typeface="Arial"/>
                        </a:rPr>
                        <a:t>11100 Riihimäki </a:t>
                      </a:r>
                    </a:p>
                    <a:p>
                      <a:pPr lvl="0" algn="l">
                        <a:buNone/>
                      </a:pPr>
                      <a:r>
                        <a:rPr lang="en-US" sz="1000" b="0" i="0" u="none" strike="noStrike" noProof="1">
                          <a:solidFill>
                            <a:srgbClr val="000000"/>
                          </a:solidFill>
                          <a:effectLst/>
                          <a:latin typeface="Arial"/>
                        </a:rPr>
                        <a:t>Järjestäjät </a:t>
                      </a:r>
                    </a:p>
                    <a:p>
                      <a:pPr lvl="0" algn="l">
                        <a:buNone/>
                      </a:pPr>
                      <a:r>
                        <a:rPr lang="en-US" sz="1000" b="0" i="0" u="none" strike="noStrike" noProof="1">
                          <a:solidFill>
                            <a:srgbClr val="30A598"/>
                          </a:solidFill>
                          <a:effectLst/>
                          <a:latin typeface="Arial"/>
                          <a:hlinkClick r:id="rId13"/>
                        </a:rPr>
                        <a:t>Verkosta Virtaa / Eläkkeensaajien Keskusliitto EKL ry</a:t>
                      </a:r>
                      <a:r>
                        <a:rPr lang="en-US" sz="1000" b="0" i="0" u="none" strike="noStrike" noProof="1">
                          <a:solidFill>
                            <a:srgbClr val="000000"/>
                          </a:solidFill>
                          <a:effectLst/>
                          <a:latin typeface="Arial"/>
                        </a:rPr>
                        <a:t> </a:t>
                      </a:r>
                      <a:endParaRPr lang="en-US"/>
                    </a:p>
                    <a:p>
                      <a:pPr algn="l" rtl="0" fontAlgn="base"/>
                      <a:endParaRPr lang="en-US" noProof="1">
                        <a:effectLst/>
                      </a:endParaRPr>
                    </a:p>
                  </a:txBody>
                  <a:tcPr/>
                </a:tc>
                <a:tc>
                  <a:txBody>
                    <a:bodyPr/>
                    <a:lstStyle/>
                    <a:p>
                      <a:pPr algn="l" fontAlgn="t"/>
                      <a:endParaRPr lang="en-US" noProof="1">
                        <a:effectLst/>
                      </a:endParaRPr>
                    </a:p>
                    <a:p>
                      <a:pPr algn="l" rtl="0" fontAlgn="base"/>
                      <a:endParaRPr lang="en-US" noProof="1">
                        <a:effectLst/>
                      </a:endParaRPr>
                    </a:p>
                  </a:txBody>
                  <a:tcPr/>
                </a:tc>
                <a:tc>
                  <a:txBody>
                    <a:bodyPr/>
                    <a:lstStyle/>
                    <a:p>
                      <a:pPr algn="l" fontAlgn="t"/>
                      <a:endParaRPr lang="en-US" noProof="1">
                        <a:effectLst/>
                      </a:endParaRPr>
                    </a:p>
                    <a:p>
                      <a:pPr algn="l" rtl="0" fontAlgn="base"/>
                      <a:endParaRPr lang="en-US" noProof="1">
                        <a:effectLst/>
                      </a:endParaRPr>
                    </a:p>
                  </a:txBody>
                  <a:tcPr/>
                </a:tc>
                <a:tc>
                  <a:txBody>
                    <a:bodyPr/>
                    <a:lstStyle/>
                    <a:p>
                      <a:pPr algn="l" fontAlgn="t"/>
                      <a:endParaRPr lang="en-US" noProof="1">
                        <a:effectLst/>
                      </a:endParaRPr>
                    </a:p>
                    <a:p>
                      <a:pPr algn="l" rtl="0" fontAlgn="base"/>
                      <a:endParaRPr lang="en-US" noProof="1">
                        <a:effectLst/>
                      </a:endParaRPr>
                    </a:p>
                  </a:txBody>
                  <a:tcPr/>
                </a:tc>
                <a:tc>
                  <a:txBody>
                    <a:bodyPr/>
                    <a:lstStyle/>
                    <a:p>
                      <a:pPr algn="l" fontAlgn="t"/>
                      <a:endParaRPr lang="en-US" noProof="1">
                        <a:effectLst/>
                      </a:endParaRPr>
                    </a:p>
                    <a:p>
                      <a:pPr algn="l" rtl="0" fontAlgn="base"/>
                      <a:endParaRPr lang="en-US" noProof="1">
                        <a:effectLst/>
                      </a:endParaRPr>
                    </a:p>
                  </a:txBody>
                  <a:tcPr/>
                </a:tc>
                <a:extLst>
                  <a:ext uri="{0D108BD9-81ED-4DB2-BD59-A6C34878D82A}">
                    <a16:rowId xmlns:a16="http://schemas.microsoft.com/office/drawing/2014/main" val="3283413971"/>
                  </a:ext>
                </a:extLst>
              </a:tr>
            </a:tbl>
          </a:graphicData>
        </a:graphic>
      </p:graphicFrame>
      <p:sp>
        <p:nvSpPr>
          <p:cNvPr id="3" name="Title 2">
            <a:extLst>
              <a:ext uri="{FF2B5EF4-FFF2-40B4-BE49-F238E27FC236}">
                <a16:creationId xmlns:a16="http://schemas.microsoft.com/office/drawing/2014/main" id="{AB65F7B5-B992-8A8A-4C09-74BECE151EB1}"/>
              </a:ext>
            </a:extLst>
          </p:cNvPr>
          <p:cNvSpPr>
            <a:spLocks noGrp="1"/>
          </p:cNvSpPr>
          <p:nvPr>
            <p:ph type="title"/>
          </p:nvPr>
        </p:nvSpPr>
        <p:spPr>
          <a:xfrm>
            <a:off x="233031" y="73966"/>
            <a:ext cx="11105611" cy="663490"/>
          </a:xfrm>
        </p:spPr>
        <p:txBody>
          <a:bodyPr>
            <a:normAutofit/>
          </a:bodyPr>
          <a:lstStyle/>
          <a:p>
            <a:r>
              <a:rPr lang="en-US" sz="2400" noProof="1">
                <a:cs typeface="Arial"/>
              </a:rPr>
              <a:t>Apua ja tukea asiakkaille tietoteknisiin haasteisiin</a:t>
            </a:r>
            <a:endParaRPr lang="en-US" sz="2400" noProof="1"/>
          </a:p>
        </p:txBody>
      </p:sp>
      <p:sp>
        <p:nvSpPr>
          <p:cNvPr id="4" name="Date Placeholder 3">
            <a:extLst>
              <a:ext uri="{FF2B5EF4-FFF2-40B4-BE49-F238E27FC236}">
                <a16:creationId xmlns:a16="http://schemas.microsoft.com/office/drawing/2014/main" id="{2132CB4E-6CD4-8B99-F13F-89D51103B9F8}"/>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Footer Placeholder 4">
            <a:extLst>
              <a:ext uri="{FF2B5EF4-FFF2-40B4-BE49-F238E27FC236}">
                <a16:creationId xmlns:a16="http://schemas.microsoft.com/office/drawing/2014/main" id="{055B2372-A45A-78D6-EA15-71E519E460EB}"/>
              </a:ext>
            </a:extLst>
          </p:cNvPr>
          <p:cNvSpPr>
            <a:spLocks noGrp="1"/>
          </p:cNvSpPr>
          <p:nvPr>
            <p:ph type="ftr" sz="quarter" idx="11"/>
          </p:nvPr>
        </p:nvSpPr>
        <p:spPr/>
        <p:txBody>
          <a:bodyPr/>
          <a:lstStyle/>
          <a:p>
            <a:r>
              <a:rPr lang="fi-FI"/>
              <a:t>Kanta-Hämeen hyvinvointialue</a:t>
            </a:r>
          </a:p>
        </p:txBody>
      </p:sp>
      <p:sp>
        <p:nvSpPr>
          <p:cNvPr id="6" name="Slide Number Placeholder 5">
            <a:extLst>
              <a:ext uri="{FF2B5EF4-FFF2-40B4-BE49-F238E27FC236}">
                <a16:creationId xmlns:a16="http://schemas.microsoft.com/office/drawing/2014/main" id="{B7E4751C-F8EB-76EF-31FA-2C18119FDB23}"/>
              </a:ext>
            </a:extLst>
          </p:cNvPr>
          <p:cNvSpPr>
            <a:spLocks noGrp="1"/>
          </p:cNvSpPr>
          <p:nvPr>
            <p:ph type="sldNum" sz="quarter" idx="12"/>
          </p:nvPr>
        </p:nvSpPr>
        <p:spPr/>
        <p:txBody>
          <a:bodyPr/>
          <a:lstStyle/>
          <a:p>
            <a:fld id="{53C4A76B-A38D-2748-B9D9-0C392F5890A1}" type="slidenum">
              <a:rPr lang="fi-FI" dirty="0" smtClean="0"/>
              <a:t>36</a:t>
            </a:fld>
            <a:endParaRPr lang="fi-FI"/>
          </a:p>
        </p:txBody>
      </p:sp>
      <p:pic>
        <p:nvPicPr>
          <p:cNvPr id="9" name="Picture 9">
            <a:extLst>
              <a:ext uri="{FF2B5EF4-FFF2-40B4-BE49-F238E27FC236}">
                <a16:creationId xmlns:a16="http://schemas.microsoft.com/office/drawing/2014/main" id="{886282B1-27F9-E969-C946-B7B3D5271EB6}"/>
              </a:ext>
            </a:extLst>
          </p:cNvPr>
          <p:cNvPicPr>
            <a:picLocks noChangeAspect="1"/>
          </p:cNvPicPr>
          <p:nvPr/>
        </p:nvPicPr>
        <p:blipFill>
          <a:blip r:embed="rId14"/>
          <a:stretch>
            <a:fillRect/>
          </a:stretch>
        </p:blipFill>
        <p:spPr>
          <a:xfrm>
            <a:off x="78481" y="-157632"/>
            <a:ext cx="9525" cy="9525"/>
          </a:xfrm>
          <a:prstGeom prst="rect">
            <a:avLst/>
          </a:prstGeom>
        </p:spPr>
      </p:pic>
      <p:pic>
        <p:nvPicPr>
          <p:cNvPr id="10" name="Picture 10">
            <a:extLst>
              <a:ext uri="{FF2B5EF4-FFF2-40B4-BE49-F238E27FC236}">
                <a16:creationId xmlns:a16="http://schemas.microsoft.com/office/drawing/2014/main" id="{00632FF6-EE8B-E634-CAFF-428068091FD4}"/>
              </a:ext>
            </a:extLst>
          </p:cNvPr>
          <p:cNvPicPr>
            <a:picLocks noChangeAspect="1"/>
          </p:cNvPicPr>
          <p:nvPr/>
        </p:nvPicPr>
        <p:blipFill>
          <a:blip r:embed="rId14"/>
          <a:stretch>
            <a:fillRect/>
          </a:stretch>
        </p:blipFill>
        <p:spPr>
          <a:xfrm>
            <a:off x="221356" y="-14757"/>
            <a:ext cx="9525" cy="9525"/>
          </a:xfrm>
          <a:prstGeom prst="rect">
            <a:avLst/>
          </a:prstGeom>
        </p:spPr>
      </p:pic>
      <p:sp>
        <p:nvSpPr>
          <p:cNvPr id="11" name="TextBox 10">
            <a:extLst>
              <a:ext uri="{FF2B5EF4-FFF2-40B4-BE49-F238E27FC236}">
                <a16:creationId xmlns:a16="http://schemas.microsoft.com/office/drawing/2014/main" id="{AF270AD3-96BE-7AC2-376B-58A387DCCBFD}"/>
              </a:ext>
            </a:extLst>
          </p:cNvPr>
          <p:cNvSpPr txBox="1"/>
          <p:nvPr/>
        </p:nvSpPr>
        <p:spPr>
          <a:xfrm>
            <a:off x="7670764" y="122405"/>
            <a:ext cx="428779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noProof="1">
                <a:ea typeface="+mn-lt"/>
                <a:cs typeface="+mn-lt"/>
              </a:rPr>
              <a:t>Jos et löydä alla olevasta listasta sopivaa ohjausta, vapaaehtoiset etsivät sinulle sopivan etäopastajan: </a:t>
            </a:r>
            <a:r>
              <a:rPr lang="en-US" sz="1200" noProof="1">
                <a:ea typeface="+mn-lt"/>
                <a:cs typeface="+mn-lt"/>
                <a:hlinkClick r:id="rId15"/>
              </a:rPr>
              <a:t>https://seniorsurf.fi/seniorit/etaopastus/</a:t>
            </a:r>
            <a:r>
              <a:rPr lang="en-US" sz="1200" noProof="1">
                <a:ea typeface="+mn-lt"/>
                <a:cs typeface="+mn-lt"/>
              </a:rPr>
              <a:t>  </a:t>
            </a:r>
          </a:p>
          <a:p>
            <a:endParaRPr lang="en-US">
              <a:latin typeface="Segoe UI"/>
              <a:cs typeface="Segoe UI"/>
            </a:endParaRPr>
          </a:p>
        </p:txBody>
      </p:sp>
    </p:spTree>
    <p:extLst>
      <p:ext uri="{BB962C8B-B14F-4D97-AF65-F5344CB8AC3E}">
        <p14:creationId xmlns:p14="http://schemas.microsoft.com/office/powerpoint/2010/main" val="4095069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163413-9BF3-8D65-CADB-D5ECDBC95350}"/>
              </a:ext>
            </a:extLst>
          </p:cNvPr>
          <p:cNvSpPr>
            <a:spLocks noGrp="1"/>
          </p:cNvSpPr>
          <p:nvPr>
            <p:ph idx="1"/>
          </p:nvPr>
        </p:nvSpPr>
        <p:spPr>
          <a:xfrm>
            <a:off x="550361" y="1247445"/>
            <a:ext cx="11528197" cy="4791198"/>
          </a:xfrm>
        </p:spPr>
        <p:txBody>
          <a:bodyPr vert="horz" lIns="91440" tIns="45720" rIns="91440" bIns="45720" rtlCol="0" anchor="t">
            <a:normAutofit fontScale="62500" lnSpcReduction="20000"/>
          </a:bodyPr>
          <a:lstStyle/>
          <a:p>
            <a:r>
              <a:rPr lang="en-US" noProof="1">
                <a:cs typeface="Arial"/>
              </a:rPr>
              <a:t>Etäpalveluja annettaessa on tärkeä huomioida, että:</a:t>
            </a:r>
          </a:p>
          <a:p>
            <a:r>
              <a:rPr lang="en-US" noProof="1">
                <a:cs typeface="Arial"/>
              </a:rPr>
              <a:t>Etäpalveluun on oltava potilaan tietoinen suostumus (ryhmätapaamisen alussa infoa ja maininta asiakasohjeeseen). </a:t>
            </a:r>
          </a:p>
          <a:p>
            <a:r>
              <a:rPr lang="en-US" noProof="1">
                <a:cs typeface="Arial"/>
              </a:rPr>
              <a:t>Terveydenhuollon ammattihenkilön on arvioitava huolellisesti, soveltuuko annettava palvelu etäpalveluna toteutettavaksi. (Etäpalvelun ei voida katsoa soveltuvan, jos hoidon tarpeen arviointi edellyttää potilaan fyysistä tutkimista tai hoitotilanteeseen, jossa arvioitavaksi tulee ja voi tapahtua potilaan itsemääräämisoikeuden rajoittaminen.)</a:t>
            </a:r>
          </a:p>
          <a:p>
            <a:r>
              <a:rPr lang="en-US" noProof="1">
                <a:cs typeface="Arial"/>
              </a:rPr>
              <a:t>Terveydenhuollon ammattihenkilön tulee arvioida yksilöllisesti soveltuuko potilas hoidettavaksi etäyhteyden välityksellä.</a:t>
            </a:r>
          </a:p>
          <a:p>
            <a:r>
              <a:rPr lang="en-US" noProof="1">
                <a:cs typeface="Arial"/>
              </a:rPr>
              <a:t>Potilaan tunnistamisen on perustuttava luotettavaan menetelmään, jollaisena pidetään ainakin vahvaa tunnistamista, josta säädetään laissa vahvasta sähköisestä tunnistamisesta ja sähköisistä luottamuspalveluista (617/2009). Tunnistamiseen käytetty menetelmä on oltava todennettavissa jälkikäteen.</a:t>
            </a:r>
          </a:p>
          <a:p>
            <a:r>
              <a:rPr lang="en-US" noProof="1">
                <a:cs typeface="Arial"/>
              </a:rPr>
              <a:t>Etäpalvelusta on laadittava asianmukaiset potilasasiakirjamerkinnät ja potilasrekisteriä on ylläpidettävä annettujen säännösten ja määräysten mukaisesti.</a:t>
            </a:r>
          </a:p>
          <a:p>
            <a:r>
              <a:rPr lang="en-US" noProof="1">
                <a:cs typeface="Arial"/>
              </a:rPr>
              <a:t>Potilaalle on tarvittaessa varattava mahdollisuus henkilökohtaiseen vastaanottokäyntiin tai potilas tulee ohjata vastaanotolle muuhun hoitopaikkaan.</a:t>
            </a:r>
          </a:p>
          <a:p>
            <a:r>
              <a:rPr lang="en-US" noProof="1">
                <a:cs typeface="Arial"/>
              </a:rPr>
              <a:t>Etäpalvelujen antajan on täytettävä asianomaista toimintaa koskevan lainsäädännön lisäksi sosiaali- ja terveydenhuollon asiakastietojen sähköisestä käsittelystä annetussa laissa (784/2021) asetetut vaatimukset. Etäpalvelujen antajan on muun muassa laadittava tai päivitettävä Terveyden ja hyvinvoinnin laitoksen määräyksen (3/2021) (thl.fi) mukainen </a:t>
            </a:r>
            <a:r>
              <a:rPr lang="en-US" b="1" noProof="1">
                <a:cs typeface="Arial"/>
              </a:rPr>
              <a:t>tietoturvasuunnitelma</a:t>
            </a:r>
            <a:r>
              <a:rPr lang="en-US" noProof="1">
                <a:cs typeface="Arial"/>
              </a:rPr>
              <a:t> etäpalvelujen sisältö huomioiden Määräys 3/2021: Tietoturvasuunnitelmaan sisällytettävät selvitykset ja vaatimukset (pdf 452 kt)</a:t>
            </a:r>
          </a:p>
          <a:p>
            <a:pPr lvl="1"/>
            <a:r>
              <a:rPr lang="en-US" noProof="1">
                <a:cs typeface="Arial"/>
              </a:rPr>
              <a:t>Liite 1: Tietoturvasuunnitelman mallipohja (doc, 60 kt) (varmista, onko tehtynä palvelun tarjoajalla tai organisaatiolla?)</a:t>
            </a:r>
          </a:p>
          <a:p>
            <a:r>
              <a:rPr lang="en-US" noProof="1">
                <a:cs typeface="Arial"/>
              </a:rPr>
              <a:t>jokainen palveluita tuottava ammattilainen tuntee ja huomioi tietosuojaan ja tietoturvaan liittyvät menettelyt asiakas- ja potilastietojen käsittelyssä. (Terveyden ja hyvinvoinninlaitos 2020), Omavalvontasuunnitelma, Toimintayksikön vastaava johtaja vastaa omavalvontasuunnitelmaan sisällytettävistä vaatimuksista ja selvityksistä</a:t>
            </a:r>
          </a:p>
          <a:p>
            <a:r>
              <a:rPr lang="en-US" noProof="1">
                <a:cs typeface="Arial"/>
              </a:rPr>
              <a:t>etäpalvelun antajalla tulee olla asianmukaiset laitteet ja tilat sekä koulutuksen saanut henkilökunta (Laki terveydenhuollon ammattihenkilöistä 559/1994)</a:t>
            </a:r>
          </a:p>
          <a:p>
            <a:r>
              <a:rPr lang="en-US" noProof="1">
                <a:cs typeface="Arial"/>
              </a:rPr>
              <a:t>Tietojärjestelmien pitää täyttää salassapito, tietosuoja ja tietoturva säännökset. (Laki sosiaali- ja terveydenhuollon asiakastietojen sähköinen käsittely 159/ 2007). </a:t>
            </a:r>
          </a:p>
          <a:p>
            <a:endParaRPr lang="en-US">
              <a:cs typeface="Arial"/>
            </a:endParaRPr>
          </a:p>
        </p:txBody>
      </p:sp>
      <p:sp>
        <p:nvSpPr>
          <p:cNvPr id="3" name="Title 2">
            <a:extLst>
              <a:ext uri="{FF2B5EF4-FFF2-40B4-BE49-F238E27FC236}">
                <a16:creationId xmlns:a16="http://schemas.microsoft.com/office/drawing/2014/main" id="{6F69DB55-D975-9A8F-7E7E-AC00CDF1B122}"/>
              </a:ext>
            </a:extLst>
          </p:cNvPr>
          <p:cNvSpPr>
            <a:spLocks noGrp="1"/>
          </p:cNvSpPr>
          <p:nvPr>
            <p:ph type="title"/>
          </p:nvPr>
        </p:nvSpPr>
        <p:spPr/>
        <p:txBody>
          <a:bodyPr/>
          <a:lstStyle/>
          <a:p>
            <a:r>
              <a:rPr lang="en-US" noProof="1">
                <a:cs typeface="Arial"/>
              </a:rPr>
              <a:t>Valviran ohjeistus etäpalveluiden tarjoamisesta:</a:t>
            </a:r>
            <a:endParaRPr lang="en-US" noProof="1"/>
          </a:p>
        </p:txBody>
      </p:sp>
      <p:sp>
        <p:nvSpPr>
          <p:cNvPr id="4" name="Date Placeholder 3">
            <a:extLst>
              <a:ext uri="{FF2B5EF4-FFF2-40B4-BE49-F238E27FC236}">
                <a16:creationId xmlns:a16="http://schemas.microsoft.com/office/drawing/2014/main" id="{75D1A7CE-2D34-0DB6-D874-CAB2059CD782}"/>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Footer Placeholder 4">
            <a:extLst>
              <a:ext uri="{FF2B5EF4-FFF2-40B4-BE49-F238E27FC236}">
                <a16:creationId xmlns:a16="http://schemas.microsoft.com/office/drawing/2014/main" id="{53A600EA-547D-1445-AAC3-18BB6E2B1932}"/>
              </a:ext>
            </a:extLst>
          </p:cNvPr>
          <p:cNvSpPr>
            <a:spLocks noGrp="1"/>
          </p:cNvSpPr>
          <p:nvPr>
            <p:ph type="ftr" sz="quarter" idx="11"/>
          </p:nvPr>
        </p:nvSpPr>
        <p:spPr/>
        <p:txBody>
          <a:bodyPr/>
          <a:lstStyle/>
          <a:p>
            <a:r>
              <a:rPr lang="fi-FI"/>
              <a:t>Mari Karppinen</a:t>
            </a:r>
          </a:p>
        </p:txBody>
      </p:sp>
      <p:sp>
        <p:nvSpPr>
          <p:cNvPr id="6" name="Slide Number Placeholder 5">
            <a:extLst>
              <a:ext uri="{FF2B5EF4-FFF2-40B4-BE49-F238E27FC236}">
                <a16:creationId xmlns:a16="http://schemas.microsoft.com/office/drawing/2014/main" id="{A2E94BEF-DDD7-917C-18E1-AF2DF0EA9AB0}"/>
              </a:ext>
            </a:extLst>
          </p:cNvPr>
          <p:cNvSpPr>
            <a:spLocks noGrp="1"/>
          </p:cNvSpPr>
          <p:nvPr>
            <p:ph type="sldNum" sz="quarter" idx="12"/>
          </p:nvPr>
        </p:nvSpPr>
        <p:spPr/>
        <p:txBody>
          <a:bodyPr/>
          <a:lstStyle/>
          <a:p>
            <a:fld id="{53C4A76B-A38D-2748-B9D9-0C392F5890A1}" type="slidenum">
              <a:rPr lang="fi-FI" smtClean="0"/>
              <a:t>37</a:t>
            </a:fld>
            <a:endParaRPr lang="fi-FI"/>
          </a:p>
        </p:txBody>
      </p:sp>
    </p:spTree>
    <p:extLst>
      <p:ext uri="{BB962C8B-B14F-4D97-AF65-F5344CB8AC3E}">
        <p14:creationId xmlns:p14="http://schemas.microsoft.com/office/powerpoint/2010/main" val="2924625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1CC076-E8E0-E105-2518-5EE195F39245}"/>
              </a:ext>
            </a:extLst>
          </p:cNvPr>
          <p:cNvSpPr>
            <a:spLocks noGrp="1"/>
          </p:cNvSpPr>
          <p:nvPr>
            <p:ph idx="1"/>
          </p:nvPr>
        </p:nvSpPr>
        <p:spPr>
          <a:xfrm>
            <a:off x="550361" y="1413522"/>
            <a:ext cx="10989483" cy="4738452"/>
          </a:xfrm>
        </p:spPr>
        <p:txBody>
          <a:bodyPr vert="horz" lIns="91440" tIns="45720" rIns="91440" bIns="45720" rtlCol="0" anchor="t">
            <a:normAutofit/>
          </a:bodyPr>
          <a:lstStyle/>
          <a:p>
            <a:pPr>
              <a:buNone/>
            </a:pPr>
            <a:r>
              <a:rPr lang="fi-FI" sz="1400" b="1">
                <a:cs typeface="Arial"/>
              </a:rPr>
              <a:t>Tietosuoja </a:t>
            </a:r>
            <a:r>
              <a:rPr lang="en-US" sz="1400">
                <a:cs typeface="Arial"/>
              </a:rPr>
              <a:t> </a:t>
            </a:r>
            <a:endParaRPr lang="fi-FI"/>
          </a:p>
          <a:p>
            <a:pPr>
              <a:buFont typeface="Arial"/>
              <a:buChar char="•"/>
            </a:pPr>
            <a:r>
              <a:rPr lang="fi-FI" sz="1400">
                <a:cs typeface="Arial"/>
              </a:rPr>
              <a:t>Tietosuoja on perusoikeus. Jokaisella on oikeus luottaa siihen, että hänen tietojaan käsitellään</a:t>
            </a:r>
            <a:r>
              <a:rPr lang="fi-FI" sz="1400">
                <a:ea typeface="+mn-lt"/>
                <a:cs typeface="+mn-lt"/>
              </a:rPr>
              <a:t> turvallisesti ja tarkoituksenmukaisesti.</a:t>
            </a:r>
            <a:r>
              <a:rPr lang="fi-FI" sz="1400">
                <a:cs typeface="Arial"/>
              </a:rPr>
              <a:t> </a:t>
            </a:r>
            <a:endParaRPr lang="fi-FI"/>
          </a:p>
          <a:p>
            <a:pPr>
              <a:buFont typeface="Arial"/>
              <a:buChar char="•"/>
            </a:pPr>
            <a:r>
              <a:rPr lang="fi-FI" sz="1400">
                <a:cs typeface="Arial"/>
              </a:rPr>
              <a:t>Henkilötietojen käsittelyn edellytykset: mitä tietoja kerätään, miksi kerätään, miten tietosuojan tarkoituksena on osoittaa, milloin ja millä edellytyksillä henkilötietoja voidaan käsitellä. </a:t>
            </a:r>
            <a:endParaRPr lang="fi-FI"/>
          </a:p>
          <a:p>
            <a:pPr>
              <a:buFont typeface="Arial"/>
              <a:buChar char="•"/>
            </a:pPr>
            <a:r>
              <a:rPr lang="fi-FI" sz="1400">
                <a:cs typeface="Arial"/>
              </a:rPr>
              <a:t>Henkilötietojen käsittelyn on aina perustuttava lakiin tai asiakkaan tulee antaa</a:t>
            </a:r>
            <a:r>
              <a:rPr lang="fi-FI" sz="1400" b="1">
                <a:cs typeface="Arial"/>
              </a:rPr>
              <a:t> tietoinen suostumus</a:t>
            </a:r>
            <a:r>
              <a:rPr lang="fi-FI" sz="1400">
                <a:cs typeface="Arial"/>
              </a:rPr>
              <a:t> omien tietojen käsittelyyn. </a:t>
            </a:r>
          </a:p>
          <a:p>
            <a:pPr marL="0" indent="0">
              <a:buNone/>
            </a:pPr>
            <a:r>
              <a:rPr lang="fi-FI" sz="1400" b="1">
                <a:cs typeface="Arial"/>
              </a:rPr>
              <a:t>Tietoturva </a:t>
            </a:r>
            <a:r>
              <a:rPr lang="fi-FI" sz="1400">
                <a:cs typeface="Arial"/>
              </a:rPr>
              <a:t> </a:t>
            </a:r>
            <a:endParaRPr lang="fi-FI"/>
          </a:p>
          <a:p>
            <a:pPr>
              <a:buFont typeface="Arial"/>
              <a:buChar char="•"/>
            </a:pPr>
            <a:r>
              <a:rPr lang="fi-FI" sz="1400">
                <a:cs typeface="Arial"/>
              </a:rPr>
              <a:t> suojaa tietoaineistoa ja tietojärjestelmiä. Tietoturva tarkoittaa toimenpiteitä, mitkä on määritelty organisaatiossa. Sillä varmistetaan, että tieto pysyy tallessa ja rekisteröidyn oikeudet toteutuvat. </a:t>
            </a:r>
          </a:p>
          <a:p>
            <a:pPr marL="0" indent="0">
              <a:buNone/>
            </a:pPr>
            <a:r>
              <a:rPr lang="fi-FI" sz="1400" b="1">
                <a:cs typeface="Arial"/>
              </a:rPr>
              <a:t>Asiakas- ja potilastietojen käsittely ja lokitiedot</a:t>
            </a:r>
            <a:r>
              <a:rPr lang="en-US" sz="1400">
                <a:cs typeface="Arial"/>
              </a:rPr>
              <a:t> </a:t>
            </a:r>
            <a:endParaRPr lang="fi-FI"/>
          </a:p>
          <a:p>
            <a:pPr>
              <a:lnSpc>
                <a:spcPct val="170000"/>
              </a:lnSpc>
              <a:buNone/>
            </a:pPr>
            <a:r>
              <a:rPr lang="fi-FI" sz="1400">
                <a:cs typeface="Arial"/>
              </a:rPr>
              <a:t>Asiakastietolaki (784/2021), § 25: ohjaa</a:t>
            </a:r>
            <a:r>
              <a:rPr lang="fi-FI" sz="1400">
                <a:solidFill>
                  <a:srgbClr val="000000"/>
                </a:solidFill>
                <a:cs typeface="Arial"/>
              </a:rPr>
              <a:t> palvelunantajaa keräämään lokitietoja kaikesta asiakastietojen käytöstä. </a:t>
            </a:r>
            <a:r>
              <a:rPr lang="fi-FI" sz="1400">
                <a:solidFill>
                  <a:srgbClr val="444444"/>
                </a:solidFill>
                <a:cs typeface="Arial"/>
              </a:rPr>
              <a:t> § 26: Asiakkaalla on oikeus saada kahden kuukauden kuluessa omien lokirekisterin käyttäjistä, luovutuksesta ja käytöstä. </a:t>
            </a:r>
            <a:endParaRPr lang="en-US" sz="1400">
              <a:solidFill>
                <a:srgbClr val="444444"/>
              </a:solidFill>
              <a:cs typeface="Arial"/>
            </a:endParaRPr>
          </a:p>
          <a:p>
            <a:pPr algn="just">
              <a:lnSpc>
                <a:spcPct val="170000"/>
              </a:lnSpc>
              <a:buNone/>
            </a:pPr>
            <a:endParaRPr lang="fi-FI" sz="1400">
              <a:solidFill>
                <a:srgbClr val="1C1C1C"/>
              </a:solidFill>
              <a:cs typeface="Arial"/>
            </a:endParaRPr>
          </a:p>
          <a:p>
            <a:pPr marL="0" indent="0">
              <a:buNone/>
            </a:pPr>
            <a:endParaRPr lang="fi-FI" sz="1400" b="1">
              <a:cs typeface="Arial"/>
            </a:endParaRPr>
          </a:p>
          <a:p>
            <a:pPr marL="0" indent="0">
              <a:buNone/>
            </a:pPr>
            <a:endParaRPr lang="en-US">
              <a:cs typeface="Arial"/>
            </a:endParaRPr>
          </a:p>
        </p:txBody>
      </p:sp>
      <p:sp>
        <p:nvSpPr>
          <p:cNvPr id="3" name="Title 2">
            <a:extLst>
              <a:ext uri="{FF2B5EF4-FFF2-40B4-BE49-F238E27FC236}">
                <a16:creationId xmlns:a16="http://schemas.microsoft.com/office/drawing/2014/main" id="{05745462-B205-FEE7-86E1-ACDE0EFCF4C3}"/>
              </a:ext>
            </a:extLst>
          </p:cNvPr>
          <p:cNvSpPr>
            <a:spLocks noGrp="1"/>
          </p:cNvSpPr>
          <p:nvPr>
            <p:ph type="title"/>
          </p:nvPr>
        </p:nvSpPr>
        <p:spPr/>
        <p:txBody>
          <a:bodyPr/>
          <a:lstStyle/>
          <a:p>
            <a:r>
              <a:rPr lang="en-US" noProof="1">
                <a:cs typeface="Arial"/>
              </a:rPr>
              <a:t>Tietosuoja</a:t>
            </a:r>
          </a:p>
        </p:txBody>
      </p:sp>
      <p:sp>
        <p:nvSpPr>
          <p:cNvPr id="4" name="Date Placeholder 3">
            <a:extLst>
              <a:ext uri="{FF2B5EF4-FFF2-40B4-BE49-F238E27FC236}">
                <a16:creationId xmlns:a16="http://schemas.microsoft.com/office/drawing/2014/main" id="{82D518B3-EFC0-1329-AAAB-892E2102EAA1}"/>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Footer Placeholder 4">
            <a:extLst>
              <a:ext uri="{FF2B5EF4-FFF2-40B4-BE49-F238E27FC236}">
                <a16:creationId xmlns:a16="http://schemas.microsoft.com/office/drawing/2014/main" id="{EAA154E9-374A-BC07-C8AF-0E1C1CFC5FF1}"/>
              </a:ext>
            </a:extLst>
          </p:cNvPr>
          <p:cNvSpPr>
            <a:spLocks noGrp="1"/>
          </p:cNvSpPr>
          <p:nvPr>
            <p:ph type="ftr" sz="quarter" idx="11"/>
          </p:nvPr>
        </p:nvSpPr>
        <p:spPr/>
        <p:txBody>
          <a:bodyPr/>
          <a:lstStyle/>
          <a:p>
            <a:r>
              <a:rPr lang="fi-FI"/>
              <a:t>Mari Karppinen</a:t>
            </a:r>
          </a:p>
        </p:txBody>
      </p:sp>
      <p:sp>
        <p:nvSpPr>
          <p:cNvPr id="6" name="Slide Number Placeholder 5">
            <a:extLst>
              <a:ext uri="{FF2B5EF4-FFF2-40B4-BE49-F238E27FC236}">
                <a16:creationId xmlns:a16="http://schemas.microsoft.com/office/drawing/2014/main" id="{1CC3AFDB-6B06-EB14-B0E7-68009B999BF5}"/>
              </a:ext>
            </a:extLst>
          </p:cNvPr>
          <p:cNvSpPr>
            <a:spLocks noGrp="1"/>
          </p:cNvSpPr>
          <p:nvPr>
            <p:ph type="sldNum" sz="quarter" idx="12"/>
          </p:nvPr>
        </p:nvSpPr>
        <p:spPr/>
        <p:txBody>
          <a:bodyPr/>
          <a:lstStyle/>
          <a:p>
            <a:fld id="{53C4A76B-A38D-2748-B9D9-0C392F5890A1}" type="slidenum">
              <a:rPr lang="fi-FI" dirty="0" smtClean="0"/>
              <a:t>38</a:t>
            </a:fld>
            <a:endParaRPr lang="fi-FI"/>
          </a:p>
        </p:txBody>
      </p:sp>
    </p:spTree>
    <p:extLst>
      <p:ext uri="{BB962C8B-B14F-4D97-AF65-F5344CB8AC3E}">
        <p14:creationId xmlns:p14="http://schemas.microsoft.com/office/powerpoint/2010/main" val="454035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31E76021-7E9D-DFE5-8F04-0DE508B47DFF}"/>
              </a:ext>
            </a:extLst>
          </p:cNvPr>
          <p:cNvSpPr>
            <a:spLocks noGrp="1"/>
          </p:cNvSpPr>
          <p:nvPr>
            <p:ph idx="1"/>
          </p:nvPr>
        </p:nvSpPr>
        <p:spPr>
          <a:xfrm>
            <a:off x="550361" y="1413522"/>
            <a:ext cx="11398361" cy="4645525"/>
          </a:xfrm>
        </p:spPr>
        <p:txBody>
          <a:bodyPr vert="horz" lIns="91440" tIns="45720" rIns="91440" bIns="45720" rtlCol="0" anchor="t">
            <a:noAutofit/>
          </a:bodyPr>
          <a:lstStyle/>
          <a:p>
            <a:pPr algn="just">
              <a:lnSpc>
                <a:spcPct val="170000"/>
              </a:lnSpc>
            </a:pPr>
            <a:r>
              <a:rPr lang="fi-FI">
                <a:solidFill>
                  <a:srgbClr val="444444"/>
                </a:solidFill>
                <a:cs typeface="Arial"/>
              </a:rPr>
              <a:t>Lokitietoja tarvitaan selvittämään: mitä, miksi ja milloin jotain tapahtuu. Kaikki Internetiin kytketyt laitteet ja operaattorit keräävät tietoja. Kaikki muutokset ja tapahtumat kirjataan lokiin. Loki voi sisältää myös henkilötietoja.</a:t>
            </a:r>
            <a:r>
              <a:rPr lang="fi-FI">
                <a:solidFill>
                  <a:srgbClr val="1C1C1C"/>
                </a:solidFill>
                <a:cs typeface="Arial"/>
              </a:rPr>
              <a:t> </a:t>
            </a:r>
            <a:endParaRPr lang="fi-FI">
              <a:solidFill>
                <a:srgbClr val="1C1C1C"/>
              </a:solidFill>
              <a:latin typeface="Arial" panose="020B0604020202020204"/>
              <a:cs typeface="Arial"/>
            </a:endParaRPr>
          </a:p>
          <a:p>
            <a:pPr algn="just">
              <a:lnSpc>
                <a:spcPct val="170000"/>
              </a:lnSpc>
            </a:pPr>
            <a:r>
              <a:rPr lang="fi-FI">
                <a:solidFill>
                  <a:srgbClr val="1C1C1C"/>
                </a:solidFill>
                <a:cs typeface="Arial"/>
              </a:rPr>
              <a:t>Järjestelmän sisältämistä henkilötiedoista on</a:t>
            </a:r>
            <a:r>
              <a:rPr lang="fi-FI" b="1">
                <a:solidFill>
                  <a:srgbClr val="1C1C1C"/>
                </a:solidFill>
                <a:cs typeface="Arial"/>
              </a:rPr>
              <a:t> laadittava tietosuojaseloste</a:t>
            </a:r>
            <a:r>
              <a:rPr lang="fi-FI">
                <a:solidFill>
                  <a:srgbClr val="1C1C1C"/>
                </a:solidFill>
                <a:cs typeface="Arial"/>
              </a:rPr>
              <a:t>.</a:t>
            </a:r>
            <a:r>
              <a:rPr lang="en-US">
                <a:solidFill>
                  <a:srgbClr val="1C1C1C"/>
                </a:solidFill>
                <a:cs typeface="Arial"/>
              </a:rPr>
              <a:t> </a:t>
            </a:r>
            <a:endParaRPr lang="fi-FI">
              <a:solidFill>
                <a:srgbClr val="1C1C1C"/>
              </a:solidFill>
              <a:cs typeface="Arial"/>
            </a:endParaRPr>
          </a:p>
          <a:p>
            <a:pPr marL="0" indent="0">
              <a:buNone/>
            </a:pPr>
            <a:r>
              <a:rPr lang="fi-FI" b="1">
                <a:cs typeface="Arial"/>
              </a:rPr>
              <a:t>Esimerkkejä  ammattilaisten tietosuojakoulutuksista</a:t>
            </a:r>
            <a:r>
              <a:rPr lang="fi-FI">
                <a:cs typeface="Arial"/>
              </a:rPr>
              <a:t>: </a:t>
            </a:r>
          </a:p>
          <a:p>
            <a:r>
              <a:rPr lang="fi-FI">
                <a:cs typeface="Arial"/>
              </a:rPr>
              <a:t>Oppiportti </a:t>
            </a:r>
            <a:r>
              <a:rPr lang="fi-FI">
                <a:solidFill>
                  <a:srgbClr val="30A598"/>
                </a:solidFill>
                <a:cs typeface="Arial"/>
              </a:rPr>
              <a:t>Tietosuoja terveydenhuollossa - Duodecim Oppiportti)</a:t>
            </a:r>
            <a:endParaRPr lang="fi-FI"/>
          </a:p>
          <a:p>
            <a:r>
              <a:rPr lang="fi-FI" err="1">
                <a:cs typeface="Arial"/>
              </a:rPr>
              <a:t>Eduhouse</a:t>
            </a:r>
            <a:r>
              <a:rPr lang="fi-FI">
                <a:cs typeface="Arial"/>
              </a:rPr>
              <a:t>: Tietosuoja terveydenhuollossa ja tietosuoja sosiaalihuollossa. (Kirjaudu Microsoft-tilin kautta -&gt; ilmainen hyvinvointialueen työntekijöille)</a:t>
            </a:r>
          </a:p>
          <a:p>
            <a:pPr marL="0" indent="0">
              <a:buNone/>
            </a:pPr>
            <a:r>
              <a:rPr lang="fi-FI" b="1">
                <a:solidFill>
                  <a:srgbClr val="000000"/>
                </a:solidFill>
                <a:cs typeface="Arial"/>
              </a:rPr>
              <a:t>Lähteet: tietosuoja.fi, kyperturvallisuuskeskus.fi. Kanta-Hämeen hyvinvointialueen tietoturva- ja tietosuojapolitiikasta voit lukea täältä: </a:t>
            </a:r>
            <a:r>
              <a:rPr lang="fi-FI">
                <a:ea typeface="+mn-lt"/>
                <a:cs typeface="+mn-lt"/>
                <a:hlinkClick r:id="rId2"/>
              </a:rPr>
              <a:t>Tietosuoja - Tietoturva- ja tietosuojapolitiikka 2023.pdf - Kaikki asiakirjat (sharepoint.com)</a:t>
            </a:r>
          </a:p>
          <a:p>
            <a:endParaRPr lang="en-US" sz="1200">
              <a:cs typeface="Arial"/>
            </a:endParaRPr>
          </a:p>
          <a:p>
            <a:endParaRPr lang="fi-FI" sz="1200">
              <a:solidFill>
                <a:srgbClr val="30A598"/>
              </a:solidFill>
              <a:cs typeface="Arial"/>
            </a:endParaRPr>
          </a:p>
          <a:p>
            <a:pPr marL="0" indent="0">
              <a:buNone/>
            </a:pPr>
            <a:endParaRPr lang="en-US">
              <a:cs typeface="Arial"/>
            </a:endParaRPr>
          </a:p>
          <a:p>
            <a:endParaRPr lang="fi-FI">
              <a:cs typeface="Arial"/>
            </a:endParaRPr>
          </a:p>
        </p:txBody>
      </p:sp>
      <p:sp>
        <p:nvSpPr>
          <p:cNvPr id="3" name="Otsikko 2">
            <a:extLst>
              <a:ext uri="{FF2B5EF4-FFF2-40B4-BE49-F238E27FC236}">
                <a16:creationId xmlns:a16="http://schemas.microsoft.com/office/drawing/2014/main" id="{5E4A7682-9270-B017-2D78-24A35826FEF3}"/>
              </a:ext>
            </a:extLst>
          </p:cNvPr>
          <p:cNvSpPr>
            <a:spLocks noGrp="1"/>
          </p:cNvSpPr>
          <p:nvPr>
            <p:ph type="title"/>
          </p:nvPr>
        </p:nvSpPr>
        <p:spPr/>
        <p:txBody>
          <a:bodyPr/>
          <a:lstStyle/>
          <a:p>
            <a:r>
              <a:rPr lang="fi-FI">
                <a:cs typeface="Arial"/>
              </a:rPr>
              <a:t>Tietosuoja</a:t>
            </a:r>
            <a:endParaRPr lang="fi-FI"/>
          </a:p>
        </p:txBody>
      </p:sp>
      <p:sp>
        <p:nvSpPr>
          <p:cNvPr id="4" name="Päivämäärän paikkamerkki 3">
            <a:extLst>
              <a:ext uri="{FF2B5EF4-FFF2-40B4-BE49-F238E27FC236}">
                <a16:creationId xmlns:a16="http://schemas.microsoft.com/office/drawing/2014/main" id="{3202E6C3-302E-5383-28D7-BA854D4CEA84}"/>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Alatunnisteen paikkamerkki 4">
            <a:extLst>
              <a:ext uri="{FF2B5EF4-FFF2-40B4-BE49-F238E27FC236}">
                <a16:creationId xmlns:a16="http://schemas.microsoft.com/office/drawing/2014/main" id="{2D85FF8D-8448-9B6A-0D5C-E3CAAFA67742}"/>
              </a:ext>
            </a:extLst>
          </p:cNvPr>
          <p:cNvSpPr>
            <a:spLocks noGrp="1"/>
          </p:cNvSpPr>
          <p:nvPr>
            <p:ph type="ftr" sz="quarter" idx="11"/>
          </p:nvPr>
        </p:nvSpPr>
        <p:spPr>
          <a:xfrm>
            <a:off x="2083008" y="6348775"/>
            <a:ext cx="4114800" cy="301756"/>
          </a:xfrm>
        </p:spPr>
        <p:txBody>
          <a:bodyPr/>
          <a:lstStyle/>
          <a:p>
            <a:r>
              <a:rPr lang="fi-FI"/>
              <a:t>Mari Karppinen</a:t>
            </a:r>
          </a:p>
        </p:txBody>
      </p:sp>
      <p:sp>
        <p:nvSpPr>
          <p:cNvPr id="6" name="Dian numeron paikkamerkki 5">
            <a:extLst>
              <a:ext uri="{FF2B5EF4-FFF2-40B4-BE49-F238E27FC236}">
                <a16:creationId xmlns:a16="http://schemas.microsoft.com/office/drawing/2014/main" id="{3E8E1F97-A977-3A8C-A092-C9D16A9CD61A}"/>
              </a:ext>
            </a:extLst>
          </p:cNvPr>
          <p:cNvSpPr>
            <a:spLocks noGrp="1"/>
          </p:cNvSpPr>
          <p:nvPr>
            <p:ph type="sldNum" sz="quarter" idx="12"/>
          </p:nvPr>
        </p:nvSpPr>
        <p:spPr/>
        <p:txBody>
          <a:bodyPr/>
          <a:lstStyle/>
          <a:p>
            <a:fld id="{53C4A76B-A38D-2748-B9D9-0C392F5890A1}" type="slidenum">
              <a:rPr lang="fi-FI" dirty="0" smtClean="0"/>
              <a:t>39</a:t>
            </a:fld>
            <a:endParaRPr lang="fi-FI"/>
          </a:p>
        </p:txBody>
      </p:sp>
    </p:spTree>
    <p:extLst>
      <p:ext uri="{BB962C8B-B14F-4D97-AF65-F5344CB8AC3E}">
        <p14:creationId xmlns:p14="http://schemas.microsoft.com/office/powerpoint/2010/main" val="3986283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7B16E9B0-E1D9-868F-E529-51C775B42619}"/>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fi-FI" b="1">
                <a:ea typeface="+mn-lt"/>
                <a:cs typeface="+mn-lt"/>
              </a:rPr>
              <a:t>Oma Hämeen tietosuojaselosteet löytyvät täältä: </a:t>
            </a:r>
            <a:r>
              <a:rPr lang="fi-FI">
                <a:ea typeface="+mn-lt"/>
                <a:cs typeface="+mn-lt"/>
              </a:rPr>
              <a:t> https://omahame.fi/tietosuojaselosteet </a:t>
            </a:r>
          </a:p>
          <a:p>
            <a:pPr marL="0" indent="0">
              <a:buNone/>
            </a:pPr>
            <a:r>
              <a:rPr lang="fi-FI" b="1">
                <a:ea typeface="+mn-lt"/>
                <a:cs typeface="+mn-lt"/>
              </a:rPr>
              <a:t>Flowmedik</a:t>
            </a:r>
            <a:endParaRPr lang="fi-FI">
              <a:cs typeface="Arial" panose="020B0604020202020204"/>
            </a:endParaRPr>
          </a:p>
          <a:p>
            <a:r>
              <a:rPr lang="fi-FI">
                <a:ea typeface="+mn-lt"/>
                <a:cs typeface="+mn-lt"/>
              </a:rPr>
              <a:t>Hyvinvointialueen tietosuojaseloste ei ole vielä valmis, mutta tulee olemaan samansuuntainen kuin </a:t>
            </a:r>
            <a:r>
              <a:rPr lang="fi-FI" err="1">
                <a:ea typeface="+mn-lt"/>
                <a:cs typeface="+mn-lt"/>
              </a:rPr>
              <a:t>Pirhan</a:t>
            </a:r>
            <a:r>
              <a:rPr lang="fi-FI">
                <a:ea typeface="+mn-lt"/>
                <a:cs typeface="+mn-lt"/>
              </a:rPr>
              <a:t>:</a:t>
            </a:r>
            <a:endParaRPr lang="fi-FI"/>
          </a:p>
          <a:p>
            <a:r>
              <a:rPr lang="fi-FI">
                <a:ea typeface="+mn-lt"/>
                <a:cs typeface="+mn-lt"/>
                <a:hlinkClick r:id="rId2"/>
              </a:rPr>
              <a:t>https://www.pirha.fi/web/guest/tietoa-meista/tietosuoja/tietosuojaselosteet/sahkoisten-palveluiden-rekisteri</a:t>
            </a:r>
            <a:r>
              <a:rPr lang="fi-FI">
                <a:ea typeface="+mn-lt"/>
                <a:cs typeface="+mn-lt"/>
              </a:rPr>
              <a:t> </a:t>
            </a:r>
            <a:endParaRPr lang="fi-FI"/>
          </a:p>
          <a:p>
            <a:r>
              <a:rPr lang="fi-FI" sz="1400">
                <a:solidFill>
                  <a:srgbClr val="181818"/>
                </a:solidFill>
                <a:cs typeface="Arial"/>
              </a:rPr>
              <a:t>Henkilötietojen käsittely perustuu rekisteröidyn antamaan suostumukseen.</a:t>
            </a:r>
            <a:endParaRPr lang="fi-FI"/>
          </a:p>
          <a:p>
            <a:r>
              <a:rPr lang="fi-FI" sz="1400">
                <a:solidFill>
                  <a:srgbClr val="181818"/>
                </a:solidFill>
                <a:cs typeface="Arial"/>
              </a:rPr>
              <a:t>Säännönmukaiset tietolähteet: Digi- ja väestötietovirasto DVV, käyttäjän ja valtuutetun antamat tiedot sekä Pirkanmaan hyvinvointialueen asiakas- ja potilastietojärjestelmät.</a:t>
            </a:r>
            <a:endParaRPr lang="fi-FI"/>
          </a:p>
          <a:p>
            <a:r>
              <a:rPr lang="fi-FI">
                <a:ea typeface="+mn-lt"/>
                <a:cs typeface="+mn-lt"/>
              </a:rPr>
              <a:t>Palvelun kautta syntyy hoitosuhde, kun palvelussa vastaajana on terveydenhuollon tai sosiaalihuollon ammattihenkilö.</a:t>
            </a:r>
            <a:endParaRPr lang="fi-FI"/>
          </a:p>
          <a:p>
            <a:endParaRPr lang="fi-FI">
              <a:cs typeface="Arial"/>
            </a:endParaRPr>
          </a:p>
        </p:txBody>
      </p:sp>
      <p:sp>
        <p:nvSpPr>
          <p:cNvPr id="3" name="Otsikko 2">
            <a:extLst>
              <a:ext uri="{FF2B5EF4-FFF2-40B4-BE49-F238E27FC236}">
                <a16:creationId xmlns:a16="http://schemas.microsoft.com/office/drawing/2014/main" id="{8E9E7865-FD18-B467-442E-8FA9CC87E603}"/>
              </a:ext>
            </a:extLst>
          </p:cNvPr>
          <p:cNvSpPr>
            <a:spLocks noGrp="1"/>
          </p:cNvSpPr>
          <p:nvPr>
            <p:ph type="title"/>
          </p:nvPr>
        </p:nvSpPr>
        <p:spPr/>
        <p:txBody>
          <a:bodyPr/>
          <a:lstStyle/>
          <a:p>
            <a:r>
              <a:rPr lang="fi-FI">
                <a:cs typeface="Arial"/>
              </a:rPr>
              <a:t>Tietosuojaselosteet</a:t>
            </a:r>
            <a:endParaRPr lang="fi-FI"/>
          </a:p>
        </p:txBody>
      </p:sp>
      <p:sp>
        <p:nvSpPr>
          <p:cNvPr id="4" name="Päivämäärän paikkamerkki 3">
            <a:extLst>
              <a:ext uri="{FF2B5EF4-FFF2-40B4-BE49-F238E27FC236}">
                <a16:creationId xmlns:a16="http://schemas.microsoft.com/office/drawing/2014/main" id="{061A38A7-3808-813B-F100-B54730A10B4C}"/>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Alatunnisteen paikkamerkki 4">
            <a:extLst>
              <a:ext uri="{FF2B5EF4-FFF2-40B4-BE49-F238E27FC236}">
                <a16:creationId xmlns:a16="http://schemas.microsoft.com/office/drawing/2014/main" id="{C1B1CED9-F832-5657-D187-144A6E4B0630}"/>
              </a:ext>
            </a:extLst>
          </p:cNvPr>
          <p:cNvSpPr>
            <a:spLocks noGrp="1"/>
          </p:cNvSpPr>
          <p:nvPr>
            <p:ph type="ftr" sz="quarter" idx="11"/>
          </p:nvPr>
        </p:nvSpPr>
        <p:spPr/>
        <p:txBody>
          <a:bodyPr/>
          <a:lstStyle/>
          <a:p>
            <a:r>
              <a:rPr lang="fi-FI"/>
              <a:t>Kanta-Hämeen hyvinvointialue</a:t>
            </a:r>
          </a:p>
        </p:txBody>
      </p:sp>
      <p:sp>
        <p:nvSpPr>
          <p:cNvPr id="6" name="Dian numeron paikkamerkki 5">
            <a:extLst>
              <a:ext uri="{FF2B5EF4-FFF2-40B4-BE49-F238E27FC236}">
                <a16:creationId xmlns:a16="http://schemas.microsoft.com/office/drawing/2014/main" id="{67B47472-A83A-4A57-12C4-2790589D072C}"/>
              </a:ext>
            </a:extLst>
          </p:cNvPr>
          <p:cNvSpPr>
            <a:spLocks noGrp="1"/>
          </p:cNvSpPr>
          <p:nvPr>
            <p:ph type="sldNum" sz="quarter" idx="12"/>
          </p:nvPr>
        </p:nvSpPr>
        <p:spPr/>
        <p:txBody>
          <a:bodyPr/>
          <a:lstStyle/>
          <a:p>
            <a:fld id="{53C4A76B-A38D-2748-B9D9-0C392F5890A1}" type="slidenum">
              <a:rPr lang="fi-FI" smtClean="0"/>
              <a:t>40</a:t>
            </a:fld>
            <a:endParaRPr lang="fi-FI"/>
          </a:p>
        </p:txBody>
      </p:sp>
    </p:spTree>
    <p:extLst>
      <p:ext uri="{BB962C8B-B14F-4D97-AF65-F5344CB8AC3E}">
        <p14:creationId xmlns:p14="http://schemas.microsoft.com/office/powerpoint/2010/main" val="1948454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7B16E9B0-E1D9-868F-E529-51C775B42619}"/>
              </a:ext>
            </a:extLst>
          </p:cNvPr>
          <p:cNvSpPr>
            <a:spLocks noGrp="1"/>
          </p:cNvSpPr>
          <p:nvPr>
            <p:ph idx="1"/>
          </p:nvPr>
        </p:nvSpPr>
        <p:spPr/>
        <p:txBody>
          <a:bodyPr vert="horz" lIns="91440" tIns="45720" rIns="91440" bIns="45720" rtlCol="0" anchor="t">
            <a:normAutofit fontScale="70000" lnSpcReduction="20000"/>
          </a:bodyPr>
          <a:lstStyle/>
          <a:p>
            <a:pPr marL="0" indent="0">
              <a:buNone/>
            </a:pPr>
            <a:r>
              <a:rPr lang="fi-FI" b="1" err="1">
                <a:ea typeface="+mn-lt"/>
                <a:cs typeface="+mn-lt"/>
              </a:rPr>
              <a:t>Plandisc</a:t>
            </a:r>
            <a:endParaRPr lang="fi-FI" err="1">
              <a:cs typeface="Arial"/>
            </a:endParaRPr>
          </a:p>
          <a:p>
            <a:r>
              <a:rPr lang="fi-FI">
                <a:ea typeface="+mn-lt"/>
                <a:cs typeface="+mn-lt"/>
                <a:hlinkClick r:id="rId2"/>
              </a:rPr>
              <a:t>https://plandisc.com/fi/mika-on-plandisc/turvallisuus/henkilotietopolitiikka/</a:t>
            </a:r>
            <a:endParaRPr lang="fi-FI"/>
          </a:p>
          <a:p>
            <a:r>
              <a:rPr lang="fi-FI">
                <a:ea typeface="+mn-lt"/>
                <a:cs typeface="+mn-lt"/>
              </a:rPr>
              <a:t>Kotisivulla käyminen ei kerää henkilötietoja, jos luot esimerkiksi tilin </a:t>
            </a:r>
            <a:r>
              <a:rPr lang="fi-FI" err="1">
                <a:ea typeface="+mn-lt"/>
                <a:cs typeface="+mn-lt"/>
              </a:rPr>
              <a:t>Plandisciin</a:t>
            </a:r>
            <a:r>
              <a:rPr lang="fi-FI">
                <a:ea typeface="+mn-lt"/>
                <a:cs typeface="+mn-lt"/>
              </a:rPr>
              <a:t>, silloin tietoja kerätään.</a:t>
            </a:r>
            <a:endParaRPr lang="fi-FI"/>
          </a:p>
          <a:p>
            <a:r>
              <a:rPr lang="fi-FI">
                <a:ea typeface="+mn-lt"/>
                <a:cs typeface="+mn-lt"/>
              </a:rPr>
              <a:t>Tietosuojasta </a:t>
            </a:r>
            <a:r>
              <a:rPr lang="fi-FI" err="1">
                <a:ea typeface="+mn-lt"/>
                <a:cs typeface="+mn-lt"/>
              </a:rPr>
              <a:t>Plandisciin</a:t>
            </a:r>
            <a:r>
              <a:rPr lang="fi-FI">
                <a:ea typeface="+mn-lt"/>
                <a:cs typeface="+mn-lt"/>
              </a:rPr>
              <a:t> on linkattu etäryhmät verkkosivulla</a:t>
            </a:r>
          </a:p>
          <a:p>
            <a:pPr marL="0" indent="0">
              <a:buNone/>
            </a:pPr>
            <a:r>
              <a:rPr lang="fi-FI" b="1">
                <a:ea typeface="+mn-lt"/>
                <a:cs typeface="+mn-lt"/>
              </a:rPr>
              <a:t>Oma Häme -palvelu (mobiilisovellus)</a:t>
            </a:r>
            <a:endParaRPr lang="fi-FI">
              <a:cs typeface="Arial" panose="020B0604020202020204"/>
            </a:endParaRPr>
          </a:p>
          <a:p>
            <a:r>
              <a:rPr lang="fi-FI">
                <a:ea typeface="+mn-lt"/>
                <a:cs typeface="+mn-lt"/>
                <a:hlinkClick r:id="rId3"/>
              </a:rPr>
              <a:t>https://omahame.fi/oma-hame-palvelun-tietosuojaseloste</a:t>
            </a:r>
            <a:endParaRPr lang="fi-FI"/>
          </a:p>
          <a:p>
            <a:r>
              <a:rPr lang="fi-FI">
                <a:ea typeface="+mn-lt"/>
                <a:cs typeface="+mn-lt"/>
              </a:rPr>
              <a:t>Käyttäjä antaa suostumuksen henkilötietojen käsittelyyn, kun ottaa palvelun käyttöönsä. Palvelussa tarjotaan mahdollisuus asioida sähköisesti. Palvelun kautta syntyy hoitosuhde, kun palvelussa vastaajana on terveydenhuollon tai sosiaalihuollon ammattihenkilö.</a:t>
            </a:r>
          </a:p>
          <a:p>
            <a:pPr marL="0" indent="0">
              <a:buNone/>
            </a:pPr>
            <a:r>
              <a:rPr lang="fi-FI" b="1">
                <a:ea typeface="+mn-lt"/>
                <a:cs typeface="+mn-lt"/>
              </a:rPr>
              <a:t>Microsoft </a:t>
            </a:r>
            <a:r>
              <a:rPr lang="fi-FI" b="1" err="1">
                <a:ea typeface="+mn-lt"/>
                <a:cs typeface="+mn-lt"/>
              </a:rPr>
              <a:t>Teams</a:t>
            </a:r>
            <a:endParaRPr lang="fi-FI" err="1">
              <a:cs typeface="Arial" panose="020B0604020202020204"/>
            </a:endParaRPr>
          </a:p>
          <a:p>
            <a:r>
              <a:rPr lang="fi-FI">
                <a:ea typeface="+mn-lt"/>
                <a:cs typeface="+mn-lt"/>
                <a:hlinkClick r:id="rId4"/>
              </a:rPr>
              <a:t>https://privacy.microsoft.com/fi-fi/privacystatement</a:t>
            </a:r>
            <a:endParaRPr lang="fi-FI"/>
          </a:p>
          <a:p>
            <a:r>
              <a:rPr lang="fi-FI">
                <a:latin typeface="Segoe UI"/>
                <a:cs typeface="Segoe UI"/>
              </a:rPr>
              <a:t>Microsoft kerää joitain tietoja tuotteidensa kautta. Osa tiedoista tulee käyttäjältä suoraan, osa kerätään tuotteiden käytön perusteella. Microsoft käyttää tietoja muun muassa käyttäjäkokemuksen parantamiseen. Joitain tuotteita ei voi käyttää ilman tietojen antamista.</a:t>
            </a:r>
            <a:endParaRPr lang="fi-FI"/>
          </a:p>
          <a:p>
            <a:endParaRPr lang="fi-FI"/>
          </a:p>
          <a:p>
            <a:endParaRPr lang="fi-FI">
              <a:cs typeface="Arial"/>
            </a:endParaRPr>
          </a:p>
        </p:txBody>
      </p:sp>
      <p:sp>
        <p:nvSpPr>
          <p:cNvPr id="3" name="Otsikko 2">
            <a:extLst>
              <a:ext uri="{FF2B5EF4-FFF2-40B4-BE49-F238E27FC236}">
                <a16:creationId xmlns:a16="http://schemas.microsoft.com/office/drawing/2014/main" id="{8E9E7865-FD18-B467-442E-8FA9CC87E603}"/>
              </a:ext>
            </a:extLst>
          </p:cNvPr>
          <p:cNvSpPr>
            <a:spLocks noGrp="1"/>
          </p:cNvSpPr>
          <p:nvPr>
            <p:ph type="title"/>
          </p:nvPr>
        </p:nvSpPr>
        <p:spPr/>
        <p:txBody>
          <a:bodyPr/>
          <a:lstStyle/>
          <a:p>
            <a:r>
              <a:rPr lang="fi-FI">
                <a:cs typeface="Arial"/>
              </a:rPr>
              <a:t>Tietosuojaselosteet</a:t>
            </a:r>
            <a:endParaRPr lang="fi-FI"/>
          </a:p>
        </p:txBody>
      </p:sp>
      <p:sp>
        <p:nvSpPr>
          <p:cNvPr id="4" name="Päivämäärän paikkamerkki 3">
            <a:extLst>
              <a:ext uri="{FF2B5EF4-FFF2-40B4-BE49-F238E27FC236}">
                <a16:creationId xmlns:a16="http://schemas.microsoft.com/office/drawing/2014/main" id="{061A38A7-3808-813B-F100-B54730A10B4C}"/>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Alatunnisteen paikkamerkki 4">
            <a:extLst>
              <a:ext uri="{FF2B5EF4-FFF2-40B4-BE49-F238E27FC236}">
                <a16:creationId xmlns:a16="http://schemas.microsoft.com/office/drawing/2014/main" id="{C1B1CED9-F832-5657-D187-144A6E4B0630}"/>
              </a:ext>
            </a:extLst>
          </p:cNvPr>
          <p:cNvSpPr>
            <a:spLocks noGrp="1"/>
          </p:cNvSpPr>
          <p:nvPr>
            <p:ph type="ftr" sz="quarter" idx="11"/>
          </p:nvPr>
        </p:nvSpPr>
        <p:spPr/>
        <p:txBody>
          <a:bodyPr/>
          <a:lstStyle/>
          <a:p>
            <a:r>
              <a:rPr lang="fi-FI"/>
              <a:t>Kanta-Hämeen hyvinvointialue</a:t>
            </a:r>
          </a:p>
        </p:txBody>
      </p:sp>
      <p:sp>
        <p:nvSpPr>
          <p:cNvPr id="6" name="Dian numeron paikkamerkki 5">
            <a:extLst>
              <a:ext uri="{FF2B5EF4-FFF2-40B4-BE49-F238E27FC236}">
                <a16:creationId xmlns:a16="http://schemas.microsoft.com/office/drawing/2014/main" id="{67B47472-A83A-4A57-12C4-2790589D072C}"/>
              </a:ext>
            </a:extLst>
          </p:cNvPr>
          <p:cNvSpPr>
            <a:spLocks noGrp="1"/>
          </p:cNvSpPr>
          <p:nvPr>
            <p:ph type="sldNum" sz="quarter" idx="12"/>
          </p:nvPr>
        </p:nvSpPr>
        <p:spPr/>
        <p:txBody>
          <a:bodyPr/>
          <a:lstStyle/>
          <a:p>
            <a:fld id="{53C4A76B-A38D-2748-B9D9-0C392F5890A1}" type="slidenum">
              <a:rPr lang="fi-FI" smtClean="0"/>
              <a:t>41</a:t>
            </a:fld>
            <a:endParaRPr lang="fi-FI"/>
          </a:p>
        </p:txBody>
      </p:sp>
    </p:spTree>
    <p:extLst>
      <p:ext uri="{BB962C8B-B14F-4D97-AF65-F5344CB8AC3E}">
        <p14:creationId xmlns:p14="http://schemas.microsoft.com/office/powerpoint/2010/main" val="3879901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5A8ED825-1C7E-1746-1B22-36E28BB5C9C2}"/>
              </a:ext>
            </a:extLst>
          </p:cNvPr>
          <p:cNvSpPr>
            <a:spLocks noGrp="1"/>
          </p:cNvSpPr>
          <p:nvPr>
            <p:ph idx="1"/>
          </p:nvPr>
        </p:nvSpPr>
        <p:spPr>
          <a:xfrm>
            <a:off x="550361" y="1188142"/>
            <a:ext cx="11367624" cy="5136560"/>
          </a:xfrm>
        </p:spPr>
        <p:txBody>
          <a:bodyPr vert="horz" lIns="91440" tIns="45720" rIns="91440" bIns="45720" rtlCol="0" anchor="t">
            <a:normAutofit fontScale="92500" lnSpcReduction="20000"/>
          </a:bodyPr>
          <a:lstStyle/>
          <a:p>
            <a:r>
              <a:rPr lang="fi-FI">
                <a:latin typeface="Helvetica"/>
                <a:cs typeface="Helvetica"/>
              </a:rPr>
              <a:t>Termistö vaihtelevaa: mm. etäryhmäohjaus, digitaalisessa ympäristössä tapahtuva ohjaus, virtuaalinen ohjaus, sähköisessä kanavassa tapahtuva ohjaus. Ryhmässä tapahtuvaa ohjausta, joka tarjotaan etäyhteyden/jonkin sähköisen alustan kautta. </a:t>
            </a:r>
            <a:endParaRPr lang="fi-FI" err="1">
              <a:effectLst/>
              <a:latin typeface="Helvetica" pitchFamily="2" charset="0"/>
              <a:cs typeface="Helvetica"/>
            </a:endParaRPr>
          </a:p>
          <a:p>
            <a:r>
              <a:rPr lang="fi-FI">
                <a:latin typeface="Helvetica"/>
                <a:cs typeface="Helvetica"/>
              </a:rPr>
              <a:t>Asiakkaan ohjaaminen digitaalisesti edellyttää asiantuntijoilta erilaista osaamista kuin kontaktiohjaaminen.</a:t>
            </a:r>
          </a:p>
          <a:p>
            <a:r>
              <a:rPr lang="fi-FI">
                <a:latin typeface="Helvetica"/>
                <a:cs typeface="Helvetica"/>
              </a:rPr>
              <a:t>Vaatii myös enemmän aikaa etukäteisvalmisteluihin ja edellyttää myös asiakkailta erilaisia taitoja kuin kontaktiohjaukseen osallistuminen. </a:t>
            </a:r>
            <a:endParaRPr lang="fi-FI">
              <a:latin typeface="Arial" panose="020B0604020202020204"/>
              <a:cs typeface="Arial" panose="020B0604020202020204"/>
            </a:endParaRPr>
          </a:p>
          <a:p>
            <a:r>
              <a:rPr lang="fi-FI">
                <a:latin typeface="Helvetica"/>
                <a:cs typeface="Helvetica"/>
              </a:rPr>
              <a:t>Dialogisen vuorovaikutuksen syntyminen virtuaalisia kanavia hyödyntäen tulee huomioida</a:t>
            </a:r>
            <a:endParaRPr lang="fi-FI">
              <a:cs typeface="Arial"/>
            </a:endParaRPr>
          </a:p>
          <a:p>
            <a:r>
              <a:rPr lang="fi-FI">
                <a:latin typeface="Helvetica"/>
                <a:cs typeface="Helvetica"/>
              </a:rPr>
              <a:t>Edellyttää ohjaajalta oman alan substanssiosaamisen lisäksi hyviä tietoteknisiä taitoja</a:t>
            </a:r>
          </a:p>
          <a:p>
            <a:r>
              <a:rPr lang="fi-FI">
                <a:latin typeface="Helvetica"/>
                <a:cs typeface="Helvetica"/>
              </a:rPr>
              <a:t> Erilaisten ohjaussisältöjen valitsemisessa ja esittämisessä on huomioitava tiedon sisällöllinen laatu sekä ymmärrettävyys asiakkaan näkökulmasta. On hyvä pohtia myös erilaisten videoiden ja animaatioiden lisäarvoa ohjaussisältöjen havainnollistamisessa. </a:t>
            </a:r>
            <a:endParaRPr lang="fi-FI">
              <a:latin typeface="Arial" panose="020B0604020202020204"/>
              <a:cs typeface="Arial"/>
            </a:endParaRPr>
          </a:p>
          <a:p>
            <a:r>
              <a:rPr lang="fi-FI">
                <a:latin typeface="Helvetica"/>
                <a:cs typeface="Helvetica"/>
              </a:rPr>
              <a:t>Erityistä huomiota on kiinnitettävä tietoturva- ja tietosuoja-asioihin.</a:t>
            </a:r>
            <a:endParaRPr lang="fi-FI">
              <a:cs typeface="Arial"/>
            </a:endParaRPr>
          </a:p>
          <a:p>
            <a:r>
              <a:rPr lang="fi-FI">
                <a:latin typeface="Helvetica"/>
                <a:cs typeface="Helvetica"/>
              </a:rPr>
              <a:t>Etuna lähiryhmiin verrattuna: mm. ammattilaisten osaamisen jakaminen koko hyvinvointialueen asiakkaille, mahdollistaa asiakkaiden ryhmiin osallistumisen yli kuntarajojen (yhdenvertaisuus), mahdollisuus jakaa ohjaustyötä isommalle määrälle ammattilaisia ja vähentää kunnissa tapahtuvaa päällekkäistä lähiohjausta, asiakkaan aikaa ja rahaa säästyy sekä luonto kiittää (ei siirtymiä)</a:t>
            </a:r>
            <a:endParaRPr lang="fi-FI">
              <a:effectLst/>
              <a:latin typeface="Helvetica" pitchFamily="2" charset="0"/>
              <a:cs typeface="Helvetica"/>
            </a:endParaRPr>
          </a:p>
          <a:p>
            <a:endParaRPr lang="fi-FI">
              <a:latin typeface="Helvetica" pitchFamily="2" charset="0"/>
              <a:cs typeface="Helvetica" pitchFamily="2" charset="0"/>
            </a:endParaRPr>
          </a:p>
          <a:p>
            <a:endParaRPr lang="fi-FI">
              <a:latin typeface="Helvetica" pitchFamily="2" charset="0"/>
              <a:cs typeface="Helvetica" pitchFamily="2" charset="0"/>
            </a:endParaRPr>
          </a:p>
          <a:p>
            <a:endParaRPr lang="fi-FI">
              <a:latin typeface="Helvetica" pitchFamily="2" charset="0"/>
              <a:cs typeface="Helvetica" pitchFamily="2" charset="0"/>
            </a:endParaRPr>
          </a:p>
          <a:p>
            <a:pPr marL="0" indent="0">
              <a:buNone/>
            </a:pPr>
            <a:endParaRPr lang="fi-FI">
              <a:latin typeface="Helvetica" pitchFamily="2" charset="0"/>
              <a:cs typeface="Helvetica" pitchFamily="2" charset="0"/>
            </a:endParaRPr>
          </a:p>
        </p:txBody>
      </p:sp>
      <p:sp>
        <p:nvSpPr>
          <p:cNvPr id="3" name="Otsikko 2">
            <a:extLst>
              <a:ext uri="{FF2B5EF4-FFF2-40B4-BE49-F238E27FC236}">
                <a16:creationId xmlns:a16="http://schemas.microsoft.com/office/drawing/2014/main" id="{036C66E0-4A97-CE05-A33A-A45E159E6D66}"/>
              </a:ext>
            </a:extLst>
          </p:cNvPr>
          <p:cNvSpPr>
            <a:spLocks noGrp="1"/>
          </p:cNvSpPr>
          <p:nvPr>
            <p:ph type="title"/>
          </p:nvPr>
        </p:nvSpPr>
        <p:spPr/>
        <p:txBody>
          <a:bodyPr>
            <a:normAutofit fontScale="90000"/>
          </a:bodyPr>
          <a:lstStyle/>
          <a:p>
            <a:br>
              <a:rPr lang="fi-FI"/>
            </a:br>
            <a:r>
              <a:rPr lang="fi-FI"/>
              <a:t>Etäryhmät</a:t>
            </a:r>
          </a:p>
        </p:txBody>
      </p:sp>
      <p:sp>
        <p:nvSpPr>
          <p:cNvPr id="4" name="Päivämäärän paikkamerkki 3">
            <a:extLst>
              <a:ext uri="{FF2B5EF4-FFF2-40B4-BE49-F238E27FC236}">
                <a16:creationId xmlns:a16="http://schemas.microsoft.com/office/drawing/2014/main" id="{2513DB2C-1EBB-3B08-69FC-E404FF876AE1}"/>
              </a:ext>
            </a:extLst>
          </p:cNvPr>
          <p:cNvSpPr>
            <a:spLocks noGrp="1"/>
          </p:cNvSpPr>
          <p:nvPr>
            <p:ph type="dt" sz="half" idx="10"/>
          </p:nvPr>
        </p:nvSpPr>
        <p:spPr/>
        <p:txBody>
          <a:bodyPr/>
          <a:lstStyle/>
          <a:p>
            <a:fld id="{630B858C-B081-6D4C-A2E5-1EC9ADA96F77}" type="datetime1">
              <a:rPr lang="fi-FI" smtClean="0"/>
              <a:t>19.12.2023</a:t>
            </a:fld>
            <a:endParaRPr lang="fi-FI"/>
          </a:p>
        </p:txBody>
      </p:sp>
      <p:sp>
        <p:nvSpPr>
          <p:cNvPr id="5" name="Alatunnisteen paikkamerkki 4">
            <a:extLst>
              <a:ext uri="{FF2B5EF4-FFF2-40B4-BE49-F238E27FC236}">
                <a16:creationId xmlns:a16="http://schemas.microsoft.com/office/drawing/2014/main" id="{9FEA8E8F-8522-A26A-B1BE-C2D67B9E54C5}"/>
              </a:ext>
            </a:extLst>
          </p:cNvPr>
          <p:cNvSpPr>
            <a:spLocks noGrp="1"/>
          </p:cNvSpPr>
          <p:nvPr>
            <p:ph type="ftr" sz="quarter" idx="11"/>
          </p:nvPr>
        </p:nvSpPr>
        <p:spPr/>
        <p:txBody>
          <a:bodyPr/>
          <a:lstStyle/>
          <a:p>
            <a:r>
              <a:rPr lang="fi-FI"/>
              <a:t>Kanta-Hämeen hyvinvointialue</a:t>
            </a:r>
          </a:p>
        </p:txBody>
      </p:sp>
      <p:sp>
        <p:nvSpPr>
          <p:cNvPr id="6" name="Dian numeron paikkamerkki 5">
            <a:extLst>
              <a:ext uri="{FF2B5EF4-FFF2-40B4-BE49-F238E27FC236}">
                <a16:creationId xmlns:a16="http://schemas.microsoft.com/office/drawing/2014/main" id="{E783CA58-231A-F371-25AD-1E6168A35B18}"/>
              </a:ext>
            </a:extLst>
          </p:cNvPr>
          <p:cNvSpPr>
            <a:spLocks noGrp="1"/>
          </p:cNvSpPr>
          <p:nvPr>
            <p:ph type="sldNum" sz="quarter" idx="12"/>
          </p:nvPr>
        </p:nvSpPr>
        <p:spPr/>
        <p:txBody>
          <a:bodyPr/>
          <a:lstStyle/>
          <a:p>
            <a:fld id="{53C4A76B-A38D-2748-B9D9-0C392F5890A1}" type="slidenum">
              <a:rPr lang="fi-FI" smtClean="0"/>
              <a:t>6</a:t>
            </a:fld>
            <a:endParaRPr lang="fi-FI"/>
          </a:p>
        </p:txBody>
      </p:sp>
    </p:spTree>
    <p:extLst>
      <p:ext uri="{BB962C8B-B14F-4D97-AF65-F5344CB8AC3E}">
        <p14:creationId xmlns:p14="http://schemas.microsoft.com/office/powerpoint/2010/main" val="3275744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4D5346CC-EFDD-CBA2-DE29-F69952F2C6A1}"/>
              </a:ext>
            </a:extLst>
          </p:cNvPr>
          <p:cNvSpPr>
            <a:spLocks noGrp="1"/>
          </p:cNvSpPr>
          <p:nvPr>
            <p:ph idx="1"/>
          </p:nvPr>
        </p:nvSpPr>
        <p:spPr/>
        <p:txBody>
          <a:bodyPr vert="horz" lIns="91440" tIns="45720" rIns="91440" bIns="45720" rtlCol="0" anchor="t">
            <a:normAutofit/>
          </a:bodyPr>
          <a:lstStyle/>
          <a:p>
            <a:r>
              <a:rPr lang="fi-FI">
                <a:cs typeface="Arial"/>
              </a:rPr>
              <a:t>Toiminnasta on tehtävä tietosuojaseloste ja/tai informointiasiakirja </a:t>
            </a:r>
          </a:p>
          <a:p>
            <a:r>
              <a:rPr lang="fi-FI">
                <a:cs typeface="Arial"/>
              </a:rPr>
              <a:t>Selosteessa on käytävä läpi henkilötietojen kerääminen ja käsittely.</a:t>
            </a:r>
          </a:p>
          <a:p>
            <a:r>
              <a:rPr lang="fi-FI">
                <a:cs typeface="Arial"/>
              </a:rPr>
              <a:t>Selosteen pitää olla selkeä ja sen pitää olla asiakaan helposti luettavissa.</a:t>
            </a:r>
          </a:p>
          <a:p>
            <a:r>
              <a:rPr lang="fi-FI">
                <a:cs typeface="Arial"/>
              </a:rPr>
              <a:t>Toiminnasta on tehtävä tietosuojan vaikutuksenarviointi. Kaikista toiminnan aikana käytössä olevista ohjelmista on oltava tietosuojaseloste, joihin voi viitata omissa teksteissään. </a:t>
            </a:r>
          </a:p>
          <a:p>
            <a:pPr marL="0" indent="0">
              <a:buNone/>
            </a:pPr>
            <a:endParaRPr lang="fi-FI">
              <a:cs typeface="Arial"/>
            </a:endParaRPr>
          </a:p>
          <a:p>
            <a:endParaRPr lang="fi-FI">
              <a:cs typeface="Arial"/>
            </a:endParaRPr>
          </a:p>
        </p:txBody>
      </p:sp>
      <p:sp>
        <p:nvSpPr>
          <p:cNvPr id="3" name="Otsikko 2">
            <a:extLst>
              <a:ext uri="{FF2B5EF4-FFF2-40B4-BE49-F238E27FC236}">
                <a16:creationId xmlns:a16="http://schemas.microsoft.com/office/drawing/2014/main" id="{A5233188-A99F-10FF-CFEE-041415024524}"/>
              </a:ext>
            </a:extLst>
          </p:cNvPr>
          <p:cNvSpPr>
            <a:spLocks noGrp="1"/>
          </p:cNvSpPr>
          <p:nvPr>
            <p:ph type="title"/>
          </p:nvPr>
        </p:nvSpPr>
        <p:spPr/>
        <p:txBody>
          <a:bodyPr/>
          <a:lstStyle/>
          <a:p>
            <a:r>
              <a:rPr lang="fi-FI">
                <a:cs typeface="Arial"/>
              </a:rPr>
              <a:t>Tietosuojan dokumentointi</a:t>
            </a:r>
            <a:endParaRPr lang="fi-FI"/>
          </a:p>
        </p:txBody>
      </p:sp>
      <p:sp>
        <p:nvSpPr>
          <p:cNvPr id="4" name="Päivämäärän paikkamerkki 3">
            <a:extLst>
              <a:ext uri="{FF2B5EF4-FFF2-40B4-BE49-F238E27FC236}">
                <a16:creationId xmlns:a16="http://schemas.microsoft.com/office/drawing/2014/main" id="{7A4DFD5C-7937-7DA0-5993-ABA0C6D905F4}"/>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Alatunnisteen paikkamerkki 4">
            <a:extLst>
              <a:ext uri="{FF2B5EF4-FFF2-40B4-BE49-F238E27FC236}">
                <a16:creationId xmlns:a16="http://schemas.microsoft.com/office/drawing/2014/main" id="{3495B316-9CCE-CE64-A37E-D5C4FA144F13}"/>
              </a:ext>
            </a:extLst>
          </p:cNvPr>
          <p:cNvSpPr>
            <a:spLocks noGrp="1"/>
          </p:cNvSpPr>
          <p:nvPr>
            <p:ph type="ftr" sz="quarter" idx="11"/>
          </p:nvPr>
        </p:nvSpPr>
        <p:spPr/>
        <p:txBody>
          <a:bodyPr/>
          <a:lstStyle/>
          <a:p>
            <a:r>
              <a:rPr lang="fi-FI"/>
              <a:t>Mari Karppinen</a:t>
            </a:r>
          </a:p>
        </p:txBody>
      </p:sp>
      <p:sp>
        <p:nvSpPr>
          <p:cNvPr id="6" name="Dian numeron paikkamerkki 5">
            <a:extLst>
              <a:ext uri="{FF2B5EF4-FFF2-40B4-BE49-F238E27FC236}">
                <a16:creationId xmlns:a16="http://schemas.microsoft.com/office/drawing/2014/main" id="{942311CC-38C8-C726-ED9F-9033113C386F}"/>
              </a:ext>
            </a:extLst>
          </p:cNvPr>
          <p:cNvSpPr>
            <a:spLocks noGrp="1"/>
          </p:cNvSpPr>
          <p:nvPr>
            <p:ph type="sldNum" sz="quarter" idx="12"/>
          </p:nvPr>
        </p:nvSpPr>
        <p:spPr/>
        <p:txBody>
          <a:bodyPr/>
          <a:lstStyle/>
          <a:p>
            <a:fld id="{53C4A76B-A38D-2748-B9D9-0C392F5890A1}" type="slidenum">
              <a:rPr lang="fi-FI" smtClean="0"/>
              <a:t>42</a:t>
            </a:fld>
            <a:endParaRPr lang="fi-FI"/>
          </a:p>
        </p:txBody>
      </p:sp>
    </p:spTree>
    <p:extLst>
      <p:ext uri="{BB962C8B-B14F-4D97-AF65-F5344CB8AC3E}">
        <p14:creationId xmlns:p14="http://schemas.microsoft.com/office/powerpoint/2010/main" val="3263021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1A0EDD0A-215A-2645-6B90-04BD316C1F21}"/>
              </a:ext>
            </a:extLst>
          </p:cNvPr>
          <p:cNvSpPr>
            <a:spLocks noGrp="1"/>
          </p:cNvSpPr>
          <p:nvPr>
            <p:ph idx="1"/>
          </p:nvPr>
        </p:nvSpPr>
        <p:spPr/>
        <p:txBody>
          <a:bodyPr vert="horz" lIns="91440" tIns="45720" rIns="91440" bIns="45720" rtlCol="0" anchor="t">
            <a:normAutofit/>
          </a:bodyPr>
          <a:lstStyle/>
          <a:p>
            <a:r>
              <a:rPr lang="fi-FI">
                <a:cs typeface="Arial"/>
              </a:rPr>
              <a:t>Terveydenhuollon etäpalveluissa ei tarvitse tehdä omavalvontasuunnitelmaa, mutta kun suunnitellaan sosiaalipalveluiden toimintakokonaisuutta, silloin on laadittava omavalvontasuunnitelma, joka kattaa myös etäryhmien toiminnan.</a:t>
            </a:r>
          </a:p>
          <a:p>
            <a:r>
              <a:rPr lang="fi-FI" i="1">
                <a:ea typeface="+mn-lt"/>
                <a:cs typeface="+mn-lt"/>
              </a:rPr>
              <a:t>Omavalvontasuunnitelma laaditaan toimintayksiköiden lisäksi sosiaalihuollon tukipalveluille sekä sosiaalipalveluille eri toimintakokonaisuuksille, kuten lastensuojelu, vammaispalvelut, ikääntyvien palvelut, mielenterveyspalvelut, päihde- ja riippuvuuspalvelut sekä neuvonta- ja ohjauspalvelut. (</a:t>
            </a:r>
            <a:r>
              <a:rPr lang="fi-FI">
                <a:ea typeface="+mn-lt"/>
                <a:cs typeface="+mn-lt"/>
                <a:hlinkClick r:id="rId2"/>
              </a:rPr>
              <a:t>Omavalvonta - Valvira)</a:t>
            </a:r>
            <a:endParaRPr lang="fi-FI">
              <a:cs typeface="Arial" panose="020B0604020202020204"/>
              <a:hlinkClick r:id="rId2"/>
            </a:endParaRPr>
          </a:p>
          <a:p>
            <a:r>
              <a:rPr lang="fi-FI">
                <a:cs typeface="Arial" panose="020B0604020202020204"/>
              </a:rPr>
              <a:t>Lähtökohtaisesti kaikkien sosiaalihuollon toimintayksiköiden/</a:t>
            </a:r>
            <a:r>
              <a:rPr lang="fi-FI">
                <a:ea typeface="+mn-lt"/>
                <a:cs typeface="+mn-lt"/>
              </a:rPr>
              <a:t>muun toimintakokonaisuudesta vastaavien tahojen on laadittava omavalvontasuunnitelma. </a:t>
            </a:r>
            <a:endParaRPr lang="fi-FI">
              <a:cs typeface="Arial"/>
            </a:endParaRPr>
          </a:p>
          <a:p>
            <a:endParaRPr lang="fi-FI">
              <a:cs typeface="Arial"/>
            </a:endParaRPr>
          </a:p>
          <a:p>
            <a:endParaRPr lang="fi-FI">
              <a:cs typeface="Arial"/>
            </a:endParaRPr>
          </a:p>
        </p:txBody>
      </p:sp>
      <p:sp>
        <p:nvSpPr>
          <p:cNvPr id="3" name="Otsikko 2">
            <a:extLst>
              <a:ext uri="{FF2B5EF4-FFF2-40B4-BE49-F238E27FC236}">
                <a16:creationId xmlns:a16="http://schemas.microsoft.com/office/drawing/2014/main" id="{D15B072C-D762-17D0-8EA2-483BF1AD8D3B}"/>
              </a:ext>
            </a:extLst>
          </p:cNvPr>
          <p:cNvSpPr>
            <a:spLocks noGrp="1"/>
          </p:cNvSpPr>
          <p:nvPr>
            <p:ph type="title"/>
          </p:nvPr>
        </p:nvSpPr>
        <p:spPr/>
        <p:txBody>
          <a:bodyPr/>
          <a:lstStyle/>
          <a:p>
            <a:r>
              <a:rPr lang="fi-FI">
                <a:cs typeface="Arial"/>
              </a:rPr>
              <a:t>Omavalvontasuunnitelma</a:t>
            </a:r>
            <a:endParaRPr lang="fi-FI"/>
          </a:p>
        </p:txBody>
      </p:sp>
      <p:sp>
        <p:nvSpPr>
          <p:cNvPr id="4" name="Päivämäärän paikkamerkki 3">
            <a:extLst>
              <a:ext uri="{FF2B5EF4-FFF2-40B4-BE49-F238E27FC236}">
                <a16:creationId xmlns:a16="http://schemas.microsoft.com/office/drawing/2014/main" id="{4161F103-2E6C-BAD8-DA26-15893BC6A33F}"/>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Alatunnisteen paikkamerkki 4">
            <a:extLst>
              <a:ext uri="{FF2B5EF4-FFF2-40B4-BE49-F238E27FC236}">
                <a16:creationId xmlns:a16="http://schemas.microsoft.com/office/drawing/2014/main" id="{B8044D17-46FC-3FA9-8BB4-19A522C5FF64}"/>
              </a:ext>
            </a:extLst>
          </p:cNvPr>
          <p:cNvSpPr>
            <a:spLocks noGrp="1"/>
          </p:cNvSpPr>
          <p:nvPr>
            <p:ph type="ftr" sz="quarter" idx="11"/>
          </p:nvPr>
        </p:nvSpPr>
        <p:spPr/>
        <p:txBody>
          <a:bodyPr/>
          <a:lstStyle/>
          <a:p>
            <a:r>
              <a:rPr lang="fi-FI"/>
              <a:t>Mari Karppinen</a:t>
            </a:r>
          </a:p>
        </p:txBody>
      </p:sp>
      <p:sp>
        <p:nvSpPr>
          <p:cNvPr id="6" name="Dian numeron paikkamerkki 5">
            <a:extLst>
              <a:ext uri="{FF2B5EF4-FFF2-40B4-BE49-F238E27FC236}">
                <a16:creationId xmlns:a16="http://schemas.microsoft.com/office/drawing/2014/main" id="{336C07BE-B799-DE18-C7CE-010516AFFE8B}"/>
              </a:ext>
            </a:extLst>
          </p:cNvPr>
          <p:cNvSpPr>
            <a:spLocks noGrp="1"/>
          </p:cNvSpPr>
          <p:nvPr>
            <p:ph type="sldNum" sz="quarter" idx="12"/>
          </p:nvPr>
        </p:nvSpPr>
        <p:spPr/>
        <p:txBody>
          <a:bodyPr/>
          <a:lstStyle/>
          <a:p>
            <a:fld id="{53C4A76B-A38D-2748-B9D9-0C392F5890A1}" type="slidenum">
              <a:rPr lang="fi-FI" smtClean="0"/>
              <a:t>43</a:t>
            </a:fld>
            <a:endParaRPr lang="fi-FI"/>
          </a:p>
        </p:txBody>
      </p:sp>
    </p:spTree>
    <p:extLst>
      <p:ext uri="{BB962C8B-B14F-4D97-AF65-F5344CB8AC3E}">
        <p14:creationId xmlns:p14="http://schemas.microsoft.com/office/powerpoint/2010/main" val="2056647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77D67C-DCE2-7A05-85AD-4F483CE82FDA}"/>
              </a:ext>
            </a:extLst>
          </p:cNvPr>
          <p:cNvSpPr>
            <a:spLocks noGrp="1"/>
          </p:cNvSpPr>
          <p:nvPr>
            <p:ph type="title"/>
          </p:nvPr>
        </p:nvSpPr>
        <p:spPr/>
        <p:txBody>
          <a:bodyPr/>
          <a:lstStyle/>
          <a:p>
            <a:r>
              <a:rPr lang="en-US" noProof="1">
                <a:cs typeface="Arial"/>
              </a:rPr>
              <a:t>Tietosuojaohje ammattilaiselle:</a:t>
            </a:r>
            <a:endParaRPr lang="en-US" noProof="1"/>
          </a:p>
        </p:txBody>
      </p:sp>
      <p:sp>
        <p:nvSpPr>
          <p:cNvPr id="4" name="Date Placeholder 3">
            <a:extLst>
              <a:ext uri="{FF2B5EF4-FFF2-40B4-BE49-F238E27FC236}">
                <a16:creationId xmlns:a16="http://schemas.microsoft.com/office/drawing/2014/main" id="{E2BBD3F0-0459-B064-C3B2-47DE8C495FD3}"/>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Footer Placeholder 4">
            <a:extLst>
              <a:ext uri="{FF2B5EF4-FFF2-40B4-BE49-F238E27FC236}">
                <a16:creationId xmlns:a16="http://schemas.microsoft.com/office/drawing/2014/main" id="{D2600FFE-3B38-D179-39DD-D7A590F46A4E}"/>
              </a:ext>
            </a:extLst>
          </p:cNvPr>
          <p:cNvSpPr>
            <a:spLocks noGrp="1"/>
          </p:cNvSpPr>
          <p:nvPr>
            <p:ph type="ftr" sz="quarter" idx="11"/>
          </p:nvPr>
        </p:nvSpPr>
        <p:spPr/>
        <p:txBody>
          <a:bodyPr/>
          <a:lstStyle/>
          <a:p>
            <a:r>
              <a:rPr lang="fi-FI"/>
              <a:t>Mari Karppinen</a:t>
            </a:r>
          </a:p>
        </p:txBody>
      </p:sp>
      <p:sp>
        <p:nvSpPr>
          <p:cNvPr id="6" name="Slide Number Placeholder 5">
            <a:extLst>
              <a:ext uri="{FF2B5EF4-FFF2-40B4-BE49-F238E27FC236}">
                <a16:creationId xmlns:a16="http://schemas.microsoft.com/office/drawing/2014/main" id="{63F16171-524A-D6DD-591B-2381983BC7FF}"/>
              </a:ext>
            </a:extLst>
          </p:cNvPr>
          <p:cNvSpPr>
            <a:spLocks noGrp="1"/>
          </p:cNvSpPr>
          <p:nvPr>
            <p:ph type="sldNum" sz="quarter" idx="12"/>
          </p:nvPr>
        </p:nvSpPr>
        <p:spPr/>
        <p:txBody>
          <a:bodyPr/>
          <a:lstStyle/>
          <a:p>
            <a:fld id="{53C4A76B-A38D-2748-B9D9-0C392F5890A1}" type="slidenum">
              <a:rPr lang="fi-FI" smtClean="0"/>
              <a:t>44</a:t>
            </a:fld>
            <a:endParaRPr lang="fi-FI"/>
          </a:p>
        </p:txBody>
      </p:sp>
      <p:sp>
        <p:nvSpPr>
          <p:cNvPr id="8" name="Sisällön paikkamerkki 7">
            <a:extLst>
              <a:ext uri="{FF2B5EF4-FFF2-40B4-BE49-F238E27FC236}">
                <a16:creationId xmlns:a16="http://schemas.microsoft.com/office/drawing/2014/main" id="{1B1DC2E6-7A11-E63C-4323-F043644267CB}"/>
              </a:ext>
            </a:extLst>
          </p:cNvPr>
          <p:cNvSpPr>
            <a:spLocks noGrp="1"/>
          </p:cNvSpPr>
          <p:nvPr>
            <p:ph idx="1"/>
          </p:nvPr>
        </p:nvSpPr>
        <p:spPr>
          <a:xfrm>
            <a:off x="550361" y="1413522"/>
            <a:ext cx="11319914" cy="4349672"/>
          </a:xfrm>
        </p:spPr>
        <p:txBody>
          <a:bodyPr vert="horz" lIns="91440" tIns="45720" rIns="91440" bIns="45720" rtlCol="0" anchor="t">
            <a:normAutofit fontScale="70000" lnSpcReduction="20000"/>
          </a:bodyPr>
          <a:lstStyle/>
          <a:p>
            <a:pPr marL="0" indent="0">
              <a:buNone/>
            </a:pPr>
            <a:r>
              <a:rPr lang="fi-FI" b="1">
                <a:ea typeface="+mn-lt"/>
                <a:cs typeface="+mn-lt"/>
              </a:rPr>
              <a:t>Yleiset ohjeet: </a:t>
            </a:r>
            <a:endParaRPr lang="fi-FI" b="1">
              <a:cs typeface="Arial" panose="020B0604020202020204"/>
            </a:endParaRPr>
          </a:p>
          <a:p>
            <a:r>
              <a:rPr lang="fi-FI">
                <a:ea typeface="+mn-lt"/>
                <a:cs typeface="+mn-lt"/>
              </a:rPr>
              <a:t>Noudata organisaation tietosuojaohjeita ja -käytäntöjä. </a:t>
            </a:r>
            <a:endParaRPr lang="fi-FI"/>
          </a:p>
          <a:p>
            <a:pPr marL="0" indent="0">
              <a:buNone/>
            </a:pPr>
            <a:r>
              <a:rPr lang="fi-FI">
                <a:ea typeface="+mn-lt"/>
                <a:cs typeface="+mn-lt"/>
              </a:rPr>
              <a:t> </a:t>
            </a:r>
            <a:r>
              <a:rPr lang="fi-FI" b="1">
                <a:ea typeface="+mn-lt"/>
                <a:cs typeface="+mn-lt"/>
              </a:rPr>
              <a:t>Etäryhmän pitäminen kotona</a:t>
            </a:r>
            <a:endParaRPr lang="fi-FI" b="1">
              <a:cs typeface="Arial" panose="020B0604020202020204"/>
            </a:endParaRPr>
          </a:p>
          <a:p>
            <a:r>
              <a:rPr lang="fi-FI">
                <a:ea typeface="+mn-lt"/>
                <a:cs typeface="+mn-lt"/>
              </a:rPr>
              <a:t>Muista tietoturvalliset menettelytavat: huolehdi siitä, että käyttäjätunnukset ja laitteet ovat vain sinun käytössäsi. </a:t>
            </a:r>
            <a:endParaRPr lang="fi-FI"/>
          </a:p>
          <a:p>
            <a:r>
              <a:rPr lang="fi-FI">
                <a:ea typeface="+mn-lt"/>
                <a:cs typeface="+mn-lt"/>
              </a:rPr>
              <a:t>Huomioi työympäristö. Huolehdi siitä, että tilassa ei ole muita kuulijoita.</a:t>
            </a:r>
          </a:p>
          <a:p>
            <a:r>
              <a:rPr lang="fi-FI">
                <a:cs typeface="Arial"/>
              </a:rPr>
              <a:t>Muistuta osallistujia siitä, että he eivät kerro liian henkilökohtaisia asioita ryhmässä.</a:t>
            </a:r>
          </a:p>
          <a:p>
            <a:r>
              <a:rPr lang="fi-FI">
                <a:cs typeface="Arial"/>
              </a:rPr>
              <a:t>Muistuta siitä, että ryhmässä kuullut henkilökohtaiset asiat jäävät ryhmään.</a:t>
            </a:r>
          </a:p>
          <a:p>
            <a:r>
              <a:rPr lang="fi-FI">
                <a:highlight>
                  <a:srgbClr val="FFFFFF"/>
                </a:highlight>
                <a:latin typeface="Arial"/>
                <a:cs typeface="Times New Roman"/>
              </a:rPr>
              <a:t>Jos jaat ruudun osallistujien kesken, huomioi, että asiakkaat voivat nähdä avoinna olevia tietoja.  Arkaluontoiset tiedot kannattaa sulkea jo ennen etävastaanoton aloittamista. </a:t>
            </a:r>
            <a:endParaRPr lang="fi-FI">
              <a:latin typeface="Arial"/>
              <a:cs typeface="Arial"/>
            </a:endParaRPr>
          </a:p>
          <a:p>
            <a:r>
              <a:rPr lang="fi-FI">
                <a:highlight>
                  <a:srgbClr val="FFFFFF"/>
                </a:highlight>
                <a:latin typeface="Arial"/>
                <a:cs typeface="Times New Roman"/>
              </a:rPr>
              <a:t>Tilaisuuden tallentaminen voi olla teknisesti mahdollista, mutta sitä ei saa tehdä ilman osallistujien lupaa. Jos tallennus laitetaan esim. Verkkosivuille (yli 2 vko), se pitää tekstittää (saavutettavuus).</a:t>
            </a:r>
          </a:p>
          <a:p>
            <a:r>
              <a:rPr lang="fi-FI">
                <a:latin typeface="Arial"/>
                <a:cs typeface="Times New Roman"/>
              </a:rPr>
              <a:t>Käytä VPN-yhteyttä</a:t>
            </a:r>
            <a:endParaRPr lang="fi-FI">
              <a:latin typeface="Arial"/>
            </a:endParaRPr>
          </a:p>
          <a:p>
            <a:pPr marL="0" indent="0">
              <a:buNone/>
            </a:pPr>
            <a:r>
              <a:rPr lang="fi-FI">
                <a:cs typeface="Times New Roman"/>
              </a:rPr>
              <a:t>Tietosuoja Kanta-Hämeen hyvinvointialueella</a:t>
            </a:r>
          </a:p>
          <a:p>
            <a:r>
              <a:rPr lang="fi-FI">
                <a:cs typeface="Times New Roman"/>
              </a:rPr>
              <a:t>Lue lisää täältä: </a:t>
            </a:r>
            <a:r>
              <a:rPr lang="fi-FI">
                <a:ea typeface="+mn-lt"/>
                <a:cs typeface="+mn-lt"/>
                <a:hlinkClick r:id="rId2"/>
              </a:rPr>
              <a:t>Tietosuoja - Oma Häme (omahame.fi)</a:t>
            </a:r>
            <a:endParaRPr lang="fi-FI">
              <a:cs typeface="Times New Roman"/>
            </a:endParaRPr>
          </a:p>
          <a:p>
            <a:pPr marL="0" indent="0">
              <a:buNone/>
            </a:pPr>
            <a:endParaRPr lang="fi-FI">
              <a:cs typeface="Times New Roman"/>
            </a:endParaRPr>
          </a:p>
          <a:p>
            <a:endParaRPr lang="fi-FI">
              <a:cs typeface="Arial"/>
            </a:endParaRPr>
          </a:p>
          <a:p>
            <a:pPr marL="0" indent="0">
              <a:buNone/>
            </a:pPr>
            <a:endParaRPr lang="fi-FI">
              <a:cs typeface="Arial"/>
            </a:endParaRPr>
          </a:p>
        </p:txBody>
      </p:sp>
    </p:spTree>
    <p:extLst>
      <p:ext uri="{BB962C8B-B14F-4D97-AF65-F5344CB8AC3E}">
        <p14:creationId xmlns:p14="http://schemas.microsoft.com/office/powerpoint/2010/main" val="1704186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AE45AD92-3C13-F763-728E-7883923AD4A5}"/>
              </a:ext>
            </a:extLst>
          </p:cNvPr>
          <p:cNvSpPr>
            <a:spLocks noGrp="1"/>
          </p:cNvSpPr>
          <p:nvPr>
            <p:ph idx="1"/>
          </p:nvPr>
        </p:nvSpPr>
        <p:spPr/>
        <p:txBody>
          <a:bodyPr vert="horz" lIns="91440" tIns="45720" rIns="91440" bIns="45720" rtlCol="0" anchor="t">
            <a:normAutofit fontScale="77500" lnSpcReduction="20000"/>
          </a:bodyPr>
          <a:lstStyle/>
          <a:p>
            <a:r>
              <a:rPr lang="fi-FI">
                <a:ea typeface="+mn-lt"/>
                <a:cs typeface="+mn-lt"/>
              </a:rPr>
              <a:t>Jos lähetät sähköpostia osallistujille, käytä turvapostia erityisesti silloin, jos lähetät arkaluonteista tietoa. Sähköpostin jakelulista voi olla henkilörekisteritieto tai salassa pidettävä tieto. Jos lähetät tavallista sähköpostia, käytä piilokopiotoimintoa. Näin estät sähköpostiosoitteiden näkymisen kaikille vastaanottajille. </a:t>
            </a:r>
            <a:endParaRPr lang="fi-FI"/>
          </a:p>
          <a:p>
            <a:r>
              <a:rPr lang="fi-FI">
                <a:ea typeface="+mn-lt"/>
                <a:cs typeface="+mn-lt"/>
              </a:rPr>
              <a:t>Kerro osallistujille, että sähköpostien keräämiseen tarvitset heidän suostumuksensa. Ellei sähköpostiosoitetta ole kerätty osallistumisen yhteydessä. Osallistujien tulee ymmärtää, miksi he antavat sähköpostiosoitteen.  Kerro, että piilotat toisten sähköpostiosoitteet ja poistat sähköpostiosoitteet, kun ryhmäntoiminta on loppunut.</a:t>
            </a:r>
            <a:endParaRPr lang="fi-FI">
              <a:cs typeface="Arial"/>
            </a:endParaRPr>
          </a:p>
          <a:p>
            <a:pPr marL="0" indent="0">
              <a:buNone/>
            </a:pPr>
            <a:r>
              <a:rPr lang="fi-FI" b="1">
                <a:ea typeface="+mn-lt"/>
                <a:cs typeface="+mn-lt"/>
              </a:rPr>
              <a:t>SÄHKÖPOSTIN SALAAMINEN TOISILTA OSANOTTAJILTA:</a:t>
            </a:r>
            <a:endParaRPr lang="fi-FI">
              <a:cs typeface="Arial" panose="020B0604020202020204"/>
            </a:endParaRPr>
          </a:p>
          <a:p>
            <a:pPr marL="0" indent="0">
              <a:buNone/>
            </a:pPr>
            <a:r>
              <a:rPr lang="fi-FI" b="1">
                <a:ea typeface="+mn-lt"/>
                <a:cs typeface="+mn-lt"/>
              </a:rPr>
              <a:t>Tee se näin:</a:t>
            </a:r>
            <a:endParaRPr lang="fi-FI" b="1">
              <a:cs typeface="Arial" panose="020B0604020202020204"/>
            </a:endParaRPr>
          </a:p>
          <a:p>
            <a:r>
              <a:rPr lang="fi-FI">
                <a:ea typeface="+mn-lt"/>
                <a:cs typeface="+mn-lt"/>
              </a:rPr>
              <a:t>Aloita uusi viesti</a:t>
            </a:r>
            <a:endParaRPr lang="fi-FI"/>
          </a:p>
          <a:p>
            <a:r>
              <a:rPr lang="fi-FI">
                <a:ea typeface="+mn-lt"/>
                <a:cs typeface="+mn-lt"/>
              </a:rPr>
              <a:t>Valitse Asetukset</a:t>
            </a:r>
            <a:endParaRPr lang="fi-FI"/>
          </a:p>
          <a:p>
            <a:r>
              <a:rPr lang="fi-FI">
                <a:ea typeface="+mn-lt"/>
                <a:cs typeface="+mn-lt"/>
              </a:rPr>
              <a:t>Valitse Piilokopiokenttä</a:t>
            </a:r>
            <a:endParaRPr lang="fi-FI"/>
          </a:p>
          <a:p>
            <a:r>
              <a:rPr lang="fi-FI">
                <a:ea typeface="+mn-lt"/>
                <a:cs typeface="+mn-lt"/>
              </a:rPr>
              <a:t>Lisäohjeet: </a:t>
            </a:r>
            <a:r>
              <a:rPr lang="fi-FI">
                <a:ea typeface="+mn-lt"/>
                <a:cs typeface="+mn-lt"/>
                <a:hlinkClick r:id="rId2"/>
              </a:rPr>
              <a:t>Piilokopio-kentän näyttäminen, piilottaminen ja näyttäminen - Microsoft-tuki</a:t>
            </a:r>
            <a:endParaRPr lang="fi-FI"/>
          </a:p>
          <a:p>
            <a:endParaRPr lang="fi-FI"/>
          </a:p>
          <a:p>
            <a:endParaRPr lang="fi-FI">
              <a:cs typeface="Arial"/>
            </a:endParaRPr>
          </a:p>
        </p:txBody>
      </p:sp>
      <p:sp>
        <p:nvSpPr>
          <p:cNvPr id="3" name="Otsikko 2">
            <a:extLst>
              <a:ext uri="{FF2B5EF4-FFF2-40B4-BE49-F238E27FC236}">
                <a16:creationId xmlns:a16="http://schemas.microsoft.com/office/drawing/2014/main" id="{7896BEBD-160A-A7E6-9771-A1F1F78C0FE3}"/>
              </a:ext>
            </a:extLst>
          </p:cNvPr>
          <p:cNvSpPr>
            <a:spLocks noGrp="1"/>
          </p:cNvSpPr>
          <p:nvPr>
            <p:ph type="title"/>
          </p:nvPr>
        </p:nvSpPr>
        <p:spPr/>
        <p:txBody>
          <a:bodyPr/>
          <a:lstStyle/>
          <a:p>
            <a:r>
              <a:rPr lang="fi-FI">
                <a:cs typeface="Arial"/>
              </a:rPr>
              <a:t>Sähköpostin lähettäminen ryhmään osallistujille</a:t>
            </a:r>
          </a:p>
        </p:txBody>
      </p:sp>
      <p:sp>
        <p:nvSpPr>
          <p:cNvPr id="4" name="Päivämäärän paikkamerkki 3">
            <a:extLst>
              <a:ext uri="{FF2B5EF4-FFF2-40B4-BE49-F238E27FC236}">
                <a16:creationId xmlns:a16="http://schemas.microsoft.com/office/drawing/2014/main" id="{E5180136-57D8-EFA3-148E-3CF7038F48C5}"/>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Alatunnisteen paikkamerkki 4">
            <a:extLst>
              <a:ext uri="{FF2B5EF4-FFF2-40B4-BE49-F238E27FC236}">
                <a16:creationId xmlns:a16="http://schemas.microsoft.com/office/drawing/2014/main" id="{C68235F7-D259-DF2D-4C1D-E2CB2B38D8D0}"/>
              </a:ext>
            </a:extLst>
          </p:cNvPr>
          <p:cNvSpPr>
            <a:spLocks noGrp="1"/>
          </p:cNvSpPr>
          <p:nvPr>
            <p:ph type="ftr" sz="quarter" idx="11"/>
          </p:nvPr>
        </p:nvSpPr>
        <p:spPr/>
        <p:txBody>
          <a:bodyPr/>
          <a:lstStyle/>
          <a:p>
            <a:r>
              <a:rPr lang="fi-FI"/>
              <a:t>Mari Karppinen</a:t>
            </a:r>
          </a:p>
        </p:txBody>
      </p:sp>
      <p:sp>
        <p:nvSpPr>
          <p:cNvPr id="6" name="Dian numeron paikkamerkki 5">
            <a:extLst>
              <a:ext uri="{FF2B5EF4-FFF2-40B4-BE49-F238E27FC236}">
                <a16:creationId xmlns:a16="http://schemas.microsoft.com/office/drawing/2014/main" id="{C545420F-A469-57B2-BA88-8CEAF1D0FDE6}"/>
              </a:ext>
            </a:extLst>
          </p:cNvPr>
          <p:cNvSpPr>
            <a:spLocks noGrp="1"/>
          </p:cNvSpPr>
          <p:nvPr>
            <p:ph type="sldNum" sz="quarter" idx="12"/>
          </p:nvPr>
        </p:nvSpPr>
        <p:spPr/>
        <p:txBody>
          <a:bodyPr/>
          <a:lstStyle/>
          <a:p>
            <a:fld id="{53C4A76B-A38D-2748-B9D9-0C392F5890A1}" type="slidenum">
              <a:rPr lang="fi-FI" smtClean="0"/>
              <a:t>45</a:t>
            </a:fld>
            <a:endParaRPr lang="fi-FI"/>
          </a:p>
        </p:txBody>
      </p:sp>
    </p:spTree>
    <p:extLst>
      <p:ext uri="{BB962C8B-B14F-4D97-AF65-F5344CB8AC3E}">
        <p14:creationId xmlns:p14="http://schemas.microsoft.com/office/powerpoint/2010/main" val="3453204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E2353D-7D37-9595-1A15-03CEC0058D38}"/>
              </a:ext>
            </a:extLst>
          </p:cNvPr>
          <p:cNvSpPr>
            <a:spLocks noGrp="1"/>
          </p:cNvSpPr>
          <p:nvPr>
            <p:ph idx="1"/>
          </p:nvPr>
        </p:nvSpPr>
        <p:spPr/>
        <p:txBody>
          <a:bodyPr vert="horz" lIns="91440" tIns="45720" rIns="91440" bIns="45720" rtlCol="0" anchor="t">
            <a:normAutofit/>
          </a:bodyPr>
          <a:lstStyle/>
          <a:p>
            <a:endParaRPr lang="en-US">
              <a:cs typeface="Arial"/>
            </a:endParaRPr>
          </a:p>
          <a:p>
            <a:endParaRPr lang="fi-FI">
              <a:cs typeface="Arial"/>
            </a:endParaRPr>
          </a:p>
        </p:txBody>
      </p:sp>
      <p:sp>
        <p:nvSpPr>
          <p:cNvPr id="3" name="Title 2">
            <a:extLst>
              <a:ext uri="{FF2B5EF4-FFF2-40B4-BE49-F238E27FC236}">
                <a16:creationId xmlns:a16="http://schemas.microsoft.com/office/drawing/2014/main" id="{EE9E5AB5-AC5A-96B7-A9E1-FF486A0D7397}"/>
              </a:ext>
            </a:extLst>
          </p:cNvPr>
          <p:cNvSpPr>
            <a:spLocks noGrp="1"/>
          </p:cNvSpPr>
          <p:nvPr>
            <p:ph type="title"/>
          </p:nvPr>
        </p:nvSpPr>
        <p:spPr/>
        <p:txBody>
          <a:bodyPr/>
          <a:lstStyle/>
          <a:p>
            <a:r>
              <a:rPr lang="fi-FI">
                <a:cs typeface="Arial"/>
              </a:rPr>
              <a:t>Saavutettavuus</a:t>
            </a:r>
          </a:p>
        </p:txBody>
      </p:sp>
      <p:sp>
        <p:nvSpPr>
          <p:cNvPr id="4" name="Date Placeholder 3">
            <a:extLst>
              <a:ext uri="{FF2B5EF4-FFF2-40B4-BE49-F238E27FC236}">
                <a16:creationId xmlns:a16="http://schemas.microsoft.com/office/drawing/2014/main" id="{8D4BAF69-DA80-0291-D205-D066CF089E69}"/>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Footer Placeholder 4">
            <a:extLst>
              <a:ext uri="{FF2B5EF4-FFF2-40B4-BE49-F238E27FC236}">
                <a16:creationId xmlns:a16="http://schemas.microsoft.com/office/drawing/2014/main" id="{B29EADE5-5978-90D6-51E3-810CE69B2CCF}"/>
              </a:ext>
            </a:extLst>
          </p:cNvPr>
          <p:cNvSpPr>
            <a:spLocks noGrp="1"/>
          </p:cNvSpPr>
          <p:nvPr>
            <p:ph type="ftr" sz="quarter" idx="11"/>
          </p:nvPr>
        </p:nvSpPr>
        <p:spPr/>
        <p:txBody>
          <a:bodyPr/>
          <a:lstStyle/>
          <a:p>
            <a:r>
              <a:rPr lang="fi-FI"/>
              <a:t>Mari Karppinen</a:t>
            </a:r>
          </a:p>
        </p:txBody>
      </p:sp>
      <p:sp>
        <p:nvSpPr>
          <p:cNvPr id="6" name="Slide Number Placeholder 5">
            <a:extLst>
              <a:ext uri="{FF2B5EF4-FFF2-40B4-BE49-F238E27FC236}">
                <a16:creationId xmlns:a16="http://schemas.microsoft.com/office/drawing/2014/main" id="{FFA3659A-6AD2-2D45-354D-EF954C1FCBF4}"/>
              </a:ext>
            </a:extLst>
          </p:cNvPr>
          <p:cNvSpPr>
            <a:spLocks noGrp="1"/>
          </p:cNvSpPr>
          <p:nvPr>
            <p:ph type="sldNum" sz="quarter" idx="12"/>
          </p:nvPr>
        </p:nvSpPr>
        <p:spPr/>
        <p:txBody>
          <a:bodyPr/>
          <a:lstStyle/>
          <a:p>
            <a:fld id="{53C4A76B-A38D-2748-B9D9-0C392F5890A1}" type="slidenum">
              <a:rPr lang="fi-FI" smtClean="0"/>
              <a:t>46</a:t>
            </a:fld>
            <a:endParaRPr lang="fi-FI"/>
          </a:p>
        </p:txBody>
      </p:sp>
      <p:sp>
        <p:nvSpPr>
          <p:cNvPr id="7" name="Tekstiruutu 6">
            <a:extLst>
              <a:ext uri="{FF2B5EF4-FFF2-40B4-BE49-F238E27FC236}">
                <a16:creationId xmlns:a16="http://schemas.microsoft.com/office/drawing/2014/main" id="{BACD50FD-D240-5DCB-E918-65AA9CE4232E}"/>
              </a:ext>
            </a:extLst>
          </p:cNvPr>
          <p:cNvSpPr txBox="1"/>
          <p:nvPr/>
        </p:nvSpPr>
        <p:spPr>
          <a:xfrm>
            <a:off x="248463" y="1255583"/>
            <a:ext cx="10995731"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fi-FI">
                <a:ea typeface="+mn-lt"/>
                <a:cs typeface="+mn-lt"/>
              </a:rPr>
              <a:t>Saavutettavuus on lakisääteinen tehtävä erityisesti julkiselle sektorille. Saavutettavat palvelut tarkoittavat sitä, että kaikki voivat käyttää digipalveluita mahdollisimman helposti. </a:t>
            </a:r>
          </a:p>
          <a:p>
            <a:pPr marL="285750" indent="-285750">
              <a:buFont typeface="Arial"/>
              <a:buChar char="•"/>
            </a:pPr>
            <a:endParaRPr lang="fi-FI">
              <a:cs typeface="Arial"/>
            </a:endParaRPr>
          </a:p>
          <a:p>
            <a:pPr marL="285750" indent="-285750">
              <a:buFont typeface="Arial"/>
              <a:buChar char="•"/>
            </a:pPr>
            <a:r>
              <a:rPr lang="fi-FI">
                <a:ea typeface="+mn-lt"/>
                <a:cs typeface="+mn-lt"/>
              </a:rPr>
              <a:t>Esimerkiksi näkövammaiset käyttävät erilaisia apuvälineitä verkkopalveluiden käytössä, kuten ruudunlukijaa. </a:t>
            </a:r>
          </a:p>
          <a:p>
            <a:pPr marL="285750" indent="-285750">
              <a:buFont typeface="Arial"/>
              <a:buChar char="•"/>
            </a:pPr>
            <a:endParaRPr lang="fi-FI">
              <a:ea typeface="+mn-lt"/>
              <a:cs typeface="+mn-lt"/>
            </a:endParaRPr>
          </a:p>
          <a:p>
            <a:pPr marL="285750" indent="-285750">
              <a:buFont typeface="Arial"/>
              <a:buChar char="•"/>
            </a:pPr>
            <a:r>
              <a:rPr lang="fi-FI">
                <a:ea typeface="+mn-lt"/>
                <a:cs typeface="+mn-lt"/>
              </a:rPr>
              <a:t>Etä- ja hybriditapahtumat voidaan toteuttaa näkövammaisille saavutettavasti.  Järjestäjän on oltava perillä siitä, mitkä järjestelmät/ohjelmat ovat saavutettavia. </a:t>
            </a:r>
          </a:p>
          <a:p>
            <a:endParaRPr lang="fi-FI">
              <a:cs typeface="Arial"/>
            </a:endParaRPr>
          </a:p>
          <a:p>
            <a:r>
              <a:rPr lang="fi-FI">
                <a:cs typeface="Arial"/>
              </a:rPr>
              <a:t>Saavutettavuusseloste</a:t>
            </a:r>
            <a:endParaRPr lang="fi-FI"/>
          </a:p>
          <a:p>
            <a:pPr marL="285750" indent="-285750">
              <a:buFont typeface="Arial"/>
              <a:buChar char="•"/>
            </a:pPr>
            <a:r>
              <a:rPr lang="fi-FI">
                <a:ea typeface="+mn-lt"/>
                <a:cs typeface="+mn-lt"/>
              </a:rPr>
              <a:t>Kertoo, miten hyvin sivusto täyttää lain vaatimukset.</a:t>
            </a:r>
            <a:endParaRPr lang="fi-FI">
              <a:cs typeface="Arial" panose="020B0604020202020204"/>
            </a:endParaRPr>
          </a:p>
          <a:p>
            <a:pPr marL="285750" indent="-285750">
              <a:buFont typeface="Arial"/>
              <a:buChar char="•"/>
            </a:pPr>
            <a:r>
              <a:rPr lang="fi-FI">
                <a:ea typeface="+mn-lt"/>
                <a:cs typeface="+mn-lt"/>
              </a:rPr>
              <a:t>Seloste kertoo aikataulun puutteiden korjaamiselle.</a:t>
            </a:r>
            <a:endParaRPr lang="fi-FI">
              <a:cs typeface="Arial" panose="020B0604020202020204"/>
            </a:endParaRPr>
          </a:p>
          <a:p>
            <a:pPr marL="285750" indent="-285750">
              <a:buFont typeface="Arial"/>
              <a:buChar char="•"/>
            </a:pPr>
            <a:r>
              <a:rPr lang="fi-FI">
                <a:ea typeface="+mn-lt"/>
                <a:cs typeface="+mn-lt"/>
              </a:rPr>
              <a:t>Asiakkaan on voitava antaa palautetta sivuston ylläpitäjille, siksi selosteessa pitää olla yhteystiedot.</a:t>
            </a:r>
            <a:endParaRPr lang="fi-FI">
              <a:cs typeface="Arial"/>
            </a:endParaRPr>
          </a:p>
          <a:p>
            <a:pPr marL="285750" indent="-285750">
              <a:buFont typeface="Arial"/>
              <a:buChar char="•"/>
            </a:pPr>
            <a:r>
              <a:rPr lang="fi-FI">
                <a:cs typeface="Arial"/>
              </a:rPr>
              <a:t>Saavutettavuusselostetta ei tarvitse tehdä järjestelmistä, joita ei ole itse tuotettu, mutta niihin voidaan viitata.</a:t>
            </a:r>
          </a:p>
          <a:p>
            <a:pPr marL="285750" indent="-285750">
              <a:buFont typeface="Arial"/>
              <a:buChar char="•"/>
            </a:pPr>
            <a:endParaRPr lang="fi-FI">
              <a:cs typeface="Arial"/>
            </a:endParaRPr>
          </a:p>
          <a:p>
            <a:r>
              <a:rPr lang="fi-FI">
                <a:ea typeface="+mn-lt"/>
                <a:cs typeface="+mn-lt"/>
              </a:rPr>
              <a:t>Lähteet:  Laki digitaalisten palvelujen tarjoamisesta 306/2019, saavutettavasti.fi</a:t>
            </a:r>
          </a:p>
          <a:p>
            <a:endParaRPr lang="fi-FI">
              <a:ea typeface="+mn-lt"/>
              <a:cs typeface="+mn-lt"/>
            </a:endParaRPr>
          </a:p>
          <a:p>
            <a:pPr marL="285750" indent="-285750">
              <a:buFont typeface="Arial"/>
              <a:buChar char="•"/>
            </a:pPr>
            <a:endParaRPr lang="fi-FI">
              <a:ea typeface="+mn-lt"/>
              <a:cs typeface="+mn-lt"/>
            </a:endParaRPr>
          </a:p>
          <a:p>
            <a:pPr marL="285750" indent="-285750">
              <a:buFont typeface="Arial"/>
              <a:buChar char="•"/>
            </a:pPr>
            <a:endParaRPr lang="fi-FI">
              <a:ea typeface="+mn-lt"/>
              <a:cs typeface="+mn-lt"/>
            </a:endParaRPr>
          </a:p>
          <a:p>
            <a:endParaRPr lang="fi-FI">
              <a:ea typeface="+mn-lt"/>
              <a:cs typeface="+mn-lt"/>
            </a:endParaRPr>
          </a:p>
          <a:p>
            <a:endParaRPr lang="fi-FI">
              <a:cs typeface="Arial"/>
            </a:endParaRPr>
          </a:p>
          <a:p>
            <a:pPr algn="l"/>
            <a:endParaRPr lang="fi-FI">
              <a:cs typeface="Arial"/>
            </a:endParaRPr>
          </a:p>
        </p:txBody>
      </p:sp>
    </p:spTree>
    <p:extLst>
      <p:ext uri="{BB962C8B-B14F-4D97-AF65-F5344CB8AC3E}">
        <p14:creationId xmlns:p14="http://schemas.microsoft.com/office/powerpoint/2010/main" val="26703416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3B57D59-EAFA-E019-9D7D-26EDB792A1B6}"/>
              </a:ext>
            </a:extLst>
          </p:cNvPr>
          <p:cNvSpPr>
            <a:spLocks noGrp="1"/>
          </p:cNvSpPr>
          <p:nvPr>
            <p:ph idx="1"/>
          </p:nvPr>
        </p:nvSpPr>
        <p:spPr>
          <a:xfrm>
            <a:off x="550361" y="1413522"/>
            <a:ext cx="10244163" cy="4825184"/>
          </a:xfrm>
        </p:spPr>
        <p:txBody>
          <a:bodyPr vert="horz" lIns="91440" tIns="45720" rIns="91440" bIns="45720" rtlCol="0" anchor="t">
            <a:normAutofit fontScale="70000" lnSpcReduction="20000"/>
          </a:bodyPr>
          <a:lstStyle/>
          <a:p>
            <a:r>
              <a:rPr lang="fi-FI">
                <a:ea typeface="+mn-lt"/>
                <a:cs typeface="+mn-lt"/>
              </a:rPr>
              <a:t>Lue diaesitysten tekstit ääneen ja kuvaile relevantit kuvat. </a:t>
            </a:r>
            <a:endParaRPr lang="fi-FI"/>
          </a:p>
          <a:p>
            <a:r>
              <a:rPr lang="fi-FI">
                <a:ea typeface="+mn-lt"/>
                <a:cs typeface="+mn-lt"/>
              </a:rPr>
              <a:t>Tiedota tilaisuuden ajankohdasta alkamis- ja loppumisaikoineen viimeistään 2 viikkoa ennen tilaisuutta, jotta mahdolliset tulkkia tarvitsevat ehtivät tilata itselleen tulkin. (Tilaus on Kelan takia jätettävä viimeistään viikkoa ennen.)</a:t>
            </a:r>
            <a:r>
              <a:rPr lang="en-US">
                <a:ea typeface="+mn-lt"/>
                <a:cs typeface="+mn-lt"/>
              </a:rPr>
              <a:t> </a:t>
            </a:r>
            <a:endParaRPr lang="fi-FI"/>
          </a:p>
          <a:p>
            <a:r>
              <a:rPr lang="en-US">
                <a:cs typeface="Arial"/>
              </a:rPr>
              <a:t>Live - </a:t>
            </a:r>
            <a:r>
              <a:rPr lang="fi-FI">
                <a:cs typeface="Arial"/>
              </a:rPr>
              <a:t>tilaisuuden tekstitys on ainakin mahdollista </a:t>
            </a:r>
            <a:r>
              <a:rPr lang="fi-FI" err="1">
                <a:cs typeface="Arial"/>
              </a:rPr>
              <a:t>Teamsissa</a:t>
            </a:r>
            <a:r>
              <a:rPr lang="fi-FI">
                <a:cs typeface="Arial"/>
              </a:rPr>
              <a:t>.</a:t>
            </a:r>
            <a:r>
              <a:rPr lang="en-US">
                <a:cs typeface="Arial"/>
              </a:rPr>
              <a:t> </a:t>
            </a:r>
          </a:p>
          <a:p>
            <a:r>
              <a:rPr lang="fi-FI">
                <a:cs typeface="Arial"/>
              </a:rPr>
              <a:t> Kuulonäkövammaisten/kuurosokeiden osalta on lisäksi tärkeää huomioida, että osanottajat eivät puhu toistensa päälle, jotta tulkki pysyy mukana.</a:t>
            </a:r>
            <a:endParaRPr lang="en-US">
              <a:ea typeface="+mn-lt"/>
              <a:cs typeface="+mn-lt"/>
            </a:endParaRPr>
          </a:p>
          <a:p>
            <a:pPr marL="0" indent="0">
              <a:buNone/>
            </a:pPr>
            <a:r>
              <a:rPr lang="fi-FI" b="1">
                <a:ea typeface="+mn-lt"/>
                <a:cs typeface="+mn-lt"/>
              </a:rPr>
              <a:t>Lisätietoa löydät</a:t>
            </a:r>
            <a:r>
              <a:rPr lang="fi-FI">
                <a:ea typeface="+mn-lt"/>
                <a:cs typeface="+mn-lt"/>
              </a:rPr>
              <a:t> mm. Näkövammaisten keskusliiton sivuilta: Saavutettavuus ja esteettömyys | Näkövammaisten liitto (nkl.fi) sekä saavutettavasti.fi -verkkosivuilta</a:t>
            </a:r>
          </a:p>
          <a:p>
            <a:pPr marL="285750" indent="-285750"/>
            <a:r>
              <a:rPr lang="en-US">
                <a:ea typeface="+mn-lt"/>
                <a:cs typeface="+mn-lt"/>
                <a:hlinkClick r:id="rId2"/>
              </a:rPr>
              <a:t>Saavutettavuus | Näkövammaisten liitto (nkl.fi)</a:t>
            </a:r>
            <a:endParaRPr lang="en-US">
              <a:cs typeface="Arial" panose="020B0604020202020204"/>
            </a:endParaRPr>
          </a:p>
          <a:p>
            <a:r>
              <a:rPr lang="fi-FI">
                <a:ea typeface="+mn-lt"/>
                <a:cs typeface="+mn-lt"/>
                <a:hlinkClick r:id="rId3"/>
              </a:rPr>
              <a:t>Etusivu - Saavutettavasti.fi</a:t>
            </a:r>
          </a:p>
          <a:p>
            <a:r>
              <a:rPr lang="fi-FI">
                <a:cs typeface="Arial" panose="020B0604020202020204"/>
              </a:rPr>
              <a:t>Näkövammaisten keskusliiton saavutettavuusohjeet </a:t>
            </a:r>
            <a:r>
              <a:rPr lang="fi-FI" err="1">
                <a:cs typeface="Arial" panose="020B0604020202020204"/>
              </a:rPr>
              <a:t>Teams</a:t>
            </a:r>
            <a:r>
              <a:rPr lang="fi-FI">
                <a:cs typeface="Arial" panose="020B0604020202020204"/>
              </a:rPr>
              <a:t>-tilaisuuden järjestämiseen: </a:t>
            </a:r>
            <a:r>
              <a:rPr lang="fi-FI">
                <a:ea typeface="+mn-lt"/>
                <a:cs typeface="+mn-lt"/>
                <a:hlinkClick r:id="rId4"/>
              </a:rPr>
              <a:t>Teams-kokouksen järjestäminen saavutettavasti.docx (live.com)</a:t>
            </a:r>
            <a:endParaRPr lang="fi-FI">
              <a:cs typeface="Arial" panose="020B0604020202020204"/>
            </a:endParaRPr>
          </a:p>
          <a:p>
            <a:pPr marL="0" indent="0">
              <a:buNone/>
            </a:pPr>
            <a:r>
              <a:rPr lang="fi-FI" b="1">
                <a:cs typeface="Arial" panose="020B0604020202020204"/>
              </a:rPr>
              <a:t>Koulutus</a:t>
            </a:r>
          </a:p>
          <a:p>
            <a:r>
              <a:rPr lang="fi-FI">
                <a:ea typeface="+mn-lt"/>
                <a:cs typeface="+mn-lt"/>
              </a:rPr>
              <a:t>Jos haluat tietää lisää saavutettavuudesta, käy katsomassa </a:t>
            </a:r>
            <a:r>
              <a:rPr lang="fi-FI" err="1">
                <a:ea typeface="+mn-lt"/>
                <a:cs typeface="+mn-lt"/>
              </a:rPr>
              <a:t>eOppivan</a:t>
            </a:r>
            <a:r>
              <a:rPr lang="fi-FI">
                <a:ea typeface="+mn-lt"/>
                <a:cs typeface="+mn-lt"/>
              </a:rPr>
              <a:t> koulutuksia asiaan liittyen. </a:t>
            </a:r>
            <a:endParaRPr lang="fi-FI">
              <a:cs typeface="Arial"/>
            </a:endParaRPr>
          </a:p>
          <a:p>
            <a:pPr marL="0" indent="0">
              <a:buNone/>
            </a:pPr>
            <a:r>
              <a:rPr lang="fi-FI" b="1">
                <a:cs typeface="Arial"/>
              </a:rPr>
              <a:t>Työskentelytilat</a:t>
            </a:r>
            <a:endParaRPr lang="en-US">
              <a:cs typeface="Arial"/>
            </a:endParaRPr>
          </a:p>
          <a:p>
            <a:pPr>
              <a:buFont typeface="Arial,Sans-Serif" panose="020B0604020202020204" pitchFamily="34" charset="0"/>
            </a:pPr>
            <a:r>
              <a:rPr lang="fi-FI">
                <a:cs typeface="Arial"/>
              </a:rPr>
              <a:t>Tilan tulee olla hiljainen eikä se saa kaikua.</a:t>
            </a:r>
            <a:endParaRPr lang="en-US">
              <a:cs typeface="Arial"/>
            </a:endParaRPr>
          </a:p>
          <a:p>
            <a:pPr>
              <a:buFont typeface="Arial,Sans-Serif" panose="020B0604020202020204" pitchFamily="34" charset="0"/>
            </a:pPr>
            <a:r>
              <a:rPr lang="fi-FI">
                <a:cs typeface="Arial"/>
              </a:rPr>
              <a:t>Valaistus: tietokoneen valo ei saa olla ainoa valolähde. Vältä takaa tulevaa valoa.</a:t>
            </a:r>
            <a:endParaRPr lang="en-US">
              <a:cs typeface="Arial"/>
            </a:endParaRPr>
          </a:p>
          <a:p>
            <a:endParaRPr lang="fi-FI">
              <a:cs typeface="Arial"/>
            </a:endParaRPr>
          </a:p>
          <a:p>
            <a:endParaRPr lang="fi-FI">
              <a:cs typeface="Arial"/>
            </a:endParaRPr>
          </a:p>
        </p:txBody>
      </p:sp>
      <p:sp>
        <p:nvSpPr>
          <p:cNvPr id="3" name="Otsikko 2">
            <a:extLst>
              <a:ext uri="{FF2B5EF4-FFF2-40B4-BE49-F238E27FC236}">
                <a16:creationId xmlns:a16="http://schemas.microsoft.com/office/drawing/2014/main" id="{594BDE7C-784A-B6EB-6401-57ED6411FD2A}"/>
              </a:ext>
            </a:extLst>
          </p:cNvPr>
          <p:cNvSpPr>
            <a:spLocks noGrp="1"/>
          </p:cNvSpPr>
          <p:nvPr>
            <p:ph type="title"/>
          </p:nvPr>
        </p:nvSpPr>
        <p:spPr/>
        <p:txBody>
          <a:bodyPr/>
          <a:lstStyle/>
          <a:p>
            <a:r>
              <a:rPr lang="fi-FI" b="0">
                <a:cs typeface="Arial"/>
              </a:rPr>
              <a:t>Vinkkejä webinaarin/luennon saavutettavuuteen</a:t>
            </a:r>
          </a:p>
        </p:txBody>
      </p:sp>
      <p:sp>
        <p:nvSpPr>
          <p:cNvPr id="4" name="Päivämäärän paikkamerkki 3">
            <a:extLst>
              <a:ext uri="{FF2B5EF4-FFF2-40B4-BE49-F238E27FC236}">
                <a16:creationId xmlns:a16="http://schemas.microsoft.com/office/drawing/2014/main" id="{ADCCB193-32E9-3B9E-6E54-B2C2C7FC1B90}"/>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Alatunnisteen paikkamerkki 4">
            <a:extLst>
              <a:ext uri="{FF2B5EF4-FFF2-40B4-BE49-F238E27FC236}">
                <a16:creationId xmlns:a16="http://schemas.microsoft.com/office/drawing/2014/main" id="{303B8FBF-34F9-2189-1B9F-F59D37CB9F86}"/>
              </a:ext>
            </a:extLst>
          </p:cNvPr>
          <p:cNvSpPr>
            <a:spLocks noGrp="1"/>
          </p:cNvSpPr>
          <p:nvPr>
            <p:ph type="ftr" sz="quarter" idx="11"/>
          </p:nvPr>
        </p:nvSpPr>
        <p:spPr/>
        <p:txBody>
          <a:bodyPr/>
          <a:lstStyle/>
          <a:p>
            <a:r>
              <a:rPr lang="fi-FI"/>
              <a:t>Mari Karppinen</a:t>
            </a:r>
          </a:p>
        </p:txBody>
      </p:sp>
      <p:sp>
        <p:nvSpPr>
          <p:cNvPr id="6" name="Dian numeron paikkamerkki 5">
            <a:extLst>
              <a:ext uri="{FF2B5EF4-FFF2-40B4-BE49-F238E27FC236}">
                <a16:creationId xmlns:a16="http://schemas.microsoft.com/office/drawing/2014/main" id="{263953D2-B991-DC46-6113-278CB223BD3E}"/>
              </a:ext>
            </a:extLst>
          </p:cNvPr>
          <p:cNvSpPr>
            <a:spLocks noGrp="1"/>
          </p:cNvSpPr>
          <p:nvPr>
            <p:ph type="sldNum" sz="quarter" idx="12"/>
          </p:nvPr>
        </p:nvSpPr>
        <p:spPr/>
        <p:txBody>
          <a:bodyPr/>
          <a:lstStyle/>
          <a:p>
            <a:fld id="{53C4A76B-A38D-2748-B9D9-0C392F5890A1}" type="slidenum">
              <a:rPr lang="fi-FI" smtClean="0"/>
              <a:t>47</a:t>
            </a:fld>
            <a:endParaRPr lang="fi-FI"/>
          </a:p>
        </p:txBody>
      </p:sp>
    </p:spTree>
    <p:extLst>
      <p:ext uri="{BB962C8B-B14F-4D97-AF65-F5344CB8AC3E}">
        <p14:creationId xmlns:p14="http://schemas.microsoft.com/office/powerpoint/2010/main" val="4182893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83E092B-B6FE-F81E-E1D7-0990A3B8CE9A}"/>
              </a:ext>
            </a:extLst>
          </p:cNvPr>
          <p:cNvSpPr>
            <a:spLocks noGrp="1"/>
          </p:cNvSpPr>
          <p:nvPr>
            <p:ph idx="1"/>
          </p:nvPr>
        </p:nvSpPr>
        <p:spPr/>
        <p:txBody>
          <a:bodyPr vert="horz" lIns="91440" tIns="45720" rIns="91440" bIns="45720" rtlCol="0" anchor="t">
            <a:normAutofit/>
          </a:bodyPr>
          <a:lstStyle/>
          <a:p>
            <a:pPr marL="0" indent="0">
              <a:buNone/>
            </a:pPr>
            <a:r>
              <a:rPr lang="fi-FI" sz="1500">
                <a:ea typeface="+mn-lt"/>
                <a:cs typeface="+mn-lt"/>
              </a:rPr>
              <a:t>Millaisia sisältöjä saavutettavuuslaki koskee?</a:t>
            </a:r>
            <a:endParaRPr lang="fi-FI"/>
          </a:p>
          <a:p>
            <a:r>
              <a:rPr lang="fi-FI" sz="1500">
                <a:ea typeface="+mn-lt"/>
                <a:cs typeface="+mn-lt"/>
              </a:rPr>
              <a:t>Tekstit, videot, podcastit (jotka on tallennettu tai upotettu sivustolle tai sovellukseen)</a:t>
            </a:r>
          </a:p>
          <a:p>
            <a:r>
              <a:rPr lang="fi-FI" sz="1500">
                <a:ea typeface="+mn-lt"/>
                <a:cs typeface="+mn-lt"/>
              </a:rPr>
              <a:t>Navigointi, linkit, verkkolomakkeet (</a:t>
            </a:r>
            <a:r>
              <a:rPr lang="fi-FI" sz="1500" err="1">
                <a:ea typeface="+mn-lt"/>
                <a:cs typeface="+mn-lt"/>
              </a:rPr>
              <a:t>tml</a:t>
            </a:r>
            <a:r>
              <a:rPr lang="fi-FI" sz="1500">
                <a:ea typeface="+mn-lt"/>
                <a:cs typeface="+mn-lt"/>
              </a:rPr>
              <a:t>-lomakkeet, tapahtumakalenterit, ajanvarauspalvelut, chat-palvelut, toimisto-ohjelmilla tuotetut tiedostot: pdf- </a:t>
            </a:r>
            <a:r>
              <a:rPr lang="fi-FI" sz="1500" err="1">
                <a:ea typeface="+mn-lt"/>
                <a:cs typeface="+mn-lt"/>
              </a:rPr>
              <a:t>word</a:t>
            </a:r>
            <a:r>
              <a:rPr lang="fi-FI" sz="1500">
                <a:ea typeface="+mn-lt"/>
                <a:cs typeface="+mn-lt"/>
              </a:rPr>
              <a:t>-, </a:t>
            </a:r>
            <a:r>
              <a:rPr lang="fi-FI" sz="1500" err="1">
                <a:ea typeface="+mn-lt"/>
                <a:cs typeface="+mn-lt"/>
              </a:rPr>
              <a:t>powerpoint-</a:t>
            </a:r>
            <a:r>
              <a:rPr lang="fi-FI" sz="1500">
                <a:ea typeface="+mn-lt"/>
                <a:cs typeface="+mn-lt"/>
              </a:rPr>
              <a:t> tiedostot ja lomakkeet</a:t>
            </a:r>
          </a:p>
          <a:p>
            <a:r>
              <a:rPr lang="fi-FI">
                <a:ea typeface="+mn-lt"/>
                <a:cs typeface="+mn-lt"/>
              </a:rPr>
              <a:t>Tee tilaisuuden esitystiedostoista ja muistioista aina saavutettavat (etenkin, jos osallistujille jaetaan niistä kopiot). </a:t>
            </a:r>
            <a:endParaRPr lang="fi-FI"/>
          </a:p>
          <a:p>
            <a:r>
              <a:rPr lang="fi-FI">
                <a:ea typeface="+mn-lt"/>
                <a:cs typeface="+mn-lt"/>
              </a:rPr>
              <a:t>Mieti teetkö PP-esityksen suullisen esityksen tueksi vai toimiiko se itsenäisenä tiedostona. Molemmissa tapauksissa saavutettavauus on huomioitava. Monet saavutettavuusasiat pätevät niin esityksiin kuin tiedostoihinkin. Esimerkiksi värikontrastit, selkeä kieli ja  fonttikoko ovat oleellisia kummassakin.(</a:t>
            </a:r>
            <a:r>
              <a:rPr lang="fi-FI" err="1">
                <a:ea typeface="+mn-lt"/>
                <a:cs typeface="+mn-lt"/>
              </a:rPr>
              <a:t>eOppiva</a:t>
            </a:r>
            <a:r>
              <a:rPr lang="fi-FI">
                <a:ea typeface="+mn-lt"/>
                <a:cs typeface="+mn-lt"/>
              </a:rPr>
              <a:t>)</a:t>
            </a:r>
          </a:p>
          <a:p>
            <a:endParaRPr lang="fi-FI">
              <a:cs typeface="Arial"/>
            </a:endParaRPr>
          </a:p>
          <a:p>
            <a:endParaRPr lang="fi-FI">
              <a:cs typeface="Arial"/>
            </a:endParaRPr>
          </a:p>
        </p:txBody>
      </p:sp>
      <p:sp>
        <p:nvSpPr>
          <p:cNvPr id="3" name="Otsikko 2">
            <a:extLst>
              <a:ext uri="{FF2B5EF4-FFF2-40B4-BE49-F238E27FC236}">
                <a16:creationId xmlns:a16="http://schemas.microsoft.com/office/drawing/2014/main" id="{8ECDC901-1F30-C158-590E-B7223C457A9F}"/>
              </a:ext>
            </a:extLst>
          </p:cNvPr>
          <p:cNvSpPr>
            <a:spLocks noGrp="1"/>
          </p:cNvSpPr>
          <p:nvPr>
            <p:ph type="title"/>
          </p:nvPr>
        </p:nvSpPr>
        <p:spPr/>
        <p:txBody>
          <a:bodyPr/>
          <a:lstStyle/>
          <a:p>
            <a:r>
              <a:rPr lang="fi-FI">
                <a:cs typeface="Arial"/>
              </a:rPr>
              <a:t>Saavutettavat asiakirjat</a:t>
            </a:r>
            <a:endParaRPr lang="fi-FI"/>
          </a:p>
        </p:txBody>
      </p:sp>
      <p:sp>
        <p:nvSpPr>
          <p:cNvPr id="4" name="Päivämäärän paikkamerkki 3">
            <a:extLst>
              <a:ext uri="{FF2B5EF4-FFF2-40B4-BE49-F238E27FC236}">
                <a16:creationId xmlns:a16="http://schemas.microsoft.com/office/drawing/2014/main" id="{D4B28C92-5835-615A-7E4A-765F41440A00}"/>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Alatunnisteen paikkamerkki 4">
            <a:extLst>
              <a:ext uri="{FF2B5EF4-FFF2-40B4-BE49-F238E27FC236}">
                <a16:creationId xmlns:a16="http://schemas.microsoft.com/office/drawing/2014/main" id="{B735A1DC-07AF-E408-8586-FE751FA22B93}"/>
              </a:ext>
            </a:extLst>
          </p:cNvPr>
          <p:cNvSpPr>
            <a:spLocks noGrp="1"/>
          </p:cNvSpPr>
          <p:nvPr>
            <p:ph type="ftr" sz="quarter" idx="11"/>
          </p:nvPr>
        </p:nvSpPr>
        <p:spPr/>
        <p:txBody>
          <a:bodyPr/>
          <a:lstStyle/>
          <a:p>
            <a:r>
              <a:rPr lang="fi-FI"/>
              <a:t>Mari Karppinen</a:t>
            </a:r>
          </a:p>
        </p:txBody>
      </p:sp>
      <p:sp>
        <p:nvSpPr>
          <p:cNvPr id="6" name="Dian numeron paikkamerkki 5">
            <a:extLst>
              <a:ext uri="{FF2B5EF4-FFF2-40B4-BE49-F238E27FC236}">
                <a16:creationId xmlns:a16="http://schemas.microsoft.com/office/drawing/2014/main" id="{8C9F91C3-8AC1-5C8D-ABBA-80C5E6EA8CC9}"/>
              </a:ext>
            </a:extLst>
          </p:cNvPr>
          <p:cNvSpPr>
            <a:spLocks noGrp="1"/>
          </p:cNvSpPr>
          <p:nvPr>
            <p:ph type="sldNum" sz="quarter" idx="12"/>
          </p:nvPr>
        </p:nvSpPr>
        <p:spPr/>
        <p:txBody>
          <a:bodyPr/>
          <a:lstStyle/>
          <a:p>
            <a:fld id="{53C4A76B-A38D-2748-B9D9-0C392F5890A1}" type="slidenum">
              <a:rPr lang="fi-FI" smtClean="0"/>
              <a:t>48</a:t>
            </a:fld>
            <a:endParaRPr lang="fi-FI"/>
          </a:p>
        </p:txBody>
      </p:sp>
    </p:spTree>
    <p:extLst>
      <p:ext uri="{BB962C8B-B14F-4D97-AF65-F5344CB8AC3E}">
        <p14:creationId xmlns:p14="http://schemas.microsoft.com/office/powerpoint/2010/main" val="4324770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06755BA-90F6-7777-4EDC-6CD4A5BC6D45}"/>
              </a:ext>
            </a:extLst>
          </p:cNvPr>
          <p:cNvSpPr>
            <a:spLocks noGrp="1"/>
          </p:cNvSpPr>
          <p:nvPr>
            <p:ph idx="1"/>
          </p:nvPr>
        </p:nvSpPr>
        <p:spPr>
          <a:xfrm>
            <a:off x="150866" y="1413522"/>
            <a:ext cx="12040480" cy="4190184"/>
          </a:xfrm>
        </p:spPr>
        <p:txBody>
          <a:bodyPr vert="horz" lIns="91440" tIns="45720" rIns="91440" bIns="45720" rtlCol="0" anchor="t">
            <a:normAutofit/>
          </a:bodyPr>
          <a:lstStyle/>
          <a:p>
            <a:r>
              <a:rPr lang="fi-FI">
                <a:ea typeface="+mn-lt"/>
                <a:cs typeface="+mn-lt"/>
              </a:rPr>
              <a:t>Tarkista saavutettavuus: Tarkista  – tarkasta helppokäyttöisyys</a:t>
            </a:r>
            <a:endParaRPr lang="fi-FI">
              <a:cs typeface="Arial" panose="020B0604020202020204"/>
            </a:endParaRPr>
          </a:p>
          <a:p>
            <a:pPr marL="0" indent="0">
              <a:buNone/>
            </a:pPr>
            <a:endParaRPr lang="fi-FI">
              <a:ea typeface="+mn-lt"/>
              <a:cs typeface="+mn-lt"/>
            </a:endParaRPr>
          </a:p>
          <a:p>
            <a:pPr marL="0" indent="0">
              <a:buNone/>
            </a:pPr>
            <a:endParaRPr lang="fi-FI">
              <a:ea typeface="+mn-lt"/>
              <a:cs typeface="+mn-lt"/>
            </a:endParaRPr>
          </a:p>
          <a:p>
            <a:endParaRPr lang="fi-FI">
              <a:ea typeface="+mn-lt"/>
              <a:cs typeface="+mn-lt"/>
            </a:endParaRPr>
          </a:p>
          <a:p>
            <a:r>
              <a:rPr lang="fi-FI">
                <a:ea typeface="+mn-lt"/>
                <a:cs typeface="+mn-lt"/>
              </a:rPr>
              <a:t>Näin teet PowerPoint-esityksestä saavutettavan pdf-tiedoston: </a:t>
            </a:r>
            <a:r>
              <a:rPr lang="fi-FI" b="1">
                <a:ea typeface="+mn-lt"/>
                <a:cs typeface="+mn-lt"/>
              </a:rPr>
              <a:t>tiedosto –&gt; vie –&gt; luo pdf</a:t>
            </a:r>
            <a:r>
              <a:rPr lang="fi-FI">
                <a:ea typeface="+mn-lt"/>
                <a:cs typeface="+mn-lt"/>
              </a:rPr>
              <a:t>.</a:t>
            </a:r>
          </a:p>
          <a:p>
            <a:pPr marL="0" indent="0">
              <a:buNone/>
            </a:pPr>
            <a:endParaRPr lang="fi-FI">
              <a:cs typeface="Arial"/>
            </a:endParaRPr>
          </a:p>
          <a:p>
            <a:endParaRPr lang="fi-FI">
              <a:cs typeface="Arial"/>
            </a:endParaRPr>
          </a:p>
        </p:txBody>
      </p:sp>
      <p:sp>
        <p:nvSpPr>
          <p:cNvPr id="3" name="Otsikko 2">
            <a:extLst>
              <a:ext uri="{FF2B5EF4-FFF2-40B4-BE49-F238E27FC236}">
                <a16:creationId xmlns:a16="http://schemas.microsoft.com/office/drawing/2014/main" id="{ED3E1A24-187D-873E-0B70-5871FDE4035F}"/>
              </a:ext>
            </a:extLst>
          </p:cNvPr>
          <p:cNvSpPr>
            <a:spLocks noGrp="1"/>
          </p:cNvSpPr>
          <p:nvPr>
            <p:ph type="title"/>
          </p:nvPr>
        </p:nvSpPr>
        <p:spPr/>
        <p:txBody>
          <a:bodyPr/>
          <a:lstStyle/>
          <a:p>
            <a:r>
              <a:rPr lang="fi-FI">
                <a:cs typeface="Arial"/>
              </a:rPr>
              <a:t>Power </a:t>
            </a:r>
            <a:r>
              <a:rPr lang="fi-FI" err="1">
                <a:cs typeface="Arial"/>
              </a:rPr>
              <a:t>point</a:t>
            </a:r>
            <a:r>
              <a:rPr lang="fi-FI">
                <a:cs typeface="Arial"/>
              </a:rPr>
              <a:t>-asiakirjat</a:t>
            </a:r>
            <a:endParaRPr lang="fi-FI"/>
          </a:p>
        </p:txBody>
      </p:sp>
      <p:sp>
        <p:nvSpPr>
          <p:cNvPr id="4" name="Päivämäärän paikkamerkki 3">
            <a:extLst>
              <a:ext uri="{FF2B5EF4-FFF2-40B4-BE49-F238E27FC236}">
                <a16:creationId xmlns:a16="http://schemas.microsoft.com/office/drawing/2014/main" id="{97729708-FCDA-5C44-E859-D659C8C13D42}"/>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Alatunnisteen paikkamerkki 4">
            <a:extLst>
              <a:ext uri="{FF2B5EF4-FFF2-40B4-BE49-F238E27FC236}">
                <a16:creationId xmlns:a16="http://schemas.microsoft.com/office/drawing/2014/main" id="{BFED0FD0-E312-2D28-64EE-5E99E68C8F2F}"/>
              </a:ext>
            </a:extLst>
          </p:cNvPr>
          <p:cNvSpPr>
            <a:spLocks noGrp="1"/>
          </p:cNvSpPr>
          <p:nvPr>
            <p:ph type="ftr" sz="quarter" idx="11"/>
          </p:nvPr>
        </p:nvSpPr>
        <p:spPr/>
        <p:txBody>
          <a:bodyPr/>
          <a:lstStyle/>
          <a:p>
            <a:r>
              <a:rPr lang="fi-FI"/>
              <a:t>Mari Karppinen</a:t>
            </a:r>
          </a:p>
        </p:txBody>
      </p:sp>
      <p:sp>
        <p:nvSpPr>
          <p:cNvPr id="6" name="Dian numeron paikkamerkki 5">
            <a:extLst>
              <a:ext uri="{FF2B5EF4-FFF2-40B4-BE49-F238E27FC236}">
                <a16:creationId xmlns:a16="http://schemas.microsoft.com/office/drawing/2014/main" id="{04DAB24E-33C8-532D-4BF3-444F44E9BEDE}"/>
              </a:ext>
            </a:extLst>
          </p:cNvPr>
          <p:cNvSpPr>
            <a:spLocks noGrp="1"/>
          </p:cNvSpPr>
          <p:nvPr>
            <p:ph type="sldNum" sz="quarter" idx="12"/>
          </p:nvPr>
        </p:nvSpPr>
        <p:spPr/>
        <p:txBody>
          <a:bodyPr/>
          <a:lstStyle/>
          <a:p>
            <a:fld id="{53C4A76B-A38D-2748-B9D9-0C392F5890A1}" type="slidenum">
              <a:rPr lang="fi-FI" dirty="0" smtClean="0"/>
              <a:t>49</a:t>
            </a:fld>
            <a:endParaRPr lang="fi-FI"/>
          </a:p>
        </p:txBody>
      </p:sp>
      <p:pic>
        <p:nvPicPr>
          <p:cNvPr id="8" name="Kuva 8">
            <a:extLst>
              <a:ext uri="{FF2B5EF4-FFF2-40B4-BE49-F238E27FC236}">
                <a16:creationId xmlns:a16="http://schemas.microsoft.com/office/drawing/2014/main" id="{FBD4E97B-971E-7489-FFC4-67890C3FA039}"/>
              </a:ext>
            </a:extLst>
          </p:cNvPr>
          <p:cNvPicPr>
            <a:picLocks noChangeAspect="1"/>
          </p:cNvPicPr>
          <p:nvPr/>
        </p:nvPicPr>
        <p:blipFill>
          <a:blip r:embed="rId2"/>
          <a:stretch>
            <a:fillRect/>
          </a:stretch>
        </p:blipFill>
        <p:spPr>
          <a:xfrm>
            <a:off x="827911" y="2113366"/>
            <a:ext cx="10418618" cy="945455"/>
          </a:xfrm>
          <a:prstGeom prst="rect">
            <a:avLst/>
          </a:prstGeom>
        </p:spPr>
      </p:pic>
    </p:spTree>
    <p:extLst>
      <p:ext uri="{BB962C8B-B14F-4D97-AF65-F5344CB8AC3E}">
        <p14:creationId xmlns:p14="http://schemas.microsoft.com/office/powerpoint/2010/main" val="8005139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CCDA9C7-B890-839A-16F9-C3FF1D8C3CE2}"/>
              </a:ext>
            </a:extLst>
          </p:cNvPr>
          <p:cNvSpPr>
            <a:spLocks noGrp="1"/>
          </p:cNvSpPr>
          <p:nvPr>
            <p:ph idx="1"/>
          </p:nvPr>
        </p:nvSpPr>
        <p:spPr>
          <a:xfrm>
            <a:off x="484100" y="1330696"/>
            <a:ext cx="5127438" cy="4190184"/>
          </a:xfrm>
        </p:spPr>
        <p:txBody>
          <a:bodyPr vert="horz" lIns="91440" tIns="45720" rIns="91440" bIns="45720" rtlCol="0" anchor="t">
            <a:normAutofit fontScale="92500" lnSpcReduction="20000"/>
          </a:bodyPr>
          <a:lstStyle/>
          <a:p>
            <a:r>
              <a:rPr lang="fi-FI" i="1">
                <a:ea typeface="+mn-lt"/>
                <a:cs typeface="+mn-lt"/>
              </a:rPr>
              <a:t>Diaesitys</a:t>
            </a:r>
            <a:r>
              <a:rPr lang="fi-FI">
                <a:ea typeface="+mn-lt"/>
                <a:cs typeface="+mn-lt"/>
              </a:rPr>
              <a:t> (</a:t>
            </a:r>
            <a:r>
              <a:rPr lang="fi-FI" err="1">
                <a:ea typeface="+mn-lt"/>
                <a:cs typeface="+mn-lt"/>
              </a:rPr>
              <a:t>Slide</a:t>
            </a:r>
            <a:r>
              <a:rPr lang="fi-FI">
                <a:ea typeface="+mn-lt"/>
                <a:cs typeface="+mn-lt"/>
              </a:rPr>
              <a:t> Show) – välilehti </a:t>
            </a:r>
            <a:endParaRPr lang="fi-FI" err="1">
              <a:ea typeface="+mn-lt"/>
              <a:cs typeface="+mn-lt"/>
            </a:endParaRPr>
          </a:p>
          <a:p>
            <a:r>
              <a:rPr lang="fi-FI">
                <a:ea typeface="+mn-lt"/>
                <a:cs typeface="+mn-lt"/>
              </a:rPr>
              <a:t>Rasti ruutuun </a:t>
            </a:r>
            <a:r>
              <a:rPr lang="fi-FI" i="1">
                <a:ea typeface="+mn-lt"/>
                <a:cs typeface="+mn-lt"/>
              </a:rPr>
              <a:t>Käytä tekstityksiä aina</a:t>
            </a:r>
            <a:r>
              <a:rPr lang="fi-FI">
                <a:ea typeface="+mn-lt"/>
                <a:cs typeface="+mn-lt"/>
              </a:rPr>
              <a:t> (</a:t>
            </a:r>
            <a:r>
              <a:rPr lang="fi-FI" err="1">
                <a:ea typeface="+mn-lt"/>
                <a:cs typeface="+mn-lt"/>
              </a:rPr>
              <a:t>Always</a:t>
            </a:r>
            <a:r>
              <a:rPr lang="fi-FI">
                <a:ea typeface="+mn-lt"/>
                <a:cs typeface="+mn-lt"/>
              </a:rPr>
              <a:t> </a:t>
            </a:r>
            <a:r>
              <a:rPr lang="fi-FI" err="1">
                <a:ea typeface="+mn-lt"/>
                <a:cs typeface="+mn-lt"/>
              </a:rPr>
              <a:t>use</a:t>
            </a:r>
            <a:r>
              <a:rPr lang="fi-FI">
                <a:ea typeface="+mn-lt"/>
                <a:cs typeface="+mn-lt"/>
              </a:rPr>
              <a:t> </a:t>
            </a:r>
            <a:r>
              <a:rPr lang="fi-FI" err="1">
                <a:ea typeface="+mn-lt"/>
                <a:cs typeface="+mn-lt"/>
              </a:rPr>
              <a:t>subtitles</a:t>
            </a:r>
            <a:r>
              <a:rPr lang="fi-FI">
                <a:ea typeface="+mn-lt"/>
                <a:cs typeface="+mn-lt"/>
              </a:rPr>
              <a:t>) </a:t>
            </a:r>
          </a:p>
          <a:p>
            <a:r>
              <a:rPr lang="fi-FI">
                <a:ea typeface="+mn-lt"/>
                <a:cs typeface="+mn-lt"/>
              </a:rPr>
              <a:t> </a:t>
            </a:r>
            <a:r>
              <a:rPr lang="fi-FI" i="1">
                <a:ea typeface="+mn-lt"/>
                <a:cs typeface="+mn-lt"/>
              </a:rPr>
              <a:t>Tekstityksen asetukset</a:t>
            </a:r>
            <a:r>
              <a:rPr lang="fi-FI">
                <a:ea typeface="+mn-lt"/>
                <a:cs typeface="+mn-lt"/>
              </a:rPr>
              <a:t> (</a:t>
            </a:r>
            <a:r>
              <a:rPr lang="fi-FI" err="1">
                <a:ea typeface="+mn-lt"/>
                <a:cs typeface="+mn-lt"/>
              </a:rPr>
              <a:t>subtitle</a:t>
            </a:r>
            <a:r>
              <a:rPr lang="fi-FI">
                <a:ea typeface="+mn-lt"/>
                <a:cs typeface="+mn-lt"/>
              </a:rPr>
              <a:t> </a:t>
            </a:r>
            <a:r>
              <a:rPr lang="fi-FI" err="1">
                <a:ea typeface="+mn-lt"/>
                <a:cs typeface="+mn-lt"/>
              </a:rPr>
              <a:t>settings</a:t>
            </a:r>
            <a:r>
              <a:rPr lang="fi-FI">
                <a:ea typeface="+mn-lt"/>
                <a:cs typeface="+mn-lt"/>
              </a:rPr>
              <a:t>) kohdasta voi määrittää puheen ja tekstityksen kielen ja mihin kohtaan tekstitys tulee. Word-online versiossa on käytettävissä enemmän kieliä.</a:t>
            </a:r>
          </a:p>
          <a:p>
            <a:r>
              <a:rPr lang="fi-FI">
                <a:ea typeface="+mn-lt"/>
                <a:cs typeface="+mn-lt"/>
              </a:rPr>
              <a:t> Voi käyttää myös kääntämiseen </a:t>
            </a:r>
          </a:p>
          <a:p>
            <a:r>
              <a:rPr lang="fi-FI">
                <a:ea typeface="+mn-lt"/>
                <a:cs typeface="+mn-lt"/>
              </a:rPr>
              <a:t> Kun laitat esitystilaan, tekstitys menee automaattisesti päälle </a:t>
            </a:r>
          </a:p>
          <a:p>
            <a:r>
              <a:rPr lang="fi-FI">
                <a:ea typeface="+mn-lt"/>
                <a:cs typeface="+mn-lt"/>
              </a:rPr>
              <a:t> Voi hyödyntää etäluennolla, toimii myös, jos tallentaa luennon </a:t>
            </a:r>
            <a:r>
              <a:rPr lang="fi-FI" err="1">
                <a:ea typeface="+mn-lt"/>
                <a:cs typeface="+mn-lt"/>
              </a:rPr>
              <a:t>Teamsissa</a:t>
            </a:r>
            <a:r>
              <a:rPr lang="fi-FI">
                <a:ea typeface="+mn-lt"/>
                <a:cs typeface="+mn-lt"/>
              </a:rPr>
              <a:t>.</a:t>
            </a:r>
            <a:endParaRPr lang="fi-FI">
              <a:cs typeface="Arial"/>
            </a:endParaRPr>
          </a:p>
        </p:txBody>
      </p:sp>
      <p:sp>
        <p:nvSpPr>
          <p:cNvPr id="7" name="Chart Placeholder 6">
            <a:extLst>
              <a:ext uri="{FF2B5EF4-FFF2-40B4-BE49-F238E27FC236}">
                <a16:creationId xmlns:a16="http://schemas.microsoft.com/office/drawing/2014/main" id="{0EC5E5AF-0116-CDB0-3085-01DB2D4D4302}"/>
              </a:ext>
            </a:extLst>
          </p:cNvPr>
          <p:cNvSpPr>
            <a:spLocks noGrp="1"/>
          </p:cNvSpPr>
          <p:nvPr>
            <p:ph idx="13"/>
          </p:nvPr>
        </p:nvSpPr>
        <p:spPr/>
        <p:txBody>
          <a:bodyPr vert="horz" lIns="91440" tIns="45720" rIns="91440" bIns="45720" rtlCol="0" anchor="t">
            <a:normAutofit/>
          </a:bodyPr>
          <a:lstStyle/>
          <a:p>
            <a:r>
              <a:rPr lang="fi-FI">
                <a:cs typeface="Arial"/>
              </a:rPr>
              <a:t>ALT-tekstin lisääminen PP-tiedostoihin:</a:t>
            </a:r>
            <a:endParaRPr lang="en-US"/>
          </a:p>
          <a:p>
            <a:r>
              <a:rPr lang="fi-FI">
                <a:cs typeface="Arial"/>
              </a:rPr>
              <a:t> Siirrä hiiren kursori kuvan päälle ja paina kakkospainiketta. </a:t>
            </a:r>
            <a:endParaRPr lang="fi-FI"/>
          </a:p>
          <a:p>
            <a:r>
              <a:rPr lang="fi-FI">
                <a:cs typeface="Arial"/>
              </a:rPr>
              <a:t>Valitse avautuvasta valikosta kohta </a:t>
            </a:r>
            <a:r>
              <a:rPr lang="fi-FI" i="1">
                <a:cs typeface="Arial"/>
              </a:rPr>
              <a:t>Muokkaa vaihtoehtokuvausta</a:t>
            </a:r>
            <a:r>
              <a:rPr lang="fi-FI">
                <a:cs typeface="Arial"/>
              </a:rPr>
              <a:t>. </a:t>
            </a:r>
          </a:p>
          <a:p>
            <a:r>
              <a:rPr lang="fi-FI">
                <a:cs typeface="Arial"/>
              </a:rPr>
              <a:t>Kirjoita kuvaus tekstikenttään. Jos kuva on vain koriste, tässä voit myös valita </a:t>
            </a:r>
            <a:r>
              <a:rPr lang="fi-FI" i="1">
                <a:cs typeface="Arial"/>
              </a:rPr>
              <a:t>Merkitse koristeelliseksi</a:t>
            </a:r>
            <a:r>
              <a:rPr lang="fi-FI">
                <a:cs typeface="Arial"/>
              </a:rPr>
              <a:t>. Tällöin vaihtoehtoista tekstiä ei tarvitse kirjoittaa.</a:t>
            </a:r>
            <a:endParaRPr lang="en-US"/>
          </a:p>
        </p:txBody>
      </p:sp>
      <p:sp>
        <p:nvSpPr>
          <p:cNvPr id="4" name="Päivämäärän paikkamerkki 3">
            <a:extLst>
              <a:ext uri="{FF2B5EF4-FFF2-40B4-BE49-F238E27FC236}">
                <a16:creationId xmlns:a16="http://schemas.microsoft.com/office/drawing/2014/main" id="{7D920DA2-9FE0-AFBB-4426-6733FD69CD39}"/>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Alatunnisteen paikkamerkki 4">
            <a:extLst>
              <a:ext uri="{FF2B5EF4-FFF2-40B4-BE49-F238E27FC236}">
                <a16:creationId xmlns:a16="http://schemas.microsoft.com/office/drawing/2014/main" id="{2823456C-D90F-154E-9998-235AC50848F7}"/>
              </a:ext>
            </a:extLst>
          </p:cNvPr>
          <p:cNvSpPr>
            <a:spLocks noGrp="1"/>
          </p:cNvSpPr>
          <p:nvPr>
            <p:ph type="ftr" sz="quarter" idx="11"/>
          </p:nvPr>
        </p:nvSpPr>
        <p:spPr/>
        <p:txBody>
          <a:bodyPr/>
          <a:lstStyle/>
          <a:p>
            <a:r>
              <a:rPr lang="fi-FI"/>
              <a:t>Mari Karppinen</a:t>
            </a:r>
          </a:p>
        </p:txBody>
      </p:sp>
      <p:sp>
        <p:nvSpPr>
          <p:cNvPr id="6" name="Dian numeron paikkamerkki 5">
            <a:extLst>
              <a:ext uri="{FF2B5EF4-FFF2-40B4-BE49-F238E27FC236}">
                <a16:creationId xmlns:a16="http://schemas.microsoft.com/office/drawing/2014/main" id="{845D6D45-E7B5-9A1A-28D6-E8895A029C8E}"/>
              </a:ext>
            </a:extLst>
          </p:cNvPr>
          <p:cNvSpPr>
            <a:spLocks noGrp="1"/>
          </p:cNvSpPr>
          <p:nvPr>
            <p:ph type="sldNum" sz="quarter" idx="12"/>
          </p:nvPr>
        </p:nvSpPr>
        <p:spPr/>
        <p:txBody>
          <a:bodyPr/>
          <a:lstStyle/>
          <a:p>
            <a:fld id="{53C4A76B-A38D-2748-B9D9-0C392F5890A1}" type="slidenum">
              <a:rPr lang="fi-FI" smtClean="0"/>
              <a:t>50</a:t>
            </a:fld>
            <a:endParaRPr lang="fi-FI"/>
          </a:p>
        </p:txBody>
      </p:sp>
      <p:sp>
        <p:nvSpPr>
          <p:cNvPr id="3" name="Otsikko 2">
            <a:extLst>
              <a:ext uri="{FF2B5EF4-FFF2-40B4-BE49-F238E27FC236}">
                <a16:creationId xmlns:a16="http://schemas.microsoft.com/office/drawing/2014/main" id="{BF78B21E-893F-FC0A-3388-551636F273D1}"/>
              </a:ext>
            </a:extLst>
          </p:cNvPr>
          <p:cNvSpPr>
            <a:spLocks noGrp="1"/>
          </p:cNvSpPr>
          <p:nvPr>
            <p:ph type="title"/>
          </p:nvPr>
        </p:nvSpPr>
        <p:spPr/>
        <p:txBody>
          <a:bodyPr/>
          <a:lstStyle/>
          <a:p>
            <a:r>
              <a:rPr lang="fi-FI">
                <a:cs typeface="Arial"/>
              </a:rPr>
              <a:t>Tekstityksen lisääminen Power Point-esitykseen</a:t>
            </a:r>
            <a:endParaRPr lang="fi-FI"/>
          </a:p>
        </p:txBody>
      </p:sp>
    </p:spTree>
    <p:extLst>
      <p:ext uri="{BB962C8B-B14F-4D97-AF65-F5344CB8AC3E}">
        <p14:creationId xmlns:p14="http://schemas.microsoft.com/office/powerpoint/2010/main" val="612144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ulukko 7">
            <a:extLst>
              <a:ext uri="{FF2B5EF4-FFF2-40B4-BE49-F238E27FC236}">
                <a16:creationId xmlns:a16="http://schemas.microsoft.com/office/drawing/2014/main" id="{8FD453FE-303F-E0E1-79A1-D60043C7D1E4}"/>
              </a:ext>
            </a:extLst>
          </p:cNvPr>
          <p:cNvGraphicFramePr>
            <a:graphicFrameLocks noGrp="1"/>
          </p:cNvGraphicFramePr>
          <p:nvPr>
            <p:ph idx="1"/>
            <p:extLst>
              <p:ext uri="{D42A27DB-BD31-4B8C-83A1-F6EECF244321}">
                <p14:modId xmlns:p14="http://schemas.microsoft.com/office/powerpoint/2010/main" val="3494170686"/>
              </p:ext>
            </p:extLst>
          </p:nvPr>
        </p:nvGraphicFramePr>
        <p:xfrm>
          <a:off x="240773" y="2394443"/>
          <a:ext cx="11710924" cy="3898706"/>
        </p:xfrm>
        <a:graphic>
          <a:graphicData uri="http://schemas.openxmlformats.org/drawingml/2006/table">
            <a:tbl>
              <a:tblPr firstRow="1" bandRow="1">
                <a:tableStyleId>{5C22544A-7EE6-4342-B048-85BDC9FD1C3A}</a:tableStyleId>
              </a:tblPr>
              <a:tblGrid>
                <a:gridCol w="5855462">
                  <a:extLst>
                    <a:ext uri="{9D8B030D-6E8A-4147-A177-3AD203B41FA5}">
                      <a16:colId xmlns:a16="http://schemas.microsoft.com/office/drawing/2014/main" val="1553033655"/>
                    </a:ext>
                  </a:extLst>
                </a:gridCol>
                <a:gridCol w="5855462">
                  <a:extLst>
                    <a:ext uri="{9D8B030D-6E8A-4147-A177-3AD203B41FA5}">
                      <a16:colId xmlns:a16="http://schemas.microsoft.com/office/drawing/2014/main" val="3307863055"/>
                    </a:ext>
                  </a:extLst>
                </a:gridCol>
              </a:tblGrid>
              <a:tr h="2006895">
                <a:tc>
                  <a:txBody>
                    <a:bodyPr/>
                    <a:lstStyle/>
                    <a:p>
                      <a:pPr marL="0" lvl="0" indent="0" algn="l">
                        <a:lnSpc>
                          <a:spcPct val="100000"/>
                        </a:lnSpc>
                        <a:spcBef>
                          <a:spcPts val="0"/>
                        </a:spcBef>
                        <a:spcAft>
                          <a:spcPts val="0"/>
                        </a:spcAft>
                        <a:buNone/>
                      </a:pPr>
                      <a:r>
                        <a:rPr lang="fi-FI" sz="1400" b="0" i="0" u="none" strike="noStrike" noProof="0">
                          <a:solidFill>
                            <a:schemeClr val="tx1"/>
                          </a:solidFill>
                          <a:latin typeface="Arial"/>
                        </a:rPr>
                        <a:t>Sivuston pitää olla</a:t>
                      </a:r>
                      <a:r>
                        <a:rPr lang="fi-FI" sz="1400" b="1" i="0" u="none" strike="noStrike" noProof="0">
                          <a:solidFill>
                            <a:schemeClr val="tx1"/>
                          </a:solidFill>
                          <a:latin typeface="Arial"/>
                        </a:rPr>
                        <a:t> </a:t>
                      </a:r>
                      <a:r>
                        <a:rPr lang="fi-FI" sz="1400" b="0" i="0" u="none" strike="noStrike" noProof="0">
                          <a:solidFill>
                            <a:schemeClr val="tx1"/>
                          </a:solidFill>
                          <a:latin typeface="Arial"/>
                        </a:rPr>
                        <a:t>havaittava</a:t>
                      </a:r>
                      <a:endParaRPr lang="fi-FI" sz="1400">
                        <a:solidFill>
                          <a:schemeClr val="tx1"/>
                        </a:solidFill>
                      </a:endParaRPr>
                    </a:p>
                    <a:p>
                      <a:pPr marL="285750" lvl="0" indent="-285750" algn="l">
                        <a:lnSpc>
                          <a:spcPct val="100000"/>
                        </a:lnSpc>
                        <a:spcBef>
                          <a:spcPts val="0"/>
                        </a:spcBef>
                        <a:spcAft>
                          <a:spcPts val="0"/>
                        </a:spcAft>
                        <a:buFont typeface="Arial"/>
                        <a:buChar char="•"/>
                      </a:pPr>
                      <a:r>
                        <a:rPr lang="fi-FI" sz="1400" b="0" i="0" u="none" strike="noStrike" noProof="0">
                          <a:solidFill>
                            <a:schemeClr val="tx1"/>
                          </a:solidFill>
                          <a:latin typeface="Arial"/>
                        </a:rPr>
                        <a:t>kuvien tekstivastineet (alt-vastine)</a:t>
                      </a:r>
                      <a:endParaRPr lang="fi-FI" sz="1400">
                        <a:solidFill>
                          <a:schemeClr val="tx1"/>
                        </a:solidFill>
                      </a:endParaRPr>
                    </a:p>
                    <a:p>
                      <a:pPr marL="285750" lvl="0" indent="-285750" algn="l">
                        <a:lnSpc>
                          <a:spcPct val="100000"/>
                        </a:lnSpc>
                        <a:spcBef>
                          <a:spcPts val="0"/>
                        </a:spcBef>
                        <a:spcAft>
                          <a:spcPts val="0"/>
                        </a:spcAft>
                        <a:buFont typeface="Arial"/>
                        <a:buChar char="•"/>
                      </a:pPr>
                      <a:r>
                        <a:rPr lang="fi-FI" sz="1400" b="0" i="0" u="none" strike="noStrike" noProof="0">
                          <a:solidFill>
                            <a:schemeClr val="tx1"/>
                          </a:solidFill>
                          <a:latin typeface="Arial"/>
                        </a:rPr>
                        <a:t>sisällön esitysjärjestys on määritetty ruudunlukuohjelmille</a:t>
                      </a:r>
                      <a:endParaRPr lang="fi-FI" sz="1400">
                        <a:solidFill>
                          <a:schemeClr val="tx1"/>
                        </a:solidFill>
                      </a:endParaRPr>
                    </a:p>
                    <a:p>
                      <a:pPr marL="285750" lvl="0" indent="-285750" algn="l">
                        <a:lnSpc>
                          <a:spcPct val="100000"/>
                        </a:lnSpc>
                        <a:spcBef>
                          <a:spcPts val="0"/>
                        </a:spcBef>
                        <a:spcAft>
                          <a:spcPts val="0"/>
                        </a:spcAft>
                        <a:buFont typeface="Arial"/>
                        <a:buChar char="•"/>
                      </a:pPr>
                      <a:r>
                        <a:rPr lang="fi-FI" sz="1400" b="0" i="0" u="none" strike="noStrike" noProof="0">
                          <a:solidFill>
                            <a:schemeClr val="tx1"/>
                          </a:solidFill>
                          <a:latin typeface="Arial"/>
                        </a:rPr>
                        <a:t>riittävä kontrasti</a:t>
                      </a:r>
                      <a:endParaRPr lang="fi-FI" sz="1400">
                        <a:solidFill>
                          <a:schemeClr val="tx1"/>
                        </a:solidFill>
                      </a:endParaRPr>
                    </a:p>
                    <a:p>
                      <a:pPr marL="285750" lvl="0" indent="-285750" algn="l">
                        <a:lnSpc>
                          <a:spcPct val="100000"/>
                        </a:lnSpc>
                        <a:spcBef>
                          <a:spcPts val="0"/>
                        </a:spcBef>
                        <a:spcAft>
                          <a:spcPts val="0"/>
                        </a:spcAft>
                        <a:buFont typeface="Arial"/>
                        <a:buChar char="•"/>
                      </a:pPr>
                      <a:r>
                        <a:rPr lang="fi-FI" sz="1400" b="0" i="0" u="none" strike="noStrike" noProof="0">
                          <a:solidFill>
                            <a:schemeClr val="tx1"/>
                          </a:solidFill>
                          <a:latin typeface="Arial"/>
                        </a:rPr>
                        <a:t>äänensäätömahdollisuus</a:t>
                      </a:r>
                      <a:endParaRPr lang="fi-FI" sz="1400">
                        <a:solidFill>
                          <a:schemeClr val="tx1"/>
                        </a:solidFill>
                      </a:endParaRPr>
                    </a:p>
                    <a:p>
                      <a:pPr marL="285750" lvl="0" indent="-285750" algn="l">
                        <a:lnSpc>
                          <a:spcPct val="100000"/>
                        </a:lnSpc>
                        <a:spcBef>
                          <a:spcPts val="0"/>
                        </a:spcBef>
                        <a:spcAft>
                          <a:spcPts val="0"/>
                        </a:spcAft>
                        <a:buFont typeface="Arial"/>
                        <a:buChar char="•"/>
                      </a:pPr>
                      <a:r>
                        <a:rPr lang="fi-FI" sz="1400" b="0" i="0" u="none" strike="noStrike" noProof="0">
                          <a:solidFill>
                            <a:schemeClr val="tx1"/>
                          </a:solidFill>
                          <a:latin typeface="Arial"/>
                        </a:rPr>
                        <a:t>tekstin koon säätömahdollisuus</a:t>
                      </a:r>
                      <a:endParaRPr lang="fi-FI" sz="1400">
                        <a:solidFill>
                          <a:schemeClr val="tx1"/>
                        </a:solidFill>
                      </a:endParaRPr>
                    </a:p>
                    <a:p>
                      <a:pPr marL="285750" lvl="0" indent="-285750" algn="l">
                        <a:lnSpc>
                          <a:spcPct val="100000"/>
                        </a:lnSpc>
                        <a:spcBef>
                          <a:spcPts val="0"/>
                        </a:spcBef>
                        <a:spcAft>
                          <a:spcPts val="0"/>
                        </a:spcAft>
                        <a:buFont typeface="Arial"/>
                        <a:buChar char="•"/>
                      </a:pPr>
                      <a:r>
                        <a:rPr lang="fi-FI" sz="1400" b="0" i="0" u="none" strike="noStrike" noProof="0">
                          <a:solidFill>
                            <a:schemeClr val="tx1"/>
                          </a:solidFill>
                          <a:latin typeface="Arial"/>
                        </a:rPr>
                        <a:t>sisällön on oltava erottuva, informaatiosisältö ei saa perustua pelkästään väreihin.</a:t>
                      </a:r>
                      <a:endParaRPr lang="fi-FI" sz="1400">
                        <a:solidFill>
                          <a:schemeClr val="tx1"/>
                        </a:solidFill>
                      </a:endParaRPr>
                    </a:p>
                    <a:p>
                      <a:pPr lvl="0">
                        <a:buNone/>
                      </a:pPr>
                      <a:endParaRPr lang="fi-FI" sz="1400">
                        <a:solidFill>
                          <a:schemeClr val="tx1"/>
                        </a:solidFill>
                      </a:endParaRPr>
                    </a:p>
                  </a:txBody>
                  <a:tcPr/>
                </a:tc>
                <a:tc>
                  <a:txBody>
                    <a:bodyPr/>
                    <a:lstStyle/>
                    <a:p>
                      <a:pPr marL="0" lvl="0" indent="0" algn="l">
                        <a:lnSpc>
                          <a:spcPct val="100000"/>
                        </a:lnSpc>
                        <a:spcBef>
                          <a:spcPts val="0"/>
                        </a:spcBef>
                        <a:spcAft>
                          <a:spcPts val="0"/>
                        </a:spcAft>
                        <a:buNone/>
                      </a:pPr>
                      <a:r>
                        <a:rPr lang="fi-FI" sz="1400" b="0" i="0" u="none" strike="noStrike" noProof="0">
                          <a:solidFill>
                            <a:schemeClr val="tx1"/>
                          </a:solidFill>
                          <a:latin typeface="Arial"/>
                        </a:rPr>
                        <a:t>Sivuston on oltava hallittava</a:t>
                      </a:r>
                      <a:endParaRPr lang="fi-FI" sz="1400">
                        <a:solidFill>
                          <a:schemeClr val="tx1"/>
                        </a:solidFill>
                      </a:endParaRPr>
                    </a:p>
                    <a:p>
                      <a:pPr marL="285750" lvl="0" indent="-285750" algn="l">
                        <a:lnSpc>
                          <a:spcPct val="100000"/>
                        </a:lnSpc>
                        <a:spcBef>
                          <a:spcPts val="0"/>
                        </a:spcBef>
                        <a:spcAft>
                          <a:spcPts val="0"/>
                        </a:spcAft>
                        <a:buFont typeface="Arial"/>
                        <a:buChar char="•"/>
                      </a:pPr>
                      <a:r>
                        <a:rPr lang="fi-FI" sz="1400" b="0" i="0" u="none" strike="noStrike" noProof="0">
                          <a:solidFill>
                            <a:schemeClr val="tx1"/>
                          </a:solidFill>
                          <a:latin typeface="Arial"/>
                        </a:rPr>
                        <a:t>sivustoa on voitava hallita näppäimistöllä</a:t>
                      </a:r>
                      <a:endParaRPr lang="fi-FI" sz="1400">
                        <a:solidFill>
                          <a:schemeClr val="tx1"/>
                        </a:solidFill>
                      </a:endParaRPr>
                    </a:p>
                    <a:p>
                      <a:pPr marL="285750" lvl="0" indent="-285750" algn="l">
                        <a:lnSpc>
                          <a:spcPct val="100000"/>
                        </a:lnSpc>
                        <a:spcBef>
                          <a:spcPts val="0"/>
                        </a:spcBef>
                        <a:spcAft>
                          <a:spcPts val="0"/>
                        </a:spcAft>
                        <a:buFont typeface="Arial"/>
                        <a:buChar char="•"/>
                      </a:pPr>
                      <a:r>
                        <a:rPr lang="fi-FI" sz="1400" b="0" i="0" u="none" strike="noStrike" noProof="0">
                          <a:solidFill>
                            <a:schemeClr val="tx1"/>
                          </a:solidFill>
                          <a:latin typeface="Arial"/>
                        </a:rPr>
                        <a:t>videoita on voitava nopeuttaa/hidastaa tai tauottaa</a:t>
                      </a:r>
                      <a:endParaRPr lang="fi-FI" sz="1400">
                        <a:solidFill>
                          <a:schemeClr val="tx1"/>
                        </a:solidFill>
                      </a:endParaRPr>
                    </a:p>
                    <a:p>
                      <a:pPr marL="285750" lvl="0" indent="-285750" algn="l">
                        <a:lnSpc>
                          <a:spcPct val="100000"/>
                        </a:lnSpc>
                        <a:spcBef>
                          <a:spcPts val="0"/>
                        </a:spcBef>
                        <a:spcAft>
                          <a:spcPts val="0"/>
                        </a:spcAft>
                        <a:buFont typeface="Arial"/>
                        <a:buChar char="•"/>
                      </a:pPr>
                      <a:r>
                        <a:rPr lang="fi-FI" sz="1400" b="0" i="0" u="none" strike="noStrike" noProof="0">
                          <a:solidFill>
                            <a:schemeClr val="tx1"/>
                          </a:solidFill>
                          <a:latin typeface="Arial"/>
                        </a:rPr>
                        <a:t>sivuston on oltava helposti navigoitavissa, esim. siirtymälinkkien ja otsikoiden on oltava kuvaavia. Eli jokaisessa PP-</a:t>
                      </a:r>
                      <a:r>
                        <a:rPr lang="fi-FI" sz="1400" b="0" i="0" u="none" strike="noStrike" noProof="0" err="1">
                          <a:solidFill>
                            <a:schemeClr val="tx1"/>
                          </a:solidFill>
                          <a:latin typeface="Arial"/>
                        </a:rPr>
                        <a:t>slidessa</a:t>
                      </a:r>
                      <a:r>
                        <a:rPr lang="fi-FI" sz="1400" b="0" i="0" u="none" strike="noStrike" noProof="0">
                          <a:solidFill>
                            <a:schemeClr val="tx1"/>
                          </a:solidFill>
                          <a:latin typeface="Arial"/>
                        </a:rPr>
                        <a:t> on oltava otsikko ja jokaisen otsikon tulee olla </a:t>
                      </a:r>
                      <a:r>
                        <a:rPr lang="fi-FI" sz="1400" b="0" i="0" u="none" strike="noStrike" noProof="0" err="1">
                          <a:solidFill>
                            <a:schemeClr val="tx1"/>
                          </a:solidFill>
                          <a:latin typeface="Arial"/>
                        </a:rPr>
                        <a:t>erillainen</a:t>
                      </a:r>
                      <a:r>
                        <a:rPr lang="fi-FI" sz="1400" b="0" i="0" u="none" strike="noStrike" noProof="0">
                          <a:solidFill>
                            <a:schemeClr val="tx1"/>
                          </a:solidFill>
                          <a:latin typeface="Arial"/>
                        </a:rPr>
                        <a:t>.</a:t>
                      </a:r>
                      <a:endParaRPr lang="fi-FI" sz="1400">
                        <a:solidFill>
                          <a:schemeClr val="tx1"/>
                        </a:solidFill>
                      </a:endParaRPr>
                    </a:p>
                    <a:p>
                      <a:pPr lvl="0">
                        <a:buNone/>
                      </a:pPr>
                      <a:endParaRPr lang="fi-FI" sz="1400">
                        <a:solidFill>
                          <a:schemeClr val="tx1"/>
                        </a:solidFill>
                      </a:endParaRPr>
                    </a:p>
                  </a:txBody>
                  <a:tcPr/>
                </a:tc>
                <a:extLst>
                  <a:ext uri="{0D108BD9-81ED-4DB2-BD59-A6C34878D82A}">
                    <a16:rowId xmlns:a16="http://schemas.microsoft.com/office/drawing/2014/main" val="718281838"/>
                  </a:ext>
                </a:extLst>
              </a:tr>
              <a:tr h="1887026">
                <a:tc>
                  <a:txBody>
                    <a:bodyPr/>
                    <a:lstStyle/>
                    <a:p>
                      <a:pPr marL="0" lvl="0" indent="0" algn="l">
                        <a:lnSpc>
                          <a:spcPct val="100000"/>
                        </a:lnSpc>
                        <a:spcBef>
                          <a:spcPts val="0"/>
                        </a:spcBef>
                        <a:spcAft>
                          <a:spcPts val="0"/>
                        </a:spcAft>
                        <a:buNone/>
                      </a:pPr>
                      <a:r>
                        <a:rPr lang="fi-FI" sz="1400" b="0" i="0" u="none" strike="noStrike" noProof="0">
                          <a:latin typeface="Arial"/>
                        </a:rPr>
                        <a:t>Sivuston on oltava ymmärrettävä</a:t>
                      </a:r>
                      <a:endParaRPr lang="fi-FI" sz="1400"/>
                    </a:p>
                    <a:p>
                      <a:pPr marL="285750" lvl="0" indent="-285750" algn="l">
                        <a:lnSpc>
                          <a:spcPct val="100000"/>
                        </a:lnSpc>
                        <a:spcBef>
                          <a:spcPts val="0"/>
                        </a:spcBef>
                        <a:spcAft>
                          <a:spcPts val="0"/>
                        </a:spcAft>
                        <a:buFont typeface="Arial"/>
                        <a:buChar char="•"/>
                      </a:pPr>
                      <a:r>
                        <a:rPr lang="fi-FI" sz="1400" b="0" i="0" u="none" strike="noStrike" noProof="0">
                          <a:latin typeface="Arial"/>
                        </a:rPr>
                        <a:t>sivun on oltava luettava, esim. lyhenteiden merkityksiin pitää kiinnittää huomiota</a:t>
                      </a:r>
                      <a:endParaRPr lang="fi-FI" sz="1400"/>
                    </a:p>
                    <a:p>
                      <a:pPr marL="285750" lvl="0" indent="-285750" algn="l">
                        <a:lnSpc>
                          <a:spcPct val="100000"/>
                        </a:lnSpc>
                        <a:spcBef>
                          <a:spcPts val="0"/>
                        </a:spcBef>
                        <a:spcAft>
                          <a:spcPts val="0"/>
                        </a:spcAft>
                        <a:buFont typeface="Arial"/>
                        <a:buChar char="•"/>
                      </a:pPr>
                      <a:r>
                        <a:rPr lang="fi-FI" sz="1400" b="0" i="0" u="none" strike="noStrike" noProof="0">
                          <a:latin typeface="Arial"/>
                        </a:rPr>
                        <a:t>ennakoitava eli ei yllättäviä toimintoja</a:t>
                      </a:r>
                      <a:endParaRPr lang="fi-FI" sz="1400"/>
                    </a:p>
                    <a:p>
                      <a:pPr marL="285750" lvl="0" indent="-285750" algn="l">
                        <a:lnSpc>
                          <a:spcPct val="100000"/>
                        </a:lnSpc>
                        <a:spcBef>
                          <a:spcPts val="0"/>
                        </a:spcBef>
                        <a:spcAft>
                          <a:spcPts val="0"/>
                        </a:spcAft>
                        <a:buFont typeface="Arial"/>
                        <a:buChar char="•"/>
                      </a:pPr>
                      <a:r>
                        <a:rPr lang="fi-FI" sz="1400" b="0" i="0" u="none" strike="noStrike" noProof="0">
                          <a:latin typeface="Arial"/>
                        </a:rPr>
                        <a:t>syötteen avustaminen – ohjaa käyttäjää täyttämään oikeanlaisia sisältöä ja välttämään virheitä</a:t>
                      </a:r>
                      <a:endParaRPr lang="fi-FI" sz="1400"/>
                    </a:p>
                    <a:p>
                      <a:pPr lvl="0">
                        <a:buNone/>
                      </a:pPr>
                      <a:endParaRPr lang="fi-FI" sz="1400"/>
                    </a:p>
                  </a:txBody>
                  <a:tcPr/>
                </a:tc>
                <a:tc>
                  <a:txBody>
                    <a:bodyPr/>
                    <a:lstStyle/>
                    <a:p>
                      <a:pPr marL="0" lvl="0" indent="0" algn="l">
                        <a:lnSpc>
                          <a:spcPct val="100000"/>
                        </a:lnSpc>
                        <a:spcBef>
                          <a:spcPts val="0"/>
                        </a:spcBef>
                        <a:spcAft>
                          <a:spcPts val="0"/>
                        </a:spcAft>
                        <a:buNone/>
                      </a:pPr>
                      <a:r>
                        <a:rPr lang="fi-FI" sz="1400" b="0" i="0" u="none" strike="noStrike" noProof="0">
                          <a:latin typeface="Arial"/>
                        </a:rPr>
                        <a:t>Sivuston on oltava toimintavarma</a:t>
                      </a:r>
                      <a:endParaRPr lang="fi-FI" sz="1400"/>
                    </a:p>
                    <a:p>
                      <a:pPr marL="285750" lvl="0" indent="-285750" algn="l">
                        <a:lnSpc>
                          <a:spcPct val="100000"/>
                        </a:lnSpc>
                        <a:spcBef>
                          <a:spcPts val="0"/>
                        </a:spcBef>
                        <a:spcAft>
                          <a:spcPts val="0"/>
                        </a:spcAft>
                        <a:buFont typeface="Arial"/>
                        <a:buChar char="•"/>
                      </a:pPr>
                      <a:r>
                        <a:rPr lang="fi-FI" sz="1400" b="0" i="0" u="none" strike="noStrike" noProof="0">
                          <a:latin typeface="Arial"/>
                        </a:rPr>
                        <a:t>yhteensopiva avustavien teknologioiden kuten ruudunlukuohjelman kanssa</a:t>
                      </a:r>
                      <a:endParaRPr lang="fi-FI" sz="1400"/>
                    </a:p>
                    <a:p>
                      <a:pPr lvl="0">
                        <a:buNone/>
                      </a:pPr>
                      <a:endParaRPr lang="fi-FI" sz="1400"/>
                    </a:p>
                  </a:txBody>
                  <a:tcPr/>
                </a:tc>
                <a:extLst>
                  <a:ext uri="{0D108BD9-81ED-4DB2-BD59-A6C34878D82A}">
                    <a16:rowId xmlns:a16="http://schemas.microsoft.com/office/drawing/2014/main" val="61163419"/>
                  </a:ext>
                </a:extLst>
              </a:tr>
            </a:tbl>
          </a:graphicData>
        </a:graphic>
      </p:graphicFrame>
      <p:sp>
        <p:nvSpPr>
          <p:cNvPr id="3" name="Otsikko 2">
            <a:extLst>
              <a:ext uri="{FF2B5EF4-FFF2-40B4-BE49-F238E27FC236}">
                <a16:creationId xmlns:a16="http://schemas.microsoft.com/office/drawing/2014/main" id="{4595DCD3-BCD1-5649-4D9A-2A59BEAD5445}"/>
              </a:ext>
            </a:extLst>
          </p:cNvPr>
          <p:cNvSpPr>
            <a:spLocks noGrp="1"/>
          </p:cNvSpPr>
          <p:nvPr>
            <p:ph type="title"/>
          </p:nvPr>
        </p:nvSpPr>
        <p:spPr>
          <a:xfrm>
            <a:off x="499511" y="613581"/>
            <a:ext cx="11123331" cy="977974"/>
          </a:xfrm>
        </p:spPr>
        <p:txBody>
          <a:bodyPr/>
          <a:lstStyle/>
          <a:p>
            <a:r>
              <a:rPr lang="fi-FI" sz="2800" b="0">
                <a:ea typeface="+mj-lt"/>
                <a:cs typeface="+mj-lt"/>
              </a:rPr>
              <a:t>WCAG 2.1 – Saavutettavuus periaatteet (kun viedään verkkosivuille)</a:t>
            </a:r>
            <a:endParaRPr lang="fi-FI" sz="2800">
              <a:cs typeface="Arial"/>
            </a:endParaRPr>
          </a:p>
          <a:p>
            <a:endParaRPr lang="fi-FI">
              <a:cs typeface="Arial"/>
            </a:endParaRPr>
          </a:p>
        </p:txBody>
      </p:sp>
      <p:sp>
        <p:nvSpPr>
          <p:cNvPr id="4" name="Päivämäärän paikkamerkki 3">
            <a:extLst>
              <a:ext uri="{FF2B5EF4-FFF2-40B4-BE49-F238E27FC236}">
                <a16:creationId xmlns:a16="http://schemas.microsoft.com/office/drawing/2014/main" id="{D2A9E4F3-327D-3A7E-2E3C-C8B9F0B63AE5}"/>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Alatunnisteen paikkamerkki 4">
            <a:extLst>
              <a:ext uri="{FF2B5EF4-FFF2-40B4-BE49-F238E27FC236}">
                <a16:creationId xmlns:a16="http://schemas.microsoft.com/office/drawing/2014/main" id="{49CB1C27-4FA4-2792-8D85-9BBF7BA2FF7C}"/>
              </a:ext>
            </a:extLst>
          </p:cNvPr>
          <p:cNvSpPr>
            <a:spLocks noGrp="1"/>
          </p:cNvSpPr>
          <p:nvPr>
            <p:ph type="ftr" sz="quarter" idx="11"/>
          </p:nvPr>
        </p:nvSpPr>
        <p:spPr/>
        <p:txBody>
          <a:bodyPr/>
          <a:lstStyle/>
          <a:p>
            <a:r>
              <a:rPr lang="fi-FI"/>
              <a:t>Mari Karppinen</a:t>
            </a:r>
          </a:p>
        </p:txBody>
      </p:sp>
      <p:sp>
        <p:nvSpPr>
          <p:cNvPr id="6" name="Dian numeron paikkamerkki 5">
            <a:extLst>
              <a:ext uri="{FF2B5EF4-FFF2-40B4-BE49-F238E27FC236}">
                <a16:creationId xmlns:a16="http://schemas.microsoft.com/office/drawing/2014/main" id="{CD582321-F336-6C2F-08C3-F2582AE2269C}"/>
              </a:ext>
            </a:extLst>
          </p:cNvPr>
          <p:cNvSpPr>
            <a:spLocks noGrp="1"/>
          </p:cNvSpPr>
          <p:nvPr>
            <p:ph type="sldNum" sz="quarter" idx="12"/>
          </p:nvPr>
        </p:nvSpPr>
        <p:spPr/>
        <p:txBody>
          <a:bodyPr/>
          <a:lstStyle/>
          <a:p>
            <a:fld id="{53C4A76B-A38D-2748-B9D9-0C392F5890A1}" type="slidenum">
              <a:rPr lang="fi-FI" smtClean="0"/>
              <a:t>51</a:t>
            </a:fld>
            <a:endParaRPr lang="fi-FI"/>
          </a:p>
        </p:txBody>
      </p:sp>
      <p:graphicFrame>
        <p:nvGraphicFramePr>
          <p:cNvPr id="8" name="Taulukko 8">
            <a:extLst>
              <a:ext uri="{FF2B5EF4-FFF2-40B4-BE49-F238E27FC236}">
                <a16:creationId xmlns:a16="http://schemas.microsoft.com/office/drawing/2014/main" id="{0D75524A-EB2B-3E35-C2E8-00A42EFDEEE2}"/>
              </a:ext>
            </a:extLst>
          </p:cNvPr>
          <p:cNvGraphicFramePr>
            <a:graphicFrameLocks noGrp="1"/>
          </p:cNvGraphicFramePr>
          <p:nvPr>
            <p:extLst>
              <p:ext uri="{D42A27DB-BD31-4B8C-83A1-F6EECF244321}">
                <p14:modId xmlns:p14="http://schemas.microsoft.com/office/powerpoint/2010/main" val="3960641662"/>
              </p:ext>
            </p:extLst>
          </p:nvPr>
        </p:nvGraphicFramePr>
        <p:xfrm>
          <a:off x="231913" y="1813891"/>
          <a:ext cx="11722375" cy="579120"/>
        </p:xfrm>
        <a:graphic>
          <a:graphicData uri="http://schemas.openxmlformats.org/drawingml/2006/table">
            <a:tbl>
              <a:tblPr firstRow="1" bandRow="1">
                <a:tableStyleId>{5C22544A-7EE6-4342-B048-85BDC9FD1C3A}</a:tableStyleId>
              </a:tblPr>
              <a:tblGrid>
                <a:gridCol w="11722375">
                  <a:extLst>
                    <a:ext uri="{9D8B030D-6E8A-4147-A177-3AD203B41FA5}">
                      <a16:colId xmlns:a16="http://schemas.microsoft.com/office/drawing/2014/main" val="475111784"/>
                    </a:ext>
                  </a:extLst>
                </a:gridCol>
              </a:tblGrid>
              <a:tr h="505007">
                <a:tc>
                  <a:txBody>
                    <a:bodyPr/>
                    <a:lstStyle/>
                    <a:p>
                      <a:pPr lvl="0" algn="l">
                        <a:lnSpc>
                          <a:spcPct val="100000"/>
                        </a:lnSpc>
                        <a:spcBef>
                          <a:spcPts val="0"/>
                        </a:spcBef>
                        <a:spcAft>
                          <a:spcPts val="0"/>
                        </a:spcAft>
                        <a:buNone/>
                      </a:pPr>
                      <a:r>
                        <a:rPr lang="fi-FI" sz="1400" b="0" i="0" u="none" strike="noStrike" noProof="0">
                          <a:solidFill>
                            <a:schemeClr val="tx1"/>
                          </a:solidFill>
                          <a:latin typeface="Arial"/>
                        </a:rPr>
                        <a:t>Pitää sisällä 49 kriteeriä, joista suurin osa koskee teknisiä asioita. Seuraavat neljä kohtaa, joihin kaikkien kannattaa kiinnittää huomiota:</a:t>
                      </a:r>
                      <a:endParaRPr lang="fi-FI" sz="1400">
                        <a:solidFill>
                          <a:schemeClr val="tx1"/>
                        </a:solidFill>
                      </a:endParaRPr>
                    </a:p>
                    <a:p>
                      <a:pPr lvl="0">
                        <a:buNone/>
                      </a:pPr>
                      <a:endParaRPr lang="fi-FI"/>
                    </a:p>
                  </a:txBody>
                  <a:tcPr/>
                </a:tc>
                <a:extLst>
                  <a:ext uri="{0D108BD9-81ED-4DB2-BD59-A6C34878D82A}">
                    <a16:rowId xmlns:a16="http://schemas.microsoft.com/office/drawing/2014/main" val="4212093402"/>
                  </a:ext>
                </a:extLst>
              </a:tr>
            </a:tbl>
          </a:graphicData>
        </a:graphic>
      </p:graphicFrame>
    </p:spTree>
    <p:extLst>
      <p:ext uri="{BB962C8B-B14F-4D97-AF65-F5344CB8AC3E}">
        <p14:creationId xmlns:p14="http://schemas.microsoft.com/office/powerpoint/2010/main" val="1668456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solidFill>
                <a:prstClr val="white"/>
              </a:solidFill>
              <a:latin typeface="Calibri" panose="020F0502020204030204"/>
            </a:endParaRPr>
          </a:p>
        </p:txBody>
      </p:sp>
      <p:sp>
        <p:nvSpPr>
          <p:cNvPr id="3" name="Title 2">
            <a:extLst>
              <a:ext uri="{FF2B5EF4-FFF2-40B4-BE49-F238E27FC236}">
                <a16:creationId xmlns:a16="http://schemas.microsoft.com/office/drawing/2014/main" id="{447F8476-88E8-6EC4-4E78-A4EF0D2ED07F}"/>
              </a:ext>
            </a:extLst>
          </p:cNvPr>
          <p:cNvSpPr>
            <a:spLocks noGrp="1"/>
          </p:cNvSpPr>
          <p:nvPr>
            <p:ph type="title"/>
          </p:nvPr>
        </p:nvSpPr>
        <p:spPr>
          <a:xfrm>
            <a:off x="1051560" y="586822"/>
            <a:ext cx="3657600" cy="1645920"/>
          </a:xfrm>
        </p:spPr>
        <p:txBody>
          <a:bodyPr vert="horz" lIns="91440" tIns="45720" rIns="91440" bIns="45720" rtlCol="0" anchor="ctr">
            <a:normAutofit/>
          </a:bodyPr>
          <a:lstStyle/>
          <a:p>
            <a:r>
              <a:rPr lang="en-US" noProof="1"/>
              <a:t>Ammattilaisen osaaminen</a:t>
            </a:r>
            <a:endParaRPr lang="en-US" noProof="1">
              <a:cs typeface="Arial"/>
            </a:endParaRPr>
          </a:p>
        </p:txBody>
      </p:sp>
      <p:sp>
        <p:nvSpPr>
          <p:cNvPr id="18" name="Rectangle 17">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solidFill>
                <a:prstClr val="white"/>
              </a:solidFill>
              <a:latin typeface="Calibri" panose="020F0502020204030204"/>
            </a:endParaRPr>
          </a:p>
        </p:txBody>
      </p:sp>
      <p:sp>
        <p:nvSpPr>
          <p:cNvPr id="9" name="TextBox 8">
            <a:extLst>
              <a:ext uri="{FF2B5EF4-FFF2-40B4-BE49-F238E27FC236}">
                <a16:creationId xmlns:a16="http://schemas.microsoft.com/office/drawing/2014/main" id="{64395432-464D-278E-2F74-AB62EF8236FC}"/>
              </a:ext>
            </a:extLst>
          </p:cNvPr>
          <p:cNvSpPr txBox="1"/>
          <p:nvPr/>
        </p:nvSpPr>
        <p:spPr>
          <a:xfrm>
            <a:off x="5059606" y="553691"/>
            <a:ext cx="6106742" cy="164592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lnSpcReduction="10000"/>
          </a:bodyPr>
          <a:lstStyle/>
          <a:p>
            <a:pPr indent="-228600">
              <a:lnSpc>
                <a:spcPct val="90000"/>
              </a:lnSpc>
              <a:spcAft>
                <a:spcPts val="600"/>
              </a:spcAft>
              <a:buFont typeface="Arial" panose="020B0604020202020204" pitchFamily="34" charset="0"/>
              <a:buChar char="•"/>
            </a:pPr>
            <a:r>
              <a:rPr lang="en-US" noProof="1"/>
              <a:t>TerveyskyläPro -koulutukset, vaatii kirjautumisen pankkitunnuksin, mobiilivarmenteella tai sote-ammattikortilla</a:t>
            </a:r>
            <a:endParaRPr lang="en-US" noProof="1">
              <a:cs typeface="Arial"/>
            </a:endParaRPr>
          </a:p>
          <a:p>
            <a:pPr indent="-228600">
              <a:lnSpc>
                <a:spcPct val="90000"/>
              </a:lnSpc>
              <a:spcAft>
                <a:spcPts val="600"/>
              </a:spcAft>
              <a:buFont typeface="Arial" panose="020B0604020202020204" pitchFamily="34" charset="0"/>
              <a:buChar char="•"/>
            </a:pPr>
            <a:r>
              <a:rPr lang="en-US" noProof="1">
                <a:cs typeface="Arial"/>
              </a:rPr>
              <a:t>Kts. Oma Hämeen alueella 04/23 järjestetty webinaari-tallenne:</a:t>
            </a:r>
            <a:r>
              <a:rPr lang="en-US" noProof="1">
                <a:solidFill>
                  <a:srgbClr val="000000"/>
                </a:solidFill>
                <a:latin typeface="Arial"/>
                <a:cs typeface="Arial"/>
              </a:rPr>
              <a:t> </a:t>
            </a:r>
            <a:r>
              <a:rPr lang="en-US" u="sng" noProof="1">
                <a:solidFill>
                  <a:srgbClr val="EB7B00"/>
                </a:solidFill>
                <a:latin typeface="Arial"/>
                <a:cs typeface="Segoe UI"/>
                <a:hlinkClick r:id="rId2"/>
              </a:rPr>
              <a:t>Etäohjaus</a:t>
            </a:r>
            <a:r>
              <a:rPr lang="en-US" u="sng" noProof="1">
                <a:solidFill>
                  <a:srgbClr val="EB7B00"/>
                </a:solidFill>
                <a:latin typeface="Arial"/>
                <a:ea typeface="+mn-lt"/>
                <a:cs typeface="Segoe UI"/>
                <a:hlinkClick r:id="rId2"/>
              </a:rPr>
              <a:t> -webinaari</a:t>
            </a:r>
            <a:r>
              <a:rPr lang="en-US" noProof="1">
                <a:solidFill>
                  <a:srgbClr val="333333"/>
                </a:solidFill>
                <a:latin typeface="Arial"/>
                <a:ea typeface="+mn-lt"/>
                <a:cs typeface="Segoe UI"/>
              </a:rPr>
              <a:t> (tallennettu 18.4.) (n. 1h 40min)-&gt; </a:t>
            </a:r>
            <a:r>
              <a:rPr lang="en-US" u="sng" noProof="1">
                <a:solidFill>
                  <a:srgbClr val="EB7B00"/>
                </a:solidFill>
                <a:latin typeface="Arial"/>
                <a:ea typeface="+mn-lt"/>
                <a:cs typeface="Segoe UI"/>
                <a:hlinkClick r:id="rId3"/>
              </a:rPr>
              <a:t>Kun olet katsonut tallenteen, kirjaa tietosi täällä</a:t>
            </a:r>
          </a:p>
        </p:txBody>
      </p:sp>
      <p:pic>
        <p:nvPicPr>
          <p:cNvPr id="8" name="Picture 8">
            <a:extLst>
              <a:ext uri="{FF2B5EF4-FFF2-40B4-BE49-F238E27FC236}">
                <a16:creationId xmlns:a16="http://schemas.microsoft.com/office/drawing/2014/main" id="{560EDB6E-506A-FB55-66D2-0A562E56A7ED}"/>
              </a:ext>
            </a:extLst>
          </p:cNvPr>
          <p:cNvPicPr>
            <a:picLocks noChangeAspect="1"/>
          </p:cNvPicPr>
          <p:nvPr/>
        </p:nvPicPr>
        <p:blipFill>
          <a:blip r:embed="rId4"/>
          <a:stretch>
            <a:fillRect/>
          </a:stretch>
        </p:blipFill>
        <p:spPr>
          <a:xfrm>
            <a:off x="557783" y="2936506"/>
            <a:ext cx="5481509" cy="3069645"/>
          </a:xfrm>
          <a:prstGeom prst="rect">
            <a:avLst/>
          </a:prstGeom>
        </p:spPr>
      </p:pic>
      <p:pic>
        <p:nvPicPr>
          <p:cNvPr id="7" name="Picture 7">
            <a:extLst>
              <a:ext uri="{FF2B5EF4-FFF2-40B4-BE49-F238E27FC236}">
                <a16:creationId xmlns:a16="http://schemas.microsoft.com/office/drawing/2014/main" id="{CA6B2EEA-ED9B-3DDE-526A-CDE3F2EBC8CF}"/>
              </a:ext>
            </a:extLst>
          </p:cNvPr>
          <p:cNvPicPr>
            <a:picLocks noGrp="1" noChangeAspect="1"/>
          </p:cNvPicPr>
          <p:nvPr>
            <p:ph idx="1"/>
          </p:nvPr>
        </p:nvPicPr>
        <p:blipFill>
          <a:blip r:embed="rId5"/>
          <a:stretch>
            <a:fillRect/>
          </a:stretch>
        </p:blipFill>
        <p:spPr>
          <a:xfrm>
            <a:off x="6198781" y="2935937"/>
            <a:ext cx="5523082" cy="2872002"/>
          </a:xfrm>
          <a:prstGeom prst="rect">
            <a:avLst/>
          </a:prstGeom>
        </p:spPr>
      </p:pic>
      <p:sp>
        <p:nvSpPr>
          <p:cNvPr id="4" name="Date Placeholder 3">
            <a:extLst>
              <a:ext uri="{FF2B5EF4-FFF2-40B4-BE49-F238E27FC236}">
                <a16:creationId xmlns:a16="http://schemas.microsoft.com/office/drawing/2014/main" id="{51DD712D-DED7-31C0-AE45-E773D5B35523}"/>
              </a:ext>
            </a:extLst>
          </p:cNvPr>
          <p:cNvSpPr>
            <a:spLocks noGrp="1"/>
          </p:cNvSpPr>
          <p:nvPr>
            <p:ph type="dt" sz="half" idx="10"/>
          </p:nvPr>
        </p:nvSpPr>
        <p:spPr>
          <a:xfrm>
            <a:off x="1051560" y="6356350"/>
            <a:ext cx="2529840" cy="365125"/>
          </a:xfrm>
        </p:spPr>
        <p:txBody>
          <a:bodyPr vert="horz" lIns="91440" tIns="45720" rIns="91440" bIns="45720" rtlCol="0" anchor="ctr">
            <a:normAutofit/>
          </a:bodyPr>
          <a:lstStyle/>
          <a:p>
            <a:pPr>
              <a:spcAft>
                <a:spcPts val="600"/>
              </a:spcAft>
            </a:pPr>
            <a:fld id="{1F15E782-0D79-1147-8AEE-D1A4F876EA1D}" type="datetime1">
              <a:rPr lang="en-US" sz="1200">
                <a:solidFill>
                  <a:schemeClr val="tx1">
                    <a:lumMod val="50000"/>
                    <a:lumOff val="50000"/>
                  </a:schemeClr>
                </a:solidFill>
              </a:rPr>
              <a:pPr>
                <a:spcAft>
                  <a:spcPts val="600"/>
                </a:spcAft>
              </a:pPr>
              <a:t>12/19/2023</a:t>
            </a:fld>
            <a:endParaRPr lang="en-US" sz="1200">
              <a:solidFill>
                <a:schemeClr val="tx1">
                  <a:lumMod val="50000"/>
                  <a:lumOff val="50000"/>
                </a:schemeClr>
              </a:solidFill>
            </a:endParaRPr>
          </a:p>
        </p:txBody>
      </p:sp>
      <p:sp>
        <p:nvSpPr>
          <p:cNvPr id="5" name="Footer Placeholder 4">
            <a:extLst>
              <a:ext uri="{FF2B5EF4-FFF2-40B4-BE49-F238E27FC236}">
                <a16:creationId xmlns:a16="http://schemas.microsoft.com/office/drawing/2014/main" id="{CF7B59E4-65B5-1E02-A897-D5D45962A50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pPr>
            <a:r>
              <a:rPr lang="en-US" sz="1200">
                <a:solidFill>
                  <a:schemeClr val="tx1">
                    <a:lumMod val="50000"/>
                    <a:lumOff val="50000"/>
                  </a:schemeClr>
                </a:solidFill>
              </a:rPr>
              <a:t>Kanta-Hämeen hyvinvointialue</a:t>
            </a:r>
          </a:p>
        </p:txBody>
      </p:sp>
      <p:sp>
        <p:nvSpPr>
          <p:cNvPr id="6" name="Slide Number Placeholder 5">
            <a:extLst>
              <a:ext uri="{FF2B5EF4-FFF2-40B4-BE49-F238E27FC236}">
                <a16:creationId xmlns:a16="http://schemas.microsoft.com/office/drawing/2014/main" id="{994AF700-5976-CA66-5EA6-141E9A7569C8}"/>
              </a:ext>
            </a:extLst>
          </p:cNvPr>
          <p:cNvSpPr>
            <a:spLocks noGrp="1"/>
          </p:cNvSpPr>
          <p:nvPr>
            <p:ph type="sldNum" sz="quarter" idx="12"/>
          </p:nvPr>
        </p:nvSpPr>
        <p:spPr>
          <a:xfrm>
            <a:off x="8610600" y="6356350"/>
            <a:ext cx="2746248" cy="365125"/>
          </a:xfrm>
        </p:spPr>
        <p:txBody>
          <a:bodyPr vert="horz" lIns="91440" tIns="45720" rIns="91440" bIns="45720" rtlCol="0" anchor="ctr">
            <a:normAutofit/>
          </a:bodyPr>
          <a:lstStyle/>
          <a:p>
            <a:pPr>
              <a:spcAft>
                <a:spcPts val="600"/>
              </a:spcAft>
            </a:pPr>
            <a:fld id="{53C4A76B-A38D-2748-B9D9-0C392F5890A1}" type="slidenum">
              <a:rPr lang="en-US" sz="1200">
                <a:solidFill>
                  <a:schemeClr val="tx1">
                    <a:lumMod val="50000"/>
                    <a:lumOff val="50000"/>
                  </a:schemeClr>
                </a:solidFill>
              </a:rPr>
              <a:pPr>
                <a:spcAft>
                  <a:spcPts val="600"/>
                </a:spcAft>
              </a:pPr>
              <a:t>7</a:t>
            </a:fld>
            <a:endParaRPr lang="en-US" sz="1200">
              <a:solidFill>
                <a:schemeClr val="tx1">
                  <a:lumMod val="50000"/>
                  <a:lumOff val="50000"/>
                </a:schemeClr>
              </a:solidFill>
            </a:endParaRPr>
          </a:p>
        </p:txBody>
      </p:sp>
    </p:spTree>
    <p:extLst>
      <p:ext uri="{BB962C8B-B14F-4D97-AF65-F5344CB8AC3E}">
        <p14:creationId xmlns:p14="http://schemas.microsoft.com/office/powerpoint/2010/main" val="17673741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aavion paikkamerkki 5">
            <a:extLst>
              <a:ext uri="{FF2B5EF4-FFF2-40B4-BE49-F238E27FC236}">
                <a16:creationId xmlns:a16="http://schemas.microsoft.com/office/drawing/2014/main" id="{5117B74C-294C-E3A0-9F5F-44BC0A48EEF7}"/>
              </a:ext>
            </a:extLst>
          </p:cNvPr>
          <p:cNvSpPr>
            <a:spLocks noGrp="1"/>
          </p:cNvSpPr>
          <p:nvPr>
            <p:ph idx="1"/>
          </p:nvPr>
        </p:nvSpPr>
        <p:spPr/>
        <p:txBody>
          <a:bodyPr vert="horz" lIns="91440" tIns="45720" rIns="91440" bIns="45720" rtlCol="0" anchor="t">
            <a:normAutofit/>
          </a:bodyPr>
          <a:lstStyle/>
          <a:p>
            <a:pPr marL="0" indent="0">
              <a:buNone/>
            </a:pPr>
            <a:r>
              <a:rPr lang="fi-FI" sz="1100" b="1"/>
              <a:t>Asiakastietolaki (784/2021 26 §)</a:t>
            </a:r>
            <a:endParaRPr lang="fi-FI" sz="1100" b="1">
              <a:cs typeface="Arial"/>
            </a:endParaRPr>
          </a:p>
          <a:p>
            <a:r>
              <a:rPr lang="fi-FI" sz="1100"/>
              <a:t>Asiakas- ja potilasrekisterin lokitietopyyntö</a:t>
            </a:r>
            <a:endParaRPr lang="fi-FI" sz="1100">
              <a:cs typeface="Arial" panose="020B0604020202020204"/>
            </a:endParaRPr>
          </a:p>
          <a:p>
            <a:r>
              <a:rPr lang="fi-FI" sz="1100">
                <a:ea typeface="+mn-lt"/>
                <a:cs typeface="+mn-lt"/>
              </a:rPr>
              <a:t>Asiakkaalla on oikeus saada tietoa, kuka on käsitellyt asiakas- tai potilastietoja.</a:t>
            </a:r>
          </a:p>
          <a:p>
            <a:pPr marL="0" indent="0">
              <a:buNone/>
            </a:pPr>
            <a:r>
              <a:rPr lang="fi-FI" sz="1100" b="1">
                <a:ea typeface="+mn-lt"/>
                <a:cs typeface="+mn-lt"/>
              </a:rPr>
              <a:t>Sosiaali- ja terveydenhuollon asiakastietojen sähköisestä käsittelystä annettu laki (784/2021) </a:t>
            </a:r>
          </a:p>
          <a:p>
            <a:r>
              <a:rPr lang="fi-FI" sz="1100">
                <a:ea typeface="+mn-lt"/>
                <a:cs typeface="+mn-lt"/>
              </a:rPr>
              <a:t>Etäpalvelujen antajan on muun muassa laadittava tai päivitettävä Terveyden ja hyvinvoinnin laitoksen määräyksen (3/2021) mukainen tietoturvasuunnitelma  </a:t>
            </a:r>
          </a:p>
          <a:p>
            <a:pPr marL="285750" indent="-285750"/>
            <a:endParaRPr lang="fi-FI">
              <a:cs typeface="Arial"/>
            </a:endParaRPr>
          </a:p>
          <a:p>
            <a:endParaRPr lang="fi-FI">
              <a:cs typeface="Arial"/>
            </a:endParaRPr>
          </a:p>
          <a:p>
            <a:endParaRPr lang="fi-FI">
              <a:cs typeface="Arial"/>
            </a:endParaRPr>
          </a:p>
        </p:txBody>
      </p:sp>
      <p:sp>
        <p:nvSpPr>
          <p:cNvPr id="7" name="Sisällön paikkamerkki 6">
            <a:extLst>
              <a:ext uri="{FF2B5EF4-FFF2-40B4-BE49-F238E27FC236}">
                <a16:creationId xmlns:a16="http://schemas.microsoft.com/office/drawing/2014/main" id="{50FF3BF8-B08D-F85E-B1D9-DE1B4F554D69}"/>
              </a:ext>
            </a:extLst>
          </p:cNvPr>
          <p:cNvSpPr>
            <a:spLocks noGrp="1"/>
          </p:cNvSpPr>
          <p:nvPr>
            <p:ph idx="13"/>
          </p:nvPr>
        </p:nvSpPr>
        <p:spPr>
          <a:xfrm>
            <a:off x="5975763" y="1413522"/>
            <a:ext cx="5721088" cy="4190184"/>
          </a:xfrm>
        </p:spPr>
        <p:txBody>
          <a:bodyPr vert="horz" lIns="91440" tIns="45720" rIns="91440" bIns="45720" rtlCol="0" anchor="t">
            <a:normAutofit fontScale="70000" lnSpcReduction="20000"/>
          </a:bodyPr>
          <a:lstStyle/>
          <a:p>
            <a:pPr marL="0" indent="0">
              <a:buNone/>
            </a:pPr>
            <a:r>
              <a:rPr lang="ug-CN" b="1">
                <a:ea typeface="+mn-lt"/>
                <a:cs typeface="+mn-lt"/>
              </a:rPr>
              <a:t>Laki sosiaali- ja terveydenhuollon asiakastietojen sähköinen käsittely (159/ 2007)</a:t>
            </a:r>
            <a:endParaRPr lang="fi-FI"/>
          </a:p>
          <a:p>
            <a:r>
              <a:rPr lang="ug-CN">
                <a:ea typeface="+mn-lt"/>
                <a:cs typeface="+mn-lt"/>
              </a:rPr>
              <a:t>edistää sosiaali- ja terveydenhuollon asiakastietojen tietoturvallista sähköistä käsittelyä. </a:t>
            </a:r>
            <a:endParaRPr lang="ug-CN">
              <a:solidFill>
                <a:srgbClr val="FF0000"/>
              </a:solidFill>
              <a:ea typeface="+mn-lt"/>
              <a:cs typeface="+mn-lt"/>
            </a:endParaRPr>
          </a:p>
          <a:p>
            <a:r>
              <a:rPr lang="ug-CN" sz="1400">
                <a:solidFill>
                  <a:srgbClr val="444444"/>
                </a:solidFill>
                <a:ea typeface="+mn-lt"/>
                <a:cs typeface="+mn-lt"/>
              </a:rPr>
              <a:t>yhtenäinen tapa tuottaa palveluja potilasturvallisesti ja tehokkaasti sekä edistää potilaan tiedonsaantimahdollisuuksia. </a:t>
            </a:r>
            <a:endParaRPr lang="ug-CN">
              <a:solidFill>
                <a:srgbClr val="FF0000"/>
              </a:solidFill>
              <a:ea typeface="+mn-lt"/>
              <a:cs typeface="+mn-lt"/>
            </a:endParaRPr>
          </a:p>
          <a:p>
            <a:pPr marL="0" indent="0">
              <a:buNone/>
            </a:pPr>
            <a:r>
              <a:rPr lang="ug-CN" b="1">
                <a:cs typeface="Arial"/>
              </a:rPr>
              <a:t>Tietosuojalaki </a:t>
            </a:r>
            <a:r>
              <a:rPr lang="ug-CN" b="1">
                <a:cs typeface="Microsoft Uighur"/>
              </a:rPr>
              <a:t>5.12.2018/1050</a:t>
            </a:r>
          </a:p>
          <a:p>
            <a:r>
              <a:rPr lang="ug-CN">
                <a:ea typeface="+mn-lt"/>
                <a:cs typeface="Microsoft Uighur"/>
              </a:rPr>
              <a:t>Henkilötietojen käsittelyn periaatteet</a:t>
            </a:r>
          </a:p>
          <a:p>
            <a:pPr marL="0" indent="0">
              <a:buNone/>
            </a:pPr>
            <a:r>
              <a:rPr lang="ug-CN" b="1">
                <a:ea typeface="+mn-lt"/>
                <a:cs typeface="+mn-lt"/>
              </a:rPr>
              <a:t>Sosiaali- ja terveystietojen toissijaisesta käytöstä annetussa laissa (552/2019)</a:t>
            </a:r>
            <a:endParaRPr lang="ug-CN" b="1">
              <a:cs typeface="Arial"/>
            </a:endParaRPr>
          </a:p>
          <a:p>
            <a:pPr marL="0" indent="0">
              <a:buNone/>
            </a:pPr>
            <a:r>
              <a:rPr lang="ug-CN" b="1">
                <a:ea typeface="+mn-lt"/>
                <a:cs typeface="+mn-lt"/>
              </a:rPr>
              <a:t>Laki digitaalisten palvelujen tarjoamisesta (306/2019)</a:t>
            </a:r>
            <a:r>
              <a:rPr lang="ug-CN">
                <a:ea typeface="+mn-lt"/>
                <a:cs typeface="+mn-lt"/>
              </a:rPr>
              <a:t> </a:t>
            </a:r>
          </a:p>
          <a:p>
            <a:r>
              <a:rPr lang="ug-CN">
                <a:ea typeface="+mn-lt"/>
                <a:cs typeface="+mn-lt"/>
              </a:rPr>
              <a:t>Saavutettavuus, tietosuoja, palvelujen selkeys, helppokäyttöisyys ja löydettävyys varmistettu.</a:t>
            </a:r>
          </a:p>
          <a:p>
            <a:pPr marL="0" indent="0">
              <a:buNone/>
            </a:pPr>
            <a:r>
              <a:rPr lang="en-US" b="1">
                <a:cs typeface="Arial"/>
              </a:rPr>
              <a:t>GDRP</a:t>
            </a:r>
            <a:r>
              <a:rPr lang="fi-FI" b="1">
                <a:cs typeface="Arial"/>
              </a:rPr>
              <a:t> – EU:n tietosuoja-asetus</a:t>
            </a:r>
          </a:p>
          <a:p>
            <a:r>
              <a:rPr lang="fi-FI">
                <a:ea typeface="+mn-lt"/>
                <a:cs typeface="+mn-lt"/>
              </a:rPr>
              <a:t>.Henkilötietojen käsittelyä sääntelevä laki,</a:t>
            </a:r>
            <a:endParaRPr lang="fi-FI">
              <a:cs typeface="Arial"/>
            </a:endParaRPr>
          </a:p>
        </p:txBody>
      </p:sp>
      <p:sp>
        <p:nvSpPr>
          <p:cNvPr id="3" name="Päivämäärän paikkamerkki 2">
            <a:extLst>
              <a:ext uri="{FF2B5EF4-FFF2-40B4-BE49-F238E27FC236}">
                <a16:creationId xmlns:a16="http://schemas.microsoft.com/office/drawing/2014/main" id="{73E31C4C-BF9B-F0D5-6076-022B075FBED7}"/>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4" name="Alatunnisteen paikkamerkki 3">
            <a:extLst>
              <a:ext uri="{FF2B5EF4-FFF2-40B4-BE49-F238E27FC236}">
                <a16:creationId xmlns:a16="http://schemas.microsoft.com/office/drawing/2014/main" id="{8822C329-6804-77F5-7F9F-EB47CE6603D4}"/>
              </a:ext>
            </a:extLst>
          </p:cNvPr>
          <p:cNvSpPr>
            <a:spLocks noGrp="1"/>
          </p:cNvSpPr>
          <p:nvPr>
            <p:ph type="ftr" sz="quarter" idx="11"/>
          </p:nvPr>
        </p:nvSpPr>
        <p:spPr/>
        <p:txBody>
          <a:bodyPr/>
          <a:lstStyle/>
          <a:p>
            <a:r>
              <a:rPr lang="fi-FI"/>
              <a:t>Mari Karppinen</a:t>
            </a:r>
          </a:p>
        </p:txBody>
      </p:sp>
      <p:sp>
        <p:nvSpPr>
          <p:cNvPr id="5" name="Dian numeron paikkamerkki 4">
            <a:extLst>
              <a:ext uri="{FF2B5EF4-FFF2-40B4-BE49-F238E27FC236}">
                <a16:creationId xmlns:a16="http://schemas.microsoft.com/office/drawing/2014/main" id="{2F1A47E9-1D52-5BB9-61EF-89B808D702D0}"/>
              </a:ext>
            </a:extLst>
          </p:cNvPr>
          <p:cNvSpPr>
            <a:spLocks noGrp="1"/>
          </p:cNvSpPr>
          <p:nvPr>
            <p:ph type="sldNum" sz="quarter" idx="12"/>
          </p:nvPr>
        </p:nvSpPr>
        <p:spPr/>
        <p:txBody>
          <a:bodyPr/>
          <a:lstStyle/>
          <a:p>
            <a:fld id="{53C4A76B-A38D-2748-B9D9-0C392F5890A1}" type="slidenum">
              <a:rPr lang="fi-FI" smtClean="0"/>
              <a:t>52</a:t>
            </a:fld>
            <a:endParaRPr lang="fi-FI"/>
          </a:p>
        </p:txBody>
      </p:sp>
      <p:sp>
        <p:nvSpPr>
          <p:cNvPr id="2" name="Otsikko 1">
            <a:extLst>
              <a:ext uri="{FF2B5EF4-FFF2-40B4-BE49-F238E27FC236}">
                <a16:creationId xmlns:a16="http://schemas.microsoft.com/office/drawing/2014/main" id="{956606E3-8A5D-EAA3-5102-86A8BC2E6532}"/>
              </a:ext>
            </a:extLst>
          </p:cNvPr>
          <p:cNvSpPr>
            <a:spLocks noGrp="1"/>
          </p:cNvSpPr>
          <p:nvPr>
            <p:ph type="title"/>
          </p:nvPr>
        </p:nvSpPr>
        <p:spPr/>
        <p:txBody>
          <a:bodyPr/>
          <a:lstStyle/>
          <a:p>
            <a:r>
              <a:rPr lang="fi-FI">
                <a:cs typeface="Arial"/>
              </a:rPr>
              <a:t>Lait </a:t>
            </a:r>
            <a:endParaRPr lang="fi-FI"/>
          </a:p>
        </p:txBody>
      </p:sp>
    </p:spTree>
    <p:extLst>
      <p:ext uri="{BB962C8B-B14F-4D97-AF65-F5344CB8AC3E}">
        <p14:creationId xmlns:p14="http://schemas.microsoft.com/office/powerpoint/2010/main" val="1353272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90DA89-4DDD-6B0E-8A0A-6481897C35EB}"/>
              </a:ext>
            </a:extLst>
          </p:cNvPr>
          <p:cNvSpPr>
            <a:spLocks noGrp="1"/>
          </p:cNvSpPr>
          <p:nvPr>
            <p:ph idx="1"/>
          </p:nvPr>
        </p:nvSpPr>
        <p:spPr/>
        <p:txBody>
          <a:bodyPr vert="horz" lIns="91440" tIns="45720" rIns="91440" bIns="45720" rtlCol="0" anchor="t">
            <a:normAutofit lnSpcReduction="10000"/>
          </a:bodyPr>
          <a:lstStyle/>
          <a:p>
            <a:r>
              <a:rPr lang="en-US" noProof="1">
                <a:cs typeface="Arial"/>
              </a:rPr>
              <a:t>Tiina Nikkanen (sote-hankkeet): Plandisc, Flowmedik, Teams-kanavat</a:t>
            </a:r>
          </a:p>
          <a:p>
            <a:r>
              <a:rPr lang="en-US" noProof="1">
                <a:cs typeface="Arial"/>
              </a:rPr>
              <a:t>Leena Onttonen (sote-hankkeet): Plandisc, Flowmedik, Teams-kanavat</a:t>
            </a:r>
          </a:p>
          <a:p>
            <a:r>
              <a:rPr lang="en-US" noProof="1">
                <a:cs typeface="Arial"/>
              </a:rPr>
              <a:t>Hannele Välimäki (sote-hankkeet): Plandisc, Flowmedik, Teams-kanavat</a:t>
            </a:r>
          </a:p>
          <a:p>
            <a:r>
              <a:rPr lang="en-US" noProof="1">
                <a:cs typeface="Arial"/>
              </a:rPr>
              <a:t>Henna Kulojärvi (PTH avo): Plandisc, Flowmedik, Teams-kanavat, vakinyrkki, vastuuhenkilö HML</a:t>
            </a:r>
          </a:p>
          <a:p>
            <a:r>
              <a:rPr lang="en-US" noProof="1">
                <a:cs typeface="Arial"/>
              </a:rPr>
              <a:t>Anuliisa Salovaara (PTH avo): Plandisc, Flowmedik, Teams-kanavat, vakinyrkki, elintaparyhmä, Janakkala</a:t>
            </a:r>
          </a:p>
        </p:txBody>
      </p:sp>
      <p:sp>
        <p:nvSpPr>
          <p:cNvPr id="3" name="Content Placeholder 2">
            <a:extLst>
              <a:ext uri="{FF2B5EF4-FFF2-40B4-BE49-F238E27FC236}">
                <a16:creationId xmlns:a16="http://schemas.microsoft.com/office/drawing/2014/main" id="{0EE961BF-9CC1-166F-7405-742D3B2CE518}"/>
              </a:ext>
            </a:extLst>
          </p:cNvPr>
          <p:cNvSpPr>
            <a:spLocks noGrp="1"/>
          </p:cNvSpPr>
          <p:nvPr>
            <p:ph idx="13"/>
          </p:nvPr>
        </p:nvSpPr>
        <p:spPr/>
        <p:txBody>
          <a:bodyPr vert="horz" lIns="91440" tIns="45720" rIns="91440" bIns="45720" rtlCol="0" anchor="t">
            <a:normAutofit/>
          </a:bodyPr>
          <a:lstStyle/>
          <a:p>
            <a:r>
              <a:rPr lang="en-US" noProof="1">
                <a:cs typeface="Arial"/>
              </a:rPr>
              <a:t>Harri Lepänkoski (Kuntoutus): Plandisc, Flowmedik, Teams-kanavat, vakinyrkki</a:t>
            </a:r>
          </a:p>
          <a:p>
            <a:r>
              <a:rPr lang="en-US" noProof="1">
                <a:cs typeface="Arial"/>
              </a:rPr>
              <a:t>Anna Jusula (mipä): elintaparyhmä, vakinyrkki, Teams-kanava, Plandisc</a:t>
            </a:r>
          </a:p>
          <a:p>
            <a:r>
              <a:rPr lang="en-US" noProof="1">
                <a:cs typeface="Arial"/>
              </a:rPr>
              <a:t>Marianna Suonpää (elintapakoordinaattori): Plandisc, Flowmedik, Teams-kanavat, elintaparyhmä</a:t>
            </a:r>
          </a:p>
          <a:p>
            <a:r>
              <a:rPr lang="en-US" noProof="1">
                <a:cs typeface="Arial"/>
              </a:rPr>
              <a:t>Petra Härmä (suun th): vakinyrkki, dm-ryhmä, Teams, Plandisc, Flowmedik</a:t>
            </a:r>
          </a:p>
        </p:txBody>
      </p:sp>
      <p:sp>
        <p:nvSpPr>
          <p:cNvPr id="4" name="Date Placeholder 3">
            <a:extLst>
              <a:ext uri="{FF2B5EF4-FFF2-40B4-BE49-F238E27FC236}">
                <a16:creationId xmlns:a16="http://schemas.microsoft.com/office/drawing/2014/main" id="{A5796184-9E01-4FE3-F434-981DF73FC27E}"/>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Footer Placeholder 4">
            <a:extLst>
              <a:ext uri="{FF2B5EF4-FFF2-40B4-BE49-F238E27FC236}">
                <a16:creationId xmlns:a16="http://schemas.microsoft.com/office/drawing/2014/main" id="{713C8781-6D43-9122-8637-47356912B887}"/>
              </a:ext>
            </a:extLst>
          </p:cNvPr>
          <p:cNvSpPr>
            <a:spLocks noGrp="1"/>
          </p:cNvSpPr>
          <p:nvPr>
            <p:ph type="ftr" sz="quarter" idx="11"/>
          </p:nvPr>
        </p:nvSpPr>
        <p:spPr/>
        <p:txBody>
          <a:bodyPr/>
          <a:lstStyle/>
          <a:p>
            <a:r>
              <a:rPr lang="fi-FI"/>
              <a:t>Kanta-Hämeen hyvinvointialue</a:t>
            </a:r>
          </a:p>
        </p:txBody>
      </p:sp>
      <p:sp>
        <p:nvSpPr>
          <p:cNvPr id="6" name="Slide Number Placeholder 5">
            <a:extLst>
              <a:ext uri="{FF2B5EF4-FFF2-40B4-BE49-F238E27FC236}">
                <a16:creationId xmlns:a16="http://schemas.microsoft.com/office/drawing/2014/main" id="{0DE8488E-514E-C3E7-7F92-D0D6B8D4C46C}"/>
              </a:ext>
            </a:extLst>
          </p:cNvPr>
          <p:cNvSpPr>
            <a:spLocks noGrp="1"/>
          </p:cNvSpPr>
          <p:nvPr>
            <p:ph type="sldNum" sz="quarter" idx="12"/>
          </p:nvPr>
        </p:nvSpPr>
        <p:spPr/>
        <p:txBody>
          <a:bodyPr/>
          <a:lstStyle/>
          <a:p>
            <a:fld id="{53C4A76B-A38D-2748-B9D9-0C392F5890A1}" type="slidenum">
              <a:rPr lang="fi-FI" smtClean="0"/>
              <a:t>53</a:t>
            </a:fld>
            <a:endParaRPr lang="fi-FI"/>
          </a:p>
        </p:txBody>
      </p:sp>
      <p:sp>
        <p:nvSpPr>
          <p:cNvPr id="7" name="Title 6">
            <a:extLst>
              <a:ext uri="{FF2B5EF4-FFF2-40B4-BE49-F238E27FC236}">
                <a16:creationId xmlns:a16="http://schemas.microsoft.com/office/drawing/2014/main" id="{39576CED-4E04-E38C-B137-BE9232DE21BF}"/>
              </a:ext>
            </a:extLst>
          </p:cNvPr>
          <p:cNvSpPr>
            <a:spLocks noGrp="1"/>
          </p:cNvSpPr>
          <p:nvPr>
            <p:ph type="title"/>
          </p:nvPr>
        </p:nvSpPr>
        <p:spPr/>
        <p:txBody>
          <a:bodyPr/>
          <a:lstStyle/>
          <a:p>
            <a:r>
              <a:rPr lang="en-US" noProof="1">
                <a:cs typeface="Arial"/>
              </a:rPr>
              <a:t>Etäryhmäsparraajia mm.: </a:t>
            </a:r>
            <a:r>
              <a:rPr lang="en-US" sz="1600" noProof="1">
                <a:cs typeface="Arial"/>
              </a:rPr>
              <a:t>(etunimi.sukunimi@omahame.fi)</a:t>
            </a:r>
            <a:endParaRPr lang="en-US" sz="1600" noProof="1"/>
          </a:p>
        </p:txBody>
      </p:sp>
      <p:sp>
        <p:nvSpPr>
          <p:cNvPr id="8" name="TextBox 7">
            <a:extLst>
              <a:ext uri="{FF2B5EF4-FFF2-40B4-BE49-F238E27FC236}">
                <a16:creationId xmlns:a16="http://schemas.microsoft.com/office/drawing/2014/main" id="{DAB33921-FF86-2FC7-2BE8-C2D45908DAF0}"/>
              </a:ext>
            </a:extLst>
          </p:cNvPr>
          <p:cNvSpPr txBox="1"/>
          <p:nvPr/>
        </p:nvSpPr>
        <p:spPr>
          <a:xfrm>
            <a:off x="4288959" y="5653955"/>
            <a:ext cx="3077126" cy="369332"/>
          </a:xfrm>
          <a:prstGeom prst="rect">
            <a:avLst/>
          </a:prstGeom>
          <a:noFill/>
          <a:ln w="57150">
            <a:solidFill>
              <a:schemeClr val="accent3">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noProof="1">
                <a:cs typeface="Arial"/>
              </a:rPr>
              <a:t>Flowmedik= eKonsultaatio</a:t>
            </a:r>
            <a:endParaRPr lang="en-US" noProof="1"/>
          </a:p>
        </p:txBody>
      </p:sp>
    </p:spTree>
    <p:extLst>
      <p:ext uri="{BB962C8B-B14F-4D97-AF65-F5344CB8AC3E}">
        <p14:creationId xmlns:p14="http://schemas.microsoft.com/office/powerpoint/2010/main" val="32672983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AFF4F90A-498D-A9AD-B3ED-EA555362EE96}"/>
              </a:ext>
            </a:extLst>
          </p:cNvPr>
          <p:cNvSpPr>
            <a:spLocks noGrp="1"/>
          </p:cNvSpPr>
          <p:nvPr>
            <p:ph type="body" sz="quarter" idx="10"/>
          </p:nvPr>
        </p:nvSpPr>
        <p:spPr/>
        <p:txBody>
          <a:bodyPr vert="horz" lIns="91440" tIns="45720" rIns="91440" bIns="45720" rtlCol="0" anchor="t">
            <a:noAutofit/>
          </a:bodyPr>
          <a:lstStyle/>
          <a:p>
            <a:r>
              <a:rPr lang="fi-FI"/>
              <a:t>Kaikille etäryhmätoiminnan kehittämiseen osallistuneille tahoille</a:t>
            </a:r>
          </a:p>
        </p:txBody>
      </p:sp>
    </p:spTree>
    <p:extLst>
      <p:ext uri="{BB962C8B-B14F-4D97-AF65-F5344CB8AC3E}">
        <p14:creationId xmlns:p14="http://schemas.microsoft.com/office/powerpoint/2010/main" val="2418056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041AFC-6B94-2590-1959-A4466DA720CE}"/>
              </a:ext>
            </a:extLst>
          </p:cNvPr>
          <p:cNvSpPr>
            <a:spLocks noGrp="1"/>
          </p:cNvSpPr>
          <p:nvPr>
            <p:ph idx="1"/>
          </p:nvPr>
        </p:nvSpPr>
        <p:spPr>
          <a:xfrm>
            <a:off x="550361" y="1214739"/>
            <a:ext cx="10631109" cy="4877057"/>
          </a:xfrm>
        </p:spPr>
        <p:txBody>
          <a:bodyPr vert="horz" lIns="91440" tIns="45720" rIns="91440" bIns="45720" rtlCol="0" anchor="t">
            <a:normAutofit fontScale="92500" lnSpcReduction="10000"/>
          </a:bodyPr>
          <a:lstStyle/>
          <a:p>
            <a:r>
              <a:rPr lang="en-US" noProof="1">
                <a:cs typeface="Arial"/>
              </a:rPr>
              <a:t>THL:n Kyselyn mukaan kaikkiaan 88 prosenttia ihmisistä käytti internetiä itsenäisesti tiedonhakuun ja 83 prosenttia sähköiseen asiointiin. 79 % suomalaisista on vähintään digitaaliset perustaidot.</a:t>
            </a:r>
          </a:p>
          <a:p>
            <a:r>
              <a:rPr lang="en-US" noProof="1">
                <a:cs typeface="Arial"/>
              </a:rPr>
              <a:t>Viidennes eli 19 prosenttia koki tarvitsevansa opastusta sosiaali- ja terveydenhuollon verkkopalveluiden käyttöön ja 15 prosenttia koki, etteivät sähköiset palvelut ole heille esteettömiä. 39 % suomalaisista tarvitsee vähintään usein apua internetin tai digitaalisten laitteiden kanssa </a:t>
            </a:r>
          </a:p>
          <a:p>
            <a:r>
              <a:rPr lang="en-US" noProof="1">
                <a:cs typeface="Arial"/>
              </a:rPr>
              <a:t>Vaikka digitalisaatio on edennyt ja sähköisten palveluiden käyttö yleistynyt sosiaali- ja terveydenhuollossa, on osa väestöstä digitaalisesti syrjäytynyt, vailla internetyhteyttä ja tarvittavia taitoja digitaalisissa ympäristöissä toimimiseen. </a:t>
            </a:r>
          </a:p>
          <a:p>
            <a:r>
              <a:rPr lang="en-US" noProof="1">
                <a:cs typeface="Arial"/>
              </a:rPr>
              <a:t>Esimerkiksi yli 74-vuotiaista vain vähän yli puolella oli käytössään internet ja väline sähköiseen tunnistautumiseen internetissä, kuten pankkitunnukset </a:t>
            </a:r>
          </a:p>
          <a:p>
            <a:r>
              <a:rPr lang="en-US" noProof="1">
                <a:cs typeface="Arial"/>
              </a:rPr>
              <a:t>Digiosallisuudessa ei ole kyse vain ihmisten digitaidoista. Digiympäristöt ja -palvelut on ensisijassa suunniteltava helppokäyttöisiksi, saavutettaviksi ja turvallisiksi, jotta mahdollisimman vähän jäisi käyttäjän taitojen varaan</a:t>
            </a:r>
          </a:p>
          <a:p>
            <a:r>
              <a:rPr lang="en-US" noProof="1">
                <a:cs typeface="Arial"/>
              </a:rPr>
              <a:t>Lähteet:</a:t>
            </a:r>
            <a:endParaRPr lang="en-US"/>
          </a:p>
          <a:p>
            <a:pPr lvl="1"/>
            <a:r>
              <a:rPr lang="en-US" sz="1200" noProof="1">
                <a:cs typeface="Arial"/>
                <a:hlinkClick r:id="rId2"/>
              </a:rPr>
              <a:t>Sosiaali- ja terveydenhuollon sähköinen asiointi 2020-2021: Väestön kokemukset</a:t>
            </a:r>
            <a:endParaRPr lang="en-US" sz="1200" noProof="1">
              <a:cs typeface="Arial"/>
            </a:endParaRPr>
          </a:p>
          <a:p>
            <a:pPr lvl="1"/>
            <a:r>
              <a:rPr lang="en-US" sz="1200" noProof="1">
                <a:ea typeface="+mn-lt"/>
                <a:cs typeface="+mn-lt"/>
                <a:hlinkClick r:id="rId3"/>
              </a:rPr>
              <a:t>Digitaitoraportti+2022.pdf (dvv.fi)</a:t>
            </a:r>
            <a:endParaRPr lang="en-US" sz="1200" noProof="1">
              <a:cs typeface="Arial"/>
            </a:endParaRPr>
          </a:p>
          <a:p>
            <a:endParaRPr lang="en-US">
              <a:cs typeface="Arial"/>
            </a:endParaRPr>
          </a:p>
          <a:p>
            <a:endParaRPr lang="en-US">
              <a:cs typeface="Arial"/>
            </a:endParaRPr>
          </a:p>
        </p:txBody>
      </p:sp>
      <p:sp>
        <p:nvSpPr>
          <p:cNvPr id="3" name="Title 2">
            <a:extLst>
              <a:ext uri="{FF2B5EF4-FFF2-40B4-BE49-F238E27FC236}">
                <a16:creationId xmlns:a16="http://schemas.microsoft.com/office/drawing/2014/main" id="{AD76954C-3301-FDCC-8295-C88BC4576979}"/>
              </a:ext>
            </a:extLst>
          </p:cNvPr>
          <p:cNvSpPr>
            <a:spLocks noGrp="1"/>
          </p:cNvSpPr>
          <p:nvPr>
            <p:ph type="title"/>
          </p:nvPr>
        </p:nvSpPr>
        <p:spPr/>
        <p:txBody>
          <a:bodyPr/>
          <a:lstStyle/>
          <a:p>
            <a:r>
              <a:rPr lang="en-US" noProof="1">
                <a:cs typeface="Arial"/>
              </a:rPr>
              <a:t>Varmista asiakkaan osaaminen ja tunnista eri tarpeet</a:t>
            </a:r>
            <a:endParaRPr lang="en-US" noProof="1"/>
          </a:p>
        </p:txBody>
      </p:sp>
      <p:sp>
        <p:nvSpPr>
          <p:cNvPr id="4" name="Date Placeholder 3">
            <a:extLst>
              <a:ext uri="{FF2B5EF4-FFF2-40B4-BE49-F238E27FC236}">
                <a16:creationId xmlns:a16="http://schemas.microsoft.com/office/drawing/2014/main" id="{BBD684FE-4A9F-1F2C-EA3D-9F7D1FF190B5}"/>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Footer Placeholder 4">
            <a:extLst>
              <a:ext uri="{FF2B5EF4-FFF2-40B4-BE49-F238E27FC236}">
                <a16:creationId xmlns:a16="http://schemas.microsoft.com/office/drawing/2014/main" id="{08442B1B-3DA0-9ADF-8A5A-CBBF48153BE5}"/>
              </a:ext>
            </a:extLst>
          </p:cNvPr>
          <p:cNvSpPr>
            <a:spLocks noGrp="1"/>
          </p:cNvSpPr>
          <p:nvPr>
            <p:ph type="ftr" sz="quarter" idx="11"/>
          </p:nvPr>
        </p:nvSpPr>
        <p:spPr/>
        <p:txBody>
          <a:bodyPr/>
          <a:lstStyle/>
          <a:p>
            <a:r>
              <a:rPr lang="fi-FI"/>
              <a:t>Kanta-Hämeen hyvinvointialue</a:t>
            </a:r>
          </a:p>
        </p:txBody>
      </p:sp>
      <p:sp>
        <p:nvSpPr>
          <p:cNvPr id="6" name="Slide Number Placeholder 5">
            <a:extLst>
              <a:ext uri="{FF2B5EF4-FFF2-40B4-BE49-F238E27FC236}">
                <a16:creationId xmlns:a16="http://schemas.microsoft.com/office/drawing/2014/main" id="{0B0BC3FD-746E-5329-8ED4-EFA81F49FC58}"/>
              </a:ext>
            </a:extLst>
          </p:cNvPr>
          <p:cNvSpPr>
            <a:spLocks noGrp="1"/>
          </p:cNvSpPr>
          <p:nvPr>
            <p:ph type="sldNum" sz="quarter" idx="12"/>
          </p:nvPr>
        </p:nvSpPr>
        <p:spPr/>
        <p:txBody>
          <a:bodyPr/>
          <a:lstStyle/>
          <a:p>
            <a:fld id="{53C4A76B-A38D-2748-B9D9-0C392F5890A1}" type="slidenum">
              <a:rPr lang="fi-FI" smtClean="0"/>
              <a:t>8</a:t>
            </a:fld>
            <a:endParaRPr lang="fi-FI"/>
          </a:p>
        </p:txBody>
      </p:sp>
    </p:spTree>
    <p:extLst>
      <p:ext uri="{BB962C8B-B14F-4D97-AF65-F5344CB8AC3E}">
        <p14:creationId xmlns:p14="http://schemas.microsoft.com/office/powerpoint/2010/main" val="2439468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C002FB-1DC9-5E9A-A455-BDE13FB7665C}"/>
              </a:ext>
            </a:extLst>
          </p:cNvPr>
          <p:cNvSpPr>
            <a:spLocks noGrp="1"/>
          </p:cNvSpPr>
          <p:nvPr>
            <p:ph idx="1"/>
          </p:nvPr>
        </p:nvSpPr>
        <p:spPr>
          <a:xfrm>
            <a:off x="54804" y="1181025"/>
            <a:ext cx="5286772" cy="5198750"/>
          </a:xfrm>
        </p:spPr>
        <p:txBody>
          <a:bodyPr vert="horz" lIns="91440" tIns="45720" rIns="91440" bIns="45720" rtlCol="0" anchor="t">
            <a:normAutofit fontScale="92500" lnSpcReduction="20000"/>
          </a:bodyPr>
          <a:lstStyle/>
          <a:p>
            <a:r>
              <a:rPr lang="en-US" noProof="1">
                <a:cs typeface="Arial"/>
              </a:rPr>
              <a:t>Tunnista asiakas, joka sopii etäryhmään:</a:t>
            </a:r>
          </a:p>
          <a:p>
            <a:pPr lvl="1"/>
            <a:r>
              <a:rPr lang="en-US" noProof="1">
                <a:cs typeface="Arial"/>
              </a:rPr>
              <a:t>Oma- ja itsehoidon kanavat sopii asiakkaalle hoitamaan pitkäaikaissairauksia</a:t>
            </a:r>
            <a:endParaRPr lang="en-US">
              <a:cs typeface="Arial" panose="020B0604020202020204"/>
            </a:endParaRPr>
          </a:p>
          <a:p>
            <a:pPr lvl="1"/>
            <a:r>
              <a:rPr lang="en-US" noProof="1">
                <a:cs typeface="Arial"/>
              </a:rPr>
              <a:t>Käyttää työssään tai vapaa-ajalla monipuolisesti digilaitteita</a:t>
            </a:r>
          </a:p>
          <a:p>
            <a:pPr lvl="1"/>
            <a:r>
              <a:rPr lang="en-US" noProof="1">
                <a:cs typeface="Arial"/>
              </a:rPr>
              <a:t>Tekee etämittauksia sairauteensa liittyen, käyttää sähköisiä viestintäkanavia ammattilaisen kanssa, varaa aikoja sähköisesti, käyttää hva:n verkkosivuja tiedonhakuun</a:t>
            </a:r>
          </a:p>
          <a:p>
            <a:pPr lvl="1"/>
            <a:r>
              <a:rPr lang="en-US" noProof="1">
                <a:cs typeface="Arial"/>
              </a:rPr>
              <a:t>Hyötyy 3.sektorin, järjestöjen ja vertaistukiryhmien toimintaan liittyvästä tiedosta </a:t>
            </a:r>
          </a:p>
          <a:p>
            <a:pPr lvl="1"/>
            <a:r>
              <a:rPr lang="en-US" noProof="1">
                <a:cs typeface="Arial"/>
              </a:rPr>
              <a:t>Asiakkaan omaiset voivat tarvittaessa auttaa etäpalveluun pääsemisessä</a:t>
            </a:r>
          </a:p>
          <a:p>
            <a:pPr lvl="1"/>
            <a:r>
              <a:rPr lang="en-US" noProof="1">
                <a:cs typeface="Arial"/>
              </a:rPr>
              <a:t>Lähteet:</a:t>
            </a:r>
          </a:p>
          <a:p>
            <a:pPr lvl="2"/>
            <a:r>
              <a:rPr lang="en-US" sz="1000" noProof="1">
                <a:ea typeface="+mn-lt"/>
                <a:cs typeface="+mn-lt"/>
                <a:hlinkClick r:id="rId2"/>
              </a:rPr>
              <a:t>Hyvinvointiyhteiskunnan erilaiset digipalveluiden käyttäjät – Katsaus digipalveluiden hyödyntämiseen liittyvistä yksilötason tekijöistä (julkari.fi)</a:t>
            </a:r>
            <a:endParaRPr lang="en-US" sz="1000" noProof="1">
              <a:cs typeface="Arial"/>
            </a:endParaRPr>
          </a:p>
          <a:p>
            <a:pPr lvl="2"/>
            <a:r>
              <a:rPr lang="en-US" sz="1000" noProof="1">
                <a:ea typeface="+mn-lt"/>
                <a:cs typeface="+mn-lt"/>
              </a:rPr>
              <a:t>Digitaalisen asiakas- ja palveluohjauksen toimintamalli Kanta-Hämeen hyvinvointialueella</a:t>
            </a:r>
            <a:endParaRPr lang="en-US" sz="1000" noProof="1">
              <a:cs typeface="Arial"/>
            </a:endParaRPr>
          </a:p>
          <a:p>
            <a:endParaRPr lang="en-US" noProof="1">
              <a:cs typeface="Arial"/>
            </a:endParaRPr>
          </a:p>
        </p:txBody>
      </p:sp>
      <p:sp>
        <p:nvSpPr>
          <p:cNvPr id="3" name="Title 2">
            <a:extLst>
              <a:ext uri="{FF2B5EF4-FFF2-40B4-BE49-F238E27FC236}">
                <a16:creationId xmlns:a16="http://schemas.microsoft.com/office/drawing/2014/main" id="{82F56B53-CC24-7216-D850-29BA698FD825}"/>
              </a:ext>
            </a:extLst>
          </p:cNvPr>
          <p:cNvSpPr>
            <a:spLocks noGrp="1"/>
          </p:cNvSpPr>
          <p:nvPr>
            <p:ph type="title"/>
          </p:nvPr>
        </p:nvSpPr>
        <p:spPr>
          <a:xfrm>
            <a:off x="302958" y="182885"/>
            <a:ext cx="5484624" cy="942532"/>
          </a:xfrm>
        </p:spPr>
        <p:txBody>
          <a:bodyPr>
            <a:normAutofit fontScale="90000"/>
          </a:bodyPr>
          <a:lstStyle/>
          <a:p>
            <a:r>
              <a:rPr lang="en-US" noProof="1">
                <a:cs typeface="Arial"/>
              </a:rPr>
              <a:t>Asiakasprofiili etäryhmään: </a:t>
            </a:r>
            <a:endParaRPr lang="en-US" noProof="1"/>
          </a:p>
        </p:txBody>
      </p:sp>
      <p:sp>
        <p:nvSpPr>
          <p:cNvPr id="4" name="Date Placeholder 3">
            <a:extLst>
              <a:ext uri="{FF2B5EF4-FFF2-40B4-BE49-F238E27FC236}">
                <a16:creationId xmlns:a16="http://schemas.microsoft.com/office/drawing/2014/main" id="{F89CD5A4-8FC4-6B7E-8BF7-FC623304054E}"/>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Footer Placeholder 4">
            <a:extLst>
              <a:ext uri="{FF2B5EF4-FFF2-40B4-BE49-F238E27FC236}">
                <a16:creationId xmlns:a16="http://schemas.microsoft.com/office/drawing/2014/main" id="{EA1A7250-01A3-E80C-6B54-915199562FF3}"/>
              </a:ext>
            </a:extLst>
          </p:cNvPr>
          <p:cNvSpPr>
            <a:spLocks noGrp="1"/>
          </p:cNvSpPr>
          <p:nvPr>
            <p:ph type="ftr" sz="quarter" idx="11"/>
          </p:nvPr>
        </p:nvSpPr>
        <p:spPr/>
        <p:txBody>
          <a:bodyPr/>
          <a:lstStyle/>
          <a:p>
            <a:r>
              <a:rPr lang="fi-FI"/>
              <a:t>Kanta-Hämeen hyvinvointialue</a:t>
            </a:r>
          </a:p>
        </p:txBody>
      </p:sp>
      <p:sp>
        <p:nvSpPr>
          <p:cNvPr id="6" name="Slide Number Placeholder 5">
            <a:extLst>
              <a:ext uri="{FF2B5EF4-FFF2-40B4-BE49-F238E27FC236}">
                <a16:creationId xmlns:a16="http://schemas.microsoft.com/office/drawing/2014/main" id="{A8A37065-FAB5-8EEF-9331-2E410883A1D8}"/>
              </a:ext>
            </a:extLst>
          </p:cNvPr>
          <p:cNvSpPr>
            <a:spLocks noGrp="1"/>
          </p:cNvSpPr>
          <p:nvPr>
            <p:ph type="sldNum" sz="quarter" idx="12"/>
          </p:nvPr>
        </p:nvSpPr>
        <p:spPr/>
        <p:txBody>
          <a:bodyPr/>
          <a:lstStyle/>
          <a:p>
            <a:fld id="{53C4A76B-A38D-2748-B9D9-0C392F5890A1}" type="slidenum">
              <a:rPr lang="fi-FI" smtClean="0"/>
              <a:t>9</a:t>
            </a:fld>
            <a:endParaRPr lang="fi-FI"/>
          </a:p>
        </p:txBody>
      </p:sp>
      <p:pic>
        <p:nvPicPr>
          <p:cNvPr id="8" name="Picture 7">
            <a:extLst>
              <a:ext uri="{FF2B5EF4-FFF2-40B4-BE49-F238E27FC236}">
                <a16:creationId xmlns:a16="http://schemas.microsoft.com/office/drawing/2014/main" id="{219D351E-581E-8B7E-1FD2-A5EE9466265F}"/>
              </a:ext>
            </a:extLst>
          </p:cNvPr>
          <p:cNvPicPr>
            <a:picLocks noChangeAspect="1"/>
          </p:cNvPicPr>
          <p:nvPr/>
        </p:nvPicPr>
        <p:blipFill>
          <a:blip r:embed="rId3"/>
          <a:stretch>
            <a:fillRect/>
          </a:stretch>
        </p:blipFill>
        <p:spPr>
          <a:xfrm>
            <a:off x="5335914" y="3308678"/>
            <a:ext cx="6859978" cy="3550891"/>
          </a:xfrm>
          <a:prstGeom prst="rect">
            <a:avLst/>
          </a:prstGeom>
        </p:spPr>
      </p:pic>
      <p:pic>
        <p:nvPicPr>
          <p:cNvPr id="9" name="Picture 8">
            <a:extLst>
              <a:ext uri="{FF2B5EF4-FFF2-40B4-BE49-F238E27FC236}">
                <a16:creationId xmlns:a16="http://schemas.microsoft.com/office/drawing/2014/main" id="{E28E2986-7DE9-4F9C-9A2E-2850AEFD5FAF}"/>
              </a:ext>
            </a:extLst>
          </p:cNvPr>
          <p:cNvPicPr>
            <a:picLocks noChangeAspect="1"/>
          </p:cNvPicPr>
          <p:nvPr/>
        </p:nvPicPr>
        <p:blipFill>
          <a:blip r:embed="rId4"/>
          <a:stretch>
            <a:fillRect/>
          </a:stretch>
        </p:blipFill>
        <p:spPr>
          <a:xfrm>
            <a:off x="6472031" y="125176"/>
            <a:ext cx="5393634" cy="3120670"/>
          </a:xfrm>
          <a:prstGeom prst="rect">
            <a:avLst/>
          </a:prstGeom>
        </p:spPr>
      </p:pic>
    </p:spTree>
    <p:extLst>
      <p:ext uri="{BB962C8B-B14F-4D97-AF65-F5344CB8AC3E}">
        <p14:creationId xmlns:p14="http://schemas.microsoft.com/office/powerpoint/2010/main" val="3385053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19035E-F5D6-9B51-8D1D-D2FEE65B26C4}"/>
              </a:ext>
            </a:extLst>
          </p:cNvPr>
          <p:cNvSpPr>
            <a:spLocks noGrp="1"/>
          </p:cNvSpPr>
          <p:nvPr>
            <p:ph idx="1"/>
          </p:nvPr>
        </p:nvSpPr>
        <p:spPr>
          <a:xfrm>
            <a:off x="127948" y="1214739"/>
            <a:ext cx="9082262" cy="4854491"/>
          </a:xfrm>
        </p:spPr>
        <p:txBody>
          <a:bodyPr vert="horz" lIns="91440" tIns="45720" rIns="91440" bIns="45720" rtlCol="0" anchor="t">
            <a:normAutofit fontScale="92500" lnSpcReduction="20000"/>
          </a:bodyPr>
          <a:lstStyle/>
          <a:p>
            <a:r>
              <a:rPr lang="en-US" noProof="1">
                <a:cs typeface="Arial"/>
              </a:rPr>
              <a:t>Haluatko osallistua etä- vai lähiryhmäohjaukseen? </a:t>
            </a:r>
          </a:p>
          <a:p>
            <a:pPr lvl="1"/>
            <a:r>
              <a:rPr lang="en-US" noProof="1">
                <a:cs typeface="Arial"/>
              </a:rPr>
              <a:t>ohjauksen sisältö pääosin sama (etäryhmän usein moniammatillisempi), etäryhmään ei tarvitse fyysisiä siirtymisiä, etäryhmässä keskusteluun osallistuminen ja vertaistuki vähäisempää, etäryhmässä parempi mahdollisuus osallistua keskusteluun vain niin paljon kuin haluaa, etänä voi olla anonyymistikin muille mukana oleville, läsnöoloryhmässä tapaa muita</a:t>
            </a:r>
          </a:p>
          <a:p>
            <a:r>
              <a:rPr lang="en-US" noProof="1">
                <a:cs typeface="Arial"/>
              </a:rPr>
              <a:t>Onko asiakkaalla tarvittavat laitteet?</a:t>
            </a:r>
          </a:p>
          <a:p>
            <a:pPr lvl="1"/>
            <a:r>
              <a:rPr lang="en-US" noProof="1">
                <a:cs typeface="Arial"/>
              </a:rPr>
              <a:t>tietokone+mikrofoni+kamera, tabletti tai älypuhelin, nettiyhteys, mobiilivarmenne tai pankkitunnukset</a:t>
            </a:r>
          </a:p>
          <a:p>
            <a:pPr lvl="1"/>
            <a:r>
              <a:rPr lang="en-US" noProof="1">
                <a:cs typeface="Arial"/>
              </a:rPr>
              <a:t>Varmista tarvittaessa osaminen ja näytä reitti, miten löytää etäryhmän tiedot: </a:t>
            </a:r>
            <a:r>
              <a:rPr lang="en-US" noProof="1">
                <a:ea typeface="+mn-lt"/>
                <a:cs typeface="+mn-lt"/>
                <a:hlinkClick r:id="rId2"/>
              </a:rPr>
              <a:t>Etäryhmät - Oma Häme (omahame.fi)</a:t>
            </a:r>
          </a:p>
          <a:p>
            <a:pPr lvl="1"/>
            <a:r>
              <a:rPr lang="en-US" noProof="1">
                <a:cs typeface="Arial"/>
              </a:rPr>
              <a:t>Voisiko omainen auttaa etäryhmään mukaan?</a:t>
            </a:r>
          </a:p>
          <a:p>
            <a:r>
              <a:rPr lang="en-US" noProof="1">
                <a:cs typeface="Arial"/>
              </a:rPr>
              <a:t>Kerro, että suostumuksena toimii osallistuminen ryhmään ja ryhmänvetäjä (ammattilainen Oma Hämeen alueelta) kirjaa tiedon osallistumisesta etäryhmään potilastietojärjestelmään</a:t>
            </a:r>
          </a:p>
          <a:p>
            <a:r>
              <a:rPr lang="en-US" noProof="1">
                <a:cs typeface="Arial"/>
              </a:rPr>
              <a:t>Anna asiakkaalle esite ryhmästä tai lähetä esim. linkki etäryhmien www-sivulle sähköpostilla tai tekstiviestinä</a:t>
            </a:r>
          </a:p>
          <a:p>
            <a:endParaRPr lang="en-US">
              <a:cs typeface="Arial"/>
            </a:endParaRPr>
          </a:p>
        </p:txBody>
      </p:sp>
      <p:sp>
        <p:nvSpPr>
          <p:cNvPr id="3" name="Title 2">
            <a:extLst>
              <a:ext uri="{FF2B5EF4-FFF2-40B4-BE49-F238E27FC236}">
                <a16:creationId xmlns:a16="http://schemas.microsoft.com/office/drawing/2014/main" id="{2091450B-A04B-43DF-107B-75E07BC99DAB}"/>
              </a:ext>
            </a:extLst>
          </p:cNvPr>
          <p:cNvSpPr>
            <a:spLocks noGrp="1"/>
          </p:cNvSpPr>
          <p:nvPr>
            <p:ph type="title"/>
          </p:nvPr>
        </p:nvSpPr>
        <p:spPr/>
        <p:txBody>
          <a:bodyPr/>
          <a:lstStyle/>
          <a:p>
            <a:r>
              <a:rPr lang="en-US" noProof="1">
                <a:cs typeface="Arial"/>
              </a:rPr>
              <a:t>Ryhmätoiminnan puheeksiotto asiakkaan kanssa:</a:t>
            </a:r>
            <a:endParaRPr lang="en-US" noProof="1"/>
          </a:p>
        </p:txBody>
      </p:sp>
      <p:sp>
        <p:nvSpPr>
          <p:cNvPr id="4" name="Date Placeholder 3">
            <a:extLst>
              <a:ext uri="{FF2B5EF4-FFF2-40B4-BE49-F238E27FC236}">
                <a16:creationId xmlns:a16="http://schemas.microsoft.com/office/drawing/2014/main" id="{53C7A987-EDE7-BFAC-0500-A75A40120A13}"/>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Footer Placeholder 4">
            <a:extLst>
              <a:ext uri="{FF2B5EF4-FFF2-40B4-BE49-F238E27FC236}">
                <a16:creationId xmlns:a16="http://schemas.microsoft.com/office/drawing/2014/main" id="{06F4E14D-7750-40BA-D69A-D1C6632E8B15}"/>
              </a:ext>
            </a:extLst>
          </p:cNvPr>
          <p:cNvSpPr>
            <a:spLocks noGrp="1"/>
          </p:cNvSpPr>
          <p:nvPr>
            <p:ph type="ftr" sz="quarter" idx="11"/>
          </p:nvPr>
        </p:nvSpPr>
        <p:spPr/>
        <p:txBody>
          <a:bodyPr/>
          <a:lstStyle/>
          <a:p>
            <a:r>
              <a:rPr lang="fi-FI"/>
              <a:t>Kanta-Hämeen hyvinvointialue</a:t>
            </a:r>
          </a:p>
        </p:txBody>
      </p:sp>
      <p:sp>
        <p:nvSpPr>
          <p:cNvPr id="6" name="Slide Number Placeholder 5">
            <a:extLst>
              <a:ext uri="{FF2B5EF4-FFF2-40B4-BE49-F238E27FC236}">
                <a16:creationId xmlns:a16="http://schemas.microsoft.com/office/drawing/2014/main" id="{BEA574D3-BD21-1F8A-FFAB-D437A785DA6F}"/>
              </a:ext>
            </a:extLst>
          </p:cNvPr>
          <p:cNvSpPr>
            <a:spLocks noGrp="1"/>
          </p:cNvSpPr>
          <p:nvPr>
            <p:ph type="sldNum" sz="quarter" idx="12"/>
          </p:nvPr>
        </p:nvSpPr>
        <p:spPr/>
        <p:txBody>
          <a:bodyPr/>
          <a:lstStyle/>
          <a:p>
            <a:fld id="{53C4A76B-A38D-2748-B9D9-0C392F5890A1}" type="slidenum">
              <a:rPr lang="fi-FI" smtClean="0"/>
              <a:t>10</a:t>
            </a:fld>
            <a:endParaRPr lang="fi-FI"/>
          </a:p>
        </p:txBody>
      </p:sp>
      <p:pic>
        <p:nvPicPr>
          <p:cNvPr id="7" name="Picture 6">
            <a:extLst>
              <a:ext uri="{FF2B5EF4-FFF2-40B4-BE49-F238E27FC236}">
                <a16:creationId xmlns:a16="http://schemas.microsoft.com/office/drawing/2014/main" id="{67DFF111-3319-0393-8C9A-C379059CB4CB}"/>
              </a:ext>
            </a:extLst>
          </p:cNvPr>
          <p:cNvPicPr>
            <a:picLocks noChangeAspect="1"/>
          </p:cNvPicPr>
          <p:nvPr/>
        </p:nvPicPr>
        <p:blipFill>
          <a:blip r:embed="rId3"/>
          <a:stretch>
            <a:fillRect/>
          </a:stretch>
        </p:blipFill>
        <p:spPr>
          <a:xfrm>
            <a:off x="9180443" y="2441268"/>
            <a:ext cx="2743200" cy="3863898"/>
          </a:xfrm>
          <a:prstGeom prst="rect">
            <a:avLst/>
          </a:prstGeom>
        </p:spPr>
      </p:pic>
    </p:spTree>
    <p:extLst>
      <p:ext uri="{BB962C8B-B14F-4D97-AF65-F5344CB8AC3E}">
        <p14:creationId xmlns:p14="http://schemas.microsoft.com/office/powerpoint/2010/main" val="1772777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0CB4A1-3F4E-2025-89AA-72D37BA21B24}"/>
              </a:ext>
            </a:extLst>
          </p:cNvPr>
          <p:cNvSpPr>
            <a:spLocks noGrp="1"/>
          </p:cNvSpPr>
          <p:nvPr>
            <p:ph idx="1"/>
          </p:nvPr>
        </p:nvSpPr>
        <p:spPr>
          <a:xfrm>
            <a:off x="223790" y="1284873"/>
            <a:ext cx="5919059" cy="5021456"/>
          </a:xfrm>
        </p:spPr>
        <p:txBody>
          <a:bodyPr vert="horz" lIns="91440" tIns="45720" rIns="91440" bIns="45720" rtlCol="0" anchor="t">
            <a:normAutofit/>
          </a:bodyPr>
          <a:lstStyle/>
          <a:p>
            <a:r>
              <a:rPr lang="en-US" noProof="1">
                <a:cs typeface="Arial"/>
              </a:rPr>
              <a:t>Teamsiin on luotu etäryhmien suunnittelua varten </a:t>
            </a:r>
            <a:r>
              <a:rPr lang="en-US" b="1" noProof="1">
                <a:cs typeface="Arial"/>
              </a:rPr>
              <a:t>HML etäryhmä suunnittelu –kanava </a:t>
            </a:r>
            <a:r>
              <a:rPr lang="en-US" noProof="1">
                <a:cs typeface="Arial"/>
              </a:rPr>
              <a:t>(suunnittelutyöryhmien käytössä)</a:t>
            </a:r>
          </a:p>
          <a:p>
            <a:r>
              <a:rPr lang="en-US" b="1" noProof="1">
                <a:cs typeface="Arial"/>
              </a:rPr>
              <a:t>HVA ryhmämateriaali-kanavall</a:t>
            </a:r>
            <a:r>
              <a:rPr lang="en-US" noProof="1">
                <a:cs typeface="Arial"/>
              </a:rPr>
              <a:t>a löytyy kaikki ryhmäohjauksen materiaali (hyödynnettäväksi lähi- ja etäryhmätoiminnassa) omilla tulosalueillaan, Plandisc (etä- ja lähiryhmistä), kirjaamis- ja tilastointiohjeet, etäryhmäopas, ryhmätoiminnan koordinaatiomalli, tilastointiasiat, markkinointimateriaalia, etäryhmäsparraajat</a:t>
            </a:r>
          </a:p>
          <a:p>
            <a:r>
              <a:rPr lang="en-US" noProof="1">
                <a:cs typeface="Arial"/>
              </a:rPr>
              <a:t>Kanavat suljettuja, voit lähettää liittymispyyntöä esim. Etäryhmäsparraajille (listaa viimeisessä diassa)</a:t>
            </a:r>
          </a:p>
        </p:txBody>
      </p:sp>
      <p:sp>
        <p:nvSpPr>
          <p:cNvPr id="3" name="Title 2">
            <a:extLst>
              <a:ext uri="{FF2B5EF4-FFF2-40B4-BE49-F238E27FC236}">
                <a16:creationId xmlns:a16="http://schemas.microsoft.com/office/drawing/2014/main" id="{98B47EB2-2F62-2879-4818-BB8E369AD473}"/>
              </a:ext>
            </a:extLst>
          </p:cNvPr>
          <p:cNvSpPr>
            <a:spLocks noGrp="1"/>
          </p:cNvSpPr>
          <p:nvPr>
            <p:ph type="title"/>
          </p:nvPr>
        </p:nvSpPr>
        <p:spPr>
          <a:xfrm>
            <a:off x="223790" y="153197"/>
            <a:ext cx="6998728" cy="942532"/>
          </a:xfrm>
        </p:spPr>
        <p:txBody>
          <a:bodyPr/>
          <a:lstStyle/>
          <a:p>
            <a:r>
              <a:rPr lang="en-US" noProof="1">
                <a:cs typeface="Arial"/>
              </a:rPr>
              <a:t>Teams-kanavat etäryhmien tukena:</a:t>
            </a:r>
            <a:endParaRPr lang="en-US" noProof="1"/>
          </a:p>
        </p:txBody>
      </p:sp>
      <p:sp>
        <p:nvSpPr>
          <p:cNvPr id="4" name="Date Placeholder 3">
            <a:extLst>
              <a:ext uri="{FF2B5EF4-FFF2-40B4-BE49-F238E27FC236}">
                <a16:creationId xmlns:a16="http://schemas.microsoft.com/office/drawing/2014/main" id="{4751F9F1-88F1-18E4-B147-2AE679A3A901}"/>
              </a:ext>
            </a:extLst>
          </p:cNvPr>
          <p:cNvSpPr>
            <a:spLocks noGrp="1"/>
          </p:cNvSpPr>
          <p:nvPr>
            <p:ph type="dt" sz="half" idx="10"/>
          </p:nvPr>
        </p:nvSpPr>
        <p:spPr/>
        <p:txBody>
          <a:bodyPr/>
          <a:lstStyle/>
          <a:p>
            <a:fld id="{1F15E782-0D79-1147-8AEE-D1A4F876EA1D}" type="datetime1">
              <a:rPr lang="fi-FI" smtClean="0"/>
              <a:t>19.12.2023</a:t>
            </a:fld>
            <a:endParaRPr lang="fi-FI"/>
          </a:p>
        </p:txBody>
      </p:sp>
      <p:sp>
        <p:nvSpPr>
          <p:cNvPr id="5" name="Footer Placeholder 4">
            <a:extLst>
              <a:ext uri="{FF2B5EF4-FFF2-40B4-BE49-F238E27FC236}">
                <a16:creationId xmlns:a16="http://schemas.microsoft.com/office/drawing/2014/main" id="{7634204E-AF45-5B22-E019-87F93E04C38E}"/>
              </a:ext>
            </a:extLst>
          </p:cNvPr>
          <p:cNvSpPr>
            <a:spLocks noGrp="1"/>
          </p:cNvSpPr>
          <p:nvPr>
            <p:ph type="ftr" sz="quarter" idx="11"/>
          </p:nvPr>
        </p:nvSpPr>
        <p:spPr/>
        <p:txBody>
          <a:bodyPr/>
          <a:lstStyle/>
          <a:p>
            <a:r>
              <a:rPr lang="fi-FI"/>
              <a:t>Kanta-Hämeen hyvinvointialue</a:t>
            </a:r>
          </a:p>
        </p:txBody>
      </p:sp>
      <p:sp>
        <p:nvSpPr>
          <p:cNvPr id="6" name="Slide Number Placeholder 5">
            <a:extLst>
              <a:ext uri="{FF2B5EF4-FFF2-40B4-BE49-F238E27FC236}">
                <a16:creationId xmlns:a16="http://schemas.microsoft.com/office/drawing/2014/main" id="{A2926C48-65B5-368F-83B4-18EABAE2BB45}"/>
              </a:ext>
            </a:extLst>
          </p:cNvPr>
          <p:cNvSpPr>
            <a:spLocks noGrp="1"/>
          </p:cNvSpPr>
          <p:nvPr>
            <p:ph type="sldNum" sz="quarter" idx="12"/>
          </p:nvPr>
        </p:nvSpPr>
        <p:spPr/>
        <p:txBody>
          <a:bodyPr/>
          <a:lstStyle/>
          <a:p>
            <a:fld id="{53C4A76B-A38D-2748-B9D9-0C392F5890A1}" type="slidenum">
              <a:rPr lang="fi-FI" smtClean="0"/>
              <a:t>11</a:t>
            </a:fld>
            <a:endParaRPr lang="fi-FI"/>
          </a:p>
        </p:txBody>
      </p:sp>
      <p:pic>
        <p:nvPicPr>
          <p:cNvPr id="8" name="Picture 7">
            <a:extLst>
              <a:ext uri="{FF2B5EF4-FFF2-40B4-BE49-F238E27FC236}">
                <a16:creationId xmlns:a16="http://schemas.microsoft.com/office/drawing/2014/main" id="{CE219FB3-6E71-1817-FAA1-8E9442801D88}"/>
              </a:ext>
            </a:extLst>
          </p:cNvPr>
          <p:cNvPicPr>
            <a:picLocks noChangeAspect="1"/>
          </p:cNvPicPr>
          <p:nvPr/>
        </p:nvPicPr>
        <p:blipFill>
          <a:blip r:embed="rId2"/>
          <a:stretch>
            <a:fillRect/>
          </a:stretch>
        </p:blipFill>
        <p:spPr>
          <a:xfrm>
            <a:off x="7284894" y="89065"/>
            <a:ext cx="2609850" cy="762000"/>
          </a:xfrm>
          <a:prstGeom prst="rect">
            <a:avLst/>
          </a:prstGeom>
        </p:spPr>
      </p:pic>
      <p:pic>
        <p:nvPicPr>
          <p:cNvPr id="9" name="Picture 8">
            <a:extLst>
              <a:ext uri="{FF2B5EF4-FFF2-40B4-BE49-F238E27FC236}">
                <a16:creationId xmlns:a16="http://schemas.microsoft.com/office/drawing/2014/main" id="{B79B3FCF-D60C-6A81-9510-46DCEF4B34C5}"/>
              </a:ext>
            </a:extLst>
          </p:cNvPr>
          <p:cNvPicPr>
            <a:picLocks noChangeAspect="1"/>
          </p:cNvPicPr>
          <p:nvPr/>
        </p:nvPicPr>
        <p:blipFill>
          <a:blip r:embed="rId3"/>
          <a:stretch>
            <a:fillRect/>
          </a:stretch>
        </p:blipFill>
        <p:spPr>
          <a:xfrm>
            <a:off x="9989127" y="41351"/>
            <a:ext cx="2129642" cy="1975688"/>
          </a:xfrm>
          <a:prstGeom prst="rect">
            <a:avLst/>
          </a:prstGeom>
        </p:spPr>
      </p:pic>
      <p:pic>
        <p:nvPicPr>
          <p:cNvPr id="11" name="Picture 10">
            <a:extLst>
              <a:ext uri="{FF2B5EF4-FFF2-40B4-BE49-F238E27FC236}">
                <a16:creationId xmlns:a16="http://schemas.microsoft.com/office/drawing/2014/main" id="{7A8D1592-B9ED-E8AA-26C3-2E4D7C588847}"/>
              </a:ext>
            </a:extLst>
          </p:cNvPr>
          <p:cNvPicPr>
            <a:picLocks noChangeAspect="1"/>
          </p:cNvPicPr>
          <p:nvPr/>
        </p:nvPicPr>
        <p:blipFill>
          <a:blip r:embed="rId4"/>
          <a:stretch>
            <a:fillRect/>
          </a:stretch>
        </p:blipFill>
        <p:spPr>
          <a:xfrm>
            <a:off x="6198919" y="2019332"/>
            <a:ext cx="5989122" cy="4234479"/>
          </a:xfrm>
          <a:prstGeom prst="rect">
            <a:avLst/>
          </a:prstGeom>
        </p:spPr>
      </p:pic>
    </p:spTree>
    <p:extLst>
      <p:ext uri="{BB962C8B-B14F-4D97-AF65-F5344CB8AC3E}">
        <p14:creationId xmlns:p14="http://schemas.microsoft.com/office/powerpoint/2010/main" val="4062217975"/>
      </p:ext>
    </p:extLst>
  </p:cSld>
  <p:clrMapOvr>
    <a:masterClrMapping/>
  </p:clrMapOvr>
</p:sld>
</file>

<file path=ppt/theme/theme1.xml><?xml version="1.0" encoding="utf-8"?>
<a:theme xmlns:a="http://schemas.openxmlformats.org/drawingml/2006/main" name="Oma Häme ">
  <a:themeElements>
    <a:clrScheme name="OmaHame2023">
      <a:dk1>
        <a:srgbClr val="000000"/>
      </a:dk1>
      <a:lt1>
        <a:srgbClr val="FFFFFF"/>
      </a:lt1>
      <a:dk2>
        <a:srgbClr val="084C60"/>
      </a:dk2>
      <a:lt2>
        <a:srgbClr val="E7E6E6"/>
      </a:lt2>
      <a:accent1>
        <a:srgbClr val="30A598"/>
      </a:accent1>
      <a:accent2>
        <a:srgbClr val="084C60"/>
      </a:accent2>
      <a:accent3>
        <a:srgbClr val="38338A"/>
      </a:accent3>
      <a:accent4>
        <a:srgbClr val="F39200"/>
      </a:accent4>
      <a:accent5>
        <a:srgbClr val="F2BAC9"/>
      </a:accent5>
      <a:accent6>
        <a:srgbClr val="97D2CB"/>
      </a:accent6>
      <a:hlink>
        <a:srgbClr val="30A598"/>
      </a:hlink>
      <a:folHlink>
        <a:srgbClr val="2471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iukuväritausta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346072e-8eeb-4986-9b73-c059352a7f99">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639CE37AD49F4296D615F13B7AC3A2" ma:contentTypeVersion="5" ma:contentTypeDescription="Create a new document." ma:contentTypeScope="" ma:versionID="cad28e6129d5fee97fb1300f5352a888">
  <xsd:schema xmlns:xsd="http://www.w3.org/2001/XMLSchema" xmlns:xs="http://www.w3.org/2001/XMLSchema" xmlns:p="http://schemas.microsoft.com/office/2006/metadata/properties" xmlns:ns2="01104817-b10b-4bb5-a82b-d19de6db057e" xmlns:ns3="f346072e-8eeb-4986-9b73-c059352a7f99" targetNamespace="http://schemas.microsoft.com/office/2006/metadata/properties" ma:root="true" ma:fieldsID="f13dfeaaa1e1cd9f95d13bfa80c22495" ns2:_="" ns3:_="">
    <xsd:import namespace="01104817-b10b-4bb5-a82b-d19de6db057e"/>
    <xsd:import namespace="f346072e-8eeb-4986-9b73-c059352a7f9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104817-b10b-4bb5-a82b-d19de6db05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46072e-8eeb-4986-9b73-c059352a7f9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A02EEA-D9B3-4E5B-B177-AD5C3D952546}">
  <ds:schemaRefs>
    <ds:schemaRef ds:uri="http://schemas.microsoft.com/sharepoint/v3/contenttype/forms"/>
  </ds:schemaRefs>
</ds:datastoreItem>
</file>

<file path=customXml/itemProps2.xml><?xml version="1.0" encoding="utf-8"?>
<ds:datastoreItem xmlns:ds="http://schemas.openxmlformats.org/officeDocument/2006/customXml" ds:itemID="{616CACD8-E079-48DD-B52B-7236ADF340CE}">
  <ds:schemaRefs>
    <ds:schemaRef ds:uri="17d6ebba-4351-45f5-9f5a-4b241a423b5a"/>
    <ds:schemaRef ds:uri="f346072e-8eeb-4986-9b73-c059352a7f99"/>
    <ds:schemaRef ds:uri="f99e3d1c-6435-4b55-a840-c02a3c86f0b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EADCBA7-EF8F-45A3-94F3-F7C366588D8D}">
  <ds:schemaRefs>
    <ds:schemaRef ds:uri="01104817-b10b-4bb5-a82b-d19de6db057e"/>
    <ds:schemaRef ds:uri="f346072e-8eeb-4986-9b73-c059352a7f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6350</Words>
  <Application>Microsoft Office PowerPoint</Application>
  <PresentationFormat>Laajakuva</PresentationFormat>
  <Paragraphs>705</Paragraphs>
  <Slides>52</Slides>
  <Notes>0</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52</vt:i4>
      </vt:variant>
    </vt:vector>
  </HeadingPairs>
  <TitlesOfParts>
    <vt:vector size="60" baseType="lpstr">
      <vt:lpstr>Arial</vt:lpstr>
      <vt:lpstr>Arial,Sans-Serif</vt:lpstr>
      <vt:lpstr>Calibri</vt:lpstr>
      <vt:lpstr>Helvetica</vt:lpstr>
      <vt:lpstr>Segoe UI</vt:lpstr>
      <vt:lpstr>Sofia Pro Light</vt:lpstr>
      <vt:lpstr>Oma Häme </vt:lpstr>
      <vt:lpstr>Liukuväritausta 3</vt:lpstr>
      <vt:lpstr>Etäryhmäopas</vt:lpstr>
      <vt:lpstr> Yleistä etäryhmistä........................................................3-4 Ammattilaisen osaaminen...............................................5 Asiakkaan osaaminen ja etäryhmäprofiili...................6-8 Teams-kanavat etäryhmien tukena.................................9 Etäryhmän prosessikuvaus...........................................10 Etäryhmäalustojenvertailua (Teams/Flowmedik)….....11 Flowmedik eKonsultaatio etäryhmäalustana..........12-18 Etäryhmätoiminnan Plandisc-vuosikello.................19-20 Tavoitteet etäryhmätoiminnalle esimerkki..............21-22 Kirjaaminen/tilastointi Lifecareen............................23-27 Etäryhmien markkinointi/viestintä...........................28-29 Ryhmätoiminnan koordinaatiomalli (PTH)…................30 Muistilistat etäryhmien aloittamiseen......................31-33 Digitukea asiakkailla.......................................................34 Valviran ohjeistus etäpalveluiden tarjoamisesta.........35 Tietosuoja-asiat..........................................................36-43 Saavutettavuusasiat..................................................44-50    </vt:lpstr>
      <vt:lpstr>Vaikuttavaa etäohjausta pitkäaikaissairauksissa:  HOTUS (16.12.2022. Etäyhteydellä toteutettava pitkäaikaissairautta sairastavan omahoidon ohjaus)    </vt:lpstr>
      <vt:lpstr> Etäryhmät</vt:lpstr>
      <vt:lpstr>Ammattilaisen osaaminen</vt:lpstr>
      <vt:lpstr>Varmista asiakkaan osaaminen ja tunnista eri tarpeet</vt:lpstr>
      <vt:lpstr>Asiakasprofiili etäryhmään: </vt:lpstr>
      <vt:lpstr>Ryhmätoiminnan puheeksiotto asiakkaan kanssa:</vt:lpstr>
      <vt:lpstr>Teams-kanavat etäryhmien tukena:</vt:lpstr>
      <vt:lpstr>Etäryhmän prosessikuvaus</vt:lpstr>
      <vt:lpstr>PowerPoint-esitys</vt:lpstr>
      <vt:lpstr>Flowmedikin eKonsultaatio (etäryhmäistunto) etäryhmäalustana</vt:lpstr>
      <vt:lpstr>Flowmedikin etäryhmäistunnon käyttöohjeet:</vt:lpstr>
      <vt:lpstr>Flowmedikin linkin jakaminen</vt:lpstr>
      <vt:lpstr>Flowmedikin etäryhmässä:</vt:lpstr>
      <vt:lpstr>Esityksen jakaminen</vt:lpstr>
      <vt:lpstr>Ryhmän aikana ja jälkeen</vt:lpstr>
      <vt:lpstr>Palute ryhmästä  </vt:lpstr>
      <vt:lpstr>Etäryhmätoiminnan hallinnointi Plandisc-vuosikellolla:</vt:lpstr>
      <vt:lpstr>Esimerkkinä: Plandiscin tekstisisältö Diabetes-etäryhmän 1. osioon</vt:lpstr>
      <vt:lpstr>Tavoitteet perusterveydenhuollon etäryhmille (malliesimerkkinä. Jokaisen yksikön tulee laatia omat tavoitteet ja määrittää mittarit, joilla arvioidaan tavoitteiden saavuttamista ja etäryhmän vaikuttavuutta)</vt:lpstr>
      <vt:lpstr>Keinot tavoitteisiin pääsemiseen: (ed.mallin pohjalta)</vt:lpstr>
      <vt:lpstr>Kirjaaminen/tilastointi Lifecareen:</vt:lpstr>
      <vt:lpstr>PowerPoint-esitys</vt:lpstr>
      <vt:lpstr>Jos tarve tilastoida vain osallistujamääränä ryhmätilaisuus  (anonyymit ryhmät, joissa osallistujien henkilöllisyyttä ei ole tunnistettu): </vt:lpstr>
      <vt:lpstr>Suorituspaikat E1-kanta (Hml, Janakkala, Rmk,Hattulua) ja Forssan kanta</vt:lpstr>
      <vt:lpstr>Mitä saada nousemaan   Exreport- raportille  ryhmäkäynti kirjauksella? </vt:lpstr>
      <vt:lpstr>Etäryhmien markkinointi:</vt:lpstr>
      <vt:lpstr>Viestinnän yleisohjeita/pohjia:</vt:lpstr>
      <vt:lpstr>Ryhmätoiminnan koordinointi alueella (sis.etäryhmät):</vt:lpstr>
      <vt:lpstr>Muistilista uuden etäryhmätoiminnan aloittamiseen:</vt:lpstr>
      <vt:lpstr>Ohjaavia kysymyksiä etäryhmää suunnitellessa:</vt:lpstr>
      <vt:lpstr> Yleisiä ohjeita etäryhmän järjestäjälle:</vt:lpstr>
      <vt:lpstr>Apua ja tukea asiakkaille tietoteknisiin haasteisiin</vt:lpstr>
      <vt:lpstr>Valviran ohjeistus etäpalveluiden tarjoamisesta:</vt:lpstr>
      <vt:lpstr>Tietosuoja</vt:lpstr>
      <vt:lpstr>Tietosuoja</vt:lpstr>
      <vt:lpstr>Tietosuojaselosteet</vt:lpstr>
      <vt:lpstr>Tietosuojaselosteet</vt:lpstr>
      <vt:lpstr>Tietosuojan dokumentointi</vt:lpstr>
      <vt:lpstr>Omavalvontasuunnitelma</vt:lpstr>
      <vt:lpstr>Tietosuojaohje ammattilaiselle:</vt:lpstr>
      <vt:lpstr>Sähköpostin lähettäminen ryhmään osallistujille</vt:lpstr>
      <vt:lpstr>Saavutettavuus</vt:lpstr>
      <vt:lpstr>Vinkkejä webinaarin/luennon saavutettavuuteen</vt:lpstr>
      <vt:lpstr>Saavutettavat asiakirjat</vt:lpstr>
      <vt:lpstr>Power point-asiakirjat</vt:lpstr>
      <vt:lpstr>Tekstityksen lisääminen Power Point-esitykseen</vt:lpstr>
      <vt:lpstr>WCAG 2.1 – Saavutettavuus periaatteet (kun viedään verkkosivuille) </vt:lpstr>
      <vt:lpstr>Lait </vt:lpstr>
      <vt:lpstr>Etäryhmäsparraajia mm.: (etunimi.sukunimi@omahame.fi)</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Jari Numminen</dc:creator>
  <cp:lastModifiedBy>Nikkanen Tiina</cp:lastModifiedBy>
  <cp:revision>6</cp:revision>
  <dcterms:created xsi:type="dcterms:W3CDTF">2022-10-18T06:21:21Z</dcterms:created>
  <dcterms:modified xsi:type="dcterms:W3CDTF">2023-12-19T08:02:43Z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0x0101009B639CE37AD49F4296D615F13B7AC3A2</vt:lpwstr>
  </property>
  <property fmtid="{D5CDD505-2E9C-101B-9397-08002B2CF9AE}" pid="3" name="MediaServiceImageTags">
    <vt:lpwstr/>
  </property>
  <property fmtid="{D5CDD505-2E9C-101B-9397-08002B2CF9AE}" pid="4" name="Order">
    <vt:r8>54400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y fmtid="{D5CDD505-2E9C-101B-9397-08002B2CF9AE}" pid="11" name="_SourceUrl">
    <vt:lpwstr/>
  </property>
  <property fmtid="{D5CDD505-2E9C-101B-9397-08002B2CF9AE}" pid="12" name="_SharedFileIndex">
    <vt:lpwstr/>
  </property>
</Properties>
</file>