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6C93FD-0EA2-79CD-C809-E6A6B27BF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0C7998A-B43D-DCC0-1587-EAAABECF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137A7A-D1B1-3B5A-56A1-19BCFC72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8BFE946-9E86-98A8-F9C1-C7F86647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08F25E-6DE0-9ACF-5E30-2A484D45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567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9C0AD4-8A2F-47F3-E695-AE3E4F049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2D16977-6367-5F54-D726-AA2F7406A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DDAD04-37D3-B204-1F72-9D636B76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CA70A9-F056-8310-74DA-9F5A77506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28C4CB-1A91-A4BC-954A-3418B186E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86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F858EAB-8F2A-AD93-1B6A-383A71CD1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E53A63A-E66D-FCE4-E32F-8FFA1F345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61FEFF-AD9B-191C-A6EA-652CFA39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98C600-F7AE-D37F-D47C-4C39838F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DFE969-83EC-C076-7791-8FE444EA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024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AB3EB7-02F4-6D8E-6758-6B5FB599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64C641-5E4A-4306-7620-1F4EA76B0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AC074E-2457-5709-71C0-90BF83142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BDAB64-2F1E-D337-CB25-A9BCDF3A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8F79AF-55C4-418F-2D7C-20A499432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72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2CDA0A-5022-FE54-9E1A-C5BE3C69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937C1D-069C-05F6-39E5-8215D8898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A9D15B-DD99-DBC7-E07C-4D7345838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B26AEE-7F20-6BD0-DEB5-4597B47E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6C85B5-93D4-FAB5-B0E2-2F23B690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33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87BC05-52FC-B9E3-F584-93B875F1D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9C7509-7E2F-FE08-9B84-DE991A454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023C92D-2919-E1C2-10BD-A3266F134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CBB9763-C623-429D-4A02-45E8C20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59B7E08-1662-EB62-177E-2387424C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7FE3DF7-66DB-8A4C-C671-4CB642DE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7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E241BA-F471-CA22-72C1-607F4F1FC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0F74E45-8A44-84B7-DB20-815EAF63D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1914D4B-989A-47BA-D809-A829DBF7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1EC773-4FF8-A195-9A1F-3D244EE59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AF4BDE5-759F-7D4E-5EB8-28FF83E64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41CBD34-DB65-5CF1-3C89-D2BEF9240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EC3B93C-0995-DBFE-9D7E-4256078D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9D0CFCB-0A40-BCFF-BD61-B5CD65E0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700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7B1089-19A7-DD14-5D92-79542F65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9E688BD-6843-80F1-268C-9E4E039C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6D35C2-168E-E05B-7227-EFB7BC34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35914F5-BC18-F3B3-D388-F3A2EA89A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223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36B7DAB-0BCD-E393-AE6F-DCDD0BF8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E4583EF-3DB7-AFA0-7318-C9C50A82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8E283E1-49DF-FFD1-D588-5093EA21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83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6FA280-CA5B-9FF6-BE66-8CB815A1C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F4E558-DB9A-2320-CD8C-A8F8369FC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A6252EE-7A30-0143-C647-09AC4B4AB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B1231A-F508-0035-4792-A793802F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E13183-9ACB-73C8-017B-616D20A4A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A5E2CC4-B396-BF41-4CF9-5D169045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69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562443-E38E-8D3A-7138-61C78B8BC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2D9E3E4-9C19-A9DA-1866-28F7FB66F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EA9A212-896F-EFEB-98BE-BAC2F76C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C7D5D5-E775-62F2-67AA-EF553E8C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824813B-9433-74B5-A4B1-3606A4DB0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FDD40D-B99E-B283-F413-B9F0BE31F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23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CDDAE90-7C12-2DC4-2472-F8CF240D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5C27F2-59D8-B446-C11F-849F48E5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7E2C33-CA3A-C011-1701-BADAEF615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155F-50CB-45EC-AD68-02D8818689D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FDC4CE-3755-68C5-B925-554AD6299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0FB49D-9581-5708-063F-10C97CAD6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E4A05-39AD-41B7-94AA-FFB943729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015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2638" y="836817"/>
            <a:ext cx="3235698" cy="1334781"/>
          </a:xfrm>
          <a:prstGeom prst="rect">
            <a:avLst/>
          </a:prstGeom>
        </p:spPr>
        <p:txBody>
          <a:bodyPr vert="horz" wrap="square" lIns="0" tIns="95496" rIns="0" bIns="0" rtlCol="0" anchor="ctr">
            <a:spAutoFit/>
          </a:bodyPr>
          <a:lstStyle/>
          <a:p>
            <a:pPr marL="7701" marR="4621">
              <a:lnSpc>
                <a:spcPts val="3196"/>
              </a:lnSpc>
              <a:spcBef>
                <a:spcPts val="752"/>
              </a:spcBef>
            </a:pPr>
            <a:r>
              <a:rPr sz="3244" spc="-6" dirty="0"/>
              <a:t>Sosiaalihuollon laatuperusteinen </a:t>
            </a:r>
            <a:r>
              <a:rPr sz="3244" spc="-12" dirty="0"/>
              <a:t>työhönvalmennus</a:t>
            </a:r>
            <a:endParaRPr sz="3244" dirty="0"/>
          </a:p>
        </p:txBody>
      </p:sp>
      <p:sp>
        <p:nvSpPr>
          <p:cNvPr id="3" name="object 3"/>
          <p:cNvSpPr txBox="1"/>
          <p:nvPr/>
        </p:nvSpPr>
        <p:spPr>
          <a:xfrm>
            <a:off x="1288636" y="2209039"/>
            <a:ext cx="3393959" cy="3718151"/>
          </a:xfrm>
          <a:prstGeom prst="rect">
            <a:avLst/>
          </a:prstGeom>
        </p:spPr>
        <p:txBody>
          <a:bodyPr vert="horz" wrap="square" lIns="0" tIns="7701" rIns="0" bIns="0" rtlCol="0">
            <a:spAutoFit/>
          </a:bodyPr>
          <a:lstStyle/>
          <a:p>
            <a:pPr marL="7701" marR="3081">
              <a:lnSpc>
                <a:spcPct val="118200"/>
              </a:lnSpc>
              <a:spcBef>
                <a:spcPts val="61"/>
              </a:spcBef>
            </a:pP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Laatuperusteinen</a:t>
            </a:r>
            <a:r>
              <a:rPr sz="1304" spc="-42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työhönvalmennus</a:t>
            </a:r>
            <a:r>
              <a:rPr sz="1304" spc="-7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tarkoittaa </a:t>
            </a:r>
            <a:r>
              <a:rPr sz="1304" spc="6" dirty="0">
                <a:solidFill>
                  <a:srgbClr val="323031"/>
                </a:solidFill>
                <a:latin typeface="Arial"/>
                <a:cs typeface="Arial"/>
              </a:rPr>
              <a:t>työnhakijan</a:t>
            </a:r>
            <a:r>
              <a:rPr sz="1304" spc="-18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spc="27" dirty="0">
                <a:solidFill>
                  <a:srgbClr val="323031"/>
                </a:solidFill>
                <a:latin typeface="Arial"/>
                <a:cs typeface="Arial"/>
              </a:rPr>
              <a:t>työllistymistä</a:t>
            </a:r>
            <a:r>
              <a:rPr sz="1304" spc="-15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normaaliin</a:t>
            </a:r>
            <a:endParaRPr sz="1304" dirty="0">
              <a:latin typeface="Arial"/>
              <a:cs typeface="Arial"/>
            </a:endParaRPr>
          </a:p>
          <a:p>
            <a:pPr marL="7701" marR="90105">
              <a:lnSpc>
                <a:spcPct val="118200"/>
              </a:lnSpc>
            </a:pP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palkkatyöhön</a:t>
            </a:r>
            <a:r>
              <a:rPr sz="1304" spc="52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avoimille</a:t>
            </a:r>
            <a:r>
              <a:rPr sz="1304" spc="58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spc="24" dirty="0">
                <a:solidFill>
                  <a:srgbClr val="323031"/>
                </a:solidFill>
                <a:latin typeface="Arial"/>
                <a:cs typeface="Arial"/>
              </a:rPr>
              <a:t>työmarkkinoille 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henkilökohtaisen</a:t>
            </a:r>
            <a:r>
              <a:rPr sz="1304" spc="-21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tuen</a:t>
            </a:r>
            <a:r>
              <a:rPr sz="1304" spc="-18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eli</a:t>
            </a:r>
            <a:r>
              <a:rPr sz="1304" spc="-18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työhönvalmentajan avulla.</a:t>
            </a:r>
            <a:endParaRPr sz="1304" dirty="0">
              <a:latin typeface="Arial"/>
              <a:cs typeface="Arial"/>
            </a:endParaRPr>
          </a:p>
          <a:p>
            <a:pPr marL="7701" marR="382369">
              <a:lnSpc>
                <a:spcPct val="118200"/>
              </a:lnSpc>
              <a:spcBef>
                <a:spcPts val="1028"/>
              </a:spcBef>
            </a:pPr>
            <a:r>
              <a:rPr sz="1304" spc="-45" dirty="0">
                <a:solidFill>
                  <a:srgbClr val="231F20"/>
                </a:solidFill>
                <a:latin typeface="Arial"/>
                <a:cs typeface="Arial"/>
              </a:rPr>
              <a:t>Laatuperusteisen</a:t>
            </a:r>
            <a:r>
              <a:rPr sz="1304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6" dirty="0">
                <a:solidFill>
                  <a:srgbClr val="231F20"/>
                </a:solidFill>
                <a:latin typeface="Arial"/>
                <a:cs typeface="Arial"/>
              </a:rPr>
              <a:t>työhönvalmennuksen </a:t>
            </a:r>
            <a:r>
              <a:rPr sz="1304" spc="-55" dirty="0">
                <a:solidFill>
                  <a:srgbClr val="231F20"/>
                </a:solidFill>
                <a:latin typeface="Arial"/>
                <a:cs typeface="Arial"/>
              </a:rPr>
              <a:t>prosessi</a:t>
            </a:r>
            <a:r>
              <a:rPr sz="1304" spc="-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21" dirty="0">
                <a:solidFill>
                  <a:srgbClr val="231F20"/>
                </a:solidFill>
                <a:latin typeface="Arial"/>
                <a:cs typeface="Arial"/>
              </a:rPr>
              <a:t>sopii</a:t>
            </a:r>
            <a:r>
              <a:rPr sz="1304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39" dirty="0">
                <a:solidFill>
                  <a:srgbClr val="231F20"/>
                </a:solidFill>
                <a:latin typeface="Arial"/>
                <a:cs typeface="Arial"/>
              </a:rPr>
              <a:t>kenelle</a:t>
            </a:r>
            <a:r>
              <a:rPr sz="1304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49" dirty="0">
                <a:solidFill>
                  <a:srgbClr val="231F20"/>
                </a:solidFill>
                <a:latin typeface="Arial"/>
                <a:cs typeface="Arial"/>
              </a:rPr>
              <a:t>tahansa</a:t>
            </a:r>
            <a:r>
              <a:rPr sz="1304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6" dirty="0">
                <a:solidFill>
                  <a:srgbClr val="231F20"/>
                </a:solidFill>
                <a:latin typeface="Arial"/>
                <a:cs typeface="Arial"/>
              </a:rPr>
              <a:t>työllistyjälle, </a:t>
            </a:r>
            <a:r>
              <a:rPr sz="1304" spc="-30" dirty="0">
                <a:solidFill>
                  <a:srgbClr val="231F20"/>
                </a:solidFill>
                <a:latin typeface="Arial"/>
                <a:cs typeface="Arial"/>
              </a:rPr>
              <a:t>jonka</a:t>
            </a:r>
            <a:r>
              <a:rPr sz="1304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21" dirty="0">
                <a:solidFill>
                  <a:srgbClr val="231F20"/>
                </a:solidFill>
                <a:latin typeface="Arial"/>
                <a:cs typeface="Arial"/>
              </a:rPr>
              <a:t>työllistymiseksi</a:t>
            </a:r>
            <a:r>
              <a:rPr sz="1304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6" dirty="0">
                <a:solidFill>
                  <a:srgbClr val="231F20"/>
                </a:solidFill>
                <a:latin typeface="Arial"/>
                <a:cs typeface="Arial"/>
              </a:rPr>
              <a:t>työhallinnon</a:t>
            </a:r>
            <a:r>
              <a:rPr sz="1304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6" dirty="0">
                <a:solidFill>
                  <a:srgbClr val="231F20"/>
                </a:solidFill>
                <a:latin typeface="Arial"/>
                <a:cs typeface="Arial"/>
              </a:rPr>
              <a:t>tai</a:t>
            </a:r>
            <a:r>
              <a:rPr sz="1304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12" dirty="0">
                <a:solidFill>
                  <a:srgbClr val="231F20"/>
                </a:solidFill>
                <a:latin typeface="Arial"/>
                <a:cs typeface="Arial"/>
              </a:rPr>
              <a:t>muut </a:t>
            </a:r>
            <a:r>
              <a:rPr sz="1304" spc="-33" dirty="0">
                <a:solidFill>
                  <a:srgbClr val="231F20"/>
                </a:solidFill>
                <a:latin typeface="Arial"/>
                <a:cs typeface="Arial"/>
              </a:rPr>
              <a:t>palvelujärjestelmän</a:t>
            </a:r>
            <a:r>
              <a:rPr sz="1304" spc="-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12" dirty="0">
                <a:solidFill>
                  <a:srgbClr val="231F20"/>
                </a:solidFill>
                <a:latin typeface="Arial"/>
                <a:cs typeface="Arial"/>
              </a:rPr>
              <a:t>toimenpiteet</a:t>
            </a:r>
            <a:r>
              <a:rPr sz="1304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36" dirty="0">
                <a:solidFill>
                  <a:srgbClr val="231F20"/>
                </a:solidFill>
                <a:latin typeface="Arial"/>
                <a:cs typeface="Arial"/>
              </a:rPr>
              <a:t>eivät</a:t>
            </a:r>
            <a:r>
              <a:rPr sz="1304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15" dirty="0">
                <a:solidFill>
                  <a:srgbClr val="231F20"/>
                </a:solidFill>
                <a:latin typeface="Arial"/>
                <a:cs typeface="Arial"/>
              </a:rPr>
              <a:t>ole </a:t>
            </a:r>
            <a:r>
              <a:rPr sz="1304" spc="-6" dirty="0">
                <a:solidFill>
                  <a:srgbClr val="231F20"/>
                </a:solidFill>
                <a:latin typeface="Arial"/>
                <a:cs typeface="Arial"/>
              </a:rPr>
              <a:t>riittäviä.</a:t>
            </a:r>
            <a:endParaRPr sz="1304" dirty="0">
              <a:latin typeface="Arial"/>
              <a:cs typeface="Arial"/>
            </a:endParaRPr>
          </a:p>
          <a:p>
            <a:pPr marL="7701" marR="43897">
              <a:lnSpc>
                <a:spcPct val="118200"/>
              </a:lnSpc>
              <a:spcBef>
                <a:spcPts val="424"/>
              </a:spcBef>
            </a:pPr>
            <a:r>
              <a:rPr sz="1304" spc="-39" dirty="0">
                <a:solidFill>
                  <a:srgbClr val="231F20"/>
                </a:solidFill>
                <a:latin typeface="Arial"/>
                <a:cs typeface="Arial"/>
              </a:rPr>
              <a:t>Laatuperusteinen</a:t>
            </a:r>
            <a:r>
              <a:rPr sz="1304" spc="-6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36" dirty="0">
                <a:solidFill>
                  <a:srgbClr val="231F20"/>
                </a:solidFill>
                <a:latin typeface="Arial"/>
                <a:cs typeface="Arial"/>
              </a:rPr>
              <a:t>työhönvalmennus</a:t>
            </a:r>
            <a:r>
              <a:rPr sz="1304" spc="-7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27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304" spc="-6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12" dirty="0">
                <a:solidFill>
                  <a:srgbClr val="231F20"/>
                </a:solidFill>
                <a:latin typeface="Arial"/>
                <a:cs typeface="Arial"/>
              </a:rPr>
              <a:t>sama </a:t>
            </a:r>
            <a:r>
              <a:rPr sz="1304" dirty="0">
                <a:solidFill>
                  <a:srgbClr val="231F20"/>
                </a:solidFill>
                <a:latin typeface="Arial"/>
                <a:cs typeface="Arial"/>
              </a:rPr>
              <a:t>toimintamalli</a:t>
            </a:r>
            <a:r>
              <a:rPr sz="1304" spc="-6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18" dirty="0">
                <a:solidFill>
                  <a:srgbClr val="231F20"/>
                </a:solidFill>
                <a:latin typeface="Arial"/>
                <a:cs typeface="Arial"/>
              </a:rPr>
              <a:t>kuin</a:t>
            </a:r>
            <a:r>
              <a:rPr sz="1304" spc="-6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106" dirty="0">
                <a:solidFill>
                  <a:srgbClr val="231F20"/>
                </a:solidFill>
                <a:latin typeface="Arial"/>
                <a:cs typeface="Arial"/>
              </a:rPr>
              <a:t>IPS-</a:t>
            </a:r>
            <a:r>
              <a:rPr sz="1304" spc="-6" dirty="0">
                <a:solidFill>
                  <a:srgbClr val="231F20"/>
                </a:solidFill>
                <a:latin typeface="Arial"/>
                <a:cs typeface="Arial"/>
              </a:rPr>
              <a:t>työhönvalmennus </a:t>
            </a:r>
            <a:r>
              <a:rPr sz="1304" spc="-21" dirty="0">
                <a:solidFill>
                  <a:srgbClr val="231F20"/>
                </a:solidFill>
                <a:latin typeface="Arial"/>
                <a:cs typeface="Arial"/>
              </a:rPr>
              <a:t>(Individual</a:t>
            </a:r>
            <a:r>
              <a:rPr sz="1304" spc="-6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45" dirty="0">
                <a:solidFill>
                  <a:srgbClr val="231F20"/>
                </a:solidFill>
                <a:latin typeface="Arial"/>
                <a:cs typeface="Arial"/>
              </a:rPr>
              <a:t>Placement</a:t>
            </a:r>
            <a:r>
              <a:rPr sz="1304" spc="-7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39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304" spc="-7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30" dirty="0">
                <a:solidFill>
                  <a:srgbClr val="231F20"/>
                </a:solidFill>
                <a:latin typeface="Arial"/>
                <a:cs typeface="Arial"/>
              </a:rPr>
              <a:t>Support),</a:t>
            </a:r>
            <a:r>
              <a:rPr sz="1304" spc="-6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27" dirty="0">
                <a:solidFill>
                  <a:srgbClr val="231F20"/>
                </a:solidFill>
                <a:latin typeface="Arial"/>
                <a:cs typeface="Arial"/>
              </a:rPr>
              <a:t>joka</a:t>
            </a:r>
            <a:r>
              <a:rPr sz="1304" spc="-7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15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1304" spc="-24" dirty="0">
                <a:solidFill>
                  <a:srgbClr val="231F20"/>
                </a:solidFill>
                <a:latin typeface="Arial"/>
                <a:cs typeface="Arial"/>
              </a:rPr>
              <a:t>alunperin</a:t>
            </a:r>
            <a:r>
              <a:rPr sz="1304" spc="-7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15" dirty="0">
                <a:solidFill>
                  <a:srgbClr val="231F20"/>
                </a:solidFill>
                <a:latin typeface="Arial"/>
                <a:cs typeface="Arial"/>
              </a:rPr>
              <a:t>kehitetty</a:t>
            </a:r>
            <a:r>
              <a:rPr sz="1304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42" dirty="0">
                <a:solidFill>
                  <a:srgbClr val="231F20"/>
                </a:solidFill>
                <a:latin typeface="Arial"/>
                <a:cs typeface="Arial"/>
              </a:rPr>
              <a:t>edistämään</a:t>
            </a:r>
            <a:r>
              <a:rPr sz="1304" spc="-7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27" dirty="0">
                <a:solidFill>
                  <a:srgbClr val="231F20"/>
                </a:solidFill>
                <a:latin typeface="Arial"/>
                <a:cs typeface="Arial"/>
              </a:rPr>
              <a:t>mielenterveyden </a:t>
            </a:r>
            <a:r>
              <a:rPr sz="1304" spc="-15" dirty="0">
                <a:solidFill>
                  <a:srgbClr val="231F20"/>
                </a:solidFill>
                <a:latin typeface="Arial"/>
                <a:cs typeface="Arial"/>
              </a:rPr>
              <a:t>häiriöihin</a:t>
            </a:r>
            <a:r>
              <a:rPr sz="1304" spc="-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42" dirty="0">
                <a:solidFill>
                  <a:srgbClr val="231F20"/>
                </a:solidFill>
                <a:latin typeface="Arial"/>
                <a:cs typeface="Arial"/>
              </a:rPr>
              <a:t>sairastuneiden</a:t>
            </a:r>
            <a:r>
              <a:rPr sz="1304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4" spc="-6" dirty="0">
                <a:solidFill>
                  <a:srgbClr val="231F20"/>
                </a:solidFill>
                <a:latin typeface="Arial"/>
                <a:cs typeface="Arial"/>
              </a:rPr>
              <a:t>työllistymistä.</a:t>
            </a:r>
            <a:endParaRPr sz="1304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226060" y="1595890"/>
            <a:ext cx="5687789" cy="4487903"/>
            <a:chOff x="8617454" y="2631741"/>
            <a:chExt cx="9379585" cy="7400884"/>
          </a:xfrm>
        </p:grpSpPr>
        <p:sp>
          <p:nvSpPr>
            <p:cNvPr id="5" name="object 5"/>
            <p:cNvSpPr/>
            <p:nvPr/>
          </p:nvSpPr>
          <p:spPr>
            <a:xfrm>
              <a:off x="8617454" y="7588502"/>
              <a:ext cx="2272665" cy="2444115"/>
            </a:xfrm>
            <a:custGeom>
              <a:avLst/>
              <a:gdLst/>
              <a:ahLst/>
              <a:cxnLst/>
              <a:rect l="l" t="t" r="r" b="b"/>
              <a:pathLst>
                <a:path w="2272665" h="2444115">
                  <a:moveTo>
                    <a:pt x="2272056" y="0"/>
                  </a:move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0"/>
                  </a:lnTo>
                  <a:close/>
                </a:path>
              </a:pathLst>
            </a:custGeom>
            <a:solidFill>
              <a:srgbClr val="B2D1E2"/>
            </a:solidFill>
          </p:spPr>
          <p:txBody>
            <a:bodyPr wrap="square" lIns="0" tIns="0" rIns="0" bIns="0" rtlCol="0"/>
            <a:lstStyle/>
            <a:p>
              <a:endParaRPr sz="1092"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8617454" y="2631741"/>
              <a:ext cx="9379585" cy="4858385"/>
            </a:xfrm>
            <a:custGeom>
              <a:avLst/>
              <a:gdLst/>
              <a:ahLst/>
              <a:cxnLst/>
              <a:rect l="l" t="t" r="r" b="b"/>
              <a:pathLst>
                <a:path w="9379585" h="4858384">
                  <a:moveTo>
                    <a:pt x="9379274" y="0"/>
                  </a:moveTo>
                  <a:lnTo>
                    <a:pt x="0" y="0"/>
                  </a:lnTo>
                  <a:lnTo>
                    <a:pt x="0" y="4857831"/>
                  </a:lnTo>
                  <a:lnTo>
                    <a:pt x="9379274" y="4857831"/>
                  </a:lnTo>
                  <a:lnTo>
                    <a:pt x="9379274" y="0"/>
                  </a:lnTo>
                  <a:close/>
                </a:path>
              </a:pathLst>
            </a:custGeom>
            <a:solidFill>
              <a:srgbClr val="D7E5EE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4420545" y="4145476"/>
              <a:ext cx="939165" cy="1186180"/>
            </a:xfrm>
            <a:custGeom>
              <a:avLst/>
              <a:gdLst/>
              <a:ahLst/>
              <a:cxnLst/>
              <a:rect l="l" t="t" r="r" b="b"/>
              <a:pathLst>
                <a:path w="939165" h="1186179">
                  <a:moveTo>
                    <a:pt x="724154" y="254622"/>
                  </a:moveTo>
                  <a:lnTo>
                    <a:pt x="720051" y="208851"/>
                  </a:lnTo>
                  <a:lnTo>
                    <a:pt x="708228" y="165785"/>
                  </a:lnTo>
                  <a:lnTo>
                    <a:pt x="689394" y="126111"/>
                  </a:lnTo>
                  <a:lnTo>
                    <a:pt x="664273" y="90576"/>
                  </a:lnTo>
                  <a:lnTo>
                    <a:pt x="633590" y="59893"/>
                  </a:lnTo>
                  <a:lnTo>
                    <a:pt x="598055" y="34772"/>
                  </a:lnTo>
                  <a:lnTo>
                    <a:pt x="558380" y="15938"/>
                  </a:lnTo>
                  <a:lnTo>
                    <a:pt x="515315" y="4102"/>
                  </a:lnTo>
                  <a:lnTo>
                    <a:pt x="469544" y="0"/>
                  </a:lnTo>
                  <a:lnTo>
                    <a:pt x="423773" y="4102"/>
                  </a:lnTo>
                  <a:lnTo>
                    <a:pt x="380695" y="15938"/>
                  </a:lnTo>
                  <a:lnTo>
                    <a:pt x="341033" y="34772"/>
                  </a:lnTo>
                  <a:lnTo>
                    <a:pt x="305498" y="59893"/>
                  </a:lnTo>
                  <a:lnTo>
                    <a:pt x="274815" y="90576"/>
                  </a:lnTo>
                  <a:lnTo>
                    <a:pt x="249694" y="126111"/>
                  </a:lnTo>
                  <a:lnTo>
                    <a:pt x="230860" y="165785"/>
                  </a:lnTo>
                  <a:lnTo>
                    <a:pt x="219036" y="208851"/>
                  </a:lnTo>
                  <a:lnTo>
                    <a:pt x="214934" y="254622"/>
                  </a:lnTo>
                  <a:lnTo>
                    <a:pt x="219036" y="300393"/>
                  </a:lnTo>
                  <a:lnTo>
                    <a:pt x="230860" y="343471"/>
                  </a:lnTo>
                  <a:lnTo>
                    <a:pt x="249694" y="383133"/>
                  </a:lnTo>
                  <a:lnTo>
                    <a:pt x="274815" y="418668"/>
                  </a:lnTo>
                  <a:lnTo>
                    <a:pt x="305498" y="449351"/>
                  </a:lnTo>
                  <a:lnTo>
                    <a:pt x="341033" y="474472"/>
                  </a:lnTo>
                  <a:lnTo>
                    <a:pt x="380695" y="493306"/>
                  </a:lnTo>
                  <a:lnTo>
                    <a:pt x="423773" y="505129"/>
                  </a:lnTo>
                  <a:lnTo>
                    <a:pt x="469544" y="509231"/>
                  </a:lnTo>
                  <a:lnTo>
                    <a:pt x="515315" y="505129"/>
                  </a:lnTo>
                  <a:lnTo>
                    <a:pt x="558380" y="493306"/>
                  </a:lnTo>
                  <a:lnTo>
                    <a:pt x="598055" y="474472"/>
                  </a:lnTo>
                  <a:lnTo>
                    <a:pt x="633590" y="449351"/>
                  </a:lnTo>
                  <a:lnTo>
                    <a:pt x="664273" y="418668"/>
                  </a:lnTo>
                  <a:lnTo>
                    <a:pt x="689394" y="383133"/>
                  </a:lnTo>
                  <a:lnTo>
                    <a:pt x="708228" y="343471"/>
                  </a:lnTo>
                  <a:lnTo>
                    <a:pt x="720051" y="300393"/>
                  </a:lnTo>
                  <a:lnTo>
                    <a:pt x="724154" y="254622"/>
                  </a:lnTo>
                  <a:close/>
                </a:path>
                <a:path w="939165" h="1186179">
                  <a:moveTo>
                    <a:pt x="939088" y="983830"/>
                  </a:moveTo>
                  <a:lnTo>
                    <a:pt x="936663" y="935824"/>
                  </a:lnTo>
                  <a:lnTo>
                    <a:pt x="929551" y="889203"/>
                  </a:lnTo>
                  <a:lnTo>
                    <a:pt x="917981" y="844207"/>
                  </a:lnTo>
                  <a:lnTo>
                    <a:pt x="902182" y="801065"/>
                  </a:lnTo>
                  <a:lnTo>
                    <a:pt x="882421" y="760018"/>
                  </a:lnTo>
                  <a:lnTo>
                    <a:pt x="858901" y="721309"/>
                  </a:lnTo>
                  <a:lnTo>
                    <a:pt x="831862" y="685152"/>
                  </a:lnTo>
                  <a:lnTo>
                    <a:pt x="801560" y="651814"/>
                  </a:lnTo>
                  <a:lnTo>
                    <a:pt x="768210" y="621512"/>
                  </a:lnTo>
                  <a:lnTo>
                    <a:pt x="732066" y="594474"/>
                  </a:lnTo>
                  <a:lnTo>
                    <a:pt x="693356" y="570953"/>
                  </a:lnTo>
                  <a:lnTo>
                    <a:pt x="652310" y="551180"/>
                  </a:lnTo>
                  <a:lnTo>
                    <a:pt x="609168" y="535393"/>
                  </a:lnTo>
                  <a:lnTo>
                    <a:pt x="564172" y="523824"/>
                  </a:lnTo>
                  <a:lnTo>
                    <a:pt x="517550" y="516712"/>
                  </a:lnTo>
                  <a:lnTo>
                    <a:pt x="469544" y="514286"/>
                  </a:lnTo>
                  <a:lnTo>
                    <a:pt x="421538" y="516712"/>
                  </a:lnTo>
                  <a:lnTo>
                    <a:pt x="374916" y="523824"/>
                  </a:lnTo>
                  <a:lnTo>
                    <a:pt x="329907" y="535393"/>
                  </a:lnTo>
                  <a:lnTo>
                    <a:pt x="286778" y="551180"/>
                  </a:lnTo>
                  <a:lnTo>
                    <a:pt x="245732" y="570953"/>
                  </a:lnTo>
                  <a:lnTo>
                    <a:pt x="207010" y="594474"/>
                  </a:lnTo>
                  <a:lnTo>
                    <a:pt x="170865" y="621512"/>
                  </a:lnTo>
                  <a:lnTo>
                    <a:pt x="137528" y="651814"/>
                  </a:lnTo>
                  <a:lnTo>
                    <a:pt x="107213" y="685152"/>
                  </a:lnTo>
                  <a:lnTo>
                    <a:pt x="80187" y="721309"/>
                  </a:lnTo>
                  <a:lnTo>
                    <a:pt x="56667" y="760018"/>
                  </a:lnTo>
                  <a:lnTo>
                    <a:pt x="36893" y="801065"/>
                  </a:lnTo>
                  <a:lnTo>
                    <a:pt x="21107" y="844207"/>
                  </a:lnTo>
                  <a:lnTo>
                    <a:pt x="9537" y="889203"/>
                  </a:lnTo>
                  <a:lnTo>
                    <a:pt x="2425" y="935824"/>
                  </a:lnTo>
                  <a:lnTo>
                    <a:pt x="0" y="983830"/>
                  </a:lnTo>
                  <a:lnTo>
                    <a:pt x="5092" y="1001052"/>
                  </a:lnTo>
                  <a:lnTo>
                    <a:pt x="43637" y="1044740"/>
                  </a:lnTo>
                  <a:lnTo>
                    <a:pt x="75641" y="1069060"/>
                  </a:lnTo>
                  <a:lnTo>
                    <a:pt x="115163" y="1093609"/>
                  </a:lnTo>
                  <a:lnTo>
                    <a:pt x="161480" y="1117320"/>
                  </a:lnTo>
                  <a:lnTo>
                    <a:pt x="213868" y="1139113"/>
                  </a:lnTo>
                  <a:lnTo>
                    <a:pt x="271589" y="1157922"/>
                  </a:lnTo>
                  <a:lnTo>
                    <a:pt x="333933" y="1172692"/>
                  </a:lnTo>
                  <a:lnTo>
                    <a:pt x="400151" y="1182331"/>
                  </a:lnTo>
                  <a:lnTo>
                    <a:pt x="469544" y="1185786"/>
                  </a:lnTo>
                  <a:lnTo>
                    <a:pt x="538924" y="1182331"/>
                  </a:lnTo>
                  <a:lnTo>
                    <a:pt x="605155" y="1172692"/>
                  </a:lnTo>
                  <a:lnTo>
                    <a:pt x="667486" y="1157922"/>
                  </a:lnTo>
                  <a:lnTo>
                    <a:pt x="725208" y="1139113"/>
                  </a:lnTo>
                  <a:lnTo>
                    <a:pt x="777595" y="1117320"/>
                  </a:lnTo>
                  <a:lnTo>
                    <a:pt x="823912" y="1093609"/>
                  </a:lnTo>
                  <a:lnTo>
                    <a:pt x="863434" y="1069060"/>
                  </a:lnTo>
                  <a:lnTo>
                    <a:pt x="895451" y="1044740"/>
                  </a:lnTo>
                  <a:lnTo>
                    <a:pt x="933996" y="1001052"/>
                  </a:lnTo>
                  <a:lnTo>
                    <a:pt x="939088" y="983830"/>
                  </a:lnTo>
                  <a:close/>
                </a:path>
              </a:pathLst>
            </a:custGeom>
            <a:solidFill>
              <a:srgbClr val="72BF44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1254537" y="4145476"/>
              <a:ext cx="939165" cy="1186180"/>
            </a:xfrm>
            <a:custGeom>
              <a:avLst/>
              <a:gdLst/>
              <a:ahLst/>
              <a:cxnLst/>
              <a:rect l="l" t="t" r="r" b="b"/>
              <a:pathLst>
                <a:path w="939165" h="1186179">
                  <a:moveTo>
                    <a:pt x="724166" y="254622"/>
                  </a:moveTo>
                  <a:lnTo>
                    <a:pt x="720064" y="208851"/>
                  </a:lnTo>
                  <a:lnTo>
                    <a:pt x="708228" y="165785"/>
                  </a:lnTo>
                  <a:lnTo>
                    <a:pt x="689406" y="126111"/>
                  </a:lnTo>
                  <a:lnTo>
                    <a:pt x="664286" y="90576"/>
                  </a:lnTo>
                  <a:lnTo>
                    <a:pt x="633590" y="59893"/>
                  </a:lnTo>
                  <a:lnTo>
                    <a:pt x="598055" y="34772"/>
                  </a:lnTo>
                  <a:lnTo>
                    <a:pt x="558393" y="15938"/>
                  </a:lnTo>
                  <a:lnTo>
                    <a:pt x="515315" y="4102"/>
                  </a:lnTo>
                  <a:lnTo>
                    <a:pt x="469557" y="0"/>
                  </a:lnTo>
                  <a:lnTo>
                    <a:pt x="423786" y="4102"/>
                  </a:lnTo>
                  <a:lnTo>
                    <a:pt x="380707" y="15938"/>
                  </a:lnTo>
                  <a:lnTo>
                    <a:pt x="341045" y="34772"/>
                  </a:lnTo>
                  <a:lnTo>
                    <a:pt x="305511" y="59893"/>
                  </a:lnTo>
                  <a:lnTo>
                    <a:pt x="274828" y="90576"/>
                  </a:lnTo>
                  <a:lnTo>
                    <a:pt x="249707" y="126111"/>
                  </a:lnTo>
                  <a:lnTo>
                    <a:pt x="230873" y="165785"/>
                  </a:lnTo>
                  <a:lnTo>
                    <a:pt x="219049" y="208851"/>
                  </a:lnTo>
                  <a:lnTo>
                    <a:pt x="214947" y="254622"/>
                  </a:lnTo>
                  <a:lnTo>
                    <a:pt x="219049" y="300393"/>
                  </a:lnTo>
                  <a:lnTo>
                    <a:pt x="230873" y="343471"/>
                  </a:lnTo>
                  <a:lnTo>
                    <a:pt x="249707" y="383133"/>
                  </a:lnTo>
                  <a:lnTo>
                    <a:pt x="274828" y="418668"/>
                  </a:lnTo>
                  <a:lnTo>
                    <a:pt x="305511" y="449351"/>
                  </a:lnTo>
                  <a:lnTo>
                    <a:pt x="341045" y="474472"/>
                  </a:lnTo>
                  <a:lnTo>
                    <a:pt x="380707" y="493306"/>
                  </a:lnTo>
                  <a:lnTo>
                    <a:pt x="423786" y="505129"/>
                  </a:lnTo>
                  <a:lnTo>
                    <a:pt x="469557" y="509231"/>
                  </a:lnTo>
                  <a:lnTo>
                    <a:pt x="515315" y="505129"/>
                  </a:lnTo>
                  <a:lnTo>
                    <a:pt x="558393" y="493306"/>
                  </a:lnTo>
                  <a:lnTo>
                    <a:pt x="598055" y="474472"/>
                  </a:lnTo>
                  <a:lnTo>
                    <a:pt x="633590" y="449351"/>
                  </a:lnTo>
                  <a:lnTo>
                    <a:pt x="664286" y="418668"/>
                  </a:lnTo>
                  <a:lnTo>
                    <a:pt x="689406" y="383133"/>
                  </a:lnTo>
                  <a:lnTo>
                    <a:pt x="708228" y="343471"/>
                  </a:lnTo>
                  <a:lnTo>
                    <a:pt x="720064" y="300393"/>
                  </a:lnTo>
                  <a:lnTo>
                    <a:pt x="724166" y="254622"/>
                  </a:lnTo>
                  <a:close/>
                </a:path>
                <a:path w="939165" h="1186179">
                  <a:moveTo>
                    <a:pt x="939101" y="983830"/>
                  </a:moveTo>
                  <a:lnTo>
                    <a:pt x="936675" y="935824"/>
                  </a:lnTo>
                  <a:lnTo>
                    <a:pt x="929563" y="889203"/>
                  </a:lnTo>
                  <a:lnTo>
                    <a:pt x="917981" y="844207"/>
                  </a:lnTo>
                  <a:lnTo>
                    <a:pt x="902195" y="801065"/>
                  </a:lnTo>
                  <a:lnTo>
                    <a:pt x="882421" y="760018"/>
                  </a:lnTo>
                  <a:lnTo>
                    <a:pt x="858901" y="721309"/>
                  </a:lnTo>
                  <a:lnTo>
                    <a:pt x="831875" y="685152"/>
                  </a:lnTo>
                  <a:lnTo>
                    <a:pt x="801573" y="651814"/>
                  </a:lnTo>
                  <a:lnTo>
                    <a:pt x="768223" y="621512"/>
                  </a:lnTo>
                  <a:lnTo>
                    <a:pt x="732078" y="594474"/>
                  </a:lnTo>
                  <a:lnTo>
                    <a:pt x="693369" y="570953"/>
                  </a:lnTo>
                  <a:lnTo>
                    <a:pt x="652322" y="551180"/>
                  </a:lnTo>
                  <a:lnTo>
                    <a:pt x="609180" y="535393"/>
                  </a:lnTo>
                  <a:lnTo>
                    <a:pt x="564184" y="523824"/>
                  </a:lnTo>
                  <a:lnTo>
                    <a:pt x="517563" y="516712"/>
                  </a:lnTo>
                  <a:lnTo>
                    <a:pt x="469557" y="514286"/>
                  </a:lnTo>
                  <a:lnTo>
                    <a:pt x="421538" y="516712"/>
                  </a:lnTo>
                  <a:lnTo>
                    <a:pt x="374916" y="523824"/>
                  </a:lnTo>
                  <a:lnTo>
                    <a:pt x="329920" y="535393"/>
                  </a:lnTo>
                  <a:lnTo>
                    <a:pt x="286778" y="551180"/>
                  </a:lnTo>
                  <a:lnTo>
                    <a:pt x="245732" y="570953"/>
                  </a:lnTo>
                  <a:lnTo>
                    <a:pt x="207022" y="594474"/>
                  </a:lnTo>
                  <a:lnTo>
                    <a:pt x="170878" y="621512"/>
                  </a:lnTo>
                  <a:lnTo>
                    <a:pt x="137528" y="651814"/>
                  </a:lnTo>
                  <a:lnTo>
                    <a:pt x="107226" y="685152"/>
                  </a:lnTo>
                  <a:lnTo>
                    <a:pt x="80200" y="721309"/>
                  </a:lnTo>
                  <a:lnTo>
                    <a:pt x="56680" y="760018"/>
                  </a:lnTo>
                  <a:lnTo>
                    <a:pt x="36906" y="801065"/>
                  </a:lnTo>
                  <a:lnTo>
                    <a:pt x="21120" y="844207"/>
                  </a:lnTo>
                  <a:lnTo>
                    <a:pt x="9550" y="889203"/>
                  </a:lnTo>
                  <a:lnTo>
                    <a:pt x="2425" y="935824"/>
                  </a:lnTo>
                  <a:lnTo>
                    <a:pt x="0" y="983830"/>
                  </a:lnTo>
                  <a:lnTo>
                    <a:pt x="5092" y="1001052"/>
                  </a:lnTo>
                  <a:lnTo>
                    <a:pt x="43649" y="1044740"/>
                  </a:lnTo>
                  <a:lnTo>
                    <a:pt x="75653" y="1069060"/>
                  </a:lnTo>
                  <a:lnTo>
                    <a:pt x="115176" y="1093609"/>
                  </a:lnTo>
                  <a:lnTo>
                    <a:pt x="161493" y="1117320"/>
                  </a:lnTo>
                  <a:lnTo>
                    <a:pt x="213880" y="1139113"/>
                  </a:lnTo>
                  <a:lnTo>
                    <a:pt x="271602" y="1157922"/>
                  </a:lnTo>
                  <a:lnTo>
                    <a:pt x="333946" y="1172692"/>
                  </a:lnTo>
                  <a:lnTo>
                    <a:pt x="400164" y="1182331"/>
                  </a:lnTo>
                  <a:lnTo>
                    <a:pt x="469557" y="1185786"/>
                  </a:lnTo>
                  <a:lnTo>
                    <a:pt x="538937" y="1182331"/>
                  </a:lnTo>
                  <a:lnTo>
                    <a:pt x="605167" y="1172692"/>
                  </a:lnTo>
                  <a:lnTo>
                    <a:pt x="667499" y="1157922"/>
                  </a:lnTo>
                  <a:lnTo>
                    <a:pt x="725220" y="1139113"/>
                  </a:lnTo>
                  <a:lnTo>
                    <a:pt x="777608" y="1117320"/>
                  </a:lnTo>
                  <a:lnTo>
                    <a:pt x="823925" y="1093609"/>
                  </a:lnTo>
                  <a:lnTo>
                    <a:pt x="863447" y="1069060"/>
                  </a:lnTo>
                  <a:lnTo>
                    <a:pt x="895451" y="1044740"/>
                  </a:lnTo>
                  <a:lnTo>
                    <a:pt x="934008" y="1001052"/>
                  </a:lnTo>
                  <a:lnTo>
                    <a:pt x="939101" y="983830"/>
                  </a:lnTo>
                  <a:close/>
                </a:path>
              </a:pathLst>
            </a:custGeom>
            <a:solidFill>
              <a:srgbClr val="08BBB5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12298231" y="3577043"/>
              <a:ext cx="2018030" cy="2547620"/>
            </a:xfrm>
            <a:custGeom>
              <a:avLst/>
              <a:gdLst/>
              <a:ahLst/>
              <a:cxnLst/>
              <a:rect l="l" t="t" r="r" b="b"/>
              <a:pathLst>
                <a:path w="2018030" h="2547620">
                  <a:moveTo>
                    <a:pt x="1555711" y="546989"/>
                  </a:moveTo>
                  <a:lnTo>
                    <a:pt x="1553705" y="499783"/>
                  </a:lnTo>
                  <a:lnTo>
                    <a:pt x="1547787" y="453707"/>
                  </a:lnTo>
                  <a:lnTo>
                    <a:pt x="1538135" y="408901"/>
                  </a:lnTo>
                  <a:lnTo>
                    <a:pt x="1524901" y="365544"/>
                  </a:lnTo>
                  <a:lnTo>
                    <a:pt x="1508252" y="323786"/>
                  </a:lnTo>
                  <a:lnTo>
                    <a:pt x="1488363" y="283806"/>
                  </a:lnTo>
                  <a:lnTo>
                    <a:pt x="1465376" y="245770"/>
                  </a:lnTo>
                  <a:lnTo>
                    <a:pt x="1439481" y="209829"/>
                  </a:lnTo>
                  <a:lnTo>
                    <a:pt x="1410817" y="176149"/>
                  </a:lnTo>
                  <a:lnTo>
                    <a:pt x="1379562" y="144894"/>
                  </a:lnTo>
                  <a:lnTo>
                    <a:pt x="1345882" y="116230"/>
                  </a:lnTo>
                  <a:lnTo>
                    <a:pt x="1309941" y="90335"/>
                  </a:lnTo>
                  <a:lnTo>
                    <a:pt x="1271892" y="67348"/>
                  </a:lnTo>
                  <a:lnTo>
                    <a:pt x="1231912" y="47447"/>
                  </a:lnTo>
                  <a:lnTo>
                    <a:pt x="1190167" y="30810"/>
                  </a:lnTo>
                  <a:lnTo>
                    <a:pt x="1146810" y="17576"/>
                  </a:lnTo>
                  <a:lnTo>
                    <a:pt x="1102004" y="7912"/>
                  </a:lnTo>
                  <a:lnTo>
                    <a:pt x="1055916" y="2006"/>
                  </a:lnTo>
                  <a:lnTo>
                    <a:pt x="1008722" y="0"/>
                  </a:lnTo>
                  <a:lnTo>
                    <a:pt x="961529" y="2006"/>
                  </a:lnTo>
                  <a:lnTo>
                    <a:pt x="915441" y="7912"/>
                  </a:lnTo>
                  <a:lnTo>
                    <a:pt x="870648" y="17576"/>
                  </a:lnTo>
                  <a:lnTo>
                    <a:pt x="827290" y="30810"/>
                  </a:lnTo>
                  <a:lnTo>
                    <a:pt x="785533" y="47447"/>
                  </a:lnTo>
                  <a:lnTo>
                    <a:pt x="745553" y="67348"/>
                  </a:lnTo>
                  <a:lnTo>
                    <a:pt x="707504" y="90335"/>
                  </a:lnTo>
                  <a:lnTo>
                    <a:pt x="671563" y="116230"/>
                  </a:lnTo>
                  <a:lnTo>
                    <a:pt x="637882" y="144894"/>
                  </a:lnTo>
                  <a:lnTo>
                    <a:pt x="606628" y="176149"/>
                  </a:lnTo>
                  <a:lnTo>
                    <a:pt x="577977" y="209829"/>
                  </a:lnTo>
                  <a:lnTo>
                    <a:pt x="552069" y="245770"/>
                  </a:lnTo>
                  <a:lnTo>
                    <a:pt x="529094" y="283806"/>
                  </a:lnTo>
                  <a:lnTo>
                    <a:pt x="509193" y="323786"/>
                  </a:lnTo>
                  <a:lnTo>
                    <a:pt x="492544" y="365544"/>
                  </a:lnTo>
                  <a:lnTo>
                    <a:pt x="479310" y="408901"/>
                  </a:lnTo>
                  <a:lnTo>
                    <a:pt x="469658" y="453707"/>
                  </a:lnTo>
                  <a:lnTo>
                    <a:pt x="463740" y="499783"/>
                  </a:lnTo>
                  <a:lnTo>
                    <a:pt x="461733" y="546989"/>
                  </a:lnTo>
                  <a:lnTo>
                    <a:pt x="463740" y="594182"/>
                  </a:lnTo>
                  <a:lnTo>
                    <a:pt x="469658" y="640257"/>
                  </a:lnTo>
                  <a:lnTo>
                    <a:pt x="479310" y="685063"/>
                  </a:lnTo>
                  <a:lnTo>
                    <a:pt x="492544" y="728421"/>
                  </a:lnTo>
                  <a:lnTo>
                    <a:pt x="509193" y="770178"/>
                  </a:lnTo>
                  <a:lnTo>
                    <a:pt x="529094" y="810158"/>
                  </a:lnTo>
                  <a:lnTo>
                    <a:pt x="552069" y="848194"/>
                  </a:lnTo>
                  <a:lnTo>
                    <a:pt x="577977" y="884148"/>
                  </a:lnTo>
                  <a:lnTo>
                    <a:pt x="606628" y="917829"/>
                  </a:lnTo>
                  <a:lnTo>
                    <a:pt x="637882" y="949071"/>
                  </a:lnTo>
                  <a:lnTo>
                    <a:pt x="671563" y="977734"/>
                  </a:lnTo>
                  <a:lnTo>
                    <a:pt x="707504" y="1003642"/>
                  </a:lnTo>
                  <a:lnTo>
                    <a:pt x="745553" y="1026617"/>
                  </a:lnTo>
                  <a:lnTo>
                    <a:pt x="785533" y="1046518"/>
                  </a:lnTo>
                  <a:lnTo>
                    <a:pt x="827290" y="1063167"/>
                  </a:lnTo>
                  <a:lnTo>
                    <a:pt x="870648" y="1076401"/>
                  </a:lnTo>
                  <a:lnTo>
                    <a:pt x="915441" y="1086053"/>
                  </a:lnTo>
                  <a:lnTo>
                    <a:pt x="961529" y="1091971"/>
                  </a:lnTo>
                  <a:lnTo>
                    <a:pt x="1008722" y="1093978"/>
                  </a:lnTo>
                  <a:lnTo>
                    <a:pt x="1055916" y="1091971"/>
                  </a:lnTo>
                  <a:lnTo>
                    <a:pt x="1102004" y="1086053"/>
                  </a:lnTo>
                  <a:lnTo>
                    <a:pt x="1146810" y="1076401"/>
                  </a:lnTo>
                  <a:lnTo>
                    <a:pt x="1190167" y="1063167"/>
                  </a:lnTo>
                  <a:lnTo>
                    <a:pt x="1231912" y="1046518"/>
                  </a:lnTo>
                  <a:lnTo>
                    <a:pt x="1271892" y="1026617"/>
                  </a:lnTo>
                  <a:lnTo>
                    <a:pt x="1309941" y="1003642"/>
                  </a:lnTo>
                  <a:lnTo>
                    <a:pt x="1345882" y="977734"/>
                  </a:lnTo>
                  <a:lnTo>
                    <a:pt x="1379562" y="949071"/>
                  </a:lnTo>
                  <a:lnTo>
                    <a:pt x="1410817" y="917829"/>
                  </a:lnTo>
                  <a:lnTo>
                    <a:pt x="1439481" y="884148"/>
                  </a:lnTo>
                  <a:lnTo>
                    <a:pt x="1465376" y="848194"/>
                  </a:lnTo>
                  <a:lnTo>
                    <a:pt x="1488363" y="810158"/>
                  </a:lnTo>
                  <a:lnTo>
                    <a:pt x="1508252" y="770178"/>
                  </a:lnTo>
                  <a:lnTo>
                    <a:pt x="1524901" y="728421"/>
                  </a:lnTo>
                  <a:lnTo>
                    <a:pt x="1538135" y="685063"/>
                  </a:lnTo>
                  <a:lnTo>
                    <a:pt x="1547787" y="640257"/>
                  </a:lnTo>
                  <a:lnTo>
                    <a:pt x="1553705" y="594182"/>
                  </a:lnTo>
                  <a:lnTo>
                    <a:pt x="1555711" y="546989"/>
                  </a:lnTo>
                  <a:close/>
                </a:path>
                <a:path w="2018030" h="2547620">
                  <a:moveTo>
                    <a:pt x="2017445" y="2113534"/>
                  </a:moveTo>
                  <a:lnTo>
                    <a:pt x="2016353" y="2066048"/>
                  </a:lnTo>
                  <a:lnTo>
                    <a:pt x="2013089" y="2019134"/>
                  </a:lnTo>
                  <a:lnTo>
                    <a:pt x="2007717" y="1972830"/>
                  </a:lnTo>
                  <a:lnTo>
                    <a:pt x="2000262" y="1927186"/>
                  </a:lnTo>
                  <a:lnTo>
                    <a:pt x="1990801" y="1882254"/>
                  </a:lnTo>
                  <a:lnTo>
                    <a:pt x="1979371" y="1838071"/>
                  </a:lnTo>
                  <a:lnTo>
                    <a:pt x="1966023" y="1794700"/>
                  </a:lnTo>
                  <a:lnTo>
                    <a:pt x="1950796" y="1752193"/>
                  </a:lnTo>
                  <a:lnTo>
                    <a:pt x="1933740" y="1710588"/>
                  </a:lnTo>
                  <a:lnTo>
                    <a:pt x="1914918" y="1669923"/>
                  </a:lnTo>
                  <a:lnTo>
                    <a:pt x="1894370" y="1630273"/>
                  </a:lnTo>
                  <a:lnTo>
                    <a:pt x="1872132" y="1591665"/>
                  </a:lnTo>
                  <a:lnTo>
                    <a:pt x="1848269" y="1554162"/>
                  </a:lnTo>
                  <a:lnTo>
                    <a:pt x="1822818" y="1517802"/>
                  </a:lnTo>
                  <a:lnTo>
                    <a:pt x="1795843" y="1482636"/>
                  </a:lnTo>
                  <a:lnTo>
                    <a:pt x="1767382" y="1448714"/>
                  </a:lnTo>
                  <a:lnTo>
                    <a:pt x="1737474" y="1416075"/>
                  </a:lnTo>
                  <a:lnTo>
                    <a:pt x="1706181" y="1384795"/>
                  </a:lnTo>
                  <a:lnTo>
                    <a:pt x="1673555" y="1354886"/>
                  </a:lnTo>
                  <a:lnTo>
                    <a:pt x="1639633" y="1326426"/>
                  </a:lnTo>
                  <a:lnTo>
                    <a:pt x="1604467" y="1299438"/>
                  </a:lnTo>
                  <a:lnTo>
                    <a:pt x="1568107" y="1274000"/>
                  </a:lnTo>
                  <a:lnTo>
                    <a:pt x="1530591" y="1250137"/>
                  </a:lnTo>
                  <a:lnTo>
                    <a:pt x="1491996" y="1227899"/>
                  </a:lnTo>
                  <a:lnTo>
                    <a:pt x="1452333" y="1207338"/>
                  </a:lnTo>
                  <a:lnTo>
                    <a:pt x="1411681" y="1188516"/>
                  </a:lnTo>
                  <a:lnTo>
                    <a:pt x="1370076" y="1171473"/>
                  </a:lnTo>
                  <a:lnTo>
                    <a:pt x="1327556" y="1156246"/>
                  </a:lnTo>
                  <a:lnTo>
                    <a:pt x="1284185" y="1142885"/>
                  </a:lnTo>
                  <a:lnTo>
                    <a:pt x="1240015" y="1131455"/>
                  </a:lnTo>
                  <a:lnTo>
                    <a:pt x="1195082" y="1121994"/>
                  </a:lnTo>
                  <a:lnTo>
                    <a:pt x="1149438" y="1114552"/>
                  </a:lnTo>
                  <a:lnTo>
                    <a:pt x="1103134" y="1109179"/>
                  </a:lnTo>
                  <a:lnTo>
                    <a:pt x="1056208" y="1105916"/>
                  </a:lnTo>
                  <a:lnTo>
                    <a:pt x="1008722" y="1104811"/>
                  </a:lnTo>
                  <a:lnTo>
                    <a:pt x="961237" y="1105916"/>
                  </a:lnTo>
                  <a:lnTo>
                    <a:pt x="914323" y="1109179"/>
                  </a:lnTo>
                  <a:lnTo>
                    <a:pt x="868006" y="1114552"/>
                  </a:lnTo>
                  <a:lnTo>
                    <a:pt x="822363" y="1121994"/>
                  </a:lnTo>
                  <a:lnTo>
                    <a:pt x="777430" y="1131455"/>
                  </a:lnTo>
                  <a:lnTo>
                    <a:pt x="733259" y="1142885"/>
                  </a:lnTo>
                  <a:lnTo>
                    <a:pt x="689889" y="1156246"/>
                  </a:lnTo>
                  <a:lnTo>
                    <a:pt x="647382" y="1171473"/>
                  </a:lnTo>
                  <a:lnTo>
                    <a:pt x="605764" y="1188516"/>
                  </a:lnTo>
                  <a:lnTo>
                    <a:pt x="565111" y="1207338"/>
                  </a:lnTo>
                  <a:lnTo>
                    <a:pt x="525462" y="1227899"/>
                  </a:lnTo>
                  <a:lnTo>
                    <a:pt x="486854" y="1250137"/>
                  </a:lnTo>
                  <a:lnTo>
                    <a:pt x="449351" y="1274000"/>
                  </a:lnTo>
                  <a:lnTo>
                    <a:pt x="412991" y="1299438"/>
                  </a:lnTo>
                  <a:lnTo>
                    <a:pt x="377825" y="1326426"/>
                  </a:lnTo>
                  <a:lnTo>
                    <a:pt x="343890" y="1354886"/>
                  </a:lnTo>
                  <a:lnTo>
                    <a:pt x="311264" y="1384795"/>
                  </a:lnTo>
                  <a:lnTo>
                    <a:pt x="279971" y="1416075"/>
                  </a:lnTo>
                  <a:lnTo>
                    <a:pt x="250075" y="1448714"/>
                  </a:lnTo>
                  <a:lnTo>
                    <a:pt x="221602" y="1482636"/>
                  </a:lnTo>
                  <a:lnTo>
                    <a:pt x="194627" y="1517802"/>
                  </a:lnTo>
                  <a:lnTo>
                    <a:pt x="169176" y="1554162"/>
                  </a:lnTo>
                  <a:lnTo>
                    <a:pt x="145313" y="1591665"/>
                  </a:lnTo>
                  <a:lnTo>
                    <a:pt x="123088" y="1630273"/>
                  </a:lnTo>
                  <a:lnTo>
                    <a:pt x="102527" y="1669923"/>
                  </a:lnTo>
                  <a:lnTo>
                    <a:pt x="83705" y="1710588"/>
                  </a:lnTo>
                  <a:lnTo>
                    <a:pt x="66649" y="1752193"/>
                  </a:lnTo>
                  <a:lnTo>
                    <a:pt x="51422" y="1794700"/>
                  </a:lnTo>
                  <a:lnTo>
                    <a:pt x="38074" y="1838071"/>
                  </a:lnTo>
                  <a:lnTo>
                    <a:pt x="26644" y="1882254"/>
                  </a:lnTo>
                  <a:lnTo>
                    <a:pt x="17183" y="1927186"/>
                  </a:lnTo>
                  <a:lnTo>
                    <a:pt x="9740" y="1972830"/>
                  </a:lnTo>
                  <a:lnTo>
                    <a:pt x="4356" y="2019134"/>
                  </a:lnTo>
                  <a:lnTo>
                    <a:pt x="1104" y="2066048"/>
                  </a:lnTo>
                  <a:lnTo>
                    <a:pt x="0" y="2113534"/>
                  </a:lnTo>
                  <a:lnTo>
                    <a:pt x="2324" y="2129434"/>
                  </a:lnTo>
                  <a:lnTo>
                    <a:pt x="20497" y="2166442"/>
                  </a:lnTo>
                  <a:lnTo>
                    <a:pt x="55676" y="2208923"/>
                  </a:lnTo>
                  <a:lnTo>
                    <a:pt x="106667" y="2255113"/>
                  </a:lnTo>
                  <a:lnTo>
                    <a:pt x="137718" y="2279053"/>
                  </a:lnTo>
                  <a:lnTo>
                    <a:pt x="172275" y="2303246"/>
                  </a:lnTo>
                  <a:lnTo>
                    <a:pt x="210185" y="2327491"/>
                  </a:lnTo>
                  <a:lnTo>
                    <a:pt x="251294" y="2351557"/>
                  </a:lnTo>
                  <a:lnTo>
                    <a:pt x="295452" y="2375217"/>
                  </a:lnTo>
                  <a:lnTo>
                    <a:pt x="342506" y="2398255"/>
                  </a:lnTo>
                  <a:lnTo>
                    <a:pt x="392328" y="2420455"/>
                  </a:lnTo>
                  <a:lnTo>
                    <a:pt x="444741" y="2441587"/>
                  </a:lnTo>
                  <a:lnTo>
                    <a:pt x="499605" y="2461437"/>
                  </a:lnTo>
                  <a:lnTo>
                    <a:pt x="556768" y="2479776"/>
                  </a:lnTo>
                  <a:lnTo>
                    <a:pt x="616089" y="2496388"/>
                  </a:lnTo>
                  <a:lnTo>
                    <a:pt x="677405" y="2511056"/>
                  </a:lnTo>
                  <a:lnTo>
                    <a:pt x="740562" y="2523553"/>
                  </a:lnTo>
                  <a:lnTo>
                    <a:pt x="805434" y="2533650"/>
                  </a:lnTo>
                  <a:lnTo>
                    <a:pt x="871842" y="2541143"/>
                  </a:lnTo>
                  <a:lnTo>
                    <a:pt x="939660" y="2545804"/>
                  </a:lnTo>
                  <a:lnTo>
                    <a:pt x="1008722" y="2547404"/>
                  </a:lnTo>
                  <a:lnTo>
                    <a:pt x="1077785" y="2545804"/>
                  </a:lnTo>
                  <a:lnTo>
                    <a:pt x="1145603" y="2541143"/>
                  </a:lnTo>
                  <a:lnTo>
                    <a:pt x="1212011" y="2533650"/>
                  </a:lnTo>
                  <a:lnTo>
                    <a:pt x="1276883" y="2523553"/>
                  </a:lnTo>
                  <a:lnTo>
                    <a:pt x="1340053" y="2511056"/>
                  </a:lnTo>
                  <a:lnTo>
                    <a:pt x="1401368" y="2496388"/>
                  </a:lnTo>
                  <a:lnTo>
                    <a:pt x="1460677" y="2479776"/>
                  </a:lnTo>
                  <a:lnTo>
                    <a:pt x="1517840" y="2461437"/>
                  </a:lnTo>
                  <a:lnTo>
                    <a:pt x="1572717" y="2441587"/>
                  </a:lnTo>
                  <a:lnTo>
                    <a:pt x="1625130" y="2420455"/>
                  </a:lnTo>
                  <a:lnTo>
                    <a:pt x="1674939" y="2398255"/>
                  </a:lnTo>
                  <a:lnTo>
                    <a:pt x="1722005" y="2375217"/>
                  </a:lnTo>
                  <a:lnTo>
                    <a:pt x="1766163" y="2351557"/>
                  </a:lnTo>
                  <a:lnTo>
                    <a:pt x="1807273" y="2327491"/>
                  </a:lnTo>
                  <a:lnTo>
                    <a:pt x="1845170" y="2303246"/>
                  </a:lnTo>
                  <a:lnTo>
                    <a:pt x="1879727" y="2279053"/>
                  </a:lnTo>
                  <a:lnTo>
                    <a:pt x="1910778" y="2255113"/>
                  </a:lnTo>
                  <a:lnTo>
                    <a:pt x="1961769" y="2208923"/>
                  </a:lnTo>
                  <a:lnTo>
                    <a:pt x="1996948" y="2166442"/>
                  </a:lnTo>
                  <a:lnTo>
                    <a:pt x="2015121" y="2129434"/>
                  </a:lnTo>
                  <a:lnTo>
                    <a:pt x="2017445" y="2113534"/>
                  </a:lnTo>
                  <a:close/>
                </a:path>
              </a:pathLst>
            </a:custGeom>
            <a:solidFill>
              <a:srgbClr val="4DA141"/>
            </a:solidFill>
          </p:spPr>
          <p:txBody>
            <a:bodyPr wrap="square" lIns="0" tIns="0" rIns="0" bIns="0" rtlCol="0"/>
            <a:lstStyle/>
            <a:p>
              <a:endParaRPr sz="1092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0979924" y="7588510"/>
              <a:ext cx="6997065" cy="2444115"/>
            </a:xfrm>
            <a:custGeom>
              <a:avLst/>
              <a:gdLst/>
              <a:ahLst/>
              <a:cxnLst/>
              <a:rect l="l" t="t" r="r" b="b"/>
              <a:pathLst>
                <a:path w="6997065" h="2444115">
                  <a:moveTo>
                    <a:pt x="2272055" y="0"/>
                  </a:moveTo>
                  <a:lnTo>
                    <a:pt x="0" y="0"/>
                  </a:lnTo>
                  <a:lnTo>
                    <a:pt x="0" y="2443759"/>
                  </a:lnTo>
                  <a:lnTo>
                    <a:pt x="2272055" y="2443759"/>
                  </a:lnTo>
                  <a:lnTo>
                    <a:pt x="2272055" y="0"/>
                  </a:lnTo>
                  <a:close/>
                </a:path>
                <a:path w="6997065" h="2444115">
                  <a:moveTo>
                    <a:pt x="4634535" y="0"/>
                  </a:moveTo>
                  <a:lnTo>
                    <a:pt x="2362479" y="0"/>
                  </a:lnTo>
                  <a:lnTo>
                    <a:pt x="2362479" y="2443759"/>
                  </a:lnTo>
                  <a:lnTo>
                    <a:pt x="4634535" y="2443759"/>
                  </a:lnTo>
                  <a:lnTo>
                    <a:pt x="4634535" y="0"/>
                  </a:lnTo>
                  <a:close/>
                </a:path>
                <a:path w="6997065" h="2444115">
                  <a:moveTo>
                    <a:pt x="6997014" y="0"/>
                  </a:moveTo>
                  <a:lnTo>
                    <a:pt x="4724959" y="0"/>
                  </a:lnTo>
                  <a:lnTo>
                    <a:pt x="4724959" y="2443759"/>
                  </a:lnTo>
                  <a:lnTo>
                    <a:pt x="6997014" y="2443759"/>
                  </a:lnTo>
                  <a:lnTo>
                    <a:pt x="6997014" y="0"/>
                  </a:lnTo>
                  <a:close/>
                </a:path>
              </a:pathLst>
            </a:custGeom>
            <a:solidFill>
              <a:srgbClr val="B2D1E2"/>
            </a:solidFill>
          </p:spPr>
          <p:txBody>
            <a:bodyPr wrap="square" lIns="0" tIns="0" rIns="0" bIns="0" rtlCol="0"/>
            <a:lstStyle/>
            <a:p>
              <a:endParaRPr sz="1092" dirty="0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377087" y="2593773"/>
            <a:ext cx="752801" cy="389928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 indent="94341">
              <a:lnSpc>
                <a:spcPct val="100499"/>
              </a:lnSpc>
              <a:spcBef>
                <a:spcPts val="58"/>
              </a:spcBef>
            </a:pP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Työhön- </a:t>
            </a:r>
            <a:r>
              <a:rPr sz="1243" spc="-27" dirty="0">
                <a:solidFill>
                  <a:srgbClr val="323031"/>
                </a:solidFill>
                <a:latin typeface="Arial"/>
                <a:cs typeface="Arial"/>
              </a:rPr>
              <a:t>valmentaja</a:t>
            </a:r>
            <a:endParaRPr sz="1243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5923" y="2691422"/>
            <a:ext cx="758192" cy="199825"/>
          </a:xfrm>
          <a:prstGeom prst="rect">
            <a:avLst/>
          </a:prstGeom>
        </p:spPr>
        <p:txBody>
          <a:bodyPr vert="horz" wrap="square" lIns="0" tIns="8471" rIns="0" bIns="0" rtlCol="0">
            <a:spAutoFit/>
          </a:bodyPr>
          <a:lstStyle/>
          <a:p>
            <a:pPr marL="7701">
              <a:spcBef>
                <a:spcPts val="67"/>
              </a:spcBef>
            </a:pPr>
            <a:r>
              <a:rPr sz="1243" spc="-30" dirty="0">
                <a:solidFill>
                  <a:srgbClr val="323031"/>
                </a:solidFill>
                <a:latin typeface="Arial"/>
                <a:cs typeface="Arial"/>
              </a:rPr>
              <a:t>Työnantaja</a:t>
            </a:r>
            <a:endParaRPr sz="1243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77141" y="3210385"/>
            <a:ext cx="787842" cy="199825"/>
          </a:xfrm>
          <a:prstGeom prst="rect">
            <a:avLst/>
          </a:prstGeom>
        </p:spPr>
        <p:txBody>
          <a:bodyPr vert="horz" wrap="square" lIns="0" tIns="8471" rIns="0" bIns="0" rtlCol="0">
            <a:spAutoFit/>
          </a:bodyPr>
          <a:lstStyle/>
          <a:p>
            <a:pPr marL="7701">
              <a:spcBef>
                <a:spcPts val="67"/>
              </a:spcBef>
            </a:pPr>
            <a:r>
              <a:rPr sz="1243" spc="-6" dirty="0">
                <a:solidFill>
                  <a:srgbClr val="FFFFFF"/>
                </a:solidFill>
                <a:latin typeface="Arial"/>
                <a:cs typeface="Arial"/>
              </a:rPr>
              <a:t>Työnhakija</a:t>
            </a:r>
            <a:endParaRPr sz="1243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08317" y="3714349"/>
            <a:ext cx="4724357" cy="58119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 algn="ctr">
              <a:lnSpc>
                <a:spcPct val="100499"/>
              </a:lnSpc>
              <a:spcBef>
                <a:spcPts val="58"/>
              </a:spcBef>
            </a:pPr>
            <a:r>
              <a:rPr sz="1243" spc="-39" dirty="0">
                <a:solidFill>
                  <a:srgbClr val="323031"/>
                </a:solidFill>
                <a:latin typeface="Arial"/>
                <a:cs typeface="Arial"/>
              </a:rPr>
              <a:t>Laatuperusteisen</a:t>
            </a:r>
            <a:r>
              <a:rPr sz="1243" spc="-10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työhönvalmennuksen</a:t>
            </a:r>
            <a:r>
              <a:rPr sz="1243" spc="152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lähtökohtana</a:t>
            </a:r>
            <a:r>
              <a:rPr sz="1243" spc="-10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24" dirty="0">
                <a:solidFill>
                  <a:srgbClr val="323031"/>
                </a:solidFill>
                <a:latin typeface="Arial"/>
                <a:cs typeface="Arial"/>
              </a:rPr>
              <a:t>ovat</a:t>
            </a:r>
            <a:r>
              <a:rPr sz="1243" spc="-10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työnhakijan </a:t>
            </a:r>
            <a:r>
              <a:rPr sz="1243" spc="-15" dirty="0">
                <a:solidFill>
                  <a:srgbClr val="323031"/>
                </a:solidFill>
                <a:latin typeface="Arial"/>
                <a:cs typeface="Arial"/>
              </a:rPr>
              <a:t>omat</a:t>
            </a:r>
            <a:r>
              <a:rPr sz="1243" spc="-76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15" dirty="0">
                <a:solidFill>
                  <a:srgbClr val="323031"/>
                </a:solidFill>
                <a:latin typeface="Arial"/>
                <a:cs typeface="Arial"/>
              </a:rPr>
              <a:t>toiveet</a:t>
            </a:r>
            <a:r>
              <a:rPr sz="1243" spc="-7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21" dirty="0">
                <a:solidFill>
                  <a:srgbClr val="323031"/>
                </a:solidFill>
                <a:latin typeface="Arial"/>
                <a:cs typeface="Arial"/>
              </a:rPr>
              <a:t>työllistymisestä</a:t>
            </a:r>
            <a:r>
              <a:rPr sz="1243" spc="-76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ja</a:t>
            </a:r>
            <a:r>
              <a:rPr sz="1243" spc="-7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dirty="0">
                <a:solidFill>
                  <a:srgbClr val="323031"/>
                </a:solidFill>
                <a:latin typeface="Arial"/>
                <a:cs typeface="Arial"/>
              </a:rPr>
              <a:t>työn</a:t>
            </a:r>
            <a:r>
              <a:rPr sz="1243" spc="-7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39" dirty="0">
                <a:solidFill>
                  <a:srgbClr val="323031"/>
                </a:solidFill>
                <a:latin typeface="Arial"/>
                <a:cs typeface="Arial"/>
              </a:rPr>
              <a:t>sisällöstä,</a:t>
            </a:r>
            <a:r>
              <a:rPr sz="1243" spc="-64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42" dirty="0">
                <a:solidFill>
                  <a:srgbClr val="323031"/>
                </a:solidFill>
                <a:latin typeface="Arial"/>
                <a:cs typeface="Arial"/>
              </a:rPr>
              <a:t>osaaminen</a:t>
            </a:r>
            <a:r>
              <a:rPr sz="1243" spc="-76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9" dirty="0">
                <a:solidFill>
                  <a:srgbClr val="323031"/>
                </a:solidFill>
                <a:latin typeface="Arial"/>
                <a:cs typeface="Arial"/>
              </a:rPr>
              <a:t>sekä</a:t>
            </a:r>
            <a:r>
              <a:rPr sz="1243" spc="-7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taidot.</a:t>
            </a:r>
            <a:endParaRPr sz="1243">
              <a:latin typeface="Arial"/>
              <a:cs typeface="Arial"/>
            </a:endParaRPr>
          </a:p>
          <a:p>
            <a:pPr algn="ctr">
              <a:spcBef>
                <a:spcPts val="9"/>
              </a:spcBef>
            </a:pPr>
            <a:r>
              <a:rPr sz="1243" spc="-49" dirty="0">
                <a:solidFill>
                  <a:srgbClr val="323031"/>
                </a:solidFill>
                <a:latin typeface="Arial"/>
                <a:cs typeface="Arial"/>
              </a:rPr>
              <a:t>Lisäksi</a:t>
            </a:r>
            <a:r>
              <a:rPr sz="1243" spc="-69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21" dirty="0">
                <a:solidFill>
                  <a:srgbClr val="323031"/>
                </a:solidFill>
                <a:latin typeface="Arial"/>
                <a:cs typeface="Arial"/>
              </a:rPr>
              <a:t>työhönvalmentajan</a:t>
            </a:r>
            <a:r>
              <a:rPr sz="1243" spc="-69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dirty="0">
                <a:solidFill>
                  <a:srgbClr val="323031"/>
                </a:solidFill>
                <a:latin typeface="Arial"/>
                <a:cs typeface="Arial"/>
              </a:rPr>
              <a:t>työtä</a:t>
            </a:r>
            <a:r>
              <a:rPr sz="1243" spc="-67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määrittävät</a:t>
            </a:r>
            <a:r>
              <a:rPr sz="1243" spc="-69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laatukriteerit.</a:t>
            </a:r>
            <a:endParaRPr sz="1243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33360" y="1715691"/>
            <a:ext cx="1077411" cy="290447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819" spc="-6" dirty="0">
                <a:solidFill>
                  <a:srgbClr val="323031"/>
                </a:solidFill>
                <a:latin typeface="Arial"/>
                <a:cs typeface="Arial"/>
              </a:rPr>
              <a:t>Työpaikka</a:t>
            </a:r>
            <a:endParaRPr sz="1819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98575" y="5148387"/>
            <a:ext cx="834050" cy="378514"/>
          </a:xfrm>
          <a:prstGeom prst="rect">
            <a:avLst/>
          </a:prstGeom>
        </p:spPr>
        <p:txBody>
          <a:bodyPr vert="horz" wrap="square" lIns="0" tIns="19253" rIns="0" bIns="0" rtlCol="0">
            <a:spAutoFit/>
          </a:bodyPr>
          <a:lstStyle/>
          <a:p>
            <a:pPr marL="28495" marR="3081" indent="-21179">
              <a:lnSpc>
                <a:spcPts val="1449"/>
              </a:lnSpc>
              <a:spcBef>
                <a:spcPts val="152"/>
              </a:spcBef>
            </a:pPr>
            <a:r>
              <a:rPr sz="1243" spc="-24" dirty="0">
                <a:solidFill>
                  <a:srgbClr val="323031"/>
                </a:solidFill>
                <a:latin typeface="Arial"/>
                <a:cs typeface="Arial"/>
              </a:rPr>
              <a:t>Kuntouttava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työtoiminta</a:t>
            </a:r>
            <a:endParaRPr sz="1243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23475" y="4683301"/>
            <a:ext cx="914528" cy="1276195"/>
          </a:xfrm>
          <a:prstGeom prst="rect">
            <a:avLst/>
          </a:prstGeom>
        </p:spPr>
        <p:txBody>
          <a:bodyPr vert="horz" wrap="square" lIns="0" tIns="19253" rIns="0" bIns="0" rtlCol="0">
            <a:spAutoFit/>
          </a:bodyPr>
          <a:lstStyle/>
          <a:p>
            <a:pPr marL="7701" marR="3081" indent="-385" algn="ctr">
              <a:lnSpc>
                <a:spcPts val="1449"/>
              </a:lnSpc>
              <a:spcBef>
                <a:spcPts val="152"/>
              </a:spcBef>
            </a:pP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Kehitys- vammalain mukainen työtoiminta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ja</a:t>
            </a:r>
            <a:r>
              <a:rPr sz="1243" spc="-100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työhön- valmennus </a:t>
            </a:r>
            <a:r>
              <a:rPr sz="1243" spc="-73" dirty="0">
                <a:solidFill>
                  <a:srgbClr val="323031"/>
                </a:solidFill>
                <a:latin typeface="Arial"/>
                <a:cs typeface="Arial"/>
              </a:rPr>
              <a:t>30.9.2023</a:t>
            </a:r>
            <a:r>
              <a:rPr sz="1243" spc="-52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asti</a:t>
            </a:r>
            <a:endParaRPr sz="1243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20386" y="4867439"/>
            <a:ext cx="1055462" cy="917123"/>
          </a:xfrm>
          <a:prstGeom prst="rect">
            <a:avLst/>
          </a:prstGeom>
        </p:spPr>
        <p:txBody>
          <a:bodyPr vert="horz" wrap="square" lIns="0" tIns="19253" rIns="0" bIns="0" rtlCol="0">
            <a:spAutoFit/>
          </a:bodyPr>
          <a:lstStyle/>
          <a:p>
            <a:pPr marL="7316" marR="3081" algn="ctr">
              <a:lnSpc>
                <a:spcPts val="1449"/>
              </a:lnSpc>
              <a:spcBef>
                <a:spcPts val="152"/>
              </a:spcBef>
            </a:pP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Sosiaali- huoltolain työllistymistä </a:t>
            </a:r>
            <a:r>
              <a:rPr sz="1243" spc="-33" dirty="0">
                <a:solidFill>
                  <a:srgbClr val="323031"/>
                </a:solidFill>
                <a:latin typeface="Arial"/>
                <a:cs typeface="Arial"/>
              </a:rPr>
              <a:t>tukeva</a:t>
            </a:r>
            <a:r>
              <a:rPr sz="1243" spc="-85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toiminta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ja</a:t>
            </a:r>
            <a:r>
              <a:rPr sz="1243" spc="-100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työtoiminta</a:t>
            </a:r>
            <a:endParaRPr sz="1243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863789" y="4959507"/>
            <a:ext cx="699277" cy="737586"/>
          </a:xfrm>
          <a:prstGeom prst="rect">
            <a:avLst/>
          </a:prstGeom>
        </p:spPr>
        <p:txBody>
          <a:bodyPr vert="horz" wrap="square" lIns="0" tIns="19253" rIns="0" bIns="0" rtlCol="0">
            <a:spAutoFit/>
          </a:bodyPr>
          <a:lstStyle/>
          <a:p>
            <a:pPr marL="7316" marR="3081" algn="ctr">
              <a:lnSpc>
                <a:spcPts val="1449"/>
              </a:lnSpc>
              <a:spcBef>
                <a:spcPts val="152"/>
              </a:spcBef>
            </a:pP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Mielen- </a:t>
            </a:r>
            <a:r>
              <a:rPr sz="1243" spc="-33" dirty="0">
                <a:solidFill>
                  <a:srgbClr val="323031"/>
                </a:solidFill>
                <a:latin typeface="Arial"/>
                <a:cs typeface="Arial"/>
              </a:rPr>
              <a:t>terveys-</a:t>
            </a:r>
            <a:r>
              <a:rPr sz="1243" spc="-82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15" dirty="0">
                <a:solidFill>
                  <a:srgbClr val="323031"/>
                </a:solidFill>
                <a:latin typeface="Arial"/>
                <a:cs typeface="Arial"/>
              </a:rPr>
              <a:t>ja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päihde- palvelut</a:t>
            </a:r>
            <a:endParaRPr sz="1243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660407" y="4427691"/>
            <a:ext cx="4807146" cy="254913"/>
          </a:xfrm>
          <a:custGeom>
            <a:avLst/>
            <a:gdLst/>
            <a:ahLst/>
            <a:cxnLst/>
            <a:rect l="l" t="t" r="r" b="b"/>
            <a:pathLst>
              <a:path w="7927340" h="420370">
                <a:moveTo>
                  <a:pt x="839508" y="419760"/>
                </a:moveTo>
                <a:lnTo>
                  <a:pt x="419747" y="0"/>
                </a:lnTo>
                <a:lnTo>
                  <a:pt x="0" y="419760"/>
                </a:lnTo>
                <a:lnTo>
                  <a:pt x="839508" y="419760"/>
                </a:lnTo>
                <a:close/>
              </a:path>
              <a:path w="7927340" h="420370">
                <a:moveTo>
                  <a:pt x="3201987" y="419760"/>
                </a:moveTo>
                <a:lnTo>
                  <a:pt x="2782227" y="0"/>
                </a:lnTo>
                <a:lnTo>
                  <a:pt x="2362479" y="419760"/>
                </a:lnTo>
                <a:lnTo>
                  <a:pt x="3201987" y="419760"/>
                </a:lnTo>
                <a:close/>
              </a:path>
              <a:path w="7927340" h="420370">
                <a:moveTo>
                  <a:pt x="5564467" y="419760"/>
                </a:moveTo>
                <a:lnTo>
                  <a:pt x="5144706" y="0"/>
                </a:lnTo>
                <a:lnTo>
                  <a:pt x="4724946" y="419760"/>
                </a:lnTo>
                <a:lnTo>
                  <a:pt x="5564467" y="419760"/>
                </a:lnTo>
                <a:close/>
              </a:path>
              <a:path w="7927340" h="420370">
                <a:moveTo>
                  <a:pt x="7926933" y="419760"/>
                </a:moveTo>
                <a:lnTo>
                  <a:pt x="7507186" y="0"/>
                </a:lnTo>
                <a:lnTo>
                  <a:pt x="7087425" y="419760"/>
                </a:lnTo>
                <a:lnTo>
                  <a:pt x="7926933" y="419760"/>
                </a:lnTo>
                <a:close/>
              </a:path>
            </a:pathLst>
          </a:custGeom>
          <a:solidFill>
            <a:srgbClr val="B2D1E2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7122" y="4159538"/>
            <a:ext cx="8300067" cy="1617271"/>
            <a:chOff x="3243224" y="6859386"/>
            <a:chExt cx="13687425" cy="2667000"/>
          </a:xfrm>
        </p:grpSpPr>
        <p:sp>
          <p:nvSpPr>
            <p:cNvPr id="3" name="object 3"/>
            <p:cNvSpPr/>
            <p:nvPr/>
          </p:nvSpPr>
          <p:spPr>
            <a:xfrm>
              <a:off x="3301009" y="6917175"/>
              <a:ext cx="13571855" cy="2551430"/>
            </a:xfrm>
            <a:custGeom>
              <a:avLst/>
              <a:gdLst/>
              <a:ahLst/>
              <a:cxnLst/>
              <a:rect l="l" t="t" r="r" b="b"/>
              <a:pathLst>
                <a:path w="13571855" h="2551429">
                  <a:moveTo>
                    <a:pt x="13571334" y="0"/>
                  </a:moveTo>
                  <a:lnTo>
                    <a:pt x="0" y="0"/>
                  </a:lnTo>
                  <a:lnTo>
                    <a:pt x="0" y="479564"/>
                  </a:lnTo>
                  <a:lnTo>
                    <a:pt x="0" y="2551150"/>
                  </a:lnTo>
                  <a:lnTo>
                    <a:pt x="13571334" y="2551150"/>
                  </a:lnTo>
                  <a:lnTo>
                    <a:pt x="13571334" y="479564"/>
                  </a:lnTo>
                  <a:lnTo>
                    <a:pt x="13571334" y="0"/>
                  </a:lnTo>
                  <a:close/>
                </a:path>
              </a:pathLst>
            </a:custGeom>
            <a:solidFill>
              <a:srgbClr val="EEF6E8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" name="object 4"/>
            <p:cNvSpPr/>
            <p:nvPr/>
          </p:nvSpPr>
          <p:spPr>
            <a:xfrm>
              <a:off x="3301009" y="6917171"/>
              <a:ext cx="13571855" cy="2551430"/>
            </a:xfrm>
            <a:custGeom>
              <a:avLst/>
              <a:gdLst/>
              <a:ahLst/>
              <a:cxnLst/>
              <a:rect l="l" t="t" r="r" b="b"/>
              <a:pathLst>
                <a:path w="13571855" h="2551429">
                  <a:moveTo>
                    <a:pt x="0" y="2551147"/>
                  </a:moveTo>
                  <a:lnTo>
                    <a:pt x="13571335" y="2551147"/>
                  </a:lnTo>
                  <a:lnTo>
                    <a:pt x="13571335" y="0"/>
                  </a:lnTo>
                  <a:lnTo>
                    <a:pt x="0" y="0"/>
                  </a:lnTo>
                  <a:lnTo>
                    <a:pt x="0" y="2551147"/>
                  </a:lnTo>
                  <a:close/>
                </a:path>
              </a:pathLst>
            </a:custGeom>
            <a:ln w="115179">
              <a:solidFill>
                <a:srgbClr val="72BF44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64658" y="901548"/>
            <a:ext cx="8618900" cy="1168943"/>
          </a:xfrm>
          <a:prstGeom prst="rect">
            <a:avLst/>
          </a:prstGeom>
        </p:spPr>
        <p:txBody>
          <a:bodyPr vert="horz" wrap="square" lIns="0" tIns="129382" rIns="0" bIns="0" rtlCol="0" anchor="ctr">
            <a:spAutoFit/>
          </a:bodyPr>
          <a:lstStyle/>
          <a:p>
            <a:pPr marL="7701" marR="3081">
              <a:lnSpc>
                <a:spcPts val="4002"/>
              </a:lnSpc>
              <a:spcBef>
                <a:spcPts val="1019"/>
              </a:spcBef>
            </a:pPr>
            <a:r>
              <a:rPr sz="4154" spc="30" dirty="0"/>
              <a:t>Laatuperusteisen</a:t>
            </a:r>
            <a:r>
              <a:rPr sz="4154" spc="-397" dirty="0"/>
              <a:t> </a:t>
            </a:r>
            <a:r>
              <a:rPr sz="4154" spc="112" dirty="0"/>
              <a:t>työhön- </a:t>
            </a:r>
            <a:r>
              <a:rPr sz="4154" spc="49" dirty="0" err="1"/>
              <a:t>valmennuksen</a:t>
            </a:r>
            <a:r>
              <a:rPr sz="4154" spc="-397" dirty="0"/>
              <a:t> </a:t>
            </a:r>
            <a:r>
              <a:rPr lang="fi-FI" sz="4154" spc="88" dirty="0"/>
              <a:t>arvot</a:t>
            </a:r>
            <a:r>
              <a:rPr sz="4154" spc="-397" dirty="0"/>
              <a:t> </a:t>
            </a:r>
            <a:r>
              <a:rPr sz="4154" spc="94" dirty="0"/>
              <a:t>ja</a:t>
            </a:r>
            <a:r>
              <a:rPr sz="4154" spc="-397" dirty="0"/>
              <a:t> </a:t>
            </a:r>
            <a:r>
              <a:rPr sz="4154" spc="55" dirty="0"/>
              <a:t>vaiheet</a:t>
            </a:r>
            <a:endParaRPr sz="4154" dirty="0"/>
          </a:p>
        </p:txBody>
      </p:sp>
      <p:sp>
        <p:nvSpPr>
          <p:cNvPr id="6" name="object 6"/>
          <p:cNvSpPr txBox="1"/>
          <p:nvPr/>
        </p:nvSpPr>
        <p:spPr>
          <a:xfrm>
            <a:off x="2037086" y="4485388"/>
            <a:ext cx="8159903" cy="969004"/>
          </a:xfrm>
          <a:prstGeom prst="rect">
            <a:avLst/>
          </a:prstGeom>
          <a:solidFill>
            <a:srgbClr val="EEF6E8"/>
          </a:solidFill>
        </p:spPr>
        <p:txBody>
          <a:bodyPr vert="horz" wrap="square" lIns="0" tIns="176360" rIns="0" bIns="0" rtlCol="0">
            <a:spAutoFit/>
          </a:bodyPr>
          <a:lstStyle/>
          <a:p>
            <a:pPr marL="5776" algn="ctr">
              <a:spcBef>
                <a:spcPts val="1389"/>
              </a:spcBef>
            </a:pPr>
            <a:r>
              <a:rPr sz="1698" spc="-139" dirty="0">
                <a:solidFill>
                  <a:srgbClr val="323031"/>
                </a:solidFill>
                <a:latin typeface="Arial"/>
                <a:cs typeface="Arial"/>
              </a:rPr>
              <a:t>ARVOT</a:t>
            </a:r>
            <a:endParaRPr sz="1698" dirty="0">
              <a:latin typeface="Arial"/>
              <a:cs typeface="Arial"/>
            </a:endParaRPr>
          </a:p>
          <a:p>
            <a:pPr marL="65846" algn="ctr">
              <a:spcBef>
                <a:spcPts val="491"/>
              </a:spcBef>
              <a:tabLst>
                <a:tab pos="204854" algn="l"/>
                <a:tab pos="1117456" algn="l"/>
                <a:tab pos="1256079" algn="l"/>
                <a:tab pos="2100909" algn="l"/>
                <a:tab pos="2239532" algn="l"/>
                <a:tab pos="3801737" algn="l"/>
                <a:tab pos="3940745" algn="l"/>
                <a:tab pos="5786357" algn="l"/>
              </a:tabLst>
            </a:pPr>
            <a:r>
              <a:rPr sz="1304" spc="-30" dirty="0">
                <a:solidFill>
                  <a:srgbClr val="323031"/>
                </a:solidFill>
                <a:latin typeface="Arial"/>
                <a:cs typeface="Arial"/>
              </a:rPr>
              <a:t>|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Yksilöllisyys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30" dirty="0">
                <a:solidFill>
                  <a:srgbClr val="323031"/>
                </a:solidFill>
                <a:latin typeface="Arial"/>
                <a:cs typeface="Arial"/>
              </a:rPr>
              <a:t>|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Kunnioitus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30" dirty="0">
                <a:solidFill>
                  <a:srgbClr val="323031"/>
                </a:solidFill>
                <a:latin typeface="Arial"/>
                <a:cs typeface="Arial"/>
              </a:rPr>
              <a:t>|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Itsemääräämisoikeus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30" dirty="0">
                <a:solidFill>
                  <a:srgbClr val="323031"/>
                </a:solidFill>
                <a:latin typeface="Arial"/>
                <a:cs typeface="Arial"/>
              </a:rPr>
              <a:t>|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33" dirty="0">
                <a:solidFill>
                  <a:srgbClr val="323031"/>
                </a:solidFill>
                <a:latin typeface="Arial"/>
                <a:cs typeface="Arial"/>
              </a:rPr>
              <a:t>Tietoon</a:t>
            </a:r>
            <a:r>
              <a:rPr sz="1304" spc="-7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spc="-42" dirty="0">
                <a:solidFill>
                  <a:srgbClr val="323031"/>
                </a:solidFill>
                <a:latin typeface="Arial"/>
                <a:cs typeface="Arial"/>
              </a:rPr>
              <a:t>perustuva</a:t>
            </a:r>
            <a:r>
              <a:rPr sz="1304" spc="-73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valinta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30" dirty="0">
                <a:solidFill>
                  <a:srgbClr val="323031"/>
                </a:solidFill>
                <a:latin typeface="Arial"/>
                <a:cs typeface="Arial"/>
              </a:rPr>
              <a:t>|</a:t>
            </a:r>
            <a:endParaRPr sz="1304" dirty="0">
              <a:latin typeface="Arial"/>
              <a:cs typeface="Arial"/>
            </a:endParaRPr>
          </a:p>
          <a:p>
            <a:pPr marL="65846" algn="ctr">
              <a:spcBef>
                <a:spcPts val="485"/>
              </a:spcBef>
              <a:tabLst>
                <a:tab pos="204854" algn="l"/>
                <a:tab pos="1493278" algn="l"/>
                <a:tab pos="1631901" algn="l"/>
                <a:tab pos="3075121" algn="l"/>
                <a:tab pos="3213744" algn="l"/>
                <a:tab pos="4379333" algn="l"/>
              </a:tabLst>
            </a:pPr>
            <a:r>
              <a:rPr sz="1304" spc="-30" dirty="0">
                <a:solidFill>
                  <a:srgbClr val="323031"/>
                </a:solidFill>
                <a:latin typeface="Arial"/>
                <a:cs typeface="Arial"/>
              </a:rPr>
              <a:t>|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Voimaantuminen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30" dirty="0">
                <a:solidFill>
                  <a:srgbClr val="323031"/>
                </a:solidFill>
                <a:latin typeface="Arial"/>
                <a:cs typeface="Arial"/>
              </a:rPr>
              <a:t>|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Luottamuksellisuus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30" dirty="0">
                <a:solidFill>
                  <a:srgbClr val="323031"/>
                </a:solidFill>
                <a:latin typeface="Arial"/>
                <a:cs typeface="Arial"/>
              </a:rPr>
              <a:t>|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6" dirty="0">
                <a:solidFill>
                  <a:srgbClr val="323031"/>
                </a:solidFill>
                <a:latin typeface="Arial"/>
                <a:cs typeface="Arial"/>
              </a:rPr>
              <a:t>Saavutettavuus</a:t>
            </a:r>
            <a:r>
              <a:rPr sz="1304" dirty="0">
                <a:solidFill>
                  <a:srgbClr val="323031"/>
                </a:solidFill>
                <a:latin typeface="Arial"/>
                <a:cs typeface="Arial"/>
              </a:rPr>
              <a:t>	</a:t>
            </a:r>
            <a:r>
              <a:rPr sz="1304" spc="-30" dirty="0">
                <a:solidFill>
                  <a:srgbClr val="323031"/>
                </a:solidFill>
                <a:latin typeface="Arial"/>
                <a:cs typeface="Arial"/>
              </a:rPr>
              <a:t>|</a:t>
            </a:r>
            <a:endParaRPr sz="1304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90267" y="2990782"/>
            <a:ext cx="7889588" cy="1507528"/>
            <a:chOff x="3611206" y="4932021"/>
            <a:chExt cx="13010515" cy="2486025"/>
          </a:xfrm>
        </p:grpSpPr>
        <p:sp>
          <p:nvSpPr>
            <p:cNvPr id="8" name="object 8"/>
            <p:cNvSpPr/>
            <p:nvPr/>
          </p:nvSpPr>
          <p:spPr>
            <a:xfrm>
              <a:off x="14328454" y="4952979"/>
              <a:ext cx="2272665" cy="2444115"/>
            </a:xfrm>
            <a:custGeom>
              <a:avLst/>
              <a:gdLst/>
              <a:ahLst/>
              <a:cxnLst/>
              <a:rect l="l" t="t" r="r" b="b"/>
              <a:pathLst>
                <a:path w="2272665" h="2444115">
                  <a:moveTo>
                    <a:pt x="2272056" y="0"/>
                  </a:move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0"/>
                  </a:lnTo>
                  <a:close/>
                </a:path>
              </a:pathLst>
            </a:custGeom>
            <a:solidFill>
              <a:srgbClr val="D7E5EE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14328454" y="4952979"/>
              <a:ext cx="2272665" cy="2444115"/>
            </a:xfrm>
            <a:custGeom>
              <a:avLst/>
              <a:gdLst/>
              <a:ahLst/>
              <a:cxnLst/>
              <a:rect l="l" t="t" r="r" b="b"/>
              <a:pathLst>
                <a:path w="2272665" h="2444115">
                  <a:moveTo>
                    <a:pt x="2272056" y="0"/>
                  </a:move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0"/>
                  </a:lnTo>
                  <a:close/>
                </a:path>
              </a:pathLst>
            </a:custGeom>
            <a:ln w="41883">
              <a:solidFill>
                <a:srgbClr val="38A1C3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1657148" y="4952976"/>
              <a:ext cx="2596515" cy="2444115"/>
            </a:xfrm>
            <a:custGeom>
              <a:avLst/>
              <a:gdLst/>
              <a:ahLst/>
              <a:cxnLst/>
              <a:rect l="l" t="t" r="r" b="b"/>
              <a:pathLst>
                <a:path w="2596515" h="2444115">
                  <a:moveTo>
                    <a:pt x="2272056" y="0"/>
                  </a:move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1530634"/>
                  </a:lnTo>
                  <a:lnTo>
                    <a:pt x="2596381" y="1206308"/>
                  </a:lnTo>
                  <a:lnTo>
                    <a:pt x="2272056" y="881983"/>
                  </a:lnTo>
                  <a:lnTo>
                    <a:pt x="2272056" y="0"/>
                  </a:lnTo>
                  <a:close/>
                </a:path>
              </a:pathLst>
            </a:custGeom>
            <a:solidFill>
              <a:srgbClr val="D7E5EE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1"/>
            <p:cNvSpPr/>
            <p:nvPr/>
          </p:nvSpPr>
          <p:spPr>
            <a:xfrm>
              <a:off x="11657148" y="4952976"/>
              <a:ext cx="2596515" cy="2444115"/>
            </a:xfrm>
            <a:custGeom>
              <a:avLst/>
              <a:gdLst/>
              <a:ahLst/>
              <a:cxnLst/>
              <a:rect l="l" t="t" r="r" b="b"/>
              <a:pathLst>
                <a:path w="2596515" h="2444115">
                  <a:moveTo>
                    <a:pt x="2272056" y="881983"/>
                  </a:moveTo>
                  <a:lnTo>
                    <a:pt x="2272056" y="0"/>
                  </a:ln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1530634"/>
                  </a:lnTo>
                  <a:lnTo>
                    <a:pt x="2596381" y="1206308"/>
                  </a:lnTo>
                  <a:lnTo>
                    <a:pt x="2272056" y="881983"/>
                  </a:lnTo>
                  <a:close/>
                </a:path>
              </a:pathLst>
            </a:custGeom>
            <a:ln w="41883">
              <a:solidFill>
                <a:srgbClr val="38A1C3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2" name="object 12"/>
            <p:cNvSpPr/>
            <p:nvPr/>
          </p:nvSpPr>
          <p:spPr>
            <a:xfrm>
              <a:off x="8975940" y="4952976"/>
              <a:ext cx="2596515" cy="2444115"/>
            </a:xfrm>
            <a:custGeom>
              <a:avLst/>
              <a:gdLst/>
              <a:ahLst/>
              <a:cxnLst/>
              <a:rect l="l" t="t" r="r" b="b"/>
              <a:pathLst>
                <a:path w="2596515" h="2444115">
                  <a:moveTo>
                    <a:pt x="2272056" y="0"/>
                  </a:move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1530634"/>
                  </a:lnTo>
                  <a:lnTo>
                    <a:pt x="2596381" y="1206308"/>
                  </a:lnTo>
                  <a:lnTo>
                    <a:pt x="2272056" y="881983"/>
                  </a:lnTo>
                  <a:lnTo>
                    <a:pt x="2272056" y="0"/>
                  </a:lnTo>
                  <a:close/>
                </a:path>
              </a:pathLst>
            </a:custGeom>
            <a:solidFill>
              <a:srgbClr val="D7E5EE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8975940" y="4952976"/>
              <a:ext cx="2596515" cy="2444115"/>
            </a:xfrm>
            <a:custGeom>
              <a:avLst/>
              <a:gdLst/>
              <a:ahLst/>
              <a:cxnLst/>
              <a:rect l="l" t="t" r="r" b="b"/>
              <a:pathLst>
                <a:path w="2596515" h="2444115">
                  <a:moveTo>
                    <a:pt x="2272056" y="881983"/>
                  </a:moveTo>
                  <a:lnTo>
                    <a:pt x="2272056" y="0"/>
                  </a:ln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1530634"/>
                  </a:lnTo>
                  <a:lnTo>
                    <a:pt x="2596381" y="1206308"/>
                  </a:lnTo>
                  <a:lnTo>
                    <a:pt x="2272056" y="881983"/>
                  </a:lnTo>
                  <a:close/>
                </a:path>
              </a:pathLst>
            </a:custGeom>
            <a:ln w="41883">
              <a:solidFill>
                <a:srgbClr val="38A1C3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6304627" y="4952976"/>
              <a:ext cx="2596515" cy="2444115"/>
            </a:xfrm>
            <a:custGeom>
              <a:avLst/>
              <a:gdLst/>
              <a:ahLst/>
              <a:cxnLst/>
              <a:rect l="l" t="t" r="r" b="b"/>
              <a:pathLst>
                <a:path w="2596515" h="2444115">
                  <a:moveTo>
                    <a:pt x="2272056" y="0"/>
                  </a:move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1530634"/>
                  </a:lnTo>
                  <a:lnTo>
                    <a:pt x="2596381" y="1206308"/>
                  </a:lnTo>
                  <a:lnTo>
                    <a:pt x="2272056" y="881983"/>
                  </a:lnTo>
                  <a:lnTo>
                    <a:pt x="2272056" y="0"/>
                  </a:lnTo>
                  <a:close/>
                </a:path>
              </a:pathLst>
            </a:custGeom>
            <a:solidFill>
              <a:srgbClr val="D7E5EE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6304627" y="4952976"/>
              <a:ext cx="2596515" cy="2444115"/>
            </a:xfrm>
            <a:custGeom>
              <a:avLst/>
              <a:gdLst/>
              <a:ahLst/>
              <a:cxnLst/>
              <a:rect l="l" t="t" r="r" b="b"/>
              <a:pathLst>
                <a:path w="2596515" h="2444115">
                  <a:moveTo>
                    <a:pt x="2272056" y="881983"/>
                  </a:moveTo>
                  <a:lnTo>
                    <a:pt x="2272056" y="0"/>
                  </a:ln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1530634"/>
                  </a:lnTo>
                  <a:lnTo>
                    <a:pt x="2596381" y="1206308"/>
                  </a:lnTo>
                  <a:lnTo>
                    <a:pt x="2272056" y="881983"/>
                  </a:lnTo>
                  <a:close/>
                </a:path>
              </a:pathLst>
            </a:custGeom>
            <a:ln w="41883">
              <a:solidFill>
                <a:srgbClr val="38A1C3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3632161" y="4952976"/>
              <a:ext cx="2596515" cy="2444115"/>
            </a:xfrm>
            <a:custGeom>
              <a:avLst/>
              <a:gdLst/>
              <a:ahLst/>
              <a:cxnLst/>
              <a:rect l="l" t="t" r="r" b="b"/>
              <a:pathLst>
                <a:path w="2596515" h="2444115">
                  <a:moveTo>
                    <a:pt x="2272056" y="0"/>
                  </a:move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1530634"/>
                  </a:lnTo>
                  <a:lnTo>
                    <a:pt x="2596381" y="1206308"/>
                  </a:lnTo>
                  <a:lnTo>
                    <a:pt x="2272056" y="881983"/>
                  </a:lnTo>
                  <a:lnTo>
                    <a:pt x="2272056" y="0"/>
                  </a:lnTo>
                  <a:close/>
                </a:path>
              </a:pathLst>
            </a:custGeom>
            <a:solidFill>
              <a:srgbClr val="D7E5EE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3632161" y="4952976"/>
              <a:ext cx="2596515" cy="2444115"/>
            </a:xfrm>
            <a:custGeom>
              <a:avLst/>
              <a:gdLst/>
              <a:ahLst/>
              <a:cxnLst/>
              <a:rect l="l" t="t" r="r" b="b"/>
              <a:pathLst>
                <a:path w="2596515" h="2444115">
                  <a:moveTo>
                    <a:pt x="2272056" y="881983"/>
                  </a:moveTo>
                  <a:lnTo>
                    <a:pt x="2272056" y="0"/>
                  </a:lnTo>
                  <a:lnTo>
                    <a:pt x="0" y="0"/>
                  </a:lnTo>
                  <a:lnTo>
                    <a:pt x="0" y="2443758"/>
                  </a:lnTo>
                  <a:lnTo>
                    <a:pt x="2272056" y="2443758"/>
                  </a:lnTo>
                  <a:lnTo>
                    <a:pt x="2272056" y="1530634"/>
                  </a:lnTo>
                  <a:lnTo>
                    <a:pt x="2596381" y="1206308"/>
                  </a:lnTo>
                  <a:lnTo>
                    <a:pt x="2272056" y="881983"/>
                  </a:lnTo>
                  <a:close/>
                </a:path>
              </a:pathLst>
            </a:custGeom>
            <a:ln w="41883">
              <a:solidFill>
                <a:srgbClr val="38A1C3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407087" y="3261294"/>
            <a:ext cx="983455" cy="96373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316" marR="3081" algn="ctr">
              <a:lnSpc>
                <a:spcPct val="100499"/>
              </a:lnSpc>
              <a:spcBef>
                <a:spcPts val="58"/>
              </a:spcBef>
            </a:pP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Palveluun </a:t>
            </a:r>
            <a:r>
              <a:rPr sz="1243" spc="-21" dirty="0">
                <a:solidFill>
                  <a:srgbClr val="323031"/>
                </a:solidFill>
                <a:latin typeface="Arial"/>
                <a:cs typeface="Arial"/>
              </a:rPr>
              <a:t>hakeutuminen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ja</a:t>
            </a:r>
            <a:r>
              <a:rPr sz="1243" spc="-100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sopiminen asiakkaan kanssa</a:t>
            </a:r>
            <a:endParaRPr sz="1243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81561" y="3356538"/>
            <a:ext cx="1050456" cy="77246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316" marR="3081" algn="ctr">
              <a:lnSpc>
                <a:spcPct val="100499"/>
              </a:lnSpc>
              <a:spcBef>
                <a:spcPts val="58"/>
              </a:spcBef>
            </a:pP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Osaamisen kartoittaminen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ja</a:t>
            </a:r>
            <a:r>
              <a:rPr sz="1243" spc="-100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ammatillinen profilointi</a:t>
            </a:r>
            <a:endParaRPr sz="1243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69336" y="3451781"/>
            <a:ext cx="1114762" cy="58119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 algn="ctr">
              <a:lnSpc>
                <a:spcPct val="100499"/>
              </a:lnSpc>
              <a:spcBef>
                <a:spcPts val="58"/>
              </a:spcBef>
            </a:pPr>
            <a:r>
              <a:rPr sz="1243" spc="-61" dirty="0">
                <a:solidFill>
                  <a:srgbClr val="323031"/>
                </a:solidFill>
                <a:latin typeface="Arial"/>
                <a:cs typeface="Arial"/>
              </a:rPr>
              <a:t>Nopea</a:t>
            </a:r>
            <a:r>
              <a:rPr sz="1243" spc="-82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12" dirty="0">
                <a:solidFill>
                  <a:srgbClr val="323031"/>
                </a:solidFill>
                <a:latin typeface="Arial"/>
                <a:cs typeface="Arial"/>
              </a:rPr>
              <a:t>työn </a:t>
            </a:r>
            <a:r>
              <a:rPr sz="1243" spc="-21" dirty="0">
                <a:solidFill>
                  <a:srgbClr val="323031"/>
                </a:solidFill>
                <a:latin typeface="Arial"/>
                <a:cs typeface="Arial"/>
              </a:rPr>
              <a:t>etsintä</a:t>
            </a:r>
            <a:r>
              <a:rPr sz="1243" spc="-88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avoimilta työmarkkinoilta</a:t>
            </a:r>
            <a:endParaRPr sz="1243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59860" y="3261295"/>
            <a:ext cx="818647" cy="96373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316" marR="3081" indent="2310" algn="ctr">
              <a:lnSpc>
                <a:spcPct val="100499"/>
              </a:lnSpc>
              <a:spcBef>
                <a:spcPts val="58"/>
              </a:spcBef>
            </a:pPr>
            <a:r>
              <a:rPr sz="1243" spc="-36" dirty="0">
                <a:solidFill>
                  <a:srgbClr val="323031"/>
                </a:solidFill>
                <a:latin typeface="Arial"/>
                <a:cs typeface="Arial"/>
              </a:rPr>
              <a:t>Työskentely </a:t>
            </a:r>
            <a:r>
              <a:rPr sz="1243" spc="-18" dirty="0">
                <a:solidFill>
                  <a:srgbClr val="323031"/>
                </a:solidFill>
                <a:latin typeface="Arial"/>
                <a:cs typeface="Arial"/>
              </a:rPr>
              <a:t>ja</a:t>
            </a:r>
            <a:r>
              <a:rPr sz="1243" spc="-100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tuesta sopiminen </a:t>
            </a:r>
            <a:r>
              <a:rPr sz="1243" spc="-15" dirty="0">
                <a:solidFill>
                  <a:srgbClr val="323031"/>
                </a:solidFill>
                <a:latin typeface="Arial"/>
                <a:cs typeface="Arial"/>
              </a:rPr>
              <a:t>työnantajan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kanssa</a:t>
            </a:r>
            <a:endParaRPr sz="1243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89462" y="3356538"/>
            <a:ext cx="789767" cy="77246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25414" marR="3081" indent="-18098" algn="just">
              <a:lnSpc>
                <a:spcPct val="100499"/>
              </a:lnSpc>
              <a:spcBef>
                <a:spcPts val="58"/>
              </a:spcBef>
            </a:pPr>
            <a:r>
              <a:rPr sz="1243" spc="-45" dirty="0">
                <a:solidFill>
                  <a:srgbClr val="323031"/>
                </a:solidFill>
                <a:latin typeface="Arial"/>
                <a:cs typeface="Arial"/>
              </a:rPr>
              <a:t>Työsuhteen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tukeminen </a:t>
            </a:r>
            <a:r>
              <a:rPr sz="1243" spc="-55" dirty="0">
                <a:solidFill>
                  <a:srgbClr val="323031"/>
                </a:solidFill>
                <a:latin typeface="Arial"/>
                <a:cs typeface="Arial"/>
              </a:rPr>
              <a:t>ja</a:t>
            </a:r>
            <a:r>
              <a:rPr sz="1243" spc="-30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dirty="0">
                <a:solidFill>
                  <a:srgbClr val="323031"/>
                </a:solidFill>
                <a:latin typeface="Arial"/>
                <a:cs typeface="Arial"/>
              </a:rPr>
              <a:t>tuki</a:t>
            </a:r>
            <a:r>
              <a:rPr sz="1243" spc="-27" dirty="0">
                <a:solidFill>
                  <a:srgbClr val="323031"/>
                </a:solidFill>
                <a:latin typeface="Arial"/>
                <a:cs typeface="Arial"/>
              </a:rPr>
              <a:t> </a:t>
            </a:r>
            <a:r>
              <a:rPr sz="1243" spc="-12" dirty="0">
                <a:solidFill>
                  <a:srgbClr val="323031"/>
                </a:solidFill>
                <a:latin typeface="Arial"/>
                <a:cs typeface="Arial"/>
              </a:rPr>
              <a:t>työn </a:t>
            </a:r>
            <a:r>
              <a:rPr sz="1243" spc="-6" dirty="0">
                <a:solidFill>
                  <a:srgbClr val="323031"/>
                </a:solidFill>
                <a:latin typeface="Arial"/>
                <a:cs typeface="Arial"/>
              </a:rPr>
              <a:t>ulkopuolla</a:t>
            </a:r>
            <a:endParaRPr sz="1243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92244" y="2630819"/>
            <a:ext cx="7085573" cy="612253"/>
          </a:xfrm>
          <a:custGeom>
            <a:avLst/>
            <a:gdLst/>
            <a:ahLst/>
            <a:cxnLst/>
            <a:rect l="l" t="t" r="r" b="b"/>
            <a:pathLst>
              <a:path w="11684635" h="1009650">
                <a:moveTo>
                  <a:pt x="1009154" y="504583"/>
                </a:moveTo>
                <a:lnTo>
                  <a:pt x="1006856" y="455993"/>
                </a:lnTo>
                <a:lnTo>
                  <a:pt x="1000061" y="408698"/>
                </a:lnTo>
                <a:lnTo>
                  <a:pt x="989012" y="362927"/>
                </a:lnTo>
                <a:lnTo>
                  <a:pt x="973899" y="318897"/>
                </a:lnTo>
                <a:lnTo>
                  <a:pt x="954938" y="276796"/>
                </a:lnTo>
                <a:lnTo>
                  <a:pt x="932345" y="236842"/>
                </a:lnTo>
                <a:lnTo>
                  <a:pt x="906335" y="199263"/>
                </a:lnTo>
                <a:lnTo>
                  <a:pt x="877125" y="164261"/>
                </a:lnTo>
                <a:lnTo>
                  <a:pt x="844905" y="132041"/>
                </a:lnTo>
                <a:lnTo>
                  <a:pt x="809891" y="102819"/>
                </a:lnTo>
                <a:lnTo>
                  <a:pt x="772312" y="76809"/>
                </a:lnTo>
                <a:lnTo>
                  <a:pt x="732370" y="54216"/>
                </a:lnTo>
                <a:lnTo>
                  <a:pt x="690270" y="35267"/>
                </a:lnTo>
                <a:lnTo>
                  <a:pt x="646226" y="20154"/>
                </a:lnTo>
                <a:lnTo>
                  <a:pt x="600456" y="9093"/>
                </a:lnTo>
                <a:lnTo>
                  <a:pt x="553173" y="2311"/>
                </a:lnTo>
                <a:lnTo>
                  <a:pt x="504583" y="0"/>
                </a:lnTo>
                <a:lnTo>
                  <a:pt x="455980" y="2311"/>
                </a:lnTo>
                <a:lnTo>
                  <a:pt x="408698" y="9093"/>
                </a:lnTo>
                <a:lnTo>
                  <a:pt x="362927" y="20154"/>
                </a:lnTo>
                <a:lnTo>
                  <a:pt x="318884" y="35267"/>
                </a:lnTo>
                <a:lnTo>
                  <a:pt x="276796" y="54216"/>
                </a:lnTo>
                <a:lnTo>
                  <a:pt x="236842" y="76809"/>
                </a:lnTo>
                <a:lnTo>
                  <a:pt x="199263" y="102819"/>
                </a:lnTo>
                <a:lnTo>
                  <a:pt x="164261" y="132041"/>
                </a:lnTo>
                <a:lnTo>
                  <a:pt x="132041" y="164261"/>
                </a:lnTo>
                <a:lnTo>
                  <a:pt x="102819" y="199263"/>
                </a:lnTo>
                <a:lnTo>
                  <a:pt x="76809" y="236842"/>
                </a:lnTo>
                <a:lnTo>
                  <a:pt x="54216" y="276796"/>
                </a:lnTo>
                <a:lnTo>
                  <a:pt x="35267" y="318897"/>
                </a:lnTo>
                <a:lnTo>
                  <a:pt x="20154" y="362927"/>
                </a:lnTo>
                <a:lnTo>
                  <a:pt x="9093" y="408698"/>
                </a:lnTo>
                <a:lnTo>
                  <a:pt x="2311" y="455993"/>
                </a:lnTo>
                <a:lnTo>
                  <a:pt x="0" y="504583"/>
                </a:lnTo>
                <a:lnTo>
                  <a:pt x="2311" y="553173"/>
                </a:lnTo>
                <a:lnTo>
                  <a:pt x="9093" y="600468"/>
                </a:lnTo>
                <a:lnTo>
                  <a:pt x="20154" y="646239"/>
                </a:lnTo>
                <a:lnTo>
                  <a:pt x="35267" y="690270"/>
                </a:lnTo>
                <a:lnTo>
                  <a:pt x="54216" y="732370"/>
                </a:lnTo>
                <a:lnTo>
                  <a:pt x="76809" y="772312"/>
                </a:lnTo>
                <a:lnTo>
                  <a:pt x="102819" y="809891"/>
                </a:lnTo>
                <a:lnTo>
                  <a:pt x="132041" y="844905"/>
                </a:lnTo>
                <a:lnTo>
                  <a:pt x="164261" y="877125"/>
                </a:lnTo>
                <a:lnTo>
                  <a:pt x="199263" y="906348"/>
                </a:lnTo>
                <a:lnTo>
                  <a:pt x="236842" y="932357"/>
                </a:lnTo>
                <a:lnTo>
                  <a:pt x="276796" y="954938"/>
                </a:lnTo>
                <a:lnTo>
                  <a:pt x="318884" y="973899"/>
                </a:lnTo>
                <a:lnTo>
                  <a:pt x="362927" y="989012"/>
                </a:lnTo>
                <a:lnTo>
                  <a:pt x="408698" y="1000061"/>
                </a:lnTo>
                <a:lnTo>
                  <a:pt x="455980" y="1006856"/>
                </a:lnTo>
                <a:lnTo>
                  <a:pt x="504583" y="1009167"/>
                </a:lnTo>
                <a:lnTo>
                  <a:pt x="553173" y="1006856"/>
                </a:lnTo>
                <a:lnTo>
                  <a:pt x="600456" y="1000061"/>
                </a:lnTo>
                <a:lnTo>
                  <a:pt x="646226" y="989012"/>
                </a:lnTo>
                <a:lnTo>
                  <a:pt x="690270" y="973899"/>
                </a:lnTo>
                <a:lnTo>
                  <a:pt x="732370" y="954938"/>
                </a:lnTo>
                <a:lnTo>
                  <a:pt x="772312" y="932357"/>
                </a:lnTo>
                <a:lnTo>
                  <a:pt x="809891" y="906348"/>
                </a:lnTo>
                <a:lnTo>
                  <a:pt x="844905" y="877125"/>
                </a:lnTo>
                <a:lnTo>
                  <a:pt x="877125" y="844905"/>
                </a:lnTo>
                <a:lnTo>
                  <a:pt x="906335" y="809891"/>
                </a:lnTo>
                <a:lnTo>
                  <a:pt x="932345" y="772312"/>
                </a:lnTo>
                <a:lnTo>
                  <a:pt x="954938" y="732370"/>
                </a:lnTo>
                <a:lnTo>
                  <a:pt x="973899" y="690270"/>
                </a:lnTo>
                <a:lnTo>
                  <a:pt x="989012" y="646239"/>
                </a:lnTo>
                <a:lnTo>
                  <a:pt x="1000061" y="600468"/>
                </a:lnTo>
                <a:lnTo>
                  <a:pt x="1006856" y="553173"/>
                </a:lnTo>
                <a:lnTo>
                  <a:pt x="1009154" y="504583"/>
                </a:lnTo>
                <a:close/>
              </a:path>
              <a:path w="11684635" h="1009650">
                <a:moveTo>
                  <a:pt x="3650792" y="504583"/>
                </a:moveTo>
                <a:lnTo>
                  <a:pt x="3648481" y="455993"/>
                </a:lnTo>
                <a:lnTo>
                  <a:pt x="3641687" y="408698"/>
                </a:lnTo>
                <a:lnTo>
                  <a:pt x="3630638" y="362927"/>
                </a:lnTo>
                <a:lnTo>
                  <a:pt x="3615525" y="318897"/>
                </a:lnTo>
                <a:lnTo>
                  <a:pt x="3596563" y="276796"/>
                </a:lnTo>
                <a:lnTo>
                  <a:pt x="3573983" y="236842"/>
                </a:lnTo>
                <a:lnTo>
                  <a:pt x="3547973" y="199263"/>
                </a:lnTo>
                <a:lnTo>
                  <a:pt x="3518751" y="164261"/>
                </a:lnTo>
                <a:lnTo>
                  <a:pt x="3486531" y="132041"/>
                </a:lnTo>
                <a:lnTo>
                  <a:pt x="3451529" y="102819"/>
                </a:lnTo>
                <a:lnTo>
                  <a:pt x="3413950" y="76809"/>
                </a:lnTo>
                <a:lnTo>
                  <a:pt x="3373996" y="54216"/>
                </a:lnTo>
                <a:lnTo>
                  <a:pt x="3331895" y="35267"/>
                </a:lnTo>
                <a:lnTo>
                  <a:pt x="3287865" y="20154"/>
                </a:lnTo>
                <a:lnTo>
                  <a:pt x="3242094" y="9093"/>
                </a:lnTo>
                <a:lnTo>
                  <a:pt x="3194799" y="2311"/>
                </a:lnTo>
                <a:lnTo>
                  <a:pt x="3146209" y="0"/>
                </a:lnTo>
                <a:lnTo>
                  <a:pt x="3097619" y="2311"/>
                </a:lnTo>
                <a:lnTo>
                  <a:pt x="3050324" y="9093"/>
                </a:lnTo>
                <a:lnTo>
                  <a:pt x="3004553" y="20154"/>
                </a:lnTo>
                <a:lnTo>
                  <a:pt x="2960522" y="35267"/>
                </a:lnTo>
                <a:lnTo>
                  <a:pt x="2918422" y="54216"/>
                </a:lnTo>
                <a:lnTo>
                  <a:pt x="2878480" y="76809"/>
                </a:lnTo>
                <a:lnTo>
                  <a:pt x="2840888" y="102819"/>
                </a:lnTo>
                <a:lnTo>
                  <a:pt x="2805887" y="132041"/>
                </a:lnTo>
                <a:lnTo>
                  <a:pt x="2773667" y="164261"/>
                </a:lnTo>
                <a:lnTo>
                  <a:pt x="2744444" y="199263"/>
                </a:lnTo>
                <a:lnTo>
                  <a:pt x="2718435" y="236842"/>
                </a:lnTo>
                <a:lnTo>
                  <a:pt x="2695854" y="276796"/>
                </a:lnTo>
                <a:lnTo>
                  <a:pt x="2676893" y="318897"/>
                </a:lnTo>
                <a:lnTo>
                  <a:pt x="2661780" y="362927"/>
                </a:lnTo>
                <a:lnTo>
                  <a:pt x="2650731" y="408698"/>
                </a:lnTo>
                <a:lnTo>
                  <a:pt x="2643936" y="455993"/>
                </a:lnTo>
                <a:lnTo>
                  <a:pt x="2641625" y="504583"/>
                </a:lnTo>
                <a:lnTo>
                  <a:pt x="2643936" y="553173"/>
                </a:lnTo>
                <a:lnTo>
                  <a:pt x="2650731" y="600468"/>
                </a:lnTo>
                <a:lnTo>
                  <a:pt x="2661780" y="646239"/>
                </a:lnTo>
                <a:lnTo>
                  <a:pt x="2676893" y="690270"/>
                </a:lnTo>
                <a:lnTo>
                  <a:pt x="2695854" y="732370"/>
                </a:lnTo>
                <a:lnTo>
                  <a:pt x="2718435" y="772312"/>
                </a:lnTo>
                <a:lnTo>
                  <a:pt x="2744444" y="809891"/>
                </a:lnTo>
                <a:lnTo>
                  <a:pt x="2773667" y="844905"/>
                </a:lnTo>
                <a:lnTo>
                  <a:pt x="2805887" y="877125"/>
                </a:lnTo>
                <a:lnTo>
                  <a:pt x="2840888" y="906348"/>
                </a:lnTo>
                <a:lnTo>
                  <a:pt x="2878480" y="932357"/>
                </a:lnTo>
                <a:lnTo>
                  <a:pt x="2918422" y="954938"/>
                </a:lnTo>
                <a:lnTo>
                  <a:pt x="2960522" y="973899"/>
                </a:lnTo>
                <a:lnTo>
                  <a:pt x="3004553" y="989012"/>
                </a:lnTo>
                <a:lnTo>
                  <a:pt x="3050324" y="1000061"/>
                </a:lnTo>
                <a:lnTo>
                  <a:pt x="3097619" y="1006856"/>
                </a:lnTo>
                <a:lnTo>
                  <a:pt x="3146209" y="1009167"/>
                </a:lnTo>
                <a:lnTo>
                  <a:pt x="3194799" y="1006856"/>
                </a:lnTo>
                <a:lnTo>
                  <a:pt x="3242094" y="1000061"/>
                </a:lnTo>
                <a:lnTo>
                  <a:pt x="3287865" y="989012"/>
                </a:lnTo>
                <a:lnTo>
                  <a:pt x="3331895" y="973899"/>
                </a:lnTo>
                <a:lnTo>
                  <a:pt x="3373996" y="954938"/>
                </a:lnTo>
                <a:lnTo>
                  <a:pt x="3413950" y="932357"/>
                </a:lnTo>
                <a:lnTo>
                  <a:pt x="3451529" y="906348"/>
                </a:lnTo>
                <a:lnTo>
                  <a:pt x="3486531" y="877125"/>
                </a:lnTo>
                <a:lnTo>
                  <a:pt x="3518751" y="844905"/>
                </a:lnTo>
                <a:lnTo>
                  <a:pt x="3547973" y="809891"/>
                </a:lnTo>
                <a:lnTo>
                  <a:pt x="3573983" y="772312"/>
                </a:lnTo>
                <a:lnTo>
                  <a:pt x="3596563" y="732370"/>
                </a:lnTo>
                <a:lnTo>
                  <a:pt x="3615525" y="690270"/>
                </a:lnTo>
                <a:lnTo>
                  <a:pt x="3630638" y="646239"/>
                </a:lnTo>
                <a:lnTo>
                  <a:pt x="3641687" y="600468"/>
                </a:lnTo>
                <a:lnTo>
                  <a:pt x="3648481" y="553173"/>
                </a:lnTo>
                <a:lnTo>
                  <a:pt x="3650792" y="504583"/>
                </a:lnTo>
                <a:close/>
              </a:path>
              <a:path w="11684635" h="1009650">
                <a:moveTo>
                  <a:pt x="6312205" y="504583"/>
                </a:moveTo>
                <a:lnTo>
                  <a:pt x="6309906" y="455993"/>
                </a:lnTo>
                <a:lnTo>
                  <a:pt x="6303111" y="408698"/>
                </a:lnTo>
                <a:lnTo>
                  <a:pt x="6292050" y="362927"/>
                </a:lnTo>
                <a:lnTo>
                  <a:pt x="6276949" y="318897"/>
                </a:lnTo>
                <a:lnTo>
                  <a:pt x="6257988" y="276796"/>
                </a:lnTo>
                <a:lnTo>
                  <a:pt x="6235395" y="236842"/>
                </a:lnTo>
                <a:lnTo>
                  <a:pt x="6209385" y="199263"/>
                </a:lnTo>
                <a:lnTo>
                  <a:pt x="6180163" y="164261"/>
                </a:lnTo>
                <a:lnTo>
                  <a:pt x="6147955" y="132041"/>
                </a:lnTo>
                <a:lnTo>
                  <a:pt x="6112942" y="102819"/>
                </a:lnTo>
                <a:lnTo>
                  <a:pt x="6075362" y="76809"/>
                </a:lnTo>
                <a:lnTo>
                  <a:pt x="6035421" y="54216"/>
                </a:lnTo>
                <a:lnTo>
                  <a:pt x="5993320" y="35267"/>
                </a:lnTo>
                <a:lnTo>
                  <a:pt x="5949277" y="20154"/>
                </a:lnTo>
                <a:lnTo>
                  <a:pt x="5903506" y="9093"/>
                </a:lnTo>
                <a:lnTo>
                  <a:pt x="5856224" y="2311"/>
                </a:lnTo>
                <a:lnTo>
                  <a:pt x="5807634" y="0"/>
                </a:lnTo>
                <a:lnTo>
                  <a:pt x="5759031" y="2311"/>
                </a:lnTo>
                <a:lnTo>
                  <a:pt x="5711749" y="9093"/>
                </a:lnTo>
                <a:lnTo>
                  <a:pt x="5665978" y="20154"/>
                </a:lnTo>
                <a:lnTo>
                  <a:pt x="5621934" y="35267"/>
                </a:lnTo>
                <a:lnTo>
                  <a:pt x="5579834" y="54216"/>
                </a:lnTo>
                <a:lnTo>
                  <a:pt x="5539892" y="76809"/>
                </a:lnTo>
                <a:lnTo>
                  <a:pt x="5502313" y="102819"/>
                </a:lnTo>
                <a:lnTo>
                  <a:pt x="5467312" y="132041"/>
                </a:lnTo>
                <a:lnTo>
                  <a:pt x="5435092" y="164261"/>
                </a:lnTo>
                <a:lnTo>
                  <a:pt x="5405869" y="199263"/>
                </a:lnTo>
                <a:lnTo>
                  <a:pt x="5379859" y="236842"/>
                </a:lnTo>
                <a:lnTo>
                  <a:pt x="5357266" y="276796"/>
                </a:lnTo>
                <a:lnTo>
                  <a:pt x="5338318" y="318897"/>
                </a:lnTo>
                <a:lnTo>
                  <a:pt x="5323205" y="362927"/>
                </a:lnTo>
                <a:lnTo>
                  <a:pt x="5312143" y="408698"/>
                </a:lnTo>
                <a:lnTo>
                  <a:pt x="5305361" y="455993"/>
                </a:lnTo>
                <a:lnTo>
                  <a:pt x="5303050" y="504583"/>
                </a:lnTo>
                <a:lnTo>
                  <a:pt x="5305361" y="553173"/>
                </a:lnTo>
                <a:lnTo>
                  <a:pt x="5312143" y="600468"/>
                </a:lnTo>
                <a:lnTo>
                  <a:pt x="5323205" y="646239"/>
                </a:lnTo>
                <a:lnTo>
                  <a:pt x="5338318" y="690270"/>
                </a:lnTo>
                <a:lnTo>
                  <a:pt x="5357266" y="732370"/>
                </a:lnTo>
                <a:lnTo>
                  <a:pt x="5379859" y="772312"/>
                </a:lnTo>
                <a:lnTo>
                  <a:pt x="5405869" y="809891"/>
                </a:lnTo>
                <a:lnTo>
                  <a:pt x="5435092" y="844905"/>
                </a:lnTo>
                <a:lnTo>
                  <a:pt x="5467312" y="877125"/>
                </a:lnTo>
                <a:lnTo>
                  <a:pt x="5502313" y="906348"/>
                </a:lnTo>
                <a:lnTo>
                  <a:pt x="5539892" y="932357"/>
                </a:lnTo>
                <a:lnTo>
                  <a:pt x="5579834" y="954938"/>
                </a:lnTo>
                <a:lnTo>
                  <a:pt x="5621934" y="973899"/>
                </a:lnTo>
                <a:lnTo>
                  <a:pt x="5665978" y="989012"/>
                </a:lnTo>
                <a:lnTo>
                  <a:pt x="5711749" y="1000061"/>
                </a:lnTo>
                <a:lnTo>
                  <a:pt x="5759031" y="1006856"/>
                </a:lnTo>
                <a:lnTo>
                  <a:pt x="5807634" y="1009167"/>
                </a:lnTo>
                <a:lnTo>
                  <a:pt x="5856224" y="1006856"/>
                </a:lnTo>
                <a:lnTo>
                  <a:pt x="5903506" y="1000061"/>
                </a:lnTo>
                <a:lnTo>
                  <a:pt x="5949277" y="989012"/>
                </a:lnTo>
                <a:lnTo>
                  <a:pt x="5993320" y="973899"/>
                </a:lnTo>
                <a:lnTo>
                  <a:pt x="6035421" y="954938"/>
                </a:lnTo>
                <a:lnTo>
                  <a:pt x="6075362" y="932357"/>
                </a:lnTo>
                <a:lnTo>
                  <a:pt x="6112942" y="906348"/>
                </a:lnTo>
                <a:lnTo>
                  <a:pt x="6147955" y="877125"/>
                </a:lnTo>
                <a:lnTo>
                  <a:pt x="6180163" y="844905"/>
                </a:lnTo>
                <a:lnTo>
                  <a:pt x="6209385" y="809891"/>
                </a:lnTo>
                <a:lnTo>
                  <a:pt x="6235395" y="772312"/>
                </a:lnTo>
                <a:lnTo>
                  <a:pt x="6257988" y="732370"/>
                </a:lnTo>
                <a:lnTo>
                  <a:pt x="6276949" y="690270"/>
                </a:lnTo>
                <a:lnTo>
                  <a:pt x="6292050" y="646239"/>
                </a:lnTo>
                <a:lnTo>
                  <a:pt x="6303111" y="600468"/>
                </a:lnTo>
                <a:lnTo>
                  <a:pt x="6309906" y="553173"/>
                </a:lnTo>
                <a:lnTo>
                  <a:pt x="6312205" y="504583"/>
                </a:lnTo>
                <a:close/>
              </a:path>
              <a:path w="11684635" h="1009650">
                <a:moveTo>
                  <a:pt x="9042883" y="504583"/>
                </a:moveTo>
                <a:lnTo>
                  <a:pt x="9040571" y="455993"/>
                </a:lnTo>
                <a:lnTo>
                  <a:pt x="9033789" y="408698"/>
                </a:lnTo>
                <a:lnTo>
                  <a:pt x="9022728" y="362927"/>
                </a:lnTo>
                <a:lnTo>
                  <a:pt x="9007615" y="318897"/>
                </a:lnTo>
                <a:lnTo>
                  <a:pt x="8988666" y="276796"/>
                </a:lnTo>
                <a:lnTo>
                  <a:pt x="8966073" y="236842"/>
                </a:lnTo>
                <a:lnTo>
                  <a:pt x="8940063" y="199263"/>
                </a:lnTo>
                <a:lnTo>
                  <a:pt x="8910841" y="164261"/>
                </a:lnTo>
                <a:lnTo>
                  <a:pt x="8878621" y="132041"/>
                </a:lnTo>
                <a:lnTo>
                  <a:pt x="8843620" y="102819"/>
                </a:lnTo>
                <a:lnTo>
                  <a:pt x="8806040" y="76809"/>
                </a:lnTo>
                <a:lnTo>
                  <a:pt x="8766099" y="54216"/>
                </a:lnTo>
                <a:lnTo>
                  <a:pt x="8723998" y="35267"/>
                </a:lnTo>
                <a:lnTo>
                  <a:pt x="8679955" y="20154"/>
                </a:lnTo>
                <a:lnTo>
                  <a:pt x="8634184" y="9093"/>
                </a:lnTo>
                <a:lnTo>
                  <a:pt x="8586902" y="2311"/>
                </a:lnTo>
                <a:lnTo>
                  <a:pt x="8538299" y="0"/>
                </a:lnTo>
                <a:lnTo>
                  <a:pt x="8489709" y="2311"/>
                </a:lnTo>
                <a:lnTo>
                  <a:pt x="8442427" y="9093"/>
                </a:lnTo>
                <a:lnTo>
                  <a:pt x="8396656" y="20154"/>
                </a:lnTo>
                <a:lnTo>
                  <a:pt x="8352612" y="35267"/>
                </a:lnTo>
                <a:lnTo>
                  <a:pt x="8310512" y="54216"/>
                </a:lnTo>
                <a:lnTo>
                  <a:pt x="8270570" y="76809"/>
                </a:lnTo>
                <a:lnTo>
                  <a:pt x="8232991" y="102819"/>
                </a:lnTo>
                <a:lnTo>
                  <a:pt x="8197977" y="132041"/>
                </a:lnTo>
                <a:lnTo>
                  <a:pt x="8165770" y="164261"/>
                </a:lnTo>
                <a:lnTo>
                  <a:pt x="8136547" y="199263"/>
                </a:lnTo>
                <a:lnTo>
                  <a:pt x="8110537" y="236842"/>
                </a:lnTo>
                <a:lnTo>
                  <a:pt x="8087944" y="276796"/>
                </a:lnTo>
                <a:lnTo>
                  <a:pt x="8068983" y="318897"/>
                </a:lnTo>
                <a:lnTo>
                  <a:pt x="8053883" y="362927"/>
                </a:lnTo>
                <a:lnTo>
                  <a:pt x="8042821" y="408698"/>
                </a:lnTo>
                <a:lnTo>
                  <a:pt x="8036026" y="455993"/>
                </a:lnTo>
                <a:lnTo>
                  <a:pt x="8033728" y="504583"/>
                </a:lnTo>
                <a:lnTo>
                  <a:pt x="8036026" y="553173"/>
                </a:lnTo>
                <a:lnTo>
                  <a:pt x="8042821" y="600468"/>
                </a:lnTo>
                <a:lnTo>
                  <a:pt x="8053883" y="646239"/>
                </a:lnTo>
                <a:lnTo>
                  <a:pt x="8068983" y="690270"/>
                </a:lnTo>
                <a:lnTo>
                  <a:pt x="8087944" y="732370"/>
                </a:lnTo>
                <a:lnTo>
                  <a:pt x="8110537" y="772312"/>
                </a:lnTo>
                <a:lnTo>
                  <a:pt x="8136547" y="809891"/>
                </a:lnTo>
                <a:lnTo>
                  <a:pt x="8165770" y="844905"/>
                </a:lnTo>
                <a:lnTo>
                  <a:pt x="8197977" y="877125"/>
                </a:lnTo>
                <a:lnTo>
                  <a:pt x="8232991" y="906348"/>
                </a:lnTo>
                <a:lnTo>
                  <a:pt x="8270570" y="932357"/>
                </a:lnTo>
                <a:lnTo>
                  <a:pt x="8310512" y="954938"/>
                </a:lnTo>
                <a:lnTo>
                  <a:pt x="8352612" y="973899"/>
                </a:lnTo>
                <a:lnTo>
                  <a:pt x="8396656" y="989012"/>
                </a:lnTo>
                <a:lnTo>
                  <a:pt x="8442427" y="1000061"/>
                </a:lnTo>
                <a:lnTo>
                  <a:pt x="8489709" y="1006856"/>
                </a:lnTo>
                <a:lnTo>
                  <a:pt x="8538299" y="1009167"/>
                </a:lnTo>
                <a:lnTo>
                  <a:pt x="8586902" y="1006856"/>
                </a:lnTo>
                <a:lnTo>
                  <a:pt x="8634184" y="1000061"/>
                </a:lnTo>
                <a:lnTo>
                  <a:pt x="8679955" y="989012"/>
                </a:lnTo>
                <a:lnTo>
                  <a:pt x="8723998" y="973899"/>
                </a:lnTo>
                <a:lnTo>
                  <a:pt x="8766099" y="954938"/>
                </a:lnTo>
                <a:lnTo>
                  <a:pt x="8806040" y="932357"/>
                </a:lnTo>
                <a:lnTo>
                  <a:pt x="8843620" y="906348"/>
                </a:lnTo>
                <a:lnTo>
                  <a:pt x="8878621" y="877125"/>
                </a:lnTo>
                <a:lnTo>
                  <a:pt x="8910841" y="844905"/>
                </a:lnTo>
                <a:lnTo>
                  <a:pt x="8940063" y="809891"/>
                </a:lnTo>
                <a:lnTo>
                  <a:pt x="8966073" y="772312"/>
                </a:lnTo>
                <a:lnTo>
                  <a:pt x="8988666" y="732370"/>
                </a:lnTo>
                <a:lnTo>
                  <a:pt x="9007615" y="690270"/>
                </a:lnTo>
                <a:lnTo>
                  <a:pt x="9022728" y="646239"/>
                </a:lnTo>
                <a:lnTo>
                  <a:pt x="9033789" y="600468"/>
                </a:lnTo>
                <a:lnTo>
                  <a:pt x="9040571" y="553173"/>
                </a:lnTo>
                <a:lnTo>
                  <a:pt x="9042883" y="504583"/>
                </a:lnTo>
                <a:close/>
              </a:path>
              <a:path w="11684635" h="1009650">
                <a:moveTo>
                  <a:pt x="11684521" y="504583"/>
                </a:moveTo>
                <a:lnTo>
                  <a:pt x="11682209" y="455993"/>
                </a:lnTo>
                <a:lnTo>
                  <a:pt x="11675415" y="408698"/>
                </a:lnTo>
                <a:lnTo>
                  <a:pt x="11664366" y="362927"/>
                </a:lnTo>
                <a:lnTo>
                  <a:pt x="11649253" y="318897"/>
                </a:lnTo>
                <a:lnTo>
                  <a:pt x="11630292" y="276796"/>
                </a:lnTo>
                <a:lnTo>
                  <a:pt x="11607711" y="236842"/>
                </a:lnTo>
                <a:lnTo>
                  <a:pt x="11581702" y="199263"/>
                </a:lnTo>
                <a:lnTo>
                  <a:pt x="11552479" y="164261"/>
                </a:lnTo>
                <a:lnTo>
                  <a:pt x="11520259" y="132041"/>
                </a:lnTo>
                <a:lnTo>
                  <a:pt x="11485245" y="102819"/>
                </a:lnTo>
                <a:lnTo>
                  <a:pt x="11447666" y="76809"/>
                </a:lnTo>
                <a:lnTo>
                  <a:pt x="11407724" y="54216"/>
                </a:lnTo>
                <a:lnTo>
                  <a:pt x="11365624" y="35267"/>
                </a:lnTo>
                <a:lnTo>
                  <a:pt x="11321580" y="20154"/>
                </a:lnTo>
                <a:lnTo>
                  <a:pt x="11275822" y="9093"/>
                </a:lnTo>
                <a:lnTo>
                  <a:pt x="11228527" y="2311"/>
                </a:lnTo>
                <a:lnTo>
                  <a:pt x="11179937" y="0"/>
                </a:lnTo>
                <a:lnTo>
                  <a:pt x="11131334" y="2311"/>
                </a:lnTo>
                <a:lnTo>
                  <a:pt x="11084052" y="9093"/>
                </a:lnTo>
                <a:lnTo>
                  <a:pt x="11038281" y="20154"/>
                </a:lnTo>
                <a:lnTo>
                  <a:pt x="10994250" y="35267"/>
                </a:lnTo>
                <a:lnTo>
                  <a:pt x="10952150" y="54216"/>
                </a:lnTo>
                <a:lnTo>
                  <a:pt x="10912196" y="76809"/>
                </a:lnTo>
                <a:lnTo>
                  <a:pt x="10874616" y="102819"/>
                </a:lnTo>
                <a:lnTo>
                  <a:pt x="10839615" y="132041"/>
                </a:lnTo>
                <a:lnTo>
                  <a:pt x="10807395" y="164261"/>
                </a:lnTo>
                <a:lnTo>
                  <a:pt x="10778173" y="199263"/>
                </a:lnTo>
                <a:lnTo>
                  <a:pt x="10752163" y="236842"/>
                </a:lnTo>
                <a:lnTo>
                  <a:pt x="10729570" y="276796"/>
                </a:lnTo>
                <a:lnTo>
                  <a:pt x="10710621" y="318897"/>
                </a:lnTo>
                <a:lnTo>
                  <a:pt x="10695508" y="362927"/>
                </a:lnTo>
                <a:lnTo>
                  <a:pt x="10684447" y="408698"/>
                </a:lnTo>
                <a:lnTo>
                  <a:pt x="10677665" y="455993"/>
                </a:lnTo>
                <a:lnTo>
                  <a:pt x="10675353" y="504583"/>
                </a:lnTo>
                <a:lnTo>
                  <a:pt x="10677665" y="553173"/>
                </a:lnTo>
                <a:lnTo>
                  <a:pt x="10684447" y="600468"/>
                </a:lnTo>
                <a:lnTo>
                  <a:pt x="10695508" y="646239"/>
                </a:lnTo>
                <a:lnTo>
                  <a:pt x="10710621" y="690270"/>
                </a:lnTo>
                <a:lnTo>
                  <a:pt x="10729570" y="732370"/>
                </a:lnTo>
                <a:lnTo>
                  <a:pt x="10752163" y="772312"/>
                </a:lnTo>
                <a:lnTo>
                  <a:pt x="10778173" y="809891"/>
                </a:lnTo>
                <a:lnTo>
                  <a:pt x="10807395" y="844905"/>
                </a:lnTo>
                <a:lnTo>
                  <a:pt x="10839615" y="877125"/>
                </a:lnTo>
                <a:lnTo>
                  <a:pt x="10874616" y="906348"/>
                </a:lnTo>
                <a:lnTo>
                  <a:pt x="10912196" y="932357"/>
                </a:lnTo>
                <a:lnTo>
                  <a:pt x="10952150" y="954938"/>
                </a:lnTo>
                <a:lnTo>
                  <a:pt x="10994250" y="973899"/>
                </a:lnTo>
                <a:lnTo>
                  <a:pt x="11038281" y="989012"/>
                </a:lnTo>
                <a:lnTo>
                  <a:pt x="11084052" y="1000061"/>
                </a:lnTo>
                <a:lnTo>
                  <a:pt x="11131334" y="1006856"/>
                </a:lnTo>
                <a:lnTo>
                  <a:pt x="11179937" y="1009167"/>
                </a:lnTo>
                <a:lnTo>
                  <a:pt x="11228527" y="1006856"/>
                </a:lnTo>
                <a:lnTo>
                  <a:pt x="11275822" y="1000061"/>
                </a:lnTo>
                <a:lnTo>
                  <a:pt x="11321580" y="989012"/>
                </a:lnTo>
                <a:lnTo>
                  <a:pt x="11365624" y="973899"/>
                </a:lnTo>
                <a:lnTo>
                  <a:pt x="11407724" y="954938"/>
                </a:lnTo>
                <a:lnTo>
                  <a:pt x="11447666" y="932357"/>
                </a:lnTo>
                <a:lnTo>
                  <a:pt x="11485245" y="906348"/>
                </a:lnTo>
                <a:lnTo>
                  <a:pt x="11520259" y="877125"/>
                </a:lnTo>
                <a:lnTo>
                  <a:pt x="11552479" y="844905"/>
                </a:lnTo>
                <a:lnTo>
                  <a:pt x="11581702" y="809891"/>
                </a:lnTo>
                <a:lnTo>
                  <a:pt x="11607711" y="772312"/>
                </a:lnTo>
                <a:lnTo>
                  <a:pt x="11630292" y="732370"/>
                </a:lnTo>
                <a:lnTo>
                  <a:pt x="11649253" y="690270"/>
                </a:lnTo>
                <a:lnTo>
                  <a:pt x="11664366" y="646239"/>
                </a:lnTo>
                <a:lnTo>
                  <a:pt x="11675415" y="600468"/>
                </a:lnTo>
                <a:lnTo>
                  <a:pt x="11682209" y="553173"/>
                </a:lnTo>
                <a:lnTo>
                  <a:pt x="11684521" y="504583"/>
                </a:lnTo>
                <a:close/>
              </a:path>
            </a:pathLst>
          </a:custGeom>
          <a:solidFill>
            <a:srgbClr val="00839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4" name="object 24"/>
          <p:cNvSpPr txBox="1"/>
          <p:nvPr/>
        </p:nvSpPr>
        <p:spPr>
          <a:xfrm>
            <a:off x="2747803" y="2565958"/>
            <a:ext cx="6786763" cy="647831"/>
          </a:xfrm>
          <a:prstGeom prst="rect">
            <a:avLst/>
          </a:prstGeom>
        </p:spPr>
        <p:txBody>
          <a:bodyPr vert="horz" wrap="square" lIns="0" tIns="8471" rIns="0" bIns="0" rtlCol="0">
            <a:spAutoFit/>
          </a:bodyPr>
          <a:lstStyle/>
          <a:p>
            <a:pPr marL="7701">
              <a:spcBef>
                <a:spcPts val="67"/>
              </a:spcBef>
              <a:tabLst>
                <a:tab pos="1615343" algn="l"/>
                <a:tab pos="3235308" algn="l"/>
                <a:tab pos="4877991" algn="l"/>
                <a:tab pos="6492949" algn="l"/>
              </a:tabLst>
            </a:pPr>
            <a:r>
              <a:rPr sz="4154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4154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4154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4154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4154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4154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4154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4154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4154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415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186</Words>
  <Application>Microsoft Office PowerPoint</Application>
  <PresentationFormat>Laajakuva</PresentationFormat>
  <Paragraphs>25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Sosiaalihuollon laatuperusteinen työhönvalmennus</vt:lpstr>
      <vt:lpstr>Laatuperusteisen työhön- valmennuksen arvot ja vaiheet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Sosiaalihuollon laatuperusteinen työhönvalmennus</dc:title>
  <dc:creator>Tuuli Riisalo-Mäntynen</dc:creator>
  <cp:lastModifiedBy>Tuuli Riisalo-Mäntynen</cp:lastModifiedBy>
  <cp:revision>1</cp:revision>
  <dcterms:created xsi:type="dcterms:W3CDTF">2023-09-15T06:18:53Z</dcterms:created>
  <dcterms:modified xsi:type="dcterms:W3CDTF">2023-09-15T06:36:25Z</dcterms:modified>
</cp:coreProperties>
</file>