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56" r:id="rId5"/>
    <p:sldId id="257" r:id="rId6"/>
    <p:sldId id="258" r:id="rId7"/>
    <p:sldId id="262" r:id="rId8"/>
    <p:sldId id="261" r:id="rId9"/>
    <p:sldId id="260" r:id="rId10"/>
    <p:sldId id="270" r:id="rId11"/>
    <p:sldId id="263" r:id="rId12"/>
    <p:sldId id="264" r:id="rId13"/>
    <p:sldId id="265" r:id="rId14"/>
    <p:sldId id="266" r:id="rId15"/>
    <p:sldId id="267" r:id="rId16"/>
    <p:sldId id="268"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59"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94"/>
    <a:srgbClr val="32A491"/>
    <a:srgbClr val="50C9B5"/>
    <a:srgbClr val="288172"/>
    <a:srgbClr val="4BA6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6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F72BE8EB-7557-4590-BA15-B0B9527EC0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solidFill>
                <a:srgbClr val="008094"/>
              </a:solidFill>
            </a:endParaRPr>
          </a:p>
        </p:txBody>
      </p:sp>
      <p:sp>
        <p:nvSpPr>
          <p:cNvPr id="3" name="Päivämäärän paikkamerkki 2">
            <a:extLst>
              <a:ext uri="{FF2B5EF4-FFF2-40B4-BE49-F238E27FC236}">
                <a16:creationId xmlns:a16="http://schemas.microsoft.com/office/drawing/2014/main" id="{F1F9E1DA-2267-411A-9597-682A3F642F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CBE391-B4D4-4E19-8B53-468D6AE01C39}" type="datetimeFigureOut">
              <a:rPr lang="fi-FI" smtClean="0">
                <a:solidFill>
                  <a:srgbClr val="008094"/>
                </a:solidFill>
              </a:rPr>
              <a:t>19.12.2023</a:t>
            </a:fld>
            <a:endParaRPr lang="fi-FI">
              <a:solidFill>
                <a:srgbClr val="008094"/>
              </a:solidFill>
            </a:endParaRPr>
          </a:p>
        </p:txBody>
      </p:sp>
      <p:sp>
        <p:nvSpPr>
          <p:cNvPr id="4" name="Alatunnisteen paikkamerkki 3">
            <a:extLst>
              <a:ext uri="{FF2B5EF4-FFF2-40B4-BE49-F238E27FC236}">
                <a16:creationId xmlns:a16="http://schemas.microsoft.com/office/drawing/2014/main" id="{E3507A98-1CC9-4899-8562-C5C1F78B89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solidFill>
                <a:srgbClr val="008094"/>
              </a:solidFill>
            </a:endParaRPr>
          </a:p>
        </p:txBody>
      </p:sp>
      <p:sp>
        <p:nvSpPr>
          <p:cNvPr id="5" name="Dian numeron paikkamerkki 4">
            <a:extLst>
              <a:ext uri="{FF2B5EF4-FFF2-40B4-BE49-F238E27FC236}">
                <a16:creationId xmlns:a16="http://schemas.microsoft.com/office/drawing/2014/main" id="{A27F7CA1-65D8-45CD-A1F5-E0CC6DA7FA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DBCCA3-B670-4A1E-B14B-5E63EF111892}" type="slidenum">
              <a:rPr lang="fi-FI" smtClean="0">
                <a:solidFill>
                  <a:srgbClr val="008094"/>
                </a:solidFill>
              </a:rPr>
              <a:t>‹#›</a:t>
            </a:fld>
            <a:endParaRPr lang="fi-FI">
              <a:solidFill>
                <a:srgbClr val="008094"/>
              </a:solidFill>
            </a:endParaRPr>
          </a:p>
        </p:txBody>
      </p:sp>
    </p:spTree>
    <p:extLst>
      <p:ext uri="{BB962C8B-B14F-4D97-AF65-F5344CB8AC3E}">
        <p14:creationId xmlns:p14="http://schemas.microsoft.com/office/powerpoint/2010/main" val="3607218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solidFill>
                  <a:srgbClr val="008094"/>
                </a:solidFill>
              </a:defRPr>
            </a:lvl1pPr>
          </a:lstStyle>
          <a:p>
            <a:endParaRPr lang="fi-FI">
              <a:solidFill>
                <a:srgbClr val="008094"/>
              </a:solidFill>
            </a:endParaRPr>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solidFill>
                  <a:srgbClr val="008094"/>
                </a:solidFill>
              </a:defRPr>
            </a:lvl1pPr>
          </a:lstStyle>
          <a:p>
            <a:fld id="{A04BED43-7508-4BFE-BCB8-47097DA747AA}" type="datetimeFigureOut">
              <a:rPr lang="fi-FI" smtClean="0"/>
              <a:pPr/>
              <a:t>19.12.2023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solidFill>
                  <a:srgbClr val="008094"/>
                </a:solidFill>
              </a:defRPr>
            </a:lvl1pPr>
          </a:lstStyle>
          <a:p>
            <a:endParaRPr lang="fi-FI">
              <a:solidFill>
                <a:srgbClr val="008094"/>
              </a:solidFill>
            </a:endParaRPr>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solidFill>
                  <a:srgbClr val="008094"/>
                </a:solidFill>
              </a:defRPr>
            </a:lvl1pPr>
          </a:lstStyle>
          <a:p>
            <a:fld id="{605BCE89-F287-4928-BE4D-B1B71CE5D264}" type="slidenum">
              <a:rPr lang="fi-FI" smtClean="0"/>
              <a:pPr/>
              <a:t>‹#›</a:t>
            </a:fld>
            <a:endParaRPr lang="fi-FI"/>
          </a:p>
        </p:txBody>
      </p:sp>
    </p:spTree>
    <p:extLst>
      <p:ext uri="{BB962C8B-B14F-4D97-AF65-F5344CB8AC3E}">
        <p14:creationId xmlns:p14="http://schemas.microsoft.com/office/powerpoint/2010/main" val="233880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 yksi logo">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SiunSote_Esityspohja_kansipohj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 y="-2881"/>
            <a:ext cx="9235440" cy="5198142"/>
          </a:xfrm>
          <a:prstGeom prst="rect">
            <a:avLst/>
          </a:prstGeom>
        </p:spPr>
      </p:pic>
      <p:pic>
        <p:nvPicPr>
          <p:cNvPr id="3" name="Picture 2" descr="Logo &#10;&#10;Siun soten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6894" y="1090792"/>
            <a:ext cx="4498814" cy="2447884"/>
          </a:xfrm>
          <a:prstGeom prst="rect">
            <a:avLst/>
          </a:prstGeom>
        </p:spPr>
      </p:pic>
    </p:spTree>
    <p:extLst>
      <p:ext uri="{BB962C8B-B14F-4D97-AF65-F5344CB8AC3E}">
        <p14:creationId xmlns:p14="http://schemas.microsoft.com/office/powerpoint/2010/main" val="374261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00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vaihtuvat logot">
    <p:spTree>
      <p:nvGrpSpPr>
        <p:cNvPr id="1" name=""/>
        <p:cNvGrpSpPr/>
        <p:nvPr/>
      </p:nvGrpSpPr>
      <p:grpSpPr>
        <a:xfrm>
          <a:off x="0" y="0"/>
          <a:ext cx="0" cy="0"/>
          <a:chOff x="0" y="0"/>
          <a:chExt cx="0" cy="0"/>
        </a:xfrm>
      </p:grpSpPr>
      <p:pic>
        <p:nvPicPr>
          <p:cNvPr id="16" name="Picture 15" descr="SiunSote_Esityspohja_kansipohj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 y="-2881"/>
            <a:ext cx="9235440" cy="5198142"/>
          </a:xfrm>
          <a:prstGeom prst="rect">
            <a:avLst/>
          </a:prstGeom>
        </p:spPr>
      </p:pic>
      <p:pic>
        <p:nvPicPr>
          <p:cNvPr id="7" name="Picture 6" descr="Siun_sote-1_väri_tummal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6894" y="1090792"/>
            <a:ext cx="4498814" cy="2447884"/>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6466" y="1154866"/>
            <a:ext cx="4269242" cy="2383810"/>
          </a:xfrm>
          <a:prstGeom prst="rect">
            <a:avLst/>
          </a:prstGeom>
        </p:spPr>
      </p:pic>
      <p:pic>
        <p:nvPicPr>
          <p:cNvPr id="10" name="Picture 9" descr="Siun_sote-3_väri_tummall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28293" y="1316989"/>
            <a:ext cx="4497415" cy="2221687"/>
          </a:xfrm>
          <a:prstGeom prst="rect">
            <a:avLst/>
          </a:prstGeom>
        </p:spPr>
      </p:pic>
      <p:pic>
        <p:nvPicPr>
          <p:cNvPr id="11" name="Picture 10" descr="Siun_sote-4_väri_tummall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62470" y="1262948"/>
            <a:ext cx="4263238" cy="2275728"/>
          </a:xfrm>
          <a:prstGeom prst="rect">
            <a:avLst/>
          </a:prstGeom>
        </p:spPr>
      </p:pic>
      <p:pic>
        <p:nvPicPr>
          <p:cNvPr id="12" name="Picture 11" descr="Siun_sote-5_väri_tummall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48156" y="884660"/>
            <a:ext cx="4677552" cy="2654016"/>
          </a:xfrm>
          <a:prstGeom prst="rect">
            <a:avLst/>
          </a:prstGeom>
        </p:spPr>
      </p:pic>
      <p:pic>
        <p:nvPicPr>
          <p:cNvPr id="13" name="Picture 12" descr="Siun_sote-6_väri_tummall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93887" y="1142857"/>
            <a:ext cx="5031821" cy="2395819"/>
          </a:xfrm>
          <a:prstGeom prst="rect">
            <a:avLst/>
          </a:prstGeom>
        </p:spPr>
      </p:pic>
      <p:pic>
        <p:nvPicPr>
          <p:cNvPr id="14" name="Picture 13" descr="Siun_sote-7_väri_tummall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442379" y="1016761"/>
            <a:ext cx="4383329" cy="2521915"/>
          </a:xfrm>
          <a:prstGeom prst="rect">
            <a:avLst/>
          </a:prstGeom>
        </p:spPr>
      </p:pic>
      <p:pic>
        <p:nvPicPr>
          <p:cNvPr id="15" name="Picture 14" descr="Logo&#10;&#10;Siun soten logo - vaihtuva kuva"/>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58315" y="1178884"/>
            <a:ext cx="4467393" cy="2359792"/>
          </a:xfrm>
          <a:prstGeom prst="rect">
            <a:avLst/>
          </a:prstGeom>
        </p:spPr>
      </p:pic>
    </p:spTree>
    <p:extLst>
      <p:ext uri="{BB962C8B-B14F-4D97-AF65-F5344CB8AC3E}">
        <p14:creationId xmlns:p14="http://schemas.microsoft.com/office/powerpoint/2010/main" val="157037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00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ntr" presetSubtype="0" fill="hold" nodeType="with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xit" presetSubtype="0" fill="hold" nodeType="withEffect">
                                  <p:stCondLst>
                                    <p:cond delay="5000"/>
                                  </p:stCondLst>
                                  <p:childTnLst>
                                    <p:animEffect transition="out" filter="fade">
                                      <p:cBhvr>
                                        <p:cTn id="12" dur="1000"/>
                                        <p:tgtEl>
                                          <p:spTgt spid="8"/>
                                        </p:tgtEl>
                                      </p:cBhvr>
                                    </p:animEffect>
                                    <p:set>
                                      <p:cBhvr>
                                        <p:cTn id="13" dur="1" fill="hold">
                                          <p:stCondLst>
                                            <p:cond delay="999"/>
                                          </p:stCondLst>
                                        </p:cTn>
                                        <p:tgtEl>
                                          <p:spTgt spid="8"/>
                                        </p:tgtEl>
                                        <p:attrNameLst>
                                          <p:attrName>style.visibility</p:attrName>
                                        </p:attrNameLst>
                                      </p:cBhvr>
                                      <p:to>
                                        <p:strVal val="hidden"/>
                                      </p:to>
                                    </p:set>
                                  </p:childTnLst>
                                </p:cTn>
                              </p:par>
                              <p:par>
                                <p:cTn id="14" presetID="10" presetClass="entr" presetSubtype="0" fill="hold" nodeType="withEffect">
                                  <p:stCondLst>
                                    <p:cond delay="5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xit" presetSubtype="0" fill="hold" nodeType="withEffect">
                                  <p:stCondLst>
                                    <p:cond delay="8000"/>
                                  </p:stCondLst>
                                  <p:childTnLst>
                                    <p:animEffect transition="out" filter="fade">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par>
                                <p:cTn id="20" presetID="10" presetClass="entr" presetSubtype="0" fill="hold" nodeType="withEffect">
                                  <p:stCondLst>
                                    <p:cond delay="8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xit" presetSubtype="0" fill="hold" nodeType="withEffect">
                                  <p:stCondLst>
                                    <p:cond delay="11000"/>
                                  </p:stCondLst>
                                  <p:childTnLst>
                                    <p:animEffect transition="out" filter="fade">
                                      <p:cBhvr>
                                        <p:cTn id="24" dur="1000"/>
                                        <p:tgtEl>
                                          <p:spTgt spid="11"/>
                                        </p:tgtEl>
                                      </p:cBhvr>
                                    </p:animEffect>
                                    <p:set>
                                      <p:cBhvr>
                                        <p:cTn id="25" dur="1" fill="hold">
                                          <p:stCondLst>
                                            <p:cond delay="999"/>
                                          </p:stCondLst>
                                        </p:cTn>
                                        <p:tgtEl>
                                          <p:spTgt spid="11"/>
                                        </p:tgtEl>
                                        <p:attrNameLst>
                                          <p:attrName>style.visibility</p:attrName>
                                        </p:attrNameLst>
                                      </p:cBhvr>
                                      <p:to>
                                        <p:strVal val="hidden"/>
                                      </p:to>
                                    </p:set>
                                  </p:childTnLst>
                                </p:cTn>
                              </p:par>
                              <p:par>
                                <p:cTn id="26" presetID="10" presetClass="entr" presetSubtype="0" fill="hold" nodeType="withEffect">
                                  <p:stCondLst>
                                    <p:cond delay="110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par>
                                <p:cTn id="29" presetID="10" presetClass="exit" presetSubtype="0" fill="hold" nodeType="withEffect">
                                  <p:stCondLst>
                                    <p:cond delay="14000"/>
                                  </p:stCondLst>
                                  <p:childTnLst>
                                    <p:animEffect transition="out" filter="fade">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par>
                                <p:cTn id="32" presetID="10" presetClass="entr" presetSubtype="0" fill="hold" nodeType="withEffect">
                                  <p:stCondLst>
                                    <p:cond delay="14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10" presetClass="exit" presetSubtype="0" fill="hold" nodeType="withEffect">
                                  <p:stCondLst>
                                    <p:cond delay="17000"/>
                                  </p:stCondLst>
                                  <p:childTnLst>
                                    <p:animEffect transition="out" filter="fade">
                                      <p:cBhvr>
                                        <p:cTn id="36" dur="1000"/>
                                        <p:tgtEl>
                                          <p:spTgt spid="13"/>
                                        </p:tgtEl>
                                      </p:cBhvr>
                                    </p:animEffect>
                                    <p:set>
                                      <p:cBhvr>
                                        <p:cTn id="37" dur="1" fill="hold">
                                          <p:stCondLst>
                                            <p:cond delay="999"/>
                                          </p:stCondLst>
                                        </p:cTn>
                                        <p:tgtEl>
                                          <p:spTgt spid="13"/>
                                        </p:tgtEl>
                                        <p:attrNameLst>
                                          <p:attrName>style.visibility</p:attrName>
                                        </p:attrNameLst>
                                      </p:cBhvr>
                                      <p:to>
                                        <p:strVal val="hidden"/>
                                      </p:to>
                                    </p:set>
                                  </p:childTnLst>
                                </p:cTn>
                              </p:par>
                              <p:par>
                                <p:cTn id="38" presetID="10" presetClass="entr" presetSubtype="0" fill="hold" nodeType="withEffect">
                                  <p:stCondLst>
                                    <p:cond delay="170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par>
                                <p:cTn id="41" presetID="10" presetClass="exit" presetSubtype="0" fill="hold" nodeType="withEffect">
                                  <p:stCondLst>
                                    <p:cond delay="20000"/>
                                  </p:stCondLst>
                                  <p:childTnLst>
                                    <p:animEffect transition="out" filter="fade">
                                      <p:cBhvr>
                                        <p:cTn id="42" dur="1000"/>
                                        <p:tgtEl>
                                          <p:spTgt spid="14"/>
                                        </p:tgtEl>
                                      </p:cBhvr>
                                    </p:animEffect>
                                    <p:set>
                                      <p:cBhvr>
                                        <p:cTn id="43" dur="1" fill="hold">
                                          <p:stCondLst>
                                            <p:cond delay="999"/>
                                          </p:stCondLst>
                                        </p:cTn>
                                        <p:tgtEl>
                                          <p:spTgt spid="14"/>
                                        </p:tgtEl>
                                        <p:attrNameLst>
                                          <p:attrName>style.visibility</p:attrName>
                                        </p:attrNameLst>
                                      </p:cBhvr>
                                      <p:to>
                                        <p:strVal val="hidden"/>
                                      </p:to>
                                    </p:set>
                                  </p:childTnLst>
                                </p:cTn>
                              </p:par>
                              <p:par>
                                <p:cTn id="44" presetID="10" presetClass="entr" presetSubtype="0" fill="hold" nodeType="withEffect">
                                  <p:stCondLst>
                                    <p:cond delay="200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childTnLst>
                                </p:cTn>
                              </p:par>
                              <p:par>
                                <p:cTn id="47" presetID="10" presetClass="entr" presetSubtype="0" fill="hold" nodeType="withEffect">
                                  <p:stCondLst>
                                    <p:cond delay="2000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sityksen aihe tai väliotsikko">
    <p:spTree>
      <p:nvGrpSpPr>
        <p:cNvPr id="1" name=""/>
        <p:cNvGrpSpPr/>
        <p:nvPr/>
      </p:nvGrpSpPr>
      <p:grpSpPr>
        <a:xfrm>
          <a:off x="0" y="0"/>
          <a:ext cx="0" cy="0"/>
          <a:chOff x="0" y="0"/>
          <a:chExt cx="0" cy="0"/>
        </a:xfrm>
      </p:grpSpPr>
      <p:pic>
        <p:nvPicPr>
          <p:cNvPr id="12" name="Picture 11" descr="SiunSote_Esityspohja_kansipohj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 y="-2881"/>
            <a:ext cx="9235440" cy="5198142"/>
          </a:xfrm>
          <a:prstGeom prst="rect">
            <a:avLst/>
          </a:prstGeom>
        </p:spPr>
      </p:pic>
      <p:sp>
        <p:nvSpPr>
          <p:cNvPr id="7" name="Title 1"/>
          <p:cNvSpPr>
            <a:spLocks noGrp="1"/>
          </p:cNvSpPr>
          <p:nvPr>
            <p:ph type="ctrTitle" hasCustomPrompt="1"/>
          </p:nvPr>
        </p:nvSpPr>
        <p:spPr>
          <a:xfrm>
            <a:off x="768048" y="336925"/>
            <a:ext cx="7613952" cy="2296886"/>
          </a:xfrm>
          <a:prstGeom prst="rect">
            <a:avLst/>
          </a:prstGeom>
        </p:spPr>
        <p:txBody>
          <a:bodyPr wrap="square" lIns="0" tIns="0" rIns="0" bIns="0"/>
          <a:lstStyle>
            <a:lvl1pPr marL="0" algn="ctr">
              <a:lnSpc>
                <a:spcPts val="5600"/>
              </a:lnSpc>
              <a:defRPr sz="5400" baseline="0">
                <a:solidFill>
                  <a:schemeClr val="accent5"/>
                </a:solidFill>
              </a:defRPr>
            </a:lvl1pPr>
          </a:lstStyle>
          <a:p>
            <a:r>
              <a:rPr lang="fi-FI"/>
              <a:t>Esityksen aihe tai väliotsikko </a:t>
            </a:r>
            <a:endParaRPr lang="en-US"/>
          </a:p>
        </p:txBody>
      </p:sp>
      <p:pic>
        <p:nvPicPr>
          <p:cNvPr id="10" name="Picture 9" descr="Logo &#10;&#10;Siun sote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940" y="4399427"/>
            <a:ext cx="949723" cy="538867"/>
          </a:xfrm>
          <a:prstGeom prst="rect">
            <a:avLst/>
          </a:prstGeom>
          <a:blipFill rotWithShape="1">
            <a:blip r:embed="rId3"/>
            <a:stretch>
              <a:fillRect/>
            </a:stretch>
          </a:blipFill>
        </p:spPr>
      </p:pic>
      <p:sp>
        <p:nvSpPr>
          <p:cNvPr id="2" name="TextBox 1" descr="Pohjois-Karjalan sosiaali- ja terveyspalvelujen kuntayhtymä www.siunsote.fi&#10;"/>
          <p:cNvSpPr txBox="1"/>
          <p:nvPr userDrawn="1"/>
        </p:nvSpPr>
        <p:spPr>
          <a:xfrm>
            <a:off x="6599605" y="4379439"/>
            <a:ext cx="2419054" cy="646331"/>
          </a:xfrm>
          <a:prstGeom prst="rect">
            <a:avLst/>
          </a:prstGeom>
          <a:noFill/>
        </p:spPr>
        <p:txBody>
          <a:bodyPr wrap="square" rtlCol="0">
            <a:spAutoFit/>
          </a:bodyPr>
          <a:lstStyle/>
          <a:p>
            <a:pPr algn="r"/>
            <a:r>
              <a:rPr lang="en-US" sz="1200" baseline="0">
                <a:solidFill>
                  <a:schemeClr val="bg1"/>
                </a:solidFill>
              </a:rPr>
              <a:t>Pohjois-Karjalan </a:t>
            </a:r>
            <a:r>
              <a:rPr lang="en-US" sz="1200" baseline="0" err="1">
                <a:solidFill>
                  <a:schemeClr val="bg1"/>
                </a:solidFill>
              </a:rPr>
              <a:t>sosiaali</a:t>
            </a:r>
            <a:r>
              <a:rPr lang="en-US" sz="1200" baseline="0">
                <a:solidFill>
                  <a:schemeClr val="bg1"/>
                </a:solidFill>
              </a:rPr>
              <a:t>- ja </a:t>
            </a:r>
            <a:r>
              <a:rPr lang="en-US" sz="1200" baseline="0" err="1">
                <a:solidFill>
                  <a:schemeClr val="bg1"/>
                </a:solidFill>
              </a:rPr>
              <a:t>terveyspalvelujen</a:t>
            </a:r>
            <a:r>
              <a:rPr lang="en-US" sz="1200" baseline="0">
                <a:solidFill>
                  <a:schemeClr val="bg1"/>
                </a:solidFill>
              </a:rPr>
              <a:t> </a:t>
            </a:r>
            <a:r>
              <a:rPr lang="en-US" sz="1200" baseline="0" err="1">
                <a:solidFill>
                  <a:schemeClr val="bg1"/>
                </a:solidFill>
              </a:rPr>
              <a:t>kuntayhtymä</a:t>
            </a:r>
            <a:r>
              <a:rPr lang="en-US" sz="1200" baseline="0">
                <a:solidFill>
                  <a:schemeClr val="bg1"/>
                </a:solidFill>
              </a:rPr>
              <a:t> </a:t>
            </a:r>
            <a:r>
              <a:rPr lang="en-US" sz="1200" baseline="0">
                <a:solidFill>
                  <a:srgbClr val="50C9B5"/>
                </a:solidFill>
              </a:rPr>
              <a:t>www.siunsote.fi</a:t>
            </a:r>
          </a:p>
        </p:txBody>
      </p:sp>
      <p:sp>
        <p:nvSpPr>
          <p:cNvPr id="6" name="Text Placeholder 5"/>
          <p:cNvSpPr>
            <a:spLocks noGrp="1"/>
          </p:cNvSpPr>
          <p:nvPr>
            <p:ph type="body" sz="quarter" idx="10" hasCustomPrompt="1"/>
          </p:nvPr>
        </p:nvSpPr>
        <p:spPr>
          <a:xfrm>
            <a:off x="768350" y="2798763"/>
            <a:ext cx="7613650" cy="1322387"/>
          </a:xfrm>
        </p:spPr>
        <p:txBody>
          <a:bodyPr>
            <a:normAutofit/>
          </a:bodyPr>
          <a:lstStyle>
            <a:lvl1pPr marL="0" indent="0" algn="ctr">
              <a:buNone/>
              <a:defRPr sz="26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err="1"/>
              <a:t>Esityksen</a:t>
            </a:r>
            <a:r>
              <a:rPr lang="en-US"/>
              <a:t> </a:t>
            </a:r>
            <a:r>
              <a:rPr lang="en-US" err="1"/>
              <a:t>pitäjä</a:t>
            </a:r>
            <a:r>
              <a:rPr lang="en-US"/>
              <a:t>, </a:t>
            </a:r>
            <a:r>
              <a:rPr lang="en-US" err="1"/>
              <a:t>päivämäärä</a:t>
            </a:r>
            <a:r>
              <a:rPr lang="en-US"/>
              <a:t> tai </a:t>
            </a:r>
            <a:r>
              <a:rPr lang="en-US" err="1"/>
              <a:t>lisäotsikko</a:t>
            </a:r>
            <a:endParaRPr lang="en-US"/>
          </a:p>
        </p:txBody>
      </p:sp>
    </p:spTree>
    <p:extLst>
      <p:ext uri="{BB962C8B-B14F-4D97-AF65-F5344CB8AC3E}">
        <p14:creationId xmlns:p14="http://schemas.microsoft.com/office/powerpoint/2010/main" val="421691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rusdi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32A491"/>
                </a:solidFill>
              </a:defRPr>
            </a:lvl1pPr>
          </a:lstStyle>
          <a:p>
            <a:r>
              <a:rPr lang="fi-FI"/>
              <a:t>Muokkaa otsikkoa</a:t>
            </a:r>
            <a:endParaRPr lang="en-US"/>
          </a:p>
        </p:txBody>
      </p:sp>
      <p:sp>
        <p:nvSpPr>
          <p:cNvPr id="4" name="Content Placeholder 3"/>
          <p:cNvSpPr>
            <a:spLocks noGrp="1"/>
          </p:cNvSpPr>
          <p:nvPr>
            <p:ph sz="quarter" idx="10"/>
          </p:nvPr>
        </p:nvSpPr>
        <p:spPr>
          <a:xfrm>
            <a:off x="725488" y="1295400"/>
            <a:ext cx="8164512" cy="32487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73173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opputervehdys">
    <p:spTree>
      <p:nvGrpSpPr>
        <p:cNvPr id="1" name=""/>
        <p:cNvGrpSpPr/>
        <p:nvPr/>
      </p:nvGrpSpPr>
      <p:grpSpPr>
        <a:xfrm>
          <a:off x="0" y="0"/>
          <a:ext cx="0" cy="0"/>
          <a:chOff x="0" y="0"/>
          <a:chExt cx="0" cy="0"/>
        </a:xfrm>
      </p:grpSpPr>
      <p:pic>
        <p:nvPicPr>
          <p:cNvPr id="8" name="Picture 7" descr="SiunSote_Esityspohja_kansipohj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 y="-2881"/>
            <a:ext cx="9235440" cy="5198142"/>
          </a:xfrm>
          <a:prstGeom prst="rect">
            <a:avLst/>
          </a:prstGeom>
        </p:spPr>
      </p:pic>
      <p:sp>
        <p:nvSpPr>
          <p:cNvPr id="7" name="Title 1"/>
          <p:cNvSpPr>
            <a:spLocks noGrp="1"/>
          </p:cNvSpPr>
          <p:nvPr>
            <p:ph type="ctrTitle" hasCustomPrompt="1"/>
          </p:nvPr>
        </p:nvSpPr>
        <p:spPr>
          <a:xfrm>
            <a:off x="768048" y="961591"/>
            <a:ext cx="7613952" cy="1623836"/>
          </a:xfrm>
          <a:prstGeom prst="rect">
            <a:avLst/>
          </a:prstGeom>
        </p:spPr>
        <p:txBody>
          <a:bodyPr wrap="square" lIns="0" tIns="0" rIns="0" bIns="0"/>
          <a:lstStyle>
            <a:lvl1pPr marL="0" algn="ctr">
              <a:defRPr sz="6000" baseline="0">
                <a:solidFill>
                  <a:srgbClr val="50C9B5"/>
                </a:solidFill>
              </a:defRPr>
            </a:lvl1pPr>
          </a:lstStyle>
          <a:p>
            <a:r>
              <a:rPr lang="fi-FI"/>
              <a:t>Lopputervehdys!</a:t>
            </a:r>
            <a:endParaRPr lang="en-US"/>
          </a:p>
        </p:txBody>
      </p:sp>
      <p:pic>
        <p:nvPicPr>
          <p:cNvPr id="10" name="Picture 9" descr="Logo &#10;&#10;Siun sote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482" y="4487190"/>
            <a:ext cx="913181" cy="451104"/>
          </a:xfrm>
          <a:prstGeom prst="rect">
            <a:avLst/>
          </a:prstGeom>
        </p:spPr>
      </p:pic>
      <p:sp>
        <p:nvSpPr>
          <p:cNvPr id="6" name="TextBox 5" descr="Pohjois-Karjalan sosiaali- ja terveyspalvelujen kuntayhtymä www.siunsote.fi"/>
          <p:cNvSpPr txBox="1"/>
          <p:nvPr userDrawn="1"/>
        </p:nvSpPr>
        <p:spPr>
          <a:xfrm>
            <a:off x="6599605" y="4379439"/>
            <a:ext cx="2419054" cy="646331"/>
          </a:xfrm>
          <a:prstGeom prst="rect">
            <a:avLst/>
          </a:prstGeom>
          <a:noFill/>
        </p:spPr>
        <p:txBody>
          <a:bodyPr wrap="square" rtlCol="0">
            <a:spAutoFit/>
          </a:bodyPr>
          <a:lstStyle/>
          <a:p>
            <a:pPr algn="r"/>
            <a:r>
              <a:rPr lang="en-US" sz="1200" baseline="0">
                <a:solidFill>
                  <a:schemeClr val="bg1"/>
                </a:solidFill>
              </a:rPr>
              <a:t>Pohjois-Karjalan </a:t>
            </a:r>
            <a:r>
              <a:rPr lang="en-US" sz="1200" baseline="0" err="1">
                <a:solidFill>
                  <a:schemeClr val="bg1"/>
                </a:solidFill>
              </a:rPr>
              <a:t>sosiaali</a:t>
            </a:r>
            <a:r>
              <a:rPr lang="en-US" sz="1200" baseline="0">
                <a:solidFill>
                  <a:schemeClr val="bg1"/>
                </a:solidFill>
              </a:rPr>
              <a:t>- ja </a:t>
            </a:r>
            <a:r>
              <a:rPr lang="en-US" sz="1200" baseline="0" err="1">
                <a:solidFill>
                  <a:schemeClr val="bg1"/>
                </a:solidFill>
              </a:rPr>
              <a:t>terveyspalvelujen</a:t>
            </a:r>
            <a:r>
              <a:rPr lang="en-US" sz="1200" baseline="0">
                <a:solidFill>
                  <a:schemeClr val="bg1"/>
                </a:solidFill>
              </a:rPr>
              <a:t> </a:t>
            </a:r>
            <a:r>
              <a:rPr lang="en-US" sz="1200" baseline="0" err="1">
                <a:solidFill>
                  <a:schemeClr val="bg1"/>
                </a:solidFill>
              </a:rPr>
              <a:t>kuntayhtymä</a:t>
            </a:r>
            <a:r>
              <a:rPr lang="en-US" sz="1200" baseline="0">
                <a:solidFill>
                  <a:schemeClr val="bg1"/>
                </a:solidFill>
              </a:rPr>
              <a:t> </a:t>
            </a:r>
            <a:r>
              <a:rPr lang="en-US" sz="1200" baseline="0">
                <a:solidFill>
                  <a:srgbClr val="50C9B5"/>
                </a:solidFill>
              </a:rPr>
              <a:t>www.siunsote.fi</a:t>
            </a:r>
          </a:p>
        </p:txBody>
      </p:sp>
    </p:spTree>
    <p:extLst>
      <p:ext uri="{BB962C8B-B14F-4D97-AF65-F5344CB8AC3E}">
        <p14:creationId xmlns:p14="http://schemas.microsoft.com/office/powerpoint/2010/main" val="247845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nsi mustavalkoinen">
    <p:spTree>
      <p:nvGrpSpPr>
        <p:cNvPr id="1" name=""/>
        <p:cNvGrpSpPr/>
        <p:nvPr/>
      </p:nvGrpSpPr>
      <p:grpSpPr>
        <a:xfrm>
          <a:off x="0" y="0"/>
          <a:ext cx="0" cy="0"/>
          <a:chOff x="0" y="0"/>
          <a:chExt cx="0" cy="0"/>
        </a:xfrm>
      </p:grpSpPr>
      <p:pic>
        <p:nvPicPr>
          <p:cNvPr id="4" name="Kuva 3" descr="Logo&#10;&#10;Siun sote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6894" y="1090792"/>
            <a:ext cx="4498814" cy="2447884"/>
          </a:xfrm>
          <a:prstGeom prst="rect">
            <a:avLst/>
          </a:prstGeom>
        </p:spPr>
      </p:pic>
    </p:spTree>
    <p:extLst>
      <p:ext uri="{BB962C8B-B14F-4D97-AF65-F5344CB8AC3E}">
        <p14:creationId xmlns:p14="http://schemas.microsoft.com/office/powerpoint/2010/main" val="35949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sityksen aihe tai väliotsikko mustavalkoinen">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8048" y="336925"/>
            <a:ext cx="7613952" cy="2296886"/>
          </a:xfrm>
          <a:prstGeom prst="rect">
            <a:avLst/>
          </a:prstGeom>
        </p:spPr>
        <p:txBody>
          <a:bodyPr wrap="square" lIns="0" tIns="0" rIns="0" bIns="0"/>
          <a:lstStyle>
            <a:lvl1pPr marL="0" algn="ctr">
              <a:lnSpc>
                <a:spcPts val="5600"/>
              </a:lnSpc>
              <a:defRPr sz="5400" baseline="0">
                <a:solidFill>
                  <a:schemeClr val="tx1"/>
                </a:solidFill>
              </a:defRPr>
            </a:lvl1pPr>
          </a:lstStyle>
          <a:p>
            <a:r>
              <a:rPr lang="fi-FI"/>
              <a:t>Esityksen aihe tai väliotsikko </a:t>
            </a:r>
            <a:endParaRPr lang="en-US"/>
          </a:p>
        </p:txBody>
      </p:sp>
      <p:sp>
        <p:nvSpPr>
          <p:cNvPr id="6" name="Text Placeholder 5"/>
          <p:cNvSpPr>
            <a:spLocks noGrp="1"/>
          </p:cNvSpPr>
          <p:nvPr>
            <p:ph type="body" sz="quarter" idx="10" hasCustomPrompt="1"/>
          </p:nvPr>
        </p:nvSpPr>
        <p:spPr>
          <a:xfrm>
            <a:off x="768350" y="2798763"/>
            <a:ext cx="7613650" cy="1322387"/>
          </a:xfrm>
        </p:spPr>
        <p:txBody>
          <a:bodyPr>
            <a:normAutofit/>
          </a:bodyPr>
          <a:lstStyle>
            <a:lvl1pPr marL="0" indent="0" algn="ctr">
              <a:buNone/>
              <a:defRPr sz="26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err="1"/>
              <a:t>Esityksen</a:t>
            </a:r>
            <a:r>
              <a:rPr lang="en-US"/>
              <a:t> </a:t>
            </a:r>
            <a:r>
              <a:rPr lang="en-US" err="1"/>
              <a:t>pitäjä</a:t>
            </a:r>
            <a:r>
              <a:rPr lang="en-US"/>
              <a:t>, </a:t>
            </a:r>
            <a:r>
              <a:rPr lang="en-US" err="1"/>
              <a:t>päivämäärä</a:t>
            </a:r>
            <a:r>
              <a:rPr lang="en-US"/>
              <a:t> tai </a:t>
            </a:r>
            <a:r>
              <a:rPr lang="en-US" err="1"/>
              <a:t>lisäotsikko</a:t>
            </a:r>
            <a:endParaRPr lang="en-US"/>
          </a:p>
        </p:txBody>
      </p:sp>
      <p:pic>
        <p:nvPicPr>
          <p:cNvPr id="8" name="Kuva 7" descr="Logo &#10;&#10;Siun sote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482" y="4487190"/>
            <a:ext cx="913181" cy="451104"/>
          </a:xfrm>
          <a:prstGeom prst="rect">
            <a:avLst/>
          </a:prstGeom>
        </p:spPr>
      </p:pic>
      <p:sp>
        <p:nvSpPr>
          <p:cNvPr id="9" name="TextBox 5" descr="Pohjois-Karjalan sosiaali- ja terveyspalvelujen kuntayhtymä www.siunsote.fi"/>
          <p:cNvSpPr txBox="1"/>
          <p:nvPr userDrawn="1"/>
        </p:nvSpPr>
        <p:spPr>
          <a:xfrm>
            <a:off x="6599605" y="4379439"/>
            <a:ext cx="2419054" cy="646331"/>
          </a:xfrm>
          <a:prstGeom prst="rect">
            <a:avLst/>
          </a:prstGeom>
          <a:noFill/>
        </p:spPr>
        <p:txBody>
          <a:bodyPr wrap="square" rtlCol="0">
            <a:spAutoFit/>
          </a:bodyPr>
          <a:lstStyle/>
          <a:p>
            <a:pPr algn="r"/>
            <a:r>
              <a:rPr lang="en-US" sz="1200" baseline="0" err="1">
                <a:solidFill>
                  <a:schemeClr val="tx1"/>
                </a:solidFill>
              </a:rPr>
              <a:t>Pohjois-Karjalan</a:t>
            </a:r>
            <a:r>
              <a:rPr lang="en-US" sz="1200" baseline="0">
                <a:solidFill>
                  <a:schemeClr val="tx1"/>
                </a:solidFill>
              </a:rPr>
              <a:t> </a:t>
            </a:r>
            <a:r>
              <a:rPr lang="en-US" sz="1200" baseline="0" err="1">
                <a:solidFill>
                  <a:schemeClr val="tx1"/>
                </a:solidFill>
              </a:rPr>
              <a:t>sosiaali</a:t>
            </a:r>
            <a:r>
              <a:rPr lang="en-US" sz="1200" baseline="0">
                <a:solidFill>
                  <a:schemeClr val="tx1"/>
                </a:solidFill>
              </a:rPr>
              <a:t>- </a:t>
            </a:r>
            <a:r>
              <a:rPr lang="en-US" sz="1200" baseline="0" err="1">
                <a:solidFill>
                  <a:schemeClr val="tx1"/>
                </a:solidFill>
              </a:rPr>
              <a:t>ja</a:t>
            </a:r>
            <a:r>
              <a:rPr lang="en-US" sz="1200" baseline="0">
                <a:solidFill>
                  <a:schemeClr val="tx1"/>
                </a:solidFill>
              </a:rPr>
              <a:t> </a:t>
            </a:r>
            <a:r>
              <a:rPr lang="en-US" sz="1200" baseline="0" err="1">
                <a:solidFill>
                  <a:schemeClr val="tx1"/>
                </a:solidFill>
              </a:rPr>
              <a:t>terveyspalvelujen</a:t>
            </a:r>
            <a:r>
              <a:rPr lang="en-US" sz="1200" baseline="0">
                <a:solidFill>
                  <a:schemeClr val="tx1"/>
                </a:solidFill>
              </a:rPr>
              <a:t> </a:t>
            </a:r>
            <a:r>
              <a:rPr lang="en-US" sz="1200" baseline="0" err="1">
                <a:solidFill>
                  <a:schemeClr val="tx1"/>
                </a:solidFill>
              </a:rPr>
              <a:t>kuntayhtymä</a:t>
            </a:r>
            <a:r>
              <a:rPr lang="en-US" sz="1200" baseline="0">
                <a:solidFill>
                  <a:schemeClr val="tx1"/>
                </a:solidFill>
              </a:rPr>
              <a:t> </a:t>
            </a:r>
            <a:r>
              <a:rPr lang="en-US" sz="1200" b="1" baseline="0" err="1">
                <a:solidFill>
                  <a:schemeClr val="tx1"/>
                </a:solidFill>
              </a:rPr>
              <a:t>www.siunsote.fi</a:t>
            </a:r>
            <a:endParaRPr lang="en-US" sz="1200" b="1" baseline="0">
              <a:solidFill>
                <a:schemeClr val="tx1"/>
              </a:solidFill>
            </a:endParaRPr>
          </a:p>
        </p:txBody>
      </p:sp>
    </p:spTree>
    <p:extLst>
      <p:ext uri="{BB962C8B-B14F-4D97-AF65-F5344CB8AC3E}">
        <p14:creationId xmlns:p14="http://schemas.microsoft.com/office/powerpoint/2010/main" val="247042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erusdia mustavalkoin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fi-FI"/>
              <a:t>Muokkaa otsikkoa</a:t>
            </a:r>
            <a:endParaRPr lang="en-US"/>
          </a:p>
        </p:txBody>
      </p:sp>
      <p:sp>
        <p:nvSpPr>
          <p:cNvPr id="4" name="Content Placeholder 3"/>
          <p:cNvSpPr>
            <a:spLocks noGrp="1"/>
          </p:cNvSpPr>
          <p:nvPr>
            <p:ph sz="quarter" idx="10"/>
          </p:nvPr>
        </p:nvSpPr>
        <p:spPr>
          <a:xfrm>
            <a:off x="725488" y="1295400"/>
            <a:ext cx="8164512" cy="32487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TextBox 5" descr="www.siunsote.fi"/>
          <p:cNvSpPr txBox="1"/>
          <p:nvPr userDrawn="1"/>
        </p:nvSpPr>
        <p:spPr>
          <a:xfrm>
            <a:off x="6599605" y="4684237"/>
            <a:ext cx="2419054" cy="276999"/>
          </a:xfrm>
          <a:prstGeom prst="rect">
            <a:avLst/>
          </a:prstGeom>
          <a:noFill/>
        </p:spPr>
        <p:txBody>
          <a:bodyPr wrap="square" rtlCol="0">
            <a:spAutoFit/>
          </a:bodyPr>
          <a:lstStyle/>
          <a:p>
            <a:pPr algn="r"/>
            <a:r>
              <a:rPr lang="en-US" sz="1200" b="1" baseline="0">
                <a:solidFill>
                  <a:schemeClr val="tx1"/>
                </a:solidFill>
              </a:rPr>
              <a:t>www.siunsote.fi</a:t>
            </a:r>
          </a:p>
        </p:txBody>
      </p:sp>
      <p:pic>
        <p:nvPicPr>
          <p:cNvPr id="3" name="Kuva 2" descr="Logo &#10;&#10;Siun sote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056" y="4442474"/>
            <a:ext cx="969612" cy="461665"/>
          </a:xfrm>
          <a:prstGeom prst="rect">
            <a:avLst/>
          </a:prstGeom>
        </p:spPr>
      </p:pic>
    </p:spTree>
    <p:extLst>
      <p:ext uri="{BB962C8B-B14F-4D97-AF65-F5344CB8AC3E}">
        <p14:creationId xmlns:p14="http://schemas.microsoft.com/office/powerpoint/2010/main" val="93937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pputervehdys mustavalkoinen">
    <p:spTree>
      <p:nvGrpSpPr>
        <p:cNvPr id="1" name=""/>
        <p:cNvGrpSpPr/>
        <p:nvPr/>
      </p:nvGrpSpPr>
      <p:grpSpPr>
        <a:xfrm>
          <a:off x="0" y="0"/>
          <a:ext cx="0" cy="0"/>
          <a:chOff x="0" y="0"/>
          <a:chExt cx="0" cy="0"/>
        </a:xfrm>
      </p:grpSpPr>
      <p:pic>
        <p:nvPicPr>
          <p:cNvPr id="2" name="Kuva 1" descr="Logo &#10;&#10;Siun sote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482" y="4487190"/>
            <a:ext cx="913181" cy="451104"/>
          </a:xfrm>
          <a:prstGeom prst="rect">
            <a:avLst/>
          </a:prstGeom>
        </p:spPr>
      </p:pic>
      <p:sp>
        <p:nvSpPr>
          <p:cNvPr id="7" name="Title 1"/>
          <p:cNvSpPr>
            <a:spLocks noGrp="1"/>
          </p:cNvSpPr>
          <p:nvPr>
            <p:ph type="ctrTitle" hasCustomPrompt="1"/>
          </p:nvPr>
        </p:nvSpPr>
        <p:spPr>
          <a:xfrm>
            <a:off x="768048" y="961591"/>
            <a:ext cx="7613952" cy="1623836"/>
          </a:xfrm>
          <a:prstGeom prst="rect">
            <a:avLst/>
          </a:prstGeom>
        </p:spPr>
        <p:txBody>
          <a:bodyPr wrap="square" lIns="0" tIns="0" rIns="0" bIns="0"/>
          <a:lstStyle>
            <a:lvl1pPr marL="0" algn="ctr">
              <a:defRPr sz="6000" baseline="0">
                <a:solidFill>
                  <a:schemeClr val="tx1"/>
                </a:solidFill>
              </a:defRPr>
            </a:lvl1pPr>
          </a:lstStyle>
          <a:p>
            <a:r>
              <a:rPr lang="fi-FI"/>
              <a:t>Lopputervehdys!</a:t>
            </a:r>
            <a:endParaRPr lang="en-US"/>
          </a:p>
        </p:txBody>
      </p:sp>
      <p:sp>
        <p:nvSpPr>
          <p:cNvPr id="6" name="TextBox 5" descr="Pohjois-Karjalan sosiaali- ja terveyspalvelujen kuntayhtymä www.siunsote.fi"/>
          <p:cNvSpPr txBox="1"/>
          <p:nvPr userDrawn="1"/>
        </p:nvSpPr>
        <p:spPr>
          <a:xfrm>
            <a:off x="6599605" y="4379439"/>
            <a:ext cx="2419054" cy="646331"/>
          </a:xfrm>
          <a:prstGeom prst="rect">
            <a:avLst/>
          </a:prstGeom>
          <a:noFill/>
        </p:spPr>
        <p:txBody>
          <a:bodyPr wrap="square" rtlCol="0">
            <a:spAutoFit/>
          </a:bodyPr>
          <a:lstStyle/>
          <a:p>
            <a:pPr algn="r"/>
            <a:r>
              <a:rPr lang="en-US" sz="1200" baseline="0" err="1">
                <a:solidFill>
                  <a:schemeClr val="tx1"/>
                </a:solidFill>
              </a:rPr>
              <a:t>Pohjois-Karjalan</a:t>
            </a:r>
            <a:r>
              <a:rPr lang="en-US" sz="1200" baseline="0">
                <a:solidFill>
                  <a:schemeClr val="tx1"/>
                </a:solidFill>
              </a:rPr>
              <a:t> </a:t>
            </a:r>
            <a:r>
              <a:rPr lang="en-US" sz="1200" baseline="0" err="1">
                <a:solidFill>
                  <a:schemeClr val="tx1"/>
                </a:solidFill>
              </a:rPr>
              <a:t>sosiaali</a:t>
            </a:r>
            <a:r>
              <a:rPr lang="en-US" sz="1200" baseline="0">
                <a:solidFill>
                  <a:schemeClr val="tx1"/>
                </a:solidFill>
              </a:rPr>
              <a:t>- </a:t>
            </a:r>
            <a:r>
              <a:rPr lang="en-US" sz="1200" baseline="0" err="1">
                <a:solidFill>
                  <a:schemeClr val="tx1"/>
                </a:solidFill>
              </a:rPr>
              <a:t>ja</a:t>
            </a:r>
            <a:r>
              <a:rPr lang="en-US" sz="1200" baseline="0">
                <a:solidFill>
                  <a:schemeClr val="tx1"/>
                </a:solidFill>
              </a:rPr>
              <a:t> </a:t>
            </a:r>
            <a:r>
              <a:rPr lang="en-US" sz="1200" baseline="0" err="1">
                <a:solidFill>
                  <a:schemeClr val="tx1"/>
                </a:solidFill>
              </a:rPr>
              <a:t>terveyspalvelujen</a:t>
            </a:r>
            <a:r>
              <a:rPr lang="en-US" sz="1200" baseline="0">
                <a:solidFill>
                  <a:schemeClr val="tx1"/>
                </a:solidFill>
              </a:rPr>
              <a:t> </a:t>
            </a:r>
            <a:r>
              <a:rPr lang="en-US" sz="1200" baseline="0" err="1">
                <a:solidFill>
                  <a:schemeClr val="tx1"/>
                </a:solidFill>
              </a:rPr>
              <a:t>kuntayhtymä</a:t>
            </a:r>
            <a:r>
              <a:rPr lang="en-US" sz="1200" baseline="0">
                <a:solidFill>
                  <a:schemeClr val="tx1"/>
                </a:solidFill>
              </a:rPr>
              <a:t> </a:t>
            </a:r>
            <a:r>
              <a:rPr lang="en-US" sz="1200" b="1" baseline="0" err="1">
                <a:solidFill>
                  <a:schemeClr val="tx1"/>
                </a:solidFill>
              </a:rPr>
              <a:t>www.siunsote.fi</a:t>
            </a:r>
            <a:endParaRPr lang="en-US" sz="1200" b="1" baseline="0">
              <a:solidFill>
                <a:schemeClr val="tx1"/>
              </a:solidFill>
            </a:endParaRPr>
          </a:p>
        </p:txBody>
      </p:sp>
    </p:spTree>
    <p:extLst>
      <p:ext uri="{BB962C8B-B14F-4D97-AF65-F5344CB8AC3E}">
        <p14:creationId xmlns:p14="http://schemas.microsoft.com/office/powerpoint/2010/main" val="292816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729" y="1295863"/>
            <a:ext cx="8164481" cy="323370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6" name="TextBox 15" descr="www.siunsote.fi"/>
          <p:cNvSpPr txBox="1"/>
          <p:nvPr/>
        </p:nvSpPr>
        <p:spPr>
          <a:xfrm>
            <a:off x="6599605" y="4737023"/>
            <a:ext cx="2419054" cy="276999"/>
          </a:xfrm>
          <a:prstGeom prst="rect">
            <a:avLst/>
          </a:prstGeom>
          <a:noFill/>
        </p:spPr>
        <p:txBody>
          <a:bodyPr wrap="square" rtlCol="0">
            <a:spAutoFit/>
          </a:bodyPr>
          <a:lstStyle/>
          <a:p>
            <a:pPr algn="r"/>
            <a:r>
              <a:rPr lang="en-US" sz="1200" baseline="0" err="1">
                <a:solidFill>
                  <a:srgbClr val="288172"/>
                </a:solidFill>
              </a:rPr>
              <a:t>www.siunsote.fi</a:t>
            </a:r>
            <a:endParaRPr lang="en-US" sz="1200" baseline="0">
              <a:solidFill>
                <a:srgbClr val="288172"/>
              </a:solidFill>
            </a:endParaRPr>
          </a:p>
        </p:txBody>
      </p:sp>
      <p:pic>
        <p:nvPicPr>
          <p:cNvPr id="7" name="Picture 6" descr="Logo &#10;&#10;Siun soten logo&#10;&#10;&#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3578" y="4459148"/>
            <a:ext cx="907085" cy="479146"/>
          </a:xfrm>
          <a:prstGeom prst="rect">
            <a:avLst/>
          </a:prstGeom>
        </p:spPr>
      </p:pic>
      <p:sp>
        <p:nvSpPr>
          <p:cNvPr id="6" name="Title Placeholder 5"/>
          <p:cNvSpPr>
            <a:spLocks noGrp="1"/>
          </p:cNvSpPr>
          <p:nvPr>
            <p:ph type="title"/>
          </p:nvPr>
        </p:nvSpPr>
        <p:spPr>
          <a:xfrm>
            <a:off x="725728" y="206375"/>
            <a:ext cx="8164482" cy="983746"/>
          </a:xfrm>
          <a:prstGeom prst="rect">
            <a:avLst/>
          </a:prstGeom>
        </p:spPr>
        <p:txBody>
          <a:bodyPr vert="horz" lIns="91440" tIns="45720" rIns="91440" bIns="45720" rtlCol="0" anchor="b" anchorCtr="0">
            <a:normAutofit/>
          </a:bodyPr>
          <a:lstStyle/>
          <a:p>
            <a:r>
              <a:rPr lang="fi-FI"/>
              <a:t>Muokkaa ots. perustyyl. napsautt.</a:t>
            </a:r>
            <a:endParaRPr lang="en-US"/>
          </a:p>
        </p:txBody>
      </p:sp>
    </p:spTree>
    <p:extLst>
      <p:ext uri="{BB962C8B-B14F-4D97-AF65-F5344CB8AC3E}">
        <p14:creationId xmlns:p14="http://schemas.microsoft.com/office/powerpoint/2010/main" val="25578097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6" r:id="rId3"/>
    <p:sldLayoutId id="2147483661" r:id="rId4"/>
    <p:sldLayoutId id="2147483659" r:id="rId5"/>
    <p:sldLayoutId id="2147483662" r:id="rId6"/>
    <p:sldLayoutId id="2147483665" r:id="rId7"/>
    <p:sldLayoutId id="2147483666" r:id="rId8"/>
    <p:sldLayoutId id="2147483664" r:id="rId9"/>
  </p:sldLayoutIdLst>
  <p:txStyles>
    <p:titleStyle>
      <a:lvl1pPr algn="l" defTabSz="457200" rtl="0" eaLnBrk="1" latinLnBrk="0" hangingPunct="1">
        <a:lnSpc>
          <a:spcPts val="3400"/>
        </a:lnSpc>
        <a:spcBef>
          <a:spcPct val="0"/>
        </a:spcBef>
        <a:buNone/>
        <a:defRPr sz="3400" b="1" i="0" kern="1200" baseline="0">
          <a:solidFill>
            <a:srgbClr val="32A49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hteistyotilat.fi/wiki08/display/THLSOTEKAAOJULK"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4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B62B9-CB1C-4F7A-888C-0381AF780CBB}"/>
              </a:ext>
            </a:extLst>
          </p:cNvPr>
          <p:cNvSpPr>
            <a:spLocks noGrp="1"/>
          </p:cNvSpPr>
          <p:nvPr>
            <p:ph type="title"/>
          </p:nvPr>
        </p:nvSpPr>
        <p:spPr/>
        <p:txBody>
          <a:bodyPr/>
          <a:lstStyle/>
          <a:p>
            <a:r>
              <a:rPr lang="fi-FI" dirty="0"/>
              <a:t>Nykytila - Asiointi</a:t>
            </a:r>
          </a:p>
        </p:txBody>
      </p:sp>
      <p:sp>
        <p:nvSpPr>
          <p:cNvPr id="3" name="Sisällön paikkamerkki 2">
            <a:extLst>
              <a:ext uri="{FF2B5EF4-FFF2-40B4-BE49-F238E27FC236}">
                <a16:creationId xmlns:a16="http://schemas.microsoft.com/office/drawing/2014/main" id="{0E25DB0F-038A-421D-8CCB-C0FA868A75D5}"/>
              </a:ext>
            </a:extLst>
          </p:cNvPr>
          <p:cNvSpPr>
            <a:spLocks noGrp="1"/>
          </p:cNvSpPr>
          <p:nvPr>
            <p:ph sz="quarter" idx="10"/>
          </p:nvPr>
        </p:nvSpPr>
        <p:spPr/>
        <p:txBody>
          <a:bodyPr/>
          <a:lstStyle/>
          <a:p>
            <a:r>
              <a:rPr lang="fi-FI" sz="1800" dirty="0"/>
              <a:t>Digitaalisessa kanavassa tapahtuvasta palveluohjauksesta paras esimerkki on Omaolo, joka ohjaa oire- ja palveluarvioiden avulla asiakkaita oikeaan palveluun. </a:t>
            </a:r>
          </a:p>
          <a:p>
            <a:r>
              <a:rPr lang="fi-FI" sz="1800" dirty="0"/>
              <a:t>Neuvontaa ja ohjausta tehdään puhelimitse, mutta laajemmassa käytössä olevaa digitaalista työkalua ei ole käytössä. Esimerkiksi Chat-palveluja on vain kaksi: ”Kysy ikäihmisten palveluista” ja ”Kysy sosiaalitoimen palveluista”.</a:t>
            </a:r>
          </a:p>
          <a:p>
            <a:endParaRPr lang="fi-FI" dirty="0"/>
          </a:p>
        </p:txBody>
      </p:sp>
      <p:pic>
        <p:nvPicPr>
          <p:cNvPr id="6" name="Kuva 5" descr="Kuva, joka sisältää kohteen teksti&#10;&#10;Kuvaus luotu automaattisesti">
            <a:extLst>
              <a:ext uri="{FF2B5EF4-FFF2-40B4-BE49-F238E27FC236}">
                <a16:creationId xmlns:a16="http://schemas.microsoft.com/office/drawing/2014/main" id="{595BC382-A1DF-6079-68E2-34F8961A7947}"/>
              </a:ext>
            </a:extLst>
          </p:cNvPr>
          <p:cNvPicPr>
            <a:picLocks noChangeAspect="1"/>
          </p:cNvPicPr>
          <p:nvPr/>
        </p:nvPicPr>
        <p:blipFill>
          <a:blip r:embed="rId2"/>
          <a:srcRect/>
          <a:stretch/>
        </p:blipFill>
        <p:spPr>
          <a:xfrm>
            <a:off x="2920616" y="4693479"/>
            <a:ext cx="1405650" cy="353275"/>
          </a:xfrm>
          <a:prstGeom prst="rect">
            <a:avLst/>
          </a:prstGeom>
        </p:spPr>
      </p:pic>
      <p:pic>
        <p:nvPicPr>
          <p:cNvPr id="5" name="Kuva 4">
            <a:extLst>
              <a:ext uri="{FF2B5EF4-FFF2-40B4-BE49-F238E27FC236}">
                <a16:creationId xmlns:a16="http://schemas.microsoft.com/office/drawing/2014/main" id="{B62443FF-21A0-99CD-C019-6302CA57CCC4}"/>
              </a:ext>
            </a:extLst>
          </p:cNvPr>
          <p:cNvPicPr>
            <a:picLocks noChangeAspect="1"/>
          </p:cNvPicPr>
          <p:nvPr/>
        </p:nvPicPr>
        <p:blipFill>
          <a:blip r:embed="rId3"/>
          <a:stretch>
            <a:fillRect/>
          </a:stretch>
        </p:blipFill>
        <p:spPr>
          <a:xfrm>
            <a:off x="2302489" y="2875744"/>
            <a:ext cx="5010510" cy="1773698"/>
          </a:xfrm>
          <a:prstGeom prst="rect">
            <a:avLst/>
          </a:prstGeom>
        </p:spPr>
      </p:pic>
    </p:spTree>
    <p:extLst>
      <p:ext uri="{BB962C8B-B14F-4D97-AF65-F5344CB8AC3E}">
        <p14:creationId xmlns:p14="http://schemas.microsoft.com/office/powerpoint/2010/main" val="330101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B62B9-CB1C-4F7A-888C-0381AF780CBB}"/>
              </a:ext>
            </a:extLst>
          </p:cNvPr>
          <p:cNvSpPr>
            <a:spLocks noGrp="1"/>
          </p:cNvSpPr>
          <p:nvPr>
            <p:ph type="title"/>
          </p:nvPr>
        </p:nvSpPr>
        <p:spPr/>
        <p:txBody>
          <a:bodyPr/>
          <a:lstStyle/>
          <a:p>
            <a:r>
              <a:rPr lang="fi-FI" dirty="0"/>
              <a:t>Nykytila - Tukipalvelut</a:t>
            </a:r>
          </a:p>
        </p:txBody>
      </p:sp>
      <p:sp>
        <p:nvSpPr>
          <p:cNvPr id="3" name="Sisällön paikkamerkki 2">
            <a:extLst>
              <a:ext uri="{FF2B5EF4-FFF2-40B4-BE49-F238E27FC236}">
                <a16:creationId xmlns:a16="http://schemas.microsoft.com/office/drawing/2014/main" id="{0E25DB0F-038A-421D-8CCB-C0FA868A75D5}"/>
              </a:ext>
            </a:extLst>
          </p:cNvPr>
          <p:cNvSpPr>
            <a:spLocks noGrp="1"/>
          </p:cNvSpPr>
          <p:nvPr>
            <p:ph sz="quarter" idx="10"/>
          </p:nvPr>
        </p:nvSpPr>
        <p:spPr/>
        <p:txBody>
          <a:bodyPr/>
          <a:lstStyle/>
          <a:p>
            <a:r>
              <a:rPr lang="fi-FI" sz="2000" dirty="0"/>
              <a:t>Viestejä asiakas voi lähettää vain kolmeen taulukossa mainittuun kohteeseen ilman asiakkuutta. </a:t>
            </a:r>
          </a:p>
          <a:p>
            <a:r>
              <a:rPr lang="fi-FI" sz="2000" dirty="0"/>
              <a:t>Palvelut on kuvattu Palvelutietovarantoon ja ne löytyvät myös kotisivuilta, joskin molempien kanavoiden asiakasystävällisyyttä voidaan kyseenalaistaa. </a:t>
            </a:r>
          </a:p>
          <a:p>
            <a:endParaRPr lang="fi-FI" dirty="0"/>
          </a:p>
        </p:txBody>
      </p:sp>
      <p:pic>
        <p:nvPicPr>
          <p:cNvPr id="6" name="Kuva 5" descr="Kuva, joka sisältää kohteen teksti&#10;&#10;Kuvaus luotu automaattisesti">
            <a:extLst>
              <a:ext uri="{FF2B5EF4-FFF2-40B4-BE49-F238E27FC236}">
                <a16:creationId xmlns:a16="http://schemas.microsoft.com/office/drawing/2014/main" id="{595BC382-A1DF-6079-68E2-34F8961A7947}"/>
              </a:ext>
            </a:extLst>
          </p:cNvPr>
          <p:cNvPicPr>
            <a:picLocks noChangeAspect="1"/>
          </p:cNvPicPr>
          <p:nvPr/>
        </p:nvPicPr>
        <p:blipFill>
          <a:blip r:embed="rId2"/>
          <a:srcRect/>
          <a:stretch/>
        </p:blipFill>
        <p:spPr>
          <a:xfrm>
            <a:off x="2920616" y="4693479"/>
            <a:ext cx="1405650" cy="353275"/>
          </a:xfrm>
          <a:prstGeom prst="rect">
            <a:avLst/>
          </a:prstGeom>
        </p:spPr>
      </p:pic>
      <p:pic>
        <p:nvPicPr>
          <p:cNvPr id="5" name="Kuva 4">
            <a:extLst>
              <a:ext uri="{FF2B5EF4-FFF2-40B4-BE49-F238E27FC236}">
                <a16:creationId xmlns:a16="http://schemas.microsoft.com/office/drawing/2014/main" id="{3DBF5845-CBB8-34C3-5F0A-8281EB6C382C}"/>
              </a:ext>
            </a:extLst>
          </p:cNvPr>
          <p:cNvPicPr>
            <a:picLocks noChangeAspect="1"/>
          </p:cNvPicPr>
          <p:nvPr/>
        </p:nvPicPr>
        <p:blipFill>
          <a:blip r:embed="rId3"/>
          <a:stretch>
            <a:fillRect/>
          </a:stretch>
        </p:blipFill>
        <p:spPr>
          <a:xfrm>
            <a:off x="2114218" y="2919781"/>
            <a:ext cx="4915564" cy="1802496"/>
          </a:xfrm>
          <a:prstGeom prst="rect">
            <a:avLst/>
          </a:prstGeom>
        </p:spPr>
      </p:pic>
    </p:spTree>
    <p:extLst>
      <p:ext uri="{BB962C8B-B14F-4D97-AF65-F5344CB8AC3E}">
        <p14:creationId xmlns:p14="http://schemas.microsoft.com/office/powerpoint/2010/main" val="138370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B62B9-CB1C-4F7A-888C-0381AF780CBB}"/>
              </a:ext>
            </a:extLst>
          </p:cNvPr>
          <p:cNvSpPr>
            <a:spLocks noGrp="1"/>
          </p:cNvSpPr>
          <p:nvPr>
            <p:ph type="title"/>
          </p:nvPr>
        </p:nvSpPr>
        <p:spPr/>
        <p:txBody>
          <a:bodyPr/>
          <a:lstStyle/>
          <a:p>
            <a:r>
              <a:rPr lang="fi-FI" sz="3600" dirty="0"/>
              <a:t>Tietojärjestelmät </a:t>
            </a:r>
            <a:endParaRPr lang="fi-FI" dirty="0"/>
          </a:p>
        </p:txBody>
      </p:sp>
      <p:sp>
        <p:nvSpPr>
          <p:cNvPr id="3" name="Sisällön paikkamerkki 2">
            <a:extLst>
              <a:ext uri="{FF2B5EF4-FFF2-40B4-BE49-F238E27FC236}">
                <a16:creationId xmlns:a16="http://schemas.microsoft.com/office/drawing/2014/main" id="{0E25DB0F-038A-421D-8CCB-C0FA868A75D5}"/>
              </a:ext>
            </a:extLst>
          </p:cNvPr>
          <p:cNvSpPr>
            <a:spLocks noGrp="1"/>
          </p:cNvSpPr>
          <p:nvPr>
            <p:ph sz="quarter" idx="10"/>
          </p:nvPr>
        </p:nvSpPr>
        <p:spPr>
          <a:xfrm>
            <a:off x="239712" y="1354748"/>
            <a:ext cx="3600778" cy="3248763"/>
          </a:xfrm>
        </p:spPr>
        <p:txBody>
          <a:bodyPr/>
          <a:lstStyle/>
          <a:p>
            <a:r>
              <a:rPr lang="en-US" sz="2000" dirty="0" err="1">
                <a:cs typeface="Calibri"/>
              </a:rPr>
              <a:t>Käytössä</a:t>
            </a:r>
            <a:r>
              <a:rPr lang="en-US" sz="2000" dirty="0">
                <a:cs typeface="Calibri"/>
              </a:rPr>
              <a:t> </a:t>
            </a:r>
            <a:r>
              <a:rPr lang="en-US" sz="2000" dirty="0" err="1">
                <a:cs typeface="Calibri"/>
              </a:rPr>
              <a:t>olevien</a:t>
            </a:r>
            <a:r>
              <a:rPr lang="en-US" sz="2000" dirty="0">
                <a:cs typeface="Calibri"/>
              </a:rPr>
              <a:t> </a:t>
            </a:r>
            <a:r>
              <a:rPr lang="en-US" sz="2000" dirty="0" err="1">
                <a:cs typeface="Calibri"/>
              </a:rPr>
              <a:t>järjestelmien</a:t>
            </a:r>
            <a:r>
              <a:rPr lang="en-US" sz="2000" dirty="0">
                <a:cs typeface="Calibri"/>
              </a:rPr>
              <a:t> </a:t>
            </a:r>
            <a:r>
              <a:rPr lang="en-US" sz="2000" dirty="0" err="1">
                <a:cs typeface="Calibri"/>
              </a:rPr>
              <a:t>tietoja</a:t>
            </a:r>
            <a:r>
              <a:rPr lang="en-US" sz="2000" dirty="0">
                <a:cs typeface="Calibri"/>
              </a:rPr>
              <a:t>. </a:t>
            </a:r>
            <a:r>
              <a:rPr lang="en-US" sz="2000" dirty="0" err="1">
                <a:cs typeface="Calibri"/>
              </a:rPr>
              <a:t>Päätietoryhmittely</a:t>
            </a:r>
            <a:r>
              <a:rPr lang="en-US" sz="2000" dirty="0">
                <a:cs typeface="Calibri"/>
              </a:rPr>
              <a:t> </a:t>
            </a:r>
            <a:r>
              <a:rPr lang="en-US" sz="2000" dirty="0" err="1">
                <a:cs typeface="Calibri"/>
              </a:rPr>
              <a:t>Itse</a:t>
            </a:r>
            <a:r>
              <a:rPr lang="en-US" sz="2000" dirty="0">
                <a:cs typeface="Calibri"/>
              </a:rPr>
              <a:t>- ja </a:t>
            </a:r>
            <a:r>
              <a:rPr lang="en-US" sz="2000" dirty="0" err="1">
                <a:cs typeface="Calibri"/>
              </a:rPr>
              <a:t>omahoidon</a:t>
            </a:r>
            <a:r>
              <a:rPr lang="en-US" sz="2000" dirty="0">
                <a:cs typeface="Calibri"/>
              </a:rPr>
              <a:t> </a:t>
            </a:r>
            <a:r>
              <a:rPr lang="en-US" sz="2000" dirty="0" err="1">
                <a:cs typeface="Calibri"/>
              </a:rPr>
              <a:t>kokonaisarkkitehtuurista</a:t>
            </a:r>
            <a:endParaRPr lang="en-US" sz="2000" dirty="0">
              <a:cs typeface="Calibri"/>
            </a:endParaRPr>
          </a:p>
          <a:p>
            <a:endParaRPr lang="fi-FI" dirty="0"/>
          </a:p>
        </p:txBody>
      </p:sp>
      <p:pic>
        <p:nvPicPr>
          <p:cNvPr id="6" name="Kuva 5" descr="Kuva, joka sisältää kohteen teksti&#10;&#10;Kuvaus luotu automaattisesti">
            <a:extLst>
              <a:ext uri="{FF2B5EF4-FFF2-40B4-BE49-F238E27FC236}">
                <a16:creationId xmlns:a16="http://schemas.microsoft.com/office/drawing/2014/main" id="{595BC382-A1DF-6079-68E2-34F8961A7947}"/>
              </a:ext>
            </a:extLst>
          </p:cNvPr>
          <p:cNvPicPr>
            <a:picLocks noChangeAspect="1"/>
          </p:cNvPicPr>
          <p:nvPr/>
        </p:nvPicPr>
        <p:blipFill>
          <a:blip r:embed="rId2"/>
          <a:srcRect/>
          <a:stretch/>
        </p:blipFill>
        <p:spPr>
          <a:xfrm>
            <a:off x="2920616" y="4693479"/>
            <a:ext cx="1405650" cy="353275"/>
          </a:xfrm>
          <a:prstGeom prst="rect">
            <a:avLst/>
          </a:prstGeom>
        </p:spPr>
      </p:pic>
      <p:pic>
        <p:nvPicPr>
          <p:cNvPr id="5" name="Kuva 4">
            <a:extLst>
              <a:ext uri="{FF2B5EF4-FFF2-40B4-BE49-F238E27FC236}">
                <a16:creationId xmlns:a16="http://schemas.microsoft.com/office/drawing/2014/main" id="{9F5541BE-9058-E177-1480-F45612D3087B}"/>
              </a:ext>
            </a:extLst>
          </p:cNvPr>
          <p:cNvPicPr>
            <a:picLocks noChangeAspect="1"/>
          </p:cNvPicPr>
          <p:nvPr/>
        </p:nvPicPr>
        <p:blipFill>
          <a:blip r:embed="rId3"/>
          <a:stretch>
            <a:fillRect/>
          </a:stretch>
        </p:blipFill>
        <p:spPr>
          <a:xfrm>
            <a:off x="3407568" y="1280089"/>
            <a:ext cx="5629253" cy="3163802"/>
          </a:xfrm>
          <a:prstGeom prst="rect">
            <a:avLst/>
          </a:prstGeom>
        </p:spPr>
      </p:pic>
    </p:spTree>
    <p:extLst>
      <p:ext uri="{BB962C8B-B14F-4D97-AF65-F5344CB8AC3E}">
        <p14:creationId xmlns:p14="http://schemas.microsoft.com/office/powerpoint/2010/main" val="42040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B62B9-CB1C-4F7A-888C-0381AF780CBB}"/>
              </a:ext>
            </a:extLst>
          </p:cNvPr>
          <p:cNvSpPr>
            <a:spLocks noGrp="1"/>
          </p:cNvSpPr>
          <p:nvPr>
            <p:ph type="title"/>
          </p:nvPr>
        </p:nvSpPr>
        <p:spPr/>
        <p:txBody>
          <a:bodyPr/>
          <a:lstStyle/>
          <a:p>
            <a:r>
              <a:rPr lang="fi-FI" dirty="0"/>
              <a:t>Jatkokehittämisen suunnitelma</a:t>
            </a:r>
          </a:p>
        </p:txBody>
      </p:sp>
      <p:sp>
        <p:nvSpPr>
          <p:cNvPr id="3" name="Sisällön paikkamerkki 2">
            <a:extLst>
              <a:ext uri="{FF2B5EF4-FFF2-40B4-BE49-F238E27FC236}">
                <a16:creationId xmlns:a16="http://schemas.microsoft.com/office/drawing/2014/main" id="{0E25DB0F-038A-421D-8CCB-C0FA868A75D5}"/>
              </a:ext>
            </a:extLst>
          </p:cNvPr>
          <p:cNvSpPr>
            <a:spLocks noGrp="1"/>
          </p:cNvSpPr>
          <p:nvPr>
            <p:ph sz="quarter" idx="10"/>
          </p:nvPr>
        </p:nvSpPr>
        <p:spPr/>
        <p:txBody>
          <a:bodyPr/>
          <a:lstStyle/>
          <a:p>
            <a:r>
              <a:rPr lang="fi-FI" dirty="0"/>
              <a:t>Tärkeintä on huomioida itse- ja omahoidon kehittäminen osana muuta kehittämistä ja hyödyntää uusia työkaluja myös itse- ja omahoidon saralla. </a:t>
            </a:r>
          </a:p>
          <a:p>
            <a:pPr lvl="1"/>
            <a:r>
              <a:rPr lang="fi-FI" dirty="0"/>
              <a:t>Esimerkiksi uusi digipalvelualusta mahdollistaa myös uusia itse- ja omahoidon palveluja. </a:t>
            </a:r>
          </a:p>
          <a:p>
            <a:r>
              <a:rPr lang="fi-FI" dirty="0"/>
              <a:t>Asiakkaille (ja ammattilaisille) tulee antaa selkeää tietoa mitä hyötyä itsehoidosta on ja ohjeita siihen kuinka sitä voi toteuttaa. </a:t>
            </a:r>
          </a:p>
          <a:p>
            <a:pPr marL="0" indent="0">
              <a:buNone/>
            </a:pPr>
            <a:endParaRPr lang="fi-FI" dirty="0"/>
          </a:p>
        </p:txBody>
      </p:sp>
      <p:pic>
        <p:nvPicPr>
          <p:cNvPr id="6" name="Kuva 5" descr="Kuva, joka sisältää kohteen teksti&#10;&#10;Kuvaus luotu automaattisesti">
            <a:extLst>
              <a:ext uri="{FF2B5EF4-FFF2-40B4-BE49-F238E27FC236}">
                <a16:creationId xmlns:a16="http://schemas.microsoft.com/office/drawing/2014/main" id="{595BC382-A1DF-6079-68E2-34F8961A7947}"/>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342825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57B129-4210-97C0-5ED4-5D6815585B1C}"/>
              </a:ext>
            </a:extLst>
          </p:cNvPr>
          <p:cNvSpPr>
            <a:spLocks noGrp="1"/>
          </p:cNvSpPr>
          <p:nvPr>
            <p:ph type="ctrTitle"/>
          </p:nvPr>
        </p:nvSpPr>
        <p:spPr/>
        <p:txBody>
          <a:bodyPr>
            <a:normAutofit fontScale="90000"/>
          </a:bodyPr>
          <a:lstStyle/>
          <a:p>
            <a:r>
              <a:rPr lang="fi-FI" dirty="0"/>
              <a:t>Työpaja itse- ja omahoidon sisällöistä ja terveys- ja hyvinvointitiedosta</a:t>
            </a:r>
          </a:p>
        </p:txBody>
      </p:sp>
      <p:sp>
        <p:nvSpPr>
          <p:cNvPr id="3" name="Tekstin paikkamerkki 2">
            <a:extLst>
              <a:ext uri="{FF2B5EF4-FFF2-40B4-BE49-F238E27FC236}">
                <a16:creationId xmlns:a16="http://schemas.microsoft.com/office/drawing/2014/main" id="{BCBCCDE9-B582-8621-7E44-A08FB8B61E37}"/>
              </a:ext>
            </a:extLst>
          </p:cNvPr>
          <p:cNvSpPr>
            <a:spLocks noGrp="1"/>
          </p:cNvSpPr>
          <p:nvPr>
            <p:ph type="body" sz="quarter" idx="10"/>
          </p:nvPr>
        </p:nvSpPr>
        <p:spPr/>
        <p:txBody>
          <a:bodyPr/>
          <a:lstStyle/>
          <a:p>
            <a:endParaRPr lang="fi-FI"/>
          </a:p>
        </p:txBody>
      </p:sp>
      <p:pic>
        <p:nvPicPr>
          <p:cNvPr id="4" name="Kuva 3" descr="EU logo. Euroopan unionin rahoittama - NextGenerationEU">
            <a:extLst>
              <a:ext uri="{FF2B5EF4-FFF2-40B4-BE49-F238E27FC236}">
                <a16:creationId xmlns:a16="http://schemas.microsoft.com/office/drawing/2014/main" id="{C0B24272-9000-1911-5235-E3327214779C}"/>
              </a:ext>
            </a:extLst>
          </p:cNvPr>
          <p:cNvPicPr>
            <a:picLocks noChangeAspect="1"/>
          </p:cNvPicPr>
          <p:nvPr/>
        </p:nvPicPr>
        <p:blipFill>
          <a:blip r:embed="rId2"/>
          <a:srcRect/>
          <a:stretch/>
        </p:blipFill>
        <p:spPr>
          <a:xfrm>
            <a:off x="2920616" y="4185258"/>
            <a:ext cx="3304696" cy="869656"/>
          </a:xfrm>
          <a:prstGeom prst="rect">
            <a:avLst/>
          </a:prstGeom>
        </p:spPr>
      </p:pic>
    </p:spTree>
    <p:extLst>
      <p:ext uri="{BB962C8B-B14F-4D97-AF65-F5344CB8AC3E}">
        <p14:creationId xmlns:p14="http://schemas.microsoft.com/office/powerpoint/2010/main" val="222176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FE9BD3-B17F-76E3-3F4E-EB7F9230D8D7}"/>
              </a:ext>
            </a:extLst>
          </p:cNvPr>
          <p:cNvSpPr>
            <a:spLocks noGrp="1"/>
          </p:cNvSpPr>
          <p:nvPr>
            <p:ph type="title"/>
          </p:nvPr>
        </p:nvSpPr>
        <p:spPr/>
        <p:txBody>
          <a:bodyPr/>
          <a:lstStyle/>
          <a:p>
            <a:r>
              <a:rPr lang="fi-FI" dirty="0"/>
              <a:t>Työpaja itse- ja omahoidon sisällöistä ja terveys- ja hyvinvointitiedosta</a:t>
            </a:r>
          </a:p>
        </p:txBody>
      </p:sp>
      <p:sp>
        <p:nvSpPr>
          <p:cNvPr id="3" name="Sisällön paikkamerkki 2">
            <a:extLst>
              <a:ext uri="{FF2B5EF4-FFF2-40B4-BE49-F238E27FC236}">
                <a16:creationId xmlns:a16="http://schemas.microsoft.com/office/drawing/2014/main" id="{D272FEAC-34CD-1167-E577-B2D00D5B026E}"/>
              </a:ext>
            </a:extLst>
          </p:cNvPr>
          <p:cNvSpPr>
            <a:spLocks noGrp="1"/>
          </p:cNvSpPr>
          <p:nvPr>
            <p:ph sz="quarter" idx="10"/>
          </p:nvPr>
        </p:nvSpPr>
        <p:spPr/>
        <p:txBody>
          <a:bodyPr/>
          <a:lstStyle/>
          <a:p>
            <a:r>
              <a:rPr lang="fi-FI" dirty="0"/>
              <a:t>Tavoitteena tuottaa eri näkökulmista ja teemoista aiheita, joista luotettavaa terveys- ja hyvinvointitietoa tarvitaan</a:t>
            </a:r>
          </a:p>
          <a:p>
            <a:r>
              <a:rPr lang="fi-FI" dirty="0"/>
              <a:t>Voidaan hyödyntää esimerkiksi terveys- ja hyvinvointitiedon palveluita kehittäessä sekä hyvinvoinnin ja terveyden edistämiseen liittyvässä työssä</a:t>
            </a:r>
          </a:p>
          <a:p>
            <a:r>
              <a:rPr lang="fi-FI" dirty="0"/>
              <a:t>Osallistujina noin 10 sote-ammattilaista erilaisilla työ- ja koulutushistorioilla</a:t>
            </a:r>
          </a:p>
          <a:p>
            <a:endParaRPr lang="fi-FI" dirty="0"/>
          </a:p>
        </p:txBody>
      </p:sp>
      <p:pic>
        <p:nvPicPr>
          <p:cNvPr id="4" name="Kuva 3" descr="Kuva, joka sisältää kohteen teksti&#10;&#10;Kuvaus luotu automaattisesti">
            <a:extLst>
              <a:ext uri="{FF2B5EF4-FFF2-40B4-BE49-F238E27FC236}">
                <a16:creationId xmlns:a16="http://schemas.microsoft.com/office/drawing/2014/main" id="{4614BAB1-2F0B-CB08-F190-28E09056D801}"/>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1420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960D8-A74F-E445-4D72-4A4C6DA2635C}"/>
              </a:ext>
            </a:extLst>
          </p:cNvPr>
          <p:cNvSpPr>
            <a:spLocks noGrp="1"/>
          </p:cNvSpPr>
          <p:nvPr>
            <p:ph type="title"/>
          </p:nvPr>
        </p:nvSpPr>
        <p:spPr/>
        <p:txBody>
          <a:bodyPr/>
          <a:lstStyle/>
          <a:p>
            <a:r>
              <a:rPr lang="fi-FI" dirty="0"/>
              <a:t>Työpajoissa esille nousseita aiheita itse- ja omahoito-tiedoille 1/8</a:t>
            </a:r>
          </a:p>
        </p:txBody>
      </p:sp>
      <p:sp>
        <p:nvSpPr>
          <p:cNvPr id="3" name="Sisällön paikkamerkki 2">
            <a:extLst>
              <a:ext uri="{FF2B5EF4-FFF2-40B4-BE49-F238E27FC236}">
                <a16:creationId xmlns:a16="http://schemas.microsoft.com/office/drawing/2014/main" id="{C9131AEF-08CF-30ED-D285-EA6565CC3037}"/>
              </a:ext>
            </a:extLst>
          </p:cNvPr>
          <p:cNvSpPr>
            <a:spLocks noGrp="1"/>
          </p:cNvSpPr>
          <p:nvPr>
            <p:ph sz="quarter" idx="10"/>
          </p:nvPr>
        </p:nvSpPr>
        <p:spPr/>
        <p:txBody>
          <a:bodyPr>
            <a:normAutofit fontScale="62500" lnSpcReduction="20000"/>
          </a:bodyPr>
          <a:lstStyle/>
          <a:p>
            <a:pPr algn="l" rtl="0" fontAlgn="base">
              <a:buFont typeface="+mj-lt"/>
              <a:buAutoNum type="arabicPeriod"/>
            </a:pPr>
            <a:r>
              <a:rPr lang="fi-FI" sz="2400" b="1" i="0" cap="all" dirty="0">
                <a:solidFill>
                  <a:srgbClr val="003359"/>
                </a:solidFill>
                <a:effectLst/>
                <a:latin typeface="Calibri" panose="020F0502020204030204" pitchFamily="34" charset="0"/>
              </a:rPr>
              <a:t>IKÄÄNTYMINEN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Muistiterveteen, muistisairauksiin ja aivoterveyteen liittyvät asiat ja ennaltaehkäisy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Ikääntymisen haasteissa tukeminen, esim. sosiaalisen kanssakäymisen tukeminen ja liikkuminen kodin ulkopuolella, mahd. muuttaminen esim. palvelutaloon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Tietoa eri mahdollisuuksista tukea kotona pärjäämistä, esim. </a:t>
            </a:r>
            <a:r>
              <a:rPr lang="fi-FI" sz="2400" b="0" i="0" dirty="0" err="1">
                <a:solidFill>
                  <a:srgbClr val="000000"/>
                </a:solidFill>
                <a:effectLst/>
                <a:latin typeface="Calibri" panose="020F0502020204030204" pitchFamily="34" charset="0"/>
              </a:rPr>
              <a:t>henk.koht.apu</a:t>
            </a:r>
            <a:r>
              <a:rPr lang="fi-FI" sz="2400" b="0" i="0" dirty="0">
                <a:solidFill>
                  <a:srgbClr val="000000"/>
                </a:solidFill>
                <a:effectLst/>
                <a:latin typeface="Calibri" panose="020F0502020204030204" pitchFamily="34" charset="0"/>
              </a:rPr>
              <a:t>, apuvälineet ja kodin muutostyöt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Mistä apua ja tukea läheisille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Läheisen puolesta-asiointi helppoa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Yhteydenpito omaisten ja läheisten kanssa, mukanaolon mahdollistaminen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Omaisten osallistaminen: mukaan hoitoon ja hoidon suunnitteluun, mahdollisuus omaisten kirjauksiin esim. kotihoidossa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Omaisen hoito kotona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Yksinäisyys </a:t>
            </a:r>
          </a:p>
          <a:p>
            <a:endParaRPr lang="fi-FI" dirty="0"/>
          </a:p>
        </p:txBody>
      </p:sp>
      <p:pic>
        <p:nvPicPr>
          <p:cNvPr id="4" name="Kuva 3" descr="Kuva, joka sisältää kohteen teksti&#10;&#10;Kuvaus luotu automaattisesti">
            <a:extLst>
              <a:ext uri="{FF2B5EF4-FFF2-40B4-BE49-F238E27FC236}">
                <a16:creationId xmlns:a16="http://schemas.microsoft.com/office/drawing/2014/main" id="{4386FE68-3863-1875-A0E3-67BCABE08397}"/>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70559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960D8-A74F-E445-4D72-4A4C6DA2635C}"/>
              </a:ext>
            </a:extLst>
          </p:cNvPr>
          <p:cNvSpPr>
            <a:spLocks noGrp="1"/>
          </p:cNvSpPr>
          <p:nvPr>
            <p:ph type="title"/>
          </p:nvPr>
        </p:nvSpPr>
        <p:spPr/>
        <p:txBody>
          <a:bodyPr/>
          <a:lstStyle/>
          <a:p>
            <a:r>
              <a:rPr lang="fi-FI" dirty="0"/>
              <a:t>Työpajoissa esille nousseita aiheita itse- ja omahoito-tiedoille 2/8</a:t>
            </a:r>
          </a:p>
        </p:txBody>
      </p:sp>
      <p:sp>
        <p:nvSpPr>
          <p:cNvPr id="3" name="Sisällön paikkamerkki 2">
            <a:extLst>
              <a:ext uri="{FF2B5EF4-FFF2-40B4-BE49-F238E27FC236}">
                <a16:creationId xmlns:a16="http://schemas.microsoft.com/office/drawing/2014/main" id="{C9131AEF-08CF-30ED-D285-EA6565CC3037}"/>
              </a:ext>
            </a:extLst>
          </p:cNvPr>
          <p:cNvSpPr>
            <a:spLocks noGrp="1"/>
          </p:cNvSpPr>
          <p:nvPr>
            <p:ph sz="quarter" idx="10"/>
          </p:nvPr>
        </p:nvSpPr>
        <p:spPr/>
        <p:txBody>
          <a:bodyPr>
            <a:normAutofit fontScale="85000" lnSpcReduction="20000"/>
          </a:bodyPr>
          <a:lstStyle/>
          <a:p>
            <a:pPr algn="l" rtl="0" fontAlgn="base">
              <a:buFont typeface="+mj-lt"/>
              <a:buAutoNum type="arabicPeriod" startAt="2"/>
            </a:pPr>
            <a:r>
              <a:rPr lang="fi-FI" sz="2400" b="1" i="0" cap="all" dirty="0">
                <a:solidFill>
                  <a:srgbClr val="003359"/>
                </a:solidFill>
                <a:effectLst/>
                <a:latin typeface="Calibri" panose="020F0502020204030204" pitchFamily="34" charset="0"/>
              </a:rPr>
              <a:t>PÄIHTEET, PELAAMINEN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Päihteiden käytön vähentäminen, tupakasta eroon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(Raha)pelaamisen vähentäminen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Apu riippuvuuden hoitoon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Tukea läheisille, kun perheessä kohdataan päihdeongelma </a:t>
            </a:r>
          </a:p>
          <a:p>
            <a:pPr algn="l" rtl="0" fontAlgn="base">
              <a:buFont typeface="+mj-lt"/>
              <a:buAutoNum type="arabicPeriod" startAt="3"/>
            </a:pPr>
            <a:r>
              <a:rPr lang="fi-FI" sz="2400" b="1" i="0" cap="all" dirty="0">
                <a:solidFill>
                  <a:srgbClr val="003359"/>
                </a:solidFill>
                <a:effectLst/>
                <a:latin typeface="Calibri" panose="020F0502020204030204" pitchFamily="34" charset="0"/>
              </a:rPr>
              <a:t>MIELENHYVINVOINTI, SOSIAALISET SUHTEET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Yksinäisyyden vähentäminen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Ahdistuneisuuden lieveneminen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Kiusaaminen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Ahdistuksen ja sosiaalisten tilanteiden pelon vähentäminen ja hallinta </a:t>
            </a:r>
          </a:p>
          <a:p>
            <a:endParaRPr lang="fi-FI" dirty="0"/>
          </a:p>
        </p:txBody>
      </p:sp>
      <p:pic>
        <p:nvPicPr>
          <p:cNvPr id="4" name="Kuva 3" descr="Kuva, joka sisältää kohteen teksti&#10;&#10;Kuvaus luotu automaattisesti">
            <a:extLst>
              <a:ext uri="{FF2B5EF4-FFF2-40B4-BE49-F238E27FC236}">
                <a16:creationId xmlns:a16="http://schemas.microsoft.com/office/drawing/2014/main" id="{1058F347-1F81-1564-3853-149F9F254D67}"/>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356645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960D8-A74F-E445-4D72-4A4C6DA2635C}"/>
              </a:ext>
            </a:extLst>
          </p:cNvPr>
          <p:cNvSpPr>
            <a:spLocks noGrp="1"/>
          </p:cNvSpPr>
          <p:nvPr>
            <p:ph type="title"/>
          </p:nvPr>
        </p:nvSpPr>
        <p:spPr/>
        <p:txBody>
          <a:bodyPr/>
          <a:lstStyle/>
          <a:p>
            <a:r>
              <a:rPr lang="fi-FI" dirty="0"/>
              <a:t>Työpajoissa esille nousseita aiheita itse- ja omahoito-tiedoille 3/8</a:t>
            </a:r>
          </a:p>
        </p:txBody>
      </p:sp>
      <p:sp>
        <p:nvSpPr>
          <p:cNvPr id="3" name="Sisällön paikkamerkki 2">
            <a:extLst>
              <a:ext uri="{FF2B5EF4-FFF2-40B4-BE49-F238E27FC236}">
                <a16:creationId xmlns:a16="http://schemas.microsoft.com/office/drawing/2014/main" id="{C9131AEF-08CF-30ED-D285-EA6565CC3037}"/>
              </a:ext>
            </a:extLst>
          </p:cNvPr>
          <p:cNvSpPr>
            <a:spLocks noGrp="1"/>
          </p:cNvSpPr>
          <p:nvPr>
            <p:ph sz="quarter" idx="10"/>
          </p:nvPr>
        </p:nvSpPr>
        <p:spPr/>
        <p:txBody>
          <a:bodyPr>
            <a:normAutofit fontScale="55000" lnSpcReduction="20000"/>
          </a:bodyPr>
          <a:lstStyle/>
          <a:p>
            <a:pPr algn="l" rtl="0" fontAlgn="base">
              <a:buFont typeface="+mj-lt"/>
              <a:buAutoNum type="arabicPeriod" startAt="4"/>
            </a:pPr>
            <a:r>
              <a:rPr lang="fi-FI" sz="2400" b="1" i="0" cap="all" dirty="0">
                <a:solidFill>
                  <a:srgbClr val="003359"/>
                </a:solidFill>
                <a:effectLst/>
                <a:latin typeface="Calibri" panose="020F0502020204030204" pitchFamily="34" charset="0"/>
              </a:rPr>
              <a:t>ELINTAVAT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Elämäntapamuutos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Ennaltaehkäisy, esim. tyypin 2 diabetes, selkäkivut, sydän- ja verisuoni, </a:t>
            </a:r>
            <a:r>
              <a:rPr lang="fi-FI" sz="2400" b="0" i="0" dirty="0" err="1">
                <a:solidFill>
                  <a:srgbClr val="000000"/>
                </a:solidFill>
                <a:effectLst/>
                <a:latin typeface="Calibri" panose="020F0502020204030204" pitchFamily="34" charset="0"/>
              </a:rPr>
              <a:t>neurodegeneratiiviset</a:t>
            </a:r>
            <a:r>
              <a:rPr lang="fi-FI" sz="2400" b="0" i="0" dirty="0">
                <a:solidFill>
                  <a:srgbClr val="000000"/>
                </a:solidFill>
                <a:effectLst/>
                <a:latin typeface="Calibri" panose="020F0502020204030204" pitchFamily="34" charset="0"/>
              </a:rPr>
              <a:t>, syöpä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Painonhallinta ja painonseuranta, painonhallinnan valmennukset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Terveelliset elintavat </a:t>
            </a:r>
          </a:p>
          <a:p>
            <a:pPr algn="l" rtl="0" fontAlgn="base">
              <a:buFont typeface="+mj-lt"/>
              <a:buAutoNum type="arabicPeriod" startAt="5"/>
            </a:pPr>
            <a:r>
              <a:rPr lang="fi-FI" sz="2400" b="1" i="0" cap="all" dirty="0">
                <a:solidFill>
                  <a:srgbClr val="003359"/>
                </a:solidFill>
                <a:effectLst/>
                <a:latin typeface="Calibri" panose="020F0502020204030204" pitchFamily="34" charset="0"/>
              </a:rPr>
              <a:t>LIIKUNTA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Konkreettisia jumppaohjeita liikuntapaikoille (esim. kuntoportaat, ulkoliikuntasalit jne.)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Oman toimintakyvyn ylläpito/parantaminen esim. liikuntaohjeita liikuntarajoitteisille ja ikääntyneille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Liikuntateeman mukaisia ohjeita/testejä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Luonto-/liikuntakohteiden löytyminen </a:t>
            </a:r>
          </a:p>
          <a:p>
            <a:pPr algn="l" rtl="0" fontAlgn="base">
              <a:buFont typeface="+mj-lt"/>
              <a:buAutoNum type="arabicPeriod" startAt="6"/>
            </a:pPr>
            <a:r>
              <a:rPr lang="fi-FI" sz="2400" b="1" i="0" cap="all" dirty="0">
                <a:solidFill>
                  <a:srgbClr val="003359"/>
                </a:solidFill>
                <a:effectLst/>
                <a:latin typeface="Calibri" panose="020F0502020204030204" pitchFamily="34" charset="0"/>
              </a:rPr>
              <a:t>RAVINTO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Terveellinen ravitsemus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Edullinen, terveellinen ruokavalio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Terveellinen kasvispainotteinen ruokavalio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Terveellisen ruokavalioteeman ohjeita/testejä </a:t>
            </a:r>
          </a:p>
          <a:p>
            <a:endParaRPr lang="fi-FI" dirty="0"/>
          </a:p>
        </p:txBody>
      </p:sp>
      <p:pic>
        <p:nvPicPr>
          <p:cNvPr id="4" name="Kuva 3" descr="Kuva, joka sisältää kohteen teksti&#10;&#10;Kuvaus luotu automaattisesti">
            <a:extLst>
              <a:ext uri="{FF2B5EF4-FFF2-40B4-BE49-F238E27FC236}">
                <a16:creationId xmlns:a16="http://schemas.microsoft.com/office/drawing/2014/main" id="{C7B44219-667D-5866-7E34-6C61C76548C3}"/>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289239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960D8-A74F-E445-4D72-4A4C6DA2635C}"/>
              </a:ext>
            </a:extLst>
          </p:cNvPr>
          <p:cNvSpPr>
            <a:spLocks noGrp="1"/>
          </p:cNvSpPr>
          <p:nvPr>
            <p:ph type="title"/>
          </p:nvPr>
        </p:nvSpPr>
        <p:spPr/>
        <p:txBody>
          <a:bodyPr/>
          <a:lstStyle/>
          <a:p>
            <a:r>
              <a:rPr lang="fi-FI" dirty="0"/>
              <a:t>Työpajoissa esille nousseita aiheita itse- ja omahoito-tiedoille 4/8</a:t>
            </a:r>
          </a:p>
        </p:txBody>
      </p:sp>
      <p:sp>
        <p:nvSpPr>
          <p:cNvPr id="3" name="Sisällön paikkamerkki 2">
            <a:extLst>
              <a:ext uri="{FF2B5EF4-FFF2-40B4-BE49-F238E27FC236}">
                <a16:creationId xmlns:a16="http://schemas.microsoft.com/office/drawing/2014/main" id="{C9131AEF-08CF-30ED-D285-EA6565CC3037}"/>
              </a:ext>
            </a:extLst>
          </p:cNvPr>
          <p:cNvSpPr>
            <a:spLocks noGrp="1"/>
          </p:cNvSpPr>
          <p:nvPr>
            <p:ph sz="quarter" idx="10"/>
          </p:nvPr>
        </p:nvSpPr>
        <p:spPr/>
        <p:txBody>
          <a:bodyPr>
            <a:normAutofit fontScale="85000" lnSpcReduction="10000"/>
          </a:bodyPr>
          <a:lstStyle/>
          <a:p>
            <a:pPr algn="l" rtl="0" fontAlgn="base">
              <a:buFont typeface="+mj-lt"/>
              <a:buAutoNum type="arabicPeriod" startAt="7"/>
            </a:pPr>
            <a:r>
              <a:rPr lang="fi-FI" sz="2400" b="1" i="0" cap="all" dirty="0">
                <a:solidFill>
                  <a:srgbClr val="003359"/>
                </a:solidFill>
                <a:effectLst/>
                <a:latin typeface="Calibri" panose="020F0502020204030204" pitchFamily="34" charset="0"/>
              </a:rPr>
              <a:t>TALOUS, RAHA-ASIAT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Taloudellisen tilanteen parantaminen ja talouden hallinta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Tietoa toimeentulosta pahassa tilanteessa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Taloudellinen pärjääminen ja tarvittaessa apu talousasioiden hoitoon </a:t>
            </a:r>
          </a:p>
          <a:p>
            <a:pPr algn="l" rtl="0" fontAlgn="base">
              <a:buFont typeface="+mj-lt"/>
              <a:buAutoNum type="arabicPeriod" startAt="8"/>
            </a:pPr>
            <a:r>
              <a:rPr lang="fi-FI" sz="2400" b="1" i="0" cap="all" dirty="0">
                <a:solidFill>
                  <a:srgbClr val="003359"/>
                </a:solidFill>
                <a:effectLst/>
                <a:latin typeface="Calibri" panose="020F0502020204030204" pitchFamily="34" charset="0"/>
              </a:rPr>
              <a:t>HARRASTAMINEN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Edullinen, mielekäs harrastaminen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Uuden mieleisen tekemisen/harrastusten löytäminen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Luonto-/liikuntakohteiden löytäminen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Tietoa vammaisten harrastuksista </a:t>
            </a:r>
          </a:p>
          <a:p>
            <a:endParaRPr lang="fi-FI" dirty="0"/>
          </a:p>
        </p:txBody>
      </p:sp>
      <p:pic>
        <p:nvPicPr>
          <p:cNvPr id="4" name="Kuva 3" descr="Kuva, joka sisältää kohteen teksti&#10;&#10;Kuvaus luotu automaattisesti">
            <a:extLst>
              <a:ext uri="{FF2B5EF4-FFF2-40B4-BE49-F238E27FC236}">
                <a16:creationId xmlns:a16="http://schemas.microsoft.com/office/drawing/2014/main" id="{C688DBAF-AFC2-39DF-D7BD-6BEA4079FD05}"/>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2541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048" y="336925"/>
            <a:ext cx="7613952" cy="2552574"/>
          </a:xfrm>
        </p:spPr>
        <p:txBody>
          <a:bodyPr>
            <a:normAutofit fontScale="90000"/>
          </a:bodyPr>
          <a:lstStyle/>
          <a:p>
            <a:r>
              <a:rPr lang="fi-FI" sz="1800" b="0" dirty="0">
                <a:solidFill>
                  <a:schemeClr val="bg1"/>
                </a:solidFill>
              </a:rPr>
              <a:t>Suomen kestävän kasvun ohjelma 2022-2025</a:t>
            </a:r>
            <a:br>
              <a:rPr lang="fi-FI" dirty="0"/>
            </a:br>
            <a:r>
              <a:rPr lang="fi-FI" sz="4400" dirty="0"/>
              <a:t>Itse- ja omahoidon hyödyntäminen palveluissa tiivistelmä</a:t>
            </a:r>
            <a:endParaRPr lang="fi-FI" dirty="0"/>
          </a:p>
        </p:txBody>
      </p:sp>
      <p:sp>
        <p:nvSpPr>
          <p:cNvPr id="3" name="Text Placeholder 2"/>
          <p:cNvSpPr>
            <a:spLocks noGrp="1"/>
          </p:cNvSpPr>
          <p:nvPr>
            <p:ph type="body" sz="quarter" idx="10"/>
          </p:nvPr>
        </p:nvSpPr>
        <p:spPr>
          <a:xfrm>
            <a:off x="768350" y="3117215"/>
            <a:ext cx="7613650" cy="669290"/>
          </a:xfrm>
        </p:spPr>
        <p:txBody>
          <a:bodyPr/>
          <a:lstStyle/>
          <a:p>
            <a:endParaRPr lang="en-US" dirty="0"/>
          </a:p>
        </p:txBody>
      </p:sp>
      <p:pic>
        <p:nvPicPr>
          <p:cNvPr id="7" name="Kuva 6" descr="EU logo. Euroopan unionin rahoittama - NextGenerationEU">
            <a:extLst>
              <a:ext uri="{FF2B5EF4-FFF2-40B4-BE49-F238E27FC236}">
                <a16:creationId xmlns:a16="http://schemas.microsoft.com/office/drawing/2014/main" id="{3B4CAD15-415B-48DD-AFBC-9E8D86305D3D}"/>
              </a:ext>
            </a:extLst>
          </p:cNvPr>
          <p:cNvPicPr>
            <a:picLocks noChangeAspect="1"/>
          </p:cNvPicPr>
          <p:nvPr/>
        </p:nvPicPr>
        <p:blipFill>
          <a:blip r:embed="rId2"/>
          <a:srcRect/>
          <a:stretch/>
        </p:blipFill>
        <p:spPr>
          <a:xfrm>
            <a:off x="2920616" y="4185258"/>
            <a:ext cx="3304696" cy="869656"/>
          </a:xfrm>
          <a:prstGeom prst="rect">
            <a:avLst/>
          </a:prstGeom>
        </p:spPr>
      </p:pic>
    </p:spTree>
    <p:extLst>
      <p:ext uri="{BB962C8B-B14F-4D97-AF65-F5344CB8AC3E}">
        <p14:creationId xmlns:p14="http://schemas.microsoft.com/office/powerpoint/2010/main" val="318602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960D8-A74F-E445-4D72-4A4C6DA2635C}"/>
              </a:ext>
            </a:extLst>
          </p:cNvPr>
          <p:cNvSpPr>
            <a:spLocks noGrp="1"/>
          </p:cNvSpPr>
          <p:nvPr>
            <p:ph type="title"/>
          </p:nvPr>
        </p:nvSpPr>
        <p:spPr/>
        <p:txBody>
          <a:bodyPr/>
          <a:lstStyle/>
          <a:p>
            <a:r>
              <a:rPr lang="fi-FI" dirty="0"/>
              <a:t>Työpajoissa esille nousseita aiheita itse- ja omahoito-tiedoille 5/8</a:t>
            </a:r>
          </a:p>
        </p:txBody>
      </p:sp>
      <p:sp>
        <p:nvSpPr>
          <p:cNvPr id="3" name="Sisällön paikkamerkki 2">
            <a:extLst>
              <a:ext uri="{FF2B5EF4-FFF2-40B4-BE49-F238E27FC236}">
                <a16:creationId xmlns:a16="http://schemas.microsoft.com/office/drawing/2014/main" id="{C9131AEF-08CF-30ED-D285-EA6565CC3037}"/>
              </a:ext>
            </a:extLst>
          </p:cNvPr>
          <p:cNvSpPr>
            <a:spLocks noGrp="1"/>
          </p:cNvSpPr>
          <p:nvPr>
            <p:ph sz="quarter" idx="10"/>
          </p:nvPr>
        </p:nvSpPr>
        <p:spPr/>
        <p:txBody>
          <a:bodyPr>
            <a:normAutofit fontScale="85000" lnSpcReduction="20000"/>
          </a:bodyPr>
          <a:lstStyle/>
          <a:p>
            <a:pPr algn="l" rtl="0" fontAlgn="base">
              <a:buFont typeface="+mj-lt"/>
              <a:buAutoNum type="arabicPeriod" startAt="9"/>
            </a:pPr>
            <a:r>
              <a:rPr lang="fi-FI" sz="2400" b="1" i="0" cap="all" dirty="0">
                <a:solidFill>
                  <a:srgbClr val="003359"/>
                </a:solidFill>
                <a:effectLst/>
                <a:latin typeface="Calibri" panose="020F0502020204030204" pitchFamily="34" charset="0"/>
              </a:rPr>
              <a:t>LAPSET, PERHE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Neuvoa ja tukea eri elämäntilanteisiin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Tukea ja turvaa raskauden seurantaan, vanhemmuuteen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Tietoa eri ikä- ja kehitysvaiheista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Apua, vinkkejä lasten kasvatukseen, esim. sosiaalisten taitojen kehitykseen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Tukea ja vinkkejä koulun/terveyden/sairauden kanssa arjen tukemiseen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Lapsen haasteellisen tilanteen apu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Erotilanteet sekä vanhemmille että lapsille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Lähisuhdeväkivaltatilanteet </a:t>
            </a:r>
          </a:p>
          <a:p>
            <a:endParaRPr lang="fi-FI" dirty="0"/>
          </a:p>
        </p:txBody>
      </p:sp>
      <p:pic>
        <p:nvPicPr>
          <p:cNvPr id="4" name="Kuva 3" descr="Kuva, joka sisältää kohteen teksti&#10;&#10;Kuvaus luotu automaattisesti">
            <a:extLst>
              <a:ext uri="{FF2B5EF4-FFF2-40B4-BE49-F238E27FC236}">
                <a16:creationId xmlns:a16="http://schemas.microsoft.com/office/drawing/2014/main" id="{65D06577-D885-23E9-B31E-2846F909A42B}"/>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342694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960D8-A74F-E445-4D72-4A4C6DA2635C}"/>
              </a:ext>
            </a:extLst>
          </p:cNvPr>
          <p:cNvSpPr>
            <a:spLocks noGrp="1"/>
          </p:cNvSpPr>
          <p:nvPr>
            <p:ph type="title"/>
          </p:nvPr>
        </p:nvSpPr>
        <p:spPr/>
        <p:txBody>
          <a:bodyPr/>
          <a:lstStyle/>
          <a:p>
            <a:r>
              <a:rPr lang="fi-FI" dirty="0"/>
              <a:t>Työpajoissa esille nousseita aiheita itse- ja omahoito-tiedoille 6/8</a:t>
            </a:r>
          </a:p>
        </p:txBody>
      </p:sp>
      <p:sp>
        <p:nvSpPr>
          <p:cNvPr id="3" name="Sisällön paikkamerkki 2">
            <a:extLst>
              <a:ext uri="{FF2B5EF4-FFF2-40B4-BE49-F238E27FC236}">
                <a16:creationId xmlns:a16="http://schemas.microsoft.com/office/drawing/2014/main" id="{C9131AEF-08CF-30ED-D285-EA6565CC3037}"/>
              </a:ext>
            </a:extLst>
          </p:cNvPr>
          <p:cNvSpPr>
            <a:spLocks noGrp="1"/>
          </p:cNvSpPr>
          <p:nvPr>
            <p:ph sz="quarter" idx="10"/>
          </p:nvPr>
        </p:nvSpPr>
        <p:spPr/>
        <p:txBody>
          <a:bodyPr>
            <a:normAutofit fontScale="92500" lnSpcReduction="20000"/>
          </a:bodyPr>
          <a:lstStyle/>
          <a:p>
            <a:pPr algn="l" rtl="0" fontAlgn="base">
              <a:buFont typeface="+mj-lt"/>
              <a:buAutoNum type="arabicPeriod" startAt="10"/>
            </a:pPr>
            <a:r>
              <a:rPr lang="fi-FI" sz="2400" b="1" i="0" cap="all" dirty="0">
                <a:solidFill>
                  <a:srgbClr val="003359"/>
                </a:solidFill>
                <a:effectLst/>
                <a:latin typeface="Calibri" panose="020F0502020204030204" pitchFamily="34" charset="0"/>
              </a:rPr>
              <a:t>SAIRAUDET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Tietoisuus omasta sairaudesta ja sen hoidosta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Tieto lääkehoidosta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Kivunhoito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Sairauden tilan paraneminen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Turvallisuus ja luottamus sairaudenhoidosta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Pitkän ajan seurantatiedot, mahdollisuus tuottaa tietoa omaan hoitoon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Ohje kotiseurantaan ja sen palauttamiseen sähköisesti esim. PEF, verenpaineseuranta, verensokeriseuranta, Spo2 seuranta </a:t>
            </a:r>
          </a:p>
          <a:p>
            <a:endParaRPr lang="fi-FI" dirty="0"/>
          </a:p>
        </p:txBody>
      </p:sp>
      <p:pic>
        <p:nvPicPr>
          <p:cNvPr id="4" name="Kuva 3" descr="Kuva, joka sisältää kohteen teksti&#10;&#10;Kuvaus luotu automaattisesti">
            <a:extLst>
              <a:ext uri="{FF2B5EF4-FFF2-40B4-BE49-F238E27FC236}">
                <a16:creationId xmlns:a16="http://schemas.microsoft.com/office/drawing/2014/main" id="{E7757B1E-8B1B-132A-2337-3BA9C967337C}"/>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4208996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960D8-A74F-E445-4D72-4A4C6DA2635C}"/>
              </a:ext>
            </a:extLst>
          </p:cNvPr>
          <p:cNvSpPr>
            <a:spLocks noGrp="1"/>
          </p:cNvSpPr>
          <p:nvPr>
            <p:ph type="title"/>
          </p:nvPr>
        </p:nvSpPr>
        <p:spPr/>
        <p:txBody>
          <a:bodyPr/>
          <a:lstStyle/>
          <a:p>
            <a:r>
              <a:rPr lang="fi-FI" dirty="0"/>
              <a:t>Työpajoissa esille nousseita aiheita itse- ja omahoito-tiedoille 7/8</a:t>
            </a:r>
          </a:p>
        </p:txBody>
      </p:sp>
      <p:sp>
        <p:nvSpPr>
          <p:cNvPr id="3" name="Sisällön paikkamerkki 2">
            <a:extLst>
              <a:ext uri="{FF2B5EF4-FFF2-40B4-BE49-F238E27FC236}">
                <a16:creationId xmlns:a16="http://schemas.microsoft.com/office/drawing/2014/main" id="{C9131AEF-08CF-30ED-D285-EA6565CC3037}"/>
              </a:ext>
            </a:extLst>
          </p:cNvPr>
          <p:cNvSpPr>
            <a:spLocks noGrp="1"/>
          </p:cNvSpPr>
          <p:nvPr>
            <p:ph sz="quarter" idx="10"/>
          </p:nvPr>
        </p:nvSpPr>
        <p:spPr/>
        <p:txBody>
          <a:bodyPr>
            <a:normAutofit fontScale="92500"/>
          </a:bodyPr>
          <a:lstStyle/>
          <a:p>
            <a:pPr algn="l" rtl="0" fontAlgn="base">
              <a:buFont typeface="+mj-lt"/>
              <a:buAutoNum type="arabicPeriod" startAt="11"/>
            </a:pPr>
            <a:r>
              <a:rPr lang="fi-FI" sz="2400" b="1" i="0" cap="all" dirty="0">
                <a:solidFill>
                  <a:srgbClr val="003359"/>
                </a:solidFill>
                <a:effectLst/>
                <a:latin typeface="Calibri" panose="020F0502020204030204" pitchFamily="34" charset="0"/>
              </a:rPr>
              <a:t>HENKILÖKOHTAINEN TILANNE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Tilannekohtainen tieto (oire, elämänvaihe, muutos, kriisi </a:t>
            </a:r>
            <a:r>
              <a:rPr lang="fi-FI" sz="2400" b="0" i="0" dirty="0" err="1">
                <a:solidFill>
                  <a:srgbClr val="000000"/>
                </a:solidFill>
                <a:effectLst/>
                <a:latin typeface="Calibri" panose="020F0502020204030204" pitchFamily="34" charset="0"/>
              </a:rPr>
              <a:t>tmv</a:t>
            </a:r>
            <a:r>
              <a:rPr lang="fi-FI" sz="24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Oman terveyden ylläpito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Elämäntilanteen kartoitus ja seuranta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(Riski)testit - tuloksen mukaan tutkittua tietoa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Testejä oman hyvinvoinnin tilan kartoittamiseksi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Oman jaksamisen ja hyvinvoinnin lisääminen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Omatoimisuuden lisääntyminen asioiden hoidossa </a:t>
            </a:r>
          </a:p>
          <a:p>
            <a:endParaRPr lang="fi-FI" dirty="0"/>
          </a:p>
        </p:txBody>
      </p:sp>
      <p:pic>
        <p:nvPicPr>
          <p:cNvPr id="4" name="Kuva 3" descr="Kuva, joka sisältää kohteen teksti&#10;&#10;Kuvaus luotu automaattisesti">
            <a:extLst>
              <a:ext uri="{FF2B5EF4-FFF2-40B4-BE49-F238E27FC236}">
                <a16:creationId xmlns:a16="http://schemas.microsoft.com/office/drawing/2014/main" id="{C462D78F-0BF4-1C87-4AC6-6442BCA6DDA2}"/>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1845947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960D8-A74F-E445-4D72-4A4C6DA2635C}"/>
              </a:ext>
            </a:extLst>
          </p:cNvPr>
          <p:cNvSpPr>
            <a:spLocks noGrp="1"/>
          </p:cNvSpPr>
          <p:nvPr>
            <p:ph type="title"/>
          </p:nvPr>
        </p:nvSpPr>
        <p:spPr/>
        <p:txBody>
          <a:bodyPr/>
          <a:lstStyle/>
          <a:p>
            <a:r>
              <a:rPr lang="fi-FI" dirty="0"/>
              <a:t>Työpajoissa esille nousseita aiheita itse- ja omahoito-tiedoille 8/8</a:t>
            </a:r>
          </a:p>
        </p:txBody>
      </p:sp>
      <p:sp>
        <p:nvSpPr>
          <p:cNvPr id="3" name="Sisällön paikkamerkki 2">
            <a:extLst>
              <a:ext uri="{FF2B5EF4-FFF2-40B4-BE49-F238E27FC236}">
                <a16:creationId xmlns:a16="http://schemas.microsoft.com/office/drawing/2014/main" id="{C9131AEF-08CF-30ED-D285-EA6565CC3037}"/>
              </a:ext>
            </a:extLst>
          </p:cNvPr>
          <p:cNvSpPr>
            <a:spLocks noGrp="1"/>
          </p:cNvSpPr>
          <p:nvPr>
            <p:ph sz="quarter" idx="10"/>
          </p:nvPr>
        </p:nvSpPr>
        <p:spPr/>
        <p:txBody>
          <a:bodyPr>
            <a:normAutofit fontScale="92500"/>
          </a:bodyPr>
          <a:lstStyle/>
          <a:p>
            <a:pPr algn="l" rtl="0" fontAlgn="base">
              <a:buFont typeface="+mj-lt"/>
              <a:buAutoNum type="arabicPeriod" startAt="12"/>
            </a:pPr>
            <a:r>
              <a:rPr lang="fi-FI" sz="2400" b="1" i="0" cap="all" dirty="0">
                <a:solidFill>
                  <a:srgbClr val="003359"/>
                </a:solidFill>
                <a:effectLst/>
                <a:latin typeface="Calibri" panose="020F0502020204030204" pitchFamily="34" charset="0"/>
              </a:rPr>
              <a:t>MUUTA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Seksuaaliterveysneuvonta </a:t>
            </a:r>
          </a:p>
          <a:p>
            <a:pPr algn="l" rtl="0" fontAlgn="base">
              <a:buFont typeface="Arial" panose="020B0604020202020204" pitchFamily="34" charset="0"/>
              <a:buChar char="•"/>
            </a:pPr>
            <a:r>
              <a:rPr lang="fi-FI" sz="2400" b="0" i="0" dirty="0" err="1">
                <a:solidFill>
                  <a:srgbClr val="000000"/>
                </a:solidFill>
                <a:effectLst/>
                <a:latin typeface="Calibri" panose="020F0502020204030204" pitchFamily="34" charset="0"/>
              </a:rPr>
              <a:t>Onks</a:t>
            </a:r>
            <a:r>
              <a:rPr lang="fi-FI" sz="2400" b="0" i="0" dirty="0">
                <a:solidFill>
                  <a:srgbClr val="000000"/>
                </a:solidFill>
                <a:effectLst/>
                <a:latin typeface="Calibri" panose="020F0502020204030204" pitchFamily="34" charset="0"/>
              </a:rPr>
              <a:t> </a:t>
            </a:r>
            <a:r>
              <a:rPr lang="fi-FI" sz="2400" b="0" i="0" dirty="0" err="1">
                <a:solidFill>
                  <a:srgbClr val="000000"/>
                </a:solidFill>
                <a:effectLst/>
                <a:latin typeface="Calibri" panose="020F0502020204030204" pitchFamily="34" charset="0"/>
              </a:rPr>
              <a:t>tää</a:t>
            </a:r>
            <a:r>
              <a:rPr lang="fi-FI" sz="2400" b="0" i="0" dirty="0">
                <a:solidFill>
                  <a:srgbClr val="000000"/>
                </a:solidFill>
                <a:effectLst/>
                <a:latin typeface="Calibri" panose="020F0502020204030204" pitchFamily="34" charset="0"/>
              </a:rPr>
              <a:t> normaalia? Mm. murrosikä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Vertaistuki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Tukipalvelut, esim. maksusitoumukset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Asioiden hoitaminen, esim. kantelun teko, Kela tai muut virastot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Tietoa rokotuksista, esim. matkailijat, lapsiperheet </a:t>
            </a:r>
          </a:p>
          <a:p>
            <a:pPr algn="l" rtl="0" fontAlgn="base">
              <a:buFont typeface="Arial" panose="020B0604020202020204" pitchFamily="34" charset="0"/>
              <a:buChar char="•"/>
            </a:pPr>
            <a:r>
              <a:rPr lang="fi-FI" sz="2400" b="0" i="0" dirty="0">
                <a:solidFill>
                  <a:srgbClr val="000000"/>
                </a:solidFill>
                <a:effectLst/>
                <a:latin typeface="Calibri" panose="020F0502020204030204" pitchFamily="34" charset="0"/>
              </a:rPr>
              <a:t>Työllistyminen, opintoihin pääsy </a:t>
            </a:r>
          </a:p>
          <a:p>
            <a:endParaRPr lang="fi-FI" dirty="0"/>
          </a:p>
        </p:txBody>
      </p:sp>
      <p:pic>
        <p:nvPicPr>
          <p:cNvPr id="4" name="Kuva 3" descr="Kuva, joka sisältää kohteen teksti&#10;&#10;Kuvaus luotu automaattisesti">
            <a:extLst>
              <a:ext uri="{FF2B5EF4-FFF2-40B4-BE49-F238E27FC236}">
                <a16:creationId xmlns:a16="http://schemas.microsoft.com/office/drawing/2014/main" id="{C462D78F-0BF4-1C87-4AC6-6442BCA6DDA2}"/>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646498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57B129-4210-97C0-5ED4-5D6815585B1C}"/>
              </a:ext>
            </a:extLst>
          </p:cNvPr>
          <p:cNvSpPr>
            <a:spLocks noGrp="1"/>
          </p:cNvSpPr>
          <p:nvPr>
            <p:ph type="ctrTitle"/>
          </p:nvPr>
        </p:nvSpPr>
        <p:spPr/>
        <p:txBody>
          <a:bodyPr>
            <a:normAutofit/>
          </a:bodyPr>
          <a:lstStyle/>
          <a:p>
            <a:r>
              <a:rPr lang="fi-FI" dirty="0"/>
              <a:t>Olemassa olevan terveys- ja hyvinvointitiedon kartoittaminen</a:t>
            </a:r>
          </a:p>
        </p:txBody>
      </p:sp>
      <p:sp>
        <p:nvSpPr>
          <p:cNvPr id="3" name="Tekstin paikkamerkki 2">
            <a:extLst>
              <a:ext uri="{FF2B5EF4-FFF2-40B4-BE49-F238E27FC236}">
                <a16:creationId xmlns:a16="http://schemas.microsoft.com/office/drawing/2014/main" id="{BCBCCDE9-B582-8621-7E44-A08FB8B61E37}"/>
              </a:ext>
            </a:extLst>
          </p:cNvPr>
          <p:cNvSpPr>
            <a:spLocks noGrp="1"/>
          </p:cNvSpPr>
          <p:nvPr>
            <p:ph type="body" sz="quarter" idx="10"/>
          </p:nvPr>
        </p:nvSpPr>
        <p:spPr/>
        <p:txBody>
          <a:bodyPr/>
          <a:lstStyle/>
          <a:p>
            <a:endParaRPr lang="fi-FI"/>
          </a:p>
        </p:txBody>
      </p:sp>
      <p:pic>
        <p:nvPicPr>
          <p:cNvPr id="4" name="Kuva 3" descr="EU logo. Euroopan unionin rahoittama - NextGenerationEU">
            <a:extLst>
              <a:ext uri="{FF2B5EF4-FFF2-40B4-BE49-F238E27FC236}">
                <a16:creationId xmlns:a16="http://schemas.microsoft.com/office/drawing/2014/main" id="{C0B24272-9000-1911-5235-E3327214779C}"/>
              </a:ext>
            </a:extLst>
          </p:cNvPr>
          <p:cNvPicPr>
            <a:picLocks noChangeAspect="1"/>
          </p:cNvPicPr>
          <p:nvPr/>
        </p:nvPicPr>
        <p:blipFill>
          <a:blip r:embed="rId2"/>
          <a:srcRect/>
          <a:stretch/>
        </p:blipFill>
        <p:spPr>
          <a:xfrm>
            <a:off x="2920616" y="4185258"/>
            <a:ext cx="3304696" cy="869656"/>
          </a:xfrm>
          <a:prstGeom prst="rect">
            <a:avLst/>
          </a:prstGeom>
        </p:spPr>
      </p:pic>
    </p:spTree>
    <p:extLst>
      <p:ext uri="{BB962C8B-B14F-4D97-AF65-F5344CB8AC3E}">
        <p14:creationId xmlns:p14="http://schemas.microsoft.com/office/powerpoint/2010/main" val="3202004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960D8-A74F-E445-4D72-4A4C6DA2635C}"/>
              </a:ext>
            </a:extLst>
          </p:cNvPr>
          <p:cNvSpPr>
            <a:spLocks noGrp="1"/>
          </p:cNvSpPr>
          <p:nvPr>
            <p:ph type="title"/>
          </p:nvPr>
        </p:nvSpPr>
        <p:spPr/>
        <p:txBody>
          <a:bodyPr/>
          <a:lstStyle/>
          <a:p>
            <a:r>
              <a:rPr lang="fi-FI" dirty="0"/>
              <a:t>Olemassa olevan terveys- ja hyvinvointitiedon kartoittaminen</a:t>
            </a:r>
          </a:p>
        </p:txBody>
      </p:sp>
      <p:sp>
        <p:nvSpPr>
          <p:cNvPr id="3" name="Sisällön paikkamerkki 2">
            <a:extLst>
              <a:ext uri="{FF2B5EF4-FFF2-40B4-BE49-F238E27FC236}">
                <a16:creationId xmlns:a16="http://schemas.microsoft.com/office/drawing/2014/main" id="{C9131AEF-08CF-30ED-D285-EA6565CC3037}"/>
              </a:ext>
            </a:extLst>
          </p:cNvPr>
          <p:cNvSpPr>
            <a:spLocks noGrp="1"/>
          </p:cNvSpPr>
          <p:nvPr>
            <p:ph sz="quarter" idx="10"/>
          </p:nvPr>
        </p:nvSpPr>
        <p:spPr/>
        <p:txBody>
          <a:bodyPr>
            <a:normAutofit fontScale="85000" lnSpcReduction="10000"/>
          </a:bodyPr>
          <a:lstStyle/>
          <a:p>
            <a:r>
              <a:rPr lang="fi-FI" sz="3200" dirty="0"/>
              <a:t>Etsittiin verkkolähteistä eri teemoihin liittyviä materiaaleja, joita ammattilaiset käyttävät</a:t>
            </a:r>
          </a:p>
          <a:p>
            <a:r>
              <a:rPr lang="fi-FI" sz="3200" dirty="0"/>
              <a:t>Noin 80 verkkosivua eri teemoihin (mielenterveys, liikunta, painonhallinta, uni jne.) liittyen </a:t>
            </a:r>
          </a:p>
          <a:p>
            <a:r>
              <a:rPr lang="fi-FI" sz="3200" dirty="0"/>
              <a:t>Voidaan hyödyntää luotettavan terveys- ja hyvinvointitiedon palvelujen kehittämisessä, hyvinvoinnin ja terveyden edistämistyössä ja itsehoidon materiaaleina</a:t>
            </a:r>
          </a:p>
          <a:p>
            <a:endParaRPr lang="fi-FI" dirty="0"/>
          </a:p>
        </p:txBody>
      </p:sp>
      <p:pic>
        <p:nvPicPr>
          <p:cNvPr id="4" name="Kuva 3" descr="Kuva, joka sisältää kohteen teksti&#10;&#10;Kuvaus luotu automaattisesti">
            <a:extLst>
              <a:ext uri="{FF2B5EF4-FFF2-40B4-BE49-F238E27FC236}">
                <a16:creationId xmlns:a16="http://schemas.microsoft.com/office/drawing/2014/main" id="{C462D78F-0BF4-1C87-4AC6-6442BCA6DDA2}"/>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788262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960D8-A74F-E445-4D72-4A4C6DA2635C}"/>
              </a:ext>
            </a:extLst>
          </p:cNvPr>
          <p:cNvSpPr>
            <a:spLocks noGrp="1"/>
          </p:cNvSpPr>
          <p:nvPr>
            <p:ph type="title"/>
          </p:nvPr>
        </p:nvSpPr>
        <p:spPr/>
        <p:txBody>
          <a:bodyPr/>
          <a:lstStyle/>
          <a:p>
            <a:r>
              <a:rPr lang="fi-FI" dirty="0"/>
              <a:t>Terveys- ja hyvinvointitieto-esimerkki</a:t>
            </a:r>
          </a:p>
        </p:txBody>
      </p:sp>
      <p:pic>
        <p:nvPicPr>
          <p:cNvPr id="5" name="Sisällön paikkamerkki 4">
            <a:extLst>
              <a:ext uri="{FF2B5EF4-FFF2-40B4-BE49-F238E27FC236}">
                <a16:creationId xmlns:a16="http://schemas.microsoft.com/office/drawing/2014/main" id="{A12DB6D5-F822-272F-BE08-3E8E7061C0AC}"/>
              </a:ext>
            </a:extLst>
          </p:cNvPr>
          <p:cNvPicPr>
            <a:picLocks noGrp="1" noChangeAspect="1"/>
          </p:cNvPicPr>
          <p:nvPr>
            <p:ph sz="quarter" idx="10"/>
          </p:nvPr>
        </p:nvPicPr>
        <p:blipFill>
          <a:blip r:embed="rId2"/>
          <a:stretch>
            <a:fillRect/>
          </a:stretch>
        </p:blipFill>
        <p:spPr>
          <a:xfrm>
            <a:off x="725488" y="1582326"/>
            <a:ext cx="8164512" cy="2674173"/>
          </a:xfrm>
          <a:prstGeom prst="rect">
            <a:avLst/>
          </a:prstGeom>
        </p:spPr>
      </p:pic>
      <p:pic>
        <p:nvPicPr>
          <p:cNvPr id="4" name="Kuva 3" descr="Kuva, joka sisältää kohteen teksti&#10;&#10;Kuvaus luotu automaattisesti">
            <a:extLst>
              <a:ext uri="{FF2B5EF4-FFF2-40B4-BE49-F238E27FC236}">
                <a16:creationId xmlns:a16="http://schemas.microsoft.com/office/drawing/2014/main" id="{C462D78F-0BF4-1C87-4AC6-6442BCA6DDA2}"/>
              </a:ext>
            </a:extLst>
          </p:cNvPr>
          <p:cNvPicPr>
            <a:picLocks noChangeAspect="1"/>
          </p:cNvPicPr>
          <p:nvPr/>
        </p:nvPicPr>
        <p:blipFill>
          <a:blip r:embed="rId3"/>
          <a:srcRect/>
          <a:stretch/>
        </p:blipFill>
        <p:spPr>
          <a:xfrm>
            <a:off x="2920616" y="4693479"/>
            <a:ext cx="1405650" cy="353275"/>
          </a:xfrm>
          <a:prstGeom prst="rect">
            <a:avLst/>
          </a:prstGeom>
        </p:spPr>
      </p:pic>
    </p:spTree>
    <p:extLst>
      <p:ext uri="{BB962C8B-B14F-4D97-AF65-F5344CB8AC3E}">
        <p14:creationId xmlns:p14="http://schemas.microsoft.com/office/powerpoint/2010/main" val="3224912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Kiitos!</a:t>
            </a:r>
          </a:p>
        </p:txBody>
      </p:sp>
      <p:pic>
        <p:nvPicPr>
          <p:cNvPr id="6" name="Kuva 5" descr="EU logo. Euroopan unionin rahoittama - NextGenerationEU">
            <a:extLst>
              <a:ext uri="{FF2B5EF4-FFF2-40B4-BE49-F238E27FC236}">
                <a16:creationId xmlns:a16="http://schemas.microsoft.com/office/drawing/2014/main" id="{1AC49EEE-548C-42FA-92C1-419EB92FFEB5}"/>
              </a:ext>
            </a:extLst>
          </p:cNvPr>
          <p:cNvPicPr>
            <a:picLocks noChangeAspect="1"/>
          </p:cNvPicPr>
          <p:nvPr/>
        </p:nvPicPr>
        <p:blipFill>
          <a:blip r:embed="rId2"/>
          <a:srcRect/>
          <a:stretch/>
        </p:blipFill>
        <p:spPr>
          <a:xfrm>
            <a:off x="2920616" y="4185258"/>
            <a:ext cx="3304696" cy="869656"/>
          </a:xfrm>
          <a:prstGeom prst="rect">
            <a:avLst/>
          </a:prstGeom>
        </p:spPr>
      </p:pic>
    </p:spTree>
    <p:extLst>
      <p:ext uri="{BB962C8B-B14F-4D97-AF65-F5344CB8AC3E}">
        <p14:creationId xmlns:p14="http://schemas.microsoft.com/office/powerpoint/2010/main" val="362601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a:t>Johdanto</a:t>
            </a:r>
            <a:endParaRPr lang="en-US" dirty="0"/>
          </a:p>
        </p:txBody>
      </p:sp>
      <p:sp>
        <p:nvSpPr>
          <p:cNvPr id="5" name="Content Placeholder 4"/>
          <p:cNvSpPr>
            <a:spLocks noGrp="1"/>
          </p:cNvSpPr>
          <p:nvPr>
            <p:ph sz="quarter" idx="10"/>
          </p:nvPr>
        </p:nvSpPr>
        <p:spPr/>
        <p:txBody>
          <a:bodyPr>
            <a:normAutofit fontScale="70000" lnSpcReduction="20000"/>
          </a:bodyPr>
          <a:lstStyle/>
          <a:p>
            <a:pPr>
              <a:lnSpc>
                <a:spcPct val="115000"/>
              </a:lnSpc>
              <a:spcAft>
                <a:spcPts val="1200"/>
              </a:spcAft>
              <a:tabLst>
                <a:tab pos="828040" algn="l"/>
                <a:tab pos="1656080" algn="l"/>
                <a:tab pos="2484120" algn="l"/>
                <a:tab pos="3312160" algn="l"/>
                <a:tab pos="4140835" algn="l"/>
                <a:tab pos="4968875" algn="l"/>
                <a:tab pos="5796915" algn="l"/>
              </a:tabLst>
            </a:pPr>
            <a:r>
              <a:rPr lang="fi-FI" sz="1800" dirty="0">
                <a:effectLst/>
                <a:latin typeface="Calibri" panose="020F0502020204030204" pitchFamily="34" charset="0"/>
                <a:ea typeface="Times New Roman" panose="02020603050405020304" pitchFamily="18" charset="0"/>
                <a:cs typeface="Arial" panose="020B0604020202020204" pitchFamily="34" charset="0"/>
              </a:rPr>
              <a:t>Tämän selvityksen tavoitteena on: </a:t>
            </a:r>
            <a:endParaRPr lang="fi-FI" sz="1800" dirty="0">
              <a:effectLst/>
              <a:latin typeface="Calibri" panose="020F0502020204030204" pitchFamily="34" charset="0"/>
              <a:ea typeface="Meiryo" panose="020B0604030504040204" pitchFamily="34" charset="-128"/>
              <a:cs typeface="Arial" panose="020B0604020202020204" pitchFamily="34" charset="0"/>
            </a:endParaRPr>
          </a:p>
          <a:p>
            <a:pPr marL="800100" lvl="1" indent="-342900">
              <a:lnSpc>
                <a:spcPct val="115000"/>
              </a:lnSpc>
              <a:buFont typeface="Courier New" panose="020F0502020204030204"/>
              <a:buChar char="o"/>
              <a:tabLst>
                <a:tab pos="1656080" algn="l"/>
                <a:tab pos="2484120" algn="l"/>
                <a:tab pos="3312160" algn="l"/>
                <a:tab pos="4140835" algn="l"/>
                <a:tab pos="4968875" algn="l"/>
                <a:tab pos="5796915" algn="l"/>
              </a:tabLst>
            </a:pPr>
            <a:r>
              <a:rPr lang="fi-FI" sz="1400" dirty="0">
                <a:effectLst/>
                <a:latin typeface="Calibri"/>
                <a:ea typeface="Times New Roman" panose="02020603050405020304" pitchFamily="18" charset="0"/>
                <a:cs typeface="Arial"/>
              </a:rPr>
              <a:t>Selkeyttää ja jakaa tietoa itse- ja omahoidon kokonaisuudesta</a:t>
            </a:r>
            <a:endParaRPr lang="fi-FI" sz="1400" dirty="0">
              <a:effectLst/>
              <a:latin typeface="Times New Roman"/>
              <a:ea typeface="Calibri" panose="020F0502020204030204" pitchFamily="34" charset="0"/>
              <a:cs typeface="Arial"/>
            </a:endParaRPr>
          </a:p>
          <a:p>
            <a:pPr marL="800100" lvl="1" indent="-342900">
              <a:lnSpc>
                <a:spcPct val="115000"/>
              </a:lnSpc>
              <a:buFont typeface="Courier New" panose="020F0502020204030204"/>
              <a:buChar char="o"/>
              <a:tabLst>
                <a:tab pos="1656080" algn="l"/>
                <a:tab pos="2484120" algn="l"/>
                <a:tab pos="3312160" algn="l"/>
                <a:tab pos="4140835" algn="l"/>
                <a:tab pos="4968875" algn="l"/>
                <a:tab pos="5796915" algn="l"/>
              </a:tabLst>
            </a:pPr>
            <a:r>
              <a:rPr lang="fi-FI" sz="1400" dirty="0">
                <a:effectLst/>
                <a:latin typeface="Calibri"/>
                <a:ea typeface="Times New Roman" panose="02020603050405020304" pitchFamily="18" charset="0"/>
                <a:cs typeface="Arial"/>
              </a:rPr>
              <a:t>Selvittää itse- ja omahoidon nykytilaa Siun sotessa</a:t>
            </a:r>
            <a:endParaRPr lang="fi-FI" sz="1400" dirty="0">
              <a:effectLst/>
              <a:latin typeface="Times New Roman"/>
              <a:ea typeface="Calibri" panose="020F0502020204030204" pitchFamily="34" charset="0"/>
              <a:cs typeface="Arial"/>
            </a:endParaRPr>
          </a:p>
          <a:p>
            <a:pPr marL="800100" lvl="1" indent="-342900">
              <a:lnSpc>
                <a:spcPct val="115000"/>
              </a:lnSpc>
              <a:spcAft>
                <a:spcPts val="1000"/>
              </a:spcAft>
              <a:buFont typeface="Courier New" panose="020F0502020204030204"/>
              <a:buChar char="o"/>
              <a:tabLst>
                <a:tab pos="1656080" algn="l"/>
                <a:tab pos="2484120" algn="l"/>
                <a:tab pos="3312160" algn="l"/>
                <a:tab pos="4140835" algn="l"/>
                <a:tab pos="4968875" algn="l"/>
                <a:tab pos="5796915" algn="l"/>
              </a:tabLst>
            </a:pPr>
            <a:r>
              <a:rPr lang="fi-FI" sz="1400" dirty="0">
                <a:effectLst/>
                <a:latin typeface="Calibri"/>
                <a:ea typeface="Times New Roman" panose="02020603050405020304" pitchFamily="18" charset="0"/>
                <a:cs typeface="Arial"/>
              </a:rPr>
              <a:t>Antaa ehdotuksia tulevaa kehittämistä varten</a:t>
            </a:r>
            <a:r>
              <a:rPr lang="fi-FI" sz="1400" dirty="0">
                <a:latin typeface="Calibri"/>
                <a:ea typeface="Times New Roman" panose="02020603050405020304" pitchFamily="18" charset="0"/>
                <a:cs typeface="Arial"/>
              </a:rPr>
              <a:t> </a:t>
            </a:r>
            <a:endParaRPr lang="fi-FI" sz="1400" dirty="0">
              <a:effectLst/>
              <a:latin typeface="Calibri" panose="020F0502020204030204" pitchFamily="34" charset="0"/>
              <a:ea typeface="Meiryo" panose="020B0604030504040204" pitchFamily="34" charset="-128"/>
              <a:cs typeface="Arial" panose="020B0604020202020204" pitchFamily="34" charset="0"/>
            </a:endParaRPr>
          </a:p>
          <a:p>
            <a:pPr>
              <a:lnSpc>
                <a:spcPct val="115000"/>
              </a:lnSpc>
              <a:spcAft>
                <a:spcPts val="1200"/>
              </a:spcAft>
              <a:tabLst>
                <a:tab pos="828040" algn="l"/>
                <a:tab pos="1656080" algn="l"/>
                <a:tab pos="2484120" algn="l"/>
                <a:tab pos="3312160" algn="l"/>
                <a:tab pos="4140835" algn="l"/>
                <a:tab pos="4968875" algn="l"/>
                <a:tab pos="5796915" algn="l"/>
              </a:tabLst>
            </a:pPr>
            <a:r>
              <a:rPr lang="fi-FI" sz="1800" dirty="0">
                <a:latin typeface="Calibri"/>
                <a:ea typeface="Times New Roman" panose="02020603050405020304" pitchFamily="18" charset="0"/>
                <a:cs typeface="Arial"/>
              </a:rPr>
              <a:t>S</a:t>
            </a:r>
            <a:r>
              <a:rPr lang="fi-FI" sz="1800" dirty="0">
                <a:effectLst/>
                <a:latin typeface="Calibri"/>
                <a:ea typeface="Times New Roman" panose="02020603050405020304" pitchFamily="18" charset="0"/>
                <a:cs typeface="Arial"/>
              </a:rPr>
              <a:t>elvitys nojaa vahvasti Sosiaali- ja terveysministeriön vuoden 2020 Itse- ja omahoidon sekä sähköisen asioinnin kokonaisarkkitehtuuriin, jonka tavoitteena oli tuottaa alueen visiota kirkastava ja kehittämistavoitteita selkiyttävä kokonaisarkkitehtuurikuvaus. Arkkitehtuurin pohjalta on tehty esimerkiksi palveluiden luokittelu ja termien määrittely. Selvitys on tehty 9/2023 ja se voi sisältää puutteellista tai virheellistä tietoa, sillä Siun soten kokoisessa organisaatiossa asiat voivat muuttua nopeasti eikä selvityksen tekijällä ole välttämättä kaikkea tietoa käytössä.</a:t>
            </a:r>
            <a:r>
              <a:rPr lang="fi-FI" sz="1800" dirty="0">
                <a:latin typeface="Calibri"/>
                <a:ea typeface="Times New Roman" panose="02020603050405020304" pitchFamily="18" charset="0"/>
                <a:cs typeface="Arial"/>
              </a:rPr>
              <a:t> </a:t>
            </a:r>
            <a:endParaRPr lang="fi-FI" sz="1800" dirty="0">
              <a:effectLst/>
              <a:latin typeface="Calibri" panose="020F0502020204030204" pitchFamily="34" charset="0"/>
              <a:ea typeface="Meiryo" panose="020B0604030504040204" pitchFamily="34" charset="-128"/>
              <a:cs typeface="Arial" panose="020B0604020202020204" pitchFamily="34" charset="0"/>
            </a:endParaRPr>
          </a:p>
          <a:p>
            <a:pPr>
              <a:lnSpc>
                <a:spcPct val="114999"/>
              </a:lnSpc>
              <a:spcAft>
                <a:spcPts val="1200"/>
              </a:spcAft>
            </a:pPr>
            <a:r>
              <a:rPr lang="fi-FI" sz="1800" dirty="0">
                <a:cs typeface="Arial"/>
              </a:rPr>
              <a:t>Selvitys voidaan uusia RRP-hankkeen loppupuolella muutoksen todentamiseksi. Esimerkiksi Pohjois-Karjalan hyvinvointialueen uusi digipalvelualusta tulee mahdollistamaan uusien itse- ja omahoidon palvelujen tarjoamisen. </a:t>
            </a:r>
          </a:p>
          <a:p>
            <a:endParaRPr lang="en-US" dirty="0"/>
          </a:p>
        </p:txBody>
      </p:sp>
      <p:pic>
        <p:nvPicPr>
          <p:cNvPr id="3" name="Kuva 2" descr="Kuva, joka sisältää kohteen teksti&#10;&#10;Kuvaus luotu automaattisesti">
            <a:extLst>
              <a:ext uri="{FF2B5EF4-FFF2-40B4-BE49-F238E27FC236}">
                <a16:creationId xmlns:a16="http://schemas.microsoft.com/office/drawing/2014/main" id="{39955143-1B88-751F-A007-C06142A508FA}"/>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337781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682B76-094C-6FAA-B752-E31086F4DBC0}"/>
              </a:ext>
            </a:extLst>
          </p:cNvPr>
          <p:cNvSpPr>
            <a:spLocks noGrp="1"/>
          </p:cNvSpPr>
          <p:nvPr>
            <p:ph type="title"/>
          </p:nvPr>
        </p:nvSpPr>
        <p:spPr/>
        <p:txBody>
          <a:bodyPr/>
          <a:lstStyle/>
          <a:p>
            <a:r>
              <a:rPr lang="fi-FI" dirty="0"/>
              <a:t>Itse- ja omahoito</a:t>
            </a:r>
          </a:p>
        </p:txBody>
      </p:sp>
      <p:sp>
        <p:nvSpPr>
          <p:cNvPr id="3" name="Sisällön paikkamerkki 2">
            <a:extLst>
              <a:ext uri="{FF2B5EF4-FFF2-40B4-BE49-F238E27FC236}">
                <a16:creationId xmlns:a16="http://schemas.microsoft.com/office/drawing/2014/main" id="{56755F24-B161-6677-F312-F3F025B7FB5A}"/>
              </a:ext>
            </a:extLst>
          </p:cNvPr>
          <p:cNvSpPr>
            <a:spLocks noGrp="1"/>
          </p:cNvSpPr>
          <p:nvPr>
            <p:ph sz="quarter" idx="10"/>
          </p:nvPr>
        </p:nvSpPr>
        <p:spPr/>
        <p:txBody>
          <a:bodyPr/>
          <a:lstStyle/>
          <a:p>
            <a:r>
              <a:rPr lang="fi-FI" b="1" dirty="0">
                <a:effectLst/>
                <a:latin typeface="Calibri"/>
                <a:ea typeface="Times New Roman" panose="02020603050405020304" pitchFamily="18" charset="0"/>
                <a:cs typeface="Arial"/>
              </a:rPr>
              <a:t>Itsehoidolla</a:t>
            </a:r>
            <a:r>
              <a:rPr lang="fi-FI" dirty="0">
                <a:effectLst/>
                <a:latin typeface="Calibri"/>
                <a:ea typeface="Times New Roman" panose="02020603050405020304" pitchFamily="18" charset="0"/>
                <a:cs typeface="Arial"/>
              </a:rPr>
              <a:t> tarkoitetaan henkilön oma-aloitteista toimintaa terveydentilansa ja hyvinvointinsa arvioimiseksi, edistämiseksi ja ylläpitämiseksi. Itsehoitoon ei liity asiakas- tai hoitosuhdetta sosiaali- tai terveydenhuollon ammattihenkilöön.</a:t>
            </a:r>
            <a:r>
              <a:rPr lang="fi-FI" dirty="0">
                <a:latin typeface="Calibri"/>
                <a:ea typeface="Times New Roman" panose="02020603050405020304" pitchFamily="18" charset="0"/>
                <a:cs typeface="Arial"/>
              </a:rPr>
              <a:t> </a:t>
            </a:r>
            <a:endParaRPr lang="fi-FI" dirty="0">
              <a:effectLst/>
              <a:latin typeface="Calibri"/>
              <a:ea typeface="Times New Roman" panose="02020603050405020304" pitchFamily="18" charset="0"/>
              <a:cs typeface="Arial"/>
            </a:endParaRPr>
          </a:p>
          <a:p>
            <a:r>
              <a:rPr lang="fi-FI" b="1" dirty="0">
                <a:effectLst/>
                <a:latin typeface="Calibri"/>
                <a:ea typeface="Times New Roman" panose="02020603050405020304" pitchFamily="18" charset="0"/>
                <a:cs typeface="Arial"/>
              </a:rPr>
              <a:t>Omahoito</a:t>
            </a:r>
            <a:r>
              <a:rPr lang="fi-FI" dirty="0">
                <a:effectLst/>
                <a:latin typeface="Calibri"/>
                <a:ea typeface="Times New Roman" panose="02020603050405020304" pitchFamily="18" charset="0"/>
                <a:cs typeface="Arial"/>
              </a:rPr>
              <a:t> taas on asiakkaan tai potilaan itsensä toteuttamaa, mutta sosiaali- ja/tai terveydenhuollon ammattihenkilön kanssa yhdessä suunnittelemaa, asiakkaan kulloiseenkin hoitotarpeeseen ja muutosmotivaatioon tai yksilöllisiin resursseihin parhaiten sopivaa näyttöön perustuvaa hoitoa. </a:t>
            </a:r>
            <a:endParaRPr lang="fi-FI" dirty="0">
              <a:effectLst/>
              <a:latin typeface="Calibri"/>
              <a:ea typeface="Meiryo" panose="020B0604030504040204" pitchFamily="34" charset="-128"/>
              <a:cs typeface="Arial"/>
            </a:endParaRPr>
          </a:p>
          <a:p>
            <a:endParaRPr lang="fi-FI" dirty="0"/>
          </a:p>
        </p:txBody>
      </p:sp>
      <p:pic>
        <p:nvPicPr>
          <p:cNvPr id="4" name="Kuva 3" descr="Kuva, joka sisältää kohteen teksti&#10;&#10;Kuvaus luotu automaattisesti">
            <a:extLst>
              <a:ext uri="{FF2B5EF4-FFF2-40B4-BE49-F238E27FC236}">
                <a16:creationId xmlns:a16="http://schemas.microsoft.com/office/drawing/2014/main" id="{A13DCA52-6BB9-B897-228B-77DD75FEF2DF}"/>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416079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682B76-094C-6FAA-B752-E31086F4DBC0}"/>
              </a:ext>
            </a:extLst>
          </p:cNvPr>
          <p:cNvSpPr>
            <a:spLocks noGrp="1"/>
          </p:cNvSpPr>
          <p:nvPr>
            <p:ph type="title"/>
          </p:nvPr>
        </p:nvSpPr>
        <p:spPr/>
        <p:txBody>
          <a:bodyPr/>
          <a:lstStyle/>
          <a:p>
            <a:r>
              <a:rPr lang="fi-FI" dirty="0"/>
              <a:t>Miksi?</a:t>
            </a:r>
          </a:p>
        </p:txBody>
      </p:sp>
      <p:sp>
        <p:nvSpPr>
          <p:cNvPr id="3" name="Sisällön paikkamerkki 2">
            <a:extLst>
              <a:ext uri="{FF2B5EF4-FFF2-40B4-BE49-F238E27FC236}">
                <a16:creationId xmlns:a16="http://schemas.microsoft.com/office/drawing/2014/main" id="{56755F24-B161-6677-F312-F3F025B7FB5A}"/>
              </a:ext>
            </a:extLst>
          </p:cNvPr>
          <p:cNvSpPr>
            <a:spLocks noGrp="1"/>
          </p:cNvSpPr>
          <p:nvPr>
            <p:ph sz="quarter" idx="10"/>
          </p:nvPr>
        </p:nvSpPr>
        <p:spPr/>
        <p:txBody>
          <a:bodyPr>
            <a:normAutofit fontScale="70000" lnSpcReduction="20000"/>
          </a:bodyPr>
          <a:lstStyle/>
          <a:p>
            <a:r>
              <a:rPr lang="fi-FI" sz="2100" dirty="0"/>
              <a:t>Itse- ja omahoidon kehittäminen vastaa hyvinvointialueen strategiaan ja palvelulupaukseen. Itse- ja omahoito tukee esimerkiksi ennaltaehkäisyä ja antaa asukkaille mahdollisuuden ja tapoja osallistua omasta terveydestä ja hyvinvoinnista huolehtimiseen. Se voi myös vähentää ”raskaampien” sote-palveluiden käyttöä sekä lyhyellä että pidemmällä aikavälillä. </a:t>
            </a:r>
          </a:p>
          <a:p>
            <a:pPr>
              <a:lnSpc>
                <a:spcPct val="115000"/>
              </a:lnSpc>
              <a:spcAft>
                <a:spcPts val="1200"/>
              </a:spcAft>
              <a:tabLst>
                <a:tab pos="828040" algn="l"/>
                <a:tab pos="1656080" algn="l"/>
                <a:tab pos="2484120" algn="l"/>
                <a:tab pos="3312160" algn="l"/>
                <a:tab pos="4140835" algn="l"/>
                <a:tab pos="4968875" algn="l"/>
                <a:tab pos="5796915" algn="l"/>
              </a:tabLst>
            </a:pPr>
            <a:r>
              <a:rPr lang="fi-FI" sz="2100" dirty="0">
                <a:effectLst/>
                <a:latin typeface="Calibri" panose="020F0502020204030204" pitchFamily="34" charset="0"/>
                <a:ea typeface="Meiryo" panose="020B0604030504040204" pitchFamily="34" charset="-128"/>
                <a:cs typeface="Arial" panose="020B0604020202020204" pitchFamily="34" charset="0"/>
              </a:rPr>
              <a:t>Tarvetta itse- ja omahoidolle voisi tiivistää esimerkiksi seuraavasti asukkaiden, henkilöstön ja hyvinvointialueen näkökulmasta: </a:t>
            </a:r>
          </a:p>
          <a:p>
            <a:pPr marL="800100" lvl="1" indent="-342900">
              <a:lnSpc>
                <a:spcPct val="115000"/>
              </a:lnSpc>
              <a:spcAft>
                <a:spcPts val="1200"/>
              </a:spcAft>
              <a:buFont typeface="Courier New" panose="020B0604020202020204" pitchFamily="34" charset="0"/>
              <a:buChar char="o"/>
              <a:tabLst>
                <a:tab pos="828040" algn="l"/>
                <a:tab pos="1656080" algn="l"/>
                <a:tab pos="2484120" algn="l"/>
                <a:tab pos="3312160" algn="l"/>
                <a:tab pos="4140835" algn="l"/>
                <a:tab pos="4968875" algn="l"/>
                <a:tab pos="5796915" algn="l"/>
                <a:tab pos="457200" algn="l"/>
                <a:tab pos="828040" algn="l"/>
                <a:tab pos="1656080" algn="l"/>
                <a:tab pos="2484120" algn="l"/>
                <a:tab pos="3312160" algn="l"/>
                <a:tab pos="4140835" algn="l"/>
                <a:tab pos="4968875" algn="l"/>
                <a:tab pos="5796915" algn="l"/>
              </a:tabLst>
            </a:pPr>
            <a:r>
              <a:rPr lang="fi-FI" sz="1700" dirty="0">
                <a:effectLst/>
                <a:latin typeface="Calibri"/>
                <a:ea typeface="Meiryo"/>
                <a:cs typeface="Times New Roman"/>
              </a:rPr>
              <a:t>Asukkaat tarvitsevat itse- ja omahoidon palveluja, koska se lisää omaa, aktiivista vastuunottoa oman hyvinvoinnin ja terveyden edistämisestä ja ennalta ehkäisevään toimintaan sekä mahdollistaa osallistumisen omaan elämänhallintaan.</a:t>
            </a:r>
            <a:r>
              <a:rPr lang="fi-FI" sz="1700" dirty="0">
                <a:latin typeface="Calibri"/>
                <a:ea typeface="Meiryo"/>
                <a:cs typeface="Times New Roman"/>
              </a:rPr>
              <a:t>  </a:t>
            </a:r>
            <a:endParaRPr lang="fi-FI" sz="1700" dirty="0">
              <a:effectLst/>
              <a:latin typeface="Calibri" panose="020F0502020204030204" pitchFamily="34" charset="0"/>
              <a:ea typeface="Meiryo" panose="020B0604030504040204" pitchFamily="34" charset="-128"/>
              <a:cs typeface="Times New Roman" panose="02020603050405020304" pitchFamily="18" charset="0"/>
            </a:endParaRPr>
          </a:p>
          <a:p>
            <a:pPr marL="800100" lvl="1" indent="-342900">
              <a:lnSpc>
                <a:spcPct val="115000"/>
              </a:lnSpc>
              <a:spcAft>
                <a:spcPts val="1200"/>
              </a:spcAft>
              <a:buFont typeface="Courier New" panose="020B0604020202020204" pitchFamily="34" charset="0"/>
              <a:buChar char="o"/>
              <a:tabLst>
                <a:tab pos="828040" algn="l"/>
                <a:tab pos="1656080" algn="l"/>
                <a:tab pos="2484120" algn="l"/>
                <a:tab pos="3312160" algn="l"/>
                <a:tab pos="4140835" algn="l"/>
                <a:tab pos="4968875" algn="l"/>
                <a:tab pos="5796915" algn="l"/>
                <a:tab pos="457200" algn="l"/>
                <a:tab pos="828040" algn="l"/>
                <a:tab pos="1656080" algn="l"/>
                <a:tab pos="2484120" algn="l"/>
                <a:tab pos="3312160" algn="l"/>
                <a:tab pos="4140835" algn="l"/>
                <a:tab pos="4968875" algn="l"/>
                <a:tab pos="5796915" algn="l"/>
              </a:tabLst>
            </a:pPr>
            <a:r>
              <a:rPr lang="fi-FI" sz="1700" dirty="0">
                <a:effectLst/>
                <a:latin typeface="Calibri"/>
                <a:ea typeface="Meiryo"/>
                <a:cs typeface="Times New Roman"/>
              </a:rPr>
              <a:t>Henkilöstö tarvitsee itse- ja omahoidon palveluja, koska ne mahdollistavat henkilön aktiivisen osallistamisen hoitoon tai palveluun ja hyvinvoinnin ja terveyden edistämisen tukemisen pienemmällä resurssilla.</a:t>
            </a:r>
            <a:r>
              <a:rPr lang="fi-FI" sz="1700" dirty="0">
                <a:latin typeface="Calibri"/>
                <a:ea typeface="Meiryo"/>
                <a:cs typeface="Times New Roman"/>
              </a:rPr>
              <a:t>  </a:t>
            </a:r>
            <a:endParaRPr lang="fi-FI" sz="1700" dirty="0">
              <a:effectLst/>
              <a:latin typeface="Calibri" panose="020F0502020204030204" pitchFamily="34" charset="0"/>
              <a:ea typeface="Meiryo" panose="020B0604030504040204" pitchFamily="34" charset="-128"/>
              <a:cs typeface="Times New Roman" panose="02020603050405020304" pitchFamily="18" charset="0"/>
            </a:endParaRPr>
          </a:p>
          <a:p>
            <a:pPr marL="800100" lvl="1" indent="-342900">
              <a:lnSpc>
                <a:spcPct val="115000"/>
              </a:lnSpc>
              <a:spcAft>
                <a:spcPts val="1200"/>
              </a:spcAft>
              <a:buFont typeface="Courier New" panose="020B0604020202020204" pitchFamily="34" charset="0"/>
              <a:buChar char="o"/>
              <a:tabLst>
                <a:tab pos="828040" algn="l"/>
                <a:tab pos="1656080" algn="l"/>
                <a:tab pos="2484120" algn="l"/>
                <a:tab pos="3312160" algn="l"/>
                <a:tab pos="4140835" algn="l"/>
                <a:tab pos="4968875" algn="l"/>
                <a:tab pos="5796915" algn="l"/>
                <a:tab pos="457200" algn="l"/>
                <a:tab pos="828040" algn="l"/>
                <a:tab pos="1656080" algn="l"/>
                <a:tab pos="2484120" algn="l"/>
                <a:tab pos="3312160" algn="l"/>
                <a:tab pos="4140835" algn="l"/>
                <a:tab pos="4968875" algn="l"/>
                <a:tab pos="5796915" algn="l"/>
              </a:tabLst>
            </a:pPr>
            <a:r>
              <a:rPr lang="fi-FI" sz="1700" dirty="0">
                <a:effectLst/>
                <a:latin typeface="Calibri"/>
                <a:ea typeface="Meiryo"/>
                <a:cs typeface="Times New Roman"/>
              </a:rPr>
              <a:t>Hyvinvointialue tarvitsee itse- ja omahoidon palveluja, koska ne mahdollistavat paremman palvelujen laadun ja saavutettavuuden sekä kestävämmän kustannuskehityksen.</a:t>
            </a:r>
            <a:r>
              <a:rPr lang="fi-FI" sz="1700" dirty="0">
                <a:latin typeface="Calibri"/>
                <a:ea typeface="Meiryo"/>
                <a:cs typeface="Times New Roman"/>
              </a:rPr>
              <a:t> </a:t>
            </a:r>
            <a:endParaRPr lang="fi-FI" sz="1700" dirty="0">
              <a:effectLst/>
              <a:latin typeface="Calibri" panose="020F0502020204030204" pitchFamily="34" charset="0"/>
              <a:ea typeface="Meiryo" panose="020B0604030504040204" pitchFamily="34" charset="-128"/>
              <a:cs typeface="Times New Roman" panose="02020603050405020304" pitchFamily="18" charset="0"/>
            </a:endParaRPr>
          </a:p>
          <a:p>
            <a:endParaRPr lang="fi-FI" dirty="0"/>
          </a:p>
        </p:txBody>
      </p:sp>
      <p:pic>
        <p:nvPicPr>
          <p:cNvPr id="4" name="Kuva 3" descr="Kuva, joka sisältää kohteen teksti&#10;&#10;Kuvaus luotu automaattisesti">
            <a:extLst>
              <a:ext uri="{FF2B5EF4-FFF2-40B4-BE49-F238E27FC236}">
                <a16:creationId xmlns:a16="http://schemas.microsoft.com/office/drawing/2014/main" id="{AAA4EACD-583B-2EC1-D2A4-B6A8C26C5D5A}"/>
              </a:ext>
            </a:extLst>
          </p:cNvPr>
          <p:cNvPicPr>
            <a:picLocks noChangeAspect="1"/>
          </p:cNvPicPr>
          <p:nvPr/>
        </p:nvPicPr>
        <p:blipFill>
          <a:blip r:embed="rId2"/>
          <a:srcRect/>
          <a:stretch/>
        </p:blipFill>
        <p:spPr>
          <a:xfrm>
            <a:off x="2920616" y="4693479"/>
            <a:ext cx="1405650" cy="353275"/>
          </a:xfrm>
          <a:prstGeom prst="rect">
            <a:avLst/>
          </a:prstGeom>
        </p:spPr>
      </p:pic>
    </p:spTree>
    <p:extLst>
      <p:ext uri="{BB962C8B-B14F-4D97-AF65-F5344CB8AC3E}">
        <p14:creationId xmlns:p14="http://schemas.microsoft.com/office/powerpoint/2010/main" val="392554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B62B9-CB1C-4F7A-888C-0381AF780CBB}"/>
              </a:ext>
            </a:extLst>
          </p:cNvPr>
          <p:cNvSpPr>
            <a:spLocks noGrp="1"/>
          </p:cNvSpPr>
          <p:nvPr>
            <p:ph type="title"/>
          </p:nvPr>
        </p:nvSpPr>
        <p:spPr/>
        <p:txBody>
          <a:bodyPr/>
          <a:lstStyle/>
          <a:p>
            <a:r>
              <a:rPr lang="fi-FI" dirty="0"/>
              <a:t>Visio</a:t>
            </a:r>
          </a:p>
        </p:txBody>
      </p:sp>
      <p:sp>
        <p:nvSpPr>
          <p:cNvPr id="3" name="Sisällön paikkamerkki 2">
            <a:extLst>
              <a:ext uri="{FF2B5EF4-FFF2-40B4-BE49-F238E27FC236}">
                <a16:creationId xmlns:a16="http://schemas.microsoft.com/office/drawing/2014/main" id="{0E25DB0F-038A-421D-8CCB-C0FA868A75D5}"/>
              </a:ext>
            </a:extLst>
          </p:cNvPr>
          <p:cNvSpPr>
            <a:spLocks noGrp="1"/>
          </p:cNvSpPr>
          <p:nvPr>
            <p:ph sz="quarter" idx="10"/>
          </p:nvPr>
        </p:nvSpPr>
        <p:spPr/>
        <p:txBody>
          <a:bodyPr>
            <a:normAutofit fontScale="55000" lnSpcReduction="20000"/>
          </a:bodyPr>
          <a:lstStyle/>
          <a:p>
            <a:pPr>
              <a:lnSpc>
                <a:spcPct val="115000"/>
              </a:lnSpc>
              <a:spcAft>
                <a:spcPts val="1200"/>
              </a:spcAft>
              <a:tabLst>
                <a:tab pos="828040" algn="l"/>
                <a:tab pos="1656080" algn="l"/>
                <a:tab pos="2484120" algn="l"/>
                <a:tab pos="3312160" algn="l"/>
                <a:tab pos="4140835" algn="l"/>
                <a:tab pos="4968875" algn="l"/>
                <a:tab pos="5796915" algn="l"/>
              </a:tabLst>
            </a:pPr>
            <a:r>
              <a:rPr lang="fi-FI" sz="2400" dirty="0">
                <a:effectLst/>
                <a:latin typeface="Calibri"/>
                <a:ea typeface="Meiryo"/>
                <a:cs typeface="Arial"/>
              </a:rPr>
              <a:t>Sosiaali- ja terveydenhuollon </a:t>
            </a:r>
            <a:r>
              <a:rPr lang="fi-FI" sz="2400" dirty="0">
                <a:effectLst/>
                <a:latin typeface="Calibri"/>
                <a:ea typeface="Meiryo"/>
                <a:cs typeface="Arial"/>
                <a:hlinkClick r:id="rId2"/>
              </a:rPr>
              <a:t>itse- ja omahoidon kokonaisarkkitehtuurilla </a:t>
            </a:r>
            <a:r>
              <a:rPr lang="fi-FI" sz="2400" dirty="0">
                <a:effectLst/>
                <a:latin typeface="Calibri"/>
                <a:ea typeface="Meiryo"/>
                <a:cs typeface="Arial"/>
              </a:rPr>
              <a:t>vastataan keskeisimpiin itse- ja omahoidon tiedonhallinnan haasteisiin nykytietämyksen valossa. Kokonaisarkkitehtuurin visio soveltuu hyvin myös tavoiteltavaksi lopputulokseksi:</a:t>
            </a:r>
          </a:p>
          <a:p>
            <a:pPr algn="ctr">
              <a:lnSpc>
                <a:spcPct val="115000"/>
              </a:lnSpc>
              <a:spcAft>
                <a:spcPts val="1200"/>
              </a:spcAft>
              <a:tabLst>
                <a:tab pos="828040" algn="l"/>
                <a:tab pos="1656080" algn="l"/>
                <a:tab pos="2484120" algn="l"/>
                <a:tab pos="3312160" algn="l"/>
                <a:tab pos="4140835" algn="l"/>
                <a:tab pos="4968875" algn="l"/>
                <a:tab pos="5796915" algn="l"/>
              </a:tabLst>
            </a:pPr>
            <a:r>
              <a:rPr lang="fi-FI" sz="2400" i="1" dirty="0">
                <a:effectLst/>
                <a:latin typeface="Calibri" panose="020F0502020204030204" pitchFamily="34" charset="0"/>
                <a:ea typeface="Times New Roman" panose="02020603050405020304" pitchFamily="18" charset="0"/>
                <a:cs typeface="Arial" panose="020B0604020202020204" pitchFamily="34" charset="0"/>
              </a:rPr>
              <a:t>“Henkilöllä on käytössä itse- ja omahoidon toteuttamiseen luotettavaa hyvinvointi- ja terveysinformaatiota sekä erilaisia hyvinvointi- ja terveyssovelluksia ja -palveluita. Näiden avulla henkilö voi huolehtia omasta hyvinvoinnistaan ja saa tarvitsemaansa tietoa liittyen elämäntilanteeseensa, tarpeeseensa tai saatavilla oleviin palveluihin. Henkilölle tarjotaan mahdollisuuksia asioida joustavasti ja yhdenvertaisesti erilaisten asiointipalvelujen avulla. Samalla henkilö tuottaa tietoa omasta terveydestään ja hyvinvoinnistaan. Henkilö voi tallentaa omia hyvinvointitietojaan yhteisiin tietovarantoihin esim. omaan käyttöönsä tai ammattihenkilö käytettäväksi. Hän voi luovuttaa omia potilas- ja asiakastietojaan käyttämiinsä hyvinvointi- ja terveyssovelluksiin ja -palveluihin. Henkilö voi hallita omia tietojensa käyttöä tahdonilmausten avulla.”</a:t>
            </a:r>
            <a:endParaRPr lang="fi-FI" sz="2400" dirty="0">
              <a:effectLst/>
              <a:latin typeface="Calibri" panose="020F0502020204030204" pitchFamily="34" charset="0"/>
              <a:ea typeface="Meiryo" panose="020B0604030504040204" pitchFamily="34" charset="-128"/>
              <a:cs typeface="Arial" panose="020B0604020202020204" pitchFamily="34" charset="0"/>
            </a:endParaRPr>
          </a:p>
          <a:p>
            <a:endParaRPr lang="fi-FI" dirty="0"/>
          </a:p>
        </p:txBody>
      </p:sp>
      <p:pic>
        <p:nvPicPr>
          <p:cNvPr id="6" name="Kuva 5" descr="Kuva, joka sisältää kohteen teksti&#10;&#10;Kuvaus luotu automaattisesti">
            <a:extLst>
              <a:ext uri="{FF2B5EF4-FFF2-40B4-BE49-F238E27FC236}">
                <a16:creationId xmlns:a16="http://schemas.microsoft.com/office/drawing/2014/main" id="{595BC382-A1DF-6079-68E2-34F8961A7947}"/>
              </a:ext>
            </a:extLst>
          </p:cNvPr>
          <p:cNvPicPr>
            <a:picLocks noChangeAspect="1"/>
          </p:cNvPicPr>
          <p:nvPr/>
        </p:nvPicPr>
        <p:blipFill>
          <a:blip r:embed="rId3"/>
          <a:srcRect/>
          <a:stretch/>
        </p:blipFill>
        <p:spPr>
          <a:xfrm>
            <a:off x="2920616" y="4693479"/>
            <a:ext cx="1405650" cy="353275"/>
          </a:xfrm>
          <a:prstGeom prst="rect">
            <a:avLst/>
          </a:prstGeom>
        </p:spPr>
      </p:pic>
    </p:spTree>
    <p:extLst>
      <p:ext uri="{BB962C8B-B14F-4D97-AF65-F5344CB8AC3E}">
        <p14:creationId xmlns:p14="http://schemas.microsoft.com/office/powerpoint/2010/main" val="207572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BE5789-2C65-2DE0-BA4C-81A1E70E6917}"/>
              </a:ext>
            </a:extLst>
          </p:cNvPr>
          <p:cNvSpPr>
            <a:spLocks noGrp="1"/>
          </p:cNvSpPr>
          <p:nvPr>
            <p:ph type="ctrTitle"/>
          </p:nvPr>
        </p:nvSpPr>
        <p:spPr/>
        <p:txBody>
          <a:bodyPr/>
          <a:lstStyle/>
          <a:p>
            <a:r>
              <a:rPr lang="fi-FI" sz="5400" dirty="0"/>
              <a:t>Itse- ja omahoidon palvelujen nykytilaa</a:t>
            </a:r>
            <a:endParaRPr lang="fi-FI" dirty="0"/>
          </a:p>
        </p:txBody>
      </p:sp>
      <p:sp>
        <p:nvSpPr>
          <p:cNvPr id="3" name="Tekstin paikkamerkki 2">
            <a:extLst>
              <a:ext uri="{FF2B5EF4-FFF2-40B4-BE49-F238E27FC236}">
                <a16:creationId xmlns:a16="http://schemas.microsoft.com/office/drawing/2014/main" id="{353D8CB1-0470-632E-85D0-FAAFDE7CCF91}"/>
              </a:ext>
            </a:extLst>
          </p:cNvPr>
          <p:cNvSpPr>
            <a:spLocks noGrp="1"/>
          </p:cNvSpPr>
          <p:nvPr>
            <p:ph type="body" sz="quarter" idx="10"/>
          </p:nvPr>
        </p:nvSpPr>
        <p:spPr/>
        <p:txBody>
          <a:bodyPr/>
          <a:lstStyle/>
          <a:p>
            <a:endParaRPr lang="fi-FI"/>
          </a:p>
        </p:txBody>
      </p:sp>
      <p:pic>
        <p:nvPicPr>
          <p:cNvPr id="4" name="Kuva 3" descr="EU logo. Euroopan unionin rahoittama - NextGenerationEU">
            <a:extLst>
              <a:ext uri="{FF2B5EF4-FFF2-40B4-BE49-F238E27FC236}">
                <a16:creationId xmlns:a16="http://schemas.microsoft.com/office/drawing/2014/main" id="{F1E9F2FF-E409-9F38-FB5B-2095C7A66B64}"/>
              </a:ext>
            </a:extLst>
          </p:cNvPr>
          <p:cNvPicPr>
            <a:picLocks noChangeAspect="1"/>
          </p:cNvPicPr>
          <p:nvPr/>
        </p:nvPicPr>
        <p:blipFill>
          <a:blip r:embed="rId2"/>
          <a:srcRect/>
          <a:stretch/>
        </p:blipFill>
        <p:spPr>
          <a:xfrm>
            <a:off x="2920616" y="4185258"/>
            <a:ext cx="3304696" cy="869656"/>
          </a:xfrm>
          <a:prstGeom prst="rect">
            <a:avLst/>
          </a:prstGeom>
        </p:spPr>
      </p:pic>
    </p:spTree>
    <p:extLst>
      <p:ext uri="{BB962C8B-B14F-4D97-AF65-F5344CB8AC3E}">
        <p14:creationId xmlns:p14="http://schemas.microsoft.com/office/powerpoint/2010/main" val="2516985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B62B9-CB1C-4F7A-888C-0381AF780CBB}"/>
              </a:ext>
            </a:extLst>
          </p:cNvPr>
          <p:cNvSpPr>
            <a:spLocks noGrp="1"/>
          </p:cNvSpPr>
          <p:nvPr>
            <p:ph type="title"/>
          </p:nvPr>
        </p:nvSpPr>
        <p:spPr/>
        <p:txBody>
          <a:bodyPr/>
          <a:lstStyle/>
          <a:p>
            <a:r>
              <a:rPr lang="fi-FI" dirty="0"/>
              <a:t>Nykytila - Itsehoito</a:t>
            </a:r>
          </a:p>
        </p:txBody>
      </p:sp>
      <p:sp>
        <p:nvSpPr>
          <p:cNvPr id="3" name="Sisällön paikkamerkki 2">
            <a:extLst>
              <a:ext uri="{FF2B5EF4-FFF2-40B4-BE49-F238E27FC236}">
                <a16:creationId xmlns:a16="http://schemas.microsoft.com/office/drawing/2014/main" id="{0E25DB0F-038A-421D-8CCB-C0FA868A75D5}"/>
              </a:ext>
            </a:extLst>
          </p:cNvPr>
          <p:cNvSpPr>
            <a:spLocks noGrp="1"/>
          </p:cNvSpPr>
          <p:nvPr>
            <p:ph sz="quarter" idx="10"/>
          </p:nvPr>
        </p:nvSpPr>
        <p:spPr/>
        <p:txBody>
          <a:bodyPr/>
          <a:lstStyle/>
          <a:p>
            <a:r>
              <a:rPr lang="fi-FI" sz="1600" dirty="0"/>
              <a:t>Itsehoidon palvelujen osalta nojataan vahvasti Omaoloon. </a:t>
            </a:r>
          </a:p>
          <a:p>
            <a:r>
              <a:rPr lang="fi-FI" sz="1600" dirty="0"/>
              <a:t>Terveys- ja hyvinvointitiedon hakupalveluita on käytössä useita, mutta ne eivät ole asiakkaille selkeästi löydettävissä yhdestä paikasta vaan toimivat enemmän toimialueiden omien suositusten kautta. </a:t>
            </a:r>
          </a:p>
          <a:p>
            <a:r>
              <a:rPr lang="fi-FI" sz="1600" dirty="0"/>
              <a:t>Olemassa olevat vertaistukipalvelut kuuluvat tällä hetkellä enemmän omahoidon palveluihin, sillä niitä toteutetaan ryhmissä ammattilaisjohtoisesti. </a:t>
            </a:r>
          </a:p>
          <a:p>
            <a:endParaRPr lang="fi-FI" dirty="0"/>
          </a:p>
        </p:txBody>
      </p:sp>
      <p:pic>
        <p:nvPicPr>
          <p:cNvPr id="6" name="Kuva 5" descr="Kuva, joka sisältää kohteen teksti&#10;&#10;Kuvaus luotu automaattisesti">
            <a:extLst>
              <a:ext uri="{FF2B5EF4-FFF2-40B4-BE49-F238E27FC236}">
                <a16:creationId xmlns:a16="http://schemas.microsoft.com/office/drawing/2014/main" id="{595BC382-A1DF-6079-68E2-34F8961A7947}"/>
              </a:ext>
            </a:extLst>
          </p:cNvPr>
          <p:cNvPicPr>
            <a:picLocks noChangeAspect="1"/>
          </p:cNvPicPr>
          <p:nvPr/>
        </p:nvPicPr>
        <p:blipFill>
          <a:blip r:embed="rId2"/>
          <a:srcRect/>
          <a:stretch/>
        </p:blipFill>
        <p:spPr>
          <a:xfrm>
            <a:off x="2920616" y="4693479"/>
            <a:ext cx="1405650" cy="353275"/>
          </a:xfrm>
          <a:prstGeom prst="rect">
            <a:avLst/>
          </a:prstGeom>
        </p:spPr>
      </p:pic>
      <p:pic>
        <p:nvPicPr>
          <p:cNvPr id="5" name="Kuva 4">
            <a:extLst>
              <a:ext uri="{FF2B5EF4-FFF2-40B4-BE49-F238E27FC236}">
                <a16:creationId xmlns:a16="http://schemas.microsoft.com/office/drawing/2014/main" id="{91262C2A-40DD-E993-4B69-3232F18AF7B4}"/>
              </a:ext>
            </a:extLst>
          </p:cNvPr>
          <p:cNvPicPr>
            <a:picLocks noChangeAspect="1"/>
          </p:cNvPicPr>
          <p:nvPr/>
        </p:nvPicPr>
        <p:blipFill>
          <a:blip r:embed="rId3"/>
          <a:stretch>
            <a:fillRect/>
          </a:stretch>
        </p:blipFill>
        <p:spPr>
          <a:xfrm>
            <a:off x="1491770" y="2995787"/>
            <a:ext cx="6160459" cy="1697692"/>
          </a:xfrm>
          <a:prstGeom prst="rect">
            <a:avLst/>
          </a:prstGeom>
        </p:spPr>
      </p:pic>
    </p:spTree>
    <p:extLst>
      <p:ext uri="{BB962C8B-B14F-4D97-AF65-F5344CB8AC3E}">
        <p14:creationId xmlns:p14="http://schemas.microsoft.com/office/powerpoint/2010/main" val="219805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B62B9-CB1C-4F7A-888C-0381AF780CBB}"/>
              </a:ext>
            </a:extLst>
          </p:cNvPr>
          <p:cNvSpPr>
            <a:spLocks noGrp="1"/>
          </p:cNvSpPr>
          <p:nvPr>
            <p:ph type="title"/>
          </p:nvPr>
        </p:nvSpPr>
        <p:spPr/>
        <p:txBody>
          <a:bodyPr/>
          <a:lstStyle/>
          <a:p>
            <a:r>
              <a:rPr lang="fi-FI" dirty="0"/>
              <a:t>Nykytila - Omahoito</a:t>
            </a:r>
          </a:p>
        </p:txBody>
      </p:sp>
      <p:sp>
        <p:nvSpPr>
          <p:cNvPr id="3" name="Sisällön paikkamerkki 2">
            <a:extLst>
              <a:ext uri="{FF2B5EF4-FFF2-40B4-BE49-F238E27FC236}">
                <a16:creationId xmlns:a16="http://schemas.microsoft.com/office/drawing/2014/main" id="{0E25DB0F-038A-421D-8CCB-C0FA868A75D5}"/>
              </a:ext>
            </a:extLst>
          </p:cNvPr>
          <p:cNvSpPr>
            <a:spLocks noGrp="1"/>
          </p:cNvSpPr>
          <p:nvPr>
            <p:ph sz="quarter" idx="10"/>
          </p:nvPr>
        </p:nvSpPr>
        <p:spPr/>
        <p:txBody>
          <a:bodyPr/>
          <a:lstStyle/>
          <a:p>
            <a:r>
              <a:rPr lang="fi-FI" sz="1800" dirty="0"/>
              <a:t>Myös omahoidon palveluissa on Omaolo on vahvasti käytössä. </a:t>
            </a:r>
          </a:p>
          <a:p>
            <a:r>
              <a:rPr lang="fi-FI" sz="1800" dirty="0"/>
              <a:t>Vertaistukipalveluista esimerkiksi mielenterveys- ja päihdepalveluissa järjestetään neuropsykologisten hoitajien pitämiä etävalmennuksia ja digidepressioryhmiä. </a:t>
            </a:r>
          </a:p>
          <a:p>
            <a:r>
              <a:rPr lang="fi-FI" sz="1800" dirty="0"/>
              <a:t>Etämittauspalveluita on käytössä useita, esimerkiksi alkomittarit ja glukoosin seurantaan liittyvät sensorit. </a:t>
            </a:r>
          </a:p>
          <a:p>
            <a:endParaRPr lang="fi-FI" dirty="0"/>
          </a:p>
        </p:txBody>
      </p:sp>
      <p:pic>
        <p:nvPicPr>
          <p:cNvPr id="6" name="Kuva 5" descr="Kuva, joka sisältää kohteen teksti&#10;&#10;Kuvaus luotu automaattisesti">
            <a:extLst>
              <a:ext uri="{FF2B5EF4-FFF2-40B4-BE49-F238E27FC236}">
                <a16:creationId xmlns:a16="http://schemas.microsoft.com/office/drawing/2014/main" id="{595BC382-A1DF-6079-68E2-34F8961A7947}"/>
              </a:ext>
            </a:extLst>
          </p:cNvPr>
          <p:cNvPicPr>
            <a:picLocks noChangeAspect="1"/>
          </p:cNvPicPr>
          <p:nvPr/>
        </p:nvPicPr>
        <p:blipFill>
          <a:blip r:embed="rId2"/>
          <a:srcRect/>
          <a:stretch/>
        </p:blipFill>
        <p:spPr>
          <a:xfrm>
            <a:off x="2920616" y="4693479"/>
            <a:ext cx="1405650" cy="353275"/>
          </a:xfrm>
          <a:prstGeom prst="rect">
            <a:avLst/>
          </a:prstGeom>
        </p:spPr>
      </p:pic>
      <p:pic>
        <p:nvPicPr>
          <p:cNvPr id="5" name="Kuva 4">
            <a:extLst>
              <a:ext uri="{FF2B5EF4-FFF2-40B4-BE49-F238E27FC236}">
                <a16:creationId xmlns:a16="http://schemas.microsoft.com/office/drawing/2014/main" id="{0F5866B5-B552-4481-540A-FE1D042EBD0C}"/>
              </a:ext>
            </a:extLst>
          </p:cNvPr>
          <p:cNvPicPr>
            <a:picLocks noChangeAspect="1"/>
          </p:cNvPicPr>
          <p:nvPr/>
        </p:nvPicPr>
        <p:blipFill>
          <a:blip r:embed="rId3"/>
          <a:stretch>
            <a:fillRect/>
          </a:stretch>
        </p:blipFill>
        <p:spPr>
          <a:xfrm>
            <a:off x="1328026" y="2823167"/>
            <a:ext cx="6487948" cy="1870312"/>
          </a:xfrm>
          <a:prstGeom prst="rect">
            <a:avLst/>
          </a:prstGeom>
        </p:spPr>
      </p:pic>
    </p:spTree>
    <p:extLst>
      <p:ext uri="{BB962C8B-B14F-4D97-AF65-F5344CB8AC3E}">
        <p14:creationId xmlns:p14="http://schemas.microsoft.com/office/powerpoint/2010/main" val="3650031679"/>
      </p:ext>
    </p:extLst>
  </p:cSld>
  <p:clrMapOvr>
    <a:masterClrMapping/>
  </p:clrMapOvr>
</p:sld>
</file>

<file path=ppt/theme/theme1.xml><?xml version="1.0" encoding="utf-8"?>
<a:theme xmlns:a="http://schemas.openxmlformats.org/drawingml/2006/main" name="Siun sote esityspohja">
  <a:themeElements>
    <a:clrScheme name="siun_sote">
      <a:dk1>
        <a:sysClr val="windowText" lastClr="000000"/>
      </a:dk1>
      <a:lt1>
        <a:sysClr val="window" lastClr="FFFFFF"/>
      </a:lt1>
      <a:dk2>
        <a:srgbClr val="042E5E"/>
      </a:dk2>
      <a:lt2>
        <a:srgbClr val="F1EEE1"/>
      </a:lt2>
      <a:accent1>
        <a:srgbClr val="00B0BD"/>
      </a:accent1>
      <a:accent2>
        <a:srgbClr val="DD4814"/>
      </a:accent2>
      <a:accent3>
        <a:srgbClr val="84CF06"/>
      </a:accent3>
      <a:accent4>
        <a:srgbClr val="8064A2"/>
      </a:accent4>
      <a:accent5>
        <a:srgbClr val="44C0A6"/>
      </a:accent5>
      <a:accent6>
        <a:srgbClr val="F0AB00"/>
      </a:accent6>
      <a:hlink>
        <a:srgbClr val="00B0CA"/>
      </a:hlink>
      <a:folHlink>
        <a:srgbClr val="00B0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iunsote_esitys_POHJA" id="{F3856AD2-FCAA-4A50-B7D7-C11BC73AF586}" vid="{A1088F70-FB77-4EF5-BE55-0284DA532E4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dc7883d-0c89-457f-920b-b227814c56a4">
      <Terms xmlns="http://schemas.microsoft.com/office/infopath/2007/PartnerControls"/>
    </lcf76f155ced4ddcb4097134ff3c332f>
    <TaxCatchAll xmlns="731470b1-825a-43b9-a1ef-6b02993274a8" xsi:nil="true"/>
    <Valmis xmlns="adc7883d-0c89-457f-920b-b227814c56a4">false</Valmi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AC29D5A475DF408DB7E7D5FFA87E8D" ma:contentTypeVersion="16" ma:contentTypeDescription="Create a new document." ma:contentTypeScope="" ma:versionID="e34304a64b141f7797f2e37bf1179b17">
  <xsd:schema xmlns:xsd="http://www.w3.org/2001/XMLSchema" xmlns:xs="http://www.w3.org/2001/XMLSchema" xmlns:p="http://schemas.microsoft.com/office/2006/metadata/properties" xmlns:ns2="adc7883d-0c89-457f-920b-b227814c56a4" xmlns:ns3="731470b1-825a-43b9-a1ef-6b02993274a8" targetNamespace="http://schemas.microsoft.com/office/2006/metadata/properties" ma:root="true" ma:fieldsID="7c04a8f6c5ae1e964aad946c19a81939" ns2:_="" ns3:_="">
    <xsd:import namespace="adc7883d-0c89-457f-920b-b227814c56a4"/>
    <xsd:import namespace="731470b1-825a-43b9-a1ef-6b02993274a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Valmis"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7883d-0c89-457f-920b-b227814c56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1d670d1-6da5-484c-b79b-9e882fce0c7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Valmis" ma:index="20" nillable="true" ma:displayName="Valmis" ma:default="0" ma:format="Dropdown" ma:internalName="Valmis">
      <xsd:simpleType>
        <xsd:restriction base="dms:Boolea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1470b1-825a-43b9-a1ef-6b02993274a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ecb2814-ae3b-42e1-8a53-d753d768774d}" ma:internalName="TaxCatchAll" ma:showField="CatchAllData" ma:web="731470b1-825a-43b9-a1ef-6b02993274a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49A0E1-4049-4DD4-A840-C9F9C61E3268}">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731470b1-825a-43b9-a1ef-6b02993274a8"/>
    <ds:schemaRef ds:uri="adc7883d-0c89-457f-920b-b227814c56a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E46D819-E8C5-45F9-AA40-9EBA79B5E1B7}">
  <ds:schemaRefs>
    <ds:schemaRef ds:uri="http://schemas.microsoft.com/sharepoint/v3/contenttype/forms"/>
  </ds:schemaRefs>
</ds:datastoreItem>
</file>

<file path=customXml/itemProps3.xml><?xml version="1.0" encoding="utf-8"?>
<ds:datastoreItem xmlns:ds="http://schemas.openxmlformats.org/officeDocument/2006/customXml" ds:itemID="{301DB042-81C6-4290-A6E0-3E771B45FD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7883d-0c89-457f-920b-b227814c56a4"/>
    <ds:schemaRef ds:uri="731470b1-825a-43b9-a1ef-6b0299327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Siunsote_ESITYS</Template>
  <TotalTime>12</TotalTime>
  <Words>1290</Words>
  <Application>Microsoft Office PowerPoint</Application>
  <PresentationFormat>Näytössä katseltava esitys (16:9)</PresentationFormat>
  <Paragraphs>138</Paragraphs>
  <Slides>27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27</vt:i4>
      </vt:variant>
    </vt:vector>
  </HeadingPairs>
  <TitlesOfParts>
    <vt:vector size="32" baseType="lpstr">
      <vt:lpstr>Arial</vt:lpstr>
      <vt:lpstr>Calibri</vt:lpstr>
      <vt:lpstr>Courier New</vt:lpstr>
      <vt:lpstr>Times New Roman</vt:lpstr>
      <vt:lpstr>Siun sote esityspohja</vt:lpstr>
      <vt:lpstr>PowerPoint-esitys</vt:lpstr>
      <vt:lpstr>Suomen kestävän kasvun ohjelma 2022-2025 Itse- ja omahoidon hyödyntäminen palveluissa tiivistelmä</vt:lpstr>
      <vt:lpstr>Johdanto</vt:lpstr>
      <vt:lpstr>Itse- ja omahoito</vt:lpstr>
      <vt:lpstr>Miksi?</vt:lpstr>
      <vt:lpstr>Visio</vt:lpstr>
      <vt:lpstr>Itse- ja omahoidon palvelujen nykytilaa</vt:lpstr>
      <vt:lpstr>Nykytila - Itsehoito</vt:lpstr>
      <vt:lpstr>Nykytila - Omahoito</vt:lpstr>
      <vt:lpstr>Nykytila - Asiointi</vt:lpstr>
      <vt:lpstr>Nykytila - Tukipalvelut</vt:lpstr>
      <vt:lpstr>Tietojärjestelmät </vt:lpstr>
      <vt:lpstr>Jatkokehittämisen suunnitelma</vt:lpstr>
      <vt:lpstr>Työpaja itse- ja omahoidon sisällöistä ja terveys- ja hyvinvointitiedosta</vt:lpstr>
      <vt:lpstr>Työpaja itse- ja omahoidon sisällöistä ja terveys- ja hyvinvointitiedosta</vt:lpstr>
      <vt:lpstr>Työpajoissa esille nousseita aiheita itse- ja omahoito-tiedoille 1/8</vt:lpstr>
      <vt:lpstr>Työpajoissa esille nousseita aiheita itse- ja omahoito-tiedoille 2/8</vt:lpstr>
      <vt:lpstr>Työpajoissa esille nousseita aiheita itse- ja omahoito-tiedoille 3/8</vt:lpstr>
      <vt:lpstr>Työpajoissa esille nousseita aiheita itse- ja omahoito-tiedoille 4/8</vt:lpstr>
      <vt:lpstr>Työpajoissa esille nousseita aiheita itse- ja omahoito-tiedoille 5/8</vt:lpstr>
      <vt:lpstr>Työpajoissa esille nousseita aiheita itse- ja omahoito-tiedoille 6/8</vt:lpstr>
      <vt:lpstr>Työpajoissa esille nousseita aiheita itse- ja omahoito-tiedoille 7/8</vt:lpstr>
      <vt:lpstr>Työpajoissa esille nousseita aiheita itse- ja omahoito-tiedoille 8/8</vt:lpstr>
      <vt:lpstr>Olemassa olevan terveys- ja hyvinvointitiedon kartoittaminen</vt:lpstr>
      <vt:lpstr>Olemassa olevan terveys- ja hyvinvointitiedon kartoittaminen</vt:lpstr>
      <vt:lpstr>Terveys- ja hyvinvointitieto-esimerkki</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Sormunen Mika</dc:creator>
  <cp:lastModifiedBy>Koskeli Olli</cp:lastModifiedBy>
  <cp:revision>6</cp:revision>
  <dcterms:created xsi:type="dcterms:W3CDTF">2022-08-16T06:39:14Z</dcterms:created>
  <dcterms:modified xsi:type="dcterms:W3CDTF">2023-12-19T08:26:43Z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0x01010033AC29D5A475DF408DB7E7D5FFA87E8D</vt:lpwstr>
  </property>
  <property fmtid="{D5CDD505-2E9C-101B-9397-08002B2CF9AE}" pid="3" name="MediaServiceImageTags">
    <vt:lpwstr/>
  </property>
</Properties>
</file>