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727" r:id="rId3"/>
  </p:sldMasterIdLst>
  <p:notesMasterIdLst>
    <p:notesMasterId r:id="rId7"/>
  </p:notesMasterIdLst>
  <p:sldIdLst>
    <p:sldId id="2145706596" r:id="rId4"/>
    <p:sldId id="2145706582" r:id="rId5"/>
    <p:sldId id="2145706572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DF603-E225-5E30-5EA7-254906D9A3B2}" v="1" dt="2023-12-08T12:55:06.043"/>
    <p1510:client id="{A1DF8B92-C642-0CF1-7043-48DD09A9AAC9}" v="6" dt="2023-12-08T12:53:5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mola Emma" userId="S::emma.klemola@vakehyva.fi::598e3ebd-41a0-4358-8a11-d18ec3ab9120" providerId="AD" clId="Web-{42DDF603-E225-5E30-5EA7-254906D9A3B2}"/>
    <pc:docChg chg="modSld">
      <pc:chgData name="Klemola Emma" userId="S::emma.klemola@vakehyva.fi::598e3ebd-41a0-4358-8a11-d18ec3ab9120" providerId="AD" clId="Web-{42DDF603-E225-5E30-5EA7-254906D9A3B2}" dt="2023-12-08T12:55:06.043" v="0" actId="20577"/>
      <pc:docMkLst>
        <pc:docMk/>
      </pc:docMkLst>
      <pc:sldChg chg="modSp">
        <pc:chgData name="Klemola Emma" userId="S::emma.klemola@vakehyva.fi::598e3ebd-41a0-4358-8a11-d18ec3ab9120" providerId="AD" clId="Web-{42DDF603-E225-5E30-5EA7-254906D9A3B2}" dt="2023-12-08T12:55:06.043" v="0" actId="20577"/>
        <pc:sldMkLst>
          <pc:docMk/>
          <pc:sldMk cId="1102925951" sldId="2145706596"/>
        </pc:sldMkLst>
        <pc:spChg chg="mod">
          <ac:chgData name="Klemola Emma" userId="S::emma.klemola@vakehyva.fi::598e3ebd-41a0-4358-8a11-d18ec3ab9120" providerId="AD" clId="Web-{42DDF603-E225-5E30-5EA7-254906D9A3B2}" dt="2023-12-08T12:55:06.043" v="0" actId="20577"/>
          <ac:spMkLst>
            <pc:docMk/>
            <pc:sldMk cId="1102925951" sldId="2145706596"/>
            <ac:spMk id="10" creationId="{A1377D56-451C-47D6-AC8A-6CF70622A7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4981-763F-4A86-9148-658054E9C471}" type="datetimeFigureOut"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D069-0829-40D4-BEB9-7A2227935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9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E1D6-6E9C-454C-9FD6-B8BCEFC1CE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01ADD6-5851-E627-B6DD-2B9D28CBF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5948D4-CEAA-6CB6-E654-F5C5FD97C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854CC7-F65C-8C54-30DB-A7D601F0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47F2BF-856D-9671-66B4-13D6B238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30AC9D-CD7E-680A-8B2F-D9509D5D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3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73769F-43EC-96BE-0080-D513045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BB73C-EAAC-5A9F-01F5-DB7272736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4C0632-A159-E6D8-42D5-2984C0A0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DB2D8B-AA3E-7E5B-5B20-A685DFF3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01067E-EDE0-F16E-5747-DCB33D8A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1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A7A80E-F2F8-87B8-EF1D-721A27E8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39291D-69FF-8AAA-700E-93887EE62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C6EC26-E5C0-915B-75AE-F5189422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7DBC01-4C09-B334-61C1-D5503F3F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FB75A4-1715-2692-ED32-525D9F02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0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A3136-CEEE-B3F8-A2E2-7888A80B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E1E691-A6B9-69AB-EC85-AC96735B3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52ACBC2-C58E-F7F2-A5EB-7DBE421F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65DFAA-82B8-3D79-0065-221EB6C5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1A38D8C-6B1C-E22A-395D-424FB1E6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9E17647-299A-4915-5EB3-7B80F829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05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98C77-FA16-ACEB-2E79-F3474A00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44F1CD-A22C-3F98-39A3-0611A954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415111-7DEB-CF7C-E329-6580F87EB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606226-FE9C-936C-6C85-29C77B166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FE9822-93EC-870F-2DF7-5A3899A30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4049B80-229D-71A0-DD7E-1BDF1419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872029-2340-036F-2EF2-DD0CFA8B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4DB3342-F772-CFF5-C0C9-095E099A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628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C20A1-655E-08A0-9E16-F3F1F2F6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F285E2-AEBA-30DB-520C-44A44A30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55AE29-45F1-3D92-C8F9-05DE2147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E3FD77-B077-2E86-A74C-59A7EFF8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22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EF485E7-3BDD-CD4D-B946-B4D1E6FD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5A74EA-F134-2017-77EA-ACEE00A1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CCD6B1-2AFF-9596-96A8-0576AD68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76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607A9-3D65-88F0-3068-AF94CF76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DDB26B-25CF-322C-877A-4020B9DA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E72DBB-F050-845D-BB93-E53FF2910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53283B-CEF3-4C21-F474-16DA03D0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49C965-9072-FBAE-948E-37C60548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4F7B88-0A37-EA75-F36B-87A4CB46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49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836F3-343B-9EC3-06D3-3846F22C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827A28-E787-2D3D-3E2F-A76561C70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84BE7B7-E800-35CA-BFB0-B16FFDCD3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260911-DAAD-20CD-419B-E978DDB0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9AB354-98FF-D896-17A7-870BCAC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4FE42F-0774-05CE-CE58-57622C04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45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86AF7-430E-376F-92D7-4A54A689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D1B72DA-C8BA-CE45-8211-1897D5DED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866A99-0894-78F5-04F3-0C7F2F50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9AAEB6-A94F-0691-CC29-2E3F3B38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D3FCFE-D88A-5AA2-2D0D-D42ED33F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943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53463D6-344C-1935-D5C6-46B12A2C4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EC9D9B-A49B-E591-59B2-8B4A76A6C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F8A8EF-4F73-E0EC-8F9A-4C7D0E93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70834B-1D4B-285D-26A3-7C0FFA1F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0B949D-08F4-510F-BDB2-4E3D26C6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79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3FA730-C00B-435E-9AD3-D5CD591BB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1D3A872-EDE2-4CB9-9591-16D04CBCC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9A7667-9475-47B4-8238-8F1E9457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B21529-FA00-45FB-8BBB-03EFB61A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BA44BA-F360-458B-B065-B1B23EF3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50269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4B1370-13F7-48DD-B173-87D208B9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59EFD-B2B2-46EC-81EC-4CFBF90F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31ECB2-6D7F-40FD-B11B-BDCB5D57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ADBD4-C2C8-42CE-B82B-E55F98C4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5084DE-1FE9-4D94-9868-780DD20F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25541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F25F6-9AA8-49C1-8337-7C4923D0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B3CB6A-BCAE-4925-9872-5F14B154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E5ED30-3F4A-46D9-B741-3310EA42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16766D-834F-4318-BF7F-22B537F3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44558-0201-41E3-9F67-0509A1F3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737535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D5B80-AD0E-4408-B145-0C53DCE3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CB992-5D55-4182-9400-F78267105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E1F2F4-C072-4429-AC1C-F4FCA4953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BDA2D3-EEF4-4CE8-B3EE-114CCFDA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9AF756-DC73-47B7-B62E-D29A6680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B32315-B117-46CA-BC20-F7CE9BF7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638201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B2842-CC0F-4E0C-A5AA-28E28E88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949D9E-7F7A-4D4F-8425-EA4E172BF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692DEB-4DD1-4571-AF81-36D6551C1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7D6996-277C-4EE8-8D03-72D46F747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F83599C-FAC9-41F5-BED2-9F74469A8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59FA05F-1228-46DD-9D5D-E5072697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5C56494-E9B8-483F-9521-A13263D5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44C2A90-F85A-444E-BEBF-C91D7852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356374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4C6A6-8451-4F96-AD0D-17A32B80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1889D06-A4DB-48FC-8777-5F27BB24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A5FFEE-7ABA-4AAD-BFB5-500BFF01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04DC36-2BCE-4179-9D51-DD230BC6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917089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0826EE5-E1DE-4371-B9AE-57C73FC3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95A6E6-3D1E-4AB7-BEAF-E66062F7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E7F9B8-943A-4F28-A851-A3AC26CB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72705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0380E7-94F7-40D1-A3C7-42D679DF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344762-5CE5-4F3D-B280-58BE552F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7EE5E0C-6BA0-497E-A2D8-E419EA278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38588D-0830-41B6-B5CF-10B9EB7F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035D83-2DDC-4BD2-B1A1-BC46690B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A81AA3-A9D6-4A1F-AB4B-362BDB5A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569141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F87930-C129-46D5-867A-76F1E621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97BD9DC-BFF6-4BF9-AE74-4B75543EF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D292085-9D9A-42EF-984C-4DB95A5C9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0D607A-8930-4158-A3FE-B122C2AD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8F6624-A882-48D5-B0E5-327E0657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481629-32AA-41AD-ABE1-732CAAAD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283255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BC916-5FA9-4F6E-BAA1-9462119A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A50F1E-69BF-4D3E-AC07-12FFFB449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B30755-DEE3-408F-A456-1F724DDB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EBCCD3-CA53-4029-AB37-B30F4A24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46FE22-DB0B-42E5-AB57-FEA78C48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89194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FFD7AD0-2FA1-453A-8331-3C4655A47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4745F6D-7AD7-4FC7-9218-716D09CDF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6FC334-460E-46E1-BC23-C8E1D5B8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99FC84-0407-4467-8700-11691807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AFA7D5-C812-4869-87DE-243A40C4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802726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8.12.2023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9041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46CF40-C63D-4563-8757-6DC4E6BF2D2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8D8EFF-79FA-76DF-9282-F58DADE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8F79D-00A7-29E0-6FB4-D2FA4376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3284E39-19C3-668C-987F-6D226EA5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4431F4-6E98-D2A7-55D1-29E8C6E8B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526DFC-A2D3-45DC-FAD8-796C93DD3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50AC-4D56-42B2-AA97-B816D8B1A11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B4A53F-BBED-D6BB-B790-423C82E5A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BAD76-2F5D-F155-DF99-6A1E612E3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1DF4-5731-41A7-896D-27A1F5B5E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42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D09D37-8F1B-4CF7-AE4D-63BCD7DE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9326A3-95E7-4499-9A5F-342445AD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8C7083-835F-4B7E-827E-D28A6B75C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4CD8-536F-4549-973D-0FBA9CAF6C21}" type="datetime1">
              <a:rPr lang="fi-FI" smtClean="0"/>
              <a:pPr/>
              <a:t>8.12.2023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595EB-1331-44F0-A010-FC640EA59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 dirty="0"/>
              <a:t>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7D4ABF-F563-4538-8C28-082B8900A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 dirty="0"/>
          </a:p>
        </p:txBody>
      </p:sp>
      <p:graphicFrame>
        <p:nvGraphicFramePr>
          <p:cNvPr id="7" name="Object 8" hidden="1">
            <a:extLst>
              <a:ext uri="{FF2B5EF4-FFF2-40B4-BE49-F238E27FC236}">
                <a16:creationId xmlns:a16="http://schemas.microsoft.com/office/drawing/2014/main" id="{D6D03907-C882-4BD3-A94B-11DDBD9F01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7" name="Object 8" hidden="1">
                        <a:extLst>
                          <a:ext uri="{FF2B5EF4-FFF2-40B4-BE49-F238E27FC236}">
                            <a16:creationId xmlns:a16="http://schemas.microsoft.com/office/drawing/2014/main" id="{D6D03907-C882-4BD3-A94B-11DDBD9F0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>
            <a:extLst>
              <a:ext uri="{FF2B5EF4-FFF2-40B4-BE49-F238E27FC236}">
                <a16:creationId xmlns:a16="http://schemas.microsoft.com/office/drawing/2014/main" id="{67383CE7-B6ED-41ED-B504-588DB11A542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B63FCCC-61C4-417F-9042-018233136384}"/>
              </a:ext>
            </a:extLst>
          </p:cNvPr>
          <p:cNvSpPr/>
          <p:nvPr/>
        </p:nvSpPr>
        <p:spPr>
          <a:xfrm>
            <a:off x="536896" y="2333625"/>
            <a:ext cx="2508308" cy="43370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sosiaalineuvonnassa.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Palveluohjaaja selvittää asiakkaan tilannetta ja sosiaalipalveluiden tarpeita.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Palveluohjaaja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arvioi Kelan kanssa tehtävän yhteistyön tarpeen.</a:t>
            </a:r>
          </a:p>
        </p:txBody>
      </p:sp>
      <p:sp>
        <p:nvSpPr>
          <p:cNvPr id="5" name="Kuvaselite: Nuoli oikealle 4">
            <a:extLst>
              <a:ext uri="{FF2B5EF4-FFF2-40B4-BE49-F238E27FC236}">
                <a16:creationId xmlns:a16="http://schemas.microsoft.com/office/drawing/2014/main" id="{0E25BC4D-0A5B-4C11-BC91-C0F7993AB958}"/>
              </a:ext>
            </a:extLst>
          </p:cNvPr>
          <p:cNvSpPr/>
          <p:nvPr/>
        </p:nvSpPr>
        <p:spPr>
          <a:xfrm>
            <a:off x="3179428" y="2333625"/>
            <a:ext cx="2764727" cy="4337070"/>
          </a:xfrm>
          <a:prstGeom prst="right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Palveluohjaaja tiedustelee pääsyä tapaamiseen tai soittaa Kelan työntekijälle yhdessä asiakkaan kanssa. 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F10E943-DE87-4E35-8E13-8666A57B303E}"/>
              </a:ext>
            </a:extLst>
          </p:cNvPr>
          <p:cNvSpPr/>
          <p:nvPr/>
        </p:nvSpPr>
        <p:spPr>
          <a:xfrm>
            <a:off x="6078379" y="2333626"/>
            <a:ext cx="2141855" cy="43370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ja palveluohjaaja siirtyvät Kelan toimistoon viereiseen huoneeseen tai yhteissoitto Kelaan.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Yhdessä selvitetään Kelan asioita kuntoon.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Tarvittaessa uusi ajanvaraus Kelaan tai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yhteydenotto sosiaalipalveluihin.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Kuvaselite: Nuoli oikealle 6">
            <a:extLst>
              <a:ext uri="{FF2B5EF4-FFF2-40B4-BE49-F238E27FC236}">
                <a16:creationId xmlns:a16="http://schemas.microsoft.com/office/drawing/2014/main" id="{1AC239AE-ABBF-4ACD-A583-6C2241C07243}"/>
              </a:ext>
            </a:extLst>
          </p:cNvPr>
          <p:cNvSpPr/>
          <p:nvPr/>
        </p:nvSpPr>
        <p:spPr>
          <a:xfrm>
            <a:off x="8539993" y="2333621"/>
            <a:ext cx="3020035" cy="4337070"/>
          </a:xfrm>
          <a:prstGeom prst="right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poistuu tyytyväisenä.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on saanut hoidettua asiat kuntoon ja tietää miten etenee omassa tilanteessaan jatkossa.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96D0C98-1B0F-417B-A198-E43043911314}"/>
              </a:ext>
            </a:extLst>
          </p:cNvPr>
          <p:cNvSpPr txBox="1"/>
          <p:nvPr/>
        </p:nvSpPr>
        <p:spPr>
          <a:xfrm>
            <a:off x="536896" y="187305"/>
            <a:ext cx="1080364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+mn-cs"/>
              </a:rPr>
              <a:t>Sosiaalineuvonnan ja K</a:t>
            </a: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+mn-cs"/>
              </a:rPr>
              <a:t>elan</a:t>
            </a: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+mn-cs"/>
              </a:rPr>
              <a:t> yhteistyön </a:t>
            </a:r>
            <a:r>
              <a:rPr lang="fi-FI" sz="2800">
                <a:latin typeface="Arial Black"/>
              </a:rPr>
              <a:t>asiakaspolku </a:t>
            </a:r>
            <a:endParaRPr kumimoji="0" lang="fi-FI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122B0C4-1196-492A-81B0-A66001B8CDE4}"/>
              </a:ext>
            </a:extLst>
          </p:cNvPr>
          <p:cNvSpPr/>
          <p:nvPr/>
        </p:nvSpPr>
        <p:spPr>
          <a:xfrm>
            <a:off x="511241" y="973894"/>
            <a:ext cx="2508307" cy="12458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ja palveluohjaaja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A1377D56-451C-47D6-AC8A-6CF70622A7FA}"/>
              </a:ext>
            </a:extLst>
          </p:cNvPr>
          <p:cNvSpPr/>
          <p:nvPr/>
        </p:nvSpPr>
        <p:spPr>
          <a:xfrm>
            <a:off x="3155172" y="973894"/>
            <a:ext cx="1853966" cy="12458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ja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palveluohjaaja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19BE7B38-BC12-4133-AB09-C9411EE800D6}"/>
              </a:ext>
            </a:extLst>
          </p:cNvPr>
          <p:cNvSpPr/>
          <p:nvPr/>
        </p:nvSpPr>
        <p:spPr>
          <a:xfrm>
            <a:off x="6078379" y="973894"/>
            <a:ext cx="2124234" cy="12458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Asiakas,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palveluohjaaja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Kelan työntekijä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5D20F793-0A93-4CDE-A53A-5BA847AD5663}"/>
              </a:ext>
            </a:extLst>
          </p:cNvPr>
          <p:cNvSpPr/>
          <p:nvPr/>
        </p:nvSpPr>
        <p:spPr>
          <a:xfrm>
            <a:off x="8539993" y="973894"/>
            <a:ext cx="1988190" cy="12458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</a:t>
            </a:r>
          </a:p>
        </p:txBody>
      </p:sp>
    </p:spTree>
    <p:extLst>
      <p:ext uri="{BB962C8B-B14F-4D97-AF65-F5344CB8AC3E}">
        <p14:creationId xmlns:p14="http://schemas.microsoft.com/office/powerpoint/2010/main" val="110292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A1E737A-5067-DA76-A778-D1135DD63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3A9149-7EB3-C119-129D-C0871CDF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8" y="412750"/>
            <a:ext cx="3117154" cy="1616075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Yhteistyön tavoite </a:t>
            </a: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Poppins ExtraBold"/>
              </a:rPr>
              <a:t> </a:t>
            </a:r>
            <a:b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Poppins ExtraBold" panose="00000900000000000000" pitchFamily="2" charset="0"/>
              </a:rPr>
            </a:br>
            <a:endParaRPr lang="fi-FI" sz="2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8FB066-51BB-067B-6B86-B245987BB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8" y="1895856"/>
            <a:ext cx="3438906" cy="432511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err="1"/>
              <a:t>Yhteistyön</a:t>
            </a:r>
            <a:r>
              <a:rPr lang="en-US" sz="2000"/>
              <a:t> </a:t>
            </a:r>
            <a:r>
              <a:rPr lang="en-US" sz="2000" err="1"/>
              <a:t>tavoitteena</a:t>
            </a:r>
            <a:r>
              <a:rPr lang="en-US" sz="2000"/>
              <a:t> on </a:t>
            </a:r>
            <a:r>
              <a:rPr lang="en-US" sz="2000" err="1"/>
              <a:t>ollut</a:t>
            </a:r>
            <a:r>
              <a:rPr lang="en-US" sz="2000"/>
              <a:t> </a:t>
            </a:r>
            <a:r>
              <a:rPr lang="en-US" sz="2000" err="1"/>
              <a:t>tavata</a:t>
            </a:r>
            <a:r>
              <a:rPr lang="en-US" sz="2000"/>
              <a:t> </a:t>
            </a:r>
            <a:r>
              <a:rPr lang="en-US" sz="2000" noProof="1"/>
              <a:t>sosiaalipalveluiden</a:t>
            </a:r>
            <a:r>
              <a:rPr lang="en-US" sz="2000"/>
              <a:t> ja Kelan </a:t>
            </a:r>
            <a:r>
              <a:rPr lang="en-US" sz="2000" err="1"/>
              <a:t>työntekijän</a:t>
            </a:r>
            <a:r>
              <a:rPr lang="en-US" sz="2000"/>
              <a:t> </a:t>
            </a:r>
            <a:r>
              <a:rPr lang="en-US" sz="2000" err="1"/>
              <a:t>kesken</a:t>
            </a:r>
            <a:r>
              <a:rPr lang="en-US" sz="2000"/>
              <a:t> </a:t>
            </a:r>
            <a:r>
              <a:rPr lang="en-US" sz="2000" err="1"/>
              <a:t>yhdessä</a:t>
            </a:r>
            <a:r>
              <a:rPr lang="en-US" sz="2000"/>
              <a:t> </a:t>
            </a:r>
            <a:r>
              <a:rPr lang="en-US" sz="2000" err="1"/>
              <a:t>asiakkaat</a:t>
            </a:r>
            <a:r>
              <a:rPr lang="en-US" sz="2000"/>
              <a:t>, </a:t>
            </a:r>
            <a:r>
              <a:rPr lang="en-US" sz="2000" err="1"/>
              <a:t>joilla</a:t>
            </a:r>
            <a:r>
              <a:rPr lang="en-US" sz="2000"/>
              <a:t> </a:t>
            </a:r>
            <a:r>
              <a:rPr lang="en-US" sz="2000" err="1"/>
              <a:t>tuen</a:t>
            </a:r>
            <a:r>
              <a:rPr lang="en-US" sz="2000"/>
              <a:t> ja </a:t>
            </a:r>
            <a:r>
              <a:rPr lang="en-US" sz="2000" err="1"/>
              <a:t>ohjauksen</a:t>
            </a:r>
            <a:r>
              <a:rPr lang="en-US" sz="2000"/>
              <a:t> </a:t>
            </a:r>
            <a:r>
              <a:rPr lang="en-US" sz="2000" err="1"/>
              <a:t>tarve</a:t>
            </a:r>
            <a:r>
              <a:rPr lang="en-US" sz="2000"/>
              <a:t> </a:t>
            </a:r>
            <a:r>
              <a:rPr lang="en-US" sz="2000" noProof="1"/>
              <a:t>sosiaalitoimen ja Kelan asioihin liittyen. </a:t>
            </a:r>
          </a:p>
          <a:p>
            <a:pPr marL="0" indent="0">
              <a:buNone/>
            </a:pPr>
            <a:endParaRPr lang="en-US" sz="2000" noProof="1"/>
          </a:p>
          <a:p>
            <a:pPr marL="0" indent="0">
              <a:buNone/>
            </a:pPr>
            <a:r>
              <a:rPr lang="en-US" sz="2000" err="1"/>
              <a:t>Tavoitteena</a:t>
            </a:r>
            <a:endParaRPr lang="en-US" sz="2000" err="1">
              <a:cs typeface="Calibri"/>
            </a:endParaRPr>
          </a:p>
          <a:p>
            <a:r>
              <a:rPr lang="en-US" sz="2000" err="1"/>
              <a:t>Asiakas</a:t>
            </a:r>
            <a:r>
              <a:rPr lang="en-US" sz="2000"/>
              <a:t> </a:t>
            </a:r>
            <a:r>
              <a:rPr lang="en-US" sz="2000" err="1"/>
              <a:t>saa</a:t>
            </a:r>
            <a:r>
              <a:rPr lang="en-US" sz="2000"/>
              <a:t> </a:t>
            </a:r>
            <a:r>
              <a:rPr lang="en-US" sz="2000" err="1"/>
              <a:t>hoidettua</a:t>
            </a:r>
            <a:r>
              <a:rPr lang="en-US" sz="2000"/>
              <a:t> </a:t>
            </a:r>
            <a:r>
              <a:rPr lang="en-US" sz="2000" err="1"/>
              <a:t>asiaansa</a:t>
            </a:r>
            <a:r>
              <a:rPr lang="en-US" sz="2000"/>
              <a:t> </a:t>
            </a:r>
            <a:r>
              <a:rPr lang="en-US" sz="2000" err="1"/>
              <a:t>yhdellä</a:t>
            </a:r>
            <a:r>
              <a:rPr lang="en-US" sz="2000"/>
              <a:t> </a:t>
            </a:r>
            <a:r>
              <a:rPr lang="en-US" sz="2000" err="1"/>
              <a:t>kertaa</a:t>
            </a:r>
            <a:r>
              <a:rPr lang="en-US" sz="2000"/>
              <a:t> </a:t>
            </a:r>
            <a:endParaRPr lang="en-US">
              <a:cs typeface="Calibri" panose="020F0502020204030204"/>
            </a:endParaRPr>
          </a:p>
          <a:p>
            <a:r>
              <a:rPr lang="en-US" sz="2000" err="1"/>
              <a:t>Asiakas</a:t>
            </a:r>
            <a:r>
              <a:rPr lang="en-US" sz="2000"/>
              <a:t> </a:t>
            </a:r>
            <a:r>
              <a:rPr lang="en-US" sz="2000" err="1"/>
              <a:t>kokee</a:t>
            </a:r>
            <a:r>
              <a:rPr lang="en-US" sz="2000"/>
              <a:t> </a:t>
            </a:r>
            <a:r>
              <a:rPr lang="en-US" sz="2000" err="1"/>
              <a:t>tulleensa</a:t>
            </a:r>
            <a:r>
              <a:rPr lang="en-US" sz="2000"/>
              <a:t> </a:t>
            </a:r>
            <a:r>
              <a:rPr lang="en-US" sz="2000" err="1"/>
              <a:t>autetuksi</a:t>
            </a:r>
            <a:endParaRPr lang="en-US" err="1">
              <a:cs typeface="Calibri" panose="020F0502020204030204"/>
            </a:endParaRPr>
          </a:p>
          <a:p>
            <a:r>
              <a:rPr lang="en-US" sz="2000" err="1"/>
              <a:t>Asiakas</a:t>
            </a:r>
            <a:r>
              <a:rPr lang="en-US" sz="2000"/>
              <a:t> </a:t>
            </a:r>
            <a:r>
              <a:rPr lang="en-US" sz="2000" err="1"/>
              <a:t>tietää</a:t>
            </a:r>
            <a:r>
              <a:rPr lang="en-US" sz="2000"/>
              <a:t> </a:t>
            </a:r>
            <a:r>
              <a:rPr lang="en-US" sz="2000" err="1"/>
              <a:t>miten</a:t>
            </a:r>
            <a:r>
              <a:rPr lang="en-US" sz="2000"/>
              <a:t> </a:t>
            </a:r>
            <a:r>
              <a:rPr lang="en-US" sz="2000" err="1"/>
              <a:t>etenee</a:t>
            </a:r>
            <a:r>
              <a:rPr lang="en-US" sz="2000"/>
              <a:t> </a:t>
            </a:r>
            <a:r>
              <a:rPr lang="en-US" sz="2000" err="1"/>
              <a:t>omassa</a:t>
            </a:r>
            <a:r>
              <a:rPr lang="en-US" sz="2000"/>
              <a:t> </a:t>
            </a:r>
            <a:r>
              <a:rPr lang="en-US" sz="2000" err="1"/>
              <a:t>tilanteessaan</a:t>
            </a:r>
            <a:r>
              <a:rPr lang="en-US" sz="2000"/>
              <a:t>.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sz="1700"/>
              <a:t> </a:t>
            </a:r>
          </a:p>
          <a:p>
            <a:endParaRPr lang="fi-FI" sz="17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0FDE59-A825-7D77-F637-0F39D758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4" y="6356350"/>
            <a:ext cx="2692146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3F4CD8-536F-4549-973D-0FBA9CAF6C21}" type="datetime1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8.12.2023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8D386A-9DFD-831D-188B-B54CA065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80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4ACB5A-BCBE-DBCC-5A04-B6A560B8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6" y="338816"/>
            <a:ext cx="5788534" cy="1228725"/>
          </a:xfrm>
        </p:spPr>
        <p:txBody>
          <a:bodyPr>
            <a:normAutofit/>
          </a:bodyPr>
          <a:lstStyle/>
          <a:p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Sosiaalineuvonnan ja Kelan yhteistyön tuloksia: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Poppins ExtraBold"/>
              </a:rPr>
              <a:t> </a:t>
            </a:r>
            <a:endParaRPr lang="fi-FI" sz="20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3906BD-CE01-24AF-4359-25ED638E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6" y="1578428"/>
            <a:ext cx="5326579" cy="477792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l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4200" b="0" i="0" u="none" strike="noStrike">
                <a:solidFill>
                  <a:srgbClr val="000000"/>
                </a:solidFill>
                <a:effectLst/>
                <a:latin typeface="Poppins ExtraLight" panose="020B0502040204020203" pitchFamily="2" charset="0"/>
              </a:rPr>
              <a:t>Asiakkaan palveluiden tarve </a:t>
            </a:r>
            <a:r>
              <a:rPr lang="fi-FI" sz="4200">
                <a:solidFill>
                  <a:srgbClr val="000000"/>
                </a:solidFill>
                <a:latin typeface="Poppins ExtraLight" panose="020B0502040204020203" pitchFamily="2" charset="0"/>
              </a:rPr>
              <a:t>arvioitu kattavasti. </a:t>
            </a:r>
          </a:p>
          <a:p>
            <a:pPr marL="0" indent="0" algn="l" rtl="0" fontAlgn="base">
              <a:spcBef>
                <a:spcPts val="0"/>
              </a:spcBef>
              <a:buNone/>
            </a:pPr>
            <a:endParaRPr lang="fi-FI" sz="4200">
              <a:solidFill>
                <a:srgbClr val="000000"/>
              </a:solidFill>
              <a:latin typeface="Poppins ExtraLight" panose="020B0502040204020203" pitchFamily="2" charset="0"/>
            </a:endParaRPr>
          </a:p>
          <a:p>
            <a:pPr algn="l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Asiakkaan ohjautuminen Kelaan ja sosiaalipalveluihin oikea-aikaisesti.</a:t>
            </a:r>
          </a:p>
          <a:p>
            <a:pPr marL="0" indent="0" algn="l" rtl="0" fontAlgn="base">
              <a:spcBef>
                <a:spcPts val="0"/>
              </a:spcBef>
              <a:buNone/>
            </a:pP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 </a:t>
            </a:r>
            <a:r>
              <a:rPr lang="fi-FI" sz="4200" b="0" i="0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​</a:t>
            </a:r>
          </a:p>
          <a:p>
            <a:pPr fontAlgn="base">
              <a:spcBef>
                <a:spcPts val="0"/>
              </a:spcBef>
            </a:pP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Riittävä ohjaus ja neuvonta. </a:t>
            </a:r>
            <a:r>
              <a:rPr lang="fi-FI" sz="4200" dirty="0">
                <a:solidFill>
                  <a:srgbClr val="000000"/>
                </a:solidFill>
                <a:latin typeface="Poppins ExtraLight"/>
                <a:cs typeface="Poppins ExtraLight"/>
              </a:rPr>
              <a:t>J</a:t>
            </a: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atkoasiointitarve</a:t>
            </a:r>
            <a:r>
              <a:rPr lang="fi-FI" sz="4200" dirty="0">
                <a:solidFill>
                  <a:srgbClr val="000000"/>
                </a:solidFill>
                <a:latin typeface="Poppins ExtraLight"/>
                <a:cs typeface="Poppins ExtraLight"/>
              </a:rPr>
              <a:t>tta ei ole tullut.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 </a:t>
            </a:r>
            <a:r>
              <a:rPr lang="fi-FI" sz="4200" b="0" i="0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​</a:t>
            </a:r>
            <a:endParaRPr lang="fi-FI" sz="4200" dirty="0">
              <a:solidFill>
                <a:srgbClr val="000000"/>
              </a:solidFill>
              <a:latin typeface="Poppins ExtraLight"/>
              <a:cs typeface="Poppins ExtraLight"/>
            </a:endParaRPr>
          </a:p>
          <a:p>
            <a:pPr algn="l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Asiakkaiden luottamuksen lisääntyminen.</a:t>
            </a:r>
          </a:p>
          <a:p>
            <a:pPr marL="0" indent="0" algn="l" rtl="0" fontAlgn="base">
              <a:spcBef>
                <a:spcPts val="0"/>
              </a:spcBef>
              <a:buNone/>
            </a:pP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 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​</a:t>
            </a:r>
          </a:p>
          <a:p>
            <a:pPr algn="l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Ennaltaehkäisevää.</a:t>
            </a:r>
          </a:p>
          <a:p>
            <a:pPr marL="0" indent="0" algn="l" rtl="0" fontAlgn="base">
              <a:spcBef>
                <a:spcPts val="0"/>
              </a:spcBef>
              <a:buNone/>
            </a:pPr>
            <a:endParaRPr lang="fi-FI" sz="4200" b="0" i="0" u="none" strike="noStrike">
              <a:solidFill>
                <a:srgbClr val="000000"/>
              </a:solidFill>
              <a:effectLst/>
              <a:latin typeface="Poppins ExtraLight" panose="020B0502040204020203" pitchFamily="2" charset="0"/>
            </a:endParaRPr>
          </a:p>
          <a:p>
            <a:pPr algn="l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4200">
                <a:solidFill>
                  <a:srgbClr val="000000"/>
                </a:solidFill>
                <a:latin typeface="Poppins ExtraLight" panose="020B0502040204020203" pitchFamily="2" charset="0"/>
              </a:rPr>
              <a:t>K</a:t>
            </a:r>
            <a:r>
              <a:rPr lang="fi-FI" sz="4200" b="0" i="0" u="none" strike="noStrike">
                <a:solidFill>
                  <a:srgbClr val="000000"/>
                </a:solidFill>
                <a:effectLst/>
                <a:latin typeface="Poppins ExtraLight" panose="020B0502040204020203" pitchFamily="2" charset="0"/>
              </a:rPr>
              <a:t>iireelliset ja </a:t>
            </a:r>
            <a:r>
              <a:rPr lang="fi-FI" sz="4200">
                <a:solidFill>
                  <a:srgbClr val="000000"/>
                </a:solidFill>
                <a:latin typeface="Poppins ExtraLight" panose="020B0502040204020203" pitchFamily="2" charset="0"/>
              </a:rPr>
              <a:t>erityistä tukea tarvitsevat </a:t>
            </a:r>
            <a:r>
              <a:rPr lang="fi-FI" sz="4200" b="0" i="0" u="none" strike="noStrike">
                <a:solidFill>
                  <a:srgbClr val="000000"/>
                </a:solidFill>
                <a:effectLst/>
                <a:latin typeface="Poppins ExtraLight" panose="020B0502040204020203" pitchFamily="2" charset="0"/>
              </a:rPr>
              <a:t>asiakkaat.</a:t>
            </a:r>
            <a:endParaRPr lang="fi-FI" sz="4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spcBef>
                <a:spcPts val="0"/>
              </a:spcBef>
              <a:buNone/>
            </a:pPr>
            <a:endParaRPr lang="fi-FI" sz="4200" b="0" i="0" u="none" strike="noStrike">
              <a:solidFill>
                <a:srgbClr val="000000"/>
              </a:solidFill>
              <a:effectLst/>
              <a:latin typeface="Poppins ExtraLight" panose="020B0502040204020203" pitchFamily="2" charset="0"/>
            </a:endParaRPr>
          </a:p>
          <a:p>
            <a:pPr algn="l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4200" dirty="0">
                <a:solidFill>
                  <a:srgbClr val="000000"/>
                </a:solidFill>
                <a:latin typeface="Poppins ExtraLight"/>
                <a:cs typeface="Poppins ExtraLight"/>
              </a:rPr>
              <a:t>A</a:t>
            </a:r>
            <a:r>
              <a:rPr lang="fi-FI" sz="4200" b="0" i="0" u="none" strike="noStrike" dirty="0">
                <a:solidFill>
                  <a:srgbClr val="000000"/>
                </a:solidFill>
                <a:effectLst/>
                <a:latin typeface="Poppins ExtraLight"/>
                <a:cs typeface="Poppins ExtraLight"/>
              </a:rPr>
              <a:t>siakkaiden hyvinvointi lisääntyy. </a:t>
            </a:r>
            <a:endParaRPr lang="fi-FI" sz="4200" dirty="0">
              <a:latin typeface="Poppins ExtraLight"/>
              <a:cs typeface="Poppins ExtraLight"/>
            </a:endParaRPr>
          </a:p>
          <a:p>
            <a:pPr>
              <a:spcBef>
                <a:spcPts val="0"/>
              </a:spcBef>
            </a:pPr>
            <a:endParaRPr lang="fi-FI" sz="4200">
              <a:latin typeface="Poppins ExtraLight"/>
              <a:cs typeface="Poppins ExtraLight"/>
            </a:endParaRPr>
          </a:p>
          <a:p>
            <a:endParaRPr lang="fi-FI" sz="1400">
              <a:cs typeface="Calibri" panose="020F050202020403020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355DA-E12D-E182-1EEB-3E94DC08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3F4CD8-536F-4549-973D-0FBA9CAF6C2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8.12.2023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08C00DF-B668-BADE-2057-6142FB79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r="-2" b="-2"/>
          <a:stretch/>
        </p:blipFill>
        <p:spPr>
          <a:xfrm rot="5400000">
            <a:off x="5761577" y="427578"/>
            <a:ext cx="6858000" cy="6002844"/>
          </a:xfrm>
          <a:prstGeom prst="rect">
            <a:avLst/>
          </a:prstGeom>
          <a:effectLst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A9756E-E942-D499-62FE-ADAD90FF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3124" y="6356350"/>
            <a:ext cx="116067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37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Office-teema</vt:lpstr>
      <vt:lpstr>Office-teema</vt:lpstr>
      <vt:lpstr>3_Office-teema</vt:lpstr>
      <vt:lpstr>PowerPoint Presentation</vt:lpstr>
      <vt:lpstr>Yhteistyön tavoite   </vt:lpstr>
      <vt:lpstr>Sosiaalineuvonnan ja Kelan yhteistyön tuloksia: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</cp:revision>
  <dcterms:created xsi:type="dcterms:W3CDTF">2023-12-08T12:53:28Z</dcterms:created>
  <dcterms:modified xsi:type="dcterms:W3CDTF">2023-12-08T12:55:06Z</dcterms:modified>
</cp:coreProperties>
</file>