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309" r:id="rId7"/>
    <p:sldId id="311" r:id="rId8"/>
    <p:sldId id="263" r:id="rId9"/>
    <p:sldId id="312" r:id="rId10"/>
    <p:sldId id="317" r:id="rId11"/>
    <p:sldId id="318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CC37DA-E142-0493-C7BE-615F7085569B}" name="Jere Havo" initials="JH" userId="S::jere.havo@louhosdigital.fi::18f6c1fd-4ceb-41a4-9179-4dda0c55cd01" providerId="AD"/>
  <p188:author id="{9D2BC9F4-25DB-3353-EF1E-983B908AF6B1}" name="Marianna Österlund" initials="MÖ" userId="S::marianna.osterlund@selkodigital.fi::fe26e16c-d2af-4425-966b-a65a1b9d7e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BA688-73B1-4908-BC53-76A24A46CA32}" type="datetimeFigureOut">
              <a:rPr lang="fi-FI" smtClean="0"/>
              <a:t>4.1.2024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D14F1-95C9-4F6D-A70E-19522564D7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780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9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997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430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0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898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1192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0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yvaep.fi/uploads/2023/06/chat-_ja_etavastaanoton_tietosuojaselost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yvaep.fi/sahkoinen-asiointi/tietoa-hyvinvointialueen-chat-palvelust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-190072" y="1480303"/>
            <a:ext cx="12572144" cy="1235910"/>
          </a:xfrm>
        </p:spPr>
        <p:txBody>
          <a:bodyPr>
            <a:normAutofit/>
          </a:bodyPr>
          <a:lstStyle/>
          <a:p>
            <a:r>
              <a:rPr lang="fi-FI" dirty="0"/>
              <a:t>Aikuissosiaalityön chat-palvelu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8584" y="3074137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Merja Paulasaari, sosiaaliohjaaja</a:t>
            </a:r>
          </a:p>
          <a:p>
            <a:r>
              <a:rPr lang="fi-FI" dirty="0"/>
              <a:t>Elina Nummikoski, hanketyöntekijä</a:t>
            </a:r>
          </a:p>
          <a:p>
            <a:endParaRPr lang="fi-FI" dirty="0"/>
          </a:p>
          <a:p>
            <a:r>
              <a:rPr lang="fi-FI" dirty="0"/>
              <a:t>Hyvinvoiva Etelä-Pohjanmaa –hanke</a:t>
            </a:r>
          </a:p>
          <a:p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6D5505A1-2115-0FF7-27E1-77CC71E07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6031" y="4833446"/>
            <a:ext cx="301942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9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8A2980-DD7D-3AA4-0EFF-A113509CC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Aikuissosiaalityön chat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1CEC77-313D-FD8D-AA4A-5C2619EA8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880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fi-FI" b="0" i="0" dirty="0">
                <a:solidFill>
                  <a:srgbClr val="232529"/>
                </a:solidFill>
                <a:effectLst/>
                <a:latin typeface="Montserrat" pitchFamily="2" charset="0"/>
              </a:rPr>
              <a:t>Aikuissosiaalityön chat käynnistyi Etelä-Pohjanmaan hyvinvointialueen laajuisesti 15.5.2023.</a:t>
            </a:r>
          </a:p>
          <a:p>
            <a:pPr marL="0" indent="0">
              <a:buNone/>
            </a:pPr>
            <a:r>
              <a:rPr lang="fi-FI" dirty="0">
                <a:solidFill>
                  <a:srgbClr val="232529"/>
                </a:solidFill>
                <a:latin typeface="Montserrat" pitchFamily="2" charset="0"/>
              </a:rPr>
              <a:t>Aikuissosiaalityön c</a:t>
            </a:r>
            <a:r>
              <a:rPr lang="fi-FI" b="0" i="0" dirty="0">
                <a:solidFill>
                  <a:srgbClr val="232529"/>
                </a:solidFill>
                <a:effectLst/>
                <a:latin typeface="Montserrat" pitchFamily="2" charset="0"/>
              </a:rPr>
              <a:t>hatissa tarjotaan asiakasohjausta työikäisten sosiaalipalveluihin liittyen Etelä-Pohjanmaan hyvinvointialueen asukkaille. </a:t>
            </a:r>
          </a:p>
          <a:p>
            <a:pPr marL="0" indent="0" algn="l">
              <a:buNone/>
            </a:pPr>
            <a:r>
              <a:rPr lang="fi-FI" b="0" i="0" dirty="0">
                <a:solidFill>
                  <a:srgbClr val="232529"/>
                </a:solidFill>
                <a:effectLst/>
                <a:latin typeface="Montserrat" pitchFamily="2" charset="0"/>
              </a:rPr>
              <a:t>Käyttöönottoprojekti 15.5.2023-31.12.2023:</a:t>
            </a:r>
          </a:p>
          <a:p>
            <a:pPr lvl="1"/>
            <a:r>
              <a:rPr lang="fi-FI" b="0" i="0" dirty="0">
                <a:solidFill>
                  <a:srgbClr val="232529"/>
                </a:solidFill>
                <a:effectLst/>
                <a:latin typeface="Montserrat" pitchFamily="2" charset="0"/>
              </a:rPr>
              <a:t>	Yksi sosiaaliohjaaja vastaamassa chat-keskusteluihin</a:t>
            </a:r>
          </a:p>
          <a:p>
            <a:pPr lvl="1"/>
            <a:r>
              <a:rPr lang="fi-FI" dirty="0">
                <a:solidFill>
                  <a:srgbClr val="232529"/>
                </a:solidFill>
                <a:latin typeface="Montserrat" pitchFamily="2" charset="0"/>
              </a:rPr>
              <a:t>	Chat avoinna ma-pe klo 9-11 ja 12:30-15</a:t>
            </a:r>
          </a:p>
          <a:p>
            <a:pPr lvl="1"/>
            <a:r>
              <a:rPr lang="fi-FI" b="0" i="0" dirty="0">
                <a:solidFill>
                  <a:srgbClr val="232529"/>
                </a:solidFill>
                <a:effectLst/>
                <a:latin typeface="Montserrat" pitchFamily="2" charset="0"/>
              </a:rPr>
              <a:t>	Muuna aikana mahdollista jättää kiireetön yhteydenottopyyntö, johon 	ammattilainen vastaa 3 arkipäivän kuluessa</a:t>
            </a:r>
          </a:p>
          <a:p>
            <a:pPr marL="0" indent="0" algn="l">
              <a:buNone/>
            </a:pPr>
            <a:r>
              <a:rPr lang="fi-FI" dirty="0">
                <a:solidFill>
                  <a:srgbClr val="232529"/>
                </a:solidFill>
                <a:latin typeface="Montserrat" pitchFamily="2" charset="0"/>
              </a:rPr>
              <a:t>1.1.2024 aikuissosiaalityön chat siirtyy osaksi työikäisten asiakasohjausta. Chatin aukioloaika 1.1.2024 alkaen ma-to klo 12-14, yhteydenottopyyntöominaisuus poistuu käytöstä.</a:t>
            </a:r>
            <a:endParaRPr lang="fi-FI" b="0" i="0" dirty="0">
              <a:solidFill>
                <a:srgbClr val="232529"/>
              </a:solidFill>
              <a:effectLst/>
              <a:latin typeface="Montserrat" pitchFamily="2" charset="0"/>
            </a:endParaRPr>
          </a:p>
          <a:p>
            <a:pPr marL="0" indent="0" algn="l">
              <a:buNone/>
            </a:pPr>
            <a:endParaRPr lang="fi-FI" b="0" i="0" dirty="0">
              <a:solidFill>
                <a:srgbClr val="232529"/>
              </a:solidFill>
              <a:effectLst/>
              <a:latin typeface="Montserrat" pitchFamily="2" charset="0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068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0727C5-80D7-3507-5517-0B73E7FA0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784" y="176588"/>
            <a:ext cx="10515600" cy="1325563"/>
          </a:xfrm>
        </p:spPr>
        <p:txBody>
          <a:bodyPr/>
          <a:lstStyle/>
          <a:p>
            <a:r>
              <a:rPr lang="fi-FI" dirty="0"/>
              <a:t>Aikuissosiaalityön chatissa asiointi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08BBBD-3476-E8B4-F5BA-F534DB87E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16" y="1351323"/>
            <a:ext cx="11143269" cy="4549857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Työikäisten asiakasohjausta</a:t>
            </a:r>
          </a:p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Yleistä ohjausta ja neuvontaa</a:t>
            </a:r>
          </a:p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Yksityiskohtaisempaa asiakasohjausta</a:t>
            </a:r>
          </a:p>
          <a:p>
            <a:pPr algn="l"/>
            <a:r>
              <a:rPr lang="fi-FI" sz="1400" dirty="0">
                <a:solidFill>
                  <a:srgbClr val="000000"/>
                </a:solidFill>
                <a:latin typeface="Montserrat" pitchFamily="2" charset="0"/>
              </a:rPr>
              <a:t>Asiakkaan tilanteen</a:t>
            </a:r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 ensiarviointia</a:t>
            </a:r>
          </a:p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Päätöksiisi ja hakemuksiisi liittyvää tietoa</a:t>
            </a:r>
          </a:p>
          <a:p>
            <a:pPr marL="0" indent="0" algn="l">
              <a:buNone/>
            </a:pPr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Tuen tarpeet voivat liittyä esimerkiksi:</a:t>
            </a:r>
          </a:p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Arjessa selviytymiseen</a:t>
            </a:r>
          </a:p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Huoleen taloudellisesta tilanteesta</a:t>
            </a:r>
          </a:p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Työllistymiseen</a:t>
            </a:r>
          </a:p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Lähisuhdeväkivaltaan</a:t>
            </a:r>
          </a:p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Asumiseen</a:t>
            </a:r>
          </a:p>
          <a:p>
            <a:pPr marL="0" indent="0" algn="l">
              <a:buNone/>
            </a:pPr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Ilman vahvaa tunnistautumista voidaan yleisellä tasolla kartoittaa tilannetta ja antaa ohjausta sekä neuvontaa. </a:t>
            </a:r>
          </a:p>
          <a:p>
            <a:pPr marL="0" indent="0" algn="l">
              <a:buNone/>
            </a:pPr>
            <a:r>
              <a:rPr lang="fi-FI" sz="14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Tunnistautuneena (Suomi.fi tunnistautuminen) voidaan keskustella myös tietosuojan alaisista asioistasi (esim. asiakastietojen tarkastelu, päätökset) </a:t>
            </a:r>
            <a:endParaRPr lang="fi-FI" sz="1400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58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34952F-6CF5-EA5B-76F5-FBDCAD770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i="0" dirty="0">
                <a:solidFill>
                  <a:srgbClr val="2A2A2A"/>
                </a:solidFill>
                <a:effectLst/>
              </a:rPr>
              <a:t>Digitaalisen vuorovaikutuksen erityispiirteet</a:t>
            </a:r>
            <a:br>
              <a:rPr lang="fi-FI" b="0" i="0" dirty="0">
                <a:solidFill>
                  <a:srgbClr val="2A2A2A"/>
                </a:solidFill>
                <a:effectLst/>
                <a:latin typeface="Lato" panose="020F0502020204030203" pitchFamily="34" charset="0"/>
              </a:rPr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E6BCB5-50B7-C3CC-9FE6-FB30B4F71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2821"/>
            <a:ext cx="10515600" cy="4351338"/>
          </a:xfrm>
        </p:spPr>
        <p:txBody>
          <a:bodyPr/>
          <a:lstStyle/>
          <a:p>
            <a:r>
              <a:rPr lang="fi-FI" dirty="0">
                <a:latin typeface="Montserrat" pitchFamily="2" charset="0"/>
              </a:rPr>
              <a:t>Kirjoituksen sävy ystävällinen ja asiallinen</a:t>
            </a:r>
          </a:p>
          <a:p>
            <a:r>
              <a:rPr lang="fi-FI" dirty="0">
                <a:latin typeface="Montserrat" pitchFamily="2" charset="0"/>
              </a:rPr>
              <a:t>Emojit: Käyttäkää varoen väärinymmärrysten välttämiseksi. Emojeilla esim. eri sukupolville eri merkitys</a:t>
            </a:r>
          </a:p>
          <a:p>
            <a:r>
              <a:rPr lang="fi-FI" dirty="0">
                <a:latin typeface="Montserrat" pitchFamily="2" charset="0"/>
              </a:rPr>
              <a:t>Asiakkaan henkilötiedot (mm. nimi, </a:t>
            </a:r>
            <a:r>
              <a:rPr lang="fi-FI" dirty="0" err="1">
                <a:latin typeface="Montserrat" pitchFamily="2" charset="0"/>
              </a:rPr>
              <a:t>puh.nro</a:t>
            </a:r>
            <a:r>
              <a:rPr lang="fi-FI" dirty="0">
                <a:latin typeface="Montserrat" pitchFamily="2" charset="0"/>
              </a:rPr>
              <a:t>, sijainti) pyydetään ainoastaan vahvan tunnistautumisen (suomi.fi) kautta. 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Keskustelu voidaan tarvittaessa muuttaa videoyhteydeksi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776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98778B-987F-9339-C55F-35DA099B7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222" y="365125"/>
            <a:ext cx="11001578" cy="1325563"/>
          </a:xfrm>
        </p:spPr>
        <p:txBody>
          <a:bodyPr/>
          <a:lstStyle/>
          <a:p>
            <a:r>
              <a:rPr lang="fi-FI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Aikuissosiaalityön chatin prosessikuvaus</a:t>
            </a:r>
            <a:endParaRPr lang="fi-FI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055914-DE01-8B74-C0BD-77EBD7AA1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8369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i-FI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endParaRPr lang="fi-FI" dirty="0"/>
          </a:p>
        </p:txBody>
      </p:sp>
      <p:sp>
        <p:nvSpPr>
          <p:cNvPr id="4" name="Nuoli: Oikea 3">
            <a:extLst>
              <a:ext uri="{FF2B5EF4-FFF2-40B4-BE49-F238E27FC236}">
                <a16:creationId xmlns:a16="http://schemas.microsoft.com/office/drawing/2014/main" id="{B2136797-F15D-F1E8-2AD3-94B1E7EB2678}"/>
              </a:ext>
            </a:extLst>
          </p:cNvPr>
          <p:cNvSpPr/>
          <p:nvPr/>
        </p:nvSpPr>
        <p:spPr>
          <a:xfrm>
            <a:off x="429584" y="2862071"/>
            <a:ext cx="894587" cy="1460547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Anonyymi yhteydenotto chatissa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738AF6BE-A944-7F23-A6CD-480F1899076F}"/>
              </a:ext>
            </a:extLst>
          </p:cNvPr>
          <p:cNvSpPr/>
          <p:nvPr/>
        </p:nvSpPr>
        <p:spPr>
          <a:xfrm>
            <a:off x="1433732" y="3075549"/>
            <a:ext cx="894588" cy="103358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Keskustelun avaus/</a:t>
            </a:r>
          </a:p>
          <a:p>
            <a:pPr algn="ctr"/>
            <a:r>
              <a:rPr lang="fi-FI" sz="900" dirty="0"/>
              <a:t>asiakas poimitaan jonosta 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50BD578E-95DA-0685-FA6F-ECA800D55ECE}"/>
              </a:ext>
            </a:extLst>
          </p:cNvPr>
          <p:cNvSpPr/>
          <p:nvPr/>
        </p:nvSpPr>
        <p:spPr>
          <a:xfrm>
            <a:off x="2681301" y="2236076"/>
            <a:ext cx="1052094" cy="1069480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Asia ei vaadi tunnistautumista esim. yleinen ohjaus ja neuvonta.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5134A25C-9454-A2B6-AD61-328AFFF4324B}"/>
              </a:ext>
            </a:extLst>
          </p:cNvPr>
          <p:cNvSpPr/>
          <p:nvPr/>
        </p:nvSpPr>
        <p:spPr>
          <a:xfrm>
            <a:off x="2687000" y="3906180"/>
            <a:ext cx="1052095" cy="122529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Asiakas haluaa keskustella tunnistautumista vaativista asioista esim. omat päätökset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E17EB84B-4C72-8AB3-B8E0-457FE4AFD0F7}"/>
              </a:ext>
            </a:extLst>
          </p:cNvPr>
          <p:cNvSpPr/>
          <p:nvPr/>
        </p:nvSpPr>
        <p:spPr>
          <a:xfrm>
            <a:off x="4124483" y="3891505"/>
            <a:ext cx="1213289" cy="101072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Työntekijä pyytää vahvaa tunnistautumista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E2058B73-9B34-35AD-4FA7-DE9C3AF65B3E}"/>
              </a:ext>
            </a:extLst>
          </p:cNvPr>
          <p:cNvSpPr/>
          <p:nvPr/>
        </p:nvSpPr>
        <p:spPr>
          <a:xfrm>
            <a:off x="5725096" y="3879582"/>
            <a:ext cx="1429512" cy="122529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Tunnistautuneena käydyistä keskusteluista tehdään AINA kirjaus asiakastietojärjestelmään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ABFAC935-DCDC-2657-995B-C358540C0C02}"/>
              </a:ext>
            </a:extLst>
          </p:cNvPr>
          <p:cNvSpPr/>
          <p:nvPr/>
        </p:nvSpPr>
        <p:spPr>
          <a:xfrm>
            <a:off x="4124484" y="2236076"/>
            <a:ext cx="1213289" cy="101072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Asia hoidetaan chatissä tai asiakas ohjataan oikean palvelun piiriin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C505AA2F-407A-6EDA-AA40-852AD6331C55}"/>
              </a:ext>
            </a:extLst>
          </p:cNvPr>
          <p:cNvSpPr/>
          <p:nvPr/>
        </p:nvSpPr>
        <p:spPr>
          <a:xfrm>
            <a:off x="5757581" y="2236076"/>
            <a:ext cx="1213289" cy="101072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Anonyymi keskustelu</a:t>
            </a:r>
          </a:p>
          <a:p>
            <a:pPr algn="ctr"/>
            <a:r>
              <a:rPr lang="fi-FI" sz="900" dirty="0"/>
              <a:t>ei vaadi erillistä kirjausta. </a:t>
            </a: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71FCF0A8-297F-877E-AE92-6D2047B16FF7}"/>
              </a:ext>
            </a:extLst>
          </p:cNvPr>
          <p:cNvSpPr/>
          <p:nvPr/>
        </p:nvSpPr>
        <p:spPr>
          <a:xfrm>
            <a:off x="7550402" y="3903841"/>
            <a:ext cx="1184146" cy="122529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Laaja asiakastietojärjestelmän käyttöoikeus (Etelä-Pohjanmaan alue)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620C9FCF-B4F1-1B65-480B-7D3F93CE0C1F}"/>
              </a:ext>
            </a:extLst>
          </p:cNvPr>
          <p:cNvSpPr/>
          <p:nvPr/>
        </p:nvSpPr>
        <p:spPr>
          <a:xfrm>
            <a:off x="9078455" y="3893240"/>
            <a:ext cx="1213289" cy="121163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Asia hoidettavissa asiakasohjauksen keinoin (Asiakasohjauksen kriteerit)</a:t>
            </a: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85FCE5E0-5A6A-0083-29C8-D552BE05102A}"/>
              </a:ext>
            </a:extLst>
          </p:cNvPr>
          <p:cNvSpPr/>
          <p:nvPr/>
        </p:nvSpPr>
        <p:spPr>
          <a:xfrm>
            <a:off x="9078455" y="2031333"/>
            <a:ext cx="1213289" cy="152728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Asia ei asiakasohjauksen keinoin hoidettavissa esim. vaatii </a:t>
            </a:r>
            <a:r>
              <a:rPr lang="fi-FI" sz="900" dirty="0" err="1"/>
              <a:t>pta</a:t>
            </a:r>
            <a:r>
              <a:rPr lang="fi-FI" sz="900" dirty="0"/>
              <a:t> ja/tai erityistä tukea tarvitseva.</a:t>
            </a:r>
          </a:p>
          <a:p>
            <a:pPr algn="ctr"/>
            <a:r>
              <a:rPr lang="fi-FI" sz="900" dirty="0"/>
              <a:t>Muu asiakkaan tilanteesta johtuva syy</a:t>
            </a: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54C5D1B4-C176-554A-5502-68FDFE847929}"/>
              </a:ext>
            </a:extLst>
          </p:cNvPr>
          <p:cNvSpPr/>
          <p:nvPr/>
        </p:nvSpPr>
        <p:spPr>
          <a:xfrm>
            <a:off x="9078454" y="5439501"/>
            <a:ext cx="1213289" cy="122529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Asia vaatii erillistä tiedotusta asiakkaan työntekijälle esim. lisätietoa asiaan, joka vireillä jollain työntekijällä</a:t>
            </a: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9E13DC9D-3A68-2E49-586C-AA090ACFF9AB}"/>
              </a:ext>
            </a:extLst>
          </p:cNvPr>
          <p:cNvSpPr/>
          <p:nvPr/>
        </p:nvSpPr>
        <p:spPr>
          <a:xfrm>
            <a:off x="10600352" y="5439501"/>
            <a:ext cx="1213288" cy="120851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900" dirty="0"/>
              <a:t>Asiakastietojärjestelmäkirjauksen lisäksi tieto turvasähköpostilla tai puhelimitse ko. työntekijälle tai yksikköön</a:t>
            </a: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B1166ADF-7494-E13E-7454-5086D54F3CA7}"/>
              </a:ext>
            </a:extLst>
          </p:cNvPr>
          <p:cNvSpPr/>
          <p:nvPr/>
        </p:nvSpPr>
        <p:spPr>
          <a:xfrm>
            <a:off x="10600352" y="3879583"/>
            <a:ext cx="1213289" cy="122529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900" dirty="0"/>
              <a:t>Asia hoidetaan chatissä, keskusteluun lisätään tagit ja asiakastietojärjestelmään tehdään tarvittavat kirjaukset/päätökset </a:t>
            </a: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33A98F10-2A35-9FFD-8673-1CC64E43D59E}"/>
              </a:ext>
            </a:extLst>
          </p:cNvPr>
          <p:cNvSpPr/>
          <p:nvPr/>
        </p:nvSpPr>
        <p:spPr>
          <a:xfrm>
            <a:off x="10626489" y="1489453"/>
            <a:ext cx="1213289" cy="207450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i-FI" sz="900" dirty="0"/>
          </a:p>
          <a:p>
            <a:r>
              <a:rPr lang="fi-FI" sz="900" dirty="0"/>
              <a:t>Asiakastietojärjestelmän lisäksi tilannearvion mukaan:</a:t>
            </a:r>
          </a:p>
          <a:p>
            <a:pPr marL="171450" indent="-171450">
              <a:buFontTx/>
              <a:buChar char="-"/>
            </a:pPr>
            <a:r>
              <a:rPr lang="fi-FI" sz="900" dirty="0"/>
              <a:t>Annetaan ko. yhteystiedot ja ohjataan ottamaan itse yhteyttä</a:t>
            </a:r>
          </a:p>
          <a:p>
            <a:pPr marL="171450" indent="-171450">
              <a:buFontTx/>
              <a:buChar char="-"/>
            </a:pPr>
            <a:r>
              <a:rPr lang="fi-FI" sz="900" dirty="0"/>
              <a:t>Tarkistetaan yhteystiedot ja välitetään tieto &amp; yhteydenottopyyntö ko. yksikköön/ työntekijälle</a:t>
            </a:r>
          </a:p>
          <a:p>
            <a:pPr algn="ctr"/>
            <a:endParaRPr lang="fi-FI" sz="900" dirty="0"/>
          </a:p>
        </p:txBody>
      </p:sp>
      <p:sp>
        <p:nvSpPr>
          <p:cNvPr id="20" name="Nuoli: Oikea 19">
            <a:extLst>
              <a:ext uri="{FF2B5EF4-FFF2-40B4-BE49-F238E27FC236}">
                <a16:creationId xmlns:a16="http://schemas.microsoft.com/office/drawing/2014/main" id="{B36ED3BA-88FB-4A75-30C5-88972C78B513}"/>
              </a:ext>
            </a:extLst>
          </p:cNvPr>
          <p:cNvSpPr/>
          <p:nvPr/>
        </p:nvSpPr>
        <p:spPr>
          <a:xfrm>
            <a:off x="2381366" y="3075549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Nuoli: Oikea 20">
            <a:extLst>
              <a:ext uri="{FF2B5EF4-FFF2-40B4-BE49-F238E27FC236}">
                <a16:creationId xmlns:a16="http://schemas.microsoft.com/office/drawing/2014/main" id="{CE0FE36A-03A8-9336-AC49-40A1721E9EE9}"/>
              </a:ext>
            </a:extLst>
          </p:cNvPr>
          <p:cNvSpPr/>
          <p:nvPr/>
        </p:nvSpPr>
        <p:spPr>
          <a:xfrm>
            <a:off x="2394428" y="3879582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Nuoli: Oikea 21">
            <a:extLst>
              <a:ext uri="{FF2B5EF4-FFF2-40B4-BE49-F238E27FC236}">
                <a16:creationId xmlns:a16="http://schemas.microsoft.com/office/drawing/2014/main" id="{E253E5D0-7727-3B6D-6919-73222E4B1DF2}"/>
              </a:ext>
            </a:extLst>
          </p:cNvPr>
          <p:cNvSpPr/>
          <p:nvPr/>
        </p:nvSpPr>
        <p:spPr>
          <a:xfrm>
            <a:off x="3806015" y="4322618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Nuoli: Oikea 22">
            <a:extLst>
              <a:ext uri="{FF2B5EF4-FFF2-40B4-BE49-F238E27FC236}">
                <a16:creationId xmlns:a16="http://schemas.microsoft.com/office/drawing/2014/main" id="{07AC60B2-A94C-856A-D012-1317A3BE2093}"/>
              </a:ext>
            </a:extLst>
          </p:cNvPr>
          <p:cNvSpPr/>
          <p:nvPr/>
        </p:nvSpPr>
        <p:spPr>
          <a:xfrm>
            <a:off x="3805495" y="2696873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Nuoli: Oikea 23">
            <a:extLst>
              <a:ext uri="{FF2B5EF4-FFF2-40B4-BE49-F238E27FC236}">
                <a16:creationId xmlns:a16="http://schemas.microsoft.com/office/drawing/2014/main" id="{1BF90353-1910-2BE0-C198-D792AC4660CC}"/>
              </a:ext>
            </a:extLst>
          </p:cNvPr>
          <p:cNvSpPr/>
          <p:nvPr/>
        </p:nvSpPr>
        <p:spPr>
          <a:xfrm>
            <a:off x="5425630" y="2696873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Nuoli: Oikea 24">
            <a:extLst>
              <a:ext uri="{FF2B5EF4-FFF2-40B4-BE49-F238E27FC236}">
                <a16:creationId xmlns:a16="http://schemas.microsoft.com/office/drawing/2014/main" id="{D73DB4B1-91AE-1637-1E9A-A5F45FB25C85}"/>
              </a:ext>
            </a:extLst>
          </p:cNvPr>
          <p:cNvSpPr/>
          <p:nvPr/>
        </p:nvSpPr>
        <p:spPr>
          <a:xfrm>
            <a:off x="5418230" y="4377930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Nuoli: Oikea 25">
            <a:extLst>
              <a:ext uri="{FF2B5EF4-FFF2-40B4-BE49-F238E27FC236}">
                <a16:creationId xmlns:a16="http://schemas.microsoft.com/office/drawing/2014/main" id="{50298A87-2406-F73D-B060-DB9EC3EE27ED}"/>
              </a:ext>
            </a:extLst>
          </p:cNvPr>
          <p:cNvSpPr/>
          <p:nvPr/>
        </p:nvSpPr>
        <p:spPr>
          <a:xfrm>
            <a:off x="7247389" y="4377930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Nuoli: Oikea 26">
            <a:extLst>
              <a:ext uri="{FF2B5EF4-FFF2-40B4-BE49-F238E27FC236}">
                <a16:creationId xmlns:a16="http://schemas.microsoft.com/office/drawing/2014/main" id="{35EDF4CF-CB06-0B2E-BE6C-3639EEE2AD7D}"/>
              </a:ext>
            </a:extLst>
          </p:cNvPr>
          <p:cNvSpPr/>
          <p:nvPr/>
        </p:nvSpPr>
        <p:spPr>
          <a:xfrm>
            <a:off x="8783057" y="4384759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Nuoli: Oikea 27">
            <a:extLst>
              <a:ext uri="{FF2B5EF4-FFF2-40B4-BE49-F238E27FC236}">
                <a16:creationId xmlns:a16="http://schemas.microsoft.com/office/drawing/2014/main" id="{52FAF43F-81B1-1A67-FC1E-01C375459A8A}"/>
              </a:ext>
            </a:extLst>
          </p:cNvPr>
          <p:cNvSpPr/>
          <p:nvPr/>
        </p:nvSpPr>
        <p:spPr>
          <a:xfrm>
            <a:off x="10323133" y="4384759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Nuoli: Oikea 28">
            <a:extLst>
              <a:ext uri="{FF2B5EF4-FFF2-40B4-BE49-F238E27FC236}">
                <a16:creationId xmlns:a16="http://schemas.microsoft.com/office/drawing/2014/main" id="{EC46A008-7DFF-C155-E330-30CE76D7098A}"/>
              </a:ext>
            </a:extLst>
          </p:cNvPr>
          <p:cNvSpPr/>
          <p:nvPr/>
        </p:nvSpPr>
        <p:spPr>
          <a:xfrm rot="5400000">
            <a:off x="9561654" y="5157889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Nuoli: Oikea 29">
            <a:extLst>
              <a:ext uri="{FF2B5EF4-FFF2-40B4-BE49-F238E27FC236}">
                <a16:creationId xmlns:a16="http://schemas.microsoft.com/office/drawing/2014/main" id="{6D59039C-D215-B9B3-5058-521B634321F8}"/>
              </a:ext>
            </a:extLst>
          </p:cNvPr>
          <p:cNvSpPr/>
          <p:nvPr/>
        </p:nvSpPr>
        <p:spPr>
          <a:xfrm rot="18416902">
            <a:off x="8193809" y="3154236"/>
            <a:ext cx="935547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Nuoli: Oikea 30">
            <a:extLst>
              <a:ext uri="{FF2B5EF4-FFF2-40B4-BE49-F238E27FC236}">
                <a16:creationId xmlns:a16="http://schemas.microsoft.com/office/drawing/2014/main" id="{89CDAE64-A86B-8F9D-F3E5-8A6185EB3431}"/>
              </a:ext>
            </a:extLst>
          </p:cNvPr>
          <p:cNvSpPr/>
          <p:nvPr/>
        </p:nvSpPr>
        <p:spPr>
          <a:xfrm rot="3109935">
            <a:off x="8200218" y="5588173"/>
            <a:ext cx="935547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Nuoli: Oikea 31">
            <a:extLst>
              <a:ext uri="{FF2B5EF4-FFF2-40B4-BE49-F238E27FC236}">
                <a16:creationId xmlns:a16="http://schemas.microsoft.com/office/drawing/2014/main" id="{0CA54379-128F-6EA5-67B2-9941AD3B970B}"/>
              </a:ext>
            </a:extLst>
          </p:cNvPr>
          <p:cNvSpPr/>
          <p:nvPr/>
        </p:nvSpPr>
        <p:spPr>
          <a:xfrm>
            <a:off x="10323133" y="5948363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Nuoli: Oikea 32">
            <a:extLst>
              <a:ext uri="{FF2B5EF4-FFF2-40B4-BE49-F238E27FC236}">
                <a16:creationId xmlns:a16="http://schemas.microsoft.com/office/drawing/2014/main" id="{F6FDAA09-3CB6-F5E5-D21A-5FFF99B46E6B}"/>
              </a:ext>
            </a:extLst>
          </p:cNvPr>
          <p:cNvSpPr/>
          <p:nvPr/>
        </p:nvSpPr>
        <p:spPr>
          <a:xfrm>
            <a:off x="10335672" y="2728736"/>
            <a:ext cx="246888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958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DCB731-BFB7-A19F-C630-10318F535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32" y="487675"/>
            <a:ext cx="10515600" cy="1035050"/>
          </a:xfrm>
        </p:spPr>
        <p:txBody>
          <a:bodyPr>
            <a:normAutofit fontScale="90000"/>
          </a:bodyPr>
          <a:lstStyle/>
          <a:p>
            <a:r>
              <a:rPr lang="fi-FI" sz="4000" dirty="0">
                <a:solidFill>
                  <a:srgbClr val="2A2A2A"/>
                </a:solidFill>
              </a:rPr>
              <a:t>Kirjaaminen</a:t>
            </a:r>
            <a:br>
              <a:rPr lang="fi-FI" b="0" i="0" dirty="0">
                <a:solidFill>
                  <a:srgbClr val="2A2A2A"/>
                </a:solidFill>
                <a:effectLst/>
                <a:latin typeface="Lato" panose="020F0502020204030203" pitchFamily="34" charset="0"/>
              </a:rPr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A8327F-99E8-270D-0814-E0E5F3F6A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250"/>
            <a:ext cx="10515600" cy="4557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b="1" dirty="0"/>
              <a:t>Anonyymit keskustelut:</a:t>
            </a:r>
          </a:p>
          <a:p>
            <a:r>
              <a:rPr lang="fi-FI" sz="2000" dirty="0"/>
              <a:t>Asia ei vaadi tunnistautumista esim. yleinen ohjaus ja neuvonta.</a:t>
            </a:r>
          </a:p>
          <a:p>
            <a:r>
              <a:rPr lang="fi-FI" sz="2000" dirty="0"/>
              <a:t>Ei merkintöjä asiakastietojärjestelmään</a:t>
            </a:r>
          </a:p>
          <a:p>
            <a:pPr>
              <a:buFontTx/>
              <a:buChar char="-"/>
            </a:pPr>
            <a:endParaRPr lang="fi-FI" sz="2000" dirty="0"/>
          </a:p>
          <a:p>
            <a:pPr marL="0" indent="0">
              <a:buNone/>
            </a:pPr>
            <a:r>
              <a:rPr lang="fi-FI" sz="2000" b="1" dirty="0"/>
              <a:t>Tunnistautuneena käydyt keskustelut</a:t>
            </a:r>
            <a:r>
              <a:rPr lang="fi-FI" sz="2000" dirty="0"/>
              <a:t>:</a:t>
            </a:r>
          </a:p>
          <a:p>
            <a:r>
              <a:rPr lang="fi-FI" sz="2000" dirty="0"/>
              <a:t>Suomi.fi tunnistautumista pyydetään aina, mikäli katsotaan asiakastietoja</a:t>
            </a:r>
          </a:p>
          <a:p>
            <a:r>
              <a:rPr lang="fi-FI" sz="2000" dirty="0"/>
              <a:t>Aina tiivistelmä asiasta asiakastietojärjestelmään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1600" dirty="0">
                <a:hlinkClick r:id="rId2"/>
              </a:rPr>
              <a:t>Tietosuojaseloste: </a:t>
            </a:r>
            <a:r>
              <a:rPr lang="fi-FI" sz="1600" dirty="0"/>
              <a:t>”Vahvasti tunnistautuneena käytyjen chat- ja etävastaanotot yhteenvedot ammattilainen kirjaa asiakas- ja potilastietojärjestelmään, jossa ne säilytetään lakien määräämän ajan”</a:t>
            </a:r>
          </a:p>
        </p:txBody>
      </p:sp>
    </p:spTree>
    <p:extLst>
      <p:ext uri="{BB962C8B-B14F-4D97-AF65-F5344CB8AC3E}">
        <p14:creationId xmlns:p14="http://schemas.microsoft.com/office/powerpoint/2010/main" val="2898349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10C465-66B2-5514-A30B-2C43DDF6E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4175"/>
            <a:ext cx="10515600" cy="1325563"/>
          </a:xfrm>
        </p:spPr>
        <p:txBody>
          <a:bodyPr/>
          <a:lstStyle/>
          <a:p>
            <a:r>
              <a:rPr lang="fi-FI" dirty="0"/>
              <a:t>Tilastointi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F37A6219-0D07-0703-D7AA-796C2A7DD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557"/>
            <a:ext cx="11217897" cy="4155766"/>
          </a:xfrm>
        </p:spPr>
        <p:txBody>
          <a:bodyPr/>
          <a:lstStyle/>
          <a:p>
            <a:pPr marL="0" indent="0">
              <a:buNone/>
            </a:pPr>
            <a:r>
              <a:rPr lang="fi-FI" sz="1800" dirty="0"/>
              <a:t>Tilastointi Ninchat järjestelmässä </a:t>
            </a:r>
            <a:r>
              <a:rPr lang="fi-FI" sz="1800" dirty="0" err="1"/>
              <a:t>tägien</a:t>
            </a:r>
            <a:r>
              <a:rPr lang="fi-FI" sz="1800" dirty="0"/>
              <a:t> avulla.</a:t>
            </a:r>
          </a:p>
          <a:p>
            <a:pPr marL="0" indent="0">
              <a:buNone/>
            </a:pPr>
            <a:r>
              <a:rPr lang="fi-FI" sz="1800" dirty="0"/>
              <a:t>Valitse vain yksi asia per ryhmä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800" b="1" dirty="0"/>
              <a:t>Yleiset: </a:t>
            </a:r>
            <a:r>
              <a:rPr lang="fi-FI" sz="1800" dirty="0"/>
              <a:t>esim. konsultaatio</a:t>
            </a:r>
            <a:r>
              <a:rPr lang="fi-FI" sz="18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fi-FI" sz="1800" dirty="0"/>
              <a:t>testi, keskeytynyt keskustelu, anonyymi</a:t>
            </a:r>
          </a:p>
          <a:p>
            <a:pPr lvl="1"/>
            <a:r>
              <a:rPr lang="fi-FI" sz="1400" dirty="0"/>
              <a:t>Valitaan vain tarvittaessa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800" b="1" dirty="0"/>
              <a:t>Sosiaalipalvelut, yhteydenoton syy</a:t>
            </a:r>
          </a:p>
          <a:p>
            <a:pPr lvl="1"/>
            <a:r>
              <a:rPr lang="fi-FI" sz="1400" b="1" dirty="0"/>
              <a:t>Valitse yksi vaihtoehdoista </a:t>
            </a:r>
          </a:p>
          <a:p>
            <a:pPr lvl="1"/>
            <a:r>
              <a:rPr lang="fi-FI" sz="1400" b="1" dirty="0" err="1"/>
              <a:t>Tägit</a:t>
            </a:r>
            <a:r>
              <a:rPr lang="fi-FI" sz="1400" b="1" dirty="0"/>
              <a:t> rinnastettu asiakastietojärjestelmän tilastointimerkintöihin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800" b="1" dirty="0"/>
              <a:t>Miten asia hoitui </a:t>
            </a:r>
          </a:p>
          <a:p>
            <a:pPr lvl="1"/>
            <a:r>
              <a:rPr lang="fi-FI" sz="1400" b="1" dirty="0"/>
              <a:t>Valitse yksi vaihtoehdoista</a:t>
            </a:r>
          </a:p>
          <a:p>
            <a:pPr lvl="1"/>
            <a:r>
              <a:rPr lang="fi-FI" sz="1400" b="1" dirty="0"/>
              <a:t>Tiedolla johtamisen määritystyö kesken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727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572F7A-6CAF-588F-4B3F-2E5C86076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Etelä-Pohjanmaan hyvinvointialueen chat palvelu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8C5FEA-CF2D-843D-7CAC-375FA7BE9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Aikuissosiaalityön chat toimii osana Etelä-Pohjanmaan hyvinvointialueen chat-palvelua. Voit lukea lisää chat palvelu kokonaisuudesta hyvaep.fi </a:t>
            </a:r>
            <a:r>
              <a:rPr lang="fi-FI" dirty="0">
                <a:hlinkClick r:id="rId2"/>
              </a:rPr>
              <a:t>tästä</a:t>
            </a:r>
            <a:endParaRPr lang="fi-FI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62512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CEDFEF2F2404AB625894E7C8DAC7E" ma:contentTypeVersion="18" ma:contentTypeDescription="Create a new document." ma:contentTypeScope="" ma:versionID="754176915c64649ea3d27c74e5f9b3cf">
  <xsd:schema xmlns:xsd="http://www.w3.org/2001/XMLSchema" xmlns:xs="http://www.w3.org/2001/XMLSchema" xmlns:p="http://schemas.microsoft.com/office/2006/metadata/properties" xmlns:ns2="692281f5-0e0a-42d7-acb5-914712839421" xmlns:ns3="c87c56ee-b3ca-4caa-b647-d6e05b0f467a" targetNamespace="http://schemas.microsoft.com/office/2006/metadata/properties" ma:root="true" ma:fieldsID="6c3304513fd357877834f8404bb38ff9" ns2:_="" ns3:_="">
    <xsd:import namespace="692281f5-0e0a-42d7-acb5-914712839421"/>
    <xsd:import namespace="c87c56ee-b3ca-4caa-b647-d6e05b0f46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Location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2281f5-0e0a-42d7-acb5-914712839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e512d4ec-1b9f-41fe-b51c-c8b502c4e5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c56ee-b3ca-4caa-b647-d6e05b0f46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fd0cbda-fde9-419b-b052-34958aed2300}" ma:internalName="TaxCatchAll" ma:showField="CatchAllData" ma:web="c87c56ee-b3ca-4caa-b647-d6e05b0f46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92281f5-0e0a-42d7-acb5-914712839421">
      <Terms xmlns="http://schemas.microsoft.com/office/infopath/2007/PartnerControls"/>
    </lcf76f155ced4ddcb4097134ff3c332f>
    <TaxCatchAll xmlns="c87c56ee-b3ca-4caa-b647-d6e05b0f467a" xsi:nil="true"/>
  </documentManagement>
</p:properties>
</file>

<file path=customXml/itemProps1.xml><?xml version="1.0" encoding="utf-8"?>
<ds:datastoreItem xmlns:ds="http://schemas.openxmlformats.org/officeDocument/2006/customXml" ds:itemID="{7372B57A-213F-4989-A123-88E5872DE6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2281f5-0e0a-42d7-acb5-914712839421"/>
    <ds:schemaRef ds:uri="c87c56ee-b3ca-4caa-b647-d6e05b0f46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3F2841-7D9C-464E-8DC8-72DA7CA012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1219B3-0AF7-4C79-BC86-DF1FE141D59E}">
  <ds:schemaRefs>
    <ds:schemaRef ds:uri="http://schemas.microsoft.com/office/2006/metadata/properties"/>
    <ds:schemaRef ds:uri="692281f5-0e0a-42d7-acb5-914712839421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c87c56ee-b3ca-4caa-b647-d6e05b0f467a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500</Words>
  <Application>Microsoft Office PowerPoint</Application>
  <PresentationFormat>Laajakuva</PresentationFormat>
  <Paragraphs>79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Lato</vt:lpstr>
      <vt:lpstr>Montserrat</vt:lpstr>
      <vt:lpstr>Verdana</vt:lpstr>
      <vt:lpstr>Office-teema</vt:lpstr>
      <vt:lpstr>Aikuissosiaalityön chat-palvelu</vt:lpstr>
      <vt:lpstr>Aikuissosiaalityön chat</vt:lpstr>
      <vt:lpstr>Aikuissosiaalityön chatissa asiointi</vt:lpstr>
      <vt:lpstr>Digitaalisen vuorovaikutuksen erityispiirteet </vt:lpstr>
      <vt:lpstr>Aikuissosiaalityön chatin prosessikuvaus</vt:lpstr>
      <vt:lpstr>Kirjaaminen </vt:lpstr>
      <vt:lpstr>Tilastointi</vt:lpstr>
      <vt:lpstr>Etelä-Pohjanmaan hyvinvointialueen chat palvelu</vt:lpstr>
    </vt:vector>
  </TitlesOfParts>
  <Company>EPSHP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PowerPoint-pohjan käyttö</dc:title>
  <dc:creator>Metsä-Ketelä Tuomas</dc:creator>
  <cp:lastModifiedBy>Elina Reetta Annele Nummikoski</cp:lastModifiedBy>
  <cp:revision>28</cp:revision>
  <dcterms:created xsi:type="dcterms:W3CDTF">2022-09-19T10:31:46Z</dcterms:created>
  <dcterms:modified xsi:type="dcterms:W3CDTF">2024-01-04T13:27:36Z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0x0101005F2CEDFEF2F2404AB625894E7C8DAC7E</vt:lpwstr>
  </property>
  <property fmtid="{D5CDD505-2E9C-101B-9397-08002B2CF9AE}" pid="3" name="MediaServiceImageTags">
    <vt:lpwstr/>
  </property>
</Properties>
</file>